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87122F-32F6-4D9B-9743-588142113B22}">
  <a:tblStyle styleId="{A987122F-32F6-4D9B-9743-588142113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7f134d1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7f134d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7f134d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7f134d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b7f134d1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b7f134d1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b85a5b073_6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b85a5b073_6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85a5b073_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b85a5b073_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85a5b073_5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85a5b073_5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a434f789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a434f789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b5145b9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b5145b9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5145b984_13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5145b984_13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5145b9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b5145b9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b7f134d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b7f134d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b5145b984_13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b5145b984_13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5145b984_13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b5145b984_13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aa434f789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aa434f789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aa434f789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aa434f789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aa434f789_0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aa434f789_0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aa434f789_0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aa434f789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aa434f789_0_1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aa434f789_0_1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b85a5b073_6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b85a5b073_6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aa434f7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aa434f7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aa434f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aa434f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7f134d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7f134d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b85a5b07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b85a5b07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7f134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7f134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7f134d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b7f134d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7f134d1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7f134d1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7f134d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b7f134d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7f134d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b7f134d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85a5b073_6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85a5b073_6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33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4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Eficiência Energética das Linguagens de Programação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de Informática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764025" y="3334300"/>
            <a:ext cx="2833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Trabalho realizado por: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Dinis Estrada PG53770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Emanuel Silva PG53802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Simão Matos PG54239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626" y="765425"/>
            <a:ext cx="1846075" cy="12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Haskell                                           Rust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</a:t>
            </a:r>
            <a:r>
              <a:rPr lang="pt-PT"/>
              <a:t>epresentação mais ou menos uniforme dos vários grupos benchmark, como por exemplo o grep e compress do real, o sorting do spectral, o rfib do imaginary e o fannkuch-redux do shootout.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Escolha arbitrária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4926700" y="2100750"/>
            <a:ext cx="36558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Benchmark inexistente;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Rosetta Code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Ruby                                           C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Micro/Macro Benchmmarks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10 benchmarks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605225" y="2078875"/>
            <a:ext cx="4029600" cy="24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Benchmark C/C++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Apenas 6 eram para C;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Tratamento de Outliers e Dados obtidos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Colunas do CSV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Language</a:t>
            </a:r>
            <a:r>
              <a:rPr lang="pt-PT"/>
              <a:t> - Linguagem de programação do Benchmark dos problemas/programas.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Program</a:t>
            </a:r>
            <a:r>
              <a:rPr lang="pt-PT"/>
              <a:t> - Nome do programa/problema que correu.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Package</a:t>
            </a:r>
            <a:r>
              <a:rPr lang="pt-PT"/>
              <a:t> - Consumo de energia da socket inteira (o consumo de todos os cores, GPU 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componentes externas aos cores) (Joules)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Core</a:t>
            </a:r>
            <a:r>
              <a:rPr lang="pt-PT"/>
              <a:t> - Consumo de energia de todos cores e caches dos mesmos.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GPU</a:t>
            </a:r>
            <a:r>
              <a:rPr lang="pt-PT"/>
              <a:t> - Consumo de energia pelo GPU.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DRAM</a:t>
            </a:r>
            <a:r>
              <a:rPr lang="pt-PT"/>
              <a:t> - Consumo de energia pela 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Time</a:t>
            </a:r>
            <a:r>
              <a:rPr lang="pt-PT"/>
              <a:t> - Tempo de execução do problema/programa (em ms).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Temperature</a:t>
            </a:r>
            <a:r>
              <a:rPr lang="pt-PT"/>
              <a:t> - Temperatura média em todos os cores (em ºC).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Memory</a:t>
            </a:r>
            <a:r>
              <a:rPr lang="pt-PT"/>
              <a:t> - Total de memória gasta durante a execução do programa (em KBytes);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PT"/>
              <a:t>PowerLimit</a:t>
            </a:r>
            <a:r>
              <a:rPr lang="pt-PT"/>
              <a:t> - </a:t>
            </a:r>
            <a:r>
              <a:rPr i="1" lang="pt-PT"/>
              <a:t>PowerCap</a:t>
            </a:r>
            <a:r>
              <a:rPr lang="pt-PT"/>
              <a:t> dos cores (em Watts).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Tratamento de Outliers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0" y="1883725"/>
            <a:ext cx="8766925" cy="6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25" y="3426775"/>
            <a:ext cx="8766936" cy="6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60650" y="2504925"/>
            <a:ext cx="38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Outlier (Package)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88525" y="4161550"/>
            <a:ext cx="38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Outlier (Core)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188525" y="2815250"/>
            <a:ext cx="38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Removeu-se 2 maiores e 2 menores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188525" y="4546450"/>
            <a:ext cx="47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Removeu-se maior e 2 menores (Package e Core)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7650" y="70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Tipo de dados e Correlaç</a:t>
            </a:r>
            <a:r>
              <a:rPr lang="pt-PT"/>
              <a:t>ão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488" y="1878325"/>
            <a:ext cx="254056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00" y="1292726"/>
            <a:ext cx="4899910" cy="17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025" y="3017325"/>
            <a:ext cx="4823618" cy="17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67025" y="1239300"/>
            <a:ext cx="8082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Haskell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Resultados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geral de cada Linguagem- (I)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Execução que não limita o processador foi a pior em termos de consumo de energia e a melhor em termos de tempo.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Quanto menor o valor de PowerLimit: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Menor será a energia consumida pela processador.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Maior será o tempo gasto na execução.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Distribuição</a:t>
            </a:r>
            <a:r>
              <a:rPr lang="pt-PT"/>
              <a:t> dos valores de Core e Package (em Joules) e Tempo (segundos) por PowerLimit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1484" r="1484" t="0"/>
          <a:stretch/>
        </p:blipFill>
        <p:spPr>
          <a:xfrm>
            <a:off x="702000" y="579150"/>
            <a:ext cx="2340001" cy="18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1765" r="1765" t="0"/>
          <a:stretch/>
        </p:blipFill>
        <p:spPr>
          <a:xfrm>
            <a:off x="701999" y="2455425"/>
            <a:ext cx="2340003" cy="19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5">
            <a:alphaModFix/>
          </a:blip>
          <a:srcRect b="0" l="416" r="416" t="0"/>
          <a:stretch/>
        </p:blipFill>
        <p:spPr>
          <a:xfrm>
            <a:off x="3402001" y="592777"/>
            <a:ext cx="2340000" cy="184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 rotWithShape="1">
          <a:blip r:embed="rId6">
            <a:alphaModFix/>
          </a:blip>
          <a:srcRect b="0" l="1932" r="1922" t="0"/>
          <a:stretch/>
        </p:blipFill>
        <p:spPr>
          <a:xfrm>
            <a:off x="3402000" y="2475937"/>
            <a:ext cx="2340001" cy="187849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603738" y="321600"/>
            <a:ext cx="253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072000" y="2650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Ruby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7">
            <a:alphaModFix/>
          </a:blip>
          <a:srcRect b="0" l="485" r="495" t="0"/>
          <a:stretch/>
        </p:blipFill>
        <p:spPr>
          <a:xfrm>
            <a:off x="6102000" y="2472814"/>
            <a:ext cx="2339998" cy="18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 rotWithShape="1">
          <a:blip r:embed="rId8">
            <a:alphaModFix/>
          </a:blip>
          <a:srcRect b="1541" l="0" r="0" t="1531"/>
          <a:stretch/>
        </p:blipFill>
        <p:spPr>
          <a:xfrm>
            <a:off x="6102001" y="590859"/>
            <a:ext cx="2339999" cy="1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5772000" y="2661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Rust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Distribuição dos valores de Core e Package (em Joules) e Tempo (segundos) por PowerLimit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0" y="579150"/>
            <a:ext cx="2339999" cy="187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99" y="2455425"/>
            <a:ext cx="2340002" cy="19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001" y="592777"/>
            <a:ext cx="2339998" cy="184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2000" y="2475937"/>
            <a:ext cx="2339999" cy="187849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603738" y="321600"/>
            <a:ext cx="253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072000" y="2650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Haskell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2000" y="2472814"/>
            <a:ext cx="2339999" cy="18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2001" y="590859"/>
            <a:ext cx="2339998" cy="18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5772000" y="2661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 e Objetivos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geral de cada Linguagem (II)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</a:t>
            </a:r>
            <a:r>
              <a:rPr lang="pt-PT" sz="1400"/>
              <a:t> temperatura é diretamente influenciada pela potência disponível do processador.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O</a:t>
            </a:r>
            <a:r>
              <a:rPr lang="pt-PT" sz="1400"/>
              <a:t>s programas escritos em C, Rust e Ruby apresentam tempos de execução significativamente mais curtos.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Distribuição dos valores de Temperatura (em ºC) por PowerLimit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77" y="432650"/>
            <a:ext cx="2241246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655350" y="187200"/>
            <a:ext cx="243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463" y="449700"/>
            <a:ext cx="2240080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3355350" y="187200"/>
            <a:ext cx="243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Rust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668" y="480711"/>
            <a:ext cx="2240663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5772000" y="147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Ruby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810" y="2669926"/>
            <a:ext cx="2241380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372000" y="2379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8227" y="2643373"/>
            <a:ext cx="2307546" cy="185311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3072000" y="2379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805" y="2669923"/>
            <a:ext cx="2240390" cy="1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5772000" y="23793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Haskell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Consumo mínimo de cada Linguagem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Nesta fase, determinamos para cada linguagem qual dos PowerLimits nos permite minimizar o consumo de energia.</a:t>
            </a:r>
            <a:endParaRPr/>
          </a:p>
        </p:txBody>
      </p:sp>
      <p:graphicFrame>
        <p:nvGraphicFramePr>
          <p:cNvPr id="251" name="Google Shape;251;p34"/>
          <p:cNvGraphicFramePr/>
          <p:nvPr/>
        </p:nvGraphicFramePr>
        <p:xfrm>
          <a:off x="4732825" y="147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{A987122F-32F6-4D9B-9743-588142113B22}</a:tableStyleId>
              </a:tblPr>
              <a:tblGrid>
                <a:gridCol w="1697725"/>
                <a:gridCol w="1697725"/>
              </a:tblGrid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chemeClr val="dk2"/>
                          </a:solidFill>
                        </a:rPr>
                        <a:t>Linguagem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Powercap “ideal”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C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Haskell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Java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Python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Ruby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Rust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accent1"/>
                          </a:solidFill>
                        </a:rPr>
                        <a:t>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consumo de cada programa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A</a:t>
            </a:r>
            <a:r>
              <a:rPr lang="pt-PT"/>
              <a:t>s tendências anteriormente observadas repetem-se, o que reforça a forte relação entre a limitação de potência, o consumo de energia e o desempenho dos programas. 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998352"/>
            <a:ext cx="5121874" cy="23808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5087275" y="1724450"/>
            <a:ext cx="253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Rust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Comparação entre os diferentes programas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3" y="492650"/>
            <a:ext cx="4091694" cy="17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675" y="492646"/>
            <a:ext cx="4014049" cy="185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75" y="2729494"/>
            <a:ext cx="4127974" cy="172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4107" y="2705138"/>
            <a:ext cx="4050616" cy="17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>
            <a:off x="5211700" y="2399825"/>
            <a:ext cx="243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Ruby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860025" y="2419050"/>
            <a:ext cx="243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340825" y="187250"/>
            <a:ext cx="243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Haskell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860025" y="187250"/>
            <a:ext cx="2433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consumo de cada programa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Existem alguns casos, como </a:t>
            </a:r>
            <a:r>
              <a:rPr b="1" i="1" lang="pt-PT"/>
              <a:t>json_dumps</a:t>
            </a:r>
            <a:r>
              <a:rPr lang="pt-PT"/>
              <a:t> do pyperformance, em que não há uma alteração significativa no tempo de execução, apesar da redução no consumo de energia.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5115375" y="1860850"/>
            <a:ext cx="253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2134755"/>
            <a:ext cx="5113098" cy="224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Energia vs Tempo (I)</a:t>
            </a:r>
            <a:endParaRPr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63" y="1853838"/>
            <a:ext cx="4187873" cy="24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Energia vs Tempo (II)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6860200" y="1969650"/>
            <a:ext cx="206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Uso de </a:t>
            </a:r>
            <a:r>
              <a:rPr i="1" lang="pt-PT"/>
              <a:t>PowerCap</a:t>
            </a:r>
            <a:r>
              <a:rPr lang="pt-PT"/>
              <a:t> </a:t>
            </a:r>
            <a:r>
              <a:rPr lang="pt-PT"/>
              <a:t>é eficaz em controlar e limitar o consumo energético ao longo do tempo, é crucial em sistemas onde é necessário eficiência energética.</a:t>
            </a:r>
            <a:endParaRPr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63" y="1853850"/>
            <a:ext cx="4187873" cy="249270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414075" y="1969650"/>
            <a:ext cx="206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Consumo de energia sem </a:t>
            </a:r>
            <a:r>
              <a:rPr i="1" lang="pt-PT"/>
              <a:t>PowerCap</a:t>
            </a:r>
            <a:r>
              <a:rPr lang="pt-PT"/>
              <a:t> </a:t>
            </a:r>
            <a:r>
              <a:rPr lang="pt-PT"/>
              <a:t>é muito mais acentuado do que sem </a:t>
            </a:r>
            <a:r>
              <a:rPr i="1" lang="pt-PT"/>
              <a:t>PowerCap</a:t>
            </a:r>
            <a:r>
              <a:rPr lang="pt-PT"/>
              <a:t> ao longo do tempo.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Comparação entre linguagens</a:t>
            </a:r>
            <a:endParaRPr/>
          </a:p>
        </p:txBody>
      </p:sp>
      <p:graphicFrame>
        <p:nvGraphicFramePr>
          <p:cNvPr id="300" name="Google Shape;300;p40"/>
          <p:cNvGraphicFramePr/>
          <p:nvPr/>
        </p:nvGraphicFramePr>
        <p:xfrm>
          <a:off x="952500" y="20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{A987122F-32F6-4D9B-9743-588142113B22}</a:tableStyleId>
              </a:tblPr>
              <a:tblGrid>
                <a:gridCol w="1401150"/>
                <a:gridCol w="2314650"/>
                <a:gridCol w="3523200"/>
              </a:tblGrid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300"/>
                        <a:t>Linguagem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300"/>
                        <a:t>Economia de Energia (%)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300"/>
                        <a:t>Aumento do Tempo de Execução (vezes)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Python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62.66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2.31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Ruby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59.10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4.60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Rust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56.80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2.78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Haskell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55.31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2.77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Java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55.29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3.04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53.83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300"/>
                        <a:t>2.83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Impacto no consumo total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363" y="2222350"/>
            <a:ext cx="7348982" cy="10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/>
        </p:nvSpPr>
        <p:spPr>
          <a:xfrm>
            <a:off x="626000" y="3534400"/>
            <a:ext cx="7895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Economia de energia de 60%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Tempo de execução aumenta 2,5 vezes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966200"/>
            <a:ext cx="76887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B</a:t>
            </a:r>
            <a:r>
              <a:rPr lang="pt-PT"/>
              <a:t>enchmarks em várias linguagens de programação sobre vários programas/problemas bem conhecidos e diferentes consoante a linguagem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M</a:t>
            </a:r>
            <a:r>
              <a:rPr lang="pt-PT"/>
              <a:t>onitorizamos a performance das várias linguagens de programação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Utilizamos este benchmarks para ver o impacto da limitação do consumo de energia em 6 linguagens de programação.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Eficiência Energética das Linguagens de Programação</a:t>
            </a:r>
            <a:endParaRPr/>
          </a:p>
        </p:txBody>
      </p:sp>
      <p:sp>
        <p:nvSpPr>
          <p:cNvPr id="313" name="Google Shape;313;p4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 de Informática</a:t>
            </a:r>
            <a:endParaRPr/>
          </a:p>
        </p:txBody>
      </p:sp>
      <p:sp>
        <p:nvSpPr>
          <p:cNvPr id="314" name="Google Shape;314;p42"/>
          <p:cNvSpPr txBox="1"/>
          <p:nvPr/>
        </p:nvSpPr>
        <p:spPr>
          <a:xfrm>
            <a:off x="5764025" y="3334300"/>
            <a:ext cx="2833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Trabalho realizado por: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Dinis Estrada PG53770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Emanuel Silva PG53802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Simão Matos PG54239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626" y="765425"/>
            <a:ext cx="1846075" cy="12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Versões das Linguagens e Benchmarks utilizados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• </a:t>
            </a:r>
            <a:r>
              <a:rPr lang="pt-PT"/>
              <a:t>Haskell : 9.4.7 (versão do GHC) - NoFib:  7ffecc8115865fea9995a951091e6ff23cf8ca3a (Janeiro de 2024)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• </a:t>
            </a:r>
            <a:r>
              <a:rPr lang="pt-PT"/>
              <a:t>Java: 21.0.1 (17 outubro de 2023 LTS) - Dacapo: 23.11-chopin (8 de Novembro de 2023)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• Python: 3.10.12 (20 Novembro de 2023)  - PyPerformance:   1.10 (22 de Outubro de 2023)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• C:  13.2.0 (versão do gcc)  - Parsec: 3.0 (7 de Julho de 2022)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• Ruby - Benchmark Suite de Ruby : 314ae79  (15 de Novembro de 2013)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• Rust:  (versão do rustc 82e1608df 2023-12-21) - N/A (Rosetta Code)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Software e Hardware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800" y="1883950"/>
            <a:ext cx="3194000" cy="29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Medição dos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PowerCaps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RAPL - ferramenta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-1 (sem limite)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limites usados:  1 2 3 4 5 6 7 8 9 10 15 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Obtenção de Resultados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Script</a:t>
            </a:r>
            <a:r>
              <a:rPr lang="pt-PT"/>
              <a:t> run.sh para execução dos benchmarks e runSetup.sh para instalações</a:t>
            </a:r>
            <a:endParaRPr/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13 PowerCaps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10 programas/problemas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CSV de cerca de 1100 linhas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Executado durante a noite depois de o computador estar desligado antes 2 horas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Java							</a:t>
            </a:r>
            <a:r>
              <a:rPr lang="pt-PT"/>
              <a:t>Python</a:t>
            </a:r>
            <a:r>
              <a:rPr lang="pt-PT"/>
              <a:t>	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18650" y="2078875"/>
            <a:ext cx="36183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kafka, spring, tomcat e eclipse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Escolha aleatória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Java 17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485600" y="1951250"/>
            <a:ext cx="32820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84 programas para benchmark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grupo apps que contém os programas mais exaustivos temporalmente e energeticamente.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P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1/2 de cada um dos grupos : async, templates, math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