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4020202020204" charset="0"/>
      <p:regular r:id="rId7"/>
      <p:bold r:id="rId8"/>
      <p:italic r:id="rId9"/>
      <p:boldItalic r:id="rId10"/>
    </p:embeddedFont>
    <p:embeddedFont>
      <p:font typeface="Cordia New" panose="020B0304020202020204" pitchFamily="34" charset="-34"/>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_________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i="0" u="none" strike="noStrike" baseline="0">
                <a:effectLst/>
              </a:rPr>
              <a:t>Transaction record per month for each top spender</a:t>
            </a:r>
            <a:endParaRPr lang="en-US" b="1"/>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th-TH"/>
        </a:p>
      </c:txPr>
    </c:title>
    <c:autoTitleDeleted val="0"/>
    <c:plotArea>
      <c:layout/>
      <c:lineChart>
        <c:grouping val="standard"/>
        <c:varyColors val="0"/>
        <c:ser>
          <c:idx val="0"/>
          <c:order val="0"/>
          <c:tx>
            <c:strRef>
              <c:f>Sheet1!$A$2</c:f>
              <c:strCache>
                <c:ptCount val="1"/>
                <c:pt idx="0">
                  <c:v>Alex Gresham</c:v>
                </c:pt>
              </c:strCache>
            </c:strRef>
          </c:tx>
          <c:spPr>
            <a:ln w="28575" cap="rnd">
              <a:solidFill>
                <a:schemeClr val="accent1"/>
              </a:solidFill>
              <a:round/>
            </a:ln>
            <a:effectLst/>
          </c:spPr>
          <c:marker>
            <c:symbol val="none"/>
          </c:marker>
          <c:dLbls>
            <c:dLbl>
              <c:idx val="0"/>
              <c:layout>
                <c:manualLayout>
                  <c:x val="-3.5574528637495571E-2"/>
                  <c:y val="-4.124484439445069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2.3123443614372175E-2"/>
                  <c:y val="-4.124484439445076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h-TH"/>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February</c:v>
                </c:pt>
                <c:pt idx="1">
                  <c:v>March</c:v>
                </c:pt>
                <c:pt idx="2">
                  <c:v>April</c:v>
                </c:pt>
                <c:pt idx="3">
                  <c:v>May</c:v>
                </c:pt>
              </c:strCache>
            </c:strRef>
          </c:cat>
          <c:val>
            <c:numRef>
              <c:f>Sheet1!$B$2:$E$2</c:f>
              <c:numCache>
                <c:formatCode>General</c:formatCode>
                <c:ptCount val="4"/>
                <c:pt idx="0">
                  <c:v>52.9</c:v>
                </c:pt>
                <c:pt idx="1">
                  <c:v>44.89</c:v>
                </c:pt>
                <c:pt idx="2">
                  <c:v>45.89</c:v>
                </c:pt>
              </c:numCache>
            </c:numRef>
          </c:val>
          <c:smooth val="0"/>
        </c:ser>
        <c:ser>
          <c:idx val="1"/>
          <c:order val="1"/>
          <c:tx>
            <c:strRef>
              <c:f>Sheet1!$A$3</c:f>
              <c:strCache>
                <c:ptCount val="1"/>
                <c:pt idx="0">
                  <c:v>Eleanor Hunt</c:v>
                </c:pt>
              </c:strCache>
            </c:strRef>
          </c:tx>
          <c:spPr>
            <a:ln w="28575" cap="rnd">
              <a:solidFill>
                <a:schemeClr val="accent2"/>
              </a:solidFill>
              <a:round/>
            </a:ln>
            <a:effectLst/>
          </c:spPr>
          <c:marker>
            <c:symbol val="none"/>
          </c:marker>
          <c:dLbls>
            <c:dLbl>
              <c:idx val="0"/>
              <c:layout>
                <c:manualLayout>
                  <c:x val="-7.759906675538801E-2"/>
                  <c:y val="2.2258890920532983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6919245819992949E-2"/>
                  <c:y val="-3.7495313085864269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h-TH"/>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Sheet1!$B$1:$E$1</c:f>
              <c:strCache>
                <c:ptCount val="4"/>
                <c:pt idx="0">
                  <c:v>February</c:v>
                </c:pt>
                <c:pt idx="1">
                  <c:v>March</c:v>
                </c:pt>
                <c:pt idx="2">
                  <c:v>April</c:v>
                </c:pt>
                <c:pt idx="3">
                  <c:v>May</c:v>
                </c:pt>
              </c:strCache>
            </c:strRef>
          </c:cat>
          <c:val>
            <c:numRef>
              <c:f>Sheet1!$B$3:$E$3</c:f>
              <c:numCache>
                <c:formatCode>General</c:formatCode>
                <c:ptCount val="4"/>
                <c:pt idx="0">
                  <c:v>22.95</c:v>
                </c:pt>
                <c:pt idx="1">
                  <c:v>87.82</c:v>
                </c:pt>
                <c:pt idx="2">
                  <c:v>100.78</c:v>
                </c:pt>
              </c:numCache>
            </c:numRef>
          </c:val>
          <c:smooth val="0"/>
        </c:ser>
        <c:ser>
          <c:idx val="2"/>
          <c:order val="2"/>
          <c:tx>
            <c:strRef>
              <c:f>Sheet1!$A$4</c:f>
              <c:strCache>
                <c:ptCount val="1"/>
                <c:pt idx="0">
                  <c:v>Mildred Bailey</c:v>
                </c:pt>
              </c:strCache>
            </c:strRef>
          </c:tx>
          <c:spPr>
            <a:ln w="28575" cap="rnd">
              <a:solidFill>
                <a:schemeClr val="accent3"/>
              </a:solidFill>
              <a:round/>
            </a:ln>
            <a:effectLst/>
          </c:spPr>
          <c:marker>
            <c:symbol val="none"/>
          </c:marker>
          <c:dLbls>
            <c:dLbl>
              <c:idx val="0"/>
              <c:layout>
                <c:manualLayout>
                  <c:x val="-8.8936321593738876E-3"/>
                  <c:y val="2.624671916010498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2.5480659025123174E-2"/>
                  <c:y val="5.6290532684256565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2.2497187851518628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7787264318747777E-3"/>
                  <c:y val="7.4990626171729906E-3"/>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h-TH"/>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February</c:v>
                </c:pt>
                <c:pt idx="1">
                  <c:v>March</c:v>
                </c:pt>
                <c:pt idx="2">
                  <c:v>April</c:v>
                </c:pt>
                <c:pt idx="3">
                  <c:v>May</c:v>
                </c:pt>
              </c:strCache>
            </c:strRef>
          </c:cat>
          <c:val>
            <c:numRef>
              <c:f>Sheet1!$B$4:$E$4</c:f>
              <c:numCache>
                <c:formatCode>General</c:formatCode>
                <c:ptCount val="4"/>
                <c:pt idx="0">
                  <c:v>9.98</c:v>
                </c:pt>
                <c:pt idx="1">
                  <c:v>40.9</c:v>
                </c:pt>
                <c:pt idx="2">
                  <c:v>27.92</c:v>
                </c:pt>
                <c:pt idx="3">
                  <c:v>9.98</c:v>
                </c:pt>
              </c:numCache>
            </c:numRef>
          </c:val>
          <c:smooth val="0"/>
        </c:ser>
        <c:dLbls>
          <c:showLegendKey val="0"/>
          <c:showVal val="0"/>
          <c:showCatName val="0"/>
          <c:showSerName val="0"/>
          <c:showPercent val="0"/>
          <c:showBubbleSize val="0"/>
        </c:dLbls>
        <c:smooth val="0"/>
        <c:axId val="-1852242768"/>
        <c:axId val="-1852230800"/>
      </c:lineChart>
      <c:catAx>
        <c:axId val="-185224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h-TH"/>
          </a:p>
        </c:txPr>
        <c:crossAx val="-1852230800"/>
        <c:crosses val="autoZero"/>
        <c:auto val="1"/>
        <c:lblAlgn val="ctr"/>
        <c:lblOffset val="100"/>
        <c:noMultiLvlLbl val="0"/>
      </c:catAx>
      <c:valAx>
        <c:axId val="-1852230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h-TH"/>
          </a:p>
        </c:txPr>
        <c:crossAx val="-1852242768"/>
        <c:crosses val="autoZero"/>
        <c:crossBetween val="between"/>
      </c:valAx>
      <c:spPr>
        <a:noFill/>
        <a:ln cap="rnd">
          <a:solidFill>
            <a:schemeClr val="tx1">
              <a:lumMod val="15000"/>
              <a:lumOff val="85000"/>
            </a:schemeClr>
          </a:solidFill>
          <a:prstDash val="sysDash"/>
          <a:round/>
        </a:ln>
        <a:effectLst/>
      </c:spPr>
    </c:plotArea>
    <c:legend>
      <c:legendPos val="b"/>
      <c:layout>
        <c:manualLayout>
          <c:xMode val="edge"/>
          <c:yMode val="edge"/>
          <c:x val="0.75234721860407794"/>
          <c:y val="0.12085473608992593"/>
          <c:w val="0.22814071266705319"/>
          <c:h val="0.38001786425911416"/>
        </c:manualLayout>
      </c:layout>
      <c:overlay val="0"/>
      <c:spPr>
        <a:solidFill>
          <a:sysClr val="window" lastClr="FFFFFF"/>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h-TH"/>
        </a:p>
      </c:txPr>
    </c:legend>
    <c:plotVisOnly val="1"/>
    <c:dispBlanksAs val="gap"/>
    <c:showDLblsOverMax val="0"/>
  </c:chart>
  <c:spPr>
    <a:solidFill>
      <a:schemeClr val="bg1"/>
    </a:solidFill>
    <a:ln w="9525" cap="rnd" cmpd="sng" algn="ctr">
      <a:solidFill>
        <a:schemeClr val="tx1">
          <a:lumMod val="15000"/>
          <a:lumOff val="85000"/>
        </a:schemeClr>
      </a:solidFill>
      <a:miter lim="800000"/>
    </a:ln>
    <a:effectLst/>
  </c:spPr>
  <c:txPr>
    <a:bodyPr/>
    <a:lstStyle/>
    <a:p>
      <a:pPr>
        <a:defRPr/>
      </a:pPr>
      <a:endParaRPr lang="th-TH"/>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188839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005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78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98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74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35901" y="3989261"/>
            <a:ext cx="8072191" cy="99525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latin typeface="Open Sans"/>
                <a:ea typeface="Open Sans"/>
                <a:cs typeface="Open Sans"/>
                <a:sym typeface="Open Sans"/>
              </a:rPr>
              <a:t>From the visualization, the top films that have been rented out are Scalawag Duck and Juggler Hardly, which is in music and animation category respectively. From the list, family category (green color) has the most spot on the list (3 out of 10).</a:t>
            </a:r>
            <a:endParaRPr dirty="0">
              <a:latin typeface="Open Sans"/>
              <a:ea typeface="Open Sans"/>
              <a:cs typeface="Open Sans"/>
              <a:sym typeface="Open Sans"/>
            </a:endParaRP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z="1800" dirty="0">
                <a:solidFill>
                  <a:schemeClr val="bg1"/>
                </a:solidFill>
                <a:latin typeface="Open Sans" panose="020B0604020202020204" charset="0"/>
                <a:ea typeface="Open Sans" panose="020B0604020202020204" charset="0"/>
                <a:cs typeface="Open Sans" panose="020B0604020202020204" charset="0"/>
              </a:rPr>
              <a:t>L</a:t>
            </a:r>
            <a:r>
              <a:rPr lang="en-US" sz="1800" dirty="0" smtClean="0">
                <a:solidFill>
                  <a:schemeClr val="bg1"/>
                </a:solidFill>
                <a:latin typeface="Open Sans" panose="020B0604020202020204" charset="0"/>
                <a:ea typeface="Open Sans" panose="020B0604020202020204" charset="0"/>
                <a:cs typeface="Open Sans" panose="020B0604020202020204" charset="0"/>
              </a:rPr>
              <a:t>ists top 10 family film </a:t>
            </a:r>
            <a:r>
              <a:rPr lang="en-US" sz="1800" dirty="0">
                <a:solidFill>
                  <a:schemeClr val="bg1"/>
                </a:solidFill>
                <a:latin typeface="Open Sans" panose="020B0604020202020204" charset="0"/>
                <a:ea typeface="Open Sans" panose="020B0604020202020204" charset="0"/>
                <a:cs typeface="Open Sans" panose="020B0604020202020204" charset="0"/>
              </a:rPr>
              <a:t>category </a:t>
            </a:r>
            <a:r>
              <a:rPr lang="en-US" sz="1800" dirty="0" smtClean="0">
                <a:solidFill>
                  <a:schemeClr val="bg1"/>
                </a:solidFill>
                <a:latin typeface="Open Sans" panose="020B0604020202020204" charset="0"/>
                <a:ea typeface="Open Sans" panose="020B0604020202020204" charset="0"/>
                <a:cs typeface="Open Sans" panose="020B0604020202020204" charset="0"/>
              </a:rPr>
              <a:t>and </a:t>
            </a:r>
            <a:r>
              <a:rPr lang="en-US" sz="1800" dirty="0">
                <a:solidFill>
                  <a:schemeClr val="bg1"/>
                </a:solidFill>
                <a:latin typeface="Open Sans" panose="020B0604020202020204" charset="0"/>
                <a:ea typeface="Open Sans" panose="020B0604020202020204" charset="0"/>
                <a:cs typeface="Open Sans" panose="020B0604020202020204" charset="0"/>
              </a:rPr>
              <a:t>the number of times it has been rented </a:t>
            </a:r>
            <a:r>
              <a:rPr lang="en-US" sz="1800" dirty="0" smtClean="0">
                <a:solidFill>
                  <a:schemeClr val="bg1"/>
                </a:solidFill>
                <a:latin typeface="Open Sans" panose="020B0604020202020204" charset="0"/>
                <a:ea typeface="Open Sans" panose="020B0604020202020204" charset="0"/>
                <a:cs typeface="Open Sans" panose="020B0604020202020204" charset="0"/>
              </a:rPr>
              <a:t>out</a:t>
            </a:r>
            <a:r>
              <a:rPr lang="en-US" sz="1800" dirty="0">
                <a:solidFill>
                  <a:schemeClr val="bg1"/>
                </a:solidFill>
                <a:latin typeface="Open Sans" panose="020B0604020202020204" charset="0"/>
                <a:ea typeface="Open Sans" panose="020B0604020202020204" charset="0"/>
                <a:cs typeface="Open Sans" panose="020B0604020202020204" charset="0"/>
              </a:rPr>
              <a:t>. </a:t>
            </a:r>
            <a:r>
              <a:rPr lang="en-US" sz="1800" dirty="0" smtClean="0">
                <a:solidFill>
                  <a:schemeClr val="bg1"/>
                </a:solidFill>
                <a:latin typeface="Open Sans" panose="020B0604020202020204" charset="0"/>
                <a:ea typeface="Open Sans" panose="020B0604020202020204" charset="0"/>
                <a:cs typeface="Open Sans" panose="020B0604020202020204" charset="0"/>
              </a:rPr>
              <a:t/>
            </a:r>
            <a:br>
              <a:rPr lang="en-US" sz="1800" dirty="0" smtClean="0">
                <a:solidFill>
                  <a:schemeClr val="bg1"/>
                </a:solidFill>
                <a:latin typeface="Open Sans" panose="020B0604020202020204" charset="0"/>
                <a:ea typeface="Open Sans" panose="020B0604020202020204" charset="0"/>
                <a:cs typeface="Open Sans" panose="020B0604020202020204" charset="0"/>
              </a:rPr>
            </a:br>
            <a:r>
              <a:rPr lang="en-US" sz="1300" dirty="0" smtClean="0">
                <a:solidFill>
                  <a:schemeClr val="bg1"/>
                </a:solidFill>
                <a:latin typeface="Open Sans" panose="020B0604020202020204" charset="0"/>
                <a:ea typeface="Open Sans" panose="020B0604020202020204" charset="0"/>
                <a:cs typeface="Open Sans" panose="020B0604020202020204" charset="0"/>
              </a:rPr>
              <a:t>(</a:t>
            </a:r>
            <a:r>
              <a:rPr lang="en-US" sz="1300" dirty="0">
                <a:solidFill>
                  <a:schemeClr val="bg1"/>
                </a:solidFill>
                <a:latin typeface="Open Sans" panose="020B0604020202020204" charset="0"/>
                <a:ea typeface="Open Sans" panose="020B0604020202020204" charset="0"/>
                <a:cs typeface="Open Sans" panose="020B0604020202020204" charset="0"/>
              </a:rPr>
              <a:t>The following categories are considered family movies: Animation, Children, Classics, Comedy, Family and </a:t>
            </a:r>
            <a:r>
              <a:rPr lang="en-US" sz="1300" dirty="0" smtClean="0">
                <a:solidFill>
                  <a:schemeClr val="bg1"/>
                </a:solidFill>
                <a:latin typeface="Open Sans" panose="020B0604020202020204" charset="0"/>
                <a:ea typeface="Open Sans" panose="020B0604020202020204" charset="0"/>
                <a:cs typeface="Open Sans" panose="020B0604020202020204" charset="0"/>
              </a:rPr>
              <a:t>Music)</a:t>
            </a:r>
            <a:endParaRPr sz="1300" dirty="0">
              <a:solidFill>
                <a:schemeClr val="bg1"/>
              </a:solidFill>
              <a:latin typeface="Open Sans" panose="020B0604020202020204" charset="0"/>
              <a:ea typeface="Open Sans" panose="020B0604020202020204" charset="0"/>
              <a:cs typeface="Open Sans" panose="020B0604020202020204" charset="0"/>
              <a:sym typeface="Open Sans"/>
            </a:endParaRPr>
          </a:p>
        </p:txBody>
      </p:sp>
      <p:pic>
        <p:nvPicPr>
          <p:cNvPr id="2" name="Picture 1"/>
          <p:cNvPicPr>
            <a:picLocks noChangeAspect="1"/>
          </p:cNvPicPr>
          <p:nvPr/>
        </p:nvPicPr>
        <p:blipFill>
          <a:blip r:embed="rId3"/>
          <a:stretch>
            <a:fillRect/>
          </a:stretch>
        </p:blipFill>
        <p:spPr>
          <a:xfrm>
            <a:off x="535902" y="879753"/>
            <a:ext cx="8072191" cy="30253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3128211" y="3327592"/>
            <a:ext cx="5709245" cy="144835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latin typeface="Open Sans"/>
                <a:ea typeface="Open Sans"/>
                <a:cs typeface="Open Sans"/>
                <a:sym typeface="Open Sans"/>
              </a:rPr>
              <a:t>From the visualization, quartile 1 (low rental duration) has the highest number rental duration records; however, it has the least rental count range. While number of records in other quartiles (high rental duration) are slightly lower than Q1’s, all of them have almost the same rental count range (26, 27).</a:t>
            </a:r>
            <a:endParaRPr dirty="0">
              <a:latin typeface="Open Sans"/>
              <a:ea typeface="Open Sans"/>
              <a:cs typeface="Open Sans"/>
              <a:sym typeface="Open Sans"/>
            </a:endParaRPr>
          </a:p>
        </p:txBody>
      </p:sp>
      <p:sp>
        <p:nvSpPr>
          <p:cNvPr id="64" name="Google Shape;64;p14"/>
          <p:cNvSpPr txBox="1">
            <a:spLocks noGrp="1"/>
          </p:cNvSpPr>
          <p:nvPr>
            <p:ph type="title"/>
          </p:nvPr>
        </p:nvSpPr>
        <p:spPr>
          <a:xfrm>
            <a:off x="0" y="0"/>
            <a:ext cx="9144000" cy="1051904"/>
          </a:xfrm>
          <a:prstGeom prst="rect">
            <a:avLst/>
          </a:prstGeom>
          <a:solidFill>
            <a:srgbClr val="073763"/>
          </a:solidFill>
        </p:spPr>
        <p:txBody>
          <a:bodyPr spcFirstLastPara="1" wrap="square" lIns="91425" tIns="91425" rIns="91425" bIns="91425" anchor="ctr" anchorCtr="0">
            <a:noAutofit/>
          </a:bodyPr>
          <a:lstStyle/>
          <a:p>
            <a:pPr lvl="0"/>
            <a:r>
              <a:rPr lang="en" sz="1800" dirty="0" smtClean="0">
                <a:solidFill>
                  <a:srgbClr val="FFFFFF"/>
                </a:solidFill>
                <a:latin typeface="Open Sans"/>
                <a:ea typeface="Open Sans"/>
                <a:cs typeface="Open Sans"/>
                <a:sym typeface="Open Sans"/>
              </a:rPr>
              <a:t>Of All films that are categorized in family film category, how many movies are there </a:t>
            </a:r>
            <a:r>
              <a:rPr lang="en-US" sz="1800" dirty="0">
                <a:solidFill>
                  <a:srgbClr val="FFFFFF"/>
                </a:solidFill>
                <a:latin typeface="Open Sans"/>
                <a:ea typeface="Open Sans"/>
                <a:cs typeface="Open Sans"/>
                <a:sym typeface="Open Sans"/>
              </a:rPr>
              <a:t>based on </a:t>
            </a:r>
            <a:r>
              <a:rPr lang="en-US" sz="1800" dirty="0" smtClean="0">
                <a:solidFill>
                  <a:srgbClr val="FFFFFF"/>
                </a:solidFill>
                <a:latin typeface="Open Sans"/>
                <a:ea typeface="Open Sans"/>
                <a:cs typeface="Open Sans"/>
                <a:sym typeface="Open Sans"/>
              </a:rPr>
              <a:t>each </a:t>
            </a:r>
            <a:r>
              <a:rPr lang="en-US" sz="1800" dirty="0">
                <a:solidFill>
                  <a:srgbClr val="FFFFFF"/>
                </a:solidFill>
                <a:latin typeface="Open Sans"/>
                <a:ea typeface="Open Sans"/>
                <a:cs typeface="Open Sans"/>
                <a:sym typeface="Open Sans"/>
              </a:rPr>
              <a:t>quartiles (25%, 50%, 75%) of the rental duration for movies across all </a:t>
            </a:r>
            <a:r>
              <a:rPr lang="en-US" sz="1800" dirty="0" smtClean="0">
                <a:solidFill>
                  <a:srgbClr val="FFFFFF"/>
                </a:solidFill>
                <a:latin typeface="Open Sans"/>
                <a:ea typeface="Open Sans"/>
                <a:cs typeface="Open Sans"/>
                <a:sym typeface="Open Sans"/>
              </a:rPr>
              <a:t>categories? </a:t>
            </a:r>
            <a:r>
              <a:rPr lang="en-US" sz="1800" dirty="0" smtClean="0">
                <a:solidFill>
                  <a:schemeClr val="bg1"/>
                </a:solidFill>
                <a:latin typeface="Open Sans"/>
                <a:ea typeface="Open Sans"/>
                <a:cs typeface="Open Sans"/>
                <a:sym typeface="Open Sans"/>
              </a:rPr>
              <a:t>And what was the range of rental count in each quartile?*</a:t>
            </a:r>
            <a:endParaRPr sz="1800" dirty="0">
              <a:solidFill>
                <a:schemeClr val="bg1"/>
              </a:solidFill>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306543" y="1134406"/>
            <a:ext cx="8530913" cy="205568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73731515"/>
              </p:ext>
            </p:extLst>
          </p:nvPr>
        </p:nvGraphicFramePr>
        <p:xfrm>
          <a:off x="306543" y="3327591"/>
          <a:ext cx="2697366" cy="1516551"/>
        </p:xfrm>
        <a:graphic>
          <a:graphicData uri="http://schemas.openxmlformats.org/drawingml/2006/table">
            <a:tbl>
              <a:tblPr firstRow="1" bandRow="1">
                <a:tableStyleId>{5C22544A-7EE6-4342-B048-85BDC9FD1C3A}</a:tableStyleId>
              </a:tblPr>
              <a:tblGrid>
                <a:gridCol w="1348683"/>
                <a:gridCol w="1348683"/>
              </a:tblGrid>
              <a:tr h="431019">
                <a:tc>
                  <a:txBody>
                    <a:bodyPr/>
                    <a:lstStyle/>
                    <a:p>
                      <a:pPr algn="ctr"/>
                      <a:r>
                        <a:rPr lang="en-US" sz="1050" dirty="0" smtClean="0">
                          <a:solidFill>
                            <a:schemeClr val="tx1"/>
                          </a:solidFill>
                          <a:latin typeface="Open Sans" panose="020B0604020202020204" charset="0"/>
                          <a:ea typeface="Open Sans" panose="020B0604020202020204" charset="0"/>
                          <a:cs typeface="Open Sans" panose="020B0604020202020204" charset="0"/>
                        </a:rPr>
                        <a:t>Quartile</a:t>
                      </a:r>
                      <a:endParaRPr lang="th-TH" sz="1050" dirty="0">
                        <a:solidFill>
                          <a:schemeClr val="tx1"/>
                        </a:solidFill>
                        <a:latin typeface="Open Sans" panose="020B0604020202020204" charset="0"/>
                        <a:ea typeface="Open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50" dirty="0" smtClean="0">
                          <a:solidFill>
                            <a:schemeClr val="tx1"/>
                          </a:solidFill>
                          <a:latin typeface="Open Sans" panose="020B0604020202020204" charset="0"/>
                          <a:ea typeface="Open Sans" panose="020B0604020202020204" charset="0"/>
                          <a:cs typeface="Open Sans" panose="020B0604020202020204" charset="0"/>
                        </a:rPr>
                        <a:t>Rental</a:t>
                      </a:r>
                      <a:r>
                        <a:rPr lang="en-US" sz="1050" baseline="0" dirty="0" smtClean="0">
                          <a:solidFill>
                            <a:schemeClr val="tx1"/>
                          </a:solidFill>
                          <a:latin typeface="Open Sans" panose="020B0604020202020204" charset="0"/>
                          <a:ea typeface="Open Sans" panose="020B0604020202020204" charset="0"/>
                          <a:cs typeface="Open Sans" panose="020B0604020202020204" charset="0"/>
                        </a:rPr>
                        <a:t> Count range</a:t>
                      </a:r>
                      <a:endParaRPr lang="th-TH" sz="1050" dirty="0">
                        <a:solidFill>
                          <a:schemeClr val="tx1"/>
                        </a:solidFill>
                        <a:latin typeface="Open Sans" panose="020B0604020202020204" charset="0"/>
                        <a:ea typeface="Open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1383">
                <a:tc>
                  <a:txBody>
                    <a:bodyPr/>
                    <a:lstStyle/>
                    <a:p>
                      <a:pPr algn="ctr"/>
                      <a:r>
                        <a:rPr lang="en-US" sz="1100" dirty="0" smtClean="0">
                          <a:latin typeface="Open Sans" panose="020B0604020202020204" charset="0"/>
                          <a:ea typeface="Open Sans" panose="020B0604020202020204" charset="0"/>
                          <a:cs typeface="Open Sans" panose="020B0604020202020204" charset="0"/>
                        </a:rPr>
                        <a:t>Q1</a:t>
                      </a:r>
                      <a:endParaRPr lang="th-TH" sz="1100" dirty="0">
                        <a:latin typeface="Open Sans" panose="020B0604020202020204" charset="0"/>
                        <a:ea typeface="Open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smtClean="0">
                          <a:latin typeface="Open Sans" panose="020B0604020202020204" charset="0"/>
                          <a:ea typeface="Open Sans" panose="020B0604020202020204" charset="0"/>
                        </a:rPr>
                        <a:t>24</a:t>
                      </a:r>
                      <a:endParaRPr lang="th-TH" sz="1100" dirty="0">
                        <a:latin typeface="Open Sans" panose="020B0604020202020204" charset="0"/>
                        <a:ea typeface="Open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1383">
                <a:tc>
                  <a:txBody>
                    <a:bodyPr/>
                    <a:lstStyle/>
                    <a:p>
                      <a:pPr algn="ctr"/>
                      <a:r>
                        <a:rPr lang="en-US" sz="1100" dirty="0" smtClean="0">
                          <a:latin typeface="Open Sans" panose="020B0604020202020204" charset="0"/>
                          <a:ea typeface="Open Sans" panose="020B0604020202020204" charset="0"/>
                          <a:cs typeface="Open Sans" panose="020B0604020202020204" charset="0"/>
                        </a:rPr>
                        <a:t>Q2</a:t>
                      </a:r>
                      <a:endParaRPr lang="th-TH" sz="1100" dirty="0">
                        <a:latin typeface="Open Sans" panose="020B0604020202020204" charset="0"/>
                        <a:ea typeface="Open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smtClean="0">
                          <a:latin typeface="Open Sans" panose="020B0604020202020204" charset="0"/>
                          <a:ea typeface="Open Sans" panose="020B0604020202020204" charset="0"/>
                        </a:rPr>
                        <a:t>27</a:t>
                      </a:r>
                      <a:endParaRPr lang="th-TH" sz="1100" dirty="0">
                        <a:latin typeface="Open Sans" panose="020B0604020202020204" charset="0"/>
                        <a:ea typeface="Open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1383">
                <a:tc>
                  <a:txBody>
                    <a:bodyPr/>
                    <a:lstStyle/>
                    <a:p>
                      <a:pPr algn="ctr"/>
                      <a:r>
                        <a:rPr lang="en-US" sz="1100" dirty="0" smtClean="0">
                          <a:latin typeface="Open Sans" panose="020B0604020202020204" charset="0"/>
                          <a:ea typeface="Open Sans" panose="020B0604020202020204" charset="0"/>
                          <a:cs typeface="Open Sans" panose="020B0604020202020204" charset="0"/>
                        </a:rPr>
                        <a:t>Q3</a:t>
                      </a:r>
                      <a:endParaRPr lang="th-TH" sz="1100" dirty="0">
                        <a:latin typeface="Open Sans" panose="020B0604020202020204" charset="0"/>
                        <a:ea typeface="Open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smtClean="0">
                          <a:latin typeface="Open Sans" panose="020B0604020202020204" charset="0"/>
                          <a:ea typeface="Open Sans" panose="020B0604020202020204" charset="0"/>
                        </a:rPr>
                        <a:t>26</a:t>
                      </a:r>
                      <a:endParaRPr lang="th-TH" sz="1100" dirty="0">
                        <a:latin typeface="Open Sans" panose="020B0604020202020204" charset="0"/>
                        <a:ea typeface="Open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1383">
                <a:tc>
                  <a:txBody>
                    <a:bodyPr/>
                    <a:lstStyle/>
                    <a:p>
                      <a:pPr algn="ctr"/>
                      <a:r>
                        <a:rPr lang="en-US" sz="1100" dirty="0" smtClean="0">
                          <a:latin typeface="Open Sans" panose="020B0604020202020204" charset="0"/>
                          <a:ea typeface="Open Sans" panose="020B0604020202020204" charset="0"/>
                          <a:cs typeface="Open Sans" panose="020B0604020202020204" charset="0"/>
                        </a:rPr>
                        <a:t>Q4</a:t>
                      </a:r>
                      <a:endParaRPr lang="th-TH" sz="1100" dirty="0">
                        <a:latin typeface="Open Sans" panose="020B0604020202020204" charset="0"/>
                        <a:ea typeface="Open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smtClean="0">
                          <a:latin typeface="Open Sans" panose="020B0604020202020204" charset="0"/>
                          <a:ea typeface="Open Sans" panose="020B0604020202020204" charset="0"/>
                        </a:rPr>
                        <a:t>27</a:t>
                      </a:r>
                      <a:endParaRPr lang="th-TH" sz="1100" dirty="0">
                        <a:latin typeface="Open Sans" panose="020B0604020202020204" charset="0"/>
                        <a:ea typeface="Open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220005" y="4849154"/>
            <a:ext cx="3822606" cy="246221"/>
          </a:xfrm>
          <a:prstGeom prst="rect">
            <a:avLst/>
          </a:prstGeom>
          <a:noFill/>
        </p:spPr>
        <p:txBody>
          <a:bodyPr wrap="square" rtlCol="0">
            <a:spAutoFit/>
          </a:bodyPr>
          <a:lstStyle/>
          <a:p>
            <a:r>
              <a:rPr lang="en-US" sz="1000" dirty="0" smtClean="0"/>
              <a:t>* </a:t>
            </a:r>
            <a:r>
              <a:rPr lang="en-US" sz="1000" u="sng" dirty="0" smtClean="0"/>
              <a:t>Note:</a:t>
            </a:r>
            <a:r>
              <a:rPr lang="en-US" sz="1000" dirty="0" smtClean="0"/>
              <a:t> This table is calculated after obtaining query results </a:t>
            </a:r>
            <a:endParaRPr lang="th-TH"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6283922" y="1015504"/>
            <a:ext cx="2626321" cy="3962131"/>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 sz="1350" dirty="0" smtClean="0">
                <a:latin typeface="Open Sans"/>
                <a:ea typeface="Open Sans"/>
                <a:cs typeface="Open Sans"/>
                <a:sym typeface="Open Sans"/>
              </a:rPr>
              <a:t>Only data from February to May during 2007 are presented in the dataset. Both amount paid and number of pay counts in each month is in upward trend from February to April. However, both </a:t>
            </a:r>
            <a:r>
              <a:rPr lang="en-US" sz="1350" dirty="0" smtClean="0">
                <a:latin typeface="Open Sans"/>
                <a:ea typeface="Open Sans"/>
                <a:cs typeface="Open Sans"/>
                <a:sym typeface="Open Sans"/>
              </a:rPr>
              <a:t>figures decreased dramatically in May. Note that for both March and April, Eleanor Hunt is the top spender for two consecutive months with both </a:t>
            </a:r>
            <a:r>
              <a:rPr lang="en" sz="1350" dirty="0">
                <a:latin typeface="Open Sans"/>
                <a:ea typeface="Open Sans"/>
                <a:cs typeface="Open Sans"/>
                <a:sym typeface="Open Sans"/>
              </a:rPr>
              <a:t>amount paid and number of pay counts in each </a:t>
            </a:r>
            <a:r>
              <a:rPr lang="en" sz="1350" dirty="0" smtClean="0">
                <a:latin typeface="Open Sans"/>
                <a:ea typeface="Open Sans"/>
                <a:cs typeface="Open Sans"/>
                <a:sym typeface="Open Sans"/>
              </a:rPr>
              <a:t>month increased from March to April as well.</a:t>
            </a:r>
            <a:endParaRPr sz="1350" dirty="0">
              <a:latin typeface="Open Sans"/>
              <a:ea typeface="Open Sans"/>
              <a:cs typeface="Open Sans"/>
              <a:sym typeface="Open Sans"/>
            </a:endParaRPr>
          </a:p>
        </p:txBody>
      </p:sp>
      <p:sp>
        <p:nvSpPr>
          <p:cNvPr id="71" name="Google Shape;71;p15"/>
          <p:cNvSpPr txBox="1">
            <a:spLocks noGrp="1"/>
          </p:cNvSpPr>
          <p:nvPr>
            <p:ph type="title"/>
          </p:nvPr>
        </p:nvSpPr>
        <p:spPr>
          <a:xfrm>
            <a:off x="0" y="0"/>
            <a:ext cx="9144000" cy="866274"/>
          </a:xfrm>
          <a:prstGeom prst="rect">
            <a:avLst/>
          </a:prstGeom>
          <a:solidFill>
            <a:srgbClr val="073763"/>
          </a:solidFill>
        </p:spPr>
        <p:txBody>
          <a:bodyPr spcFirstLastPara="1" wrap="square" lIns="91425" tIns="91425" rIns="91425" bIns="91425" anchor="ctr" anchorCtr="0">
            <a:noAutofit/>
          </a:bodyPr>
          <a:lstStyle/>
          <a:p>
            <a:pPr lvl="0"/>
            <a:r>
              <a:rPr lang="en" sz="1800" dirty="0" smtClean="0">
                <a:solidFill>
                  <a:srgbClr val="FFFFFF"/>
                </a:solidFill>
                <a:latin typeface="Open Sans"/>
                <a:ea typeface="Open Sans"/>
                <a:cs typeface="Open Sans"/>
                <a:sym typeface="Open Sans"/>
              </a:rPr>
              <a:t>Who was top spender in each month, </a:t>
            </a:r>
            <a:r>
              <a:rPr lang="en-US" sz="1800" dirty="0" smtClean="0">
                <a:solidFill>
                  <a:srgbClr val="FFFFFF"/>
                </a:solidFill>
                <a:latin typeface="Open Sans"/>
                <a:ea typeface="Open Sans"/>
                <a:cs typeface="Open Sans"/>
                <a:sym typeface="Open Sans"/>
              </a:rPr>
              <a:t>how </a:t>
            </a:r>
            <a:r>
              <a:rPr lang="en-US" sz="1800" dirty="0">
                <a:solidFill>
                  <a:srgbClr val="FFFFFF"/>
                </a:solidFill>
                <a:latin typeface="Open Sans"/>
                <a:ea typeface="Open Sans"/>
                <a:cs typeface="Open Sans"/>
                <a:sym typeface="Open Sans"/>
              </a:rPr>
              <a:t>many payments they made on a monthly basis during </a:t>
            </a:r>
            <a:r>
              <a:rPr lang="en-US" sz="1800" dirty="0" smtClean="0">
                <a:solidFill>
                  <a:srgbClr val="FFFFFF"/>
                </a:solidFill>
                <a:latin typeface="Open Sans"/>
                <a:ea typeface="Open Sans"/>
                <a:cs typeface="Open Sans"/>
                <a:sym typeface="Open Sans"/>
              </a:rPr>
              <a:t>2007 </a:t>
            </a:r>
            <a:r>
              <a:rPr lang="en-US" sz="1800" dirty="0">
                <a:solidFill>
                  <a:srgbClr val="FFFFFF"/>
                </a:solidFill>
                <a:latin typeface="Open Sans"/>
                <a:ea typeface="Open Sans"/>
                <a:cs typeface="Open Sans"/>
                <a:sym typeface="Open Sans"/>
              </a:rPr>
              <a:t>and what was </a:t>
            </a:r>
            <a:r>
              <a:rPr lang="en-US" sz="1800" dirty="0" smtClean="0">
                <a:solidFill>
                  <a:srgbClr val="FFFFFF"/>
                </a:solidFill>
                <a:latin typeface="Open Sans"/>
                <a:ea typeface="Open Sans"/>
                <a:cs typeface="Open Sans"/>
                <a:sym typeface="Open Sans"/>
              </a:rPr>
              <a:t>that amount?</a:t>
            </a:r>
            <a:endParaRPr sz="1800" dirty="0">
              <a:solidFill>
                <a:srgbClr val="FFFFFF"/>
              </a:solidFill>
              <a:latin typeface="Open Sans"/>
              <a:ea typeface="Open Sans"/>
              <a:cs typeface="Open Sans"/>
              <a:sym typeface="Open Sans"/>
            </a:endParaRPr>
          </a:p>
        </p:txBody>
      </p:sp>
      <p:pic>
        <p:nvPicPr>
          <p:cNvPr id="4" name="Picture 3"/>
          <p:cNvPicPr>
            <a:picLocks noChangeAspect="1"/>
          </p:cNvPicPr>
          <p:nvPr/>
        </p:nvPicPr>
        <p:blipFill rotWithShape="1">
          <a:blip r:embed="rId3"/>
          <a:srcRect l="1" r="387"/>
          <a:stretch/>
        </p:blipFill>
        <p:spPr>
          <a:xfrm>
            <a:off x="105835" y="999733"/>
            <a:ext cx="6095585" cy="40429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5974537" y="1141281"/>
            <a:ext cx="2816213" cy="3423844"/>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latin typeface="Open Sans"/>
                <a:ea typeface="Open Sans"/>
                <a:cs typeface="Open Sans"/>
                <a:sym typeface="Open Sans"/>
              </a:rPr>
              <a:t>Continue from last visualization, the line graph shows how much Alex Gresham, Eleanor Hunt and Mildred Bailey spent in each month. Only Eleanor Hunt (Orange line) spent more compared to previous months and Mildred Bailey (Gray line) is the only customer who spends on May and also the top spender for this month.</a:t>
            </a:r>
            <a:endParaRPr dirty="0">
              <a:latin typeface="Open Sans"/>
              <a:ea typeface="Open Sans"/>
              <a:cs typeface="Open Sans"/>
              <a:sym typeface="Open Sans"/>
            </a:endParaRPr>
          </a:p>
        </p:txBody>
      </p:sp>
      <p:sp>
        <p:nvSpPr>
          <p:cNvPr id="78" name="Google Shape;78;p16"/>
          <p:cNvSpPr txBox="1">
            <a:spLocks noGrp="1"/>
          </p:cNvSpPr>
          <p:nvPr>
            <p:ph type="title"/>
          </p:nvPr>
        </p:nvSpPr>
        <p:spPr>
          <a:xfrm>
            <a:off x="0" y="1"/>
            <a:ext cx="9144000" cy="694394"/>
          </a:xfrm>
          <a:prstGeom prst="rect">
            <a:avLst/>
          </a:prstGeom>
          <a:solidFill>
            <a:srgbClr val="073763"/>
          </a:solidFill>
        </p:spPr>
        <p:txBody>
          <a:bodyPr spcFirstLastPara="1" wrap="square" lIns="91425" tIns="91425" rIns="91425" bIns="91425" anchor="ctr" anchorCtr="0">
            <a:noAutofit/>
          </a:bodyPr>
          <a:lstStyle/>
          <a:p>
            <a:pPr lvl="0"/>
            <a:r>
              <a:rPr lang="en-US" sz="2000" dirty="0" smtClean="0">
                <a:solidFill>
                  <a:srgbClr val="FFFFFF"/>
                </a:solidFill>
                <a:latin typeface="Open Sans"/>
                <a:ea typeface="Open Sans"/>
                <a:cs typeface="Open Sans"/>
                <a:sym typeface="Open Sans"/>
              </a:rPr>
              <a:t>How </a:t>
            </a:r>
            <a:r>
              <a:rPr lang="en-US" sz="2000" dirty="0">
                <a:solidFill>
                  <a:srgbClr val="FFFFFF"/>
                </a:solidFill>
                <a:latin typeface="Open Sans"/>
                <a:ea typeface="Open Sans"/>
                <a:cs typeface="Open Sans"/>
                <a:sym typeface="Open Sans"/>
              </a:rPr>
              <a:t>was </a:t>
            </a:r>
            <a:r>
              <a:rPr lang="en-US" sz="2000" dirty="0" smtClean="0">
                <a:solidFill>
                  <a:srgbClr val="FFFFFF"/>
                </a:solidFill>
                <a:latin typeface="Open Sans"/>
                <a:ea typeface="Open Sans"/>
                <a:cs typeface="Open Sans"/>
                <a:sym typeface="Open Sans"/>
              </a:rPr>
              <a:t>transaction </a:t>
            </a:r>
            <a:r>
              <a:rPr lang="en-US" sz="2000" dirty="0">
                <a:solidFill>
                  <a:srgbClr val="FFFFFF"/>
                </a:solidFill>
                <a:latin typeface="Open Sans"/>
                <a:ea typeface="Open Sans"/>
                <a:cs typeface="Open Sans"/>
                <a:sym typeface="Open Sans"/>
              </a:rPr>
              <a:t>record per month for each top </a:t>
            </a:r>
            <a:r>
              <a:rPr lang="en-US" sz="2000" dirty="0" smtClean="0">
                <a:solidFill>
                  <a:srgbClr val="FFFFFF"/>
                </a:solidFill>
                <a:latin typeface="Open Sans"/>
                <a:ea typeface="Open Sans"/>
                <a:cs typeface="Open Sans"/>
                <a:sym typeface="Open Sans"/>
              </a:rPr>
              <a:t>spender?</a:t>
            </a:r>
            <a:endParaRPr sz="2000" dirty="0">
              <a:solidFill>
                <a:srgbClr val="FFFFFF"/>
              </a:solidFill>
              <a:latin typeface="Open Sans"/>
              <a:ea typeface="Open Sans"/>
              <a:cs typeface="Open Sans"/>
              <a:sym typeface="Open Sans"/>
            </a:endParaRPr>
          </a:p>
        </p:txBody>
      </p:sp>
      <p:grpSp>
        <p:nvGrpSpPr>
          <p:cNvPr id="7" name="Group 6"/>
          <p:cNvGrpSpPr/>
          <p:nvPr/>
        </p:nvGrpSpPr>
        <p:grpSpPr>
          <a:xfrm>
            <a:off x="110002" y="1127530"/>
            <a:ext cx="5685781" cy="3430719"/>
            <a:chOff x="110002" y="1127530"/>
            <a:chExt cx="5685781" cy="3430719"/>
          </a:xfrm>
        </p:grpSpPr>
        <p:graphicFrame>
          <p:nvGraphicFramePr>
            <p:cNvPr id="5" name="Chart 4" title="Month"/>
            <p:cNvGraphicFramePr>
              <a:graphicFrameLocks/>
            </p:cNvGraphicFramePr>
            <p:nvPr>
              <p:extLst>
                <p:ext uri="{D42A27DB-BD31-4B8C-83A1-F6EECF244321}">
                  <p14:modId xmlns:p14="http://schemas.microsoft.com/office/powerpoint/2010/main" val="2093344494"/>
                </p:ext>
              </p:extLst>
            </p:nvPr>
          </p:nvGraphicFramePr>
          <p:xfrm>
            <a:off x="408128" y="1127530"/>
            <a:ext cx="5387655" cy="3430719"/>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10002" y="2268811"/>
              <a:ext cx="338554" cy="1266399"/>
            </a:xfrm>
            <a:prstGeom prst="rect">
              <a:avLst/>
            </a:prstGeom>
            <a:solidFill>
              <a:schemeClr val="bg1"/>
            </a:solidFill>
          </p:spPr>
          <p:txBody>
            <a:bodyPr vert="vert270" wrap="square" rtlCol="0">
              <a:spAutoFit/>
            </a:bodyPr>
            <a:lstStyle/>
            <a:p>
              <a:pPr algn="ctr"/>
              <a:r>
                <a:rPr lang="en-US" sz="1000" dirty="0" smtClean="0"/>
                <a:t>Amount paid ($)</a:t>
              </a:r>
              <a:endParaRPr lang="th-TH" sz="1000" dirty="0"/>
            </a:p>
          </p:txBody>
        </p:sp>
        <p:sp>
          <p:nvSpPr>
            <p:cNvPr id="6" name="TextBox 5"/>
            <p:cNvSpPr txBox="1"/>
            <p:nvPr/>
          </p:nvSpPr>
          <p:spPr>
            <a:xfrm>
              <a:off x="2851419" y="4276015"/>
              <a:ext cx="735645" cy="246221"/>
            </a:xfrm>
            <a:prstGeom prst="rect">
              <a:avLst/>
            </a:prstGeom>
            <a:solidFill>
              <a:schemeClr val="bg1"/>
            </a:solidFill>
          </p:spPr>
          <p:txBody>
            <a:bodyPr wrap="square" rtlCol="0">
              <a:spAutoFit/>
            </a:bodyPr>
            <a:lstStyle/>
            <a:p>
              <a:pPr algn="ctr"/>
              <a:r>
                <a:rPr lang="en-US" sz="1000" dirty="0" smtClean="0"/>
                <a:t>Month</a:t>
              </a: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306</TotalTime>
  <Words>400</Words>
  <Application>Microsoft Office PowerPoint</Application>
  <PresentationFormat>On-screen Show (16:9)</PresentationFormat>
  <Paragraphs>30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Open Sans</vt:lpstr>
      <vt:lpstr>Arial</vt:lpstr>
      <vt:lpstr>Cordia New</vt:lpstr>
      <vt:lpstr>Simple Light</vt:lpstr>
      <vt:lpstr>Lists top 10 family film category and the number of times it has been rented out.  (The following categories are considered family movies: Animation, Children, Classics, Comedy, Family and Music)</vt:lpstr>
      <vt:lpstr>Of All films that are categorized in family film category, how many movies are there based on each quartiles (25%, 50%, 75%) of the rental duration for movies across all categories? And what was the range of rental count in each quartile?*</vt:lpstr>
      <vt:lpstr>Who was top spender in each month, how many payments they made on a monthly basis during 2007 and what was that amount?</vt:lpstr>
      <vt:lpstr>How was transaction record per month for each top spender?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cp:lastModifiedBy>ASUS</cp:lastModifiedBy>
  <cp:revision>32</cp:revision>
  <dcterms:modified xsi:type="dcterms:W3CDTF">2019-09-12T09:02:40Z</dcterms:modified>
</cp:coreProperties>
</file>