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ff02ff78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ff02ff78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f02ff78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f02ff78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60182a3f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60182a3f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e4c0eb7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e4c0eb7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e4c0eb7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e4c0eb7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f02ff78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f02ff78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f02ff78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f02ff78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f02ff78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f02ff78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ff02ff78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ff02ff78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ff02ff78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ff02ff78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ff02ff78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ff02ff78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10" Type="http://schemas.openxmlformats.org/officeDocument/2006/relationships/image" Target="../media/image11.png"/><Relationship Id="rId9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Global Base de Datos: </a:t>
            </a:r>
            <a:r>
              <a:rPr lang="es-419"/>
              <a:t>Biblioteca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294225"/>
            <a:ext cx="3918900" cy="16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Integrantes: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Melina Floriani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Elio Bonafede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Andres Salatino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Martín</a:t>
            </a:r>
            <a:r>
              <a:rPr lang="es-419"/>
              <a:t> Carcano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Emanuel Perez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4.</a:t>
            </a:r>
            <a:r>
              <a:rPr lang="es-419"/>
              <a:t>Consultas analíticas</a:t>
            </a:r>
            <a:endParaRPr/>
          </a:p>
        </p:txBody>
      </p:sp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305850" y="1502300"/>
            <a:ext cx="70389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¿Qué usuarios han devuelto al menos un libro tarde? Considerar que un usuario puede pedir prestado un libro durante 10 días máximo.</a:t>
            </a:r>
            <a:endParaRPr/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00" y="2040650"/>
            <a:ext cx="5560275" cy="25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0475" y="2474138"/>
            <a:ext cx="3483525" cy="442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4.</a:t>
            </a:r>
            <a:r>
              <a:rPr lang="es-419"/>
              <a:t>Consultas analíticas</a:t>
            </a:r>
            <a:endParaRPr/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501575" y="1488488"/>
            <a:ext cx="7038900" cy="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¿Cuántos préstamos realizaron en total los estudiantes de cada una de las carreras?</a:t>
            </a:r>
            <a:endParaRPr/>
          </a:p>
        </p:txBody>
      </p:sp>
      <p:pic>
        <p:nvPicPr>
          <p:cNvPr id="212" name="Google Shape;2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850" y="2571750"/>
            <a:ext cx="3281625" cy="73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200" y="2259825"/>
            <a:ext cx="3652076" cy="26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5.Visualización de resultados</a:t>
            </a:r>
            <a:endParaRPr/>
          </a:p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1163850" y="1524050"/>
            <a:ext cx="7592100" cy="3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s-419" sz="1135">
                <a:latin typeface="Arial"/>
                <a:ea typeface="Arial"/>
                <a:cs typeface="Arial"/>
                <a:sym typeface="Arial"/>
              </a:rPr>
              <a:t>Pregunta 1: ¿Cuál fue la categoría de libros más prestada el mes de Febrero de 2025?</a:t>
            </a:r>
            <a:endParaRPr b="1" sz="113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b="1" lang="es-419" sz="1135">
                <a:latin typeface="Arial"/>
                <a:ea typeface="Arial"/>
                <a:cs typeface="Arial"/>
                <a:sym typeface="Arial"/>
              </a:rPr>
              <a:t>Visualización:</a:t>
            </a:r>
            <a:r>
              <a:rPr lang="es-419" sz="1135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-419" sz="1135">
                <a:latin typeface="Arial"/>
                <a:ea typeface="Arial"/>
                <a:cs typeface="Arial"/>
                <a:sym typeface="Arial"/>
              </a:rPr>
              <a:t>Gráfico de Barras</a:t>
            </a:r>
            <a:r>
              <a:rPr lang="es-419" sz="1135">
                <a:latin typeface="Arial"/>
                <a:ea typeface="Arial"/>
                <a:cs typeface="Arial"/>
                <a:sym typeface="Arial"/>
              </a:rPr>
              <a:t> (Horizontal o Vertical)</a:t>
            </a:r>
            <a:endParaRPr sz="113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b="1" lang="es-419" sz="1135">
                <a:latin typeface="Arial"/>
                <a:ea typeface="Arial"/>
                <a:cs typeface="Arial"/>
                <a:sym typeface="Arial"/>
              </a:rPr>
              <a:t>Justificación:</a:t>
            </a:r>
            <a:r>
              <a:rPr lang="es-419" sz="1135">
                <a:latin typeface="Arial"/>
                <a:ea typeface="Arial"/>
                <a:cs typeface="Arial"/>
                <a:sym typeface="Arial"/>
              </a:rPr>
              <a:t> Es ideal para </a:t>
            </a:r>
            <a:r>
              <a:rPr b="1" lang="es-419" sz="1135">
                <a:latin typeface="Arial"/>
                <a:ea typeface="Arial"/>
                <a:cs typeface="Arial"/>
                <a:sym typeface="Arial"/>
              </a:rPr>
              <a:t>comparar magnitudes entre categorías</a:t>
            </a:r>
            <a:r>
              <a:rPr lang="es-419" sz="1135">
                <a:latin typeface="Arial"/>
                <a:ea typeface="Arial"/>
                <a:cs typeface="Arial"/>
                <a:sym typeface="Arial"/>
              </a:rPr>
              <a:t>. Aunque la consulta muestra solo la top 1, un gráfico de barras permite visualizar claramente el valor dominante y, si se extendiera, comparar fácilmente las primeras posiciones.</a:t>
            </a:r>
            <a:endParaRPr sz="113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b="1" lang="es-419" sz="1135">
                <a:latin typeface="Arial"/>
                <a:ea typeface="Arial"/>
                <a:cs typeface="Arial"/>
                <a:sym typeface="Arial"/>
              </a:rPr>
              <a:t>Pregunta 2: ¿Qué usuarios han devuelto al menos un libro tarde?</a:t>
            </a:r>
            <a:endParaRPr b="1" sz="113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b="1" lang="es-419" sz="1135">
                <a:latin typeface="Arial"/>
                <a:ea typeface="Arial"/>
                <a:cs typeface="Arial"/>
                <a:sym typeface="Arial"/>
              </a:rPr>
              <a:t>Visualización:</a:t>
            </a:r>
            <a:r>
              <a:rPr lang="es-419" sz="1135">
                <a:latin typeface="Arial"/>
                <a:ea typeface="Arial"/>
                <a:cs typeface="Arial"/>
                <a:sym typeface="Arial"/>
              </a:rPr>
              <a:t> Tabla de Datos</a:t>
            </a:r>
            <a:endParaRPr sz="113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b="1" lang="es-419" sz="1135">
                <a:latin typeface="Arial"/>
                <a:ea typeface="Arial"/>
                <a:cs typeface="Arial"/>
                <a:sym typeface="Arial"/>
              </a:rPr>
              <a:t>Justificación:</a:t>
            </a:r>
            <a:r>
              <a:rPr lang="es-419" sz="1135">
                <a:latin typeface="Arial"/>
                <a:ea typeface="Arial"/>
                <a:cs typeface="Arial"/>
                <a:sym typeface="Arial"/>
              </a:rPr>
              <a:t> Esta consulta devuelve una </a:t>
            </a:r>
            <a:r>
              <a:rPr b="1" lang="es-419" sz="1135">
                <a:latin typeface="Arial"/>
                <a:ea typeface="Arial"/>
                <a:cs typeface="Arial"/>
                <a:sym typeface="Arial"/>
              </a:rPr>
              <a:t>lista de elementos nominales (usuarios)</a:t>
            </a:r>
            <a:r>
              <a:rPr lang="es-419" sz="1135">
                <a:latin typeface="Arial"/>
                <a:ea typeface="Arial"/>
                <a:cs typeface="Arial"/>
                <a:sym typeface="Arial"/>
              </a:rPr>
              <a:t> que cumplen una condición. Una tabla es la forma más directa, clara y eficiente para presentar una lista de nombres y sus atributos, sin necesidad de una representación gráfica de magnitud.</a:t>
            </a:r>
            <a:endParaRPr sz="113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b="1" lang="es-419" sz="1135">
                <a:latin typeface="Arial"/>
                <a:ea typeface="Arial"/>
                <a:cs typeface="Arial"/>
                <a:sym typeface="Arial"/>
              </a:rPr>
              <a:t>Pregunta 3:  ¿Cuántos préstamos realizaron en total los alumnos de cada una de las carreras?</a:t>
            </a:r>
            <a:br>
              <a:rPr b="1" lang="es-419" sz="1135">
                <a:latin typeface="Arial"/>
                <a:ea typeface="Arial"/>
                <a:cs typeface="Arial"/>
                <a:sym typeface="Arial"/>
              </a:rPr>
            </a:br>
            <a:r>
              <a:rPr b="1" lang="es-419" sz="1135">
                <a:latin typeface="Arial"/>
                <a:ea typeface="Arial"/>
                <a:cs typeface="Arial"/>
                <a:sym typeface="Arial"/>
              </a:rPr>
              <a:t>Visualización:</a:t>
            </a:r>
            <a:r>
              <a:rPr lang="es-419" sz="1135">
                <a:latin typeface="Arial"/>
                <a:ea typeface="Arial"/>
                <a:cs typeface="Arial"/>
                <a:sym typeface="Arial"/>
              </a:rPr>
              <a:t> Gráfico de Torta (o Donut)</a:t>
            </a:r>
            <a:endParaRPr sz="113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935"/>
              <a:buNone/>
            </a:pPr>
            <a:r>
              <a:rPr b="1" lang="es-419" sz="1135">
                <a:latin typeface="Arial"/>
                <a:ea typeface="Arial"/>
                <a:cs typeface="Arial"/>
                <a:sym typeface="Arial"/>
              </a:rPr>
              <a:t>Justificación:</a:t>
            </a:r>
            <a:r>
              <a:rPr lang="es-419" sz="1135">
                <a:latin typeface="Arial"/>
                <a:ea typeface="Arial"/>
                <a:cs typeface="Arial"/>
                <a:sym typeface="Arial"/>
              </a:rPr>
              <a:t> Adecuado para mostrar la </a:t>
            </a:r>
            <a:r>
              <a:rPr b="1" lang="es-419" sz="1135">
                <a:latin typeface="Arial"/>
                <a:ea typeface="Arial"/>
                <a:cs typeface="Arial"/>
                <a:sym typeface="Arial"/>
              </a:rPr>
              <a:t>proporción de cada parte con respecto a un todo</a:t>
            </a:r>
            <a:r>
              <a:rPr lang="es-419" sz="1135">
                <a:latin typeface="Arial"/>
                <a:ea typeface="Arial"/>
                <a:cs typeface="Arial"/>
                <a:sym typeface="Arial"/>
              </a:rPr>
              <a:t>. Dado que son préstamos por carrera, un gráfico de torta permite visualizar rápidamente el peso o la contribución de cada carrera al total de préstamos realizados por alumnos, especialmente si el número de carreras es manejable.</a:t>
            </a:r>
            <a:endParaRPr sz="130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1.</a:t>
            </a:r>
            <a:r>
              <a:rPr b="1" lang="es-419"/>
              <a:t>Diseño conceptual y lógico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Tablas</a:t>
            </a:r>
            <a:endParaRPr b="1"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763" y="1545975"/>
            <a:ext cx="163830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3800" y="1607875"/>
            <a:ext cx="106680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8350" y="3508113"/>
            <a:ext cx="14668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29425" y="3593825"/>
            <a:ext cx="14097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83375" y="1746000"/>
            <a:ext cx="159067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44413" y="3598588"/>
            <a:ext cx="133350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29313" y="3136638"/>
            <a:ext cx="131445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6263" y="3617663"/>
            <a:ext cx="126682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1249750" y="27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1.</a:t>
            </a:r>
            <a:r>
              <a:rPr b="1" lang="es-419"/>
              <a:t>Diseño conceptual y lógico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Forma Normal y tablas de hecho y dimensiones.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4" name="Google Shape;154;p15"/>
          <p:cNvSpPr txBox="1"/>
          <p:nvPr/>
        </p:nvSpPr>
        <p:spPr>
          <a:xfrm>
            <a:off x="537575" y="1636200"/>
            <a:ext cx="8363700" cy="30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1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Normalización: </a:t>
            </a:r>
            <a:r>
              <a:rPr lang="es-419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Todas las tablas en Tercera Forma Normal (3FN):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lt1"/>
                </a:solidFill>
              </a:rPr>
              <a:t>Minimiza la Redundancia:</a:t>
            </a:r>
            <a:r>
              <a:rPr lang="es-419" sz="1100">
                <a:solidFill>
                  <a:schemeClr val="lt1"/>
                </a:solidFill>
              </a:rPr>
              <a:t> Evita la duplicación innecesaria de datos. Cada dato se almacena una única vez.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lt1"/>
                </a:solidFill>
              </a:rPr>
              <a:t>Garantiza la Integridad:</a:t>
            </a:r>
            <a:r>
              <a:rPr lang="es-419" sz="1100">
                <a:solidFill>
                  <a:schemeClr val="lt1"/>
                </a:solidFill>
              </a:rPr>
              <a:t> Asegura que la información sea consistente y precisa, previniendo anomalías al insertar, actualizar o eliminar datos.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lt1"/>
                </a:solidFill>
              </a:rPr>
              <a:t>Optimiza la Estructura:</a:t>
            </a:r>
            <a:r>
              <a:rPr lang="es-419" sz="1100">
                <a:solidFill>
                  <a:schemeClr val="lt1"/>
                </a:solidFill>
              </a:rPr>
              <a:t> Facilita el mantenimiento y la escalabilidad de la base de datos.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 u="sng">
                <a:solidFill>
                  <a:schemeClr val="lt1"/>
                </a:solidFill>
              </a:rPr>
              <a:t>Tabla de Hechos (</a:t>
            </a:r>
            <a:r>
              <a:rPr b="1" lang="es-419" sz="1100" u="sng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prestamo</a:t>
            </a:r>
            <a:r>
              <a:rPr b="1" lang="es-419" sz="1100" u="sng">
                <a:solidFill>
                  <a:schemeClr val="lt1"/>
                </a:solidFill>
              </a:rPr>
              <a:t>):</a:t>
            </a:r>
            <a:r>
              <a:rPr lang="es-419" sz="1100">
                <a:solidFill>
                  <a:schemeClr val="lt1"/>
                </a:solidFill>
              </a:rPr>
              <a:t> El corazón del modelo. Registra los eventos o transacciones clave (los préstamos).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lt1"/>
                </a:solidFill>
              </a:rPr>
              <a:t>Tablas de Dimensiones:</a:t>
            </a:r>
            <a:r>
              <a:rPr lang="es-419" sz="1100">
                <a:solidFill>
                  <a:schemeClr val="lt1"/>
                </a:solidFill>
              </a:rPr>
              <a:t> Aportan el </a:t>
            </a:r>
            <a:r>
              <a:rPr b="1" lang="es-419" sz="1100">
                <a:solidFill>
                  <a:schemeClr val="lt1"/>
                </a:solidFill>
              </a:rPr>
              <a:t>contexto</a:t>
            </a:r>
            <a:r>
              <a:rPr lang="es-419" sz="1100">
                <a:solidFill>
                  <a:schemeClr val="lt1"/>
                </a:solidFill>
              </a:rPr>
              <a:t> y los atributos descriptivos. Se conectan al hecho para dar significado a los datos transaccionales.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s-419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usuario</a:t>
            </a:r>
            <a:r>
              <a:rPr lang="es-419" sz="1100">
                <a:solidFill>
                  <a:schemeClr val="lt1"/>
                </a:solidFill>
              </a:rPr>
              <a:t>, </a:t>
            </a:r>
            <a:r>
              <a:rPr lang="es-419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libro</a:t>
            </a:r>
            <a:r>
              <a:rPr lang="es-419" sz="1100">
                <a:solidFill>
                  <a:schemeClr val="lt1"/>
                </a:solidFill>
              </a:rPr>
              <a:t>, </a:t>
            </a:r>
            <a:r>
              <a:rPr lang="es-419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bibliotecario</a:t>
            </a:r>
            <a:r>
              <a:rPr lang="es-419" sz="1100">
                <a:solidFill>
                  <a:schemeClr val="lt1"/>
                </a:solidFill>
              </a:rPr>
              <a:t> (dimensiones principales)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s-419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carrera</a:t>
            </a:r>
            <a:r>
              <a:rPr lang="es-419" sz="1100">
                <a:solidFill>
                  <a:schemeClr val="lt1"/>
                </a:solidFill>
              </a:rPr>
              <a:t>, </a:t>
            </a:r>
            <a:r>
              <a:rPr lang="es-419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autor</a:t>
            </a:r>
            <a:r>
              <a:rPr lang="es-419" sz="1100">
                <a:solidFill>
                  <a:schemeClr val="lt1"/>
                </a:solidFill>
              </a:rPr>
              <a:t>, </a:t>
            </a:r>
            <a:r>
              <a:rPr lang="es-419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editorial</a:t>
            </a:r>
            <a:r>
              <a:rPr lang="es-419" sz="1100">
                <a:solidFill>
                  <a:schemeClr val="lt1"/>
                </a:solidFill>
              </a:rPr>
              <a:t>, </a:t>
            </a:r>
            <a:r>
              <a:rPr lang="es-419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categoria</a:t>
            </a:r>
            <a:r>
              <a:rPr lang="es-419" sz="1100">
                <a:solidFill>
                  <a:schemeClr val="lt1"/>
                </a:solidFill>
              </a:rPr>
              <a:t> (sub-dimensiones que detallan las dimensiones principales)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1.b.Diagrama entidad Relación</a:t>
            </a:r>
            <a:endParaRPr/>
          </a:p>
        </p:txBody>
      </p:sp>
      <p:pic>
        <p:nvPicPr>
          <p:cNvPr id="160" name="Google Shape;160;p16" title="Copia de TP2-BD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800" y="1307850"/>
            <a:ext cx="592829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2.a.Modelo de Hechos y Dimensiones</a:t>
            </a:r>
            <a:endParaRPr/>
          </a:p>
        </p:txBody>
      </p:sp>
      <p:pic>
        <p:nvPicPr>
          <p:cNvPr id="166" name="Google Shape;166;p17" title="Diagrama Hecho y Dimension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425" y="1307862"/>
            <a:ext cx="4246751" cy="34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2.c.Creación de dos tablas de nuestro sistema</a:t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25" y="1553713"/>
            <a:ext cx="573405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4400" y="3247926"/>
            <a:ext cx="4912574" cy="17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193125" y="367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3.Vistas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76175" y="1469800"/>
            <a:ext cx="7038900" cy="6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Una destinada a los estudiantes de la Tecnicatura en Programación, donde solo aparezcan los libros cuya categoría sea “Programación</a:t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75" y="2028700"/>
            <a:ext cx="4563976" cy="30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4300" y="2427550"/>
            <a:ext cx="6129575" cy="7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3.Vistas</a:t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436350" y="1476225"/>
            <a:ext cx="70389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005">
                <a:latin typeface="Arial"/>
                <a:ea typeface="Arial"/>
                <a:cs typeface="Arial"/>
                <a:sym typeface="Arial"/>
              </a:rPr>
              <a:t>Los estudiantes de Ingeniería Química, donde solo aparezcan los libros cuya categoría sea “Química”.</a:t>
            </a:r>
            <a:endParaRPr sz="20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50" y="1807100"/>
            <a:ext cx="4840999" cy="304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8851" y="1807101"/>
            <a:ext cx="4786774" cy="5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4.Consultas analíticas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240625" y="1567550"/>
            <a:ext cx="70389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¿Cuál fue la categoría de libros más prestada el mes de Febrero de 2025?</a:t>
            </a:r>
            <a:endParaRPr/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25" y="1945300"/>
            <a:ext cx="4433901" cy="281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6501" y="2287450"/>
            <a:ext cx="300990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