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69" r:id="rId3"/>
    <p:sldId id="270" r:id="rId4"/>
    <p:sldId id="256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6,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quential.bitbucket.io/Developer_Examples_C++_Command-line_Client.html" TargetMode="External"/><Relationship Id="rId4" Type="http://schemas.openxmlformats.org/officeDocument/2006/relationships/hyperlink" Target="https://consequential.bitbucket.io/Developer_Examples_Python_GUI_Client.html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equential.bitbucket.io/Developer_Examples_Python_Command-line_Clien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sequentialrobotics.com/domain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nsequentialrobotics.com/mir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equential.bitbucket.io/" TargetMode="External"/><Relationship Id="rId3" Type="http://schemas.openxmlformats.org/officeDocument/2006/relationships/hyperlink" Target="https://consequential.bitbucket.io/Develope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quential.bitbucket.io/Technical.html" TargetMode="External"/><Relationship Id="rId4" Type="http://schemas.openxmlformats.org/officeDocument/2006/relationships/hyperlink" Target="http://consequentialrobotics.com/mirosi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onsequential.bitbucket.io/Demonstrator_Commissioning_Before_You_Star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consequentialrobotics.com/miro/mdk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iro+Collar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" b="5720"/>
          <a:stretch>
            <a:fillRect/>
          </a:stretch>
        </p:blipFill>
        <p:spPr>
          <a:xfrm>
            <a:off x="0" y="0"/>
            <a:ext cx="9000877" cy="484632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603358" y="5808557"/>
            <a:ext cx="3080426" cy="457200"/>
          </a:xfrm>
        </p:spPr>
        <p:txBody>
          <a:bodyPr>
            <a:normAutofit fontScale="55000" lnSpcReduction="20000"/>
          </a:bodyPr>
          <a:lstStyle/>
          <a:p>
            <a:r>
              <a:rPr lang="en-US" sz="5400" b="0" dirty="0" smtClean="0">
                <a:latin typeface="Calibri Light" charset="0"/>
                <a:ea typeface="Calibri Light" charset="0"/>
                <a:cs typeface="Calibri Light" charset="0"/>
              </a:rPr>
              <a:t>bio</a:t>
            </a:r>
            <a:r>
              <a:rPr lang="en-GB" sz="5400" dirty="0" err="1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</a:t>
            </a:r>
            <a:r>
              <a:rPr lang="en-US" sz="5400" b="0" dirty="0" err="1" smtClean="0">
                <a:latin typeface="Calibri Light" charset="0"/>
                <a:ea typeface="Calibri Light" charset="0"/>
                <a:cs typeface="Calibri Light" charset="0"/>
              </a:rPr>
              <a:t>metic</a:t>
            </a:r>
            <a:r>
              <a:rPr lang="en-US" sz="5400" b="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5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Ro</a:t>
            </a:r>
            <a:r>
              <a:rPr lang="en-US" sz="5400" b="0" dirty="0" smtClean="0">
                <a:latin typeface="Calibri Light" charset="0"/>
                <a:ea typeface="Calibri Light" charset="0"/>
                <a:cs typeface="Calibri Light" charset="0"/>
              </a:rPr>
              <a:t>bot</a:t>
            </a:r>
            <a:endParaRPr lang="en-US" sz="5400" b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72F0F0-8A82-EC43-97DA-29D5ECDC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128551"/>
            <a:ext cx="2209800" cy="119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12A9FE-633F-B34E-9178-6D5B33E3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37" y="5046557"/>
            <a:ext cx="1347179" cy="1357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3358" y="5039116"/>
            <a:ext cx="136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3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133907" cy="4889688"/>
          </a:xfrm>
        </p:spPr>
        <p:txBody>
          <a:bodyPr>
            <a:noAutofit/>
          </a:bodyPr>
          <a:lstStyle/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(MIRO is going to move, be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careful if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it is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on the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table)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To run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ample python code</a:t>
            </a:r>
          </a:p>
          <a:p>
            <a:pPr lvl="1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Proceed as shown in the link:</a:t>
            </a:r>
          </a:p>
          <a:p>
            <a:pPr marL="274320" lvl="1" indent="0">
              <a:buNone/>
            </a:pP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https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2"/>
              </a:rPr>
              <a:t>://consequential.bitbucket.io/Developer_Examples_Python_Command-</a:t>
            </a: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line_Client.html</a:t>
            </a:r>
            <a:endParaRPr lang="en-US" sz="16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To run sample C++ code</a:t>
            </a:r>
          </a:p>
          <a:p>
            <a:pPr lvl="1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Proceed as shown in the link:</a:t>
            </a:r>
          </a:p>
          <a:p>
            <a:pPr marL="274320" lvl="1" indent="0">
              <a:buNone/>
            </a:pP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https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3"/>
              </a:rPr>
              <a:t>://consequential.bitbucket.io/Developer_Examples_C++_Command-</a:t>
            </a:r>
            <a:r>
              <a:rPr lang="en-US" sz="1600" b="0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line_Client.html</a:t>
            </a:r>
            <a:endParaRPr lang="en-US" sz="16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To run sample python code (GUI for sensors and actuators of MIRO):</a:t>
            </a:r>
          </a:p>
          <a:p>
            <a:pPr lvl="1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Proceed as shown in the link:</a:t>
            </a:r>
          </a:p>
          <a:p>
            <a:pPr marL="274320" lvl="1" indent="0">
              <a:buNone/>
            </a:pP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4"/>
              </a:rPr>
              <a:t>https://</a:t>
            </a:r>
            <a:r>
              <a:rPr lang="en-US" sz="1600" b="0" dirty="0" err="1">
                <a:latin typeface="Calibri" charset="0"/>
                <a:ea typeface="Calibri" charset="0"/>
                <a:cs typeface="Calibri" charset="0"/>
                <a:hlinkClick r:id="rId4"/>
              </a:rPr>
              <a:t>consequential.bitbucket.io</a:t>
            </a:r>
            <a:r>
              <a:rPr lang="en-US" sz="1600" b="0" dirty="0">
                <a:latin typeface="Calibri" charset="0"/>
                <a:ea typeface="Calibri" charset="0"/>
                <a:cs typeface="Calibri" charset="0"/>
                <a:hlinkClick r:id="rId4"/>
              </a:rPr>
              <a:t>/</a:t>
            </a:r>
            <a:r>
              <a:rPr lang="en-US" sz="1600" b="0" dirty="0" err="1">
                <a:latin typeface="Calibri" charset="0"/>
                <a:ea typeface="Calibri" charset="0"/>
                <a:cs typeface="Calibri" charset="0"/>
                <a:hlinkClick r:id="rId4"/>
              </a:rPr>
              <a:t>Developer_Examples_Python_GUI_Client.html</a:t>
            </a:r>
            <a:endParaRPr lang="en-US" sz="16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T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esting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ample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odes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6" name="Picture 5" descr="Critic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26" y="1594884"/>
            <a:ext cx="652589" cy="6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1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5282" cy="13716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libri Light" charset="0"/>
                <a:ea typeface="Calibri Light" charset="0"/>
                <a:cs typeface="Calibri Light" charset="0"/>
              </a:rPr>
              <a:t>Last but not the least </a:t>
            </a:r>
            <a:endParaRPr lang="en-US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0279"/>
            <a:ext cx="7620000" cy="3095884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Take a look at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Application Domains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Inspiration.</a:t>
            </a:r>
          </a:p>
          <a:p>
            <a:pPr algn="ctr"/>
            <a:endParaRPr lang="en-US" b="0" dirty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b="0" dirty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http://</a:t>
            </a:r>
            <a:r>
              <a:rPr lang="en-US" b="0" dirty="0" err="1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consequentialrobotics.com</a:t>
            </a:r>
            <a:r>
              <a:rPr lang="en-US" b="0" dirty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/domains/</a:t>
            </a:r>
            <a:endParaRPr lang="en-US" b="0" dirty="0" smtClean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b="0" dirty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b="0" dirty="0" smtClean="0">
              <a:solidFill>
                <a:srgbClr val="D1282E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6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the workstation: to have static </a:t>
            </a:r>
            <a:r>
              <a:rPr lang="en-US" dirty="0" err="1" smtClean="0"/>
              <a:t>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8" y="1524317"/>
            <a:ext cx="7620000" cy="1145621"/>
          </a:xfrm>
        </p:spPr>
        <p:txBody>
          <a:bodyPr>
            <a:normAutofit/>
          </a:bodyPr>
          <a:lstStyle/>
          <a:p>
            <a:r>
              <a:rPr lang="en-US" i="1" dirty="0" smtClean="0"/>
              <a:t>Replace ‘&lt;</a:t>
            </a:r>
            <a:r>
              <a:rPr lang="en-US" i="1" dirty="0" err="1" smtClean="0"/>
              <a:t>instruction_stated_inside</a:t>
            </a:r>
            <a:r>
              <a:rPr lang="en-US" i="1" dirty="0" smtClean="0"/>
              <a:t>&gt;’ entirely with the instruction stated inside.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2669938"/>
            <a:ext cx="7620000" cy="3133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your </a:t>
            </a:r>
            <a:r>
              <a:rPr lang="en-US" sz="1800" dirty="0" smtClean="0"/>
              <a:t>workstation: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(Network Preferences/TCP-IP</a:t>
            </a:r>
            <a:r>
              <a:rPr lang="en-US" sz="1800" dirty="0" smtClean="0"/>
              <a:t>), </a:t>
            </a:r>
            <a:r>
              <a:rPr lang="en-US" sz="1800" dirty="0"/>
              <a:t>change (configure IPV4) to 'Manual' from '</a:t>
            </a:r>
            <a:r>
              <a:rPr lang="en-US" sz="1800" dirty="0" smtClean="0"/>
              <a:t>DHCP’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Change IPV4 Address to 130.251.13.&lt;select_any_number_between_87_and_94</a:t>
            </a:r>
            <a:r>
              <a:rPr lang="en-US" sz="1800" dirty="0" smtClean="0"/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In (Network Preferences/DNS</a:t>
            </a:r>
            <a:r>
              <a:rPr lang="en-US" sz="1800" dirty="0" smtClean="0"/>
              <a:t>), </a:t>
            </a:r>
            <a:r>
              <a:rPr lang="en-US" sz="1800" dirty="0"/>
              <a:t>add 130.251.1.4 and </a:t>
            </a:r>
            <a:r>
              <a:rPr lang="en-US" sz="1800" dirty="0" smtClean="0"/>
              <a:t>8.8.8.8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If using a virtual machine with </a:t>
            </a:r>
            <a:r>
              <a:rPr lang="en-US" sz="1800" dirty="0" err="1" smtClean="0">
                <a:solidFill>
                  <a:srgbClr val="D1282E"/>
                </a:solidFill>
              </a:rPr>
              <a:t>ubuntu</a:t>
            </a:r>
            <a:r>
              <a:rPr lang="en-US" sz="1800" dirty="0" smtClean="0"/>
              <a:t>, all previous steps must be done on the main OS and after which you must go </a:t>
            </a:r>
            <a:r>
              <a:rPr lang="en-US" sz="1800" dirty="0"/>
              <a:t>into the network settings </a:t>
            </a:r>
            <a:r>
              <a:rPr lang="en-US" sz="1800" dirty="0" smtClean="0"/>
              <a:t>of virtual machine and select “attached to” </a:t>
            </a:r>
            <a:r>
              <a:rPr lang="en-US" sz="1800" dirty="0"/>
              <a:t>as 'Bridged Adapter'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7989" y="6074920"/>
            <a:ext cx="174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1282E"/>
                </a:solidFill>
              </a:rPr>
              <a:t>CONTINUED</a:t>
            </a:r>
            <a:r>
              <a:rPr lang="mr-IN" dirty="0" smtClean="0">
                <a:solidFill>
                  <a:srgbClr val="D1282E"/>
                </a:solidFill>
              </a:rPr>
              <a:t>…</a:t>
            </a:r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3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8" y="75388"/>
            <a:ext cx="7620000" cy="1292143"/>
          </a:xfrm>
        </p:spPr>
        <p:txBody>
          <a:bodyPr>
            <a:normAutofit/>
          </a:bodyPr>
          <a:lstStyle/>
          <a:p>
            <a:r>
              <a:rPr lang="en-US" i="1" dirty="0" smtClean="0"/>
              <a:t>Copy and paste in terminal, everything after the ‘$’ sign.</a:t>
            </a:r>
          </a:p>
          <a:p>
            <a:r>
              <a:rPr lang="en-US" i="1" dirty="0"/>
              <a:t>Replace ‘&lt;</a:t>
            </a:r>
            <a:r>
              <a:rPr lang="en-US" i="1" dirty="0" err="1"/>
              <a:t>instruction_stated_inside</a:t>
            </a:r>
            <a:r>
              <a:rPr lang="en-US" i="1" dirty="0"/>
              <a:t>&gt;’ entirely with the instruction stated inside.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1856780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 smtClean="0"/>
              <a:t>ifconfig</a:t>
            </a:r>
            <a:endParaRPr lang="en-US" sz="12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1571274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In your </a:t>
            </a:r>
            <a:r>
              <a:rPr lang="en-US" sz="1800" dirty="0"/>
              <a:t>w</a:t>
            </a:r>
            <a:r>
              <a:rPr lang="en-US" sz="1800" dirty="0" smtClean="0"/>
              <a:t>orkstation (</a:t>
            </a:r>
            <a:r>
              <a:rPr lang="en-US" sz="1800" dirty="0" err="1" smtClean="0"/>
              <a:t>ubuntu</a:t>
            </a:r>
            <a:r>
              <a:rPr lang="en-US" sz="1800" dirty="0" smtClean="0"/>
              <a:t>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883149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/>
              <a:t>sudo</a:t>
            </a:r>
            <a:r>
              <a:rPr lang="pt-BR" sz="1200" dirty="0"/>
              <a:t> nano ~/.</a:t>
            </a:r>
            <a:r>
              <a:rPr lang="pt-BR" sz="1200" dirty="0" err="1"/>
              <a:t>bashrc</a:t>
            </a:r>
            <a:r>
              <a:rPr lang="pt-BR" sz="1200" dirty="0"/>
              <a:t> </a:t>
            </a:r>
            <a:endParaRPr lang="en-US" sz="120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8" y="2133779"/>
            <a:ext cx="7620000" cy="88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Check</a:t>
            </a:r>
            <a:r>
              <a:rPr lang="en-US" sz="1800" dirty="0" smtClean="0"/>
              <a:t> the </a:t>
            </a:r>
            <a:r>
              <a:rPr lang="en-US" sz="1800" dirty="0" smtClean="0">
                <a:solidFill>
                  <a:srgbClr val="D1282E"/>
                </a:solidFill>
              </a:rPr>
              <a:t>IP address</a:t>
            </a:r>
            <a:r>
              <a:rPr lang="en-US" sz="1800" dirty="0" smtClean="0"/>
              <a:t> next to </a:t>
            </a:r>
            <a:r>
              <a:rPr lang="en-US" sz="1800" dirty="0" err="1" smtClean="0">
                <a:solidFill>
                  <a:srgbClr val="D1282E"/>
                </a:solidFill>
              </a:rPr>
              <a:t>inet</a:t>
            </a:r>
            <a:r>
              <a:rPr lang="en-US" sz="1800" dirty="0" smtClean="0">
                <a:solidFill>
                  <a:srgbClr val="D1282E"/>
                </a:solidFill>
              </a:rPr>
              <a:t> </a:t>
            </a:r>
            <a:r>
              <a:rPr lang="en-US" sz="1800" dirty="0" err="1" smtClean="0">
                <a:solidFill>
                  <a:srgbClr val="D1282E"/>
                </a:solidFill>
              </a:rPr>
              <a:t>addr</a:t>
            </a:r>
            <a:r>
              <a:rPr lang="en-US" sz="1800" dirty="0" smtClean="0"/>
              <a:t> for </a:t>
            </a:r>
            <a:r>
              <a:rPr lang="en-US" sz="1800" dirty="0" err="1" smtClean="0">
                <a:solidFill>
                  <a:srgbClr val="D1282E"/>
                </a:solidFill>
              </a:rPr>
              <a:t>enp</a:t>
            </a:r>
            <a:r>
              <a:rPr lang="en-US" sz="1800" dirty="0" smtClean="0">
                <a:solidFill>
                  <a:srgbClr val="D1282E"/>
                </a:solidFill>
              </a:rPr>
              <a:t>___</a:t>
            </a:r>
            <a:r>
              <a:rPr lang="en-US" sz="18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1282E"/>
                </a:solidFill>
              </a:rPr>
              <a:t>Copy</a:t>
            </a:r>
            <a:r>
              <a:rPr lang="en-US" sz="1800" dirty="0" smtClean="0"/>
              <a:t> that </a:t>
            </a:r>
            <a:r>
              <a:rPr lang="en-US" sz="1800" dirty="0" smtClean="0">
                <a:solidFill>
                  <a:srgbClr val="D1282E"/>
                </a:solidFill>
              </a:rPr>
              <a:t>IP address</a:t>
            </a:r>
            <a:r>
              <a:rPr lang="en-US" sz="1800" dirty="0" smtClean="0"/>
              <a:t> (It is now the static IP of your workstation)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8" y="3486597"/>
            <a:ext cx="83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	# </a:t>
            </a:r>
            <a:r>
              <a:rPr lang="en-US" sz="1200" dirty="0" err="1"/>
              <a:t>cofiguration</a:t>
            </a:r>
            <a:endParaRPr lang="en-US" sz="1200" dirty="0"/>
          </a:p>
          <a:p>
            <a:r>
              <a:rPr lang="en-US" sz="1200" dirty="0"/>
              <a:t>	export MIRO_PATH_MDK=~</a:t>
            </a:r>
            <a:r>
              <a:rPr lang="en-US" sz="1200" dirty="0" smtClean="0"/>
              <a:t>/</a:t>
            </a:r>
            <a:r>
              <a:rPr lang="en-US" sz="1200" dirty="0" err="1" smtClean="0"/>
              <a:t>mdk</a:t>
            </a:r>
            <a:endParaRPr lang="en-US" sz="1200" dirty="0"/>
          </a:p>
          <a:p>
            <a:r>
              <a:rPr lang="en-US" sz="1200" dirty="0"/>
              <a:t>	export ROS_IP=&lt;</a:t>
            </a:r>
            <a:r>
              <a:rPr lang="en-US" sz="1200" dirty="0" err="1"/>
              <a:t>Put_Here_StaticIP_Of_WorkStation</a:t>
            </a:r>
            <a:r>
              <a:rPr lang="en-US" sz="1200" dirty="0"/>
              <a:t>&gt;</a:t>
            </a:r>
          </a:p>
          <a:p>
            <a:r>
              <a:rPr lang="en-US" sz="1200" dirty="0"/>
              <a:t>	export ROS_MASTER_URI=http://localhost:11311</a:t>
            </a:r>
          </a:p>
          <a:p>
            <a:endParaRPr lang="en-US" sz="1200" dirty="0"/>
          </a:p>
          <a:p>
            <a:r>
              <a:rPr lang="en-US" sz="1200" dirty="0"/>
              <a:t>	# make our custom messages available to ROS/python</a:t>
            </a:r>
          </a:p>
          <a:p>
            <a:r>
              <a:rPr lang="en-US" sz="1200" dirty="0"/>
              <a:t>	export ROS_PACKAGE_PATH=$MIRO_PATH_MDK/share:$ROS_PACKAGE_PATH</a:t>
            </a:r>
          </a:p>
          <a:p>
            <a:r>
              <a:rPr lang="en-US" sz="1200" dirty="0"/>
              <a:t>	export PYTHONPATH=$MIRO_PATH_MDK/share:$PYTHONPATH</a:t>
            </a:r>
          </a:p>
          <a:p>
            <a:endParaRPr lang="en-US" sz="1200" dirty="0"/>
          </a:p>
          <a:p>
            <a:r>
              <a:rPr lang="en-US" sz="1200" dirty="0"/>
              <a:t>	# usual Gazebo setup</a:t>
            </a:r>
          </a:p>
          <a:p>
            <a:r>
              <a:rPr lang="en-US" sz="1200" dirty="0"/>
              <a:t>	source /</a:t>
            </a:r>
            <a:r>
              <a:rPr lang="en-US" sz="1200" dirty="0" err="1"/>
              <a:t>usr</a:t>
            </a:r>
            <a:r>
              <a:rPr lang="en-US" sz="1200" dirty="0"/>
              <a:t>/share/gazebo/</a:t>
            </a:r>
            <a:r>
              <a:rPr lang="en-US" sz="1200" dirty="0" err="1"/>
              <a:t>setup.sh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# announce MIRO resources to Gazebo</a:t>
            </a:r>
          </a:p>
          <a:p>
            <a:r>
              <a:rPr lang="en-US" sz="1200" dirty="0"/>
              <a:t>	export GAZEBO_RESOURCE_PATH=$MIRO_PATH_MDK/share:${GAZEBO_RESOURCE_PATH}</a:t>
            </a:r>
            <a:endParaRPr lang="en-US" sz="1200" dirty="0" smtClean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7198" y="3201091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/>
              <a:t>Copy and paste in .</a:t>
            </a:r>
            <a:r>
              <a:rPr lang="en-US" sz="1800" dirty="0" err="1"/>
              <a:t>bashrc</a:t>
            </a:r>
            <a:r>
              <a:rPr lang="en-US" sz="1800" dirty="0"/>
              <a:t> the lines below and modify '&lt;&gt;' parts</a:t>
            </a:r>
            <a:endParaRPr lang="en-US" sz="1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7198" y="6358804"/>
            <a:ext cx="838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pt-BR" sz="1200" dirty="0" err="1" smtClean="0"/>
              <a:t>roscore</a:t>
            </a:r>
            <a:endParaRPr lang="en-US" sz="1200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57198" y="6073298"/>
            <a:ext cx="7620000" cy="4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800" dirty="0" smtClean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33836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0698"/>
            <a:ext cx="7620000" cy="426546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Companion robot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Human-Robot interaction (HRI)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Robot assisted therapy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Biomimetic and brain-based robotics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12382"/>
            <a:ext cx="136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712382"/>
            <a:ext cx="1300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N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ote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3812" r="1309" b="3735"/>
          <a:stretch/>
        </p:blipFill>
        <p:spPr>
          <a:xfrm>
            <a:off x="4744800" y="1695600"/>
            <a:ext cx="3600000" cy="44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r="-1074"/>
          <a:stretch/>
        </p:blipFill>
        <p:spPr>
          <a:xfrm>
            <a:off x="1386000" y="1695600"/>
            <a:ext cx="2662155" cy="48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99" y="2530549"/>
            <a:ext cx="369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etup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f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or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4869712"/>
            <a:ext cx="5760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alibri" charset="0"/>
                <a:ea typeface="Calibri" charset="0"/>
                <a:cs typeface="Calibri" charset="0"/>
              </a:rPr>
              <a:t>About MiRo: </a:t>
            </a:r>
            <a:r>
              <a:rPr lang="en-GB" sz="20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http://</a:t>
            </a:r>
            <a:r>
              <a:rPr lang="en-GB" sz="2000" dirty="0" err="1" smtClean="0">
                <a:latin typeface="Calibri" charset="0"/>
                <a:ea typeface="Calibri" charset="0"/>
                <a:cs typeface="Calibri" charset="0"/>
                <a:hlinkClick r:id="rId2"/>
              </a:rPr>
              <a:t>consequentialrobotics.com</a:t>
            </a:r>
            <a:r>
              <a:rPr lang="en-GB" sz="20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r>
              <a:rPr lang="en-GB" sz="2000" dirty="0" err="1" smtClean="0">
                <a:latin typeface="Calibri" charset="0"/>
                <a:ea typeface="Calibri" charset="0"/>
                <a:cs typeface="Calibri" charset="0"/>
                <a:hlinkClick r:id="rId2"/>
              </a:rPr>
              <a:t>miro</a:t>
            </a:r>
            <a:r>
              <a:rPr lang="en-GB" sz="20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GB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following slides are a </a:t>
            </a:r>
            <a:r>
              <a:rPr lang="en-GB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quick summary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of what is described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in detail here:  </a:t>
            </a:r>
            <a:r>
              <a:rPr lang="en-US" b="0" dirty="0">
                <a:latin typeface="Calibri" charset="0"/>
                <a:ea typeface="Calibri" charset="0"/>
                <a:cs typeface="Calibri" charset="0"/>
                <a:hlinkClick r:id="rId2"/>
              </a:rPr>
              <a:t>https://consequential.bitbucket.io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Specifically the ‘developer manual’: </a:t>
            </a:r>
            <a:r>
              <a:rPr lang="en-US" b="0" dirty="0">
                <a:latin typeface="Calibri" charset="0"/>
                <a:ea typeface="Calibri" charset="0"/>
                <a:cs typeface="Calibri" charset="0"/>
                <a:hlinkClick r:id="rId3"/>
              </a:rPr>
              <a:t>https://consequential.bitbucket.io/Developer.html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12382"/>
            <a:ext cx="1300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N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ote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Hardware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423640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While removing or inserting batteries. Place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MiRo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as can be seen in the image on the left.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Q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uick look at 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this 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page (related to basic safety): 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2"/>
              </a:rPr>
              <a:t>https://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consequential.bitbucket.io/Demonstrator_Commissioning_Before_You_Start.html</a:t>
            </a: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Quick look at this page (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if any technical doubts): 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3"/>
              </a:rPr>
              <a:t>https://</a:t>
            </a:r>
            <a:r>
              <a:rPr lang="en-US" sz="1800" b="0" dirty="0" err="1">
                <a:latin typeface="Calibri" charset="0"/>
                <a:ea typeface="Calibri" charset="0"/>
                <a:cs typeface="Calibri" charset="0"/>
                <a:hlinkClick r:id="rId3"/>
              </a:rPr>
              <a:t>consequential.bitbucket.io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3"/>
              </a:rPr>
              <a:t>/</a:t>
            </a:r>
            <a:r>
              <a:rPr lang="en-US" sz="1800" b="0" dirty="0" err="1">
                <a:latin typeface="Calibri" charset="0"/>
                <a:ea typeface="Calibri" charset="0"/>
                <a:cs typeface="Calibri" charset="0"/>
                <a:hlinkClick r:id="rId3"/>
              </a:rPr>
              <a:t>Technical.html</a:t>
            </a: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/>
              <a:buChar char="•"/>
            </a:pPr>
            <a:endParaRPr lang="en-US" sz="1800" b="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software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093208" y="2259365"/>
            <a:ext cx="3291840" cy="4236401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If you wish to use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MIROsim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800" b="0" dirty="0">
                <a:latin typeface="Calibri" charset="0"/>
                <a:ea typeface="Calibri" charset="0"/>
                <a:cs typeface="Calibri" charset="0"/>
                <a:hlinkClick r:id="rId4"/>
              </a:rPr>
              <a:t>http://consequentialrobotics.com/mirosim/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). It is better to have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ubuntu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as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dualboot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on your workstation rather than having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ubuntu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in virtual machine.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Nonetheless, if you are using virtual machine and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MIROsim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does not work properly, try again by disabling 3D acceleration (In </a:t>
            </a:r>
            <a:r>
              <a:rPr lang="en-US" sz="1800" b="0" dirty="0" err="1" smtClean="0">
                <a:latin typeface="Calibri" charset="0"/>
                <a:ea typeface="Calibri" charset="0"/>
                <a:cs typeface="Calibri" charset="0"/>
              </a:rPr>
              <a:t>VirtualMachine</a:t>
            </a:r>
            <a:r>
              <a:rPr lang="en-US" sz="1800" b="0" dirty="0" smtClean="0">
                <a:latin typeface="Calibri" charset="0"/>
                <a:ea typeface="Calibri" charset="0"/>
                <a:cs typeface="Calibri" charset="0"/>
              </a:rPr>
              <a:t> settings) </a:t>
            </a:r>
            <a:endParaRPr lang="en-US" sz="1800" b="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" name="Picture 16" descr="Critic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17" y="712382"/>
            <a:ext cx="652589" cy="652589"/>
          </a:xfrm>
          <a:prstGeom prst="rect">
            <a:avLst/>
          </a:prstGeom>
        </p:spPr>
      </p:pic>
      <p:pic>
        <p:nvPicPr>
          <p:cNvPr id="20" name="Picture 19" descr="insert_batteri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" y="2259365"/>
            <a:ext cx="1611205" cy="12084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712382"/>
            <a:ext cx="3285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ritical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p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oints 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705698"/>
          </a:xfrm>
        </p:spPr>
        <p:txBody>
          <a:bodyPr>
            <a:noAutofit/>
          </a:bodyPr>
          <a:lstStyle/>
          <a:p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Copy and paste in terminal, one by one, everything after the ‘$’ sign.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58299"/>
            <a:ext cx="83835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sh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-c 'echo "deb http://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packages.ros.org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ubuntu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$(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lsb_release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sc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) main"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&gt; 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etc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/apt/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sources.list.d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/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ros-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latest.list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’</a:t>
            </a: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apt-key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adv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--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keyserver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hkp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://ha.pool.sks-keyservers.net:80 --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recv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-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key 421C365BD9FF1F717815A3895523BAEEB01FA116</a:t>
            </a: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apt-get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update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apt-get install 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ros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-kinetic-desktop-full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s-ES_tradnl" sz="1600" dirty="0">
                <a:latin typeface="Apple Symbols" charset="0"/>
                <a:ea typeface="Apple Symbols" charset="0"/>
                <a:cs typeface="Apple Symbols" charset="0"/>
              </a:rPr>
              <a:t>sudo </a:t>
            </a:r>
            <a:r>
              <a:rPr lang="es-ES_tradnl" sz="1600" dirty="0" err="1">
                <a:latin typeface="Apple Symbols" charset="0"/>
                <a:ea typeface="Apple Symbols" charset="0"/>
                <a:cs typeface="Apple Symbols" charset="0"/>
              </a:rPr>
              <a:t>rosdep</a:t>
            </a:r>
            <a:r>
              <a:rPr lang="es-ES_tradnl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s-ES_tradnl" sz="1600" dirty="0" err="1" smtClean="0">
                <a:latin typeface="Apple Symbols" charset="0"/>
                <a:ea typeface="Apple Symbols" charset="0"/>
                <a:cs typeface="Apple Symbols" charset="0"/>
              </a:rPr>
              <a:t>init</a:t>
            </a:r>
            <a:endParaRPr lang="es-ES_tradnl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s-ES_tradnl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rosdep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update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mr-IN" sz="1600" dirty="0">
                <a:latin typeface="Apple Symbols" charset="0"/>
                <a:ea typeface="Apple Symbols" charset="0"/>
                <a:cs typeface="Apple Symbols" charset="0"/>
              </a:rPr>
              <a:t>echo "source /opt/ros/kinetic/setup.bash" &gt;&gt; ~/.</a:t>
            </a:r>
            <a:r>
              <a:rPr lang="mr-IN" sz="1600" dirty="0" err="1" smtClean="0">
                <a:latin typeface="Apple Symbols" charset="0"/>
                <a:ea typeface="Apple Symbols" charset="0"/>
                <a:cs typeface="Apple Symbols" charset="0"/>
              </a:rPr>
              <a:t>bashrc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source ~/.</a:t>
            </a:r>
            <a:r>
              <a:rPr lang="en-US" sz="1600" dirty="0" err="1" smtClean="0">
                <a:latin typeface="Apple Symbols" charset="0"/>
                <a:ea typeface="Apple Symbols" charset="0"/>
                <a:cs typeface="Apple Symbols" charset="0"/>
              </a:rPr>
              <a:t>bashrc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apt-get install python-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rosinstall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python-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rosinstall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-generator python-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wstool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build-essential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de-DE" sz="1600" dirty="0" err="1">
                <a:latin typeface="Apple Symbols" charset="0"/>
                <a:ea typeface="Apple Symbols" charset="0"/>
                <a:cs typeface="Apple Symbols" charset="0"/>
              </a:rPr>
              <a:t>rosversion</a:t>
            </a:r>
            <a:r>
              <a:rPr lang="de-DE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600" dirty="0" err="1">
                <a:latin typeface="Apple Symbols" charset="0"/>
                <a:ea typeface="Apple Symbols" charset="0"/>
                <a:cs typeface="Apple Symbols" charset="0"/>
              </a:rPr>
              <a:t>ros</a:t>
            </a:r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  <a:p>
            <a:endParaRPr lang="en-US" sz="16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R</a:t>
            </a:r>
            <a:r>
              <a:rPr lang="en-GB" sz="4400" dirty="0" err="1" smtClean="0">
                <a:latin typeface="Calibri Light" charset="0"/>
                <a:ea typeface="Calibri Light" charset="0"/>
                <a:cs typeface="Calibri Light" charset="0"/>
              </a:rPr>
              <a:t>os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nstallation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4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0212" y="4791202"/>
            <a:ext cx="8383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mr-IN" sz="1600" dirty="0">
                <a:latin typeface="Apple Symbols" charset="0"/>
                <a:ea typeface="Apple Symbols" charset="0"/>
                <a:cs typeface="Apple Symbols" charset="0"/>
              </a:rPr>
              <a:t>ln -s ~/</a:t>
            </a:r>
            <a:r>
              <a:rPr lang="mr-IN" sz="1600" dirty="0" err="1" smtClean="0">
                <a:latin typeface="Apple Symbols" charset="0"/>
                <a:ea typeface="Apple Symbols" charset="0"/>
                <a:cs typeface="Apple Symbols" charset="0"/>
              </a:rPr>
              <a:t>lib</a:t>
            </a:r>
            <a:r>
              <a:rPr lang="mr-IN" sz="1600" dirty="0" smtClean="0">
                <a:latin typeface="Apple Symbols" charset="0"/>
                <a:ea typeface="Apple Symbols" charset="0"/>
                <a:cs typeface="Apple Symbols" charset="0"/>
              </a:rPr>
              <a:t>/mdk-1</a:t>
            </a:r>
            <a:r>
              <a:rPr lang="en-US" sz="1600" smtClean="0">
                <a:latin typeface="Apple Symbols" charset="0"/>
                <a:ea typeface="Apple Symbols" charset="0"/>
                <a:cs typeface="Apple Symbols" charset="0"/>
              </a:rPr>
              <a:t>80509</a:t>
            </a:r>
            <a:r>
              <a:rPr lang="mr-IN" sz="160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mr-IN" sz="1600" dirty="0">
                <a:latin typeface="Apple Symbols" charset="0"/>
                <a:ea typeface="Apple Symbols" charset="0"/>
                <a:cs typeface="Apple Symbols" charset="0"/>
              </a:rPr>
              <a:t>~/mdk </a:t>
            </a:r>
            <a:endParaRPr lang="en-US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198" y="1768867"/>
            <a:ext cx="7620000" cy="294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Download from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b="0" dirty="0">
                <a:latin typeface="Calibri" charset="0"/>
                <a:ea typeface="Calibri" charset="0"/>
                <a:cs typeface="Calibri" charset="0"/>
                <a:hlinkClick r:id="rId2"/>
              </a:rPr>
              <a:t>http://labs.consequentialrobotics.com/miro/mdk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/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MDK (Complete Edition)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onto your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workstation</a:t>
            </a: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b="0" dirty="0" err="1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MIROapp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onto your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Android mobile device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directly 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Then, in your workstation:</a:t>
            </a:r>
          </a:p>
          <a:p>
            <a:pPr marL="742950" lvl="1" indent="-285750">
              <a:buFont typeface="Arial"/>
              <a:buChar char="•"/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Make a new directory called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‘lib’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in your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‘home’ directory</a:t>
            </a:r>
          </a:p>
          <a:p>
            <a:pPr marL="742950" lvl="1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Extract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the recently downloaded </a:t>
            </a:r>
            <a:r>
              <a:rPr lang="en-US" b="0" dirty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MDK (Complete Edition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in ‘lib’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the terminal enter into the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mdk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directory and execute the following command: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err="1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</a:t>
            </a:r>
            <a:r>
              <a:rPr lang="en-GB" sz="4400" dirty="0" err="1" smtClean="0">
                <a:latin typeface="Calibri Light" charset="0"/>
                <a:ea typeface="Calibri Light" charset="0"/>
                <a:cs typeface="Calibri Light" charset="0"/>
              </a:rPr>
              <a:t>evkit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nd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ndroid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pp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8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457195" y="2484832"/>
            <a:ext cx="7620000" cy="57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In your workstation: open a new terminal window and type 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629" y="2771877"/>
            <a:ext cx="5124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ssh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root@&lt;</a:t>
            </a:r>
            <a:r>
              <a:rPr lang="en-US" sz="1600" dirty="0" err="1">
                <a:latin typeface="Apple Symbols" charset="0"/>
                <a:ea typeface="Apple Symbols" charset="0"/>
                <a:cs typeface="Apple Symbols" charset="0"/>
              </a:rPr>
              <a:t>Put_Here_IP_Of_MIRO_Found_In_Android_App</a:t>
            </a: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&gt;</a:t>
            </a:r>
            <a:endParaRPr lang="en-US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195" y="2175508"/>
            <a:ext cx="7620000" cy="358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In the smartphone: open the </a:t>
            </a:r>
            <a:r>
              <a:rPr lang="en-US" b="0" dirty="0" err="1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MIROapp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and check its </a:t>
            </a:r>
            <a:r>
              <a:rPr lang="en-US" b="0" dirty="0" smtClean="0">
                <a:solidFill>
                  <a:srgbClr val="D1282E"/>
                </a:solidFill>
                <a:latin typeface="Calibri" charset="0"/>
                <a:ea typeface="Calibri" charset="0"/>
                <a:cs typeface="Calibri" charset="0"/>
              </a:rPr>
              <a:t>IP address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193" y="3083924"/>
            <a:ext cx="7620000" cy="57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MIRO’s SSH entry password 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627" y="3382838"/>
            <a:ext cx="497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MIROOpen1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57193" y="3688257"/>
            <a:ext cx="7620000" cy="35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Once inside MIRO’s Terminal, type in: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436" y="3992156"/>
            <a:ext cx="49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$ </a:t>
            </a:r>
            <a:r>
              <a:rPr lang="pt-BR" sz="1600" dirty="0" err="1">
                <a:latin typeface="Apple Symbols" charset="0"/>
                <a:ea typeface="Apple Symbols" charset="0"/>
                <a:cs typeface="Apple Symbols" charset="0"/>
              </a:rPr>
              <a:t>sudo</a:t>
            </a:r>
            <a:r>
              <a:rPr lang="pt-BR" sz="1600" dirty="0">
                <a:latin typeface="Apple Symbols" charset="0"/>
                <a:ea typeface="Apple Symbols" charset="0"/>
                <a:cs typeface="Apple Symbols" charset="0"/>
              </a:rPr>
              <a:t> nano ~/.profile </a:t>
            </a:r>
            <a:endParaRPr lang="en-US" sz="1600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3" y="539417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712382"/>
            <a:ext cx="800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C</a:t>
            </a:r>
            <a:r>
              <a:rPr lang="en-GB" sz="4400" dirty="0" smtClean="0">
                <a:latin typeface="Calibri Light" charset="0"/>
                <a:ea typeface="Calibri Light" charset="0"/>
                <a:cs typeface="Calibri Light" charset="0"/>
              </a:rPr>
              <a:t>onfiguring </a:t>
            </a:r>
            <a:r>
              <a:rPr lang="en-GB" sz="4400" dirty="0" smtClean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MiRo</a:t>
            </a:r>
            <a:endParaRPr lang="en-GB" sz="4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57191" y="4371992"/>
            <a:ext cx="7620000" cy="1837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Once inside .profile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Change ROS_MASTER_IP as the IP address of your workstation. T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o check the IP address of your workstation open a new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terminal window and  type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in: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  <a:p>
            <a:pPr lvl="1" indent="0">
              <a:buNone/>
            </a:pPr>
            <a:r>
              <a:rPr lang="en-US" sz="16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en-US" sz="1600" dirty="0" smtClean="0">
                <a:latin typeface="Apple Symbols" charset="0"/>
                <a:ea typeface="Apple Symbols" charset="0"/>
                <a:cs typeface="Apple Symbols" charset="0"/>
              </a:rPr>
              <a:t>   $ </a:t>
            </a:r>
            <a:r>
              <a:rPr lang="pt-BR" sz="1600" dirty="0" err="1" smtClean="0">
                <a:latin typeface="Apple Symbols" charset="0"/>
                <a:ea typeface="Apple Symbols" charset="0"/>
                <a:cs typeface="Apple Symbols" charset="0"/>
              </a:rPr>
              <a:t>ifconfig</a:t>
            </a:r>
            <a:endParaRPr lang="en-US" b="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2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486</TotalTime>
  <Words>705</Words>
  <Application>Microsoft Macintosh PowerPoint</Application>
  <PresentationFormat>On-screen Show (4:3)</PresentationFormat>
  <Paragraphs>101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Apple Symbols</vt:lpstr>
      <vt:lpstr>Arial Black</vt:lpstr>
      <vt:lpstr>Calibri</vt:lpstr>
      <vt:lpstr>Calibri Light</vt:lpstr>
      <vt:lpstr>Mangal</vt:lpstr>
      <vt:lpstr>Arial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but not the least </vt:lpstr>
      <vt:lpstr>Configuring the workstation: to have static ip</vt:lpstr>
      <vt:lpstr>PowerPoint Presentation</vt:lpstr>
    </vt:vector>
  </TitlesOfParts>
  <Company>NOOR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MiRo</dc:title>
  <dc:creator>Yusha Kareem</dc:creator>
  <cp:lastModifiedBy>yusha kareem</cp:lastModifiedBy>
  <cp:revision>91</cp:revision>
  <cp:lastPrinted>2018-11-06T23:02:49Z</cp:lastPrinted>
  <dcterms:created xsi:type="dcterms:W3CDTF">2017-10-09T03:29:35Z</dcterms:created>
  <dcterms:modified xsi:type="dcterms:W3CDTF">2018-11-06T23:31:36Z</dcterms:modified>
</cp:coreProperties>
</file>