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p:scale>
          <a:sx n="136" d="100"/>
          <a:sy n="136" d="100"/>
        </p:scale>
        <p:origin x="-120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FF665-B242-F94A-AF8C-FF32661D83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D0D36E-B659-FF45-9109-0670444F8F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871A02-4AAE-5F46-A956-43C7DC77418B}"/>
              </a:ext>
            </a:extLst>
          </p:cNvPr>
          <p:cNvSpPr>
            <a:spLocks noGrp="1"/>
          </p:cNvSpPr>
          <p:nvPr>
            <p:ph type="dt" sz="half" idx="10"/>
          </p:nvPr>
        </p:nvSpPr>
        <p:spPr/>
        <p:txBody>
          <a:bodyPr/>
          <a:lstStyle/>
          <a:p>
            <a:fld id="{3439267A-4FB5-0247-A4F0-D60B49FB9D2B}" type="datetimeFigureOut">
              <a:rPr lang="en-US" smtClean="0"/>
              <a:t>8/19/19</a:t>
            </a:fld>
            <a:endParaRPr lang="en-US"/>
          </a:p>
        </p:txBody>
      </p:sp>
      <p:sp>
        <p:nvSpPr>
          <p:cNvPr id="5" name="Footer Placeholder 4">
            <a:extLst>
              <a:ext uri="{FF2B5EF4-FFF2-40B4-BE49-F238E27FC236}">
                <a16:creationId xmlns:a16="http://schemas.microsoft.com/office/drawing/2014/main" id="{A4FD5776-09DA-9B4E-9EF8-FB99A124D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9D3D4-F17B-6344-B56D-174522AF9CDD}"/>
              </a:ext>
            </a:extLst>
          </p:cNvPr>
          <p:cNvSpPr>
            <a:spLocks noGrp="1"/>
          </p:cNvSpPr>
          <p:nvPr>
            <p:ph type="sldNum" sz="quarter" idx="12"/>
          </p:nvPr>
        </p:nvSpPr>
        <p:spPr/>
        <p:txBody>
          <a:bodyPr/>
          <a:lstStyle/>
          <a:p>
            <a:fld id="{8A2329FD-34FB-8B42-A40B-7D1B7D1851F6}" type="slidenum">
              <a:rPr lang="en-US" smtClean="0"/>
              <a:t>‹#›</a:t>
            </a:fld>
            <a:endParaRPr lang="en-US"/>
          </a:p>
        </p:txBody>
      </p:sp>
    </p:spTree>
    <p:extLst>
      <p:ext uri="{BB962C8B-B14F-4D97-AF65-F5344CB8AC3E}">
        <p14:creationId xmlns:p14="http://schemas.microsoft.com/office/powerpoint/2010/main" val="334929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0894-BBFF-134E-AE6C-5DD5363601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B2D369-EF64-7D4D-A23C-35EE00CFAC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E66E0-C491-4B42-AFE2-4B1E7CEAF39B}"/>
              </a:ext>
            </a:extLst>
          </p:cNvPr>
          <p:cNvSpPr>
            <a:spLocks noGrp="1"/>
          </p:cNvSpPr>
          <p:nvPr>
            <p:ph type="dt" sz="half" idx="10"/>
          </p:nvPr>
        </p:nvSpPr>
        <p:spPr/>
        <p:txBody>
          <a:bodyPr/>
          <a:lstStyle/>
          <a:p>
            <a:fld id="{3439267A-4FB5-0247-A4F0-D60B49FB9D2B}" type="datetimeFigureOut">
              <a:rPr lang="en-US" smtClean="0"/>
              <a:t>8/19/19</a:t>
            </a:fld>
            <a:endParaRPr lang="en-US"/>
          </a:p>
        </p:txBody>
      </p:sp>
      <p:sp>
        <p:nvSpPr>
          <p:cNvPr id="5" name="Footer Placeholder 4">
            <a:extLst>
              <a:ext uri="{FF2B5EF4-FFF2-40B4-BE49-F238E27FC236}">
                <a16:creationId xmlns:a16="http://schemas.microsoft.com/office/drawing/2014/main" id="{75879D14-7826-F04B-BF73-862514977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EA8F-9D7A-A746-8FDB-9450D2A63C15}"/>
              </a:ext>
            </a:extLst>
          </p:cNvPr>
          <p:cNvSpPr>
            <a:spLocks noGrp="1"/>
          </p:cNvSpPr>
          <p:nvPr>
            <p:ph type="sldNum" sz="quarter" idx="12"/>
          </p:nvPr>
        </p:nvSpPr>
        <p:spPr/>
        <p:txBody>
          <a:bodyPr/>
          <a:lstStyle/>
          <a:p>
            <a:fld id="{8A2329FD-34FB-8B42-A40B-7D1B7D1851F6}" type="slidenum">
              <a:rPr lang="en-US" smtClean="0"/>
              <a:t>‹#›</a:t>
            </a:fld>
            <a:endParaRPr lang="en-US"/>
          </a:p>
        </p:txBody>
      </p:sp>
    </p:spTree>
    <p:extLst>
      <p:ext uri="{BB962C8B-B14F-4D97-AF65-F5344CB8AC3E}">
        <p14:creationId xmlns:p14="http://schemas.microsoft.com/office/powerpoint/2010/main" val="369535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1B0A2-C160-9347-997A-A7A16BB934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2D5A3E-7303-D04E-B497-BC3A17947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57109-52C5-8E4C-9C36-1C730B931141}"/>
              </a:ext>
            </a:extLst>
          </p:cNvPr>
          <p:cNvSpPr>
            <a:spLocks noGrp="1"/>
          </p:cNvSpPr>
          <p:nvPr>
            <p:ph type="dt" sz="half" idx="10"/>
          </p:nvPr>
        </p:nvSpPr>
        <p:spPr/>
        <p:txBody>
          <a:bodyPr/>
          <a:lstStyle/>
          <a:p>
            <a:fld id="{3439267A-4FB5-0247-A4F0-D60B49FB9D2B}" type="datetimeFigureOut">
              <a:rPr lang="en-US" smtClean="0"/>
              <a:t>8/19/19</a:t>
            </a:fld>
            <a:endParaRPr lang="en-US"/>
          </a:p>
        </p:txBody>
      </p:sp>
      <p:sp>
        <p:nvSpPr>
          <p:cNvPr id="5" name="Footer Placeholder 4">
            <a:extLst>
              <a:ext uri="{FF2B5EF4-FFF2-40B4-BE49-F238E27FC236}">
                <a16:creationId xmlns:a16="http://schemas.microsoft.com/office/drawing/2014/main" id="{CCEBFB92-B4D7-A742-9BE9-E4C52BFE6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CFAB8-361C-C845-BCF9-1635A250ACBC}"/>
              </a:ext>
            </a:extLst>
          </p:cNvPr>
          <p:cNvSpPr>
            <a:spLocks noGrp="1"/>
          </p:cNvSpPr>
          <p:nvPr>
            <p:ph type="sldNum" sz="quarter" idx="12"/>
          </p:nvPr>
        </p:nvSpPr>
        <p:spPr/>
        <p:txBody>
          <a:bodyPr/>
          <a:lstStyle/>
          <a:p>
            <a:fld id="{8A2329FD-34FB-8B42-A40B-7D1B7D1851F6}" type="slidenum">
              <a:rPr lang="en-US" smtClean="0"/>
              <a:t>‹#›</a:t>
            </a:fld>
            <a:endParaRPr lang="en-US"/>
          </a:p>
        </p:txBody>
      </p:sp>
    </p:spTree>
    <p:extLst>
      <p:ext uri="{BB962C8B-B14F-4D97-AF65-F5344CB8AC3E}">
        <p14:creationId xmlns:p14="http://schemas.microsoft.com/office/powerpoint/2010/main" val="340162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396C-64CF-3944-A5CF-6322579AD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ED1CC2-EBD7-4C4C-8036-5FA3285285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EFCFC-81AA-1843-90F5-C170358BB989}"/>
              </a:ext>
            </a:extLst>
          </p:cNvPr>
          <p:cNvSpPr>
            <a:spLocks noGrp="1"/>
          </p:cNvSpPr>
          <p:nvPr>
            <p:ph type="dt" sz="half" idx="10"/>
          </p:nvPr>
        </p:nvSpPr>
        <p:spPr/>
        <p:txBody>
          <a:bodyPr/>
          <a:lstStyle/>
          <a:p>
            <a:fld id="{3439267A-4FB5-0247-A4F0-D60B49FB9D2B}" type="datetimeFigureOut">
              <a:rPr lang="en-US" smtClean="0"/>
              <a:t>8/19/19</a:t>
            </a:fld>
            <a:endParaRPr lang="en-US"/>
          </a:p>
        </p:txBody>
      </p:sp>
      <p:sp>
        <p:nvSpPr>
          <p:cNvPr id="5" name="Footer Placeholder 4">
            <a:extLst>
              <a:ext uri="{FF2B5EF4-FFF2-40B4-BE49-F238E27FC236}">
                <a16:creationId xmlns:a16="http://schemas.microsoft.com/office/drawing/2014/main" id="{75FDDFBD-2C29-6844-97DF-7CBDE1FC1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D5A3F-E9E1-6147-8A31-A0764491A8D1}"/>
              </a:ext>
            </a:extLst>
          </p:cNvPr>
          <p:cNvSpPr>
            <a:spLocks noGrp="1"/>
          </p:cNvSpPr>
          <p:nvPr>
            <p:ph type="sldNum" sz="quarter" idx="12"/>
          </p:nvPr>
        </p:nvSpPr>
        <p:spPr/>
        <p:txBody>
          <a:bodyPr/>
          <a:lstStyle/>
          <a:p>
            <a:fld id="{8A2329FD-34FB-8B42-A40B-7D1B7D1851F6}" type="slidenum">
              <a:rPr lang="en-US" smtClean="0"/>
              <a:t>‹#›</a:t>
            </a:fld>
            <a:endParaRPr lang="en-US"/>
          </a:p>
        </p:txBody>
      </p:sp>
    </p:spTree>
    <p:extLst>
      <p:ext uri="{BB962C8B-B14F-4D97-AF65-F5344CB8AC3E}">
        <p14:creationId xmlns:p14="http://schemas.microsoft.com/office/powerpoint/2010/main" val="346769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4DBB-9D31-3F44-94F4-3B13C8B2B9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18D072-29F3-E546-830C-86A2B081D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C557B5-657F-1345-A766-060A7D8A394F}"/>
              </a:ext>
            </a:extLst>
          </p:cNvPr>
          <p:cNvSpPr>
            <a:spLocks noGrp="1"/>
          </p:cNvSpPr>
          <p:nvPr>
            <p:ph type="dt" sz="half" idx="10"/>
          </p:nvPr>
        </p:nvSpPr>
        <p:spPr/>
        <p:txBody>
          <a:bodyPr/>
          <a:lstStyle/>
          <a:p>
            <a:fld id="{3439267A-4FB5-0247-A4F0-D60B49FB9D2B}" type="datetimeFigureOut">
              <a:rPr lang="en-US" smtClean="0"/>
              <a:t>8/19/19</a:t>
            </a:fld>
            <a:endParaRPr lang="en-US"/>
          </a:p>
        </p:txBody>
      </p:sp>
      <p:sp>
        <p:nvSpPr>
          <p:cNvPr id="5" name="Footer Placeholder 4">
            <a:extLst>
              <a:ext uri="{FF2B5EF4-FFF2-40B4-BE49-F238E27FC236}">
                <a16:creationId xmlns:a16="http://schemas.microsoft.com/office/drawing/2014/main" id="{1551DF95-D42D-854E-B677-121629633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9BC83-FCD8-084E-A00C-224AACD5D2EB}"/>
              </a:ext>
            </a:extLst>
          </p:cNvPr>
          <p:cNvSpPr>
            <a:spLocks noGrp="1"/>
          </p:cNvSpPr>
          <p:nvPr>
            <p:ph type="sldNum" sz="quarter" idx="12"/>
          </p:nvPr>
        </p:nvSpPr>
        <p:spPr/>
        <p:txBody>
          <a:bodyPr/>
          <a:lstStyle/>
          <a:p>
            <a:fld id="{8A2329FD-34FB-8B42-A40B-7D1B7D1851F6}" type="slidenum">
              <a:rPr lang="en-US" smtClean="0"/>
              <a:t>‹#›</a:t>
            </a:fld>
            <a:endParaRPr lang="en-US"/>
          </a:p>
        </p:txBody>
      </p:sp>
    </p:spTree>
    <p:extLst>
      <p:ext uri="{BB962C8B-B14F-4D97-AF65-F5344CB8AC3E}">
        <p14:creationId xmlns:p14="http://schemas.microsoft.com/office/powerpoint/2010/main" val="294723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2394-7F98-3949-988B-13FE9A4C50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F74F0-75DF-E74B-9B0B-12DED569F9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B0BE3A-E62F-3042-8389-43D453FEE1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39D93-DC35-534A-9371-E3D8AD3EBF7E}"/>
              </a:ext>
            </a:extLst>
          </p:cNvPr>
          <p:cNvSpPr>
            <a:spLocks noGrp="1"/>
          </p:cNvSpPr>
          <p:nvPr>
            <p:ph type="dt" sz="half" idx="10"/>
          </p:nvPr>
        </p:nvSpPr>
        <p:spPr/>
        <p:txBody>
          <a:bodyPr/>
          <a:lstStyle/>
          <a:p>
            <a:fld id="{3439267A-4FB5-0247-A4F0-D60B49FB9D2B}" type="datetimeFigureOut">
              <a:rPr lang="en-US" smtClean="0"/>
              <a:t>8/19/19</a:t>
            </a:fld>
            <a:endParaRPr lang="en-US"/>
          </a:p>
        </p:txBody>
      </p:sp>
      <p:sp>
        <p:nvSpPr>
          <p:cNvPr id="6" name="Footer Placeholder 5">
            <a:extLst>
              <a:ext uri="{FF2B5EF4-FFF2-40B4-BE49-F238E27FC236}">
                <a16:creationId xmlns:a16="http://schemas.microsoft.com/office/drawing/2014/main" id="{B6E93CC9-1EDD-C544-B130-EA9A208DF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4A499A-901B-F24C-9E93-0323EA867F38}"/>
              </a:ext>
            </a:extLst>
          </p:cNvPr>
          <p:cNvSpPr>
            <a:spLocks noGrp="1"/>
          </p:cNvSpPr>
          <p:nvPr>
            <p:ph type="sldNum" sz="quarter" idx="12"/>
          </p:nvPr>
        </p:nvSpPr>
        <p:spPr/>
        <p:txBody>
          <a:bodyPr/>
          <a:lstStyle/>
          <a:p>
            <a:fld id="{8A2329FD-34FB-8B42-A40B-7D1B7D1851F6}" type="slidenum">
              <a:rPr lang="en-US" smtClean="0"/>
              <a:t>‹#›</a:t>
            </a:fld>
            <a:endParaRPr lang="en-US"/>
          </a:p>
        </p:txBody>
      </p:sp>
    </p:spTree>
    <p:extLst>
      <p:ext uri="{BB962C8B-B14F-4D97-AF65-F5344CB8AC3E}">
        <p14:creationId xmlns:p14="http://schemas.microsoft.com/office/powerpoint/2010/main" val="469243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D4C4-18B0-0547-BB4C-9196446383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5F60D7-CD4B-434A-9AB7-AC223F3D40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AE947-2439-3A4C-81D3-FD0EEA02F2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ADEE74-237E-7841-8B73-C6804FE1C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BCE2AC-2526-6F49-94A9-0935FFAA9B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B67AC0-0FF7-9C45-B01F-8AAB91D61F7A}"/>
              </a:ext>
            </a:extLst>
          </p:cNvPr>
          <p:cNvSpPr>
            <a:spLocks noGrp="1"/>
          </p:cNvSpPr>
          <p:nvPr>
            <p:ph type="dt" sz="half" idx="10"/>
          </p:nvPr>
        </p:nvSpPr>
        <p:spPr/>
        <p:txBody>
          <a:bodyPr/>
          <a:lstStyle/>
          <a:p>
            <a:fld id="{3439267A-4FB5-0247-A4F0-D60B49FB9D2B}" type="datetimeFigureOut">
              <a:rPr lang="en-US" smtClean="0"/>
              <a:t>8/19/19</a:t>
            </a:fld>
            <a:endParaRPr lang="en-US"/>
          </a:p>
        </p:txBody>
      </p:sp>
      <p:sp>
        <p:nvSpPr>
          <p:cNvPr id="8" name="Footer Placeholder 7">
            <a:extLst>
              <a:ext uri="{FF2B5EF4-FFF2-40B4-BE49-F238E27FC236}">
                <a16:creationId xmlns:a16="http://schemas.microsoft.com/office/drawing/2014/main" id="{7E14235F-7805-B647-8E0B-DCEEC1839B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502A0F-2204-9345-A45E-C9098F7EA6A2}"/>
              </a:ext>
            </a:extLst>
          </p:cNvPr>
          <p:cNvSpPr>
            <a:spLocks noGrp="1"/>
          </p:cNvSpPr>
          <p:nvPr>
            <p:ph type="sldNum" sz="quarter" idx="12"/>
          </p:nvPr>
        </p:nvSpPr>
        <p:spPr/>
        <p:txBody>
          <a:bodyPr/>
          <a:lstStyle/>
          <a:p>
            <a:fld id="{8A2329FD-34FB-8B42-A40B-7D1B7D1851F6}" type="slidenum">
              <a:rPr lang="en-US" smtClean="0"/>
              <a:t>‹#›</a:t>
            </a:fld>
            <a:endParaRPr lang="en-US"/>
          </a:p>
        </p:txBody>
      </p:sp>
    </p:spTree>
    <p:extLst>
      <p:ext uri="{BB962C8B-B14F-4D97-AF65-F5344CB8AC3E}">
        <p14:creationId xmlns:p14="http://schemas.microsoft.com/office/powerpoint/2010/main" val="91926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7D61-547E-8A44-8D49-4E3E97A7AD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1F8C42-6FE8-544F-BF5A-648B8B6C61E2}"/>
              </a:ext>
            </a:extLst>
          </p:cNvPr>
          <p:cNvSpPr>
            <a:spLocks noGrp="1"/>
          </p:cNvSpPr>
          <p:nvPr>
            <p:ph type="dt" sz="half" idx="10"/>
          </p:nvPr>
        </p:nvSpPr>
        <p:spPr/>
        <p:txBody>
          <a:bodyPr/>
          <a:lstStyle/>
          <a:p>
            <a:fld id="{3439267A-4FB5-0247-A4F0-D60B49FB9D2B}" type="datetimeFigureOut">
              <a:rPr lang="en-US" smtClean="0"/>
              <a:t>8/19/19</a:t>
            </a:fld>
            <a:endParaRPr lang="en-US"/>
          </a:p>
        </p:txBody>
      </p:sp>
      <p:sp>
        <p:nvSpPr>
          <p:cNvPr id="4" name="Footer Placeholder 3">
            <a:extLst>
              <a:ext uri="{FF2B5EF4-FFF2-40B4-BE49-F238E27FC236}">
                <a16:creationId xmlns:a16="http://schemas.microsoft.com/office/drawing/2014/main" id="{9E80AE79-5140-7949-B4DD-F070966413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12459-3253-324C-979B-743355624752}"/>
              </a:ext>
            </a:extLst>
          </p:cNvPr>
          <p:cNvSpPr>
            <a:spLocks noGrp="1"/>
          </p:cNvSpPr>
          <p:nvPr>
            <p:ph type="sldNum" sz="quarter" idx="12"/>
          </p:nvPr>
        </p:nvSpPr>
        <p:spPr/>
        <p:txBody>
          <a:bodyPr/>
          <a:lstStyle/>
          <a:p>
            <a:fld id="{8A2329FD-34FB-8B42-A40B-7D1B7D1851F6}" type="slidenum">
              <a:rPr lang="en-US" smtClean="0"/>
              <a:t>‹#›</a:t>
            </a:fld>
            <a:endParaRPr lang="en-US"/>
          </a:p>
        </p:txBody>
      </p:sp>
    </p:spTree>
    <p:extLst>
      <p:ext uri="{BB962C8B-B14F-4D97-AF65-F5344CB8AC3E}">
        <p14:creationId xmlns:p14="http://schemas.microsoft.com/office/powerpoint/2010/main" val="325240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13C50-02CA-834B-8042-A59A3AEA43CC}"/>
              </a:ext>
            </a:extLst>
          </p:cNvPr>
          <p:cNvSpPr>
            <a:spLocks noGrp="1"/>
          </p:cNvSpPr>
          <p:nvPr>
            <p:ph type="dt" sz="half" idx="10"/>
          </p:nvPr>
        </p:nvSpPr>
        <p:spPr/>
        <p:txBody>
          <a:bodyPr/>
          <a:lstStyle/>
          <a:p>
            <a:fld id="{3439267A-4FB5-0247-A4F0-D60B49FB9D2B}" type="datetimeFigureOut">
              <a:rPr lang="en-US" smtClean="0"/>
              <a:t>8/19/19</a:t>
            </a:fld>
            <a:endParaRPr lang="en-US"/>
          </a:p>
        </p:txBody>
      </p:sp>
      <p:sp>
        <p:nvSpPr>
          <p:cNvPr id="3" name="Footer Placeholder 2">
            <a:extLst>
              <a:ext uri="{FF2B5EF4-FFF2-40B4-BE49-F238E27FC236}">
                <a16:creationId xmlns:a16="http://schemas.microsoft.com/office/drawing/2014/main" id="{4B3D9132-0A4F-2D47-84FF-F630D44EEE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C42F1E-A1C8-3E4C-8F89-1A2B5157F3B9}"/>
              </a:ext>
            </a:extLst>
          </p:cNvPr>
          <p:cNvSpPr>
            <a:spLocks noGrp="1"/>
          </p:cNvSpPr>
          <p:nvPr>
            <p:ph type="sldNum" sz="quarter" idx="12"/>
          </p:nvPr>
        </p:nvSpPr>
        <p:spPr/>
        <p:txBody>
          <a:bodyPr/>
          <a:lstStyle/>
          <a:p>
            <a:fld id="{8A2329FD-34FB-8B42-A40B-7D1B7D1851F6}" type="slidenum">
              <a:rPr lang="en-US" smtClean="0"/>
              <a:t>‹#›</a:t>
            </a:fld>
            <a:endParaRPr lang="en-US"/>
          </a:p>
        </p:txBody>
      </p:sp>
    </p:spTree>
    <p:extLst>
      <p:ext uri="{BB962C8B-B14F-4D97-AF65-F5344CB8AC3E}">
        <p14:creationId xmlns:p14="http://schemas.microsoft.com/office/powerpoint/2010/main" val="176851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3794-981A-DE4F-AABC-EDDA58113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F6A498-19AC-DE41-BBDE-31E3AD30E8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7759B9-A4AF-D248-9D58-92C04076C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BAE6D-D75E-7440-9884-E9AC3157836B}"/>
              </a:ext>
            </a:extLst>
          </p:cNvPr>
          <p:cNvSpPr>
            <a:spLocks noGrp="1"/>
          </p:cNvSpPr>
          <p:nvPr>
            <p:ph type="dt" sz="half" idx="10"/>
          </p:nvPr>
        </p:nvSpPr>
        <p:spPr/>
        <p:txBody>
          <a:bodyPr/>
          <a:lstStyle/>
          <a:p>
            <a:fld id="{3439267A-4FB5-0247-A4F0-D60B49FB9D2B}" type="datetimeFigureOut">
              <a:rPr lang="en-US" smtClean="0"/>
              <a:t>8/19/19</a:t>
            </a:fld>
            <a:endParaRPr lang="en-US"/>
          </a:p>
        </p:txBody>
      </p:sp>
      <p:sp>
        <p:nvSpPr>
          <p:cNvPr id="6" name="Footer Placeholder 5">
            <a:extLst>
              <a:ext uri="{FF2B5EF4-FFF2-40B4-BE49-F238E27FC236}">
                <a16:creationId xmlns:a16="http://schemas.microsoft.com/office/drawing/2014/main" id="{E2E70089-9CF1-4A49-818E-828BC4347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45CDE3-160D-684E-A593-945AF6FBC0D1}"/>
              </a:ext>
            </a:extLst>
          </p:cNvPr>
          <p:cNvSpPr>
            <a:spLocks noGrp="1"/>
          </p:cNvSpPr>
          <p:nvPr>
            <p:ph type="sldNum" sz="quarter" idx="12"/>
          </p:nvPr>
        </p:nvSpPr>
        <p:spPr/>
        <p:txBody>
          <a:bodyPr/>
          <a:lstStyle/>
          <a:p>
            <a:fld id="{8A2329FD-34FB-8B42-A40B-7D1B7D1851F6}" type="slidenum">
              <a:rPr lang="en-US" smtClean="0"/>
              <a:t>‹#›</a:t>
            </a:fld>
            <a:endParaRPr lang="en-US"/>
          </a:p>
        </p:txBody>
      </p:sp>
    </p:spTree>
    <p:extLst>
      <p:ext uri="{BB962C8B-B14F-4D97-AF65-F5344CB8AC3E}">
        <p14:creationId xmlns:p14="http://schemas.microsoft.com/office/powerpoint/2010/main" val="1266259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30D1-BF6C-0349-868E-08039A49C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51EA0E-58A3-F547-AABB-942D736B5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A164DA-6FB9-D041-8B12-770DF0A03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D4F1C-EADB-2F40-A9EE-94AAE799075B}"/>
              </a:ext>
            </a:extLst>
          </p:cNvPr>
          <p:cNvSpPr>
            <a:spLocks noGrp="1"/>
          </p:cNvSpPr>
          <p:nvPr>
            <p:ph type="dt" sz="half" idx="10"/>
          </p:nvPr>
        </p:nvSpPr>
        <p:spPr/>
        <p:txBody>
          <a:bodyPr/>
          <a:lstStyle/>
          <a:p>
            <a:fld id="{3439267A-4FB5-0247-A4F0-D60B49FB9D2B}" type="datetimeFigureOut">
              <a:rPr lang="en-US" smtClean="0"/>
              <a:t>8/19/19</a:t>
            </a:fld>
            <a:endParaRPr lang="en-US"/>
          </a:p>
        </p:txBody>
      </p:sp>
      <p:sp>
        <p:nvSpPr>
          <p:cNvPr id="6" name="Footer Placeholder 5">
            <a:extLst>
              <a:ext uri="{FF2B5EF4-FFF2-40B4-BE49-F238E27FC236}">
                <a16:creationId xmlns:a16="http://schemas.microsoft.com/office/drawing/2014/main" id="{1A196337-BE16-3549-A290-7C5CFE8B3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23CDE1-BC4F-F047-A008-5C0C4C7F497A}"/>
              </a:ext>
            </a:extLst>
          </p:cNvPr>
          <p:cNvSpPr>
            <a:spLocks noGrp="1"/>
          </p:cNvSpPr>
          <p:nvPr>
            <p:ph type="sldNum" sz="quarter" idx="12"/>
          </p:nvPr>
        </p:nvSpPr>
        <p:spPr/>
        <p:txBody>
          <a:bodyPr/>
          <a:lstStyle/>
          <a:p>
            <a:fld id="{8A2329FD-34FB-8B42-A40B-7D1B7D1851F6}" type="slidenum">
              <a:rPr lang="en-US" smtClean="0"/>
              <a:t>‹#›</a:t>
            </a:fld>
            <a:endParaRPr lang="en-US"/>
          </a:p>
        </p:txBody>
      </p:sp>
    </p:spTree>
    <p:extLst>
      <p:ext uri="{BB962C8B-B14F-4D97-AF65-F5344CB8AC3E}">
        <p14:creationId xmlns:p14="http://schemas.microsoft.com/office/powerpoint/2010/main" val="41306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5A1238-CC1B-A146-B3C1-E756EBD921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1C3908-6F02-2347-8CBB-362A5B758A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268C4-32B2-BF48-9903-71ACD9B78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9267A-4FB5-0247-A4F0-D60B49FB9D2B}" type="datetimeFigureOut">
              <a:rPr lang="en-US" smtClean="0"/>
              <a:t>8/19/19</a:t>
            </a:fld>
            <a:endParaRPr lang="en-US"/>
          </a:p>
        </p:txBody>
      </p:sp>
      <p:sp>
        <p:nvSpPr>
          <p:cNvPr id="5" name="Footer Placeholder 4">
            <a:extLst>
              <a:ext uri="{FF2B5EF4-FFF2-40B4-BE49-F238E27FC236}">
                <a16:creationId xmlns:a16="http://schemas.microsoft.com/office/drawing/2014/main" id="{4ECDC5B3-8830-9D4E-BD9F-5FE831D5D6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5D2ABE-C7DD-E74C-A325-6E0AA219C5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329FD-34FB-8B42-A40B-7D1B7D1851F6}" type="slidenum">
              <a:rPr lang="en-US" smtClean="0"/>
              <a:t>‹#›</a:t>
            </a:fld>
            <a:endParaRPr lang="en-US"/>
          </a:p>
        </p:txBody>
      </p:sp>
    </p:spTree>
    <p:extLst>
      <p:ext uri="{BB962C8B-B14F-4D97-AF65-F5344CB8AC3E}">
        <p14:creationId xmlns:p14="http://schemas.microsoft.com/office/powerpoint/2010/main" val="3653956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8306-5977-B641-9F83-CFA48B1F094B}"/>
              </a:ext>
            </a:extLst>
          </p:cNvPr>
          <p:cNvSpPr>
            <a:spLocks noGrp="1"/>
          </p:cNvSpPr>
          <p:nvPr>
            <p:ph type="ctrTitle"/>
          </p:nvPr>
        </p:nvSpPr>
        <p:spPr/>
        <p:txBody>
          <a:bodyPr/>
          <a:lstStyle/>
          <a:p>
            <a:r>
              <a:rPr lang="en-US" dirty="0"/>
              <a:t>Influence Limiter Analysis</a:t>
            </a:r>
          </a:p>
        </p:txBody>
      </p:sp>
      <p:sp>
        <p:nvSpPr>
          <p:cNvPr id="3" name="Subtitle 2">
            <a:extLst>
              <a:ext uri="{FF2B5EF4-FFF2-40B4-BE49-F238E27FC236}">
                <a16:creationId xmlns:a16="http://schemas.microsoft.com/office/drawing/2014/main" id="{DB57E689-78FD-1D47-A881-D9961BE07A6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2511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1F3B-624A-9444-B1D5-5A96E9AEB4CA}"/>
              </a:ext>
            </a:extLst>
          </p:cNvPr>
          <p:cNvSpPr>
            <a:spLocks noGrp="1"/>
          </p:cNvSpPr>
          <p:nvPr>
            <p:ph type="title"/>
          </p:nvPr>
        </p:nvSpPr>
        <p:spPr/>
        <p:txBody>
          <a:bodyPr/>
          <a:lstStyle/>
          <a:p>
            <a:r>
              <a:rPr lang="en-US" dirty="0"/>
              <a:t>Why not just use loss function as reputation?</a:t>
            </a:r>
          </a:p>
        </p:txBody>
      </p:sp>
      <p:sp>
        <p:nvSpPr>
          <p:cNvPr id="3" name="Content Placeholder 2">
            <a:extLst>
              <a:ext uri="{FF2B5EF4-FFF2-40B4-BE49-F238E27FC236}">
                <a16:creationId xmlns:a16="http://schemas.microsoft.com/office/drawing/2014/main" id="{84ABD20B-33C4-0E45-A9E6-4374D4B1E685}"/>
              </a:ext>
            </a:extLst>
          </p:cNvPr>
          <p:cNvSpPr>
            <a:spLocks noGrp="1"/>
          </p:cNvSpPr>
          <p:nvPr>
            <p:ph idx="1"/>
          </p:nvPr>
        </p:nvSpPr>
        <p:spPr>
          <a:xfrm>
            <a:off x="7203989" y="1825625"/>
            <a:ext cx="4149811" cy="4351338"/>
          </a:xfrm>
        </p:spPr>
        <p:txBody>
          <a:bodyPr>
            <a:normAutofit fontScale="40000" lnSpcReduction="20000"/>
          </a:bodyPr>
          <a:lstStyle/>
          <a:p>
            <a:pPr marL="0" indent="0">
              <a:buNone/>
            </a:pPr>
            <a:r>
              <a:rPr lang="en-US" dirty="0"/>
              <a:t>So first off, we do L(</a:t>
            </a:r>
            <a:r>
              <a:rPr lang="en-US" dirty="0" err="1"/>
              <a:t>l,q</a:t>
            </a:r>
            <a:r>
              <a:rPr lang="en-US" dirty="0"/>
              <a:t>) and not (</a:t>
            </a:r>
            <a:r>
              <a:rPr lang="en-US" dirty="0" err="1"/>
              <a:t>l,r_j</a:t>
            </a:r>
            <a:r>
              <a:rPr lang="en-US" dirty="0"/>
              <a:t>), because </a:t>
            </a:r>
            <a:r>
              <a:rPr lang="en-US" dirty="0" err="1"/>
              <a:t>r_j</a:t>
            </a:r>
            <a:r>
              <a:rPr lang="en-US" dirty="0"/>
              <a:t> is not a probability distribution but rather simply the rating that rater j provides. The recommender system is able to take user reports and in return come up with some probability distribution over the target user label space. This is what </a:t>
            </a:r>
            <a:r>
              <a:rPr lang="en-US" dirty="0" err="1"/>
              <a:t>q_j</a:t>
            </a:r>
            <a:r>
              <a:rPr lang="en-US" dirty="0"/>
              <a:t> is. If the reputation earned by rater j on item i is simple L(</a:t>
            </a:r>
            <a:r>
              <a:rPr lang="en-US" dirty="0" err="1"/>
              <a:t>l,q_j</a:t>
            </a:r>
            <a:r>
              <a:rPr lang="en-US" dirty="0"/>
              <a:t>), if we pick the quadratic loss function, the reputation of rater j will always increase, regardless of whether rater j is malicious or not. That is, there is no way to penalize a malicious/attacking rater. </a:t>
            </a:r>
          </a:p>
          <a:p>
            <a:pPr marL="0" indent="0">
              <a:buNone/>
            </a:pPr>
            <a:r>
              <a:rPr lang="en-US" dirty="0"/>
              <a:t>“The more that a rating implies a change in the prediction for the target, the greater the potential change in the rater’s reputation score. A rater who simply goes along with the previous change will have no impact and thus get no change in her reputation. “ </a:t>
            </a:r>
            <a:r>
              <a:rPr lang="en-US" dirty="0">
                <a:sym typeface="Wingdings" pitchFamily="2" charset="2"/>
              </a:rPr>
              <a:t> cloning attack</a:t>
            </a:r>
            <a:endParaRPr lang="en-US" dirty="0"/>
          </a:p>
          <a:p>
            <a:pPr marL="0" indent="0">
              <a:buNone/>
            </a:pPr>
            <a:r>
              <a:rPr lang="en-US" dirty="0"/>
              <a:t>“Second, the actual reputation score of any rater is always positive and is bounded above by an information-theoretic measure of the actual improvement that rater has made in the predictions for the target. “</a:t>
            </a:r>
          </a:p>
          <a:p>
            <a:pPr marL="0" indent="0">
              <a:buNone/>
            </a:pPr>
            <a:r>
              <a:rPr lang="en-US" dirty="0"/>
              <a:t>“Our approach thwarts the cloning attack by adding reputation only when a rater improves the prediction made for some target. Unless the rater moves the recommendation from where it was before the rater provided its information, the rater can neither gain nor lose reputation. “</a:t>
            </a:r>
          </a:p>
          <a:p>
            <a:pPr marL="0" indent="0">
              <a:buNone/>
            </a:pPr>
            <a:r>
              <a:rPr lang="en-US" dirty="0"/>
              <a:t>Basically, we want users to provide additional useful information to the system, if a user does not change the recommendation, he or she didn’t provide </a:t>
            </a:r>
          </a:p>
          <a:p>
            <a:pPr marL="0" indent="0">
              <a:buNone/>
            </a:pPr>
            <a:endParaRPr lang="en-US" dirty="0"/>
          </a:p>
          <a:p>
            <a:pPr marL="0" indent="0">
              <a:buNone/>
            </a:pPr>
            <a:r>
              <a:rPr lang="en-US" dirty="0"/>
              <a:t>Reputation change is proportional to the amount of information given. </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93BC84D-F855-D045-A067-315D31B85F2E}"/>
              </a:ext>
            </a:extLst>
          </p:cNvPr>
          <p:cNvPicPr>
            <a:picLocks noChangeAspect="1"/>
          </p:cNvPicPr>
          <p:nvPr/>
        </p:nvPicPr>
        <p:blipFill>
          <a:blip r:embed="rId2"/>
          <a:stretch>
            <a:fillRect/>
          </a:stretch>
        </p:blipFill>
        <p:spPr>
          <a:xfrm>
            <a:off x="399020" y="1579563"/>
            <a:ext cx="6896100" cy="4597400"/>
          </a:xfrm>
          <a:prstGeom prst="rect">
            <a:avLst/>
          </a:prstGeom>
        </p:spPr>
      </p:pic>
    </p:spTree>
    <p:extLst>
      <p:ext uri="{BB962C8B-B14F-4D97-AF65-F5344CB8AC3E}">
        <p14:creationId xmlns:p14="http://schemas.microsoft.com/office/powerpoint/2010/main" val="294319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0463-C3E7-8945-B571-B960299911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84CC14-1968-C842-848C-BB2564C45B0D}"/>
              </a:ext>
            </a:extLst>
          </p:cNvPr>
          <p:cNvSpPr>
            <a:spLocks noGrp="1"/>
          </p:cNvSpPr>
          <p:nvPr>
            <p:ph idx="1"/>
          </p:nvPr>
        </p:nvSpPr>
        <p:spPr/>
        <p:txBody>
          <a:bodyPr/>
          <a:lstStyle/>
          <a:p>
            <a:pPr marL="0" indent="0">
              <a:buNone/>
            </a:pPr>
            <a:r>
              <a:rPr lang="en-US" dirty="0"/>
              <a:t>Of course we care about accuracy, but in reality, we </a:t>
            </a:r>
            <a:r>
              <a:rPr lang="en-US"/>
              <a:t>wont have </a:t>
            </a:r>
          </a:p>
        </p:txBody>
      </p:sp>
    </p:spTree>
    <p:extLst>
      <p:ext uri="{BB962C8B-B14F-4D97-AF65-F5344CB8AC3E}">
        <p14:creationId xmlns:p14="http://schemas.microsoft.com/office/powerpoint/2010/main" val="7484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44D7-A2C5-D942-B8D3-211DD76FA8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E9E36D-AC8D-0348-BA02-94F066574BC4}"/>
              </a:ext>
            </a:extLst>
          </p:cNvPr>
          <p:cNvSpPr>
            <a:spLocks noGrp="1"/>
          </p:cNvSpPr>
          <p:nvPr>
            <p:ph idx="1"/>
          </p:nvPr>
        </p:nvSpPr>
        <p:spPr/>
        <p:txBody>
          <a:bodyPr>
            <a:normAutofit fontScale="32500" lnSpcReduction="20000"/>
          </a:bodyPr>
          <a:lstStyle/>
          <a:p>
            <a:r>
              <a:rPr lang="en-US" dirty="0"/>
              <a:t>Each rater begins with a very low but non-zero reputation score. The current reputation limits the influence she1 can have on the prediction for the next item. Eventually, the target person indicates whether he likes the item and the raters who con- </a:t>
            </a:r>
            <a:r>
              <a:rPr lang="en-US" dirty="0" err="1"/>
              <a:t>tributed</a:t>
            </a:r>
            <a:r>
              <a:rPr lang="en-US" dirty="0"/>
              <a:t> to predicting whether the target would like it gain or lose reputation. The more that a rating implies a change in the prediction for the target, the greater the potential change in the rater’s reputation score. A rater who simply goes along with the previous change will have no impact and thus get no change in her reputation. </a:t>
            </a:r>
          </a:p>
          <a:p>
            <a:r>
              <a:rPr lang="en-US" dirty="0"/>
              <a:t>the optimal strategy is to induce predictions that accurately reveal that rater’s information about the items. If the underlying </a:t>
            </a:r>
            <a:r>
              <a:rPr lang="en-US" dirty="0" err="1"/>
              <a:t>recommen</a:t>
            </a:r>
            <a:r>
              <a:rPr lang="en-US" dirty="0"/>
              <a:t>- dation algorithm is making optimal use of ratings, this </a:t>
            </a:r>
            <a:r>
              <a:rPr lang="en-US" dirty="0" err="1"/>
              <a:t>im</a:t>
            </a:r>
            <a:r>
              <a:rPr lang="en-US" dirty="0"/>
              <a:t>- plies that entering honest ratings is optimal. An important special case is that a rater who has not interacted with an item, and therefore has no information about the target’s likely response to it, can only lose reputation in expectation by giving a rating. </a:t>
            </a:r>
          </a:p>
          <a:p>
            <a:r>
              <a:rPr lang="en-US" dirty="0"/>
              <a:t>Second, the actual reputation score of any rater is always positive and is bounded above by an information-theoretic measure of the actual improvement that rater has made in the predictions for the target. </a:t>
            </a:r>
          </a:p>
          <a:p>
            <a:r>
              <a:rPr lang="en-US" dirty="0"/>
              <a:t>Finally, our algorithm limits the amount of damage that can be done with sybils. For example, if one rater provides bad information about an item in order to increase the </a:t>
            </a:r>
            <a:r>
              <a:rPr lang="en-US" dirty="0" err="1"/>
              <a:t>repu</a:t>
            </a:r>
            <a:r>
              <a:rPr lang="en-US" dirty="0"/>
              <a:t>- </a:t>
            </a:r>
            <a:r>
              <a:rPr lang="en-US" dirty="0" err="1"/>
              <a:t>tation</a:t>
            </a:r>
            <a:r>
              <a:rPr lang="en-US" dirty="0"/>
              <a:t> of another rater who later corrects that bad </a:t>
            </a:r>
            <a:r>
              <a:rPr lang="en-US" dirty="0" err="1"/>
              <a:t>informa</a:t>
            </a:r>
            <a:r>
              <a:rPr lang="en-US" dirty="0"/>
              <a:t>- </a:t>
            </a:r>
            <a:r>
              <a:rPr lang="en-US" dirty="0" err="1"/>
              <a:t>tion</a:t>
            </a:r>
            <a:r>
              <a:rPr lang="en-US" dirty="0"/>
              <a:t>, the expected sum of the reputations of the two raters does not increase. Thus, while it may be possible to trans- </a:t>
            </a:r>
            <a:r>
              <a:rPr lang="en-US" dirty="0" err="1"/>
              <a:t>fer</a:t>
            </a:r>
            <a:r>
              <a:rPr lang="en-US" dirty="0"/>
              <a:t> reputation among sybils, it is not possible to increase the total reputation of the raters that a person controls. </a:t>
            </a:r>
          </a:p>
          <a:p>
            <a:r>
              <a:rPr lang="en-US" dirty="0"/>
              <a:t>The initial reputation of each rater is set low enough that the total reputation of this bounded number of raters is still relatively small. </a:t>
            </a:r>
          </a:p>
          <a:p>
            <a:r>
              <a:rPr lang="en-US" dirty="0"/>
              <a:t>Most recommender systems do not take into account the order of ratings, and thus the attacker will have just as much effect on predictions for the last item as the rater who was copied. </a:t>
            </a:r>
          </a:p>
          <a:p>
            <a:r>
              <a:rPr lang="en-US" dirty="0"/>
              <a:t>Our approach thwarts the cloning attack by adding reputation only when a rater improves the prediction made for some target. Unless the rater moves the recommendation from where it was before the rater provided its information, the rater can neither gain nor lose reputation. </a:t>
            </a:r>
          </a:p>
          <a:p>
            <a:r>
              <a:rPr lang="en-US" dirty="0"/>
              <a:t>Moreover, any sybil profile that does happen to gain a high credibility score has, by chance, moved the predictions for the target in a useful way, thus compensating for the lost utility from the subsequent manipulation. </a:t>
            </a:r>
          </a:p>
          <a:p>
            <a:r>
              <a:rPr lang="en-US" dirty="0"/>
              <a:t>The second feature is a scoring function that assigns </a:t>
            </a:r>
            <a:r>
              <a:rPr lang="en-US" dirty="0" err="1"/>
              <a:t>repu</a:t>
            </a:r>
            <a:r>
              <a:rPr lang="en-US" dirty="0"/>
              <a:t>- </a:t>
            </a:r>
            <a:r>
              <a:rPr lang="en-US" dirty="0" err="1"/>
              <a:t>tation</a:t>
            </a:r>
            <a:r>
              <a:rPr lang="en-US" dirty="0"/>
              <a:t> to j based on whether or not the target actually likes the item. The amount of reputation that can be gained is again limited by the current reputation, and is selected so that the reputation will always be positive. It is also tuned so that honest raters reach full credibility after O(log n) rat- </a:t>
            </a:r>
            <a:r>
              <a:rPr lang="en-US" dirty="0" err="1"/>
              <a:t>ings</a:t>
            </a:r>
            <a:r>
              <a:rPr lang="en-US" dirty="0"/>
              <a:t>, to limit the amount information that is discarded in the influence-limiting step before a rater reaches full credibility. If a rater’s entire reputation was risked on each rating, the probability of getting to full credibility from a sequence of ratings the target agrees with would be too small and the expected time to full credibility would be too high. The rate limiter </a:t>
            </a:r>
            <a:r>
              <a:rPr lang="el-GR" dirty="0"/>
              <a:t>β</a:t>
            </a:r>
            <a:r>
              <a:rPr lang="en-US" dirty="0"/>
              <a:t>j threads the needle, allowing the rater to risk more as her reputation rises, but not risk too much, as we prove in section 5. 2 </a:t>
            </a:r>
          </a:p>
          <a:p>
            <a:r>
              <a:rPr lang="en-US" dirty="0"/>
              <a:t>j = min(1, </a:t>
            </a:r>
            <a:r>
              <a:rPr lang="en-US" dirty="0" err="1"/>
              <a:t>Rj</a:t>
            </a:r>
            <a:r>
              <a:rPr lang="en-US" dirty="0"/>
              <a:t> ) determines j’s influence limit; if </a:t>
            </a:r>
            <a:r>
              <a:rPr lang="en-US" dirty="0" err="1"/>
              <a:t>Rj</a:t>
            </a:r>
            <a:r>
              <a:rPr lang="en-US" dirty="0"/>
              <a:t> is above 1, j can move the prediction q ̃j−1 to </a:t>
            </a:r>
            <a:r>
              <a:rPr lang="en-US" dirty="0" err="1"/>
              <a:t>qj</a:t>
            </a:r>
            <a:r>
              <a:rPr lang="en-US" dirty="0"/>
              <a:t>, but if </a:t>
            </a:r>
            <a:r>
              <a:rPr lang="en-US" dirty="0" err="1"/>
              <a:t>Rj</a:t>
            </a:r>
            <a:r>
              <a:rPr lang="en-US" dirty="0"/>
              <a:t> is below 1 she can only move it partway there. The score for rater j on the current item is a fraction </a:t>
            </a:r>
            <a:r>
              <a:rPr lang="el-GR" dirty="0"/>
              <a:t>β</a:t>
            </a:r>
            <a:r>
              <a:rPr lang="en-US" dirty="0"/>
              <a:t>j times the market scoring rule, the difference between the loss function for the prediction q ̃j−1 and the loss function for </a:t>
            </a:r>
            <a:r>
              <a:rPr lang="en-US" dirty="0" err="1"/>
              <a:t>qj</a:t>
            </a:r>
            <a:r>
              <a:rPr lang="en-US" dirty="0"/>
              <a:t>. Note that she is scored on the prediction she would have liked to make, </a:t>
            </a:r>
            <a:r>
              <a:rPr lang="en-US" dirty="0" err="1"/>
              <a:t>qj</a:t>
            </a:r>
            <a:r>
              <a:rPr lang="en-US" dirty="0"/>
              <a:t> , even if the rate limiter only permitted her to move the prediction to q ̃j. </a:t>
            </a:r>
          </a:p>
          <a:p>
            <a:r>
              <a:rPr lang="en-US" dirty="0"/>
              <a:t>Lemma 1. (Honest Reporting) For any entity j, if j be- </a:t>
            </a:r>
            <a:r>
              <a:rPr lang="en-US" dirty="0" err="1"/>
              <a:t>lieves</a:t>
            </a:r>
            <a:r>
              <a:rPr lang="en-US" dirty="0"/>
              <a:t> (at the time of rating) that the probability of the item being labelled HI is q, j optimizes her expected reputation gain on this item by putting in a rating such that </a:t>
            </a:r>
            <a:r>
              <a:rPr lang="en-US" dirty="0" err="1"/>
              <a:t>qj</a:t>
            </a:r>
            <a:r>
              <a:rPr lang="en-US" dirty="0"/>
              <a:t> = q. </a:t>
            </a:r>
          </a:p>
          <a:p>
            <a:r>
              <a:rPr lang="en-US" dirty="0"/>
              <a:t>The following critical lemma relates the influence an agent garners to her measured impact on prediction error.  Lemma 2. (Reward-performance inequality) The </a:t>
            </a:r>
            <a:r>
              <a:rPr lang="en-US" dirty="0" err="1"/>
              <a:t>reputa</a:t>
            </a:r>
            <a:r>
              <a:rPr lang="en-US" dirty="0"/>
              <a:t>- </a:t>
            </a:r>
            <a:r>
              <a:rPr lang="en-US" dirty="0" err="1"/>
              <a:t>tion</a:t>
            </a:r>
            <a:r>
              <a:rPr lang="en-US" dirty="0"/>
              <a:t> increase ∆</a:t>
            </a:r>
            <a:r>
              <a:rPr lang="en-US" dirty="0" err="1"/>
              <a:t>Rj</a:t>
            </a:r>
            <a:r>
              <a:rPr lang="en-US" dirty="0"/>
              <a:t> of player j on an item i is no more than the impact ∆</a:t>
            </a:r>
            <a:r>
              <a:rPr lang="en-US" dirty="0" err="1"/>
              <a:t>ij</a:t>
            </a:r>
            <a:r>
              <a:rPr lang="en-US" dirty="0"/>
              <a:t> of entity j on this item’s recommendation. </a:t>
            </a:r>
          </a:p>
          <a:p>
            <a:r>
              <a:rPr lang="en-US" dirty="0"/>
              <a:t>we tie the influence a rater can have to her accumulated reputation in a way that enables informative raters to ramp up exponentially fast, while limiting the total damage at any point to the amount of positive impact already created by each rater. </a:t>
            </a:r>
          </a:p>
          <a:p>
            <a:endParaRPr lang="en-US" dirty="0"/>
          </a:p>
        </p:txBody>
      </p:sp>
    </p:spTree>
    <p:extLst>
      <p:ext uri="{BB962C8B-B14F-4D97-AF65-F5344CB8AC3E}">
        <p14:creationId xmlns:p14="http://schemas.microsoft.com/office/powerpoint/2010/main" val="829519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1244</Words>
  <Application>Microsoft Macintosh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Influence Limiter Analysis</vt:lpstr>
      <vt:lpstr>Why not just use loss function as reputation?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 raman</dc:creator>
  <cp:lastModifiedBy>vinod raman</cp:lastModifiedBy>
  <cp:revision>10</cp:revision>
  <dcterms:created xsi:type="dcterms:W3CDTF">2019-08-19T14:44:58Z</dcterms:created>
  <dcterms:modified xsi:type="dcterms:W3CDTF">2019-08-20T03:47:11Z</dcterms:modified>
</cp:coreProperties>
</file>