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1" r:id="rId6"/>
    <p:sldId id="283" r:id="rId7"/>
    <p:sldId id="291" r:id="rId8"/>
    <p:sldId id="292" r:id="rId9"/>
    <p:sldId id="284" r:id="rId10"/>
    <p:sldId id="293" r:id="rId11"/>
    <p:sldId id="286" r:id="rId12"/>
    <p:sldId id="294" r:id="rId13"/>
    <p:sldId id="295" r:id="rId14"/>
    <p:sldId id="297" r:id="rId15"/>
    <p:sldId id="296" r:id="rId16"/>
    <p:sldId id="298" r:id="rId17"/>
    <p:sldId id="299" r:id="rId18"/>
    <p:sldId id="290" r:id="rId19"/>
    <p:sldId id="285" r:id="rId20"/>
    <p:sldId id="289" r:id="rId21"/>
    <p:sldId id="282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46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4ECF9D-BC85-4B94-913F-B4F80689B9ED}" type="datetime1">
              <a:rPr lang="pt-BR" smtClean="0"/>
              <a:t>23/10/2020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D0E4E-9FA4-4E18-8E08-0174AAFE0234}" type="datetime1">
              <a:rPr lang="pt-BR" smtClean="0"/>
              <a:pPr/>
              <a:t>23/10/2020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7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739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318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498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42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05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200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471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noProof="0" dirty="0"/>
              <a:t>No modo Apresentação de Slides, selecione as setas para visitar os links.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0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4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00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306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018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0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5482A46-B58D-44BD-B615-3FF4A9AD9F87}" type="datetime1">
              <a:rPr lang="pt-BR" noProof="0" smtClean="0"/>
              <a:t>23/10/2020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522298A-AAF4-4CE9-B57A-20B4BBB47BF5}"/>
              </a:ext>
            </a:extLst>
          </p:cNvPr>
          <p:cNvSpPr/>
          <p:nvPr userDrawn="1"/>
        </p:nvSpPr>
        <p:spPr bwMode="blackWhite">
          <a:xfrm>
            <a:off x="254950" y="275843"/>
            <a:ext cx="11682101" cy="99517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630938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D1C3D4-6AE4-4A83-ACC6-7D818265A685}"/>
              </a:ext>
            </a:extLst>
          </p:cNvPr>
          <p:cNvSpPr/>
          <p:nvPr userDrawn="1"/>
        </p:nvSpPr>
        <p:spPr bwMode="blackWhite">
          <a:xfrm>
            <a:off x="254950" y="275843"/>
            <a:ext cx="11682101" cy="995175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7" y="438910"/>
            <a:ext cx="9315123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F2C18FD-3251-4E35-9645-42B1EAF08154}" type="datetime1">
              <a:rPr lang="pt-BR" noProof="0" smtClean="0"/>
              <a:t>23/10/2020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works.com/matlabcentral/fileexchange/81658-gap-generalized-adaptive-polynomial-window-function" TargetMode="External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hyperlink" Target="https://github.com/EmbDSP/GA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eeexplore.ieee.org/document/9223641" TargetMode="External"/><Relationship Id="rId5" Type="http://schemas.openxmlformats.org/officeDocument/2006/relationships/hyperlink" Target="https://support.office.com/pt-br/article/treinamento-de-powerpoint-para-windows-40e8c930-cb0b-40d8-82c4-bd53d3398787?redirectSourcePath=%252farticle%252fb89770f1-deb1-4a19-94ef-342aa15a4689&amp;omkt=pt-BR&amp;ui=pt-BR&amp;rs=pt-BR&amp;ad=BR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1164324"/>
            <a:ext cx="10393017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(GAP) Generalized Adaptive Polynomial Window Function</a:t>
            </a:r>
            <a:endParaRPr 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3290913"/>
            <a:ext cx="10912311" cy="2424087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João F. Justo </a:t>
            </a:r>
            <a:r>
              <a:rPr lang="pt-BR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and</a:t>
            </a: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Wesley Beccaro </a:t>
            </a:r>
          </a:p>
          <a:p>
            <a:r>
              <a:rPr lang="pt-BR" sz="1600" dirty="0">
                <a:solidFill>
                  <a:schemeClr val="bg1"/>
                </a:solidFill>
                <a:latin typeface="+mj-lt"/>
              </a:rPr>
              <a:t>Departamento de Sistemas Eletrônicos, Escola Politécnica, Universidade de São Paulo, </a:t>
            </a:r>
            <a:r>
              <a:rPr lang="pt-BR" sz="1600" dirty="0" err="1">
                <a:solidFill>
                  <a:schemeClr val="bg1"/>
                </a:solidFill>
                <a:latin typeface="+mj-lt"/>
              </a:rPr>
              <a:t>Brazil</a:t>
            </a:r>
            <a:endParaRPr lang="pt-BR" sz="1600" dirty="0">
              <a:solidFill>
                <a:schemeClr val="bg1"/>
              </a:solidFill>
              <a:latin typeface="+mj-lt"/>
            </a:endParaRPr>
          </a:p>
          <a:p>
            <a:pPr marL="0" indent="0" rtl="0">
              <a:buNone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IEEE Access 8, 187584 (2020).  DOI: 10.1109/ACCESS.2020.3030903</a:t>
            </a:r>
          </a:p>
          <a:p>
            <a:pPr marL="0" indent="0" rtl="0">
              <a:buNone/>
            </a:pPr>
            <a:endParaRPr lang="pt-BR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Algorithms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Starting with a set of expansion coefficients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that mimics a certain window function, one can find a new window by varying those coefficients, searching iteratively to minimize a certain cost function up to a pre-determined convergence value.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Using the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i="1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variables as input of the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Nelder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–Mead (NM) algorithm (simplex method), it is possible to find a local minimum of a side lobe measurement function (or other spectral properties).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(Flat Top Window)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Flat Top window is optimized to improve the side lobe attenuation.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19120E-EAC9-4188-92BD-7B91EF2C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259" y="2353826"/>
            <a:ext cx="6751892" cy="43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(Hann Window)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Hann window is optimized to improve the main lobe width.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2EA8D7-E906-4308-9BAC-8F2004EA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18" y="2273906"/>
            <a:ext cx="6751892" cy="43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(Tukey Window)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Tukey window is optimized to improve simultaneously the side lobe attenuation and main lobe width.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0D8583-7C94-48D8-BC47-34901D12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53" y="2459437"/>
            <a:ext cx="6751892" cy="43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(Nuttall Window)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Nuttall window is optimized to improve both the side lobe attenuation and main lobe width.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31E9EA-B309-44C1-8E24-3184D9F5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53" y="2432932"/>
            <a:ext cx="6751892" cy="43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with MATLAB</a:t>
            </a:r>
            <a:r>
              <a:rPr lang="en-US" sz="3600" b="1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®</a:t>
            </a:r>
            <a:endParaRPr lang="pt-BR" sz="3600" b="1" baseline="30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Nuttall">
            <a:hlinkClick r:id="" action="ppaction://media"/>
            <a:extLst>
              <a:ext uri="{FF2B5EF4-FFF2-40B4-BE49-F238E27FC236}">
                <a16:creationId xmlns:a16="http://schemas.microsoft.com/office/drawing/2014/main" id="{911029FA-9909-415B-B7FC-F9F4D73C20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02888" y="1318648"/>
            <a:ext cx="9386223" cy="526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4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600680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Optimization of Spectral Properties (General Results)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9989C9-1A6D-455F-BFDF-4B1A56AEC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421" y="1480591"/>
            <a:ext cx="6899158" cy="53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9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524707"/>
            <a:ext cx="11411852" cy="5141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method to obtain windows is quite general, allowing the use of several optimization methods, such as global optimization (genetic algorithms and simulated annealing) or local optimization (Newton and gradient-based methods) techniques, or even machine learning.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Any new window obtained by optimization procedures represents an improvement of the properties in the frequency domain, when compared to that initial window function guess.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method allows to improve several spectral properties simultaneously.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2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21207" y="515773"/>
            <a:ext cx="10650375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Contact and link to software (MATLAB</a:t>
            </a:r>
            <a:r>
              <a:rPr lang="en-US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®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Python)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br>
              <a:rPr lang="pt-B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pt-B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m 7" descr="Seta apontando para a direita com um hiperlink para o blog da equipe do PowerPoint. Escolha a imagem para visitar o blog da equipe do PowerPoint ">
            <a:hlinkClick r:id="rId3" tooltip="Clique aqui para visitar o blog da equipe do PowerPoint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573" y="1370930"/>
            <a:ext cx="661940" cy="661940"/>
          </a:xfrm>
          <a:prstGeom prst="rect">
            <a:avLst/>
          </a:prstGeom>
        </p:spPr>
      </p:pic>
      <p:pic>
        <p:nvPicPr>
          <p:cNvPr id="7" name="Imagem 6" descr="Seta apontando para a direita com um hiperlink para o treinamento gratuito do PowerPoint. Selecione a imagem para acessar um treinamento gratuito do PowerPoint">
            <a:hlinkClick r:id="rId5" tooltip="Clique aqui para ir para o treinamento gratuito do PowerPoint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573" y="2457184"/>
            <a:ext cx="661940" cy="661940"/>
          </a:xfrm>
          <a:prstGeom prst="rect">
            <a:avLst/>
          </a:prstGeom>
        </p:spPr>
      </p:pic>
      <p:sp>
        <p:nvSpPr>
          <p:cNvPr id="3" name="Espaço reservado para conteúdo 17">
            <a:extLst>
              <a:ext uri="{FF2B5EF4-FFF2-40B4-BE49-F238E27FC236}">
                <a16:creationId xmlns:a16="http://schemas.microsoft.com/office/drawing/2014/main" id="{9378B1D1-4D9F-484D-A12B-91743DEEC62E}"/>
              </a:ext>
            </a:extLst>
          </p:cNvPr>
          <p:cNvSpPr txBox="1">
            <a:spLocks/>
          </p:cNvSpPr>
          <p:nvPr/>
        </p:nvSpPr>
        <p:spPr>
          <a:xfrm>
            <a:off x="541611" y="1666291"/>
            <a:ext cx="9442648" cy="5078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IEEExplore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pt-BR" sz="1800" b="1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https://ieeexplore.ieee.org/document/9223641</a:t>
            </a:r>
            <a:endParaRPr lang="pt-BR" sz="1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pt-BR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GITHUB: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pt-BR" sz="1800" b="1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https://github.com/EmbDSP/GAP/</a:t>
            </a:r>
            <a:r>
              <a:rPr lang="pt-B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pt-BR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MATLAB File Exchange: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pt-BR" sz="1800" b="1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https://www.mathworks.com/matlabcentral/fileexchange/81658-gap-generalized-adaptive-polynomial-window-function</a:t>
            </a:r>
            <a:r>
              <a:rPr lang="pt-B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pt-BR" sz="28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Contact</a:t>
            </a:r>
            <a:r>
              <a:rPr lang="pt-BR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wesley@lme.usp.br</a:t>
            </a:r>
          </a:p>
          <a:p>
            <a:pPr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Imagem 1" descr="Seta apontando para a direita com um hiperlink para o treinamento gratuito do PowerPoint. Selecione a imagem para acessar um treinamento gratuito do PowerPoint">
            <a:hlinkClick r:id="rId5" tooltip="Clique aqui para ir para o treinamento gratuito do PowerPoint."/>
            <a:extLst>
              <a:ext uri="{FF2B5EF4-FFF2-40B4-BE49-F238E27FC236}">
                <a16:creationId xmlns:a16="http://schemas.microsoft.com/office/drawing/2014/main" id="{3FFF878F-CBB9-4EEA-BDAD-19B776DC23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84" y="3629562"/>
            <a:ext cx="661940" cy="661940"/>
          </a:xfrm>
          <a:prstGeom prst="rect">
            <a:avLst/>
          </a:prstGeom>
        </p:spPr>
      </p:pic>
      <p:pic>
        <p:nvPicPr>
          <p:cNvPr id="4" name="Imagem 3" descr="Seta apontando para a direita com um hiperlink para o treinamento gratuito do PowerPoint. Selecione a imagem para acessar um treinamento gratuito do PowerPoint">
            <a:hlinkClick r:id="rId5" tooltip="Clique aqui para ir para o treinamento gratuito do PowerPoint."/>
            <a:extLst>
              <a:ext uri="{FF2B5EF4-FFF2-40B4-BE49-F238E27FC236}">
                <a16:creationId xmlns:a16="http://schemas.microsoft.com/office/drawing/2014/main" id="{0AAD5A2F-7C50-410B-B0C6-FE5D981BC6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784" y="5156100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753306"/>
            <a:ext cx="11411852" cy="4120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Motivation and state-of-the-art  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Proposition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Results: Mimic other window functions 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Results: Optimize window functions 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Motivation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352244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Discrete Fourier Transform (DFT) is a powerful tool to perform Fourier analysis in discrete data, with several applications, such as astronomy, chemistry, acoustics, geophysics, and digital processing.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use of window functions affects the analysis in the frequency domain, sometimes introducing unwanted artifacts, such as signal leakage, scalloping loss, and intensity of sidelobes.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State-of-the-art</a:t>
            </a:r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Window</a:t>
            </a:r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Functions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382061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current need for better signal processing methods motivates development of improved window functions, to provide superior spectral properties.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 research on window functions has focused in improving windows with flexible temporal and spectral characteristics.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demand for a more systematic procedure to develop those functions.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propose a generalized functional form to describe windows combined with an optimization method to improve their spectral properties.</a:t>
            </a:r>
          </a:p>
        </p:txBody>
      </p:sp>
    </p:spTree>
    <p:extLst>
      <p:ext uri="{BB962C8B-B14F-4D97-AF65-F5344CB8AC3E}">
        <p14:creationId xmlns:p14="http://schemas.microsoft.com/office/powerpoint/2010/main" val="23545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2041854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eneralized 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daptive 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olynomial (GAP)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present a generalized window function as a non-linear polynomial expansion in which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all the current windows could be mimic with the appropriate expansion coefficients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functional form is very flexible, which allows searching for sets of expansion coefficients that provide superior properties, considering a reference figure of merit associated to the property to be improved.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procedure paves the way for optimization and adaptive methods, such as machine learning and genetic algorithms, to adapt window functions to certain data sets and specific applications. 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GAP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Window</a:t>
            </a:r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892451"/>
            <a:ext cx="11385348" cy="420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Flexible functional form for a window function, a non-linear polynomial expansion: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     and      are the coefficients and the order of the polynomial expansion, respectively. </a:t>
            </a:r>
          </a:p>
        </p:txBody>
      </p:sp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965CCCFD-6C66-4AD5-845D-505E56B9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19" y="2912420"/>
            <a:ext cx="2647496" cy="1074073"/>
          </a:xfrm>
          <a:prstGeom prst="rect">
            <a:avLst/>
          </a:prstGeom>
        </p:spPr>
      </p:pic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EA1F8565-CADC-4F0D-8268-DD5CF0701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49" r="11941"/>
          <a:stretch/>
        </p:blipFill>
        <p:spPr>
          <a:xfrm>
            <a:off x="1666875" y="3962220"/>
            <a:ext cx="447676" cy="1074073"/>
          </a:xfrm>
          <a:prstGeom prst="rect">
            <a:avLst/>
          </a:prstGeom>
        </p:spPr>
      </p:pic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D4357DDE-C72C-4769-A045-23C4AC44E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60" r="35029" b="79922"/>
          <a:stretch/>
        </p:blipFill>
        <p:spPr>
          <a:xfrm>
            <a:off x="2796517" y="4443158"/>
            <a:ext cx="467375" cy="2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0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GAP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Window</a:t>
            </a:r>
            <a:r>
              <a:rPr lang="pt-BR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t-BR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09" y="1524708"/>
            <a:ext cx="11385348" cy="50483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All windows are symmetrically constrained around their center.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Considering the polynomial represented only in the time interval                                   to          , we kept the form: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                  for                   .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Here, we developed window functions constraining          , but this constrain could be lifted in future developments.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6E29079F-229E-46FC-9475-55BBB19DA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6" y="3334436"/>
            <a:ext cx="7570273" cy="1163872"/>
          </a:xfrm>
          <a:prstGeom prst="rect">
            <a:avLst/>
          </a:prstGeom>
        </p:spPr>
      </p:pic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9304DEB5-73D2-436B-8F99-827EAFC3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880" y="2538507"/>
            <a:ext cx="879810" cy="373252"/>
          </a:xfrm>
          <a:prstGeom prst="rect">
            <a:avLst/>
          </a:prstGeom>
        </p:spPr>
      </p:pic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78638F9B-04AA-414E-8998-6659FF9EC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3920" y="2181946"/>
            <a:ext cx="870923" cy="373252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B38614B2-3E60-4CBB-AB91-BA016649F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195" y="4867259"/>
            <a:ext cx="1485901" cy="405690"/>
          </a:xfrm>
          <a:prstGeom prst="rect">
            <a:avLst/>
          </a:prstGeom>
        </p:spPr>
      </p:pic>
      <p:pic>
        <p:nvPicPr>
          <p:cNvPr id="15" name="Imagem 14" descr="Uma imagem contendo Forma&#10;&#10;Descrição gerada automaticamente">
            <a:extLst>
              <a:ext uri="{FF2B5EF4-FFF2-40B4-BE49-F238E27FC236}">
                <a16:creationId xmlns:a16="http://schemas.microsoft.com/office/drawing/2014/main" id="{19659D53-3F7D-4BC2-AE3C-8A8ECDE38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823" y="4862372"/>
            <a:ext cx="1544555" cy="410577"/>
          </a:xfrm>
          <a:prstGeom prst="rect">
            <a:avLst/>
          </a:prstGeom>
        </p:spPr>
      </p:pic>
      <p:pic>
        <p:nvPicPr>
          <p:cNvPr id="17" name="Imagem 16" descr="Uma imagem contendo Forma&#10;&#10;Descrição gerada automaticamente">
            <a:extLst>
              <a:ext uri="{FF2B5EF4-FFF2-40B4-BE49-F238E27FC236}">
                <a16:creationId xmlns:a16="http://schemas.microsoft.com/office/drawing/2014/main" id="{8AD79363-9FD5-4D75-86CC-DB865F3E8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2423" y="5499738"/>
            <a:ext cx="1198985" cy="3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Mimic other window functions 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44585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expansion with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10 (only ten coefficients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 can describe well most of the traditional window functions.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expansion, with coefficients presented in the table, mimic any of the well-established windows and their properties.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2FB2EA-7CE2-4A42-B7A4-D8697A7D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67" y="3721100"/>
            <a:ext cx="11755468" cy="290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28153" cy="640080"/>
          </a:xfrm>
        </p:spPr>
        <p:txBody>
          <a:bodyPr rtlCol="0">
            <a:noAutofit/>
          </a:bodyPr>
          <a:lstStyle/>
          <a:p>
            <a:pPr rtl="0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Mimic other window functions </a:t>
            </a:r>
            <a:endParaRPr lang="pt-BR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Espaço reservado para conteúdo 17">
            <a:extLst>
              <a:ext uri="{FF2B5EF4-FFF2-40B4-BE49-F238E27FC236}">
                <a16:creationId xmlns:a16="http://schemas.microsoft.com/office/drawing/2014/main" id="{55A4F967-DD30-4B5F-93C8-99F9C52E052D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11332339" cy="477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generalized window function could mimic (as shown in the figure) any of the well know window functions.</a:t>
            </a:r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8285E4-0E4D-4961-A330-9F2E4A67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08" y="3024409"/>
            <a:ext cx="5594829" cy="35811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5AC98B-9266-497B-82E8-3232E5BA8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064" y="3023128"/>
            <a:ext cx="5580076" cy="35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29_TF10001108.potx" id="{B3A0C6B1-0365-4650-BA4E-2EEF0E81B440}" vid="{CC03AFE5-A7BF-46D8-9FB1-2970631E94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{0385F881-EB91-4428-8CDF-EBDF177B5763}tf10001108_win32</Template>
  <TotalTime>753</TotalTime>
  <Words>804</Words>
  <Application>Microsoft Office PowerPoint</Application>
  <PresentationFormat>Widescreen</PresentationFormat>
  <Paragraphs>86</Paragraphs>
  <Slides>18</Slides>
  <Notes>18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DocBoas-vindas</vt:lpstr>
      <vt:lpstr>(GAP) Generalized Adaptive Polynomial Window Function</vt:lpstr>
      <vt:lpstr>Outline</vt:lpstr>
      <vt:lpstr>Motivation</vt:lpstr>
      <vt:lpstr>State-of-the-art Window Functions</vt:lpstr>
      <vt:lpstr>Generalized Adaptive Polynomial (GAP)</vt:lpstr>
      <vt:lpstr>The GAP Window Function</vt:lpstr>
      <vt:lpstr>The GAP Window Function</vt:lpstr>
      <vt:lpstr>Mimic other window functions </vt:lpstr>
      <vt:lpstr>Mimic other window functions </vt:lpstr>
      <vt:lpstr>Optimization Algorithms</vt:lpstr>
      <vt:lpstr>Optimization (Flat Top Window)</vt:lpstr>
      <vt:lpstr>Optimization (Hann Window)</vt:lpstr>
      <vt:lpstr>Optimization (Tukey Window)</vt:lpstr>
      <vt:lpstr>Optimization (Nuttall Window)</vt:lpstr>
      <vt:lpstr>Optimization with MATLAB®</vt:lpstr>
      <vt:lpstr>Optimization of Spectral Properties (General Results)</vt:lpstr>
      <vt:lpstr>Conclusions</vt:lpstr>
      <vt:lpstr>Contact and link to software (MATLAB® and Python)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Bem-vindo ao PowerPoint</dc:title>
  <dc:creator>Wesley Beccaro</dc:creator>
  <cp:keywords/>
  <cp:lastModifiedBy>Wesley Beccaro</cp:lastModifiedBy>
  <cp:revision>81</cp:revision>
  <dcterms:created xsi:type="dcterms:W3CDTF">2020-10-21T11:46:48Z</dcterms:created>
  <dcterms:modified xsi:type="dcterms:W3CDTF">2020-10-23T17:11:46Z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