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Segoe UI"/>
              </a:rPr>
              <a:t>Clique para mover o slide</a:t>
            </a: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3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3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3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82038FF-7CD7-4F2A-80F9-C43C16AE9407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92FD5BB-98D0-4345-931B-E3D8A1644DD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705FAB4-7B72-4460-BBB1-8E28CF9BB659}" type="slidenum">
              <a:rPr lang="pt-BR" sz="1200" b="0" strike="noStrike" spc="-1">
                <a:latin typeface="Times New Roman"/>
              </a:rPr>
              <a:t>10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847E59A-3874-40EB-9D3B-E0A0D6E675A9}" type="slidenum">
              <a:rPr lang="pt-BR" sz="1200" b="0" strike="noStrike" spc="-1">
                <a:latin typeface="Times New Roman"/>
              </a:rPr>
              <a:t>11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DE8C9B5-D5BE-4974-B2C7-2CC9AAD403A1}" type="slidenum">
              <a:rPr lang="pt-BR" sz="1200" b="0" strike="noStrike" spc="-1">
                <a:latin typeface="Times New Roman"/>
              </a:rPr>
              <a:t>12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75984ED-A46E-4D7C-BBAC-F1DA30EA1C96}" type="slidenum">
              <a:rPr lang="pt-BR" sz="1200" b="0" strike="noStrike" spc="-1">
                <a:latin typeface="Times New Roman"/>
              </a:rPr>
              <a:t>13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57023A2-A155-4143-9A9E-1BDF781BC5DF}" type="slidenum">
              <a:rPr lang="pt-BR" sz="1200" b="0" strike="noStrike" spc="-1">
                <a:latin typeface="Times New Roman"/>
              </a:rPr>
              <a:t>14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458E33D-A387-443B-AB94-809B7E9EB96F}" type="slidenum">
              <a:rPr lang="pt-BR" sz="1200" b="0" strike="noStrike" spc="-1">
                <a:latin typeface="Times New Roman"/>
              </a:rPr>
              <a:t>15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039425F-5890-47C5-A71D-05FB42FA9E4E}" type="slidenum">
              <a:rPr lang="pt-BR" sz="1200" b="0" strike="noStrike" spc="-1">
                <a:latin typeface="Times New Roman"/>
              </a:rPr>
              <a:t>16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3F61DC7-A4EC-4960-81AA-EDC05A6E3198}" type="slidenum">
              <a:rPr lang="pt-BR" sz="1200" b="0" strike="noStrike" spc="-1">
                <a:latin typeface="Times New Roman"/>
              </a:rPr>
              <a:t>17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78AC712-8783-4E42-BCC5-EC0486A92AD8}" type="slidenum">
              <a:rPr lang="pt-BR" sz="1200" b="0" strike="noStrike" spc="-1">
                <a:latin typeface="Times New Roman"/>
              </a:rPr>
              <a:t>18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pt-BR" sz="2000" b="0" strike="noStrike" spc="-1">
                <a:latin typeface="Arial"/>
              </a:rPr>
              <a:t>No modo Apresentação de Slides, selecione as setas para visitar os links.</a:t>
            </a:r>
          </a:p>
        </p:txBody>
      </p:sp>
      <p:sp>
        <p:nvSpPr>
          <p:cNvPr id="25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25C5A76-5E76-435B-9D81-B9C3E1FE7EA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309C84C-0513-4F27-8AD0-17BEBFFACE58}" type="slidenum">
              <a:rPr lang="pt-BR" sz="1200" b="0" strike="noStrike" spc="-1">
                <a:latin typeface="Times New Roman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4E91AEB-3C4A-463C-890A-4707DA1CBF63}" type="slidenum">
              <a:rPr lang="pt-BR" sz="1200" b="0" strike="noStrike" spc="-1">
                <a:latin typeface="Times New Roman"/>
              </a:rPr>
              <a:t>3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13EA0FB-D33E-4B3D-B522-87BA9E9CBD77}" type="slidenum">
              <a:rPr lang="pt-BR" sz="1200" b="0" strike="noStrike" spc="-1">
                <a:latin typeface="Times New Roman"/>
              </a:rPr>
              <a:t>4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570CF80-938F-4092-B616-D0FAF6617A22}" type="slidenum">
              <a:rPr lang="pt-BR" sz="1200" b="0" strike="noStrike" spc="-1">
                <a:latin typeface="Times New Roman"/>
              </a:rPr>
              <a:t>5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DD1B925-3C3A-41C0-9265-BB456C71F6D2}" type="slidenum">
              <a:rPr lang="pt-BR" sz="1200" b="0" strike="noStrike" spc="-1">
                <a:latin typeface="Times New Roman"/>
              </a:rPr>
              <a:t>6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9D18F69-4CAC-4C53-8EE3-4540B8ECA9DB}" type="slidenum">
              <a:rPr lang="pt-BR" sz="1200" b="0" strike="noStrike" spc="-1">
                <a:latin typeface="Times New Roman"/>
              </a:rPr>
              <a:t>7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4972252-F3D2-4BA5-BCEA-97CB94A3FA13}" type="slidenum">
              <a:rPr lang="pt-BR" sz="1200" b="0" strike="noStrike" spc="-1">
                <a:latin typeface="Times New Roman"/>
              </a:rPr>
              <a:t>8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758BE9E-7003-453F-A37D-0F9731BEBA00}" type="slidenum">
              <a:rPr lang="pt-BR" sz="1200" b="0" strike="noStrike" spc="-1">
                <a:latin typeface="Times New Roman"/>
              </a:rPr>
              <a:t>9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21280" y="438840"/>
            <a:ext cx="9314640" cy="63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9445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9640" y="4637880"/>
            <a:ext cx="9445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21280" y="438840"/>
            <a:ext cx="9314640" cy="63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4609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379480" y="2560320"/>
            <a:ext cx="4609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9640" y="4637880"/>
            <a:ext cx="4609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379480" y="4637880"/>
            <a:ext cx="4609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21280" y="438840"/>
            <a:ext cx="9314640" cy="63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3041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33200" y="2560320"/>
            <a:ext cx="3041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927120" y="2560320"/>
            <a:ext cx="3041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9640" y="4637880"/>
            <a:ext cx="3041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33200" y="4637880"/>
            <a:ext cx="3041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927120" y="4637880"/>
            <a:ext cx="3041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21280" y="438840"/>
            <a:ext cx="9314640" cy="63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39640" y="2560320"/>
            <a:ext cx="94453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21280" y="438840"/>
            <a:ext cx="9314640" cy="63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9445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21280" y="438840"/>
            <a:ext cx="9314640" cy="63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46090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379480" y="2560320"/>
            <a:ext cx="46090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21280" y="438840"/>
            <a:ext cx="9314640" cy="63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21280" y="438840"/>
            <a:ext cx="9314640" cy="2966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21280" y="438840"/>
            <a:ext cx="9314640" cy="63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4609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379480" y="2560320"/>
            <a:ext cx="46090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39640" y="4637880"/>
            <a:ext cx="4609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21280" y="438840"/>
            <a:ext cx="9314640" cy="63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9640" y="2560320"/>
            <a:ext cx="94453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21280" y="438840"/>
            <a:ext cx="9314640" cy="63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46090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379480" y="2560320"/>
            <a:ext cx="4609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379480" y="4637880"/>
            <a:ext cx="4609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21280" y="438840"/>
            <a:ext cx="9314640" cy="63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4609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379480" y="2560320"/>
            <a:ext cx="4609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39640" y="4637880"/>
            <a:ext cx="9445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21280" y="438840"/>
            <a:ext cx="9314640" cy="63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9445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39640" y="4637880"/>
            <a:ext cx="9445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21280" y="438840"/>
            <a:ext cx="9314640" cy="63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4609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379480" y="2560320"/>
            <a:ext cx="4609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39640" y="4637880"/>
            <a:ext cx="4609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379480" y="4637880"/>
            <a:ext cx="4609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21280" y="438840"/>
            <a:ext cx="9314640" cy="63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3041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733200" y="2560320"/>
            <a:ext cx="3041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927120" y="2560320"/>
            <a:ext cx="3041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39640" y="4637880"/>
            <a:ext cx="3041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733200" y="4637880"/>
            <a:ext cx="3041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927120" y="4637880"/>
            <a:ext cx="3041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21280" y="438840"/>
            <a:ext cx="9314640" cy="63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539640" y="2560320"/>
            <a:ext cx="94453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21280" y="438840"/>
            <a:ext cx="9314640" cy="63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9445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21280" y="438840"/>
            <a:ext cx="9314640" cy="63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46090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379480" y="2560320"/>
            <a:ext cx="46090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21280" y="438840"/>
            <a:ext cx="9314640" cy="63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21280" y="438840"/>
            <a:ext cx="9314640" cy="63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9445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521280" y="438840"/>
            <a:ext cx="9314640" cy="2966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21280" y="438840"/>
            <a:ext cx="9314640" cy="63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4609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379480" y="2560320"/>
            <a:ext cx="46090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39640" y="4637880"/>
            <a:ext cx="4609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21280" y="438840"/>
            <a:ext cx="9314640" cy="63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46090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379480" y="2560320"/>
            <a:ext cx="4609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379480" y="4637880"/>
            <a:ext cx="4609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21280" y="438840"/>
            <a:ext cx="9314640" cy="63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4609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379480" y="2560320"/>
            <a:ext cx="4609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39640" y="4637880"/>
            <a:ext cx="9445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21280" y="438840"/>
            <a:ext cx="9314640" cy="63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9445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39640" y="4637880"/>
            <a:ext cx="9445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21280" y="438840"/>
            <a:ext cx="9314640" cy="63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4609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379480" y="2560320"/>
            <a:ext cx="4609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39640" y="4637880"/>
            <a:ext cx="4609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379480" y="4637880"/>
            <a:ext cx="4609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21280" y="438840"/>
            <a:ext cx="9314640" cy="63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3041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733200" y="2560320"/>
            <a:ext cx="3041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927120" y="2560320"/>
            <a:ext cx="3041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39640" y="4637880"/>
            <a:ext cx="3041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733200" y="4637880"/>
            <a:ext cx="3041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927120" y="4637880"/>
            <a:ext cx="3041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21280" y="438840"/>
            <a:ext cx="9314640" cy="63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46090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379480" y="2560320"/>
            <a:ext cx="46090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21280" y="438840"/>
            <a:ext cx="9314640" cy="63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21280" y="438840"/>
            <a:ext cx="9314640" cy="2966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21280" y="438840"/>
            <a:ext cx="9314640" cy="63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4609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379480" y="2560320"/>
            <a:ext cx="46090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9640" y="4637880"/>
            <a:ext cx="4609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21280" y="438840"/>
            <a:ext cx="9314640" cy="63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46090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379480" y="2560320"/>
            <a:ext cx="4609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379480" y="4637880"/>
            <a:ext cx="4609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21280" y="438840"/>
            <a:ext cx="9314640" cy="63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4609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379480" y="2560320"/>
            <a:ext cx="4609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9640" y="4637880"/>
            <a:ext cx="9445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Line 2"/>
          <p:cNvSpPr/>
          <p:nvPr/>
        </p:nvSpPr>
        <p:spPr>
          <a:xfrm>
            <a:off x="604080" y="1196280"/>
            <a:ext cx="1098324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254880" y="262800"/>
            <a:ext cx="11681640" cy="633204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000" cy="6397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Segoe UI Light"/>
              </a:rPr>
              <a:t>Clique para editar o título Mestre</a:t>
            </a:r>
            <a:endParaRPr lang="pt-BR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Segoe U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Segoe U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Segoe U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Segoe U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2"/>
          <p:cNvSpPr/>
          <p:nvPr/>
        </p:nvSpPr>
        <p:spPr>
          <a:xfrm>
            <a:off x="604080" y="1196280"/>
            <a:ext cx="1098324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pt-BR" sz="1200" b="0" strike="noStrike" spc="-1">
                <a:solidFill>
                  <a:srgbClr val="404040"/>
                </a:solidFill>
                <a:latin typeface="Segoe UI"/>
              </a:rPr>
              <a:t>Clique para editar o texto Mestre</a:t>
            </a:r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pt-BR" sz="1200" b="0" strike="noStrike" spc="-1">
                <a:solidFill>
                  <a:srgbClr val="404040"/>
                </a:solidFill>
                <a:latin typeface="Segoe UI"/>
              </a:rPr>
              <a:t>Segundo nível</a:t>
            </a:r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pt-BR" sz="1200" b="0" strike="noStrike" spc="-1">
                <a:solidFill>
                  <a:srgbClr val="404040"/>
                </a:solidFill>
                <a:latin typeface="Segoe UI"/>
              </a:rPr>
              <a:t>Terceiro nível</a:t>
            </a:r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pt-BR" sz="1200" b="0" strike="noStrike" spc="-1">
                <a:solidFill>
                  <a:srgbClr val="404040"/>
                </a:solidFill>
                <a:latin typeface="Segoe UI"/>
              </a:rPr>
              <a:t>Quarto nível</a:t>
            </a:r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pt-BR" sz="1200" b="0" strike="noStrike" spc="-1">
                <a:solidFill>
                  <a:srgbClr val="404040"/>
                </a:solidFill>
                <a:latin typeface="Segoe UI"/>
              </a:rPr>
              <a:t>Quinto nível</a:t>
            </a:r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539640" y="6203880"/>
            <a:ext cx="3276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7E074EC-0C4A-48D3-ADC2-DEF48E726DB9}" type="datetime1">
              <a:rPr lang="pt-BR" sz="1200" b="0" strike="noStrike" spc="-1">
                <a:solidFill>
                  <a:srgbClr val="939393"/>
                </a:solidFill>
                <a:latin typeface="Segoe UI"/>
              </a:rPr>
              <a:t>11/11/2020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>
            <a:off x="4648320" y="620388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254880" y="275760"/>
            <a:ext cx="11681640" cy="9946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8"/>
          <p:cNvSpPr>
            <a:spLocks noGrp="1"/>
          </p:cNvSpPr>
          <p:nvPr>
            <p:ph type="sldNum"/>
          </p:nvPr>
        </p:nvSpPr>
        <p:spPr>
          <a:xfrm>
            <a:off x="8371800" y="6203880"/>
            <a:ext cx="3276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EFB43C2-5DC9-4746-8C97-E5458E5A0AC1}" type="slidenum">
              <a:rPr lang="pt-BR" sz="1200" b="0" strike="noStrike" spc="-1">
                <a:solidFill>
                  <a:srgbClr val="939393"/>
                </a:solidFill>
                <a:latin typeface="Segoe U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9" name="PlaceHolder 9"/>
          <p:cNvSpPr>
            <a:spLocks noGrp="1"/>
          </p:cNvSpPr>
          <p:nvPr>
            <p:ph type="title"/>
          </p:nvPr>
        </p:nvSpPr>
        <p:spPr>
          <a:xfrm>
            <a:off x="521280" y="631080"/>
            <a:ext cx="6876720" cy="6397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FFFFFF"/>
                </a:solidFill>
                <a:latin typeface="Segoe UI Light"/>
              </a:rPr>
              <a:t>Clique para editar o estilo de título Mestre</a:t>
            </a:r>
            <a:endParaRPr lang="pt-BR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2"/>
          <p:cNvSpPr/>
          <p:nvPr/>
        </p:nvSpPr>
        <p:spPr>
          <a:xfrm>
            <a:off x="604080" y="1196280"/>
            <a:ext cx="1098324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254880" y="26280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39640" y="2560320"/>
            <a:ext cx="9445320" cy="39772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pt-BR" sz="2400" b="0" strike="noStrike" spc="-1">
                <a:solidFill>
                  <a:srgbClr val="404040"/>
                </a:solidFill>
                <a:latin typeface="Segoe UI Light"/>
              </a:rPr>
              <a:t>Clique para editar o texto Mestre</a:t>
            </a:r>
            <a:endParaRPr lang="en-US" sz="2400" b="0" strike="noStrike" spc="-1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pt-BR" sz="1200" b="0" strike="noStrike" spc="-1">
                <a:solidFill>
                  <a:srgbClr val="404040"/>
                </a:solidFill>
                <a:latin typeface="Segoe UI"/>
              </a:rPr>
              <a:t>Segundo nível</a:t>
            </a:r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pt-BR" sz="1200" b="0" strike="noStrike" spc="-1">
                <a:solidFill>
                  <a:srgbClr val="404040"/>
                </a:solidFill>
                <a:latin typeface="Segoe UI"/>
              </a:rPr>
              <a:t>Terceiro nível</a:t>
            </a:r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pt-BR" sz="1200" b="0" strike="noStrike" spc="-1">
                <a:solidFill>
                  <a:srgbClr val="404040"/>
                </a:solidFill>
                <a:latin typeface="Segoe UI"/>
              </a:rPr>
              <a:t>Quarto nível</a:t>
            </a:r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pt-BR" sz="1200" b="0" strike="noStrike" spc="-1">
                <a:solidFill>
                  <a:srgbClr val="404040"/>
                </a:solidFill>
                <a:latin typeface="Segoe UI"/>
              </a:rPr>
              <a:t>Quinto nível</a:t>
            </a:r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254880" y="275760"/>
            <a:ext cx="11681640" cy="9946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PlaceHolder 6"/>
          <p:cNvSpPr>
            <a:spLocks noGrp="1"/>
          </p:cNvSpPr>
          <p:nvPr>
            <p:ph type="title"/>
          </p:nvPr>
        </p:nvSpPr>
        <p:spPr>
          <a:xfrm>
            <a:off x="521280" y="438840"/>
            <a:ext cx="9314640" cy="639720"/>
          </a:xfrm>
          <a:prstGeom prst="rect">
            <a:avLst/>
          </a:prstGeom>
        </p:spPr>
        <p:txBody>
          <a:bodyPr anchor="b">
            <a:normAutofit fontScale="84000"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FFFFFF"/>
                </a:solidFill>
                <a:latin typeface="Segoe UI Light"/>
              </a:rPr>
              <a:t>Clique para editar o estilo de título Mestre</a:t>
            </a:r>
            <a:endParaRPr lang="pt-BR" sz="36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www.mathworks.com/matlabcentral/fileexchange/81658-gap-generalized-adaptive-polynomial-window-function" TargetMode="External"/><Relationship Id="rId5" Type="http://schemas.openxmlformats.org/officeDocument/2006/relationships/hyperlink" Target="https://github.com/EmbDSP/GAP/" TargetMode="External"/><Relationship Id="rId4" Type="http://schemas.openxmlformats.org/officeDocument/2006/relationships/hyperlink" Target="https://ieeexplore.ieee.org/document/922364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1164240"/>
            <a:ext cx="10392480" cy="2387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latin typeface="Segoe UI Light"/>
              </a:rPr>
              <a:t>(GAP) Generalized Adaptive Polynomial Window Function</a:t>
            </a:r>
            <a:endParaRPr lang="pt-BR" sz="4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55720" y="3290760"/>
            <a:ext cx="10911960" cy="24238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pt-BR" sz="1800" b="1" strike="noStrike" spc="-1">
                <a:solidFill>
                  <a:srgbClr val="FFFFFF"/>
                </a:solidFill>
                <a:latin typeface="Segoe UI Light"/>
              </a:rPr>
              <a:t>João F. Justo and Wesley Beccaro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pt-BR" sz="1600" b="0" strike="noStrike" spc="-1">
                <a:solidFill>
                  <a:srgbClr val="FFFFFF"/>
                </a:solidFill>
                <a:latin typeface="Segoe UI Light"/>
              </a:rPr>
              <a:t>Departamento de Sistemas Eletrônicos, Escola Politécnica, Universidade de São Paulo, Brazil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pt-BR" sz="2000" b="1" strike="noStrike" spc="-1">
                <a:solidFill>
                  <a:srgbClr val="FFFFFF"/>
                </a:solidFill>
                <a:latin typeface="Segoe UI Light"/>
              </a:rPr>
              <a:t>IEEE Access 8, 187584 (2020).  DOI: 10.1109/ACCESS.2020.3030903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21280" y="448200"/>
            <a:ext cx="832788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Segoe UI Light"/>
              </a:rPr>
              <a:t>Optimization Algorithms</a:t>
            </a:r>
            <a:endParaRPr lang="pt-BR" sz="36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41440" y="1524600"/>
            <a:ext cx="11332080" cy="476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28600" indent="-22824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Starting with a set of expansion coefficients </a:t>
            </a:r>
            <a:r>
              <a:rPr lang="en-US" sz="2800" b="0" i="1" strike="noStrike" spc="-1">
                <a:solidFill>
                  <a:srgbClr val="404040"/>
                </a:solidFill>
                <a:latin typeface="Segoe UI"/>
              </a:rPr>
              <a:t>a</a:t>
            </a:r>
            <a:r>
              <a:rPr lang="en-US" sz="2800" b="0" i="1" strike="noStrike" spc="-1" baseline="-25000">
                <a:solidFill>
                  <a:srgbClr val="404040"/>
                </a:solidFill>
                <a:latin typeface="Segoe UI"/>
              </a:rPr>
              <a:t>i</a:t>
            </a: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 that mimics a certain window function, one can find a new window by varying those coefficients, searching iteratively to minimize a certain cost function up to a pre-determined convergence value.</a:t>
            </a:r>
            <a:endParaRPr lang="pt-BR" sz="2800" b="0" strike="noStrike" spc="-1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Using the </a:t>
            </a:r>
            <a:r>
              <a:rPr lang="en-US" sz="2800" b="0" i="1" strike="noStrike" spc="-1">
                <a:solidFill>
                  <a:srgbClr val="404040"/>
                </a:solidFill>
                <a:latin typeface="Segoe UI"/>
              </a:rPr>
              <a:t>a</a:t>
            </a:r>
            <a:r>
              <a:rPr lang="en-US" sz="2800" b="0" i="1" strike="noStrike" spc="-1" baseline="-25000">
                <a:solidFill>
                  <a:srgbClr val="404040"/>
                </a:solidFill>
                <a:latin typeface="Segoe UI"/>
              </a:rPr>
              <a:t>i</a:t>
            </a: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 variables as input of the Nelder–Mead (NM) algorithm (simplex method), it is possible to find a local minimum of a side lobe measurement function (or other spectral properties). 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21280" y="448200"/>
            <a:ext cx="832788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Segoe UI Light"/>
              </a:rPr>
              <a:t>Optimization Strategies</a:t>
            </a:r>
            <a:endParaRPr lang="pt-BR" sz="36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41440" y="1524600"/>
            <a:ext cx="11332080" cy="476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28600" indent="-22824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The first optimization strategy can be performed in the frequency domain, by varying the GAP coefficients and optimizing the main properties in the frequency response.</a:t>
            </a:r>
            <a:endParaRPr lang="pt-BR" sz="2800" b="0" strike="noStrike" spc="-1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Another strategy to optimize the GAP functions can be performed directly in the time domain. Minimizing the window function derivative at its extremities to improve the sidelobe attenuation:</a:t>
            </a: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</a:pPr>
            <a:endParaRPr lang="pt-BR" sz="2800" b="0" strike="noStrike" spc="-1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Maximizing its second derivative at the center point to decrease the main lobe width: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68" name="Imagem 9"/>
          <p:cNvPicPr/>
          <p:nvPr/>
        </p:nvPicPr>
        <p:blipFill>
          <a:blip r:embed="rId3"/>
          <a:stretch/>
        </p:blipFill>
        <p:spPr>
          <a:xfrm>
            <a:off x="4509720" y="4457520"/>
            <a:ext cx="2927880" cy="576720"/>
          </a:xfrm>
          <a:prstGeom prst="rect">
            <a:avLst/>
          </a:prstGeom>
          <a:ln w="0">
            <a:noFill/>
          </a:ln>
        </p:spPr>
      </p:pic>
      <p:pic>
        <p:nvPicPr>
          <p:cNvPr id="169" name="Imagem 11"/>
          <p:cNvPicPr/>
          <p:nvPr/>
        </p:nvPicPr>
        <p:blipFill>
          <a:blip r:embed="rId4"/>
          <a:stretch/>
        </p:blipFill>
        <p:spPr>
          <a:xfrm>
            <a:off x="4509720" y="6073560"/>
            <a:ext cx="2683800" cy="511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21280" y="448200"/>
            <a:ext cx="832788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Segoe UI Light"/>
              </a:rPr>
              <a:t>Optimization (Flat Top Window)</a:t>
            </a:r>
            <a:endParaRPr lang="pt-BR" sz="36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41440" y="1524600"/>
            <a:ext cx="11332080" cy="476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28600" indent="-22824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Flat Top window is optimized to improve the side lobe attenuation. 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72" name="Imagem 6"/>
          <p:cNvPicPr/>
          <p:nvPr/>
        </p:nvPicPr>
        <p:blipFill>
          <a:blip r:embed="rId3"/>
          <a:stretch/>
        </p:blipFill>
        <p:spPr>
          <a:xfrm>
            <a:off x="2349360" y="2353680"/>
            <a:ext cx="6751440" cy="4350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21280" y="448200"/>
            <a:ext cx="832788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Segoe UI Light"/>
              </a:rPr>
              <a:t>Optimization (Hann Window)</a:t>
            </a:r>
            <a:endParaRPr lang="pt-BR" sz="36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41440" y="1524600"/>
            <a:ext cx="11332080" cy="476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28600" indent="-22824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Hann window is optimized to improve the main lobe width. 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75" name="Imagem 3"/>
          <p:cNvPicPr/>
          <p:nvPr/>
        </p:nvPicPr>
        <p:blipFill>
          <a:blip r:embed="rId3"/>
          <a:stretch/>
        </p:blipFill>
        <p:spPr>
          <a:xfrm>
            <a:off x="2508120" y="2273760"/>
            <a:ext cx="6751440" cy="4350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21280" y="448200"/>
            <a:ext cx="832788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Segoe UI Light"/>
              </a:rPr>
              <a:t>Optimization (Tukey Window)</a:t>
            </a:r>
            <a:endParaRPr lang="pt-BR" sz="36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41440" y="1524600"/>
            <a:ext cx="11332080" cy="476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28600" indent="-22824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Tukey window is optimized to improve simultaneously the side lobe attenuation and main lobe width. 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78" name="Imagem 4"/>
          <p:cNvPicPr/>
          <p:nvPr/>
        </p:nvPicPr>
        <p:blipFill>
          <a:blip r:embed="rId3"/>
          <a:stretch/>
        </p:blipFill>
        <p:spPr>
          <a:xfrm>
            <a:off x="2720160" y="2459520"/>
            <a:ext cx="6751440" cy="4350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21280" y="448200"/>
            <a:ext cx="832788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Segoe UI Light"/>
              </a:rPr>
              <a:t>Optimization (Nuttall Window)</a:t>
            </a:r>
            <a:endParaRPr lang="pt-BR" sz="36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41440" y="1524600"/>
            <a:ext cx="11332080" cy="476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28600" indent="-22824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Nuttall window is optimized to improve both the side lobe attenuation and main lobe width. 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81" name="Imagem 3"/>
          <p:cNvPicPr/>
          <p:nvPr/>
        </p:nvPicPr>
        <p:blipFill>
          <a:blip r:embed="rId3"/>
          <a:stretch/>
        </p:blipFill>
        <p:spPr>
          <a:xfrm>
            <a:off x="2720160" y="2432880"/>
            <a:ext cx="6751440" cy="4350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521280" y="448200"/>
            <a:ext cx="832788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Segoe UI Light"/>
              </a:rPr>
              <a:t>Optimization with MATLAB</a:t>
            </a:r>
            <a:r>
              <a:rPr lang="en-US" sz="3600" b="1" strike="noStrike" spc="-1" baseline="30000">
                <a:solidFill>
                  <a:srgbClr val="FFFFFF"/>
                </a:solidFill>
                <a:latin typeface="Segoe UI Light"/>
              </a:rPr>
              <a:t>®</a:t>
            </a:r>
            <a:endParaRPr lang="pt-BR" sz="3600" b="0" strike="noStrike" spc="-1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183" name="Picture 1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</p:blipFill>
        <p:spPr>
          <a:xfrm>
            <a:off x="1402920" y="1318680"/>
            <a:ext cx="9385920" cy="5259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6" dur="25844" fill="hold"/>
                                        <p:tgtEl>
                                          <p:spTgt spid="18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>
              <p:cTn id="7" restart="whenNotActive" fill="hold" nodeType="interactiveSeq">
                <p:stCondLst>
                  <p:cond evt="onClick" delay="0">
                    <p:tgtEl>
                      <p:spTgt spid="183"/>
                    </p:tgtEl>
                  </p:cond>
                </p:stCondLst>
                <p:childTnLst>
                  <p:par>
                    <p:cTn id="8" fill="hold">
                      <p:stCondLst>
                        <p:cond evt="onClick" delay="0">
                          <p:tgtEl>
                            <p:spTgt spid="183"/>
                          </p:tgtEl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8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521280" y="448200"/>
            <a:ext cx="1060020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Segoe UI Light"/>
              </a:rPr>
              <a:t>Optimization of Spectral Properties (General Results)</a:t>
            </a:r>
            <a:endParaRPr lang="pt-BR" sz="3600" b="0" strike="noStrike" spc="-1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185" name="Imagem 2"/>
          <p:cNvPicPr/>
          <p:nvPr/>
        </p:nvPicPr>
        <p:blipFill>
          <a:blip r:embed="rId3"/>
          <a:stretch/>
        </p:blipFill>
        <p:spPr>
          <a:xfrm>
            <a:off x="2646360" y="1480680"/>
            <a:ext cx="6898680" cy="5301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21280" y="448200"/>
            <a:ext cx="832788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Segoe UI Light"/>
              </a:rPr>
              <a:t>Conclusions</a:t>
            </a:r>
            <a:endParaRPr lang="pt-BR" sz="36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541440" y="1524600"/>
            <a:ext cx="11411640" cy="514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This method to obtain windows is quite general, allowing the use of several optimization methods, such as global optimization (genetic algorithms and simulated annealing) or local optimization (Newton and gradient-based methods) techniques, or even machine learning.</a:t>
            </a:r>
            <a:endParaRPr lang="pt-BR" sz="2800" b="0" strike="noStrike" spc="-1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Any new window obtained by optimization procedures represents an improvement of the properties in the frequency domain, when compared to that initial window function guess.</a:t>
            </a:r>
            <a:endParaRPr lang="pt-BR" sz="2800" b="0" strike="noStrike" spc="-1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This method allows to improve several spectral properties simultaneously.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521280" y="515880"/>
            <a:ext cx="1064988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4000"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Segoe UI Light"/>
              </a:rPr>
              <a:t>Contact and link to software (MATLAB</a:t>
            </a:r>
            <a:r>
              <a:rPr lang="en-US" sz="3600" b="0" strike="noStrike" spc="-1" baseline="30000">
                <a:solidFill>
                  <a:srgbClr val="FFFFFF"/>
                </a:solidFill>
                <a:latin typeface="Segoe UI Light"/>
              </a:rPr>
              <a:t>®</a:t>
            </a:r>
            <a:r>
              <a:rPr lang="en-US" sz="3600" b="0" strike="noStrike" spc="-1">
                <a:solidFill>
                  <a:srgbClr val="FFFFFF"/>
                </a:solidFill>
                <a:latin typeface="Segoe UI Light"/>
              </a:rPr>
              <a:t> and Python)</a:t>
            </a:r>
            <a:endParaRPr lang="pt-BR" sz="36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541440" y="2614320"/>
            <a:ext cx="9442440" cy="39780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ts val="3600"/>
              </a:lnSpc>
              <a:spcBef>
                <a:spcPts val="1001"/>
              </a:spcBef>
              <a:tabLst>
                <a:tab pos="0" algn="l"/>
              </a:tabLst>
            </a:pPr>
            <a:br/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  <a:p>
            <a:pPr>
              <a:lnSpc>
                <a:spcPts val="3600"/>
              </a:lnSpc>
              <a:spcBef>
                <a:spcPts val="1001"/>
              </a:spcBef>
              <a:tabLst>
                <a:tab pos="0" algn="l"/>
              </a:tabLst>
            </a:pPr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190" name="Imagem 7" descr="Seta apontando para a direita com um hiperlink para o blog da equipe do PowerPoint. Escolha a imagem para visitar o blog da equipe do PowerPoint "/>
          <p:cNvPicPr/>
          <p:nvPr/>
        </p:nvPicPr>
        <p:blipFill>
          <a:blip r:embed="rId3"/>
          <a:stretch/>
        </p:blipFill>
        <p:spPr>
          <a:xfrm>
            <a:off x="10060560" y="1370880"/>
            <a:ext cx="661680" cy="661680"/>
          </a:xfrm>
          <a:prstGeom prst="rect">
            <a:avLst/>
          </a:prstGeom>
          <a:ln w="0">
            <a:noFill/>
          </a:ln>
        </p:spPr>
      </p:pic>
      <p:pic>
        <p:nvPicPr>
          <p:cNvPr id="191" name="Imagem 6" descr="Seta apontando para a direita com um hiperlink para o treinamento gratuito do PowerPoint. Selecione a imagem para acessar um treinamento gratuito do PowerPoint"/>
          <p:cNvPicPr/>
          <p:nvPr/>
        </p:nvPicPr>
        <p:blipFill>
          <a:blip r:embed="rId3"/>
          <a:stretch/>
        </p:blipFill>
        <p:spPr>
          <a:xfrm>
            <a:off x="10060560" y="2457360"/>
            <a:ext cx="661680" cy="661680"/>
          </a:xfrm>
          <a:prstGeom prst="rect">
            <a:avLst/>
          </a:prstGeom>
          <a:ln w="0">
            <a:noFill/>
          </a:ln>
        </p:spPr>
      </p:pic>
      <p:sp>
        <p:nvSpPr>
          <p:cNvPr id="192" name="CustomShape 3"/>
          <p:cNvSpPr/>
          <p:nvPr/>
        </p:nvSpPr>
        <p:spPr>
          <a:xfrm>
            <a:off x="541440" y="1666440"/>
            <a:ext cx="9442440" cy="50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IEEExplore: </a:t>
            </a:r>
            <a:endParaRPr lang="pt-BR" sz="2800" b="0" strike="noStrike" spc="-1">
              <a:latin typeface="Arial"/>
            </a:endParaRPr>
          </a:p>
          <a:p>
            <a:pPr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pt-BR" sz="1800" b="1" u="sng" strike="noStrike" spc="-1">
                <a:solidFill>
                  <a:srgbClr val="1B8AF9"/>
                </a:solidFill>
                <a:uFillTx/>
                <a:latin typeface="Segoe UI Light"/>
                <a:hlinkClick r:id="rId4"/>
              </a:rPr>
              <a:t>https://ieeexplore.ieee.org/document/9223641</a:t>
            </a:r>
            <a:endParaRPr lang="pt-BR" sz="1800" b="0" strike="noStrike" spc="-1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1" strike="noStrike" spc="-1">
                <a:solidFill>
                  <a:srgbClr val="404040"/>
                </a:solidFill>
                <a:latin typeface="Segoe UI Light"/>
              </a:rPr>
              <a:t>GITHUB: 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pt-BR" sz="1800" b="1" u="sng" strike="noStrike" spc="-1">
                <a:solidFill>
                  <a:srgbClr val="1B8AF9"/>
                </a:solidFill>
                <a:uFillTx/>
                <a:latin typeface="Segoe UI Light"/>
                <a:hlinkClick r:id="rId5"/>
              </a:rPr>
              <a:t>https://github.com/EmbDSP/GAP/</a:t>
            </a:r>
            <a:r>
              <a:rPr lang="pt-BR" sz="1800" b="1" strike="noStrike" spc="-1">
                <a:solidFill>
                  <a:srgbClr val="404040"/>
                </a:solidFill>
                <a:latin typeface="Segoe UI Light"/>
              </a:rPr>
              <a:t> </a:t>
            </a:r>
            <a:endParaRPr lang="pt-BR" sz="1800" b="0" strike="noStrike" spc="-1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1" strike="noStrike" spc="-1">
                <a:solidFill>
                  <a:srgbClr val="404040"/>
                </a:solidFill>
                <a:latin typeface="Segoe UI Light"/>
              </a:rPr>
              <a:t>MATLAB File Exchange: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pt-BR" sz="1800" b="1" u="sng" strike="noStrike" spc="-1">
                <a:solidFill>
                  <a:srgbClr val="1B8AF9"/>
                </a:solidFill>
                <a:uFillTx/>
                <a:latin typeface="Segoe UI Light"/>
                <a:hlinkClick r:id="rId6"/>
              </a:rPr>
              <a:t>https://www.mathworks.com/matlabcentral/fileexchange/81658-gap-generalized-adaptive-polynomial-window-function</a:t>
            </a:r>
            <a:r>
              <a:rPr lang="pt-BR" sz="1800" b="1" strike="noStrike" spc="-1">
                <a:solidFill>
                  <a:srgbClr val="404040"/>
                </a:solidFill>
                <a:latin typeface="Segoe UI Light"/>
              </a:rPr>
              <a:t> </a:t>
            </a:r>
            <a:endParaRPr lang="pt-BR" sz="1800" b="0" strike="noStrike" spc="-1">
              <a:latin typeface="Arial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1" strike="noStrike" spc="-1">
                <a:solidFill>
                  <a:srgbClr val="404040"/>
                </a:solidFill>
                <a:latin typeface="Segoe UI Light"/>
              </a:rPr>
              <a:t>Contact: wesley@lme.usp.br</a:t>
            </a:r>
            <a:endParaRPr lang="pt-BR" sz="2800" b="0" strike="noStrike" spc="-1">
              <a:latin typeface="Arial"/>
            </a:endParaRPr>
          </a:p>
          <a:p>
            <a:pPr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  <a:p>
            <a:pPr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  <p:pic>
        <p:nvPicPr>
          <p:cNvPr id="193" name="Imagem 1" descr="Seta apontando para a direita com um hiperlink para o treinamento gratuito do PowerPoint. Selecione a imagem para acessar um treinamento gratuito do PowerPoint"/>
          <p:cNvPicPr/>
          <p:nvPr/>
        </p:nvPicPr>
        <p:blipFill>
          <a:blip r:embed="rId3"/>
          <a:stretch/>
        </p:blipFill>
        <p:spPr>
          <a:xfrm>
            <a:off x="10092960" y="3629520"/>
            <a:ext cx="661680" cy="661680"/>
          </a:xfrm>
          <a:prstGeom prst="rect">
            <a:avLst/>
          </a:prstGeom>
          <a:ln w="0">
            <a:noFill/>
          </a:ln>
        </p:spPr>
      </p:pic>
      <p:pic>
        <p:nvPicPr>
          <p:cNvPr id="194" name="Imagem 3" descr="Seta apontando para a direita com um hiperlink para o treinamento gratuito do PowerPoint. Selecione a imagem para acessar um treinamento gratuito do PowerPoint"/>
          <p:cNvPicPr/>
          <p:nvPr/>
        </p:nvPicPr>
        <p:blipFill>
          <a:blip r:embed="rId3"/>
          <a:stretch/>
        </p:blipFill>
        <p:spPr>
          <a:xfrm>
            <a:off x="10092960" y="5156280"/>
            <a:ext cx="661680" cy="661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21280" y="448200"/>
            <a:ext cx="832788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latin typeface="Segoe UI Light"/>
              </a:rPr>
              <a:t>Outline</a:t>
            </a:r>
            <a:endParaRPr lang="pt-BR" sz="36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41440" y="1753200"/>
            <a:ext cx="11411640" cy="412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84000"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Motivation and state-of-the-art  </a:t>
            </a:r>
            <a:endParaRPr lang="pt-BR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Proposition</a:t>
            </a:r>
            <a:endParaRPr lang="pt-BR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Results: Mimic other window functions </a:t>
            </a:r>
            <a:endParaRPr lang="pt-BR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Results: Optimize window functions </a:t>
            </a:r>
            <a:endParaRPr lang="pt-BR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Conclusions</a:t>
            </a:r>
            <a:endParaRPr lang="pt-BR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Contact and link to software </a:t>
            </a:r>
            <a:endParaRPr lang="pt-BR" sz="2800" b="0" strike="noStrike" spc="-1">
              <a:latin typeface="Arial"/>
            </a:endParaRPr>
          </a:p>
          <a:p>
            <a:pPr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21280" y="448200"/>
            <a:ext cx="832788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latin typeface="Segoe UI Light"/>
              </a:rPr>
              <a:t>Motivation</a:t>
            </a:r>
            <a:endParaRPr lang="pt-BR" sz="36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52080" y="1524600"/>
            <a:ext cx="11332080" cy="476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Discrete Fourier Transform (DFT) is a powerful tool to perform Fourier analysis in discrete data, with several applications, such as astronomy, chemistry, acoustics, geophysics, and digital processing.</a:t>
            </a: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</a:pPr>
            <a:endParaRPr lang="pt-BR" sz="2800" b="0" strike="noStrike" spc="-1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The use of window functions affects the analysis in the frequency domain, sometimes introducing unwanted artifacts, such as signal leakage, scalloping loss, and intensity of sidelobes.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21280" y="448200"/>
            <a:ext cx="832788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latin typeface="Segoe UI Light"/>
              </a:rPr>
              <a:t>State-of-the-art Window Functions</a:t>
            </a:r>
            <a:endParaRPr lang="pt-BR" sz="36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81960" y="1524600"/>
            <a:ext cx="11332080" cy="476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81000"/>
          </a:bodyPr>
          <a:lstStyle/>
          <a:p>
            <a:pPr marL="228600" indent="-22824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The current need for better signal processing methods motivates development of improved window functions, to provide superior spectral properties.</a:t>
            </a:r>
            <a:endParaRPr lang="pt-BR" sz="2800" b="0" strike="noStrike" spc="-1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Recent research on window functions has focused in improving windows with flexible temporal and spectral characteristics. </a:t>
            </a:r>
            <a:endParaRPr lang="pt-BR" sz="2800" b="0" strike="noStrike" spc="-1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There is a demand for a more systematic procedure to develop those functions. </a:t>
            </a:r>
            <a:endParaRPr lang="pt-BR" sz="2800" b="0" strike="noStrike" spc="-1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We propose a generalized functional form to describe windows combined with an optimization method to improve their spectral properties.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21280" y="448200"/>
            <a:ext cx="1204164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Segoe UI"/>
              </a:rPr>
              <a:t>G</a:t>
            </a:r>
            <a:r>
              <a:rPr lang="en-US" sz="3600" b="0" strike="noStrike" spc="-1">
                <a:solidFill>
                  <a:srgbClr val="FFFFFF"/>
                </a:solidFill>
                <a:latin typeface="Segoe UI"/>
              </a:rPr>
              <a:t>eneralized </a:t>
            </a:r>
            <a:r>
              <a:rPr lang="en-US" sz="3600" b="1" strike="noStrike" spc="-1">
                <a:solidFill>
                  <a:srgbClr val="FFFFFF"/>
                </a:solidFill>
                <a:latin typeface="Segoe UI"/>
              </a:rPr>
              <a:t>A</a:t>
            </a:r>
            <a:r>
              <a:rPr lang="en-US" sz="3600" b="0" strike="noStrike" spc="-1">
                <a:solidFill>
                  <a:srgbClr val="FFFFFF"/>
                </a:solidFill>
                <a:latin typeface="Segoe UI"/>
              </a:rPr>
              <a:t>daptive </a:t>
            </a:r>
            <a:r>
              <a:rPr lang="en-US" sz="3600" b="1" strike="noStrike" spc="-1">
                <a:solidFill>
                  <a:srgbClr val="FFFFFF"/>
                </a:solidFill>
                <a:latin typeface="Segoe UI"/>
              </a:rPr>
              <a:t>P</a:t>
            </a:r>
            <a:r>
              <a:rPr lang="en-US" sz="3600" b="0" strike="noStrike" spc="-1">
                <a:solidFill>
                  <a:srgbClr val="FFFFFF"/>
                </a:solidFill>
                <a:latin typeface="Segoe UI"/>
              </a:rPr>
              <a:t>olynomial (GAP)</a:t>
            </a:r>
            <a:endParaRPr lang="pt-BR" sz="36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41440" y="1524600"/>
            <a:ext cx="11332080" cy="476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28600" indent="-22824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We present a generalized window function as a non-linear polynomial expansion in which </a:t>
            </a:r>
            <a:r>
              <a:rPr lang="en-US" sz="2800" b="1" strike="noStrike" spc="-1">
                <a:solidFill>
                  <a:srgbClr val="404040"/>
                </a:solidFill>
                <a:latin typeface="Segoe UI"/>
              </a:rPr>
              <a:t>all the current windows could be mimic with the appropriate expansion coefficients</a:t>
            </a: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. </a:t>
            </a:r>
            <a:endParaRPr lang="pt-BR" sz="2800" b="0" strike="noStrike" spc="-1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This functional form is very flexible, which allows searching for sets of expansion coefficients that provide superior properties, considering a reference figure of merit associated to the property to be improved. </a:t>
            </a:r>
            <a:endParaRPr lang="pt-BR" sz="2800" b="0" strike="noStrike" spc="-1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This procedure paves the way for optimization and adaptive methods, such as machine learning and genetic algorithms, to adapt window functions to certain data sets and specific applications. 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21280" y="448200"/>
            <a:ext cx="832788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latin typeface="Segoe UI Light"/>
              </a:rPr>
              <a:t>The GAP Window Function</a:t>
            </a:r>
            <a:endParaRPr lang="pt-BR" sz="36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41440" y="1892520"/>
            <a:ext cx="11385000" cy="419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Flexible functional form for a window function, a non-linear polynomial expansion: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</a:pP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</a:pP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where      and      are the coefficients and the order of the polynomial expansion, respectively. 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46" name="Imagem 11" descr="Uma imagem contendo Forma&#10;&#10;Descrição gerada automaticamente"/>
          <p:cNvPicPr/>
          <p:nvPr/>
        </p:nvPicPr>
        <p:blipFill>
          <a:blip r:embed="rId3"/>
          <a:stretch/>
        </p:blipFill>
        <p:spPr>
          <a:xfrm>
            <a:off x="4479120" y="2912400"/>
            <a:ext cx="2647080" cy="1073880"/>
          </a:xfrm>
          <a:prstGeom prst="rect">
            <a:avLst/>
          </a:prstGeom>
          <a:ln w="0">
            <a:noFill/>
          </a:ln>
        </p:spPr>
      </p:pic>
      <p:pic>
        <p:nvPicPr>
          <p:cNvPr id="147" name="Imagem 1" descr="Uma imagem contendo Forma&#10;&#10;Descrição gerada automaticamente"/>
          <p:cNvPicPr/>
          <p:nvPr/>
        </p:nvPicPr>
        <p:blipFill>
          <a:blip r:embed="rId3"/>
          <a:srcRect l="71157" r="11944"/>
          <a:stretch/>
        </p:blipFill>
        <p:spPr>
          <a:xfrm>
            <a:off x="1666800" y="3962160"/>
            <a:ext cx="447480" cy="1073880"/>
          </a:xfrm>
          <a:prstGeom prst="rect">
            <a:avLst/>
          </a:prstGeom>
          <a:ln w="0">
            <a:noFill/>
          </a:ln>
        </p:spPr>
      </p:pic>
      <p:pic>
        <p:nvPicPr>
          <p:cNvPr id="148" name="Imagem 2" descr="Uma imagem contendo Forma&#10;&#10;Descrição gerada automaticamente"/>
          <p:cNvPicPr/>
          <p:nvPr/>
        </p:nvPicPr>
        <p:blipFill>
          <a:blip r:embed="rId3"/>
          <a:srcRect l="51668" r="35037" b="79927"/>
          <a:stretch/>
        </p:blipFill>
        <p:spPr>
          <a:xfrm>
            <a:off x="2796480" y="4443120"/>
            <a:ext cx="466920" cy="285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521280" y="448200"/>
            <a:ext cx="832788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latin typeface="Segoe UI Light"/>
              </a:rPr>
              <a:t>The GAP Window Function</a:t>
            </a:r>
            <a:endParaRPr lang="pt-BR" sz="36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41440" y="1524600"/>
            <a:ext cx="11385000" cy="50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lnSpcReduction="10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404040"/>
                </a:solidFill>
                <a:latin typeface="Segoe UI"/>
              </a:rPr>
              <a:t>All windows are symmetrically constrained around their center.</a:t>
            </a:r>
            <a:endParaRPr lang="pt-BR" sz="28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404040"/>
                </a:solidFill>
                <a:latin typeface="Segoe UI"/>
              </a:rPr>
              <a:t> Considering the polynomial represented only in the time interval                                   to          , we kept the form: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</a:pP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</a:pP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404040"/>
                </a:solidFill>
                <a:latin typeface="Segoe UI"/>
              </a:rPr>
              <a:t>where                    for                   . </a:t>
            </a:r>
            <a:endParaRPr lang="pt-BR" sz="2800" b="0" strike="noStrike" spc="-1" dirty="0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404040"/>
                </a:solidFill>
                <a:latin typeface="Segoe UI"/>
              </a:rPr>
              <a:t>Here, we developed window functions constraining          , but this constrain could be lifted in future developments.</a:t>
            </a:r>
            <a:endParaRPr lang="pt-BR" sz="2800" b="0" strike="noStrike" spc="-1" dirty="0">
              <a:latin typeface="Arial"/>
            </a:endParaRPr>
          </a:p>
        </p:txBody>
      </p:sp>
      <p:pic>
        <p:nvPicPr>
          <p:cNvPr id="151" name="Imagem 2" descr="Uma imagem contendo Forma&#10;&#10;Descrição gerada automaticamente"/>
          <p:cNvPicPr/>
          <p:nvPr/>
        </p:nvPicPr>
        <p:blipFill>
          <a:blip r:embed="rId3"/>
          <a:stretch/>
        </p:blipFill>
        <p:spPr>
          <a:xfrm>
            <a:off x="2449080" y="3334320"/>
            <a:ext cx="7570080" cy="1163520"/>
          </a:xfrm>
          <a:prstGeom prst="rect">
            <a:avLst/>
          </a:prstGeom>
          <a:ln w="0">
            <a:noFill/>
          </a:ln>
        </p:spPr>
      </p:pic>
      <p:pic>
        <p:nvPicPr>
          <p:cNvPr id="152" name="Imagem 8" descr="Uma imagem contendo Forma&#10;&#10;Descrição gerada automaticamente"/>
          <p:cNvPicPr/>
          <p:nvPr/>
        </p:nvPicPr>
        <p:blipFill>
          <a:blip r:embed="rId4"/>
          <a:stretch/>
        </p:blipFill>
        <p:spPr>
          <a:xfrm>
            <a:off x="1263960" y="2538360"/>
            <a:ext cx="879480" cy="372960"/>
          </a:xfrm>
          <a:prstGeom prst="rect">
            <a:avLst/>
          </a:prstGeom>
          <a:ln w="0">
            <a:noFill/>
          </a:ln>
        </p:spPr>
      </p:pic>
      <p:pic>
        <p:nvPicPr>
          <p:cNvPr id="153" name="Imagem 9" descr="Uma imagem contendo Forma&#10;&#10;Descrição gerada automaticamente"/>
          <p:cNvPicPr/>
          <p:nvPr/>
        </p:nvPicPr>
        <p:blipFill>
          <a:blip r:embed="rId5"/>
          <a:stretch/>
        </p:blipFill>
        <p:spPr>
          <a:xfrm>
            <a:off x="11084040" y="2181960"/>
            <a:ext cx="870480" cy="372960"/>
          </a:xfrm>
          <a:prstGeom prst="rect">
            <a:avLst/>
          </a:prstGeom>
          <a:ln w="0">
            <a:noFill/>
          </a:ln>
        </p:spPr>
      </p:pic>
      <p:pic>
        <p:nvPicPr>
          <p:cNvPr id="154" name="Imagem 12" descr="Uma imagem contendo Forma&#10;&#10;Descrição gerada automaticamente"/>
          <p:cNvPicPr/>
          <p:nvPr/>
        </p:nvPicPr>
        <p:blipFill>
          <a:blip r:embed="rId6"/>
          <a:stretch/>
        </p:blipFill>
        <p:spPr>
          <a:xfrm>
            <a:off x="1761272" y="4873348"/>
            <a:ext cx="1485720" cy="405360"/>
          </a:xfrm>
          <a:prstGeom prst="rect">
            <a:avLst/>
          </a:prstGeom>
          <a:ln w="0">
            <a:noFill/>
          </a:ln>
        </p:spPr>
      </p:pic>
      <p:pic>
        <p:nvPicPr>
          <p:cNvPr id="155" name="Imagem 14" descr="Uma imagem contendo Forma&#10;&#10;Descrição gerada automaticamente"/>
          <p:cNvPicPr/>
          <p:nvPr/>
        </p:nvPicPr>
        <p:blipFill>
          <a:blip r:embed="rId7"/>
          <a:stretch/>
        </p:blipFill>
        <p:spPr>
          <a:xfrm>
            <a:off x="4190233" y="4867352"/>
            <a:ext cx="1544040" cy="410040"/>
          </a:xfrm>
          <a:prstGeom prst="rect">
            <a:avLst/>
          </a:prstGeom>
          <a:ln w="0">
            <a:noFill/>
          </a:ln>
        </p:spPr>
      </p:pic>
      <p:pic>
        <p:nvPicPr>
          <p:cNvPr id="156" name="Imagem 16" descr="Uma imagem contendo Forma&#10;&#10;Descrição gerada automaticamente"/>
          <p:cNvPicPr/>
          <p:nvPr/>
        </p:nvPicPr>
        <p:blipFill>
          <a:blip r:embed="rId8"/>
          <a:stretch/>
        </p:blipFill>
        <p:spPr>
          <a:xfrm>
            <a:off x="9202320" y="5499720"/>
            <a:ext cx="1198800" cy="36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21280" y="448200"/>
            <a:ext cx="832788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Segoe UI Light"/>
              </a:rPr>
              <a:t>Mimic other window functions </a:t>
            </a:r>
            <a:endParaRPr lang="pt-BR" sz="36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41440" y="1544760"/>
            <a:ext cx="11332080" cy="476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28600" indent="-22824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An expansion with </a:t>
            </a:r>
            <a:r>
              <a:rPr lang="en-US" sz="2800" b="0" i="1" strike="noStrike" spc="-1">
                <a:solidFill>
                  <a:srgbClr val="404040"/>
                </a:solidFill>
                <a:latin typeface="Segoe UI"/>
              </a:rPr>
              <a:t>m</a:t>
            </a: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 = 10 (only ten coefficients </a:t>
            </a:r>
            <a:r>
              <a:rPr lang="en-US" sz="2800" b="0" i="1" strike="noStrike" spc="-1">
                <a:solidFill>
                  <a:srgbClr val="404040"/>
                </a:solidFill>
                <a:latin typeface="Segoe UI"/>
              </a:rPr>
              <a:t>a</a:t>
            </a:r>
            <a:r>
              <a:rPr lang="en-US" sz="2800" b="0" strike="noStrike" spc="-1" baseline="-25000">
                <a:solidFill>
                  <a:srgbClr val="404040"/>
                </a:solidFill>
                <a:latin typeface="Segoe UI"/>
              </a:rPr>
              <a:t>2</a:t>
            </a: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 to </a:t>
            </a:r>
            <a:r>
              <a:rPr lang="en-US" sz="2800" b="0" i="1" strike="noStrike" spc="-1">
                <a:solidFill>
                  <a:srgbClr val="404040"/>
                </a:solidFill>
                <a:latin typeface="Segoe UI"/>
              </a:rPr>
              <a:t>a</a:t>
            </a:r>
            <a:r>
              <a:rPr lang="en-US" sz="2800" b="0" strike="noStrike" spc="-1" baseline="-25000">
                <a:solidFill>
                  <a:srgbClr val="404040"/>
                </a:solidFill>
                <a:latin typeface="Segoe UI"/>
              </a:rPr>
              <a:t>20</a:t>
            </a: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) can describe well most of the traditional window functions.</a:t>
            </a:r>
            <a:endParaRPr lang="pt-BR" sz="2800" b="0" strike="noStrike" spc="-1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The expansion, with coefficients presented in the table, mimic any of the well-established windows and their properties.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59" name="Imagem 3"/>
          <p:cNvPicPr/>
          <p:nvPr/>
        </p:nvPicPr>
        <p:blipFill>
          <a:blip r:embed="rId3"/>
          <a:stretch/>
        </p:blipFill>
        <p:spPr>
          <a:xfrm>
            <a:off x="205200" y="3720960"/>
            <a:ext cx="11755080" cy="2908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521280" y="448200"/>
            <a:ext cx="832788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Segoe UI Light"/>
              </a:rPr>
              <a:t>Mimic other window functions </a:t>
            </a:r>
            <a:endParaRPr lang="pt-BR" sz="36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41440" y="1524600"/>
            <a:ext cx="11332080" cy="476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28600" indent="-22824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</a:rPr>
              <a:t>This generalized window function could mimic (as shown in the figure) any of the well know window functions.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62" name="Imagem 3"/>
          <p:cNvPicPr/>
          <p:nvPr/>
        </p:nvPicPr>
        <p:blipFill>
          <a:blip r:embed="rId3"/>
          <a:stretch/>
        </p:blipFill>
        <p:spPr>
          <a:xfrm>
            <a:off x="383040" y="3024360"/>
            <a:ext cx="5594400" cy="3580920"/>
          </a:xfrm>
          <a:prstGeom prst="rect">
            <a:avLst/>
          </a:prstGeom>
          <a:ln w="0">
            <a:noFill/>
          </a:ln>
        </p:spPr>
      </p:pic>
      <p:pic>
        <p:nvPicPr>
          <p:cNvPr id="163" name="Imagem 5"/>
          <p:cNvPicPr/>
          <p:nvPr/>
        </p:nvPicPr>
        <p:blipFill>
          <a:blip r:embed="rId4"/>
          <a:stretch/>
        </p:blipFill>
        <p:spPr>
          <a:xfrm>
            <a:off x="6125040" y="3023280"/>
            <a:ext cx="5579640" cy="3595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{0385F881-EB91-4428-8CDF-EBDF177B5763}tf10001108_win32</Template>
  <TotalTime>897</TotalTime>
  <Words>884</Words>
  <Application>Microsoft Office PowerPoint</Application>
  <PresentationFormat>Widescreen</PresentationFormat>
  <Paragraphs>93</Paragraphs>
  <Slides>19</Slides>
  <Notes>19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Arial</vt:lpstr>
      <vt:lpstr>Segoe UI</vt:lpstr>
      <vt:lpstr>Segoe UI Light</vt:lpstr>
      <vt:lpstr>Symbol</vt:lpstr>
      <vt:lpstr>Times New Roman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Bem-vindo ao PowerPoint</dc:title>
  <dc:subject/>
  <dc:creator>Wesley Beccaro</dc:creator>
  <dc:description/>
  <cp:lastModifiedBy>Wesley Beccaro</cp:lastModifiedBy>
  <cp:revision>88</cp:revision>
  <dcterms:created xsi:type="dcterms:W3CDTF">2020-10-21T11:46:48Z</dcterms:created>
  <dcterms:modified xsi:type="dcterms:W3CDTF">2020-11-11T15:51:24Z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1</vt:i4>
  </property>
  <property fmtid="{D5CDD505-2E9C-101B-9397-08002B2CF9AE}" pid="8" name="Notes">
    <vt:i4>19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19</vt:i4>
  </property>
</Properties>
</file>