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BF8B1A4-B9B6-49EF-BDDB-8AE2FF96F3D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1897DC-50A6-456F-8372-535C66F7FF0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31E8CD-A8D8-41A6-BA24-4B12FF63701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1F90F1-22FA-48F5-9806-B7E94BB6EA8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1C3E846-A30F-44C6-8FB9-6FBD8BF8AE9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9E04C66-C36B-47CF-B8E9-F8BBBDE99C42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E41EC8C-5398-493A-9C0B-ADED69A6C11D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4533213-B0C0-468C-9A80-19ED4E3EC633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9005DB1-0504-4E80-942F-AC8DAB5159B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0D44E9-D76E-46B6-9748-B5E2FA4671F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75DC5E1-358A-4C3B-BDB5-0993992620A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latin typeface="Arial"/>
              </a:rPr>
              <a:t>No modo Apresentação de Slides, selecione as setas para visitar os links.</a:t>
            </a: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1AA26A6-2754-4066-B73F-967C95829F4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23300F-7C4A-477C-817D-37923330793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AA3633-46E6-49ED-BFB5-D0C33C40A2F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7DE3CC4-E359-4313-BF29-A1EA592A94A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519AE2-0F71-47C7-8A15-C0B16BC6EB7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F08075-E810-47C0-907E-06CD08034C2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381CAE0-7645-4A2B-9038-287D21B3395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1ABAB05-2486-4B97-9D65-0FB0ADB62842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F00904-C3FC-404B-9223-816BAC05175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255960" y="265320"/>
            <a:ext cx="11682360" cy="63316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2"/>
          <p:cNvSpPr/>
          <p:nvPr/>
        </p:nvSpPr>
        <p:spPr>
          <a:xfrm>
            <a:off x="604080" y="1196280"/>
            <a:ext cx="1098324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4880" y="262800"/>
            <a:ext cx="11681280" cy="63316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5960" y="265320"/>
            <a:ext cx="11682360" cy="63316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604080" y="1196280"/>
            <a:ext cx="1098324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55960" y="265320"/>
            <a:ext cx="11682360" cy="63316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254880" y="275760"/>
            <a:ext cx="11681280" cy="9943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55960" y="265320"/>
            <a:ext cx="11682360" cy="63316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604080" y="1196280"/>
            <a:ext cx="1098324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254880" y="262800"/>
            <a:ext cx="11682360" cy="63316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254880" y="275760"/>
            <a:ext cx="11681280" cy="9943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mathworks.com/matlabcentral/fileexchange/81658-gap-generalized-adaptive-polynomial-window-function" TargetMode="External"/><Relationship Id="rId5" Type="http://schemas.openxmlformats.org/officeDocument/2006/relationships/hyperlink" Target="https://github.com/EmbDSP/GAP/" TargetMode="External"/><Relationship Id="rId4" Type="http://schemas.openxmlformats.org/officeDocument/2006/relationships/hyperlink" Target="https://ieeexplore.ieee.org/document/922364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53120" y="892800"/>
            <a:ext cx="10392120" cy="238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(GAP) Generalized Adaptive Polynomial Window Function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414800" y="3279960"/>
            <a:ext cx="9361800" cy="242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João F. Justo and Wesley Beccaro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Departamento de Sistemas Eletrônicos, Escola Politécnica, Universidade de São Paulo, Brazil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20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IEEE Access 8, 187584 (2020).  DOI: 10.1109/ACCESS.2020.3030903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Optimization Algorithms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41440" y="1524600"/>
            <a:ext cx="11331720" cy="47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Starting with a set of expansion coefficients </a:t>
            </a:r>
            <a:r>
              <a:rPr lang="en-US" sz="2800" b="0" i="1" strike="noStrike" spc="-1">
                <a:solidFill>
                  <a:srgbClr val="404040"/>
                </a:solidFill>
                <a:latin typeface="Segoe UI"/>
                <a:ea typeface="DejaVu Sans"/>
              </a:rPr>
              <a:t>a</a:t>
            </a:r>
            <a:r>
              <a:rPr lang="en-US" sz="2800" b="0" i="1" strike="noStrike" spc="-1" baseline="-25000">
                <a:solidFill>
                  <a:srgbClr val="404040"/>
                </a:solidFill>
                <a:latin typeface="Segoe UI"/>
                <a:ea typeface="DejaVu Sans"/>
              </a:rPr>
              <a:t>2n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 that mimics a certain window function, one can find a new window by varying those coefficients, searching iteratively to minimize a certain cost function up to a pre-determined convergence value.</a:t>
            </a: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Using the </a:t>
            </a:r>
            <a:r>
              <a:rPr lang="en-US" sz="2800" b="0" i="1" strike="noStrike" spc="-1">
                <a:solidFill>
                  <a:srgbClr val="404040"/>
                </a:solidFill>
                <a:latin typeface="Segoe UI"/>
                <a:ea typeface="DejaVu Sans"/>
              </a:rPr>
              <a:t>a</a:t>
            </a:r>
            <a:r>
              <a:rPr lang="en-US" sz="2800" b="0" i="1" strike="noStrike" spc="-1" baseline="-25000">
                <a:solidFill>
                  <a:srgbClr val="404040"/>
                </a:solidFill>
                <a:latin typeface="Segoe UI"/>
                <a:ea typeface="DejaVu Sans"/>
              </a:rPr>
              <a:t>2n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 variables as input of the Nelder–Mead (NM) algorithm (simplex method), it is possible to find a new set of coefficients that lead to a local minimum of a side lobe measurement function (or other spectral properties). 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21280" y="448200"/>
            <a:ext cx="960048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Optimization Strategies for GAP Coefficients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1440" y="1428840"/>
            <a:ext cx="11695320" cy="534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The first optimization strategy can be performed in the frequency domain, by varying the coefficients and optimizing the main properties in the frequency response.</a:t>
            </a: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Another strategy to optimize the GAP can be performed directly in the time domain. Get </a:t>
            </a:r>
            <a:r>
              <a:rPr lang="en-US" sz="2800" b="0" i="1" strike="noStrike" spc="-1">
                <a:solidFill>
                  <a:srgbClr val="404040"/>
                </a:solidFill>
                <a:latin typeface="Segoe UI"/>
                <a:ea typeface="DejaVu Sans"/>
              </a:rPr>
              <a:t>a</a:t>
            </a:r>
            <a:r>
              <a:rPr lang="en-US" sz="2800" b="0" i="1" strike="noStrike" spc="-1" baseline="-25000">
                <a:solidFill>
                  <a:srgbClr val="404040"/>
                </a:solidFill>
                <a:latin typeface="Segoe UI"/>
                <a:ea typeface="DejaVu Sans"/>
              </a:rPr>
              <a:t>2n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 coefficients that minimize the window function derivative at its extremities to improve the sidelobe attenuation: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Maximize the second derivative modulus of </a:t>
            </a:r>
            <a:r>
              <a:rPr lang="en-US" sz="2800" b="0" i="1" strike="noStrike" spc="-1">
                <a:solidFill>
                  <a:srgbClr val="404040"/>
                </a:solidFill>
                <a:latin typeface="Times New Roman"/>
                <a:ea typeface="DejaVu Sans"/>
              </a:rPr>
              <a:t>w(t)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 at its center to decrease the main lobe width: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63" name="Imagem 9"/>
          <p:cNvPicPr/>
          <p:nvPr/>
        </p:nvPicPr>
        <p:blipFill>
          <a:blip r:embed="rId3"/>
          <a:stretch/>
        </p:blipFill>
        <p:spPr>
          <a:xfrm>
            <a:off x="4509720" y="4457520"/>
            <a:ext cx="2927520" cy="576360"/>
          </a:xfrm>
          <a:prstGeom prst="rect">
            <a:avLst/>
          </a:prstGeom>
          <a:ln w="0">
            <a:noFill/>
          </a:ln>
        </p:spPr>
      </p:pic>
      <p:pic>
        <p:nvPicPr>
          <p:cNvPr id="164" name="Imagem 11"/>
          <p:cNvPicPr/>
          <p:nvPr/>
        </p:nvPicPr>
        <p:blipFill>
          <a:blip r:embed="rId4"/>
          <a:stretch/>
        </p:blipFill>
        <p:spPr>
          <a:xfrm>
            <a:off x="4509720" y="6073560"/>
            <a:ext cx="2683440" cy="51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Optimization (Flat Top Window)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41440" y="1524600"/>
            <a:ext cx="11331720" cy="47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Flat Top window is optimized to improve the side lobe attenuation. 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67" name="Imagem 6"/>
          <p:cNvPicPr/>
          <p:nvPr/>
        </p:nvPicPr>
        <p:blipFill>
          <a:blip r:embed="rId3"/>
          <a:stretch/>
        </p:blipFill>
        <p:spPr>
          <a:xfrm>
            <a:off x="2349360" y="2353680"/>
            <a:ext cx="6751080" cy="435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Optimization (Hann Window)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41440" y="1524600"/>
            <a:ext cx="11331720" cy="47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Hann window is optimized to improve the main lobe width. 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70" name="Imagem 3"/>
          <p:cNvPicPr/>
          <p:nvPr/>
        </p:nvPicPr>
        <p:blipFill>
          <a:blip r:embed="rId3"/>
          <a:stretch/>
        </p:blipFill>
        <p:spPr>
          <a:xfrm>
            <a:off x="2508120" y="2273760"/>
            <a:ext cx="6751080" cy="435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Optimization (Tukey Window)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1440" y="1524600"/>
            <a:ext cx="11331720" cy="47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Tukey window is optimized to improve simultaneously the side lobe attenuation and main lobe width. 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73" name="Imagem 4"/>
          <p:cNvPicPr/>
          <p:nvPr/>
        </p:nvPicPr>
        <p:blipFill>
          <a:blip r:embed="rId3"/>
          <a:stretch/>
        </p:blipFill>
        <p:spPr>
          <a:xfrm>
            <a:off x="2720160" y="2459520"/>
            <a:ext cx="6751080" cy="435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Optimization (Nuttall Window)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41440" y="1524600"/>
            <a:ext cx="11331720" cy="47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Nuttall window is optimized to improve both the side lobe attenuation and main lobe width. 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76" name="Imagem 3"/>
          <p:cNvPicPr/>
          <p:nvPr/>
        </p:nvPicPr>
        <p:blipFill>
          <a:blip r:embed="rId3"/>
          <a:stretch/>
        </p:blipFill>
        <p:spPr>
          <a:xfrm>
            <a:off x="2720160" y="2432880"/>
            <a:ext cx="6751080" cy="435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Optimization Movie (with MATLAB</a:t>
            </a:r>
            <a:r>
              <a:rPr lang="en-US" sz="3600" b="1" strike="noStrike" spc="-1" baseline="30000">
                <a:solidFill>
                  <a:srgbClr val="FFFFFF"/>
                </a:solidFill>
                <a:latin typeface="Segoe UI Light"/>
                <a:ea typeface="DejaVu Sans"/>
              </a:rPr>
              <a:t>®</a:t>
            </a: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)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178" name="Picture 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</p:blipFill>
        <p:spPr>
          <a:xfrm>
            <a:off x="1402920" y="1318680"/>
            <a:ext cx="9385560" cy="525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25844" fill="hold"/>
                                        <p:tgtEl>
                                          <p:spTgt spid="1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childTnLst>
                  <p:par>
                    <p:cTn id="8" fill="hold">
                      <p:stCondLst>
                        <p:cond evt="onClick" delay="0">
                          <p:tgtEl>
                            <p:spTgt spid="178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21280" y="448200"/>
            <a:ext cx="1059984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Optimization of Spectral Properties (General Results)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180" name="Imagem 2"/>
          <p:cNvPicPr/>
          <p:nvPr/>
        </p:nvPicPr>
        <p:blipFill>
          <a:blip r:embed="rId3"/>
          <a:stretch/>
        </p:blipFill>
        <p:spPr>
          <a:xfrm>
            <a:off x="2646360" y="1480680"/>
            <a:ext cx="6898320" cy="530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Summary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41440" y="1524600"/>
            <a:ext cx="11411280" cy="51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This method to obtain windows is quite general, allowing the use of several optimization strategies, such as global optimization (genetic algorithms and simulated annealing) or local optimization (Newton and gradient-based methods) techniques, or even machine learning.</a:t>
            </a: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Any new window obtained by optimization represents an improvement of the spectral properties in the frequency domain, when compared to that initial window function guess.</a:t>
            </a: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This method allows to improve several spectral properties simultaneously.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41440" y="420120"/>
            <a:ext cx="110797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Contact and Link to Software (MATLAB</a:t>
            </a:r>
            <a:r>
              <a:rPr lang="en-US" sz="3600" b="1" strike="noStrike" spc="-1" baseline="30000">
                <a:solidFill>
                  <a:srgbClr val="FFFFFF"/>
                </a:solidFill>
                <a:latin typeface="Segoe UI Light"/>
                <a:ea typeface="DejaVu Sans"/>
              </a:rPr>
              <a:t>®</a:t>
            </a: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 and Python)</a:t>
            </a:r>
            <a:endParaRPr lang="pt-BR" sz="3600" b="0" strike="noStrike" spc="-1">
              <a:latin typeface="Arial"/>
            </a:endParaRPr>
          </a:p>
        </p:txBody>
      </p:sp>
      <p:grpSp>
        <p:nvGrpSpPr>
          <p:cNvPr id="184" name="Group 2"/>
          <p:cNvGrpSpPr/>
          <p:nvPr/>
        </p:nvGrpSpPr>
        <p:grpSpPr>
          <a:xfrm>
            <a:off x="541440" y="1370880"/>
            <a:ext cx="10212840" cy="5221080"/>
            <a:chOff x="541440" y="1370880"/>
            <a:chExt cx="10212840" cy="5221080"/>
          </a:xfrm>
        </p:grpSpPr>
        <p:sp>
          <p:nvSpPr>
            <p:cNvPr id="185" name="CustomShape 3"/>
            <p:cNvSpPr/>
            <p:nvPr/>
          </p:nvSpPr>
          <p:spPr>
            <a:xfrm>
              <a:off x="541440" y="2614320"/>
              <a:ext cx="9442080" cy="397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rmAutofit/>
            </a:bodyPr>
            <a:lstStyle/>
            <a:p>
              <a:pPr>
                <a:lnSpc>
                  <a:spcPts val="3600"/>
                </a:lnSpc>
                <a:spcBef>
                  <a:spcPts val="1001"/>
                </a:spcBef>
                <a:tabLst>
                  <a:tab pos="0" algn="l"/>
                </a:tabLst>
              </a:pPr>
              <a:br/>
              <a:endParaRPr lang="pt-BR" sz="1800" b="0" strike="noStrike" spc="-1">
                <a:latin typeface="Arial"/>
              </a:endParaRPr>
            </a:p>
            <a:p>
              <a:pPr>
                <a:lnSpc>
                  <a:spcPts val="3600"/>
                </a:lnSpc>
                <a:spcBef>
                  <a:spcPts val="1001"/>
                </a:spcBef>
                <a:tabLst>
                  <a:tab pos="0" algn="l"/>
                </a:tabLst>
              </a:pP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186" name="Imagem 7" descr="Seta apontando para a direita com um hiperlink para o blog da equipe do PowerPoint. Escolha a imagem para visitar o blog da equipe do PowerPoint "/>
            <p:cNvPicPr/>
            <p:nvPr/>
          </p:nvPicPr>
          <p:blipFill>
            <a:blip r:embed="rId3"/>
            <a:stretch/>
          </p:blipFill>
          <p:spPr>
            <a:xfrm>
              <a:off x="10060560" y="1370880"/>
              <a:ext cx="661320" cy="661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Imagem 6" descr="Seta apontando para a direita com um hiperlink para o treinamento gratuito do PowerPoint. Selecione a imagem para acessar um treinamento gratuito do PowerPoint"/>
            <p:cNvPicPr/>
            <p:nvPr/>
          </p:nvPicPr>
          <p:blipFill>
            <a:blip r:embed="rId3"/>
            <a:stretch/>
          </p:blipFill>
          <p:spPr>
            <a:xfrm>
              <a:off x="10060560" y="2457360"/>
              <a:ext cx="661320" cy="661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CustomShape 4"/>
            <p:cNvSpPr/>
            <p:nvPr/>
          </p:nvSpPr>
          <p:spPr>
            <a:xfrm>
              <a:off x="1232640" y="1613160"/>
              <a:ext cx="9442080" cy="460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rmAutofit/>
            </a:bodyPr>
            <a:lstStyle/>
            <a:p>
              <a:pPr marL="228600" indent="-227880">
                <a:lnSpc>
                  <a:spcPts val="1800"/>
                </a:lnSpc>
                <a:spcBef>
                  <a:spcPts val="1001"/>
                </a:spcBef>
                <a:spcAft>
                  <a:spcPts val="601"/>
                </a:spcAft>
                <a:buClr>
                  <a:srgbClr val="404040"/>
                </a:buClr>
                <a:buFont typeface="Arial"/>
                <a:buChar char="•"/>
              </a:pPr>
              <a:r>
                <a:rPr lang="en-US" sz="2800" b="1" strike="noStrike" spc="-1">
                  <a:solidFill>
                    <a:srgbClr val="404040"/>
                  </a:solidFill>
                  <a:latin typeface="Segoe UI Light"/>
                  <a:ea typeface="DejaVu Sans"/>
                </a:rPr>
                <a:t>IEEExplore (Paper): </a:t>
              </a:r>
              <a:endParaRPr lang="pt-BR" sz="2800" b="0" strike="noStrike" spc="-1">
                <a:latin typeface="Arial"/>
              </a:endParaRPr>
            </a:p>
            <a:p>
              <a:pPr>
                <a:lnSpc>
                  <a:spcPts val="1800"/>
                </a:lnSpc>
                <a:spcBef>
                  <a:spcPts val="1001"/>
                </a:spcBef>
                <a:spcAft>
                  <a:spcPts val="601"/>
                </a:spcAft>
                <a:tabLst>
                  <a:tab pos="0" algn="l"/>
                </a:tabLst>
              </a:pPr>
              <a:r>
                <a:rPr lang="pt-BR" sz="1800" b="1" u="sng" strike="noStrike" spc="-1">
                  <a:solidFill>
                    <a:srgbClr val="0563C1"/>
                  </a:solidFill>
                  <a:uFillTx/>
                  <a:latin typeface="Segoe UI Light"/>
                  <a:ea typeface="DejaVu Sans"/>
                  <a:hlinkClick r:id="rId4"/>
                </a:rPr>
                <a:t>https://ieeexplore.ieee.org/document/9223641</a:t>
              </a:r>
              <a:endParaRPr lang="pt-BR" sz="1800" b="0" strike="noStrike" spc="-1">
                <a:latin typeface="Arial"/>
              </a:endParaRPr>
            </a:p>
            <a:p>
              <a:pPr marL="228600" indent="-227880">
                <a:lnSpc>
                  <a:spcPct val="100000"/>
                </a:lnSpc>
                <a:spcBef>
                  <a:spcPts val="1001"/>
                </a:spcBef>
                <a:spcAft>
                  <a:spcPts val="601"/>
                </a:spcAft>
                <a:buClr>
                  <a:srgbClr val="404040"/>
                </a:buClr>
                <a:buFont typeface="Arial"/>
                <a:buChar char="•"/>
                <a:tabLst>
                  <a:tab pos="0" algn="l"/>
                </a:tabLst>
              </a:pPr>
              <a:r>
                <a:rPr lang="pt-BR" sz="2800" b="1" strike="noStrike" spc="-1">
                  <a:solidFill>
                    <a:srgbClr val="404040"/>
                  </a:solidFill>
                  <a:latin typeface="Segoe UI Light"/>
                  <a:ea typeface="DejaVu Sans"/>
                </a:rPr>
                <a:t>GITHUB: </a:t>
              </a:r>
              <a:endParaRPr lang="pt-BR" sz="2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  <a:spcAft>
                  <a:spcPts val="601"/>
                </a:spcAft>
                <a:tabLst>
                  <a:tab pos="0" algn="l"/>
                </a:tabLst>
              </a:pPr>
              <a:r>
                <a:rPr lang="pt-BR" sz="1800" b="1" u="sng" strike="noStrike" spc="-1">
                  <a:solidFill>
                    <a:srgbClr val="0563C1"/>
                  </a:solidFill>
                  <a:uFillTx/>
                  <a:latin typeface="Segoe UI Light"/>
                  <a:ea typeface="DejaVu Sans"/>
                  <a:hlinkClick r:id="rId5"/>
                </a:rPr>
                <a:t>https://github.com/EmbDSP/GAP/</a:t>
              </a:r>
              <a:r>
                <a:rPr lang="pt-BR" sz="1800" b="1" strike="noStrike" spc="-1">
                  <a:solidFill>
                    <a:srgbClr val="404040"/>
                  </a:solidFill>
                  <a:latin typeface="Segoe UI Light"/>
                  <a:ea typeface="DejaVu Sans"/>
                </a:rPr>
                <a:t> </a:t>
              </a:r>
              <a:endParaRPr lang="pt-BR" sz="1800" b="0" strike="noStrike" spc="-1">
                <a:latin typeface="Arial"/>
              </a:endParaRPr>
            </a:p>
            <a:p>
              <a:pPr marL="228600" indent="-227880">
                <a:lnSpc>
                  <a:spcPct val="100000"/>
                </a:lnSpc>
                <a:spcBef>
                  <a:spcPts val="1001"/>
                </a:spcBef>
                <a:spcAft>
                  <a:spcPts val="601"/>
                </a:spcAft>
                <a:buClr>
                  <a:srgbClr val="404040"/>
                </a:buClr>
                <a:buFont typeface="Arial"/>
                <a:buChar char="•"/>
                <a:tabLst>
                  <a:tab pos="0" algn="l"/>
                </a:tabLst>
              </a:pPr>
              <a:r>
                <a:rPr lang="pt-BR" sz="2800" b="1" strike="noStrike" spc="-1">
                  <a:solidFill>
                    <a:srgbClr val="404040"/>
                  </a:solidFill>
                  <a:latin typeface="Segoe UI Light"/>
                  <a:ea typeface="DejaVu Sans"/>
                </a:rPr>
                <a:t>MATLAB</a:t>
              </a:r>
              <a:r>
                <a:rPr lang="en-US" sz="2800" b="1" strike="noStrike" spc="-1" baseline="30000">
                  <a:solidFill>
                    <a:srgbClr val="000000"/>
                  </a:solidFill>
                  <a:latin typeface="Segoe UI Light"/>
                  <a:ea typeface="DejaVu Sans"/>
                </a:rPr>
                <a:t>®</a:t>
              </a:r>
              <a:r>
                <a:rPr lang="pt-BR" sz="2800" b="1" strike="noStrike" spc="-1">
                  <a:solidFill>
                    <a:srgbClr val="404040"/>
                  </a:solidFill>
                  <a:latin typeface="Segoe UI Light"/>
                  <a:ea typeface="DejaVu Sans"/>
                </a:rPr>
                <a:t> File Exchange: </a:t>
              </a:r>
              <a:endParaRPr lang="pt-BR" sz="2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  <a:spcAft>
                  <a:spcPts val="601"/>
                </a:spcAft>
                <a:tabLst>
                  <a:tab pos="0" algn="l"/>
                </a:tabLst>
              </a:pPr>
              <a:r>
                <a:rPr lang="pt-BR" sz="1800" b="1" u="sng" strike="noStrike" spc="-1">
                  <a:solidFill>
                    <a:srgbClr val="0563C1"/>
                  </a:solidFill>
                  <a:uFillTx/>
                  <a:latin typeface="Segoe UI Light"/>
                  <a:ea typeface="DejaVu Sans"/>
                  <a:hlinkClick r:id="rId6"/>
                </a:rPr>
                <a:t>https://www.mathworks.com/matlabcentral/fileexchange/81658-gap-generalized-adaptive-polynomial-window-function</a:t>
              </a:r>
              <a:r>
                <a:rPr lang="pt-BR" sz="1800" b="1" strike="noStrike" spc="-1">
                  <a:solidFill>
                    <a:srgbClr val="404040"/>
                  </a:solidFill>
                  <a:latin typeface="Segoe UI Light"/>
                  <a:ea typeface="DejaVu Sans"/>
                </a:rPr>
                <a:t> </a:t>
              </a:r>
              <a:endParaRPr lang="pt-BR" sz="1800" b="0" strike="noStrike" spc="-1">
                <a:latin typeface="Arial"/>
              </a:endParaRPr>
            </a:p>
            <a:p>
              <a:pPr marL="228600" indent="-227880">
                <a:lnSpc>
                  <a:spcPct val="150000"/>
                </a:lnSpc>
                <a:spcBef>
                  <a:spcPts val="1001"/>
                </a:spcBef>
                <a:spcAft>
                  <a:spcPts val="601"/>
                </a:spcAft>
                <a:buClr>
                  <a:srgbClr val="404040"/>
                </a:buClr>
                <a:buFont typeface="Arial"/>
                <a:buChar char="•"/>
                <a:tabLst>
                  <a:tab pos="0" algn="l"/>
                </a:tabLst>
              </a:pPr>
              <a:r>
                <a:rPr lang="en-US" sz="2800" b="1" strike="noStrike" spc="-1">
                  <a:solidFill>
                    <a:srgbClr val="404040"/>
                  </a:solidFill>
                  <a:latin typeface="Segoe UI Light"/>
                  <a:ea typeface="DejaVu Sans"/>
                </a:rPr>
                <a:t>Contact</a:t>
              </a:r>
              <a:r>
                <a:rPr lang="pt-BR" sz="2800" b="1" strike="noStrike" spc="-1">
                  <a:solidFill>
                    <a:srgbClr val="404040"/>
                  </a:solidFill>
                  <a:latin typeface="Segoe UI Light"/>
                  <a:ea typeface="DejaVu Sans"/>
                </a:rPr>
                <a:t>: wesley@lme.usp.br</a:t>
              </a:r>
              <a:endParaRPr lang="pt-BR" sz="2800" b="0" strike="noStrike" spc="-1">
                <a:latin typeface="Arial"/>
              </a:endParaRPr>
            </a:p>
            <a:p>
              <a:pPr>
                <a:lnSpc>
                  <a:spcPts val="1800"/>
                </a:lnSpc>
                <a:spcBef>
                  <a:spcPts val="1001"/>
                </a:spcBef>
                <a:spcAft>
                  <a:spcPts val="601"/>
                </a:spcAft>
                <a:tabLst>
                  <a:tab pos="0" algn="l"/>
                </a:tabLst>
              </a:pPr>
              <a:endParaRPr lang="pt-BR" sz="2800" b="0" strike="noStrike" spc="-1">
                <a:latin typeface="Arial"/>
              </a:endParaRPr>
            </a:p>
          </p:txBody>
        </p:sp>
        <p:pic>
          <p:nvPicPr>
            <p:cNvPr id="189" name="Imagem 1" descr="Seta apontando para a direita com um hiperlink para o treinamento gratuito do PowerPoint. Selecione a imagem para acessar um treinamento gratuito do PowerPoint"/>
            <p:cNvPicPr/>
            <p:nvPr/>
          </p:nvPicPr>
          <p:blipFill>
            <a:blip r:embed="rId3"/>
            <a:stretch/>
          </p:blipFill>
          <p:spPr>
            <a:xfrm>
              <a:off x="10092960" y="3629520"/>
              <a:ext cx="661320" cy="661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0" name="Imagem 3" descr="Seta apontando para a direita com um hiperlink para o treinamento gratuito do PowerPoint. Selecione a imagem para acessar um treinamento gratuito do PowerPoint"/>
            <p:cNvPicPr/>
            <p:nvPr/>
          </p:nvPicPr>
          <p:blipFill>
            <a:blip r:embed="rId3"/>
            <a:stretch/>
          </p:blipFill>
          <p:spPr>
            <a:xfrm>
              <a:off x="10092960" y="5018040"/>
              <a:ext cx="661320" cy="661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1" name="Picture 6" descr="Logo GitHub: valor, histria, png, vector"/>
            <p:cNvPicPr/>
            <p:nvPr/>
          </p:nvPicPr>
          <p:blipFill>
            <a:blip r:embed="rId7"/>
            <a:stretch/>
          </p:blipFill>
          <p:spPr>
            <a:xfrm>
              <a:off x="2773800" y="2520000"/>
              <a:ext cx="756000" cy="425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2" name="Picture 8" descr="MathWorks - Makers of MATLAB and Simulink - MATLAB &amp; Simulink"/>
            <p:cNvPicPr/>
            <p:nvPr/>
          </p:nvPicPr>
          <p:blipFill>
            <a:blip r:embed="rId8"/>
            <a:stretch/>
          </p:blipFill>
          <p:spPr>
            <a:xfrm>
              <a:off x="5358960" y="3635280"/>
              <a:ext cx="2406960" cy="4878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Outline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41440" y="1753200"/>
            <a:ext cx="11411280" cy="411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4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Motivation and state-of-the-art  </a:t>
            </a:r>
            <a:endParaRPr lang="pt-BR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Proposition</a:t>
            </a:r>
            <a:endParaRPr lang="pt-BR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Results: Mimic other window functions </a:t>
            </a:r>
            <a:endParaRPr lang="pt-BR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Results: Optimize window functions </a:t>
            </a:r>
            <a:endParaRPr lang="pt-BR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Summary </a:t>
            </a:r>
            <a:endParaRPr lang="pt-BR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Contact and link to software (MATLAB</a:t>
            </a:r>
            <a:r>
              <a:rPr lang="en-US" sz="2800" b="1" strike="noStrike" spc="-1" baseline="30000">
                <a:solidFill>
                  <a:srgbClr val="000000"/>
                </a:solidFill>
                <a:latin typeface="Segoe UI Light"/>
                <a:ea typeface="DejaVu Sans"/>
              </a:rPr>
              <a:t>®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 and Python) </a:t>
            </a:r>
            <a:endParaRPr lang="pt-BR" sz="28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Motivation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20040" y="1886040"/>
            <a:ext cx="11331720" cy="42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Discrete Fourier Transform (DFT) is a powerful tool to perform Fourier analysis in discrete data, with several applications, such as astronomy, chemistry, acoustics, geophysics, and digital processing.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The use of window functions affects the analysis in the frequency domain, sometimes introducing unwanted artifacts, such as signal leakage, scalloping loss, and intensity of sidelobes.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State-of-the-art Window Functions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1960" y="1524600"/>
            <a:ext cx="11331720" cy="47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000"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The current need for better signal processing methods motivates development of improved window functions, to provide superior spectral properties.</a:t>
            </a: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Recent research on window functions has focused in improving windows with flexible temporal and spectral characteristics. </a:t>
            </a: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There is a demand for a more systematic procedure to develop those functions. </a:t>
            </a: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We propose a generalized functional form to describe windows combined with an optimization method to improve their spectral properties.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21280" y="448200"/>
            <a:ext cx="1204128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G</a:t>
            </a: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eneralized </a:t>
            </a: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A</a:t>
            </a: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daptive </a:t>
            </a: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P</a:t>
            </a: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olynomial (GAP)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41440" y="1524600"/>
            <a:ext cx="11331720" cy="47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We present a generalized window function as a non-linear polynomial expansion in which </a:t>
            </a:r>
            <a:r>
              <a:rPr lang="en-US" sz="2800" b="1" strike="noStrike" spc="-1">
                <a:solidFill>
                  <a:srgbClr val="404040"/>
                </a:solidFill>
                <a:latin typeface="Segoe UI"/>
                <a:ea typeface="DejaVu Sans"/>
              </a:rPr>
              <a:t>all the current windows could be mimic with the appropriate expansion coefficients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. </a:t>
            </a: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This functional form is very flexible, which allows searching for sets of expansion coefficients that provide superior properties, considering a reference figure of merit associated to the property to be improved. </a:t>
            </a: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This procedure paves the way for optimization and adaptive methods, such as machine learning and genetic algorithms, to adapt window functions to certain data sets and specific applications. 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The GAP Window Function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41440" y="1892520"/>
            <a:ext cx="11384640" cy="419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Flexible functional form for a window function, a non-linear polynomial expansion: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where      and      are the coefficients and the order of the polynomial expansion, respectively. 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43" name="Imagem 11" descr="Uma imagem contendo Forma&#10;&#10;Descrição gerada automaticamente"/>
          <p:cNvPicPr/>
          <p:nvPr/>
        </p:nvPicPr>
        <p:blipFill>
          <a:blip r:embed="rId3"/>
          <a:stretch/>
        </p:blipFill>
        <p:spPr>
          <a:xfrm>
            <a:off x="4479120" y="2912400"/>
            <a:ext cx="2646720" cy="1073520"/>
          </a:xfrm>
          <a:prstGeom prst="rect">
            <a:avLst/>
          </a:prstGeom>
          <a:ln w="0">
            <a:noFill/>
          </a:ln>
        </p:spPr>
      </p:pic>
      <p:pic>
        <p:nvPicPr>
          <p:cNvPr id="144" name="Imagem 1" descr="Uma imagem contendo Forma&#10;&#10;Descrição gerada automaticamente"/>
          <p:cNvPicPr/>
          <p:nvPr/>
        </p:nvPicPr>
        <p:blipFill>
          <a:blip r:embed="rId3"/>
          <a:srcRect l="71163" r="11944"/>
          <a:stretch/>
        </p:blipFill>
        <p:spPr>
          <a:xfrm>
            <a:off x="1666800" y="3962160"/>
            <a:ext cx="447120" cy="1073520"/>
          </a:xfrm>
          <a:prstGeom prst="rect">
            <a:avLst/>
          </a:prstGeom>
          <a:ln w="0">
            <a:noFill/>
          </a:ln>
        </p:spPr>
      </p:pic>
      <p:pic>
        <p:nvPicPr>
          <p:cNvPr id="145" name="Imagem 2" descr="Uma imagem contendo Forma&#10;&#10;Descrição gerada automaticamente"/>
          <p:cNvPicPr/>
          <p:nvPr/>
        </p:nvPicPr>
        <p:blipFill>
          <a:blip r:embed="rId3"/>
          <a:srcRect l="51675" r="35044" b="79927"/>
          <a:stretch/>
        </p:blipFill>
        <p:spPr>
          <a:xfrm>
            <a:off x="2796480" y="4443120"/>
            <a:ext cx="466560" cy="28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The GAP Window Function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41440" y="1524600"/>
            <a:ext cx="11384640" cy="504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/>
          </a:bodyPr>
          <a:lstStyle/>
          <a:p>
            <a:pPr marL="228600" indent="-2278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404040"/>
                </a:solidFill>
                <a:latin typeface="Segoe UI"/>
                <a:ea typeface="DejaVu Sans"/>
              </a:rPr>
              <a:t>All windows are symmetrically constrained around their center.</a:t>
            </a:r>
            <a:endParaRPr lang="pt-BR" sz="2800" b="0" strike="noStrike" spc="-1" dirty="0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404040"/>
                </a:solidFill>
                <a:latin typeface="Segoe UI"/>
                <a:ea typeface="DejaVu Sans"/>
              </a:rPr>
              <a:t> Considering the polynomial represented only in the time interval -</a:t>
            </a:r>
            <a:r>
              <a:rPr lang="en-US" sz="2800" b="0" i="1" strike="noStrike" spc="-1" dirty="0">
                <a:solidFill>
                  <a:srgbClr val="404040"/>
                </a:solidFill>
                <a:latin typeface="Segoe UI"/>
                <a:ea typeface="DejaVu Sans"/>
              </a:rPr>
              <a:t>T</a:t>
            </a:r>
            <a:r>
              <a:rPr lang="en-US" sz="2800" b="0" strike="noStrike" spc="-1" dirty="0">
                <a:solidFill>
                  <a:srgbClr val="404040"/>
                </a:solidFill>
                <a:latin typeface="Segoe UI"/>
                <a:ea typeface="DejaVu Sans"/>
              </a:rPr>
              <a:t>/2 to +</a:t>
            </a:r>
            <a:r>
              <a:rPr lang="en-US" sz="2800" b="0" i="1" strike="noStrike" spc="-1" dirty="0">
                <a:solidFill>
                  <a:srgbClr val="404040"/>
                </a:solidFill>
                <a:latin typeface="Segoe UI"/>
                <a:ea typeface="DejaVu Sans"/>
              </a:rPr>
              <a:t>T</a:t>
            </a:r>
            <a:r>
              <a:rPr lang="en-US" sz="2800" b="0" strike="noStrike" spc="-1" dirty="0">
                <a:solidFill>
                  <a:srgbClr val="404040"/>
                </a:solidFill>
                <a:latin typeface="Segoe UI"/>
                <a:ea typeface="DejaVu Sans"/>
              </a:rPr>
              <a:t>/2, we kept the form: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404040"/>
                </a:solidFill>
                <a:latin typeface="Segoe UI"/>
                <a:ea typeface="DejaVu Sans"/>
              </a:rPr>
              <a:t>where                    for                   . </a:t>
            </a:r>
            <a:endParaRPr lang="pt-BR" sz="2800" b="0" strike="noStrike" spc="-1" dirty="0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404040"/>
                </a:solidFill>
                <a:latin typeface="Segoe UI"/>
                <a:ea typeface="DejaVu Sans"/>
              </a:rPr>
              <a:t>Here, we developed the window constraining             (normalized), but this constrain could be lifted in future developments.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148" name="Imagem 2" descr="Uma imagem contendo Forma&#10;&#10;Descrição gerada automaticamente"/>
          <p:cNvPicPr/>
          <p:nvPr/>
        </p:nvPicPr>
        <p:blipFill>
          <a:blip r:embed="rId3"/>
          <a:stretch/>
        </p:blipFill>
        <p:spPr>
          <a:xfrm>
            <a:off x="2449080" y="3334320"/>
            <a:ext cx="7569720" cy="1163160"/>
          </a:xfrm>
          <a:prstGeom prst="rect">
            <a:avLst/>
          </a:prstGeom>
          <a:ln w="0">
            <a:noFill/>
          </a:ln>
        </p:spPr>
      </p:pic>
      <p:pic>
        <p:nvPicPr>
          <p:cNvPr id="149" name="Imagem 12" descr="Uma imagem contendo Forma&#10;&#10;Descrição gerada automaticamente"/>
          <p:cNvPicPr/>
          <p:nvPr/>
        </p:nvPicPr>
        <p:blipFill>
          <a:blip r:embed="rId4"/>
          <a:stretch/>
        </p:blipFill>
        <p:spPr>
          <a:xfrm>
            <a:off x="1550106" y="4850168"/>
            <a:ext cx="1485360" cy="405000"/>
          </a:xfrm>
          <a:prstGeom prst="rect">
            <a:avLst/>
          </a:prstGeom>
          <a:ln w="0">
            <a:noFill/>
          </a:ln>
        </p:spPr>
      </p:pic>
      <p:pic>
        <p:nvPicPr>
          <p:cNvPr id="150" name="Imagem 14" descr="Uma imagem contendo Forma&#10;&#10;Descrição gerada automaticamente"/>
          <p:cNvPicPr/>
          <p:nvPr/>
        </p:nvPicPr>
        <p:blipFill>
          <a:blip r:embed="rId5"/>
          <a:stretch/>
        </p:blipFill>
        <p:spPr>
          <a:xfrm>
            <a:off x="3748986" y="4885256"/>
            <a:ext cx="1543680" cy="409680"/>
          </a:xfrm>
          <a:prstGeom prst="rect">
            <a:avLst/>
          </a:prstGeom>
          <a:ln w="0">
            <a:noFill/>
          </a:ln>
        </p:spPr>
      </p:pic>
      <p:pic>
        <p:nvPicPr>
          <p:cNvPr id="151" name="Imagem 16" descr="Uma imagem contendo Forma&#10;&#10;Descrição gerada automaticamente"/>
          <p:cNvPicPr/>
          <p:nvPr/>
        </p:nvPicPr>
        <p:blipFill>
          <a:blip r:embed="rId6"/>
          <a:stretch/>
        </p:blipFill>
        <p:spPr>
          <a:xfrm>
            <a:off x="7497969" y="5487674"/>
            <a:ext cx="1198440" cy="36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Mimic Other Window Functions 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41440" y="1544760"/>
            <a:ext cx="11331720" cy="47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An expansion with </a:t>
            </a:r>
            <a:r>
              <a:rPr lang="en-US" sz="2800" b="0" i="1" strike="noStrike" spc="-1">
                <a:solidFill>
                  <a:srgbClr val="404040"/>
                </a:solidFill>
                <a:latin typeface="Segoe UI"/>
                <a:ea typeface="DejaVu Sans"/>
              </a:rPr>
              <a:t>m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 = 10 (only ten coefficients </a:t>
            </a:r>
            <a:r>
              <a:rPr lang="en-US" sz="2800" b="0" i="1" strike="noStrike" spc="-1">
                <a:solidFill>
                  <a:srgbClr val="404040"/>
                </a:solidFill>
                <a:latin typeface="Segoe UI"/>
                <a:ea typeface="DejaVu Sans"/>
              </a:rPr>
              <a:t>a</a:t>
            </a:r>
            <a:r>
              <a:rPr lang="en-US" sz="2800" b="0" strike="noStrike" spc="-1" baseline="-25000">
                <a:solidFill>
                  <a:srgbClr val="404040"/>
                </a:solidFill>
                <a:latin typeface="Segoe UI"/>
                <a:ea typeface="DejaVu Sans"/>
              </a:rPr>
              <a:t>2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 to </a:t>
            </a:r>
            <a:r>
              <a:rPr lang="en-US" sz="2800" b="0" i="1" strike="noStrike" spc="-1">
                <a:solidFill>
                  <a:srgbClr val="404040"/>
                </a:solidFill>
                <a:latin typeface="Segoe UI"/>
                <a:ea typeface="DejaVu Sans"/>
              </a:rPr>
              <a:t>a</a:t>
            </a:r>
            <a:r>
              <a:rPr lang="en-US" sz="2800" b="0" strike="noStrike" spc="-1" baseline="-25000">
                <a:solidFill>
                  <a:srgbClr val="404040"/>
                </a:solidFill>
                <a:latin typeface="Segoe UI"/>
                <a:ea typeface="DejaVu Sans"/>
              </a:rPr>
              <a:t>20</a:t>
            </a: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) can describe well most of the traditional window functions.</a:t>
            </a:r>
            <a:endParaRPr lang="pt-BR" sz="2800" b="0" strike="noStrike" spc="-1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The expansion, with coefficients presented in the table, mimic any of the well-established windows and their properties.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54" name="Imagem 3"/>
          <p:cNvPicPr/>
          <p:nvPr/>
        </p:nvPicPr>
        <p:blipFill>
          <a:blip r:embed="rId3"/>
          <a:stretch/>
        </p:blipFill>
        <p:spPr>
          <a:xfrm>
            <a:off x="205200" y="3720960"/>
            <a:ext cx="11754720" cy="2907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21280" y="448200"/>
            <a:ext cx="832752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Mimic Other Window Functions (Results) 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41440" y="1524600"/>
            <a:ext cx="11331720" cy="47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404040"/>
                </a:solidFill>
                <a:latin typeface="Segoe UI"/>
                <a:ea typeface="DejaVu Sans"/>
              </a:rPr>
              <a:t>This generalized window function could mimic (as shown in the figure) any of the well know window functions.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57" name="Imagem 3"/>
          <p:cNvPicPr/>
          <p:nvPr/>
        </p:nvPicPr>
        <p:blipFill>
          <a:blip r:embed="rId3"/>
          <a:stretch/>
        </p:blipFill>
        <p:spPr>
          <a:xfrm>
            <a:off x="383040" y="3024360"/>
            <a:ext cx="5594040" cy="3580560"/>
          </a:xfrm>
          <a:prstGeom prst="rect">
            <a:avLst/>
          </a:prstGeom>
          <a:ln w="0">
            <a:noFill/>
          </a:ln>
        </p:spPr>
      </p:pic>
      <p:pic>
        <p:nvPicPr>
          <p:cNvPr id="158" name="Imagem 5"/>
          <p:cNvPicPr/>
          <p:nvPr/>
        </p:nvPicPr>
        <p:blipFill>
          <a:blip r:embed="rId4"/>
          <a:stretch/>
        </p:blipFill>
        <p:spPr>
          <a:xfrm>
            <a:off x="6125040" y="3023280"/>
            <a:ext cx="5579280" cy="3595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{0385F881-EB91-4428-8CDF-EBDF177B5763}tf10001108_win32</Template>
  <TotalTime>969</TotalTime>
  <Words>926</Words>
  <Application>Microsoft Office PowerPoint</Application>
  <PresentationFormat>Widescreen</PresentationFormat>
  <Paragraphs>93</Paragraphs>
  <Slides>19</Slides>
  <Notes>19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Bem-vindo ao PowerPoint</dc:title>
  <dc:subject/>
  <dc:creator>Wesley Beccaro</dc:creator>
  <dc:description/>
  <cp:lastModifiedBy>Wesley Beccaro</cp:lastModifiedBy>
  <cp:revision>111</cp:revision>
  <dcterms:created xsi:type="dcterms:W3CDTF">2020-10-21T11:46:48Z</dcterms:created>
  <dcterms:modified xsi:type="dcterms:W3CDTF">2020-11-11T17:33:55Z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1</vt:i4>
  </property>
  <property fmtid="{D5CDD505-2E9C-101B-9397-08002B2CF9AE}" pid="8" name="Notes">
    <vt:i4>19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</Properties>
</file>