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628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182E5B-1DAC-4B03-BA78-C10397C07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519C1-78D9-4411-A52B-1F0A9BF852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D346FE-D7F8-4C96-B2BF-B4F792F302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828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232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828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232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8EAAC7-4DB8-4750-B450-CBA556D362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10BF77-E4EF-4CA5-B331-11666E9AAA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F16E69-387E-4663-A0AF-C12FF31FED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41E838-6A8A-452E-A303-EB9746121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A88CC-8B78-4603-AC22-0B24332175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8F11F6-E9F1-4AEC-BFAE-BF0ECDBF93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4600" y="302760"/>
            <a:ext cx="9623880" cy="58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7B3ACB-27B4-471D-A306-87B21E1A40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701BB9-3F03-4A4D-BD40-D35E9CD6BD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D9F8EA-97CA-4420-A306-7DD265178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79E7F9-AFD9-4019-8413-CCF59936D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6F1422-553C-4232-86FF-3F051F7684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4015B4-8E1F-4A7C-880A-9381B8F32D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9059D4-1B71-4245-8FF8-B089887094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78828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4232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3460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78828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4232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F096F3-F55E-4773-B113-B7E86A95B6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A2B6CF-EE94-4EF3-8263-E203073EC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8FEB63-9D24-4D37-A850-F638EA63C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EE7C99-64E8-4A5C-9BFD-9C931867B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F13FE2-D00F-4CCC-AC04-D20A14985C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3F7A26-E878-4460-AA89-826670960E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D8ECF3-3E44-4DD1-BFFB-B52841892B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600" y="302760"/>
            <a:ext cx="9623880" cy="58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6EA6FC-8D96-45BD-BD12-CB06EE9E87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B5EA66-5BAD-4F34-87B1-207280D0B7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ABDD29-27CF-4C04-A6ED-ADDF12E0DF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9B0908-5A39-4128-953A-8CC536A28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D09F16-6AD5-435A-8EEE-EA077D6BC2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666085-0562-42C9-ABD7-E91CC1FEDA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78828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04232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3460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78828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04232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153AF8-5108-4CF0-8D2B-1DDF955F7F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97DE20-DF5B-444D-A1FE-5322EE3A7D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D71081-2EB1-43B8-A513-95CEB30867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21A79B-B3C8-4664-B32A-3BC0EB9BB6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C1D85C-45C9-4E80-A91A-EC37D04052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F20B3E-ECD5-4A9E-9743-F98C9BF32A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D366F3-9AD9-41BF-AED0-CAEA11B278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34600" y="302760"/>
            <a:ext cx="9623880" cy="58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5DB46C-A593-4080-8D42-01B9F74196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CA98E8-14B7-4012-9AF5-4FFA021324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539993-FA62-4BDF-95DF-88C04AE0E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56AD5B-BE6E-4811-B5D4-5D6EA9118E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B6EBD3-47B0-45C9-A2AA-638BE2A119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BC0A0B-CDD3-4938-A03F-D0187D5AB6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78828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7042320" y="176472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3460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78828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7042320" y="4371480"/>
            <a:ext cx="309852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B6AF7B-B035-44A9-8E56-008B82395A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F145D-844F-456E-B851-9BD48C8684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2760"/>
            <a:ext cx="9623880" cy="58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20173-9389-4B74-BC76-951D4C776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8A054-360A-43AD-BC0F-64F5EBC22E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49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880" y="437148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888EFB-5537-4146-8865-63F814096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880" y="1764720"/>
            <a:ext cx="469620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4371480"/>
            <a:ext cx="9623880" cy="23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AF42F-6507-400F-9595-909EDE75D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391320" indent="-391320">
              <a:lnSpc>
                <a:spcPct val="10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  <a:p>
            <a:pPr lvl="1" marL="847440" indent="-325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2" marL="1303920" indent="-26064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  <a:p>
            <a:pPr lvl="3" marL="1825200" indent="-26064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4" marL="2346840" indent="-26064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3460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653640" y="7009560"/>
            <a:ext cx="3385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66368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F9938F-76D5-4D5C-BB66-7C3A90930BB3}" type="slidenum">
              <a:rPr b="0" lang="ru-RU" sz="14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4600" y="1692720"/>
            <a:ext cx="4724280" cy="705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34600" y="2398320"/>
            <a:ext cx="4724280" cy="43570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391320" indent="-39132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  <a:p>
            <a:pPr lvl="1" marL="847440" indent="-325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2" marL="1303920" indent="-2606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100" spc="-1" strike="noStrike">
              <a:solidFill>
                <a:srgbClr val="000000"/>
              </a:solidFill>
              <a:latin typeface="Calibri"/>
            </a:endParaRPr>
          </a:p>
          <a:p>
            <a:pPr lvl="3" marL="1825200" indent="-260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346840" indent="-260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432040" y="1692720"/>
            <a:ext cx="4726440" cy="705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432040" y="2398320"/>
            <a:ext cx="4726440" cy="43570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391320" indent="-39132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  <a:p>
            <a:pPr lvl="1" marL="847440" indent="-325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2" marL="1303920" indent="-2606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100" spc="-1" strike="noStrike">
              <a:solidFill>
                <a:srgbClr val="000000"/>
              </a:solidFill>
              <a:latin typeface="Calibri"/>
            </a:endParaRPr>
          </a:p>
          <a:p>
            <a:pPr lvl="3" marL="1825200" indent="-260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346840" indent="-260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4"/>
          </p:nvPr>
        </p:nvSpPr>
        <p:spPr>
          <a:xfrm>
            <a:off x="53460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5"/>
          </p:nvPr>
        </p:nvSpPr>
        <p:spPr>
          <a:xfrm>
            <a:off x="3653640" y="7009560"/>
            <a:ext cx="3385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6"/>
          </p:nvPr>
        </p:nvSpPr>
        <p:spPr>
          <a:xfrm>
            <a:off x="766368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558C20-BDDE-447E-BF88-1C7AD999B212}" type="slidenum">
              <a:rPr b="0" lang="ru-RU" sz="14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1260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34600" y="1764720"/>
            <a:ext cx="9623880" cy="49906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391320" indent="-391320">
              <a:lnSpc>
                <a:spcPct val="10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7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  <a:p>
            <a:pPr lvl="1" marL="847440" indent="-325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2" marL="1303920" indent="-26064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  <a:p>
            <a:pPr lvl="3" marL="1825200" indent="-26064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4" marL="2346840" indent="-26064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3460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653640" y="7009560"/>
            <a:ext cx="3385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6368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D95FE6-5A08-4F97-BB26-31B00FB4AB01}" type="slidenum">
              <a:rPr b="0" lang="ru-RU" sz="14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 idx="10"/>
          </p:nvPr>
        </p:nvSpPr>
        <p:spPr>
          <a:xfrm>
            <a:off x="53460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11"/>
          </p:nvPr>
        </p:nvSpPr>
        <p:spPr>
          <a:xfrm>
            <a:off x="3653640" y="7009560"/>
            <a:ext cx="3385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2"/>
          </p:nvPr>
        </p:nvSpPr>
        <p:spPr>
          <a:xfrm>
            <a:off x="7663680" y="7009560"/>
            <a:ext cx="249480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41CB03-2C54-4AC5-9631-8882C85D2357}" type="slidenum">
              <a:rPr b="0" lang="ru-RU" sz="14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Выбор решения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44960" y="1159560"/>
            <a:ext cx="9455040" cy="55004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Нейронные сети. Почему?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1) Лучше обнаружение объектов в сложной изменяющейся среде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2) Возможность обнаружить прозрачный, тонкий, разноцветный объект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Какие проблемы?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1) Маленькая база даных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2) Необходимо время на создание обучающей выборки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3) Вычислительные мощности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Алгоритм и библиотеки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403760" y="1260000"/>
            <a:ext cx="2676240" cy="564336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360000" y="1188000"/>
            <a:ext cx="6840000" cy="361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Используемые библиотеки: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Numpy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Opencv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Tensorflow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Matplotlib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PIL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Time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Os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Предподготовка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40000" y="1104120"/>
            <a:ext cx="9455040" cy="19558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1) Размер изображение изменяется до 256х512 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2) Каждое изображение сегментируется вручную, для подачи на обучение нейросети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120000" y="2880000"/>
            <a:ext cx="2160000" cy="432000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980000" y="2879640"/>
            <a:ext cx="2160000" cy="432036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4500000" y="4500000"/>
            <a:ext cx="1260000" cy="7200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Нейронная сеть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0" y="1080000"/>
            <a:ext cx="9455040" cy="15958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Было принято использовать классическую модель нейросети для сегментации U-Net, но с добавлением пробросов между слоями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Рисунок 3" descr=""/>
          <p:cNvPicPr/>
          <p:nvPr/>
        </p:nvPicPr>
        <p:blipFill>
          <a:blip r:embed="rId1"/>
          <a:stretch/>
        </p:blipFill>
        <p:spPr>
          <a:xfrm>
            <a:off x="9275760" y="6019200"/>
            <a:ext cx="1203480" cy="1146240"/>
          </a:xfrm>
          <a:prstGeom prst="rect">
            <a:avLst/>
          </a:prstGeom>
          <a:ln w="0">
            <a:noFill/>
          </a:ln>
        </p:spPr>
      </p:pic>
      <p:sp>
        <p:nvSpPr>
          <p:cNvPr id="180" name="TextBox 3"/>
          <p:cNvSpPr/>
          <p:nvPr/>
        </p:nvSpPr>
        <p:spPr>
          <a:xfrm>
            <a:off x="9375840" y="6996240"/>
            <a:ext cx="118548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en-US" sz="9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#</a:t>
            </a:r>
            <a:r>
              <a:rPr b="0" lang="ru-RU" sz="9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студсоветгуап </a:t>
            </a:r>
            <a:r>
              <a:rPr b="0" lang="en-US" sz="9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#</a:t>
            </a:r>
            <a:r>
              <a:rPr b="0" lang="ru-RU" sz="9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студсоветвделе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9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#уютныйсс3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0" y="3060000"/>
            <a:ext cx="10693080" cy="446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Выход нейросети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264960" y="1080000"/>
            <a:ext cx="9455040" cy="17204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marL="423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Задача нейронной сети сводится к получению такой же сегментации, как и ручное сегментирование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730840" y="2575080"/>
            <a:ext cx="3449160" cy="462492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022760" y="2700000"/>
            <a:ext cx="3657240" cy="24001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1022760" y="5100120"/>
            <a:ext cx="3657240" cy="23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Постобработка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455040" cy="26758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 fontScale="82000"/>
          </a:bodyPr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После получения изображения из нейросети: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1) Накидывается маска определённого цвета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2) Размытие изображения и перевод в ЧБ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3) Поиск объектов этого цвета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4) Отсеивание шумов и неточностей нейросети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668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5) Отображение итоговой картинки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36120" y="2793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Итог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24960" y="1519560"/>
            <a:ext cx="9455040" cy="55004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25080" y="2700000"/>
            <a:ext cx="4174920" cy="313092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4860000" y="3600000"/>
            <a:ext cx="1260000" cy="900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6480000" y="2520000"/>
            <a:ext cx="4140000" cy="31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34600" y="30276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Доп задание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-16920" y="900000"/>
            <a:ext cx="9196920" cy="24958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marL="432000" indent="0">
              <a:lnSpc>
                <a:spcPct val="100000"/>
              </a:lnSpc>
              <a:spcBef>
                <a:spcPts val="621"/>
              </a:spcBef>
              <a:buNone/>
            </a:pPr>
            <a:r>
              <a:rPr b="0" lang="ru-RU" sz="31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Несмотря на то, что квадратный контур у всех фигур одинаковый, их периметры разные и отличаются сильно, что позволяет их отсортировать по этому признаку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517160" y="2160000"/>
            <a:ext cx="2742840" cy="50288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65920" y="3240000"/>
            <a:ext cx="5734080" cy="37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6120" y="3240000"/>
            <a:ext cx="9623880" cy="620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2509c"/>
                </a:solidFill>
                <a:latin typeface="Roboto Medium"/>
                <a:ea typeface="Roboto Medium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Application>LibreOffice/7.5.1.2$Windows_X86_64 LibreOffice_project/fcbaee479e84c6cd81291587d2ee68cba099e129</Application>
  <AppVersion>15.0000</AppVersion>
  <Words>703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2017-12-17T07:35:55Z</dcterms:created>
  <dc:creator>Sergey</dc:creator>
  <dc:description/>
  <dc:language>ru-RU</dc:language>
  <cp:lastModifiedBy/>
  <dcterms:modified xsi:type="dcterms:W3CDTF">2023-03-09T13:57:43Z</dcterms:modified>
  <cp:revision>301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2017-12-06T00:00:00Z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2017-12-17T00:00:00Z</vt:filetime>
  </property>
  <property fmtid="{D5CDD505-2E9C-101B-9397-08002B2CF9AE}" pid="5" name="PresentationFormat">
    <vt:lpwstr>Произвольный</vt:lpwstr>
  </property>
  <property fmtid="{D5CDD505-2E9C-101B-9397-08002B2CF9AE}" pid="6" name="Slides">
    <vt:i4>28</vt:i4>
  </property>
</Properties>
</file>