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-bold.fntdata"/><Relationship Id="rId10" Type="http://schemas.openxmlformats.org/officeDocument/2006/relationships/font" Target="fonts/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f28f29d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7f28f29d7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f28f29d7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7f28f29d73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635edc0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36635edc07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635edc0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6635edc07f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90906" y="733806"/>
            <a:ext cx="8367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90906" y="1933956"/>
            <a:ext cx="83670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390906" y="481431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90906" y="75438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93074" y="4814316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i.org/10.1016/j.physio.2022.04.0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 amt="40000"/>
          </a:blip>
          <a:srcRect b="2548" l="0" r="0" t="7093"/>
          <a:stretch/>
        </p:blipFill>
        <p:spPr>
          <a:xfrm>
            <a:off x="-1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ctrTitle"/>
          </p:nvPr>
        </p:nvSpPr>
        <p:spPr>
          <a:xfrm>
            <a:off x="388400" y="515825"/>
            <a:ext cx="2197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618462" y="281724"/>
            <a:ext cx="53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i="1" lang="pt-BR" sz="1800">
                <a:solidFill>
                  <a:srgbClr val="FFFFFF"/>
                </a:solidFill>
              </a:rPr>
              <a:t>Projeto Final – Etapa 4/4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26478" y="360287"/>
            <a:ext cx="3382500" cy="22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610807" y="1232153"/>
            <a:ext cx="55893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3429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</a:pPr>
            <a:r>
              <a:rPr lang="pt-BR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Pitch </a:t>
            </a:r>
            <a:r>
              <a:rPr lang="pt-BR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</a:t>
            </a:r>
            <a:r>
              <a:rPr b="0" i="0" lang="pt-BR" sz="2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pt-BR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Grupo 4 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3429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</a:pPr>
            <a:r>
              <a:rPr lang="pt-BR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HipSafe - </a:t>
            </a:r>
            <a:r>
              <a:rPr i="1" lang="pt-BR" sz="1800">
                <a:solidFill>
                  <a:schemeClr val="lt1"/>
                </a:solidFill>
              </a:rPr>
              <a:t>Sistema de Monitoramento Ativo para Reabilitação de Quadril</a:t>
            </a:r>
            <a:endParaRPr sz="2800">
              <a:solidFill>
                <a:schemeClr val="dk2"/>
              </a:solidFill>
            </a:endParaRPr>
          </a:p>
          <a:p>
            <a:pPr indent="3429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</a:pPr>
            <a:r>
              <a:t/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354522" y="3857521"/>
            <a:ext cx="369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3429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Autores:</a:t>
            </a:r>
            <a:endParaRPr sz="1100"/>
          </a:p>
          <a:p>
            <a:pPr indent="342900" lvl="0" marL="0" marR="0" rtl="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CARLOS FERNANDO MATTOS DO AMARAL</a:t>
            </a:r>
            <a:endParaRPr sz="1100"/>
          </a:p>
          <a:p>
            <a:pPr indent="342900" lvl="0" marL="0" marR="0" rtl="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ERIC SENNE ROMA</a:t>
            </a:r>
            <a:endParaRPr sz="1100"/>
          </a:p>
          <a:p>
            <a:pPr indent="342900" lvl="0" marL="0" marR="0" rtl="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None/>
            </a:pPr>
            <a:r>
              <a:rPr lang="pt-BR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MELVIN GUSTAVO MARADIAGA ELVIR</a:t>
            </a:r>
            <a:endParaRPr sz="1100"/>
          </a:p>
        </p:txBody>
      </p:sp>
      <p:pic>
        <p:nvPicPr>
          <p:cNvPr descr="Logotipo, nome da empresa&#10;&#10;O conteúdo gerado por IA pode estar incorreto." id="67" name="Google Shape;6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803" y="4060548"/>
            <a:ext cx="1428972" cy="56563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 rot="-5400000">
            <a:off x="7092057" y="2564596"/>
            <a:ext cx="3692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3429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None/>
            </a:pPr>
            <a:r>
              <a:rPr lang="pt-BR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Setembro</a:t>
            </a:r>
            <a:r>
              <a:rPr b="0" i="0" lang="pt-BR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/ 2025</a:t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Ícone&#10;&#10;O conteúdo gerado por IA pode estar incorreto." id="73" name="Google Shape;7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62" y="4042004"/>
            <a:ext cx="1660800" cy="6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Pitch - </a:t>
            </a:r>
            <a:r>
              <a:rPr lang="pt-BR"/>
              <a:t>Problema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699738"/>
            <a:ext cx="4792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pt-BR" sz="2000">
                <a:solidFill>
                  <a:schemeClr val="dk1"/>
                </a:solidFill>
              </a:rPr>
              <a:t>Estima-se 1.5</a:t>
            </a:r>
            <a:r>
              <a:rPr lang="pt-BR" sz="2000">
                <a:solidFill>
                  <a:schemeClr val="dk1"/>
                </a:solidFill>
              </a:rPr>
              <a:t> milhões de cirurgias de próteses de quadril/ano. [1]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pt-BR" sz="2000">
                <a:solidFill>
                  <a:schemeClr val="dk1"/>
                </a:solidFill>
              </a:rPr>
              <a:t>R$150 milhões gastos no Brasil. [2]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pt-BR" sz="2000">
                <a:solidFill>
                  <a:schemeClr val="dk1"/>
                </a:solidFill>
              </a:rPr>
              <a:t>12% precisam de recirurgia. [3, 4]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pt-BR" sz="2000">
                <a:solidFill>
                  <a:schemeClr val="dk1"/>
                </a:solidFill>
              </a:rPr>
              <a:t>Luxação = dor + urgência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pt-BR" sz="2000">
                <a:solidFill>
                  <a:schemeClr val="dk1"/>
                </a:solidFill>
              </a:rPr>
              <a:t>Ortopedistas frustrados.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075" y="2829325"/>
            <a:ext cx="3273575" cy="21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5525" y="699750"/>
            <a:ext cx="3818301" cy="18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Arial"/>
              <a:buNone/>
            </a:pPr>
            <a:r>
              <a:rPr lang="pt-BR"/>
              <a:t>HipSafe – Revolucionando a Recuperação do Quadril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42850" y="741725"/>
            <a:ext cx="85443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Acompanha o paciente em tempo real e detecta movimentos de risco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Envia alertas imediatos: um “anjo da guarda” diário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Foco inicial: ortopedistas, hospitais e planos de saúde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Reduz custos e melhora indicadores de qualidade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Estudo preliminar concluído | Mercado real e demanda comprovada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Solução pronta para tornar a recuperação segura, rápida e eficiente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750" y="2827875"/>
            <a:ext cx="5366501" cy="18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8625" y="757050"/>
            <a:ext cx="8167800" cy="282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523"/>
              <a:buNone/>
            </a:pPr>
            <a:r>
              <a:rPr lang="pt-BR" sz="1352">
                <a:solidFill>
                  <a:schemeClr val="dk1"/>
                </a:solidFill>
              </a:rPr>
              <a:t>[1] CAHIR, J. G. et al. CT and MRI of hip arthroplasty. Clinical radiology, v. 62, n. 12, p. 1163-1171, 2007.</a:t>
            </a:r>
            <a:endParaRPr sz="135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523"/>
              <a:buNone/>
            </a:pPr>
            <a:r>
              <a:rPr lang="pt-BR" sz="1352">
                <a:solidFill>
                  <a:schemeClr val="dk1"/>
                </a:solidFill>
              </a:rPr>
              <a:t>[2] DE ANDRADE CHOI, Maíra Souza et al. Artroplastia total de quadril no Brasil, 2012-2021. Research, Society and Development, v. 12, n. 5, p. e26812541831-e26812541831, 2023.</a:t>
            </a:r>
            <a:endParaRPr sz="135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523"/>
              <a:buNone/>
            </a:pPr>
            <a:r>
              <a:rPr lang="pt-BR" sz="1352">
                <a:solidFill>
                  <a:schemeClr val="dk1"/>
                </a:solidFill>
              </a:rPr>
              <a:t>[3] OLIVEIRA, F. M. et al. Estimating the Arthroplasties Revision Rates and Lifetime of Knee and Hip Prosthesis in the State of São Paulo, Brazil. Value in Health, v. 19, n. 3, p. A31, 2016.</a:t>
            </a:r>
            <a:endParaRPr sz="135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523"/>
              <a:buNone/>
            </a:pPr>
            <a:r>
              <a:rPr lang="pt-BR" sz="1352">
                <a:solidFill>
                  <a:schemeClr val="dk1"/>
                </a:solidFill>
              </a:rPr>
              <a:t>[4] THEAKER, Justine; OLDHAM, Jackie; CALLAGHAN, Michael; PARKES, Matthew. Assessment of patients’ self-reported levels of adherence to postoperative restrictions following total hip replacement. Physiotherapy, [S.l.], v. 117, p. 1–7, 2022. Disponível em: </a:t>
            </a:r>
            <a:r>
              <a:rPr lang="pt-BR" sz="1352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https://doi.org/10.1016/j.physio.2022.04.001</a:t>
            </a:r>
            <a:endParaRPr sz="135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6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7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