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bold.fntdata"/><Relationship Id="rId6" Type="http://schemas.openxmlformats.org/officeDocument/2006/relationships/slide" Target="slides/slide1.xml"/><Relationship Id="rId18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8f29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7f28f29d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f28f29d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f28f29d73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f28f29d7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7f28f29d73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f28f29d7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7f28f29d73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28f29d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7f28f29d7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f28f29d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7f28f29d7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f28f29d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7f28f29d7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f28f29d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7f28f29d7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f28f29d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7f28f29d7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f28f29d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f28f29d73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28f29d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7f28f29d7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f28f29d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7f28f29d73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0906" y="733806"/>
            <a:ext cx="8367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0906" y="1933956"/>
            <a:ext cx="83670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90906" y="481431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90906" y="7543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93074" y="4814316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 amt="40000"/>
          </a:blip>
          <a:srcRect b="2548" l="0" r="0" t="7093"/>
          <a:stretch/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88400" y="515825"/>
            <a:ext cx="2197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618462" y="281724"/>
            <a:ext cx="53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i="1" lang="pt-BR" sz="1800">
                <a:solidFill>
                  <a:srgbClr val="FFFFFF"/>
                </a:solidFill>
              </a:rPr>
              <a:t>Projeto Final – Etapa 4/4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26478" y="360287"/>
            <a:ext cx="3382500" cy="2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10807" y="1232153"/>
            <a:ext cx="5589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PROJETO </a:t>
            </a: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FINAL-</a:t>
            </a:r>
            <a:r>
              <a:rPr b="0" i="0" lang="pt-BR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Grupo 4 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HipSafe - </a:t>
            </a:r>
            <a:r>
              <a:rPr i="1" lang="pt-BR" sz="1800">
                <a:solidFill>
                  <a:schemeClr val="lt1"/>
                </a:solidFill>
              </a:rPr>
              <a:t>Sistema de Monitoramento Ativo para Reabilitação de Quadril</a:t>
            </a:r>
            <a:endParaRPr sz="2800">
              <a:solidFill>
                <a:schemeClr val="dk2"/>
              </a:solidFill>
            </a:endParaRPr>
          </a:p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54522" y="3857521"/>
            <a:ext cx="369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Autores: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CARLOS FERNANDO MATTOS DO AMARAL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ERIC SENNE ROMA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lang="pt-BR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MELVIN GUSTAVO MARADIAGA ELVIR</a:t>
            </a:r>
            <a:endParaRPr sz="1100"/>
          </a:p>
        </p:txBody>
      </p:sp>
      <p:pic>
        <p:nvPicPr>
          <p:cNvPr descr="Logotipo, nome da empresa&#10;&#10;O conteúdo gerado por IA pode estar incorreto."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803" y="4060548"/>
            <a:ext cx="1428972" cy="5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 rot="-5400000">
            <a:off x="7092057" y="2564596"/>
            <a:ext cx="369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lang="pt-BR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Setembro</a:t>
            </a: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/ 2025</a:t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&#10;&#10;O conteúdo gerado por IA pode estar incorreto." id="140" name="Google Shape;14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62" y="4042004"/>
            <a:ext cx="1660800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Desafios Encontrados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53900" y="621325"/>
            <a:ext cx="77616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Drifts nos sensores MPU6050 </a:t>
            </a:r>
            <a:r>
              <a:rPr lang="pt-BR" sz="2000">
                <a:solidFill>
                  <a:schemeClr val="dk1"/>
                </a:solidFill>
              </a:rPr>
              <a:t>→ </a:t>
            </a:r>
            <a:r>
              <a:rPr lang="pt-BR" sz="1800">
                <a:solidFill>
                  <a:schemeClr val="dk1"/>
                </a:solidFill>
              </a:rPr>
              <a:t>Biblioteca de Fusão MadgwickAHRS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</a:t>
            </a:r>
            <a:r>
              <a:rPr lang="pt-BR" sz="1800">
                <a:solidFill>
                  <a:schemeClr val="dk1"/>
                </a:solidFill>
              </a:rPr>
              <a:t>Baixa confiabilidade do Yaw </a:t>
            </a:r>
            <a:r>
              <a:rPr lang="pt-BR" sz="2000">
                <a:solidFill>
                  <a:schemeClr val="dk1"/>
                </a:solidFill>
              </a:rPr>
              <a:t>→ </a:t>
            </a:r>
            <a:r>
              <a:rPr lang="pt-BR" sz="1800">
                <a:solidFill>
                  <a:schemeClr val="dk1"/>
                </a:solidFill>
              </a:rPr>
              <a:t>Trocar para o MPU9250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</a:t>
            </a:r>
            <a:r>
              <a:rPr lang="pt-BR" sz="1800">
                <a:solidFill>
                  <a:schemeClr val="dk1"/>
                </a:solidFill>
              </a:rPr>
              <a:t>Travamento do sistema </a:t>
            </a:r>
            <a:r>
              <a:rPr lang="pt-BR" sz="2000">
                <a:solidFill>
                  <a:schemeClr val="dk1"/>
                </a:solidFill>
              </a:rPr>
              <a:t>→ </a:t>
            </a:r>
            <a:r>
              <a:rPr lang="pt-BR" sz="1800">
                <a:solidFill>
                  <a:schemeClr val="dk1"/>
                </a:solidFill>
              </a:rPr>
              <a:t>Watchdog e Recuperação de Barramento I2C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Reconhecimento das posturas corporais: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pt-BR" sz="1800">
                <a:solidFill>
                  <a:srgbClr val="FF0000"/>
                </a:solidFill>
              </a:rPr>
              <a:t>Algoritmo de Quaternions Relativos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pt-BR" sz="1800">
                <a:solidFill>
                  <a:srgbClr val="FF0000"/>
                </a:solidFill>
              </a:rPr>
              <a:t>Calibração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Desafios Encontrados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353900" y="621325"/>
            <a:ext cx="77616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Algoritmo de Quaternions Relativos: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0" y="1172250"/>
            <a:ext cx="4414701" cy="31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650" y="573494"/>
            <a:ext cx="3302526" cy="27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500" y="3414276"/>
            <a:ext cx="4115149" cy="16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574125" y="778600"/>
            <a:ext cx="76917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Projeto de alta complexidade: integração de sensores, matemática avançada, calibração postural e biomecânica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Desenvolvimento de driver próprio para o MPU9250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Superação de diversos obstáculos ao longo do processo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Arquitetura e estrutura de software eficientes e modulares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Prova de conceito confirma a viabilidade: com refinamento matemático e calibração aprimorada, o sistema é plenamente possível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Projeto interdisciplinar, com ampla aplicabilidade em problemas de orientação espacial corporal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Pitch - Problema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88625" y="655200"/>
            <a:ext cx="8629200" cy="12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•Pacientes de artroplastia de quadril correm risco ao realizar algumas posturas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•Adesão às restrições cai após alta hospitalar.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•Consequência: risco elevado de luxação e falhas da prótese.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0" y="2073975"/>
            <a:ext cx="2108527" cy="29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0652" y="2073975"/>
            <a:ext cx="5914977" cy="290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Pitch – Solução e Impacto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19450" y="655200"/>
            <a:ext cx="7864800" cy="16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•HipSafe: dispositivo vestível com sensores inerciais.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•Alerta sonoro imediato ao detectar postura inadequada.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•Benefícios: segurança, adesão, prevenção de complicações.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•Relevância: impacto direto na qualidade de vida do paciente.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75" y="2816823"/>
            <a:ext cx="1568275" cy="1559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3350" y="2780775"/>
            <a:ext cx="1643387" cy="15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2275" y="2780769"/>
            <a:ext cx="1643375" cy="1652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&#10;&#10;O conteúdo gerado por IA pode estar incorreto." id="92" name="Google Shape;92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62" y="4042004"/>
            <a:ext cx="1660800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44000" y="731550"/>
            <a:ext cx="82560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 </a:t>
            </a:r>
            <a:r>
              <a:rPr lang="pt-BR" sz="2000">
                <a:solidFill>
                  <a:schemeClr val="dk1"/>
                </a:solidFill>
              </a:rPr>
              <a:t>Movimentos inadequados após artroplastia de quadril → risco de luxação e desgaste precoce.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Rotação Interna de Quadril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Flexão maior que 90 graus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Sentar em cadeira baixa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Cruzar as pernas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 </a:t>
            </a:r>
            <a:r>
              <a:rPr lang="pt-BR" sz="2000">
                <a:solidFill>
                  <a:schemeClr val="dk1"/>
                </a:solidFill>
              </a:rPr>
              <a:t>Dificuldade de adesão às restrições médicas em ambiente domiciliar.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•Posturas involuntárias durante o sono aumentam riscos.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&#10;&#10;O conteúdo gerado por IA pode estar incorreto." id="100" name="Google Shape;10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62" y="4042004"/>
            <a:ext cx="1660800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88625" y="747625"/>
            <a:ext cx="77733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•Prova de Conceito (POC) de um sistema vestível para monitoramento contínuo do ângulo de flexão.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•Alertas sonoros imediatos ao ultrapassar limites críticos.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•Registro de eventos em SDCard.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5902" l="23092" r="16440" t="6784"/>
          <a:stretch/>
        </p:blipFill>
        <p:spPr>
          <a:xfrm>
            <a:off x="4742700" y="2079250"/>
            <a:ext cx="3467100" cy="2819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Diagrama de Blocos Funcionais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88275" y="655200"/>
            <a:ext cx="90087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2 sensores MPU9250 capturam ângulos nas direções X, Y e Z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Estimativa do ângulo entre tronco e coxa via quaternions relativos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Detecção e gravação em tempo real de posturas inadequadas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25" y="1917900"/>
            <a:ext cx="5243484" cy="29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25" y="574176"/>
            <a:ext cx="2234750" cy="44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Diagrama de Hardware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00" y="3308550"/>
            <a:ext cx="5853300" cy="1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356300" y="733850"/>
            <a:ext cx="5615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Placa central:</a:t>
            </a:r>
            <a:r>
              <a:rPr lang="pt-BR" sz="1000">
                <a:solidFill>
                  <a:schemeClr val="dk1"/>
                </a:solidFill>
              </a:rPr>
              <a:t> Raspberry Pi Pico W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Sensores:</a:t>
            </a:r>
            <a:r>
              <a:rPr lang="pt-BR" sz="1000">
                <a:solidFill>
                  <a:schemeClr val="dk1"/>
                </a:solidFill>
              </a:rPr>
              <a:t> 2× MPU9250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RTC DS1307:</a:t>
            </a:r>
            <a:r>
              <a:rPr lang="pt-BR" sz="1000">
                <a:solidFill>
                  <a:schemeClr val="dk1"/>
                </a:solidFill>
              </a:rPr>
              <a:t> marcação temporal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Barramentos:</a:t>
            </a:r>
            <a:r>
              <a:rPr lang="pt-BR" sz="1000">
                <a:solidFill>
                  <a:schemeClr val="dk1"/>
                </a:solidFill>
              </a:rPr>
              <a:t> I2C0/I2C1 + expansores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Armazenamento:</a:t>
            </a:r>
            <a:r>
              <a:rPr lang="pt-BR" sz="1000">
                <a:solidFill>
                  <a:schemeClr val="dk1"/>
                </a:solidFill>
              </a:rPr>
              <a:t> cartão SD via SPI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Interface:</a:t>
            </a:r>
            <a:r>
              <a:rPr lang="pt-BR" sz="1000">
                <a:solidFill>
                  <a:schemeClr val="dk1"/>
                </a:solidFill>
              </a:rPr>
              <a:t> 1 botão + 1 buzzers via GPIO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Função:</a:t>
            </a:r>
            <a:r>
              <a:rPr lang="pt-BR" sz="1000">
                <a:solidFill>
                  <a:schemeClr val="dk1"/>
                </a:solidFill>
              </a:rPr>
              <a:t> coleta, processamento, alertas e registro de dados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Arquitetura de Software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" y="736808"/>
            <a:ext cx="8206700" cy="418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Fluxograma do Software</a:t>
            </a: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199" y="579499"/>
            <a:ext cx="5270252" cy="44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