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28f29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7f28f29d7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f28f29d7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7f28f29d73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f28f29d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7f28f29d73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f28f29d7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7f28f29d7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f28f29d7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7f28f29d7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f28f29d7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7f28f29d73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f28f29d7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7f28f29d73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f28f29d7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7f28f29d73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f28f29d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7f28f29d73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f28f29d7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7f28f29d73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0906" y="733806"/>
            <a:ext cx="8367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90906" y="1933956"/>
            <a:ext cx="83670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390906" y="481431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90906" y="7543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93074" y="4814316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 amt="40000"/>
          </a:blip>
          <a:srcRect b="2548" l="0" r="0" t="7093"/>
          <a:stretch/>
        </p:blipFill>
        <p:spPr>
          <a:xfrm>
            <a:off x="-1" y="-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388400" y="515825"/>
            <a:ext cx="2197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5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618462" y="281724"/>
            <a:ext cx="53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i="1" lang="pt-BR" sz="1800">
                <a:solidFill>
                  <a:srgbClr val="FFFFFF"/>
                </a:solidFill>
              </a:rPr>
              <a:t>Projeto Final – Etapa 4/4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26478" y="360287"/>
            <a:ext cx="3382500" cy="22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610807" y="1232153"/>
            <a:ext cx="55893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PROJETO </a:t>
            </a:r>
            <a:r>
              <a:rPr lang="pt-BR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FINAL-</a:t>
            </a:r>
            <a:r>
              <a:rPr b="0" i="0" lang="pt-BR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pt-BR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Grupo 4 </a:t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</a:pPr>
            <a:r>
              <a:rPr lang="pt-BR" sz="2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HipSafe - </a:t>
            </a:r>
            <a:r>
              <a:rPr i="1" lang="pt-BR" sz="1800">
                <a:solidFill>
                  <a:schemeClr val="lt1"/>
                </a:solidFill>
              </a:rPr>
              <a:t>Sistema de Monitoramento Ativo para Reabilitação de Quadril</a:t>
            </a:r>
            <a:endParaRPr sz="2800">
              <a:solidFill>
                <a:schemeClr val="dk2"/>
              </a:solidFill>
            </a:endParaRPr>
          </a:p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</a:pPr>
            <a:r>
              <a:t/>
            </a:r>
            <a:endParaRPr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354522" y="3857521"/>
            <a:ext cx="369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Autores:</a:t>
            </a:r>
            <a:endParaRPr sz="1100"/>
          </a:p>
          <a:p>
            <a:pPr indent="34290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CARLOS FERNANDO MATTOS DO AMARAL</a:t>
            </a:r>
            <a:endParaRPr sz="1100"/>
          </a:p>
          <a:p>
            <a:pPr indent="34290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ERIC SENNE ROMA</a:t>
            </a:r>
            <a:endParaRPr sz="1100"/>
          </a:p>
          <a:p>
            <a:pPr indent="34290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lang="pt-BR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MELVIN GUSTAVO MARADIAGA ELVIR</a:t>
            </a:r>
            <a:endParaRPr sz="1100"/>
          </a:p>
        </p:txBody>
      </p:sp>
      <p:pic>
        <p:nvPicPr>
          <p:cNvPr descr="Logotipo, nome da empresa&#10;&#10;O conteúdo gerado por IA pode estar incorreto." id="67" name="Google Shape;6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803" y="4060548"/>
            <a:ext cx="1428972" cy="56563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 rot="-5400000">
            <a:off x="7092057" y="2564596"/>
            <a:ext cx="369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3429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lay"/>
              <a:buNone/>
            </a:pPr>
            <a:r>
              <a:rPr lang="pt-BR" sz="12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Setembro</a:t>
            </a:r>
            <a:r>
              <a:rPr b="0" i="0" lang="pt-BR" sz="1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/ 2025</a:t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574125" y="778600"/>
            <a:ext cx="7691700" cy="35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Projeto de alta complexidade: integração de sensores, matemática avançada, calibração postural e biomecânica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Desenvolvimento de driver próprio para o MPU9250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Superação de diversos obstáculos ao longo do processo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Arquitetura e estrutura de software eficientes e modulares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Prova de conceito confirma a viabilidade: com refinamento matemático e calibração aprimorada, o sistema é plenamente possível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Projeto interdisciplinar, com ampla aplicabilidade em problemas de orientação espacial corporal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Ícone&#10;&#10;O conteúdo gerado por IA pode estar incorreto." id="73" name="Google Shape;7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62" y="4042004"/>
            <a:ext cx="1660800" cy="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44000" y="731550"/>
            <a:ext cx="82560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 </a:t>
            </a:r>
            <a:r>
              <a:rPr lang="pt-BR" sz="2000">
                <a:solidFill>
                  <a:schemeClr val="dk1"/>
                </a:solidFill>
              </a:rPr>
              <a:t>Movimentos inadequados após artroplastia de quadril → risco de luxação e desgaste precoce.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Rotação Interna de Quadril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Flexão maior que 90 graus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Sentar em cadeira baixa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pt-BR" sz="2000">
                <a:solidFill>
                  <a:schemeClr val="dk1"/>
                </a:solidFill>
              </a:rPr>
              <a:t>Cruzar as pernas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 </a:t>
            </a:r>
            <a:r>
              <a:rPr lang="pt-BR" sz="2000">
                <a:solidFill>
                  <a:schemeClr val="dk1"/>
                </a:solidFill>
              </a:rPr>
              <a:t>Dificuldade de adesão às restrições médicas em ambiente domiciliar.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•Posturas involuntárias durante o sono aumentam riscos.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Ícone&#10;&#10;O conteúdo gerado por IA pode estar incorreto." id="81" name="Google Shape;8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62" y="4042004"/>
            <a:ext cx="1660800" cy="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388625" y="747625"/>
            <a:ext cx="7773300" cy="1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•Prova de Conceito (POC) de um sistema vestível para monitoramento contínuo dos ângulos do quadril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•Alertas sonoros imediatos ao ultrapassar limites críticos.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•Registro de eventos em SDCard.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4">
            <a:alphaModFix/>
          </a:blip>
          <a:srcRect b="5902" l="23092" r="16440" t="6784"/>
          <a:stretch/>
        </p:blipFill>
        <p:spPr>
          <a:xfrm>
            <a:off x="4742700" y="2079250"/>
            <a:ext cx="3467100" cy="28194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Diagrama de Blocos Funcionais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88275" y="655200"/>
            <a:ext cx="90087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2 sensores MPU9250 capturam ângulos nas direções X, Y e Z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• Estimativa do ângulo entre tronco e coxa via quaternions relativos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• Detecção e gravação em tempo real de posturas inadequadas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25" y="1917900"/>
            <a:ext cx="5243484" cy="29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225" y="574176"/>
            <a:ext cx="2234750" cy="441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Diagrama de Hardware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900" y="3308550"/>
            <a:ext cx="5853300" cy="136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56300" y="733850"/>
            <a:ext cx="56154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Placa central:</a:t>
            </a:r>
            <a:r>
              <a:rPr lang="pt-BR" sz="1000">
                <a:solidFill>
                  <a:schemeClr val="dk1"/>
                </a:solidFill>
              </a:rPr>
              <a:t> Raspberry Pi Pico W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Sensores:</a:t>
            </a:r>
            <a:r>
              <a:rPr lang="pt-BR" sz="1000">
                <a:solidFill>
                  <a:schemeClr val="dk1"/>
                </a:solidFill>
              </a:rPr>
              <a:t> 2× MPU9250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RTC DS1307:</a:t>
            </a:r>
            <a:r>
              <a:rPr lang="pt-BR" sz="1000">
                <a:solidFill>
                  <a:schemeClr val="dk1"/>
                </a:solidFill>
              </a:rPr>
              <a:t> marcação temporal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Barramentos:</a:t>
            </a:r>
            <a:r>
              <a:rPr lang="pt-BR" sz="1000">
                <a:solidFill>
                  <a:schemeClr val="dk1"/>
                </a:solidFill>
              </a:rPr>
              <a:t> I2C0/I2C1 + expansores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Armazenamento:</a:t>
            </a:r>
            <a:r>
              <a:rPr lang="pt-BR" sz="1000">
                <a:solidFill>
                  <a:schemeClr val="dk1"/>
                </a:solidFill>
              </a:rPr>
              <a:t> cartão SD via SPI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Interface:</a:t>
            </a:r>
            <a:r>
              <a:rPr lang="pt-BR" sz="1000">
                <a:solidFill>
                  <a:schemeClr val="dk1"/>
                </a:solidFill>
              </a:rPr>
              <a:t> 1 botão + 1 buzzers via GPIO</a:t>
            </a:r>
            <a:br>
              <a:rPr lang="pt-BR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pt-BR" sz="1000">
                <a:solidFill>
                  <a:schemeClr val="dk1"/>
                </a:solidFill>
              </a:rPr>
              <a:t>Função:</a:t>
            </a:r>
            <a:r>
              <a:rPr lang="pt-BR" sz="1000">
                <a:solidFill>
                  <a:schemeClr val="dk1"/>
                </a:solidFill>
              </a:rPr>
              <a:t> coleta, processamento, alertas e registro de dados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Arquitetura de Software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9" title="Projeto_Embarcatech_Fase_2-Arquitetura de Software - at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650" y="655208"/>
            <a:ext cx="8210383" cy="4183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Fluxograma do Software</a:t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199" y="579499"/>
            <a:ext cx="5270252" cy="4475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Ícone&#10;&#10;O conteúdo gerado por IA pode estar incorreto." id="121" name="Google Shape;121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62" y="4042004"/>
            <a:ext cx="1660800" cy="6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Desafios Encontrados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53900" y="621325"/>
            <a:ext cx="77616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•</a:t>
            </a:r>
            <a:r>
              <a:rPr lang="pt-BR" sz="1800">
                <a:solidFill>
                  <a:schemeClr val="dk1"/>
                </a:solidFill>
              </a:rPr>
              <a:t> Drifts nos sensores MPU6050 </a:t>
            </a:r>
            <a:r>
              <a:rPr lang="pt-BR" sz="2000">
                <a:solidFill>
                  <a:schemeClr val="dk1"/>
                </a:solidFill>
              </a:rPr>
              <a:t>→ </a:t>
            </a:r>
            <a:r>
              <a:rPr lang="pt-BR" sz="1800">
                <a:solidFill>
                  <a:schemeClr val="dk1"/>
                </a:solidFill>
              </a:rPr>
              <a:t>Biblioteca de Fusão MadgwickAHRS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• </a:t>
            </a:r>
            <a:r>
              <a:rPr lang="pt-BR" sz="1800">
                <a:solidFill>
                  <a:schemeClr val="dk1"/>
                </a:solidFill>
              </a:rPr>
              <a:t>Baixa confiabilidade do Yaw </a:t>
            </a:r>
            <a:r>
              <a:rPr lang="pt-BR" sz="2000">
                <a:solidFill>
                  <a:schemeClr val="dk1"/>
                </a:solidFill>
              </a:rPr>
              <a:t>→ </a:t>
            </a:r>
            <a:r>
              <a:rPr lang="pt-BR" sz="1800">
                <a:solidFill>
                  <a:schemeClr val="dk1"/>
                </a:solidFill>
              </a:rPr>
              <a:t>Trocar para o MPU9250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• </a:t>
            </a:r>
            <a:r>
              <a:rPr lang="pt-BR" sz="1800">
                <a:solidFill>
                  <a:schemeClr val="dk1"/>
                </a:solidFill>
              </a:rPr>
              <a:t>Travamento do sistema </a:t>
            </a:r>
            <a:r>
              <a:rPr lang="pt-BR" sz="2000">
                <a:solidFill>
                  <a:schemeClr val="dk1"/>
                </a:solidFill>
              </a:rPr>
              <a:t>→ </a:t>
            </a:r>
            <a:r>
              <a:rPr lang="pt-BR" sz="1800">
                <a:solidFill>
                  <a:schemeClr val="dk1"/>
                </a:solidFill>
              </a:rPr>
              <a:t>Watchdog e Recuperação de Barramento I2C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• Reconhecimento das posturas corporais: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pt-BR" sz="1800">
                <a:solidFill>
                  <a:srgbClr val="FF0000"/>
                </a:solidFill>
              </a:rPr>
              <a:t>Algoritmo de Quaternions Relativos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pt-BR" sz="1800">
                <a:solidFill>
                  <a:srgbClr val="FF0000"/>
                </a:solidFill>
              </a:rPr>
              <a:t>Calibração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/>
          <p:nvPr/>
        </p:nvSpPr>
        <p:spPr>
          <a:xfrm>
            <a:off x="388620" y="390525"/>
            <a:ext cx="7726800" cy="123900"/>
          </a:xfrm>
          <a:prstGeom prst="rect">
            <a:avLst/>
          </a:prstGeom>
          <a:solidFill>
            <a:schemeClr val="dk1"/>
          </a:solidFill>
          <a:ln cap="flat" cmpd="sng" w="143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388620" y="-34792"/>
            <a:ext cx="8367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pt-BR"/>
              <a:t>Desafios Encontrados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353900" y="621325"/>
            <a:ext cx="77616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</a:rPr>
              <a:t>Algoritmo de Quaternions Relativos: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300" y="1172250"/>
            <a:ext cx="4414701" cy="31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650" y="573494"/>
            <a:ext cx="3302526" cy="2781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500" y="3414276"/>
            <a:ext cx="4115149" cy="16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