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9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4B7A9-ECBE-437E-AC16-C020097127E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84398-122B-4553-AD96-900D8BE52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5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 i:8 configuration represents a scenario where 8 nodes are running a </a:t>
            </a:r>
            <a:r>
              <a:rPr lang="en-US" altLang="zh-CN" dirty="0" err="1"/>
              <a:t>RocksDB</a:t>
            </a:r>
            <a:r>
              <a:rPr lang="en-US" altLang="zh-CN" dirty="0"/>
              <a:t> database, but only </a:t>
            </a:r>
            <a:r>
              <a:rPr lang="en-US" altLang="zh-CN" dirty="0" err="1"/>
              <a:t>i</a:t>
            </a:r>
            <a:r>
              <a:rPr lang="en-US" altLang="zh-CN" dirty="0"/>
              <a:t> of them are executing the workload with the other nodes remaining idle. </a:t>
            </a:r>
          </a:p>
          <a:p>
            <a:r>
              <a:rPr lang="en-US" altLang="zh-CN" dirty="0"/>
              <a:t>8:8 corresponds to uniform, 4:8 to mild skew, 2:8 to intermediate skew, and 1:8 to high skew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84398-122B-4553-AD96-900D8BE522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9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BBB2C-2DF0-48FA-B9A5-33AE2D5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86060E-3CE9-4975-99C6-F8A909C5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09D03-78CF-42BC-A393-D3CD9C74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55097-8527-403E-A1AE-46A28CD3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F1B8F-9F62-419E-AB33-6718A438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182C5-9E5B-46C9-ACCE-313176BF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6BB7D-B5A5-4C21-8E01-1FF55F7E5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919A7-E1E1-491C-8147-3D1C33B9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49624-E535-4AD5-AA70-3E1D1D13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E2CE6-5464-42E0-BC01-A0B3BA62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2D1C88-28ED-457D-A75A-15D114BFD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7BA9E-3A1C-4EF5-AAC1-B0614491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DD567-71E0-4B57-A109-0C6FB3A8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D6689-04F7-4868-BFF9-DBCC5B6B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BEEFD-2F99-4950-B67C-660B236B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2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AB55F-2BDF-469A-ABA1-1287F122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C6A2F-E3FD-42DE-8414-B1C7B05D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938E4-9C37-4588-9EA4-D3087D32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97424-588F-4C63-99D2-71C4BDF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36E23-EF99-4DA0-BF7F-DF5C093D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7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BA236-A161-477A-9857-94E33466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96EE4-326C-4CBB-B45F-2221065B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74192-6C55-418F-ABEB-4BE5DB92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3229B-E071-4958-A3DC-B4855DAB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777CB-5DD8-4D73-8999-2F2740A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64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70816-2453-47D5-B9C2-0FBE6889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FE7CD-D7B8-4D3A-8F61-5399B37D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D6C55-5F1B-449E-AF9B-0F3F57E0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9FD6F-64BA-4946-A63A-51388F64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7B901-808D-46DB-A0A5-39DE2799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38DB0-FCD8-43E3-84B3-EE3B147F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4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ACF8A-FD85-422D-B0A8-158856F8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D1BCB-5EBF-4723-A684-8E1DED24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3CDC9-7373-416A-86F8-70A39C846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73240C-F45D-47E0-9030-69550F073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127CD5-9E44-46DD-B0B5-83E351749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3A4955-05DB-49DE-A947-6C087E4A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220D58-07A0-481F-B73C-A838886A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901D35-D50F-4F01-8049-EDBAE249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67D8B-CA3F-4840-9558-7C943840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F4712-CA32-49CE-908F-FE1C1ABA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5E15B-F00F-4F54-9CC4-CA51869B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6A07B9-D70B-4D84-8267-FFE992A0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5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B97194-6823-4718-A304-7C54B60C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CD891B-A25C-4050-8C8C-C0198F76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2DE8B0-9CE7-4B3D-A516-71583C6C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8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9AB62-DE50-4229-BB97-DD4F1A03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E7FF9-1614-4481-95CC-99C55E80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8ECEB-BDE6-45D9-BE19-38F8BC591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4DDEC-C539-418C-93F1-5EFE0C3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98B3C-1F3C-4599-B2CB-2149402D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DEF0F-2535-4A8D-8FF9-12E1CDDB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7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16D42-E9A4-4A0F-94B9-C8187351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D5285-5529-42B3-BD31-AD8E3B8FE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9321DD-712F-47F9-ACB1-237F9F115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513E0-0671-4C97-A80F-19CF5D74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70E2A-B60A-4A84-9DCA-C03A594E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D679E-CA20-4E6D-9213-236992A1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8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4AA1A0-A3E6-447C-B911-DB595421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3FAF1-8655-4E9E-A447-5A352AAD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B1CB6-D12C-44D6-AF9A-ED3BE5BE6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FB8C-4C5E-4B56-8F98-3FF1D8977B1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F6D9B-BE96-436D-AD9A-8FE9FE741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DE742-16E0-4870-A7F7-D6A098611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DCF8-C250-48A3-961C-D7D1254F5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0367B-C848-4129-91BC-0C40937FB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4987"/>
            <a:ext cx="9144000" cy="1326056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Hailstorm: Disaggregated Compute and Storage for</a:t>
            </a:r>
            <a:br>
              <a:rPr lang="en-US" altLang="zh-CN" sz="3200" dirty="0"/>
            </a:br>
            <a:r>
              <a:rPr lang="en-US" altLang="zh-CN" sz="3200" dirty="0"/>
              <a:t>Distributed LSM-based Databases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35D1C-6038-47E6-9844-ADA7D6A2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57471"/>
            <a:ext cx="9144000" cy="69475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ASPLOS’20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C411B6-DF47-4973-ACAC-48FFC7D2C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24" y="4206936"/>
            <a:ext cx="8794152" cy="8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9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458EEF-3F58-4E42-B326-E5D627C9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89" y="3785421"/>
            <a:ext cx="5657822" cy="30067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B57736-3910-47DB-9932-854E8392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6DF78-FDB8-4788-84EA-1118289B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Experimental Environment</a:t>
            </a:r>
          </a:p>
          <a:p>
            <a:pPr lvl="1"/>
            <a:r>
              <a:rPr lang="en-US" altLang="zh-CN" dirty="0"/>
              <a:t>18 dedicated 16-core machines, 128 GB of DDR3 ECC main memory, an SSD providing a read bandwidth of 420 MB/s and a write bandwidth of 320 MB/s, a 40GigE top-of-rack switch</a:t>
            </a:r>
          </a:p>
          <a:p>
            <a:r>
              <a:rPr lang="en-US" altLang="zh-CN" dirty="0"/>
              <a:t>1 Distributed Database: MongoDB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65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731D1-4135-480A-A86A-5B0C97E2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63858-9C78-4510-8FDC-ABBA050E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9095" cy="4667250"/>
          </a:xfrm>
        </p:spPr>
        <p:txBody>
          <a:bodyPr/>
          <a:lstStyle/>
          <a:p>
            <a:pPr lvl="1"/>
            <a:r>
              <a:rPr lang="en-US" altLang="zh-CN" dirty="0"/>
              <a:t>Synthetic Benchmark (YCSB)</a:t>
            </a:r>
          </a:p>
          <a:p>
            <a:pPr lvl="2"/>
            <a:r>
              <a:rPr lang="en-US" altLang="zh-CN" dirty="0"/>
              <a:t>Hailstorm allows the database to maintain good throughput even in the presence of high skew</a:t>
            </a:r>
          </a:p>
          <a:p>
            <a:pPr lvl="2"/>
            <a:r>
              <a:rPr lang="en-US" altLang="zh-CN" dirty="0"/>
              <a:t>Throughput is better with Hailstorm than with Baseline for write workloads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D15A59-103E-4F54-BC38-CF4CDD54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95" y="1690688"/>
            <a:ext cx="4722585" cy="51673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C568CC4-FA49-4A5C-AE9D-4EC56B4F1F0C}"/>
              </a:ext>
            </a:extLst>
          </p:cNvPr>
          <p:cNvSpPr/>
          <p:nvPr/>
        </p:nvSpPr>
        <p:spPr>
          <a:xfrm>
            <a:off x="1698594" y="4159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LinLibertineT"/>
              </a:rPr>
              <a:t>storage pooling and compaction offloading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E18763-0460-4E8E-8055-82A80B6E5C2E}"/>
              </a:ext>
            </a:extLst>
          </p:cNvPr>
          <p:cNvSpPr/>
          <p:nvPr/>
        </p:nvSpPr>
        <p:spPr>
          <a:xfrm>
            <a:off x="1698594" y="46649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LinLibertineT"/>
              </a:rPr>
              <a:t>network overheads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69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A87CF47-A4B4-4AE8-848F-35EF7214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5" y="4989250"/>
            <a:ext cx="3881356" cy="17224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E532AD-C45F-421E-93EE-36DD89BF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2A4A3-2459-464B-A793-3D238EC5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080552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Fig6: Hailstorm maintain high and relatively constant throughput in the presence of skew.</a:t>
            </a:r>
          </a:p>
          <a:p>
            <a:r>
              <a:rPr lang="en-US" altLang="zh-CN" sz="1800" dirty="0"/>
              <a:t>Fig7:</a:t>
            </a:r>
            <a:r>
              <a:rPr lang="zh-CN" altLang="en-US" sz="1800" dirty="0"/>
              <a:t> </a:t>
            </a:r>
            <a:r>
              <a:rPr lang="en-US" altLang="zh-CN" sz="1800" dirty="0"/>
              <a:t>Hailstorm significantly improves response times under skew, especially for write workloads.</a:t>
            </a:r>
          </a:p>
          <a:p>
            <a:r>
              <a:rPr lang="en-US" altLang="zh-CN" sz="1800" dirty="0"/>
              <a:t>Fig8: production trace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F5840E-77B6-4C2B-ADB4-582EAD28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752" y="1825624"/>
            <a:ext cx="4583591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BE546A-6856-4BA0-B79E-9EBCD1E31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249" y="1825624"/>
            <a:ext cx="373053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40705-414B-4C04-951F-E693EA4C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675AE-AAA5-42C6-8251-39AF59A5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670" cy="4351338"/>
          </a:xfrm>
        </p:spPr>
        <p:txBody>
          <a:bodyPr/>
          <a:lstStyle/>
          <a:p>
            <a:r>
              <a:rPr lang="en-US" altLang="zh-CN" dirty="0"/>
              <a:t>Fig9</a:t>
            </a:r>
            <a:r>
              <a:rPr lang="zh-CN" altLang="en-US" dirty="0"/>
              <a:t>：</a:t>
            </a:r>
            <a:r>
              <a:rPr lang="en-US" altLang="zh-CN" dirty="0"/>
              <a:t>Baseline performance suffers from sudden drops that increase over time as a result of larger compactions</a:t>
            </a:r>
          </a:p>
          <a:p>
            <a:r>
              <a:rPr lang="en-US" altLang="zh-CN" dirty="0"/>
              <a:t>Table3:   </a:t>
            </a:r>
            <a:r>
              <a:rPr lang="en-US" altLang="zh-CN" dirty="0" err="1"/>
              <a:t>resharding</a:t>
            </a:r>
            <a:r>
              <a:rPr lang="en-US" altLang="zh-CN" dirty="0"/>
              <a:t> in MongoDB is beneficial in skewed workloads; storage pooling and compaction offloading are more effective than </a:t>
            </a:r>
            <a:r>
              <a:rPr lang="en-US" altLang="zh-CN" dirty="0" err="1"/>
              <a:t>resharding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9AD5CD-DF19-448B-9EDB-E6095B85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870" y="1943245"/>
            <a:ext cx="4180930" cy="23882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50AB7C-B042-4D99-87B9-75F54F537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642" y="4225771"/>
            <a:ext cx="5003387" cy="13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0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1896F-1750-42B2-A571-B5383E6C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29518-E043-42CC-8834-B6E0E39F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5351"/>
          </a:xfrm>
        </p:spPr>
        <p:txBody>
          <a:bodyPr/>
          <a:lstStyle/>
          <a:p>
            <a:r>
              <a:rPr lang="en-US" altLang="zh-CN" dirty="0"/>
              <a:t>2 Distributed SQL Transactions: </a:t>
            </a:r>
            <a:r>
              <a:rPr lang="en-US" altLang="zh-CN" dirty="0" err="1"/>
              <a:t>TiDB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688094-6869-4E4F-A49D-2507D651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15" y="2575913"/>
            <a:ext cx="4174056" cy="9928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2FB397-3BDA-4344-BD89-E9546EA0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615" y="3703740"/>
            <a:ext cx="4108851" cy="14040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359C06-045B-44F6-A36F-EA01FE326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671" y="2375986"/>
            <a:ext cx="3581186" cy="32506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B2BE7A-3065-4792-A25F-5D17EC2537BB}"/>
              </a:ext>
            </a:extLst>
          </p:cNvPr>
          <p:cNvSpPr txBox="1"/>
          <p:nvPr/>
        </p:nvSpPr>
        <p:spPr>
          <a:xfrm>
            <a:off x="941033" y="2575913"/>
            <a:ext cx="3222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Table5: Hailstorm provides significant performance improvements and cost reduction for distributed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Fig10: Baseline suffers from unstable throughput, due to compactions and </a:t>
            </a:r>
            <a:r>
              <a:rPr lang="en-US" altLang="zh-CN" dirty="0" err="1"/>
              <a:t>resharding</a:t>
            </a:r>
            <a:r>
              <a:rPr lang="en-US" altLang="zh-CN" dirty="0"/>
              <a:t>. Short bursts of data migration consume as much as 90% of the I/O bandwidth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66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77EBA-FAD9-4BA9-947D-EC4AB96F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73BB0-16BD-464C-BF85-EAD733FF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0985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3 Comparison with HDFS</a:t>
            </a:r>
          </a:p>
          <a:p>
            <a:pPr lvl="1"/>
            <a:r>
              <a:rPr lang="en-US" altLang="zh-CN" dirty="0"/>
              <a:t>Fig11.a: </a:t>
            </a:r>
          </a:p>
          <a:p>
            <a:pPr lvl="2"/>
            <a:r>
              <a:rPr lang="en-US" altLang="zh-CN" dirty="0"/>
              <a:t>Hailstorm performance decreases mildly with increasing skew due to remote reads and writes and increased compaction offloading; </a:t>
            </a:r>
          </a:p>
          <a:p>
            <a:pPr lvl="2"/>
            <a:r>
              <a:rPr lang="en-US" altLang="zh-CN" dirty="0"/>
              <a:t>HDFS is lower than the corresponding Baseline case, because of the missing of specialized filesystem design</a:t>
            </a:r>
          </a:p>
          <a:p>
            <a:pPr lvl="3"/>
            <a:r>
              <a:rPr lang="en-US" altLang="zh-CN" dirty="0"/>
              <a:t>synchronous calls to the </a:t>
            </a:r>
            <a:r>
              <a:rPr lang="en-US" altLang="zh-CN" dirty="0" err="1"/>
              <a:t>namenode</a:t>
            </a:r>
            <a:r>
              <a:rPr lang="en-US" altLang="zh-CN" dirty="0"/>
              <a:t> before accessing data, performing I/O one block at a time, and writing blocks preferentially to the local disk</a:t>
            </a:r>
          </a:p>
          <a:p>
            <a:pPr lvl="1"/>
            <a:r>
              <a:rPr lang="en-US" altLang="zh-CN" dirty="0"/>
              <a:t>Fig11.b In-memory Workload(CPU bound):</a:t>
            </a:r>
          </a:p>
          <a:p>
            <a:pPr lvl="2"/>
            <a:r>
              <a:rPr lang="en-US" altLang="zh-CN" dirty="0"/>
              <a:t>Compaction offloading</a:t>
            </a:r>
          </a:p>
          <a:p>
            <a:pPr lvl="2"/>
            <a:r>
              <a:rPr lang="en-US" altLang="zh-CN" dirty="0"/>
              <a:t>Hailstorm read performance goes down with increasing skew</a:t>
            </a:r>
          </a:p>
          <a:p>
            <a:pPr lvl="3"/>
            <a:r>
              <a:rPr lang="en-US" altLang="zh-CN" dirty="0"/>
              <a:t>significant times on binary search to find a random key, decompression, and checksums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6D5508-F41C-4C5C-9513-D6E481EB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185" y="1697286"/>
            <a:ext cx="4594615" cy="51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8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D71FB-F017-4310-9FDC-952DFC90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85960-E7BD-4BB1-A664-7B4CDBB4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4224" cy="4351338"/>
          </a:xfrm>
        </p:spPr>
        <p:txBody>
          <a:bodyPr/>
          <a:lstStyle/>
          <a:p>
            <a:r>
              <a:rPr lang="en-US" altLang="zh-CN" dirty="0"/>
              <a:t>4 Sensitivity Analysis</a:t>
            </a:r>
          </a:p>
          <a:p>
            <a:pPr lvl="1"/>
            <a:r>
              <a:rPr lang="en-US" altLang="zh-CN" dirty="0"/>
              <a:t>a sensitivity analysis for the compaction offloading threshold θ using two machines: node1, which receives full load, and node 2, which receives 10%, 50%, or 80% of the full load.</a:t>
            </a:r>
          </a:p>
          <a:p>
            <a:pPr lvl="1"/>
            <a:r>
              <a:rPr lang="en-US" altLang="zh-CN" dirty="0"/>
              <a:t>Overall, different θ values have little impact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A333BB-DB62-4DAF-BE12-10330F9D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424" y="2779776"/>
            <a:ext cx="4750099" cy="27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2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9DD69-4725-47CD-A99B-8A89A047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7810B-D250-40C5-A7F3-7DEC0B7A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2408" cy="4351338"/>
          </a:xfrm>
        </p:spPr>
        <p:txBody>
          <a:bodyPr/>
          <a:lstStyle/>
          <a:p>
            <a:r>
              <a:rPr lang="en-US" altLang="zh-CN" dirty="0"/>
              <a:t>5 Using Hailstorm with B-trees</a:t>
            </a:r>
          </a:p>
          <a:p>
            <a:pPr lvl="1"/>
            <a:r>
              <a:rPr lang="en-US" altLang="zh-CN" dirty="0"/>
              <a:t> Hailstorm’s </a:t>
            </a:r>
            <a:r>
              <a:rPr lang="en-US" altLang="zh-CN" b="1" dirty="0"/>
              <a:t>storage pooling </a:t>
            </a:r>
            <a:r>
              <a:rPr lang="en-US" altLang="zh-CN" dirty="0"/>
              <a:t>provides ∼2× throughput improvements in the Zipfian case for </a:t>
            </a:r>
            <a:r>
              <a:rPr lang="en-US" altLang="zh-CN" b="1" dirty="0"/>
              <a:t>write</a:t>
            </a:r>
            <a:r>
              <a:rPr lang="en-US" altLang="zh-CN" dirty="0"/>
              <a:t> workloads </a:t>
            </a:r>
          </a:p>
          <a:p>
            <a:pPr lvl="1"/>
            <a:r>
              <a:rPr lang="en-US" altLang="zh-CN" dirty="0"/>
              <a:t>Hailstorm also improves performance for </a:t>
            </a:r>
            <a:r>
              <a:rPr lang="en-US" altLang="zh-CN" b="1" dirty="0"/>
              <a:t>range-based queries </a:t>
            </a:r>
            <a:r>
              <a:rPr lang="en-US" altLang="zh-CN" dirty="0"/>
              <a:t>in YCSB E as it partially relieves the overloaded node that becomes a straggler.</a:t>
            </a:r>
          </a:p>
          <a:p>
            <a:pPr lvl="1"/>
            <a:r>
              <a:rPr lang="en-US" altLang="zh-CN"/>
              <a:t>Hailstorm </a:t>
            </a:r>
            <a:r>
              <a:rPr lang="en-US" altLang="zh-CN" dirty="0"/>
              <a:t>does </a:t>
            </a:r>
            <a:r>
              <a:rPr lang="en-US" altLang="zh-CN"/>
              <a:t>not improve performance </a:t>
            </a:r>
            <a:r>
              <a:rPr lang="en-US" altLang="zh-CN" dirty="0"/>
              <a:t>for reads in the presence of skew because the CPU, not the I/O, is the bottleneck. 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E25739-2794-48E7-8944-68A0836B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23" y="2770632"/>
            <a:ext cx="4785489" cy="3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2A56B-B6C0-441A-B4DA-72853343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Intro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1373A-7A5A-408E-93FA-C26BE832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Distributed database used in cloud applications</a:t>
            </a:r>
            <a:r>
              <a:rPr lang="zh-CN" altLang="en-US" dirty="0"/>
              <a:t>，</a:t>
            </a:r>
            <a:r>
              <a:rPr lang="en-US" altLang="zh-CN" dirty="0"/>
              <a:t>such as:</a:t>
            </a:r>
          </a:p>
          <a:p>
            <a:pPr lvl="1"/>
            <a:r>
              <a:rPr lang="en-US" altLang="zh-CN" dirty="0"/>
              <a:t>search engines [34, 39], social networks online shopping [1, 41], media services [4], messaging [28], financial services [5, 33], graph analytics [6], and blockchain </a:t>
            </a:r>
          </a:p>
          <a:p>
            <a:r>
              <a:rPr lang="en-US" altLang="zh-CN" dirty="0"/>
              <a:t>Distributed databases shard data across LSM-KV store.</a:t>
            </a:r>
          </a:p>
          <a:p>
            <a:r>
              <a:rPr lang="en-US" altLang="zh-CN" dirty="0"/>
              <a:t>Problems:</a:t>
            </a:r>
          </a:p>
          <a:p>
            <a:pPr lvl="1"/>
            <a:r>
              <a:rPr lang="en-US" altLang="zh-CN" b="1" dirty="0"/>
              <a:t>Skew</a:t>
            </a:r>
            <a:r>
              <a:rPr lang="en-US" altLang="zh-CN" dirty="0"/>
              <a:t> occurs naturally. Current LSM-based databases address skew by </a:t>
            </a:r>
            <a:r>
              <a:rPr lang="en-US" altLang="zh-CN" b="1" dirty="0" err="1"/>
              <a:t>resharding</a:t>
            </a:r>
            <a:r>
              <a:rPr lang="en-US" altLang="zh-CN" dirty="0"/>
              <a:t> data across machines -&gt;  bulk </a:t>
            </a:r>
            <a:r>
              <a:rPr lang="en-US" altLang="zh-CN" b="1" dirty="0"/>
              <a:t>migration</a:t>
            </a:r>
            <a:r>
              <a:rPr lang="en-US" altLang="zh-CN" dirty="0"/>
              <a:t> of data</a:t>
            </a:r>
          </a:p>
          <a:p>
            <a:pPr lvl="1"/>
            <a:r>
              <a:rPr lang="en-US" altLang="zh-CN" dirty="0"/>
              <a:t>Background operations such as </a:t>
            </a:r>
            <a:r>
              <a:rPr lang="en-US" altLang="zh-CN" b="1" dirty="0"/>
              <a:t>compaction</a:t>
            </a:r>
            <a:r>
              <a:rPr lang="en-US" altLang="zh-CN" dirty="0"/>
              <a:t> -&gt; significant I/O and CPU bursts</a:t>
            </a:r>
          </a:p>
          <a:p>
            <a:pPr lvl="1"/>
            <a:r>
              <a:rPr lang="en-US" altLang="zh-CN" dirty="0"/>
              <a:t>Reason:</a:t>
            </a:r>
          </a:p>
          <a:p>
            <a:pPr lvl="2"/>
            <a:r>
              <a:rPr lang="en-US" altLang="zh-CN" dirty="0"/>
              <a:t>storage engines operate </a:t>
            </a:r>
            <a:r>
              <a:rPr lang="en-US" altLang="zh-CN" b="1" dirty="0"/>
              <a:t>independently</a:t>
            </a:r>
            <a:r>
              <a:rPr lang="en-US" altLang="zh-CN" dirty="0"/>
              <a:t> of each other and thus are </a:t>
            </a:r>
            <a:r>
              <a:rPr lang="en-US" altLang="zh-CN" b="1" dirty="0"/>
              <a:t>unaware</a:t>
            </a:r>
            <a:r>
              <a:rPr lang="en-US" altLang="zh-CN" dirty="0"/>
              <a:t> of resource usage and background operations on other machines. </a:t>
            </a:r>
          </a:p>
        </p:txBody>
      </p:sp>
    </p:spTree>
    <p:extLst>
      <p:ext uri="{BB962C8B-B14F-4D97-AF65-F5344CB8AC3E}">
        <p14:creationId xmlns:p14="http://schemas.microsoft.com/office/powerpoint/2010/main" val="252666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1D260C9-CC29-4605-B57E-C257F21D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03" y="3000652"/>
            <a:ext cx="5392923" cy="36514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3F8D3D2-F122-4198-A431-0484CB60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52ACE-DD74-4339-902C-0B6686D8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altLang="zh-CN" dirty="0"/>
              <a:t>This paper presents Hailstorm, a lightweight </a:t>
            </a:r>
            <a:r>
              <a:rPr lang="en-US" altLang="zh-CN" b="1" dirty="0"/>
              <a:t>distributed filesystem </a:t>
            </a:r>
            <a:r>
              <a:rPr lang="en-US" altLang="zh-CN" dirty="0"/>
              <a:t>specifically designed to improve load balance and utilization of LSM-based distributed databases.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AEB39F-4218-4DCB-A185-EB77A2A4274E}"/>
              </a:ext>
            </a:extLst>
          </p:cNvPr>
          <p:cNvSpPr txBox="1">
            <a:spLocks/>
          </p:cNvSpPr>
          <p:nvPr/>
        </p:nvSpPr>
        <p:spPr>
          <a:xfrm>
            <a:off x="838200" y="3249303"/>
            <a:ext cx="6041994" cy="3509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Key idea: </a:t>
            </a:r>
            <a:r>
              <a:rPr lang="en-US" altLang="zh-CN" b="1" dirty="0"/>
              <a:t>disaggregate</a:t>
            </a:r>
            <a:r>
              <a:rPr lang="en-US" altLang="zh-CN" dirty="0"/>
              <a:t> compute and storage, allowing each to be load balanced and scaled independently</a:t>
            </a:r>
          </a:p>
          <a:p>
            <a:pPr lvl="1"/>
            <a:r>
              <a:rPr lang="en-US" altLang="zh-CN" b="1" dirty="0"/>
              <a:t>Pooling</a:t>
            </a:r>
            <a:r>
              <a:rPr lang="en-US" altLang="zh-CN" dirty="0"/>
              <a:t> and fine-granularity data spreading (in a rack)</a:t>
            </a:r>
          </a:p>
          <a:p>
            <a:pPr lvl="1"/>
            <a:r>
              <a:rPr lang="en-US" altLang="zh-CN" b="1" dirty="0"/>
              <a:t>Offloading</a:t>
            </a:r>
            <a:r>
              <a:rPr lang="en-US" altLang="zh-CN" dirty="0"/>
              <a:t> expensive background compaction tasks to other less utilized 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98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31E06-8C31-4CF1-9166-B778745E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Background &amp; 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9AC1F-4753-4618-BD15-DBEDEAAB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Skew in Distributed Databases</a:t>
            </a:r>
          </a:p>
          <a:p>
            <a:pPr lvl="1"/>
            <a:r>
              <a:rPr lang="en-US" altLang="zh-CN" dirty="0"/>
              <a:t>Some keys are more popular than others. As a result, sharding inevitably leads to data imbalance across the nodes</a:t>
            </a:r>
          </a:p>
          <a:p>
            <a:r>
              <a:rPr lang="en-US" altLang="zh-CN" dirty="0"/>
              <a:t>2.2 Compaction in LSM KV Stores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0B00BB-E1C2-4492-AA52-4C2BEA03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1812"/>
            <a:ext cx="5173713" cy="24200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7C4A8B-4682-4052-A36C-C4D614DF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81" y="4244432"/>
            <a:ext cx="6247619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3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B697E7-DABA-4B6D-8524-11DEE29F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020" y="5315824"/>
            <a:ext cx="4075523" cy="12902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205144-B4AA-43D9-91F1-3D1DA2FF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81" y="5392564"/>
            <a:ext cx="4067530" cy="13600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55F1F22-7A68-4D38-B0A8-B59E18CD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8A8D0-E4EF-463B-BA0F-A99D31CC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019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2.3 Distributed Databases with LSM Storage Engines</a:t>
            </a:r>
          </a:p>
          <a:p>
            <a:pPr lvl="1"/>
            <a:r>
              <a:rPr lang="en-US" altLang="zh-CN" dirty="0"/>
              <a:t>Both layers(skew in distributed databases, compaction in LSM KV store) interfere with each other</a:t>
            </a:r>
          </a:p>
          <a:p>
            <a:pPr lvl="1"/>
            <a:r>
              <a:rPr lang="en-US" altLang="zh-CN" dirty="0"/>
              <a:t>Current approach: MongoDB uses resharing to address skewness</a:t>
            </a:r>
          </a:p>
          <a:p>
            <a:pPr lvl="2"/>
            <a:r>
              <a:rPr lang="en-US" altLang="zh-CN" dirty="0"/>
              <a:t>Resharding involves migrating existing data</a:t>
            </a:r>
          </a:p>
          <a:p>
            <a:pPr lvl="2"/>
            <a:r>
              <a:rPr lang="en-US" altLang="zh-CN" dirty="0"/>
              <a:t>Resharding decisions are usually taken by the distributed database based on its own load metrics</a:t>
            </a:r>
          </a:p>
          <a:p>
            <a:pPr lvl="1"/>
            <a:r>
              <a:rPr lang="en-US" altLang="zh-CN" dirty="0"/>
              <a:t>Preliminary experiment implications</a:t>
            </a:r>
          </a:p>
          <a:p>
            <a:pPr lvl="2"/>
            <a:r>
              <a:rPr lang="en-US" altLang="zh-CN" dirty="0"/>
              <a:t> throughput is degraded with Zipfian</a:t>
            </a:r>
          </a:p>
          <a:p>
            <a:pPr lvl="2"/>
            <a:r>
              <a:rPr lang="en-US" altLang="zh-CN" dirty="0"/>
              <a:t> rebalancing shards and data migration bring throughput drops</a:t>
            </a:r>
          </a:p>
          <a:p>
            <a:pPr lvl="2"/>
            <a:r>
              <a:rPr lang="en-US" altLang="zh-CN" dirty="0"/>
              <a:t>YCSB E:  range queries are stalled by compactions competing for I/O bandwidth and CPU resources on overloaded nodes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6FF1A2-8E9C-4F13-A87D-DBEFB02FB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72" y="5287170"/>
            <a:ext cx="4240567" cy="15708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56305F-8A21-489F-B898-F17D314B16EA}"/>
              </a:ext>
            </a:extLst>
          </p:cNvPr>
          <p:cNvSpPr txBox="1"/>
          <p:nvPr/>
        </p:nvSpPr>
        <p:spPr>
          <a:xfrm>
            <a:off x="2246051" y="5717580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Only write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083494-E187-4B49-A7B9-2B3875E4A161}"/>
              </a:ext>
            </a:extLst>
          </p:cNvPr>
          <p:cNvSpPr txBox="1"/>
          <p:nvPr/>
        </p:nvSpPr>
        <p:spPr>
          <a:xfrm>
            <a:off x="5208234" y="6087170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Only read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C8BE25-74C8-4496-A127-FCD81FB401F6}"/>
              </a:ext>
            </a:extLst>
          </p:cNvPr>
          <p:cNvSpPr txBox="1"/>
          <p:nvPr/>
        </p:nvSpPr>
        <p:spPr>
          <a:xfrm>
            <a:off x="8992082" y="5776294"/>
            <a:ext cx="18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range queries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10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1CF40-E3D8-4FF2-9D4D-3B2EABB7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The Hailstorm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27910-5A93-4E17-909F-1C0C8D0D4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3204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3.1 Hailstorm Design Principles</a:t>
            </a:r>
          </a:p>
          <a:p>
            <a:pPr lvl="1"/>
            <a:r>
              <a:rPr lang="en-US" altLang="zh-CN" dirty="0"/>
              <a:t>Resource disaggregation</a:t>
            </a:r>
          </a:p>
          <a:p>
            <a:pPr lvl="1"/>
            <a:r>
              <a:rPr lang="en-US" altLang="zh-CN" dirty="0"/>
              <a:t>Storage pooling</a:t>
            </a:r>
          </a:p>
          <a:p>
            <a:pPr lvl="1"/>
            <a:r>
              <a:rPr lang="en-US" altLang="zh-CN" dirty="0"/>
              <a:t>Fine-grained spreading of data</a:t>
            </a:r>
          </a:p>
          <a:p>
            <a:pPr lvl="1"/>
            <a:r>
              <a:rPr lang="en-US" altLang="zh-CN" dirty="0"/>
              <a:t>Compaction offloading</a:t>
            </a:r>
          </a:p>
          <a:p>
            <a:r>
              <a:rPr lang="en-US" altLang="zh-CN" dirty="0"/>
              <a:t>3.2 Filesystem Architecture</a:t>
            </a:r>
          </a:p>
          <a:p>
            <a:pPr lvl="1"/>
            <a:r>
              <a:rPr lang="en-US" altLang="zh-CN" dirty="0"/>
              <a:t>exposes a subset of the standard POSIX filesystem interface as required by storage engines</a:t>
            </a:r>
          </a:p>
          <a:p>
            <a:pPr lvl="1"/>
            <a:r>
              <a:rPr lang="en-US" altLang="zh-CN" dirty="0"/>
              <a:t>each client can access and store data on all servers within the same rack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4A2A7-7507-4D90-932A-A76F844E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404" y="1981823"/>
            <a:ext cx="4312396" cy="41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D1E0F-2C3B-449B-8F29-DB0EC501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C346B-3545-4730-A36B-592CD794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3.3 Storage Architecture</a:t>
            </a:r>
          </a:p>
          <a:p>
            <a:pPr lvl="1"/>
            <a:r>
              <a:rPr lang="en-US" altLang="zh-CN" dirty="0"/>
              <a:t>Pooling Storage</a:t>
            </a:r>
          </a:p>
          <a:p>
            <a:pPr lvl="2"/>
            <a:r>
              <a:rPr lang="en-US" altLang="zh-CN" dirty="0"/>
              <a:t>stores the data at block granularity on all storage devices</a:t>
            </a:r>
            <a:r>
              <a:rPr lang="zh-CN" altLang="en-US" dirty="0"/>
              <a:t>，</a:t>
            </a:r>
            <a:r>
              <a:rPr lang="en-US" altLang="zh-CN" dirty="0"/>
              <a:t>spreading the load and enabling fast data access from any client</a:t>
            </a:r>
          </a:p>
          <a:p>
            <a:pPr lvl="2"/>
            <a:r>
              <a:rPr lang="en-US" altLang="zh-CN" dirty="0"/>
              <a:t>as long as the </a:t>
            </a:r>
            <a:r>
              <a:rPr lang="en-US" altLang="zh-CN" b="1" dirty="0"/>
              <a:t>top-of-rack switch </a:t>
            </a:r>
            <a:r>
              <a:rPr lang="en-US" altLang="zh-CN" dirty="0"/>
              <a:t>provides full bisection bandwidth and the network is fast enough, accessing remote storage incurs virtually no penalty</a:t>
            </a:r>
            <a:r>
              <a:rPr lang="zh-CN" altLang="en-US" dirty="0"/>
              <a:t>（</a:t>
            </a:r>
            <a:r>
              <a:rPr lang="en-US" altLang="zh-CN" dirty="0"/>
              <a:t>a few microseconds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Data Placement and Access</a:t>
            </a:r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pseudorandom mapping function, take from file path, follow cyclic order across servers</a:t>
            </a:r>
          </a:p>
          <a:p>
            <a:pPr lvl="2"/>
            <a:r>
              <a:rPr lang="en-US" altLang="zh-CN" dirty="0"/>
              <a:t>Prefetch</a:t>
            </a:r>
          </a:p>
          <a:p>
            <a:pPr lvl="1"/>
            <a:r>
              <a:rPr lang="en-US" altLang="zh-CN" dirty="0"/>
              <a:t>Metadata</a:t>
            </a:r>
          </a:p>
          <a:p>
            <a:pPr lvl="2"/>
            <a:r>
              <a:rPr lang="en-US" altLang="zh-CN" dirty="0"/>
              <a:t>universally unique identifier (</a:t>
            </a:r>
            <a:r>
              <a:rPr lang="en-US" altLang="zh-CN" dirty="0" err="1"/>
              <a:t>uuid</a:t>
            </a:r>
            <a:r>
              <a:rPr lang="en-US" altLang="zh-CN" dirty="0"/>
              <a:t>) for file</a:t>
            </a:r>
          </a:p>
          <a:p>
            <a:pPr lvl="2"/>
            <a:r>
              <a:rPr lang="en-US" altLang="zh-CN" dirty="0"/>
              <a:t>client keeps the mapping between file path and </a:t>
            </a:r>
            <a:r>
              <a:rPr lang="en-US" altLang="zh-CN" dirty="0" err="1"/>
              <a:t>uuid</a:t>
            </a:r>
            <a:endParaRPr lang="en-US" altLang="zh-CN" dirty="0"/>
          </a:p>
          <a:p>
            <a:pPr lvl="2"/>
            <a:r>
              <a:rPr lang="en-US" altLang="zh-CN" dirty="0" err="1"/>
              <a:t>Uuid</a:t>
            </a:r>
            <a:r>
              <a:rPr lang="en-US" altLang="zh-CN" dirty="0"/>
              <a:t> -&gt; servers: deterministic mapping function</a:t>
            </a:r>
          </a:p>
        </p:txBody>
      </p:sp>
    </p:spTree>
    <p:extLst>
      <p:ext uri="{BB962C8B-B14F-4D97-AF65-F5344CB8AC3E}">
        <p14:creationId xmlns:p14="http://schemas.microsoft.com/office/powerpoint/2010/main" val="369638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B57B0-150F-4EB2-929F-D06CC5C2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BE8C8D-7826-4DEE-B17C-1333F0830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lvl="1"/>
                <a:r>
                  <a:rPr lang="en-US" altLang="zh-CN" dirty="0"/>
                  <a:t>Storage Load Balancing</a:t>
                </a:r>
              </a:p>
              <a:p>
                <a:pPr lvl="2"/>
                <a:r>
                  <a:rPr lang="en-US" altLang="zh-CN" dirty="0"/>
                  <a:t>In the absence of any coordination</a:t>
                </a:r>
              </a:p>
              <a:p>
                <a:pPr lvl="3"/>
                <a:r>
                  <a:rPr lang="en-US" altLang="zh-CN" dirty="0"/>
                  <a:t>pseudorandom mapping, ensures that different clients working on different files do not operate in lockstep</a:t>
                </a:r>
              </a:p>
              <a:p>
                <a:pPr lvl="3"/>
                <a:r>
                  <a:rPr lang="en-US" altLang="zh-CN" dirty="0"/>
                  <a:t>batch sampling, </a:t>
                </a:r>
                <a:endParaRPr lang="zh-CN" altLang="en-US" dirty="0"/>
              </a:p>
              <a:p>
                <a:pPr lvl="4"/>
                <a:r>
                  <a:rPr lang="en-US" altLang="zh-CN" dirty="0"/>
                  <a:t>Each client concurrently reads and writes from K distinct servers; N servers</a:t>
                </a:r>
              </a:p>
              <a:p>
                <a:pPr lvl="4"/>
                <a:r>
                  <a:rPr lang="en-US" altLang="zh-CN" dirty="0"/>
                  <a:t>Guarantee:  there will always be KN pending operations within the rack</a:t>
                </a:r>
              </a:p>
              <a:p>
                <a:pPr lvl="4"/>
                <a:r>
                  <a:rPr lang="en-US" altLang="zh-CN" dirty="0"/>
                  <a:t>all servers receive at least one request is at worst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𝐾𝑁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5"/>
                <a:r>
                  <a:rPr lang="en-US" altLang="zh-CN" dirty="0"/>
                  <a:t>For a value of K = 3, this probability is 95% </a:t>
                </a:r>
              </a:p>
              <a:p>
                <a:pPr lvl="3"/>
                <a:r>
                  <a:rPr lang="en-US" altLang="zh-CN" dirty="0"/>
                  <a:t>ensure that each server always has K outstanding requests ready to service</a:t>
                </a:r>
              </a:p>
              <a:p>
                <a:pPr lvl="4"/>
                <a:r>
                  <a:rPr lang="en-US" altLang="zh-CN" dirty="0"/>
                  <a:t>Amplify the request window size at clients by a factor Φ</a:t>
                </a:r>
              </a:p>
              <a:p>
                <a:pPr lvl="4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Φ</m:t>
                    </m:r>
                    <m:r>
                      <m:rPr>
                        <m:nor/>
                      </m:rPr>
                      <a:rPr lang="en-US" altLang="zh-CN" b="0" i="0" dirty="0" smtClean="0"/>
                      <m:t>=1+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𝑛𝑒𝑡𝑤𝑜𝑟𝑘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𝑠𝑡𝑜𝑟𝑎𝑔𝑒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zh-CN" b="0" i="0" dirty="0" smtClean="0"/>
                      <m:t> 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Read Optimizations</a:t>
                </a:r>
              </a:p>
              <a:p>
                <a:pPr lvl="2"/>
                <a:r>
                  <a:rPr lang="en-US" altLang="zh-CN" dirty="0"/>
                  <a:t>reads from foreground threads execute at smaller block granularity, thereby reducing block access latency</a:t>
                </a:r>
              </a:p>
              <a:p>
                <a:pPr lvl="1"/>
                <a:r>
                  <a:rPr lang="en-US" altLang="zh-CN" dirty="0"/>
                  <a:t>Fault Tolerance </a:t>
                </a:r>
              </a:p>
              <a:p>
                <a:pPr lvl="2"/>
                <a:r>
                  <a:rPr lang="en-US" altLang="zh-CN" dirty="0"/>
                  <a:t>Replication in distributed database layer</a:t>
                </a:r>
              </a:p>
              <a:p>
                <a:pPr lvl="3"/>
                <a:r>
                  <a:rPr lang="en-US" altLang="zh-CN" dirty="0"/>
                  <a:t>replicas be placed in different racks</a:t>
                </a:r>
              </a:p>
              <a:p>
                <a:pPr lvl="2"/>
                <a:r>
                  <a:rPr lang="en-US" altLang="zh-CN" dirty="0"/>
                  <a:t>To mitigates single disk failures </a:t>
                </a:r>
              </a:p>
              <a:p>
                <a:pPr lvl="3"/>
                <a:r>
                  <a:rPr lang="en-US" altLang="zh-CN" dirty="0"/>
                  <a:t>RAID</a:t>
                </a:r>
              </a:p>
              <a:p>
                <a:pPr lvl="3"/>
                <a:r>
                  <a:rPr lang="en-US" altLang="zh-CN" dirty="0"/>
                  <a:t>optional primary-backup replication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BE8C8D-7826-4DEE-B17C-1333F083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9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92B9-1C82-4D4E-A90B-4B59949E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8B04E-0B37-4F21-B404-1C3F64E8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3.4 Compaction Offloading</a:t>
            </a:r>
          </a:p>
          <a:p>
            <a:pPr lvl="1"/>
            <a:r>
              <a:rPr lang="en-US" altLang="zh-CN" dirty="0"/>
              <a:t>Agent  monitor resource usage</a:t>
            </a:r>
          </a:p>
          <a:p>
            <a:pPr lvl="1"/>
            <a:r>
              <a:rPr lang="en-US" altLang="zh-CN" dirty="0"/>
              <a:t>measures CPU utilization periodically, check if the difference between its value and the target node’s is larger than a customizable threshold θ</a:t>
            </a:r>
          </a:p>
          <a:p>
            <a:pPr lvl="1"/>
            <a:r>
              <a:rPr lang="en-US" altLang="zh-CN" dirty="0"/>
              <a:t> informs the peer with compaction job and associated file metadata</a:t>
            </a:r>
          </a:p>
          <a:p>
            <a:pPr lvl="1"/>
            <a:r>
              <a:rPr lang="en-US" altLang="zh-CN" dirty="0"/>
              <a:t>Remote agent spawns a process for job</a:t>
            </a:r>
          </a:p>
          <a:p>
            <a:pPr lvl="1"/>
            <a:r>
              <a:rPr lang="en-US" altLang="zh-CN" dirty="0"/>
              <a:t>notifies the agent on the original node with the list of newly created sstable files and their associated file metadata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38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1174</Words>
  <Application>Microsoft Office PowerPoint</Application>
  <PresentationFormat>宽屏</PresentationFormat>
  <Paragraphs>112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LinLibertineT</vt:lpstr>
      <vt:lpstr>等线</vt:lpstr>
      <vt:lpstr>等线 Light</vt:lpstr>
      <vt:lpstr>Arial</vt:lpstr>
      <vt:lpstr>Cambria Math</vt:lpstr>
      <vt:lpstr>Office 主题​​</vt:lpstr>
      <vt:lpstr>Hailstorm: Disaggregated Compute and Storage for Distributed LSM-based Databases</vt:lpstr>
      <vt:lpstr>1 Intro</vt:lpstr>
      <vt:lpstr>PowerPoint 演示文稿</vt:lpstr>
      <vt:lpstr>2 Background &amp; Challenges</vt:lpstr>
      <vt:lpstr>PowerPoint 演示文稿</vt:lpstr>
      <vt:lpstr>3 The Hailstorm Design</vt:lpstr>
      <vt:lpstr>PowerPoint 演示文稿</vt:lpstr>
      <vt:lpstr>PowerPoint 演示文稿</vt:lpstr>
      <vt:lpstr>PowerPoint 演示文稿</vt:lpstr>
      <vt:lpstr>4 Evaluation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Hailstorm: Disaggregated Compute and Storage for Distributed LSM-based Databases</dc:title>
  <dc:creator>A</dc:creator>
  <cp:lastModifiedBy>A</cp:lastModifiedBy>
  <cp:revision>20</cp:revision>
  <dcterms:created xsi:type="dcterms:W3CDTF">2021-11-08T11:47:48Z</dcterms:created>
  <dcterms:modified xsi:type="dcterms:W3CDTF">2021-11-11T02:24:25Z</dcterms:modified>
</cp:coreProperties>
</file>