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23ED22A-5E35-9995-66BB-3EFABF4BA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2961183-D94D-4A6C-F3F6-2B4B86EFD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F8BB0A0-AD34-055F-6437-7DEDF8A1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34076E5-4C16-3B78-82D4-7634176E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23298AA-290D-62CE-B35D-C3AD6BB3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1880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F3D8454-E382-F287-1436-36948F73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59071782-8C8D-9B9D-4C44-85EBFDC5C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4C83CE6-4C41-02B1-C53A-5C997BF2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402A61B-A579-A291-3598-31336D28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54067A1-BBD6-28EC-966E-08679427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435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275A4C87-9E28-5B1C-EDAB-7693D51DC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C1650E04-1911-ED39-CF84-27D88CB6B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251E32D-8332-00EF-0B17-45D16530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DC3C861-8444-4734-E3B0-8D00E337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FD74138-447D-1EE1-51E9-F1EC2AB3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481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D9A1B3D-3678-14C0-7B79-70754EB0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26C1781-1D5E-70EE-0884-A13917F95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3006C74-6769-963F-13B5-8B68CFB3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D2D47C5-595C-F9CA-7E5E-6E54FEED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F591F93-3A3B-42DD-1078-6968E485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281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9CB63EC-7518-A931-F08B-4C160F20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53260E7-E075-8389-43AF-22E75A878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91E1553-D695-C28D-31A7-14F3831A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7FB0A5A-3CA2-5E27-F992-C16FC919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C812951-78D7-2D3E-E590-B6267B19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003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1FC5F6-E3D5-EDF3-67DA-A1572DE0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18ACFB6-982A-5E0C-2AC6-26063DD61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6D40AD-EC1E-502B-F996-035C37D0B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D68661D-014B-B831-BE32-3856C2A7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8705CC6-1566-5F62-EA26-4C927094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7A02794-58E7-BF25-8798-B7D51EBD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380725-3E05-51B9-3F2B-008A3D57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3AF5271-246E-AC6C-D516-BDCDE5580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2D15B68-E303-BF74-0529-18DD43CC4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EDEDAC5A-E73C-A571-BFB1-9A26A3867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387A9B3F-EFA2-95FE-2AD4-A644602C8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8AC2B5A5-A013-4751-33FC-88DA044A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0A27746E-F52C-8177-23D5-53174C5A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4547471C-5BF7-0469-C33B-E6EC5F88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968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D53D1B-6806-271B-D3FD-895E1174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077E23A9-26F7-6302-8749-A8E58387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8140CE25-EED0-3CA2-72CA-8AC26C7E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B8A3BFE6-E3EE-F838-7602-4F39E621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585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6485B440-EEB3-681E-3D9E-0ADE7A46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0A31D7CF-BA0D-57BB-A12C-51CC6DF1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BA98B88-31D9-5D89-85C6-E60D28AE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93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D6A4464-6335-B97C-77C7-4963F94A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B2B2409-0CFA-4FCF-31C6-F3ABB63EA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F78BD05E-C9F6-82ED-2B7B-6DE57D5BE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891AE62-579B-F149-C5D7-8898F8B5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C330AD7-6423-7F77-0E1F-18D42258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FCE7FD4-DC5F-A557-CFF5-AD171635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1196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E9EE77-B0D8-EC86-A4F7-3B205D79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C1988F65-048E-467B-736E-03E6320D9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50EC09E-6EBC-B063-5F3B-BA4A7E703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7D8992E-706D-EC66-1679-B679FC70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AFEB853-0D58-82C1-195B-A61B0014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39EA835-DD35-0635-6627-5DDD95D3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72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D61F9A65-B316-9AF2-86BF-0E1A2CFA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EB4F201-1885-2813-4896-7A923D903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C0C4763-41ED-CD45-8B90-BE3C5215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D46F244-332F-5E5D-1866-90F5990E9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D053F37-133D-F441-3340-1AC056085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36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F12C1FA-6E54-FBD5-EF9A-2A3D0A951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7087"/>
            <a:ext cx="9144000" cy="1105091"/>
          </a:xfrm>
        </p:spPr>
        <p:txBody>
          <a:bodyPr/>
          <a:lstStyle/>
          <a:p>
            <a:r>
              <a:rPr lang="en-GB" dirty="0"/>
              <a:t>Lab 3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A65C5A0-3C45-6526-EBA4-08E43744A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4254"/>
            <a:ext cx="9144000" cy="1655762"/>
          </a:xfrm>
        </p:spPr>
        <p:txBody>
          <a:bodyPr/>
          <a:lstStyle/>
          <a:p>
            <a:r>
              <a:rPr lang="en-GB" dirty="0"/>
              <a:t>FPGAs as Accelerators</a:t>
            </a:r>
            <a:endParaRPr lang="en-GB" sz="2300" dirty="0"/>
          </a:p>
          <a:p>
            <a:r>
              <a:rPr lang="en-GB" sz="2000" dirty="0"/>
              <a:t>Embedded Systems ECE340</a:t>
            </a:r>
          </a:p>
          <a:p>
            <a:r>
              <a:rPr lang="en-GB" sz="1800" dirty="0"/>
              <a:t>Ioannis Athanasiadis-03491</a:t>
            </a:r>
          </a:p>
          <a:p>
            <a:r>
              <a:rPr lang="en-GB" sz="1800" dirty="0"/>
              <a:t>Stavros Stathoudakis-03512</a:t>
            </a:r>
            <a:endParaRPr lang="el-GR" sz="1800" dirty="0"/>
          </a:p>
        </p:txBody>
      </p:sp>
    </p:spTree>
    <p:extLst>
      <p:ext uri="{BB962C8B-B14F-4D97-AF65-F5344CB8AC3E}">
        <p14:creationId xmlns:p14="http://schemas.microsoft.com/office/powerpoint/2010/main" val="353421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Optimized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Roofline Model</a:t>
            </a:r>
          </a:p>
          <a:p>
            <a:pPr lvl="1"/>
            <a:r>
              <a:rPr lang="en-GB" dirty="0"/>
              <a:t>Red Circle represents the unoptimized version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Red square represents the optimized version</a:t>
            </a:r>
          </a:p>
          <a:p>
            <a:pPr lvl="2"/>
            <a:r>
              <a:rPr lang="en-GB" dirty="0"/>
              <a:t>Less dependent on memory bandwidth</a:t>
            </a:r>
          </a:p>
          <a:p>
            <a:pPr lvl="2"/>
            <a:r>
              <a:rPr lang="en-GB" dirty="0"/>
              <a:t>Better parallelism</a:t>
            </a:r>
          </a:p>
        </p:txBody>
      </p:sp>
      <p:pic>
        <p:nvPicPr>
          <p:cNvPr id="5" name="Image 1" descr="A screenshot of a graph&#10;&#10;Description automatically generated">
            <a:extLst>
              <a:ext uri="{FF2B5EF4-FFF2-40B4-BE49-F238E27FC236}">
                <a16:creationId xmlns:a16="http://schemas.microsoft.com/office/drawing/2014/main" id="{AE1CDC6A-8006-CDFC-D7E8-011878C9062F}"/>
              </a:ext>
            </a:extLst>
          </p:cNvPr>
          <p:cNvPicPr/>
          <p:nvPr/>
        </p:nvPicPr>
        <p:blipFill>
          <a:blip r:embed="rId2"/>
          <a:stretch/>
        </p:blipFill>
        <p:spPr bwMode="auto">
          <a:xfrm>
            <a:off x="5874719" y="1825625"/>
            <a:ext cx="5479081" cy="3315754"/>
          </a:xfrm>
          <a:prstGeom prst="rect">
            <a:avLst/>
          </a:prstGeom>
          <a:ln w="0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380198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Optimized</a:t>
            </a:r>
            <a:endParaRPr lang="el-GR" dirty="0"/>
          </a:p>
        </p:txBody>
      </p:sp>
      <p:graphicFrame>
        <p:nvGraphicFramePr>
          <p:cNvPr id="7" name="Θέση περιεχομένου 6">
            <a:extLst>
              <a:ext uri="{FF2B5EF4-FFF2-40B4-BE49-F238E27FC236}">
                <a16:creationId xmlns:a16="http://schemas.microsoft.com/office/drawing/2014/main" id="{360D1DC2-91EF-2296-5725-921F5C6F4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765877"/>
              </p:ext>
            </p:extLst>
          </p:nvPr>
        </p:nvGraphicFramePr>
        <p:xfrm>
          <a:off x="1917031" y="1420595"/>
          <a:ext cx="8357937" cy="2621410"/>
        </p:xfrm>
        <a:graphic>
          <a:graphicData uri="http://schemas.openxmlformats.org/drawingml/2006/table">
            <a:tbl>
              <a:tblPr firstRow="1" firstCol="1" bandRow="1"/>
              <a:tblGrid>
                <a:gridCol w="964701">
                  <a:extLst>
                    <a:ext uri="{9D8B030D-6E8A-4147-A177-3AD203B41FA5}">
                      <a16:colId xmlns:a16="http://schemas.microsoft.com/office/drawing/2014/main" val="2965962163"/>
                    </a:ext>
                  </a:extLst>
                </a:gridCol>
                <a:gridCol w="1398313">
                  <a:extLst>
                    <a:ext uri="{9D8B030D-6E8A-4147-A177-3AD203B41FA5}">
                      <a16:colId xmlns:a16="http://schemas.microsoft.com/office/drawing/2014/main" val="1303736917"/>
                    </a:ext>
                  </a:extLst>
                </a:gridCol>
                <a:gridCol w="2060493">
                  <a:extLst>
                    <a:ext uri="{9D8B030D-6E8A-4147-A177-3AD203B41FA5}">
                      <a16:colId xmlns:a16="http://schemas.microsoft.com/office/drawing/2014/main" val="3635408047"/>
                    </a:ext>
                  </a:extLst>
                </a:gridCol>
                <a:gridCol w="1722679">
                  <a:extLst>
                    <a:ext uri="{9D8B030D-6E8A-4147-A177-3AD203B41FA5}">
                      <a16:colId xmlns:a16="http://schemas.microsoft.com/office/drawing/2014/main" val="1396324791"/>
                    </a:ext>
                  </a:extLst>
                </a:gridCol>
                <a:gridCol w="2211751">
                  <a:extLst>
                    <a:ext uri="{9D8B030D-6E8A-4147-A177-3AD203B41FA5}">
                      <a16:colId xmlns:a16="http://schemas.microsoft.com/office/drawing/2014/main" val="1148883577"/>
                    </a:ext>
                  </a:extLst>
                </a:gridCol>
              </a:tblGrid>
              <a:tr h="35821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x86 (sec)</a:t>
                      </a:r>
                      <a:endParaRPr lang="el-GR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870774"/>
                  </a:ext>
                </a:extLst>
              </a:tr>
              <a:tr h="4310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endParaRPr lang="el-GR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Unoptimized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Optimised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34210"/>
                  </a:ext>
                </a:extLst>
              </a:tr>
              <a:tr h="2656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0.00002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25.0000%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22272"/>
                  </a:ext>
                </a:extLst>
              </a:tr>
              <a:tr h="43109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0.037108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35.1703%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87624"/>
                  </a:ext>
                </a:extLst>
              </a:tr>
              <a:tr h="43109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0.303335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35.0797%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614722"/>
                  </a:ext>
                </a:extLst>
              </a:tr>
              <a:tr h="43109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300000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300000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1.388256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35.3693%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425846"/>
                  </a:ext>
                </a:extLst>
              </a:tr>
            </a:tbl>
          </a:graphicData>
        </a:graphic>
      </p:graphicFrame>
      <p:graphicFrame>
        <p:nvGraphicFramePr>
          <p:cNvPr id="8" name="Πίνακας 7">
            <a:extLst>
              <a:ext uri="{FF2B5EF4-FFF2-40B4-BE49-F238E27FC236}">
                <a16:creationId xmlns:a16="http://schemas.microsoft.com/office/drawing/2014/main" id="{D9D43877-F0B9-6C90-9E3C-6EDEBF156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4962"/>
              </p:ext>
            </p:extLst>
          </p:nvPr>
        </p:nvGraphicFramePr>
        <p:xfrm>
          <a:off x="1917031" y="4117810"/>
          <a:ext cx="8357936" cy="2639190"/>
        </p:xfrm>
        <a:graphic>
          <a:graphicData uri="http://schemas.openxmlformats.org/drawingml/2006/table">
            <a:tbl>
              <a:tblPr firstRow="1" firstCol="1" bandRow="1"/>
              <a:tblGrid>
                <a:gridCol w="918382">
                  <a:extLst>
                    <a:ext uri="{9D8B030D-6E8A-4147-A177-3AD203B41FA5}">
                      <a16:colId xmlns:a16="http://schemas.microsoft.com/office/drawing/2014/main" val="4244349908"/>
                    </a:ext>
                  </a:extLst>
                </a:gridCol>
                <a:gridCol w="1404002">
                  <a:extLst>
                    <a:ext uri="{9D8B030D-6E8A-4147-A177-3AD203B41FA5}">
                      <a16:colId xmlns:a16="http://schemas.microsoft.com/office/drawing/2014/main" val="2530201940"/>
                    </a:ext>
                  </a:extLst>
                </a:gridCol>
                <a:gridCol w="2155554">
                  <a:extLst>
                    <a:ext uri="{9D8B030D-6E8A-4147-A177-3AD203B41FA5}">
                      <a16:colId xmlns:a16="http://schemas.microsoft.com/office/drawing/2014/main" val="3122209875"/>
                    </a:ext>
                  </a:extLst>
                </a:gridCol>
                <a:gridCol w="1811988">
                  <a:extLst>
                    <a:ext uri="{9D8B030D-6E8A-4147-A177-3AD203B41FA5}">
                      <a16:colId xmlns:a16="http://schemas.microsoft.com/office/drawing/2014/main" val="1042071361"/>
                    </a:ext>
                  </a:extLst>
                </a:gridCol>
                <a:gridCol w="2068010">
                  <a:extLst>
                    <a:ext uri="{9D8B030D-6E8A-4147-A177-3AD203B41FA5}">
                      <a16:colId xmlns:a16="http://schemas.microsoft.com/office/drawing/2014/main" val="612355608"/>
                    </a:ext>
                  </a:extLst>
                </a:gridCol>
              </a:tblGrid>
              <a:tr h="336032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ARM (sec)</a:t>
                      </a:r>
                      <a:endParaRPr lang="el-GR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065313"/>
                  </a:ext>
                </a:extLst>
              </a:tr>
              <a:tr h="4111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endParaRPr lang="el-GR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Unoptimized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Optimised 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34558"/>
                  </a:ext>
                </a:extLst>
              </a:tr>
              <a:tr h="31421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0.000098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0.000045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54.0816%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300347"/>
                  </a:ext>
                </a:extLst>
              </a:tr>
              <a:tr h="31421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0.175177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0.076079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56.5702%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51300"/>
                  </a:ext>
                </a:extLst>
              </a:tr>
              <a:tr h="31421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1.402216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0.586488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58.1742%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63511"/>
                  </a:ext>
                </a:extLst>
              </a:tr>
              <a:tr h="41119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300000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6.417753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2.685104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58.1613%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656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58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1937576"/>
            <a:ext cx="5257800" cy="2799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Workflow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 Simulation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Synthesis Design Report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QEMU Emulation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Native test &amp; Timing</a:t>
            </a:r>
          </a:p>
        </p:txBody>
      </p:sp>
    </p:spTree>
    <p:extLst>
      <p:ext uri="{BB962C8B-B14F-4D97-AF65-F5344CB8AC3E}">
        <p14:creationId xmlns:p14="http://schemas.microsoft.com/office/powerpoint/2010/main" val="2857423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Optimizations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732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Algorithmic Optimizations</a:t>
            </a:r>
          </a:p>
          <a:p>
            <a:pPr lvl="1"/>
            <a:r>
              <a:rPr lang="en-GB" dirty="0"/>
              <a:t>Diagonal Parallelism</a:t>
            </a:r>
          </a:p>
          <a:p>
            <a:pPr lvl="2"/>
            <a:r>
              <a:rPr lang="en-GB" dirty="0"/>
              <a:t>2 Nested loops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GB" dirty="0"/>
              <a:t>Outer: Diagonals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GB" dirty="0"/>
              <a:t>Inner: Elements of diag.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Data Dependencies</a:t>
            </a:r>
          </a:p>
          <a:p>
            <a:pPr lvl="2"/>
            <a:r>
              <a:rPr lang="en-GB" dirty="0"/>
              <a:t>Similarity Matrix doesn’t need to be outputted</a:t>
            </a:r>
          </a:p>
          <a:p>
            <a:pPr lvl="2"/>
            <a:r>
              <a:rPr lang="en-GB" dirty="0"/>
              <a:t>Only need 2 diag. above</a:t>
            </a:r>
          </a:p>
          <a:p>
            <a:pPr lvl="2"/>
            <a:r>
              <a:rPr lang="en-GB" dirty="0"/>
              <a:t>Double the size of current diagonal buffer to fight write-after-read during the ending-starting on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FB88B-2453-0E88-A4F4-ECE40B9DC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971692" y="257594"/>
            <a:ext cx="3580348" cy="63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1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Optimizations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52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HLS Optimizations</a:t>
            </a:r>
          </a:p>
          <a:p>
            <a:pPr lvl="1"/>
            <a:r>
              <a:rPr lang="en-GB" dirty="0"/>
              <a:t>Array buffers</a:t>
            </a:r>
          </a:p>
          <a:p>
            <a:pPr lvl="2"/>
            <a:r>
              <a:rPr lang="en-GB" dirty="0"/>
              <a:t>Block RAM or Flip-Flops</a:t>
            </a:r>
          </a:p>
          <a:p>
            <a:pPr lvl="2"/>
            <a:r>
              <a:rPr lang="en-GB" dirty="0"/>
              <a:t>Cyclic, Block or Complete </a:t>
            </a:r>
          </a:p>
          <a:p>
            <a:pPr lvl="2"/>
            <a:r>
              <a:rPr lang="en-GB" dirty="0"/>
              <a:t>Partition or Reshape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Arbitrary Elements</a:t>
            </a:r>
          </a:p>
          <a:p>
            <a:pPr lvl="2"/>
            <a:r>
              <a:rPr lang="en-GB" dirty="0"/>
              <a:t>Reduce the size of buses in use</a:t>
            </a:r>
          </a:p>
          <a:p>
            <a:pPr lvl="2"/>
            <a:r>
              <a:rPr lang="en-GB" dirty="0"/>
              <a:t>Save bandwidth</a:t>
            </a:r>
          </a:p>
          <a:p>
            <a:pPr lvl="2"/>
            <a:r>
              <a:rPr lang="en-GB" dirty="0"/>
              <a:t>Database, Query and direction matrix are 3-bit elements</a:t>
            </a:r>
          </a:p>
          <a:p>
            <a:pPr lvl="2"/>
            <a:r>
              <a:rPr lang="en-GB" dirty="0"/>
              <a:t>Other elements such as </a:t>
            </a:r>
            <a:r>
              <a:rPr lang="en-GB" dirty="0" err="1"/>
              <a:t>max_index</a:t>
            </a:r>
            <a:r>
              <a:rPr lang="en-GB" dirty="0"/>
              <a:t> shouldn’t be limited unless it is made sure they are kept in bounds</a:t>
            </a:r>
          </a:p>
        </p:txBody>
      </p:sp>
    </p:spTree>
    <p:extLst>
      <p:ext uri="{BB962C8B-B14F-4D97-AF65-F5344CB8AC3E}">
        <p14:creationId xmlns:p14="http://schemas.microsoft.com/office/powerpoint/2010/main" val="414463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  <a:endParaRPr lang="el-G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3AF7710-8F3E-A349-1D69-A88E424D4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059811"/>
              </p:ext>
            </p:extLst>
          </p:nvPr>
        </p:nvGraphicFramePr>
        <p:xfrm>
          <a:off x="3027008" y="2313805"/>
          <a:ext cx="6137983" cy="2230389"/>
        </p:xfrm>
        <a:graphic>
          <a:graphicData uri="http://schemas.openxmlformats.org/drawingml/2006/table">
            <a:tbl>
              <a:tblPr firstRow="1" firstCol="1" bandRow="1"/>
              <a:tblGrid>
                <a:gridCol w="860256">
                  <a:extLst>
                    <a:ext uri="{9D8B030D-6E8A-4147-A177-3AD203B41FA5}">
                      <a16:colId xmlns:a16="http://schemas.microsoft.com/office/drawing/2014/main" val="3945855272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119344123"/>
                    </a:ext>
                  </a:extLst>
                </a:gridCol>
                <a:gridCol w="2213072">
                  <a:extLst>
                    <a:ext uri="{9D8B030D-6E8A-4147-A177-3AD203B41FA5}">
                      <a16:colId xmlns:a16="http://schemas.microsoft.com/office/drawing/2014/main" val="3478210298"/>
                    </a:ext>
                  </a:extLst>
                </a:gridCol>
                <a:gridCol w="1720506">
                  <a:extLst>
                    <a:ext uri="{9D8B030D-6E8A-4147-A177-3AD203B41FA5}">
                      <a16:colId xmlns:a16="http://schemas.microsoft.com/office/drawing/2014/main" val="72348858"/>
                    </a:ext>
                  </a:extLst>
                </a:gridCol>
              </a:tblGrid>
              <a:tr h="40324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FPGA vs x86</a:t>
                      </a:r>
                      <a:endParaRPr lang="en-US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7704"/>
                  </a:ext>
                </a:extLst>
              </a:tr>
              <a:tr h="399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en-US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endParaRPr lang="en-US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x86</a:t>
                      </a:r>
                      <a:endParaRPr lang="en-US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FPGA</a:t>
                      </a:r>
                      <a:endParaRPr lang="en-US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372107"/>
                  </a:ext>
                </a:extLst>
              </a:tr>
              <a:tr h="4815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0.0008173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588949"/>
                  </a:ext>
                </a:extLst>
              </a:tr>
              <a:tr h="399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n-US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0.037108</a:t>
                      </a:r>
                      <a:endParaRPr lang="en-US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0.1757924</a:t>
                      </a:r>
                      <a:endParaRPr lang="en-US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846470"/>
                  </a:ext>
                </a:extLst>
              </a:tr>
              <a:tr h="399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US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n-US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0.303335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2.176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6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35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ύκλος, στιγμιότυπο οθόνης, πολυχρωμία, κόκκινο&#10;&#10;Περιγραφή που δημιουργήθηκε αυτόματα">
            <a:extLst>
              <a:ext uri="{FF2B5EF4-FFF2-40B4-BE49-F238E27FC236}">
                <a16:creationId xmlns:a16="http://schemas.microsoft.com/office/drawing/2014/main" id="{A9E4A022-2B56-517E-6869-BBEF25D96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2215"/>
            <a:ext cx="12192000" cy="8942429"/>
          </a:xfrm>
          <a:prstGeom prst="rect">
            <a:avLst/>
          </a:prstGeom>
        </p:spPr>
      </p:pic>
      <p:pic>
        <p:nvPicPr>
          <p:cNvPr id="4" name="Merrie Melodies &amp; Looney Tunes - Opening themes.">
            <a:hlinkClick r:id="" action="ppaction://media"/>
            <a:extLst>
              <a:ext uri="{FF2B5EF4-FFF2-40B4-BE49-F238E27FC236}">
                <a16:creationId xmlns:a16="http://schemas.microsoft.com/office/drawing/2014/main" id="{AA2ED0FF-6285-10EF-D081-B2FD4A57D5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10653" y="40668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u="sng" dirty="0"/>
              <a:t>Goal: </a:t>
            </a:r>
            <a:r>
              <a:rPr lang="en-GB" dirty="0"/>
              <a:t>Implementation of LSAL Algorithm as FPGA Accelerator</a:t>
            </a:r>
          </a:p>
          <a:p>
            <a:endParaRPr lang="en-GB" dirty="0"/>
          </a:p>
          <a:p>
            <a:r>
              <a:rPr lang="en-GB" i="1" u="sng" dirty="0"/>
              <a:t>Tools</a:t>
            </a:r>
            <a:r>
              <a:rPr lang="en-GB" dirty="0"/>
              <a:t>: </a:t>
            </a:r>
          </a:p>
          <a:p>
            <a:pPr lvl="1"/>
            <a:r>
              <a:rPr lang="en-GB" dirty="0" err="1"/>
              <a:t>Valgrind</a:t>
            </a:r>
            <a:r>
              <a:rPr lang="en-GB" dirty="0"/>
              <a:t> (Code Profiling)</a:t>
            </a:r>
          </a:p>
          <a:p>
            <a:pPr lvl="1"/>
            <a:r>
              <a:rPr lang="en-GB" dirty="0"/>
              <a:t>Intel Advisor (Code Profiling)</a:t>
            </a:r>
          </a:p>
          <a:p>
            <a:pPr lvl="1"/>
            <a:r>
              <a:rPr lang="en-GB" dirty="0"/>
              <a:t>Vitis HLS</a:t>
            </a:r>
          </a:p>
          <a:p>
            <a:pPr lvl="1"/>
            <a:r>
              <a:rPr lang="en-GB" dirty="0"/>
              <a:t>Visual Studio Code</a:t>
            </a:r>
          </a:p>
          <a:p>
            <a:pPr lvl="1"/>
            <a:r>
              <a:rPr lang="en-GB" dirty="0"/>
              <a:t>✨</a:t>
            </a:r>
            <a:r>
              <a:rPr lang="en-GB" dirty="0" err="1"/>
              <a:t>FanTAsY</a:t>
            </a:r>
            <a:r>
              <a:rPr lang="en-GB" dirty="0"/>
              <a:t> ✨</a:t>
            </a:r>
          </a:p>
          <a:p>
            <a:pPr marL="457200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9837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Few Things About LSAL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Stands for </a:t>
            </a:r>
            <a:r>
              <a:rPr lang="en-GB" i="1" dirty="0"/>
              <a:t>Local Sequence Alignment Algorithm</a:t>
            </a:r>
          </a:p>
          <a:p>
            <a:r>
              <a:rPr lang="en-GB" dirty="0"/>
              <a:t>Used in </a:t>
            </a:r>
            <a:r>
              <a:rPr lang="en-GB" dirty="0" err="1"/>
              <a:t>Bioinfomatics</a:t>
            </a:r>
            <a:r>
              <a:rPr lang="en-GB" dirty="0"/>
              <a:t> (More on that later)</a:t>
            </a:r>
          </a:p>
          <a:p>
            <a:r>
              <a:rPr lang="en-GB" i="1" dirty="0"/>
              <a:t>Input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Database[M] string</a:t>
            </a:r>
          </a:p>
          <a:p>
            <a:pPr lvl="1"/>
            <a:r>
              <a:rPr lang="en-GB" dirty="0"/>
              <a:t>Query[N] string</a:t>
            </a:r>
          </a:p>
          <a:p>
            <a:r>
              <a:rPr lang="en-GB" i="1" dirty="0"/>
              <a:t>Output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Direction Matrix [M*N]</a:t>
            </a:r>
          </a:p>
          <a:p>
            <a:pPr lvl="1"/>
            <a:r>
              <a:rPr lang="en-GB" dirty="0"/>
              <a:t>Similarity Matrix [M*N]</a:t>
            </a:r>
          </a:p>
          <a:p>
            <a:pPr lvl="1"/>
            <a:r>
              <a:rPr lang="en-GB" dirty="0"/>
              <a:t>Max Index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365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Submitted Files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i="1" dirty="0"/>
              <a:t>FPGA folder </a:t>
            </a:r>
            <a:r>
              <a:rPr lang="en-GB" dirty="0"/>
              <a:t>contains the source code files need to run the accelerator</a:t>
            </a:r>
          </a:p>
          <a:p>
            <a:endParaRPr lang="en-GB" dirty="0"/>
          </a:p>
          <a:p>
            <a:r>
              <a:rPr lang="en-GB" i="1" dirty="0"/>
              <a:t>Software folder </a:t>
            </a:r>
            <a:r>
              <a:rPr lang="en-GB" dirty="0"/>
              <a:t>contains the source code files of the optimized </a:t>
            </a:r>
          </a:p>
          <a:p>
            <a:pPr lvl="1"/>
            <a:r>
              <a:rPr lang="en-GB" dirty="0" err="1"/>
              <a:t>Makefile</a:t>
            </a:r>
            <a:r>
              <a:rPr lang="en-GB" dirty="0"/>
              <a:t> </a:t>
            </a:r>
            <a:r>
              <a:rPr lang="en-GB" i="1" dirty="0"/>
              <a:t>with options on </a:t>
            </a:r>
            <a:r>
              <a:rPr lang="en-GB" i="1" dirty="0" err="1"/>
              <a:t>cpu</a:t>
            </a:r>
            <a:r>
              <a:rPr lang="en-GB" i="1" dirty="0"/>
              <a:t> arch, debug flag and code profiling automation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71EE5-A4B3-19BB-14E9-28842E759ADB}"/>
              </a:ext>
            </a:extLst>
          </p:cNvPr>
          <p:cNvSpPr txBox="1"/>
          <p:nvPr/>
        </p:nvSpPr>
        <p:spPr>
          <a:xfrm>
            <a:off x="6934199" y="1854534"/>
            <a:ext cx="52578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The submitted files follow the following format. </a:t>
            </a:r>
          </a:p>
          <a:p>
            <a:r>
              <a:rPr lang="en-GB" sz="2800" dirty="0"/>
              <a:t>├── FPGA</a:t>
            </a:r>
          </a:p>
          <a:p>
            <a:r>
              <a:rPr lang="en-GB" sz="2800" dirty="0"/>
              <a:t> │ ├── lsal.cpp</a:t>
            </a:r>
          </a:p>
          <a:p>
            <a:r>
              <a:rPr lang="en-GB" sz="2800" dirty="0"/>
              <a:t> │ └── lsal_host.cpp</a:t>
            </a:r>
          </a:p>
          <a:p>
            <a:r>
              <a:rPr lang="en-GB" sz="2800" dirty="0"/>
              <a:t>├── Software </a:t>
            </a:r>
          </a:p>
          <a:p>
            <a:r>
              <a:rPr lang="en-GB" sz="2800" dirty="0"/>
              <a:t> │ ├── lsal_optimized.cpp</a:t>
            </a:r>
          </a:p>
          <a:p>
            <a:r>
              <a:rPr lang="en-GB" sz="2800" dirty="0"/>
              <a:t> │ └── </a:t>
            </a:r>
            <a:r>
              <a:rPr lang="en-GB" sz="2800" dirty="0" err="1"/>
              <a:t>Makefile</a:t>
            </a:r>
            <a:endParaRPr lang="en-GB" sz="2800" dirty="0"/>
          </a:p>
          <a:p>
            <a:r>
              <a:rPr lang="en-GB" sz="2800" dirty="0"/>
              <a:t> └── Report.pdf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85900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Workflow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Profiling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Code 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Comparison</a:t>
            </a:r>
          </a:p>
          <a:p>
            <a:endParaRPr lang="en-GB" dirty="0"/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02BCDAE9-3A7A-651D-FBC6-B2BB5237AAD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Debug flag</a:t>
            </a:r>
          </a:p>
          <a:p>
            <a:r>
              <a:rPr lang="en-GB" dirty="0"/>
              <a:t>Prints the output of LSAL</a:t>
            </a:r>
          </a:p>
          <a:p>
            <a:r>
              <a:rPr lang="en-GB" i="1" dirty="0"/>
              <a:t>Known Input -&gt; Known Outputs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Profiling Flag</a:t>
            </a:r>
          </a:p>
          <a:p>
            <a:r>
              <a:rPr lang="en-GB" dirty="0"/>
              <a:t>Executes </a:t>
            </a:r>
            <a:r>
              <a:rPr lang="en-GB" dirty="0" err="1"/>
              <a:t>valgrind’s</a:t>
            </a:r>
            <a:r>
              <a:rPr lang="en-GB" dirty="0"/>
              <a:t> </a:t>
            </a:r>
            <a:r>
              <a:rPr lang="en-GB" dirty="0" err="1"/>
              <a:t>callgrind</a:t>
            </a:r>
            <a:r>
              <a:rPr lang="en-GB" dirty="0"/>
              <a:t> tool</a:t>
            </a:r>
          </a:p>
          <a:p>
            <a:r>
              <a:rPr lang="en-GB" dirty="0"/>
              <a:t>Auto-opens </a:t>
            </a:r>
            <a:r>
              <a:rPr lang="en-GB" dirty="0" err="1"/>
              <a:t>kcachegrind</a:t>
            </a:r>
            <a:r>
              <a:rPr lang="en-GB" dirty="0"/>
              <a:t> to visualize data </a:t>
            </a:r>
          </a:p>
        </p:txBody>
      </p:sp>
    </p:spTree>
    <p:extLst>
      <p:ext uri="{BB962C8B-B14F-4D97-AF65-F5344CB8AC3E}">
        <p14:creationId xmlns:p14="http://schemas.microsoft.com/office/powerpoint/2010/main" val="119407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Unoptimized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GB" dirty="0"/>
              <a:t>Calculation of Similarity and Direction Matrices Row-Wise</a:t>
            </a:r>
          </a:p>
          <a:p>
            <a:pPr lvl="1"/>
            <a:r>
              <a:rPr lang="en-GB" dirty="0"/>
              <a:t>Save the location of element with max similarity</a:t>
            </a:r>
          </a:p>
          <a:p>
            <a:endParaRPr lang="en-GB" dirty="0"/>
          </a:p>
          <a:p>
            <a:r>
              <a:rPr lang="en-GB" dirty="0"/>
              <a:t>Direction Priority: C, NW, N, W</a:t>
            </a:r>
          </a:p>
          <a:p>
            <a:endParaRPr lang="en-GB" dirty="0"/>
          </a:p>
          <a:p>
            <a:r>
              <a:rPr lang="en-GB" dirty="0"/>
              <a:t>Edge cases:</a:t>
            </a:r>
          </a:p>
          <a:p>
            <a:pPr lvl="1"/>
            <a:r>
              <a:rPr lang="en-GB" dirty="0"/>
              <a:t>First row and first column (N &amp; NW, W &amp; NW)</a:t>
            </a:r>
          </a:p>
          <a:p>
            <a:pPr lvl="1"/>
            <a:r>
              <a:rPr lang="en-GB" dirty="0"/>
              <a:t>Loop Unrolling</a:t>
            </a:r>
          </a:p>
        </p:txBody>
      </p:sp>
    </p:spTree>
    <p:extLst>
      <p:ext uri="{BB962C8B-B14F-4D97-AF65-F5344CB8AC3E}">
        <p14:creationId xmlns:p14="http://schemas.microsoft.com/office/powerpoint/2010/main" val="238243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Unoptimized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results for a varying number of array sizes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x86 78.82% faster than ARM </a:t>
            </a:r>
          </a:p>
        </p:txBody>
      </p:sp>
      <p:graphicFrame>
        <p:nvGraphicFramePr>
          <p:cNvPr id="9" name="Πίνακας 8">
            <a:extLst>
              <a:ext uri="{FF2B5EF4-FFF2-40B4-BE49-F238E27FC236}">
                <a16:creationId xmlns:a16="http://schemas.microsoft.com/office/drawing/2014/main" id="{90EA49AF-25B3-1D36-2C9B-A4495F1FB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0809"/>
              </p:ext>
            </p:extLst>
          </p:nvPr>
        </p:nvGraphicFramePr>
        <p:xfrm>
          <a:off x="1604210" y="2387567"/>
          <a:ext cx="8742947" cy="2617854"/>
        </p:xfrm>
        <a:graphic>
          <a:graphicData uri="http://schemas.openxmlformats.org/drawingml/2006/table">
            <a:tbl>
              <a:tblPr firstRow="1" firstCol="1" bandRow="1"/>
              <a:tblGrid>
                <a:gridCol w="1082189">
                  <a:extLst>
                    <a:ext uri="{9D8B030D-6E8A-4147-A177-3AD203B41FA5}">
                      <a16:colId xmlns:a16="http://schemas.microsoft.com/office/drawing/2014/main" val="1219193843"/>
                    </a:ext>
                  </a:extLst>
                </a:gridCol>
                <a:gridCol w="1381216">
                  <a:extLst>
                    <a:ext uri="{9D8B030D-6E8A-4147-A177-3AD203B41FA5}">
                      <a16:colId xmlns:a16="http://schemas.microsoft.com/office/drawing/2014/main" val="1822258290"/>
                    </a:ext>
                  </a:extLst>
                </a:gridCol>
                <a:gridCol w="1932987">
                  <a:extLst>
                    <a:ext uri="{9D8B030D-6E8A-4147-A177-3AD203B41FA5}">
                      <a16:colId xmlns:a16="http://schemas.microsoft.com/office/drawing/2014/main" val="3843269929"/>
                    </a:ext>
                  </a:extLst>
                </a:gridCol>
                <a:gridCol w="2208876">
                  <a:extLst>
                    <a:ext uri="{9D8B030D-6E8A-4147-A177-3AD203B41FA5}">
                      <a16:colId xmlns:a16="http://schemas.microsoft.com/office/drawing/2014/main" val="3737188435"/>
                    </a:ext>
                  </a:extLst>
                </a:gridCol>
                <a:gridCol w="2137679">
                  <a:extLst>
                    <a:ext uri="{9D8B030D-6E8A-4147-A177-3AD203B41FA5}">
                      <a16:colId xmlns:a16="http://schemas.microsoft.com/office/drawing/2014/main" val="1475357218"/>
                    </a:ext>
                  </a:extLst>
                </a:gridCol>
              </a:tblGrid>
              <a:tr h="383094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x86 vs ARM Unoptimized (sec)</a:t>
                      </a:r>
                      <a:endParaRPr lang="el-GR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25587"/>
                  </a:ext>
                </a:extLst>
              </a:tr>
              <a:tr h="31106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Ν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endParaRPr lang="el-GR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ARM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x86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Difference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35955"/>
                  </a:ext>
                </a:extLst>
              </a:tr>
              <a:tr h="311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0.000098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0.00002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79.5918%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314715"/>
                  </a:ext>
                </a:extLst>
              </a:tr>
              <a:tr h="311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0.175177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0.037108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78.8169%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46550"/>
                  </a:ext>
                </a:extLst>
              </a:tr>
              <a:tr h="311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1.402216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0.303335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78.3675%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631602"/>
                  </a:ext>
                </a:extLst>
              </a:tr>
              <a:tr h="311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300000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6.417753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1.388256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78.3685%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00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89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Optimized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Branching</a:t>
            </a:r>
          </a:p>
          <a:p>
            <a:pPr lvl="1"/>
            <a:r>
              <a:rPr lang="en-GB" dirty="0"/>
              <a:t>Uncertainty is a slow nightmare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Reduce commands for branching (if, for etc)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Unrolling as weapon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Used extensively for the edge cases</a:t>
            </a:r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02BCDAE9-3A7A-651D-FBC6-B2BB5237AAD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Division &amp; Modulo</a:t>
            </a:r>
          </a:p>
          <a:p>
            <a:pPr lvl="1"/>
            <a:r>
              <a:rPr lang="en-GB" dirty="0"/>
              <a:t>Hard to process</a:t>
            </a:r>
          </a:p>
          <a:p>
            <a:endParaRPr lang="en-GB" dirty="0"/>
          </a:p>
          <a:p>
            <a:pPr lvl="1"/>
            <a:r>
              <a:rPr lang="en-GB" dirty="0"/>
              <a:t>Eliminate where possible</a:t>
            </a:r>
          </a:p>
          <a:p>
            <a:endParaRPr lang="en-GB" dirty="0"/>
          </a:p>
          <a:p>
            <a:pPr lvl="1"/>
            <a:r>
              <a:rPr lang="en-GB" dirty="0"/>
              <a:t>Nested for-loops</a:t>
            </a:r>
          </a:p>
          <a:p>
            <a:pPr lvl="2"/>
            <a:r>
              <a:rPr lang="en-GB" dirty="0"/>
              <a:t>Eliminate index % N, index / N</a:t>
            </a:r>
          </a:p>
          <a:p>
            <a:pPr marL="0" indent="0">
              <a:buNone/>
            </a:pPr>
            <a:r>
              <a:rPr lang="en-GB" dirty="0"/>
              <a:t>Defines</a:t>
            </a:r>
          </a:p>
          <a:p>
            <a:pPr lvl="1"/>
            <a:r>
              <a:rPr lang="en-GB" dirty="0"/>
              <a:t>Use #define instead of constant variables</a:t>
            </a:r>
          </a:p>
        </p:txBody>
      </p:sp>
    </p:spTree>
    <p:extLst>
      <p:ext uri="{BB962C8B-B14F-4D97-AF65-F5344CB8AC3E}">
        <p14:creationId xmlns:p14="http://schemas.microsoft.com/office/powerpoint/2010/main" val="359237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Optimized</a:t>
            </a:r>
            <a:endParaRPr lang="el-GR" dirty="0"/>
          </a:p>
        </p:txBody>
      </p:sp>
      <p:graphicFrame>
        <p:nvGraphicFramePr>
          <p:cNvPr id="6" name="Θέση περιεχομένου 5">
            <a:extLst>
              <a:ext uri="{FF2B5EF4-FFF2-40B4-BE49-F238E27FC236}">
                <a16:creationId xmlns:a16="http://schemas.microsoft.com/office/drawing/2014/main" id="{485729D9-F963-2D91-C809-5AA799741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454413"/>
              </p:ext>
            </p:extLst>
          </p:nvPr>
        </p:nvGraphicFramePr>
        <p:xfrm>
          <a:off x="989848" y="2296278"/>
          <a:ext cx="9802478" cy="2747402"/>
        </p:xfrm>
        <a:graphic>
          <a:graphicData uri="http://schemas.openxmlformats.org/drawingml/2006/table">
            <a:tbl>
              <a:tblPr firstRow="1" firstCol="1" bandRow="1"/>
              <a:tblGrid>
                <a:gridCol w="1296818">
                  <a:extLst>
                    <a:ext uri="{9D8B030D-6E8A-4147-A177-3AD203B41FA5}">
                      <a16:colId xmlns:a16="http://schemas.microsoft.com/office/drawing/2014/main" val="1778051169"/>
                    </a:ext>
                  </a:extLst>
                </a:gridCol>
                <a:gridCol w="1732484">
                  <a:extLst>
                    <a:ext uri="{9D8B030D-6E8A-4147-A177-3AD203B41FA5}">
                      <a16:colId xmlns:a16="http://schemas.microsoft.com/office/drawing/2014/main" val="3209967070"/>
                    </a:ext>
                  </a:extLst>
                </a:gridCol>
                <a:gridCol w="2430770">
                  <a:extLst>
                    <a:ext uri="{9D8B030D-6E8A-4147-A177-3AD203B41FA5}">
                      <a16:colId xmlns:a16="http://schemas.microsoft.com/office/drawing/2014/main" val="1142896070"/>
                    </a:ext>
                  </a:extLst>
                </a:gridCol>
                <a:gridCol w="2019534">
                  <a:extLst>
                    <a:ext uri="{9D8B030D-6E8A-4147-A177-3AD203B41FA5}">
                      <a16:colId xmlns:a16="http://schemas.microsoft.com/office/drawing/2014/main" val="1244073062"/>
                    </a:ext>
                  </a:extLst>
                </a:gridCol>
                <a:gridCol w="2322872">
                  <a:extLst>
                    <a:ext uri="{9D8B030D-6E8A-4147-A177-3AD203B41FA5}">
                      <a16:colId xmlns:a16="http://schemas.microsoft.com/office/drawing/2014/main" val="1245643470"/>
                    </a:ext>
                  </a:extLst>
                </a:gridCol>
              </a:tblGrid>
              <a:tr h="548077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x86 vs ARM Optimized (sec)</a:t>
                      </a:r>
                      <a:endParaRPr lang="el-GR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97090"/>
                  </a:ext>
                </a:extLst>
              </a:tr>
              <a:tr h="4191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ARM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X86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693583"/>
                  </a:ext>
                </a:extLst>
              </a:tr>
              <a:tr h="40334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0.000045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0.000015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66.6667%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714897"/>
                  </a:ext>
                </a:extLst>
              </a:tr>
              <a:tr h="40334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0.076079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0.024057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68.3789%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36120"/>
                  </a:ext>
                </a:extLst>
              </a:tr>
              <a:tr h="40334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0.586488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0.196926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66.4228%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219499"/>
                  </a:ext>
                </a:extLst>
              </a:tr>
              <a:tr h="40334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300000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2.685104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0.897239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66.5846%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444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566606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625</Words>
  <Application>Microsoft Office PowerPoint</Application>
  <PresentationFormat>Widescreen</PresentationFormat>
  <Paragraphs>247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Aptos Narrow</vt:lpstr>
      <vt:lpstr>Arial</vt:lpstr>
      <vt:lpstr>Arrow narrow</vt:lpstr>
      <vt:lpstr>Calibri</vt:lpstr>
      <vt:lpstr>Θέμα του Office</vt:lpstr>
      <vt:lpstr>Lab 3</vt:lpstr>
      <vt:lpstr>Introduction</vt:lpstr>
      <vt:lpstr>A Few Things About LSAL</vt:lpstr>
      <vt:lpstr>Submitted Files</vt:lpstr>
      <vt:lpstr>Software</vt:lpstr>
      <vt:lpstr>Software Unoptimized</vt:lpstr>
      <vt:lpstr>Software Unoptimized</vt:lpstr>
      <vt:lpstr>Software Optimized</vt:lpstr>
      <vt:lpstr>Software Optimized</vt:lpstr>
      <vt:lpstr>Software Optimized</vt:lpstr>
      <vt:lpstr>Software Optimized</vt:lpstr>
      <vt:lpstr>Hardware</vt:lpstr>
      <vt:lpstr>Hardware Optimizations</vt:lpstr>
      <vt:lpstr>Hardware Optimizations</vt:lpstr>
      <vt:lpstr>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ATHANASIADIS IOANNIS</dc:creator>
  <cp:lastModifiedBy>STATHOUDAKIS STAVROS</cp:lastModifiedBy>
  <cp:revision>23</cp:revision>
  <dcterms:created xsi:type="dcterms:W3CDTF">2024-06-27T23:20:13Z</dcterms:created>
  <dcterms:modified xsi:type="dcterms:W3CDTF">2024-06-28T03:14:52Z</dcterms:modified>
</cp:coreProperties>
</file>