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0" r:id="rId3"/>
    <p:sldId id="414" r:id="rId4"/>
    <p:sldId id="310" r:id="rId5"/>
    <p:sldId id="420" r:id="rId6"/>
    <p:sldId id="422" r:id="rId7"/>
    <p:sldId id="412" r:id="rId8"/>
    <p:sldId id="423" r:id="rId9"/>
    <p:sldId id="424" r:id="rId10"/>
    <p:sldId id="425" r:id="rId11"/>
    <p:sldId id="426" r:id="rId12"/>
    <p:sldId id="401" r:id="rId13"/>
    <p:sldId id="413" r:id="rId14"/>
    <p:sldId id="415" r:id="rId15"/>
    <p:sldId id="404" r:id="rId16"/>
    <p:sldId id="403" r:id="rId17"/>
    <p:sldId id="405" r:id="rId18"/>
    <p:sldId id="406" r:id="rId19"/>
    <p:sldId id="418" r:id="rId20"/>
    <p:sldId id="419" r:id="rId21"/>
    <p:sldId id="407" r:id="rId22"/>
    <p:sldId id="408" r:id="rId23"/>
    <p:sldId id="417" r:id="rId24"/>
    <p:sldId id="409" r:id="rId25"/>
    <p:sldId id="41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1326CD-8BC1-456D-8730-2C06B4B380BE}" type="doc">
      <dgm:prSet loTypeId="urn:microsoft.com/office/officeart/2005/8/layout/hProcess11" loCatId="process" qsTypeId="urn:microsoft.com/office/officeart/2005/8/quickstyle/simple5" qsCatId="simple" csTypeId="urn:microsoft.com/office/officeart/2005/8/colors/accent0_3" csCatId="mainScheme" phldr="1"/>
      <dgm:spPr/>
      <dgm:t>
        <a:bodyPr/>
        <a:lstStyle/>
        <a:p>
          <a:endParaRPr lang="en-US"/>
        </a:p>
      </dgm:t>
    </dgm:pt>
    <dgm:pt modelId="{2E302600-B7B4-41D9-BCD7-529F8A9FBD68}">
      <dgm:prSet phldrT="[Text]" custT="1"/>
      <dgm:spPr/>
      <dgm:t>
        <a:bodyPr lIns="182880"/>
        <a:lstStyle/>
        <a:p>
          <a:pPr algn="l"/>
          <a:r>
            <a:rPr lang="en-US" sz="1200" dirty="0">
              <a:latin typeface="Din"/>
            </a:rPr>
            <a:t>Plan the activity and communicates with clarity.</a:t>
          </a:r>
        </a:p>
        <a:p>
          <a:pPr algn="l"/>
          <a:endParaRPr lang="en-US" sz="1200" i="1" u="none" dirty="0">
            <a:effectLst>
              <a:outerShdw blurRad="38100" dist="38100" dir="2700000" algn="tl">
                <a:srgbClr val="000000">
                  <a:alpha val="43137"/>
                </a:srgbClr>
              </a:outerShdw>
            </a:effectLst>
            <a:latin typeface="Din"/>
          </a:endParaRPr>
        </a:p>
        <a:p>
          <a:pPr algn="l"/>
          <a:endParaRPr lang="en-IN" sz="1200" i="1" u="none" dirty="0">
            <a:effectLst>
              <a:outerShdw blurRad="38100" dist="38100" dir="2700000" algn="tl">
                <a:srgbClr val="000000">
                  <a:alpha val="43137"/>
                </a:srgbClr>
              </a:outerShdw>
            </a:effectLst>
            <a:latin typeface="Din"/>
          </a:endParaRPr>
        </a:p>
        <a:p>
          <a:pPr algn="l"/>
          <a:endParaRPr lang="en-US" sz="1200" i="1" u="none" dirty="0">
            <a:effectLst>
              <a:outerShdw blurRad="38100" dist="38100" dir="2700000" algn="tl">
                <a:srgbClr val="000000">
                  <a:alpha val="43137"/>
                </a:srgbClr>
              </a:outerShdw>
            </a:effectLst>
            <a:latin typeface="Din"/>
          </a:endParaRPr>
        </a:p>
      </dgm:t>
    </dgm:pt>
    <dgm:pt modelId="{E6D64C09-5CEF-4012-98A3-15A4D98E803C}" type="parTrans" cxnId="{0A99CE12-66DF-4250-A006-82CFF9EDB59E}">
      <dgm:prSet/>
      <dgm:spPr/>
      <dgm:t>
        <a:bodyPr/>
        <a:lstStyle/>
        <a:p>
          <a:endParaRPr lang="en-US" i="1">
            <a:solidFill>
              <a:schemeClr val="tx1"/>
            </a:solidFill>
          </a:endParaRPr>
        </a:p>
      </dgm:t>
    </dgm:pt>
    <dgm:pt modelId="{92FCCFCF-7E59-4071-8AEC-1AD3EE7254FB}" type="sibTrans" cxnId="{0A99CE12-66DF-4250-A006-82CFF9EDB59E}">
      <dgm:prSet/>
      <dgm:spPr/>
      <dgm:t>
        <a:bodyPr/>
        <a:lstStyle/>
        <a:p>
          <a:endParaRPr lang="en-US" i="1">
            <a:solidFill>
              <a:schemeClr val="tx1"/>
            </a:solidFill>
          </a:endParaRPr>
        </a:p>
      </dgm:t>
    </dgm:pt>
    <dgm:pt modelId="{C1B86117-A5CB-4FDF-9B3F-12EA75DEC4BF}">
      <dgm:prSet phldrT="[Text]" custT="1"/>
      <dgm:spPr/>
      <dgm:t>
        <a:bodyPr lIns="0" anchor="t"/>
        <a:lstStyle/>
        <a:p>
          <a:pPr algn="l"/>
          <a:endParaRPr lang="en-US" sz="1200" dirty="0">
            <a:latin typeface="Din"/>
          </a:endParaRPr>
        </a:p>
        <a:p>
          <a:pPr algn="l"/>
          <a:endParaRPr lang="en-US" sz="1200" dirty="0">
            <a:latin typeface="Din"/>
          </a:endParaRPr>
        </a:p>
        <a:p>
          <a:pPr algn="l"/>
          <a:endParaRPr lang="en-US" sz="1200" dirty="0">
            <a:latin typeface="Din"/>
          </a:endParaRPr>
        </a:p>
        <a:p>
          <a:pPr algn="l"/>
          <a:endParaRPr lang="en-US" sz="1200" dirty="0">
            <a:latin typeface="Din"/>
          </a:endParaRPr>
        </a:p>
        <a:p>
          <a:pPr algn="l"/>
          <a:r>
            <a:rPr lang="en-US" sz="1200" dirty="0">
              <a:latin typeface="Din"/>
            </a:rPr>
            <a:t>Engages the customer onsite and Understands the current situation.</a:t>
          </a:r>
        </a:p>
        <a:p>
          <a:pPr algn="l"/>
          <a:endParaRPr lang="en-IN" sz="1200" i="1" u="none" dirty="0">
            <a:effectLst>
              <a:outerShdw blurRad="38100" dist="38100" dir="2700000" algn="tl">
                <a:srgbClr val="000000">
                  <a:alpha val="43137"/>
                </a:srgbClr>
              </a:outerShdw>
            </a:effectLst>
            <a:latin typeface="Din"/>
          </a:endParaRPr>
        </a:p>
        <a:p>
          <a:pPr algn="l"/>
          <a:r>
            <a:rPr lang="en-US" sz="1200" dirty="0">
              <a:latin typeface="Din"/>
            </a:rPr>
            <a:t>Defines the scope, Objectives, methodology, timelines.</a:t>
          </a:r>
          <a:endParaRPr lang="en-US" sz="1200" i="1" u="none" dirty="0">
            <a:effectLst>
              <a:outerShdw blurRad="38100" dist="38100" dir="2700000" algn="tl">
                <a:srgbClr val="000000">
                  <a:alpha val="43137"/>
                </a:srgbClr>
              </a:outerShdw>
            </a:effectLst>
            <a:latin typeface="Din"/>
          </a:endParaRPr>
        </a:p>
      </dgm:t>
    </dgm:pt>
    <dgm:pt modelId="{F853C217-8664-4701-9E13-4BE997B45454}" type="parTrans" cxnId="{D6BE284E-FC4D-449F-AB90-ED7B221A0CD2}">
      <dgm:prSet/>
      <dgm:spPr/>
      <dgm:t>
        <a:bodyPr/>
        <a:lstStyle/>
        <a:p>
          <a:endParaRPr lang="en-US" i="1">
            <a:solidFill>
              <a:schemeClr val="tx1"/>
            </a:solidFill>
          </a:endParaRPr>
        </a:p>
      </dgm:t>
    </dgm:pt>
    <dgm:pt modelId="{89CA9918-3A05-4A0D-9D92-4AA22A3126E8}" type="sibTrans" cxnId="{D6BE284E-FC4D-449F-AB90-ED7B221A0CD2}">
      <dgm:prSet/>
      <dgm:spPr/>
      <dgm:t>
        <a:bodyPr/>
        <a:lstStyle/>
        <a:p>
          <a:endParaRPr lang="en-US" i="1">
            <a:solidFill>
              <a:schemeClr val="tx1"/>
            </a:solidFill>
          </a:endParaRPr>
        </a:p>
      </dgm:t>
    </dgm:pt>
    <dgm:pt modelId="{7F2F6DE1-F7D5-411F-9140-6D5D90DFF69D}">
      <dgm:prSet phldrT="[Text]" custT="1"/>
      <dgm:spPr/>
      <dgm:t>
        <a:bodyPr lIns="182880"/>
        <a:lstStyle/>
        <a:p>
          <a:pPr algn="l"/>
          <a:endParaRPr lang="en-US" sz="1200" dirty="0">
            <a:latin typeface="Din"/>
          </a:endParaRPr>
        </a:p>
        <a:p>
          <a:pPr algn="l"/>
          <a:endParaRPr lang="en-US" sz="1200" dirty="0">
            <a:latin typeface="Din"/>
          </a:endParaRPr>
        </a:p>
        <a:p>
          <a:pPr algn="l"/>
          <a:endParaRPr lang="en-US" sz="1200" dirty="0">
            <a:latin typeface="Din"/>
          </a:endParaRPr>
        </a:p>
        <a:p>
          <a:pPr algn="l"/>
          <a:endParaRPr lang="en-US" sz="1200" dirty="0">
            <a:latin typeface="Din"/>
          </a:endParaRPr>
        </a:p>
        <a:p>
          <a:pPr algn="l"/>
          <a:endParaRPr lang="en-US" sz="1200" dirty="0">
            <a:latin typeface="Din"/>
          </a:endParaRPr>
        </a:p>
        <a:p>
          <a:pPr algn="l"/>
          <a:r>
            <a:rPr lang="en-US" sz="1200" dirty="0">
              <a:latin typeface="Din"/>
            </a:rPr>
            <a:t>Collect Data and Processes the same.</a:t>
          </a:r>
        </a:p>
      </dgm:t>
    </dgm:pt>
    <dgm:pt modelId="{441AEC4F-F6EE-43A0-8908-EEC9A25A3509}" type="parTrans" cxnId="{05A62E4F-7E22-47DA-AE24-7A3F7056CED0}">
      <dgm:prSet/>
      <dgm:spPr/>
      <dgm:t>
        <a:bodyPr/>
        <a:lstStyle/>
        <a:p>
          <a:endParaRPr lang="en-US"/>
        </a:p>
      </dgm:t>
    </dgm:pt>
    <dgm:pt modelId="{2B0B3E3A-6C0D-4EDD-81E1-37D46F31A1B0}" type="sibTrans" cxnId="{05A62E4F-7E22-47DA-AE24-7A3F7056CED0}">
      <dgm:prSet/>
      <dgm:spPr/>
      <dgm:t>
        <a:bodyPr/>
        <a:lstStyle/>
        <a:p>
          <a:endParaRPr lang="en-US"/>
        </a:p>
      </dgm:t>
    </dgm:pt>
    <dgm:pt modelId="{FC744898-5EA8-4E74-AFFB-85128A7372F8}">
      <dgm:prSet phldrT="[Text]" custT="1"/>
      <dgm:spPr/>
      <dgm:t>
        <a:bodyPr lIns="182880"/>
        <a:lstStyle/>
        <a:p>
          <a:pPr algn="l"/>
          <a:r>
            <a:rPr lang="en-US" sz="1200" dirty="0">
              <a:latin typeface="Din"/>
            </a:rPr>
            <a:t>Analyze the data, build Models and derive insights. </a:t>
          </a:r>
          <a:endParaRPr lang="en-US" sz="1200" i="0" u="sng" dirty="0">
            <a:effectLst>
              <a:outerShdw blurRad="38100" dist="38100" dir="2700000" algn="tl">
                <a:srgbClr val="000000">
                  <a:alpha val="43137"/>
                </a:srgbClr>
              </a:outerShdw>
            </a:effectLst>
            <a:latin typeface="Din"/>
          </a:endParaRPr>
        </a:p>
      </dgm:t>
    </dgm:pt>
    <dgm:pt modelId="{7DC0D633-1C3F-4DE8-8F4D-C90B0DD65ACF}" type="parTrans" cxnId="{C093CF32-FABA-4E20-8D22-9B0BE612649A}">
      <dgm:prSet/>
      <dgm:spPr/>
      <dgm:t>
        <a:bodyPr/>
        <a:lstStyle/>
        <a:p>
          <a:endParaRPr lang="en-US"/>
        </a:p>
      </dgm:t>
    </dgm:pt>
    <dgm:pt modelId="{7997A5FD-BBAD-43BE-AFB6-2F94629CA5FE}" type="sibTrans" cxnId="{C093CF32-FABA-4E20-8D22-9B0BE612649A}">
      <dgm:prSet/>
      <dgm:spPr/>
      <dgm:t>
        <a:bodyPr/>
        <a:lstStyle/>
        <a:p>
          <a:endParaRPr lang="en-US"/>
        </a:p>
      </dgm:t>
    </dgm:pt>
    <dgm:pt modelId="{1E38967A-F792-40F7-A6AE-9C6837EB15F4}">
      <dgm:prSet phldrT="[Text]" custT="1"/>
      <dgm:spPr/>
      <dgm:t>
        <a:bodyPr lIns="182880"/>
        <a:lstStyle/>
        <a:p>
          <a:pPr algn="l"/>
          <a:r>
            <a:rPr lang="en-US" sz="1200" dirty="0">
              <a:latin typeface="Din"/>
            </a:rPr>
            <a:t>Presents insights to client via reports, dashboards on agreed timelines.</a:t>
          </a:r>
        </a:p>
        <a:p>
          <a:pPr algn="l"/>
          <a:endParaRPr lang="en-US" sz="1200" dirty="0">
            <a:latin typeface="Din"/>
          </a:endParaRPr>
        </a:p>
        <a:p>
          <a:pPr algn="l"/>
          <a:r>
            <a:rPr lang="en-US" sz="1200" dirty="0">
              <a:latin typeface="Din"/>
            </a:rPr>
            <a:t>Present Final Report and close the engagement.</a:t>
          </a:r>
          <a:endParaRPr lang="en-US" sz="1200" i="0" dirty="0">
            <a:effectLst>
              <a:outerShdw blurRad="38100" dist="38100" dir="2700000" algn="tl">
                <a:srgbClr val="000000">
                  <a:alpha val="43137"/>
                </a:srgbClr>
              </a:outerShdw>
            </a:effectLst>
            <a:latin typeface="Din"/>
          </a:endParaRPr>
        </a:p>
      </dgm:t>
    </dgm:pt>
    <dgm:pt modelId="{0A9649DB-2CE7-4DCB-B3DD-6B566A7998D0}" type="parTrans" cxnId="{C0E131D0-5F68-4D5E-BD92-BEEE40C18E8D}">
      <dgm:prSet/>
      <dgm:spPr/>
      <dgm:t>
        <a:bodyPr/>
        <a:lstStyle/>
        <a:p>
          <a:endParaRPr lang="en-US"/>
        </a:p>
      </dgm:t>
    </dgm:pt>
    <dgm:pt modelId="{C8174495-359E-4C94-A8C2-1F9E71AFB192}" type="sibTrans" cxnId="{C0E131D0-5F68-4D5E-BD92-BEEE40C18E8D}">
      <dgm:prSet/>
      <dgm:spPr/>
      <dgm:t>
        <a:bodyPr/>
        <a:lstStyle/>
        <a:p>
          <a:endParaRPr lang="en-US"/>
        </a:p>
      </dgm:t>
    </dgm:pt>
    <dgm:pt modelId="{E46DEE8A-687B-4413-AE2C-1C241431DE4B}" type="pres">
      <dgm:prSet presAssocID="{611326CD-8BC1-456D-8730-2C06B4B380BE}" presName="Name0" presStyleCnt="0">
        <dgm:presLayoutVars>
          <dgm:dir/>
          <dgm:resizeHandles val="exact"/>
        </dgm:presLayoutVars>
      </dgm:prSet>
      <dgm:spPr/>
    </dgm:pt>
    <dgm:pt modelId="{4889B325-921D-49E9-8FDA-75A187E46DC4}" type="pres">
      <dgm:prSet presAssocID="{611326CD-8BC1-456D-8730-2C06B4B380BE}" presName="arrow" presStyleLbl="bgShp" presStyleIdx="0" presStyleCnt="1">
        <dgm:style>
          <a:lnRef idx="2">
            <a:schemeClr val="accent6">
              <a:shade val="50000"/>
            </a:schemeClr>
          </a:lnRef>
          <a:fillRef idx="1">
            <a:schemeClr val="accent6"/>
          </a:fillRef>
          <a:effectRef idx="0">
            <a:schemeClr val="accent6"/>
          </a:effectRef>
          <a:fontRef idx="minor">
            <a:schemeClr val="lt1"/>
          </a:fontRef>
        </dgm:style>
      </dgm:prSet>
      <dgm:spPr/>
    </dgm:pt>
    <dgm:pt modelId="{0A4A3606-9508-4E27-89C2-595725AF6ED2}" type="pres">
      <dgm:prSet presAssocID="{611326CD-8BC1-456D-8730-2C06B4B380BE}" presName="points" presStyleCnt="0"/>
      <dgm:spPr/>
    </dgm:pt>
    <dgm:pt modelId="{406A1E83-1BC7-4BF5-BF97-8094C58C9B50}" type="pres">
      <dgm:prSet presAssocID="{C1B86117-A5CB-4FDF-9B3F-12EA75DEC4BF}" presName="compositeA" presStyleCnt="0"/>
      <dgm:spPr/>
    </dgm:pt>
    <dgm:pt modelId="{EB0ECFCC-01D9-4B7A-8838-BFF11965A50B}" type="pres">
      <dgm:prSet presAssocID="{C1B86117-A5CB-4FDF-9B3F-12EA75DEC4BF}" presName="textA" presStyleLbl="revTx" presStyleIdx="0" presStyleCnt="5" custScaleX="161481">
        <dgm:presLayoutVars>
          <dgm:bulletEnabled val="1"/>
        </dgm:presLayoutVars>
      </dgm:prSet>
      <dgm:spPr/>
    </dgm:pt>
    <dgm:pt modelId="{9D3B61C0-DD78-4E43-BF50-75A0447F8481}" type="pres">
      <dgm:prSet presAssocID="{C1B86117-A5CB-4FDF-9B3F-12EA75DEC4BF}" presName="circleA" presStyleLbl="node1" presStyleIdx="0" presStyleCnt="5"/>
      <dgm:spPr/>
    </dgm:pt>
    <dgm:pt modelId="{3FA94171-E744-4030-BB7A-393215721198}" type="pres">
      <dgm:prSet presAssocID="{C1B86117-A5CB-4FDF-9B3F-12EA75DEC4BF}" presName="spaceA" presStyleCnt="0"/>
      <dgm:spPr/>
    </dgm:pt>
    <dgm:pt modelId="{2CE8D787-9469-4AED-98AD-E9ECB2A3D37E}" type="pres">
      <dgm:prSet presAssocID="{89CA9918-3A05-4A0D-9D92-4AA22A3126E8}" presName="space" presStyleCnt="0"/>
      <dgm:spPr/>
    </dgm:pt>
    <dgm:pt modelId="{22089989-610A-4498-B871-F8501EBCE6D8}" type="pres">
      <dgm:prSet presAssocID="{2E302600-B7B4-41D9-BCD7-529F8A9FBD68}" presName="compositeB" presStyleCnt="0"/>
      <dgm:spPr/>
    </dgm:pt>
    <dgm:pt modelId="{A6B0F293-79BD-49BB-8B46-0C79B0E3414E}" type="pres">
      <dgm:prSet presAssocID="{2E302600-B7B4-41D9-BCD7-529F8A9FBD68}" presName="textB" presStyleLbl="revTx" presStyleIdx="1" presStyleCnt="5" custScaleX="144168" custScaleY="48962" custLinFactNeighborX="-1001" custLinFactNeighborY="-35573">
        <dgm:presLayoutVars>
          <dgm:bulletEnabled val="1"/>
        </dgm:presLayoutVars>
      </dgm:prSet>
      <dgm:spPr/>
    </dgm:pt>
    <dgm:pt modelId="{B9C0CD32-E3AD-49EC-81FB-6B3B127C91B8}" type="pres">
      <dgm:prSet presAssocID="{2E302600-B7B4-41D9-BCD7-529F8A9FBD68}" presName="circleB" presStyleLbl="node1" presStyleIdx="1" presStyleCnt="5" custLinFactNeighborX="-3028" custLinFactNeighborY="-58542"/>
      <dgm:spPr/>
    </dgm:pt>
    <dgm:pt modelId="{DBAA8F62-1640-480C-927C-C2F77DD3BD26}" type="pres">
      <dgm:prSet presAssocID="{2E302600-B7B4-41D9-BCD7-529F8A9FBD68}" presName="spaceB" presStyleCnt="0"/>
      <dgm:spPr/>
    </dgm:pt>
    <dgm:pt modelId="{77516A4A-944E-4A0B-B412-905B2FB62E62}" type="pres">
      <dgm:prSet presAssocID="{92FCCFCF-7E59-4071-8AEC-1AD3EE7254FB}" presName="space" presStyleCnt="0"/>
      <dgm:spPr/>
    </dgm:pt>
    <dgm:pt modelId="{A75CE687-B4A9-4EC3-8406-A51CA81F38D8}" type="pres">
      <dgm:prSet presAssocID="{7F2F6DE1-F7D5-411F-9140-6D5D90DFF69D}" presName="compositeA" presStyleCnt="0"/>
      <dgm:spPr/>
    </dgm:pt>
    <dgm:pt modelId="{BDCC266D-E60F-48BD-A22D-4F0EC31AFC34}" type="pres">
      <dgm:prSet presAssocID="{7F2F6DE1-F7D5-411F-9140-6D5D90DFF69D}" presName="textA" presStyleLbl="revTx" presStyleIdx="2" presStyleCnt="5">
        <dgm:presLayoutVars>
          <dgm:bulletEnabled val="1"/>
        </dgm:presLayoutVars>
      </dgm:prSet>
      <dgm:spPr/>
    </dgm:pt>
    <dgm:pt modelId="{1B04A483-8427-4EAA-87F5-C56A82D14613}" type="pres">
      <dgm:prSet presAssocID="{7F2F6DE1-F7D5-411F-9140-6D5D90DFF69D}" presName="circleA" presStyleLbl="node1" presStyleIdx="2" presStyleCnt="5"/>
      <dgm:spPr/>
    </dgm:pt>
    <dgm:pt modelId="{EBB7A547-C91E-4F2D-8254-6F237AD572CE}" type="pres">
      <dgm:prSet presAssocID="{7F2F6DE1-F7D5-411F-9140-6D5D90DFF69D}" presName="spaceA" presStyleCnt="0"/>
      <dgm:spPr/>
    </dgm:pt>
    <dgm:pt modelId="{76DD133E-5947-4FB6-BE91-5451D3F35654}" type="pres">
      <dgm:prSet presAssocID="{2B0B3E3A-6C0D-4EDD-81E1-37D46F31A1B0}" presName="space" presStyleCnt="0"/>
      <dgm:spPr/>
    </dgm:pt>
    <dgm:pt modelId="{502868DD-7BF0-4CBC-BA84-F6AB9DA0E219}" type="pres">
      <dgm:prSet presAssocID="{FC744898-5EA8-4E74-AFFB-85128A7372F8}" presName="compositeB" presStyleCnt="0"/>
      <dgm:spPr/>
    </dgm:pt>
    <dgm:pt modelId="{17483CD1-4688-4460-8480-11612B006E62}" type="pres">
      <dgm:prSet presAssocID="{FC744898-5EA8-4E74-AFFB-85128A7372F8}" presName="textB" presStyleLbl="revTx" presStyleIdx="3" presStyleCnt="5">
        <dgm:presLayoutVars>
          <dgm:bulletEnabled val="1"/>
        </dgm:presLayoutVars>
      </dgm:prSet>
      <dgm:spPr/>
    </dgm:pt>
    <dgm:pt modelId="{DCED79D8-1E5F-4FDC-9848-CEFE8EEC61EE}" type="pres">
      <dgm:prSet presAssocID="{FC744898-5EA8-4E74-AFFB-85128A7372F8}" presName="circleB" presStyleLbl="node1" presStyleIdx="3" presStyleCnt="5"/>
      <dgm:spPr/>
    </dgm:pt>
    <dgm:pt modelId="{E190CF9E-979B-4EE0-8C47-43D54BA9383D}" type="pres">
      <dgm:prSet presAssocID="{FC744898-5EA8-4E74-AFFB-85128A7372F8}" presName="spaceB" presStyleCnt="0"/>
      <dgm:spPr/>
    </dgm:pt>
    <dgm:pt modelId="{12FBB2BD-E34F-4C47-BD02-9D3C21031B66}" type="pres">
      <dgm:prSet presAssocID="{7997A5FD-BBAD-43BE-AFB6-2F94629CA5FE}" presName="space" presStyleCnt="0"/>
      <dgm:spPr/>
    </dgm:pt>
    <dgm:pt modelId="{76F37693-EC8D-42FA-A82C-5771734044E1}" type="pres">
      <dgm:prSet presAssocID="{1E38967A-F792-40F7-A6AE-9C6837EB15F4}" presName="compositeA" presStyleCnt="0"/>
      <dgm:spPr/>
    </dgm:pt>
    <dgm:pt modelId="{1BB4BF48-C595-4CE3-93C2-2B34ED13C0E0}" type="pres">
      <dgm:prSet presAssocID="{1E38967A-F792-40F7-A6AE-9C6837EB15F4}" presName="textA" presStyleLbl="revTx" presStyleIdx="4" presStyleCnt="5">
        <dgm:presLayoutVars>
          <dgm:bulletEnabled val="1"/>
        </dgm:presLayoutVars>
      </dgm:prSet>
      <dgm:spPr/>
    </dgm:pt>
    <dgm:pt modelId="{B3887F0A-9639-47BE-99FB-38CCA7765AFC}" type="pres">
      <dgm:prSet presAssocID="{1E38967A-F792-40F7-A6AE-9C6837EB15F4}" presName="circleA" presStyleLbl="node1" presStyleIdx="4" presStyleCnt="5"/>
      <dgm:spPr/>
    </dgm:pt>
    <dgm:pt modelId="{B6AC3AB5-2F65-45A9-8C7D-C8E55DF39846}" type="pres">
      <dgm:prSet presAssocID="{1E38967A-F792-40F7-A6AE-9C6837EB15F4}" presName="spaceA" presStyleCnt="0"/>
      <dgm:spPr/>
    </dgm:pt>
  </dgm:ptLst>
  <dgm:cxnLst>
    <dgm:cxn modelId="{0A99CE12-66DF-4250-A006-82CFF9EDB59E}" srcId="{611326CD-8BC1-456D-8730-2C06B4B380BE}" destId="{2E302600-B7B4-41D9-BCD7-529F8A9FBD68}" srcOrd="1" destOrd="0" parTransId="{E6D64C09-5CEF-4012-98A3-15A4D98E803C}" sibTransId="{92FCCFCF-7E59-4071-8AEC-1AD3EE7254FB}"/>
    <dgm:cxn modelId="{57227819-8271-4888-9B4E-F66FA0F46081}" type="presOf" srcId="{7F2F6DE1-F7D5-411F-9140-6D5D90DFF69D}" destId="{BDCC266D-E60F-48BD-A22D-4F0EC31AFC34}" srcOrd="0" destOrd="0" presId="urn:microsoft.com/office/officeart/2005/8/layout/hProcess11"/>
    <dgm:cxn modelId="{FAC9C51C-A2E0-4188-BC61-37E60A474A52}" type="presOf" srcId="{2E302600-B7B4-41D9-BCD7-529F8A9FBD68}" destId="{A6B0F293-79BD-49BB-8B46-0C79B0E3414E}" srcOrd="0" destOrd="0" presId="urn:microsoft.com/office/officeart/2005/8/layout/hProcess11"/>
    <dgm:cxn modelId="{C093CF32-FABA-4E20-8D22-9B0BE612649A}" srcId="{611326CD-8BC1-456D-8730-2C06B4B380BE}" destId="{FC744898-5EA8-4E74-AFFB-85128A7372F8}" srcOrd="3" destOrd="0" parTransId="{7DC0D633-1C3F-4DE8-8F4D-C90B0DD65ACF}" sibTransId="{7997A5FD-BBAD-43BE-AFB6-2F94629CA5FE}"/>
    <dgm:cxn modelId="{6E1FAF3D-10DA-4392-8F95-7003809A10B1}" type="presOf" srcId="{611326CD-8BC1-456D-8730-2C06B4B380BE}" destId="{E46DEE8A-687B-4413-AE2C-1C241431DE4B}" srcOrd="0" destOrd="0" presId="urn:microsoft.com/office/officeart/2005/8/layout/hProcess11"/>
    <dgm:cxn modelId="{D6BE284E-FC4D-449F-AB90-ED7B221A0CD2}" srcId="{611326CD-8BC1-456D-8730-2C06B4B380BE}" destId="{C1B86117-A5CB-4FDF-9B3F-12EA75DEC4BF}" srcOrd="0" destOrd="0" parTransId="{F853C217-8664-4701-9E13-4BE997B45454}" sibTransId="{89CA9918-3A05-4A0D-9D92-4AA22A3126E8}"/>
    <dgm:cxn modelId="{05A62E4F-7E22-47DA-AE24-7A3F7056CED0}" srcId="{611326CD-8BC1-456D-8730-2C06B4B380BE}" destId="{7F2F6DE1-F7D5-411F-9140-6D5D90DFF69D}" srcOrd="2" destOrd="0" parTransId="{441AEC4F-F6EE-43A0-8908-EEC9A25A3509}" sibTransId="{2B0B3E3A-6C0D-4EDD-81E1-37D46F31A1B0}"/>
    <dgm:cxn modelId="{0514BA9C-C65C-4539-8745-4A7D9AECEDEC}" type="presOf" srcId="{1E38967A-F792-40F7-A6AE-9C6837EB15F4}" destId="{1BB4BF48-C595-4CE3-93C2-2B34ED13C0E0}" srcOrd="0" destOrd="0" presId="urn:microsoft.com/office/officeart/2005/8/layout/hProcess11"/>
    <dgm:cxn modelId="{E04114B7-8082-4616-A2A1-73724EF588A4}" type="presOf" srcId="{C1B86117-A5CB-4FDF-9B3F-12EA75DEC4BF}" destId="{EB0ECFCC-01D9-4B7A-8838-BFF11965A50B}" srcOrd="0" destOrd="0" presId="urn:microsoft.com/office/officeart/2005/8/layout/hProcess11"/>
    <dgm:cxn modelId="{C0E131D0-5F68-4D5E-BD92-BEEE40C18E8D}" srcId="{611326CD-8BC1-456D-8730-2C06B4B380BE}" destId="{1E38967A-F792-40F7-A6AE-9C6837EB15F4}" srcOrd="4" destOrd="0" parTransId="{0A9649DB-2CE7-4DCB-B3DD-6B566A7998D0}" sibTransId="{C8174495-359E-4C94-A8C2-1F9E71AFB192}"/>
    <dgm:cxn modelId="{813CC7E4-23CD-4C34-85C6-8FB7F584C800}" type="presOf" srcId="{FC744898-5EA8-4E74-AFFB-85128A7372F8}" destId="{17483CD1-4688-4460-8480-11612B006E62}" srcOrd="0" destOrd="0" presId="urn:microsoft.com/office/officeart/2005/8/layout/hProcess11"/>
    <dgm:cxn modelId="{E5E6D3E8-84D2-4DDB-B673-158D40741125}" type="presParOf" srcId="{E46DEE8A-687B-4413-AE2C-1C241431DE4B}" destId="{4889B325-921D-49E9-8FDA-75A187E46DC4}" srcOrd="0" destOrd="0" presId="urn:microsoft.com/office/officeart/2005/8/layout/hProcess11"/>
    <dgm:cxn modelId="{E949AE41-4260-45EB-AEB4-D715F9AC12DB}" type="presParOf" srcId="{E46DEE8A-687B-4413-AE2C-1C241431DE4B}" destId="{0A4A3606-9508-4E27-89C2-595725AF6ED2}" srcOrd="1" destOrd="0" presId="urn:microsoft.com/office/officeart/2005/8/layout/hProcess11"/>
    <dgm:cxn modelId="{3F33C460-20F8-44D1-9C55-481CC266C38F}" type="presParOf" srcId="{0A4A3606-9508-4E27-89C2-595725AF6ED2}" destId="{406A1E83-1BC7-4BF5-BF97-8094C58C9B50}" srcOrd="0" destOrd="0" presId="urn:microsoft.com/office/officeart/2005/8/layout/hProcess11"/>
    <dgm:cxn modelId="{6B752B39-7AE7-46F9-AB0F-929518A133CA}" type="presParOf" srcId="{406A1E83-1BC7-4BF5-BF97-8094C58C9B50}" destId="{EB0ECFCC-01D9-4B7A-8838-BFF11965A50B}" srcOrd="0" destOrd="0" presId="urn:microsoft.com/office/officeart/2005/8/layout/hProcess11"/>
    <dgm:cxn modelId="{E064038D-DA3B-4F60-8203-4AC60CCD0FD1}" type="presParOf" srcId="{406A1E83-1BC7-4BF5-BF97-8094C58C9B50}" destId="{9D3B61C0-DD78-4E43-BF50-75A0447F8481}" srcOrd="1" destOrd="0" presId="urn:microsoft.com/office/officeart/2005/8/layout/hProcess11"/>
    <dgm:cxn modelId="{DDCFF2F2-659D-42E4-AB13-EFB9809BA419}" type="presParOf" srcId="{406A1E83-1BC7-4BF5-BF97-8094C58C9B50}" destId="{3FA94171-E744-4030-BB7A-393215721198}" srcOrd="2" destOrd="0" presId="urn:microsoft.com/office/officeart/2005/8/layout/hProcess11"/>
    <dgm:cxn modelId="{44F84971-DBAF-462A-BC76-01ACBCC3E055}" type="presParOf" srcId="{0A4A3606-9508-4E27-89C2-595725AF6ED2}" destId="{2CE8D787-9469-4AED-98AD-E9ECB2A3D37E}" srcOrd="1" destOrd="0" presId="urn:microsoft.com/office/officeart/2005/8/layout/hProcess11"/>
    <dgm:cxn modelId="{6094AAB7-1BDB-42E2-AF16-EAA0FB235F4A}" type="presParOf" srcId="{0A4A3606-9508-4E27-89C2-595725AF6ED2}" destId="{22089989-610A-4498-B871-F8501EBCE6D8}" srcOrd="2" destOrd="0" presId="urn:microsoft.com/office/officeart/2005/8/layout/hProcess11"/>
    <dgm:cxn modelId="{8D7E3683-B8FA-459E-BA54-5592BC4A0441}" type="presParOf" srcId="{22089989-610A-4498-B871-F8501EBCE6D8}" destId="{A6B0F293-79BD-49BB-8B46-0C79B0E3414E}" srcOrd="0" destOrd="0" presId="urn:microsoft.com/office/officeart/2005/8/layout/hProcess11"/>
    <dgm:cxn modelId="{2CF9CE24-70CA-42F2-A3E1-315668F2D1AF}" type="presParOf" srcId="{22089989-610A-4498-B871-F8501EBCE6D8}" destId="{B9C0CD32-E3AD-49EC-81FB-6B3B127C91B8}" srcOrd="1" destOrd="0" presId="urn:microsoft.com/office/officeart/2005/8/layout/hProcess11"/>
    <dgm:cxn modelId="{558FF313-F9C6-426E-A2F1-70CC021B39B1}" type="presParOf" srcId="{22089989-610A-4498-B871-F8501EBCE6D8}" destId="{DBAA8F62-1640-480C-927C-C2F77DD3BD26}" srcOrd="2" destOrd="0" presId="urn:microsoft.com/office/officeart/2005/8/layout/hProcess11"/>
    <dgm:cxn modelId="{D2D2BFC1-4080-44C9-BBB5-4436587964FD}" type="presParOf" srcId="{0A4A3606-9508-4E27-89C2-595725AF6ED2}" destId="{77516A4A-944E-4A0B-B412-905B2FB62E62}" srcOrd="3" destOrd="0" presId="urn:microsoft.com/office/officeart/2005/8/layout/hProcess11"/>
    <dgm:cxn modelId="{097AC8AD-6AB6-4138-ABCF-B3E7871098A2}" type="presParOf" srcId="{0A4A3606-9508-4E27-89C2-595725AF6ED2}" destId="{A75CE687-B4A9-4EC3-8406-A51CA81F38D8}" srcOrd="4" destOrd="0" presId="urn:microsoft.com/office/officeart/2005/8/layout/hProcess11"/>
    <dgm:cxn modelId="{419D86CE-3B45-4F3F-B5DA-91627D43E036}" type="presParOf" srcId="{A75CE687-B4A9-4EC3-8406-A51CA81F38D8}" destId="{BDCC266D-E60F-48BD-A22D-4F0EC31AFC34}" srcOrd="0" destOrd="0" presId="urn:microsoft.com/office/officeart/2005/8/layout/hProcess11"/>
    <dgm:cxn modelId="{E3AB473F-F581-4FAC-A8A6-765D25832505}" type="presParOf" srcId="{A75CE687-B4A9-4EC3-8406-A51CA81F38D8}" destId="{1B04A483-8427-4EAA-87F5-C56A82D14613}" srcOrd="1" destOrd="0" presId="urn:microsoft.com/office/officeart/2005/8/layout/hProcess11"/>
    <dgm:cxn modelId="{A2AA8E12-FAA1-4278-8D2E-A141C26828F5}" type="presParOf" srcId="{A75CE687-B4A9-4EC3-8406-A51CA81F38D8}" destId="{EBB7A547-C91E-4F2D-8254-6F237AD572CE}" srcOrd="2" destOrd="0" presId="urn:microsoft.com/office/officeart/2005/8/layout/hProcess11"/>
    <dgm:cxn modelId="{E1ABAD6C-358F-4449-AD0D-A20719F73552}" type="presParOf" srcId="{0A4A3606-9508-4E27-89C2-595725AF6ED2}" destId="{76DD133E-5947-4FB6-BE91-5451D3F35654}" srcOrd="5" destOrd="0" presId="urn:microsoft.com/office/officeart/2005/8/layout/hProcess11"/>
    <dgm:cxn modelId="{3EFD7A48-293B-40F8-B668-F20D506A742B}" type="presParOf" srcId="{0A4A3606-9508-4E27-89C2-595725AF6ED2}" destId="{502868DD-7BF0-4CBC-BA84-F6AB9DA0E219}" srcOrd="6" destOrd="0" presId="urn:microsoft.com/office/officeart/2005/8/layout/hProcess11"/>
    <dgm:cxn modelId="{3EC70734-5DD3-4622-9AD8-AC72F9F72324}" type="presParOf" srcId="{502868DD-7BF0-4CBC-BA84-F6AB9DA0E219}" destId="{17483CD1-4688-4460-8480-11612B006E62}" srcOrd="0" destOrd="0" presId="urn:microsoft.com/office/officeart/2005/8/layout/hProcess11"/>
    <dgm:cxn modelId="{7E4589BD-5993-40D5-9C1B-5A7BB020E5D6}" type="presParOf" srcId="{502868DD-7BF0-4CBC-BA84-F6AB9DA0E219}" destId="{DCED79D8-1E5F-4FDC-9848-CEFE8EEC61EE}" srcOrd="1" destOrd="0" presId="urn:microsoft.com/office/officeart/2005/8/layout/hProcess11"/>
    <dgm:cxn modelId="{9A3D7AA9-E015-4368-A300-781BBDB7A2B0}" type="presParOf" srcId="{502868DD-7BF0-4CBC-BA84-F6AB9DA0E219}" destId="{E190CF9E-979B-4EE0-8C47-43D54BA9383D}" srcOrd="2" destOrd="0" presId="urn:microsoft.com/office/officeart/2005/8/layout/hProcess11"/>
    <dgm:cxn modelId="{A78C8BF8-83D4-4347-A03D-82A3A46145E9}" type="presParOf" srcId="{0A4A3606-9508-4E27-89C2-595725AF6ED2}" destId="{12FBB2BD-E34F-4C47-BD02-9D3C21031B66}" srcOrd="7" destOrd="0" presId="urn:microsoft.com/office/officeart/2005/8/layout/hProcess11"/>
    <dgm:cxn modelId="{00BC4340-7E8B-42A5-99EA-DB1B146D8D5F}" type="presParOf" srcId="{0A4A3606-9508-4E27-89C2-595725AF6ED2}" destId="{76F37693-EC8D-42FA-A82C-5771734044E1}" srcOrd="8" destOrd="0" presId="urn:microsoft.com/office/officeart/2005/8/layout/hProcess11"/>
    <dgm:cxn modelId="{5199C467-514B-4E90-B32B-B85EE336173B}" type="presParOf" srcId="{76F37693-EC8D-42FA-A82C-5771734044E1}" destId="{1BB4BF48-C595-4CE3-93C2-2B34ED13C0E0}" srcOrd="0" destOrd="0" presId="urn:microsoft.com/office/officeart/2005/8/layout/hProcess11"/>
    <dgm:cxn modelId="{0E1210F1-6F86-4898-837C-EB7003931A21}" type="presParOf" srcId="{76F37693-EC8D-42FA-A82C-5771734044E1}" destId="{B3887F0A-9639-47BE-99FB-38CCA7765AFC}" srcOrd="1" destOrd="0" presId="urn:microsoft.com/office/officeart/2005/8/layout/hProcess11"/>
    <dgm:cxn modelId="{C0215BC3-5AF8-41EC-B077-FA44D5499221}" type="presParOf" srcId="{76F37693-EC8D-42FA-A82C-5771734044E1}" destId="{B6AC3AB5-2F65-45A9-8C7D-C8E55DF39846}"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1326CD-8BC1-456D-8730-2C06B4B380BE}" type="doc">
      <dgm:prSet loTypeId="urn:microsoft.com/office/officeart/2005/8/layout/hProcess6" loCatId="process" qsTypeId="urn:microsoft.com/office/officeart/2005/8/quickstyle/simple5" qsCatId="simple" csTypeId="urn:microsoft.com/office/officeart/2005/8/colors/accent0_3" csCatId="mainScheme" phldr="1"/>
      <dgm:spPr/>
      <dgm:t>
        <a:bodyPr/>
        <a:lstStyle/>
        <a:p>
          <a:endParaRPr lang="en-US"/>
        </a:p>
      </dgm:t>
    </dgm:pt>
    <dgm:pt modelId="{2E302600-B7B4-41D9-BCD7-529F8A9FBD68}">
      <dgm:prSet phldrT="[Text]" custT="1"/>
      <dgm:spPr/>
      <dgm:t>
        <a:bodyPr lIns="182880"/>
        <a:lstStyle/>
        <a:p>
          <a:pPr algn="l"/>
          <a:endParaRPr lang="en-US" sz="1200" i="1" u="none" dirty="0">
            <a:effectLst>
              <a:outerShdw blurRad="38100" dist="38100" dir="2700000" algn="tl">
                <a:srgbClr val="000000">
                  <a:alpha val="43137"/>
                </a:srgbClr>
              </a:outerShdw>
            </a:effectLst>
            <a:latin typeface="Din"/>
          </a:endParaRPr>
        </a:p>
      </dgm:t>
    </dgm:pt>
    <dgm:pt modelId="{E6D64C09-5CEF-4012-98A3-15A4D98E803C}" type="parTrans" cxnId="{0A99CE12-66DF-4250-A006-82CFF9EDB59E}">
      <dgm:prSet/>
      <dgm:spPr/>
      <dgm:t>
        <a:bodyPr/>
        <a:lstStyle/>
        <a:p>
          <a:endParaRPr lang="en-US" i="1">
            <a:solidFill>
              <a:schemeClr val="tx1"/>
            </a:solidFill>
          </a:endParaRPr>
        </a:p>
      </dgm:t>
    </dgm:pt>
    <dgm:pt modelId="{92FCCFCF-7E59-4071-8AEC-1AD3EE7254FB}" type="sibTrans" cxnId="{0A99CE12-66DF-4250-A006-82CFF9EDB59E}">
      <dgm:prSet/>
      <dgm:spPr/>
      <dgm:t>
        <a:bodyPr/>
        <a:lstStyle/>
        <a:p>
          <a:endParaRPr lang="en-US" i="1">
            <a:solidFill>
              <a:schemeClr val="tx1"/>
            </a:solidFill>
          </a:endParaRPr>
        </a:p>
      </dgm:t>
    </dgm:pt>
    <dgm:pt modelId="{C1B86117-A5CB-4FDF-9B3F-12EA75DEC4BF}">
      <dgm:prSet phldrT="[Text]" custT="1"/>
      <dgm:spPr/>
      <dgm:t>
        <a:bodyPr lIns="0" anchor="t"/>
        <a:lstStyle/>
        <a:p>
          <a:pPr algn="l"/>
          <a:endParaRPr lang="en-US" sz="1200" i="1" u="none" dirty="0">
            <a:effectLst>
              <a:outerShdw blurRad="38100" dist="38100" dir="2700000" algn="tl">
                <a:srgbClr val="000000">
                  <a:alpha val="43137"/>
                </a:srgbClr>
              </a:outerShdw>
            </a:effectLst>
            <a:latin typeface="Din"/>
          </a:endParaRPr>
        </a:p>
      </dgm:t>
    </dgm:pt>
    <dgm:pt modelId="{F853C217-8664-4701-9E13-4BE997B45454}" type="parTrans" cxnId="{D6BE284E-FC4D-449F-AB90-ED7B221A0CD2}">
      <dgm:prSet/>
      <dgm:spPr/>
      <dgm:t>
        <a:bodyPr/>
        <a:lstStyle/>
        <a:p>
          <a:endParaRPr lang="en-US" i="1">
            <a:solidFill>
              <a:schemeClr val="tx1"/>
            </a:solidFill>
          </a:endParaRPr>
        </a:p>
      </dgm:t>
    </dgm:pt>
    <dgm:pt modelId="{89CA9918-3A05-4A0D-9D92-4AA22A3126E8}" type="sibTrans" cxnId="{D6BE284E-FC4D-449F-AB90-ED7B221A0CD2}">
      <dgm:prSet/>
      <dgm:spPr/>
      <dgm:t>
        <a:bodyPr/>
        <a:lstStyle/>
        <a:p>
          <a:endParaRPr lang="en-US" i="1">
            <a:solidFill>
              <a:schemeClr val="tx1"/>
            </a:solidFill>
          </a:endParaRPr>
        </a:p>
      </dgm:t>
    </dgm:pt>
    <dgm:pt modelId="{7F2F6DE1-F7D5-411F-9140-6D5D90DFF69D}">
      <dgm:prSet phldrT="[Text]" custT="1"/>
      <dgm:spPr/>
      <dgm:t>
        <a:bodyPr lIns="182880"/>
        <a:lstStyle/>
        <a:p>
          <a:pPr algn="l"/>
          <a:endParaRPr lang="en-US" sz="1200" dirty="0">
            <a:latin typeface="Din"/>
          </a:endParaRPr>
        </a:p>
      </dgm:t>
    </dgm:pt>
    <dgm:pt modelId="{441AEC4F-F6EE-43A0-8908-EEC9A25A3509}" type="parTrans" cxnId="{05A62E4F-7E22-47DA-AE24-7A3F7056CED0}">
      <dgm:prSet/>
      <dgm:spPr/>
      <dgm:t>
        <a:bodyPr/>
        <a:lstStyle/>
        <a:p>
          <a:endParaRPr lang="en-US"/>
        </a:p>
      </dgm:t>
    </dgm:pt>
    <dgm:pt modelId="{2B0B3E3A-6C0D-4EDD-81E1-37D46F31A1B0}" type="sibTrans" cxnId="{05A62E4F-7E22-47DA-AE24-7A3F7056CED0}">
      <dgm:prSet/>
      <dgm:spPr/>
      <dgm:t>
        <a:bodyPr/>
        <a:lstStyle/>
        <a:p>
          <a:endParaRPr lang="en-US"/>
        </a:p>
      </dgm:t>
    </dgm:pt>
    <dgm:pt modelId="{FC744898-5EA8-4E74-AFFB-85128A7372F8}">
      <dgm:prSet phldrT="[Text]" custT="1"/>
      <dgm:spPr/>
      <dgm:t>
        <a:bodyPr lIns="182880"/>
        <a:lstStyle/>
        <a:p>
          <a:pPr algn="l"/>
          <a:endParaRPr lang="en-US" sz="1200" i="0" u="sng" dirty="0">
            <a:effectLst>
              <a:outerShdw blurRad="38100" dist="38100" dir="2700000" algn="tl">
                <a:srgbClr val="000000">
                  <a:alpha val="43137"/>
                </a:srgbClr>
              </a:outerShdw>
            </a:effectLst>
            <a:latin typeface="Din"/>
          </a:endParaRPr>
        </a:p>
      </dgm:t>
    </dgm:pt>
    <dgm:pt modelId="{7DC0D633-1C3F-4DE8-8F4D-C90B0DD65ACF}" type="parTrans" cxnId="{C093CF32-FABA-4E20-8D22-9B0BE612649A}">
      <dgm:prSet/>
      <dgm:spPr/>
      <dgm:t>
        <a:bodyPr/>
        <a:lstStyle/>
        <a:p>
          <a:endParaRPr lang="en-US"/>
        </a:p>
      </dgm:t>
    </dgm:pt>
    <dgm:pt modelId="{7997A5FD-BBAD-43BE-AFB6-2F94629CA5FE}" type="sibTrans" cxnId="{C093CF32-FABA-4E20-8D22-9B0BE612649A}">
      <dgm:prSet/>
      <dgm:spPr/>
      <dgm:t>
        <a:bodyPr/>
        <a:lstStyle/>
        <a:p>
          <a:endParaRPr lang="en-US"/>
        </a:p>
      </dgm:t>
    </dgm:pt>
    <dgm:pt modelId="{1E38967A-F792-40F7-A6AE-9C6837EB15F4}">
      <dgm:prSet phldrT="[Text]" custT="1"/>
      <dgm:spPr/>
      <dgm:t>
        <a:bodyPr lIns="182880"/>
        <a:lstStyle/>
        <a:p>
          <a:pPr algn="l"/>
          <a:endParaRPr lang="en-US" sz="1200" i="0" dirty="0">
            <a:effectLst>
              <a:outerShdw blurRad="38100" dist="38100" dir="2700000" algn="tl">
                <a:srgbClr val="000000">
                  <a:alpha val="43137"/>
                </a:srgbClr>
              </a:outerShdw>
            </a:effectLst>
            <a:latin typeface="Din"/>
          </a:endParaRPr>
        </a:p>
      </dgm:t>
    </dgm:pt>
    <dgm:pt modelId="{0A9649DB-2CE7-4DCB-B3DD-6B566A7998D0}" type="parTrans" cxnId="{C0E131D0-5F68-4D5E-BD92-BEEE40C18E8D}">
      <dgm:prSet/>
      <dgm:spPr/>
      <dgm:t>
        <a:bodyPr/>
        <a:lstStyle/>
        <a:p>
          <a:endParaRPr lang="en-US"/>
        </a:p>
      </dgm:t>
    </dgm:pt>
    <dgm:pt modelId="{C8174495-359E-4C94-A8C2-1F9E71AFB192}" type="sibTrans" cxnId="{C0E131D0-5F68-4D5E-BD92-BEEE40C18E8D}">
      <dgm:prSet/>
      <dgm:spPr/>
      <dgm:t>
        <a:bodyPr/>
        <a:lstStyle/>
        <a:p>
          <a:endParaRPr lang="en-US"/>
        </a:p>
      </dgm:t>
    </dgm:pt>
    <dgm:pt modelId="{F9E02567-A060-42D4-B03A-EE802AC1F9FC}" type="pres">
      <dgm:prSet presAssocID="{611326CD-8BC1-456D-8730-2C06B4B380BE}" presName="theList" presStyleCnt="0">
        <dgm:presLayoutVars>
          <dgm:dir/>
          <dgm:animLvl val="lvl"/>
          <dgm:resizeHandles val="exact"/>
        </dgm:presLayoutVars>
      </dgm:prSet>
      <dgm:spPr/>
    </dgm:pt>
    <dgm:pt modelId="{B43A98C8-B32D-42DA-A0F5-F623DA456EDC}" type="pres">
      <dgm:prSet presAssocID="{C1B86117-A5CB-4FDF-9B3F-12EA75DEC4BF}" presName="compNode" presStyleCnt="0"/>
      <dgm:spPr/>
    </dgm:pt>
    <dgm:pt modelId="{C967E212-F335-4A59-8DB8-AE3C05B1AA1A}" type="pres">
      <dgm:prSet presAssocID="{C1B86117-A5CB-4FDF-9B3F-12EA75DEC4BF}" presName="noGeometry" presStyleCnt="0"/>
      <dgm:spPr/>
    </dgm:pt>
    <dgm:pt modelId="{E00D67F9-661D-470D-A7FD-36DF4919A945}" type="pres">
      <dgm:prSet presAssocID="{C1B86117-A5CB-4FDF-9B3F-12EA75DEC4BF}" presName="childTextVisible" presStyleLbl="bgAccFollowNode1" presStyleIdx="0" presStyleCnt="5">
        <dgm:presLayoutVars>
          <dgm:bulletEnabled val="1"/>
        </dgm:presLayoutVars>
      </dgm:prSet>
      <dgm:spPr/>
    </dgm:pt>
    <dgm:pt modelId="{FC71324A-F341-4F60-9BC2-2329DB20ED56}" type="pres">
      <dgm:prSet presAssocID="{C1B86117-A5CB-4FDF-9B3F-12EA75DEC4BF}" presName="childTextHidden" presStyleLbl="bgAccFollowNode1" presStyleIdx="0" presStyleCnt="5"/>
      <dgm:spPr/>
    </dgm:pt>
    <dgm:pt modelId="{0A453328-4FAE-4556-92CB-2A3440A1D268}" type="pres">
      <dgm:prSet presAssocID="{C1B86117-A5CB-4FDF-9B3F-12EA75DEC4BF}" presName="parentText" presStyleLbl="node1" presStyleIdx="0" presStyleCnt="5" custScaleX="153054">
        <dgm:presLayoutVars>
          <dgm:chMax val="1"/>
          <dgm:bulletEnabled val="1"/>
        </dgm:presLayoutVars>
      </dgm:prSet>
      <dgm:spPr/>
    </dgm:pt>
    <dgm:pt modelId="{EAD949B3-EEB5-474D-91A1-CECB5BE579D3}" type="pres">
      <dgm:prSet presAssocID="{C1B86117-A5CB-4FDF-9B3F-12EA75DEC4BF}" presName="aSpace" presStyleCnt="0"/>
      <dgm:spPr/>
    </dgm:pt>
    <dgm:pt modelId="{92C92AF8-D708-4E5C-8758-34186B5EF0F5}" type="pres">
      <dgm:prSet presAssocID="{2E302600-B7B4-41D9-BCD7-529F8A9FBD68}" presName="compNode" presStyleCnt="0"/>
      <dgm:spPr/>
    </dgm:pt>
    <dgm:pt modelId="{DB3A4D75-6508-43ED-9015-17543946E093}" type="pres">
      <dgm:prSet presAssocID="{2E302600-B7B4-41D9-BCD7-529F8A9FBD68}" presName="noGeometry" presStyleCnt="0"/>
      <dgm:spPr/>
    </dgm:pt>
    <dgm:pt modelId="{D2963596-8632-470A-B270-2809BA261E42}" type="pres">
      <dgm:prSet presAssocID="{2E302600-B7B4-41D9-BCD7-529F8A9FBD68}" presName="childTextVisible" presStyleLbl="bgAccFollowNode1" presStyleIdx="1" presStyleCnt="5">
        <dgm:presLayoutVars>
          <dgm:bulletEnabled val="1"/>
        </dgm:presLayoutVars>
      </dgm:prSet>
      <dgm:spPr/>
    </dgm:pt>
    <dgm:pt modelId="{9D08A575-DC54-4F3C-93A7-3A7069C0FEEA}" type="pres">
      <dgm:prSet presAssocID="{2E302600-B7B4-41D9-BCD7-529F8A9FBD68}" presName="childTextHidden" presStyleLbl="bgAccFollowNode1" presStyleIdx="1" presStyleCnt="5"/>
      <dgm:spPr/>
    </dgm:pt>
    <dgm:pt modelId="{05920E44-3675-472B-ACF4-386C4CE75B85}" type="pres">
      <dgm:prSet presAssocID="{2E302600-B7B4-41D9-BCD7-529F8A9FBD68}" presName="parentText" presStyleLbl="node1" presStyleIdx="1" presStyleCnt="5" custScaleX="162991">
        <dgm:presLayoutVars>
          <dgm:chMax val="1"/>
          <dgm:bulletEnabled val="1"/>
        </dgm:presLayoutVars>
      </dgm:prSet>
      <dgm:spPr/>
    </dgm:pt>
    <dgm:pt modelId="{126F3C7F-483C-441D-AF81-7AA3DB7E00D0}" type="pres">
      <dgm:prSet presAssocID="{2E302600-B7B4-41D9-BCD7-529F8A9FBD68}" presName="aSpace" presStyleCnt="0"/>
      <dgm:spPr/>
    </dgm:pt>
    <dgm:pt modelId="{B34F5584-9731-4C60-81CD-028DE0F5728E}" type="pres">
      <dgm:prSet presAssocID="{7F2F6DE1-F7D5-411F-9140-6D5D90DFF69D}" presName="compNode" presStyleCnt="0"/>
      <dgm:spPr/>
    </dgm:pt>
    <dgm:pt modelId="{CD8D82AE-CF2D-4540-BB6C-581DCE59763A}" type="pres">
      <dgm:prSet presAssocID="{7F2F6DE1-F7D5-411F-9140-6D5D90DFF69D}" presName="noGeometry" presStyleCnt="0"/>
      <dgm:spPr/>
    </dgm:pt>
    <dgm:pt modelId="{922FC667-C028-4D30-B69E-1CDAC73CE6E8}" type="pres">
      <dgm:prSet presAssocID="{7F2F6DE1-F7D5-411F-9140-6D5D90DFF69D}" presName="childTextVisible" presStyleLbl="bgAccFollowNode1" presStyleIdx="2" presStyleCnt="5">
        <dgm:presLayoutVars>
          <dgm:bulletEnabled val="1"/>
        </dgm:presLayoutVars>
      </dgm:prSet>
      <dgm:spPr/>
    </dgm:pt>
    <dgm:pt modelId="{A99A0A1F-5028-4B1F-9479-66D4E19CEFA9}" type="pres">
      <dgm:prSet presAssocID="{7F2F6DE1-F7D5-411F-9140-6D5D90DFF69D}" presName="childTextHidden" presStyleLbl="bgAccFollowNode1" presStyleIdx="2" presStyleCnt="5"/>
      <dgm:spPr/>
    </dgm:pt>
    <dgm:pt modelId="{714367EF-4F1F-416D-A6BA-08950E7B69C3}" type="pres">
      <dgm:prSet presAssocID="{7F2F6DE1-F7D5-411F-9140-6D5D90DFF69D}" presName="parentText" presStyleLbl="node1" presStyleIdx="2" presStyleCnt="5" custScaleX="165075">
        <dgm:presLayoutVars>
          <dgm:chMax val="1"/>
          <dgm:bulletEnabled val="1"/>
        </dgm:presLayoutVars>
      </dgm:prSet>
      <dgm:spPr/>
    </dgm:pt>
    <dgm:pt modelId="{AFA50A94-9736-4BB8-BAC5-1EFE50D0EABC}" type="pres">
      <dgm:prSet presAssocID="{7F2F6DE1-F7D5-411F-9140-6D5D90DFF69D}" presName="aSpace" presStyleCnt="0"/>
      <dgm:spPr/>
    </dgm:pt>
    <dgm:pt modelId="{C8AF1671-BDDD-43A2-99C3-E82D71AE3577}" type="pres">
      <dgm:prSet presAssocID="{FC744898-5EA8-4E74-AFFB-85128A7372F8}" presName="compNode" presStyleCnt="0"/>
      <dgm:spPr/>
    </dgm:pt>
    <dgm:pt modelId="{76221877-4CE0-4C6F-8480-376BB5FACDEB}" type="pres">
      <dgm:prSet presAssocID="{FC744898-5EA8-4E74-AFFB-85128A7372F8}" presName="noGeometry" presStyleCnt="0"/>
      <dgm:spPr/>
    </dgm:pt>
    <dgm:pt modelId="{77A700A3-BB3A-413C-8F4F-17585021B404}" type="pres">
      <dgm:prSet presAssocID="{FC744898-5EA8-4E74-AFFB-85128A7372F8}" presName="childTextVisible" presStyleLbl="bgAccFollowNode1" presStyleIdx="3" presStyleCnt="5">
        <dgm:presLayoutVars>
          <dgm:bulletEnabled val="1"/>
        </dgm:presLayoutVars>
      </dgm:prSet>
      <dgm:spPr/>
    </dgm:pt>
    <dgm:pt modelId="{7AF22074-473A-470C-B229-96BBA482A560}" type="pres">
      <dgm:prSet presAssocID="{FC744898-5EA8-4E74-AFFB-85128A7372F8}" presName="childTextHidden" presStyleLbl="bgAccFollowNode1" presStyleIdx="3" presStyleCnt="5"/>
      <dgm:spPr/>
    </dgm:pt>
    <dgm:pt modelId="{F392B5AA-5963-4B0D-B271-659BBE06878B}" type="pres">
      <dgm:prSet presAssocID="{FC744898-5EA8-4E74-AFFB-85128A7372F8}" presName="parentText" presStyleLbl="node1" presStyleIdx="3" presStyleCnt="5" custScaleX="190148">
        <dgm:presLayoutVars>
          <dgm:chMax val="1"/>
          <dgm:bulletEnabled val="1"/>
        </dgm:presLayoutVars>
      </dgm:prSet>
      <dgm:spPr/>
    </dgm:pt>
    <dgm:pt modelId="{A53BED63-8DE2-41E1-9A76-DEA09B52A8FC}" type="pres">
      <dgm:prSet presAssocID="{FC744898-5EA8-4E74-AFFB-85128A7372F8}" presName="aSpace" presStyleCnt="0"/>
      <dgm:spPr/>
    </dgm:pt>
    <dgm:pt modelId="{EF3269C3-8129-4B68-BC23-3FB0AA7FDF37}" type="pres">
      <dgm:prSet presAssocID="{1E38967A-F792-40F7-A6AE-9C6837EB15F4}" presName="compNode" presStyleCnt="0"/>
      <dgm:spPr/>
    </dgm:pt>
    <dgm:pt modelId="{BA15D892-3A89-4F88-9E76-2A9E23793473}" type="pres">
      <dgm:prSet presAssocID="{1E38967A-F792-40F7-A6AE-9C6837EB15F4}" presName="noGeometry" presStyleCnt="0"/>
      <dgm:spPr/>
    </dgm:pt>
    <dgm:pt modelId="{016DDF92-3DC1-489B-990C-05F57D234744}" type="pres">
      <dgm:prSet presAssocID="{1E38967A-F792-40F7-A6AE-9C6837EB15F4}" presName="childTextVisible" presStyleLbl="bgAccFollowNode1" presStyleIdx="4" presStyleCnt="5">
        <dgm:presLayoutVars>
          <dgm:bulletEnabled val="1"/>
        </dgm:presLayoutVars>
      </dgm:prSet>
      <dgm:spPr/>
    </dgm:pt>
    <dgm:pt modelId="{9B52509E-DB46-4BA8-BA89-DB8070EE7068}" type="pres">
      <dgm:prSet presAssocID="{1E38967A-F792-40F7-A6AE-9C6837EB15F4}" presName="childTextHidden" presStyleLbl="bgAccFollowNode1" presStyleIdx="4" presStyleCnt="5"/>
      <dgm:spPr/>
    </dgm:pt>
    <dgm:pt modelId="{C0F3B38A-A2DB-4BAD-84FA-2FC14FC3513C}" type="pres">
      <dgm:prSet presAssocID="{1E38967A-F792-40F7-A6AE-9C6837EB15F4}" presName="parentText" presStyleLbl="node1" presStyleIdx="4" presStyleCnt="5" custScaleX="160275" custScaleY="95314">
        <dgm:presLayoutVars>
          <dgm:chMax val="1"/>
          <dgm:bulletEnabled val="1"/>
        </dgm:presLayoutVars>
      </dgm:prSet>
      <dgm:spPr/>
    </dgm:pt>
  </dgm:ptLst>
  <dgm:cxnLst>
    <dgm:cxn modelId="{CE52000E-72A0-4DEC-BE35-D46A319BEF4F}" type="presOf" srcId="{611326CD-8BC1-456D-8730-2C06B4B380BE}" destId="{F9E02567-A060-42D4-B03A-EE802AC1F9FC}" srcOrd="0" destOrd="0" presId="urn:microsoft.com/office/officeart/2005/8/layout/hProcess6"/>
    <dgm:cxn modelId="{0A99CE12-66DF-4250-A006-82CFF9EDB59E}" srcId="{611326CD-8BC1-456D-8730-2C06B4B380BE}" destId="{2E302600-B7B4-41D9-BCD7-529F8A9FBD68}" srcOrd="1" destOrd="0" parTransId="{E6D64C09-5CEF-4012-98A3-15A4D98E803C}" sibTransId="{92FCCFCF-7E59-4071-8AEC-1AD3EE7254FB}"/>
    <dgm:cxn modelId="{39D8A729-BD77-4509-B23D-726DB3ADEB7F}" type="presOf" srcId="{7F2F6DE1-F7D5-411F-9140-6D5D90DFF69D}" destId="{714367EF-4F1F-416D-A6BA-08950E7B69C3}" srcOrd="0" destOrd="0" presId="urn:microsoft.com/office/officeart/2005/8/layout/hProcess6"/>
    <dgm:cxn modelId="{C093CF32-FABA-4E20-8D22-9B0BE612649A}" srcId="{611326CD-8BC1-456D-8730-2C06B4B380BE}" destId="{FC744898-5EA8-4E74-AFFB-85128A7372F8}" srcOrd="3" destOrd="0" parTransId="{7DC0D633-1C3F-4DE8-8F4D-C90B0DD65ACF}" sibTransId="{7997A5FD-BBAD-43BE-AFB6-2F94629CA5FE}"/>
    <dgm:cxn modelId="{D6BE284E-FC4D-449F-AB90-ED7B221A0CD2}" srcId="{611326CD-8BC1-456D-8730-2C06B4B380BE}" destId="{C1B86117-A5CB-4FDF-9B3F-12EA75DEC4BF}" srcOrd="0" destOrd="0" parTransId="{F853C217-8664-4701-9E13-4BE997B45454}" sibTransId="{89CA9918-3A05-4A0D-9D92-4AA22A3126E8}"/>
    <dgm:cxn modelId="{05A62E4F-7E22-47DA-AE24-7A3F7056CED0}" srcId="{611326CD-8BC1-456D-8730-2C06B4B380BE}" destId="{7F2F6DE1-F7D5-411F-9140-6D5D90DFF69D}" srcOrd="2" destOrd="0" parTransId="{441AEC4F-F6EE-43A0-8908-EEC9A25A3509}" sibTransId="{2B0B3E3A-6C0D-4EDD-81E1-37D46F31A1B0}"/>
    <dgm:cxn modelId="{8964187E-57F8-4B00-9C09-576676A5FBC9}" type="presOf" srcId="{C1B86117-A5CB-4FDF-9B3F-12EA75DEC4BF}" destId="{0A453328-4FAE-4556-92CB-2A3440A1D268}" srcOrd="0" destOrd="0" presId="urn:microsoft.com/office/officeart/2005/8/layout/hProcess6"/>
    <dgm:cxn modelId="{25400492-F98A-4016-AE0C-5A73EC933F67}" type="presOf" srcId="{1E38967A-F792-40F7-A6AE-9C6837EB15F4}" destId="{C0F3B38A-A2DB-4BAD-84FA-2FC14FC3513C}" srcOrd="0" destOrd="0" presId="urn:microsoft.com/office/officeart/2005/8/layout/hProcess6"/>
    <dgm:cxn modelId="{B9036E97-5E29-454E-B886-87E1C480AF1F}" type="presOf" srcId="{2E302600-B7B4-41D9-BCD7-529F8A9FBD68}" destId="{05920E44-3675-472B-ACF4-386C4CE75B85}" srcOrd="0" destOrd="0" presId="urn:microsoft.com/office/officeart/2005/8/layout/hProcess6"/>
    <dgm:cxn modelId="{C0E131D0-5F68-4D5E-BD92-BEEE40C18E8D}" srcId="{611326CD-8BC1-456D-8730-2C06B4B380BE}" destId="{1E38967A-F792-40F7-A6AE-9C6837EB15F4}" srcOrd="4" destOrd="0" parTransId="{0A9649DB-2CE7-4DCB-B3DD-6B566A7998D0}" sibTransId="{C8174495-359E-4C94-A8C2-1F9E71AFB192}"/>
    <dgm:cxn modelId="{5F3E39E4-3ACE-4D9C-B86B-D91CB137E7D7}" type="presOf" srcId="{FC744898-5EA8-4E74-AFFB-85128A7372F8}" destId="{F392B5AA-5963-4B0D-B271-659BBE06878B}" srcOrd="0" destOrd="0" presId="urn:microsoft.com/office/officeart/2005/8/layout/hProcess6"/>
    <dgm:cxn modelId="{E29ED52E-81F1-4EBA-B701-1EBF5FFB42E4}" type="presParOf" srcId="{F9E02567-A060-42D4-B03A-EE802AC1F9FC}" destId="{B43A98C8-B32D-42DA-A0F5-F623DA456EDC}" srcOrd="0" destOrd="0" presId="urn:microsoft.com/office/officeart/2005/8/layout/hProcess6"/>
    <dgm:cxn modelId="{EB5C9B57-EF34-48A2-8E8C-7F6CB7291CD8}" type="presParOf" srcId="{B43A98C8-B32D-42DA-A0F5-F623DA456EDC}" destId="{C967E212-F335-4A59-8DB8-AE3C05B1AA1A}" srcOrd="0" destOrd="0" presId="urn:microsoft.com/office/officeart/2005/8/layout/hProcess6"/>
    <dgm:cxn modelId="{AFA59982-AB8F-450B-A990-57A36B5639E3}" type="presParOf" srcId="{B43A98C8-B32D-42DA-A0F5-F623DA456EDC}" destId="{E00D67F9-661D-470D-A7FD-36DF4919A945}" srcOrd="1" destOrd="0" presId="urn:microsoft.com/office/officeart/2005/8/layout/hProcess6"/>
    <dgm:cxn modelId="{4DAE1A27-0691-4628-A7A4-15BC7E23BD58}" type="presParOf" srcId="{B43A98C8-B32D-42DA-A0F5-F623DA456EDC}" destId="{FC71324A-F341-4F60-9BC2-2329DB20ED56}" srcOrd="2" destOrd="0" presId="urn:microsoft.com/office/officeart/2005/8/layout/hProcess6"/>
    <dgm:cxn modelId="{22282A24-C25B-4897-9068-A26B2497155E}" type="presParOf" srcId="{B43A98C8-B32D-42DA-A0F5-F623DA456EDC}" destId="{0A453328-4FAE-4556-92CB-2A3440A1D268}" srcOrd="3" destOrd="0" presId="urn:microsoft.com/office/officeart/2005/8/layout/hProcess6"/>
    <dgm:cxn modelId="{75DB828E-3258-4E82-8560-FEE1C07FF29E}" type="presParOf" srcId="{F9E02567-A060-42D4-B03A-EE802AC1F9FC}" destId="{EAD949B3-EEB5-474D-91A1-CECB5BE579D3}" srcOrd="1" destOrd="0" presId="urn:microsoft.com/office/officeart/2005/8/layout/hProcess6"/>
    <dgm:cxn modelId="{E10D77FC-BA9D-4123-9FDD-482C19A07939}" type="presParOf" srcId="{F9E02567-A060-42D4-B03A-EE802AC1F9FC}" destId="{92C92AF8-D708-4E5C-8758-34186B5EF0F5}" srcOrd="2" destOrd="0" presId="urn:microsoft.com/office/officeart/2005/8/layout/hProcess6"/>
    <dgm:cxn modelId="{21C6CCEA-DC12-4D43-BE81-5AE5B2436D1F}" type="presParOf" srcId="{92C92AF8-D708-4E5C-8758-34186B5EF0F5}" destId="{DB3A4D75-6508-43ED-9015-17543946E093}" srcOrd="0" destOrd="0" presId="urn:microsoft.com/office/officeart/2005/8/layout/hProcess6"/>
    <dgm:cxn modelId="{032D67B3-F1ED-4469-9782-CBF235588713}" type="presParOf" srcId="{92C92AF8-D708-4E5C-8758-34186B5EF0F5}" destId="{D2963596-8632-470A-B270-2809BA261E42}" srcOrd="1" destOrd="0" presId="urn:microsoft.com/office/officeart/2005/8/layout/hProcess6"/>
    <dgm:cxn modelId="{A3905897-2571-404E-8D24-B5741DEA5A36}" type="presParOf" srcId="{92C92AF8-D708-4E5C-8758-34186B5EF0F5}" destId="{9D08A575-DC54-4F3C-93A7-3A7069C0FEEA}" srcOrd="2" destOrd="0" presId="urn:microsoft.com/office/officeart/2005/8/layout/hProcess6"/>
    <dgm:cxn modelId="{9689EDB1-A690-46B3-A9D9-95967A22479A}" type="presParOf" srcId="{92C92AF8-D708-4E5C-8758-34186B5EF0F5}" destId="{05920E44-3675-472B-ACF4-386C4CE75B85}" srcOrd="3" destOrd="0" presId="urn:microsoft.com/office/officeart/2005/8/layout/hProcess6"/>
    <dgm:cxn modelId="{8BE8603D-A06D-473D-AA33-F525DA58C551}" type="presParOf" srcId="{F9E02567-A060-42D4-B03A-EE802AC1F9FC}" destId="{126F3C7F-483C-441D-AF81-7AA3DB7E00D0}" srcOrd="3" destOrd="0" presId="urn:microsoft.com/office/officeart/2005/8/layout/hProcess6"/>
    <dgm:cxn modelId="{70F21A39-2690-4F4F-AC1D-18D47A3860A4}" type="presParOf" srcId="{F9E02567-A060-42D4-B03A-EE802AC1F9FC}" destId="{B34F5584-9731-4C60-81CD-028DE0F5728E}" srcOrd="4" destOrd="0" presId="urn:microsoft.com/office/officeart/2005/8/layout/hProcess6"/>
    <dgm:cxn modelId="{EC49F4EA-C141-46B7-BBD4-D8D19507FD3B}" type="presParOf" srcId="{B34F5584-9731-4C60-81CD-028DE0F5728E}" destId="{CD8D82AE-CF2D-4540-BB6C-581DCE59763A}" srcOrd="0" destOrd="0" presId="urn:microsoft.com/office/officeart/2005/8/layout/hProcess6"/>
    <dgm:cxn modelId="{D39A7735-D39B-44F1-B9D8-0146145E010F}" type="presParOf" srcId="{B34F5584-9731-4C60-81CD-028DE0F5728E}" destId="{922FC667-C028-4D30-B69E-1CDAC73CE6E8}" srcOrd="1" destOrd="0" presId="urn:microsoft.com/office/officeart/2005/8/layout/hProcess6"/>
    <dgm:cxn modelId="{6C0FD5E7-E7BE-4CD5-9D37-24E44B72DB2E}" type="presParOf" srcId="{B34F5584-9731-4C60-81CD-028DE0F5728E}" destId="{A99A0A1F-5028-4B1F-9479-66D4E19CEFA9}" srcOrd="2" destOrd="0" presId="urn:microsoft.com/office/officeart/2005/8/layout/hProcess6"/>
    <dgm:cxn modelId="{95B5E6A4-E9CC-4BEA-9C59-7E454BC179D5}" type="presParOf" srcId="{B34F5584-9731-4C60-81CD-028DE0F5728E}" destId="{714367EF-4F1F-416D-A6BA-08950E7B69C3}" srcOrd="3" destOrd="0" presId="urn:microsoft.com/office/officeart/2005/8/layout/hProcess6"/>
    <dgm:cxn modelId="{70A4AE4F-89C6-42C9-B569-205D6C01D65B}" type="presParOf" srcId="{F9E02567-A060-42D4-B03A-EE802AC1F9FC}" destId="{AFA50A94-9736-4BB8-BAC5-1EFE50D0EABC}" srcOrd="5" destOrd="0" presId="urn:microsoft.com/office/officeart/2005/8/layout/hProcess6"/>
    <dgm:cxn modelId="{541799B1-830F-4F44-BCCD-DBDE4CBD41EE}" type="presParOf" srcId="{F9E02567-A060-42D4-B03A-EE802AC1F9FC}" destId="{C8AF1671-BDDD-43A2-99C3-E82D71AE3577}" srcOrd="6" destOrd="0" presId="urn:microsoft.com/office/officeart/2005/8/layout/hProcess6"/>
    <dgm:cxn modelId="{BE3269D2-C729-4FC1-85B1-602F2DF69D01}" type="presParOf" srcId="{C8AF1671-BDDD-43A2-99C3-E82D71AE3577}" destId="{76221877-4CE0-4C6F-8480-376BB5FACDEB}" srcOrd="0" destOrd="0" presId="urn:microsoft.com/office/officeart/2005/8/layout/hProcess6"/>
    <dgm:cxn modelId="{8BDA3D4A-1621-4EFC-912E-BF184B43A139}" type="presParOf" srcId="{C8AF1671-BDDD-43A2-99C3-E82D71AE3577}" destId="{77A700A3-BB3A-413C-8F4F-17585021B404}" srcOrd="1" destOrd="0" presId="urn:microsoft.com/office/officeart/2005/8/layout/hProcess6"/>
    <dgm:cxn modelId="{ACE1C9F4-AAFC-4353-8157-A8354A3CF17F}" type="presParOf" srcId="{C8AF1671-BDDD-43A2-99C3-E82D71AE3577}" destId="{7AF22074-473A-470C-B229-96BBA482A560}" srcOrd="2" destOrd="0" presId="urn:microsoft.com/office/officeart/2005/8/layout/hProcess6"/>
    <dgm:cxn modelId="{D39A26E6-A706-4353-B5F2-F3D92FA6AD09}" type="presParOf" srcId="{C8AF1671-BDDD-43A2-99C3-E82D71AE3577}" destId="{F392B5AA-5963-4B0D-B271-659BBE06878B}" srcOrd="3" destOrd="0" presId="urn:microsoft.com/office/officeart/2005/8/layout/hProcess6"/>
    <dgm:cxn modelId="{58F21AE5-AE3A-449C-AB18-5966E9082F4E}" type="presParOf" srcId="{F9E02567-A060-42D4-B03A-EE802AC1F9FC}" destId="{A53BED63-8DE2-41E1-9A76-DEA09B52A8FC}" srcOrd="7" destOrd="0" presId="urn:microsoft.com/office/officeart/2005/8/layout/hProcess6"/>
    <dgm:cxn modelId="{03428E75-47F2-415A-A185-319CA702B42C}" type="presParOf" srcId="{F9E02567-A060-42D4-B03A-EE802AC1F9FC}" destId="{EF3269C3-8129-4B68-BC23-3FB0AA7FDF37}" srcOrd="8" destOrd="0" presId="urn:microsoft.com/office/officeart/2005/8/layout/hProcess6"/>
    <dgm:cxn modelId="{E178931D-0178-4461-AA3D-12F349345C26}" type="presParOf" srcId="{EF3269C3-8129-4B68-BC23-3FB0AA7FDF37}" destId="{BA15D892-3A89-4F88-9E76-2A9E23793473}" srcOrd="0" destOrd="0" presId="urn:microsoft.com/office/officeart/2005/8/layout/hProcess6"/>
    <dgm:cxn modelId="{18EDF456-2DCA-4774-9E76-CD98CFC38A34}" type="presParOf" srcId="{EF3269C3-8129-4B68-BC23-3FB0AA7FDF37}" destId="{016DDF92-3DC1-489B-990C-05F57D234744}" srcOrd="1" destOrd="0" presId="urn:microsoft.com/office/officeart/2005/8/layout/hProcess6"/>
    <dgm:cxn modelId="{87684B55-2780-4C84-9E91-95E3FCA0707E}" type="presParOf" srcId="{EF3269C3-8129-4B68-BC23-3FB0AA7FDF37}" destId="{9B52509E-DB46-4BA8-BA89-DB8070EE7068}" srcOrd="2" destOrd="0" presId="urn:microsoft.com/office/officeart/2005/8/layout/hProcess6"/>
    <dgm:cxn modelId="{E997B95F-CEB9-44FF-9A9D-41FCECBFA703}" type="presParOf" srcId="{EF3269C3-8129-4B68-BC23-3FB0AA7FDF37}" destId="{C0F3B38A-A2DB-4BAD-84FA-2FC14FC3513C}"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89B325-921D-49E9-8FDA-75A187E46DC4}">
      <dsp:nvSpPr>
        <dsp:cNvPr id="0" name=""/>
        <dsp:cNvSpPr/>
      </dsp:nvSpPr>
      <dsp:spPr>
        <a:xfrm>
          <a:off x="0" y="1510123"/>
          <a:ext cx="11244281" cy="2013498"/>
        </a:xfrm>
        <a:prstGeom prst="notchedRightArrow">
          <a:avLst/>
        </a:prstGeom>
        <a:solidFill>
          <a:schemeClr val="accent6"/>
        </a:solidFill>
        <a:ln w="12700" cap="flat" cmpd="sng" algn="ctr">
          <a:solidFill>
            <a:schemeClr val="accent6">
              <a:shade val="50000"/>
            </a:scheme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sp>
    <dsp:sp modelId="{EB0ECFCC-01D9-4B7A-8838-BFF11965A50B}">
      <dsp:nvSpPr>
        <dsp:cNvPr id="0" name=""/>
        <dsp:cNvSpPr/>
      </dsp:nvSpPr>
      <dsp:spPr>
        <a:xfrm>
          <a:off x="5257" y="0"/>
          <a:ext cx="2609236" cy="2013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5344" rIns="85344" bIns="85344" numCol="1" spcCol="1270" anchor="t" anchorCtr="0">
          <a:noAutofit/>
        </a:bodyPr>
        <a:lstStyle/>
        <a:p>
          <a:pPr marL="0" lvl="0" indent="0" algn="l" defTabSz="533400">
            <a:lnSpc>
              <a:spcPct val="90000"/>
            </a:lnSpc>
            <a:spcBef>
              <a:spcPct val="0"/>
            </a:spcBef>
            <a:spcAft>
              <a:spcPct val="35000"/>
            </a:spcAft>
            <a:buNone/>
          </a:pPr>
          <a:endParaRPr lang="en-US" sz="1200" kern="1200" dirty="0">
            <a:latin typeface="Din"/>
          </a:endParaRPr>
        </a:p>
        <a:p>
          <a:pPr marL="0" lvl="0" indent="0" algn="l" defTabSz="533400">
            <a:lnSpc>
              <a:spcPct val="90000"/>
            </a:lnSpc>
            <a:spcBef>
              <a:spcPct val="0"/>
            </a:spcBef>
            <a:spcAft>
              <a:spcPct val="35000"/>
            </a:spcAft>
            <a:buNone/>
          </a:pPr>
          <a:endParaRPr lang="en-US" sz="1200" kern="1200" dirty="0">
            <a:latin typeface="Din"/>
          </a:endParaRPr>
        </a:p>
        <a:p>
          <a:pPr marL="0" lvl="0" indent="0" algn="l" defTabSz="533400">
            <a:lnSpc>
              <a:spcPct val="90000"/>
            </a:lnSpc>
            <a:spcBef>
              <a:spcPct val="0"/>
            </a:spcBef>
            <a:spcAft>
              <a:spcPct val="35000"/>
            </a:spcAft>
            <a:buNone/>
          </a:pPr>
          <a:endParaRPr lang="en-US" sz="1200" kern="1200" dirty="0">
            <a:latin typeface="Din"/>
          </a:endParaRPr>
        </a:p>
        <a:p>
          <a:pPr marL="0" lvl="0" indent="0" algn="l" defTabSz="533400">
            <a:lnSpc>
              <a:spcPct val="90000"/>
            </a:lnSpc>
            <a:spcBef>
              <a:spcPct val="0"/>
            </a:spcBef>
            <a:spcAft>
              <a:spcPct val="35000"/>
            </a:spcAft>
            <a:buNone/>
          </a:pPr>
          <a:endParaRPr lang="en-US" sz="1200" kern="1200" dirty="0">
            <a:latin typeface="Din"/>
          </a:endParaRPr>
        </a:p>
        <a:p>
          <a:pPr marL="0" lvl="0" indent="0" algn="l" defTabSz="533400">
            <a:lnSpc>
              <a:spcPct val="90000"/>
            </a:lnSpc>
            <a:spcBef>
              <a:spcPct val="0"/>
            </a:spcBef>
            <a:spcAft>
              <a:spcPct val="35000"/>
            </a:spcAft>
            <a:buNone/>
          </a:pPr>
          <a:r>
            <a:rPr lang="en-US" sz="1200" kern="1200" dirty="0">
              <a:latin typeface="Din"/>
            </a:rPr>
            <a:t>Engages the customer onsite and Understands the current situation.</a:t>
          </a:r>
        </a:p>
        <a:p>
          <a:pPr marL="0" lvl="0" indent="0" algn="l" defTabSz="533400">
            <a:lnSpc>
              <a:spcPct val="90000"/>
            </a:lnSpc>
            <a:spcBef>
              <a:spcPct val="0"/>
            </a:spcBef>
            <a:spcAft>
              <a:spcPct val="35000"/>
            </a:spcAft>
            <a:buNone/>
          </a:pPr>
          <a:endParaRPr lang="en-IN" sz="1200" i="1" u="none" kern="1200" dirty="0">
            <a:effectLst>
              <a:outerShdw blurRad="38100" dist="38100" dir="2700000" algn="tl">
                <a:srgbClr val="000000">
                  <a:alpha val="43137"/>
                </a:srgbClr>
              </a:outerShdw>
            </a:effectLst>
            <a:latin typeface="Din"/>
          </a:endParaRPr>
        </a:p>
        <a:p>
          <a:pPr marL="0" lvl="0" indent="0" algn="l" defTabSz="533400">
            <a:lnSpc>
              <a:spcPct val="90000"/>
            </a:lnSpc>
            <a:spcBef>
              <a:spcPct val="0"/>
            </a:spcBef>
            <a:spcAft>
              <a:spcPct val="35000"/>
            </a:spcAft>
            <a:buNone/>
          </a:pPr>
          <a:r>
            <a:rPr lang="en-US" sz="1200" kern="1200" dirty="0">
              <a:latin typeface="Din"/>
            </a:rPr>
            <a:t>Defines the scope, Objectives, methodology, timelines.</a:t>
          </a:r>
          <a:endParaRPr lang="en-US" sz="1200" i="1" u="none" kern="1200" dirty="0">
            <a:effectLst>
              <a:outerShdw blurRad="38100" dist="38100" dir="2700000" algn="tl">
                <a:srgbClr val="000000">
                  <a:alpha val="43137"/>
                </a:srgbClr>
              </a:outerShdw>
            </a:effectLst>
            <a:latin typeface="Din"/>
          </a:endParaRPr>
        </a:p>
      </dsp:txBody>
      <dsp:txXfrm>
        <a:off x="5257" y="0"/>
        <a:ext cx="2609236" cy="2013498"/>
      </dsp:txXfrm>
    </dsp:sp>
    <dsp:sp modelId="{9D3B61C0-DD78-4E43-BF50-75A0447F8481}">
      <dsp:nvSpPr>
        <dsp:cNvPr id="0" name=""/>
        <dsp:cNvSpPr/>
      </dsp:nvSpPr>
      <dsp:spPr>
        <a:xfrm>
          <a:off x="1058187" y="2265185"/>
          <a:ext cx="503374" cy="503374"/>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6B0F293-79BD-49BB-8B46-0C79B0E3414E}">
      <dsp:nvSpPr>
        <dsp:cNvPr id="0" name=""/>
        <dsp:cNvSpPr/>
      </dsp:nvSpPr>
      <dsp:spPr>
        <a:xfrm>
          <a:off x="2679109" y="3074722"/>
          <a:ext cx="2329490" cy="985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85344" rIns="85344" bIns="85344" numCol="1" spcCol="1270" anchor="t" anchorCtr="0">
          <a:noAutofit/>
        </a:bodyPr>
        <a:lstStyle/>
        <a:p>
          <a:pPr marL="0" lvl="0" indent="0" algn="l" defTabSz="533400">
            <a:lnSpc>
              <a:spcPct val="90000"/>
            </a:lnSpc>
            <a:spcBef>
              <a:spcPct val="0"/>
            </a:spcBef>
            <a:spcAft>
              <a:spcPct val="35000"/>
            </a:spcAft>
            <a:buNone/>
          </a:pPr>
          <a:r>
            <a:rPr lang="en-US" sz="1200" kern="1200" dirty="0">
              <a:latin typeface="Din"/>
            </a:rPr>
            <a:t>Plan the activity and communicates with clarity.</a:t>
          </a:r>
        </a:p>
        <a:p>
          <a:pPr marL="0" lvl="0" indent="0" algn="l" defTabSz="533400">
            <a:lnSpc>
              <a:spcPct val="90000"/>
            </a:lnSpc>
            <a:spcBef>
              <a:spcPct val="0"/>
            </a:spcBef>
            <a:spcAft>
              <a:spcPct val="35000"/>
            </a:spcAft>
            <a:buNone/>
          </a:pPr>
          <a:endParaRPr lang="en-US" sz="1200" i="1" u="none" kern="1200" dirty="0">
            <a:effectLst>
              <a:outerShdw blurRad="38100" dist="38100" dir="2700000" algn="tl">
                <a:srgbClr val="000000">
                  <a:alpha val="43137"/>
                </a:srgbClr>
              </a:outerShdw>
            </a:effectLst>
            <a:latin typeface="Din"/>
          </a:endParaRPr>
        </a:p>
        <a:p>
          <a:pPr marL="0" lvl="0" indent="0" algn="l" defTabSz="533400">
            <a:lnSpc>
              <a:spcPct val="90000"/>
            </a:lnSpc>
            <a:spcBef>
              <a:spcPct val="0"/>
            </a:spcBef>
            <a:spcAft>
              <a:spcPct val="35000"/>
            </a:spcAft>
            <a:buNone/>
          </a:pPr>
          <a:endParaRPr lang="en-IN" sz="1200" i="1" u="none" kern="1200" dirty="0">
            <a:effectLst>
              <a:outerShdw blurRad="38100" dist="38100" dir="2700000" algn="tl">
                <a:srgbClr val="000000">
                  <a:alpha val="43137"/>
                </a:srgbClr>
              </a:outerShdw>
            </a:effectLst>
            <a:latin typeface="Din"/>
          </a:endParaRPr>
        </a:p>
        <a:p>
          <a:pPr marL="0" lvl="0" indent="0" algn="l" defTabSz="533400">
            <a:lnSpc>
              <a:spcPct val="90000"/>
            </a:lnSpc>
            <a:spcBef>
              <a:spcPct val="0"/>
            </a:spcBef>
            <a:spcAft>
              <a:spcPct val="35000"/>
            </a:spcAft>
            <a:buNone/>
          </a:pPr>
          <a:endParaRPr lang="en-US" sz="1200" i="1" u="none" kern="1200" dirty="0">
            <a:effectLst>
              <a:outerShdw blurRad="38100" dist="38100" dir="2700000" algn="tl">
                <a:srgbClr val="000000">
                  <a:alpha val="43137"/>
                </a:srgbClr>
              </a:outerShdw>
            </a:effectLst>
            <a:latin typeface="Din"/>
          </a:endParaRPr>
        </a:p>
      </dsp:txBody>
      <dsp:txXfrm>
        <a:off x="2679109" y="3074722"/>
        <a:ext cx="2329490" cy="985848"/>
      </dsp:txXfrm>
    </dsp:sp>
    <dsp:sp modelId="{B9C0CD32-E3AD-49EC-81FB-6B3B127C91B8}">
      <dsp:nvSpPr>
        <dsp:cNvPr id="0" name=""/>
        <dsp:cNvSpPr/>
      </dsp:nvSpPr>
      <dsp:spPr>
        <a:xfrm>
          <a:off x="3593099" y="2227412"/>
          <a:ext cx="503374" cy="503374"/>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DCC266D-E60F-48BD-A22D-4F0EC31AFC34}">
      <dsp:nvSpPr>
        <dsp:cNvPr id="0" name=""/>
        <dsp:cNvSpPr/>
      </dsp:nvSpPr>
      <dsp:spPr>
        <a:xfrm>
          <a:off x="5105565" y="0"/>
          <a:ext cx="1615816" cy="2013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85344" rIns="85344" bIns="85344" numCol="1" spcCol="1270" anchor="b" anchorCtr="0">
          <a:noAutofit/>
        </a:bodyPr>
        <a:lstStyle/>
        <a:p>
          <a:pPr marL="0" lvl="0" indent="0" algn="l" defTabSz="533400">
            <a:lnSpc>
              <a:spcPct val="90000"/>
            </a:lnSpc>
            <a:spcBef>
              <a:spcPct val="0"/>
            </a:spcBef>
            <a:spcAft>
              <a:spcPct val="35000"/>
            </a:spcAft>
            <a:buNone/>
          </a:pPr>
          <a:endParaRPr lang="en-US" sz="1200" kern="1200" dirty="0">
            <a:latin typeface="Din"/>
          </a:endParaRPr>
        </a:p>
        <a:p>
          <a:pPr marL="0" lvl="0" indent="0" algn="l" defTabSz="533400">
            <a:lnSpc>
              <a:spcPct val="90000"/>
            </a:lnSpc>
            <a:spcBef>
              <a:spcPct val="0"/>
            </a:spcBef>
            <a:spcAft>
              <a:spcPct val="35000"/>
            </a:spcAft>
            <a:buNone/>
          </a:pPr>
          <a:endParaRPr lang="en-US" sz="1200" kern="1200" dirty="0">
            <a:latin typeface="Din"/>
          </a:endParaRPr>
        </a:p>
        <a:p>
          <a:pPr marL="0" lvl="0" indent="0" algn="l" defTabSz="533400">
            <a:lnSpc>
              <a:spcPct val="90000"/>
            </a:lnSpc>
            <a:spcBef>
              <a:spcPct val="0"/>
            </a:spcBef>
            <a:spcAft>
              <a:spcPct val="35000"/>
            </a:spcAft>
            <a:buNone/>
          </a:pPr>
          <a:endParaRPr lang="en-US" sz="1200" kern="1200" dirty="0">
            <a:latin typeface="Din"/>
          </a:endParaRPr>
        </a:p>
        <a:p>
          <a:pPr marL="0" lvl="0" indent="0" algn="l" defTabSz="533400">
            <a:lnSpc>
              <a:spcPct val="90000"/>
            </a:lnSpc>
            <a:spcBef>
              <a:spcPct val="0"/>
            </a:spcBef>
            <a:spcAft>
              <a:spcPct val="35000"/>
            </a:spcAft>
            <a:buNone/>
          </a:pPr>
          <a:endParaRPr lang="en-US" sz="1200" kern="1200" dirty="0">
            <a:latin typeface="Din"/>
          </a:endParaRPr>
        </a:p>
        <a:p>
          <a:pPr marL="0" lvl="0" indent="0" algn="l" defTabSz="533400">
            <a:lnSpc>
              <a:spcPct val="90000"/>
            </a:lnSpc>
            <a:spcBef>
              <a:spcPct val="0"/>
            </a:spcBef>
            <a:spcAft>
              <a:spcPct val="35000"/>
            </a:spcAft>
            <a:buNone/>
          </a:pPr>
          <a:endParaRPr lang="en-US" sz="1200" kern="1200" dirty="0">
            <a:latin typeface="Din"/>
          </a:endParaRPr>
        </a:p>
        <a:p>
          <a:pPr marL="0" lvl="0" indent="0" algn="l" defTabSz="533400">
            <a:lnSpc>
              <a:spcPct val="90000"/>
            </a:lnSpc>
            <a:spcBef>
              <a:spcPct val="0"/>
            </a:spcBef>
            <a:spcAft>
              <a:spcPct val="35000"/>
            </a:spcAft>
            <a:buNone/>
          </a:pPr>
          <a:r>
            <a:rPr lang="en-US" sz="1200" kern="1200" dirty="0">
              <a:latin typeface="Din"/>
            </a:rPr>
            <a:t>Collect Data and Processes the same.</a:t>
          </a:r>
        </a:p>
      </dsp:txBody>
      <dsp:txXfrm>
        <a:off x="5105565" y="0"/>
        <a:ext cx="1615816" cy="2013498"/>
      </dsp:txXfrm>
    </dsp:sp>
    <dsp:sp modelId="{1B04A483-8427-4EAA-87F5-C56A82D14613}">
      <dsp:nvSpPr>
        <dsp:cNvPr id="0" name=""/>
        <dsp:cNvSpPr/>
      </dsp:nvSpPr>
      <dsp:spPr>
        <a:xfrm>
          <a:off x="5661786" y="2265185"/>
          <a:ext cx="503374" cy="503374"/>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7483CD1-4688-4460-8480-11612B006E62}">
      <dsp:nvSpPr>
        <dsp:cNvPr id="0" name=""/>
        <dsp:cNvSpPr/>
      </dsp:nvSpPr>
      <dsp:spPr>
        <a:xfrm>
          <a:off x="6802172" y="3020246"/>
          <a:ext cx="1615816" cy="2013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85344" rIns="85344" bIns="85344" numCol="1" spcCol="1270" anchor="t" anchorCtr="0">
          <a:noAutofit/>
        </a:bodyPr>
        <a:lstStyle/>
        <a:p>
          <a:pPr marL="0" lvl="0" indent="0" algn="l" defTabSz="533400">
            <a:lnSpc>
              <a:spcPct val="90000"/>
            </a:lnSpc>
            <a:spcBef>
              <a:spcPct val="0"/>
            </a:spcBef>
            <a:spcAft>
              <a:spcPct val="35000"/>
            </a:spcAft>
            <a:buNone/>
          </a:pPr>
          <a:r>
            <a:rPr lang="en-US" sz="1200" kern="1200" dirty="0">
              <a:latin typeface="Din"/>
            </a:rPr>
            <a:t>Analyze the data, build Models and derive insights. </a:t>
          </a:r>
          <a:endParaRPr lang="en-US" sz="1200" i="0" u="sng" kern="1200" dirty="0">
            <a:effectLst>
              <a:outerShdw blurRad="38100" dist="38100" dir="2700000" algn="tl">
                <a:srgbClr val="000000">
                  <a:alpha val="43137"/>
                </a:srgbClr>
              </a:outerShdw>
            </a:effectLst>
            <a:latin typeface="Din"/>
          </a:endParaRPr>
        </a:p>
      </dsp:txBody>
      <dsp:txXfrm>
        <a:off x="6802172" y="3020246"/>
        <a:ext cx="1615816" cy="2013498"/>
      </dsp:txXfrm>
    </dsp:sp>
    <dsp:sp modelId="{DCED79D8-1E5F-4FDC-9848-CEFE8EEC61EE}">
      <dsp:nvSpPr>
        <dsp:cNvPr id="0" name=""/>
        <dsp:cNvSpPr/>
      </dsp:nvSpPr>
      <dsp:spPr>
        <a:xfrm>
          <a:off x="7358393" y="2265185"/>
          <a:ext cx="503374" cy="503374"/>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BB4BF48-C595-4CE3-93C2-2B34ED13C0E0}">
      <dsp:nvSpPr>
        <dsp:cNvPr id="0" name=""/>
        <dsp:cNvSpPr/>
      </dsp:nvSpPr>
      <dsp:spPr>
        <a:xfrm>
          <a:off x="8498779" y="0"/>
          <a:ext cx="1615816" cy="2013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85344" rIns="85344" bIns="85344" numCol="1" spcCol="1270" anchor="b" anchorCtr="0">
          <a:noAutofit/>
        </a:bodyPr>
        <a:lstStyle/>
        <a:p>
          <a:pPr marL="0" lvl="0" indent="0" algn="l" defTabSz="533400">
            <a:lnSpc>
              <a:spcPct val="90000"/>
            </a:lnSpc>
            <a:spcBef>
              <a:spcPct val="0"/>
            </a:spcBef>
            <a:spcAft>
              <a:spcPct val="35000"/>
            </a:spcAft>
            <a:buNone/>
          </a:pPr>
          <a:r>
            <a:rPr lang="en-US" sz="1200" kern="1200" dirty="0">
              <a:latin typeface="Din"/>
            </a:rPr>
            <a:t>Presents insights to client via reports, dashboards on agreed timelines.</a:t>
          </a:r>
        </a:p>
        <a:p>
          <a:pPr marL="0" lvl="0" indent="0" algn="l" defTabSz="533400">
            <a:lnSpc>
              <a:spcPct val="90000"/>
            </a:lnSpc>
            <a:spcBef>
              <a:spcPct val="0"/>
            </a:spcBef>
            <a:spcAft>
              <a:spcPct val="35000"/>
            </a:spcAft>
            <a:buNone/>
          </a:pPr>
          <a:endParaRPr lang="en-US" sz="1200" kern="1200" dirty="0">
            <a:latin typeface="Din"/>
          </a:endParaRPr>
        </a:p>
        <a:p>
          <a:pPr marL="0" lvl="0" indent="0" algn="l" defTabSz="533400">
            <a:lnSpc>
              <a:spcPct val="90000"/>
            </a:lnSpc>
            <a:spcBef>
              <a:spcPct val="0"/>
            </a:spcBef>
            <a:spcAft>
              <a:spcPct val="35000"/>
            </a:spcAft>
            <a:buNone/>
          </a:pPr>
          <a:r>
            <a:rPr lang="en-US" sz="1200" kern="1200" dirty="0">
              <a:latin typeface="Din"/>
            </a:rPr>
            <a:t>Present Final Report and close the engagement.</a:t>
          </a:r>
          <a:endParaRPr lang="en-US" sz="1200" i="0" kern="1200" dirty="0">
            <a:effectLst>
              <a:outerShdw blurRad="38100" dist="38100" dir="2700000" algn="tl">
                <a:srgbClr val="000000">
                  <a:alpha val="43137"/>
                </a:srgbClr>
              </a:outerShdw>
            </a:effectLst>
            <a:latin typeface="Din"/>
          </a:endParaRPr>
        </a:p>
      </dsp:txBody>
      <dsp:txXfrm>
        <a:off x="8498779" y="0"/>
        <a:ext cx="1615816" cy="2013498"/>
      </dsp:txXfrm>
    </dsp:sp>
    <dsp:sp modelId="{B3887F0A-9639-47BE-99FB-38CCA7765AFC}">
      <dsp:nvSpPr>
        <dsp:cNvPr id="0" name=""/>
        <dsp:cNvSpPr/>
      </dsp:nvSpPr>
      <dsp:spPr>
        <a:xfrm>
          <a:off x="9055000" y="2265185"/>
          <a:ext cx="503374" cy="503374"/>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0D67F9-661D-470D-A7FD-36DF4919A945}">
      <dsp:nvSpPr>
        <dsp:cNvPr id="0" name=""/>
        <dsp:cNvSpPr/>
      </dsp:nvSpPr>
      <dsp:spPr>
        <a:xfrm>
          <a:off x="591440" y="1846893"/>
          <a:ext cx="1532911" cy="1339957"/>
        </a:xfrm>
        <a:prstGeom prst="rightArrow">
          <a:avLst>
            <a:gd name="adj1" fmla="val 70000"/>
            <a:gd name="adj2" fmla="val 50000"/>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0A453328-4FAE-4556-92CB-2A3440A1D268}">
      <dsp:nvSpPr>
        <dsp:cNvPr id="0" name=""/>
        <dsp:cNvSpPr/>
      </dsp:nvSpPr>
      <dsp:spPr>
        <a:xfrm>
          <a:off x="4894" y="2133644"/>
          <a:ext cx="1173091" cy="766455"/>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7620" rIns="7620" bIns="7620" numCol="1" spcCol="1270" anchor="t" anchorCtr="0">
          <a:noAutofit/>
        </a:bodyPr>
        <a:lstStyle/>
        <a:p>
          <a:pPr marL="0" lvl="0" indent="0" algn="l" defTabSz="533400">
            <a:lnSpc>
              <a:spcPct val="90000"/>
            </a:lnSpc>
            <a:spcBef>
              <a:spcPct val="0"/>
            </a:spcBef>
            <a:spcAft>
              <a:spcPct val="35000"/>
            </a:spcAft>
            <a:buNone/>
          </a:pPr>
          <a:endParaRPr lang="en-US" sz="1200" i="1" u="none" kern="1200" dirty="0">
            <a:effectLst>
              <a:outerShdw blurRad="38100" dist="38100" dir="2700000" algn="tl">
                <a:srgbClr val="000000">
                  <a:alpha val="43137"/>
                </a:srgbClr>
              </a:outerShdw>
            </a:effectLst>
            <a:latin typeface="Din"/>
          </a:endParaRPr>
        </a:p>
      </dsp:txBody>
      <dsp:txXfrm>
        <a:off x="176689" y="2245889"/>
        <a:ext cx="829501" cy="541965"/>
      </dsp:txXfrm>
    </dsp:sp>
    <dsp:sp modelId="{D2963596-8632-470A-B270-2809BA261E42}">
      <dsp:nvSpPr>
        <dsp:cNvPr id="0" name=""/>
        <dsp:cNvSpPr/>
      </dsp:nvSpPr>
      <dsp:spPr>
        <a:xfrm>
          <a:off x="2844786" y="1846893"/>
          <a:ext cx="1532911" cy="1339957"/>
        </a:xfrm>
        <a:prstGeom prst="rightArrow">
          <a:avLst>
            <a:gd name="adj1" fmla="val 70000"/>
            <a:gd name="adj2" fmla="val 50000"/>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05920E44-3675-472B-ACF4-386C4CE75B85}">
      <dsp:nvSpPr>
        <dsp:cNvPr id="0" name=""/>
        <dsp:cNvSpPr/>
      </dsp:nvSpPr>
      <dsp:spPr>
        <a:xfrm>
          <a:off x="2220159" y="2133644"/>
          <a:ext cx="1249254" cy="766455"/>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82880" tIns="7620" rIns="7620" bIns="7620" numCol="1" spcCol="1270" anchor="ctr" anchorCtr="0">
          <a:noAutofit/>
        </a:bodyPr>
        <a:lstStyle/>
        <a:p>
          <a:pPr marL="0" lvl="0" indent="0" algn="l" defTabSz="533400">
            <a:lnSpc>
              <a:spcPct val="90000"/>
            </a:lnSpc>
            <a:spcBef>
              <a:spcPct val="0"/>
            </a:spcBef>
            <a:spcAft>
              <a:spcPct val="35000"/>
            </a:spcAft>
            <a:buNone/>
          </a:pPr>
          <a:endParaRPr lang="en-US" sz="1200" i="1" u="none" kern="1200" dirty="0">
            <a:effectLst>
              <a:outerShdw blurRad="38100" dist="38100" dir="2700000" algn="tl">
                <a:srgbClr val="000000">
                  <a:alpha val="43137"/>
                </a:srgbClr>
              </a:outerShdw>
            </a:effectLst>
            <a:latin typeface="Din"/>
          </a:endParaRPr>
        </a:p>
      </dsp:txBody>
      <dsp:txXfrm>
        <a:off x="2403108" y="2245889"/>
        <a:ext cx="883356" cy="541965"/>
      </dsp:txXfrm>
    </dsp:sp>
    <dsp:sp modelId="{922FC667-C028-4D30-B69E-1CDAC73CE6E8}">
      <dsp:nvSpPr>
        <dsp:cNvPr id="0" name=""/>
        <dsp:cNvSpPr/>
      </dsp:nvSpPr>
      <dsp:spPr>
        <a:xfrm>
          <a:off x="5106118" y="1846893"/>
          <a:ext cx="1532911" cy="1339957"/>
        </a:xfrm>
        <a:prstGeom prst="rightArrow">
          <a:avLst>
            <a:gd name="adj1" fmla="val 70000"/>
            <a:gd name="adj2" fmla="val 50000"/>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714367EF-4F1F-416D-A6BA-08950E7B69C3}">
      <dsp:nvSpPr>
        <dsp:cNvPr id="0" name=""/>
        <dsp:cNvSpPr/>
      </dsp:nvSpPr>
      <dsp:spPr>
        <a:xfrm>
          <a:off x="4473504" y="2133644"/>
          <a:ext cx="1265227" cy="766455"/>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82880" tIns="7620" rIns="7620" bIns="7620" numCol="1" spcCol="1270" anchor="ctr" anchorCtr="0">
          <a:noAutofit/>
        </a:bodyPr>
        <a:lstStyle/>
        <a:p>
          <a:pPr marL="0" lvl="0" indent="0" algn="l" defTabSz="533400">
            <a:lnSpc>
              <a:spcPct val="90000"/>
            </a:lnSpc>
            <a:spcBef>
              <a:spcPct val="0"/>
            </a:spcBef>
            <a:spcAft>
              <a:spcPct val="35000"/>
            </a:spcAft>
            <a:buNone/>
          </a:pPr>
          <a:endParaRPr lang="en-US" sz="1200" kern="1200" dirty="0">
            <a:latin typeface="Din"/>
          </a:endParaRPr>
        </a:p>
      </dsp:txBody>
      <dsp:txXfrm>
        <a:off x="4658792" y="2245889"/>
        <a:ext cx="894651" cy="541965"/>
      </dsp:txXfrm>
    </dsp:sp>
    <dsp:sp modelId="{77A700A3-BB3A-413C-8F4F-17585021B404}">
      <dsp:nvSpPr>
        <dsp:cNvPr id="0" name=""/>
        <dsp:cNvSpPr/>
      </dsp:nvSpPr>
      <dsp:spPr>
        <a:xfrm>
          <a:off x="7463537" y="1846893"/>
          <a:ext cx="1532911" cy="1339957"/>
        </a:xfrm>
        <a:prstGeom prst="rightArrow">
          <a:avLst>
            <a:gd name="adj1" fmla="val 70000"/>
            <a:gd name="adj2" fmla="val 50000"/>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F392B5AA-5963-4B0D-B271-659BBE06878B}">
      <dsp:nvSpPr>
        <dsp:cNvPr id="0" name=""/>
        <dsp:cNvSpPr/>
      </dsp:nvSpPr>
      <dsp:spPr>
        <a:xfrm>
          <a:off x="6734837" y="2133644"/>
          <a:ext cx="1457400" cy="766455"/>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82880" tIns="7620" rIns="7620" bIns="7620" numCol="1" spcCol="1270" anchor="ctr" anchorCtr="0">
          <a:noAutofit/>
        </a:bodyPr>
        <a:lstStyle/>
        <a:p>
          <a:pPr marL="0" lvl="0" indent="0" algn="l" defTabSz="533400">
            <a:lnSpc>
              <a:spcPct val="90000"/>
            </a:lnSpc>
            <a:spcBef>
              <a:spcPct val="0"/>
            </a:spcBef>
            <a:spcAft>
              <a:spcPct val="35000"/>
            </a:spcAft>
            <a:buNone/>
          </a:pPr>
          <a:endParaRPr lang="en-US" sz="1200" i="0" u="sng" kern="1200" dirty="0">
            <a:effectLst>
              <a:outerShdw blurRad="38100" dist="38100" dir="2700000" algn="tl">
                <a:srgbClr val="000000">
                  <a:alpha val="43137"/>
                </a:srgbClr>
              </a:outerShdw>
            </a:effectLst>
            <a:latin typeface="Din"/>
          </a:endParaRPr>
        </a:p>
      </dsp:txBody>
      <dsp:txXfrm>
        <a:off x="6948268" y="2245889"/>
        <a:ext cx="1030538" cy="541965"/>
      </dsp:txXfrm>
    </dsp:sp>
    <dsp:sp modelId="{016DDF92-3DC1-489B-990C-05F57D234744}">
      <dsp:nvSpPr>
        <dsp:cNvPr id="0" name=""/>
        <dsp:cNvSpPr/>
      </dsp:nvSpPr>
      <dsp:spPr>
        <a:xfrm>
          <a:off x="9706474" y="1846893"/>
          <a:ext cx="1532911" cy="1339957"/>
        </a:xfrm>
        <a:prstGeom prst="rightArrow">
          <a:avLst>
            <a:gd name="adj1" fmla="val 70000"/>
            <a:gd name="adj2" fmla="val 50000"/>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C0F3B38A-A2DB-4BAD-84FA-2FC14FC3513C}">
      <dsp:nvSpPr>
        <dsp:cNvPr id="0" name=""/>
        <dsp:cNvSpPr/>
      </dsp:nvSpPr>
      <dsp:spPr>
        <a:xfrm>
          <a:off x="9092256" y="2151602"/>
          <a:ext cx="1228437" cy="730539"/>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82880" tIns="7620" rIns="7620" bIns="7620" numCol="1" spcCol="1270" anchor="ctr" anchorCtr="0">
          <a:noAutofit/>
        </a:bodyPr>
        <a:lstStyle/>
        <a:p>
          <a:pPr marL="0" lvl="0" indent="0" algn="l" defTabSz="533400">
            <a:lnSpc>
              <a:spcPct val="90000"/>
            </a:lnSpc>
            <a:spcBef>
              <a:spcPct val="0"/>
            </a:spcBef>
            <a:spcAft>
              <a:spcPct val="35000"/>
            </a:spcAft>
            <a:buNone/>
          </a:pPr>
          <a:endParaRPr lang="en-US" sz="1200" i="0" kern="1200" dirty="0">
            <a:effectLst>
              <a:outerShdw blurRad="38100" dist="38100" dir="2700000" algn="tl">
                <a:srgbClr val="000000">
                  <a:alpha val="43137"/>
                </a:srgbClr>
              </a:outerShdw>
            </a:effectLst>
            <a:latin typeface="Din"/>
          </a:endParaRPr>
        </a:p>
      </dsp:txBody>
      <dsp:txXfrm>
        <a:off x="9272156" y="2258587"/>
        <a:ext cx="868637" cy="51656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10"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3322866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3"/>
          <p:cNvSpPr>
            <a:spLocks noGrp="1"/>
          </p:cNvSpPr>
          <p:nvPr>
            <p:ph type="dt" sz="half" idx="2"/>
          </p:nvPr>
        </p:nvSpPr>
        <p:spPr>
          <a:xfrm>
            <a:off x="838200" y="6365943"/>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FC1910F2-C7EE-4623-9AAF-20949EF83111}" type="datetime1">
              <a:rPr lang="en-US" smtClean="0"/>
              <a:pPr/>
              <a:t>3/6/2021</a:t>
            </a:fld>
            <a:endParaRPr lang="en-US" dirty="0"/>
          </a:p>
        </p:txBody>
      </p:sp>
      <p:sp>
        <p:nvSpPr>
          <p:cNvPr id="14" name="Footer Placeholder 4"/>
          <p:cNvSpPr>
            <a:spLocks noGrp="1"/>
          </p:cNvSpPr>
          <p:nvPr>
            <p:ph type="ftr" sz="quarter" idx="3"/>
          </p:nvPr>
        </p:nvSpPr>
        <p:spPr>
          <a:xfrm>
            <a:off x="7239000" y="6383889"/>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HR Analytics for Building Competency</a:t>
            </a:r>
          </a:p>
        </p:txBody>
      </p:sp>
    </p:spTree>
    <p:extLst>
      <p:ext uri="{BB962C8B-B14F-4D97-AF65-F5344CB8AC3E}">
        <p14:creationId xmlns:p14="http://schemas.microsoft.com/office/powerpoint/2010/main" val="2089306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04985"/>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3418021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
          <a:stretch>
            <a:fillRect/>
          </a:stretch>
        </p:blipFill>
        <p:spPr>
          <a:xfrm>
            <a:off x="9191579" y="92974"/>
            <a:ext cx="2926334"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9"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3717052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4"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1484108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a:stretch>
            <a:fillRect/>
          </a:stretch>
        </p:blipFill>
        <p:spPr>
          <a:xfrm>
            <a:off x="9191579" y="92974"/>
            <a:ext cx="2926334" cy="780356"/>
          </a:xfrm>
          <a:prstGeom prst="rect">
            <a:avLst/>
          </a:prstGeom>
        </p:spPr>
      </p:pic>
      <p:pic>
        <p:nvPicPr>
          <p:cNvPr id="14"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10"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995022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a:stretch>
            <a:fillRect/>
          </a:stretch>
        </p:blipFill>
        <p:spPr>
          <a:xfrm>
            <a:off x="9191579" y="92974"/>
            <a:ext cx="2926334" cy="780356"/>
          </a:xfrm>
          <a:prstGeom prst="rect">
            <a:avLst/>
          </a:prstGeom>
        </p:spPr>
      </p:pic>
      <p:pic>
        <p:nvPicPr>
          <p:cNvPr id="16"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12" name="Footer Placeholder 4"/>
          <p:cNvSpPr>
            <a:spLocks noGrp="1"/>
          </p:cNvSpPr>
          <p:nvPr>
            <p:ph type="ftr" sz="quarter" idx="11"/>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2200518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6" name="Picture 5"/>
          <p:cNvPicPr>
            <a:picLocks noChangeAspect="1"/>
          </p:cNvPicPr>
          <p:nvPr userDrawn="1"/>
        </p:nvPicPr>
        <p:blipFill>
          <a:blip r:embed="rId2"/>
          <a:stretch>
            <a:fillRect/>
          </a:stretch>
        </p:blipFill>
        <p:spPr>
          <a:xfrm>
            <a:off x="9191579" y="92974"/>
            <a:ext cx="2926334" cy="780356"/>
          </a:xfrm>
          <a:prstGeom prst="rect">
            <a:avLst/>
          </a:prstGeom>
        </p:spPr>
      </p:pic>
      <p:pic>
        <p:nvPicPr>
          <p:cNvPr id="12"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2404888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9191579" y="92974"/>
            <a:ext cx="2926334"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7"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1984203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3"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650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3"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9"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757160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4" descr="http://www.singaporexdexperience.com/application/views/public/images/orange-line-bg-inside2.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31489"/>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2"/>
          </p:nvPr>
        </p:nvSpPr>
        <p:spPr>
          <a:xfrm>
            <a:off x="838200" y="6339439"/>
            <a:ext cx="2743200" cy="365125"/>
          </a:xfrm>
          <a:prstGeom prst="rect">
            <a:avLst/>
          </a:prstGeom>
        </p:spPr>
        <p:txBody>
          <a:bodyPr/>
          <a:lstStyle>
            <a:lvl1pPr>
              <a:defRPr sz="1400">
                <a:solidFill>
                  <a:schemeClr val="bg1"/>
                </a:solidFill>
                <a:latin typeface="Arial" panose="020B0604020202020204" pitchFamily="34" charset="0"/>
                <a:cs typeface="Arial" panose="020B0604020202020204" pitchFamily="34" charset="0"/>
              </a:defRPr>
            </a:lvl1pPr>
          </a:lstStyle>
          <a:p>
            <a:fld id="{7BC00741-923B-4D46-8BF9-D34EE57F5136}" type="datetime1">
              <a:rPr lang="en-US" smtClean="0"/>
              <a:pPr/>
              <a:t>3/6/2021</a:t>
            </a:fld>
            <a:endParaRPr lang="en-US" dirty="0"/>
          </a:p>
        </p:txBody>
      </p:sp>
      <p:sp>
        <p:nvSpPr>
          <p:cNvPr id="7" name="Footer Placeholder 4"/>
          <p:cNvSpPr>
            <a:spLocks noGrp="1"/>
          </p:cNvSpPr>
          <p:nvPr>
            <p:ph type="ftr" sz="quarter" idx="3"/>
          </p:nvPr>
        </p:nvSpPr>
        <p:spPr>
          <a:xfrm>
            <a:off x="7239000" y="6357385"/>
            <a:ext cx="4114800" cy="365125"/>
          </a:xfrm>
          <a:prstGeom prst="rect">
            <a:avLst/>
          </a:prstGeom>
        </p:spPr>
        <p:txBody>
          <a:bodyPr/>
          <a:lstStyle>
            <a:lvl1pPr algn="r">
              <a:defRPr sz="1400">
                <a:solidFill>
                  <a:schemeClr val="bg1"/>
                </a:solidFill>
                <a:latin typeface="Arial" panose="020B0604020202020204" pitchFamily="34" charset="0"/>
                <a:cs typeface="Arial" panose="020B0604020202020204" pitchFamily="34" charset="0"/>
              </a:defRPr>
            </a:lvl1pPr>
          </a:lstStyle>
          <a:p>
            <a:r>
              <a:rPr lang="en-US"/>
              <a:t>HR Analytics for Building Competency</a:t>
            </a:r>
            <a:endParaRPr lang="en-US" dirty="0"/>
          </a:p>
        </p:txBody>
      </p:sp>
      <p:pic>
        <p:nvPicPr>
          <p:cNvPr id="11" name="Picture 10"/>
          <p:cNvPicPr>
            <a:picLocks noChangeAspect="1"/>
          </p:cNvPicPr>
          <p:nvPr userDrawn="1"/>
        </p:nvPicPr>
        <p:blipFill>
          <a:blip r:embed="rId14"/>
          <a:stretch>
            <a:fillRect/>
          </a:stretch>
        </p:blipFill>
        <p:spPr>
          <a:xfrm>
            <a:off x="9191579" y="92974"/>
            <a:ext cx="2926334" cy="780356"/>
          </a:xfrm>
          <a:prstGeom prst="rect">
            <a:avLst/>
          </a:prstGeom>
        </p:spPr>
      </p:pic>
    </p:spTree>
    <p:extLst>
      <p:ext uri="{BB962C8B-B14F-4D97-AF65-F5344CB8AC3E}">
        <p14:creationId xmlns:p14="http://schemas.microsoft.com/office/powerpoint/2010/main" val="36199691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93AFD-9842-4C67-A644-206358EDDC4F}"/>
              </a:ext>
            </a:extLst>
          </p:cNvPr>
          <p:cNvSpPr>
            <a:spLocks noGrp="1"/>
          </p:cNvSpPr>
          <p:nvPr>
            <p:ph type="ctrTitle"/>
          </p:nvPr>
        </p:nvSpPr>
        <p:spPr>
          <a:xfrm>
            <a:off x="6182686" y="1225296"/>
            <a:ext cx="5880682" cy="1346552"/>
          </a:xfrm>
        </p:spPr>
        <p:txBody>
          <a:bodyPr>
            <a:normAutofit fontScale="90000"/>
          </a:bodyPr>
          <a:lstStyle/>
          <a:p>
            <a:pPr algn="r"/>
            <a:r>
              <a:rPr lang="en-US" sz="4000" b="1" dirty="0">
                <a:latin typeface="Yu Gothic" panose="020B0400000000000000" pitchFamily="34" charset="-128"/>
                <a:ea typeface="Yu Gothic" panose="020B0400000000000000" pitchFamily="34" charset="-128"/>
              </a:rPr>
              <a:t>Customer Base  Analytics In E-Commerce</a:t>
            </a:r>
            <a:endParaRPr lang="en-US" sz="4000" dirty="0">
              <a:latin typeface="Yu Gothic" panose="020B0400000000000000" pitchFamily="34" charset="-128"/>
              <a:ea typeface="Yu Gothic" panose="020B0400000000000000" pitchFamily="34" charset="-128"/>
            </a:endParaRPr>
          </a:p>
        </p:txBody>
      </p:sp>
      <p:sp>
        <p:nvSpPr>
          <p:cNvPr id="3" name="Rectangle 2">
            <a:extLst>
              <a:ext uri="{FF2B5EF4-FFF2-40B4-BE49-F238E27FC236}">
                <a16:creationId xmlns:a16="http://schemas.microsoft.com/office/drawing/2014/main" id="{3B2CB021-3AA9-43E6-BBEC-5EEF4E1B577B}"/>
              </a:ext>
            </a:extLst>
          </p:cNvPr>
          <p:cNvSpPr/>
          <p:nvPr/>
        </p:nvSpPr>
        <p:spPr>
          <a:xfrm>
            <a:off x="6096000" y="5504804"/>
            <a:ext cx="5725683" cy="461665"/>
          </a:xfrm>
          <a:prstGeom prst="rect">
            <a:avLst/>
          </a:prstGeom>
        </p:spPr>
        <p:txBody>
          <a:bodyPr>
            <a:spAutoFit/>
          </a:bodyPr>
          <a:lstStyle/>
          <a:p>
            <a:pPr algn="r"/>
            <a:r>
              <a:rPr lang="en-US" sz="2400" b="1" dirty="0">
                <a:solidFill>
                  <a:srgbClr val="C00000"/>
                </a:solidFill>
                <a:latin typeface="Yu Gothic" panose="020B0400000000000000" pitchFamily="34" charset="-128"/>
                <a:ea typeface="Yu Gothic" panose="020B0400000000000000" pitchFamily="34" charset="-128"/>
              </a:rPr>
              <a:t>Sanjeev Kumar Jha</a:t>
            </a:r>
          </a:p>
        </p:txBody>
      </p:sp>
      <p:sp>
        <p:nvSpPr>
          <p:cNvPr id="5" name="TextBox 4">
            <a:extLst>
              <a:ext uri="{FF2B5EF4-FFF2-40B4-BE49-F238E27FC236}">
                <a16:creationId xmlns:a16="http://schemas.microsoft.com/office/drawing/2014/main" id="{21CC753A-9C76-4C64-BA7D-300F77F2D14A}"/>
              </a:ext>
            </a:extLst>
          </p:cNvPr>
          <p:cNvSpPr txBox="1"/>
          <p:nvPr/>
        </p:nvSpPr>
        <p:spPr>
          <a:xfrm>
            <a:off x="8221211" y="2571848"/>
            <a:ext cx="3733100" cy="627929"/>
          </a:xfrm>
          <a:prstGeom prst="rect">
            <a:avLst/>
          </a:prstGeom>
          <a:noFill/>
        </p:spPr>
        <p:txBody>
          <a:bodyPr wrap="square">
            <a:spAutoFit/>
          </a:bodyPr>
          <a:lstStyle/>
          <a:p>
            <a:pPr algn="r">
              <a:lnSpc>
                <a:spcPts val="4900"/>
              </a:lnSpc>
            </a:pPr>
            <a:r>
              <a:rPr lang="en-IN" sz="1800" b="1" dirty="0">
                <a:solidFill>
                  <a:srgbClr val="EEBB2C"/>
                </a:solidFill>
                <a:latin typeface="Yu Gothic" panose="020B0400000000000000" pitchFamily="34" charset="-128"/>
                <a:ea typeface="Yu Gothic" panose="020B0400000000000000" pitchFamily="34" charset="-128"/>
                <a:cs typeface="Verdana" panose="020B0604030504040204" pitchFamily="34" charset="0"/>
              </a:rPr>
              <a:t>Exploration | Insights | Actions </a:t>
            </a:r>
          </a:p>
        </p:txBody>
      </p:sp>
      <p:sp>
        <p:nvSpPr>
          <p:cNvPr id="9" name="TextBox 8">
            <a:extLst>
              <a:ext uri="{FF2B5EF4-FFF2-40B4-BE49-F238E27FC236}">
                <a16:creationId xmlns:a16="http://schemas.microsoft.com/office/drawing/2014/main" id="{113DC63C-F56D-48F0-B5A1-3D34F33ED580}"/>
              </a:ext>
            </a:extLst>
          </p:cNvPr>
          <p:cNvSpPr txBox="1"/>
          <p:nvPr/>
        </p:nvSpPr>
        <p:spPr>
          <a:xfrm>
            <a:off x="167777" y="6333583"/>
            <a:ext cx="1619075" cy="369332"/>
          </a:xfrm>
          <a:prstGeom prst="rect">
            <a:avLst/>
          </a:prstGeom>
          <a:noFill/>
        </p:spPr>
        <p:txBody>
          <a:bodyPr wrap="square">
            <a:spAutoFit/>
          </a:bodyPr>
          <a:lstStyle/>
          <a:p>
            <a:r>
              <a:rPr lang="en-IN" b="1" dirty="0">
                <a:solidFill>
                  <a:schemeClr val="accent6">
                    <a:lumMod val="50000"/>
                  </a:schemeClr>
                </a:solidFill>
              </a:rPr>
              <a:t>12</a:t>
            </a:r>
            <a:r>
              <a:rPr lang="en-IN" sz="1800" b="1" dirty="0">
                <a:solidFill>
                  <a:schemeClr val="accent6">
                    <a:lumMod val="50000"/>
                  </a:schemeClr>
                </a:solidFill>
              </a:rPr>
              <a:t>-Dec-2020</a:t>
            </a:r>
          </a:p>
        </p:txBody>
      </p:sp>
      <p:pic>
        <p:nvPicPr>
          <p:cNvPr id="11" name="Picture 10">
            <a:extLst>
              <a:ext uri="{FF2B5EF4-FFF2-40B4-BE49-F238E27FC236}">
                <a16:creationId xmlns:a16="http://schemas.microsoft.com/office/drawing/2014/main" id="{5694018C-B221-4A3B-AFB0-C7641AA790B8}"/>
              </a:ext>
            </a:extLst>
          </p:cNvPr>
          <p:cNvPicPr>
            <a:picLocks noChangeAspect="1"/>
          </p:cNvPicPr>
          <p:nvPr/>
        </p:nvPicPr>
        <p:blipFill>
          <a:blip r:embed="rId2"/>
          <a:stretch>
            <a:fillRect/>
          </a:stretch>
        </p:blipFill>
        <p:spPr>
          <a:xfrm>
            <a:off x="491367" y="1418394"/>
            <a:ext cx="5791987" cy="3400425"/>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148634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0BAA7-F005-48B0-9B35-8FF43BADBDD2}"/>
              </a:ext>
            </a:extLst>
          </p:cNvPr>
          <p:cNvSpPr>
            <a:spLocks noGrp="1"/>
          </p:cNvSpPr>
          <p:nvPr>
            <p:ph type="title"/>
          </p:nvPr>
        </p:nvSpPr>
        <p:spPr>
          <a:xfrm>
            <a:off x="0" y="0"/>
            <a:ext cx="10515600" cy="834887"/>
          </a:xfrm>
        </p:spPr>
        <p:txBody>
          <a:bodyPr>
            <a:normAutofit/>
          </a:bodyPr>
          <a:lstStyle/>
          <a:p>
            <a:r>
              <a:rPr lang="en-US" sz="2800" b="1" dirty="0">
                <a:latin typeface="Yu Gothic" panose="020B0400000000000000" pitchFamily="34" charset="-128"/>
                <a:ea typeface="Yu Gothic" panose="020B0400000000000000" pitchFamily="34" charset="-128"/>
              </a:rPr>
              <a:t>Data Preparation</a:t>
            </a:r>
          </a:p>
        </p:txBody>
      </p:sp>
      <p:sp>
        <p:nvSpPr>
          <p:cNvPr id="3" name="Rectangle 2">
            <a:extLst>
              <a:ext uri="{FF2B5EF4-FFF2-40B4-BE49-F238E27FC236}">
                <a16:creationId xmlns:a16="http://schemas.microsoft.com/office/drawing/2014/main" id="{3A1A8CAC-8B4D-4DC6-9F59-336443351BAB}"/>
              </a:ext>
            </a:extLst>
          </p:cNvPr>
          <p:cNvSpPr/>
          <p:nvPr/>
        </p:nvSpPr>
        <p:spPr>
          <a:xfrm>
            <a:off x="441602" y="980063"/>
            <a:ext cx="10515600" cy="2185214"/>
          </a:xfrm>
          <a:prstGeom prst="rect">
            <a:avLst/>
          </a:prstGeom>
        </p:spPr>
        <p:txBody>
          <a:bodyPr wrap="square">
            <a:spAutoFit/>
          </a:bodyPr>
          <a:lstStyle/>
          <a:p>
            <a:pPr marL="457200" indent="-457200" algn="just">
              <a:buFont typeface="Arial" panose="020B0604020202020204" pitchFamily="34" charset="0"/>
              <a:buChar char="•"/>
            </a:pPr>
            <a:r>
              <a:rPr lang="en-US" sz="2000" dirty="0">
                <a:latin typeface="Yu Gothic" panose="020B0400000000000000" pitchFamily="34" charset="-128"/>
                <a:ea typeface="Yu Gothic" panose="020B0400000000000000" pitchFamily="34" charset="-128"/>
              </a:rPr>
              <a:t>Invoiced feature has some negative values </a:t>
            </a:r>
          </a:p>
          <a:p>
            <a:pPr marL="457200" indent="-457200" algn="just">
              <a:buFont typeface="Arial" panose="020B0604020202020204" pitchFamily="34" charset="0"/>
              <a:buChar char="•"/>
            </a:pPr>
            <a:r>
              <a:rPr lang="en-US" sz="2000" dirty="0">
                <a:latin typeface="Yu Gothic" panose="020B0400000000000000" pitchFamily="34" charset="-128"/>
                <a:ea typeface="Yu Gothic" panose="020B0400000000000000" pitchFamily="34" charset="-128"/>
              </a:rPr>
              <a:t>Upon check with business, we found that these are few dissatisfied customer who has been rewarded with free gift items.</a:t>
            </a:r>
          </a:p>
          <a:p>
            <a:pPr marL="457200" indent="-457200" algn="just">
              <a:buFont typeface="Arial" panose="020B0604020202020204" pitchFamily="34" charset="0"/>
              <a:buChar char="•"/>
            </a:pPr>
            <a:r>
              <a:rPr lang="en-US" sz="2000" dirty="0">
                <a:latin typeface="Yu Gothic" panose="020B0400000000000000" pitchFamily="34" charset="-128"/>
                <a:ea typeface="Yu Gothic" panose="020B0400000000000000" pitchFamily="34" charset="-128"/>
              </a:rPr>
              <a:t>Removing negative value from invoiced has been suggested.</a:t>
            </a:r>
          </a:p>
          <a:p>
            <a:pPr algn="just"/>
            <a:endParaRPr lang="en-US" sz="2800" dirty="0"/>
          </a:p>
          <a:p>
            <a:pPr algn="just"/>
            <a:endParaRPr lang="en-US" sz="2800" dirty="0"/>
          </a:p>
        </p:txBody>
      </p:sp>
      <p:pic>
        <p:nvPicPr>
          <p:cNvPr id="5" name="Picture 4">
            <a:extLst>
              <a:ext uri="{FF2B5EF4-FFF2-40B4-BE49-F238E27FC236}">
                <a16:creationId xmlns:a16="http://schemas.microsoft.com/office/drawing/2014/main" id="{824AB740-6A54-4391-8A89-272069A74502}"/>
              </a:ext>
            </a:extLst>
          </p:cNvPr>
          <p:cNvPicPr>
            <a:picLocks noChangeAspect="1"/>
          </p:cNvPicPr>
          <p:nvPr/>
        </p:nvPicPr>
        <p:blipFill>
          <a:blip r:embed="rId2"/>
          <a:stretch>
            <a:fillRect/>
          </a:stretch>
        </p:blipFill>
        <p:spPr>
          <a:xfrm>
            <a:off x="5022574" y="2799521"/>
            <a:ext cx="1762539" cy="3322218"/>
          </a:xfrm>
          <a:prstGeom prst="rect">
            <a:avLst/>
          </a:prstGeom>
        </p:spPr>
      </p:pic>
      <p:sp>
        <p:nvSpPr>
          <p:cNvPr id="4" name="TextBox 3">
            <a:extLst>
              <a:ext uri="{FF2B5EF4-FFF2-40B4-BE49-F238E27FC236}">
                <a16:creationId xmlns:a16="http://schemas.microsoft.com/office/drawing/2014/main" id="{39D179DE-ABED-43D3-AEB1-28018911FF98}"/>
              </a:ext>
            </a:extLst>
          </p:cNvPr>
          <p:cNvSpPr txBox="1"/>
          <p:nvPr/>
        </p:nvSpPr>
        <p:spPr>
          <a:xfrm>
            <a:off x="90059" y="6326970"/>
            <a:ext cx="1764355" cy="369332"/>
          </a:xfrm>
          <a:prstGeom prst="rect">
            <a:avLst/>
          </a:prstGeom>
          <a:noFill/>
        </p:spPr>
        <p:txBody>
          <a:bodyPr wrap="square">
            <a:spAutoFit/>
          </a:bodyPr>
          <a:lstStyle/>
          <a:p>
            <a:r>
              <a:rPr lang="en-IN" b="1" dirty="0">
                <a:solidFill>
                  <a:schemeClr val="accent6">
                    <a:lumMod val="50000"/>
                  </a:schemeClr>
                </a:solidFill>
              </a:rPr>
              <a:t>12</a:t>
            </a:r>
            <a:r>
              <a:rPr lang="en-IN" sz="1800" b="1" dirty="0">
                <a:solidFill>
                  <a:schemeClr val="accent6">
                    <a:lumMod val="50000"/>
                  </a:schemeClr>
                </a:solidFill>
              </a:rPr>
              <a:t>-Dec-2020</a:t>
            </a:r>
          </a:p>
        </p:txBody>
      </p:sp>
    </p:spTree>
    <p:extLst>
      <p:ext uri="{BB962C8B-B14F-4D97-AF65-F5344CB8AC3E}">
        <p14:creationId xmlns:p14="http://schemas.microsoft.com/office/powerpoint/2010/main" val="1361885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0BAA7-F005-48B0-9B35-8FF43BADBDD2}"/>
              </a:ext>
            </a:extLst>
          </p:cNvPr>
          <p:cNvSpPr>
            <a:spLocks noGrp="1"/>
          </p:cNvSpPr>
          <p:nvPr>
            <p:ph type="title"/>
          </p:nvPr>
        </p:nvSpPr>
        <p:spPr>
          <a:xfrm>
            <a:off x="0" y="0"/>
            <a:ext cx="11179229" cy="834887"/>
          </a:xfrm>
        </p:spPr>
        <p:txBody>
          <a:bodyPr>
            <a:normAutofit/>
          </a:bodyPr>
          <a:lstStyle/>
          <a:p>
            <a:r>
              <a:rPr lang="en-US" sz="2800" b="1" dirty="0">
                <a:latin typeface="Yu Gothic" panose="020B0400000000000000" pitchFamily="34" charset="-128"/>
                <a:ea typeface="Yu Gothic" panose="020B0400000000000000" pitchFamily="34" charset="-128"/>
              </a:rPr>
              <a:t>Exploratory Data Analysis </a:t>
            </a:r>
          </a:p>
        </p:txBody>
      </p:sp>
      <p:sp>
        <p:nvSpPr>
          <p:cNvPr id="3" name="Rectangle 2">
            <a:extLst>
              <a:ext uri="{FF2B5EF4-FFF2-40B4-BE49-F238E27FC236}">
                <a16:creationId xmlns:a16="http://schemas.microsoft.com/office/drawing/2014/main" id="{3A1A8CAC-8B4D-4DC6-9F59-336443351BAB}"/>
              </a:ext>
            </a:extLst>
          </p:cNvPr>
          <p:cNvSpPr/>
          <p:nvPr/>
        </p:nvSpPr>
        <p:spPr>
          <a:xfrm>
            <a:off x="869435" y="2644170"/>
            <a:ext cx="10890738" cy="1384995"/>
          </a:xfrm>
          <a:prstGeom prst="rect">
            <a:avLst/>
          </a:prstGeom>
        </p:spPr>
        <p:txBody>
          <a:bodyPr wrap="square">
            <a:spAutoFit/>
          </a:bodyPr>
          <a:lstStyle/>
          <a:p>
            <a:pPr algn="just"/>
            <a:r>
              <a:rPr lang="en-US" sz="2000" dirty="0">
                <a:latin typeface="Yu Gothic" panose="020B0400000000000000" pitchFamily="34" charset="-128"/>
                <a:ea typeface="Yu Gothic" panose="020B0400000000000000" pitchFamily="34" charset="-128"/>
              </a:rPr>
              <a:t>Exploratory Data Analysis is used to analyze the data sets to summarize their main characteristics, often with visual methods like graphs and lists.</a:t>
            </a:r>
          </a:p>
          <a:p>
            <a:pPr algn="just"/>
            <a:r>
              <a:rPr lang="en-US" sz="2000" dirty="0">
                <a:latin typeface="Yu Gothic" panose="020B0400000000000000" pitchFamily="34" charset="-128"/>
                <a:ea typeface="Yu Gothic" panose="020B0400000000000000" pitchFamily="34" charset="-128"/>
              </a:rPr>
              <a:t>Below are the outcome from EDA :</a:t>
            </a:r>
          </a:p>
          <a:p>
            <a:pPr algn="just"/>
            <a:endParaRPr lang="en-US" sz="2400" dirty="0"/>
          </a:p>
        </p:txBody>
      </p:sp>
      <p:sp>
        <p:nvSpPr>
          <p:cNvPr id="5" name="TextBox 4">
            <a:extLst>
              <a:ext uri="{FF2B5EF4-FFF2-40B4-BE49-F238E27FC236}">
                <a16:creationId xmlns:a16="http://schemas.microsoft.com/office/drawing/2014/main" id="{B15C4C37-6352-4955-B455-A87267423605}"/>
              </a:ext>
            </a:extLst>
          </p:cNvPr>
          <p:cNvSpPr txBox="1"/>
          <p:nvPr/>
        </p:nvSpPr>
        <p:spPr>
          <a:xfrm>
            <a:off x="90059" y="6326970"/>
            <a:ext cx="1764355" cy="369332"/>
          </a:xfrm>
          <a:prstGeom prst="rect">
            <a:avLst/>
          </a:prstGeom>
          <a:noFill/>
        </p:spPr>
        <p:txBody>
          <a:bodyPr wrap="square">
            <a:spAutoFit/>
          </a:bodyPr>
          <a:lstStyle/>
          <a:p>
            <a:r>
              <a:rPr lang="en-IN" b="1" dirty="0">
                <a:solidFill>
                  <a:schemeClr val="accent6">
                    <a:lumMod val="50000"/>
                  </a:schemeClr>
                </a:solidFill>
              </a:rPr>
              <a:t>12</a:t>
            </a:r>
            <a:r>
              <a:rPr lang="en-IN" sz="1800" b="1" dirty="0">
                <a:solidFill>
                  <a:schemeClr val="accent6">
                    <a:lumMod val="50000"/>
                  </a:schemeClr>
                </a:solidFill>
              </a:rPr>
              <a:t>-Dec-2020</a:t>
            </a:r>
          </a:p>
        </p:txBody>
      </p:sp>
    </p:spTree>
    <p:extLst>
      <p:ext uri="{BB962C8B-B14F-4D97-AF65-F5344CB8AC3E}">
        <p14:creationId xmlns:p14="http://schemas.microsoft.com/office/powerpoint/2010/main" val="2112871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0BAA7-F005-48B0-9B35-8FF43BADBDD2}"/>
              </a:ext>
            </a:extLst>
          </p:cNvPr>
          <p:cNvSpPr>
            <a:spLocks noGrp="1"/>
          </p:cNvSpPr>
          <p:nvPr>
            <p:ph type="title"/>
          </p:nvPr>
        </p:nvSpPr>
        <p:spPr>
          <a:xfrm>
            <a:off x="0" y="0"/>
            <a:ext cx="10515600" cy="834887"/>
          </a:xfrm>
        </p:spPr>
        <p:txBody>
          <a:bodyPr>
            <a:normAutofit/>
          </a:bodyPr>
          <a:lstStyle/>
          <a:p>
            <a:r>
              <a:rPr lang="en-US" sz="2800" b="1" dirty="0">
                <a:latin typeface="Yu Gothic" panose="020B0400000000000000" pitchFamily="34" charset="-128"/>
                <a:ea typeface="Yu Gothic" panose="020B0400000000000000" pitchFamily="34" charset="-128"/>
              </a:rPr>
              <a:t>Exploratory Data Analysis</a:t>
            </a:r>
          </a:p>
        </p:txBody>
      </p:sp>
      <p:sp>
        <p:nvSpPr>
          <p:cNvPr id="3" name="Rectangle 2">
            <a:extLst>
              <a:ext uri="{FF2B5EF4-FFF2-40B4-BE49-F238E27FC236}">
                <a16:creationId xmlns:a16="http://schemas.microsoft.com/office/drawing/2014/main" id="{3A1A8CAC-8B4D-4DC6-9F59-336443351BAB}"/>
              </a:ext>
            </a:extLst>
          </p:cNvPr>
          <p:cNvSpPr/>
          <p:nvPr/>
        </p:nvSpPr>
        <p:spPr>
          <a:xfrm>
            <a:off x="341559" y="980063"/>
            <a:ext cx="5128063" cy="400110"/>
          </a:xfrm>
          <a:prstGeom prst="rect">
            <a:avLst/>
          </a:prstGeom>
        </p:spPr>
        <p:txBody>
          <a:bodyPr wrap="square">
            <a:spAutoFit/>
          </a:bodyPr>
          <a:lstStyle/>
          <a:p>
            <a:r>
              <a:rPr lang="en-IN" sz="2000" dirty="0">
                <a:latin typeface="Yu Gothic" panose="020B0400000000000000" pitchFamily="34" charset="-128"/>
                <a:ea typeface="Yu Gothic" panose="020B0400000000000000" pitchFamily="34" charset="-128"/>
                <a:cs typeface="Arial" panose="020B0604020202020204" pitchFamily="34" charset="0"/>
              </a:rPr>
              <a:t>Geographic Heat map of India </a:t>
            </a:r>
          </a:p>
        </p:txBody>
      </p:sp>
      <p:grpSp>
        <p:nvGrpSpPr>
          <p:cNvPr id="7" name="Group 6">
            <a:extLst>
              <a:ext uri="{FF2B5EF4-FFF2-40B4-BE49-F238E27FC236}">
                <a16:creationId xmlns:a16="http://schemas.microsoft.com/office/drawing/2014/main" id="{29F61875-DB10-49D2-A181-53BF691E0A7B}"/>
              </a:ext>
            </a:extLst>
          </p:cNvPr>
          <p:cNvGrpSpPr/>
          <p:nvPr/>
        </p:nvGrpSpPr>
        <p:grpSpPr>
          <a:xfrm>
            <a:off x="341559" y="1409350"/>
            <a:ext cx="4115306" cy="4756620"/>
            <a:chOff x="155575" y="1349617"/>
            <a:chExt cx="4301290" cy="5331083"/>
          </a:xfrm>
        </p:grpSpPr>
        <p:pic>
          <p:nvPicPr>
            <p:cNvPr id="8" name="Picture 7">
              <a:extLst>
                <a:ext uri="{FF2B5EF4-FFF2-40B4-BE49-F238E27FC236}">
                  <a16:creationId xmlns:a16="http://schemas.microsoft.com/office/drawing/2014/main" id="{AE715427-DB67-4F41-B53D-E5B0165F7802}"/>
                </a:ext>
              </a:extLst>
            </p:cNvPr>
            <p:cNvPicPr>
              <a:picLocks noChangeAspect="1" noChangeArrowheads="1"/>
              <a:extLst>
                <a:ext uri="{84589F7E-364E-4C9E-8A38-B11213B215E9}">
                  <a14:cameraTool xmlns:a14="http://schemas.microsoft.com/office/drawing/2010/main" cellRange="Data!$P$3:$HH$361" spid="_x0000_s2123"/>
                </a:ext>
              </a:extLst>
            </p:cNvPicPr>
            <p:nvPr/>
          </p:nvPicPr>
          <p:blipFill>
            <a:blip r:embed="rId2"/>
            <a:srcRect/>
            <a:stretch>
              <a:fillRect/>
            </a:stretch>
          </p:blipFill>
          <p:spPr bwMode="auto">
            <a:xfrm>
              <a:off x="155575" y="1349617"/>
              <a:ext cx="4301290" cy="533108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3D4D92C-E629-4F96-91A9-DFD566BCFC5E}"/>
                </a:ext>
              </a:extLst>
            </p:cNvPr>
            <p:cNvSpPr txBox="1"/>
            <p:nvPr/>
          </p:nvSpPr>
          <p:spPr>
            <a:xfrm>
              <a:off x="2893325" y="1534607"/>
              <a:ext cx="1405720" cy="369332"/>
            </a:xfrm>
            <a:prstGeom prst="rect">
              <a:avLst/>
            </a:prstGeom>
            <a:solidFill>
              <a:schemeClr val="bg1"/>
            </a:solidFill>
            <a:ln>
              <a:solidFill>
                <a:schemeClr val="bg1"/>
              </a:solidFill>
            </a:ln>
          </p:spPr>
          <p:txBody>
            <a:bodyPr wrap="square" rtlCol="0">
              <a:spAutoFit/>
            </a:bodyPr>
            <a:lstStyle/>
            <a:p>
              <a:endParaRPr lang="en-IN" dirty="0"/>
            </a:p>
          </p:txBody>
        </p:sp>
      </p:grpSp>
      <p:sp>
        <p:nvSpPr>
          <p:cNvPr id="12" name="TextBox 11">
            <a:extLst>
              <a:ext uri="{FF2B5EF4-FFF2-40B4-BE49-F238E27FC236}">
                <a16:creationId xmlns:a16="http://schemas.microsoft.com/office/drawing/2014/main" id="{78A108A8-1740-4238-BA3E-B7607FD42D32}"/>
              </a:ext>
            </a:extLst>
          </p:cNvPr>
          <p:cNvSpPr txBox="1"/>
          <p:nvPr/>
        </p:nvSpPr>
        <p:spPr>
          <a:xfrm>
            <a:off x="167777" y="6333583"/>
            <a:ext cx="1619075" cy="369332"/>
          </a:xfrm>
          <a:prstGeom prst="rect">
            <a:avLst/>
          </a:prstGeom>
          <a:noFill/>
        </p:spPr>
        <p:txBody>
          <a:bodyPr wrap="square">
            <a:spAutoFit/>
          </a:bodyPr>
          <a:lstStyle/>
          <a:p>
            <a:r>
              <a:rPr lang="en-IN" b="1" dirty="0">
                <a:solidFill>
                  <a:schemeClr val="accent6">
                    <a:lumMod val="50000"/>
                  </a:schemeClr>
                </a:solidFill>
              </a:rPr>
              <a:t>12</a:t>
            </a:r>
            <a:r>
              <a:rPr lang="en-IN" sz="1800" b="1" dirty="0">
                <a:solidFill>
                  <a:schemeClr val="accent6">
                    <a:lumMod val="50000"/>
                  </a:schemeClr>
                </a:solidFill>
              </a:rPr>
              <a:t>-Dec-2020</a:t>
            </a:r>
          </a:p>
        </p:txBody>
      </p:sp>
      <p:pic>
        <p:nvPicPr>
          <p:cNvPr id="6" name="Picture 5">
            <a:extLst>
              <a:ext uri="{FF2B5EF4-FFF2-40B4-BE49-F238E27FC236}">
                <a16:creationId xmlns:a16="http://schemas.microsoft.com/office/drawing/2014/main" id="{F20FD150-078E-4584-9657-8F0AAF2CAA14}"/>
              </a:ext>
            </a:extLst>
          </p:cNvPr>
          <p:cNvPicPr>
            <a:picLocks noChangeAspect="1"/>
          </p:cNvPicPr>
          <p:nvPr/>
        </p:nvPicPr>
        <p:blipFill>
          <a:blip r:embed="rId3"/>
          <a:stretch>
            <a:fillRect/>
          </a:stretch>
        </p:blipFill>
        <p:spPr>
          <a:xfrm>
            <a:off x="5469622" y="1380173"/>
            <a:ext cx="6096000" cy="35337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66028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CD0C12C4-1C81-426E-B104-89C3FDE4C1CE}"/>
              </a:ext>
            </a:extLst>
          </p:cNvPr>
          <p:cNvSpPr txBox="1"/>
          <p:nvPr/>
        </p:nvSpPr>
        <p:spPr>
          <a:xfrm>
            <a:off x="144707" y="100556"/>
            <a:ext cx="3705840" cy="369332"/>
          </a:xfrm>
          <a:prstGeom prst="rect">
            <a:avLst/>
          </a:prstGeom>
          <a:noFill/>
        </p:spPr>
        <p:txBody>
          <a:bodyPr wrap="square">
            <a:spAutoFit/>
          </a:bodyPr>
          <a:lstStyle/>
          <a:p>
            <a:r>
              <a:rPr lang="en-US" sz="1800" b="1" dirty="0">
                <a:latin typeface="Yu Gothic" panose="020B0400000000000000" pitchFamily="34" charset="-128"/>
                <a:ea typeface="Yu Gothic" panose="020B0400000000000000" pitchFamily="34" charset="-128"/>
              </a:rPr>
              <a:t>Exploratory Data Analysis</a:t>
            </a:r>
            <a:endParaRPr lang="en-IN" dirty="0"/>
          </a:p>
        </p:txBody>
      </p:sp>
      <p:sp>
        <p:nvSpPr>
          <p:cNvPr id="20" name="TextBox 19">
            <a:extLst>
              <a:ext uri="{FF2B5EF4-FFF2-40B4-BE49-F238E27FC236}">
                <a16:creationId xmlns:a16="http://schemas.microsoft.com/office/drawing/2014/main" id="{D2958952-C231-4B6E-B9CF-0ED5C3B0EB28}"/>
              </a:ext>
            </a:extLst>
          </p:cNvPr>
          <p:cNvSpPr txBox="1"/>
          <p:nvPr/>
        </p:nvSpPr>
        <p:spPr>
          <a:xfrm>
            <a:off x="102762" y="6316805"/>
            <a:ext cx="2791436" cy="369332"/>
          </a:xfrm>
          <a:prstGeom prst="rect">
            <a:avLst/>
          </a:prstGeom>
          <a:noFill/>
        </p:spPr>
        <p:txBody>
          <a:bodyPr wrap="square">
            <a:spAutoFit/>
          </a:bodyPr>
          <a:lstStyle/>
          <a:p>
            <a:r>
              <a:rPr lang="en-IN" b="1" dirty="0">
                <a:solidFill>
                  <a:schemeClr val="accent6">
                    <a:lumMod val="50000"/>
                  </a:schemeClr>
                </a:solidFill>
              </a:rPr>
              <a:t>12</a:t>
            </a:r>
            <a:r>
              <a:rPr lang="en-IN" sz="1800" b="1" dirty="0">
                <a:solidFill>
                  <a:schemeClr val="accent6">
                    <a:lumMod val="50000"/>
                  </a:schemeClr>
                </a:solidFill>
              </a:rPr>
              <a:t>-Dec-2020</a:t>
            </a:r>
          </a:p>
        </p:txBody>
      </p:sp>
      <p:pic>
        <p:nvPicPr>
          <p:cNvPr id="7" name="Picture 6">
            <a:extLst>
              <a:ext uri="{FF2B5EF4-FFF2-40B4-BE49-F238E27FC236}">
                <a16:creationId xmlns:a16="http://schemas.microsoft.com/office/drawing/2014/main" id="{FE436D89-0198-4A76-AB2F-0562FECA65A4}"/>
              </a:ext>
            </a:extLst>
          </p:cNvPr>
          <p:cNvPicPr>
            <a:picLocks noChangeAspect="1"/>
          </p:cNvPicPr>
          <p:nvPr/>
        </p:nvPicPr>
        <p:blipFill>
          <a:blip r:embed="rId2"/>
          <a:stretch>
            <a:fillRect/>
          </a:stretch>
        </p:blipFill>
        <p:spPr>
          <a:xfrm>
            <a:off x="147923" y="1021484"/>
            <a:ext cx="5888724" cy="3583709"/>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BD633359-7A0C-4066-B599-2131348114FE}"/>
              </a:ext>
            </a:extLst>
          </p:cNvPr>
          <p:cNvPicPr>
            <a:picLocks noChangeAspect="1"/>
          </p:cNvPicPr>
          <p:nvPr/>
        </p:nvPicPr>
        <p:blipFill>
          <a:blip r:embed="rId3"/>
          <a:stretch>
            <a:fillRect/>
          </a:stretch>
        </p:blipFill>
        <p:spPr>
          <a:xfrm>
            <a:off x="6155355" y="1021484"/>
            <a:ext cx="5964025" cy="362253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14279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CD0C12C4-1C81-426E-B104-89C3FDE4C1CE}"/>
              </a:ext>
            </a:extLst>
          </p:cNvPr>
          <p:cNvSpPr txBox="1"/>
          <p:nvPr/>
        </p:nvSpPr>
        <p:spPr>
          <a:xfrm>
            <a:off x="144707" y="100556"/>
            <a:ext cx="3705840" cy="369332"/>
          </a:xfrm>
          <a:prstGeom prst="rect">
            <a:avLst/>
          </a:prstGeom>
          <a:noFill/>
        </p:spPr>
        <p:txBody>
          <a:bodyPr wrap="square">
            <a:spAutoFit/>
          </a:bodyPr>
          <a:lstStyle/>
          <a:p>
            <a:r>
              <a:rPr lang="en-US" sz="1800" b="1" dirty="0">
                <a:latin typeface="Yu Gothic" panose="020B0400000000000000" pitchFamily="34" charset="-128"/>
                <a:ea typeface="Yu Gothic" panose="020B0400000000000000" pitchFamily="34" charset="-128"/>
              </a:rPr>
              <a:t>Exploratory Data Analysis</a:t>
            </a:r>
            <a:endParaRPr lang="en-IN" dirty="0"/>
          </a:p>
        </p:txBody>
      </p:sp>
      <p:sp>
        <p:nvSpPr>
          <p:cNvPr id="20" name="TextBox 19">
            <a:extLst>
              <a:ext uri="{FF2B5EF4-FFF2-40B4-BE49-F238E27FC236}">
                <a16:creationId xmlns:a16="http://schemas.microsoft.com/office/drawing/2014/main" id="{D2958952-C231-4B6E-B9CF-0ED5C3B0EB28}"/>
              </a:ext>
            </a:extLst>
          </p:cNvPr>
          <p:cNvSpPr txBox="1"/>
          <p:nvPr/>
        </p:nvSpPr>
        <p:spPr>
          <a:xfrm>
            <a:off x="102762" y="6316805"/>
            <a:ext cx="2791436" cy="369332"/>
          </a:xfrm>
          <a:prstGeom prst="rect">
            <a:avLst/>
          </a:prstGeom>
          <a:noFill/>
        </p:spPr>
        <p:txBody>
          <a:bodyPr wrap="square">
            <a:spAutoFit/>
          </a:bodyPr>
          <a:lstStyle/>
          <a:p>
            <a:r>
              <a:rPr lang="en-IN" b="1" dirty="0">
                <a:solidFill>
                  <a:schemeClr val="accent6">
                    <a:lumMod val="50000"/>
                  </a:schemeClr>
                </a:solidFill>
              </a:rPr>
              <a:t>12</a:t>
            </a:r>
            <a:r>
              <a:rPr lang="en-IN" sz="1800" b="1" dirty="0">
                <a:solidFill>
                  <a:schemeClr val="accent6">
                    <a:lumMod val="50000"/>
                  </a:schemeClr>
                </a:solidFill>
              </a:rPr>
              <a:t>-Dec-2020</a:t>
            </a:r>
          </a:p>
        </p:txBody>
      </p:sp>
      <p:pic>
        <p:nvPicPr>
          <p:cNvPr id="3" name="Picture 2">
            <a:extLst>
              <a:ext uri="{FF2B5EF4-FFF2-40B4-BE49-F238E27FC236}">
                <a16:creationId xmlns:a16="http://schemas.microsoft.com/office/drawing/2014/main" id="{E6CB289D-9741-44D8-9E4D-5CAFC0CDEA60}"/>
              </a:ext>
            </a:extLst>
          </p:cNvPr>
          <p:cNvPicPr>
            <a:picLocks noChangeAspect="1"/>
          </p:cNvPicPr>
          <p:nvPr/>
        </p:nvPicPr>
        <p:blipFill>
          <a:blip r:embed="rId2"/>
          <a:stretch>
            <a:fillRect/>
          </a:stretch>
        </p:blipFill>
        <p:spPr>
          <a:xfrm>
            <a:off x="6317673" y="1152887"/>
            <a:ext cx="5771565" cy="3474466"/>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A7E39D82-958B-474B-B4E2-1C581E964A95}"/>
              </a:ext>
            </a:extLst>
          </p:cNvPr>
          <p:cNvPicPr>
            <a:picLocks noChangeAspect="1"/>
          </p:cNvPicPr>
          <p:nvPr/>
        </p:nvPicPr>
        <p:blipFill>
          <a:blip r:embed="rId3"/>
          <a:stretch>
            <a:fillRect/>
          </a:stretch>
        </p:blipFill>
        <p:spPr>
          <a:xfrm>
            <a:off x="102762" y="1001360"/>
            <a:ext cx="6095135" cy="478397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0206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C4BA1C4-910A-478D-B417-0C25FBF4EEF6}"/>
              </a:ext>
            </a:extLst>
          </p:cNvPr>
          <p:cNvSpPr txBox="1"/>
          <p:nvPr/>
        </p:nvSpPr>
        <p:spPr>
          <a:xfrm>
            <a:off x="134224" y="176057"/>
            <a:ext cx="6415478" cy="523220"/>
          </a:xfrm>
          <a:prstGeom prst="rect">
            <a:avLst/>
          </a:prstGeom>
          <a:noFill/>
        </p:spPr>
        <p:txBody>
          <a:bodyPr wrap="square">
            <a:spAutoFit/>
          </a:bodyPr>
          <a:lstStyle/>
          <a:p>
            <a:r>
              <a:rPr kumimoji="0" lang="en-IN" sz="2800" b="1" i="0" u="none" strike="noStrike" kern="1200" cap="none" spc="0" normalizeH="0" baseline="0" noProof="0" dirty="0">
                <a:ln>
                  <a:noFill/>
                </a:ln>
                <a:effectLst/>
                <a:uLnTx/>
                <a:uFillTx/>
                <a:latin typeface="Yu Gothic" panose="020B0400000000000000" pitchFamily="34" charset="-128"/>
                <a:ea typeface="Yu Gothic" panose="020B0400000000000000" pitchFamily="34" charset="-128"/>
                <a:cs typeface="Verdana" panose="020B0604030504040204" pitchFamily="34" charset="0"/>
              </a:rPr>
              <a:t>Key Insights</a:t>
            </a:r>
            <a:endParaRPr lang="en-IN" sz="2800" dirty="0"/>
          </a:p>
        </p:txBody>
      </p:sp>
      <p:sp>
        <p:nvSpPr>
          <p:cNvPr id="24" name="TextBox 23">
            <a:extLst>
              <a:ext uri="{FF2B5EF4-FFF2-40B4-BE49-F238E27FC236}">
                <a16:creationId xmlns:a16="http://schemas.microsoft.com/office/drawing/2014/main" id="{B8DF083B-BB09-45F2-9FC4-8D8475054F0E}"/>
              </a:ext>
            </a:extLst>
          </p:cNvPr>
          <p:cNvSpPr txBox="1"/>
          <p:nvPr/>
        </p:nvSpPr>
        <p:spPr>
          <a:xfrm>
            <a:off x="394283" y="1742718"/>
            <a:ext cx="11350304" cy="3280000"/>
          </a:xfrm>
          <a:prstGeom prst="rect">
            <a:avLst/>
          </a:prstGeom>
          <a:noFill/>
        </p:spPr>
        <p:txBody>
          <a:bodyPr wrap="square">
            <a:spAutoFit/>
          </a:bodyPr>
          <a:lstStyle/>
          <a:p>
            <a:pPr>
              <a:lnSpc>
                <a:spcPct val="150000"/>
              </a:lnSpc>
            </a:pPr>
            <a:r>
              <a:rPr lang="en-US" sz="2000" b="1" dirty="0">
                <a:solidFill>
                  <a:srgbClr val="FF0000"/>
                </a:solidFill>
                <a:latin typeface="Yu Gothic" panose="020B0400000000000000" pitchFamily="34" charset="-128"/>
                <a:ea typeface="Yu Gothic" panose="020B0400000000000000" pitchFamily="34" charset="-128"/>
              </a:rPr>
              <a:t>Customer growth is not proportional to revenue growth Need to Focus on Customer Acquisition </a:t>
            </a:r>
          </a:p>
          <a:p>
            <a:pPr>
              <a:lnSpc>
                <a:spcPct val="150000"/>
              </a:lnSpc>
            </a:pPr>
            <a:r>
              <a:rPr lang="en-US" sz="2000" b="1" dirty="0">
                <a:solidFill>
                  <a:schemeClr val="accent6">
                    <a:lumMod val="50000"/>
                  </a:schemeClr>
                </a:solidFill>
                <a:latin typeface="Yu Gothic" panose="020B0400000000000000" pitchFamily="34" charset="-128"/>
                <a:ea typeface="Yu Gothic" panose="020B0400000000000000" pitchFamily="34" charset="-128"/>
              </a:rPr>
              <a:t>Top 10% give 30% revenue – retain </a:t>
            </a:r>
          </a:p>
          <a:p>
            <a:pPr>
              <a:lnSpc>
                <a:spcPct val="150000"/>
              </a:lnSpc>
            </a:pPr>
            <a:r>
              <a:rPr lang="en-US" sz="2000" b="1" dirty="0">
                <a:solidFill>
                  <a:schemeClr val="accent6">
                    <a:lumMod val="50000"/>
                  </a:schemeClr>
                </a:solidFill>
                <a:latin typeface="Yu Gothic" panose="020B0400000000000000" pitchFamily="34" charset="-128"/>
                <a:ea typeface="Yu Gothic" panose="020B0400000000000000" pitchFamily="34" charset="-128"/>
              </a:rPr>
              <a:t>3 segments possible based on revenue</a:t>
            </a:r>
          </a:p>
          <a:p>
            <a:pPr>
              <a:lnSpc>
                <a:spcPct val="150000"/>
              </a:lnSpc>
            </a:pPr>
            <a:r>
              <a:rPr lang="en-US" sz="2000" b="1" dirty="0">
                <a:solidFill>
                  <a:srgbClr val="FF0000"/>
                </a:solidFill>
                <a:latin typeface="Yu Gothic" panose="020B0400000000000000" pitchFamily="34" charset="-128"/>
                <a:ea typeface="Yu Gothic" panose="020B0400000000000000" pitchFamily="34" charset="-128"/>
              </a:rPr>
              <a:t>Low Recency of high value segments: Need early intervention </a:t>
            </a:r>
          </a:p>
          <a:p>
            <a:pPr>
              <a:lnSpc>
                <a:spcPct val="150000"/>
              </a:lnSpc>
            </a:pPr>
            <a:r>
              <a:rPr lang="en-US" sz="2000" b="1" dirty="0">
                <a:solidFill>
                  <a:srgbClr val="00B050"/>
                </a:solidFill>
                <a:latin typeface="Yu Gothic" panose="020B0400000000000000" pitchFamily="34" charset="-128"/>
                <a:ea typeface="Yu Gothic" panose="020B0400000000000000" pitchFamily="34" charset="-128"/>
              </a:rPr>
              <a:t>Upsell Potential in Medium value segments </a:t>
            </a:r>
          </a:p>
          <a:p>
            <a:pPr>
              <a:lnSpc>
                <a:spcPct val="150000"/>
              </a:lnSpc>
            </a:pPr>
            <a:r>
              <a:rPr lang="en-US" sz="2000" b="1" dirty="0">
                <a:solidFill>
                  <a:srgbClr val="00B050"/>
                </a:solidFill>
                <a:latin typeface="Yu Gothic" panose="020B0400000000000000" pitchFamily="34" charset="-128"/>
                <a:ea typeface="Yu Gothic" panose="020B0400000000000000" pitchFamily="34" charset="-128"/>
              </a:rPr>
              <a:t>Targeted campaigns and offers</a:t>
            </a:r>
          </a:p>
        </p:txBody>
      </p:sp>
      <p:sp>
        <p:nvSpPr>
          <p:cNvPr id="26" name="TextBox 25">
            <a:extLst>
              <a:ext uri="{FF2B5EF4-FFF2-40B4-BE49-F238E27FC236}">
                <a16:creationId xmlns:a16="http://schemas.microsoft.com/office/drawing/2014/main" id="{D1B6D514-234C-4305-B0AA-713C4950823E}"/>
              </a:ext>
            </a:extLst>
          </p:cNvPr>
          <p:cNvSpPr txBox="1"/>
          <p:nvPr/>
        </p:nvSpPr>
        <p:spPr>
          <a:xfrm>
            <a:off x="167777" y="6333583"/>
            <a:ext cx="1619075" cy="369332"/>
          </a:xfrm>
          <a:prstGeom prst="rect">
            <a:avLst/>
          </a:prstGeom>
          <a:noFill/>
        </p:spPr>
        <p:txBody>
          <a:bodyPr wrap="square">
            <a:spAutoFit/>
          </a:bodyPr>
          <a:lstStyle/>
          <a:p>
            <a:r>
              <a:rPr lang="en-IN" b="1" dirty="0">
                <a:solidFill>
                  <a:schemeClr val="accent6">
                    <a:lumMod val="50000"/>
                  </a:schemeClr>
                </a:solidFill>
              </a:rPr>
              <a:t>12</a:t>
            </a:r>
            <a:r>
              <a:rPr lang="en-IN" sz="1800" b="1" dirty="0">
                <a:solidFill>
                  <a:schemeClr val="accent6">
                    <a:lumMod val="50000"/>
                  </a:schemeClr>
                </a:solidFill>
              </a:rPr>
              <a:t>-Dec-2020</a:t>
            </a:r>
          </a:p>
        </p:txBody>
      </p:sp>
    </p:spTree>
    <p:extLst>
      <p:ext uri="{BB962C8B-B14F-4D97-AF65-F5344CB8AC3E}">
        <p14:creationId xmlns:p14="http://schemas.microsoft.com/office/powerpoint/2010/main" val="353753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4C18FB-4A07-4E49-8B0B-02588606C1CE}"/>
              </a:ext>
            </a:extLst>
          </p:cNvPr>
          <p:cNvSpPr>
            <a:spLocks noGrp="1"/>
          </p:cNvSpPr>
          <p:nvPr>
            <p:ph type="dt" sz="half" idx="2"/>
          </p:nvPr>
        </p:nvSpPr>
        <p:spPr>
          <a:xfrm>
            <a:off x="1542876" y="6070991"/>
            <a:ext cx="2743200" cy="365125"/>
          </a:xfrm>
        </p:spPr>
        <p:txBody>
          <a:bodyPr/>
          <a:lstStyle/>
          <a:p>
            <a:r>
              <a:rPr lang="en-US"/>
              <a:t>&lt;Date&gt;</a:t>
            </a:r>
            <a:endParaRPr lang="en-US" dirty="0"/>
          </a:p>
        </p:txBody>
      </p:sp>
      <p:grpSp>
        <p:nvGrpSpPr>
          <p:cNvPr id="5" name="Group 4">
            <a:extLst>
              <a:ext uri="{FF2B5EF4-FFF2-40B4-BE49-F238E27FC236}">
                <a16:creationId xmlns:a16="http://schemas.microsoft.com/office/drawing/2014/main" id="{EC9EC739-2546-44B6-992D-5DC6695C0963}"/>
              </a:ext>
            </a:extLst>
          </p:cNvPr>
          <p:cNvGrpSpPr/>
          <p:nvPr/>
        </p:nvGrpSpPr>
        <p:grpSpPr>
          <a:xfrm>
            <a:off x="122105" y="4227912"/>
            <a:ext cx="5112114" cy="860659"/>
            <a:chOff x="4463570" y="2325108"/>
            <a:chExt cx="5112114" cy="860659"/>
          </a:xfrm>
        </p:grpSpPr>
        <p:sp>
          <p:nvSpPr>
            <p:cNvPr id="6" name="TextBox 5">
              <a:extLst>
                <a:ext uri="{FF2B5EF4-FFF2-40B4-BE49-F238E27FC236}">
                  <a16:creationId xmlns:a16="http://schemas.microsoft.com/office/drawing/2014/main" id="{0C4CC060-2195-4FE2-B09C-CE129F5FADEA}"/>
                </a:ext>
              </a:extLst>
            </p:cNvPr>
            <p:cNvSpPr txBox="1"/>
            <p:nvPr/>
          </p:nvSpPr>
          <p:spPr>
            <a:xfrm>
              <a:off x="4463570" y="2432530"/>
              <a:ext cx="3281335" cy="646331"/>
            </a:xfrm>
            <a:prstGeom prst="rect">
              <a:avLst/>
            </a:prstGeom>
            <a:noFill/>
          </p:spPr>
          <p:txBody>
            <a:bodyPr wrap="square" rtlCol="0">
              <a:spAutoFit/>
            </a:bodyPr>
            <a:lstStyle/>
            <a:p>
              <a:pPr algn="r"/>
              <a:r>
                <a:rPr lang="en-IN" dirty="0">
                  <a:latin typeface="Yu Gothic" panose="020B0400000000000000" pitchFamily="34" charset="-128"/>
                  <a:ea typeface="Yu Gothic" panose="020B0400000000000000" pitchFamily="34" charset="-128"/>
                </a:rPr>
                <a:t>Average % of Returning Customers in 2019</a:t>
              </a:r>
            </a:p>
          </p:txBody>
        </p:sp>
        <p:grpSp>
          <p:nvGrpSpPr>
            <p:cNvPr id="7" name="Group 6">
              <a:extLst>
                <a:ext uri="{FF2B5EF4-FFF2-40B4-BE49-F238E27FC236}">
                  <a16:creationId xmlns:a16="http://schemas.microsoft.com/office/drawing/2014/main" id="{0E91E1A8-CBFC-4F1C-8085-6777FA183740}"/>
                </a:ext>
              </a:extLst>
            </p:cNvPr>
            <p:cNvGrpSpPr/>
            <p:nvPr/>
          </p:nvGrpSpPr>
          <p:grpSpPr>
            <a:xfrm>
              <a:off x="7873131" y="2325108"/>
              <a:ext cx="1702553" cy="860659"/>
              <a:chOff x="7404585" y="4149181"/>
              <a:chExt cx="433512" cy="821538"/>
            </a:xfrm>
          </p:grpSpPr>
          <p:pic>
            <p:nvPicPr>
              <p:cNvPr id="8" name="Picture 7">
                <a:extLst>
                  <a:ext uri="{FF2B5EF4-FFF2-40B4-BE49-F238E27FC236}">
                    <a16:creationId xmlns:a16="http://schemas.microsoft.com/office/drawing/2014/main" id="{B5921DE1-A50E-43FD-8A3B-C55DEFD38F7F}"/>
                  </a:ext>
                </a:extLst>
              </p:cNvPr>
              <p:cNvPicPr>
                <a:picLocks noChangeAspect="1"/>
              </p:cNvPicPr>
              <p:nvPr/>
            </p:nvPicPr>
            <p:blipFill>
              <a:blip r:embed="rId2">
                <a:duotone>
                  <a:schemeClr val="accent2">
                    <a:shade val="45000"/>
                    <a:satMod val="135000"/>
                  </a:schemeClr>
                  <a:prstClr val="white"/>
                </a:duotone>
              </a:blip>
              <a:stretch>
                <a:fillRect/>
              </a:stretch>
            </p:blipFill>
            <p:spPr>
              <a:xfrm>
                <a:off x="7424252" y="4149181"/>
                <a:ext cx="386077" cy="821538"/>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9" name="TextBox 8">
                <a:extLst>
                  <a:ext uri="{FF2B5EF4-FFF2-40B4-BE49-F238E27FC236}">
                    <a16:creationId xmlns:a16="http://schemas.microsoft.com/office/drawing/2014/main" id="{6B542C9A-4D3B-44B5-889F-3BE929A3744F}"/>
                  </a:ext>
                </a:extLst>
              </p:cNvPr>
              <p:cNvSpPr txBox="1"/>
              <p:nvPr/>
            </p:nvSpPr>
            <p:spPr>
              <a:xfrm flipH="1">
                <a:off x="7404585" y="4371807"/>
                <a:ext cx="433512" cy="461245"/>
              </a:xfrm>
              <a:prstGeom prst="rect">
                <a:avLst/>
              </a:prstGeom>
              <a:noFill/>
            </p:spPr>
            <p:txBody>
              <a:bodyPr wrap="square" rtlCol="0" anchor="ctr">
                <a:spAutoFit/>
              </a:bodyPr>
              <a:lstStyle/>
              <a:p>
                <a:pPr lvl="0" algn="ctr">
                  <a:lnSpc>
                    <a:spcPct val="90000"/>
                  </a:lnSpc>
                  <a:spcBef>
                    <a:spcPts val="1000"/>
                  </a:spcBef>
                  <a:defRPr/>
                </a:pPr>
                <a:r>
                  <a:rPr lang="en-US" sz="2800" b="1" dirty="0">
                    <a:solidFill>
                      <a:srgbClr val="FFFFFF"/>
                    </a:solidFill>
                    <a:latin typeface="Yu Gothic" panose="020B0400000000000000" pitchFamily="34" charset="-128"/>
                    <a:ea typeface="Yu Gothic" panose="020B0400000000000000" pitchFamily="34" charset="-128"/>
                  </a:rPr>
                  <a:t>21.8%</a:t>
                </a:r>
              </a:p>
            </p:txBody>
          </p:sp>
        </p:grpSp>
      </p:grpSp>
      <p:grpSp>
        <p:nvGrpSpPr>
          <p:cNvPr id="10" name="Group 9">
            <a:extLst>
              <a:ext uri="{FF2B5EF4-FFF2-40B4-BE49-F238E27FC236}">
                <a16:creationId xmlns:a16="http://schemas.microsoft.com/office/drawing/2014/main" id="{E48182D3-2C9D-4507-B49F-27DA392DA7FF}"/>
              </a:ext>
            </a:extLst>
          </p:cNvPr>
          <p:cNvGrpSpPr/>
          <p:nvPr/>
        </p:nvGrpSpPr>
        <p:grpSpPr>
          <a:xfrm>
            <a:off x="1058036" y="845412"/>
            <a:ext cx="4167724" cy="832030"/>
            <a:chOff x="222032" y="1125152"/>
            <a:chExt cx="4167724" cy="832030"/>
          </a:xfrm>
        </p:grpSpPr>
        <p:grpSp>
          <p:nvGrpSpPr>
            <p:cNvPr id="11" name="Group 10">
              <a:extLst>
                <a:ext uri="{FF2B5EF4-FFF2-40B4-BE49-F238E27FC236}">
                  <a16:creationId xmlns:a16="http://schemas.microsoft.com/office/drawing/2014/main" id="{6372B630-A9DD-4ECF-BEAB-B5B44D9C4BF2}"/>
                </a:ext>
              </a:extLst>
            </p:cNvPr>
            <p:cNvGrpSpPr/>
            <p:nvPr/>
          </p:nvGrpSpPr>
          <p:grpSpPr>
            <a:xfrm>
              <a:off x="2687203" y="1125152"/>
              <a:ext cx="1702553" cy="832030"/>
              <a:chOff x="7406721" y="4149182"/>
              <a:chExt cx="433512" cy="794210"/>
            </a:xfrm>
          </p:grpSpPr>
          <p:pic>
            <p:nvPicPr>
              <p:cNvPr id="13" name="Picture 12">
                <a:extLst>
                  <a:ext uri="{FF2B5EF4-FFF2-40B4-BE49-F238E27FC236}">
                    <a16:creationId xmlns:a16="http://schemas.microsoft.com/office/drawing/2014/main" id="{0741A48E-175B-44F3-871B-71B3119F96BE}"/>
                  </a:ext>
                </a:extLst>
              </p:cNvPr>
              <p:cNvPicPr>
                <a:picLocks noChangeAspect="1"/>
              </p:cNvPicPr>
              <p:nvPr/>
            </p:nvPicPr>
            <p:blipFill>
              <a:blip r:embed="rId2">
                <a:duotone>
                  <a:schemeClr val="accent2">
                    <a:shade val="45000"/>
                    <a:satMod val="135000"/>
                  </a:schemeClr>
                  <a:prstClr val="white"/>
                </a:duotone>
              </a:blip>
              <a:stretch>
                <a:fillRect/>
              </a:stretch>
            </p:blipFill>
            <p:spPr>
              <a:xfrm>
                <a:off x="7437094" y="4149182"/>
                <a:ext cx="373235" cy="79421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style>
              <a:lnRef idx="2">
                <a:schemeClr val="accent6">
                  <a:shade val="50000"/>
                </a:schemeClr>
              </a:lnRef>
              <a:fillRef idx="1">
                <a:schemeClr val="accent6"/>
              </a:fillRef>
              <a:effectRef idx="0">
                <a:schemeClr val="accent6"/>
              </a:effectRef>
              <a:fontRef idx="minor">
                <a:schemeClr val="lt1"/>
              </a:fontRef>
            </p:style>
          </p:pic>
          <p:sp>
            <p:nvSpPr>
              <p:cNvPr id="14" name="TextBox 13">
                <a:extLst>
                  <a:ext uri="{FF2B5EF4-FFF2-40B4-BE49-F238E27FC236}">
                    <a16:creationId xmlns:a16="http://schemas.microsoft.com/office/drawing/2014/main" id="{5E348FD3-45A0-42EC-886F-6559089ED385}"/>
                  </a:ext>
                </a:extLst>
              </p:cNvPr>
              <p:cNvSpPr txBox="1"/>
              <p:nvPr/>
            </p:nvSpPr>
            <p:spPr>
              <a:xfrm flipH="1">
                <a:off x="7406721" y="4347784"/>
                <a:ext cx="433512" cy="461245"/>
              </a:xfrm>
              <a:prstGeom prst="rect">
                <a:avLst/>
              </a:prstGeom>
              <a:noFill/>
            </p:spPr>
            <p:txBody>
              <a:bodyPr wrap="square" rtlCol="0" anchor="ctr">
                <a:spAutoFit/>
              </a:bodyPr>
              <a:lstStyle/>
              <a:p>
                <a:pPr lvl="0" algn="ctr">
                  <a:lnSpc>
                    <a:spcPct val="90000"/>
                  </a:lnSpc>
                  <a:spcBef>
                    <a:spcPts val="1000"/>
                  </a:spcBef>
                  <a:defRPr/>
                </a:pPr>
                <a:r>
                  <a:rPr lang="en-US" sz="2800" b="1" dirty="0">
                    <a:solidFill>
                      <a:srgbClr val="FFFFFF"/>
                    </a:solidFill>
                    <a:latin typeface="Yu Gothic" panose="020B0400000000000000" pitchFamily="34" charset="-128"/>
                    <a:ea typeface="Yu Gothic" panose="020B0400000000000000" pitchFamily="34" charset="-128"/>
                  </a:rPr>
                  <a:t>151.8</a:t>
                </a:r>
              </a:p>
            </p:txBody>
          </p:sp>
        </p:grpSp>
        <p:sp>
          <p:nvSpPr>
            <p:cNvPr id="12" name="TextBox 11">
              <a:extLst>
                <a:ext uri="{FF2B5EF4-FFF2-40B4-BE49-F238E27FC236}">
                  <a16:creationId xmlns:a16="http://schemas.microsoft.com/office/drawing/2014/main" id="{9A5C234B-C87E-4098-A10A-24456624E2B9}"/>
                </a:ext>
              </a:extLst>
            </p:cNvPr>
            <p:cNvSpPr txBox="1"/>
            <p:nvPr/>
          </p:nvSpPr>
          <p:spPr>
            <a:xfrm>
              <a:off x="222032" y="1316787"/>
              <a:ext cx="2410619" cy="369332"/>
            </a:xfrm>
            <a:prstGeom prst="rect">
              <a:avLst/>
            </a:prstGeom>
            <a:noFill/>
          </p:spPr>
          <p:txBody>
            <a:bodyPr wrap="square" rtlCol="0">
              <a:spAutoFit/>
            </a:bodyPr>
            <a:lstStyle/>
            <a:p>
              <a:pPr algn="r"/>
              <a:r>
                <a:rPr lang="en-IN" dirty="0">
                  <a:latin typeface="Yu Gothic" panose="020B0400000000000000" pitchFamily="34" charset="-128"/>
                  <a:ea typeface="Yu Gothic" panose="020B0400000000000000" pitchFamily="34" charset="-128"/>
                </a:rPr>
                <a:t>Sales Value in Lakhs</a:t>
              </a:r>
            </a:p>
          </p:txBody>
        </p:sp>
      </p:grpSp>
      <p:grpSp>
        <p:nvGrpSpPr>
          <p:cNvPr id="15" name="Group 14">
            <a:extLst>
              <a:ext uri="{FF2B5EF4-FFF2-40B4-BE49-F238E27FC236}">
                <a16:creationId xmlns:a16="http://schemas.microsoft.com/office/drawing/2014/main" id="{FC607509-C648-49C1-8A7F-0995366EC003}"/>
              </a:ext>
            </a:extLst>
          </p:cNvPr>
          <p:cNvGrpSpPr/>
          <p:nvPr/>
        </p:nvGrpSpPr>
        <p:grpSpPr>
          <a:xfrm>
            <a:off x="313378" y="3088877"/>
            <a:ext cx="4903994" cy="844971"/>
            <a:chOff x="-11291" y="2376056"/>
            <a:chExt cx="4903994" cy="844971"/>
          </a:xfrm>
        </p:grpSpPr>
        <p:sp>
          <p:nvSpPr>
            <p:cNvPr id="16" name="TextBox 15">
              <a:extLst>
                <a:ext uri="{FF2B5EF4-FFF2-40B4-BE49-F238E27FC236}">
                  <a16:creationId xmlns:a16="http://schemas.microsoft.com/office/drawing/2014/main" id="{83C2DC8E-9C63-42B8-ACC3-C73467EA94D0}"/>
                </a:ext>
              </a:extLst>
            </p:cNvPr>
            <p:cNvSpPr txBox="1"/>
            <p:nvPr/>
          </p:nvSpPr>
          <p:spPr>
            <a:xfrm>
              <a:off x="-11291" y="2648941"/>
              <a:ext cx="3163578" cy="338554"/>
            </a:xfrm>
            <a:prstGeom prst="rect">
              <a:avLst/>
            </a:prstGeom>
            <a:noFill/>
          </p:spPr>
          <p:txBody>
            <a:bodyPr wrap="square" rtlCol="0">
              <a:spAutoFit/>
            </a:bodyPr>
            <a:lstStyle/>
            <a:p>
              <a:pPr algn="r"/>
              <a:r>
                <a:rPr lang="en-IN" sz="1600" dirty="0">
                  <a:latin typeface="Yu Gothic" panose="020B0400000000000000" pitchFamily="34" charset="-128"/>
                  <a:ea typeface="Yu Gothic" panose="020B0400000000000000" pitchFamily="34" charset="-128"/>
                </a:rPr>
                <a:t>Unique Customers in 2019</a:t>
              </a:r>
            </a:p>
          </p:txBody>
        </p:sp>
        <p:grpSp>
          <p:nvGrpSpPr>
            <p:cNvPr id="17" name="Group 16">
              <a:extLst>
                <a:ext uri="{FF2B5EF4-FFF2-40B4-BE49-F238E27FC236}">
                  <a16:creationId xmlns:a16="http://schemas.microsoft.com/office/drawing/2014/main" id="{AFF311F8-B743-435C-83C5-4EFE09B4D0AD}"/>
                </a:ext>
              </a:extLst>
            </p:cNvPr>
            <p:cNvGrpSpPr/>
            <p:nvPr/>
          </p:nvGrpSpPr>
          <p:grpSpPr>
            <a:xfrm>
              <a:off x="3190150" y="2376056"/>
              <a:ext cx="1702553" cy="844971"/>
              <a:chOff x="7404585" y="4149181"/>
              <a:chExt cx="433512" cy="806563"/>
            </a:xfrm>
          </p:grpSpPr>
          <p:pic>
            <p:nvPicPr>
              <p:cNvPr id="18" name="Picture 17">
                <a:extLst>
                  <a:ext uri="{FF2B5EF4-FFF2-40B4-BE49-F238E27FC236}">
                    <a16:creationId xmlns:a16="http://schemas.microsoft.com/office/drawing/2014/main" id="{27530DC2-7489-455F-AAAB-A31F58431A3F}"/>
                  </a:ext>
                </a:extLst>
              </p:cNvPr>
              <p:cNvPicPr>
                <a:picLocks noChangeAspect="1"/>
              </p:cNvPicPr>
              <p:nvPr/>
            </p:nvPicPr>
            <p:blipFill>
              <a:blip r:embed="rId2">
                <a:duotone>
                  <a:schemeClr val="accent2">
                    <a:shade val="45000"/>
                    <a:satMod val="135000"/>
                  </a:schemeClr>
                  <a:prstClr val="white"/>
                </a:duotone>
              </a:blip>
              <a:stretch>
                <a:fillRect/>
              </a:stretch>
            </p:blipFill>
            <p:spPr>
              <a:xfrm>
                <a:off x="7431289" y="4149181"/>
                <a:ext cx="379040" cy="806563"/>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19" name="TextBox 18">
                <a:extLst>
                  <a:ext uri="{FF2B5EF4-FFF2-40B4-BE49-F238E27FC236}">
                    <a16:creationId xmlns:a16="http://schemas.microsoft.com/office/drawing/2014/main" id="{7E5D725F-12C0-4C41-8FAD-FFAB62EBF6A3}"/>
                  </a:ext>
                </a:extLst>
              </p:cNvPr>
              <p:cNvSpPr txBox="1"/>
              <p:nvPr/>
            </p:nvSpPr>
            <p:spPr>
              <a:xfrm flipH="1">
                <a:off x="7404585" y="4399716"/>
                <a:ext cx="433512" cy="405426"/>
              </a:xfrm>
              <a:prstGeom prst="rect">
                <a:avLst/>
              </a:prstGeom>
              <a:noFill/>
            </p:spPr>
            <p:txBody>
              <a:bodyPr wrap="square" rtlCol="0" anchor="ctr">
                <a:spAutoFit/>
              </a:bodyPr>
              <a:lstStyle/>
              <a:p>
                <a:pPr lvl="0" algn="ctr">
                  <a:lnSpc>
                    <a:spcPct val="90000"/>
                  </a:lnSpc>
                  <a:spcBef>
                    <a:spcPts val="1000"/>
                  </a:spcBef>
                  <a:defRPr/>
                </a:pPr>
                <a:r>
                  <a:rPr lang="en-US" sz="2400" b="1">
                    <a:solidFill>
                      <a:srgbClr val="FFFFFF"/>
                    </a:solidFill>
                    <a:latin typeface="Yu Gothic" panose="020B0400000000000000" pitchFamily="34" charset="-128"/>
                    <a:ea typeface="Yu Gothic" panose="020B0400000000000000" pitchFamily="34" charset="-128"/>
                  </a:rPr>
                  <a:t>8670</a:t>
                </a:r>
                <a:endParaRPr lang="en-US" sz="2400" b="1" dirty="0">
                  <a:solidFill>
                    <a:srgbClr val="FFFFFF"/>
                  </a:solidFill>
                  <a:latin typeface="Yu Gothic" panose="020B0400000000000000" pitchFamily="34" charset="-128"/>
                  <a:ea typeface="Yu Gothic" panose="020B0400000000000000" pitchFamily="34" charset="-128"/>
                </a:endParaRPr>
              </a:p>
            </p:txBody>
          </p:sp>
        </p:grpSp>
      </p:grpSp>
      <p:grpSp>
        <p:nvGrpSpPr>
          <p:cNvPr id="20" name="Group 19">
            <a:extLst>
              <a:ext uri="{FF2B5EF4-FFF2-40B4-BE49-F238E27FC236}">
                <a16:creationId xmlns:a16="http://schemas.microsoft.com/office/drawing/2014/main" id="{B352F4ED-53CF-4FD2-9699-2F8D2BFD69AC}"/>
              </a:ext>
            </a:extLst>
          </p:cNvPr>
          <p:cNvGrpSpPr/>
          <p:nvPr/>
        </p:nvGrpSpPr>
        <p:grpSpPr>
          <a:xfrm>
            <a:off x="797298" y="5376134"/>
            <a:ext cx="4486263" cy="815582"/>
            <a:chOff x="836341" y="3659970"/>
            <a:chExt cx="4486263" cy="815582"/>
          </a:xfrm>
        </p:grpSpPr>
        <p:sp>
          <p:nvSpPr>
            <p:cNvPr id="21" name="TextBox 20">
              <a:extLst>
                <a:ext uri="{FF2B5EF4-FFF2-40B4-BE49-F238E27FC236}">
                  <a16:creationId xmlns:a16="http://schemas.microsoft.com/office/drawing/2014/main" id="{0D604F3E-AB0B-49B9-972A-666389D87B9B}"/>
                </a:ext>
              </a:extLst>
            </p:cNvPr>
            <p:cNvSpPr txBox="1"/>
            <p:nvPr/>
          </p:nvSpPr>
          <p:spPr>
            <a:xfrm>
              <a:off x="836341" y="3935822"/>
              <a:ext cx="2661480" cy="369332"/>
            </a:xfrm>
            <a:prstGeom prst="rect">
              <a:avLst/>
            </a:prstGeom>
            <a:noFill/>
          </p:spPr>
          <p:txBody>
            <a:bodyPr wrap="square" rtlCol="0">
              <a:spAutoFit/>
            </a:bodyPr>
            <a:lstStyle/>
            <a:p>
              <a:pPr algn="r"/>
              <a:r>
                <a:rPr lang="en-IN" dirty="0">
                  <a:latin typeface="Yu Gothic" panose="020B0400000000000000" pitchFamily="34" charset="-128"/>
                  <a:ea typeface="Yu Gothic" panose="020B0400000000000000" pitchFamily="34" charset="-128"/>
                </a:rPr>
                <a:t>Gross Margin in 2019</a:t>
              </a:r>
            </a:p>
          </p:txBody>
        </p:sp>
        <p:grpSp>
          <p:nvGrpSpPr>
            <p:cNvPr id="22" name="Group 21">
              <a:extLst>
                <a:ext uri="{FF2B5EF4-FFF2-40B4-BE49-F238E27FC236}">
                  <a16:creationId xmlns:a16="http://schemas.microsoft.com/office/drawing/2014/main" id="{B63E4597-20E5-48AC-A6A9-8CF987A9A844}"/>
                </a:ext>
              </a:extLst>
            </p:cNvPr>
            <p:cNvGrpSpPr/>
            <p:nvPr/>
          </p:nvGrpSpPr>
          <p:grpSpPr>
            <a:xfrm>
              <a:off x="3620051" y="3659970"/>
              <a:ext cx="1702553" cy="815582"/>
              <a:chOff x="7413129" y="4149182"/>
              <a:chExt cx="433512" cy="778510"/>
            </a:xfrm>
          </p:grpSpPr>
          <p:pic>
            <p:nvPicPr>
              <p:cNvPr id="23" name="Picture 22">
                <a:extLst>
                  <a:ext uri="{FF2B5EF4-FFF2-40B4-BE49-F238E27FC236}">
                    <a16:creationId xmlns:a16="http://schemas.microsoft.com/office/drawing/2014/main" id="{26E4FC86-8E97-4FC3-B215-A688A42F17B4}"/>
                  </a:ext>
                </a:extLst>
              </p:cNvPr>
              <p:cNvPicPr>
                <a:picLocks noChangeAspect="1"/>
              </p:cNvPicPr>
              <p:nvPr/>
            </p:nvPicPr>
            <p:blipFill>
              <a:blip r:embed="rId2">
                <a:duotone>
                  <a:schemeClr val="accent2">
                    <a:shade val="45000"/>
                    <a:satMod val="135000"/>
                  </a:schemeClr>
                  <a:prstClr val="white"/>
                </a:duotone>
              </a:blip>
              <a:stretch>
                <a:fillRect/>
              </a:stretch>
            </p:blipFill>
            <p:spPr>
              <a:xfrm>
                <a:off x="7444472" y="4149182"/>
                <a:ext cx="365857" cy="77851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style>
              <a:lnRef idx="2">
                <a:schemeClr val="accent3">
                  <a:shade val="50000"/>
                </a:schemeClr>
              </a:lnRef>
              <a:fillRef idx="1">
                <a:schemeClr val="accent3"/>
              </a:fillRef>
              <a:effectRef idx="0">
                <a:schemeClr val="accent3"/>
              </a:effectRef>
              <a:fontRef idx="minor">
                <a:schemeClr val="lt1"/>
              </a:fontRef>
            </p:style>
          </p:pic>
          <p:sp>
            <p:nvSpPr>
              <p:cNvPr id="24" name="TextBox 23">
                <a:extLst>
                  <a:ext uri="{FF2B5EF4-FFF2-40B4-BE49-F238E27FC236}">
                    <a16:creationId xmlns:a16="http://schemas.microsoft.com/office/drawing/2014/main" id="{B0E62426-BFB3-4E3B-A4D0-835AACAB9D38}"/>
                  </a:ext>
                </a:extLst>
              </p:cNvPr>
              <p:cNvSpPr txBox="1"/>
              <p:nvPr/>
            </p:nvSpPr>
            <p:spPr>
              <a:xfrm flipH="1">
                <a:off x="7413129" y="4339776"/>
                <a:ext cx="433512" cy="461245"/>
              </a:xfrm>
              <a:prstGeom prst="rect">
                <a:avLst/>
              </a:prstGeom>
              <a:noFill/>
            </p:spPr>
            <p:txBody>
              <a:bodyPr wrap="square" rtlCol="0" anchor="ctr">
                <a:spAutoFit/>
              </a:bodyPr>
              <a:lstStyle/>
              <a:p>
                <a:pPr lvl="0" algn="ctr">
                  <a:lnSpc>
                    <a:spcPct val="90000"/>
                  </a:lnSpc>
                  <a:spcBef>
                    <a:spcPts val="1000"/>
                  </a:spcBef>
                  <a:defRPr/>
                </a:pPr>
                <a:r>
                  <a:rPr lang="en-US" sz="2800" b="1" dirty="0">
                    <a:solidFill>
                      <a:srgbClr val="FFFFFF"/>
                    </a:solidFill>
                    <a:latin typeface="Yu Gothic" panose="020B0400000000000000" pitchFamily="34" charset="-128"/>
                    <a:ea typeface="Yu Gothic" panose="020B0400000000000000" pitchFamily="34" charset="-128"/>
                  </a:rPr>
                  <a:t>27%</a:t>
                </a:r>
              </a:p>
            </p:txBody>
          </p:sp>
        </p:grpSp>
      </p:grpSp>
      <p:grpSp>
        <p:nvGrpSpPr>
          <p:cNvPr id="25" name="Group 24">
            <a:extLst>
              <a:ext uri="{FF2B5EF4-FFF2-40B4-BE49-F238E27FC236}">
                <a16:creationId xmlns:a16="http://schemas.microsoft.com/office/drawing/2014/main" id="{EF3C0F4E-4965-4290-878D-82CFF953D0BE}"/>
              </a:ext>
            </a:extLst>
          </p:cNvPr>
          <p:cNvGrpSpPr/>
          <p:nvPr/>
        </p:nvGrpSpPr>
        <p:grpSpPr>
          <a:xfrm>
            <a:off x="897224" y="1991441"/>
            <a:ext cx="4345310" cy="825297"/>
            <a:chOff x="4631931" y="1148623"/>
            <a:chExt cx="4345310" cy="825297"/>
          </a:xfrm>
        </p:grpSpPr>
        <p:sp>
          <p:nvSpPr>
            <p:cNvPr id="26" name="TextBox 25">
              <a:extLst>
                <a:ext uri="{FF2B5EF4-FFF2-40B4-BE49-F238E27FC236}">
                  <a16:creationId xmlns:a16="http://schemas.microsoft.com/office/drawing/2014/main" id="{B0B687CD-3CBD-41C0-BFE7-E454F2154D20}"/>
                </a:ext>
              </a:extLst>
            </p:cNvPr>
            <p:cNvSpPr txBox="1"/>
            <p:nvPr/>
          </p:nvSpPr>
          <p:spPr>
            <a:xfrm>
              <a:off x="4631931" y="1381844"/>
              <a:ext cx="2549300" cy="369332"/>
            </a:xfrm>
            <a:prstGeom prst="rect">
              <a:avLst/>
            </a:prstGeom>
            <a:noFill/>
          </p:spPr>
          <p:txBody>
            <a:bodyPr wrap="square" rtlCol="0">
              <a:spAutoFit/>
            </a:bodyPr>
            <a:lstStyle/>
            <a:p>
              <a:pPr algn="r"/>
              <a:r>
                <a:rPr lang="en-IN" dirty="0">
                  <a:latin typeface="Yu Gothic" panose="020B0400000000000000" pitchFamily="34" charset="-128"/>
                  <a:ea typeface="Yu Gothic" panose="020B0400000000000000" pitchFamily="34" charset="-128"/>
                </a:rPr>
                <a:t>Sales Volume (</a:t>
              </a:r>
              <a:r>
                <a:rPr lang="en-IN" dirty="0" err="1">
                  <a:latin typeface="Yu Gothic" panose="020B0400000000000000" pitchFamily="34" charset="-128"/>
                  <a:ea typeface="Yu Gothic" panose="020B0400000000000000" pitchFamily="34" charset="-128"/>
                </a:rPr>
                <a:t>Qty</a:t>
              </a:r>
              <a:r>
                <a:rPr lang="en-IN" dirty="0">
                  <a:latin typeface="Yu Gothic" panose="020B0400000000000000" pitchFamily="34" charset="-128"/>
                  <a:ea typeface="Yu Gothic" panose="020B0400000000000000" pitchFamily="34" charset="-128"/>
                </a:rPr>
                <a:t>)</a:t>
              </a:r>
            </a:p>
          </p:txBody>
        </p:sp>
        <p:grpSp>
          <p:nvGrpSpPr>
            <p:cNvPr id="27" name="Group 26">
              <a:extLst>
                <a:ext uri="{FF2B5EF4-FFF2-40B4-BE49-F238E27FC236}">
                  <a16:creationId xmlns:a16="http://schemas.microsoft.com/office/drawing/2014/main" id="{4E2001AD-978A-4BCC-897A-3D6481FCE7FB}"/>
                </a:ext>
              </a:extLst>
            </p:cNvPr>
            <p:cNvGrpSpPr/>
            <p:nvPr/>
          </p:nvGrpSpPr>
          <p:grpSpPr>
            <a:xfrm>
              <a:off x="7274688" y="1148623"/>
              <a:ext cx="1702553" cy="825297"/>
              <a:chOff x="7410993" y="4149181"/>
              <a:chExt cx="433512" cy="787782"/>
            </a:xfrm>
          </p:grpSpPr>
          <p:pic>
            <p:nvPicPr>
              <p:cNvPr id="28" name="Picture 27">
                <a:extLst>
                  <a:ext uri="{FF2B5EF4-FFF2-40B4-BE49-F238E27FC236}">
                    <a16:creationId xmlns:a16="http://schemas.microsoft.com/office/drawing/2014/main" id="{03568427-6314-4003-AC2B-DB13857F9496}"/>
                  </a:ext>
                </a:extLst>
              </p:cNvPr>
              <p:cNvPicPr>
                <a:picLocks noChangeAspect="1"/>
              </p:cNvPicPr>
              <p:nvPr/>
            </p:nvPicPr>
            <p:blipFill>
              <a:blip r:embed="rId2">
                <a:duotone>
                  <a:schemeClr val="accent2">
                    <a:shade val="45000"/>
                    <a:satMod val="135000"/>
                  </a:schemeClr>
                  <a:prstClr val="white"/>
                </a:duotone>
              </a:blip>
              <a:stretch>
                <a:fillRect/>
              </a:stretch>
            </p:blipFill>
            <p:spPr>
              <a:xfrm>
                <a:off x="7440115" y="4149181"/>
                <a:ext cx="370214" cy="787782"/>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29" name="TextBox 28">
                <a:extLst>
                  <a:ext uri="{FF2B5EF4-FFF2-40B4-BE49-F238E27FC236}">
                    <a16:creationId xmlns:a16="http://schemas.microsoft.com/office/drawing/2014/main" id="{F3654F8D-CD69-49C8-B550-07F2BF623F3E}"/>
                  </a:ext>
                </a:extLst>
              </p:cNvPr>
              <p:cNvSpPr txBox="1"/>
              <p:nvPr/>
            </p:nvSpPr>
            <p:spPr>
              <a:xfrm flipH="1">
                <a:off x="7410993" y="4347784"/>
                <a:ext cx="433512" cy="461245"/>
              </a:xfrm>
              <a:prstGeom prst="rect">
                <a:avLst/>
              </a:prstGeom>
              <a:noFill/>
            </p:spPr>
            <p:txBody>
              <a:bodyPr wrap="square" rtlCol="0" anchor="ctr">
                <a:spAutoFit/>
              </a:bodyPr>
              <a:lstStyle/>
              <a:p>
                <a:pPr lvl="0" algn="ctr">
                  <a:lnSpc>
                    <a:spcPct val="90000"/>
                  </a:lnSpc>
                  <a:spcBef>
                    <a:spcPts val="1000"/>
                  </a:spcBef>
                  <a:defRPr/>
                </a:pPr>
                <a:r>
                  <a:rPr lang="en-US" sz="2800" b="1" dirty="0">
                    <a:solidFill>
                      <a:srgbClr val="FFFFFF"/>
                    </a:solidFill>
                    <a:latin typeface="Yu Gothic" panose="020B0400000000000000" pitchFamily="34" charset="-128"/>
                    <a:ea typeface="Yu Gothic" panose="020B0400000000000000" pitchFamily="34" charset="-128"/>
                  </a:rPr>
                  <a:t>19866</a:t>
                </a:r>
              </a:p>
            </p:txBody>
          </p:sp>
        </p:grpSp>
      </p:grpSp>
      <p:sp>
        <p:nvSpPr>
          <p:cNvPr id="30" name="TextBox 29">
            <a:extLst>
              <a:ext uri="{FF2B5EF4-FFF2-40B4-BE49-F238E27FC236}">
                <a16:creationId xmlns:a16="http://schemas.microsoft.com/office/drawing/2014/main" id="{F8B5A595-A4F0-45EC-9433-8BDA9B0DF0EC}"/>
              </a:ext>
            </a:extLst>
          </p:cNvPr>
          <p:cNvSpPr txBox="1"/>
          <p:nvPr/>
        </p:nvSpPr>
        <p:spPr>
          <a:xfrm>
            <a:off x="5717931" y="1215286"/>
            <a:ext cx="4012442" cy="369332"/>
          </a:xfrm>
          <a:prstGeom prst="rect">
            <a:avLst/>
          </a:prstGeom>
          <a:noFill/>
        </p:spPr>
        <p:txBody>
          <a:bodyPr wrap="square" rtlCol="0">
            <a:spAutoFit/>
          </a:bodyPr>
          <a:lstStyle/>
          <a:p>
            <a:pPr algn="r"/>
            <a:r>
              <a:rPr lang="en-IN" dirty="0">
                <a:latin typeface="Yu Gothic" panose="020B0400000000000000" pitchFamily="34" charset="-128"/>
                <a:ea typeface="Yu Gothic" panose="020B0400000000000000" pitchFamily="34" charset="-128"/>
              </a:rPr>
              <a:t>Average Monetary Value in INR</a:t>
            </a:r>
          </a:p>
        </p:txBody>
      </p:sp>
      <p:grpSp>
        <p:nvGrpSpPr>
          <p:cNvPr id="31" name="Group 30">
            <a:extLst>
              <a:ext uri="{FF2B5EF4-FFF2-40B4-BE49-F238E27FC236}">
                <a16:creationId xmlns:a16="http://schemas.microsoft.com/office/drawing/2014/main" id="{EEF8992A-D290-4FBF-937C-633B3D4E2D24}"/>
              </a:ext>
            </a:extLst>
          </p:cNvPr>
          <p:cNvGrpSpPr/>
          <p:nvPr/>
        </p:nvGrpSpPr>
        <p:grpSpPr>
          <a:xfrm>
            <a:off x="9877852" y="1035527"/>
            <a:ext cx="1570536" cy="832030"/>
            <a:chOff x="7376817" y="4149181"/>
            <a:chExt cx="433512" cy="900389"/>
          </a:xfrm>
        </p:grpSpPr>
        <p:pic>
          <p:nvPicPr>
            <p:cNvPr id="32" name="Picture 31">
              <a:extLst>
                <a:ext uri="{FF2B5EF4-FFF2-40B4-BE49-F238E27FC236}">
                  <a16:creationId xmlns:a16="http://schemas.microsoft.com/office/drawing/2014/main" id="{23E11789-7197-41C9-B41A-F335437C9D63}"/>
                </a:ext>
              </a:extLst>
            </p:cNvPr>
            <p:cNvPicPr>
              <a:picLocks noChangeAspect="1"/>
            </p:cNvPicPr>
            <p:nvPr/>
          </p:nvPicPr>
          <p:blipFill>
            <a:blip r:embed="rId2">
              <a:duotone>
                <a:schemeClr val="accent2">
                  <a:shade val="45000"/>
                  <a:satMod val="135000"/>
                </a:schemeClr>
                <a:prstClr val="white"/>
              </a:duotone>
            </a:blip>
            <a:stretch>
              <a:fillRect/>
            </a:stretch>
          </p:blipFill>
          <p:spPr>
            <a:xfrm>
              <a:off x="7387196" y="4149181"/>
              <a:ext cx="423133" cy="900389"/>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33" name="TextBox 32">
              <a:extLst>
                <a:ext uri="{FF2B5EF4-FFF2-40B4-BE49-F238E27FC236}">
                  <a16:creationId xmlns:a16="http://schemas.microsoft.com/office/drawing/2014/main" id="{5BA894A4-36F4-433F-B689-E258B27F4E5A}"/>
                </a:ext>
              </a:extLst>
            </p:cNvPr>
            <p:cNvSpPr txBox="1"/>
            <p:nvPr/>
          </p:nvSpPr>
          <p:spPr>
            <a:xfrm flipH="1">
              <a:off x="7376817" y="4373276"/>
              <a:ext cx="433512" cy="458307"/>
            </a:xfrm>
            <a:prstGeom prst="rect">
              <a:avLst/>
            </a:prstGeom>
            <a:noFill/>
          </p:spPr>
          <p:txBody>
            <a:bodyPr wrap="square" rtlCol="0" anchor="ctr">
              <a:spAutoFit/>
            </a:bodyPr>
            <a:lstStyle/>
            <a:p>
              <a:pPr lvl="0" algn="ctr">
                <a:lnSpc>
                  <a:spcPct val="90000"/>
                </a:lnSpc>
                <a:spcBef>
                  <a:spcPts val="1000"/>
                </a:spcBef>
                <a:defRPr/>
              </a:pPr>
              <a:r>
                <a:rPr lang="en-US" sz="2800" b="1" dirty="0">
                  <a:solidFill>
                    <a:srgbClr val="FFFFFF"/>
                  </a:solidFill>
                  <a:latin typeface="Yu Gothic" panose="020B0400000000000000" pitchFamily="34" charset="-128"/>
                  <a:ea typeface="Yu Gothic" panose="020B0400000000000000" pitchFamily="34" charset="-128"/>
                </a:rPr>
                <a:t>2324</a:t>
              </a:r>
            </a:p>
          </p:txBody>
        </p:sp>
      </p:grpSp>
      <p:sp>
        <p:nvSpPr>
          <p:cNvPr id="34" name="TextBox 33">
            <a:extLst>
              <a:ext uri="{FF2B5EF4-FFF2-40B4-BE49-F238E27FC236}">
                <a16:creationId xmlns:a16="http://schemas.microsoft.com/office/drawing/2014/main" id="{18F1A5EA-B0EC-407F-A56F-736EE792342C}"/>
              </a:ext>
            </a:extLst>
          </p:cNvPr>
          <p:cNvSpPr txBox="1"/>
          <p:nvPr/>
        </p:nvSpPr>
        <p:spPr>
          <a:xfrm>
            <a:off x="6661027" y="3562990"/>
            <a:ext cx="3111690" cy="369332"/>
          </a:xfrm>
          <a:prstGeom prst="rect">
            <a:avLst/>
          </a:prstGeom>
          <a:noFill/>
        </p:spPr>
        <p:txBody>
          <a:bodyPr wrap="square" rtlCol="0">
            <a:spAutoFit/>
          </a:bodyPr>
          <a:lstStyle/>
          <a:p>
            <a:r>
              <a:rPr lang="en-IN" dirty="0">
                <a:latin typeface="Yu Gothic" panose="020B0400000000000000" pitchFamily="34" charset="-128"/>
                <a:ea typeface="Yu Gothic" panose="020B0400000000000000" pitchFamily="34" charset="-128"/>
              </a:rPr>
              <a:t>Average Recency in Days</a:t>
            </a:r>
          </a:p>
        </p:txBody>
      </p:sp>
      <p:sp>
        <p:nvSpPr>
          <p:cNvPr id="36" name="TextBox 35">
            <a:extLst>
              <a:ext uri="{FF2B5EF4-FFF2-40B4-BE49-F238E27FC236}">
                <a16:creationId xmlns:a16="http://schemas.microsoft.com/office/drawing/2014/main" id="{5F118569-D0C9-4015-8EDB-286C700F3F9E}"/>
              </a:ext>
            </a:extLst>
          </p:cNvPr>
          <p:cNvSpPr txBox="1"/>
          <p:nvPr/>
        </p:nvSpPr>
        <p:spPr>
          <a:xfrm>
            <a:off x="6598302" y="4804902"/>
            <a:ext cx="3111690" cy="369332"/>
          </a:xfrm>
          <a:prstGeom prst="rect">
            <a:avLst/>
          </a:prstGeom>
          <a:noFill/>
        </p:spPr>
        <p:txBody>
          <a:bodyPr wrap="square" rtlCol="0">
            <a:spAutoFit/>
          </a:bodyPr>
          <a:lstStyle/>
          <a:p>
            <a:pPr algn="r"/>
            <a:r>
              <a:rPr lang="en-IN" dirty="0">
                <a:latin typeface="Yu Gothic" panose="020B0400000000000000" pitchFamily="34" charset="-128"/>
                <a:ea typeface="Yu Gothic" panose="020B0400000000000000" pitchFamily="34" charset="-128"/>
              </a:rPr>
              <a:t>Average Frequency</a:t>
            </a:r>
          </a:p>
        </p:txBody>
      </p:sp>
      <p:sp>
        <p:nvSpPr>
          <p:cNvPr id="38" name="TextBox 37">
            <a:extLst>
              <a:ext uri="{FF2B5EF4-FFF2-40B4-BE49-F238E27FC236}">
                <a16:creationId xmlns:a16="http://schemas.microsoft.com/office/drawing/2014/main" id="{5919BFE7-446C-4AF3-A676-D1C7CE6A1E15}"/>
              </a:ext>
            </a:extLst>
          </p:cNvPr>
          <p:cNvSpPr txBox="1"/>
          <p:nvPr/>
        </p:nvSpPr>
        <p:spPr>
          <a:xfrm>
            <a:off x="6077501" y="2391042"/>
            <a:ext cx="3668334" cy="369332"/>
          </a:xfrm>
          <a:prstGeom prst="rect">
            <a:avLst/>
          </a:prstGeom>
          <a:noFill/>
        </p:spPr>
        <p:txBody>
          <a:bodyPr wrap="square" rtlCol="0">
            <a:spAutoFit/>
          </a:bodyPr>
          <a:lstStyle/>
          <a:p>
            <a:pPr algn="r"/>
            <a:r>
              <a:rPr lang="en-IN" dirty="0">
                <a:latin typeface="Yu Gothic" panose="020B0400000000000000" pitchFamily="34" charset="-128"/>
                <a:ea typeface="Yu Gothic" panose="020B0400000000000000" pitchFamily="34" charset="-128"/>
              </a:rPr>
              <a:t>Average Revenue per transaction</a:t>
            </a:r>
          </a:p>
        </p:txBody>
      </p:sp>
      <p:grpSp>
        <p:nvGrpSpPr>
          <p:cNvPr id="39" name="Group 38">
            <a:extLst>
              <a:ext uri="{FF2B5EF4-FFF2-40B4-BE49-F238E27FC236}">
                <a16:creationId xmlns:a16="http://schemas.microsoft.com/office/drawing/2014/main" id="{5C136E4C-2F35-4198-ADC8-0E7EC8F62823}"/>
              </a:ext>
            </a:extLst>
          </p:cNvPr>
          <p:cNvGrpSpPr/>
          <p:nvPr/>
        </p:nvGrpSpPr>
        <p:grpSpPr>
          <a:xfrm>
            <a:off x="9915453" y="2221716"/>
            <a:ext cx="1596031" cy="867162"/>
            <a:chOff x="7376817" y="4149181"/>
            <a:chExt cx="433512" cy="900389"/>
          </a:xfrm>
        </p:grpSpPr>
        <p:pic>
          <p:nvPicPr>
            <p:cNvPr id="40" name="Picture 39">
              <a:extLst>
                <a:ext uri="{FF2B5EF4-FFF2-40B4-BE49-F238E27FC236}">
                  <a16:creationId xmlns:a16="http://schemas.microsoft.com/office/drawing/2014/main" id="{F8764869-A799-4E4D-91CB-950066BF07CB}"/>
                </a:ext>
              </a:extLst>
            </p:cNvPr>
            <p:cNvPicPr>
              <a:picLocks noChangeAspect="1"/>
            </p:cNvPicPr>
            <p:nvPr/>
          </p:nvPicPr>
          <p:blipFill>
            <a:blip r:embed="rId2">
              <a:duotone>
                <a:schemeClr val="accent2">
                  <a:shade val="45000"/>
                  <a:satMod val="135000"/>
                </a:schemeClr>
                <a:prstClr val="white"/>
              </a:duotone>
            </a:blip>
            <a:stretch>
              <a:fillRect/>
            </a:stretch>
          </p:blipFill>
          <p:spPr>
            <a:xfrm>
              <a:off x="7387196" y="4149181"/>
              <a:ext cx="423133" cy="900389"/>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41" name="TextBox 40">
              <a:extLst>
                <a:ext uri="{FF2B5EF4-FFF2-40B4-BE49-F238E27FC236}">
                  <a16:creationId xmlns:a16="http://schemas.microsoft.com/office/drawing/2014/main" id="{901FD435-138D-4964-BABA-FA28DCC657A3}"/>
                </a:ext>
              </a:extLst>
            </p:cNvPr>
            <p:cNvSpPr txBox="1"/>
            <p:nvPr/>
          </p:nvSpPr>
          <p:spPr>
            <a:xfrm flipH="1">
              <a:off x="7376817" y="4373276"/>
              <a:ext cx="433512" cy="458307"/>
            </a:xfrm>
            <a:prstGeom prst="rect">
              <a:avLst/>
            </a:prstGeom>
            <a:noFill/>
          </p:spPr>
          <p:txBody>
            <a:bodyPr wrap="square" rtlCol="0" anchor="ctr">
              <a:spAutoFit/>
            </a:bodyPr>
            <a:lstStyle/>
            <a:p>
              <a:pPr lvl="0" algn="ctr">
                <a:lnSpc>
                  <a:spcPct val="90000"/>
                </a:lnSpc>
                <a:spcBef>
                  <a:spcPts val="1000"/>
                </a:spcBef>
                <a:defRPr/>
              </a:pPr>
              <a:r>
                <a:rPr lang="en-US" sz="2800" b="1" dirty="0">
                  <a:solidFill>
                    <a:srgbClr val="FFFFFF"/>
                  </a:solidFill>
                  <a:latin typeface="Yu Gothic" panose="020B0400000000000000" pitchFamily="34" charset="-128"/>
                  <a:ea typeface="Yu Gothic" panose="020B0400000000000000" pitchFamily="34" charset="-128"/>
                </a:rPr>
                <a:t>1774</a:t>
              </a:r>
            </a:p>
          </p:txBody>
        </p:sp>
      </p:grpSp>
      <p:sp>
        <p:nvSpPr>
          <p:cNvPr id="43" name="Title 42">
            <a:extLst>
              <a:ext uri="{FF2B5EF4-FFF2-40B4-BE49-F238E27FC236}">
                <a16:creationId xmlns:a16="http://schemas.microsoft.com/office/drawing/2014/main" id="{E7C90196-2BE6-42E6-8D3B-90F670602EB5}"/>
              </a:ext>
            </a:extLst>
          </p:cNvPr>
          <p:cNvSpPr txBox="1">
            <a:spLocks noGrp="1"/>
          </p:cNvSpPr>
          <p:nvPr>
            <p:ph type="title"/>
          </p:nvPr>
        </p:nvSpPr>
        <p:spPr>
          <a:xfrm>
            <a:off x="5306640" y="207507"/>
            <a:ext cx="2549300" cy="371512"/>
          </a:xfrm>
          <a:prstGeom prst="rect">
            <a:avLst/>
          </a:prstGeom>
          <a:noFill/>
        </p:spPr>
        <p:txBody>
          <a:bodyPr wrap="square" rtlCol="0">
            <a:spAutoFit/>
          </a:bodyPr>
          <a:lstStyle/>
          <a:p>
            <a:r>
              <a:rPr lang="en-IN" sz="2000" b="1" dirty="0">
                <a:latin typeface="Yu Gothic" panose="020B0400000000000000" pitchFamily="34" charset="-128"/>
                <a:ea typeface="Yu Gothic" panose="020B0400000000000000" pitchFamily="34" charset="-128"/>
              </a:rPr>
              <a:t>2019 Jan to Dec</a:t>
            </a:r>
          </a:p>
        </p:txBody>
      </p:sp>
      <p:sp>
        <p:nvSpPr>
          <p:cNvPr id="45" name="TextBox 44">
            <a:extLst>
              <a:ext uri="{FF2B5EF4-FFF2-40B4-BE49-F238E27FC236}">
                <a16:creationId xmlns:a16="http://schemas.microsoft.com/office/drawing/2014/main" id="{A02556F8-110C-432D-81D3-81611BE549C7}"/>
              </a:ext>
            </a:extLst>
          </p:cNvPr>
          <p:cNvSpPr txBox="1"/>
          <p:nvPr/>
        </p:nvSpPr>
        <p:spPr>
          <a:xfrm>
            <a:off x="162627" y="24160"/>
            <a:ext cx="4478606" cy="663643"/>
          </a:xfrm>
          <a:prstGeom prst="rect">
            <a:avLst/>
          </a:prstGeom>
          <a:noFill/>
          <a:effectLst>
            <a:outerShdw blurRad="254000" dist="190500" dir="10020000" algn="ctr" rotWithShape="0">
              <a:srgbClr val="000000">
                <a:alpha val="35000"/>
              </a:srgbClr>
            </a:outerShdw>
          </a:effectLst>
        </p:spPr>
        <p:txBody>
          <a:bodyPr wrap="square" rtlCol="0">
            <a:spAutoFit/>
          </a:bodyPr>
          <a:lstStyle/>
          <a:p>
            <a:pPr>
              <a:lnSpc>
                <a:spcPts val="4900"/>
              </a:lnSpc>
            </a:pPr>
            <a:r>
              <a:rPr lang="en-IN" sz="2800" b="1" dirty="0">
                <a:latin typeface="Yu Gothic" panose="020B0400000000000000" pitchFamily="34" charset="-128"/>
                <a:ea typeface="Yu Gothic" panose="020B0400000000000000" pitchFamily="34" charset="-128"/>
                <a:cs typeface="Verdana" panose="020B0604030504040204" pitchFamily="34" charset="0"/>
              </a:rPr>
              <a:t>Key Metrics and KPIs</a:t>
            </a:r>
          </a:p>
        </p:txBody>
      </p:sp>
      <p:grpSp>
        <p:nvGrpSpPr>
          <p:cNvPr id="50" name="Group 49">
            <a:extLst>
              <a:ext uri="{FF2B5EF4-FFF2-40B4-BE49-F238E27FC236}">
                <a16:creationId xmlns:a16="http://schemas.microsoft.com/office/drawing/2014/main" id="{5C3D2E4C-C6FE-4F26-AB0E-63C54456A540}"/>
              </a:ext>
            </a:extLst>
          </p:cNvPr>
          <p:cNvGrpSpPr/>
          <p:nvPr/>
        </p:nvGrpSpPr>
        <p:grpSpPr>
          <a:xfrm>
            <a:off x="9915453" y="3343646"/>
            <a:ext cx="1664952" cy="884267"/>
            <a:chOff x="7376817" y="4149181"/>
            <a:chExt cx="433512" cy="900389"/>
          </a:xfrm>
        </p:grpSpPr>
        <p:pic>
          <p:nvPicPr>
            <p:cNvPr id="51" name="Picture 50">
              <a:extLst>
                <a:ext uri="{FF2B5EF4-FFF2-40B4-BE49-F238E27FC236}">
                  <a16:creationId xmlns:a16="http://schemas.microsoft.com/office/drawing/2014/main" id="{976F954A-1D26-406F-9CC8-FA0F2867B6B8}"/>
                </a:ext>
              </a:extLst>
            </p:cNvPr>
            <p:cNvPicPr>
              <a:picLocks noChangeAspect="1"/>
            </p:cNvPicPr>
            <p:nvPr/>
          </p:nvPicPr>
          <p:blipFill>
            <a:blip r:embed="rId2">
              <a:duotone>
                <a:schemeClr val="accent2">
                  <a:shade val="45000"/>
                  <a:satMod val="135000"/>
                </a:schemeClr>
                <a:prstClr val="white"/>
              </a:duotone>
            </a:blip>
            <a:stretch>
              <a:fillRect/>
            </a:stretch>
          </p:blipFill>
          <p:spPr>
            <a:xfrm>
              <a:off x="7387196" y="4149181"/>
              <a:ext cx="423133" cy="900389"/>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52" name="TextBox 51">
              <a:extLst>
                <a:ext uri="{FF2B5EF4-FFF2-40B4-BE49-F238E27FC236}">
                  <a16:creationId xmlns:a16="http://schemas.microsoft.com/office/drawing/2014/main" id="{CDF6E5E0-BC57-466C-A9B5-D525A321695F}"/>
                </a:ext>
              </a:extLst>
            </p:cNvPr>
            <p:cNvSpPr txBox="1"/>
            <p:nvPr/>
          </p:nvSpPr>
          <p:spPr>
            <a:xfrm flipH="1">
              <a:off x="7376817" y="4356420"/>
              <a:ext cx="433512" cy="492019"/>
            </a:xfrm>
            <a:prstGeom prst="rect">
              <a:avLst/>
            </a:prstGeom>
            <a:noFill/>
          </p:spPr>
          <p:txBody>
            <a:bodyPr wrap="square" rtlCol="0" anchor="ctr">
              <a:spAutoFit/>
            </a:bodyPr>
            <a:lstStyle/>
            <a:p>
              <a:pPr lvl="0" algn="ctr">
                <a:lnSpc>
                  <a:spcPct val="90000"/>
                </a:lnSpc>
                <a:spcBef>
                  <a:spcPts val="1000"/>
                </a:spcBef>
                <a:defRPr/>
              </a:pPr>
              <a:r>
                <a:rPr lang="en-US" sz="2800" b="1" dirty="0">
                  <a:solidFill>
                    <a:srgbClr val="FFFFFF"/>
                  </a:solidFill>
                  <a:latin typeface="Yu Gothic" panose="020B0400000000000000" pitchFamily="34" charset="-128"/>
                  <a:ea typeface="Yu Gothic" panose="020B0400000000000000" pitchFamily="34" charset="-128"/>
                </a:rPr>
                <a:t>123</a:t>
              </a:r>
            </a:p>
          </p:txBody>
        </p:sp>
      </p:grpSp>
      <p:grpSp>
        <p:nvGrpSpPr>
          <p:cNvPr id="53" name="Group 52">
            <a:extLst>
              <a:ext uri="{FF2B5EF4-FFF2-40B4-BE49-F238E27FC236}">
                <a16:creationId xmlns:a16="http://schemas.microsoft.com/office/drawing/2014/main" id="{0CD151B4-A756-4FC0-BFEE-63A1FEA5C494}"/>
              </a:ext>
            </a:extLst>
          </p:cNvPr>
          <p:cNvGrpSpPr/>
          <p:nvPr/>
        </p:nvGrpSpPr>
        <p:grpSpPr>
          <a:xfrm>
            <a:off x="9915453" y="4556747"/>
            <a:ext cx="1664953" cy="850705"/>
            <a:chOff x="7376817" y="4149181"/>
            <a:chExt cx="433512" cy="900389"/>
          </a:xfrm>
        </p:grpSpPr>
        <p:pic>
          <p:nvPicPr>
            <p:cNvPr id="54" name="Picture 53">
              <a:extLst>
                <a:ext uri="{FF2B5EF4-FFF2-40B4-BE49-F238E27FC236}">
                  <a16:creationId xmlns:a16="http://schemas.microsoft.com/office/drawing/2014/main" id="{312204CB-B936-44FA-8960-BB5F554BF477}"/>
                </a:ext>
              </a:extLst>
            </p:cNvPr>
            <p:cNvPicPr>
              <a:picLocks noChangeAspect="1"/>
            </p:cNvPicPr>
            <p:nvPr/>
          </p:nvPicPr>
          <p:blipFill>
            <a:blip r:embed="rId2">
              <a:duotone>
                <a:schemeClr val="accent2">
                  <a:shade val="45000"/>
                  <a:satMod val="135000"/>
                </a:schemeClr>
                <a:prstClr val="white"/>
              </a:duotone>
            </a:blip>
            <a:stretch>
              <a:fillRect/>
            </a:stretch>
          </p:blipFill>
          <p:spPr>
            <a:xfrm>
              <a:off x="7387196" y="4149181"/>
              <a:ext cx="423133" cy="900389"/>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55" name="TextBox 54">
              <a:extLst>
                <a:ext uri="{FF2B5EF4-FFF2-40B4-BE49-F238E27FC236}">
                  <a16:creationId xmlns:a16="http://schemas.microsoft.com/office/drawing/2014/main" id="{FD140A81-D515-4CCE-B964-AC9EE305D6C9}"/>
                </a:ext>
              </a:extLst>
            </p:cNvPr>
            <p:cNvSpPr txBox="1"/>
            <p:nvPr/>
          </p:nvSpPr>
          <p:spPr>
            <a:xfrm flipH="1">
              <a:off x="7376817" y="4464935"/>
              <a:ext cx="433512" cy="274989"/>
            </a:xfrm>
            <a:prstGeom prst="rect">
              <a:avLst/>
            </a:prstGeom>
            <a:noFill/>
          </p:spPr>
          <p:txBody>
            <a:bodyPr wrap="square" rtlCol="0" anchor="ctr">
              <a:spAutoFit/>
            </a:bodyPr>
            <a:lstStyle/>
            <a:p>
              <a:pPr lvl="0" algn="ctr">
                <a:lnSpc>
                  <a:spcPct val="90000"/>
                </a:lnSpc>
                <a:spcBef>
                  <a:spcPts val="1000"/>
                </a:spcBef>
                <a:defRPr/>
              </a:pPr>
              <a:r>
                <a:rPr lang="en-US" sz="1200" b="1" dirty="0">
                  <a:solidFill>
                    <a:srgbClr val="FFFFFF"/>
                  </a:solidFill>
                  <a:latin typeface="Yu Gothic" panose="020B0400000000000000" pitchFamily="34" charset="-128"/>
                  <a:ea typeface="Yu Gothic" panose="020B0400000000000000" pitchFamily="34" charset="-128"/>
                </a:rPr>
                <a:t>Twice in Year</a:t>
              </a:r>
            </a:p>
          </p:txBody>
        </p:sp>
      </p:grpSp>
      <p:sp>
        <p:nvSpPr>
          <p:cNvPr id="57" name="TextBox 56">
            <a:extLst>
              <a:ext uri="{FF2B5EF4-FFF2-40B4-BE49-F238E27FC236}">
                <a16:creationId xmlns:a16="http://schemas.microsoft.com/office/drawing/2014/main" id="{ECAAAF88-A239-468E-BCD2-62817FB92323}"/>
              </a:ext>
            </a:extLst>
          </p:cNvPr>
          <p:cNvSpPr txBox="1"/>
          <p:nvPr/>
        </p:nvSpPr>
        <p:spPr>
          <a:xfrm>
            <a:off x="167777" y="6333583"/>
            <a:ext cx="1619075" cy="369332"/>
          </a:xfrm>
          <a:prstGeom prst="rect">
            <a:avLst/>
          </a:prstGeom>
          <a:noFill/>
        </p:spPr>
        <p:txBody>
          <a:bodyPr wrap="square">
            <a:spAutoFit/>
          </a:bodyPr>
          <a:lstStyle/>
          <a:p>
            <a:r>
              <a:rPr lang="en-IN" b="1" dirty="0">
                <a:solidFill>
                  <a:schemeClr val="accent6">
                    <a:lumMod val="50000"/>
                  </a:schemeClr>
                </a:solidFill>
              </a:rPr>
              <a:t>12</a:t>
            </a:r>
            <a:r>
              <a:rPr lang="en-IN" sz="1800" b="1" dirty="0">
                <a:solidFill>
                  <a:schemeClr val="accent6">
                    <a:lumMod val="50000"/>
                  </a:schemeClr>
                </a:solidFill>
              </a:rPr>
              <a:t>-Dec-2020</a:t>
            </a:r>
          </a:p>
        </p:txBody>
      </p:sp>
    </p:spTree>
    <p:extLst>
      <p:ext uri="{BB962C8B-B14F-4D97-AF65-F5344CB8AC3E}">
        <p14:creationId xmlns:p14="http://schemas.microsoft.com/office/powerpoint/2010/main" val="2608811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F6E4FCA4-CCF2-4A76-B38D-DDC9F6C1704D}"/>
              </a:ext>
            </a:extLst>
          </p:cNvPr>
          <p:cNvSpPr txBox="1">
            <a:spLocks noGrp="1"/>
          </p:cNvSpPr>
          <p:nvPr>
            <p:ph type="title"/>
          </p:nvPr>
        </p:nvSpPr>
        <p:spPr>
          <a:xfrm>
            <a:off x="125413" y="138079"/>
            <a:ext cx="11228387" cy="663643"/>
          </a:xfrm>
          <a:prstGeom prst="rect">
            <a:avLst/>
          </a:prstGeom>
          <a:noFill/>
          <a:effectLst>
            <a:outerShdw blurRad="254000" dist="190500" dir="10020000" algn="ctr" rotWithShape="0">
              <a:srgbClr val="000000">
                <a:alpha val="35000"/>
              </a:srgbClr>
            </a:outerShdw>
          </a:effectLst>
        </p:spPr>
        <p:txBody>
          <a:bodyPr wrap="square" rtlCol="0">
            <a:spAutoFit/>
          </a:bodyPr>
          <a:lstStyle/>
          <a:p>
            <a:pPr>
              <a:lnSpc>
                <a:spcPts val="4900"/>
              </a:lnSpc>
            </a:pPr>
            <a:r>
              <a:rPr lang="en-IN" sz="2800" b="1" dirty="0">
                <a:latin typeface="Yu Gothic" panose="020B0400000000000000" pitchFamily="34" charset="-128"/>
                <a:ea typeface="Yu Gothic" panose="020B0400000000000000" pitchFamily="34" charset="-128"/>
                <a:cs typeface="Verdana" panose="020B0604030504040204" pitchFamily="34" charset="0"/>
              </a:rPr>
              <a:t>MoM Customers and Sales growth</a:t>
            </a:r>
          </a:p>
        </p:txBody>
      </p:sp>
      <p:sp>
        <p:nvSpPr>
          <p:cNvPr id="7" name="TextBox 6">
            <a:extLst>
              <a:ext uri="{FF2B5EF4-FFF2-40B4-BE49-F238E27FC236}">
                <a16:creationId xmlns:a16="http://schemas.microsoft.com/office/drawing/2014/main" id="{6B054F0A-804F-42F3-AD77-27583D9B8F22}"/>
              </a:ext>
            </a:extLst>
          </p:cNvPr>
          <p:cNvSpPr txBox="1"/>
          <p:nvPr/>
        </p:nvSpPr>
        <p:spPr>
          <a:xfrm>
            <a:off x="6761527" y="1744638"/>
            <a:ext cx="5318620" cy="1477328"/>
          </a:xfrm>
          <a:prstGeom prst="rect">
            <a:avLst/>
          </a:prstGeom>
          <a:noFill/>
        </p:spPr>
        <p:txBody>
          <a:bodyPr wrap="square">
            <a:spAutoFit/>
          </a:bodyPr>
          <a:lstStyle/>
          <a:p>
            <a:pPr marL="285750" indent="-285750">
              <a:buFont typeface="Arial" panose="020B0604020202020204" pitchFamily="34" charset="0"/>
              <a:buChar char="•"/>
            </a:pPr>
            <a:r>
              <a:rPr lang="en-US" dirty="0">
                <a:latin typeface="Yu Gothic" panose="020B0400000000000000" pitchFamily="34" charset="-128"/>
                <a:ea typeface="Yu Gothic" panose="020B0400000000000000" pitchFamily="34" charset="-128"/>
              </a:rPr>
              <a:t>More than 200% growth in customer count from Sep 2019</a:t>
            </a:r>
          </a:p>
          <a:p>
            <a:pPr marL="285750" indent="-285750">
              <a:buFont typeface="Arial" panose="020B0604020202020204" pitchFamily="34" charset="0"/>
              <a:buChar char="•"/>
            </a:pPr>
            <a:r>
              <a:rPr lang="en-US" dirty="0">
                <a:latin typeface="Yu Gothic" panose="020B0400000000000000" pitchFamily="34" charset="-128"/>
                <a:ea typeface="Yu Gothic" panose="020B0400000000000000" pitchFamily="34" charset="-128"/>
              </a:rPr>
              <a:t>But, proportional growth in sales is only 100%</a:t>
            </a:r>
          </a:p>
          <a:p>
            <a:pPr marL="285750" indent="-285750">
              <a:buFont typeface="Arial" panose="020B0604020202020204" pitchFamily="34" charset="0"/>
              <a:buChar char="•"/>
            </a:pPr>
            <a:r>
              <a:rPr lang="en-IN" dirty="0">
                <a:latin typeface="Yu Gothic" panose="020B0400000000000000" pitchFamily="34" charset="-128"/>
                <a:ea typeface="Yu Gothic" panose="020B0400000000000000" pitchFamily="34" charset="-128"/>
              </a:rPr>
              <a:t>Recent acquisitions/visits are low value transactions</a:t>
            </a:r>
          </a:p>
        </p:txBody>
      </p:sp>
      <p:pic>
        <p:nvPicPr>
          <p:cNvPr id="9" name="Picture 8">
            <a:extLst>
              <a:ext uri="{FF2B5EF4-FFF2-40B4-BE49-F238E27FC236}">
                <a16:creationId xmlns:a16="http://schemas.microsoft.com/office/drawing/2014/main" id="{55193B52-3B9E-41E3-B558-57A3B631AB65}"/>
              </a:ext>
            </a:extLst>
          </p:cNvPr>
          <p:cNvPicPr>
            <a:picLocks noChangeAspect="1"/>
          </p:cNvPicPr>
          <p:nvPr/>
        </p:nvPicPr>
        <p:blipFill>
          <a:blip r:embed="rId2"/>
          <a:stretch>
            <a:fillRect/>
          </a:stretch>
        </p:blipFill>
        <p:spPr>
          <a:xfrm>
            <a:off x="407670" y="1728131"/>
            <a:ext cx="6176028" cy="3216347"/>
          </a:xfrm>
          <a:prstGeom prst="rect">
            <a:avLst/>
          </a:prstGeom>
          <a:ln>
            <a:solidFill>
              <a:schemeClr val="accent1"/>
            </a:solid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D5421442-11E0-44BC-B274-BD461A3B669E}"/>
              </a:ext>
            </a:extLst>
          </p:cNvPr>
          <p:cNvSpPr txBox="1"/>
          <p:nvPr/>
        </p:nvSpPr>
        <p:spPr>
          <a:xfrm>
            <a:off x="167777" y="6333583"/>
            <a:ext cx="1619075" cy="369332"/>
          </a:xfrm>
          <a:prstGeom prst="rect">
            <a:avLst/>
          </a:prstGeom>
          <a:noFill/>
        </p:spPr>
        <p:txBody>
          <a:bodyPr wrap="square">
            <a:spAutoFit/>
          </a:bodyPr>
          <a:lstStyle/>
          <a:p>
            <a:r>
              <a:rPr lang="en-IN" b="1" dirty="0">
                <a:solidFill>
                  <a:schemeClr val="accent6">
                    <a:lumMod val="50000"/>
                  </a:schemeClr>
                </a:solidFill>
              </a:rPr>
              <a:t>12</a:t>
            </a:r>
            <a:r>
              <a:rPr lang="en-IN" sz="1800" b="1" dirty="0">
                <a:solidFill>
                  <a:schemeClr val="accent6">
                    <a:lumMod val="50000"/>
                  </a:schemeClr>
                </a:solidFill>
              </a:rPr>
              <a:t>-Dec-2020</a:t>
            </a:r>
          </a:p>
        </p:txBody>
      </p:sp>
    </p:spTree>
    <p:extLst>
      <p:ext uri="{BB962C8B-B14F-4D97-AF65-F5344CB8AC3E}">
        <p14:creationId xmlns:p14="http://schemas.microsoft.com/office/powerpoint/2010/main" val="134567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ADB0F81-4117-4BB6-9B39-13490EC60F48}"/>
              </a:ext>
            </a:extLst>
          </p:cNvPr>
          <p:cNvSpPr txBox="1"/>
          <p:nvPr/>
        </p:nvSpPr>
        <p:spPr>
          <a:xfrm>
            <a:off x="127929" y="746509"/>
            <a:ext cx="9074794" cy="400110"/>
          </a:xfrm>
          <a:prstGeom prst="rect">
            <a:avLst/>
          </a:prstGeom>
          <a:noFill/>
        </p:spPr>
        <p:txBody>
          <a:bodyPr wrap="square">
            <a:spAutoFit/>
          </a:bodyPr>
          <a:lstStyle/>
          <a:p>
            <a:r>
              <a:rPr lang="en-US" sz="2000" dirty="0">
                <a:latin typeface="Yu Gothic" panose="020B0400000000000000" pitchFamily="34" charset="-128"/>
                <a:ea typeface="Yu Gothic" panose="020B0400000000000000" pitchFamily="34" charset="-128"/>
              </a:rPr>
              <a:t>30% of the Sales revenue is from 10% of Customers </a:t>
            </a:r>
            <a:endParaRPr lang="en-IN" sz="2000" dirty="0">
              <a:latin typeface="Yu Gothic" panose="020B0400000000000000" pitchFamily="34" charset="-128"/>
              <a:ea typeface="Yu Gothic" panose="020B0400000000000000" pitchFamily="34" charset="-128"/>
            </a:endParaRPr>
          </a:p>
        </p:txBody>
      </p:sp>
      <p:sp>
        <p:nvSpPr>
          <p:cNvPr id="10" name="TextBox 9">
            <a:extLst>
              <a:ext uri="{FF2B5EF4-FFF2-40B4-BE49-F238E27FC236}">
                <a16:creationId xmlns:a16="http://schemas.microsoft.com/office/drawing/2014/main" id="{7D70DE96-60BF-4C68-AE52-97E5C890885D}"/>
              </a:ext>
            </a:extLst>
          </p:cNvPr>
          <p:cNvSpPr txBox="1"/>
          <p:nvPr/>
        </p:nvSpPr>
        <p:spPr>
          <a:xfrm>
            <a:off x="1398" y="153436"/>
            <a:ext cx="6094602" cy="523220"/>
          </a:xfrm>
          <a:prstGeom prst="rect">
            <a:avLst/>
          </a:prstGeom>
          <a:noFill/>
        </p:spPr>
        <p:txBody>
          <a:bodyPr wrap="square">
            <a:spAutoFit/>
          </a:bodyPr>
          <a:lstStyle/>
          <a:p>
            <a:r>
              <a:rPr lang="en-IN" sz="2800" b="1" dirty="0">
                <a:latin typeface="Yu Gothic" panose="020B0400000000000000" pitchFamily="34" charset="-128"/>
                <a:ea typeface="Yu Gothic" panose="020B0400000000000000" pitchFamily="34" charset="-128"/>
              </a:rPr>
              <a:t>Decile Analysis </a:t>
            </a:r>
          </a:p>
        </p:txBody>
      </p:sp>
      <p:sp>
        <p:nvSpPr>
          <p:cNvPr id="14" name="TextBox 13">
            <a:extLst>
              <a:ext uri="{FF2B5EF4-FFF2-40B4-BE49-F238E27FC236}">
                <a16:creationId xmlns:a16="http://schemas.microsoft.com/office/drawing/2014/main" id="{BA0F65C8-9D28-46C7-AE08-C241A3372A94}"/>
              </a:ext>
            </a:extLst>
          </p:cNvPr>
          <p:cNvSpPr txBox="1"/>
          <p:nvPr/>
        </p:nvSpPr>
        <p:spPr>
          <a:xfrm>
            <a:off x="6518246" y="1606301"/>
            <a:ext cx="5436068" cy="2862322"/>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Yu Gothic" panose="020B0400000000000000" pitchFamily="34" charset="-128"/>
                <a:ea typeface="Yu Gothic" panose="020B0400000000000000" pitchFamily="34" charset="-128"/>
              </a:rPr>
              <a:t>Top decile is 13 times better than worst decile and Twice better than the second best decile</a:t>
            </a:r>
          </a:p>
          <a:p>
            <a:pPr marL="285750" indent="-285750">
              <a:buFont typeface="Arial" panose="020B0604020202020204" pitchFamily="34" charset="0"/>
              <a:buChar char="•"/>
            </a:pPr>
            <a:r>
              <a:rPr lang="en-US" sz="2000" dirty="0">
                <a:latin typeface="Yu Gothic" panose="020B0400000000000000" pitchFamily="34" charset="-128"/>
                <a:ea typeface="Yu Gothic" panose="020B0400000000000000" pitchFamily="34" charset="-128"/>
              </a:rPr>
              <a:t>10% of sub base will give 30% revenue </a:t>
            </a:r>
          </a:p>
          <a:p>
            <a:pPr marL="285750" indent="-285750">
              <a:buFont typeface="Arial" panose="020B0604020202020204" pitchFamily="34" charset="0"/>
              <a:buChar char="•"/>
            </a:pPr>
            <a:r>
              <a:rPr lang="en-US" sz="2000" dirty="0">
                <a:latin typeface="Yu Gothic" panose="020B0400000000000000" pitchFamily="34" charset="-128"/>
                <a:ea typeface="Yu Gothic" panose="020B0400000000000000" pitchFamily="34" charset="-128"/>
              </a:rPr>
              <a:t>3 segments as suggested by customer base analysis </a:t>
            </a:r>
          </a:p>
          <a:p>
            <a:pPr marL="285750" indent="-285750">
              <a:buFont typeface="Arial" panose="020B0604020202020204" pitchFamily="34" charset="0"/>
              <a:buChar char="•"/>
            </a:pPr>
            <a:r>
              <a:rPr lang="en-US" sz="2000" dirty="0">
                <a:solidFill>
                  <a:srgbClr val="FF0000"/>
                </a:solidFill>
                <a:latin typeface="Yu Gothic" panose="020B0400000000000000" pitchFamily="34" charset="-128"/>
                <a:ea typeface="Yu Gothic" panose="020B0400000000000000" pitchFamily="34" charset="-128"/>
              </a:rPr>
              <a:t>Top decile is not recent!</a:t>
            </a:r>
          </a:p>
          <a:p>
            <a:pPr marL="285750" indent="-285750">
              <a:buFont typeface="Arial" panose="020B0604020202020204" pitchFamily="34" charset="0"/>
              <a:buChar char="•"/>
            </a:pPr>
            <a:r>
              <a:rPr lang="en-IN" sz="2000" dirty="0">
                <a:solidFill>
                  <a:srgbClr val="FF0000"/>
                </a:solidFill>
                <a:latin typeface="Yu Gothic" panose="020B0400000000000000" pitchFamily="34" charset="-128"/>
                <a:ea typeface="Yu Gothic" panose="020B0400000000000000" pitchFamily="34" charset="-128"/>
              </a:rPr>
              <a:t>Recent acquisitions/visits are low value transactions</a:t>
            </a:r>
          </a:p>
        </p:txBody>
      </p:sp>
      <p:sp>
        <p:nvSpPr>
          <p:cNvPr id="18" name="TextBox 17">
            <a:extLst>
              <a:ext uri="{FF2B5EF4-FFF2-40B4-BE49-F238E27FC236}">
                <a16:creationId xmlns:a16="http://schemas.microsoft.com/office/drawing/2014/main" id="{E0C2F27E-BD88-45F2-ABB6-E1F800EC88F4}"/>
              </a:ext>
            </a:extLst>
          </p:cNvPr>
          <p:cNvSpPr txBox="1"/>
          <p:nvPr/>
        </p:nvSpPr>
        <p:spPr>
          <a:xfrm>
            <a:off x="167777" y="6333583"/>
            <a:ext cx="1619075" cy="369332"/>
          </a:xfrm>
          <a:prstGeom prst="rect">
            <a:avLst/>
          </a:prstGeom>
          <a:noFill/>
        </p:spPr>
        <p:txBody>
          <a:bodyPr wrap="square">
            <a:spAutoFit/>
          </a:bodyPr>
          <a:lstStyle/>
          <a:p>
            <a:r>
              <a:rPr lang="en-IN" b="1" dirty="0">
                <a:solidFill>
                  <a:schemeClr val="accent6">
                    <a:lumMod val="50000"/>
                  </a:schemeClr>
                </a:solidFill>
              </a:rPr>
              <a:t>12</a:t>
            </a:r>
            <a:r>
              <a:rPr lang="en-IN" sz="1800" b="1" dirty="0">
                <a:solidFill>
                  <a:schemeClr val="accent6">
                    <a:lumMod val="50000"/>
                  </a:schemeClr>
                </a:solidFill>
              </a:rPr>
              <a:t>-Dec-2020</a:t>
            </a:r>
          </a:p>
        </p:txBody>
      </p:sp>
      <p:pic>
        <p:nvPicPr>
          <p:cNvPr id="3" name="Picture 2">
            <a:extLst>
              <a:ext uri="{FF2B5EF4-FFF2-40B4-BE49-F238E27FC236}">
                <a16:creationId xmlns:a16="http://schemas.microsoft.com/office/drawing/2014/main" id="{990AA9CB-3ADC-4D2B-8369-1976126F8731}"/>
              </a:ext>
            </a:extLst>
          </p:cNvPr>
          <p:cNvPicPr>
            <a:picLocks noChangeAspect="1"/>
          </p:cNvPicPr>
          <p:nvPr/>
        </p:nvPicPr>
        <p:blipFill>
          <a:blip r:embed="rId2"/>
          <a:stretch>
            <a:fillRect/>
          </a:stretch>
        </p:blipFill>
        <p:spPr>
          <a:xfrm>
            <a:off x="237686" y="1444575"/>
            <a:ext cx="5400675" cy="309048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61355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D70DE96-60BF-4C68-AE52-97E5C890885D}"/>
              </a:ext>
            </a:extLst>
          </p:cNvPr>
          <p:cNvSpPr txBox="1"/>
          <p:nvPr/>
        </p:nvSpPr>
        <p:spPr>
          <a:xfrm>
            <a:off x="1398" y="153436"/>
            <a:ext cx="6094602" cy="523220"/>
          </a:xfrm>
          <a:prstGeom prst="rect">
            <a:avLst/>
          </a:prstGeom>
          <a:noFill/>
        </p:spPr>
        <p:txBody>
          <a:bodyPr wrap="square">
            <a:spAutoFit/>
          </a:bodyPr>
          <a:lstStyle/>
          <a:p>
            <a:r>
              <a:rPr lang="en-IN" sz="2800" b="1" dirty="0">
                <a:latin typeface="Yu Gothic" panose="020B0400000000000000" pitchFamily="34" charset="-128"/>
                <a:ea typeface="Yu Gothic" panose="020B0400000000000000" pitchFamily="34" charset="-128"/>
              </a:rPr>
              <a:t>Decile Analysis </a:t>
            </a:r>
          </a:p>
        </p:txBody>
      </p:sp>
      <p:sp>
        <p:nvSpPr>
          <p:cNvPr id="18" name="TextBox 17">
            <a:extLst>
              <a:ext uri="{FF2B5EF4-FFF2-40B4-BE49-F238E27FC236}">
                <a16:creationId xmlns:a16="http://schemas.microsoft.com/office/drawing/2014/main" id="{E0C2F27E-BD88-45F2-ABB6-E1F800EC88F4}"/>
              </a:ext>
            </a:extLst>
          </p:cNvPr>
          <p:cNvSpPr txBox="1"/>
          <p:nvPr/>
        </p:nvSpPr>
        <p:spPr>
          <a:xfrm>
            <a:off x="167777" y="6333583"/>
            <a:ext cx="1619075" cy="369332"/>
          </a:xfrm>
          <a:prstGeom prst="rect">
            <a:avLst/>
          </a:prstGeom>
          <a:noFill/>
        </p:spPr>
        <p:txBody>
          <a:bodyPr wrap="square">
            <a:spAutoFit/>
          </a:bodyPr>
          <a:lstStyle/>
          <a:p>
            <a:r>
              <a:rPr lang="en-IN" b="1" dirty="0">
                <a:solidFill>
                  <a:schemeClr val="accent6">
                    <a:lumMod val="50000"/>
                  </a:schemeClr>
                </a:solidFill>
              </a:rPr>
              <a:t>12</a:t>
            </a:r>
            <a:r>
              <a:rPr lang="en-IN" sz="1800" b="1" dirty="0">
                <a:solidFill>
                  <a:schemeClr val="accent6">
                    <a:lumMod val="50000"/>
                  </a:schemeClr>
                </a:solidFill>
              </a:rPr>
              <a:t>-Dec-2020</a:t>
            </a:r>
          </a:p>
        </p:txBody>
      </p:sp>
      <p:pic>
        <p:nvPicPr>
          <p:cNvPr id="5" name="Picture 4">
            <a:extLst>
              <a:ext uri="{FF2B5EF4-FFF2-40B4-BE49-F238E27FC236}">
                <a16:creationId xmlns:a16="http://schemas.microsoft.com/office/drawing/2014/main" id="{F9E3D494-A305-4278-AC3A-A3D3DA355789}"/>
              </a:ext>
            </a:extLst>
          </p:cNvPr>
          <p:cNvPicPr>
            <a:picLocks noChangeAspect="1"/>
          </p:cNvPicPr>
          <p:nvPr/>
        </p:nvPicPr>
        <p:blipFill>
          <a:blip r:embed="rId2"/>
          <a:stretch>
            <a:fillRect/>
          </a:stretch>
        </p:blipFill>
        <p:spPr>
          <a:xfrm>
            <a:off x="167777" y="889091"/>
            <a:ext cx="5521823" cy="3332111"/>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06BD8FAF-1E7D-4646-9F9C-3F6E3B773312}"/>
              </a:ext>
            </a:extLst>
          </p:cNvPr>
          <p:cNvPicPr>
            <a:picLocks noChangeAspect="1"/>
          </p:cNvPicPr>
          <p:nvPr/>
        </p:nvPicPr>
        <p:blipFill>
          <a:blip r:embed="rId3"/>
          <a:stretch>
            <a:fillRect/>
          </a:stretch>
        </p:blipFill>
        <p:spPr>
          <a:xfrm>
            <a:off x="5985792" y="889091"/>
            <a:ext cx="6038431" cy="333211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69259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0BAA7-F005-48B0-9B35-8FF43BADBDD2}"/>
              </a:ext>
            </a:extLst>
          </p:cNvPr>
          <p:cNvSpPr>
            <a:spLocks noGrp="1"/>
          </p:cNvSpPr>
          <p:nvPr>
            <p:ph type="title"/>
          </p:nvPr>
        </p:nvSpPr>
        <p:spPr>
          <a:xfrm>
            <a:off x="0" y="0"/>
            <a:ext cx="10515600" cy="834887"/>
          </a:xfrm>
        </p:spPr>
        <p:txBody>
          <a:bodyPr>
            <a:normAutofit/>
          </a:bodyPr>
          <a:lstStyle/>
          <a:p>
            <a:r>
              <a:rPr lang="en-US" sz="2800" b="1" dirty="0">
                <a:latin typeface="Yu Gothic" panose="020B0400000000000000" pitchFamily="34" charset="-128"/>
                <a:ea typeface="Yu Gothic" panose="020B0400000000000000" pitchFamily="34" charset="-128"/>
              </a:rPr>
              <a:t>Methodology</a:t>
            </a:r>
          </a:p>
        </p:txBody>
      </p:sp>
      <p:grpSp>
        <p:nvGrpSpPr>
          <p:cNvPr id="4" name="Group 3">
            <a:extLst>
              <a:ext uri="{FF2B5EF4-FFF2-40B4-BE49-F238E27FC236}">
                <a16:creationId xmlns:a16="http://schemas.microsoft.com/office/drawing/2014/main" id="{40B95351-D89F-427B-8442-5241259432CF}"/>
              </a:ext>
            </a:extLst>
          </p:cNvPr>
          <p:cNvGrpSpPr/>
          <p:nvPr/>
        </p:nvGrpSpPr>
        <p:grpSpPr>
          <a:xfrm>
            <a:off x="718206" y="912127"/>
            <a:ext cx="11244281" cy="5033745"/>
            <a:chOff x="1050380" y="1199765"/>
            <a:chExt cx="10592980" cy="5033745"/>
          </a:xfrm>
        </p:grpSpPr>
        <p:grpSp>
          <p:nvGrpSpPr>
            <p:cNvPr id="5" name="Group 4">
              <a:extLst>
                <a:ext uri="{FF2B5EF4-FFF2-40B4-BE49-F238E27FC236}">
                  <a16:creationId xmlns:a16="http://schemas.microsoft.com/office/drawing/2014/main" id="{D0284D26-9EAB-4AD5-974E-DA54A339FBB1}"/>
                </a:ext>
              </a:extLst>
            </p:cNvPr>
            <p:cNvGrpSpPr/>
            <p:nvPr/>
          </p:nvGrpSpPr>
          <p:grpSpPr>
            <a:xfrm>
              <a:off x="1050380" y="1199765"/>
              <a:ext cx="10592980" cy="5033745"/>
              <a:chOff x="6323420" y="679301"/>
              <a:chExt cx="6410943" cy="5033745"/>
            </a:xfrm>
          </p:grpSpPr>
          <p:graphicFrame>
            <p:nvGraphicFramePr>
              <p:cNvPr id="10" name="Diagram 9">
                <a:extLst>
                  <a:ext uri="{FF2B5EF4-FFF2-40B4-BE49-F238E27FC236}">
                    <a16:creationId xmlns:a16="http://schemas.microsoft.com/office/drawing/2014/main" id="{E10E4BA0-89E6-431A-B296-6B865D136030}"/>
                  </a:ext>
                </a:extLst>
              </p:cNvPr>
              <p:cNvGraphicFramePr/>
              <p:nvPr>
                <p:extLst>
                  <p:ext uri="{D42A27DB-BD31-4B8C-83A1-F6EECF244321}">
                    <p14:modId xmlns:p14="http://schemas.microsoft.com/office/powerpoint/2010/main" val="3573970605"/>
                  </p:ext>
                </p:extLst>
              </p:nvPr>
            </p:nvGraphicFramePr>
            <p:xfrm>
              <a:off x="6323420" y="679301"/>
              <a:ext cx="6410943" cy="5033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a:extLst>
                  <a:ext uri="{FF2B5EF4-FFF2-40B4-BE49-F238E27FC236}">
                    <a16:creationId xmlns:a16="http://schemas.microsoft.com/office/drawing/2014/main" id="{EB7109E1-E032-45C3-A58E-2825B97EA68E}"/>
                  </a:ext>
                </a:extLst>
              </p:cNvPr>
              <p:cNvSpPr txBox="1"/>
              <p:nvPr/>
            </p:nvSpPr>
            <p:spPr>
              <a:xfrm>
                <a:off x="6910133" y="3078480"/>
                <a:ext cx="579120" cy="246221"/>
              </a:xfrm>
              <a:prstGeom prst="rect">
                <a:avLst/>
              </a:prstGeom>
              <a:noFill/>
            </p:spPr>
            <p:txBody>
              <a:bodyPr wrap="square" rtlCol="0">
                <a:spAutoFit/>
              </a:bodyPr>
              <a:lstStyle/>
              <a:p>
                <a:r>
                  <a:rPr lang="en-IN" sz="1000" b="1" dirty="0">
                    <a:solidFill>
                      <a:schemeClr val="bg1"/>
                    </a:solidFill>
                  </a:rPr>
                  <a:t>Define</a:t>
                </a:r>
                <a:endParaRPr lang="en-US" sz="1000" b="1" dirty="0">
                  <a:solidFill>
                    <a:schemeClr val="bg1"/>
                  </a:solidFill>
                </a:endParaRPr>
              </a:p>
            </p:txBody>
          </p:sp>
        </p:grpSp>
        <p:sp>
          <p:nvSpPr>
            <p:cNvPr id="6" name="TextBox 5">
              <a:extLst>
                <a:ext uri="{FF2B5EF4-FFF2-40B4-BE49-F238E27FC236}">
                  <a16:creationId xmlns:a16="http://schemas.microsoft.com/office/drawing/2014/main" id="{1FF8BA1D-4707-42BC-89E6-1E65C7BCA4E8}"/>
                </a:ext>
              </a:extLst>
            </p:cNvPr>
            <p:cNvSpPr txBox="1"/>
            <p:nvPr/>
          </p:nvSpPr>
          <p:spPr>
            <a:xfrm>
              <a:off x="4434840" y="3562177"/>
              <a:ext cx="487680" cy="246221"/>
            </a:xfrm>
            <a:prstGeom prst="rect">
              <a:avLst/>
            </a:prstGeom>
            <a:noFill/>
          </p:spPr>
          <p:txBody>
            <a:bodyPr wrap="square" rtlCol="0">
              <a:spAutoFit/>
            </a:bodyPr>
            <a:lstStyle/>
            <a:p>
              <a:r>
                <a:rPr lang="en-IN" sz="1000" b="1" dirty="0">
                  <a:solidFill>
                    <a:schemeClr val="bg1"/>
                  </a:solidFill>
                </a:rPr>
                <a:t> Plan</a:t>
              </a:r>
              <a:endParaRPr lang="en-US" sz="1000" b="1" dirty="0">
                <a:solidFill>
                  <a:schemeClr val="bg1"/>
                </a:solidFill>
              </a:endParaRPr>
            </a:p>
          </p:txBody>
        </p:sp>
        <p:sp>
          <p:nvSpPr>
            <p:cNvPr id="7" name="TextBox 6">
              <a:extLst>
                <a:ext uri="{FF2B5EF4-FFF2-40B4-BE49-F238E27FC236}">
                  <a16:creationId xmlns:a16="http://schemas.microsoft.com/office/drawing/2014/main" id="{ABB6E893-2A4E-4A55-8849-AAB9775DF0F1}"/>
                </a:ext>
              </a:extLst>
            </p:cNvPr>
            <p:cNvSpPr txBox="1"/>
            <p:nvPr/>
          </p:nvSpPr>
          <p:spPr>
            <a:xfrm>
              <a:off x="6380642" y="3562177"/>
              <a:ext cx="487680" cy="338554"/>
            </a:xfrm>
            <a:prstGeom prst="rect">
              <a:avLst/>
            </a:prstGeom>
            <a:noFill/>
          </p:spPr>
          <p:txBody>
            <a:bodyPr wrap="square" rtlCol="0">
              <a:spAutoFit/>
            </a:bodyPr>
            <a:lstStyle/>
            <a:p>
              <a:r>
                <a:rPr lang="en-IN" sz="800" b="1" dirty="0">
                  <a:solidFill>
                    <a:schemeClr val="bg1"/>
                  </a:solidFill>
                </a:rPr>
                <a:t>Design &amp; Build</a:t>
              </a:r>
              <a:endParaRPr lang="en-US" sz="800" b="1" dirty="0">
                <a:solidFill>
                  <a:schemeClr val="bg1"/>
                </a:solidFill>
              </a:endParaRPr>
            </a:p>
          </p:txBody>
        </p:sp>
        <p:sp>
          <p:nvSpPr>
            <p:cNvPr id="8" name="TextBox 7">
              <a:extLst>
                <a:ext uri="{FF2B5EF4-FFF2-40B4-BE49-F238E27FC236}">
                  <a16:creationId xmlns:a16="http://schemas.microsoft.com/office/drawing/2014/main" id="{5013D7EC-4F44-4682-BBE9-A14AD2CE7426}"/>
                </a:ext>
              </a:extLst>
            </p:cNvPr>
            <p:cNvSpPr txBox="1"/>
            <p:nvPr/>
          </p:nvSpPr>
          <p:spPr>
            <a:xfrm>
              <a:off x="7924800" y="3616803"/>
              <a:ext cx="579120" cy="230832"/>
            </a:xfrm>
            <a:prstGeom prst="rect">
              <a:avLst/>
            </a:prstGeom>
            <a:noFill/>
          </p:spPr>
          <p:txBody>
            <a:bodyPr wrap="square" rtlCol="0">
              <a:spAutoFit/>
            </a:bodyPr>
            <a:lstStyle/>
            <a:p>
              <a:r>
                <a:rPr lang="en-IN" sz="900" b="1" dirty="0">
                  <a:solidFill>
                    <a:schemeClr val="bg1"/>
                  </a:solidFill>
                </a:rPr>
                <a:t>Analyse</a:t>
              </a:r>
              <a:endParaRPr lang="en-US" sz="900" b="1" dirty="0">
                <a:solidFill>
                  <a:schemeClr val="bg1"/>
                </a:solidFill>
              </a:endParaRPr>
            </a:p>
          </p:txBody>
        </p:sp>
        <p:sp>
          <p:nvSpPr>
            <p:cNvPr id="9" name="TextBox 8">
              <a:extLst>
                <a:ext uri="{FF2B5EF4-FFF2-40B4-BE49-F238E27FC236}">
                  <a16:creationId xmlns:a16="http://schemas.microsoft.com/office/drawing/2014/main" id="{B731759F-78D4-42C0-B934-E3D7165A7849}"/>
                </a:ext>
              </a:extLst>
            </p:cNvPr>
            <p:cNvSpPr txBox="1"/>
            <p:nvPr/>
          </p:nvSpPr>
          <p:spPr>
            <a:xfrm>
              <a:off x="9560397" y="3598943"/>
              <a:ext cx="589442" cy="246221"/>
            </a:xfrm>
            <a:prstGeom prst="rect">
              <a:avLst/>
            </a:prstGeom>
            <a:noFill/>
          </p:spPr>
          <p:txBody>
            <a:bodyPr wrap="square" rtlCol="0">
              <a:spAutoFit/>
            </a:bodyPr>
            <a:lstStyle/>
            <a:p>
              <a:r>
                <a:rPr lang="en-IN" sz="1000" b="1" dirty="0">
                  <a:solidFill>
                    <a:schemeClr val="bg1"/>
                  </a:solidFill>
                </a:rPr>
                <a:t>Deliver</a:t>
              </a:r>
              <a:endParaRPr lang="en-US" sz="1000" b="1" dirty="0">
                <a:solidFill>
                  <a:schemeClr val="bg1"/>
                </a:solidFill>
              </a:endParaRPr>
            </a:p>
          </p:txBody>
        </p:sp>
      </p:grpSp>
      <p:sp>
        <p:nvSpPr>
          <p:cNvPr id="3" name="TextBox 2">
            <a:extLst>
              <a:ext uri="{FF2B5EF4-FFF2-40B4-BE49-F238E27FC236}">
                <a16:creationId xmlns:a16="http://schemas.microsoft.com/office/drawing/2014/main" id="{D4BC1ECA-9ECF-42FF-BF5A-FE8DA07ADB9D}"/>
              </a:ext>
            </a:extLst>
          </p:cNvPr>
          <p:cNvSpPr txBox="1"/>
          <p:nvPr/>
        </p:nvSpPr>
        <p:spPr>
          <a:xfrm>
            <a:off x="167777" y="6333583"/>
            <a:ext cx="1619075" cy="646331"/>
          </a:xfrm>
          <a:prstGeom prst="rect">
            <a:avLst/>
          </a:prstGeom>
          <a:noFill/>
        </p:spPr>
        <p:txBody>
          <a:bodyPr wrap="square">
            <a:spAutoFit/>
          </a:bodyPr>
          <a:lstStyle/>
          <a:p>
            <a:r>
              <a:rPr lang="en-IN" b="1" dirty="0">
                <a:solidFill>
                  <a:schemeClr val="accent6">
                    <a:lumMod val="50000"/>
                  </a:schemeClr>
                </a:solidFill>
              </a:rPr>
              <a:t>12</a:t>
            </a:r>
            <a:r>
              <a:rPr lang="en-IN" sz="1800" b="1" dirty="0">
                <a:solidFill>
                  <a:schemeClr val="accent6">
                    <a:lumMod val="50000"/>
                  </a:schemeClr>
                </a:solidFill>
              </a:rPr>
              <a:t>-Dec-2020</a:t>
            </a:r>
          </a:p>
          <a:p>
            <a:endParaRPr lang="en-IN" sz="1800" b="1" dirty="0">
              <a:solidFill>
                <a:schemeClr val="accent6">
                  <a:lumMod val="50000"/>
                </a:schemeClr>
              </a:solidFill>
            </a:endParaRPr>
          </a:p>
        </p:txBody>
      </p:sp>
    </p:spTree>
    <p:extLst>
      <p:ext uri="{BB962C8B-B14F-4D97-AF65-F5344CB8AC3E}">
        <p14:creationId xmlns:p14="http://schemas.microsoft.com/office/powerpoint/2010/main" val="2571576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D70DE96-60BF-4C68-AE52-97E5C890885D}"/>
              </a:ext>
            </a:extLst>
          </p:cNvPr>
          <p:cNvSpPr txBox="1"/>
          <p:nvPr/>
        </p:nvSpPr>
        <p:spPr>
          <a:xfrm>
            <a:off x="1398" y="153436"/>
            <a:ext cx="6094602" cy="523220"/>
          </a:xfrm>
          <a:prstGeom prst="rect">
            <a:avLst/>
          </a:prstGeom>
          <a:noFill/>
        </p:spPr>
        <p:txBody>
          <a:bodyPr wrap="square">
            <a:spAutoFit/>
          </a:bodyPr>
          <a:lstStyle/>
          <a:p>
            <a:r>
              <a:rPr lang="en-IN" sz="2800" b="1" dirty="0">
                <a:latin typeface="Yu Gothic" panose="020B0400000000000000" pitchFamily="34" charset="-128"/>
                <a:ea typeface="Yu Gothic" panose="020B0400000000000000" pitchFamily="34" charset="-128"/>
              </a:rPr>
              <a:t>Decile Analysis </a:t>
            </a:r>
          </a:p>
        </p:txBody>
      </p:sp>
      <p:sp>
        <p:nvSpPr>
          <p:cNvPr id="18" name="TextBox 17">
            <a:extLst>
              <a:ext uri="{FF2B5EF4-FFF2-40B4-BE49-F238E27FC236}">
                <a16:creationId xmlns:a16="http://schemas.microsoft.com/office/drawing/2014/main" id="{E0C2F27E-BD88-45F2-ABB6-E1F800EC88F4}"/>
              </a:ext>
            </a:extLst>
          </p:cNvPr>
          <p:cNvSpPr txBox="1"/>
          <p:nvPr/>
        </p:nvSpPr>
        <p:spPr>
          <a:xfrm>
            <a:off x="167777" y="6333583"/>
            <a:ext cx="1619075" cy="369332"/>
          </a:xfrm>
          <a:prstGeom prst="rect">
            <a:avLst/>
          </a:prstGeom>
          <a:noFill/>
        </p:spPr>
        <p:txBody>
          <a:bodyPr wrap="square">
            <a:spAutoFit/>
          </a:bodyPr>
          <a:lstStyle/>
          <a:p>
            <a:r>
              <a:rPr lang="en-IN" b="1" dirty="0">
                <a:solidFill>
                  <a:schemeClr val="accent6">
                    <a:lumMod val="50000"/>
                  </a:schemeClr>
                </a:solidFill>
              </a:rPr>
              <a:t>12</a:t>
            </a:r>
            <a:r>
              <a:rPr lang="en-IN" sz="1800" b="1" dirty="0">
                <a:solidFill>
                  <a:schemeClr val="accent6">
                    <a:lumMod val="50000"/>
                  </a:schemeClr>
                </a:solidFill>
              </a:rPr>
              <a:t>-Dec-2020</a:t>
            </a:r>
          </a:p>
        </p:txBody>
      </p:sp>
      <p:pic>
        <p:nvPicPr>
          <p:cNvPr id="3" name="Picture 2">
            <a:extLst>
              <a:ext uri="{FF2B5EF4-FFF2-40B4-BE49-F238E27FC236}">
                <a16:creationId xmlns:a16="http://schemas.microsoft.com/office/drawing/2014/main" id="{26021626-0973-440B-B6A6-37B223BB2DBF}"/>
              </a:ext>
            </a:extLst>
          </p:cNvPr>
          <p:cNvPicPr>
            <a:picLocks noChangeAspect="1"/>
          </p:cNvPicPr>
          <p:nvPr/>
        </p:nvPicPr>
        <p:blipFill>
          <a:blip r:embed="rId2"/>
          <a:stretch>
            <a:fillRect/>
          </a:stretch>
        </p:blipFill>
        <p:spPr>
          <a:xfrm>
            <a:off x="433676" y="1110961"/>
            <a:ext cx="7648575" cy="36385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73866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940552A-1070-4A0B-A141-6B6E6FE81CB9}"/>
              </a:ext>
            </a:extLst>
          </p:cNvPr>
          <p:cNvSpPr txBox="1"/>
          <p:nvPr/>
        </p:nvSpPr>
        <p:spPr>
          <a:xfrm>
            <a:off x="195041" y="125723"/>
            <a:ext cx="6094602" cy="523220"/>
          </a:xfrm>
          <a:prstGeom prst="rect">
            <a:avLst/>
          </a:prstGeom>
          <a:noFill/>
        </p:spPr>
        <p:txBody>
          <a:bodyPr wrap="square">
            <a:spAutoFit/>
          </a:bodyPr>
          <a:lstStyle/>
          <a:p>
            <a:r>
              <a:rPr lang="en-IN" sz="2800" b="1" dirty="0">
                <a:latin typeface="Yu Gothic" panose="020B0400000000000000" pitchFamily="34" charset="-128"/>
                <a:ea typeface="Yu Gothic" panose="020B0400000000000000" pitchFamily="34" charset="-128"/>
              </a:rPr>
              <a:t>Key Discovery – RFM Analysis </a:t>
            </a:r>
            <a:endParaRPr lang="en-IN" sz="2800" b="1" dirty="0"/>
          </a:p>
        </p:txBody>
      </p:sp>
      <p:pic>
        <p:nvPicPr>
          <p:cNvPr id="10" name="Picture 9">
            <a:extLst>
              <a:ext uri="{FF2B5EF4-FFF2-40B4-BE49-F238E27FC236}">
                <a16:creationId xmlns:a16="http://schemas.microsoft.com/office/drawing/2014/main" id="{77DD5C5A-CB80-4139-A202-1C3457CC8CF8}"/>
              </a:ext>
            </a:extLst>
          </p:cNvPr>
          <p:cNvPicPr>
            <a:picLocks noChangeAspect="1"/>
          </p:cNvPicPr>
          <p:nvPr/>
        </p:nvPicPr>
        <p:blipFill>
          <a:blip r:embed="rId2"/>
          <a:stretch>
            <a:fillRect/>
          </a:stretch>
        </p:blipFill>
        <p:spPr>
          <a:xfrm>
            <a:off x="555304" y="1266738"/>
            <a:ext cx="11304762" cy="2978659"/>
          </a:xfrm>
          <a:prstGeom prst="rect">
            <a:avLst/>
          </a:prstGeom>
        </p:spPr>
      </p:pic>
      <p:sp>
        <p:nvSpPr>
          <p:cNvPr id="12" name="TextBox 11">
            <a:extLst>
              <a:ext uri="{FF2B5EF4-FFF2-40B4-BE49-F238E27FC236}">
                <a16:creationId xmlns:a16="http://schemas.microsoft.com/office/drawing/2014/main" id="{CA3FEEE4-DBB2-4FA0-8A98-BDE62AB2543D}"/>
              </a:ext>
            </a:extLst>
          </p:cNvPr>
          <p:cNvSpPr txBox="1"/>
          <p:nvPr/>
        </p:nvSpPr>
        <p:spPr>
          <a:xfrm>
            <a:off x="167777" y="6333583"/>
            <a:ext cx="1619075" cy="369332"/>
          </a:xfrm>
          <a:prstGeom prst="rect">
            <a:avLst/>
          </a:prstGeom>
          <a:noFill/>
        </p:spPr>
        <p:txBody>
          <a:bodyPr wrap="square">
            <a:spAutoFit/>
          </a:bodyPr>
          <a:lstStyle/>
          <a:p>
            <a:r>
              <a:rPr lang="en-IN" b="1" dirty="0">
                <a:solidFill>
                  <a:schemeClr val="accent6">
                    <a:lumMod val="50000"/>
                  </a:schemeClr>
                </a:solidFill>
              </a:rPr>
              <a:t>12</a:t>
            </a:r>
            <a:r>
              <a:rPr lang="en-IN" sz="1800" b="1" dirty="0">
                <a:solidFill>
                  <a:schemeClr val="accent6">
                    <a:lumMod val="50000"/>
                  </a:schemeClr>
                </a:solidFill>
              </a:rPr>
              <a:t>-Dec-2020</a:t>
            </a:r>
          </a:p>
        </p:txBody>
      </p:sp>
    </p:spTree>
    <p:extLst>
      <p:ext uri="{BB962C8B-B14F-4D97-AF65-F5344CB8AC3E}">
        <p14:creationId xmlns:p14="http://schemas.microsoft.com/office/powerpoint/2010/main" val="390160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7A407B7-BD94-40AC-942B-4ABDF9385A20}"/>
              </a:ext>
            </a:extLst>
          </p:cNvPr>
          <p:cNvSpPr txBox="1"/>
          <p:nvPr/>
        </p:nvSpPr>
        <p:spPr>
          <a:xfrm>
            <a:off x="136318" y="153436"/>
            <a:ext cx="6094602" cy="523220"/>
          </a:xfrm>
          <a:prstGeom prst="rect">
            <a:avLst/>
          </a:prstGeom>
          <a:noFill/>
        </p:spPr>
        <p:txBody>
          <a:bodyPr wrap="square">
            <a:spAutoFit/>
          </a:bodyPr>
          <a:lstStyle/>
          <a:p>
            <a:r>
              <a:rPr lang="en-IN" sz="2800" b="1" dirty="0">
                <a:latin typeface="Yu Gothic" panose="020B0400000000000000" pitchFamily="34" charset="-128"/>
                <a:ea typeface="Yu Gothic" panose="020B0400000000000000" pitchFamily="34" charset="-128"/>
              </a:rPr>
              <a:t>Customer Clusters and Profiles</a:t>
            </a:r>
          </a:p>
        </p:txBody>
      </p:sp>
      <p:sp>
        <p:nvSpPr>
          <p:cNvPr id="10" name="TextBox 9">
            <a:extLst>
              <a:ext uri="{FF2B5EF4-FFF2-40B4-BE49-F238E27FC236}">
                <a16:creationId xmlns:a16="http://schemas.microsoft.com/office/drawing/2014/main" id="{27F0E1D5-D58E-42BC-8C7B-599864488AAE}"/>
              </a:ext>
            </a:extLst>
          </p:cNvPr>
          <p:cNvSpPr txBox="1"/>
          <p:nvPr/>
        </p:nvSpPr>
        <p:spPr>
          <a:xfrm>
            <a:off x="285221" y="3842050"/>
            <a:ext cx="4519569"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0000"/>
                </a:solidFill>
                <a:latin typeface="Yu Gothic" panose="020B0400000000000000" pitchFamily="34" charset="-128"/>
                <a:ea typeface="Yu Gothic" panose="020B0400000000000000" pitchFamily="34" charset="-128"/>
              </a:rPr>
              <a:t>Cluster 6 is the Most Profitable Cluster But, not recent</a:t>
            </a:r>
            <a:endParaRPr lang="en-IN" dirty="0">
              <a:solidFill>
                <a:srgbClr val="FF0000"/>
              </a:solidFill>
              <a:latin typeface="Yu Gothic" panose="020B0400000000000000" pitchFamily="34" charset="-128"/>
              <a:ea typeface="Yu Gothic" panose="020B0400000000000000" pitchFamily="34" charset="-128"/>
            </a:endParaRPr>
          </a:p>
        </p:txBody>
      </p:sp>
      <p:sp>
        <p:nvSpPr>
          <p:cNvPr id="12" name="TextBox 11">
            <a:extLst>
              <a:ext uri="{FF2B5EF4-FFF2-40B4-BE49-F238E27FC236}">
                <a16:creationId xmlns:a16="http://schemas.microsoft.com/office/drawing/2014/main" id="{84373BC1-1ADA-4253-BBA8-B7730B548309}"/>
              </a:ext>
            </a:extLst>
          </p:cNvPr>
          <p:cNvSpPr txBox="1"/>
          <p:nvPr/>
        </p:nvSpPr>
        <p:spPr>
          <a:xfrm>
            <a:off x="6635692" y="1269672"/>
            <a:ext cx="4932725" cy="1323439"/>
          </a:xfrm>
          <a:prstGeom prst="rect">
            <a:avLst/>
          </a:prstGeom>
          <a:noFill/>
        </p:spPr>
        <p:txBody>
          <a:bodyPr wrap="square">
            <a:spAutoFit/>
          </a:bodyPr>
          <a:lstStyle/>
          <a:p>
            <a:pPr marL="285750" indent="-285750">
              <a:buFont typeface="Arial" panose="020B0604020202020204" pitchFamily="34" charset="0"/>
              <a:buChar char="•"/>
            </a:pPr>
            <a:r>
              <a:rPr lang="en-IN" sz="2000" dirty="0">
                <a:latin typeface="Yu Gothic" panose="020B0400000000000000" pitchFamily="34" charset="-128"/>
                <a:ea typeface="Yu Gothic" panose="020B0400000000000000" pitchFamily="34" charset="-128"/>
              </a:rPr>
              <a:t>Average Recency 123 days</a:t>
            </a:r>
          </a:p>
          <a:p>
            <a:pPr marL="285750" indent="-285750">
              <a:buFont typeface="Arial" panose="020B0604020202020204" pitchFamily="34" charset="0"/>
              <a:buChar char="•"/>
            </a:pPr>
            <a:r>
              <a:rPr lang="en-US" sz="2000" dirty="0">
                <a:latin typeface="Yu Gothic" panose="020B0400000000000000" pitchFamily="34" charset="-128"/>
                <a:ea typeface="Yu Gothic" panose="020B0400000000000000" pitchFamily="34" charset="-128"/>
              </a:rPr>
              <a:t>Total No. of Unique Customers 8670 </a:t>
            </a:r>
            <a:endParaRPr lang="en-IN" sz="2000" dirty="0">
              <a:latin typeface="Yu Gothic" panose="020B0400000000000000" pitchFamily="34" charset="-128"/>
              <a:ea typeface="Yu Gothic" panose="020B0400000000000000" pitchFamily="34" charset="-128"/>
            </a:endParaRPr>
          </a:p>
          <a:p>
            <a:pPr marL="285750" indent="-285750">
              <a:buFont typeface="Arial" panose="020B0604020202020204" pitchFamily="34" charset="0"/>
              <a:buChar char="•"/>
            </a:pPr>
            <a:r>
              <a:rPr lang="en-US" sz="2000" dirty="0">
                <a:latin typeface="Yu Gothic" panose="020B0400000000000000" pitchFamily="34" charset="-128"/>
                <a:ea typeface="Yu Gothic" panose="020B0400000000000000" pitchFamily="34" charset="-128"/>
              </a:rPr>
              <a:t>Average Frequency 1.97 Times/Year </a:t>
            </a:r>
            <a:endParaRPr lang="en-IN" sz="2000" dirty="0">
              <a:latin typeface="Yu Gothic" panose="020B0400000000000000" pitchFamily="34" charset="-128"/>
              <a:ea typeface="Yu Gothic" panose="020B0400000000000000" pitchFamily="34" charset="-128"/>
            </a:endParaRPr>
          </a:p>
          <a:p>
            <a:pPr marL="285750" indent="-285750">
              <a:buFont typeface="Arial" panose="020B0604020202020204" pitchFamily="34" charset="0"/>
              <a:buChar char="•"/>
            </a:pPr>
            <a:r>
              <a:rPr lang="en-US" sz="2000" dirty="0">
                <a:latin typeface="Yu Gothic" panose="020B0400000000000000" pitchFamily="34" charset="-128"/>
                <a:ea typeface="Yu Gothic" panose="020B0400000000000000" pitchFamily="34" charset="-128"/>
              </a:rPr>
              <a:t>No. of Products Bought (Avg) 02</a:t>
            </a:r>
            <a:r>
              <a:rPr lang="en-IN" sz="2000" dirty="0">
                <a:latin typeface="Yu Gothic" panose="020B0400000000000000" pitchFamily="34" charset="-128"/>
                <a:ea typeface="Yu Gothic" panose="020B0400000000000000" pitchFamily="34" charset="-128"/>
              </a:rPr>
              <a:t> </a:t>
            </a:r>
          </a:p>
        </p:txBody>
      </p:sp>
      <p:sp>
        <p:nvSpPr>
          <p:cNvPr id="18" name="TextBox 17">
            <a:extLst>
              <a:ext uri="{FF2B5EF4-FFF2-40B4-BE49-F238E27FC236}">
                <a16:creationId xmlns:a16="http://schemas.microsoft.com/office/drawing/2014/main" id="{E8F4D0A9-D973-433F-8BAD-D6FD36143347}"/>
              </a:ext>
            </a:extLst>
          </p:cNvPr>
          <p:cNvSpPr txBox="1"/>
          <p:nvPr/>
        </p:nvSpPr>
        <p:spPr>
          <a:xfrm>
            <a:off x="167777" y="6333583"/>
            <a:ext cx="1619075" cy="369332"/>
          </a:xfrm>
          <a:prstGeom prst="rect">
            <a:avLst/>
          </a:prstGeom>
          <a:noFill/>
        </p:spPr>
        <p:txBody>
          <a:bodyPr wrap="square">
            <a:spAutoFit/>
          </a:bodyPr>
          <a:lstStyle/>
          <a:p>
            <a:r>
              <a:rPr lang="en-IN" b="1" dirty="0">
                <a:solidFill>
                  <a:schemeClr val="accent6">
                    <a:lumMod val="50000"/>
                  </a:schemeClr>
                </a:solidFill>
              </a:rPr>
              <a:t>12</a:t>
            </a:r>
            <a:r>
              <a:rPr lang="en-IN" sz="1800" b="1" dirty="0">
                <a:solidFill>
                  <a:schemeClr val="accent6">
                    <a:lumMod val="50000"/>
                  </a:schemeClr>
                </a:solidFill>
              </a:rPr>
              <a:t>-Dec-2020</a:t>
            </a:r>
          </a:p>
        </p:txBody>
      </p:sp>
      <p:pic>
        <p:nvPicPr>
          <p:cNvPr id="5" name="Picture 4">
            <a:extLst>
              <a:ext uri="{FF2B5EF4-FFF2-40B4-BE49-F238E27FC236}">
                <a16:creationId xmlns:a16="http://schemas.microsoft.com/office/drawing/2014/main" id="{BD35A0F5-41B9-4AAD-9304-EC0CC765F497}"/>
              </a:ext>
            </a:extLst>
          </p:cNvPr>
          <p:cNvPicPr>
            <a:picLocks noChangeAspect="1"/>
          </p:cNvPicPr>
          <p:nvPr/>
        </p:nvPicPr>
        <p:blipFill>
          <a:blip r:embed="rId2"/>
          <a:stretch>
            <a:fillRect/>
          </a:stretch>
        </p:blipFill>
        <p:spPr>
          <a:xfrm>
            <a:off x="158586" y="1136073"/>
            <a:ext cx="6477106" cy="179185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47346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7A407B7-BD94-40AC-942B-4ABDF9385A20}"/>
              </a:ext>
            </a:extLst>
          </p:cNvPr>
          <p:cNvSpPr txBox="1"/>
          <p:nvPr/>
        </p:nvSpPr>
        <p:spPr>
          <a:xfrm>
            <a:off x="136318" y="153436"/>
            <a:ext cx="6094602" cy="523220"/>
          </a:xfrm>
          <a:prstGeom prst="rect">
            <a:avLst/>
          </a:prstGeom>
          <a:noFill/>
        </p:spPr>
        <p:txBody>
          <a:bodyPr wrap="square">
            <a:spAutoFit/>
          </a:bodyPr>
          <a:lstStyle/>
          <a:p>
            <a:r>
              <a:rPr lang="en-IN" sz="2800" b="1" dirty="0">
                <a:latin typeface="Yu Gothic" panose="020B0400000000000000" pitchFamily="34" charset="-128"/>
                <a:ea typeface="Yu Gothic" panose="020B0400000000000000" pitchFamily="34" charset="-128"/>
              </a:rPr>
              <a:t>Customer Clusters and Profiles</a:t>
            </a:r>
          </a:p>
        </p:txBody>
      </p:sp>
      <p:sp>
        <p:nvSpPr>
          <p:cNvPr id="18" name="TextBox 17">
            <a:extLst>
              <a:ext uri="{FF2B5EF4-FFF2-40B4-BE49-F238E27FC236}">
                <a16:creationId xmlns:a16="http://schemas.microsoft.com/office/drawing/2014/main" id="{E8F4D0A9-D973-433F-8BAD-D6FD36143347}"/>
              </a:ext>
            </a:extLst>
          </p:cNvPr>
          <p:cNvSpPr txBox="1"/>
          <p:nvPr/>
        </p:nvSpPr>
        <p:spPr>
          <a:xfrm>
            <a:off x="167777" y="6333583"/>
            <a:ext cx="1619075" cy="369332"/>
          </a:xfrm>
          <a:prstGeom prst="rect">
            <a:avLst/>
          </a:prstGeom>
          <a:noFill/>
        </p:spPr>
        <p:txBody>
          <a:bodyPr wrap="square">
            <a:spAutoFit/>
          </a:bodyPr>
          <a:lstStyle/>
          <a:p>
            <a:r>
              <a:rPr lang="en-IN" b="1" dirty="0">
                <a:solidFill>
                  <a:schemeClr val="accent6">
                    <a:lumMod val="50000"/>
                  </a:schemeClr>
                </a:solidFill>
              </a:rPr>
              <a:t>12</a:t>
            </a:r>
            <a:r>
              <a:rPr lang="en-IN" sz="1800" b="1" dirty="0">
                <a:solidFill>
                  <a:schemeClr val="accent6">
                    <a:lumMod val="50000"/>
                  </a:schemeClr>
                </a:solidFill>
              </a:rPr>
              <a:t>-Dec-2020</a:t>
            </a:r>
          </a:p>
        </p:txBody>
      </p:sp>
      <p:pic>
        <p:nvPicPr>
          <p:cNvPr id="5" name="Picture 4">
            <a:extLst>
              <a:ext uri="{FF2B5EF4-FFF2-40B4-BE49-F238E27FC236}">
                <a16:creationId xmlns:a16="http://schemas.microsoft.com/office/drawing/2014/main" id="{A153B387-5DA6-4079-BB8E-EF498B09458E}"/>
              </a:ext>
            </a:extLst>
          </p:cNvPr>
          <p:cNvPicPr>
            <a:picLocks noChangeAspect="1"/>
          </p:cNvPicPr>
          <p:nvPr/>
        </p:nvPicPr>
        <p:blipFill>
          <a:blip r:embed="rId2"/>
          <a:stretch>
            <a:fillRect/>
          </a:stretch>
        </p:blipFill>
        <p:spPr>
          <a:xfrm>
            <a:off x="1276311" y="831273"/>
            <a:ext cx="9708659" cy="54082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37150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2E855A7-6CC5-4D4B-A640-BA05D10863FF}"/>
              </a:ext>
            </a:extLst>
          </p:cNvPr>
          <p:cNvSpPr txBox="1"/>
          <p:nvPr/>
        </p:nvSpPr>
        <p:spPr>
          <a:xfrm>
            <a:off x="184557" y="153436"/>
            <a:ext cx="6094602" cy="523220"/>
          </a:xfrm>
          <a:prstGeom prst="rect">
            <a:avLst/>
          </a:prstGeom>
          <a:noFill/>
        </p:spPr>
        <p:txBody>
          <a:bodyPr wrap="square">
            <a:spAutoFit/>
          </a:bodyPr>
          <a:lstStyle/>
          <a:p>
            <a:r>
              <a:rPr lang="en-IN" sz="2800" b="1" dirty="0">
                <a:latin typeface="Yu Gothic" panose="020B0400000000000000" pitchFamily="34" charset="-128"/>
                <a:ea typeface="Yu Gothic" panose="020B0400000000000000" pitchFamily="34" charset="-128"/>
              </a:rPr>
              <a:t>Customer Base Analysis</a:t>
            </a:r>
          </a:p>
        </p:txBody>
      </p:sp>
      <p:graphicFrame>
        <p:nvGraphicFramePr>
          <p:cNvPr id="8" name="Table 7">
            <a:extLst>
              <a:ext uri="{FF2B5EF4-FFF2-40B4-BE49-F238E27FC236}">
                <a16:creationId xmlns:a16="http://schemas.microsoft.com/office/drawing/2014/main" id="{52EE5A65-8E25-44E5-9BFD-37A3581F46FF}"/>
              </a:ext>
            </a:extLst>
          </p:cNvPr>
          <p:cNvGraphicFramePr>
            <a:graphicFrameLocks noGrp="1"/>
          </p:cNvGraphicFramePr>
          <p:nvPr>
            <p:extLst>
              <p:ext uri="{D42A27DB-BD31-4B8C-83A1-F6EECF244321}">
                <p14:modId xmlns:p14="http://schemas.microsoft.com/office/powerpoint/2010/main" val="3476217565"/>
              </p:ext>
            </p:extLst>
          </p:nvPr>
        </p:nvGraphicFramePr>
        <p:xfrm>
          <a:off x="5657318" y="2187271"/>
          <a:ext cx="5670322" cy="2239735"/>
        </p:xfrm>
        <a:graphic>
          <a:graphicData uri="http://schemas.openxmlformats.org/drawingml/2006/table">
            <a:tbl>
              <a:tblPr/>
              <a:tblGrid>
                <a:gridCol w="869946">
                  <a:extLst>
                    <a:ext uri="{9D8B030D-6E8A-4147-A177-3AD203B41FA5}">
                      <a16:colId xmlns:a16="http://schemas.microsoft.com/office/drawing/2014/main" val="2320447006"/>
                    </a:ext>
                  </a:extLst>
                </a:gridCol>
                <a:gridCol w="693605">
                  <a:extLst>
                    <a:ext uri="{9D8B030D-6E8A-4147-A177-3AD203B41FA5}">
                      <a16:colId xmlns:a16="http://schemas.microsoft.com/office/drawing/2014/main" val="395308822"/>
                    </a:ext>
                  </a:extLst>
                </a:gridCol>
                <a:gridCol w="752385">
                  <a:extLst>
                    <a:ext uri="{9D8B030D-6E8A-4147-A177-3AD203B41FA5}">
                      <a16:colId xmlns:a16="http://schemas.microsoft.com/office/drawing/2014/main" val="2019073204"/>
                    </a:ext>
                  </a:extLst>
                </a:gridCol>
                <a:gridCol w="752385">
                  <a:extLst>
                    <a:ext uri="{9D8B030D-6E8A-4147-A177-3AD203B41FA5}">
                      <a16:colId xmlns:a16="http://schemas.microsoft.com/office/drawing/2014/main" val="1108749541"/>
                    </a:ext>
                  </a:extLst>
                </a:gridCol>
                <a:gridCol w="737143">
                  <a:extLst>
                    <a:ext uri="{9D8B030D-6E8A-4147-A177-3AD203B41FA5}">
                      <a16:colId xmlns:a16="http://schemas.microsoft.com/office/drawing/2014/main" val="510002808"/>
                    </a:ext>
                  </a:extLst>
                </a:gridCol>
                <a:gridCol w="1864858">
                  <a:extLst>
                    <a:ext uri="{9D8B030D-6E8A-4147-A177-3AD203B41FA5}">
                      <a16:colId xmlns:a16="http://schemas.microsoft.com/office/drawing/2014/main" val="905461878"/>
                    </a:ext>
                  </a:extLst>
                </a:gridCol>
              </a:tblGrid>
              <a:tr h="292632">
                <a:tc rowSpan="2" gridSpan="2">
                  <a:txBody>
                    <a:bodyPr/>
                    <a:lstStyle/>
                    <a:p>
                      <a:pPr algn="ctr" fontAlgn="b"/>
                      <a:endParaRPr lang="en-IN" sz="1400" b="0" i="0" u="none" strike="noStrike">
                        <a:solidFill>
                          <a:srgbClr val="000000"/>
                        </a:solidFill>
                        <a:effectLst/>
                        <a:latin typeface="Yu Gothic" panose="020B0400000000000000" pitchFamily="34" charset="-128"/>
                        <a:ea typeface="Yu Gothic" panose="020B0400000000000000" pitchFamily="34" charset="-128"/>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rowSpan="2" hMerge="1">
                  <a:txBody>
                    <a:bodyPr/>
                    <a:lstStyle/>
                    <a:p>
                      <a:endParaRPr lang="en-IN"/>
                    </a:p>
                  </a:txBody>
                  <a:tcPr/>
                </a:tc>
                <a:tc gridSpan="3">
                  <a:txBody>
                    <a:bodyPr/>
                    <a:lstStyle/>
                    <a:p>
                      <a:pPr algn="ctr" fontAlgn="b"/>
                      <a:r>
                        <a:rPr lang="en-IN" sz="1400" b="1" i="0" u="none" strike="noStrike" dirty="0">
                          <a:solidFill>
                            <a:srgbClr val="000000"/>
                          </a:solidFill>
                          <a:effectLst/>
                          <a:latin typeface="Yu Gothic" panose="020B0400000000000000" pitchFamily="34" charset="-128"/>
                          <a:ea typeface="Yu Gothic" panose="020B0400000000000000" pitchFamily="34" charset="-128"/>
                        </a:rPr>
                        <a:t>Recency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hMerge="1">
                  <a:txBody>
                    <a:bodyPr/>
                    <a:lstStyle/>
                    <a:p>
                      <a:endParaRPr lang="en-IN"/>
                    </a:p>
                  </a:txBody>
                  <a:tcPr/>
                </a:tc>
                <a:tc hMerge="1">
                  <a:txBody>
                    <a:bodyPr/>
                    <a:lstStyle/>
                    <a:p>
                      <a:endParaRPr lang="en-IN"/>
                    </a:p>
                  </a:txBody>
                  <a:tcPr/>
                </a:tc>
                <a:tc rowSpan="2">
                  <a:txBody>
                    <a:bodyPr/>
                    <a:lstStyle/>
                    <a:p>
                      <a:pPr algn="ctr" fontAlgn="b"/>
                      <a:r>
                        <a:rPr lang="en-IN" sz="1400" b="1" i="0" u="none" strike="noStrike" dirty="0">
                          <a:solidFill>
                            <a:srgbClr val="000000"/>
                          </a:solidFill>
                          <a:effectLst/>
                          <a:latin typeface="Yu Gothic" panose="020B0400000000000000" pitchFamily="34" charset="-128"/>
                          <a:ea typeface="Yu Gothic" panose="020B0400000000000000" pitchFamily="34" charset="-128"/>
                        </a:rPr>
                        <a:t>Description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7742316"/>
                  </a:ext>
                </a:extLst>
              </a:tr>
              <a:tr h="292632">
                <a:tc gridSpan="2" vMerge="1">
                  <a:txBody>
                    <a:bodyPr/>
                    <a:lstStyle/>
                    <a:p>
                      <a:endParaRPr lang="en-IN"/>
                    </a:p>
                  </a:txBody>
                  <a:tcPr/>
                </a:tc>
                <a:tc hMerge="1" vMerge="1">
                  <a:txBody>
                    <a:bodyPr/>
                    <a:lstStyle/>
                    <a:p>
                      <a:endParaRPr lang="en-IN"/>
                    </a:p>
                  </a:txBody>
                  <a:tcPr/>
                </a:tc>
                <a:tc>
                  <a:txBody>
                    <a:bodyPr/>
                    <a:lstStyle/>
                    <a:p>
                      <a:pPr algn="ctr" fontAlgn="b"/>
                      <a:r>
                        <a:rPr lang="en-IN" sz="1400" b="1" i="0" u="none" strike="noStrike">
                          <a:solidFill>
                            <a:srgbClr val="000000"/>
                          </a:solidFill>
                          <a:effectLst/>
                          <a:latin typeface="Yu Gothic" panose="020B0400000000000000" pitchFamily="34" charset="-128"/>
                          <a:ea typeface="Yu Gothic" panose="020B0400000000000000" pitchFamily="34" charset="-128"/>
                        </a:rPr>
                        <a:t>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en-IN" sz="1400" b="1" i="0" u="none" strike="noStrike">
                          <a:solidFill>
                            <a:srgbClr val="000000"/>
                          </a:solidFill>
                          <a:effectLst/>
                          <a:latin typeface="Yu Gothic" panose="020B0400000000000000" pitchFamily="34" charset="-128"/>
                          <a:ea typeface="Yu Gothic" panose="020B0400000000000000" pitchFamily="34" charset="-128"/>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en-IN" sz="1400" b="1" i="0" u="none" strike="noStrike">
                          <a:solidFill>
                            <a:srgbClr val="000000"/>
                          </a:solidFill>
                          <a:effectLst/>
                          <a:latin typeface="Yu Gothic" panose="020B0400000000000000" pitchFamily="34" charset="-128"/>
                          <a:ea typeface="Yu Gothic" panose="020B0400000000000000" pitchFamily="34" charset="-128"/>
                        </a:rPr>
                        <a:t>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vMerge="1">
                  <a:txBody>
                    <a:bodyPr/>
                    <a:lstStyle/>
                    <a:p>
                      <a:endParaRPr lang="en-IN"/>
                    </a:p>
                  </a:txBody>
                  <a:tcPr/>
                </a:tc>
                <a:extLst>
                  <a:ext uri="{0D108BD9-81ED-4DB2-BD59-A6C34878D82A}">
                    <a16:rowId xmlns:a16="http://schemas.microsoft.com/office/drawing/2014/main" val="2990288055"/>
                  </a:ext>
                </a:extLst>
              </a:tr>
              <a:tr h="543871">
                <a:tc rowSpan="3">
                  <a:txBody>
                    <a:bodyPr/>
                    <a:lstStyle/>
                    <a:p>
                      <a:pPr algn="ctr" fontAlgn="ctr"/>
                      <a:r>
                        <a:rPr lang="en-IN" sz="1400" b="1" i="0" u="none" strike="noStrike" dirty="0">
                          <a:solidFill>
                            <a:srgbClr val="000000"/>
                          </a:solidFill>
                          <a:effectLst/>
                          <a:latin typeface="Yu Gothic" panose="020B0400000000000000" pitchFamily="34" charset="-128"/>
                          <a:ea typeface="Yu Gothic" panose="020B0400000000000000" pitchFamily="34" charset="-128"/>
                        </a:rPr>
                        <a:t>Monetary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en-IN" sz="1400" b="1" i="0" u="none" strike="noStrike" dirty="0">
                          <a:solidFill>
                            <a:srgbClr val="000000"/>
                          </a:solidFill>
                          <a:effectLst/>
                          <a:latin typeface="Yu Gothic" panose="020B0400000000000000" pitchFamily="34" charset="-128"/>
                          <a:ea typeface="Yu Gothic" panose="020B0400000000000000" pitchFamily="34" charset="-128"/>
                        </a:rPr>
                        <a:t>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Yu Gothic" panose="020B0400000000000000" pitchFamily="34" charset="-128"/>
                          <a:ea typeface="Yu Gothic" panose="020B0400000000000000" pitchFamily="34" charset="-128"/>
                        </a:rPr>
                        <a:t>522 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75623"/>
                    </a:solidFill>
                  </a:tcPr>
                </a:tc>
                <a:tc>
                  <a:txBody>
                    <a:bodyPr/>
                    <a:lstStyle/>
                    <a:p>
                      <a:pPr algn="ctr" fontAlgn="b"/>
                      <a:r>
                        <a:rPr lang="en-IN" sz="1400" b="0" i="0" u="none" strike="noStrike" dirty="0">
                          <a:solidFill>
                            <a:srgbClr val="000000"/>
                          </a:solidFill>
                          <a:effectLst/>
                          <a:latin typeface="Yu Gothic" panose="020B0400000000000000" pitchFamily="34" charset="-128"/>
                          <a:ea typeface="Yu Gothic" panose="020B0400000000000000" pitchFamily="34" charset="-128"/>
                        </a:rPr>
                        <a:t>200 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IN" sz="1400" b="0" i="0" u="none" strike="noStrike" dirty="0">
                          <a:solidFill>
                            <a:srgbClr val="000000"/>
                          </a:solidFill>
                          <a:effectLst/>
                          <a:latin typeface="Yu Gothic" panose="020B0400000000000000" pitchFamily="34" charset="-128"/>
                          <a:ea typeface="Yu Gothic" panose="020B0400000000000000" pitchFamily="34" charset="-128"/>
                        </a:rPr>
                        <a:t> </a:t>
                      </a:r>
                      <a:r>
                        <a:rPr lang="en-IN" sz="1400" b="0" i="0" u="none" strike="noStrike" kern="1200" dirty="0">
                          <a:solidFill>
                            <a:srgbClr val="000000"/>
                          </a:solidFill>
                          <a:effectLst/>
                          <a:latin typeface="Yu Gothic" panose="020B0400000000000000" pitchFamily="34" charset="-128"/>
                          <a:ea typeface="Yu Gothic" panose="020B0400000000000000" pitchFamily="34" charset="-128"/>
                          <a:cs typeface="+mn-cs"/>
                        </a:rPr>
                        <a:t>235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IN" sz="1400" b="0" i="0" u="none" strike="noStrike" dirty="0">
                          <a:solidFill>
                            <a:srgbClr val="000000"/>
                          </a:solidFill>
                          <a:effectLst/>
                          <a:latin typeface="Yu Gothic" panose="020B0400000000000000" pitchFamily="34" charset="-128"/>
                          <a:ea typeface="Yu Gothic" panose="020B0400000000000000" pitchFamily="34" charset="-128"/>
                        </a:rPr>
                        <a:t>Stars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2193689"/>
                  </a:ext>
                </a:extLst>
              </a:tr>
              <a:tr h="537842">
                <a:tc vMerge="1">
                  <a:txBody>
                    <a:bodyPr/>
                    <a:lstStyle/>
                    <a:p>
                      <a:endParaRPr lang="en-IN"/>
                    </a:p>
                  </a:txBody>
                  <a:tcPr/>
                </a:tc>
                <a:tc>
                  <a:txBody>
                    <a:bodyPr/>
                    <a:lstStyle/>
                    <a:p>
                      <a:pPr algn="ctr" fontAlgn="b"/>
                      <a:r>
                        <a:rPr lang="en-IN" sz="1400" b="1" i="0" u="none" strike="noStrike" dirty="0">
                          <a:solidFill>
                            <a:srgbClr val="000000"/>
                          </a:solidFill>
                          <a:effectLst/>
                          <a:latin typeface="Yu Gothic" panose="020B0400000000000000" pitchFamily="34" charset="-128"/>
                          <a:ea typeface="Yu Gothic" panose="020B0400000000000000" pitchFamily="34" charset="-128"/>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Yu Gothic" panose="020B0400000000000000" pitchFamily="34" charset="-128"/>
                          <a:ea typeface="Yu Gothic" panose="020B0400000000000000" pitchFamily="34" charset="-128"/>
                        </a:rPr>
                        <a:t> 1895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IN" sz="1400" b="0" i="0" u="none" strike="noStrike" dirty="0">
                          <a:solidFill>
                            <a:srgbClr val="000000"/>
                          </a:solidFill>
                          <a:effectLst/>
                          <a:latin typeface="Yu Gothic" panose="020B0400000000000000" pitchFamily="34" charset="-128"/>
                          <a:ea typeface="Yu Gothic" panose="020B0400000000000000" pitchFamily="34" charset="-128"/>
                        </a:rPr>
                        <a:t>765 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IN" sz="1400" b="0" i="0" u="none" strike="noStrike" dirty="0">
                          <a:solidFill>
                            <a:srgbClr val="000000"/>
                          </a:solidFill>
                          <a:effectLst/>
                          <a:latin typeface="Yu Gothic" panose="020B0400000000000000" pitchFamily="34" charset="-128"/>
                          <a:ea typeface="Yu Gothic" panose="020B0400000000000000" pitchFamily="34" charset="-128"/>
                        </a:rPr>
                        <a:t>1087 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IN" sz="1400" b="0" i="0" u="none" strike="noStrike">
                          <a:solidFill>
                            <a:srgbClr val="000000"/>
                          </a:solidFill>
                          <a:effectLst/>
                          <a:latin typeface="Yu Gothic" panose="020B0400000000000000" pitchFamily="34" charset="-128"/>
                          <a:ea typeface="Yu Gothic" panose="020B0400000000000000" pitchFamily="34" charset="-128"/>
                        </a:rPr>
                        <a:t>Cash Cows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5486691"/>
                  </a:ext>
                </a:extLst>
              </a:tr>
              <a:tr h="572758">
                <a:tc vMerge="1">
                  <a:txBody>
                    <a:bodyPr/>
                    <a:lstStyle/>
                    <a:p>
                      <a:endParaRPr lang="en-IN"/>
                    </a:p>
                  </a:txBody>
                  <a:tcPr/>
                </a:tc>
                <a:tc>
                  <a:txBody>
                    <a:bodyPr/>
                    <a:lstStyle/>
                    <a:p>
                      <a:pPr algn="ctr" fontAlgn="b"/>
                      <a:r>
                        <a:rPr lang="en-IN" sz="1400" b="1" i="0" u="none" strike="noStrike" dirty="0">
                          <a:solidFill>
                            <a:srgbClr val="000000"/>
                          </a:solidFill>
                          <a:effectLst/>
                          <a:latin typeface="Yu Gothic" panose="020B0400000000000000" pitchFamily="34" charset="-128"/>
                          <a:ea typeface="Yu Gothic" panose="020B0400000000000000" pitchFamily="34" charset="-128"/>
                        </a:rPr>
                        <a:t>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Yu Gothic" panose="020B0400000000000000" pitchFamily="34" charset="-128"/>
                          <a:ea typeface="Yu Gothic" panose="020B0400000000000000" pitchFamily="34" charset="-128"/>
                        </a:rPr>
                        <a:t>1001 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IN" sz="1400" b="0" i="0" u="none" strike="noStrike" dirty="0">
                          <a:solidFill>
                            <a:srgbClr val="000000"/>
                          </a:solidFill>
                          <a:effectLst/>
                          <a:latin typeface="Yu Gothic" panose="020B0400000000000000" pitchFamily="34" charset="-128"/>
                          <a:ea typeface="Yu Gothic" panose="020B0400000000000000" pitchFamily="34" charset="-128"/>
                        </a:rPr>
                        <a:t>940 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IN" sz="1400" b="0" i="0" u="none" strike="noStrike" dirty="0">
                          <a:solidFill>
                            <a:srgbClr val="000000"/>
                          </a:solidFill>
                          <a:effectLst/>
                          <a:latin typeface="Yu Gothic" panose="020B0400000000000000" pitchFamily="34" charset="-128"/>
                          <a:ea typeface="Yu Gothic" panose="020B0400000000000000" pitchFamily="34" charset="-128"/>
                        </a:rPr>
                        <a:t>2027 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IN" sz="1400" b="0" i="0" u="none" strike="noStrike" dirty="0">
                          <a:solidFill>
                            <a:srgbClr val="000000"/>
                          </a:solidFill>
                          <a:effectLst/>
                          <a:latin typeface="Yu Gothic" panose="020B0400000000000000" pitchFamily="34" charset="-128"/>
                          <a:ea typeface="Yu Gothic" panose="020B0400000000000000" pitchFamily="34" charset="-128"/>
                        </a:rPr>
                        <a:t>Potential - One Timers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4901837"/>
                  </a:ext>
                </a:extLst>
              </a:tr>
            </a:tbl>
          </a:graphicData>
        </a:graphic>
      </p:graphicFrame>
      <p:sp>
        <p:nvSpPr>
          <p:cNvPr id="10" name="TextBox 9">
            <a:extLst>
              <a:ext uri="{FF2B5EF4-FFF2-40B4-BE49-F238E27FC236}">
                <a16:creationId xmlns:a16="http://schemas.microsoft.com/office/drawing/2014/main" id="{555F571A-4752-4059-A9C9-4C36A976080B}"/>
              </a:ext>
            </a:extLst>
          </p:cNvPr>
          <p:cNvSpPr txBox="1"/>
          <p:nvPr/>
        </p:nvSpPr>
        <p:spPr>
          <a:xfrm>
            <a:off x="184557" y="2857346"/>
            <a:ext cx="5006133" cy="1569660"/>
          </a:xfrm>
          <a:prstGeom prst="rect">
            <a:avLst/>
          </a:prstGeom>
          <a:noFill/>
        </p:spPr>
        <p:txBody>
          <a:bodyPr wrap="square">
            <a:spAutoFit/>
          </a:bodyPr>
          <a:lstStyle/>
          <a:p>
            <a:r>
              <a:rPr lang="en-US" sz="2000" dirty="0">
                <a:latin typeface="Yu Gothic" panose="020B0400000000000000" pitchFamily="34" charset="-128"/>
                <a:ea typeface="Yu Gothic" panose="020B0400000000000000" pitchFamily="34" charset="-128"/>
              </a:rPr>
              <a:t>• Recency – Indicates Behavior </a:t>
            </a:r>
          </a:p>
          <a:p>
            <a:endParaRPr lang="en-US" sz="2000" dirty="0">
              <a:latin typeface="Yu Gothic" panose="020B0400000000000000" pitchFamily="34" charset="-128"/>
              <a:ea typeface="Yu Gothic" panose="020B0400000000000000" pitchFamily="34" charset="-128"/>
            </a:endParaRPr>
          </a:p>
          <a:p>
            <a:r>
              <a:rPr lang="en-US" sz="2000" dirty="0">
                <a:latin typeface="Yu Gothic" panose="020B0400000000000000" pitchFamily="34" charset="-128"/>
                <a:ea typeface="Yu Gothic" panose="020B0400000000000000" pitchFamily="34" charset="-128"/>
              </a:rPr>
              <a:t>• Monetary – Customer Value in INR</a:t>
            </a:r>
          </a:p>
          <a:p>
            <a:endParaRPr lang="en-US" dirty="0"/>
          </a:p>
          <a:p>
            <a:endParaRPr lang="en-IN" dirty="0"/>
          </a:p>
        </p:txBody>
      </p:sp>
      <p:sp>
        <p:nvSpPr>
          <p:cNvPr id="12" name="TextBox 11">
            <a:extLst>
              <a:ext uri="{FF2B5EF4-FFF2-40B4-BE49-F238E27FC236}">
                <a16:creationId xmlns:a16="http://schemas.microsoft.com/office/drawing/2014/main" id="{9F0E20CF-314B-4FEC-AC83-4AD2EDA6368C}"/>
              </a:ext>
            </a:extLst>
          </p:cNvPr>
          <p:cNvSpPr txBox="1"/>
          <p:nvPr/>
        </p:nvSpPr>
        <p:spPr>
          <a:xfrm>
            <a:off x="167777" y="6333583"/>
            <a:ext cx="1619075" cy="369332"/>
          </a:xfrm>
          <a:prstGeom prst="rect">
            <a:avLst/>
          </a:prstGeom>
          <a:noFill/>
        </p:spPr>
        <p:txBody>
          <a:bodyPr wrap="square">
            <a:spAutoFit/>
          </a:bodyPr>
          <a:lstStyle/>
          <a:p>
            <a:r>
              <a:rPr lang="en-IN" b="1" dirty="0">
                <a:solidFill>
                  <a:schemeClr val="accent6">
                    <a:lumMod val="50000"/>
                  </a:schemeClr>
                </a:solidFill>
              </a:rPr>
              <a:t>12</a:t>
            </a:r>
            <a:r>
              <a:rPr lang="en-IN" sz="1800" b="1" dirty="0">
                <a:solidFill>
                  <a:schemeClr val="accent6">
                    <a:lumMod val="50000"/>
                  </a:schemeClr>
                </a:solidFill>
              </a:rPr>
              <a:t>-Dec-2020</a:t>
            </a:r>
          </a:p>
        </p:txBody>
      </p:sp>
    </p:spTree>
    <p:extLst>
      <p:ext uri="{BB962C8B-B14F-4D97-AF65-F5344CB8AC3E}">
        <p14:creationId xmlns:p14="http://schemas.microsoft.com/office/powerpoint/2010/main" val="86880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9B29D11-93C5-4087-9F01-87F397A83A2C}"/>
              </a:ext>
            </a:extLst>
          </p:cNvPr>
          <p:cNvSpPr txBox="1"/>
          <p:nvPr/>
        </p:nvSpPr>
        <p:spPr>
          <a:xfrm>
            <a:off x="167777" y="6333583"/>
            <a:ext cx="1619075" cy="369332"/>
          </a:xfrm>
          <a:prstGeom prst="rect">
            <a:avLst/>
          </a:prstGeom>
          <a:noFill/>
        </p:spPr>
        <p:txBody>
          <a:bodyPr wrap="square">
            <a:spAutoFit/>
          </a:bodyPr>
          <a:lstStyle/>
          <a:p>
            <a:r>
              <a:rPr lang="en-IN" b="1" dirty="0">
                <a:solidFill>
                  <a:schemeClr val="accent6">
                    <a:lumMod val="50000"/>
                  </a:schemeClr>
                </a:solidFill>
              </a:rPr>
              <a:t>12</a:t>
            </a:r>
            <a:r>
              <a:rPr lang="en-IN" sz="1800" b="1" dirty="0">
                <a:solidFill>
                  <a:schemeClr val="accent6">
                    <a:lumMod val="50000"/>
                  </a:schemeClr>
                </a:solidFill>
              </a:rPr>
              <a:t>-Dec-2020</a:t>
            </a:r>
          </a:p>
        </p:txBody>
      </p:sp>
      <p:sp>
        <p:nvSpPr>
          <p:cNvPr id="10" name="TextBox 9">
            <a:extLst>
              <a:ext uri="{FF2B5EF4-FFF2-40B4-BE49-F238E27FC236}">
                <a16:creationId xmlns:a16="http://schemas.microsoft.com/office/drawing/2014/main" id="{155BC8BD-82E8-4518-AC89-4498FE07788C}"/>
              </a:ext>
            </a:extLst>
          </p:cNvPr>
          <p:cNvSpPr txBox="1"/>
          <p:nvPr/>
        </p:nvSpPr>
        <p:spPr>
          <a:xfrm>
            <a:off x="1963024" y="2378089"/>
            <a:ext cx="8900719" cy="1569660"/>
          </a:xfrm>
          <a:prstGeom prst="rect">
            <a:avLst/>
          </a:prstGeom>
          <a:noFill/>
        </p:spPr>
        <p:txBody>
          <a:bodyPr wrap="square">
            <a:spAutoFit/>
          </a:bodyPr>
          <a:lstStyle/>
          <a:p>
            <a:pPr algn="ctr"/>
            <a:r>
              <a:rPr lang="en-US" sz="2400" b="1" i="1" dirty="0">
                <a:solidFill>
                  <a:schemeClr val="tx1">
                    <a:lumMod val="65000"/>
                    <a:lumOff val="35000"/>
                  </a:schemeClr>
                </a:solidFill>
                <a:effectLst/>
                <a:latin typeface="Yu Gothic" panose="020B0400000000000000" pitchFamily="34" charset="-128"/>
                <a:ea typeface="Yu Gothic" panose="020B0400000000000000" pitchFamily="34" charset="-128"/>
              </a:rPr>
              <a:t>Special thanks to </a:t>
            </a:r>
            <a:r>
              <a:rPr lang="en-IN" sz="2400" b="1" i="1" dirty="0" err="1">
                <a:solidFill>
                  <a:schemeClr val="tx1">
                    <a:lumMod val="65000"/>
                    <a:lumOff val="35000"/>
                  </a:schemeClr>
                </a:solidFill>
                <a:latin typeface="Yu Gothic" panose="020B0400000000000000" pitchFamily="34" charset="-128"/>
                <a:ea typeface="Yu Gothic" panose="020B0400000000000000" pitchFamily="34" charset="-128"/>
              </a:rPr>
              <a:t>Dr.</a:t>
            </a:r>
            <a:r>
              <a:rPr lang="en-IN" sz="2400" b="1" i="1" dirty="0">
                <a:solidFill>
                  <a:schemeClr val="tx1">
                    <a:lumMod val="65000"/>
                    <a:lumOff val="35000"/>
                  </a:schemeClr>
                </a:solidFill>
                <a:latin typeface="Yu Gothic" panose="020B0400000000000000" pitchFamily="34" charset="-128"/>
                <a:ea typeface="Yu Gothic" panose="020B0400000000000000" pitchFamily="34" charset="-128"/>
              </a:rPr>
              <a:t> J. B Simha and  Dr. Shinu Abhi </a:t>
            </a:r>
            <a:r>
              <a:rPr lang="en-US" sz="2400" b="1" i="1" dirty="0">
                <a:solidFill>
                  <a:schemeClr val="tx1">
                    <a:lumMod val="65000"/>
                    <a:lumOff val="35000"/>
                  </a:schemeClr>
                </a:solidFill>
                <a:effectLst/>
                <a:latin typeface="Yu Gothic" panose="020B0400000000000000" pitchFamily="34" charset="-128"/>
                <a:ea typeface="Yu Gothic" panose="020B0400000000000000" pitchFamily="34" charset="-128"/>
              </a:rPr>
              <a:t>for their guidance and all the support on this initiative.</a:t>
            </a:r>
          </a:p>
          <a:p>
            <a:pPr algn="ctr"/>
            <a:endParaRPr lang="en-US" sz="2400" b="1" i="1" dirty="0">
              <a:solidFill>
                <a:schemeClr val="tx1">
                  <a:lumMod val="65000"/>
                  <a:lumOff val="35000"/>
                </a:schemeClr>
              </a:solidFill>
              <a:latin typeface="Yu Gothic" panose="020B0400000000000000" pitchFamily="34" charset="-128"/>
              <a:ea typeface="Yu Gothic" panose="020B0400000000000000" pitchFamily="34" charset="-128"/>
            </a:endParaRPr>
          </a:p>
          <a:p>
            <a:pPr algn="ctr"/>
            <a:r>
              <a:rPr lang="en-IN" sz="2400" b="1" i="1" dirty="0">
                <a:solidFill>
                  <a:schemeClr val="tx1">
                    <a:lumMod val="65000"/>
                    <a:lumOff val="35000"/>
                  </a:schemeClr>
                </a:solidFill>
                <a:latin typeface="Yu Gothic" panose="020B0400000000000000" pitchFamily="34" charset="-128"/>
                <a:ea typeface="Yu Gothic" panose="020B0400000000000000" pitchFamily="34" charset="-128"/>
              </a:rPr>
              <a:t>Thanks Ashish Chandra Jha for Collaborative work support</a:t>
            </a:r>
            <a:endParaRPr lang="en-IN" sz="2400" i="1" dirty="0">
              <a:solidFill>
                <a:schemeClr val="tx1">
                  <a:lumMod val="65000"/>
                  <a:lumOff val="35000"/>
                </a:schemeClr>
              </a:solidFill>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1924097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0BAA7-F005-48B0-9B35-8FF43BADBDD2}"/>
              </a:ext>
            </a:extLst>
          </p:cNvPr>
          <p:cNvSpPr>
            <a:spLocks noGrp="1"/>
          </p:cNvSpPr>
          <p:nvPr>
            <p:ph type="title"/>
          </p:nvPr>
        </p:nvSpPr>
        <p:spPr>
          <a:xfrm>
            <a:off x="0" y="0"/>
            <a:ext cx="10515600" cy="834887"/>
          </a:xfrm>
        </p:spPr>
        <p:txBody>
          <a:bodyPr/>
          <a:lstStyle/>
          <a:p>
            <a:r>
              <a:rPr lang="en-US" sz="4400" dirty="0"/>
              <a:t>Project Pipeline</a:t>
            </a:r>
            <a:endParaRPr lang="en-US" dirty="0"/>
          </a:p>
        </p:txBody>
      </p:sp>
      <p:grpSp>
        <p:nvGrpSpPr>
          <p:cNvPr id="4" name="Group 3">
            <a:extLst>
              <a:ext uri="{FF2B5EF4-FFF2-40B4-BE49-F238E27FC236}">
                <a16:creationId xmlns:a16="http://schemas.microsoft.com/office/drawing/2014/main" id="{40B95351-D89F-427B-8442-5241259432CF}"/>
              </a:ext>
            </a:extLst>
          </p:cNvPr>
          <p:cNvGrpSpPr/>
          <p:nvPr/>
        </p:nvGrpSpPr>
        <p:grpSpPr>
          <a:xfrm>
            <a:off x="474925" y="962808"/>
            <a:ext cx="11244281" cy="5033745"/>
            <a:chOff x="1050379" y="1199765"/>
            <a:chExt cx="10592980" cy="5033745"/>
          </a:xfrm>
        </p:grpSpPr>
        <p:grpSp>
          <p:nvGrpSpPr>
            <p:cNvPr id="5" name="Group 4">
              <a:extLst>
                <a:ext uri="{FF2B5EF4-FFF2-40B4-BE49-F238E27FC236}">
                  <a16:creationId xmlns:a16="http://schemas.microsoft.com/office/drawing/2014/main" id="{D0284D26-9EAB-4AD5-974E-DA54A339FBB1}"/>
                </a:ext>
              </a:extLst>
            </p:cNvPr>
            <p:cNvGrpSpPr/>
            <p:nvPr/>
          </p:nvGrpSpPr>
          <p:grpSpPr>
            <a:xfrm>
              <a:off x="1050379" y="1199765"/>
              <a:ext cx="10592980" cy="5033745"/>
              <a:chOff x="6323419" y="679301"/>
              <a:chExt cx="6410943" cy="5033745"/>
            </a:xfrm>
          </p:grpSpPr>
          <p:graphicFrame>
            <p:nvGraphicFramePr>
              <p:cNvPr id="10" name="Diagram 9">
                <a:extLst>
                  <a:ext uri="{FF2B5EF4-FFF2-40B4-BE49-F238E27FC236}">
                    <a16:creationId xmlns:a16="http://schemas.microsoft.com/office/drawing/2014/main" id="{E10E4BA0-89E6-431A-B296-6B865D136030}"/>
                  </a:ext>
                </a:extLst>
              </p:cNvPr>
              <p:cNvGraphicFramePr/>
              <p:nvPr>
                <p:extLst>
                  <p:ext uri="{D42A27DB-BD31-4B8C-83A1-F6EECF244321}">
                    <p14:modId xmlns:p14="http://schemas.microsoft.com/office/powerpoint/2010/main" val="3319056644"/>
                  </p:ext>
                </p:extLst>
              </p:nvPr>
            </p:nvGraphicFramePr>
            <p:xfrm>
              <a:off x="6323419" y="679301"/>
              <a:ext cx="6410943" cy="5033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a:extLst>
                  <a:ext uri="{FF2B5EF4-FFF2-40B4-BE49-F238E27FC236}">
                    <a16:creationId xmlns:a16="http://schemas.microsoft.com/office/drawing/2014/main" id="{EB7109E1-E032-45C3-A58E-2825B97EA68E}"/>
                  </a:ext>
                </a:extLst>
              </p:cNvPr>
              <p:cNvSpPr txBox="1"/>
              <p:nvPr/>
            </p:nvSpPr>
            <p:spPr>
              <a:xfrm>
                <a:off x="6358751" y="2959419"/>
                <a:ext cx="650487" cy="461665"/>
              </a:xfrm>
              <a:prstGeom prst="rect">
                <a:avLst/>
              </a:prstGeom>
              <a:noFill/>
            </p:spPr>
            <p:txBody>
              <a:bodyPr wrap="square" rtlCol="0">
                <a:spAutoFit/>
              </a:bodyPr>
              <a:lstStyle/>
              <a:p>
                <a:r>
                  <a:rPr lang="en-US" sz="1200" b="1" dirty="0">
                    <a:solidFill>
                      <a:schemeClr val="bg1"/>
                    </a:solidFill>
                  </a:rPr>
                  <a:t>Business Understanding</a:t>
                </a:r>
              </a:p>
            </p:txBody>
          </p:sp>
        </p:grpSp>
        <p:sp>
          <p:nvSpPr>
            <p:cNvPr id="6" name="TextBox 5">
              <a:extLst>
                <a:ext uri="{FF2B5EF4-FFF2-40B4-BE49-F238E27FC236}">
                  <a16:creationId xmlns:a16="http://schemas.microsoft.com/office/drawing/2014/main" id="{1FF8BA1D-4707-42BC-89E6-1E65C7BCA4E8}"/>
                </a:ext>
              </a:extLst>
            </p:cNvPr>
            <p:cNvSpPr txBox="1"/>
            <p:nvPr/>
          </p:nvSpPr>
          <p:spPr>
            <a:xfrm>
              <a:off x="3290010" y="3456663"/>
              <a:ext cx="1142915" cy="461665"/>
            </a:xfrm>
            <a:prstGeom prst="rect">
              <a:avLst/>
            </a:prstGeom>
            <a:noFill/>
          </p:spPr>
          <p:txBody>
            <a:bodyPr wrap="square" rtlCol="0">
              <a:spAutoFit/>
            </a:bodyPr>
            <a:lstStyle/>
            <a:p>
              <a:r>
                <a:rPr lang="en-IN" sz="1200" b="1" dirty="0">
                  <a:solidFill>
                    <a:schemeClr val="bg1"/>
                  </a:solidFill>
                </a:rPr>
                <a:t>Data Under-standing</a:t>
              </a:r>
            </a:p>
          </p:txBody>
        </p:sp>
        <p:sp>
          <p:nvSpPr>
            <p:cNvPr id="7" name="TextBox 6">
              <a:extLst>
                <a:ext uri="{FF2B5EF4-FFF2-40B4-BE49-F238E27FC236}">
                  <a16:creationId xmlns:a16="http://schemas.microsoft.com/office/drawing/2014/main" id="{ABB6E893-2A4E-4A55-8849-AAB9775DF0F1}"/>
                </a:ext>
              </a:extLst>
            </p:cNvPr>
            <p:cNvSpPr txBox="1"/>
            <p:nvPr/>
          </p:nvSpPr>
          <p:spPr>
            <a:xfrm>
              <a:off x="5319550" y="3540606"/>
              <a:ext cx="1198555" cy="276999"/>
            </a:xfrm>
            <a:prstGeom prst="rect">
              <a:avLst/>
            </a:prstGeom>
            <a:noFill/>
          </p:spPr>
          <p:txBody>
            <a:bodyPr wrap="square" rtlCol="0">
              <a:spAutoFit/>
            </a:bodyPr>
            <a:lstStyle/>
            <a:p>
              <a:r>
                <a:rPr lang="en-IN" sz="1200" b="1" dirty="0">
                  <a:solidFill>
                    <a:schemeClr val="bg1"/>
                  </a:solidFill>
                </a:rPr>
                <a:t>Data preparation</a:t>
              </a:r>
            </a:p>
          </p:txBody>
        </p:sp>
        <p:sp>
          <p:nvSpPr>
            <p:cNvPr id="8" name="TextBox 7">
              <a:extLst>
                <a:ext uri="{FF2B5EF4-FFF2-40B4-BE49-F238E27FC236}">
                  <a16:creationId xmlns:a16="http://schemas.microsoft.com/office/drawing/2014/main" id="{5013D7EC-4F44-4682-BBE9-A14AD2CE7426}"/>
                </a:ext>
              </a:extLst>
            </p:cNvPr>
            <p:cNvSpPr txBox="1"/>
            <p:nvPr/>
          </p:nvSpPr>
          <p:spPr>
            <a:xfrm>
              <a:off x="7494446" y="3532164"/>
              <a:ext cx="1398271" cy="276999"/>
            </a:xfrm>
            <a:prstGeom prst="rect">
              <a:avLst/>
            </a:prstGeom>
            <a:noFill/>
          </p:spPr>
          <p:txBody>
            <a:bodyPr wrap="square" rtlCol="0">
              <a:spAutoFit/>
            </a:bodyPr>
            <a:lstStyle/>
            <a:p>
              <a:r>
                <a:rPr lang="en-IN" sz="1200" b="1" dirty="0">
                  <a:solidFill>
                    <a:schemeClr val="bg1"/>
                  </a:solidFill>
                </a:rPr>
                <a:t>Segmentation</a:t>
              </a:r>
            </a:p>
          </p:txBody>
        </p:sp>
        <p:sp>
          <p:nvSpPr>
            <p:cNvPr id="9" name="TextBox 8">
              <a:extLst>
                <a:ext uri="{FF2B5EF4-FFF2-40B4-BE49-F238E27FC236}">
                  <a16:creationId xmlns:a16="http://schemas.microsoft.com/office/drawing/2014/main" id="{B731759F-78D4-42C0-B934-E3D7165A7849}"/>
                </a:ext>
              </a:extLst>
            </p:cNvPr>
            <p:cNvSpPr txBox="1"/>
            <p:nvPr/>
          </p:nvSpPr>
          <p:spPr>
            <a:xfrm>
              <a:off x="9637043" y="3562941"/>
              <a:ext cx="1088109" cy="276999"/>
            </a:xfrm>
            <a:prstGeom prst="rect">
              <a:avLst/>
            </a:prstGeom>
            <a:noFill/>
          </p:spPr>
          <p:txBody>
            <a:bodyPr wrap="square" rtlCol="0">
              <a:spAutoFit/>
            </a:bodyPr>
            <a:lstStyle/>
            <a:p>
              <a:r>
                <a:rPr lang="en-US" sz="1200" b="1" dirty="0">
                  <a:solidFill>
                    <a:schemeClr val="bg1"/>
                  </a:solidFill>
                </a:rPr>
                <a:t>Evaluation</a:t>
              </a:r>
            </a:p>
          </p:txBody>
        </p:sp>
      </p:grpSp>
      <p:sp>
        <p:nvSpPr>
          <p:cNvPr id="16" name="TextBox 15">
            <a:extLst>
              <a:ext uri="{FF2B5EF4-FFF2-40B4-BE49-F238E27FC236}">
                <a16:creationId xmlns:a16="http://schemas.microsoft.com/office/drawing/2014/main" id="{DAC7600C-0850-405A-99BA-31374E471F60}"/>
              </a:ext>
            </a:extLst>
          </p:cNvPr>
          <p:cNvSpPr txBox="1"/>
          <p:nvPr/>
        </p:nvSpPr>
        <p:spPr>
          <a:xfrm>
            <a:off x="333038" y="2045846"/>
            <a:ext cx="967409" cy="369332"/>
          </a:xfrm>
          <a:prstGeom prst="rect">
            <a:avLst/>
          </a:prstGeom>
          <a:noFill/>
        </p:spPr>
        <p:txBody>
          <a:bodyPr wrap="square">
            <a:spAutoFit/>
          </a:bodyPr>
          <a:lstStyle/>
          <a:p>
            <a:r>
              <a:rPr lang="en-US" b="1" dirty="0"/>
              <a:t>Planned</a:t>
            </a:r>
          </a:p>
        </p:txBody>
      </p:sp>
      <p:sp>
        <p:nvSpPr>
          <p:cNvPr id="18" name="TextBox 17">
            <a:extLst>
              <a:ext uri="{FF2B5EF4-FFF2-40B4-BE49-F238E27FC236}">
                <a16:creationId xmlns:a16="http://schemas.microsoft.com/office/drawing/2014/main" id="{E1144015-6DEB-4F20-AAFE-5B25029B5BDC}"/>
              </a:ext>
            </a:extLst>
          </p:cNvPr>
          <p:cNvSpPr txBox="1"/>
          <p:nvPr/>
        </p:nvSpPr>
        <p:spPr>
          <a:xfrm>
            <a:off x="343948" y="4416412"/>
            <a:ext cx="790125" cy="369332"/>
          </a:xfrm>
          <a:prstGeom prst="rect">
            <a:avLst/>
          </a:prstGeom>
          <a:noFill/>
        </p:spPr>
        <p:txBody>
          <a:bodyPr wrap="square">
            <a:spAutoFit/>
          </a:bodyPr>
          <a:lstStyle/>
          <a:p>
            <a:r>
              <a:rPr lang="en-US" b="1" dirty="0"/>
              <a:t>Actual</a:t>
            </a:r>
          </a:p>
        </p:txBody>
      </p:sp>
      <p:sp>
        <p:nvSpPr>
          <p:cNvPr id="20" name="TextBox 19">
            <a:extLst>
              <a:ext uri="{FF2B5EF4-FFF2-40B4-BE49-F238E27FC236}">
                <a16:creationId xmlns:a16="http://schemas.microsoft.com/office/drawing/2014/main" id="{9109545D-6396-4AFA-B04C-0C0029DF91AA}"/>
              </a:ext>
            </a:extLst>
          </p:cNvPr>
          <p:cNvSpPr txBox="1"/>
          <p:nvPr/>
        </p:nvSpPr>
        <p:spPr>
          <a:xfrm>
            <a:off x="1067235" y="4156353"/>
            <a:ext cx="790125" cy="307777"/>
          </a:xfrm>
          <a:prstGeom prst="rect">
            <a:avLst/>
          </a:prstGeom>
          <a:noFill/>
        </p:spPr>
        <p:txBody>
          <a:bodyPr wrap="square">
            <a:spAutoFit/>
          </a:bodyPr>
          <a:lstStyle/>
          <a:p>
            <a:r>
              <a:rPr lang="en-US" sz="1400" b="1" dirty="0"/>
              <a:t>3 Days</a:t>
            </a:r>
          </a:p>
        </p:txBody>
      </p:sp>
      <p:sp>
        <p:nvSpPr>
          <p:cNvPr id="22" name="TextBox 21">
            <a:extLst>
              <a:ext uri="{FF2B5EF4-FFF2-40B4-BE49-F238E27FC236}">
                <a16:creationId xmlns:a16="http://schemas.microsoft.com/office/drawing/2014/main" id="{5657D6DF-0550-4150-A791-64A3944AF953}"/>
              </a:ext>
            </a:extLst>
          </p:cNvPr>
          <p:cNvSpPr txBox="1"/>
          <p:nvPr/>
        </p:nvSpPr>
        <p:spPr>
          <a:xfrm>
            <a:off x="1064289" y="2555380"/>
            <a:ext cx="790125" cy="307777"/>
          </a:xfrm>
          <a:prstGeom prst="rect">
            <a:avLst/>
          </a:prstGeom>
          <a:noFill/>
        </p:spPr>
        <p:txBody>
          <a:bodyPr wrap="square">
            <a:spAutoFit/>
          </a:bodyPr>
          <a:lstStyle/>
          <a:p>
            <a:r>
              <a:rPr lang="en-US" sz="1400" b="1" dirty="0"/>
              <a:t>3 Days</a:t>
            </a:r>
          </a:p>
        </p:txBody>
      </p:sp>
      <p:sp>
        <p:nvSpPr>
          <p:cNvPr id="24" name="TextBox 23">
            <a:extLst>
              <a:ext uri="{FF2B5EF4-FFF2-40B4-BE49-F238E27FC236}">
                <a16:creationId xmlns:a16="http://schemas.microsoft.com/office/drawing/2014/main" id="{53388EC4-EBB8-468A-8DC2-385DDB72DC2E}"/>
              </a:ext>
            </a:extLst>
          </p:cNvPr>
          <p:cNvSpPr txBox="1"/>
          <p:nvPr/>
        </p:nvSpPr>
        <p:spPr>
          <a:xfrm>
            <a:off x="3275320" y="2555379"/>
            <a:ext cx="790125" cy="307777"/>
          </a:xfrm>
          <a:prstGeom prst="rect">
            <a:avLst/>
          </a:prstGeom>
          <a:noFill/>
        </p:spPr>
        <p:txBody>
          <a:bodyPr wrap="square">
            <a:spAutoFit/>
          </a:bodyPr>
          <a:lstStyle/>
          <a:p>
            <a:r>
              <a:rPr lang="en-US" sz="1400" b="1" dirty="0"/>
              <a:t>1 Week</a:t>
            </a:r>
          </a:p>
        </p:txBody>
      </p:sp>
      <p:sp>
        <p:nvSpPr>
          <p:cNvPr id="26" name="TextBox 25">
            <a:extLst>
              <a:ext uri="{FF2B5EF4-FFF2-40B4-BE49-F238E27FC236}">
                <a16:creationId xmlns:a16="http://schemas.microsoft.com/office/drawing/2014/main" id="{3C62A3E8-4866-43FF-8FD6-005DBF376608}"/>
              </a:ext>
            </a:extLst>
          </p:cNvPr>
          <p:cNvSpPr txBox="1"/>
          <p:nvPr/>
        </p:nvSpPr>
        <p:spPr>
          <a:xfrm>
            <a:off x="3275319" y="4156353"/>
            <a:ext cx="790125" cy="307777"/>
          </a:xfrm>
          <a:prstGeom prst="rect">
            <a:avLst/>
          </a:prstGeom>
          <a:noFill/>
        </p:spPr>
        <p:txBody>
          <a:bodyPr wrap="square">
            <a:spAutoFit/>
          </a:bodyPr>
          <a:lstStyle/>
          <a:p>
            <a:r>
              <a:rPr lang="en-US" sz="1400" b="1" dirty="0"/>
              <a:t>1 Week</a:t>
            </a:r>
          </a:p>
        </p:txBody>
      </p:sp>
      <p:sp>
        <p:nvSpPr>
          <p:cNvPr id="28" name="TextBox 27">
            <a:extLst>
              <a:ext uri="{FF2B5EF4-FFF2-40B4-BE49-F238E27FC236}">
                <a16:creationId xmlns:a16="http://schemas.microsoft.com/office/drawing/2014/main" id="{C3681A45-8676-414C-B400-3CB74A3DD64B}"/>
              </a:ext>
            </a:extLst>
          </p:cNvPr>
          <p:cNvSpPr txBox="1"/>
          <p:nvPr/>
        </p:nvSpPr>
        <p:spPr>
          <a:xfrm>
            <a:off x="5464540" y="2574455"/>
            <a:ext cx="790125" cy="307777"/>
          </a:xfrm>
          <a:prstGeom prst="rect">
            <a:avLst/>
          </a:prstGeom>
          <a:noFill/>
        </p:spPr>
        <p:txBody>
          <a:bodyPr wrap="square">
            <a:spAutoFit/>
          </a:bodyPr>
          <a:lstStyle/>
          <a:p>
            <a:r>
              <a:rPr lang="en-US" sz="1400" b="1" dirty="0"/>
              <a:t>2 Week</a:t>
            </a:r>
          </a:p>
        </p:txBody>
      </p:sp>
      <p:sp>
        <p:nvSpPr>
          <p:cNvPr id="30" name="TextBox 29">
            <a:extLst>
              <a:ext uri="{FF2B5EF4-FFF2-40B4-BE49-F238E27FC236}">
                <a16:creationId xmlns:a16="http://schemas.microsoft.com/office/drawing/2014/main" id="{F0031CB6-8A59-4CE9-892F-F29EBA86B079}"/>
              </a:ext>
            </a:extLst>
          </p:cNvPr>
          <p:cNvSpPr txBox="1"/>
          <p:nvPr/>
        </p:nvSpPr>
        <p:spPr>
          <a:xfrm>
            <a:off x="5523159" y="4156352"/>
            <a:ext cx="790125" cy="307777"/>
          </a:xfrm>
          <a:prstGeom prst="rect">
            <a:avLst/>
          </a:prstGeom>
          <a:noFill/>
        </p:spPr>
        <p:txBody>
          <a:bodyPr wrap="square">
            <a:spAutoFit/>
          </a:bodyPr>
          <a:lstStyle/>
          <a:p>
            <a:r>
              <a:rPr lang="en-US" sz="1400" b="1" dirty="0"/>
              <a:t>6 Week</a:t>
            </a:r>
          </a:p>
        </p:txBody>
      </p:sp>
      <p:sp>
        <p:nvSpPr>
          <p:cNvPr id="32" name="TextBox 31">
            <a:extLst>
              <a:ext uri="{FF2B5EF4-FFF2-40B4-BE49-F238E27FC236}">
                <a16:creationId xmlns:a16="http://schemas.microsoft.com/office/drawing/2014/main" id="{C00A3B6D-02E1-4657-AE73-55B6528C5F4D}"/>
              </a:ext>
            </a:extLst>
          </p:cNvPr>
          <p:cNvSpPr txBox="1"/>
          <p:nvPr/>
        </p:nvSpPr>
        <p:spPr>
          <a:xfrm>
            <a:off x="7675571" y="2574455"/>
            <a:ext cx="790125" cy="307777"/>
          </a:xfrm>
          <a:prstGeom prst="rect">
            <a:avLst/>
          </a:prstGeom>
          <a:noFill/>
        </p:spPr>
        <p:txBody>
          <a:bodyPr wrap="square">
            <a:spAutoFit/>
          </a:bodyPr>
          <a:lstStyle/>
          <a:p>
            <a:r>
              <a:rPr lang="en-US" sz="1400" b="1" dirty="0"/>
              <a:t>2 Week</a:t>
            </a:r>
          </a:p>
        </p:txBody>
      </p:sp>
      <p:sp>
        <p:nvSpPr>
          <p:cNvPr id="34" name="TextBox 33">
            <a:extLst>
              <a:ext uri="{FF2B5EF4-FFF2-40B4-BE49-F238E27FC236}">
                <a16:creationId xmlns:a16="http://schemas.microsoft.com/office/drawing/2014/main" id="{CB2ED007-72AC-4DB2-91D3-FFD9B09F55E1}"/>
              </a:ext>
            </a:extLst>
          </p:cNvPr>
          <p:cNvSpPr txBox="1"/>
          <p:nvPr/>
        </p:nvSpPr>
        <p:spPr>
          <a:xfrm>
            <a:off x="7826874" y="4186102"/>
            <a:ext cx="790125" cy="307777"/>
          </a:xfrm>
          <a:prstGeom prst="rect">
            <a:avLst/>
          </a:prstGeom>
          <a:noFill/>
        </p:spPr>
        <p:txBody>
          <a:bodyPr wrap="square">
            <a:spAutoFit/>
          </a:bodyPr>
          <a:lstStyle/>
          <a:p>
            <a:r>
              <a:rPr lang="en-US" sz="1400" b="1" dirty="0"/>
              <a:t>2 Week</a:t>
            </a:r>
          </a:p>
        </p:txBody>
      </p:sp>
      <p:sp>
        <p:nvSpPr>
          <p:cNvPr id="36" name="TextBox 35">
            <a:extLst>
              <a:ext uri="{FF2B5EF4-FFF2-40B4-BE49-F238E27FC236}">
                <a16:creationId xmlns:a16="http://schemas.microsoft.com/office/drawing/2014/main" id="{388AA1A6-384A-4339-A117-3B105EE3DEA5}"/>
              </a:ext>
            </a:extLst>
          </p:cNvPr>
          <p:cNvSpPr txBox="1"/>
          <p:nvPr/>
        </p:nvSpPr>
        <p:spPr>
          <a:xfrm>
            <a:off x="9947365" y="2574455"/>
            <a:ext cx="790125" cy="307777"/>
          </a:xfrm>
          <a:prstGeom prst="rect">
            <a:avLst/>
          </a:prstGeom>
          <a:noFill/>
        </p:spPr>
        <p:txBody>
          <a:bodyPr wrap="square">
            <a:spAutoFit/>
          </a:bodyPr>
          <a:lstStyle/>
          <a:p>
            <a:r>
              <a:rPr lang="en-US" sz="1400" b="1" dirty="0"/>
              <a:t>1 Week</a:t>
            </a:r>
          </a:p>
        </p:txBody>
      </p:sp>
      <p:sp>
        <p:nvSpPr>
          <p:cNvPr id="38" name="TextBox 37">
            <a:extLst>
              <a:ext uri="{FF2B5EF4-FFF2-40B4-BE49-F238E27FC236}">
                <a16:creationId xmlns:a16="http://schemas.microsoft.com/office/drawing/2014/main" id="{4CB75396-36F0-408D-98CB-34DE7A03E8FC}"/>
              </a:ext>
            </a:extLst>
          </p:cNvPr>
          <p:cNvSpPr txBox="1"/>
          <p:nvPr/>
        </p:nvSpPr>
        <p:spPr>
          <a:xfrm>
            <a:off x="10130589" y="4169846"/>
            <a:ext cx="790125" cy="307777"/>
          </a:xfrm>
          <a:prstGeom prst="rect">
            <a:avLst/>
          </a:prstGeom>
          <a:noFill/>
        </p:spPr>
        <p:txBody>
          <a:bodyPr wrap="square">
            <a:spAutoFit/>
          </a:bodyPr>
          <a:lstStyle/>
          <a:p>
            <a:r>
              <a:rPr lang="en-US" sz="1400" b="1" dirty="0"/>
              <a:t>1 Week</a:t>
            </a:r>
          </a:p>
        </p:txBody>
      </p:sp>
      <p:sp>
        <p:nvSpPr>
          <p:cNvPr id="25" name="TextBox 24">
            <a:extLst>
              <a:ext uri="{FF2B5EF4-FFF2-40B4-BE49-F238E27FC236}">
                <a16:creationId xmlns:a16="http://schemas.microsoft.com/office/drawing/2014/main" id="{50781EAD-7CA3-4CB5-92AD-389C008E2B40}"/>
              </a:ext>
            </a:extLst>
          </p:cNvPr>
          <p:cNvSpPr txBox="1"/>
          <p:nvPr/>
        </p:nvSpPr>
        <p:spPr>
          <a:xfrm>
            <a:off x="90059" y="6326970"/>
            <a:ext cx="1764355" cy="369332"/>
          </a:xfrm>
          <a:prstGeom prst="rect">
            <a:avLst/>
          </a:prstGeom>
          <a:noFill/>
        </p:spPr>
        <p:txBody>
          <a:bodyPr wrap="square">
            <a:spAutoFit/>
          </a:bodyPr>
          <a:lstStyle/>
          <a:p>
            <a:r>
              <a:rPr lang="en-IN" b="1" dirty="0">
                <a:solidFill>
                  <a:schemeClr val="accent6">
                    <a:lumMod val="50000"/>
                  </a:schemeClr>
                </a:solidFill>
              </a:rPr>
              <a:t>12</a:t>
            </a:r>
            <a:r>
              <a:rPr lang="en-IN" sz="1800" b="1" dirty="0">
                <a:solidFill>
                  <a:schemeClr val="accent6">
                    <a:lumMod val="50000"/>
                  </a:schemeClr>
                </a:solidFill>
              </a:rPr>
              <a:t>-Dec-2020</a:t>
            </a:r>
          </a:p>
        </p:txBody>
      </p:sp>
    </p:spTree>
    <p:extLst>
      <p:ext uri="{BB962C8B-B14F-4D97-AF65-F5344CB8AC3E}">
        <p14:creationId xmlns:p14="http://schemas.microsoft.com/office/powerpoint/2010/main" val="1088730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0BAA7-F005-48B0-9B35-8FF43BADBDD2}"/>
              </a:ext>
            </a:extLst>
          </p:cNvPr>
          <p:cNvSpPr>
            <a:spLocks noGrp="1"/>
          </p:cNvSpPr>
          <p:nvPr>
            <p:ph type="title"/>
          </p:nvPr>
        </p:nvSpPr>
        <p:spPr>
          <a:xfrm>
            <a:off x="0" y="0"/>
            <a:ext cx="10515600" cy="834887"/>
          </a:xfrm>
        </p:spPr>
        <p:txBody>
          <a:bodyPr>
            <a:normAutofit/>
          </a:bodyPr>
          <a:lstStyle/>
          <a:p>
            <a:r>
              <a:rPr lang="en-US" sz="2800" b="1" dirty="0">
                <a:latin typeface="Yu Gothic" panose="020B0400000000000000" pitchFamily="34" charset="-128"/>
                <a:ea typeface="Yu Gothic" panose="020B0400000000000000" pitchFamily="34" charset="-128"/>
              </a:rPr>
              <a:t>Process</a:t>
            </a:r>
          </a:p>
        </p:txBody>
      </p:sp>
      <p:sp>
        <p:nvSpPr>
          <p:cNvPr id="3" name="Rectangle 2">
            <a:extLst>
              <a:ext uri="{FF2B5EF4-FFF2-40B4-BE49-F238E27FC236}">
                <a16:creationId xmlns:a16="http://schemas.microsoft.com/office/drawing/2014/main" id="{3A1A8CAC-8B4D-4DC6-9F59-336443351BAB}"/>
              </a:ext>
            </a:extLst>
          </p:cNvPr>
          <p:cNvSpPr/>
          <p:nvPr/>
        </p:nvSpPr>
        <p:spPr>
          <a:xfrm>
            <a:off x="441602" y="980063"/>
            <a:ext cx="10515600" cy="3908762"/>
          </a:xfrm>
          <a:prstGeom prst="rect">
            <a:avLst/>
          </a:prstGeom>
        </p:spPr>
        <p:txBody>
          <a:bodyPr wrap="square">
            <a:spAutoFit/>
          </a:bodyPr>
          <a:lstStyle/>
          <a:p>
            <a:pPr marL="514350" indent="-514350" algn="just">
              <a:buFont typeface="Arial" panose="020B0604020202020204" pitchFamily="34" charset="0"/>
              <a:buChar char="•"/>
            </a:pPr>
            <a:r>
              <a:rPr lang="en-US" sz="2000" dirty="0">
                <a:latin typeface="Yu Gothic" panose="020B0400000000000000" pitchFamily="34" charset="-128"/>
                <a:ea typeface="Yu Gothic" panose="020B0400000000000000" pitchFamily="34" charset="-128"/>
              </a:rPr>
              <a:t>Business Understanding</a:t>
            </a:r>
          </a:p>
          <a:p>
            <a:pPr algn="just"/>
            <a:endParaRPr lang="en-US" sz="2000" dirty="0">
              <a:latin typeface="Yu Gothic" panose="020B0400000000000000" pitchFamily="34" charset="-128"/>
              <a:ea typeface="Yu Gothic" panose="020B0400000000000000" pitchFamily="34" charset="-128"/>
            </a:endParaRPr>
          </a:p>
          <a:p>
            <a:pPr marL="514350" indent="-514350" algn="just">
              <a:buFont typeface="Arial" panose="020B0604020202020204" pitchFamily="34" charset="0"/>
              <a:buChar char="•"/>
            </a:pPr>
            <a:r>
              <a:rPr lang="en-US" sz="2000" dirty="0">
                <a:latin typeface="Yu Gothic" panose="020B0400000000000000" pitchFamily="34" charset="-128"/>
                <a:ea typeface="Yu Gothic" panose="020B0400000000000000" pitchFamily="34" charset="-128"/>
              </a:rPr>
              <a:t>Data Preparation</a:t>
            </a:r>
          </a:p>
          <a:p>
            <a:pPr algn="just"/>
            <a:endParaRPr lang="en-US" sz="2000" dirty="0">
              <a:latin typeface="Yu Gothic" panose="020B0400000000000000" pitchFamily="34" charset="-128"/>
              <a:ea typeface="Yu Gothic" panose="020B0400000000000000" pitchFamily="34" charset="-128"/>
            </a:endParaRPr>
          </a:p>
          <a:p>
            <a:pPr marL="514350" indent="-514350" algn="just">
              <a:buFont typeface="Arial" panose="020B0604020202020204" pitchFamily="34" charset="0"/>
              <a:buChar char="•"/>
            </a:pPr>
            <a:r>
              <a:rPr lang="en-US" sz="2000" dirty="0">
                <a:latin typeface="Yu Gothic" panose="020B0400000000000000" pitchFamily="34" charset="-128"/>
                <a:ea typeface="Yu Gothic" panose="020B0400000000000000" pitchFamily="34" charset="-128"/>
              </a:rPr>
              <a:t>Exploratory Data Analysis</a:t>
            </a:r>
          </a:p>
          <a:p>
            <a:pPr algn="just"/>
            <a:endParaRPr lang="en-US" sz="2000" dirty="0">
              <a:latin typeface="Yu Gothic" panose="020B0400000000000000" pitchFamily="34" charset="-128"/>
              <a:ea typeface="Yu Gothic" panose="020B0400000000000000" pitchFamily="34" charset="-128"/>
            </a:endParaRPr>
          </a:p>
          <a:p>
            <a:pPr marL="514350" indent="-514350" algn="just">
              <a:buFont typeface="Arial" panose="020B0604020202020204" pitchFamily="34" charset="0"/>
              <a:buChar char="•"/>
            </a:pPr>
            <a:r>
              <a:rPr lang="en-US" sz="2000" dirty="0">
                <a:latin typeface="Yu Gothic" panose="020B0400000000000000" pitchFamily="34" charset="-128"/>
                <a:ea typeface="Yu Gothic" panose="020B0400000000000000" pitchFamily="34" charset="-128"/>
              </a:rPr>
              <a:t>Key Insights/Metrics and KPIs</a:t>
            </a:r>
          </a:p>
          <a:p>
            <a:pPr algn="just"/>
            <a:endParaRPr lang="en-US" sz="2000" dirty="0">
              <a:latin typeface="Yu Gothic" panose="020B0400000000000000" pitchFamily="34" charset="-128"/>
              <a:ea typeface="Yu Gothic" panose="020B0400000000000000" pitchFamily="34" charset="-128"/>
            </a:endParaRPr>
          </a:p>
          <a:p>
            <a:pPr marL="457200" indent="-457200" algn="just">
              <a:buFont typeface="Arial" panose="020B0604020202020204" pitchFamily="34" charset="0"/>
              <a:buChar char="•"/>
            </a:pPr>
            <a:r>
              <a:rPr lang="en-US" sz="2000" dirty="0">
                <a:latin typeface="Yu Gothic" panose="020B0400000000000000" pitchFamily="34" charset="-128"/>
                <a:ea typeface="Yu Gothic" panose="020B0400000000000000" pitchFamily="34" charset="-128"/>
              </a:rPr>
              <a:t> Customer Based Analysis</a:t>
            </a:r>
          </a:p>
          <a:p>
            <a:pPr algn="just"/>
            <a:endParaRPr lang="en-US" sz="2000" dirty="0">
              <a:latin typeface="Yu Gothic" panose="020B0400000000000000" pitchFamily="34" charset="-128"/>
              <a:ea typeface="Yu Gothic" panose="020B0400000000000000" pitchFamily="34" charset="-128"/>
            </a:endParaRPr>
          </a:p>
          <a:p>
            <a:pPr marL="457200" indent="-457200" algn="just">
              <a:buFont typeface="Arial" panose="020B0604020202020204" pitchFamily="34" charset="0"/>
              <a:buChar char="•"/>
            </a:pPr>
            <a:r>
              <a:rPr lang="en-US" sz="2000" dirty="0">
                <a:latin typeface="Yu Gothic" panose="020B0400000000000000" pitchFamily="34" charset="-128"/>
                <a:ea typeface="Yu Gothic" panose="020B0400000000000000" pitchFamily="34" charset="-128"/>
              </a:rPr>
              <a:t> Customer Segmentation </a:t>
            </a:r>
          </a:p>
          <a:p>
            <a:pPr marL="742950" indent="-742950" algn="just">
              <a:buFont typeface="+mj-lt"/>
              <a:buAutoNum type="arabicPeriod"/>
            </a:pPr>
            <a:endParaRPr lang="en-US" sz="2800" dirty="0"/>
          </a:p>
        </p:txBody>
      </p:sp>
      <p:sp>
        <p:nvSpPr>
          <p:cNvPr id="5" name="TextBox 4">
            <a:extLst>
              <a:ext uri="{FF2B5EF4-FFF2-40B4-BE49-F238E27FC236}">
                <a16:creationId xmlns:a16="http://schemas.microsoft.com/office/drawing/2014/main" id="{A0AFB52C-FDD5-43FD-89FD-39B4E85EB9D7}"/>
              </a:ext>
            </a:extLst>
          </p:cNvPr>
          <p:cNvSpPr txBox="1"/>
          <p:nvPr/>
        </p:nvSpPr>
        <p:spPr>
          <a:xfrm>
            <a:off x="167777" y="6333583"/>
            <a:ext cx="1619075" cy="369332"/>
          </a:xfrm>
          <a:prstGeom prst="rect">
            <a:avLst/>
          </a:prstGeom>
          <a:noFill/>
        </p:spPr>
        <p:txBody>
          <a:bodyPr wrap="square">
            <a:spAutoFit/>
          </a:bodyPr>
          <a:lstStyle/>
          <a:p>
            <a:r>
              <a:rPr lang="en-IN" b="1" dirty="0">
                <a:solidFill>
                  <a:schemeClr val="accent6">
                    <a:lumMod val="50000"/>
                  </a:schemeClr>
                </a:solidFill>
              </a:rPr>
              <a:t>12</a:t>
            </a:r>
            <a:r>
              <a:rPr lang="en-IN" sz="1800" b="1" dirty="0">
                <a:solidFill>
                  <a:schemeClr val="accent6">
                    <a:lumMod val="50000"/>
                  </a:schemeClr>
                </a:solidFill>
              </a:rPr>
              <a:t>-Dec-2020</a:t>
            </a:r>
          </a:p>
        </p:txBody>
      </p:sp>
    </p:spTree>
    <p:extLst>
      <p:ext uri="{BB962C8B-B14F-4D97-AF65-F5344CB8AC3E}">
        <p14:creationId xmlns:p14="http://schemas.microsoft.com/office/powerpoint/2010/main" val="3736971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0BAA7-F005-48B0-9B35-8FF43BADBDD2}"/>
              </a:ext>
            </a:extLst>
          </p:cNvPr>
          <p:cNvSpPr>
            <a:spLocks noGrp="1"/>
          </p:cNvSpPr>
          <p:nvPr>
            <p:ph type="title"/>
          </p:nvPr>
        </p:nvSpPr>
        <p:spPr>
          <a:xfrm>
            <a:off x="0" y="0"/>
            <a:ext cx="9715915" cy="834887"/>
          </a:xfrm>
        </p:spPr>
        <p:txBody>
          <a:bodyPr>
            <a:normAutofit/>
          </a:bodyPr>
          <a:lstStyle/>
          <a:p>
            <a:r>
              <a:rPr lang="en-US" sz="2800" b="1" dirty="0">
                <a:latin typeface="Yu Gothic" panose="020B0400000000000000" pitchFamily="34" charset="-128"/>
                <a:ea typeface="Yu Gothic" panose="020B0400000000000000" pitchFamily="34" charset="-128"/>
              </a:rPr>
              <a:t>Business Understanding</a:t>
            </a:r>
          </a:p>
        </p:txBody>
      </p:sp>
      <p:sp>
        <p:nvSpPr>
          <p:cNvPr id="3" name="Rectangle 2">
            <a:extLst>
              <a:ext uri="{FF2B5EF4-FFF2-40B4-BE49-F238E27FC236}">
                <a16:creationId xmlns:a16="http://schemas.microsoft.com/office/drawing/2014/main" id="{3A1A8CAC-8B4D-4DC6-9F59-336443351BAB}"/>
              </a:ext>
            </a:extLst>
          </p:cNvPr>
          <p:cNvSpPr/>
          <p:nvPr/>
        </p:nvSpPr>
        <p:spPr>
          <a:xfrm>
            <a:off x="187601" y="766732"/>
            <a:ext cx="11169511" cy="4401205"/>
          </a:xfrm>
          <a:prstGeom prst="rect">
            <a:avLst/>
          </a:prstGeom>
        </p:spPr>
        <p:txBody>
          <a:bodyPr wrap="square">
            <a:spAutoFit/>
          </a:bodyPr>
          <a:lstStyle/>
          <a:p>
            <a:pPr algn="just"/>
            <a:r>
              <a:rPr lang="en-US" sz="2000" i="1" dirty="0">
                <a:latin typeface="Yu Gothic" panose="020B0400000000000000" pitchFamily="34" charset="-128"/>
                <a:ea typeface="Yu Gothic" panose="020B0400000000000000" pitchFamily="34" charset="-128"/>
              </a:rPr>
              <a:t>Companies Background:</a:t>
            </a:r>
          </a:p>
          <a:p>
            <a:pPr marL="457200" indent="-457200" algn="just">
              <a:buFont typeface="Arial" panose="020B0604020202020204" pitchFamily="34" charset="0"/>
              <a:buChar char="•"/>
            </a:pPr>
            <a:r>
              <a:rPr lang="en-US" sz="2000" dirty="0">
                <a:latin typeface="Yu Gothic" panose="020B0400000000000000" pitchFamily="34" charset="-128"/>
                <a:ea typeface="Yu Gothic" panose="020B0400000000000000" pitchFamily="34" charset="-128"/>
              </a:rPr>
              <a:t>ABC is a fashion category multinational company with a turnover of more then one billion dollars. It has 40 factories across the globe. </a:t>
            </a:r>
          </a:p>
          <a:p>
            <a:pPr marL="457200" indent="-457200" algn="just">
              <a:buFont typeface="Arial" panose="020B0604020202020204" pitchFamily="34" charset="0"/>
              <a:buChar char="•"/>
            </a:pPr>
            <a:r>
              <a:rPr lang="en-US" sz="2000" dirty="0">
                <a:latin typeface="Yu Gothic" panose="020B0400000000000000" pitchFamily="34" charset="-128"/>
                <a:ea typeface="Yu Gothic" panose="020B0400000000000000" pitchFamily="34" charset="-128"/>
              </a:rPr>
              <a:t>ABC is a profitable company which makes money using their E-commerce website and few other marketplace like Amazon and Flipkart.</a:t>
            </a:r>
          </a:p>
          <a:p>
            <a:pPr marL="457200" indent="-457200" algn="just">
              <a:buFont typeface="Arial" panose="020B0604020202020204" pitchFamily="34" charset="0"/>
              <a:buChar char="•"/>
            </a:pPr>
            <a:r>
              <a:rPr lang="en-US" sz="2000" dirty="0">
                <a:latin typeface="Yu Gothic" panose="020B0400000000000000" pitchFamily="34" charset="-128"/>
                <a:ea typeface="Yu Gothic" panose="020B0400000000000000" pitchFamily="34" charset="-128"/>
              </a:rPr>
              <a:t>ABC products are sold through online and offline channels both company owned and with partners. </a:t>
            </a:r>
          </a:p>
          <a:p>
            <a:pPr marL="457200" indent="-457200" algn="just">
              <a:buFont typeface="Arial" panose="020B0604020202020204" pitchFamily="34" charset="0"/>
              <a:buChar char="•"/>
            </a:pPr>
            <a:r>
              <a:rPr lang="en-US" sz="2000" dirty="0">
                <a:latin typeface="Yu Gothic" panose="020B0400000000000000" pitchFamily="34" charset="-128"/>
                <a:ea typeface="Yu Gothic" panose="020B0400000000000000" pitchFamily="34" charset="-128"/>
              </a:rPr>
              <a:t>Their clients includes -  Victoria’s Secrets, Marks &amp; Spencer, Triumph, Speedo, Calvin Klein among others.</a:t>
            </a:r>
          </a:p>
          <a:p>
            <a:pPr marL="457200" indent="-457200" algn="just">
              <a:buFont typeface="Arial" panose="020B0604020202020204" pitchFamily="34" charset="0"/>
              <a:buChar char="•"/>
            </a:pPr>
            <a:r>
              <a:rPr lang="en-US" sz="2000" dirty="0">
                <a:latin typeface="Yu Gothic" panose="020B0400000000000000" pitchFamily="34" charset="-128"/>
                <a:ea typeface="Yu Gothic" panose="020B0400000000000000" pitchFamily="34" charset="-128"/>
              </a:rPr>
              <a:t>Business is looking to increases customers base and revenue  based on there past purchase behaviors/ shopping pattern to cross sell and up sell there products.</a:t>
            </a:r>
            <a:endParaRPr lang="en-US" sz="2000" dirty="0">
              <a:solidFill>
                <a:srgbClr val="FF0000"/>
              </a:solidFill>
              <a:latin typeface="Yu Gothic" panose="020B0400000000000000" pitchFamily="34" charset="-128"/>
              <a:ea typeface="Yu Gothic" panose="020B0400000000000000" pitchFamily="34" charset="-128"/>
            </a:endParaRPr>
          </a:p>
          <a:p>
            <a:pPr marL="457200" indent="-457200" algn="just">
              <a:buFont typeface="Arial" panose="020B0604020202020204" pitchFamily="34" charset="0"/>
              <a:buChar char="•"/>
            </a:pPr>
            <a:r>
              <a:rPr lang="en-US" sz="2000" dirty="0">
                <a:latin typeface="Yu Gothic" panose="020B0400000000000000" pitchFamily="34" charset="-128"/>
                <a:ea typeface="Yu Gothic" panose="020B0400000000000000" pitchFamily="34" charset="-128"/>
              </a:rPr>
              <a:t>Customer Segmentation modeling technique is used to understand the demographics of customers and try to divide into different segment based on there behavior and giving some recommendation</a:t>
            </a:r>
          </a:p>
        </p:txBody>
      </p:sp>
      <p:sp>
        <p:nvSpPr>
          <p:cNvPr id="5" name="TextBox 4">
            <a:extLst>
              <a:ext uri="{FF2B5EF4-FFF2-40B4-BE49-F238E27FC236}">
                <a16:creationId xmlns:a16="http://schemas.microsoft.com/office/drawing/2014/main" id="{9DEA7DAE-2BCF-4DDD-81B6-B7DD8989B036}"/>
              </a:ext>
            </a:extLst>
          </p:cNvPr>
          <p:cNvSpPr txBox="1"/>
          <p:nvPr/>
        </p:nvSpPr>
        <p:spPr>
          <a:xfrm>
            <a:off x="90059" y="6326970"/>
            <a:ext cx="1764355" cy="369332"/>
          </a:xfrm>
          <a:prstGeom prst="rect">
            <a:avLst/>
          </a:prstGeom>
          <a:noFill/>
        </p:spPr>
        <p:txBody>
          <a:bodyPr wrap="square">
            <a:spAutoFit/>
          </a:bodyPr>
          <a:lstStyle/>
          <a:p>
            <a:r>
              <a:rPr lang="en-IN" b="1" dirty="0">
                <a:solidFill>
                  <a:schemeClr val="accent6">
                    <a:lumMod val="50000"/>
                  </a:schemeClr>
                </a:solidFill>
              </a:rPr>
              <a:t>12</a:t>
            </a:r>
            <a:r>
              <a:rPr lang="en-IN" sz="1800" b="1" dirty="0">
                <a:solidFill>
                  <a:schemeClr val="accent6">
                    <a:lumMod val="50000"/>
                  </a:schemeClr>
                </a:solidFill>
              </a:rPr>
              <a:t>-Dec-2020</a:t>
            </a:r>
          </a:p>
        </p:txBody>
      </p:sp>
    </p:spTree>
    <p:extLst>
      <p:ext uri="{BB962C8B-B14F-4D97-AF65-F5344CB8AC3E}">
        <p14:creationId xmlns:p14="http://schemas.microsoft.com/office/powerpoint/2010/main" val="3217666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0BAA7-F005-48B0-9B35-8FF43BADBDD2}"/>
              </a:ext>
            </a:extLst>
          </p:cNvPr>
          <p:cNvSpPr>
            <a:spLocks noGrp="1"/>
          </p:cNvSpPr>
          <p:nvPr>
            <p:ph type="title"/>
          </p:nvPr>
        </p:nvSpPr>
        <p:spPr>
          <a:xfrm>
            <a:off x="0" y="92765"/>
            <a:ext cx="8667337" cy="834887"/>
          </a:xfrm>
        </p:spPr>
        <p:txBody>
          <a:bodyPr>
            <a:normAutofit/>
          </a:bodyPr>
          <a:lstStyle/>
          <a:p>
            <a:r>
              <a:rPr lang="en-US" sz="2800" b="1" dirty="0">
                <a:latin typeface="Yu Gothic" panose="020B0400000000000000" pitchFamily="34" charset="-128"/>
                <a:ea typeface="Yu Gothic" panose="020B0400000000000000" pitchFamily="34" charset="-128"/>
              </a:rPr>
              <a:t>Data Understanding</a:t>
            </a:r>
          </a:p>
        </p:txBody>
      </p:sp>
      <p:sp>
        <p:nvSpPr>
          <p:cNvPr id="3" name="Rectangle 2">
            <a:extLst>
              <a:ext uri="{FF2B5EF4-FFF2-40B4-BE49-F238E27FC236}">
                <a16:creationId xmlns:a16="http://schemas.microsoft.com/office/drawing/2014/main" id="{3A1A8CAC-8B4D-4DC6-9F59-336443351BAB}"/>
              </a:ext>
            </a:extLst>
          </p:cNvPr>
          <p:cNvSpPr/>
          <p:nvPr/>
        </p:nvSpPr>
        <p:spPr>
          <a:xfrm>
            <a:off x="838200" y="1333350"/>
            <a:ext cx="10515600" cy="2554545"/>
          </a:xfrm>
          <a:prstGeom prst="rect">
            <a:avLst/>
          </a:prstGeom>
        </p:spPr>
        <p:txBody>
          <a:bodyPr wrap="square">
            <a:spAutoFit/>
          </a:bodyPr>
          <a:lstStyle/>
          <a:p>
            <a:pPr algn="just"/>
            <a:r>
              <a:rPr lang="en-US" sz="2000" dirty="0">
                <a:latin typeface="Yu Gothic" panose="020B0400000000000000" pitchFamily="34" charset="-128"/>
                <a:ea typeface="Yu Gothic" panose="020B0400000000000000" pitchFamily="34" charset="-128"/>
              </a:rPr>
              <a:t>The dataset contain one year sales data from Jan-Dec 2019.</a:t>
            </a:r>
          </a:p>
          <a:p>
            <a:pPr algn="just"/>
            <a:r>
              <a:rPr lang="en-US" sz="2000" dirty="0">
                <a:latin typeface="Yu Gothic" panose="020B0400000000000000" pitchFamily="34" charset="-128"/>
                <a:ea typeface="Yu Gothic" panose="020B0400000000000000" pitchFamily="34" charset="-128"/>
              </a:rPr>
              <a:t>Data contains :</a:t>
            </a:r>
          </a:p>
          <a:p>
            <a:pPr marL="514350" indent="-514350" algn="just">
              <a:buFont typeface="Arial" panose="020B0604020202020204" pitchFamily="34" charset="0"/>
              <a:buChar char="•"/>
            </a:pPr>
            <a:r>
              <a:rPr lang="en-US" sz="2000" dirty="0">
                <a:latin typeface="Yu Gothic" panose="020B0400000000000000" pitchFamily="34" charset="-128"/>
                <a:ea typeface="Yu Gothic" panose="020B0400000000000000" pitchFamily="34" charset="-128"/>
              </a:rPr>
              <a:t>35 features, which are - Order No, External Order No, Order Date, Order Type, Status, Customer Name, Country, State, City, Email, SKU Code, Style, SKU Desc, Category1, Sub Category, Size, Color, Type, Quantity, Return Qty, Order Currency, Price, Ship Cost, Packing Cost, Discount, Discount Code, Tax, Invoiced, COGS, Invoiced In Base Currency, Gross Margin, GM Percent, Primary Vendor, On Hold Status and Replacement Order</a:t>
            </a:r>
          </a:p>
        </p:txBody>
      </p:sp>
      <p:sp>
        <p:nvSpPr>
          <p:cNvPr id="5" name="TextBox 4">
            <a:extLst>
              <a:ext uri="{FF2B5EF4-FFF2-40B4-BE49-F238E27FC236}">
                <a16:creationId xmlns:a16="http://schemas.microsoft.com/office/drawing/2014/main" id="{9CE533C4-B608-4EB6-A062-C4BC4DB32D52}"/>
              </a:ext>
            </a:extLst>
          </p:cNvPr>
          <p:cNvSpPr txBox="1"/>
          <p:nvPr/>
        </p:nvSpPr>
        <p:spPr>
          <a:xfrm>
            <a:off x="115226" y="6335359"/>
            <a:ext cx="1764355" cy="646331"/>
          </a:xfrm>
          <a:prstGeom prst="rect">
            <a:avLst/>
          </a:prstGeom>
          <a:noFill/>
        </p:spPr>
        <p:txBody>
          <a:bodyPr wrap="square">
            <a:spAutoFit/>
          </a:bodyPr>
          <a:lstStyle/>
          <a:p>
            <a:r>
              <a:rPr lang="en-IN" b="1" dirty="0">
                <a:solidFill>
                  <a:schemeClr val="accent6">
                    <a:lumMod val="50000"/>
                  </a:schemeClr>
                </a:solidFill>
              </a:rPr>
              <a:t>12</a:t>
            </a:r>
            <a:r>
              <a:rPr lang="en-IN" sz="1800" b="1" dirty="0">
                <a:solidFill>
                  <a:schemeClr val="accent6">
                    <a:lumMod val="50000"/>
                  </a:schemeClr>
                </a:solidFill>
              </a:rPr>
              <a:t>-Dec-2020</a:t>
            </a:r>
          </a:p>
          <a:p>
            <a:endParaRPr lang="en-IN" sz="1800" b="1" dirty="0">
              <a:solidFill>
                <a:schemeClr val="accent6">
                  <a:lumMod val="50000"/>
                </a:schemeClr>
              </a:solidFill>
            </a:endParaRPr>
          </a:p>
        </p:txBody>
      </p:sp>
    </p:spTree>
    <p:extLst>
      <p:ext uri="{BB962C8B-B14F-4D97-AF65-F5344CB8AC3E}">
        <p14:creationId xmlns:p14="http://schemas.microsoft.com/office/powerpoint/2010/main" val="4277128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0BAA7-F005-48B0-9B35-8FF43BADBDD2}"/>
              </a:ext>
            </a:extLst>
          </p:cNvPr>
          <p:cNvSpPr>
            <a:spLocks noGrp="1"/>
          </p:cNvSpPr>
          <p:nvPr>
            <p:ph type="title"/>
          </p:nvPr>
        </p:nvSpPr>
        <p:spPr>
          <a:xfrm>
            <a:off x="64656" y="92765"/>
            <a:ext cx="8602682" cy="834887"/>
          </a:xfrm>
        </p:spPr>
        <p:txBody>
          <a:bodyPr>
            <a:normAutofit/>
          </a:bodyPr>
          <a:lstStyle/>
          <a:p>
            <a:r>
              <a:rPr lang="en-US" sz="2800" b="1" dirty="0">
                <a:latin typeface="Yu Gothic" panose="020B0400000000000000" pitchFamily="34" charset="-128"/>
                <a:ea typeface="Yu Gothic" panose="020B0400000000000000" pitchFamily="34" charset="-128"/>
              </a:rPr>
              <a:t>Data Understanding</a:t>
            </a:r>
            <a:endParaRPr lang="en-US" sz="2800" dirty="0"/>
          </a:p>
        </p:txBody>
      </p:sp>
      <p:sp>
        <p:nvSpPr>
          <p:cNvPr id="3" name="Rectangle 2">
            <a:extLst>
              <a:ext uri="{FF2B5EF4-FFF2-40B4-BE49-F238E27FC236}">
                <a16:creationId xmlns:a16="http://schemas.microsoft.com/office/drawing/2014/main" id="{3A1A8CAC-8B4D-4DC6-9F59-336443351BAB}"/>
              </a:ext>
            </a:extLst>
          </p:cNvPr>
          <p:cNvSpPr/>
          <p:nvPr/>
        </p:nvSpPr>
        <p:spPr>
          <a:xfrm>
            <a:off x="835302" y="1071369"/>
            <a:ext cx="10515600" cy="4462760"/>
          </a:xfrm>
          <a:prstGeom prst="rect">
            <a:avLst/>
          </a:prstGeom>
        </p:spPr>
        <p:txBody>
          <a:bodyPr wrap="square">
            <a:spAutoFit/>
          </a:bodyPr>
          <a:lstStyle/>
          <a:p>
            <a:pPr marL="457200" indent="-457200" algn="just">
              <a:buFont typeface="Arial" panose="020B0604020202020204" pitchFamily="34" charset="0"/>
              <a:buChar char="•"/>
            </a:pPr>
            <a:r>
              <a:rPr lang="en-US" sz="2000" dirty="0">
                <a:latin typeface="Yu Gothic" panose="020B0400000000000000" pitchFamily="34" charset="-128"/>
                <a:ea typeface="Yu Gothic" panose="020B0400000000000000" pitchFamily="34" charset="-128"/>
              </a:rPr>
              <a:t>Few important features in the data are Order number, Order Date, City, SKU Code, Size, Color, Quantity, Invoiced, Gross Margin</a:t>
            </a:r>
          </a:p>
          <a:p>
            <a:pPr marL="457200" indent="-457200" algn="just">
              <a:buFont typeface="Arial" panose="020B0604020202020204" pitchFamily="34" charset="0"/>
              <a:buChar char="•"/>
            </a:pPr>
            <a:endParaRPr lang="en-US" sz="2000" dirty="0">
              <a:latin typeface="Yu Gothic" panose="020B0400000000000000" pitchFamily="34" charset="-128"/>
              <a:ea typeface="Yu Gothic" panose="020B0400000000000000" pitchFamily="34" charset="-128"/>
            </a:endParaRPr>
          </a:p>
          <a:p>
            <a:pPr marL="342900" indent="-342900" algn="just">
              <a:buFont typeface="Arial" panose="020B0604020202020204" pitchFamily="34" charset="0"/>
              <a:buChar char="•"/>
            </a:pPr>
            <a:r>
              <a:rPr lang="en-US" sz="2000" dirty="0">
                <a:latin typeface="Yu Gothic" panose="020B0400000000000000" pitchFamily="34" charset="-128"/>
                <a:ea typeface="Yu Gothic" panose="020B0400000000000000" pitchFamily="34" charset="-128"/>
              </a:rPr>
              <a:t>Feature Description:</a:t>
            </a:r>
          </a:p>
          <a:p>
            <a:pPr marL="914400" lvl="1" indent="-457200" algn="just">
              <a:buFont typeface="Wingdings" panose="05000000000000000000" pitchFamily="2" charset="2"/>
              <a:buChar char="Ø"/>
            </a:pPr>
            <a:r>
              <a:rPr lang="en-US" sz="2000" dirty="0">
                <a:latin typeface="Yu Gothic" panose="020B0400000000000000" pitchFamily="34" charset="-128"/>
                <a:ea typeface="Yu Gothic" panose="020B0400000000000000" pitchFamily="34" charset="-128"/>
              </a:rPr>
              <a:t>Order number : Auto generated Order number in order management system</a:t>
            </a:r>
          </a:p>
          <a:p>
            <a:pPr marL="914400" lvl="1" indent="-457200" algn="just">
              <a:buFont typeface="Wingdings" panose="05000000000000000000" pitchFamily="2" charset="2"/>
              <a:buChar char="Ø"/>
            </a:pPr>
            <a:r>
              <a:rPr lang="en-US" sz="2000" dirty="0">
                <a:latin typeface="Yu Gothic" panose="020B0400000000000000" pitchFamily="34" charset="-128"/>
                <a:ea typeface="Yu Gothic" panose="020B0400000000000000" pitchFamily="34" charset="-128"/>
              </a:rPr>
              <a:t>Order Date :- Exact time of the order</a:t>
            </a:r>
          </a:p>
          <a:p>
            <a:pPr marL="914400" lvl="1" indent="-457200" algn="just">
              <a:buFont typeface="Wingdings" panose="05000000000000000000" pitchFamily="2" charset="2"/>
              <a:buChar char="Ø"/>
            </a:pPr>
            <a:r>
              <a:rPr lang="en-US" sz="2000" dirty="0">
                <a:latin typeface="Yu Gothic" panose="020B0400000000000000" pitchFamily="34" charset="-128"/>
                <a:ea typeface="Yu Gothic" panose="020B0400000000000000" pitchFamily="34" charset="-128"/>
              </a:rPr>
              <a:t>City :- Order placing city</a:t>
            </a:r>
          </a:p>
          <a:p>
            <a:pPr marL="914400" lvl="1" indent="-457200" algn="just">
              <a:buFont typeface="Wingdings" panose="05000000000000000000" pitchFamily="2" charset="2"/>
              <a:buChar char="Ø"/>
            </a:pPr>
            <a:r>
              <a:rPr lang="en-US" sz="2000" dirty="0">
                <a:latin typeface="Yu Gothic" panose="020B0400000000000000" pitchFamily="34" charset="-128"/>
                <a:ea typeface="Yu Gothic" panose="020B0400000000000000" pitchFamily="34" charset="-128"/>
              </a:rPr>
              <a:t>SKU Code :- The SKU code (product code) ordered by the customer</a:t>
            </a:r>
          </a:p>
          <a:p>
            <a:pPr marL="914400" lvl="1" indent="-457200" algn="just">
              <a:buFont typeface="Wingdings" panose="05000000000000000000" pitchFamily="2" charset="2"/>
              <a:buChar char="Ø"/>
            </a:pPr>
            <a:r>
              <a:rPr lang="en-US" sz="2000" dirty="0">
                <a:latin typeface="Yu Gothic" panose="020B0400000000000000" pitchFamily="34" charset="-128"/>
                <a:ea typeface="Yu Gothic" panose="020B0400000000000000" pitchFamily="34" charset="-128"/>
              </a:rPr>
              <a:t>Size :- Product Size</a:t>
            </a:r>
          </a:p>
          <a:p>
            <a:pPr marL="914400" lvl="1" indent="-457200" algn="just">
              <a:buFont typeface="Wingdings" panose="05000000000000000000" pitchFamily="2" charset="2"/>
              <a:buChar char="Ø"/>
            </a:pPr>
            <a:r>
              <a:rPr lang="en-US" sz="2000" dirty="0">
                <a:latin typeface="Yu Gothic" panose="020B0400000000000000" pitchFamily="34" charset="-128"/>
                <a:ea typeface="Yu Gothic" panose="020B0400000000000000" pitchFamily="34" charset="-128"/>
              </a:rPr>
              <a:t>Color :- color name given by the designer</a:t>
            </a:r>
          </a:p>
          <a:p>
            <a:pPr marL="914400" lvl="1" indent="-457200" algn="just">
              <a:buFont typeface="Wingdings" panose="05000000000000000000" pitchFamily="2" charset="2"/>
              <a:buChar char="Ø"/>
            </a:pPr>
            <a:r>
              <a:rPr lang="en-US" sz="2000" dirty="0">
                <a:latin typeface="Yu Gothic" panose="020B0400000000000000" pitchFamily="34" charset="-128"/>
                <a:ea typeface="Yu Gothic" panose="020B0400000000000000" pitchFamily="34" charset="-128"/>
              </a:rPr>
              <a:t>Quantity :- Qty ordered per SKU</a:t>
            </a:r>
          </a:p>
          <a:p>
            <a:pPr marL="914400" lvl="1" indent="-457200" algn="just">
              <a:buFont typeface="Wingdings" panose="05000000000000000000" pitchFamily="2" charset="2"/>
              <a:buChar char="Ø"/>
            </a:pPr>
            <a:r>
              <a:rPr lang="en-US" sz="2000" dirty="0">
                <a:latin typeface="Yu Gothic" panose="020B0400000000000000" pitchFamily="34" charset="-128"/>
                <a:ea typeface="Yu Gothic" panose="020B0400000000000000" pitchFamily="34" charset="-128"/>
              </a:rPr>
              <a:t>Invoiced :- invoiced to the customer</a:t>
            </a:r>
          </a:p>
          <a:p>
            <a:pPr marL="914400" lvl="1" indent="-457200" algn="just">
              <a:buFont typeface="Wingdings" panose="05000000000000000000" pitchFamily="2" charset="2"/>
              <a:buChar char="Ø"/>
            </a:pPr>
            <a:r>
              <a:rPr lang="en-US" sz="2000" dirty="0">
                <a:latin typeface="Yu Gothic" panose="020B0400000000000000" pitchFamily="34" charset="-128"/>
                <a:ea typeface="Yu Gothic" panose="020B0400000000000000" pitchFamily="34" charset="-128"/>
              </a:rPr>
              <a:t>Gross Margin :- percentage of profit made on invoiced amount</a:t>
            </a:r>
          </a:p>
          <a:p>
            <a:pPr lvl="1" algn="just"/>
            <a:endParaRPr lang="en-US" sz="2400" dirty="0"/>
          </a:p>
        </p:txBody>
      </p:sp>
      <p:sp>
        <p:nvSpPr>
          <p:cNvPr id="5" name="TextBox 4">
            <a:extLst>
              <a:ext uri="{FF2B5EF4-FFF2-40B4-BE49-F238E27FC236}">
                <a16:creationId xmlns:a16="http://schemas.microsoft.com/office/drawing/2014/main" id="{DF3D790A-FE4A-4098-97FE-F2889BC2DBC2}"/>
              </a:ext>
            </a:extLst>
          </p:cNvPr>
          <p:cNvSpPr txBox="1"/>
          <p:nvPr/>
        </p:nvSpPr>
        <p:spPr>
          <a:xfrm>
            <a:off x="90059" y="6326970"/>
            <a:ext cx="1764355" cy="369332"/>
          </a:xfrm>
          <a:prstGeom prst="rect">
            <a:avLst/>
          </a:prstGeom>
          <a:noFill/>
        </p:spPr>
        <p:txBody>
          <a:bodyPr wrap="square">
            <a:spAutoFit/>
          </a:bodyPr>
          <a:lstStyle/>
          <a:p>
            <a:r>
              <a:rPr lang="en-IN" b="1" dirty="0">
                <a:solidFill>
                  <a:schemeClr val="accent6">
                    <a:lumMod val="50000"/>
                  </a:schemeClr>
                </a:solidFill>
              </a:rPr>
              <a:t>12</a:t>
            </a:r>
            <a:r>
              <a:rPr lang="en-IN" sz="1800" b="1" dirty="0">
                <a:solidFill>
                  <a:schemeClr val="accent6">
                    <a:lumMod val="50000"/>
                  </a:schemeClr>
                </a:solidFill>
              </a:rPr>
              <a:t>-Dec-2020</a:t>
            </a:r>
          </a:p>
        </p:txBody>
      </p:sp>
    </p:spTree>
    <p:extLst>
      <p:ext uri="{BB962C8B-B14F-4D97-AF65-F5344CB8AC3E}">
        <p14:creationId xmlns:p14="http://schemas.microsoft.com/office/powerpoint/2010/main" val="1072773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0BAA7-F005-48B0-9B35-8FF43BADBDD2}"/>
              </a:ext>
            </a:extLst>
          </p:cNvPr>
          <p:cNvSpPr>
            <a:spLocks noGrp="1"/>
          </p:cNvSpPr>
          <p:nvPr>
            <p:ph type="title"/>
          </p:nvPr>
        </p:nvSpPr>
        <p:spPr>
          <a:xfrm>
            <a:off x="401844" y="187890"/>
            <a:ext cx="8401878" cy="646997"/>
          </a:xfrm>
        </p:spPr>
        <p:txBody>
          <a:bodyPr>
            <a:normAutofit/>
          </a:bodyPr>
          <a:lstStyle/>
          <a:p>
            <a:pPr algn="just"/>
            <a:r>
              <a:rPr lang="en-US" sz="2800" b="1" dirty="0">
                <a:latin typeface="Yu Gothic" panose="020B0400000000000000" pitchFamily="34" charset="-128"/>
                <a:ea typeface="Yu Gothic" panose="020B0400000000000000" pitchFamily="34" charset="-128"/>
              </a:rPr>
              <a:t>Data Preparation </a:t>
            </a:r>
          </a:p>
        </p:txBody>
      </p:sp>
      <p:sp>
        <p:nvSpPr>
          <p:cNvPr id="3" name="Rectangle 2">
            <a:extLst>
              <a:ext uri="{FF2B5EF4-FFF2-40B4-BE49-F238E27FC236}">
                <a16:creationId xmlns:a16="http://schemas.microsoft.com/office/drawing/2014/main" id="{3A1A8CAC-8B4D-4DC6-9F59-336443351BAB}"/>
              </a:ext>
            </a:extLst>
          </p:cNvPr>
          <p:cNvSpPr/>
          <p:nvPr/>
        </p:nvSpPr>
        <p:spPr>
          <a:xfrm>
            <a:off x="401844" y="1333247"/>
            <a:ext cx="11644382" cy="2985433"/>
          </a:xfrm>
          <a:prstGeom prst="rect">
            <a:avLst/>
          </a:prstGeom>
        </p:spPr>
        <p:txBody>
          <a:bodyPr wrap="square">
            <a:spAutoFit/>
          </a:bodyPr>
          <a:lstStyle/>
          <a:p>
            <a:pPr algn="just"/>
            <a:r>
              <a:rPr lang="en-US" sz="2000" dirty="0">
                <a:latin typeface="Yu Gothic" panose="020B0400000000000000" pitchFamily="34" charset="-128"/>
                <a:ea typeface="Yu Gothic" panose="020B0400000000000000" pitchFamily="34" charset="-128"/>
              </a:rPr>
              <a:t>For any business, data preparation is the most important step as it improves the data quality and increases the overall productivity</a:t>
            </a:r>
          </a:p>
          <a:p>
            <a:pPr algn="just"/>
            <a:r>
              <a:rPr lang="en-US" sz="2000" dirty="0">
                <a:latin typeface="Yu Gothic" panose="020B0400000000000000" pitchFamily="34" charset="-128"/>
                <a:ea typeface="Yu Gothic" panose="020B0400000000000000" pitchFamily="34" charset="-128"/>
              </a:rPr>
              <a:t>Below are the few techniques which has been used for the data cleaning :</a:t>
            </a:r>
          </a:p>
          <a:p>
            <a:pPr marL="514350" indent="-514350" algn="just">
              <a:buFont typeface="Arial" panose="020B0604020202020204" pitchFamily="34" charset="0"/>
              <a:buChar char="•"/>
            </a:pPr>
            <a:r>
              <a:rPr lang="en-US" sz="2000" dirty="0">
                <a:latin typeface="Yu Gothic" panose="020B0400000000000000" pitchFamily="34" charset="-128"/>
                <a:ea typeface="Yu Gothic" panose="020B0400000000000000" pitchFamily="34" charset="-128"/>
              </a:rPr>
              <a:t>Creating Unique Order No. :- Dataset contain multiple Order number for same product purchase (as it’s taking one row for every unit purchase) Solution to this is creating a new order number by matching Order No and SKU Code</a:t>
            </a:r>
          </a:p>
          <a:p>
            <a:pPr marL="514350" indent="-514350" algn="just">
              <a:buFont typeface="Arial" panose="020B0604020202020204" pitchFamily="34" charset="0"/>
              <a:buChar char="•"/>
            </a:pPr>
            <a:r>
              <a:rPr lang="en-US" sz="2000" dirty="0">
                <a:latin typeface="Yu Gothic" panose="020B0400000000000000" pitchFamily="34" charset="-128"/>
                <a:ea typeface="Yu Gothic" panose="020B0400000000000000" pitchFamily="34" charset="-128"/>
              </a:rPr>
              <a:t>Removing Outlier:- Based on Invoiced amount removed the outlier (these are retailer. Will treat them separately)</a:t>
            </a:r>
          </a:p>
          <a:p>
            <a:pPr algn="just"/>
            <a:endParaRPr lang="en-US" sz="2800" dirty="0"/>
          </a:p>
        </p:txBody>
      </p:sp>
      <p:sp>
        <p:nvSpPr>
          <p:cNvPr id="5" name="TextBox 4">
            <a:extLst>
              <a:ext uri="{FF2B5EF4-FFF2-40B4-BE49-F238E27FC236}">
                <a16:creationId xmlns:a16="http://schemas.microsoft.com/office/drawing/2014/main" id="{64EA5E0C-C3A5-416C-9F61-7B2BDC0F3609}"/>
              </a:ext>
            </a:extLst>
          </p:cNvPr>
          <p:cNvSpPr txBox="1"/>
          <p:nvPr/>
        </p:nvSpPr>
        <p:spPr>
          <a:xfrm>
            <a:off x="90059" y="6326970"/>
            <a:ext cx="1764355" cy="369332"/>
          </a:xfrm>
          <a:prstGeom prst="rect">
            <a:avLst/>
          </a:prstGeom>
          <a:noFill/>
        </p:spPr>
        <p:txBody>
          <a:bodyPr wrap="square">
            <a:spAutoFit/>
          </a:bodyPr>
          <a:lstStyle/>
          <a:p>
            <a:r>
              <a:rPr lang="en-IN" b="1" dirty="0">
                <a:solidFill>
                  <a:schemeClr val="accent6">
                    <a:lumMod val="50000"/>
                  </a:schemeClr>
                </a:solidFill>
              </a:rPr>
              <a:t>12</a:t>
            </a:r>
            <a:r>
              <a:rPr lang="en-IN" sz="1800" b="1" dirty="0">
                <a:solidFill>
                  <a:schemeClr val="accent6">
                    <a:lumMod val="50000"/>
                  </a:schemeClr>
                </a:solidFill>
              </a:rPr>
              <a:t>-Dec-2020</a:t>
            </a:r>
          </a:p>
        </p:txBody>
      </p:sp>
    </p:spTree>
    <p:extLst>
      <p:ext uri="{BB962C8B-B14F-4D97-AF65-F5344CB8AC3E}">
        <p14:creationId xmlns:p14="http://schemas.microsoft.com/office/powerpoint/2010/main" val="4113166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0BAA7-F005-48B0-9B35-8FF43BADBDD2}"/>
              </a:ext>
            </a:extLst>
          </p:cNvPr>
          <p:cNvSpPr>
            <a:spLocks noGrp="1"/>
          </p:cNvSpPr>
          <p:nvPr>
            <p:ph type="title"/>
          </p:nvPr>
        </p:nvSpPr>
        <p:spPr>
          <a:xfrm>
            <a:off x="0" y="0"/>
            <a:ext cx="10515600" cy="834887"/>
          </a:xfrm>
        </p:spPr>
        <p:txBody>
          <a:bodyPr>
            <a:normAutofit/>
          </a:bodyPr>
          <a:lstStyle/>
          <a:p>
            <a:r>
              <a:rPr lang="en-US" sz="2800" b="1" dirty="0">
                <a:latin typeface="Yu Gothic" panose="020B0400000000000000" pitchFamily="34" charset="-128"/>
                <a:ea typeface="Yu Gothic" panose="020B0400000000000000" pitchFamily="34" charset="-128"/>
              </a:rPr>
              <a:t>Data Preparation</a:t>
            </a:r>
          </a:p>
        </p:txBody>
      </p:sp>
      <p:sp>
        <p:nvSpPr>
          <p:cNvPr id="3" name="Rectangle 2">
            <a:extLst>
              <a:ext uri="{FF2B5EF4-FFF2-40B4-BE49-F238E27FC236}">
                <a16:creationId xmlns:a16="http://schemas.microsoft.com/office/drawing/2014/main" id="{3A1A8CAC-8B4D-4DC6-9F59-336443351BAB}"/>
              </a:ext>
            </a:extLst>
          </p:cNvPr>
          <p:cNvSpPr/>
          <p:nvPr/>
        </p:nvSpPr>
        <p:spPr>
          <a:xfrm>
            <a:off x="441602" y="980063"/>
            <a:ext cx="10515600" cy="4924425"/>
          </a:xfrm>
          <a:prstGeom prst="rect">
            <a:avLst/>
          </a:prstGeom>
        </p:spPr>
        <p:txBody>
          <a:bodyPr wrap="square">
            <a:spAutoFit/>
          </a:bodyPr>
          <a:lstStyle/>
          <a:p>
            <a:pPr marL="457200" indent="-457200" algn="just">
              <a:buFont typeface="Arial" panose="020B0604020202020204" pitchFamily="34" charset="0"/>
              <a:buChar char="•"/>
            </a:pPr>
            <a:r>
              <a:rPr lang="en-US" sz="2000" dirty="0">
                <a:latin typeface="Yu Gothic" panose="020B0400000000000000" pitchFamily="34" charset="-128"/>
                <a:ea typeface="Yu Gothic" panose="020B0400000000000000" pitchFamily="34" charset="-128"/>
              </a:rPr>
              <a:t>Huge amount of time has been spent on cleaning the city. Prominent issues with the city columns are:- </a:t>
            </a:r>
          </a:p>
          <a:p>
            <a:pPr marL="457200" indent="-457200" algn="just">
              <a:buFont typeface="Wingdings" panose="05000000000000000000" pitchFamily="2" charset="2"/>
              <a:buChar char="Ø"/>
            </a:pPr>
            <a:r>
              <a:rPr lang="en-US" sz="2000" dirty="0">
                <a:latin typeface="Yu Gothic" panose="020B0400000000000000" pitchFamily="34" charset="-128"/>
                <a:ea typeface="Yu Gothic" panose="020B0400000000000000" pitchFamily="34" charset="-128"/>
              </a:rPr>
              <a:t>Similar names for same city. E.g.  Bangalore , Bengaluru </a:t>
            </a:r>
          </a:p>
          <a:p>
            <a:pPr marL="457200" indent="-457200" algn="just">
              <a:buFont typeface="Wingdings" panose="05000000000000000000" pitchFamily="2" charset="2"/>
              <a:buChar char="Ø"/>
            </a:pPr>
            <a:r>
              <a:rPr lang="en-US" sz="2000" dirty="0">
                <a:latin typeface="Yu Gothic" panose="020B0400000000000000" pitchFamily="34" charset="-128"/>
                <a:ea typeface="Yu Gothic" panose="020B0400000000000000" pitchFamily="34" charset="-128"/>
              </a:rPr>
              <a:t>Whole address or just the pin code in city column</a:t>
            </a:r>
          </a:p>
          <a:p>
            <a:pPr marL="457200" indent="-457200" algn="just">
              <a:buFont typeface="Wingdings" panose="05000000000000000000" pitchFamily="2" charset="2"/>
              <a:buChar char="Ø"/>
            </a:pPr>
            <a:r>
              <a:rPr lang="en-US" sz="2000" dirty="0">
                <a:latin typeface="Yu Gothic" panose="020B0400000000000000" pitchFamily="34" charset="-128"/>
                <a:ea typeface="Yu Gothic" panose="020B0400000000000000" pitchFamily="34" charset="-128"/>
              </a:rPr>
              <a:t>Some cities like Bangalore is tagged to Tamil Nadu, Delhi etc.</a:t>
            </a:r>
          </a:p>
          <a:p>
            <a:pPr marL="457200" indent="-457200" algn="just">
              <a:buFont typeface="Wingdings" panose="05000000000000000000" pitchFamily="2" charset="2"/>
              <a:buChar char="Ø"/>
            </a:pPr>
            <a:endParaRPr lang="en-US" sz="2800" dirty="0"/>
          </a:p>
          <a:p>
            <a:pPr marL="457200" indent="-457200" algn="just">
              <a:buFont typeface="Wingdings" panose="05000000000000000000" pitchFamily="2" charset="2"/>
              <a:buChar char="Ø"/>
            </a:pPr>
            <a:endParaRPr lang="en-US" sz="2800" dirty="0"/>
          </a:p>
          <a:p>
            <a:pPr marL="457200" indent="-457200" algn="just">
              <a:buFont typeface="Wingdings" panose="05000000000000000000" pitchFamily="2" charset="2"/>
              <a:buChar char="Ø"/>
            </a:pPr>
            <a:endParaRPr lang="en-US" sz="2800" dirty="0"/>
          </a:p>
          <a:p>
            <a:pPr marL="457200" indent="-457200" algn="just">
              <a:buFont typeface="Wingdings" panose="05000000000000000000" pitchFamily="2" charset="2"/>
              <a:buChar char="Ø"/>
            </a:pPr>
            <a:endParaRPr lang="en-US" dirty="0"/>
          </a:p>
          <a:p>
            <a:pPr marL="457200" indent="-457200" algn="just">
              <a:buFont typeface="Wingdings" panose="05000000000000000000" pitchFamily="2" charset="2"/>
              <a:buChar char="Ø"/>
            </a:pPr>
            <a:endParaRPr lang="en-US" sz="2800" dirty="0"/>
          </a:p>
          <a:p>
            <a:pPr marL="457200" indent="-457200" algn="just">
              <a:buFont typeface="Wingdings" panose="05000000000000000000" pitchFamily="2" charset="2"/>
              <a:buChar char="Ø"/>
            </a:pPr>
            <a:endParaRPr lang="en-US" sz="2800" dirty="0"/>
          </a:p>
          <a:p>
            <a:pPr algn="just"/>
            <a:endParaRPr lang="en-US" sz="2800" dirty="0"/>
          </a:p>
          <a:p>
            <a:pPr algn="just"/>
            <a:endParaRPr lang="en-US" sz="2800" dirty="0"/>
          </a:p>
        </p:txBody>
      </p:sp>
      <p:pic>
        <p:nvPicPr>
          <p:cNvPr id="4" name="Picture 3">
            <a:extLst>
              <a:ext uri="{FF2B5EF4-FFF2-40B4-BE49-F238E27FC236}">
                <a16:creationId xmlns:a16="http://schemas.microsoft.com/office/drawing/2014/main" id="{16EB10DA-3EF1-4FE2-9F5D-214239CAE677}"/>
              </a:ext>
            </a:extLst>
          </p:cNvPr>
          <p:cNvPicPr>
            <a:picLocks noChangeAspect="1"/>
          </p:cNvPicPr>
          <p:nvPr/>
        </p:nvPicPr>
        <p:blipFill>
          <a:blip r:embed="rId2"/>
          <a:stretch>
            <a:fillRect/>
          </a:stretch>
        </p:blipFill>
        <p:spPr>
          <a:xfrm>
            <a:off x="3617077" y="3293368"/>
            <a:ext cx="1717198" cy="2761254"/>
          </a:xfrm>
          <a:prstGeom prst="rect">
            <a:avLst/>
          </a:prstGeom>
        </p:spPr>
      </p:pic>
      <p:pic>
        <p:nvPicPr>
          <p:cNvPr id="6" name="Picture 5">
            <a:extLst>
              <a:ext uri="{FF2B5EF4-FFF2-40B4-BE49-F238E27FC236}">
                <a16:creationId xmlns:a16="http://schemas.microsoft.com/office/drawing/2014/main" id="{B721FF24-0095-4353-B5A9-43DDC064E605}"/>
              </a:ext>
            </a:extLst>
          </p:cNvPr>
          <p:cNvPicPr>
            <a:picLocks noChangeAspect="1"/>
          </p:cNvPicPr>
          <p:nvPr/>
        </p:nvPicPr>
        <p:blipFill>
          <a:blip r:embed="rId3"/>
          <a:stretch>
            <a:fillRect/>
          </a:stretch>
        </p:blipFill>
        <p:spPr>
          <a:xfrm>
            <a:off x="9870867" y="2020262"/>
            <a:ext cx="1833148" cy="4027937"/>
          </a:xfrm>
          <a:prstGeom prst="rect">
            <a:avLst/>
          </a:prstGeom>
        </p:spPr>
      </p:pic>
      <p:sp>
        <p:nvSpPr>
          <p:cNvPr id="5" name="TextBox 4">
            <a:extLst>
              <a:ext uri="{FF2B5EF4-FFF2-40B4-BE49-F238E27FC236}">
                <a16:creationId xmlns:a16="http://schemas.microsoft.com/office/drawing/2014/main" id="{C4C19ED4-E31F-4D70-9568-1929F651DFEF}"/>
              </a:ext>
            </a:extLst>
          </p:cNvPr>
          <p:cNvSpPr txBox="1"/>
          <p:nvPr/>
        </p:nvSpPr>
        <p:spPr>
          <a:xfrm>
            <a:off x="98448" y="6343748"/>
            <a:ext cx="1764355" cy="369332"/>
          </a:xfrm>
          <a:prstGeom prst="rect">
            <a:avLst/>
          </a:prstGeom>
          <a:noFill/>
        </p:spPr>
        <p:txBody>
          <a:bodyPr wrap="square">
            <a:spAutoFit/>
          </a:bodyPr>
          <a:lstStyle/>
          <a:p>
            <a:r>
              <a:rPr lang="en-IN" b="1" dirty="0">
                <a:solidFill>
                  <a:schemeClr val="accent6">
                    <a:lumMod val="50000"/>
                  </a:schemeClr>
                </a:solidFill>
              </a:rPr>
              <a:t>12</a:t>
            </a:r>
            <a:r>
              <a:rPr lang="en-IN" sz="1800" b="1" dirty="0">
                <a:solidFill>
                  <a:schemeClr val="accent6">
                    <a:lumMod val="50000"/>
                  </a:schemeClr>
                </a:solidFill>
              </a:rPr>
              <a:t>-Dec-2020</a:t>
            </a:r>
          </a:p>
        </p:txBody>
      </p:sp>
    </p:spTree>
    <p:extLst>
      <p:ext uri="{BB962C8B-B14F-4D97-AF65-F5344CB8AC3E}">
        <p14:creationId xmlns:p14="http://schemas.microsoft.com/office/powerpoint/2010/main" val="376429840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8930</TotalTime>
  <Words>1111</Words>
  <Application>Microsoft Office PowerPoint</Application>
  <PresentationFormat>Widescreen</PresentationFormat>
  <Paragraphs>212</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Yu Gothic</vt:lpstr>
      <vt:lpstr>Arial</vt:lpstr>
      <vt:lpstr>Calibri</vt:lpstr>
      <vt:lpstr>Din</vt:lpstr>
      <vt:lpstr>Wingdings</vt:lpstr>
      <vt:lpstr>1_Office Theme</vt:lpstr>
      <vt:lpstr>Customer Base  Analytics In E-Commerce</vt:lpstr>
      <vt:lpstr>Methodology</vt:lpstr>
      <vt:lpstr>Project Pipeline</vt:lpstr>
      <vt:lpstr>Process</vt:lpstr>
      <vt:lpstr>Business Understanding</vt:lpstr>
      <vt:lpstr>Data Understanding</vt:lpstr>
      <vt:lpstr>Data Understanding</vt:lpstr>
      <vt:lpstr>Data Preparation </vt:lpstr>
      <vt:lpstr>Data Preparation</vt:lpstr>
      <vt:lpstr>Data Preparation</vt:lpstr>
      <vt:lpstr>Exploratory Data Analysis </vt:lpstr>
      <vt:lpstr>Exploratory Data Analysis</vt:lpstr>
      <vt:lpstr>PowerPoint Presentation</vt:lpstr>
      <vt:lpstr>PowerPoint Presentation</vt:lpstr>
      <vt:lpstr>PowerPoint Presentation</vt:lpstr>
      <vt:lpstr>2019 Jan to Dec</vt:lpstr>
      <vt:lpstr>MoM Customers and Sales growth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Mahapara Gayasuddin</dc:creator>
  <cp:lastModifiedBy>Sanjeev</cp:lastModifiedBy>
  <cp:revision>391</cp:revision>
  <dcterms:created xsi:type="dcterms:W3CDTF">2019-11-25T16:12:31Z</dcterms:created>
  <dcterms:modified xsi:type="dcterms:W3CDTF">2021-03-06T06:17:01Z</dcterms:modified>
</cp:coreProperties>
</file>