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8"/>
  </p:notesMasterIdLst>
  <p:sldIdLst>
    <p:sldId id="258" r:id="rId2"/>
    <p:sldId id="276" r:id="rId3"/>
    <p:sldId id="293" r:id="rId4"/>
    <p:sldId id="294" r:id="rId5"/>
    <p:sldId id="287" r:id="rId6"/>
    <p:sldId id="289" r:id="rId7"/>
    <p:sldId id="290" r:id="rId8"/>
    <p:sldId id="259" r:id="rId9"/>
    <p:sldId id="295" r:id="rId10"/>
    <p:sldId id="297" r:id="rId11"/>
    <p:sldId id="298" r:id="rId12"/>
    <p:sldId id="299" r:id="rId13"/>
    <p:sldId id="291" r:id="rId14"/>
    <p:sldId id="301" r:id="rId15"/>
    <p:sldId id="303" r:id="rId16"/>
    <p:sldId id="302" r:id="rId17"/>
    <p:sldId id="304" r:id="rId18"/>
    <p:sldId id="300" r:id="rId19"/>
    <p:sldId id="305" r:id="rId20"/>
    <p:sldId id="307" r:id="rId21"/>
    <p:sldId id="308" r:id="rId22"/>
    <p:sldId id="309" r:id="rId23"/>
    <p:sldId id="310" r:id="rId24"/>
    <p:sldId id="292" r:id="rId25"/>
    <p:sldId id="311" r:id="rId26"/>
    <p:sldId id="27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2E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69" d="100"/>
          <a:sy n="69"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70D846-2A13-4ED3-AB3B-7ED73CDD9B52}" type="doc">
      <dgm:prSet loTypeId="urn:microsoft.com/office/officeart/2005/8/layout/chevron2" loCatId="process" qsTypeId="urn:microsoft.com/office/officeart/2005/8/quickstyle/simple1" qsCatId="simple" csTypeId="urn:microsoft.com/office/officeart/2005/8/colors/colorful1" csCatId="colorful" phldr="1"/>
      <dgm:spPr/>
      <dgm:t>
        <a:bodyPr/>
        <a:lstStyle/>
        <a:p>
          <a:endParaRPr lang="en-IN"/>
        </a:p>
      </dgm:t>
    </dgm:pt>
    <dgm:pt modelId="{10D69ECD-B857-4B1B-AA62-03E0A24FFDE4}">
      <dgm:prSet/>
      <dgm:spPr/>
      <dgm:t>
        <a:bodyPr/>
        <a:lstStyle/>
        <a:p>
          <a:r>
            <a:rPr lang="en-IN" b="1"/>
            <a:t>Pure CF Approaches</a:t>
          </a:r>
          <a:endParaRPr lang="en-IN"/>
        </a:p>
      </dgm:t>
    </dgm:pt>
    <dgm:pt modelId="{170E4CFA-B2E1-4620-849F-D68D619A13F9}" type="parTrans" cxnId="{4A5F9392-4576-4B59-9DF8-F973EF2A9F8D}">
      <dgm:prSet/>
      <dgm:spPr/>
      <dgm:t>
        <a:bodyPr/>
        <a:lstStyle/>
        <a:p>
          <a:endParaRPr lang="en-IN"/>
        </a:p>
      </dgm:t>
    </dgm:pt>
    <dgm:pt modelId="{CD3CB7D2-9DCF-415E-B247-80DF6B271B4F}" type="sibTrans" cxnId="{4A5F9392-4576-4B59-9DF8-F973EF2A9F8D}">
      <dgm:prSet/>
      <dgm:spPr/>
      <dgm:t>
        <a:bodyPr/>
        <a:lstStyle/>
        <a:p>
          <a:endParaRPr lang="en-IN"/>
        </a:p>
      </dgm:t>
    </dgm:pt>
    <dgm:pt modelId="{D80A5C4D-B1E3-4675-9D38-778A0B746EE1}">
      <dgm:prSet custT="1"/>
      <dgm:spPr/>
      <dgm:t>
        <a:bodyPr/>
        <a:lstStyle/>
        <a:p>
          <a:r>
            <a:rPr lang="en-US" sz="1600" dirty="0">
              <a:highlight>
                <a:srgbClr val="FFFF00"/>
              </a:highlight>
              <a:latin typeface="Arial" panose="020B0604020202020204" pitchFamily="34" charset="0"/>
              <a:cs typeface="Arial" panose="020B0604020202020204" pitchFamily="34" charset="0"/>
            </a:rPr>
            <a:t>Input </a:t>
          </a:r>
          <a:r>
            <a:rPr lang="en-US" sz="1600" dirty="0">
              <a:latin typeface="Arial" panose="020B0604020202020204" pitchFamily="34" charset="0"/>
              <a:cs typeface="Arial" panose="020B0604020202020204" pitchFamily="34" charset="0"/>
            </a:rPr>
            <a:t>– Only a matrix of given user–item ratings..</a:t>
          </a:r>
          <a:endParaRPr lang="en-IN" sz="1600" dirty="0">
            <a:latin typeface="Arial" panose="020B0604020202020204" pitchFamily="34" charset="0"/>
            <a:cs typeface="Arial" panose="020B0604020202020204" pitchFamily="34" charset="0"/>
          </a:endParaRPr>
        </a:p>
      </dgm:t>
    </dgm:pt>
    <dgm:pt modelId="{258A7C9A-9CA7-4916-B65A-94B3A11EAE0F}" type="parTrans" cxnId="{2B86CF8C-8ABC-4464-A6B6-C538B244FC03}">
      <dgm:prSet/>
      <dgm:spPr/>
      <dgm:t>
        <a:bodyPr/>
        <a:lstStyle/>
        <a:p>
          <a:endParaRPr lang="en-IN"/>
        </a:p>
      </dgm:t>
    </dgm:pt>
    <dgm:pt modelId="{B728C943-1532-4238-B457-2E7BAC2867F8}" type="sibTrans" cxnId="{2B86CF8C-8ABC-4464-A6B6-C538B244FC03}">
      <dgm:prSet/>
      <dgm:spPr/>
      <dgm:t>
        <a:bodyPr/>
        <a:lstStyle/>
        <a:p>
          <a:endParaRPr lang="en-IN"/>
        </a:p>
      </dgm:t>
    </dgm:pt>
    <dgm:pt modelId="{9316FE4E-89B0-4D91-AA1D-B97FEDB75585}">
      <dgm:prSet custT="1"/>
      <dgm:spPr/>
      <dgm:t>
        <a:bodyPr/>
        <a:lstStyle/>
        <a:p>
          <a:r>
            <a:rPr lang="en-US" sz="1600" dirty="0">
              <a:highlight>
                <a:srgbClr val="FFFF00"/>
              </a:highlight>
              <a:latin typeface="Arial" panose="020B0604020202020204" pitchFamily="34" charset="0"/>
              <a:cs typeface="Arial" panose="020B0604020202020204" pitchFamily="34" charset="0"/>
            </a:rPr>
            <a:t>Output types </a:t>
          </a:r>
          <a:r>
            <a:rPr lang="en-US" sz="1600" dirty="0">
              <a:latin typeface="Arial" panose="020B0604020202020204" pitchFamily="34" charset="0"/>
              <a:cs typeface="Arial" panose="020B0604020202020204" pitchFamily="34" charset="0"/>
            </a:rPr>
            <a:t>– A (numerical) prediction indicating to what degree the current user will like or dislike a certain item – A top‐N list of recommended items.</a:t>
          </a:r>
          <a:endParaRPr lang="en-IN" sz="1600" dirty="0">
            <a:latin typeface="Arial" panose="020B0604020202020204" pitchFamily="34" charset="0"/>
            <a:cs typeface="Arial" panose="020B0604020202020204" pitchFamily="34" charset="0"/>
          </a:endParaRPr>
        </a:p>
      </dgm:t>
    </dgm:pt>
    <dgm:pt modelId="{87F3DEC4-0CAB-4321-9503-E2E26AEFB00D}" type="parTrans" cxnId="{9DFED13F-E582-4312-AA24-A0BB4CADA624}">
      <dgm:prSet/>
      <dgm:spPr/>
      <dgm:t>
        <a:bodyPr/>
        <a:lstStyle/>
        <a:p>
          <a:endParaRPr lang="en-IN"/>
        </a:p>
      </dgm:t>
    </dgm:pt>
    <dgm:pt modelId="{92313469-FC56-4E0F-BBA5-5783436F8531}" type="sibTrans" cxnId="{9DFED13F-E582-4312-AA24-A0BB4CADA624}">
      <dgm:prSet/>
      <dgm:spPr/>
      <dgm:t>
        <a:bodyPr/>
        <a:lstStyle/>
        <a:p>
          <a:endParaRPr lang="en-IN"/>
        </a:p>
      </dgm:t>
    </dgm:pt>
    <dgm:pt modelId="{106A7363-124E-4E67-9520-BF49B63DA786}" type="pres">
      <dgm:prSet presAssocID="{C470D846-2A13-4ED3-AB3B-7ED73CDD9B52}" presName="linearFlow" presStyleCnt="0">
        <dgm:presLayoutVars>
          <dgm:dir/>
          <dgm:animLvl val="lvl"/>
          <dgm:resizeHandles val="exact"/>
        </dgm:presLayoutVars>
      </dgm:prSet>
      <dgm:spPr/>
    </dgm:pt>
    <dgm:pt modelId="{73155680-2855-4D50-A4C4-AAB764D34898}" type="pres">
      <dgm:prSet presAssocID="{10D69ECD-B857-4B1B-AA62-03E0A24FFDE4}" presName="composite" presStyleCnt="0"/>
      <dgm:spPr/>
    </dgm:pt>
    <dgm:pt modelId="{204D4499-258A-4797-B750-0B67DE95B56E}" type="pres">
      <dgm:prSet presAssocID="{10D69ECD-B857-4B1B-AA62-03E0A24FFDE4}" presName="parentText" presStyleLbl="alignNode1" presStyleIdx="0" presStyleCnt="1">
        <dgm:presLayoutVars>
          <dgm:chMax val="1"/>
          <dgm:bulletEnabled val="1"/>
        </dgm:presLayoutVars>
      </dgm:prSet>
      <dgm:spPr/>
    </dgm:pt>
    <dgm:pt modelId="{5C5FB46C-AE2A-404F-A1B6-F9B3C62ADE61}" type="pres">
      <dgm:prSet presAssocID="{10D69ECD-B857-4B1B-AA62-03E0A24FFDE4}" presName="descendantText" presStyleLbl="alignAcc1" presStyleIdx="0" presStyleCnt="1">
        <dgm:presLayoutVars>
          <dgm:bulletEnabled val="1"/>
        </dgm:presLayoutVars>
      </dgm:prSet>
      <dgm:spPr/>
    </dgm:pt>
  </dgm:ptLst>
  <dgm:cxnLst>
    <dgm:cxn modelId="{9DFED13F-E582-4312-AA24-A0BB4CADA624}" srcId="{10D69ECD-B857-4B1B-AA62-03E0A24FFDE4}" destId="{9316FE4E-89B0-4D91-AA1D-B97FEDB75585}" srcOrd="1" destOrd="0" parTransId="{87F3DEC4-0CAB-4321-9503-E2E26AEFB00D}" sibTransId="{92313469-FC56-4E0F-BBA5-5783436F8531}"/>
    <dgm:cxn modelId="{C07E547B-25EF-4FCC-A251-FDCA15E3FEE0}" type="presOf" srcId="{9316FE4E-89B0-4D91-AA1D-B97FEDB75585}" destId="{5C5FB46C-AE2A-404F-A1B6-F9B3C62ADE61}" srcOrd="0" destOrd="1" presId="urn:microsoft.com/office/officeart/2005/8/layout/chevron2"/>
    <dgm:cxn modelId="{2B86CF8C-8ABC-4464-A6B6-C538B244FC03}" srcId="{10D69ECD-B857-4B1B-AA62-03E0A24FFDE4}" destId="{D80A5C4D-B1E3-4675-9D38-778A0B746EE1}" srcOrd="0" destOrd="0" parTransId="{258A7C9A-9CA7-4916-B65A-94B3A11EAE0F}" sibTransId="{B728C943-1532-4238-B457-2E7BAC2867F8}"/>
    <dgm:cxn modelId="{4A5F9392-4576-4B59-9DF8-F973EF2A9F8D}" srcId="{C470D846-2A13-4ED3-AB3B-7ED73CDD9B52}" destId="{10D69ECD-B857-4B1B-AA62-03E0A24FFDE4}" srcOrd="0" destOrd="0" parTransId="{170E4CFA-B2E1-4620-849F-D68D619A13F9}" sibTransId="{CD3CB7D2-9DCF-415E-B247-80DF6B271B4F}"/>
    <dgm:cxn modelId="{D18791F2-E00A-498D-A2AB-D855627F6238}" type="presOf" srcId="{10D69ECD-B857-4B1B-AA62-03E0A24FFDE4}" destId="{204D4499-258A-4797-B750-0B67DE95B56E}" srcOrd="0" destOrd="0" presId="urn:microsoft.com/office/officeart/2005/8/layout/chevron2"/>
    <dgm:cxn modelId="{3B9FB4F8-7434-4364-9C6B-D46CE0B4B6F5}" type="presOf" srcId="{C470D846-2A13-4ED3-AB3B-7ED73CDD9B52}" destId="{106A7363-124E-4E67-9520-BF49B63DA786}" srcOrd="0" destOrd="0" presId="urn:microsoft.com/office/officeart/2005/8/layout/chevron2"/>
    <dgm:cxn modelId="{F1BEDEFB-33C5-40C6-8223-C603ACE90FB5}" type="presOf" srcId="{D80A5C4D-B1E3-4675-9D38-778A0B746EE1}" destId="{5C5FB46C-AE2A-404F-A1B6-F9B3C62ADE61}" srcOrd="0" destOrd="0" presId="urn:microsoft.com/office/officeart/2005/8/layout/chevron2"/>
    <dgm:cxn modelId="{8532E3F9-FD2D-4EE3-913C-69C3448AF1D1}" type="presParOf" srcId="{106A7363-124E-4E67-9520-BF49B63DA786}" destId="{73155680-2855-4D50-A4C4-AAB764D34898}" srcOrd="0" destOrd="0" presId="urn:microsoft.com/office/officeart/2005/8/layout/chevron2"/>
    <dgm:cxn modelId="{70975884-0E2F-4DDC-9B96-D9E6242171A1}" type="presParOf" srcId="{73155680-2855-4D50-A4C4-AAB764D34898}" destId="{204D4499-258A-4797-B750-0B67DE95B56E}" srcOrd="0" destOrd="0" presId="urn:microsoft.com/office/officeart/2005/8/layout/chevron2"/>
    <dgm:cxn modelId="{08574041-E557-419E-BEA5-6B156F4BA7B4}" type="presParOf" srcId="{73155680-2855-4D50-A4C4-AAB764D34898}" destId="{5C5FB46C-AE2A-404F-A1B6-F9B3C62ADE6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8D21B3-0F6F-4EF7-BDD0-A871D67AAD4B}" type="doc">
      <dgm:prSet loTypeId="urn:microsoft.com/office/officeart/2005/8/layout/target3" loCatId="relationship" qsTypeId="urn:microsoft.com/office/officeart/2005/8/quickstyle/simple1" qsCatId="simple" csTypeId="urn:microsoft.com/office/officeart/2005/8/colors/colorful1" csCatId="colorful"/>
      <dgm:spPr/>
      <dgm:t>
        <a:bodyPr/>
        <a:lstStyle/>
        <a:p>
          <a:endParaRPr lang="en-IN"/>
        </a:p>
      </dgm:t>
    </dgm:pt>
    <dgm:pt modelId="{F8005FD6-ACDB-4E9F-9E20-FEDBDC5A0F8B}">
      <dgm:prSet custT="1"/>
      <dgm:spPr/>
      <dgm:t>
        <a:bodyPr/>
        <a:lstStyle/>
        <a:p>
          <a:r>
            <a:rPr lang="en-US" sz="1600" dirty="0">
              <a:latin typeface="Arial" panose="020B0604020202020204" pitchFamily="34" charset="0"/>
              <a:cs typeface="Arial" panose="020B0604020202020204" pitchFamily="34" charset="0"/>
            </a:rPr>
            <a:t>RBMs have the capability to learn latent factors/variables (variables that are not available directly but can be inferred from the available variables) from the input data.</a:t>
          </a:r>
          <a:endParaRPr lang="en-IN" sz="1600" dirty="0">
            <a:latin typeface="Arial" panose="020B0604020202020204" pitchFamily="34" charset="0"/>
            <a:cs typeface="Arial" panose="020B0604020202020204" pitchFamily="34" charset="0"/>
          </a:endParaRPr>
        </a:p>
      </dgm:t>
    </dgm:pt>
    <dgm:pt modelId="{DA22C8D5-F1F4-4B03-860E-E2F64DC99F9F}" type="parTrans" cxnId="{C332B86B-30AB-42AE-A7CC-A589F95F6DC5}">
      <dgm:prSet/>
      <dgm:spPr/>
      <dgm:t>
        <a:bodyPr/>
        <a:lstStyle/>
        <a:p>
          <a:endParaRPr lang="en-IN"/>
        </a:p>
      </dgm:t>
    </dgm:pt>
    <dgm:pt modelId="{D6FDF8D7-8A52-4337-9754-09C3FED79964}" type="sibTrans" cxnId="{C332B86B-30AB-42AE-A7CC-A589F95F6DC5}">
      <dgm:prSet/>
      <dgm:spPr/>
      <dgm:t>
        <a:bodyPr/>
        <a:lstStyle/>
        <a:p>
          <a:endParaRPr lang="en-IN"/>
        </a:p>
      </dgm:t>
    </dgm:pt>
    <dgm:pt modelId="{BF7C14F6-ED91-4819-8406-32DA2025C5F7}">
      <dgm:prSet custT="1"/>
      <dgm:spPr/>
      <dgm:t>
        <a:bodyPr/>
        <a:lstStyle/>
        <a:p>
          <a:r>
            <a:rPr lang="en-US" sz="1600" dirty="0">
              <a:latin typeface="Arial" panose="020B0604020202020204" pitchFamily="34" charset="0"/>
              <a:cs typeface="Arial" panose="020B0604020202020204" pitchFamily="34" charset="0"/>
            </a:rPr>
            <a:t>RBMs are unsupervised learning algorithms that have the capability to reconstruct input approximations from the data. They do this by trying to produce the probability distribution of the input data with a good approximation which helps in obtaining data points which did not previously exist in our data.</a:t>
          </a:r>
          <a:endParaRPr lang="en-IN" sz="1600" dirty="0">
            <a:latin typeface="Arial" panose="020B0604020202020204" pitchFamily="34" charset="0"/>
            <a:cs typeface="Arial" panose="020B0604020202020204" pitchFamily="34" charset="0"/>
          </a:endParaRPr>
        </a:p>
      </dgm:t>
    </dgm:pt>
    <dgm:pt modelId="{D5C85FCA-ADC3-4B3B-AF91-5A3445BE0F0A}" type="parTrans" cxnId="{941DC945-1A04-4208-91EC-0DA0E32610A8}">
      <dgm:prSet/>
      <dgm:spPr/>
      <dgm:t>
        <a:bodyPr/>
        <a:lstStyle/>
        <a:p>
          <a:endParaRPr lang="en-IN"/>
        </a:p>
      </dgm:t>
    </dgm:pt>
    <dgm:pt modelId="{1A29F498-0775-4F07-B9AD-E74978F53F40}" type="sibTrans" cxnId="{941DC945-1A04-4208-91EC-0DA0E32610A8}">
      <dgm:prSet/>
      <dgm:spPr/>
      <dgm:t>
        <a:bodyPr/>
        <a:lstStyle/>
        <a:p>
          <a:endParaRPr lang="en-IN"/>
        </a:p>
      </dgm:t>
    </dgm:pt>
    <dgm:pt modelId="{26FA88FF-B046-410D-A667-F70C97DD2C4B}">
      <dgm:prSet custT="1"/>
      <dgm:spPr/>
      <dgm:t>
        <a:bodyPr/>
        <a:lstStyle/>
        <a:p>
          <a:r>
            <a:rPr lang="en-US" sz="1600" dirty="0">
              <a:latin typeface="Arial" panose="020B0604020202020204" pitchFamily="34" charset="0"/>
              <a:cs typeface="Arial" panose="020B0604020202020204" pitchFamily="34" charset="0"/>
            </a:rPr>
            <a:t>They do this by learning a lower-dimensional representation of our data and later try to reconstruct the input using this representation.</a:t>
          </a:r>
          <a:endParaRPr lang="en-IN" sz="1600" dirty="0">
            <a:latin typeface="Arial" panose="020B0604020202020204" pitchFamily="34" charset="0"/>
            <a:cs typeface="Arial" panose="020B0604020202020204" pitchFamily="34" charset="0"/>
          </a:endParaRPr>
        </a:p>
      </dgm:t>
    </dgm:pt>
    <dgm:pt modelId="{3A903A9E-FDB9-4531-991D-9480E127C8F6}" type="parTrans" cxnId="{7B840ED6-5CD1-4175-A576-45DDDFE63D33}">
      <dgm:prSet/>
      <dgm:spPr/>
      <dgm:t>
        <a:bodyPr/>
        <a:lstStyle/>
        <a:p>
          <a:endParaRPr lang="en-IN"/>
        </a:p>
      </dgm:t>
    </dgm:pt>
    <dgm:pt modelId="{41BBA7D9-4B6F-4EC4-9F29-E89E9B2E5BE2}" type="sibTrans" cxnId="{7B840ED6-5CD1-4175-A576-45DDDFE63D33}">
      <dgm:prSet/>
      <dgm:spPr/>
      <dgm:t>
        <a:bodyPr/>
        <a:lstStyle/>
        <a:p>
          <a:endParaRPr lang="en-IN"/>
        </a:p>
      </dgm:t>
    </dgm:pt>
    <dgm:pt modelId="{7D3A5156-9861-4E8B-B729-BAA33DA166B1}" type="pres">
      <dgm:prSet presAssocID="{1A8D21B3-0F6F-4EF7-BDD0-A871D67AAD4B}" presName="Name0" presStyleCnt="0">
        <dgm:presLayoutVars>
          <dgm:chMax val="7"/>
          <dgm:dir/>
          <dgm:animLvl val="lvl"/>
          <dgm:resizeHandles val="exact"/>
        </dgm:presLayoutVars>
      </dgm:prSet>
      <dgm:spPr/>
    </dgm:pt>
    <dgm:pt modelId="{EF4BB1E5-8554-4F85-9FE4-38C061DA0AA4}" type="pres">
      <dgm:prSet presAssocID="{F8005FD6-ACDB-4E9F-9E20-FEDBDC5A0F8B}" presName="circle1" presStyleLbl="node1" presStyleIdx="0" presStyleCnt="3"/>
      <dgm:spPr/>
    </dgm:pt>
    <dgm:pt modelId="{F8EF9BF0-FDAB-4917-B0DC-5D8402BC9A7C}" type="pres">
      <dgm:prSet presAssocID="{F8005FD6-ACDB-4E9F-9E20-FEDBDC5A0F8B}" presName="space" presStyleCnt="0"/>
      <dgm:spPr/>
    </dgm:pt>
    <dgm:pt modelId="{114D7F98-74F1-413F-8D8C-C10F8B0AFC35}" type="pres">
      <dgm:prSet presAssocID="{F8005FD6-ACDB-4E9F-9E20-FEDBDC5A0F8B}" presName="rect1" presStyleLbl="alignAcc1" presStyleIdx="0" presStyleCnt="3"/>
      <dgm:spPr/>
    </dgm:pt>
    <dgm:pt modelId="{FD0B23D8-B77F-4099-88AD-AD79FB965D0A}" type="pres">
      <dgm:prSet presAssocID="{BF7C14F6-ED91-4819-8406-32DA2025C5F7}" presName="vertSpace2" presStyleLbl="node1" presStyleIdx="0" presStyleCnt="3"/>
      <dgm:spPr/>
    </dgm:pt>
    <dgm:pt modelId="{4E11E104-56D6-4F60-AD86-BA6ADD30C66D}" type="pres">
      <dgm:prSet presAssocID="{BF7C14F6-ED91-4819-8406-32DA2025C5F7}" presName="circle2" presStyleLbl="node1" presStyleIdx="1" presStyleCnt="3"/>
      <dgm:spPr/>
    </dgm:pt>
    <dgm:pt modelId="{AA578186-6364-4F5A-B6A7-F189CB0625D0}" type="pres">
      <dgm:prSet presAssocID="{BF7C14F6-ED91-4819-8406-32DA2025C5F7}" presName="rect2" presStyleLbl="alignAcc1" presStyleIdx="1" presStyleCnt="3"/>
      <dgm:spPr/>
    </dgm:pt>
    <dgm:pt modelId="{6E3D06B7-42F3-4396-8F14-645917E7D4A0}" type="pres">
      <dgm:prSet presAssocID="{26FA88FF-B046-410D-A667-F70C97DD2C4B}" presName="vertSpace3" presStyleLbl="node1" presStyleIdx="1" presStyleCnt="3"/>
      <dgm:spPr/>
    </dgm:pt>
    <dgm:pt modelId="{B918F4B3-AD79-4839-9761-A34EE47C714F}" type="pres">
      <dgm:prSet presAssocID="{26FA88FF-B046-410D-A667-F70C97DD2C4B}" presName="circle3" presStyleLbl="node1" presStyleIdx="2" presStyleCnt="3"/>
      <dgm:spPr/>
    </dgm:pt>
    <dgm:pt modelId="{72CC0518-6632-499D-B2BE-80F62065E788}" type="pres">
      <dgm:prSet presAssocID="{26FA88FF-B046-410D-A667-F70C97DD2C4B}" presName="rect3" presStyleLbl="alignAcc1" presStyleIdx="2" presStyleCnt="3"/>
      <dgm:spPr/>
    </dgm:pt>
    <dgm:pt modelId="{1BB7442D-C0E6-4E49-903B-AA91F26039C1}" type="pres">
      <dgm:prSet presAssocID="{F8005FD6-ACDB-4E9F-9E20-FEDBDC5A0F8B}" presName="rect1ParTxNoCh" presStyleLbl="alignAcc1" presStyleIdx="2" presStyleCnt="3">
        <dgm:presLayoutVars>
          <dgm:chMax val="1"/>
          <dgm:bulletEnabled val="1"/>
        </dgm:presLayoutVars>
      </dgm:prSet>
      <dgm:spPr/>
    </dgm:pt>
    <dgm:pt modelId="{4A65B370-13CA-4D77-8B2E-5E94392DF778}" type="pres">
      <dgm:prSet presAssocID="{BF7C14F6-ED91-4819-8406-32DA2025C5F7}" presName="rect2ParTxNoCh" presStyleLbl="alignAcc1" presStyleIdx="2" presStyleCnt="3">
        <dgm:presLayoutVars>
          <dgm:chMax val="1"/>
          <dgm:bulletEnabled val="1"/>
        </dgm:presLayoutVars>
      </dgm:prSet>
      <dgm:spPr/>
    </dgm:pt>
    <dgm:pt modelId="{2B483F58-D521-4793-9068-13E84019B46A}" type="pres">
      <dgm:prSet presAssocID="{26FA88FF-B046-410D-A667-F70C97DD2C4B}" presName="rect3ParTxNoCh" presStyleLbl="alignAcc1" presStyleIdx="2" presStyleCnt="3">
        <dgm:presLayoutVars>
          <dgm:chMax val="1"/>
          <dgm:bulletEnabled val="1"/>
        </dgm:presLayoutVars>
      </dgm:prSet>
      <dgm:spPr/>
    </dgm:pt>
  </dgm:ptLst>
  <dgm:cxnLst>
    <dgm:cxn modelId="{2A6C7527-96EC-4D4F-8DBA-0B5C31D8BF81}" type="presOf" srcId="{BF7C14F6-ED91-4819-8406-32DA2025C5F7}" destId="{AA578186-6364-4F5A-B6A7-F189CB0625D0}" srcOrd="0" destOrd="0" presId="urn:microsoft.com/office/officeart/2005/8/layout/target3"/>
    <dgm:cxn modelId="{42AAD642-3B4E-4FD2-8A09-79F6508275DB}" type="presOf" srcId="{F8005FD6-ACDB-4E9F-9E20-FEDBDC5A0F8B}" destId="{114D7F98-74F1-413F-8D8C-C10F8B0AFC35}" srcOrd="0" destOrd="0" presId="urn:microsoft.com/office/officeart/2005/8/layout/target3"/>
    <dgm:cxn modelId="{941DC945-1A04-4208-91EC-0DA0E32610A8}" srcId="{1A8D21B3-0F6F-4EF7-BDD0-A871D67AAD4B}" destId="{BF7C14F6-ED91-4819-8406-32DA2025C5F7}" srcOrd="1" destOrd="0" parTransId="{D5C85FCA-ADC3-4B3B-AF91-5A3445BE0F0A}" sibTransId="{1A29F498-0775-4F07-B9AD-E74978F53F40}"/>
    <dgm:cxn modelId="{59F28E66-FAAE-4F77-A601-70A9E03FABA4}" type="presOf" srcId="{BF7C14F6-ED91-4819-8406-32DA2025C5F7}" destId="{4A65B370-13CA-4D77-8B2E-5E94392DF778}" srcOrd="1" destOrd="0" presId="urn:microsoft.com/office/officeart/2005/8/layout/target3"/>
    <dgm:cxn modelId="{10680449-0A66-42E9-896F-2C66F89A057C}" type="presOf" srcId="{26FA88FF-B046-410D-A667-F70C97DD2C4B}" destId="{72CC0518-6632-499D-B2BE-80F62065E788}" srcOrd="0" destOrd="0" presId="urn:microsoft.com/office/officeart/2005/8/layout/target3"/>
    <dgm:cxn modelId="{C332B86B-30AB-42AE-A7CC-A589F95F6DC5}" srcId="{1A8D21B3-0F6F-4EF7-BDD0-A871D67AAD4B}" destId="{F8005FD6-ACDB-4E9F-9E20-FEDBDC5A0F8B}" srcOrd="0" destOrd="0" parTransId="{DA22C8D5-F1F4-4B03-860E-E2F64DC99F9F}" sibTransId="{D6FDF8D7-8A52-4337-9754-09C3FED79964}"/>
    <dgm:cxn modelId="{BA73BF54-26CB-4EBA-AFB0-D5D3E46CB72F}" type="presOf" srcId="{F8005FD6-ACDB-4E9F-9E20-FEDBDC5A0F8B}" destId="{1BB7442D-C0E6-4E49-903B-AA91F26039C1}" srcOrd="1" destOrd="0" presId="urn:microsoft.com/office/officeart/2005/8/layout/target3"/>
    <dgm:cxn modelId="{C97A57B2-9273-4F2D-B7A4-1881D962A410}" type="presOf" srcId="{26FA88FF-B046-410D-A667-F70C97DD2C4B}" destId="{2B483F58-D521-4793-9068-13E84019B46A}" srcOrd="1" destOrd="0" presId="urn:microsoft.com/office/officeart/2005/8/layout/target3"/>
    <dgm:cxn modelId="{7B840ED6-5CD1-4175-A576-45DDDFE63D33}" srcId="{1A8D21B3-0F6F-4EF7-BDD0-A871D67AAD4B}" destId="{26FA88FF-B046-410D-A667-F70C97DD2C4B}" srcOrd="2" destOrd="0" parTransId="{3A903A9E-FDB9-4531-991D-9480E127C8F6}" sibTransId="{41BBA7D9-4B6F-4EC4-9F29-E89E9B2E5BE2}"/>
    <dgm:cxn modelId="{5DDBE3EB-73B4-49C8-9C99-D0252A04B006}" type="presOf" srcId="{1A8D21B3-0F6F-4EF7-BDD0-A871D67AAD4B}" destId="{7D3A5156-9861-4E8B-B729-BAA33DA166B1}" srcOrd="0" destOrd="0" presId="urn:microsoft.com/office/officeart/2005/8/layout/target3"/>
    <dgm:cxn modelId="{B11D0561-2E60-4976-B292-1E050EDDD72D}" type="presParOf" srcId="{7D3A5156-9861-4E8B-B729-BAA33DA166B1}" destId="{EF4BB1E5-8554-4F85-9FE4-38C061DA0AA4}" srcOrd="0" destOrd="0" presId="urn:microsoft.com/office/officeart/2005/8/layout/target3"/>
    <dgm:cxn modelId="{87F21942-9132-4810-AEB2-AB2406AD2FEA}" type="presParOf" srcId="{7D3A5156-9861-4E8B-B729-BAA33DA166B1}" destId="{F8EF9BF0-FDAB-4917-B0DC-5D8402BC9A7C}" srcOrd="1" destOrd="0" presId="urn:microsoft.com/office/officeart/2005/8/layout/target3"/>
    <dgm:cxn modelId="{EFD63EAD-F7A5-4B83-BF95-946E1073B429}" type="presParOf" srcId="{7D3A5156-9861-4E8B-B729-BAA33DA166B1}" destId="{114D7F98-74F1-413F-8D8C-C10F8B0AFC35}" srcOrd="2" destOrd="0" presId="urn:microsoft.com/office/officeart/2005/8/layout/target3"/>
    <dgm:cxn modelId="{D82B3CC7-5D0B-4C6F-8E42-17A53557A50D}" type="presParOf" srcId="{7D3A5156-9861-4E8B-B729-BAA33DA166B1}" destId="{FD0B23D8-B77F-4099-88AD-AD79FB965D0A}" srcOrd="3" destOrd="0" presId="urn:microsoft.com/office/officeart/2005/8/layout/target3"/>
    <dgm:cxn modelId="{76656485-14A6-419A-B196-D60176C9C9A9}" type="presParOf" srcId="{7D3A5156-9861-4E8B-B729-BAA33DA166B1}" destId="{4E11E104-56D6-4F60-AD86-BA6ADD30C66D}" srcOrd="4" destOrd="0" presId="urn:microsoft.com/office/officeart/2005/8/layout/target3"/>
    <dgm:cxn modelId="{EFD20C35-65EE-41C3-8AC4-6BFBF6B3B810}" type="presParOf" srcId="{7D3A5156-9861-4E8B-B729-BAA33DA166B1}" destId="{AA578186-6364-4F5A-B6A7-F189CB0625D0}" srcOrd="5" destOrd="0" presId="urn:microsoft.com/office/officeart/2005/8/layout/target3"/>
    <dgm:cxn modelId="{9E630C41-D8AC-490F-9C90-C0B02727D7C4}" type="presParOf" srcId="{7D3A5156-9861-4E8B-B729-BAA33DA166B1}" destId="{6E3D06B7-42F3-4396-8F14-645917E7D4A0}" srcOrd="6" destOrd="0" presId="urn:microsoft.com/office/officeart/2005/8/layout/target3"/>
    <dgm:cxn modelId="{ED9C6A6F-7EB2-478E-B4D7-38DA5A87DDE2}" type="presParOf" srcId="{7D3A5156-9861-4E8B-B729-BAA33DA166B1}" destId="{B918F4B3-AD79-4839-9761-A34EE47C714F}" srcOrd="7" destOrd="0" presId="urn:microsoft.com/office/officeart/2005/8/layout/target3"/>
    <dgm:cxn modelId="{74C634AD-894E-4344-9BCA-08DC04C45279}" type="presParOf" srcId="{7D3A5156-9861-4E8B-B729-BAA33DA166B1}" destId="{72CC0518-6632-499D-B2BE-80F62065E788}" srcOrd="8" destOrd="0" presId="urn:microsoft.com/office/officeart/2005/8/layout/target3"/>
    <dgm:cxn modelId="{0E1E7C0F-116C-40FB-88BA-33141130B10B}" type="presParOf" srcId="{7D3A5156-9861-4E8B-B729-BAA33DA166B1}" destId="{1BB7442D-C0E6-4E49-903B-AA91F26039C1}" srcOrd="9" destOrd="0" presId="urn:microsoft.com/office/officeart/2005/8/layout/target3"/>
    <dgm:cxn modelId="{F62E2515-3789-410F-AB1C-FEF2FFBDE6E4}" type="presParOf" srcId="{7D3A5156-9861-4E8B-B729-BAA33DA166B1}" destId="{4A65B370-13CA-4D77-8B2E-5E94392DF778}" srcOrd="10" destOrd="0" presId="urn:microsoft.com/office/officeart/2005/8/layout/target3"/>
    <dgm:cxn modelId="{BCC65F00-D810-403C-A2D5-A1BA3C2FCB02}" type="presParOf" srcId="{7D3A5156-9861-4E8B-B729-BAA33DA166B1}" destId="{2B483F58-D521-4793-9068-13E84019B46A}"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E00D4E-CE4E-4E4A-8B46-736AE1089DAA}"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IN"/>
        </a:p>
      </dgm:t>
    </dgm:pt>
    <dgm:pt modelId="{5CFD3B23-78F3-49D1-9AD3-D9290626E051}">
      <dgm:prSet custT="1"/>
      <dgm:spPr/>
      <dgm:t>
        <a:bodyPr/>
        <a:lstStyle/>
        <a:p>
          <a:r>
            <a:rPr lang="en-US" sz="1600" dirty="0">
              <a:latin typeface="Arial" panose="020B0604020202020204" pitchFamily="34" charset="0"/>
              <a:cs typeface="Arial" panose="020B0604020202020204" pitchFamily="34" charset="0"/>
            </a:rPr>
            <a:t>They are a two-layered neural network (one being the visible layer and the other one being the hidden layer) and these two layers are connected by a fully bipartite graph. </a:t>
          </a:r>
          <a:endParaRPr lang="en-IN" sz="1600" dirty="0">
            <a:latin typeface="Arial" panose="020B0604020202020204" pitchFamily="34" charset="0"/>
            <a:cs typeface="Arial" panose="020B0604020202020204" pitchFamily="34" charset="0"/>
          </a:endParaRPr>
        </a:p>
      </dgm:t>
    </dgm:pt>
    <dgm:pt modelId="{153FC3A1-D191-401F-A252-807F88575EC4}" type="parTrans" cxnId="{B35D234A-2567-4AA0-82F3-97A3314AEEBD}">
      <dgm:prSet/>
      <dgm:spPr/>
      <dgm:t>
        <a:bodyPr/>
        <a:lstStyle/>
        <a:p>
          <a:endParaRPr lang="en-IN"/>
        </a:p>
      </dgm:t>
    </dgm:pt>
    <dgm:pt modelId="{E33C055D-E406-4ABC-B8E8-EA77492EA994}" type="sibTrans" cxnId="{B35D234A-2567-4AA0-82F3-97A3314AEEBD}">
      <dgm:prSet/>
      <dgm:spPr/>
      <dgm:t>
        <a:bodyPr/>
        <a:lstStyle/>
        <a:p>
          <a:endParaRPr lang="en-IN"/>
        </a:p>
      </dgm:t>
    </dgm:pt>
    <dgm:pt modelId="{337DAFDD-E0A7-4BC0-8ABB-009240BD5367}">
      <dgm:prSet custT="1"/>
      <dgm:spPr/>
      <dgm:t>
        <a:bodyPr/>
        <a:lstStyle/>
        <a:p>
          <a:r>
            <a:rPr lang="en-US" sz="1600" dirty="0">
              <a:latin typeface="Arial" panose="020B0604020202020204" pitchFamily="34" charset="0"/>
              <a:cs typeface="Arial" panose="020B0604020202020204" pitchFamily="34" charset="0"/>
            </a:rPr>
            <a:t>This means that every node in the visible layer is connected to every node in the hidden layer but no two nodes in the same group are connected to each other.</a:t>
          </a:r>
          <a:endParaRPr lang="en-IN" sz="1600" dirty="0">
            <a:latin typeface="Arial" panose="020B0604020202020204" pitchFamily="34" charset="0"/>
            <a:cs typeface="Arial" panose="020B0604020202020204" pitchFamily="34" charset="0"/>
          </a:endParaRPr>
        </a:p>
      </dgm:t>
    </dgm:pt>
    <dgm:pt modelId="{C48137F0-9457-4E84-A24F-76FF7A704E80}" type="parTrans" cxnId="{9323766A-37F3-477C-B89F-51AED71F75B1}">
      <dgm:prSet/>
      <dgm:spPr/>
      <dgm:t>
        <a:bodyPr/>
        <a:lstStyle/>
        <a:p>
          <a:endParaRPr lang="en-IN"/>
        </a:p>
      </dgm:t>
    </dgm:pt>
    <dgm:pt modelId="{01466305-B7CE-4CEA-B6C2-245C810CC463}" type="sibTrans" cxnId="{9323766A-37F3-477C-B89F-51AED71F75B1}">
      <dgm:prSet/>
      <dgm:spPr/>
      <dgm:t>
        <a:bodyPr/>
        <a:lstStyle/>
        <a:p>
          <a:endParaRPr lang="en-IN"/>
        </a:p>
      </dgm:t>
    </dgm:pt>
    <dgm:pt modelId="{86FD21A7-9487-4C3C-84F1-5D214C82914C}">
      <dgm:prSet custT="1"/>
      <dgm:spPr/>
      <dgm:t>
        <a:bodyPr/>
        <a:lstStyle/>
        <a:p>
          <a:r>
            <a:rPr lang="en-US" sz="1600" dirty="0">
              <a:latin typeface="Arial" panose="020B0604020202020204" pitchFamily="34" charset="0"/>
              <a:cs typeface="Arial" panose="020B0604020202020204" pitchFamily="34" charset="0"/>
            </a:rPr>
            <a:t>This restriction allows for more efficient training algorithms than what is available for the general class of Boltzmann machines.</a:t>
          </a:r>
          <a:endParaRPr lang="en-IN" sz="1600" dirty="0">
            <a:latin typeface="Arial" panose="020B0604020202020204" pitchFamily="34" charset="0"/>
            <a:cs typeface="Arial" panose="020B0604020202020204" pitchFamily="34" charset="0"/>
          </a:endParaRPr>
        </a:p>
      </dgm:t>
    </dgm:pt>
    <dgm:pt modelId="{8692BBDD-A003-4028-88BE-E5F84F4BAE44}" type="parTrans" cxnId="{9F8D1D26-BE13-428E-B4EF-60833CCB295E}">
      <dgm:prSet/>
      <dgm:spPr/>
      <dgm:t>
        <a:bodyPr/>
        <a:lstStyle/>
        <a:p>
          <a:endParaRPr lang="en-IN"/>
        </a:p>
      </dgm:t>
    </dgm:pt>
    <dgm:pt modelId="{1A739F8D-EE37-4FC5-9180-A45BE662CCAB}" type="sibTrans" cxnId="{9F8D1D26-BE13-428E-B4EF-60833CCB295E}">
      <dgm:prSet/>
      <dgm:spPr/>
      <dgm:t>
        <a:bodyPr/>
        <a:lstStyle/>
        <a:p>
          <a:endParaRPr lang="en-IN"/>
        </a:p>
      </dgm:t>
    </dgm:pt>
    <dgm:pt modelId="{8CCFF762-3CF9-4F56-A305-535D99ACDFDF}" type="pres">
      <dgm:prSet presAssocID="{6CE00D4E-CE4E-4E4A-8B46-736AE1089DAA}" presName="linear" presStyleCnt="0">
        <dgm:presLayoutVars>
          <dgm:animLvl val="lvl"/>
          <dgm:resizeHandles val="exact"/>
        </dgm:presLayoutVars>
      </dgm:prSet>
      <dgm:spPr/>
    </dgm:pt>
    <dgm:pt modelId="{5207D580-1A00-443A-994A-2DEEA8012786}" type="pres">
      <dgm:prSet presAssocID="{5CFD3B23-78F3-49D1-9AD3-D9290626E051}" presName="parentText" presStyleLbl="node1" presStyleIdx="0" presStyleCnt="3">
        <dgm:presLayoutVars>
          <dgm:chMax val="0"/>
          <dgm:bulletEnabled val="1"/>
        </dgm:presLayoutVars>
      </dgm:prSet>
      <dgm:spPr/>
    </dgm:pt>
    <dgm:pt modelId="{168A4971-09B0-4AAB-86EE-28456CF53F1E}" type="pres">
      <dgm:prSet presAssocID="{E33C055D-E406-4ABC-B8E8-EA77492EA994}" presName="spacer" presStyleCnt="0"/>
      <dgm:spPr/>
    </dgm:pt>
    <dgm:pt modelId="{6D0CDBDD-789F-4A64-9BF5-65B68E335304}" type="pres">
      <dgm:prSet presAssocID="{337DAFDD-E0A7-4BC0-8ABB-009240BD5367}" presName="parentText" presStyleLbl="node1" presStyleIdx="1" presStyleCnt="3">
        <dgm:presLayoutVars>
          <dgm:chMax val="0"/>
          <dgm:bulletEnabled val="1"/>
        </dgm:presLayoutVars>
      </dgm:prSet>
      <dgm:spPr/>
    </dgm:pt>
    <dgm:pt modelId="{205A840C-A333-4376-AA00-409BC3C99828}" type="pres">
      <dgm:prSet presAssocID="{01466305-B7CE-4CEA-B6C2-245C810CC463}" presName="spacer" presStyleCnt="0"/>
      <dgm:spPr/>
    </dgm:pt>
    <dgm:pt modelId="{1BF29624-F7A4-4EF2-92A2-E12FD27E93D0}" type="pres">
      <dgm:prSet presAssocID="{86FD21A7-9487-4C3C-84F1-5D214C82914C}" presName="parentText" presStyleLbl="node1" presStyleIdx="2" presStyleCnt="3">
        <dgm:presLayoutVars>
          <dgm:chMax val="0"/>
          <dgm:bulletEnabled val="1"/>
        </dgm:presLayoutVars>
      </dgm:prSet>
      <dgm:spPr/>
    </dgm:pt>
  </dgm:ptLst>
  <dgm:cxnLst>
    <dgm:cxn modelId="{E7264D17-DD59-4A3C-A9C4-FBEFD5F287AB}" type="presOf" srcId="{337DAFDD-E0A7-4BC0-8ABB-009240BD5367}" destId="{6D0CDBDD-789F-4A64-9BF5-65B68E335304}" srcOrd="0" destOrd="0" presId="urn:microsoft.com/office/officeart/2005/8/layout/vList2"/>
    <dgm:cxn modelId="{9F8D1D26-BE13-428E-B4EF-60833CCB295E}" srcId="{6CE00D4E-CE4E-4E4A-8B46-736AE1089DAA}" destId="{86FD21A7-9487-4C3C-84F1-5D214C82914C}" srcOrd="2" destOrd="0" parTransId="{8692BBDD-A003-4028-88BE-E5F84F4BAE44}" sibTransId="{1A739F8D-EE37-4FC5-9180-A45BE662CCAB}"/>
    <dgm:cxn modelId="{DDAB4F2F-61B4-43B5-B2E0-EA16F90055D3}" type="presOf" srcId="{86FD21A7-9487-4C3C-84F1-5D214C82914C}" destId="{1BF29624-F7A4-4EF2-92A2-E12FD27E93D0}" srcOrd="0" destOrd="0" presId="urn:microsoft.com/office/officeart/2005/8/layout/vList2"/>
    <dgm:cxn modelId="{64462B46-E072-4DF1-9D60-DBC7BE665377}" type="presOf" srcId="{6CE00D4E-CE4E-4E4A-8B46-736AE1089DAA}" destId="{8CCFF762-3CF9-4F56-A305-535D99ACDFDF}" srcOrd="0" destOrd="0" presId="urn:microsoft.com/office/officeart/2005/8/layout/vList2"/>
    <dgm:cxn modelId="{B35D234A-2567-4AA0-82F3-97A3314AEEBD}" srcId="{6CE00D4E-CE4E-4E4A-8B46-736AE1089DAA}" destId="{5CFD3B23-78F3-49D1-9AD3-D9290626E051}" srcOrd="0" destOrd="0" parTransId="{153FC3A1-D191-401F-A252-807F88575EC4}" sibTransId="{E33C055D-E406-4ABC-B8E8-EA77492EA994}"/>
    <dgm:cxn modelId="{9323766A-37F3-477C-B89F-51AED71F75B1}" srcId="{6CE00D4E-CE4E-4E4A-8B46-736AE1089DAA}" destId="{337DAFDD-E0A7-4BC0-8ABB-009240BD5367}" srcOrd="1" destOrd="0" parTransId="{C48137F0-9457-4E84-A24F-76FF7A704E80}" sibTransId="{01466305-B7CE-4CEA-B6C2-245C810CC463}"/>
    <dgm:cxn modelId="{2FF7E1D2-E230-45EF-AF34-DA421263C74F}" type="presOf" srcId="{5CFD3B23-78F3-49D1-9AD3-D9290626E051}" destId="{5207D580-1A00-443A-994A-2DEEA8012786}" srcOrd="0" destOrd="0" presId="urn:microsoft.com/office/officeart/2005/8/layout/vList2"/>
    <dgm:cxn modelId="{F54163D1-CFF4-407B-B97A-A5C19C4B9FDE}" type="presParOf" srcId="{8CCFF762-3CF9-4F56-A305-535D99ACDFDF}" destId="{5207D580-1A00-443A-994A-2DEEA8012786}" srcOrd="0" destOrd="0" presId="urn:microsoft.com/office/officeart/2005/8/layout/vList2"/>
    <dgm:cxn modelId="{2624C1B1-F5E9-4793-AEEC-7F82DE20646E}" type="presParOf" srcId="{8CCFF762-3CF9-4F56-A305-535D99ACDFDF}" destId="{168A4971-09B0-4AAB-86EE-28456CF53F1E}" srcOrd="1" destOrd="0" presId="urn:microsoft.com/office/officeart/2005/8/layout/vList2"/>
    <dgm:cxn modelId="{2F423D6A-0D3B-49E0-8342-91AF45B9B43D}" type="presParOf" srcId="{8CCFF762-3CF9-4F56-A305-535D99ACDFDF}" destId="{6D0CDBDD-789F-4A64-9BF5-65B68E335304}" srcOrd="2" destOrd="0" presId="urn:microsoft.com/office/officeart/2005/8/layout/vList2"/>
    <dgm:cxn modelId="{45A7FABD-1850-4AB8-BC5E-0D0798A72F2E}" type="presParOf" srcId="{8CCFF762-3CF9-4F56-A305-535D99ACDFDF}" destId="{205A840C-A333-4376-AA00-409BC3C99828}" srcOrd="3" destOrd="0" presId="urn:microsoft.com/office/officeart/2005/8/layout/vList2"/>
    <dgm:cxn modelId="{B40DADF7-34FE-4074-BB82-AC0AABB69B97}" type="presParOf" srcId="{8CCFF762-3CF9-4F56-A305-535D99ACDFDF}" destId="{1BF29624-F7A4-4EF2-92A2-E12FD27E93D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62DD586-31FA-49FE-B78D-92C17539A2B7}" type="doc">
      <dgm:prSet loTypeId="urn:microsoft.com/office/officeart/2005/8/layout/bProcess3" loCatId="process" qsTypeId="urn:microsoft.com/office/officeart/2005/8/quickstyle/simple1" qsCatId="simple" csTypeId="urn:microsoft.com/office/officeart/2005/8/colors/accent2_5" csCatId="accent2" phldr="1"/>
      <dgm:spPr/>
      <dgm:t>
        <a:bodyPr/>
        <a:lstStyle/>
        <a:p>
          <a:endParaRPr lang="en-IN"/>
        </a:p>
      </dgm:t>
    </dgm:pt>
    <dgm:pt modelId="{F6BE9CD6-31E7-4A62-B399-3FE98180B208}">
      <dgm:prSet phldrT="[Text]"/>
      <dgm:spPr/>
      <dgm:t>
        <a:bodyPr/>
        <a:lstStyle/>
        <a:p>
          <a:pPr algn="ctr"/>
          <a:r>
            <a:rPr lang="en-IN" dirty="0">
              <a:solidFill>
                <a:schemeClr val="tx1"/>
              </a:solidFill>
              <a:latin typeface="Times New Roman" panose="02020603050405020304" pitchFamily="18" charset="0"/>
              <a:cs typeface="Times New Roman" panose="02020603050405020304" pitchFamily="18" charset="0"/>
            </a:rPr>
            <a:t>Hotel data Collection from various sites (Web scraping from TripAdvisor website  and </a:t>
          </a:r>
          <a:r>
            <a:rPr lang="en-IN" dirty="0" err="1">
              <a:solidFill>
                <a:schemeClr val="tx1"/>
              </a:solidFill>
              <a:latin typeface="Times New Roman" panose="02020603050405020304" pitchFamily="18" charset="0"/>
              <a:cs typeface="Times New Roman" panose="02020603050405020304" pitchFamily="18" charset="0"/>
            </a:rPr>
            <a:t>Datafiniti</a:t>
          </a:r>
          <a:r>
            <a:rPr lang="en-IN" dirty="0">
              <a:solidFill>
                <a:schemeClr val="tx1"/>
              </a:solidFill>
              <a:latin typeface="Times New Roman" panose="02020603050405020304" pitchFamily="18" charset="0"/>
              <a:cs typeface="Times New Roman" panose="02020603050405020304" pitchFamily="18" charset="0"/>
            </a:rPr>
            <a:t>-Hotel-Reviews)</a:t>
          </a:r>
        </a:p>
      </dgm:t>
    </dgm:pt>
    <dgm:pt modelId="{552B6856-F21D-47AD-B847-54028956D2B7}" type="parTrans" cxnId="{5CA6C247-E830-4351-B0F9-B06B3A6F33D4}">
      <dgm:prSet/>
      <dgm:spPr/>
      <dgm:t>
        <a:bodyPr/>
        <a:lstStyle/>
        <a:p>
          <a:endParaRPr lang="en-IN"/>
        </a:p>
      </dgm:t>
    </dgm:pt>
    <dgm:pt modelId="{DE8C3531-6C45-4FA0-ADE3-9F2C4766E831}" type="sibTrans" cxnId="{5CA6C247-E830-4351-B0F9-B06B3A6F33D4}">
      <dgm:prSet/>
      <dgm:spPr/>
      <dgm:t>
        <a:bodyPr/>
        <a:lstStyle/>
        <a:p>
          <a:endParaRPr lang="en-IN"/>
        </a:p>
      </dgm:t>
    </dgm:pt>
    <dgm:pt modelId="{F25414AB-7F62-43C8-BB7D-67340F5CAA08}">
      <dgm:prSet phldrT="[Text]"/>
      <dgm:spPr/>
      <dgm:t>
        <a:bodyPr/>
        <a:lstStyle/>
        <a:p>
          <a:r>
            <a:rPr lang="en-IN" dirty="0">
              <a:solidFill>
                <a:schemeClr val="tx1"/>
              </a:solidFill>
              <a:latin typeface="Times New Roman" panose="02020603050405020304" pitchFamily="18" charset="0"/>
              <a:cs typeface="Times New Roman" panose="02020603050405020304" pitchFamily="18" charset="0"/>
            </a:rPr>
            <a:t>Cleaned the data for missing values that might be within the Hotel data. For numerical data, such as the ratings, averages based on user data were used.</a:t>
          </a:r>
        </a:p>
      </dgm:t>
    </dgm:pt>
    <dgm:pt modelId="{F1537C89-6566-404B-B2B1-47656E431A6E}" type="parTrans" cxnId="{8AEC8451-7E69-41F0-95D7-58C6AE32CE6F}">
      <dgm:prSet/>
      <dgm:spPr/>
      <dgm:t>
        <a:bodyPr/>
        <a:lstStyle/>
        <a:p>
          <a:endParaRPr lang="en-IN"/>
        </a:p>
      </dgm:t>
    </dgm:pt>
    <dgm:pt modelId="{F1D27F2A-2D64-47F1-A479-DC8F5996130A}" type="sibTrans" cxnId="{8AEC8451-7E69-41F0-95D7-58C6AE32CE6F}">
      <dgm:prSet/>
      <dgm:spPr/>
      <dgm:t>
        <a:bodyPr/>
        <a:lstStyle/>
        <a:p>
          <a:endParaRPr lang="en-IN"/>
        </a:p>
      </dgm:t>
    </dgm:pt>
    <dgm:pt modelId="{E6A6F2EE-E89A-4DF6-8183-69419528C291}">
      <dgm:prSet phldrT="[Text]"/>
      <dgm:spPr/>
      <dgm:t>
        <a:bodyPr/>
        <a:lstStyle/>
        <a:p>
          <a:r>
            <a:rPr lang="en-IN" dirty="0">
              <a:solidFill>
                <a:schemeClr val="tx1"/>
              </a:solidFill>
              <a:latin typeface="Times New Roman" panose="02020603050405020304" pitchFamily="18" charset="0"/>
              <a:cs typeface="Times New Roman" panose="02020603050405020304" pitchFamily="18" charset="0"/>
            </a:rPr>
            <a:t>Some of the hotel's details were missing when web scraped from the TripAdvisor website, so their information had to be entered manually</a:t>
          </a:r>
        </a:p>
      </dgm:t>
    </dgm:pt>
    <dgm:pt modelId="{5485F6AE-6296-4E7D-8F4E-BF02786E5610}" type="parTrans" cxnId="{1A95943A-C572-49E3-AC49-0E20A484792B}">
      <dgm:prSet/>
      <dgm:spPr/>
      <dgm:t>
        <a:bodyPr/>
        <a:lstStyle/>
        <a:p>
          <a:endParaRPr lang="en-IN"/>
        </a:p>
      </dgm:t>
    </dgm:pt>
    <dgm:pt modelId="{3F8506AA-2923-4213-8204-79A293E869C2}" type="sibTrans" cxnId="{1A95943A-C572-49E3-AC49-0E20A484792B}">
      <dgm:prSet/>
      <dgm:spPr/>
      <dgm:t>
        <a:bodyPr/>
        <a:lstStyle/>
        <a:p>
          <a:endParaRPr lang="en-IN"/>
        </a:p>
      </dgm:t>
    </dgm:pt>
    <dgm:pt modelId="{B6F9BB5A-99C0-4E21-B71C-42631C12D12E}">
      <dgm:prSet phldrT="[Text]"/>
      <dgm:spPr/>
      <dgm:t>
        <a:bodyPr/>
        <a:lstStyle/>
        <a:p>
          <a:pPr>
            <a:buSzPts val="1000"/>
            <a:buFont typeface="Symbol" panose="05050102010706020507" pitchFamily="18" charset="2"/>
            <a:buChar char=""/>
          </a:pPr>
          <a:r>
            <a:rPr lang="en-IN" dirty="0">
              <a:solidFill>
                <a:schemeClr val="tx1"/>
              </a:solidFill>
              <a:latin typeface="Times New Roman" panose="02020603050405020304" pitchFamily="18" charset="0"/>
              <a:cs typeface="Times New Roman" panose="02020603050405020304" pitchFamily="18" charset="0"/>
            </a:rPr>
            <a:t>Then performed feature selection to remove unnecessary features such as “reviews. source URLs”,” </a:t>
          </a:r>
          <a:r>
            <a:rPr lang="en-IN" dirty="0" err="1">
              <a:solidFill>
                <a:schemeClr val="tx1"/>
              </a:solidFill>
              <a:latin typeface="Times New Roman" panose="02020603050405020304" pitchFamily="18" charset="0"/>
              <a:cs typeface="Times New Roman" panose="02020603050405020304" pitchFamily="18" charset="0"/>
            </a:rPr>
            <a:t>sourceURLs</a:t>
          </a:r>
          <a:r>
            <a:rPr lang="en-IN" dirty="0">
              <a:solidFill>
                <a:schemeClr val="tx1"/>
              </a:solidFill>
              <a:latin typeface="Times New Roman" panose="02020603050405020304" pitchFamily="18" charset="0"/>
              <a:cs typeface="Times New Roman" panose="02020603050405020304" pitchFamily="18" charset="0"/>
            </a:rPr>
            <a:t> “,” Websites”,” Postal code”,” </a:t>
          </a:r>
          <a:r>
            <a:rPr lang="en-IN" dirty="0" err="1">
              <a:solidFill>
                <a:schemeClr val="tx1"/>
              </a:solidFill>
              <a:latin typeface="Times New Roman" panose="02020603050405020304" pitchFamily="18" charset="0"/>
              <a:cs typeface="Times New Roman" panose="02020603050405020304" pitchFamily="18" charset="0"/>
            </a:rPr>
            <a:t>reviews.date</a:t>
          </a:r>
          <a:r>
            <a:rPr lang="en-IN" dirty="0">
              <a:solidFill>
                <a:schemeClr val="tx1"/>
              </a:solidFill>
              <a:latin typeface="Times New Roman" panose="02020603050405020304" pitchFamily="18" charset="0"/>
              <a:cs typeface="Times New Roman" panose="02020603050405020304" pitchFamily="18" charset="0"/>
            </a:rPr>
            <a:t>” and low variance features such as latitude, longitude </a:t>
          </a:r>
        </a:p>
      </dgm:t>
    </dgm:pt>
    <dgm:pt modelId="{04DEC128-EE82-4EC6-8211-B995F05FC734}" type="parTrans" cxnId="{4541E322-857D-4FDE-87FA-473669FB1941}">
      <dgm:prSet/>
      <dgm:spPr/>
      <dgm:t>
        <a:bodyPr/>
        <a:lstStyle/>
        <a:p>
          <a:endParaRPr lang="en-IN"/>
        </a:p>
      </dgm:t>
    </dgm:pt>
    <dgm:pt modelId="{CAEA05E4-9E43-4B2B-9205-110576BEFEFA}" type="sibTrans" cxnId="{4541E322-857D-4FDE-87FA-473669FB1941}">
      <dgm:prSet/>
      <dgm:spPr/>
      <dgm:t>
        <a:bodyPr/>
        <a:lstStyle/>
        <a:p>
          <a:endParaRPr lang="en-IN"/>
        </a:p>
      </dgm:t>
    </dgm:pt>
    <dgm:pt modelId="{05809EFA-58DF-4CCE-B05A-B721E7EAB6C1}">
      <dgm:prSet phldrT="[Text]"/>
      <dgm:spPr/>
      <dgm:t>
        <a:bodyPr/>
        <a:lstStyle/>
        <a:p>
          <a:r>
            <a:rPr lang="en-IN" dirty="0">
              <a:solidFill>
                <a:schemeClr val="tx1"/>
              </a:solidFill>
              <a:latin typeface="Times New Roman" panose="02020603050405020304" pitchFamily="18" charset="0"/>
              <a:cs typeface="Times New Roman" panose="02020603050405020304" pitchFamily="18" charset="0"/>
            </a:rPr>
            <a:t>Dropped Duplicate Rows</a:t>
          </a:r>
          <a:r>
            <a:rPr lang="en-IN" dirty="0"/>
            <a:t>.</a:t>
          </a:r>
        </a:p>
      </dgm:t>
    </dgm:pt>
    <dgm:pt modelId="{902F70F1-F8DF-4436-B963-F8FEDB5C4BF9}" type="parTrans" cxnId="{BF06526F-02BC-4A7B-94E0-992FB1A9A14F}">
      <dgm:prSet/>
      <dgm:spPr/>
      <dgm:t>
        <a:bodyPr/>
        <a:lstStyle/>
        <a:p>
          <a:endParaRPr lang="en-IN"/>
        </a:p>
      </dgm:t>
    </dgm:pt>
    <dgm:pt modelId="{2BF8A65C-8BD2-4BBC-9B7D-D2ED8623363B}" type="sibTrans" cxnId="{BF06526F-02BC-4A7B-94E0-992FB1A9A14F}">
      <dgm:prSet/>
      <dgm:spPr/>
      <dgm:t>
        <a:bodyPr/>
        <a:lstStyle/>
        <a:p>
          <a:endParaRPr lang="en-IN"/>
        </a:p>
      </dgm:t>
    </dgm:pt>
    <dgm:pt modelId="{96646164-EE9B-4AB4-857E-C6D2E61A1CB1}">
      <dgm:prSet/>
      <dgm:spPr/>
      <dgm:t>
        <a:bodyPr/>
        <a:lstStyle/>
        <a:p>
          <a:pPr>
            <a:buSzPts val="1000"/>
            <a:buFont typeface="Symbol" panose="05050102010706020507" pitchFamily="18" charset="2"/>
            <a:buChar char=""/>
          </a:pPr>
          <a:r>
            <a:rPr lang="en-IN" dirty="0">
              <a:solidFill>
                <a:schemeClr val="tx1"/>
              </a:solidFill>
              <a:latin typeface="Times New Roman" panose="02020603050405020304" pitchFamily="18" charset="0"/>
              <a:cs typeface="Times New Roman" panose="02020603050405020304" pitchFamily="18" charset="0"/>
            </a:rPr>
            <a:t>Merged the data collected from different sources into a single format for analysis</a:t>
          </a:r>
        </a:p>
      </dgm:t>
    </dgm:pt>
    <dgm:pt modelId="{60C32635-B986-4B4D-AF7C-687B1323CE66}" type="parTrans" cxnId="{0155D0A2-03BD-4A23-AEC3-D048F6FB70F9}">
      <dgm:prSet/>
      <dgm:spPr/>
      <dgm:t>
        <a:bodyPr/>
        <a:lstStyle/>
        <a:p>
          <a:endParaRPr lang="en-IN"/>
        </a:p>
      </dgm:t>
    </dgm:pt>
    <dgm:pt modelId="{96949513-1F9F-4716-A915-27A3DF41F98B}" type="sibTrans" cxnId="{0155D0A2-03BD-4A23-AEC3-D048F6FB70F9}">
      <dgm:prSet/>
      <dgm:spPr/>
      <dgm:t>
        <a:bodyPr/>
        <a:lstStyle/>
        <a:p>
          <a:endParaRPr lang="en-IN"/>
        </a:p>
      </dgm:t>
    </dgm:pt>
    <dgm:pt modelId="{93083A68-21D5-4663-9884-6CC31DCEA4AA}" type="pres">
      <dgm:prSet presAssocID="{962DD586-31FA-49FE-B78D-92C17539A2B7}" presName="Name0" presStyleCnt="0">
        <dgm:presLayoutVars>
          <dgm:dir/>
          <dgm:resizeHandles val="exact"/>
        </dgm:presLayoutVars>
      </dgm:prSet>
      <dgm:spPr/>
    </dgm:pt>
    <dgm:pt modelId="{75D831C9-A0A7-40D6-8AE4-05B5C99F89F2}" type="pres">
      <dgm:prSet presAssocID="{F6BE9CD6-31E7-4A62-B399-3FE98180B208}" presName="node" presStyleLbl="node1" presStyleIdx="0" presStyleCnt="6">
        <dgm:presLayoutVars>
          <dgm:bulletEnabled val="1"/>
        </dgm:presLayoutVars>
      </dgm:prSet>
      <dgm:spPr/>
    </dgm:pt>
    <dgm:pt modelId="{22CEEE20-970F-48F0-976E-4A4586C754E1}" type="pres">
      <dgm:prSet presAssocID="{DE8C3531-6C45-4FA0-ADE3-9F2C4766E831}" presName="sibTrans" presStyleLbl="sibTrans1D1" presStyleIdx="0" presStyleCnt="5"/>
      <dgm:spPr/>
    </dgm:pt>
    <dgm:pt modelId="{A6270FAE-00B8-49D3-B1A4-65CEB666B4A1}" type="pres">
      <dgm:prSet presAssocID="{DE8C3531-6C45-4FA0-ADE3-9F2C4766E831}" presName="connectorText" presStyleLbl="sibTrans1D1" presStyleIdx="0" presStyleCnt="5"/>
      <dgm:spPr/>
    </dgm:pt>
    <dgm:pt modelId="{45F088E8-4799-41A7-9F06-84CA52E33D4C}" type="pres">
      <dgm:prSet presAssocID="{F25414AB-7F62-43C8-BB7D-67340F5CAA08}" presName="node" presStyleLbl="node1" presStyleIdx="1" presStyleCnt="6">
        <dgm:presLayoutVars>
          <dgm:bulletEnabled val="1"/>
        </dgm:presLayoutVars>
      </dgm:prSet>
      <dgm:spPr/>
    </dgm:pt>
    <dgm:pt modelId="{59F28500-4AA2-4EA2-A7E3-D67DE7B080E4}" type="pres">
      <dgm:prSet presAssocID="{F1D27F2A-2D64-47F1-A479-DC8F5996130A}" presName="sibTrans" presStyleLbl="sibTrans1D1" presStyleIdx="1" presStyleCnt="5"/>
      <dgm:spPr/>
    </dgm:pt>
    <dgm:pt modelId="{8E50F586-AEAE-4523-8324-EB6FFCFBE674}" type="pres">
      <dgm:prSet presAssocID="{F1D27F2A-2D64-47F1-A479-DC8F5996130A}" presName="connectorText" presStyleLbl="sibTrans1D1" presStyleIdx="1" presStyleCnt="5"/>
      <dgm:spPr/>
    </dgm:pt>
    <dgm:pt modelId="{55D9984B-2104-4147-84B2-B95F1DB4B4CC}" type="pres">
      <dgm:prSet presAssocID="{E6A6F2EE-E89A-4DF6-8183-69419528C291}" presName="node" presStyleLbl="node1" presStyleIdx="2" presStyleCnt="6">
        <dgm:presLayoutVars>
          <dgm:bulletEnabled val="1"/>
        </dgm:presLayoutVars>
      </dgm:prSet>
      <dgm:spPr/>
    </dgm:pt>
    <dgm:pt modelId="{D4B0CF4B-78B0-4FE5-A9A3-DC814C750411}" type="pres">
      <dgm:prSet presAssocID="{3F8506AA-2923-4213-8204-79A293E869C2}" presName="sibTrans" presStyleLbl="sibTrans1D1" presStyleIdx="2" presStyleCnt="5"/>
      <dgm:spPr/>
    </dgm:pt>
    <dgm:pt modelId="{CE192EB5-E2C2-44D5-A831-6CD2A2FB317E}" type="pres">
      <dgm:prSet presAssocID="{3F8506AA-2923-4213-8204-79A293E869C2}" presName="connectorText" presStyleLbl="sibTrans1D1" presStyleIdx="2" presStyleCnt="5"/>
      <dgm:spPr/>
    </dgm:pt>
    <dgm:pt modelId="{A8B0067E-E4D2-4141-A777-8B946CB0A899}" type="pres">
      <dgm:prSet presAssocID="{B6F9BB5A-99C0-4E21-B71C-42631C12D12E}" presName="node" presStyleLbl="node1" presStyleIdx="3" presStyleCnt="6" custLinFactNeighborX="-266">
        <dgm:presLayoutVars>
          <dgm:bulletEnabled val="1"/>
        </dgm:presLayoutVars>
      </dgm:prSet>
      <dgm:spPr/>
    </dgm:pt>
    <dgm:pt modelId="{13C9E521-8775-4499-99EA-AA13B4ABAB02}" type="pres">
      <dgm:prSet presAssocID="{CAEA05E4-9E43-4B2B-9205-110576BEFEFA}" presName="sibTrans" presStyleLbl="sibTrans1D1" presStyleIdx="3" presStyleCnt="5"/>
      <dgm:spPr/>
    </dgm:pt>
    <dgm:pt modelId="{6ADC5C22-A9B8-475F-88C1-CA203BE79078}" type="pres">
      <dgm:prSet presAssocID="{CAEA05E4-9E43-4B2B-9205-110576BEFEFA}" presName="connectorText" presStyleLbl="sibTrans1D1" presStyleIdx="3" presStyleCnt="5"/>
      <dgm:spPr/>
    </dgm:pt>
    <dgm:pt modelId="{668B57B3-1542-4D9E-B104-C81C64012427}" type="pres">
      <dgm:prSet presAssocID="{05809EFA-58DF-4CCE-B05A-B721E7EAB6C1}" presName="node" presStyleLbl="node1" presStyleIdx="4" presStyleCnt="6">
        <dgm:presLayoutVars>
          <dgm:bulletEnabled val="1"/>
        </dgm:presLayoutVars>
      </dgm:prSet>
      <dgm:spPr/>
    </dgm:pt>
    <dgm:pt modelId="{039D95F9-1902-46EF-9E21-E2E87EF42447}" type="pres">
      <dgm:prSet presAssocID="{2BF8A65C-8BD2-4BBC-9B7D-D2ED8623363B}" presName="sibTrans" presStyleLbl="sibTrans1D1" presStyleIdx="4" presStyleCnt="5"/>
      <dgm:spPr/>
    </dgm:pt>
    <dgm:pt modelId="{FE6A3187-21DD-4D90-9A67-9E8B2EAF0264}" type="pres">
      <dgm:prSet presAssocID="{2BF8A65C-8BD2-4BBC-9B7D-D2ED8623363B}" presName="connectorText" presStyleLbl="sibTrans1D1" presStyleIdx="4" presStyleCnt="5"/>
      <dgm:spPr/>
    </dgm:pt>
    <dgm:pt modelId="{308D320F-BE6E-4E16-863A-C1D35575B54E}" type="pres">
      <dgm:prSet presAssocID="{96646164-EE9B-4AB4-857E-C6D2E61A1CB1}" presName="node" presStyleLbl="node1" presStyleIdx="5" presStyleCnt="6">
        <dgm:presLayoutVars>
          <dgm:bulletEnabled val="1"/>
        </dgm:presLayoutVars>
      </dgm:prSet>
      <dgm:spPr/>
    </dgm:pt>
  </dgm:ptLst>
  <dgm:cxnLst>
    <dgm:cxn modelId="{91F01301-4F3B-4DBF-8101-291575DCD8EA}" type="presOf" srcId="{B6F9BB5A-99C0-4E21-B71C-42631C12D12E}" destId="{A8B0067E-E4D2-4141-A777-8B946CB0A899}" srcOrd="0" destOrd="0" presId="urn:microsoft.com/office/officeart/2005/8/layout/bProcess3"/>
    <dgm:cxn modelId="{B5F4B604-F46D-4B69-AC79-FCD58838672C}" type="presOf" srcId="{F25414AB-7F62-43C8-BB7D-67340F5CAA08}" destId="{45F088E8-4799-41A7-9F06-84CA52E33D4C}" srcOrd="0" destOrd="0" presId="urn:microsoft.com/office/officeart/2005/8/layout/bProcess3"/>
    <dgm:cxn modelId="{52383717-B8A0-4564-AF29-BB3BC7129A3F}" type="presOf" srcId="{F6BE9CD6-31E7-4A62-B399-3FE98180B208}" destId="{75D831C9-A0A7-40D6-8AE4-05B5C99F89F2}" srcOrd="0" destOrd="0" presId="urn:microsoft.com/office/officeart/2005/8/layout/bProcess3"/>
    <dgm:cxn modelId="{4868EC18-BECC-420C-A81C-906059AC243C}" type="presOf" srcId="{05809EFA-58DF-4CCE-B05A-B721E7EAB6C1}" destId="{668B57B3-1542-4D9E-B104-C81C64012427}" srcOrd="0" destOrd="0" presId="urn:microsoft.com/office/officeart/2005/8/layout/bProcess3"/>
    <dgm:cxn modelId="{4541E322-857D-4FDE-87FA-473669FB1941}" srcId="{962DD586-31FA-49FE-B78D-92C17539A2B7}" destId="{B6F9BB5A-99C0-4E21-B71C-42631C12D12E}" srcOrd="3" destOrd="0" parTransId="{04DEC128-EE82-4EC6-8211-B995F05FC734}" sibTransId="{CAEA05E4-9E43-4B2B-9205-110576BEFEFA}"/>
    <dgm:cxn modelId="{23457724-E836-4616-AC40-B73A044F7740}" type="presOf" srcId="{F1D27F2A-2D64-47F1-A479-DC8F5996130A}" destId="{59F28500-4AA2-4EA2-A7E3-D67DE7B080E4}" srcOrd="0" destOrd="0" presId="urn:microsoft.com/office/officeart/2005/8/layout/bProcess3"/>
    <dgm:cxn modelId="{FBD0FB2E-DAE6-466E-985E-2D60C0C96542}" type="presOf" srcId="{3F8506AA-2923-4213-8204-79A293E869C2}" destId="{CE192EB5-E2C2-44D5-A831-6CD2A2FB317E}" srcOrd="1" destOrd="0" presId="urn:microsoft.com/office/officeart/2005/8/layout/bProcess3"/>
    <dgm:cxn modelId="{A44E9734-5483-46F0-82E4-C617892EAD9A}" type="presOf" srcId="{DE8C3531-6C45-4FA0-ADE3-9F2C4766E831}" destId="{A6270FAE-00B8-49D3-B1A4-65CEB666B4A1}" srcOrd="1" destOrd="0" presId="urn:microsoft.com/office/officeart/2005/8/layout/bProcess3"/>
    <dgm:cxn modelId="{1A95943A-C572-49E3-AC49-0E20A484792B}" srcId="{962DD586-31FA-49FE-B78D-92C17539A2B7}" destId="{E6A6F2EE-E89A-4DF6-8183-69419528C291}" srcOrd="2" destOrd="0" parTransId="{5485F6AE-6296-4E7D-8F4E-BF02786E5610}" sibTransId="{3F8506AA-2923-4213-8204-79A293E869C2}"/>
    <dgm:cxn modelId="{7DD0D246-7A23-4DA8-A5C8-2BF7DC896BCC}" type="presOf" srcId="{F1D27F2A-2D64-47F1-A479-DC8F5996130A}" destId="{8E50F586-AEAE-4523-8324-EB6FFCFBE674}" srcOrd="1" destOrd="0" presId="urn:microsoft.com/office/officeart/2005/8/layout/bProcess3"/>
    <dgm:cxn modelId="{5CA6C247-E830-4351-B0F9-B06B3A6F33D4}" srcId="{962DD586-31FA-49FE-B78D-92C17539A2B7}" destId="{F6BE9CD6-31E7-4A62-B399-3FE98180B208}" srcOrd="0" destOrd="0" parTransId="{552B6856-F21D-47AD-B847-54028956D2B7}" sibTransId="{DE8C3531-6C45-4FA0-ADE3-9F2C4766E831}"/>
    <dgm:cxn modelId="{8A4DE547-7283-4820-BAE1-FF2628D4D0DF}" type="presOf" srcId="{CAEA05E4-9E43-4B2B-9205-110576BEFEFA}" destId="{13C9E521-8775-4499-99EA-AA13B4ABAB02}" srcOrd="0" destOrd="0" presId="urn:microsoft.com/office/officeart/2005/8/layout/bProcess3"/>
    <dgm:cxn modelId="{2EAD4749-1D61-4E1A-8D0E-34D8EF9416A4}" type="presOf" srcId="{E6A6F2EE-E89A-4DF6-8183-69419528C291}" destId="{55D9984B-2104-4147-84B2-B95F1DB4B4CC}" srcOrd="0" destOrd="0" presId="urn:microsoft.com/office/officeart/2005/8/layout/bProcess3"/>
    <dgm:cxn modelId="{E397134D-0033-441A-9F19-87A0B85A706C}" type="presOf" srcId="{2BF8A65C-8BD2-4BBC-9B7D-D2ED8623363B}" destId="{FE6A3187-21DD-4D90-9A67-9E8B2EAF0264}" srcOrd="1" destOrd="0" presId="urn:microsoft.com/office/officeart/2005/8/layout/bProcess3"/>
    <dgm:cxn modelId="{BF06526F-02BC-4A7B-94E0-992FB1A9A14F}" srcId="{962DD586-31FA-49FE-B78D-92C17539A2B7}" destId="{05809EFA-58DF-4CCE-B05A-B721E7EAB6C1}" srcOrd="4" destOrd="0" parTransId="{902F70F1-F8DF-4436-B963-F8FEDB5C4BF9}" sibTransId="{2BF8A65C-8BD2-4BBC-9B7D-D2ED8623363B}"/>
    <dgm:cxn modelId="{8AEC8451-7E69-41F0-95D7-58C6AE32CE6F}" srcId="{962DD586-31FA-49FE-B78D-92C17539A2B7}" destId="{F25414AB-7F62-43C8-BB7D-67340F5CAA08}" srcOrd="1" destOrd="0" parTransId="{F1537C89-6566-404B-B2B1-47656E431A6E}" sibTransId="{F1D27F2A-2D64-47F1-A479-DC8F5996130A}"/>
    <dgm:cxn modelId="{CC60B186-DE18-4994-916A-76CC2AC47041}" type="presOf" srcId="{962DD586-31FA-49FE-B78D-92C17539A2B7}" destId="{93083A68-21D5-4663-9884-6CC31DCEA4AA}" srcOrd="0" destOrd="0" presId="urn:microsoft.com/office/officeart/2005/8/layout/bProcess3"/>
    <dgm:cxn modelId="{23FA1889-1806-421C-8AE3-E4C1B95F9FB4}" type="presOf" srcId="{96646164-EE9B-4AB4-857E-C6D2E61A1CB1}" destId="{308D320F-BE6E-4E16-863A-C1D35575B54E}" srcOrd="0" destOrd="0" presId="urn:microsoft.com/office/officeart/2005/8/layout/bProcess3"/>
    <dgm:cxn modelId="{3557D289-1209-4CDC-8D44-C71F28E8EDF9}" type="presOf" srcId="{DE8C3531-6C45-4FA0-ADE3-9F2C4766E831}" destId="{22CEEE20-970F-48F0-976E-4A4586C754E1}" srcOrd="0" destOrd="0" presId="urn:microsoft.com/office/officeart/2005/8/layout/bProcess3"/>
    <dgm:cxn modelId="{0155D0A2-03BD-4A23-AEC3-D048F6FB70F9}" srcId="{962DD586-31FA-49FE-B78D-92C17539A2B7}" destId="{96646164-EE9B-4AB4-857E-C6D2E61A1CB1}" srcOrd="5" destOrd="0" parTransId="{60C32635-B986-4B4D-AF7C-687B1323CE66}" sibTransId="{96949513-1F9F-4716-A915-27A3DF41F98B}"/>
    <dgm:cxn modelId="{62CD63D3-6256-47B6-8866-BEED272061F2}" type="presOf" srcId="{CAEA05E4-9E43-4B2B-9205-110576BEFEFA}" destId="{6ADC5C22-A9B8-475F-88C1-CA203BE79078}" srcOrd="1" destOrd="0" presId="urn:microsoft.com/office/officeart/2005/8/layout/bProcess3"/>
    <dgm:cxn modelId="{0D1805E6-8E44-4A68-BAC7-0AD978E1D269}" type="presOf" srcId="{3F8506AA-2923-4213-8204-79A293E869C2}" destId="{D4B0CF4B-78B0-4FE5-A9A3-DC814C750411}" srcOrd="0" destOrd="0" presId="urn:microsoft.com/office/officeart/2005/8/layout/bProcess3"/>
    <dgm:cxn modelId="{444B73F6-E4B1-410C-8619-8F4B8CB61659}" type="presOf" srcId="{2BF8A65C-8BD2-4BBC-9B7D-D2ED8623363B}" destId="{039D95F9-1902-46EF-9E21-E2E87EF42447}" srcOrd="0" destOrd="0" presId="urn:microsoft.com/office/officeart/2005/8/layout/bProcess3"/>
    <dgm:cxn modelId="{E2AC043B-E296-490B-81D8-92ECAF883999}" type="presParOf" srcId="{93083A68-21D5-4663-9884-6CC31DCEA4AA}" destId="{75D831C9-A0A7-40D6-8AE4-05B5C99F89F2}" srcOrd="0" destOrd="0" presId="urn:microsoft.com/office/officeart/2005/8/layout/bProcess3"/>
    <dgm:cxn modelId="{2BF8B8F5-42ED-40BD-B6DA-83AEF19E4B75}" type="presParOf" srcId="{93083A68-21D5-4663-9884-6CC31DCEA4AA}" destId="{22CEEE20-970F-48F0-976E-4A4586C754E1}" srcOrd="1" destOrd="0" presId="urn:microsoft.com/office/officeart/2005/8/layout/bProcess3"/>
    <dgm:cxn modelId="{7F062595-B245-4BD1-A2D5-8D2406C60B62}" type="presParOf" srcId="{22CEEE20-970F-48F0-976E-4A4586C754E1}" destId="{A6270FAE-00B8-49D3-B1A4-65CEB666B4A1}" srcOrd="0" destOrd="0" presId="urn:microsoft.com/office/officeart/2005/8/layout/bProcess3"/>
    <dgm:cxn modelId="{87821C70-1690-4A46-947C-B05C9B093FA7}" type="presParOf" srcId="{93083A68-21D5-4663-9884-6CC31DCEA4AA}" destId="{45F088E8-4799-41A7-9F06-84CA52E33D4C}" srcOrd="2" destOrd="0" presId="urn:microsoft.com/office/officeart/2005/8/layout/bProcess3"/>
    <dgm:cxn modelId="{AB7A99EB-CE6F-47EF-8A1D-EF8A4C6621B7}" type="presParOf" srcId="{93083A68-21D5-4663-9884-6CC31DCEA4AA}" destId="{59F28500-4AA2-4EA2-A7E3-D67DE7B080E4}" srcOrd="3" destOrd="0" presId="urn:microsoft.com/office/officeart/2005/8/layout/bProcess3"/>
    <dgm:cxn modelId="{0E38527C-3546-461A-B831-FC2C62F0C0A8}" type="presParOf" srcId="{59F28500-4AA2-4EA2-A7E3-D67DE7B080E4}" destId="{8E50F586-AEAE-4523-8324-EB6FFCFBE674}" srcOrd="0" destOrd="0" presId="urn:microsoft.com/office/officeart/2005/8/layout/bProcess3"/>
    <dgm:cxn modelId="{13F7A1A0-07F3-45C6-94C4-5837376EFF37}" type="presParOf" srcId="{93083A68-21D5-4663-9884-6CC31DCEA4AA}" destId="{55D9984B-2104-4147-84B2-B95F1DB4B4CC}" srcOrd="4" destOrd="0" presId="urn:microsoft.com/office/officeart/2005/8/layout/bProcess3"/>
    <dgm:cxn modelId="{C3941A07-18F0-4797-95C5-F2D906C8A4D8}" type="presParOf" srcId="{93083A68-21D5-4663-9884-6CC31DCEA4AA}" destId="{D4B0CF4B-78B0-4FE5-A9A3-DC814C750411}" srcOrd="5" destOrd="0" presId="urn:microsoft.com/office/officeart/2005/8/layout/bProcess3"/>
    <dgm:cxn modelId="{8C34AE9F-D6D1-47DA-A2F4-CF6D10445BA3}" type="presParOf" srcId="{D4B0CF4B-78B0-4FE5-A9A3-DC814C750411}" destId="{CE192EB5-E2C2-44D5-A831-6CD2A2FB317E}" srcOrd="0" destOrd="0" presId="urn:microsoft.com/office/officeart/2005/8/layout/bProcess3"/>
    <dgm:cxn modelId="{EAE092ED-3E18-4C6F-9B6C-DC502DF4B1D8}" type="presParOf" srcId="{93083A68-21D5-4663-9884-6CC31DCEA4AA}" destId="{A8B0067E-E4D2-4141-A777-8B946CB0A899}" srcOrd="6" destOrd="0" presId="urn:microsoft.com/office/officeart/2005/8/layout/bProcess3"/>
    <dgm:cxn modelId="{7C6F2948-47FC-44D4-9035-99D60526E989}" type="presParOf" srcId="{93083A68-21D5-4663-9884-6CC31DCEA4AA}" destId="{13C9E521-8775-4499-99EA-AA13B4ABAB02}" srcOrd="7" destOrd="0" presId="urn:microsoft.com/office/officeart/2005/8/layout/bProcess3"/>
    <dgm:cxn modelId="{005FBA86-CEFE-4E9D-9F53-374FE30A86EA}" type="presParOf" srcId="{13C9E521-8775-4499-99EA-AA13B4ABAB02}" destId="{6ADC5C22-A9B8-475F-88C1-CA203BE79078}" srcOrd="0" destOrd="0" presId="urn:microsoft.com/office/officeart/2005/8/layout/bProcess3"/>
    <dgm:cxn modelId="{15D31B48-F038-4E02-B960-ECCC4765655D}" type="presParOf" srcId="{93083A68-21D5-4663-9884-6CC31DCEA4AA}" destId="{668B57B3-1542-4D9E-B104-C81C64012427}" srcOrd="8" destOrd="0" presId="urn:microsoft.com/office/officeart/2005/8/layout/bProcess3"/>
    <dgm:cxn modelId="{B8EC0B76-B832-4BB7-B0FA-5F24E4C5C66F}" type="presParOf" srcId="{93083A68-21D5-4663-9884-6CC31DCEA4AA}" destId="{039D95F9-1902-46EF-9E21-E2E87EF42447}" srcOrd="9" destOrd="0" presId="urn:microsoft.com/office/officeart/2005/8/layout/bProcess3"/>
    <dgm:cxn modelId="{A7D27FF6-88F9-45BF-A108-9AF9612404E5}" type="presParOf" srcId="{039D95F9-1902-46EF-9E21-E2E87EF42447}" destId="{FE6A3187-21DD-4D90-9A67-9E8B2EAF0264}" srcOrd="0" destOrd="0" presId="urn:microsoft.com/office/officeart/2005/8/layout/bProcess3"/>
    <dgm:cxn modelId="{D81FA655-626F-4A3E-9AE3-154EC5C1FAFD}" type="presParOf" srcId="{93083A68-21D5-4663-9884-6CC31DCEA4AA}" destId="{308D320F-BE6E-4E16-863A-C1D35575B54E}"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5B772F4-4296-4B64-9498-A5B831C36F67}" type="doc">
      <dgm:prSet loTypeId="urn:microsoft.com/office/officeart/2005/8/layout/bProcess3" loCatId="process" qsTypeId="urn:microsoft.com/office/officeart/2005/8/quickstyle/simple1" qsCatId="simple" csTypeId="urn:microsoft.com/office/officeart/2005/8/colors/colorful1" csCatId="colorful" phldr="1"/>
      <dgm:spPr/>
      <dgm:t>
        <a:bodyPr/>
        <a:lstStyle/>
        <a:p>
          <a:endParaRPr lang="en-IN"/>
        </a:p>
      </dgm:t>
    </dgm:pt>
    <dgm:pt modelId="{540213E7-F636-4123-A8A5-2FC206BBC372}">
      <dgm:prSet phldrT="[Text]" custT="1"/>
      <dgm:spPr>
        <a:xfrm>
          <a:off x="3848" y="150150"/>
          <a:ext cx="1448548" cy="869129"/>
        </a:xfrm>
        <a:prstGeom prst="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IN" sz="1800" b="1" dirty="0">
              <a:solidFill>
                <a:sysClr val="window" lastClr="FFFFFF"/>
              </a:solidFill>
              <a:latin typeface="Calibri" panose="020F0502020204030204"/>
              <a:ea typeface="+mn-ea"/>
              <a:cs typeface="+mn-cs"/>
            </a:rPr>
            <a:t>TripAdvisor Data</a:t>
          </a:r>
        </a:p>
      </dgm:t>
    </dgm:pt>
    <dgm:pt modelId="{3C4B90EB-F496-4CB3-9FF4-3AC888DB73C6}" type="parTrans" cxnId="{F22137D7-A70F-43CA-ADB8-2677B007AE44}">
      <dgm:prSet/>
      <dgm:spPr/>
      <dgm:t>
        <a:bodyPr/>
        <a:lstStyle/>
        <a:p>
          <a:endParaRPr lang="en-IN"/>
        </a:p>
      </dgm:t>
    </dgm:pt>
    <dgm:pt modelId="{8992BACE-7EEE-4952-8C83-C9C5CB2AE16E}" type="sibTrans" cxnId="{F22137D7-A70F-43CA-ADB8-2677B007AE44}">
      <dgm:prSet/>
      <dgm:spPr>
        <a:xfrm>
          <a:off x="1450596" y="538994"/>
          <a:ext cx="302566" cy="91440"/>
        </a:xfrm>
        <a:custGeom>
          <a:avLst/>
          <a:gdLst/>
          <a:ahLst/>
          <a:cxnLst/>
          <a:rect l="0" t="0" r="0" b="0"/>
          <a:pathLst>
            <a:path>
              <a:moveTo>
                <a:pt x="0" y="45720"/>
              </a:moveTo>
              <a:lnTo>
                <a:pt x="333543" y="45720"/>
              </a:lnTo>
            </a:path>
          </a:pathLst>
        </a:custGeom>
        <a:noFill/>
        <a:ln w="6350" cap="flat" cmpd="sng" algn="ctr">
          <a:solidFill>
            <a:srgbClr val="ED7D31">
              <a:hueOff val="0"/>
              <a:satOff val="0"/>
              <a:lumOff val="0"/>
              <a:alphaOff val="0"/>
            </a:srgbClr>
          </a:solidFill>
          <a:prstDash val="solid"/>
          <a:miter lim="800000"/>
          <a:tailEnd type="arrow"/>
        </a:ln>
        <a:effectLst/>
      </dgm:spPr>
      <dgm:t>
        <a:bodyPr/>
        <a:lstStyle/>
        <a:p>
          <a:pPr>
            <a:buNone/>
          </a:pPr>
          <a:endParaRPr lang="en-IN">
            <a:solidFill>
              <a:sysClr val="windowText" lastClr="000000">
                <a:hueOff val="0"/>
                <a:satOff val="0"/>
                <a:lumOff val="0"/>
                <a:alphaOff val="0"/>
              </a:sysClr>
            </a:solidFill>
            <a:latin typeface="Calibri" panose="020F0502020204030204"/>
            <a:ea typeface="+mn-ea"/>
            <a:cs typeface="+mn-cs"/>
          </a:endParaRPr>
        </a:p>
      </dgm:t>
    </dgm:pt>
    <dgm:pt modelId="{44AAF661-219F-4B13-BD18-13BB9D2FAD5F}">
      <dgm:prSet phldrT="[Text]" custT="1"/>
      <dgm:spPr>
        <a:xfrm>
          <a:off x="1785563" y="150150"/>
          <a:ext cx="1448548" cy="869129"/>
        </a:xfrm>
        <a:prstGeom prst="rect">
          <a:avLst/>
        </a:prstGeom>
        <a:solidFill>
          <a:srgbClr val="A5A5A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IN" sz="1800" b="1" dirty="0">
              <a:solidFill>
                <a:sysClr val="window" lastClr="FFFFFF"/>
              </a:solidFill>
              <a:latin typeface="Calibri" panose="020F0502020204030204"/>
              <a:ea typeface="+mn-ea"/>
              <a:cs typeface="+mn-cs"/>
            </a:rPr>
            <a:t>Active User Ratings</a:t>
          </a:r>
        </a:p>
      </dgm:t>
    </dgm:pt>
    <dgm:pt modelId="{3FF90310-B191-41DB-B531-97CA67C58273}" type="parTrans" cxnId="{3119DDFF-6EED-4628-BEAC-190B1F9F0306}">
      <dgm:prSet/>
      <dgm:spPr/>
      <dgm:t>
        <a:bodyPr/>
        <a:lstStyle/>
        <a:p>
          <a:endParaRPr lang="en-IN"/>
        </a:p>
      </dgm:t>
    </dgm:pt>
    <dgm:pt modelId="{9B9340A9-3DBE-41D6-ADF8-24B5D7E544F9}" type="sibTrans" cxnId="{3119DDFF-6EED-4628-BEAC-190B1F9F0306}">
      <dgm:prSet/>
      <dgm:spPr>
        <a:xfrm>
          <a:off x="3232311" y="538994"/>
          <a:ext cx="302566" cy="91440"/>
        </a:xfrm>
        <a:custGeom>
          <a:avLst/>
          <a:gdLst/>
          <a:ahLst/>
          <a:cxnLst/>
          <a:rect l="0" t="0" r="0" b="0"/>
          <a:pathLst>
            <a:path>
              <a:moveTo>
                <a:pt x="0" y="45720"/>
              </a:moveTo>
              <a:lnTo>
                <a:pt x="333543" y="45720"/>
              </a:lnTo>
            </a:path>
          </a:pathLst>
        </a:custGeom>
        <a:noFill/>
        <a:ln w="6350" cap="flat" cmpd="sng" algn="ctr">
          <a:solidFill>
            <a:srgbClr val="A5A5A5">
              <a:hueOff val="0"/>
              <a:satOff val="0"/>
              <a:lumOff val="0"/>
              <a:alphaOff val="0"/>
            </a:srgbClr>
          </a:solidFill>
          <a:prstDash val="solid"/>
          <a:miter lim="800000"/>
          <a:tailEnd type="arrow"/>
        </a:ln>
        <a:effectLst/>
      </dgm:spPr>
      <dgm:t>
        <a:bodyPr/>
        <a:lstStyle/>
        <a:p>
          <a:pPr>
            <a:buNone/>
          </a:pPr>
          <a:endParaRPr lang="en-IN">
            <a:solidFill>
              <a:sysClr val="windowText" lastClr="000000">
                <a:hueOff val="0"/>
                <a:satOff val="0"/>
                <a:lumOff val="0"/>
                <a:alphaOff val="0"/>
              </a:sysClr>
            </a:solidFill>
            <a:latin typeface="Calibri" panose="020F0502020204030204"/>
            <a:ea typeface="+mn-ea"/>
            <a:cs typeface="+mn-cs"/>
          </a:endParaRPr>
        </a:p>
      </dgm:t>
    </dgm:pt>
    <dgm:pt modelId="{F2122DEB-B1C1-4933-A5ED-3DCB99B77387}">
      <dgm:prSet phldrT="[Text]" custT="1"/>
      <dgm:spPr>
        <a:xfrm>
          <a:off x="3848" y="1352445"/>
          <a:ext cx="1448548" cy="869129"/>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IN" sz="1800" b="1" dirty="0">
              <a:solidFill>
                <a:sysClr val="window" lastClr="FFFFFF"/>
              </a:solidFill>
              <a:latin typeface="Calibri" panose="020F0502020204030204"/>
              <a:ea typeface="+mn-ea"/>
              <a:cs typeface="+mn-cs"/>
            </a:rPr>
            <a:t>Collaborative Filtering</a:t>
          </a:r>
        </a:p>
      </dgm:t>
    </dgm:pt>
    <dgm:pt modelId="{C47A8C40-8170-46F4-8BDC-1E82CDC41905}" type="parTrans" cxnId="{6B1CD26D-7B0A-46DC-9CE4-45AE55215BAC}">
      <dgm:prSet/>
      <dgm:spPr/>
      <dgm:t>
        <a:bodyPr/>
        <a:lstStyle/>
        <a:p>
          <a:endParaRPr lang="en-IN"/>
        </a:p>
      </dgm:t>
    </dgm:pt>
    <dgm:pt modelId="{C0E587AD-E899-42A1-8F54-007BCABBA342}" type="sibTrans" cxnId="{6B1CD26D-7B0A-46DC-9CE4-45AE55215BAC}">
      <dgm:prSet/>
      <dgm:spPr>
        <a:xfrm>
          <a:off x="1450596" y="1741290"/>
          <a:ext cx="302566" cy="91440"/>
        </a:xfrm>
        <a:custGeom>
          <a:avLst/>
          <a:gdLst/>
          <a:ahLst/>
          <a:cxnLst/>
          <a:rect l="0" t="0" r="0" b="0"/>
          <a:pathLst>
            <a:path>
              <a:moveTo>
                <a:pt x="0" y="45720"/>
              </a:moveTo>
              <a:lnTo>
                <a:pt x="333543" y="45720"/>
              </a:lnTo>
            </a:path>
          </a:pathLst>
        </a:custGeom>
        <a:noFill/>
        <a:ln w="6350" cap="flat" cmpd="sng" algn="ctr">
          <a:solidFill>
            <a:srgbClr val="5B9BD5">
              <a:hueOff val="0"/>
              <a:satOff val="0"/>
              <a:lumOff val="0"/>
              <a:alphaOff val="0"/>
            </a:srgbClr>
          </a:solidFill>
          <a:prstDash val="solid"/>
          <a:miter lim="800000"/>
          <a:tailEnd type="arrow"/>
        </a:ln>
        <a:effectLst/>
      </dgm:spPr>
      <dgm:t>
        <a:bodyPr/>
        <a:lstStyle/>
        <a:p>
          <a:pPr>
            <a:buNone/>
          </a:pPr>
          <a:endParaRPr lang="en-IN">
            <a:solidFill>
              <a:sysClr val="windowText" lastClr="000000">
                <a:hueOff val="0"/>
                <a:satOff val="0"/>
                <a:lumOff val="0"/>
                <a:alphaOff val="0"/>
              </a:sysClr>
            </a:solidFill>
            <a:latin typeface="Calibri" panose="020F0502020204030204"/>
            <a:ea typeface="+mn-ea"/>
            <a:cs typeface="+mn-cs"/>
          </a:endParaRPr>
        </a:p>
      </dgm:t>
    </dgm:pt>
    <dgm:pt modelId="{41F94C63-11CF-4C25-92D8-7EC367A4DD0D}">
      <dgm:prSet custT="1"/>
      <dgm:spPr>
        <a:xfrm>
          <a:off x="1785563" y="1352445"/>
          <a:ext cx="1448548" cy="869129"/>
        </a:xfrm>
        <a:prstGeom prst="rect">
          <a:avLst/>
        </a:prstGeom>
        <a:solidFill>
          <a:srgbClr val="70AD47">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IN" sz="1800" b="1" dirty="0">
              <a:solidFill>
                <a:sysClr val="window" lastClr="FFFFFF"/>
              </a:solidFill>
              <a:latin typeface="Calibri" panose="020F0502020204030204"/>
              <a:ea typeface="+mn-ea"/>
              <a:cs typeface="+mn-cs"/>
            </a:rPr>
            <a:t>Hotel Recommendations</a:t>
          </a:r>
        </a:p>
      </dgm:t>
    </dgm:pt>
    <dgm:pt modelId="{2BEC6FB6-9D4C-4D56-8491-0C621D10CDB1}" type="parTrans" cxnId="{79DEAE47-DD0B-4E30-91DC-178CBD8930A3}">
      <dgm:prSet/>
      <dgm:spPr/>
      <dgm:t>
        <a:bodyPr/>
        <a:lstStyle/>
        <a:p>
          <a:endParaRPr lang="en-IN"/>
        </a:p>
      </dgm:t>
    </dgm:pt>
    <dgm:pt modelId="{3A9D2E84-13A5-4584-A6BE-CE47BD80E6C1}" type="sibTrans" cxnId="{79DEAE47-DD0B-4E30-91DC-178CBD8930A3}">
      <dgm:prSet/>
      <dgm:spPr/>
      <dgm:t>
        <a:bodyPr/>
        <a:lstStyle/>
        <a:p>
          <a:endParaRPr lang="en-IN"/>
        </a:p>
      </dgm:t>
    </dgm:pt>
    <dgm:pt modelId="{16CA7249-0086-416C-8B4D-EDBC76A603FB}">
      <dgm:prSet custT="1"/>
      <dgm:spPr>
        <a:xfrm>
          <a:off x="3567278" y="150150"/>
          <a:ext cx="1448548" cy="869129"/>
        </a:xfrm>
        <a:prstGeom prst="rect">
          <a:avLst/>
        </a:prstGeom>
        <a:solidFill>
          <a:srgbClr val="FFC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IN" sz="1800" b="1" dirty="0">
              <a:solidFill>
                <a:sysClr val="window" lastClr="FFFFFF"/>
              </a:solidFill>
              <a:latin typeface="Calibri" panose="020F0502020204030204"/>
              <a:ea typeface="+mn-ea"/>
              <a:cs typeface="+mn-cs"/>
            </a:rPr>
            <a:t>User Rating Matrix</a:t>
          </a:r>
        </a:p>
      </dgm:t>
    </dgm:pt>
    <dgm:pt modelId="{92FC654E-0B6F-46A3-A845-E7C27A30A0B5}" type="parTrans" cxnId="{E60E3A98-3D6A-4AA4-B556-AD254371BC42}">
      <dgm:prSet/>
      <dgm:spPr/>
      <dgm:t>
        <a:bodyPr/>
        <a:lstStyle/>
        <a:p>
          <a:endParaRPr lang="en-IN"/>
        </a:p>
      </dgm:t>
    </dgm:pt>
    <dgm:pt modelId="{1A36F6DD-41AC-4316-8D2B-C27786FC3336}" type="sibTrans" cxnId="{E60E3A98-3D6A-4AA4-B556-AD254371BC42}">
      <dgm:prSet/>
      <dgm:spPr>
        <a:xfrm>
          <a:off x="728122" y="1017479"/>
          <a:ext cx="3563430" cy="302566"/>
        </a:xfrm>
        <a:custGeom>
          <a:avLst/>
          <a:gdLst/>
          <a:ahLst/>
          <a:cxnLst/>
          <a:rect l="0" t="0" r="0" b="0"/>
          <a:pathLst>
            <a:path>
              <a:moveTo>
                <a:pt x="3894754" y="0"/>
              </a:moveTo>
              <a:lnTo>
                <a:pt x="3894754" y="183871"/>
              </a:lnTo>
              <a:lnTo>
                <a:pt x="0" y="183871"/>
              </a:lnTo>
              <a:lnTo>
                <a:pt x="0" y="333543"/>
              </a:lnTo>
            </a:path>
          </a:pathLst>
        </a:custGeom>
        <a:noFill/>
        <a:ln w="6350" cap="flat" cmpd="sng" algn="ctr">
          <a:solidFill>
            <a:srgbClr val="FFC000">
              <a:hueOff val="0"/>
              <a:satOff val="0"/>
              <a:lumOff val="0"/>
              <a:alphaOff val="0"/>
            </a:srgbClr>
          </a:solidFill>
          <a:prstDash val="solid"/>
          <a:miter lim="800000"/>
          <a:tailEnd type="arrow"/>
        </a:ln>
        <a:effectLst/>
      </dgm:spPr>
      <dgm:t>
        <a:bodyPr/>
        <a:lstStyle/>
        <a:p>
          <a:pPr>
            <a:buNone/>
          </a:pPr>
          <a:endParaRPr lang="en-IN">
            <a:solidFill>
              <a:sysClr val="windowText" lastClr="000000">
                <a:hueOff val="0"/>
                <a:satOff val="0"/>
                <a:lumOff val="0"/>
                <a:alphaOff val="0"/>
              </a:sysClr>
            </a:solidFill>
            <a:latin typeface="Calibri" panose="020F0502020204030204"/>
            <a:ea typeface="+mn-ea"/>
            <a:cs typeface="+mn-cs"/>
          </a:endParaRPr>
        </a:p>
      </dgm:t>
    </dgm:pt>
    <dgm:pt modelId="{9D018574-F540-4C49-882E-13FCF70FAE54}" type="pres">
      <dgm:prSet presAssocID="{25B772F4-4296-4B64-9498-A5B831C36F67}" presName="Name0" presStyleCnt="0">
        <dgm:presLayoutVars>
          <dgm:dir/>
          <dgm:resizeHandles val="exact"/>
        </dgm:presLayoutVars>
      </dgm:prSet>
      <dgm:spPr/>
    </dgm:pt>
    <dgm:pt modelId="{2FC8540F-5784-42F7-9337-412D50F61487}" type="pres">
      <dgm:prSet presAssocID="{540213E7-F636-4123-A8A5-2FC206BBC372}" presName="node" presStyleLbl="node1" presStyleIdx="0" presStyleCnt="5">
        <dgm:presLayoutVars>
          <dgm:bulletEnabled val="1"/>
        </dgm:presLayoutVars>
      </dgm:prSet>
      <dgm:spPr/>
    </dgm:pt>
    <dgm:pt modelId="{EB2AE0A1-F81F-484B-A47F-35763634A513}" type="pres">
      <dgm:prSet presAssocID="{8992BACE-7EEE-4952-8C83-C9C5CB2AE16E}" presName="sibTrans" presStyleLbl="sibTrans1D1" presStyleIdx="0" presStyleCnt="4"/>
      <dgm:spPr/>
    </dgm:pt>
    <dgm:pt modelId="{01230AFE-41E0-4724-BFC3-36945809E6AB}" type="pres">
      <dgm:prSet presAssocID="{8992BACE-7EEE-4952-8C83-C9C5CB2AE16E}" presName="connectorText" presStyleLbl="sibTrans1D1" presStyleIdx="0" presStyleCnt="4"/>
      <dgm:spPr/>
    </dgm:pt>
    <dgm:pt modelId="{04F8FCDE-AC82-4254-A50F-7DDE7AA28380}" type="pres">
      <dgm:prSet presAssocID="{44AAF661-219F-4B13-BD18-13BB9D2FAD5F}" presName="node" presStyleLbl="node1" presStyleIdx="1" presStyleCnt="5" custLinFactNeighborX="-1322" custLinFactNeighborY="-135">
        <dgm:presLayoutVars>
          <dgm:bulletEnabled val="1"/>
        </dgm:presLayoutVars>
      </dgm:prSet>
      <dgm:spPr/>
    </dgm:pt>
    <dgm:pt modelId="{256F7512-7A96-4EC6-9031-D9BC79509362}" type="pres">
      <dgm:prSet presAssocID="{9B9340A9-3DBE-41D6-ADF8-24B5D7E544F9}" presName="sibTrans" presStyleLbl="sibTrans1D1" presStyleIdx="1" presStyleCnt="4"/>
      <dgm:spPr/>
    </dgm:pt>
    <dgm:pt modelId="{811027FF-5D33-4F99-9ADE-534BF2357871}" type="pres">
      <dgm:prSet presAssocID="{9B9340A9-3DBE-41D6-ADF8-24B5D7E544F9}" presName="connectorText" presStyleLbl="sibTrans1D1" presStyleIdx="1" presStyleCnt="4"/>
      <dgm:spPr/>
    </dgm:pt>
    <dgm:pt modelId="{56931CE4-82A1-45C7-9036-A7BBDA26C9E1}" type="pres">
      <dgm:prSet presAssocID="{16CA7249-0086-416C-8B4D-EDBC76A603FB}" presName="node" presStyleLbl="node1" presStyleIdx="2" presStyleCnt="5">
        <dgm:presLayoutVars>
          <dgm:bulletEnabled val="1"/>
        </dgm:presLayoutVars>
      </dgm:prSet>
      <dgm:spPr/>
    </dgm:pt>
    <dgm:pt modelId="{0F000ABF-484B-40EC-A23D-7789C95D98B9}" type="pres">
      <dgm:prSet presAssocID="{1A36F6DD-41AC-4316-8D2B-C27786FC3336}" presName="sibTrans" presStyleLbl="sibTrans1D1" presStyleIdx="2" presStyleCnt="4"/>
      <dgm:spPr/>
    </dgm:pt>
    <dgm:pt modelId="{23AD032D-9E65-42DD-A9C6-7A763BB3FEA1}" type="pres">
      <dgm:prSet presAssocID="{1A36F6DD-41AC-4316-8D2B-C27786FC3336}" presName="connectorText" presStyleLbl="sibTrans1D1" presStyleIdx="2" presStyleCnt="4"/>
      <dgm:spPr/>
    </dgm:pt>
    <dgm:pt modelId="{F54AF848-124E-4A17-8A57-575262CE8B5C}" type="pres">
      <dgm:prSet presAssocID="{F2122DEB-B1C1-4933-A5ED-3DCB99B77387}" presName="node" presStyleLbl="node1" presStyleIdx="3" presStyleCnt="5" custScaleX="102244">
        <dgm:presLayoutVars>
          <dgm:bulletEnabled val="1"/>
        </dgm:presLayoutVars>
      </dgm:prSet>
      <dgm:spPr/>
    </dgm:pt>
    <dgm:pt modelId="{A8790B39-E058-4828-896C-DF4EF9C6D40A}" type="pres">
      <dgm:prSet presAssocID="{C0E587AD-E899-42A1-8F54-007BCABBA342}" presName="sibTrans" presStyleLbl="sibTrans1D1" presStyleIdx="3" presStyleCnt="4"/>
      <dgm:spPr/>
    </dgm:pt>
    <dgm:pt modelId="{FE819431-CB3E-4B5A-90A3-2154F0139522}" type="pres">
      <dgm:prSet presAssocID="{C0E587AD-E899-42A1-8F54-007BCABBA342}" presName="connectorText" presStyleLbl="sibTrans1D1" presStyleIdx="3" presStyleCnt="4"/>
      <dgm:spPr/>
    </dgm:pt>
    <dgm:pt modelId="{E7CC98B0-9A8D-4612-AC78-29C12CF5673E}" type="pres">
      <dgm:prSet presAssocID="{41F94C63-11CF-4C25-92D8-7EC367A4DD0D}" presName="node" presStyleLbl="node1" presStyleIdx="4" presStyleCnt="5">
        <dgm:presLayoutVars>
          <dgm:bulletEnabled val="1"/>
        </dgm:presLayoutVars>
      </dgm:prSet>
      <dgm:spPr/>
    </dgm:pt>
  </dgm:ptLst>
  <dgm:cxnLst>
    <dgm:cxn modelId="{59A90917-413E-47DF-9ECC-B81A32D48B7F}" type="presOf" srcId="{C0E587AD-E899-42A1-8F54-007BCABBA342}" destId="{A8790B39-E058-4828-896C-DF4EF9C6D40A}" srcOrd="0" destOrd="0" presId="urn:microsoft.com/office/officeart/2005/8/layout/bProcess3"/>
    <dgm:cxn modelId="{3E6F461E-77C1-42DD-A610-5ACED0569596}" type="presOf" srcId="{C0E587AD-E899-42A1-8F54-007BCABBA342}" destId="{FE819431-CB3E-4B5A-90A3-2154F0139522}" srcOrd="1" destOrd="0" presId="urn:microsoft.com/office/officeart/2005/8/layout/bProcess3"/>
    <dgm:cxn modelId="{8CE49F2A-B396-40E9-A741-887F7B26662D}" type="presOf" srcId="{8992BACE-7EEE-4952-8C83-C9C5CB2AE16E}" destId="{01230AFE-41E0-4724-BFC3-36945809E6AB}" srcOrd="1" destOrd="0" presId="urn:microsoft.com/office/officeart/2005/8/layout/bProcess3"/>
    <dgm:cxn modelId="{C480DA62-D1E9-4D6D-87DE-C12FE4AF3CCE}" type="presOf" srcId="{1A36F6DD-41AC-4316-8D2B-C27786FC3336}" destId="{0F000ABF-484B-40EC-A23D-7789C95D98B9}" srcOrd="0" destOrd="0" presId="urn:microsoft.com/office/officeart/2005/8/layout/bProcess3"/>
    <dgm:cxn modelId="{79DEAE47-DD0B-4E30-91DC-178CBD8930A3}" srcId="{25B772F4-4296-4B64-9498-A5B831C36F67}" destId="{41F94C63-11CF-4C25-92D8-7EC367A4DD0D}" srcOrd="4" destOrd="0" parTransId="{2BEC6FB6-9D4C-4D56-8491-0C621D10CDB1}" sibTransId="{3A9D2E84-13A5-4584-A6BE-CE47BD80E6C1}"/>
    <dgm:cxn modelId="{6B1CD26D-7B0A-46DC-9CE4-45AE55215BAC}" srcId="{25B772F4-4296-4B64-9498-A5B831C36F67}" destId="{F2122DEB-B1C1-4933-A5ED-3DCB99B77387}" srcOrd="3" destOrd="0" parTransId="{C47A8C40-8170-46F4-8BDC-1E82CDC41905}" sibTransId="{C0E587AD-E899-42A1-8F54-007BCABBA342}"/>
    <dgm:cxn modelId="{ABF99955-B891-4201-B6F1-0732EE35AAB7}" type="presOf" srcId="{8992BACE-7EEE-4952-8C83-C9C5CB2AE16E}" destId="{EB2AE0A1-F81F-484B-A47F-35763634A513}" srcOrd="0" destOrd="0" presId="urn:microsoft.com/office/officeart/2005/8/layout/bProcess3"/>
    <dgm:cxn modelId="{816F7281-003F-4A99-BFFE-2A9937731E0E}" type="presOf" srcId="{1A36F6DD-41AC-4316-8D2B-C27786FC3336}" destId="{23AD032D-9E65-42DD-A9C6-7A763BB3FEA1}" srcOrd="1" destOrd="0" presId="urn:microsoft.com/office/officeart/2005/8/layout/bProcess3"/>
    <dgm:cxn modelId="{E60E3A98-3D6A-4AA4-B556-AD254371BC42}" srcId="{25B772F4-4296-4B64-9498-A5B831C36F67}" destId="{16CA7249-0086-416C-8B4D-EDBC76A603FB}" srcOrd="2" destOrd="0" parTransId="{92FC654E-0B6F-46A3-A845-E7C27A30A0B5}" sibTransId="{1A36F6DD-41AC-4316-8D2B-C27786FC3336}"/>
    <dgm:cxn modelId="{221B219B-417A-4C63-A3B2-88005DF53DEA}" type="presOf" srcId="{16CA7249-0086-416C-8B4D-EDBC76A603FB}" destId="{56931CE4-82A1-45C7-9036-A7BBDA26C9E1}" srcOrd="0" destOrd="0" presId="urn:microsoft.com/office/officeart/2005/8/layout/bProcess3"/>
    <dgm:cxn modelId="{33852B9D-2C62-48A5-9B52-51299D73017E}" type="presOf" srcId="{F2122DEB-B1C1-4933-A5ED-3DCB99B77387}" destId="{F54AF848-124E-4A17-8A57-575262CE8B5C}" srcOrd="0" destOrd="0" presId="urn:microsoft.com/office/officeart/2005/8/layout/bProcess3"/>
    <dgm:cxn modelId="{A45A9BA3-1ADC-4ED3-9801-87C8528EC384}" type="presOf" srcId="{9B9340A9-3DBE-41D6-ADF8-24B5D7E544F9}" destId="{256F7512-7A96-4EC6-9031-D9BC79509362}" srcOrd="0" destOrd="0" presId="urn:microsoft.com/office/officeart/2005/8/layout/bProcess3"/>
    <dgm:cxn modelId="{EA9EEFB3-6E39-4442-8E7B-62A9F0E73B8A}" type="presOf" srcId="{540213E7-F636-4123-A8A5-2FC206BBC372}" destId="{2FC8540F-5784-42F7-9337-412D50F61487}" srcOrd="0" destOrd="0" presId="urn:microsoft.com/office/officeart/2005/8/layout/bProcess3"/>
    <dgm:cxn modelId="{6250E0BC-6D59-4501-97E5-A50697695673}" type="presOf" srcId="{9B9340A9-3DBE-41D6-ADF8-24B5D7E544F9}" destId="{811027FF-5D33-4F99-9ADE-534BF2357871}" srcOrd="1" destOrd="0" presId="urn:microsoft.com/office/officeart/2005/8/layout/bProcess3"/>
    <dgm:cxn modelId="{F22137D7-A70F-43CA-ADB8-2677B007AE44}" srcId="{25B772F4-4296-4B64-9498-A5B831C36F67}" destId="{540213E7-F636-4123-A8A5-2FC206BBC372}" srcOrd="0" destOrd="0" parTransId="{3C4B90EB-F496-4CB3-9FF4-3AC888DB73C6}" sibTransId="{8992BACE-7EEE-4952-8C83-C9C5CB2AE16E}"/>
    <dgm:cxn modelId="{85B536E0-806C-48C3-A714-8789B8B0716B}" type="presOf" srcId="{25B772F4-4296-4B64-9498-A5B831C36F67}" destId="{9D018574-F540-4C49-882E-13FCF70FAE54}" srcOrd="0" destOrd="0" presId="urn:microsoft.com/office/officeart/2005/8/layout/bProcess3"/>
    <dgm:cxn modelId="{D7E4B4EB-9147-4B77-99A5-5D2A10DA7056}" type="presOf" srcId="{44AAF661-219F-4B13-BD18-13BB9D2FAD5F}" destId="{04F8FCDE-AC82-4254-A50F-7DDE7AA28380}" srcOrd="0" destOrd="0" presId="urn:microsoft.com/office/officeart/2005/8/layout/bProcess3"/>
    <dgm:cxn modelId="{91A6B0F3-6FCE-4B78-8E0F-706BC3C70128}" type="presOf" srcId="{41F94C63-11CF-4C25-92D8-7EC367A4DD0D}" destId="{E7CC98B0-9A8D-4612-AC78-29C12CF5673E}" srcOrd="0" destOrd="0" presId="urn:microsoft.com/office/officeart/2005/8/layout/bProcess3"/>
    <dgm:cxn modelId="{3119DDFF-6EED-4628-BEAC-190B1F9F0306}" srcId="{25B772F4-4296-4B64-9498-A5B831C36F67}" destId="{44AAF661-219F-4B13-BD18-13BB9D2FAD5F}" srcOrd="1" destOrd="0" parTransId="{3FF90310-B191-41DB-B531-97CA67C58273}" sibTransId="{9B9340A9-3DBE-41D6-ADF8-24B5D7E544F9}"/>
    <dgm:cxn modelId="{8FF900A0-A275-4B9D-B127-9C16C234B210}" type="presParOf" srcId="{9D018574-F540-4C49-882E-13FCF70FAE54}" destId="{2FC8540F-5784-42F7-9337-412D50F61487}" srcOrd="0" destOrd="0" presId="urn:microsoft.com/office/officeart/2005/8/layout/bProcess3"/>
    <dgm:cxn modelId="{A3AFBC62-465F-4353-83A8-5D9D030AC180}" type="presParOf" srcId="{9D018574-F540-4C49-882E-13FCF70FAE54}" destId="{EB2AE0A1-F81F-484B-A47F-35763634A513}" srcOrd="1" destOrd="0" presId="urn:microsoft.com/office/officeart/2005/8/layout/bProcess3"/>
    <dgm:cxn modelId="{EF3775C4-0962-4EC7-9F2B-1CC636DFA663}" type="presParOf" srcId="{EB2AE0A1-F81F-484B-A47F-35763634A513}" destId="{01230AFE-41E0-4724-BFC3-36945809E6AB}" srcOrd="0" destOrd="0" presId="urn:microsoft.com/office/officeart/2005/8/layout/bProcess3"/>
    <dgm:cxn modelId="{51BA6D0E-1EBD-4B56-A4EB-366C7C5DD60C}" type="presParOf" srcId="{9D018574-F540-4C49-882E-13FCF70FAE54}" destId="{04F8FCDE-AC82-4254-A50F-7DDE7AA28380}" srcOrd="2" destOrd="0" presId="urn:microsoft.com/office/officeart/2005/8/layout/bProcess3"/>
    <dgm:cxn modelId="{BC8ED383-DC82-4277-93F0-0A453F3602A2}" type="presParOf" srcId="{9D018574-F540-4C49-882E-13FCF70FAE54}" destId="{256F7512-7A96-4EC6-9031-D9BC79509362}" srcOrd="3" destOrd="0" presId="urn:microsoft.com/office/officeart/2005/8/layout/bProcess3"/>
    <dgm:cxn modelId="{FB11886D-CB2A-4092-85E9-30E2A7F0DDDC}" type="presParOf" srcId="{256F7512-7A96-4EC6-9031-D9BC79509362}" destId="{811027FF-5D33-4F99-9ADE-534BF2357871}" srcOrd="0" destOrd="0" presId="urn:microsoft.com/office/officeart/2005/8/layout/bProcess3"/>
    <dgm:cxn modelId="{A0E5282F-1E66-4D0B-AD82-9B8924F6BC41}" type="presParOf" srcId="{9D018574-F540-4C49-882E-13FCF70FAE54}" destId="{56931CE4-82A1-45C7-9036-A7BBDA26C9E1}" srcOrd="4" destOrd="0" presId="urn:microsoft.com/office/officeart/2005/8/layout/bProcess3"/>
    <dgm:cxn modelId="{CD273F3F-2C3E-458D-8D2E-D99FE38F3D96}" type="presParOf" srcId="{9D018574-F540-4C49-882E-13FCF70FAE54}" destId="{0F000ABF-484B-40EC-A23D-7789C95D98B9}" srcOrd="5" destOrd="0" presId="urn:microsoft.com/office/officeart/2005/8/layout/bProcess3"/>
    <dgm:cxn modelId="{50660BF8-3D0A-4BB3-A60C-9D5867286324}" type="presParOf" srcId="{0F000ABF-484B-40EC-A23D-7789C95D98B9}" destId="{23AD032D-9E65-42DD-A9C6-7A763BB3FEA1}" srcOrd="0" destOrd="0" presId="urn:microsoft.com/office/officeart/2005/8/layout/bProcess3"/>
    <dgm:cxn modelId="{1A427C2C-C03D-44C8-B806-E462118B153E}" type="presParOf" srcId="{9D018574-F540-4C49-882E-13FCF70FAE54}" destId="{F54AF848-124E-4A17-8A57-575262CE8B5C}" srcOrd="6" destOrd="0" presId="urn:microsoft.com/office/officeart/2005/8/layout/bProcess3"/>
    <dgm:cxn modelId="{0E7DB3C3-7428-4D5C-9225-279E542C39CD}" type="presParOf" srcId="{9D018574-F540-4C49-882E-13FCF70FAE54}" destId="{A8790B39-E058-4828-896C-DF4EF9C6D40A}" srcOrd="7" destOrd="0" presId="urn:microsoft.com/office/officeart/2005/8/layout/bProcess3"/>
    <dgm:cxn modelId="{9C3B2601-AD07-402B-8F73-F0170E5DC7B2}" type="presParOf" srcId="{A8790B39-E058-4828-896C-DF4EF9C6D40A}" destId="{FE819431-CB3E-4B5A-90A3-2154F0139522}" srcOrd="0" destOrd="0" presId="urn:microsoft.com/office/officeart/2005/8/layout/bProcess3"/>
    <dgm:cxn modelId="{42C21197-F29F-49C6-8819-7FCB414DCA19}" type="presParOf" srcId="{9D018574-F540-4C49-882E-13FCF70FAE54}" destId="{E7CC98B0-9A8D-4612-AC78-29C12CF5673E}"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4D4499-258A-4797-B750-0B67DE95B56E}">
      <dsp:nvSpPr>
        <dsp:cNvPr id="0" name=""/>
        <dsp:cNvSpPr/>
      </dsp:nvSpPr>
      <dsp:spPr>
        <a:xfrm rot="5400000">
          <a:off x="-1202372" y="1202372"/>
          <a:ext cx="4873625" cy="2468880"/>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IN" sz="3800" b="1" kern="1200"/>
            <a:t>Pure CF Approaches</a:t>
          </a:r>
          <a:endParaRPr lang="en-IN" sz="3800" kern="1200"/>
        </a:p>
      </dsp:txBody>
      <dsp:txXfrm rot="-5400000">
        <a:off x="1" y="1234439"/>
        <a:ext cx="2468880" cy="2404745"/>
      </dsp:txXfrm>
    </dsp:sp>
    <dsp:sp modelId="{5C5FB46C-AE2A-404F-A1B6-F9B3C62ADE61}">
      <dsp:nvSpPr>
        <dsp:cNvPr id="0" name=""/>
        <dsp:cNvSpPr/>
      </dsp:nvSpPr>
      <dsp:spPr>
        <a:xfrm rot="5400000">
          <a:off x="2500947" y="-32067"/>
          <a:ext cx="3639185" cy="3703320"/>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highlight>
                <a:srgbClr val="FFFF00"/>
              </a:highlight>
              <a:latin typeface="Arial" panose="020B0604020202020204" pitchFamily="34" charset="0"/>
              <a:cs typeface="Arial" panose="020B0604020202020204" pitchFamily="34" charset="0"/>
            </a:rPr>
            <a:t>Input </a:t>
          </a:r>
          <a:r>
            <a:rPr lang="en-US" sz="1600" kern="1200" dirty="0">
              <a:latin typeface="Arial" panose="020B0604020202020204" pitchFamily="34" charset="0"/>
              <a:cs typeface="Arial" panose="020B0604020202020204" pitchFamily="34" charset="0"/>
            </a:rPr>
            <a:t>– Only a matrix of given user–item ratings..</a:t>
          </a:r>
          <a:endParaRPr lang="en-IN" sz="1600" kern="1200" dirty="0">
            <a:latin typeface="Arial" panose="020B0604020202020204" pitchFamily="34" charset="0"/>
            <a:cs typeface="Arial" panose="020B0604020202020204" pitchFamily="34" charset="0"/>
          </a:endParaRPr>
        </a:p>
        <a:p>
          <a:pPr marL="171450" lvl="1" indent="-171450" algn="l" defTabSz="711200">
            <a:lnSpc>
              <a:spcPct val="90000"/>
            </a:lnSpc>
            <a:spcBef>
              <a:spcPct val="0"/>
            </a:spcBef>
            <a:spcAft>
              <a:spcPct val="15000"/>
            </a:spcAft>
            <a:buChar char="•"/>
          </a:pPr>
          <a:r>
            <a:rPr lang="en-US" sz="1600" kern="1200" dirty="0">
              <a:highlight>
                <a:srgbClr val="FFFF00"/>
              </a:highlight>
              <a:latin typeface="Arial" panose="020B0604020202020204" pitchFamily="34" charset="0"/>
              <a:cs typeface="Arial" panose="020B0604020202020204" pitchFamily="34" charset="0"/>
            </a:rPr>
            <a:t>Output types </a:t>
          </a:r>
          <a:r>
            <a:rPr lang="en-US" sz="1600" kern="1200" dirty="0">
              <a:latin typeface="Arial" panose="020B0604020202020204" pitchFamily="34" charset="0"/>
              <a:cs typeface="Arial" panose="020B0604020202020204" pitchFamily="34" charset="0"/>
            </a:rPr>
            <a:t>– A (numerical) prediction indicating to what degree the current user will like or dislike a certain item – A top‐N list of recommended items.</a:t>
          </a:r>
          <a:endParaRPr lang="en-IN" sz="1600" kern="1200" dirty="0">
            <a:latin typeface="Arial" panose="020B0604020202020204" pitchFamily="34" charset="0"/>
            <a:cs typeface="Arial" panose="020B0604020202020204" pitchFamily="34" charset="0"/>
          </a:endParaRPr>
        </a:p>
      </dsp:txBody>
      <dsp:txXfrm rot="-5400000">
        <a:off x="2468880" y="177650"/>
        <a:ext cx="3525670" cy="32838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4BB1E5-8554-4F85-9FE4-38C061DA0AA4}">
      <dsp:nvSpPr>
        <dsp:cNvPr id="0" name=""/>
        <dsp:cNvSpPr/>
      </dsp:nvSpPr>
      <dsp:spPr>
        <a:xfrm>
          <a:off x="0" y="0"/>
          <a:ext cx="4833071" cy="4833071"/>
        </a:xfrm>
        <a:prstGeom prst="pie">
          <a:avLst>
            <a:gd name="adj1" fmla="val 5400000"/>
            <a:gd name="adj2" fmla="val 162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4D7F98-74F1-413F-8D8C-C10F8B0AFC35}">
      <dsp:nvSpPr>
        <dsp:cNvPr id="0" name=""/>
        <dsp:cNvSpPr/>
      </dsp:nvSpPr>
      <dsp:spPr>
        <a:xfrm>
          <a:off x="2416535" y="0"/>
          <a:ext cx="8757155" cy="4833071"/>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Arial" panose="020B0604020202020204" pitchFamily="34" charset="0"/>
              <a:cs typeface="Arial" panose="020B0604020202020204" pitchFamily="34" charset="0"/>
            </a:rPr>
            <a:t>RBMs have the capability to learn latent factors/variables (variables that are not available directly but can be inferred from the available variables) from the input data.</a:t>
          </a:r>
          <a:endParaRPr lang="en-IN" sz="1600" kern="1200" dirty="0">
            <a:latin typeface="Arial" panose="020B0604020202020204" pitchFamily="34" charset="0"/>
            <a:cs typeface="Arial" panose="020B0604020202020204" pitchFamily="34" charset="0"/>
          </a:endParaRPr>
        </a:p>
      </dsp:txBody>
      <dsp:txXfrm>
        <a:off x="2416535" y="0"/>
        <a:ext cx="8757155" cy="1449924"/>
      </dsp:txXfrm>
    </dsp:sp>
    <dsp:sp modelId="{4E11E104-56D6-4F60-AD86-BA6ADD30C66D}">
      <dsp:nvSpPr>
        <dsp:cNvPr id="0" name=""/>
        <dsp:cNvSpPr/>
      </dsp:nvSpPr>
      <dsp:spPr>
        <a:xfrm>
          <a:off x="845789" y="1449924"/>
          <a:ext cx="3141493" cy="3141493"/>
        </a:xfrm>
        <a:prstGeom prst="pie">
          <a:avLst>
            <a:gd name="adj1" fmla="val 5400000"/>
            <a:gd name="adj2" fmla="val 1620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578186-6364-4F5A-B6A7-F189CB0625D0}">
      <dsp:nvSpPr>
        <dsp:cNvPr id="0" name=""/>
        <dsp:cNvSpPr/>
      </dsp:nvSpPr>
      <dsp:spPr>
        <a:xfrm>
          <a:off x="2416535" y="1449924"/>
          <a:ext cx="8757155" cy="3141493"/>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Arial" panose="020B0604020202020204" pitchFamily="34" charset="0"/>
              <a:cs typeface="Arial" panose="020B0604020202020204" pitchFamily="34" charset="0"/>
            </a:rPr>
            <a:t>RBMs are unsupervised learning algorithms that have the capability to reconstruct input approximations from the data. They do this by trying to produce the probability distribution of the input data with a good approximation which helps in obtaining data points which did not previously exist in our data.</a:t>
          </a:r>
          <a:endParaRPr lang="en-IN" sz="1600" kern="1200" dirty="0">
            <a:latin typeface="Arial" panose="020B0604020202020204" pitchFamily="34" charset="0"/>
            <a:cs typeface="Arial" panose="020B0604020202020204" pitchFamily="34" charset="0"/>
          </a:endParaRPr>
        </a:p>
      </dsp:txBody>
      <dsp:txXfrm>
        <a:off x="2416535" y="1449924"/>
        <a:ext cx="8757155" cy="1449919"/>
      </dsp:txXfrm>
    </dsp:sp>
    <dsp:sp modelId="{B918F4B3-AD79-4839-9761-A34EE47C714F}">
      <dsp:nvSpPr>
        <dsp:cNvPr id="0" name=""/>
        <dsp:cNvSpPr/>
      </dsp:nvSpPr>
      <dsp:spPr>
        <a:xfrm>
          <a:off x="1691575" y="2899844"/>
          <a:ext cx="1449920" cy="1449920"/>
        </a:xfrm>
        <a:prstGeom prst="pie">
          <a:avLst>
            <a:gd name="adj1" fmla="val 5400000"/>
            <a:gd name="adj2" fmla="val 162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CC0518-6632-499D-B2BE-80F62065E788}">
      <dsp:nvSpPr>
        <dsp:cNvPr id="0" name=""/>
        <dsp:cNvSpPr/>
      </dsp:nvSpPr>
      <dsp:spPr>
        <a:xfrm>
          <a:off x="2416535" y="2899844"/>
          <a:ext cx="8757155" cy="144992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Arial" panose="020B0604020202020204" pitchFamily="34" charset="0"/>
              <a:cs typeface="Arial" panose="020B0604020202020204" pitchFamily="34" charset="0"/>
            </a:rPr>
            <a:t>They do this by learning a lower-dimensional representation of our data and later try to reconstruct the input using this representation.</a:t>
          </a:r>
          <a:endParaRPr lang="en-IN" sz="1600" kern="1200" dirty="0">
            <a:latin typeface="Arial" panose="020B0604020202020204" pitchFamily="34" charset="0"/>
            <a:cs typeface="Arial" panose="020B0604020202020204" pitchFamily="34" charset="0"/>
          </a:endParaRPr>
        </a:p>
      </dsp:txBody>
      <dsp:txXfrm>
        <a:off x="2416535" y="2899844"/>
        <a:ext cx="8757155" cy="14499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07D580-1A00-443A-994A-2DEEA8012786}">
      <dsp:nvSpPr>
        <dsp:cNvPr id="0" name=""/>
        <dsp:cNvSpPr/>
      </dsp:nvSpPr>
      <dsp:spPr>
        <a:xfrm>
          <a:off x="0" y="577317"/>
          <a:ext cx="5673436" cy="1216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Arial" panose="020B0604020202020204" pitchFamily="34" charset="0"/>
              <a:cs typeface="Arial" panose="020B0604020202020204" pitchFamily="34" charset="0"/>
            </a:rPr>
            <a:t>They are a two-layered neural network (one being the visible layer and the other one being the hidden layer) and these two layers are connected by a fully bipartite graph. </a:t>
          </a:r>
          <a:endParaRPr lang="en-IN" sz="1600" kern="1200" dirty="0">
            <a:latin typeface="Arial" panose="020B0604020202020204" pitchFamily="34" charset="0"/>
            <a:cs typeface="Arial" panose="020B0604020202020204" pitchFamily="34" charset="0"/>
          </a:endParaRPr>
        </a:p>
      </dsp:txBody>
      <dsp:txXfrm>
        <a:off x="59399" y="636716"/>
        <a:ext cx="5554638" cy="1098002"/>
      </dsp:txXfrm>
    </dsp:sp>
    <dsp:sp modelId="{6D0CDBDD-789F-4A64-9BF5-65B68E335304}">
      <dsp:nvSpPr>
        <dsp:cNvPr id="0" name=""/>
        <dsp:cNvSpPr/>
      </dsp:nvSpPr>
      <dsp:spPr>
        <a:xfrm>
          <a:off x="0" y="1981318"/>
          <a:ext cx="5673436" cy="12168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Arial" panose="020B0604020202020204" pitchFamily="34" charset="0"/>
              <a:cs typeface="Arial" panose="020B0604020202020204" pitchFamily="34" charset="0"/>
            </a:rPr>
            <a:t>This means that every node in the visible layer is connected to every node in the hidden layer but no two nodes in the same group are connected to each other.</a:t>
          </a:r>
          <a:endParaRPr lang="en-IN" sz="1600" kern="1200" dirty="0">
            <a:latin typeface="Arial" panose="020B0604020202020204" pitchFamily="34" charset="0"/>
            <a:cs typeface="Arial" panose="020B0604020202020204" pitchFamily="34" charset="0"/>
          </a:endParaRPr>
        </a:p>
      </dsp:txBody>
      <dsp:txXfrm>
        <a:off x="59399" y="2040717"/>
        <a:ext cx="5554638" cy="1098002"/>
      </dsp:txXfrm>
    </dsp:sp>
    <dsp:sp modelId="{1BF29624-F7A4-4EF2-92A2-E12FD27E93D0}">
      <dsp:nvSpPr>
        <dsp:cNvPr id="0" name=""/>
        <dsp:cNvSpPr/>
      </dsp:nvSpPr>
      <dsp:spPr>
        <a:xfrm>
          <a:off x="0" y="3385318"/>
          <a:ext cx="5673436" cy="12168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Arial" panose="020B0604020202020204" pitchFamily="34" charset="0"/>
              <a:cs typeface="Arial" panose="020B0604020202020204" pitchFamily="34" charset="0"/>
            </a:rPr>
            <a:t>This restriction allows for more efficient training algorithms than what is available for the general class of Boltzmann machines.</a:t>
          </a:r>
          <a:endParaRPr lang="en-IN" sz="1600" kern="1200" dirty="0">
            <a:latin typeface="Arial" panose="020B0604020202020204" pitchFamily="34" charset="0"/>
            <a:cs typeface="Arial" panose="020B0604020202020204" pitchFamily="34" charset="0"/>
          </a:endParaRPr>
        </a:p>
      </dsp:txBody>
      <dsp:txXfrm>
        <a:off x="59399" y="3444717"/>
        <a:ext cx="5554638" cy="10980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CEEE20-970F-48F0-976E-4A4586C754E1}">
      <dsp:nvSpPr>
        <dsp:cNvPr id="0" name=""/>
        <dsp:cNvSpPr/>
      </dsp:nvSpPr>
      <dsp:spPr>
        <a:xfrm>
          <a:off x="3040792" y="1298522"/>
          <a:ext cx="667342" cy="91440"/>
        </a:xfrm>
        <a:custGeom>
          <a:avLst/>
          <a:gdLst/>
          <a:ahLst/>
          <a:cxnLst/>
          <a:rect l="0" t="0" r="0" b="0"/>
          <a:pathLst>
            <a:path>
              <a:moveTo>
                <a:pt x="0" y="45720"/>
              </a:moveTo>
              <a:lnTo>
                <a:pt x="667342" y="45720"/>
              </a:lnTo>
            </a:path>
          </a:pathLst>
        </a:custGeom>
        <a:noFill/>
        <a:ln w="6350" cap="flat" cmpd="sng" algn="ctr">
          <a:solidFill>
            <a:schemeClr val="accent2">
              <a:shade val="90000"/>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357014" y="1340752"/>
        <a:ext cx="34897" cy="6979"/>
      </dsp:txXfrm>
    </dsp:sp>
    <dsp:sp modelId="{75D831C9-A0A7-40D6-8AE4-05B5C99F89F2}">
      <dsp:nvSpPr>
        <dsp:cNvPr id="0" name=""/>
        <dsp:cNvSpPr/>
      </dsp:nvSpPr>
      <dsp:spPr>
        <a:xfrm>
          <a:off x="8061" y="433882"/>
          <a:ext cx="3034531" cy="1820718"/>
        </a:xfrm>
        <a:prstGeom prst="rect">
          <a:avLst/>
        </a:prstGeom>
        <a:solidFill>
          <a:schemeClr val="accent2">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tx1"/>
              </a:solidFill>
              <a:latin typeface="Times New Roman" panose="02020603050405020304" pitchFamily="18" charset="0"/>
              <a:cs typeface="Times New Roman" panose="02020603050405020304" pitchFamily="18" charset="0"/>
            </a:rPr>
            <a:t>Hotel data Collection from various sites (Web scraping from TripAdvisor website  and </a:t>
          </a:r>
          <a:r>
            <a:rPr lang="en-IN" sz="1600" kern="1200" dirty="0" err="1">
              <a:solidFill>
                <a:schemeClr val="tx1"/>
              </a:solidFill>
              <a:latin typeface="Times New Roman" panose="02020603050405020304" pitchFamily="18" charset="0"/>
              <a:cs typeface="Times New Roman" panose="02020603050405020304" pitchFamily="18" charset="0"/>
            </a:rPr>
            <a:t>Datafiniti</a:t>
          </a:r>
          <a:r>
            <a:rPr lang="en-IN" sz="1600" kern="1200" dirty="0">
              <a:solidFill>
                <a:schemeClr val="tx1"/>
              </a:solidFill>
              <a:latin typeface="Times New Roman" panose="02020603050405020304" pitchFamily="18" charset="0"/>
              <a:cs typeface="Times New Roman" panose="02020603050405020304" pitchFamily="18" charset="0"/>
            </a:rPr>
            <a:t>-Hotel-Reviews)</a:t>
          </a:r>
        </a:p>
      </dsp:txBody>
      <dsp:txXfrm>
        <a:off x="8061" y="433882"/>
        <a:ext cx="3034531" cy="1820718"/>
      </dsp:txXfrm>
    </dsp:sp>
    <dsp:sp modelId="{59F28500-4AA2-4EA2-A7E3-D67DE7B080E4}">
      <dsp:nvSpPr>
        <dsp:cNvPr id="0" name=""/>
        <dsp:cNvSpPr/>
      </dsp:nvSpPr>
      <dsp:spPr>
        <a:xfrm>
          <a:off x="6773265" y="1298522"/>
          <a:ext cx="667342" cy="91440"/>
        </a:xfrm>
        <a:custGeom>
          <a:avLst/>
          <a:gdLst/>
          <a:ahLst/>
          <a:cxnLst/>
          <a:rect l="0" t="0" r="0" b="0"/>
          <a:pathLst>
            <a:path>
              <a:moveTo>
                <a:pt x="0" y="45720"/>
              </a:moveTo>
              <a:lnTo>
                <a:pt x="667342" y="45720"/>
              </a:lnTo>
            </a:path>
          </a:pathLst>
        </a:custGeom>
        <a:noFill/>
        <a:ln w="6350" cap="flat" cmpd="sng" algn="ctr">
          <a:solidFill>
            <a:schemeClr val="accent2">
              <a:shade val="90000"/>
              <a:hueOff val="-143670"/>
              <a:satOff val="102"/>
              <a:lumOff val="80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089488" y="1340752"/>
        <a:ext cx="34897" cy="6979"/>
      </dsp:txXfrm>
    </dsp:sp>
    <dsp:sp modelId="{45F088E8-4799-41A7-9F06-84CA52E33D4C}">
      <dsp:nvSpPr>
        <dsp:cNvPr id="0" name=""/>
        <dsp:cNvSpPr/>
      </dsp:nvSpPr>
      <dsp:spPr>
        <a:xfrm>
          <a:off x="3740534" y="433882"/>
          <a:ext cx="3034531" cy="1820718"/>
        </a:xfrm>
        <a:prstGeom prst="rect">
          <a:avLst/>
        </a:prstGeom>
        <a:solidFill>
          <a:schemeClr val="accent2">
            <a:alpha val="90000"/>
            <a:hueOff val="0"/>
            <a:satOff val="0"/>
            <a:lumOff val="0"/>
            <a:alphaOff val="-8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tx1"/>
              </a:solidFill>
              <a:latin typeface="Times New Roman" panose="02020603050405020304" pitchFamily="18" charset="0"/>
              <a:cs typeface="Times New Roman" panose="02020603050405020304" pitchFamily="18" charset="0"/>
            </a:rPr>
            <a:t>Cleaned the data for missing values that might be within the Hotel data. For numerical data, such as the ratings, averages based on user data were used.</a:t>
          </a:r>
        </a:p>
      </dsp:txBody>
      <dsp:txXfrm>
        <a:off x="3740534" y="433882"/>
        <a:ext cx="3034531" cy="1820718"/>
      </dsp:txXfrm>
    </dsp:sp>
    <dsp:sp modelId="{D4B0CF4B-78B0-4FE5-A9A3-DC814C750411}">
      <dsp:nvSpPr>
        <dsp:cNvPr id="0" name=""/>
        <dsp:cNvSpPr/>
      </dsp:nvSpPr>
      <dsp:spPr>
        <a:xfrm>
          <a:off x="1517265" y="2252801"/>
          <a:ext cx="7473007" cy="667342"/>
        </a:xfrm>
        <a:custGeom>
          <a:avLst/>
          <a:gdLst/>
          <a:ahLst/>
          <a:cxnLst/>
          <a:rect l="0" t="0" r="0" b="0"/>
          <a:pathLst>
            <a:path>
              <a:moveTo>
                <a:pt x="7473007" y="0"/>
              </a:moveTo>
              <a:lnTo>
                <a:pt x="7473007" y="350771"/>
              </a:lnTo>
              <a:lnTo>
                <a:pt x="0" y="350771"/>
              </a:lnTo>
              <a:lnTo>
                <a:pt x="0" y="667342"/>
              </a:lnTo>
            </a:path>
          </a:pathLst>
        </a:custGeom>
        <a:noFill/>
        <a:ln w="6350" cap="flat" cmpd="sng" algn="ctr">
          <a:solidFill>
            <a:schemeClr val="accent2">
              <a:shade val="90000"/>
              <a:hueOff val="-287340"/>
              <a:satOff val="204"/>
              <a:lumOff val="1605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066131" y="2582982"/>
        <a:ext cx="375276" cy="6979"/>
      </dsp:txXfrm>
    </dsp:sp>
    <dsp:sp modelId="{55D9984B-2104-4147-84B2-B95F1DB4B4CC}">
      <dsp:nvSpPr>
        <dsp:cNvPr id="0" name=""/>
        <dsp:cNvSpPr/>
      </dsp:nvSpPr>
      <dsp:spPr>
        <a:xfrm>
          <a:off x="7473007" y="433882"/>
          <a:ext cx="3034531" cy="1820718"/>
        </a:xfrm>
        <a:prstGeom prst="rect">
          <a:avLst/>
        </a:prstGeom>
        <a:solidFill>
          <a:schemeClr val="accent2">
            <a:alpha val="90000"/>
            <a:hueOff val="0"/>
            <a:satOff val="0"/>
            <a:lumOff val="0"/>
            <a:alphaOff val="-16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tx1"/>
              </a:solidFill>
              <a:latin typeface="Times New Roman" panose="02020603050405020304" pitchFamily="18" charset="0"/>
              <a:cs typeface="Times New Roman" panose="02020603050405020304" pitchFamily="18" charset="0"/>
            </a:rPr>
            <a:t>Some of the hotel's details were missing when web scraped from the TripAdvisor website, so their information had to be entered manually</a:t>
          </a:r>
        </a:p>
      </dsp:txBody>
      <dsp:txXfrm>
        <a:off x="7473007" y="433882"/>
        <a:ext cx="3034531" cy="1820718"/>
      </dsp:txXfrm>
    </dsp:sp>
    <dsp:sp modelId="{13C9E521-8775-4499-99EA-AA13B4ABAB02}">
      <dsp:nvSpPr>
        <dsp:cNvPr id="0" name=""/>
        <dsp:cNvSpPr/>
      </dsp:nvSpPr>
      <dsp:spPr>
        <a:xfrm>
          <a:off x="3032731" y="3817182"/>
          <a:ext cx="675403" cy="91440"/>
        </a:xfrm>
        <a:custGeom>
          <a:avLst/>
          <a:gdLst/>
          <a:ahLst/>
          <a:cxnLst/>
          <a:rect l="0" t="0" r="0" b="0"/>
          <a:pathLst>
            <a:path>
              <a:moveTo>
                <a:pt x="0" y="45720"/>
              </a:moveTo>
              <a:lnTo>
                <a:pt x="675403" y="45720"/>
              </a:lnTo>
            </a:path>
          </a:pathLst>
        </a:custGeom>
        <a:noFill/>
        <a:ln w="6350" cap="flat" cmpd="sng" algn="ctr">
          <a:solidFill>
            <a:schemeClr val="accent2">
              <a:shade val="90000"/>
              <a:hueOff val="-431011"/>
              <a:satOff val="307"/>
              <a:lumOff val="2408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352782" y="3859413"/>
        <a:ext cx="35300" cy="6979"/>
      </dsp:txXfrm>
    </dsp:sp>
    <dsp:sp modelId="{A8B0067E-E4D2-4141-A777-8B946CB0A899}">
      <dsp:nvSpPr>
        <dsp:cNvPr id="0" name=""/>
        <dsp:cNvSpPr/>
      </dsp:nvSpPr>
      <dsp:spPr>
        <a:xfrm>
          <a:off x="0" y="2952543"/>
          <a:ext cx="3034531" cy="1820718"/>
        </a:xfrm>
        <a:prstGeom prst="rect">
          <a:avLst/>
        </a:prstGeom>
        <a:solidFill>
          <a:schemeClr val="accent2">
            <a:alpha val="90000"/>
            <a:hueOff val="0"/>
            <a:satOff val="0"/>
            <a:lumOff val="0"/>
            <a:alphaOff val="-24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SzPts val="1000"/>
            <a:buFont typeface="Symbol" panose="05050102010706020507" pitchFamily="18" charset="2"/>
            <a:buNone/>
          </a:pPr>
          <a:r>
            <a:rPr lang="en-IN" sz="1600" kern="1200" dirty="0">
              <a:solidFill>
                <a:schemeClr val="tx1"/>
              </a:solidFill>
              <a:latin typeface="Times New Roman" panose="02020603050405020304" pitchFamily="18" charset="0"/>
              <a:cs typeface="Times New Roman" panose="02020603050405020304" pitchFamily="18" charset="0"/>
            </a:rPr>
            <a:t>Then performed feature selection to remove unnecessary features such as “reviews. source URLs”,” </a:t>
          </a:r>
          <a:r>
            <a:rPr lang="en-IN" sz="1600" kern="1200" dirty="0" err="1">
              <a:solidFill>
                <a:schemeClr val="tx1"/>
              </a:solidFill>
              <a:latin typeface="Times New Roman" panose="02020603050405020304" pitchFamily="18" charset="0"/>
              <a:cs typeface="Times New Roman" panose="02020603050405020304" pitchFamily="18" charset="0"/>
            </a:rPr>
            <a:t>sourceURLs</a:t>
          </a:r>
          <a:r>
            <a:rPr lang="en-IN" sz="1600" kern="1200" dirty="0">
              <a:solidFill>
                <a:schemeClr val="tx1"/>
              </a:solidFill>
              <a:latin typeface="Times New Roman" panose="02020603050405020304" pitchFamily="18" charset="0"/>
              <a:cs typeface="Times New Roman" panose="02020603050405020304" pitchFamily="18" charset="0"/>
            </a:rPr>
            <a:t> “,” Websites”,” Postal code”,” </a:t>
          </a:r>
          <a:r>
            <a:rPr lang="en-IN" sz="1600" kern="1200" dirty="0" err="1">
              <a:solidFill>
                <a:schemeClr val="tx1"/>
              </a:solidFill>
              <a:latin typeface="Times New Roman" panose="02020603050405020304" pitchFamily="18" charset="0"/>
              <a:cs typeface="Times New Roman" panose="02020603050405020304" pitchFamily="18" charset="0"/>
            </a:rPr>
            <a:t>reviews.date</a:t>
          </a:r>
          <a:r>
            <a:rPr lang="en-IN" sz="1600" kern="1200" dirty="0">
              <a:solidFill>
                <a:schemeClr val="tx1"/>
              </a:solidFill>
              <a:latin typeface="Times New Roman" panose="02020603050405020304" pitchFamily="18" charset="0"/>
              <a:cs typeface="Times New Roman" panose="02020603050405020304" pitchFamily="18" charset="0"/>
            </a:rPr>
            <a:t>” and low variance features such as latitude, longitude </a:t>
          </a:r>
        </a:p>
      </dsp:txBody>
      <dsp:txXfrm>
        <a:off x="0" y="2952543"/>
        <a:ext cx="3034531" cy="1820718"/>
      </dsp:txXfrm>
    </dsp:sp>
    <dsp:sp modelId="{039D95F9-1902-46EF-9E21-E2E87EF42447}">
      <dsp:nvSpPr>
        <dsp:cNvPr id="0" name=""/>
        <dsp:cNvSpPr/>
      </dsp:nvSpPr>
      <dsp:spPr>
        <a:xfrm>
          <a:off x="6773265" y="3817182"/>
          <a:ext cx="667342" cy="91440"/>
        </a:xfrm>
        <a:custGeom>
          <a:avLst/>
          <a:gdLst/>
          <a:ahLst/>
          <a:cxnLst/>
          <a:rect l="0" t="0" r="0" b="0"/>
          <a:pathLst>
            <a:path>
              <a:moveTo>
                <a:pt x="0" y="45720"/>
              </a:moveTo>
              <a:lnTo>
                <a:pt x="667342" y="45720"/>
              </a:lnTo>
            </a:path>
          </a:pathLst>
        </a:custGeom>
        <a:noFill/>
        <a:ln w="6350" cap="flat" cmpd="sng" algn="ctr">
          <a:solidFill>
            <a:schemeClr val="accent2">
              <a:shade val="90000"/>
              <a:hueOff val="-574681"/>
              <a:satOff val="409"/>
              <a:lumOff val="3211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089488" y="3859413"/>
        <a:ext cx="34897" cy="6979"/>
      </dsp:txXfrm>
    </dsp:sp>
    <dsp:sp modelId="{668B57B3-1542-4D9E-B104-C81C64012427}">
      <dsp:nvSpPr>
        <dsp:cNvPr id="0" name=""/>
        <dsp:cNvSpPr/>
      </dsp:nvSpPr>
      <dsp:spPr>
        <a:xfrm>
          <a:off x="3740534" y="2952543"/>
          <a:ext cx="3034531" cy="1820718"/>
        </a:xfrm>
        <a:prstGeom prst="rect">
          <a:avLst/>
        </a:prstGeom>
        <a:solidFill>
          <a:schemeClr val="accent2">
            <a:alpha val="90000"/>
            <a:hueOff val="0"/>
            <a:satOff val="0"/>
            <a:lumOff val="0"/>
            <a:alphaOff val="-32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tx1"/>
              </a:solidFill>
              <a:latin typeface="Times New Roman" panose="02020603050405020304" pitchFamily="18" charset="0"/>
              <a:cs typeface="Times New Roman" panose="02020603050405020304" pitchFamily="18" charset="0"/>
            </a:rPr>
            <a:t>Dropped Duplicate Rows</a:t>
          </a:r>
          <a:r>
            <a:rPr lang="en-IN" sz="1600" kern="1200" dirty="0"/>
            <a:t>.</a:t>
          </a:r>
        </a:p>
      </dsp:txBody>
      <dsp:txXfrm>
        <a:off x="3740534" y="2952543"/>
        <a:ext cx="3034531" cy="1820718"/>
      </dsp:txXfrm>
    </dsp:sp>
    <dsp:sp modelId="{308D320F-BE6E-4E16-863A-C1D35575B54E}">
      <dsp:nvSpPr>
        <dsp:cNvPr id="0" name=""/>
        <dsp:cNvSpPr/>
      </dsp:nvSpPr>
      <dsp:spPr>
        <a:xfrm>
          <a:off x="7473007" y="2952543"/>
          <a:ext cx="3034531" cy="1820718"/>
        </a:xfrm>
        <a:prstGeom prst="rect">
          <a:avLst/>
        </a:prstGeom>
        <a:solidFill>
          <a:schemeClr val="accent2">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SzPts val="1000"/>
            <a:buFont typeface="Symbol" panose="05050102010706020507" pitchFamily="18" charset="2"/>
            <a:buNone/>
          </a:pPr>
          <a:r>
            <a:rPr lang="en-IN" sz="1600" kern="1200" dirty="0">
              <a:solidFill>
                <a:schemeClr val="tx1"/>
              </a:solidFill>
              <a:latin typeface="Times New Roman" panose="02020603050405020304" pitchFamily="18" charset="0"/>
              <a:cs typeface="Times New Roman" panose="02020603050405020304" pitchFamily="18" charset="0"/>
            </a:rPr>
            <a:t>Merged the data collected from different sources into a single format for analysis</a:t>
          </a:r>
        </a:p>
      </dsp:txBody>
      <dsp:txXfrm>
        <a:off x="7473007" y="2952543"/>
        <a:ext cx="3034531" cy="18207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2AE0A1-F81F-484B-A47F-35763634A513}">
      <dsp:nvSpPr>
        <dsp:cNvPr id="0" name=""/>
        <dsp:cNvSpPr/>
      </dsp:nvSpPr>
      <dsp:spPr>
        <a:xfrm>
          <a:off x="1498514" y="906276"/>
          <a:ext cx="293229" cy="91440"/>
        </a:xfrm>
        <a:custGeom>
          <a:avLst/>
          <a:gdLst/>
          <a:ahLst/>
          <a:cxnLst/>
          <a:rect l="0" t="0" r="0" b="0"/>
          <a:pathLst>
            <a:path>
              <a:moveTo>
                <a:pt x="0" y="45720"/>
              </a:moveTo>
              <a:lnTo>
                <a:pt x="333543" y="45720"/>
              </a:lnTo>
            </a:path>
          </a:pathLst>
        </a:custGeom>
        <a:noFill/>
        <a:ln w="6350" cap="flat" cmpd="sng" algn="ctr">
          <a:solidFill>
            <a:srgbClr val="ED7D31">
              <a:hueOff val="0"/>
              <a:satOff val="0"/>
              <a:lumOff val="0"/>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solidFill>
              <a:sysClr val="windowText" lastClr="000000">
                <a:hueOff val="0"/>
                <a:satOff val="0"/>
                <a:lumOff val="0"/>
                <a:alphaOff val="0"/>
              </a:sysClr>
            </a:solidFill>
            <a:latin typeface="Calibri" panose="020F0502020204030204"/>
            <a:ea typeface="+mn-ea"/>
            <a:cs typeface="+mn-cs"/>
          </a:endParaRPr>
        </a:p>
      </dsp:txBody>
      <dsp:txXfrm>
        <a:off x="1637032" y="950276"/>
        <a:ext cx="0" cy="0"/>
      </dsp:txXfrm>
    </dsp:sp>
    <dsp:sp modelId="{2FC8540F-5784-42F7-9337-412D50F61487}">
      <dsp:nvSpPr>
        <dsp:cNvPr id="0" name=""/>
        <dsp:cNvSpPr/>
      </dsp:nvSpPr>
      <dsp:spPr>
        <a:xfrm>
          <a:off x="6498" y="505061"/>
          <a:ext cx="1493815" cy="896289"/>
        </a:xfrm>
        <a:prstGeom prst="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b="1" kern="1200" dirty="0">
              <a:solidFill>
                <a:sysClr val="window" lastClr="FFFFFF"/>
              </a:solidFill>
              <a:latin typeface="Calibri" panose="020F0502020204030204"/>
              <a:ea typeface="+mn-ea"/>
              <a:cs typeface="+mn-cs"/>
            </a:rPr>
            <a:t>TripAdvisor Data</a:t>
          </a:r>
        </a:p>
      </dsp:txBody>
      <dsp:txXfrm>
        <a:off x="6498" y="505061"/>
        <a:ext cx="1493815" cy="896289"/>
      </dsp:txXfrm>
    </dsp:sp>
    <dsp:sp modelId="{256F7512-7A96-4EC6-9031-D9BC79509362}">
      <dsp:nvSpPr>
        <dsp:cNvPr id="0" name=""/>
        <dsp:cNvSpPr/>
      </dsp:nvSpPr>
      <dsp:spPr>
        <a:xfrm>
          <a:off x="3316159" y="906276"/>
          <a:ext cx="332725" cy="91440"/>
        </a:xfrm>
        <a:custGeom>
          <a:avLst/>
          <a:gdLst/>
          <a:ahLst/>
          <a:cxnLst/>
          <a:rect l="0" t="0" r="0" b="0"/>
          <a:pathLst>
            <a:path>
              <a:moveTo>
                <a:pt x="0" y="45720"/>
              </a:moveTo>
              <a:lnTo>
                <a:pt x="333543" y="45720"/>
              </a:lnTo>
            </a:path>
          </a:pathLst>
        </a:custGeom>
        <a:noFill/>
        <a:ln w="6350" cap="flat" cmpd="sng" algn="ctr">
          <a:solidFill>
            <a:srgbClr val="A5A5A5">
              <a:hueOff val="0"/>
              <a:satOff val="0"/>
              <a:lumOff val="0"/>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solidFill>
              <a:sysClr val="windowText" lastClr="000000">
                <a:hueOff val="0"/>
                <a:satOff val="0"/>
                <a:lumOff val="0"/>
                <a:alphaOff val="0"/>
              </a:sysClr>
            </a:solidFill>
            <a:latin typeface="Calibri" panose="020F0502020204030204"/>
            <a:ea typeface="+mn-ea"/>
            <a:cs typeface="+mn-cs"/>
          </a:endParaRPr>
        </a:p>
      </dsp:txBody>
      <dsp:txXfrm>
        <a:off x="3473438" y="950276"/>
        <a:ext cx="0" cy="0"/>
      </dsp:txXfrm>
    </dsp:sp>
    <dsp:sp modelId="{04F8FCDE-AC82-4254-A50F-7DDE7AA28380}">
      <dsp:nvSpPr>
        <dsp:cNvPr id="0" name=""/>
        <dsp:cNvSpPr/>
      </dsp:nvSpPr>
      <dsp:spPr>
        <a:xfrm>
          <a:off x="1824143" y="503851"/>
          <a:ext cx="1493815" cy="896289"/>
        </a:xfrm>
        <a:prstGeom prst="rect">
          <a:avLst/>
        </a:prstGeom>
        <a:solidFill>
          <a:srgbClr val="A5A5A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b="1" kern="1200" dirty="0">
              <a:solidFill>
                <a:sysClr val="window" lastClr="FFFFFF"/>
              </a:solidFill>
              <a:latin typeface="Calibri" panose="020F0502020204030204"/>
              <a:ea typeface="+mn-ea"/>
              <a:cs typeface="+mn-cs"/>
            </a:rPr>
            <a:t>Active User Ratings</a:t>
          </a:r>
        </a:p>
      </dsp:txBody>
      <dsp:txXfrm>
        <a:off x="1824143" y="503851"/>
        <a:ext cx="1493815" cy="896289"/>
      </dsp:txXfrm>
    </dsp:sp>
    <dsp:sp modelId="{0F000ABF-484B-40EC-A23D-7789C95D98B9}">
      <dsp:nvSpPr>
        <dsp:cNvPr id="0" name=""/>
        <dsp:cNvSpPr/>
      </dsp:nvSpPr>
      <dsp:spPr>
        <a:xfrm>
          <a:off x="770166" y="1399551"/>
          <a:ext cx="3658025" cy="312977"/>
        </a:xfrm>
        <a:custGeom>
          <a:avLst/>
          <a:gdLst/>
          <a:ahLst/>
          <a:cxnLst/>
          <a:rect l="0" t="0" r="0" b="0"/>
          <a:pathLst>
            <a:path>
              <a:moveTo>
                <a:pt x="3894754" y="0"/>
              </a:moveTo>
              <a:lnTo>
                <a:pt x="3894754" y="183871"/>
              </a:lnTo>
              <a:lnTo>
                <a:pt x="0" y="183871"/>
              </a:lnTo>
              <a:lnTo>
                <a:pt x="0" y="333543"/>
              </a:lnTo>
            </a:path>
          </a:pathLst>
        </a:custGeom>
        <a:noFill/>
        <a:ln w="6350" cap="flat" cmpd="sng" algn="ctr">
          <a:solidFill>
            <a:srgbClr val="FFC000">
              <a:hueOff val="0"/>
              <a:satOff val="0"/>
              <a:lumOff val="0"/>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solidFill>
              <a:sysClr val="windowText" lastClr="000000">
                <a:hueOff val="0"/>
                <a:satOff val="0"/>
                <a:lumOff val="0"/>
                <a:alphaOff val="0"/>
              </a:sysClr>
            </a:solidFill>
            <a:latin typeface="Calibri" panose="020F0502020204030204"/>
            <a:ea typeface="+mn-ea"/>
            <a:cs typeface="+mn-cs"/>
          </a:endParaRPr>
        </a:p>
      </dsp:txBody>
      <dsp:txXfrm>
        <a:off x="2507326" y="1554320"/>
        <a:ext cx="0" cy="0"/>
      </dsp:txXfrm>
    </dsp:sp>
    <dsp:sp modelId="{56931CE4-82A1-45C7-9036-A7BBDA26C9E1}">
      <dsp:nvSpPr>
        <dsp:cNvPr id="0" name=""/>
        <dsp:cNvSpPr/>
      </dsp:nvSpPr>
      <dsp:spPr>
        <a:xfrm>
          <a:off x="3681284" y="505061"/>
          <a:ext cx="1493815" cy="896289"/>
        </a:xfrm>
        <a:prstGeom prst="rect">
          <a:avLst/>
        </a:prstGeom>
        <a:solidFill>
          <a:srgbClr val="FFC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b="1" kern="1200" dirty="0">
              <a:solidFill>
                <a:sysClr val="window" lastClr="FFFFFF"/>
              </a:solidFill>
              <a:latin typeface="Calibri" panose="020F0502020204030204"/>
              <a:ea typeface="+mn-ea"/>
              <a:cs typeface="+mn-cs"/>
            </a:rPr>
            <a:t>User Rating Matrix</a:t>
          </a:r>
        </a:p>
      </dsp:txBody>
      <dsp:txXfrm>
        <a:off x="3681284" y="505061"/>
        <a:ext cx="1493815" cy="896289"/>
      </dsp:txXfrm>
    </dsp:sp>
    <dsp:sp modelId="{A8790B39-E058-4828-896C-DF4EF9C6D40A}">
      <dsp:nvSpPr>
        <dsp:cNvPr id="0" name=""/>
        <dsp:cNvSpPr/>
      </dsp:nvSpPr>
      <dsp:spPr>
        <a:xfrm>
          <a:off x="1532035" y="2147353"/>
          <a:ext cx="312977" cy="91440"/>
        </a:xfrm>
        <a:custGeom>
          <a:avLst/>
          <a:gdLst/>
          <a:ahLst/>
          <a:cxnLst/>
          <a:rect l="0" t="0" r="0" b="0"/>
          <a:pathLst>
            <a:path>
              <a:moveTo>
                <a:pt x="0" y="45720"/>
              </a:moveTo>
              <a:lnTo>
                <a:pt x="333543" y="45720"/>
              </a:lnTo>
            </a:path>
          </a:pathLst>
        </a:custGeom>
        <a:noFill/>
        <a:ln w="6350" cap="flat" cmpd="sng" algn="ctr">
          <a:solidFill>
            <a:srgbClr val="5B9BD5">
              <a:hueOff val="0"/>
              <a:satOff val="0"/>
              <a:lumOff val="0"/>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solidFill>
              <a:sysClr val="windowText" lastClr="000000">
                <a:hueOff val="0"/>
                <a:satOff val="0"/>
                <a:lumOff val="0"/>
                <a:alphaOff val="0"/>
              </a:sysClr>
            </a:solidFill>
            <a:latin typeface="Calibri" panose="020F0502020204030204"/>
            <a:ea typeface="+mn-ea"/>
            <a:cs typeface="+mn-cs"/>
          </a:endParaRPr>
        </a:p>
      </dsp:txBody>
      <dsp:txXfrm>
        <a:off x="1679934" y="2191353"/>
        <a:ext cx="0" cy="0"/>
      </dsp:txXfrm>
    </dsp:sp>
    <dsp:sp modelId="{F54AF848-124E-4A17-8A57-575262CE8B5C}">
      <dsp:nvSpPr>
        <dsp:cNvPr id="0" name=""/>
        <dsp:cNvSpPr/>
      </dsp:nvSpPr>
      <dsp:spPr>
        <a:xfrm>
          <a:off x="6498" y="1744928"/>
          <a:ext cx="1527336" cy="896289"/>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b="1" kern="1200" dirty="0">
              <a:solidFill>
                <a:sysClr val="window" lastClr="FFFFFF"/>
              </a:solidFill>
              <a:latin typeface="Calibri" panose="020F0502020204030204"/>
              <a:ea typeface="+mn-ea"/>
              <a:cs typeface="+mn-cs"/>
            </a:rPr>
            <a:t>Collaborative Filtering</a:t>
          </a:r>
        </a:p>
      </dsp:txBody>
      <dsp:txXfrm>
        <a:off x="6498" y="1744928"/>
        <a:ext cx="1527336" cy="896289"/>
      </dsp:txXfrm>
    </dsp:sp>
    <dsp:sp modelId="{E7CC98B0-9A8D-4612-AC78-29C12CF5673E}">
      <dsp:nvSpPr>
        <dsp:cNvPr id="0" name=""/>
        <dsp:cNvSpPr/>
      </dsp:nvSpPr>
      <dsp:spPr>
        <a:xfrm>
          <a:off x="1877412" y="1744928"/>
          <a:ext cx="1493815" cy="896289"/>
        </a:xfrm>
        <a:prstGeom prst="rect">
          <a:avLst/>
        </a:prstGeom>
        <a:solidFill>
          <a:srgbClr val="70AD47">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b="1" kern="1200" dirty="0">
              <a:solidFill>
                <a:sysClr val="window" lastClr="FFFFFF"/>
              </a:solidFill>
              <a:latin typeface="Calibri" panose="020F0502020204030204"/>
              <a:ea typeface="+mn-ea"/>
              <a:cs typeface="+mn-cs"/>
            </a:rPr>
            <a:t>Hotel Recommendations</a:t>
          </a:r>
        </a:p>
      </dsp:txBody>
      <dsp:txXfrm>
        <a:off x="1877412" y="1744928"/>
        <a:ext cx="1493815" cy="89628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335B01-B86E-4D65-AAD8-3243F8924B36}" type="datetimeFigureOut">
              <a:rPr lang="en-IN" smtClean="0"/>
              <a:t>04-03-2021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58D809-9A01-4D06-891F-DC7EE2B057ED}" type="slidenum">
              <a:rPr lang="en-IN" smtClean="0"/>
              <a:t>‹#›</a:t>
            </a:fld>
            <a:endParaRPr lang="en-IN"/>
          </a:p>
        </p:txBody>
      </p:sp>
    </p:spTree>
    <p:extLst>
      <p:ext uri="{BB962C8B-B14F-4D97-AF65-F5344CB8AC3E}">
        <p14:creationId xmlns:p14="http://schemas.microsoft.com/office/powerpoint/2010/main" val="2289181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52D82-F6AB-462B-A34F-7BA66703BF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AEB1F34-8535-429C-A5F2-95FE75616E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E26133B-F417-40B7-9AAA-3F10C6FC3603}"/>
              </a:ext>
            </a:extLst>
          </p:cNvPr>
          <p:cNvSpPr>
            <a:spLocks noGrp="1"/>
          </p:cNvSpPr>
          <p:nvPr>
            <p:ph type="dt" sz="half" idx="10"/>
          </p:nvPr>
        </p:nvSpPr>
        <p:spPr/>
        <p:txBody>
          <a:bodyPr/>
          <a:lstStyle/>
          <a:p>
            <a:r>
              <a:rPr lang="en-US"/>
              <a:t>29-11-2019</a:t>
            </a:r>
            <a:endParaRPr lang="en-US" dirty="0"/>
          </a:p>
        </p:txBody>
      </p:sp>
      <p:sp>
        <p:nvSpPr>
          <p:cNvPr id="5" name="Footer Placeholder 4">
            <a:extLst>
              <a:ext uri="{FF2B5EF4-FFF2-40B4-BE49-F238E27FC236}">
                <a16:creationId xmlns:a16="http://schemas.microsoft.com/office/drawing/2014/main" id="{03411162-A235-48D4-81BF-FCD9F1109A31}"/>
              </a:ext>
            </a:extLst>
          </p:cNvPr>
          <p:cNvSpPr>
            <a:spLocks noGrp="1"/>
          </p:cNvSpPr>
          <p:nvPr>
            <p:ph type="ftr" sz="quarter" idx="11"/>
          </p:nvPr>
        </p:nvSpPr>
        <p:spPr/>
        <p:txBody>
          <a:bodyPr/>
          <a:lstStyle/>
          <a:p>
            <a:r>
              <a:rPr lang="en-US"/>
              <a:t>A Lexicon based Unsupervised Model to Evaluate Product Ratings Vs Reviews</a:t>
            </a:r>
            <a:endParaRPr lang="en-US" dirty="0"/>
          </a:p>
        </p:txBody>
      </p:sp>
      <p:sp>
        <p:nvSpPr>
          <p:cNvPr id="6" name="Slide Number Placeholder 5">
            <a:extLst>
              <a:ext uri="{FF2B5EF4-FFF2-40B4-BE49-F238E27FC236}">
                <a16:creationId xmlns:a16="http://schemas.microsoft.com/office/drawing/2014/main" id="{C7E3F6FA-A0E1-498C-B6EB-DB16CB84179A}"/>
              </a:ext>
            </a:extLst>
          </p:cNvPr>
          <p:cNvSpPr>
            <a:spLocks noGrp="1"/>
          </p:cNvSpPr>
          <p:nvPr>
            <p:ph type="sldNum" sz="quarter" idx="12"/>
          </p:nvPr>
        </p:nvSpPr>
        <p:spPr/>
        <p:txBody>
          <a:bodyPr/>
          <a:lstStyle/>
          <a:p>
            <a:fld id="{6D22F896-40B5-4ADD-8801-0D06FADFA095}" type="slidenum">
              <a:rPr lang="en-US" smtClean="0"/>
              <a:t>‹#›</a:t>
            </a:fld>
            <a:endParaRPr lang="en-US" dirty="0"/>
          </a:p>
        </p:txBody>
      </p:sp>
      <p:pic>
        <p:nvPicPr>
          <p:cNvPr id="7" name="Picture 4" descr="http://www.singaporexdexperience.com/application/views/public/images/orange-line-bg-inside2.png">
            <a:extLst>
              <a:ext uri="{FF2B5EF4-FFF2-40B4-BE49-F238E27FC236}">
                <a16:creationId xmlns:a16="http://schemas.microsoft.com/office/drawing/2014/main" id="{751FBE59-AF49-44B9-AB03-E38753D44DE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18237"/>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195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7E10D-9381-4A1F-8786-6BA9F8BC171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96B391-3F62-4703-9B9C-2EDF082F40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45BEFC-98C3-4CE0-ABDA-AC81C08598EA}"/>
              </a:ext>
            </a:extLst>
          </p:cNvPr>
          <p:cNvSpPr>
            <a:spLocks noGrp="1"/>
          </p:cNvSpPr>
          <p:nvPr>
            <p:ph type="dt" sz="half" idx="10"/>
          </p:nvPr>
        </p:nvSpPr>
        <p:spPr/>
        <p:txBody>
          <a:bodyPr/>
          <a:lstStyle/>
          <a:p>
            <a:r>
              <a:rPr lang="en-US"/>
              <a:t>29-11-2019</a:t>
            </a:r>
            <a:endParaRPr lang="en-US" dirty="0"/>
          </a:p>
        </p:txBody>
      </p:sp>
      <p:sp>
        <p:nvSpPr>
          <p:cNvPr id="5" name="Footer Placeholder 4">
            <a:extLst>
              <a:ext uri="{FF2B5EF4-FFF2-40B4-BE49-F238E27FC236}">
                <a16:creationId xmlns:a16="http://schemas.microsoft.com/office/drawing/2014/main" id="{8F802536-114F-4181-8A39-5DD32FE676EA}"/>
              </a:ext>
            </a:extLst>
          </p:cNvPr>
          <p:cNvSpPr>
            <a:spLocks noGrp="1"/>
          </p:cNvSpPr>
          <p:nvPr>
            <p:ph type="ftr" sz="quarter" idx="11"/>
          </p:nvPr>
        </p:nvSpPr>
        <p:spPr/>
        <p:txBody>
          <a:bodyPr/>
          <a:lstStyle/>
          <a:p>
            <a:r>
              <a:rPr lang="en-US"/>
              <a:t>A Lexicon based Unsupervised Model to Evaluate Product Ratings Vs Reviews</a:t>
            </a:r>
            <a:endParaRPr lang="en-US" dirty="0"/>
          </a:p>
        </p:txBody>
      </p:sp>
      <p:sp>
        <p:nvSpPr>
          <p:cNvPr id="6" name="Slide Number Placeholder 5">
            <a:extLst>
              <a:ext uri="{FF2B5EF4-FFF2-40B4-BE49-F238E27FC236}">
                <a16:creationId xmlns:a16="http://schemas.microsoft.com/office/drawing/2014/main" id="{AD3CA8A0-5917-47D3-AD39-40A5E9B3F50B}"/>
              </a:ext>
            </a:extLst>
          </p:cNvPr>
          <p:cNvSpPr>
            <a:spLocks noGrp="1"/>
          </p:cNvSpPr>
          <p:nvPr>
            <p:ph type="sldNum" sz="quarter" idx="12"/>
          </p:nvPr>
        </p:nvSpPr>
        <p:spPr/>
        <p:txBody>
          <a:bodyPr/>
          <a:lstStyle/>
          <a:p>
            <a:fld id="{6D22F896-40B5-4ADD-8801-0D06FADFA095}" type="slidenum">
              <a:rPr lang="en-US" smtClean="0"/>
              <a:t>‹#›</a:t>
            </a:fld>
            <a:endParaRPr lang="en-US" dirty="0"/>
          </a:p>
        </p:txBody>
      </p:sp>
      <p:pic>
        <p:nvPicPr>
          <p:cNvPr id="7" name="Picture 4" descr="http://www.singaporexdexperience.com/application/views/public/images/orange-line-bg-inside2.png">
            <a:extLst>
              <a:ext uri="{FF2B5EF4-FFF2-40B4-BE49-F238E27FC236}">
                <a16:creationId xmlns:a16="http://schemas.microsoft.com/office/drawing/2014/main" id="{64742DDC-753F-4494-AAC5-4FF53401C0A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752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F524D5-B926-43D8-AFFF-D42595A9F0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C86077-2482-4178-8237-26B1273E87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1101B4-8114-42A8-948A-684996530CB3}"/>
              </a:ext>
            </a:extLst>
          </p:cNvPr>
          <p:cNvSpPr>
            <a:spLocks noGrp="1"/>
          </p:cNvSpPr>
          <p:nvPr>
            <p:ph type="dt" sz="half" idx="10"/>
          </p:nvPr>
        </p:nvSpPr>
        <p:spPr/>
        <p:txBody>
          <a:bodyPr/>
          <a:lstStyle/>
          <a:p>
            <a:r>
              <a:rPr lang="en-US"/>
              <a:t>29-11-2019</a:t>
            </a:r>
            <a:endParaRPr lang="en-US" dirty="0"/>
          </a:p>
        </p:txBody>
      </p:sp>
      <p:sp>
        <p:nvSpPr>
          <p:cNvPr id="5" name="Footer Placeholder 4">
            <a:extLst>
              <a:ext uri="{FF2B5EF4-FFF2-40B4-BE49-F238E27FC236}">
                <a16:creationId xmlns:a16="http://schemas.microsoft.com/office/drawing/2014/main" id="{20426BC6-6868-4C1C-A8F7-B16DFB253135}"/>
              </a:ext>
            </a:extLst>
          </p:cNvPr>
          <p:cNvSpPr>
            <a:spLocks noGrp="1"/>
          </p:cNvSpPr>
          <p:nvPr>
            <p:ph type="ftr" sz="quarter" idx="11"/>
          </p:nvPr>
        </p:nvSpPr>
        <p:spPr/>
        <p:txBody>
          <a:bodyPr/>
          <a:lstStyle/>
          <a:p>
            <a:r>
              <a:rPr lang="en-US"/>
              <a:t>A Lexicon based Unsupervised Model to Evaluate Product Ratings Vs Reviews</a:t>
            </a:r>
            <a:endParaRPr lang="en-US" dirty="0"/>
          </a:p>
        </p:txBody>
      </p:sp>
      <p:sp>
        <p:nvSpPr>
          <p:cNvPr id="6" name="Slide Number Placeholder 5">
            <a:extLst>
              <a:ext uri="{FF2B5EF4-FFF2-40B4-BE49-F238E27FC236}">
                <a16:creationId xmlns:a16="http://schemas.microsoft.com/office/drawing/2014/main" id="{635C7569-7F67-44BD-B7B0-543313C0F4C7}"/>
              </a:ext>
            </a:extLst>
          </p:cNvPr>
          <p:cNvSpPr>
            <a:spLocks noGrp="1"/>
          </p:cNvSpPr>
          <p:nvPr>
            <p:ph type="sldNum" sz="quarter" idx="12"/>
          </p:nvPr>
        </p:nvSpPr>
        <p:spPr/>
        <p:txBody>
          <a:bodyPr/>
          <a:lstStyle/>
          <a:p>
            <a:fld id="{6D22F896-40B5-4ADD-8801-0D06FADFA095}" type="slidenum">
              <a:rPr lang="en-US" smtClean="0"/>
              <a:t>‹#›</a:t>
            </a:fld>
            <a:endParaRPr lang="en-US" dirty="0"/>
          </a:p>
        </p:txBody>
      </p:sp>
      <p:pic>
        <p:nvPicPr>
          <p:cNvPr id="7" name="Picture 4" descr="http://www.singaporexdexperience.com/application/views/public/images/orange-line-bg-inside2.png">
            <a:extLst>
              <a:ext uri="{FF2B5EF4-FFF2-40B4-BE49-F238E27FC236}">
                <a16:creationId xmlns:a16="http://schemas.microsoft.com/office/drawing/2014/main" id="{4F9A5A5E-B60E-4405-8D88-90965044A14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04985"/>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755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F9319-7B2F-4093-9C7F-B00743235A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3E59FE-53C0-4F8C-A2C7-30234FCE3E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15BD72-95FA-472C-A954-BD65202DFE92}"/>
              </a:ext>
            </a:extLst>
          </p:cNvPr>
          <p:cNvSpPr>
            <a:spLocks noGrp="1"/>
          </p:cNvSpPr>
          <p:nvPr>
            <p:ph type="dt" sz="half" idx="10"/>
          </p:nvPr>
        </p:nvSpPr>
        <p:spPr/>
        <p:txBody>
          <a:bodyPr/>
          <a:lstStyle/>
          <a:p>
            <a:r>
              <a:rPr lang="en-US"/>
              <a:t>29-11-2019</a:t>
            </a:r>
            <a:endParaRPr lang="en-US" dirty="0"/>
          </a:p>
        </p:txBody>
      </p:sp>
      <p:sp>
        <p:nvSpPr>
          <p:cNvPr id="5" name="Footer Placeholder 4">
            <a:extLst>
              <a:ext uri="{FF2B5EF4-FFF2-40B4-BE49-F238E27FC236}">
                <a16:creationId xmlns:a16="http://schemas.microsoft.com/office/drawing/2014/main" id="{5A6CDCAC-3701-426B-8B81-9081A7AC3641}"/>
              </a:ext>
            </a:extLst>
          </p:cNvPr>
          <p:cNvSpPr>
            <a:spLocks noGrp="1"/>
          </p:cNvSpPr>
          <p:nvPr>
            <p:ph type="ftr" sz="quarter" idx="11"/>
          </p:nvPr>
        </p:nvSpPr>
        <p:spPr/>
        <p:txBody>
          <a:bodyPr/>
          <a:lstStyle/>
          <a:p>
            <a:r>
              <a:rPr lang="en-US"/>
              <a:t>A Lexicon based Unsupervised Model to Evaluate Product Ratings Vs Reviews</a:t>
            </a:r>
            <a:endParaRPr lang="en-US" dirty="0"/>
          </a:p>
        </p:txBody>
      </p:sp>
      <p:sp>
        <p:nvSpPr>
          <p:cNvPr id="6" name="Slide Number Placeholder 5">
            <a:extLst>
              <a:ext uri="{FF2B5EF4-FFF2-40B4-BE49-F238E27FC236}">
                <a16:creationId xmlns:a16="http://schemas.microsoft.com/office/drawing/2014/main" id="{C93E6BE4-06DE-40DF-957A-ABDCBB1C29D6}"/>
              </a:ext>
            </a:extLst>
          </p:cNvPr>
          <p:cNvSpPr>
            <a:spLocks noGrp="1"/>
          </p:cNvSpPr>
          <p:nvPr>
            <p:ph type="sldNum" sz="quarter" idx="12"/>
          </p:nvPr>
        </p:nvSpPr>
        <p:spPr/>
        <p:txBody>
          <a:bodyPr/>
          <a:lstStyle/>
          <a:p>
            <a:fld id="{6D22F896-40B5-4ADD-8801-0D06FADFA095}" type="slidenum">
              <a:rPr lang="en-US" smtClean="0"/>
              <a:t>‹#›</a:t>
            </a:fld>
            <a:endParaRPr lang="en-US" dirty="0"/>
          </a:p>
        </p:txBody>
      </p:sp>
      <p:pic>
        <p:nvPicPr>
          <p:cNvPr id="7" name="Picture 6">
            <a:extLst>
              <a:ext uri="{FF2B5EF4-FFF2-40B4-BE49-F238E27FC236}">
                <a16:creationId xmlns:a16="http://schemas.microsoft.com/office/drawing/2014/main" id="{8B94D6A1-1822-4962-BF3C-C1B59CF3E7F9}"/>
              </a:ext>
            </a:extLst>
          </p:cNvPr>
          <p:cNvPicPr>
            <a:picLocks noChangeAspect="1"/>
          </p:cNvPicPr>
          <p:nvPr userDrawn="1"/>
        </p:nvPicPr>
        <p:blipFill>
          <a:blip r:embed="rId2"/>
          <a:stretch>
            <a:fillRect/>
          </a:stretch>
        </p:blipFill>
        <p:spPr>
          <a:xfrm>
            <a:off x="9191579" y="92974"/>
            <a:ext cx="2926334" cy="780356"/>
          </a:xfrm>
          <a:prstGeom prst="rect">
            <a:avLst/>
          </a:prstGeom>
        </p:spPr>
      </p:pic>
      <p:pic>
        <p:nvPicPr>
          <p:cNvPr id="8" name="Picture 4" descr="http://www.singaporexdexperience.com/application/views/public/images/orange-line-bg-inside2.png">
            <a:extLst>
              <a:ext uri="{FF2B5EF4-FFF2-40B4-BE49-F238E27FC236}">
                <a16:creationId xmlns:a16="http://schemas.microsoft.com/office/drawing/2014/main" id="{2FD7CCB3-4405-4466-8EE9-A3499A10E35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647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EE1B9-DE21-4F66-BE6C-4B5D905F18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D63557F-F86A-4375-8E20-26DF2E57C8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1DF5FD-BB8B-42D5-AD51-9572FEF211D5}"/>
              </a:ext>
            </a:extLst>
          </p:cNvPr>
          <p:cNvSpPr>
            <a:spLocks noGrp="1"/>
          </p:cNvSpPr>
          <p:nvPr>
            <p:ph type="dt" sz="half" idx="10"/>
          </p:nvPr>
        </p:nvSpPr>
        <p:spPr/>
        <p:txBody>
          <a:bodyPr/>
          <a:lstStyle/>
          <a:p>
            <a:r>
              <a:rPr lang="en-US"/>
              <a:t>29-11-2019</a:t>
            </a:r>
            <a:endParaRPr lang="en-US" dirty="0"/>
          </a:p>
        </p:txBody>
      </p:sp>
      <p:sp>
        <p:nvSpPr>
          <p:cNvPr id="5" name="Footer Placeholder 4">
            <a:extLst>
              <a:ext uri="{FF2B5EF4-FFF2-40B4-BE49-F238E27FC236}">
                <a16:creationId xmlns:a16="http://schemas.microsoft.com/office/drawing/2014/main" id="{55C5980C-CC2F-47F0-86E8-016B2763F9EA}"/>
              </a:ext>
            </a:extLst>
          </p:cNvPr>
          <p:cNvSpPr>
            <a:spLocks noGrp="1"/>
          </p:cNvSpPr>
          <p:nvPr>
            <p:ph type="ftr" sz="quarter" idx="11"/>
          </p:nvPr>
        </p:nvSpPr>
        <p:spPr/>
        <p:txBody>
          <a:bodyPr/>
          <a:lstStyle/>
          <a:p>
            <a:r>
              <a:rPr lang="en-US"/>
              <a:t>A Lexicon based Unsupervised Model to Evaluate Product Ratings Vs Reviews</a:t>
            </a:r>
            <a:endParaRPr lang="en-US" dirty="0"/>
          </a:p>
        </p:txBody>
      </p:sp>
      <p:sp>
        <p:nvSpPr>
          <p:cNvPr id="6" name="Slide Number Placeholder 5">
            <a:extLst>
              <a:ext uri="{FF2B5EF4-FFF2-40B4-BE49-F238E27FC236}">
                <a16:creationId xmlns:a16="http://schemas.microsoft.com/office/drawing/2014/main" id="{CD17F433-0FBC-43E1-BAA2-27806C5746B7}"/>
              </a:ext>
            </a:extLst>
          </p:cNvPr>
          <p:cNvSpPr>
            <a:spLocks noGrp="1"/>
          </p:cNvSpPr>
          <p:nvPr>
            <p:ph type="sldNum" sz="quarter" idx="12"/>
          </p:nvPr>
        </p:nvSpPr>
        <p:spPr/>
        <p:txBody>
          <a:bodyPr/>
          <a:lstStyle/>
          <a:p>
            <a:fld id="{6D22F896-40B5-4ADD-8801-0D06FADFA095}" type="slidenum">
              <a:rPr lang="en-US" smtClean="0"/>
              <a:t>‹#›</a:t>
            </a:fld>
            <a:endParaRPr lang="en-US" dirty="0"/>
          </a:p>
        </p:txBody>
      </p:sp>
      <p:pic>
        <p:nvPicPr>
          <p:cNvPr id="7" name="Picture 4" descr="http://www.singaporexdexperience.com/application/views/public/images/orange-line-bg-inside2.png">
            <a:extLst>
              <a:ext uri="{FF2B5EF4-FFF2-40B4-BE49-F238E27FC236}">
                <a16:creationId xmlns:a16="http://schemas.microsoft.com/office/drawing/2014/main" id="{1CDB7E15-D713-4AF2-A031-DDAF4A12CE5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9047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4C645-9906-4A39-AF36-4A36E6A1FE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8C88C0-466D-4DEA-A313-1AFE38AE7D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529E8F7-A055-4EB2-9FC1-43B6F683A8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67C19FE-0609-4E2C-A510-85AC002748FB}"/>
              </a:ext>
            </a:extLst>
          </p:cNvPr>
          <p:cNvSpPr>
            <a:spLocks noGrp="1"/>
          </p:cNvSpPr>
          <p:nvPr>
            <p:ph type="dt" sz="half" idx="10"/>
          </p:nvPr>
        </p:nvSpPr>
        <p:spPr/>
        <p:txBody>
          <a:bodyPr/>
          <a:lstStyle/>
          <a:p>
            <a:r>
              <a:rPr lang="en-US"/>
              <a:t>29-11-2019</a:t>
            </a:r>
            <a:endParaRPr lang="en-US" dirty="0"/>
          </a:p>
        </p:txBody>
      </p:sp>
      <p:sp>
        <p:nvSpPr>
          <p:cNvPr id="6" name="Footer Placeholder 5">
            <a:extLst>
              <a:ext uri="{FF2B5EF4-FFF2-40B4-BE49-F238E27FC236}">
                <a16:creationId xmlns:a16="http://schemas.microsoft.com/office/drawing/2014/main" id="{6962F317-110F-4C1D-B103-EA4F5B21FF8C}"/>
              </a:ext>
            </a:extLst>
          </p:cNvPr>
          <p:cNvSpPr>
            <a:spLocks noGrp="1"/>
          </p:cNvSpPr>
          <p:nvPr>
            <p:ph type="ftr" sz="quarter" idx="11"/>
          </p:nvPr>
        </p:nvSpPr>
        <p:spPr/>
        <p:txBody>
          <a:bodyPr/>
          <a:lstStyle/>
          <a:p>
            <a:r>
              <a:rPr lang="en-US"/>
              <a:t>A Lexicon based Unsupervised Model to Evaluate Product Ratings Vs Reviews</a:t>
            </a:r>
            <a:endParaRPr lang="en-US" dirty="0"/>
          </a:p>
        </p:txBody>
      </p:sp>
      <p:sp>
        <p:nvSpPr>
          <p:cNvPr id="7" name="Slide Number Placeholder 6">
            <a:extLst>
              <a:ext uri="{FF2B5EF4-FFF2-40B4-BE49-F238E27FC236}">
                <a16:creationId xmlns:a16="http://schemas.microsoft.com/office/drawing/2014/main" id="{A498187C-E42C-4EC7-B9E9-534776F50678}"/>
              </a:ext>
            </a:extLst>
          </p:cNvPr>
          <p:cNvSpPr>
            <a:spLocks noGrp="1"/>
          </p:cNvSpPr>
          <p:nvPr>
            <p:ph type="sldNum" sz="quarter" idx="12"/>
          </p:nvPr>
        </p:nvSpPr>
        <p:spPr/>
        <p:txBody>
          <a:bodyPr/>
          <a:lstStyle/>
          <a:p>
            <a:fld id="{6D22F896-40B5-4ADD-8801-0D06FADFA095}" type="slidenum">
              <a:rPr lang="en-US" smtClean="0"/>
              <a:t>‹#›</a:t>
            </a:fld>
            <a:endParaRPr lang="en-US" dirty="0"/>
          </a:p>
        </p:txBody>
      </p:sp>
      <p:pic>
        <p:nvPicPr>
          <p:cNvPr id="8" name="Picture 7">
            <a:extLst>
              <a:ext uri="{FF2B5EF4-FFF2-40B4-BE49-F238E27FC236}">
                <a16:creationId xmlns:a16="http://schemas.microsoft.com/office/drawing/2014/main" id="{A7B31F3B-F6C9-465A-95F2-20EBB55FB9BE}"/>
              </a:ext>
            </a:extLst>
          </p:cNvPr>
          <p:cNvPicPr>
            <a:picLocks noChangeAspect="1"/>
          </p:cNvPicPr>
          <p:nvPr userDrawn="1"/>
        </p:nvPicPr>
        <p:blipFill>
          <a:blip r:embed="rId2"/>
          <a:stretch>
            <a:fillRect/>
          </a:stretch>
        </p:blipFill>
        <p:spPr>
          <a:xfrm>
            <a:off x="9191579" y="92974"/>
            <a:ext cx="2926334" cy="780356"/>
          </a:xfrm>
          <a:prstGeom prst="rect">
            <a:avLst/>
          </a:prstGeom>
        </p:spPr>
      </p:pic>
      <p:pic>
        <p:nvPicPr>
          <p:cNvPr id="9" name="Picture 4" descr="http://www.singaporexdexperience.com/application/views/public/images/orange-line-bg-inside2.png">
            <a:extLst>
              <a:ext uri="{FF2B5EF4-FFF2-40B4-BE49-F238E27FC236}">
                <a16:creationId xmlns:a16="http://schemas.microsoft.com/office/drawing/2014/main" id="{20059635-080D-4A4B-A3C2-E72B5D82E84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931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95ED3-2336-43C0-8A9D-08192A5667F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873900-0848-4FA5-AFDC-187D6970DF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8DFC0E-8898-4C04-8CFB-1A5EB03A08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280A72D-A668-476F-B9E1-82155DFB47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EC2B99-4182-48A2-AA61-1403D09B9C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CD508B8-01B7-4E10-BB31-6E33F9781408}"/>
              </a:ext>
            </a:extLst>
          </p:cNvPr>
          <p:cNvSpPr>
            <a:spLocks noGrp="1"/>
          </p:cNvSpPr>
          <p:nvPr>
            <p:ph type="dt" sz="half" idx="10"/>
          </p:nvPr>
        </p:nvSpPr>
        <p:spPr/>
        <p:txBody>
          <a:bodyPr/>
          <a:lstStyle/>
          <a:p>
            <a:r>
              <a:rPr lang="en-US"/>
              <a:t>29-11-2019</a:t>
            </a:r>
            <a:endParaRPr lang="en-US" dirty="0"/>
          </a:p>
        </p:txBody>
      </p:sp>
      <p:sp>
        <p:nvSpPr>
          <p:cNvPr id="8" name="Footer Placeholder 7">
            <a:extLst>
              <a:ext uri="{FF2B5EF4-FFF2-40B4-BE49-F238E27FC236}">
                <a16:creationId xmlns:a16="http://schemas.microsoft.com/office/drawing/2014/main" id="{26A22FB6-96F4-4A67-8E4C-07E3974045A3}"/>
              </a:ext>
            </a:extLst>
          </p:cNvPr>
          <p:cNvSpPr>
            <a:spLocks noGrp="1"/>
          </p:cNvSpPr>
          <p:nvPr>
            <p:ph type="ftr" sz="quarter" idx="11"/>
          </p:nvPr>
        </p:nvSpPr>
        <p:spPr/>
        <p:txBody>
          <a:bodyPr/>
          <a:lstStyle/>
          <a:p>
            <a:r>
              <a:rPr lang="en-US"/>
              <a:t>A Lexicon based Unsupervised Model to Evaluate Product Ratings Vs Reviews</a:t>
            </a:r>
            <a:endParaRPr lang="en-US" dirty="0"/>
          </a:p>
        </p:txBody>
      </p:sp>
      <p:sp>
        <p:nvSpPr>
          <p:cNvPr id="9" name="Slide Number Placeholder 8">
            <a:extLst>
              <a:ext uri="{FF2B5EF4-FFF2-40B4-BE49-F238E27FC236}">
                <a16:creationId xmlns:a16="http://schemas.microsoft.com/office/drawing/2014/main" id="{A85E4A72-F28D-4A54-957A-F4BA3AE31F3B}"/>
              </a:ext>
            </a:extLst>
          </p:cNvPr>
          <p:cNvSpPr>
            <a:spLocks noGrp="1"/>
          </p:cNvSpPr>
          <p:nvPr>
            <p:ph type="sldNum" sz="quarter" idx="12"/>
          </p:nvPr>
        </p:nvSpPr>
        <p:spPr/>
        <p:txBody>
          <a:bodyPr/>
          <a:lstStyle/>
          <a:p>
            <a:fld id="{6D22F896-40B5-4ADD-8801-0D06FADFA095}" type="slidenum">
              <a:rPr lang="en-US" smtClean="0"/>
              <a:t>‹#›</a:t>
            </a:fld>
            <a:endParaRPr lang="en-US" dirty="0"/>
          </a:p>
        </p:txBody>
      </p:sp>
      <p:pic>
        <p:nvPicPr>
          <p:cNvPr id="10" name="Picture 9">
            <a:extLst>
              <a:ext uri="{FF2B5EF4-FFF2-40B4-BE49-F238E27FC236}">
                <a16:creationId xmlns:a16="http://schemas.microsoft.com/office/drawing/2014/main" id="{330A3F70-5256-4041-8883-6C4DDD515E8C}"/>
              </a:ext>
            </a:extLst>
          </p:cNvPr>
          <p:cNvPicPr>
            <a:picLocks noChangeAspect="1"/>
          </p:cNvPicPr>
          <p:nvPr userDrawn="1"/>
        </p:nvPicPr>
        <p:blipFill>
          <a:blip r:embed="rId2"/>
          <a:stretch>
            <a:fillRect/>
          </a:stretch>
        </p:blipFill>
        <p:spPr>
          <a:xfrm>
            <a:off x="9191579" y="92974"/>
            <a:ext cx="2926334" cy="780356"/>
          </a:xfrm>
          <a:prstGeom prst="rect">
            <a:avLst/>
          </a:prstGeom>
        </p:spPr>
      </p:pic>
      <p:pic>
        <p:nvPicPr>
          <p:cNvPr id="11" name="Picture 4" descr="http://www.singaporexdexperience.com/application/views/public/images/orange-line-bg-inside2.png">
            <a:extLst>
              <a:ext uri="{FF2B5EF4-FFF2-40B4-BE49-F238E27FC236}">
                <a16:creationId xmlns:a16="http://schemas.microsoft.com/office/drawing/2014/main" id="{97CF457F-2032-476C-AD61-3860F88299D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093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1531-5247-46FB-9893-D6F6EA0194E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E13B83A-8BF2-4645-8BCC-66177EF371EC}"/>
              </a:ext>
            </a:extLst>
          </p:cNvPr>
          <p:cNvSpPr>
            <a:spLocks noGrp="1"/>
          </p:cNvSpPr>
          <p:nvPr>
            <p:ph type="dt" sz="half" idx="10"/>
          </p:nvPr>
        </p:nvSpPr>
        <p:spPr/>
        <p:txBody>
          <a:bodyPr/>
          <a:lstStyle/>
          <a:p>
            <a:r>
              <a:rPr lang="en-US"/>
              <a:t>29-11-2019</a:t>
            </a:r>
            <a:endParaRPr lang="en-US" dirty="0"/>
          </a:p>
        </p:txBody>
      </p:sp>
      <p:sp>
        <p:nvSpPr>
          <p:cNvPr id="4" name="Footer Placeholder 3">
            <a:extLst>
              <a:ext uri="{FF2B5EF4-FFF2-40B4-BE49-F238E27FC236}">
                <a16:creationId xmlns:a16="http://schemas.microsoft.com/office/drawing/2014/main" id="{A4D81ED9-9E42-42B2-9CFA-231B412E58B0}"/>
              </a:ext>
            </a:extLst>
          </p:cNvPr>
          <p:cNvSpPr>
            <a:spLocks noGrp="1"/>
          </p:cNvSpPr>
          <p:nvPr>
            <p:ph type="ftr" sz="quarter" idx="11"/>
          </p:nvPr>
        </p:nvSpPr>
        <p:spPr/>
        <p:txBody>
          <a:bodyPr/>
          <a:lstStyle/>
          <a:p>
            <a:r>
              <a:rPr lang="en-US"/>
              <a:t>A Lexicon based Unsupervised Model to Evaluate Product Ratings Vs Reviews</a:t>
            </a:r>
            <a:endParaRPr lang="en-US" dirty="0"/>
          </a:p>
        </p:txBody>
      </p:sp>
      <p:sp>
        <p:nvSpPr>
          <p:cNvPr id="5" name="Slide Number Placeholder 4">
            <a:extLst>
              <a:ext uri="{FF2B5EF4-FFF2-40B4-BE49-F238E27FC236}">
                <a16:creationId xmlns:a16="http://schemas.microsoft.com/office/drawing/2014/main" id="{5D515447-1E29-4A72-AEAB-A88202882F16}"/>
              </a:ext>
            </a:extLst>
          </p:cNvPr>
          <p:cNvSpPr>
            <a:spLocks noGrp="1"/>
          </p:cNvSpPr>
          <p:nvPr>
            <p:ph type="sldNum" sz="quarter" idx="12"/>
          </p:nvPr>
        </p:nvSpPr>
        <p:spPr/>
        <p:txBody>
          <a:bodyPr/>
          <a:lstStyle/>
          <a:p>
            <a:fld id="{6D22F896-40B5-4ADD-8801-0D06FADFA095}" type="slidenum">
              <a:rPr lang="en-US" smtClean="0"/>
              <a:t>‹#›</a:t>
            </a:fld>
            <a:endParaRPr lang="en-US" dirty="0"/>
          </a:p>
        </p:txBody>
      </p:sp>
      <p:pic>
        <p:nvPicPr>
          <p:cNvPr id="6" name="Picture 5">
            <a:extLst>
              <a:ext uri="{FF2B5EF4-FFF2-40B4-BE49-F238E27FC236}">
                <a16:creationId xmlns:a16="http://schemas.microsoft.com/office/drawing/2014/main" id="{DB43F366-2E85-498C-9955-40D4BFD0FB26}"/>
              </a:ext>
            </a:extLst>
          </p:cNvPr>
          <p:cNvPicPr>
            <a:picLocks noChangeAspect="1"/>
          </p:cNvPicPr>
          <p:nvPr userDrawn="1"/>
        </p:nvPicPr>
        <p:blipFill>
          <a:blip r:embed="rId2"/>
          <a:stretch>
            <a:fillRect/>
          </a:stretch>
        </p:blipFill>
        <p:spPr>
          <a:xfrm>
            <a:off x="9191579" y="92974"/>
            <a:ext cx="2926334" cy="780356"/>
          </a:xfrm>
          <a:prstGeom prst="rect">
            <a:avLst/>
          </a:prstGeom>
        </p:spPr>
      </p:pic>
      <p:pic>
        <p:nvPicPr>
          <p:cNvPr id="7" name="Picture 4" descr="http://www.singaporexdexperience.com/application/views/public/images/orange-line-bg-inside2.png">
            <a:extLst>
              <a:ext uri="{FF2B5EF4-FFF2-40B4-BE49-F238E27FC236}">
                <a16:creationId xmlns:a16="http://schemas.microsoft.com/office/drawing/2014/main" id="{7CE26B56-372B-46C9-9C81-D20C0285A78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218237"/>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657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3006BB-732F-47D5-8227-6995C2E309D0}"/>
              </a:ext>
            </a:extLst>
          </p:cNvPr>
          <p:cNvSpPr>
            <a:spLocks noGrp="1"/>
          </p:cNvSpPr>
          <p:nvPr>
            <p:ph type="dt" sz="half" idx="10"/>
          </p:nvPr>
        </p:nvSpPr>
        <p:spPr/>
        <p:txBody>
          <a:bodyPr/>
          <a:lstStyle/>
          <a:p>
            <a:r>
              <a:rPr lang="en-US"/>
              <a:t>29-11-2019</a:t>
            </a:r>
            <a:endParaRPr lang="en-US" dirty="0"/>
          </a:p>
        </p:txBody>
      </p:sp>
      <p:sp>
        <p:nvSpPr>
          <p:cNvPr id="3" name="Footer Placeholder 2">
            <a:extLst>
              <a:ext uri="{FF2B5EF4-FFF2-40B4-BE49-F238E27FC236}">
                <a16:creationId xmlns:a16="http://schemas.microsoft.com/office/drawing/2014/main" id="{C58F1F74-8C7B-4D6C-A00A-EC2A3EF03751}"/>
              </a:ext>
            </a:extLst>
          </p:cNvPr>
          <p:cNvSpPr>
            <a:spLocks noGrp="1"/>
          </p:cNvSpPr>
          <p:nvPr>
            <p:ph type="ftr" sz="quarter" idx="11"/>
          </p:nvPr>
        </p:nvSpPr>
        <p:spPr/>
        <p:txBody>
          <a:bodyPr/>
          <a:lstStyle/>
          <a:p>
            <a:r>
              <a:rPr lang="en-US"/>
              <a:t>A Lexicon based Unsupervised Model to Evaluate Product Ratings Vs Reviews</a:t>
            </a:r>
            <a:endParaRPr lang="en-US" dirty="0"/>
          </a:p>
        </p:txBody>
      </p:sp>
      <p:sp>
        <p:nvSpPr>
          <p:cNvPr id="4" name="Slide Number Placeholder 3">
            <a:extLst>
              <a:ext uri="{FF2B5EF4-FFF2-40B4-BE49-F238E27FC236}">
                <a16:creationId xmlns:a16="http://schemas.microsoft.com/office/drawing/2014/main" id="{CF1EC2F1-36B3-4D9F-9311-E1657D015CB4}"/>
              </a:ext>
            </a:extLst>
          </p:cNvPr>
          <p:cNvSpPr>
            <a:spLocks noGrp="1"/>
          </p:cNvSpPr>
          <p:nvPr>
            <p:ph type="sldNum" sz="quarter" idx="12"/>
          </p:nvPr>
        </p:nvSpPr>
        <p:spPr/>
        <p:txBody>
          <a:bodyPr/>
          <a:lstStyle/>
          <a:p>
            <a:fld id="{6D22F896-40B5-4ADD-8801-0D06FADFA095}" type="slidenum">
              <a:rPr lang="en-US" smtClean="0"/>
              <a:t>‹#›</a:t>
            </a:fld>
            <a:endParaRPr lang="en-US" dirty="0"/>
          </a:p>
        </p:txBody>
      </p:sp>
      <p:pic>
        <p:nvPicPr>
          <p:cNvPr id="5" name="Picture 4">
            <a:extLst>
              <a:ext uri="{FF2B5EF4-FFF2-40B4-BE49-F238E27FC236}">
                <a16:creationId xmlns:a16="http://schemas.microsoft.com/office/drawing/2014/main" id="{626C26CA-7922-4B74-8FBB-01678E077FFC}"/>
              </a:ext>
            </a:extLst>
          </p:cNvPr>
          <p:cNvPicPr>
            <a:picLocks noChangeAspect="1"/>
          </p:cNvPicPr>
          <p:nvPr userDrawn="1"/>
        </p:nvPicPr>
        <p:blipFill>
          <a:blip r:embed="rId2"/>
          <a:stretch>
            <a:fillRect/>
          </a:stretch>
        </p:blipFill>
        <p:spPr>
          <a:xfrm>
            <a:off x="9191579" y="92974"/>
            <a:ext cx="2926334" cy="780356"/>
          </a:xfrm>
          <a:prstGeom prst="rect">
            <a:avLst/>
          </a:prstGeom>
        </p:spPr>
      </p:pic>
      <p:pic>
        <p:nvPicPr>
          <p:cNvPr id="6" name="Picture 4" descr="http://www.singaporexdexperience.com/application/views/public/images/orange-line-bg-inside2.png">
            <a:extLst>
              <a:ext uri="{FF2B5EF4-FFF2-40B4-BE49-F238E27FC236}">
                <a16:creationId xmlns:a16="http://schemas.microsoft.com/office/drawing/2014/main" id="{A1FBAA2D-7ADF-416E-81B8-9E3A2C4846C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671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66DB0-1769-404B-B80B-559AF7684D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D8AF53-EFFD-44E4-B77B-CB0FAA99BF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DDEDE89-74B2-430C-BBB9-D6D34AFB85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60D2A9-70BE-4EE6-B132-721FF634F5DB}"/>
              </a:ext>
            </a:extLst>
          </p:cNvPr>
          <p:cNvSpPr>
            <a:spLocks noGrp="1"/>
          </p:cNvSpPr>
          <p:nvPr>
            <p:ph type="dt" sz="half" idx="10"/>
          </p:nvPr>
        </p:nvSpPr>
        <p:spPr/>
        <p:txBody>
          <a:bodyPr/>
          <a:lstStyle/>
          <a:p>
            <a:fld id="{48A87A34-81AB-432B-8DAE-1953F412C126}" type="datetimeFigureOut">
              <a:rPr lang="en-US" smtClean="0"/>
              <a:t>3/5/2021</a:t>
            </a:fld>
            <a:endParaRPr lang="en-US" dirty="0"/>
          </a:p>
        </p:txBody>
      </p:sp>
      <p:sp>
        <p:nvSpPr>
          <p:cNvPr id="6" name="Footer Placeholder 5">
            <a:extLst>
              <a:ext uri="{FF2B5EF4-FFF2-40B4-BE49-F238E27FC236}">
                <a16:creationId xmlns:a16="http://schemas.microsoft.com/office/drawing/2014/main" id="{4E0F6DFB-CBF9-4CFE-A2BE-53F5204672D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0CCDDAD-BFB8-46A2-B666-A3D138DF81C3}"/>
              </a:ext>
            </a:extLst>
          </p:cNvPr>
          <p:cNvSpPr>
            <a:spLocks noGrp="1"/>
          </p:cNvSpPr>
          <p:nvPr>
            <p:ph type="sldNum" sz="quarter" idx="12"/>
          </p:nvPr>
        </p:nvSpPr>
        <p:spPr/>
        <p:txBody>
          <a:bodyPr/>
          <a:lstStyle/>
          <a:p>
            <a:fld id="{6D22F896-40B5-4ADD-8801-0D06FADFA095}" type="slidenum">
              <a:rPr lang="en-US" smtClean="0"/>
              <a:t>‹#›</a:t>
            </a:fld>
            <a:endParaRPr lang="en-US" dirty="0"/>
          </a:p>
        </p:txBody>
      </p:sp>
      <p:pic>
        <p:nvPicPr>
          <p:cNvPr id="8" name="Picture 4" descr="http://www.singaporexdexperience.com/application/views/public/images/orange-line-bg-inside2.png">
            <a:extLst>
              <a:ext uri="{FF2B5EF4-FFF2-40B4-BE49-F238E27FC236}">
                <a16:creationId xmlns:a16="http://schemas.microsoft.com/office/drawing/2014/main" id="{C92626C1-52DB-4114-AF7A-3E65ABC284C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938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FB42-9BC3-4253-8632-5808C10CF4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EC66C10-7BF9-42FA-8DD0-6328194848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1190059-79CF-48E6-A7A2-FB93141D2D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142CF0-5D5E-4DFC-B0EE-00A31C822927}"/>
              </a:ext>
            </a:extLst>
          </p:cNvPr>
          <p:cNvSpPr>
            <a:spLocks noGrp="1"/>
          </p:cNvSpPr>
          <p:nvPr>
            <p:ph type="dt" sz="half" idx="10"/>
          </p:nvPr>
        </p:nvSpPr>
        <p:spPr/>
        <p:txBody>
          <a:bodyPr/>
          <a:lstStyle/>
          <a:p>
            <a:r>
              <a:rPr lang="en-US"/>
              <a:t>29-11-2019</a:t>
            </a:r>
            <a:endParaRPr lang="en-US" dirty="0"/>
          </a:p>
        </p:txBody>
      </p:sp>
      <p:sp>
        <p:nvSpPr>
          <p:cNvPr id="6" name="Footer Placeholder 5">
            <a:extLst>
              <a:ext uri="{FF2B5EF4-FFF2-40B4-BE49-F238E27FC236}">
                <a16:creationId xmlns:a16="http://schemas.microsoft.com/office/drawing/2014/main" id="{729E5779-3295-4AC6-B61B-E26259CB01C3}"/>
              </a:ext>
            </a:extLst>
          </p:cNvPr>
          <p:cNvSpPr>
            <a:spLocks noGrp="1"/>
          </p:cNvSpPr>
          <p:nvPr>
            <p:ph type="ftr" sz="quarter" idx="11"/>
          </p:nvPr>
        </p:nvSpPr>
        <p:spPr/>
        <p:txBody>
          <a:bodyPr/>
          <a:lstStyle/>
          <a:p>
            <a:r>
              <a:rPr lang="en-US"/>
              <a:t>A Lexicon based Unsupervised Model to Evaluate Product Ratings Vs Reviews</a:t>
            </a:r>
            <a:endParaRPr lang="en-US" dirty="0"/>
          </a:p>
        </p:txBody>
      </p:sp>
      <p:sp>
        <p:nvSpPr>
          <p:cNvPr id="7" name="Slide Number Placeholder 6">
            <a:extLst>
              <a:ext uri="{FF2B5EF4-FFF2-40B4-BE49-F238E27FC236}">
                <a16:creationId xmlns:a16="http://schemas.microsoft.com/office/drawing/2014/main" id="{2EE9F04C-7A27-4458-AB19-32D0FCC7A3FF}"/>
              </a:ext>
            </a:extLst>
          </p:cNvPr>
          <p:cNvSpPr>
            <a:spLocks noGrp="1"/>
          </p:cNvSpPr>
          <p:nvPr>
            <p:ph type="sldNum" sz="quarter" idx="12"/>
          </p:nvPr>
        </p:nvSpPr>
        <p:spPr/>
        <p:txBody>
          <a:bodyPr/>
          <a:lstStyle/>
          <a:p>
            <a:fld id="{6D22F896-40B5-4ADD-8801-0D06FADFA095}" type="slidenum">
              <a:rPr lang="en-US" smtClean="0"/>
              <a:t>‹#›</a:t>
            </a:fld>
            <a:endParaRPr lang="en-US" dirty="0"/>
          </a:p>
        </p:txBody>
      </p:sp>
      <p:pic>
        <p:nvPicPr>
          <p:cNvPr id="8" name="Picture 4" descr="http://www.singaporexdexperience.com/application/views/public/images/orange-line-bg-inside2.png">
            <a:extLst>
              <a:ext uri="{FF2B5EF4-FFF2-40B4-BE49-F238E27FC236}">
                <a16:creationId xmlns:a16="http://schemas.microsoft.com/office/drawing/2014/main" id="{688C0CCA-3868-46C3-A1E6-34F5DC42769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026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D03895-F6CF-47AC-9D7B-3A25F892EC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803E86-C4BA-4D00-AA88-9B9CAA56C1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B90733-9E27-4B42-A6F4-CB68F93CA2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29-11-2019</a:t>
            </a:r>
            <a:endParaRPr lang="en-US" dirty="0"/>
          </a:p>
        </p:txBody>
      </p:sp>
      <p:sp>
        <p:nvSpPr>
          <p:cNvPr id="5" name="Footer Placeholder 4">
            <a:extLst>
              <a:ext uri="{FF2B5EF4-FFF2-40B4-BE49-F238E27FC236}">
                <a16:creationId xmlns:a16="http://schemas.microsoft.com/office/drawing/2014/main" id="{B09AA06A-2F7D-4DAD-9532-947CBE4EBF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 Lexicon based Unsupervised Model to Evaluate Product Ratings Vs Reviews</a:t>
            </a:r>
            <a:endParaRPr lang="en-US" dirty="0"/>
          </a:p>
        </p:txBody>
      </p:sp>
      <p:sp>
        <p:nvSpPr>
          <p:cNvPr id="6" name="Slide Number Placeholder 5">
            <a:extLst>
              <a:ext uri="{FF2B5EF4-FFF2-40B4-BE49-F238E27FC236}">
                <a16:creationId xmlns:a16="http://schemas.microsoft.com/office/drawing/2014/main" id="{3EFF1F61-1377-43F7-A2BD-14C3B2D3BA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pic>
        <p:nvPicPr>
          <p:cNvPr id="7" name="Picture 4" descr="http://www.singaporexdexperience.com/application/views/public/images/orange-line-bg-inside2.png">
            <a:extLst>
              <a:ext uri="{FF2B5EF4-FFF2-40B4-BE49-F238E27FC236}">
                <a16:creationId xmlns:a16="http://schemas.microsoft.com/office/drawing/2014/main" id="{2E458102-0DDA-4913-B391-1364572F025A}"/>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231489"/>
            <a:ext cx="12191999" cy="6096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445FBC40-25C1-47D3-9787-DFCDCDFF9B17}"/>
              </a:ext>
            </a:extLst>
          </p:cNvPr>
          <p:cNvPicPr>
            <a:picLocks noChangeAspect="1"/>
          </p:cNvPicPr>
          <p:nvPr userDrawn="1"/>
        </p:nvPicPr>
        <p:blipFill>
          <a:blip r:embed="rId14"/>
          <a:stretch>
            <a:fillRect/>
          </a:stretch>
        </p:blipFill>
        <p:spPr>
          <a:xfrm>
            <a:off x="9191579" y="92974"/>
            <a:ext cx="2926334" cy="780356"/>
          </a:xfrm>
          <a:prstGeom prst="rect">
            <a:avLst/>
          </a:prstGeom>
        </p:spPr>
      </p:pic>
    </p:spTree>
    <p:extLst>
      <p:ext uri="{BB962C8B-B14F-4D97-AF65-F5344CB8AC3E}">
        <p14:creationId xmlns:p14="http://schemas.microsoft.com/office/powerpoint/2010/main" val="66575880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cnet.com/news/youtube-ces-2018-neal-mohan/" TargetMode="External"/><Relationship Id="rId2" Type="http://schemas.openxmlformats.org/officeDocument/2006/relationships/hyperlink" Target="https://www.mckinsey.com/industries/retail/our-insights/how-retailers-can-keep-up-with-consumers" TargetMode="Externa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70F34-F772-457A-B326-4864685C609D}"/>
              </a:ext>
            </a:extLst>
          </p:cNvPr>
          <p:cNvSpPr>
            <a:spLocks noGrp="1"/>
          </p:cNvSpPr>
          <p:nvPr>
            <p:ph type="title"/>
          </p:nvPr>
        </p:nvSpPr>
        <p:spPr/>
        <p:txBody>
          <a:bodyPr/>
          <a:lstStyle/>
          <a:p>
            <a:endParaRPr lang="en-IN"/>
          </a:p>
        </p:txBody>
      </p:sp>
      <p:sp>
        <p:nvSpPr>
          <p:cNvPr id="5" name="Content Placeholder 4">
            <a:extLst>
              <a:ext uri="{FF2B5EF4-FFF2-40B4-BE49-F238E27FC236}">
                <a16:creationId xmlns:a16="http://schemas.microsoft.com/office/drawing/2014/main" id="{AE6F441F-1D9D-479D-A66E-77CC15152756}"/>
              </a:ext>
            </a:extLst>
          </p:cNvPr>
          <p:cNvSpPr>
            <a:spLocks noGrp="1"/>
          </p:cNvSpPr>
          <p:nvPr>
            <p:ph idx="1"/>
          </p:nvPr>
        </p:nvSpPr>
        <p:spPr/>
        <p:txBody>
          <a:bodyPr/>
          <a:lstStyle/>
          <a:p>
            <a:endParaRPr lang="en-IN"/>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white"/>
                </a:solidFill>
                <a:effectLst/>
                <a:uLnTx/>
                <a:uFillTx/>
              </a:rPr>
              <a:t>06/03/2021</a:t>
            </a:r>
          </a:p>
        </p:txBody>
      </p:sp>
      <p:sp>
        <p:nvSpPr>
          <p:cNvPr id="7" name="TextBox 6"/>
          <p:cNvSpPr txBox="1"/>
          <p:nvPr/>
        </p:nvSpPr>
        <p:spPr>
          <a:xfrm>
            <a:off x="8355106" y="4374776"/>
            <a:ext cx="5485585" cy="461665"/>
          </a:xfrm>
          <a:prstGeom prst="rect">
            <a:avLst/>
          </a:prstGeom>
          <a:noFill/>
        </p:spPr>
        <p:txBody>
          <a:bodyPr wrap="square" rtlCol="0">
            <a:spAutoFit/>
          </a:bodyPr>
          <a:lstStyle/>
          <a:p>
            <a:pPr lvl="0">
              <a:defRPr/>
            </a:pPr>
            <a:r>
              <a:rPr lang="en-IN" sz="2400" b="1" dirty="0">
                <a:solidFill>
                  <a:schemeClr val="accent2">
                    <a:lumMod val="75000"/>
                  </a:schemeClr>
                </a:solidFill>
                <a:latin typeface="Bodoni MT" panose="02070603080606020203" pitchFamily="18" charset="0"/>
              </a:rPr>
              <a:t>Mahapara Gayasuddin</a:t>
            </a:r>
          </a:p>
        </p:txBody>
      </p:sp>
      <p:sp>
        <p:nvSpPr>
          <p:cNvPr id="6" name="AutoShape 4" descr="https://cdn-images-1.medium.com/max/800/1*NF6AdPk6sOMNNbQE5glvEQ.png">
            <a:extLst>
              <a:ext uri="{FF2B5EF4-FFF2-40B4-BE49-F238E27FC236}">
                <a16:creationId xmlns:a16="http://schemas.microsoft.com/office/drawing/2014/main" id="{7558013A-3C81-4C7E-B09A-49BB4A33E6A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ooter Placeholder 4">
            <a:extLst>
              <a:ext uri="{FF2B5EF4-FFF2-40B4-BE49-F238E27FC236}">
                <a16:creationId xmlns:a16="http://schemas.microsoft.com/office/drawing/2014/main" id="{F4D0C127-F4D8-4D68-94CF-840C9873572D}"/>
              </a:ext>
            </a:extLst>
          </p:cNvPr>
          <p:cNvSpPr txBox="1">
            <a:spLocks/>
          </p:cNvSpPr>
          <p:nvPr/>
        </p:nvSpPr>
        <p:spPr>
          <a:xfrm>
            <a:off x="4918364" y="6357938"/>
            <a:ext cx="7273636" cy="365125"/>
          </a:xfrm>
          <a:prstGeom prst="rect">
            <a:avLst/>
          </a:prstGeom>
        </p:spPr>
        <p:txBody>
          <a:bodyPr/>
          <a:lstStyle>
            <a:defPPr>
              <a:defRPr lang="en-US"/>
            </a:defPPr>
            <a:lvl1pPr marL="0" algn="r" defTabSz="914400" rtl="0" eaLnBrk="1" latinLnBrk="0" hangingPunct="1">
              <a:defRPr sz="14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t>Hotel Recommender System and Sentiment Analysis of Customer Reviews</a:t>
            </a:r>
            <a:endParaRPr lang="en-IN" dirty="0"/>
          </a:p>
        </p:txBody>
      </p:sp>
      <p:pic>
        <p:nvPicPr>
          <p:cNvPr id="1028" name="Picture 4" descr="Image result for hotel recommender system introduction">
            <a:extLst>
              <a:ext uri="{FF2B5EF4-FFF2-40B4-BE49-F238E27FC236}">
                <a16:creationId xmlns:a16="http://schemas.microsoft.com/office/drawing/2014/main" id="{88B412D8-B14F-4F91-BB3C-9112852800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5469"/>
            <a:ext cx="12191999" cy="660490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FF3F01E2-7666-434B-B774-AE8B63935E11}"/>
              </a:ext>
            </a:extLst>
          </p:cNvPr>
          <p:cNvSpPr txBox="1"/>
          <p:nvPr/>
        </p:nvSpPr>
        <p:spPr>
          <a:xfrm>
            <a:off x="614516" y="645866"/>
            <a:ext cx="11267768" cy="1846659"/>
          </a:xfrm>
          <a:prstGeom prst="rect">
            <a:avLst/>
          </a:prstGeom>
          <a:noFill/>
        </p:spPr>
        <p:txBody>
          <a:bodyPr wrap="square" rtlCol="0">
            <a:spAutoFit/>
          </a:bodyPr>
          <a:lstStyle/>
          <a:p>
            <a:pPr algn="ctr"/>
            <a:r>
              <a:rPr lang="en-IN" sz="4800" dirty="0">
                <a:ln w="0"/>
                <a:effectLst>
                  <a:outerShdw blurRad="38100" dist="19050" dir="2700000" algn="tl" rotWithShape="0">
                    <a:schemeClr val="dk1">
                      <a:alpha val="40000"/>
                    </a:schemeClr>
                  </a:outerShdw>
                </a:effectLst>
                <a:latin typeface="Bell MT" panose="02020503060305020303" pitchFamily="18" charset="0"/>
              </a:rPr>
              <a:t>Hotel Recommender System and Sentiment Analysis of Customer Reviews</a:t>
            </a:r>
          </a:p>
          <a:p>
            <a:endParaRPr lang="en-IN" dirty="0"/>
          </a:p>
        </p:txBody>
      </p:sp>
      <p:sp>
        <p:nvSpPr>
          <p:cNvPr id="13" name="TextBox 12">
            <a:extLst>
              <a:ext uri="{FF2B5EF4-FFF2-40B4-BE49-F238E27FC236}">
                <a16:creationId xmlns:a16="http://schemas.microsoft.com/office/drawing/2014/main" id="{91D72C79-9AFA-4EEC-80F2-536201824D50}"/>
              </a:ext>
            </a:extLst>
          </p:cNvPr>
          <p:cNvSpPr txBox="1"/>
          <p:nvPr/>
        </p:nvSpPr>
        <p:spPr>
          <a:xfrm>
            <a:off x="233516" y="4545833"/>
            <a:ext cx="4225190" cy="1323439"/>
          </a:xfrm>
          <a:prstGeom prst="rect">
            <a:avLst/>
          </a:prstGeom>
          <a:noFill/>
        </p:spPr>
        <p:txBody>
          <a:bodyPr wrap="square" rtlCol="0">
            <a:spAutoFit/>
          </a:bodyPr>
          <a:lstStyle/>
          <a:p>
            <a:r>
              <a:rPr lang="en-IN" sz="2000" b="1" dirty="0">
                <a:latin typeface="Bell MT" panose="02020503060305020303" pitchFamily="18" charset="0"/>
              </a:rPr>
              <a:t>PRESENTED BY:</a:t>
            </a:r>
          </a:p>
          <a:p>
            <a:r>
              <a:rPr lang="en-IN" sz="2000" b="1" dirty="0">
                <a:latin typeface="Bell MT" panose="02020503060305020303" pitchFamily="18" charset="0"/>
              </a:rPr>
              <a:t>MAHAPARA GAYASUDDIN</a:t>
            </a:r>
          </a:p>
          <a:p>
            <a:r>
              <a:rPr lang="en-IN" sz="2000" b="1" dirty="0">
                <a:latin typeface="Bell MT" panose="02020503060305020303" pitchFamily="18" charset="0"/>
              </a:rPr>
              <a:t>MENTOR:</a:t>
            </a:r>
          </a:p>
          <a:p>
            <a:r>
              <a:rPr lang="en-IN" sz="2000" b="1" dirty="0">
                <a:latin typeface="Bell MT" panose="02020503060305020303" pitchFamily="18" charset="0"/>
              </a:rPr>
              <a:t>KRISHNA KUMAR TIWARI</a:t>
            </a:r>
          </a:p>
        </p:txBody>
      </p:sp>
      <p:pic>
        <p:nvPicPr>
          <p:cNvPr id="14" name="Picture 13">
            <a:extLst>
              <a:ext uri="{FF2B5EF4-FFF2-40B4-BE49-F238E27FC236}">
                <a16:creationId xmlns:a16="http://schemas.microsoft.com/office/drawing/2014/main" id="{F782CD87-E68E-4E47-BFF6-014811EEE426}"/>
              </a:ext>
            </a:extLst>
          </p:cNvPr>
          <p:cNvPicPr>
            <a:picLocks noChangeAspect="1"/>
          </p:cNvPicPr>
          <p:nvPr/>
        </p:nvPicPr>
        <p:blipFill>
          <a:blip r:embed="rId3"/>
          <a:stretch>
            <a:fillRect/>
          </a:stretch>
        </p:blipFill>
        <p:spPr>
          <a:xfrm>
            <a:off x="10115983" y="90039"/>
            <a:ext cx="1933575" cy="638175"/>
          </a:xfrm>
          <a:prstGeom prst="rect">
            <a:avLst/>
          </a:prstGeom>
        </p:spPr>
      </p:pic>
    </p:spTree>
    <p:extLst>
      <p:ext uri="{BB962C8B-B14F-4D97-AF65-F5344CB8AC3E}">
        <p14:creationId xmlns:p14="http://schemas.microsoft.com/office/powerpoint/2010/main" val="3709019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F36053-5B5A-4DEF-8241-22028C841C09}"/>
              </a:ext>
            </a:extLst>
          </p:cNvPr>
          <p:cNvSpPr>
            <a:spLocks noGrp="1"/>
          </p:cNvSpPr>
          <p:nvPr>
            <p:ph type="title"/>
          </p:nvPr>
        </p:nvSpPr>
        <p:spPr>
          <a:xfrm>
            <a:off x="166255" y="1"/>
            <a:ext cx="11187545" cy="845126"/>
          </a:xfrm>
        </p:spPr>
        <p:txBody>
          <a:bodyPr/>
          <a:lstStyle/>
          <a:p>
            <a:r>
              <a:rPr lang="en-IN"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Bell MT" panose="02020503060305020303" pitchFamily="18" charset="0"/>
              </a:rPr>
              <a:t>Business Understanding</a:t>
            </a:r>
            <a:endParaRPr lang="en-IN"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8" name="Content Placeholder 7">
            <a:extLst>
              <a:ext uri="{FF2B5EF4-FFF2-40B4-BE49-F238E27FC236}">
                <a16:creationId xmlns:a16="http://schemas.microsoft.com/office/drawing/2014/main" id="{CE7DAE8A-7C38-4A6D-9210-BA96B4409123}"/>
              </a:ext>
            </a:extLst>
          </p:cNvPr>
          <p:cNvSpPr>
            <a:spLocks noGrp="1"/>
          </p:cNvSpPr>
          <p:nvPr>
            <p:ph sz="half" idx="1"/>
          </p:nvPr>
        </p:nvSpPr>
        <p:spPr>
          <a:xfrm>
            <a:off x="166255" y="845128"/>
            <a:ext cx="6005944" cy="5331836"/>
          </a:xfrm>
        </p:spPr>
        <p:txBody>
          <a:bodyPr>
            <a:normAutofit fontScale="25000" lnSpcReduction="20000"/>
          </a:bodyPr>
          <a:lstStyle/>
          <a:p>
            <a:pPr algn="just">
              <a:buFont typeface="Wingdings" panose="05000000000000000000" pitchFamily="2" charset="2"/>
              <a:buChar char="Ø"/>
            </a:pPr>
            <a:r>
              <a:rPr lang="en-US" sz="6400" dirty="0">
                <a:latin typeface="Times New Roman" panose="02020603050405020304" pitchFamily="18" charset="0"/>
                <a:cs typeface="Times New Roman" panose="02020603050405020304" pitchFamily="18" charset="0"/>
              </a:rPr>
              <a:t>TripAdvisor is the most successful online forum in the travel and tourism industry. Easily the world’s largest travel community, it reaches 390 million unique visitors each month and lists 465 million reviews and opinions about more than 7 million accommodations, restaurants, and attractions in 49 markets worldwide.</a:t>
            </a:r>
          </a:p>
          <a:p>
            <a:pPr algn="just">
              <a:buFont typeface="Wingdings" panose="05000000000000000000" pitchFamily="2" charset="2"/>
              <a:buChar char="Ø"/>
            </a:pPr>
            <a:r>
              <a:rPr lang="en-US" sz="6400" dirty="0">
                <a:latin typeface="Times New Roman" panose="02020603050405020304" pitchFamily="18" charset="0"/>
                <a:cs typeface="Times New Roman" panose="02020603050405020304" pitchFamily="18" charset="0"/>
              </a:rPr>
              <a:t>TripAdvisor has since been ranked as the most popular site for trip planning, with millions of tourists visiting the site when arranging their holidays</a:t>
            </a:r>
          </a:p>
          <a:p>
            <a:pPr algn="just">
              <a:buFont typeface="Wingdings" panose="05000000000000000000" pitchFamily="2" charset="2"/>
              <a:buChar char="Ø"/>
            </a:pPr>
            <a:r>
              <a:rPr lang="en-US" sz="6400" dirty="0">
                <a:latin typeface="Times New Roman" panose="02020603050405020304" pitchFamily="18" charset="0"/>
                <a:cs typeface="Times New Roman" panose="02020603050405020304" pitchFamily="18" charset="0"/>
              </a:rPr>
              <a:t>“Sentiment analysis” of customer and use of that information to study what people like and don’t like—and, more importantly </a:t>
            </a:r>
            <a:r>
              <a:rPr lang="en-US" sz="6400" i="1" dirty="0">
                <a:latin typeface="Times New Roman" panose="02020603050405020304" pitchFamily="18" charset="0"/>
                <a:cs typeface="Times New Roman" panose="02020603050405020304" pitchFamily="18" charset="0"/>
              </a:rPr>
              <a:t>why</a:t>
            </a:r>
            <a:r>
              <a:rPr lang="en-US" sz="6400" dirty="0">
                <a:latin typeface="Times New Roman" panose="02020603050405020304" pitchFamily="18" charset="0"/>
                <a:cs typeface="Times New Roman" panose="02020603050405020304" pitchFamily="18" charset="0"/>
              </a:rPr>
              <a:t>—helps develop better marketing campaign</a:t>
            </a:r>
          </a:p>
          <a:p>
            <a:pPr algn="just">
              <a:buFont typeface="Wingdings" panose="05000000000000000000" pitchFamily="2" charset="2"/>
              <a:buChar char="Ø"/>
            </a:pPr>
            <a:r>
              <a:rPr lang="en-IN" sz="6400" dirty="0">
                <a:latin typeface="Times New Roman" panose="02020603050405020304" pitchFamily="18" charset="0"/>
                <a:cs typeface="Times New Roman" panose="02020603050405020304" pitchFamily="18" charset="0"/>
              </a:rPr>
              <a:t>Increased sales/conversion</a:t>
            </a:r>
          </a:p>
          <a:p>
            <a:pPr algn="just">
              <a:buFont typeface="Wingdings" panose="05000000000000000000" pitchFamily="2" charset="2"/>
              <a:buChar char="Ø"/>
            </a:pPr>
            <a:r>
              <a:rPr lang="en-IN" sz="6400" dirty="0">
                <a:latin typeface="Times New Roman" panose="02020603050405020304" pitchFamily="18" charset="0"/>
                <a:cs typeface="Times New Roman" panose="02020603050405020304" pitchFamily="18" charset="0"/>
              </a:rPr>
              <a:t>Increased user satisfaction</a:t>
            </a:r>
          </a:p>
          <a:p>
            <a:pPr algn="just">
              <a:buFont typeface="Wingdings" panose="05000000000000000000" pitchFamily="2" charset="2"/>
              <a:buChar char="Ø"/>
            </a:pPr>
            <a:r>
              <a:rPr lang="en-US" sz="6400" dirty="0">
                <a:latin typeface="Times New Roman" panose="02020603050405020304" pitchFamily="18" charset="0"/>
                <a:cs typeface="Times New Roman" panose="02020603050405020304" pitchFamily="18" charset="0"/>
              </a:rPr>
              <a:t>Increased loyalty and share of mind</a:t>
            </a:r>
          </a:p>
          <a:p>
            <a:pPr algn="just">
              <a:buFont typeface="Wingdings" panose="05000000000000000000" pitchFamily="2" charset="2"/>
              <a:buChar char="Ø"/>
            </a:pPr>
            <a:r>
              <a:rPr lang="en-IN" sz="6400" dirty="0">
                <a:latin typeface="Times New Roman" panose="02020603050405020304" pitchFamily="18" charset="0"/>
                <a:cs typeface="Times New Roman" panose="02020603050405020304" pitchFamily="18" charset="0"/>
              </a:rPr>
              <a:t>Reduced churn</a:t>
            </a:r>
          </a:p>
          <a:p>
            <a:pPr algn="just">
              <a:buFont typeface="Wingdings" panose="05000000000000000000" pitchFamily="2" charset="2"/>
              <a:buChar char="Ø"/>
            </a:pPr>
            <a:r>
              <a:rPr lang="en-US" sz="6400" dirty="0">
                <a:latin typeface="Times New Roman" panose="02020603050405020304" pitchFamily="18" charset="0"/>
                <a:cs typeface="Times New Roman" panose="02020603050405020304" pitchFamily="18" charset="0"/>
              </a:rPr>
              <a:t>35% of the purchases on Amazon are the result of their recommender system, according to </a:t>
            </a:r>
            <a:r>
              <a:rPr lang="en-US" sz="6400" b="1" dirty="0">
                <a:latin typeface="Times New Roman" panose="02020603050405020304" pitchFamily="18" charset="0"/>
                <a:cs typeface="Times New Roman" panose="02020603050405020304" pitchFamily="18" charset="0"/>
                <a:hlinkClick r:id="rId2"/>
              </a:rPr>
              <a:t>McKinsey</a:t>
            </a:r>
            <a:r>
              <a:rPr lang="en-US" sz="64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6400" dirty="0">
                <a:latin typeface="Times New Roman" panose="02020603050405020304" pitchFamily="18" charset="0"/>
                <a:cs typeface="Times New Roman" panose="02020603050405020304" pitchFamily="18" charset="0"/>
              </a:rPr>
              <a:t>Recommendations are responsible for 70% of the time people spend watching videos on </a:t>
            </a:r>
            <a:r>
              <a:rPr lang="en-US" sz="6400" b="1" dirty="0">
                <a:latin typeface="Times New Roman" panose="02020603050405020304" pitchFamily="18" charset="0"/>
                <a:cs typeface="Times New Roman" panose="02020603050405020304" pitchFamily="18" charset="0"/>
                <a:hlinkClick r:id="rId3"/>
              </a:rPr>
              <a:t>YouTube</a:t>
            </a:r>
            <a:r>
              <a:rPr lang="en-US" sz="64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6400" dirty="0">
                <a:latin typeface="Times New Roman" panose="02020603050405020304" pitchFamily="18" charset="0"/>
                <a:cs typeface="Times New Roman" panose="02020603050405020304" pitchFamily="18" charset="0"/>
              </a:rPr>
              <a:t>75% of what people are watching on Netflix comes from recommendations, according to </a:t>
            </a:r>
            <a:r>
              <a:rPr lang="en-US" sz="6400" b="1" dirty="0">
                <a:latin typeface="Times New Roman" panose="02020603050405020304" pitchFamily="18" charset="0"/>
                <a:cs typeface="Times New Roman" panose="02020603050405020304" pitchFamily="18" charset="0"/>
                <a:hlinkClick r:id="rId2"/>
              </a:rPr>
              <a:t>McKinsey</a:t>
            </a:r>
            <a:endParaRPr lang="en-US" sz="6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marL="0" indent="0">
              <a:buNone/>
            </a:pPr>
            <a:br>
              <a:rPr lang="en-US" dirty="0"/>
            </a:br>
            <a:endParaRPr lang="en-IN" b="1" dirty="0"/>
          </a:p>
          <a:p>
            <a:endParaRPr lang="en-IN" dirty="0"/>
          </a:p>
        </p:txBody>
      </p:sp>
      <p:pic>
        <p:nvPicPr>
          <p:cNvPr id="3099" name="Picture 27">
            <a:extLst>
              <a:ext uri="{FF2B5EF4-FFF2-40B4-BE49-F238E27FC236}">
                <a16:creationId xmlns:a16="http://schemas.microsoft.com/office/drawing/2014/main" id="{48808290-9A06-43D0-96E9-7F7CD220BB2C}"/>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6172199" y="1136074"/>
            <a:ext cx="5853545" cy="411480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A738494E-4201-4059-8BE1-E8A39FA06EB6}"/>
              </a:ext>
            </a:extLst>
          </p:cNvPr>
          <p:cNvSpPr txBox="1"/>
          <p:nvPr/>
        </p:nvSpPr>
        <p:spPr>
          <a:xfrm>
            <a:off x="6483927" y="5569527"/>
            <a:ext cx="5541818" cy="646331"/>
          </a:xfrm>
          <a:prstGeom prst="rect">
            <a:avLst/>
          </a:prstGeom>
          <a:noFill/>
        </p:spPr>
        <p:txBody>
          <a:bodyPr wrap="square" rtlCol="0">
            <a:spAutoFit/>
          </a:bodyPr>
          <a:lstStyle/>
          <a:p>
            <a:r>
              <a:rPr lang="en-US" i="1" dirty="0"/>
              <a:t>Map of the popularity of TripAdvisor searches in Google over the last five years</a:t>
            </a:r>
            <a:endParaRPr lang="en-IN" dirty="0"/>
          </a:p>
        </p:txBody>
      </p:sp>
      <p:sp>
        <p:nvSpPr>
          <p:cNvPr id="36" name="Footer Placeholder 4">
            <a:extLst>
              <a:ext uri="{FF2B5EF4-FFF2-40B4-BE49-F238E27FC236}">
                <a16:creationId xmlns:a16="http://schemas.microsoft.com/office/drawing/2014/main" id="{17464DB4-1261-4E3E-BE6D-E3398F97DD37}"/>
              </a:ext>
            </a:extLst>
          </p:cNvPr>
          <p:cNvSpPr txBox="1">
            <a:spLocks/>
          </p:cNvSpPr>
          <p:nvPr/>
        </p:nvSpPr>
        <p:spPr>
          <a:xfrm>
            <a:off x="5389418" y="6357938"/>
            <a:ext cx="6802582" cy="365125"/>
          </a:xfrm>
          <a:prstGeom prst="rect">
            <a:avLst/>
          </a:prstGeom>
        </p:spPr>
        <p:txBody>
          <a:bodyPr/>
          <a:lstStyle>
            <a:defPPr>
              <a:defRPr lang="en-US"/>
            </a:defPPr>
            <a:lvl1pPr marL="0" algn="r" defTabSz="914400" rtl="0" eaLnBrk="1" latinLnBrk="0" hangingPunct="1">
              <a:defRPr sz="14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t>Hotel Recommender System and Sentiment Analysis of Customer Reviews</a:t>
            </a:r>
            <a:endParaRPr lang="en-IN" dirty="0"/>
          </a:p>
        </p:txBody>
      </p:sp>
      <p:sp>
        <p:nvSpPr>
          <p:cNvPr id="9" name="Date Placeholder 3">
            <a:extLst>
              <a:ext uri="{FF2B5EF4-FFF2-40B4-BE49-F238E27FC236}">
                <a16:creationId xmlns:a16="http://schemas.microsoft.com/office/drawing/2014/main" id="{B63EDDBC-45E0-492F-BB16-E88D05385901}"/>
              </a:ext>
            </a:extLst>
          </p:cNvPr>
          <p:cNvSpPr txBox="1">
            <a:spLocks/>
          </p:cNvSpPr>
          <p:nvPr/>
        </p:nvSpPr>
        <p:spPr>
          <a:xfrm>
            <a:off x="838200" y="6339439"/>
            <a:ext cx="2743200" cy="365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Tx/>
              <a:buNone/>
              <a:defRPr/>
            </a:pPr>
            <a:r>
              <a:rPr lang="en-US" sz="1400" b="1" dirty="0">
                <a:solidFill>
                  <a:prstClr val="white"/>
                </a:solidFill>
              </a:rPr>
              <a:t>06/03/2021</a:t>
            </a:r>
          </a:p>
        </p:txBody>
      </p:sp>
    </p:spTree>
    <p:extLst>
      <p:ext uri="{BB962C8B-B14F-4D97-AF65-F5344CB8AC3E}">
        <p14:creationId xmlns:p14="http://schemas.microsoft.com/office/powerpoint/2010/main" val="61376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53" presetClass="exit" presetSubtype="32" fill="hold" nodeType="clickEffect">
                                  <p:stCondLst>
                                    <p:cond delay="0"/>
                                  </p:stCondLst>
                                  <p:childTnLst>
                                    <p:anim calcmode="lin" valueType="num">
                                      <p:cBhvr>
                                        <p:cTn id="46" dur="500"/>
                                        <p:tgtEl>
                                          <p:spTgt spid="3099"/>
                                        </p:tgtEl>
                                        <p:attrNameLst>
                                          <p:attrName>ppt_w</p:attrName>
                                        </p:attrNameLst>
                                      </p:cBhvr>
                                      <p:tavLst>
                                        <p:tav tm="0">
                                          <p:val>
                                            <p:strVal val="ppt_w"/>
                                          </p:val>
                                        </p:tav>
                                        <p:tav tm="100000">
                                          <p:val>
                                            <p:fltVal val="0"/>
                                          </p:val>
                                        </p:tav>
                                      </p:tavLst>
                                    </p:anim>
                                    <p:anim calcmode="lin" valueType="num">
                                      <p:cBhvr>
                                        <p:cTn id="47" dur="500"/>
                                        <p:tgtEl>
                                          <p:spTgt spid="3099"/>
                                        </p:tgtEl>
                                        <p:attrNameLst>
                                          <p:attrName>ppt_h</p:attrName>
                                        </p:attrNameLst>
                                      </p:cBhvr>
                                      <p:tavLst>
                                        <p:tav tm="0">
                                          <p:val>
                                            <p:strVal val="ppt_h"/>
                                          </p:val>
                                        </p:tav>
                                        <p:tav tm="100000">
                                          <p:val>
                                            <p:fltVal val="0"/>
                                          </p:val>
                                        </p:tav>
                                      </p:tavLst>
                                    </p:anim>
                                    <p:animEffect transition="out" filter="fade">
                                      <p:cBhvr>
                                        <p:cTn id="48" dur="500"/>
                                        <p:tgtEl>
                                          <p:spTgt spid="3099"/>
                                        </p:tgtEl>
                                      </p:cBhvr>
                                    </p:animEffect>
                                    <p:set>
                                      <p:cBhvr>
                                        <p:cTn id="49" dur="1" fill="hold">
                                          <p:stCondLst>
                                            <p:cond delay="499"/>
                                          </p:stCondLst>
                                        </p:cTn>
                                        <p:tgtEl>
                                          <p:spTgt spid="309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4388F-3F9E-4631-BF8B-D5D96CEF20D9}"/>
              </a:ext>
            </a:extLst>
          </p:cNvPr>
          <p:cNvSpPr>
            <a:spLocks noGrp="1"/>
          </p:cNvSpPr>
          <p:nvPr>
            <p:ph type="title"/>
          </p:nvPr>
        </p:nvSpPr>
        <p:spPr>
          <a:xfrm>
            <a:off x="180109" y="1"/>
            <a:ext cx="11173691" cy="775854"/>
          </a:xfrm>
        </p:spPr>
        <p:txBody>
          <a:bodyPr>
            <a:normAutofit/>
          </a:bodyPr>
          <a:lstStyle/>
          <a:p>
            <a:r>
              <a:rPr lang="en-IN"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Bell MT" panose="02020503060305020303" pitchFamily="18" charset="0"/>
              </a:rPr>
              <a:t>Data Understanding</a:t>
            </a:r>
          </a:p>
        </p:txBody>
      </p:sp>
      <p:pic>
        <p:nvPicPr>
          <p:cNvPr id="7" name="Content Placeholder 6">
            <a:extLst>
              <a:ext uri="{FF2B5EF4-FFF2-40B4-BE49-F238E27FC236}">
                <a16:creationId xmlns:a16="http://schemas.microsoft.com/office/drawing/2014/main" id="{1250A0F2-FF93-43CF-BAFC-81CD04C95002}"/>
              </a:ext>
            </a:extLst>
          </p:cNvPr>
          <p:cNvPicPr>
            <a:picLocks noGrp="1"/>
          </p:cNvPicPr>
          <p:nvPr>
            <p:ph sz="half" idx="1"/>
          </p:nvPr>
        </p:nvPicPr>
        <p:blipFill>
          <a:blip r:embed="rId2"/>
          <a:stretch>
            <a:fillRect/>
          </a:stretch>
        </p:blipFill>
        <p:spPr>
          <a:xfrm>
            <a:off x="180109" y="775855"/>
            <a:ext cx="5839691" cy="26531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Content Placeholder 7">
            <a:extLst>
              <a:ext uri="{FF2B5EF4-FFF2-40B4-BE49-F238E27FC236}">
                <a16:creationId xmlns:a16="http://schemas.microsoft.com/office/drawing/2014/main" id="{DE0C6DED-9876-43A9-A8EE-9E76D5DA00F6}"/>
              </a:ext>
            </a:extLst>
          </p:cNvPr>
          <p:cNvPicPr>
            <a:picLocks noGrp="1"/>
          </p:cNvPicPr>
          <p:nvPr>
            <p:ph sz="half" idx="2"/>
          </p:nvPr>
        </p:nvPicPr>
        <p:blipFill>
          <a:blip r:embed="rId3"/>
          <a:stretch>
            <a:fillRect/>
          </a:stretch>
        </p:blipFill>
        <p:spPr>
          <a:xfrm>
            <a:off x="180109" y="3935784"/>
            <a:ext cx="5181600" cy="22710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E42A337F-BAFE-4CCC-8B90-EC9C8A8CDD8F}"/>
              </a:ext>
            </a:extLst>
          </p:cNvPr>
          <p:cNvSpPr txBox="1"/>
          <p:nvPr/>
        </p:nvSpPr>
        <p:spPr>
          <a:xfrm>
            <a:off x="1555172" y="3566452"/>
            <a:ext cx="3089564"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Distribution of Rating</a:t>
            </a:r>
          </a:p>
        </p:txBody>
      </p:sp>
      <p:pic>
        <p:nvPicPr>
          <p:cNvPr id="10" name="Picture 9">
            <a:extLst>
              <a:ext uri="{FF2B5EF4-FFF2-40B4-BE49-F238E27FC236}">
                <a16:creationId xmlns:a16="http://schemas.microsoft.com/office/drawing/2014/main" id="{D62273F5-2849-48F8-9EF5-3E0397921023}"/>
              </a:ext>
            </a:extLst>
          </p:cNvPr>
          <p:cNvPicPr/>
          <p:nvPr/>
        </p:nvPicPr>
        <p:blipFill>
          <a:blip r:embed="rId4"/>
          <a:stretch>
            <a:fillRect/>
          </a:stretch>
        </p:blipFill>
        <p:spPr>
          <a:xfrm>
            <a:off x="6303818" y="1427018"/>
            <a:ext cx="5708073" cy="38776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a:extLst>
              <a:ext uri="{FF2B5EF4-FFF2-40B4-BE49-F238E27FC236}">
                <a16:creationId xmlns:a16="http://schemas.microsoft.com/office/drawing/2014/main" id="{2C7C68AE-D860-44F3-8436-B8BAB3C2FD6C}"/>
              </a:ext>
            </a:extLst>
          </p:cNvPr>
          <p:cNvSpPr txBox="1"/>
          <p:nvPr/>
        </p:nvSpPr>
        <p:spPr>
          <a:xfrm>
            <a:off x="7310209" y="5646366"/>
            <a:ext cx="4592782"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Top 20 Most Reviewed Hotels</a:t>
            </a:r>
          </a:p>
        </p:txBody>
      </p:sp>
      <p:sp>
        <p:nvSpPr>
          <p:cNvPr id="12" name="Footer Placeholder 4">
            <a:extLst>
              <a:ext uri="{FF2B5EF4-FFF2-40B4-BE49-F238E27FC236}">
                <a16:creationId xmlns:a16="http://schemas.microsoft.com/office/drawing/2014/main" id="{377F3410-11C8-4492-97EB-E88B78977CE2}"/>
              </a:ext>
            </a:extLst>
          </p:cNvPr>
          <p:cNvSpPr txBox="1">
            <a:spLocks/>
          </p:cNvSpPr>
          <p:nvPr/>
        </p:nvSpPr>
        <p:spPr>
          <a:xfrm>
            <a:off x="5389418" y="6357938"/>
            <a:ext cx="6802582" cy="365125"/>
          </a:xfrm>
          <a:prstGeom prst="rect">
            <a:avLst/>
          </a:prstGeom>
        </p:spPr>
        <p:txBody>
          <a:bodyPr/>
          <a:lstStyle>
            <a:defPPr>
              <a:defRPr lang="en-US"/>
            </a:defPPr>
            <a:lvl1pPr marL="0" algn="r" defTabSz="914400" rtl="0" eaLnBrk="1" latinLnBrk="0" hangingPunct="1">
              <a:defRPr sz="14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t>Hotel Recommender System and Sentiment Analysis of Customer Reviews</a:t>
            </a:r>
            <a:endParaRPr lang="en-IN" dirty="0"/>
          </a:p>
        </p:txBody>
      </p:sp>
      <p:sp>
        <p:nvSpPr>
          <p:cNvPr id="13" name="Date Placeholder 3">
            <a:extLst>
              <a:ext uri="{FF2B5EF4-FFF2-40B4-BE49-F238E27FC236}">
                <a16:creationId xmlns:a16="http://schemas.microsoft.com/office/drawing/2014/main" id="{1F7ABD39-3D0C-4F36-8B53-F02EA669074D}"/>
              </a:ext>
            </a:extLst>
          </p:cNvPr>
          <p:cNvSpPr txBox="1">
            <a:spLocks/>
          </p:cNvSpPr>
          <p:nvPr/>
        </p:nvSpPr>
        <p:spPr>
          <a:xfrm>
            <a:off x="838200" y="6339439"/>
            <a:ext cx="2743200" cy="365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Tx/>
              <a:buNone/>
              <a:defRPr/>
            </a:pPr>
            <a:r>
              <a:rPr lang="en-US" sz="1400" b="1" dirty="0">
                <a:solidFill>
                  <a:prstClr val="white"/>
                </a:solidFill>
              </a:rPr>
              <a:t>06/03/2021</a:t>
            </a:r>
          </a:p>
        </p:txBody>
      </p:sp>
    </p:spTree>
    <p:extLst>
      <p:ext uri="{BB962C8B-B14F-4D97-AF65-F5344CB8AC3E}">
        <p14:creationId xmlns:p14="http://schemas.microsoft.com/office/powerpoint/2010/main" val="1193977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4B749-9ED5-43DB-9BE2-5051E84EA5F2}"/>
              </a:ext>
            </a:extLst>
          </p:cNvPr>
          <p:cNvSpPr>
            <a:spLocks noGrp="1"/>
          </p:cNvSpPr>
          <p:nvPr>
            <p:ph type="title"/>
          </p:nvPr>
        </p:nvSpPr>
        <p:spPr>
          <a:xfrm>
            <a:off x="180109" y="1"/>
            <a:ext cx="11173691" cy="789708"/>
          </a:xfrm>
        </p:spPr>
        <p:txBody>
          <a:bodyPr>
            <a:normAutofit/>
          </a:bodyPr>
          <a:lstStyle/>
          <a:p>
            <a:r>
              <a:rPr lang="en-IN"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Bell MT" panose="02020503060305020303" pitchFamily="18" charset="0"/>
              </a:rPr>
              <a:t>Continue….</a:t>
            </a:r>
            <a:endParaRPr lang="en-IN" sz="4000" b="1" dirty="0">
              <a:latin typeface="Bell MT" panose="02020503060305020303" pitchFamily="18" charset="0"/>
            </a:endParaRPr>
          </a:p>
        </p:txBody>
      </p:sp>
      <p:pic>
        <p:nvPicPr>
          <p:cNvPr id="7" name="Content Placeholder 6">
            <a:extLst>
              <a:ext uri="{FF2B5EF4-FFF2-40B4-BE49-F238E27FC236}">
                <a16:creationId xmlns:a16="http://schemas.microsoft.com/office/drawing/2014/main" id="{43A054DD-45F5-4E2D-8E6F-0DC6DB0B9F50}"/>
              </a:ext>
            </a:extLst>
          </p:cNvPr>
          <p:cNvPicPr>
            <a:picLocks noGrp="1"/>
          </p:cNvPicPr>
          <p:nvPr>
            <p:ph sz="half" idx="1"/>
          </p:nvPr>
        </p:nvPicPr>
        <p:blipFill>
          <a:blip r:embed="rId2"/>
          <a:stretch>
            <a:fillRect/>
          </a:stretch>
        </p:blipFill>
        <p:spPr>
          <a:xfrm>
            <a:off x="180109" y="4159859"/>
            <a:ext cx="4578928" cy="20445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Content Placeholder 7">
            <a:extLst>
              <a:ext uri="{FF2B5EF4-FFF2-40B4-BE49-F238E27FC236}">
                <a16:creationId xmlns:a16="http://schemas.microsoft.com/office/drawing/2014/main" id="{88BA278C-C792-4C21-88F7-148DB10CBC4E}"/>
              </a:ext>
            </a:extLst>
          </p:cNvPr>
          <p:cNvPicPr>
            <a:picLocks noGrp="1"/>
          </p:cNvPicPr>
          <p:nvPr>
            <p:ph sz="half" idx="2"/>
          </p:nvPr>
        </p:nvPicPr>
        <p:blipFill>
          <a:blip r:embed="rId3"/>
          <a:stretch>
            <a:fillRect/>
          </a:stretch>
        </p:blipFill>
        <p:spPr>
          <a:xfrm>
            <a:off x="6276109" y="922169"/>
            <a:ext cx="5735782" cy="42317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742E4839-43C1-475C-9BC5-8B9652E6F853}"/>
              </a:ext>
            </a:extLst>
          </p:cNvPr>
          <p:cNvPicPr/>
          <p:nvPr/>
        </p:nvPicPr>
        <p:blipFill>
          <a:blip r:embed="rId4"/>
          <a:stretch>
            <a:fillRect/>
          </a:stretch>
        </p:blipFill>
        <p:spPr>
          <a:xfrm>
            <a:off x="180110" y="1094508"/>
            <a:ext cx="4578927" cy="26960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a:extLst>
              <a:ext uri="{FF2B5EF4-FFF2-40B4-BE49-F238E27FC236}">
                <a16:creationId xmlns:a16="http://schemas.microsoft.com/office/drawing/2014/main" id="{6BE9D9EF-821D-47F5-8D0C-423C587135D4}"/>
              </a:ext>
            </a:extLst>
          </p:cNvPr>
          <p:cNvSpPr txBox="1"/>
          <p:nvPr/>
        </p:nvSpPr>
        <p:spPr>
          <a:xfrm>
            <a:off x="7578436" y="5555673"/>
            <a:ext cx="4114800" cy="64633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Reviews Distribution by City</a:t>
            </a:r>
          </a:p>
          <a:p>
            <a:endParaRPr lang="en-IN" dirty="0"/>
          </a:p>
        </p:txBody>
      </p:sp>
      <p:sp>
        <p:nvSpPr>
          <p:cNvPr id="11" name="TextBox 10">
            <a:extLst>
              <a:ext uri="{FF2B5EF4-FFF2-40B4-BE49-F238E27FC236}">
                <a16:creationId xmlns:a16="http://schemas.microsoft.com/office/drawing/2014/main" id="{1ADC0858-B402-443A-A07D-1BCEF76FADFB}"/>
              </a:ext>
            </a:extLst>
          </p:cNvPr>
          <p:cNvSpPr txBox="1"/>
          <p:nvPr/>
        </p:nvSpPr>
        <p:spPr>
          <a:xfrm>
            <a:off x="1004455" y="3790526"/>
            <a:ext cx="3754582"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Sentiment Distribution</a:t>
            </a:r>
          </a:p>
        </p:txBody>
      </p:sp>
      <p:sp>
        <p:nvSpPr>
          <p:cNvPr id="12" name="TextBox 11">
            <a:extLst>
              <a:ext uri="{FF2B5EF4-FFF2-40B4-BE49-F238E27FC236}">
                <a16:creationId xmlns:a16="http://schemas.microsoft.com/office/drawing/2014/main" id="{91C83D4C-4767-4A69-842E-E42F77709E25}"/>
              </a:ext>
            </a:extLst>
          </p:cNvPr>
          <p:cNvSpPr txBox="1"/>
          <p:nvPr/>
        </p:nvSpPr>
        <p:spPr>
          <a:xfrm>
            <a:off x="838199" y="628588"/>
            <a:ext cx="3415145"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Frequent user Name</a:t>
            </a:r>
          </a:p>
        </p:txBody>
      </p:sp>
      <p:sp>
        <p:nvSpPr>
          <p:cNvPr id="13" name="Footer Placeholder 4">
            <a:extLst>
              <a:ext uri="{FF2B5EF4-FFF2-40B4-BE49-F238E27FC236}">
                <a16:creationId xmlns:a16="http://schemas.microsoft.com/office/drawing/2014/main" id="{E6143878-8F58-468E-9B2C-33640CD86FC5}"/>
              </a:ext>
            </a:extLst>
          </p:cNvPr>
          <p:cNvSpPr txBox="1">
            <a:spLocks/>
          </p:cNvSpPr>
          <p:nvPr/>
        </p:nvSpPr>
        <p:spPr>
          <a:xfrm>
            <a:off x="5389418" y="6357938"/>
            <a:ext cx="6802582" cy="365125"/>
          </a:xfrm>
          <a:prstGeom prst="rect">
            <a:avLst/>
          </a:prstGeom>
        </p:spPr>
        <p:txBody>
          <a:bodyPr/>
          <a:lstStyle>
            <a:defPPr>
              <a:defRPr lang="en-US"/>
            </a:defPPr>
            <a:lvl1pPr marL="0" algn="r" defTabSz="914400" rtl="0" eaLnBrk="1" latinLnBrk="0" hangingPunct="1">
              <a:defRPr sz="14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t>Hotel Recommender System and Sentiment Analysis of Customer Reviews</a:t>
            </a:r>
            <a:endParaRPr lang="en-IN" dirty="0"/>
          </a:p>
        </p:txBody>
      </p:sp>
      <p:sp>
        <p:nvSpPr>
          <p:cNvPr id="14" name="Date Placeholder 3">
            <a:extLst>
              <a:ext uri="{FF2B5EF4-FFF2-40B4-BE49-F238E27FC236}">
                <a16:creationId xmlns:a16="http://schemas.microsoft.com/office/drawing/2014/main" id="{B45010B5-F210-4791-A6D3-8173BEAAA611}"/>
              </a:ext>
            </a:extLst>
          </p:cNvPr>
          <p:cNvSpPr txBox="1">
            <a:spLocks/>
          </p:cNvSpPr>
          <p:nvPr/>
        </p:nvSpPr>
        <p:spPr>
          <a:xfrm>
            <a:off x="838200" y="6339439"/>
            <a:ext cx="2743200" cy="365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Tx/>
              <a:buNone/>
              <a:defRPr/>
            </a:pPr>
            <a:r>
              <a:rPr lang="en-US" sz="1400" b="1" dirty="0">
                <a:solidFill>
                  <a:prstClr val="white"/>
                </a:solidFill>
              </a:rPr>
              <a:t>06/03/2021</a:t>
            </a:r>
          </a:p>
        </p:txBody>
      </p:sp>
    </p:spTree>
    <p:extLst>
      <p:ext uri="{BB962C8B-B14F-4D97-AF65-F5344CB8AC3E}">
        <p14:creationId xmlns:p14="http://schemas.microsoft.com/office/powerpoint/2010/main" val="128341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6BB02-2D88-4CFD-8170-9B74D43C25B1}"/>
              </a:ext>
            </a:extLst>
          </p:cNvPr>
          <p:cNvSpPr>
            <a:spLocks noGrp="1"/>
          </p:cNvSpPr>
          <p:nvPr>
            <p:ph type="title"/>
          </p:nvPr>
        </p:nvSpPr>
        <p:spPr>
          <a:xfrm>
            <a:off x="180109" y="365125"/>
            <a:ext cx="11173691" cy="604693"/>
          </a:xfrm>
        </p:spPr>
        <p:txBody>
          <a:bodyPr>
            <a:normAutofit fontScale="90000"/>
          </a:bodyPr>
          <a:lstStyle/>
          <a:p>
            <a:r>
              <a:rPr lang="en-IN"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Bell MT" panose="02020503060305020303" pitchFamily="18" charset="0"/>
              </a:rPr>
              <a:t>Data Preparation</a:t>
            </a:r>
          </a:p>
        </p:txBody>
      </p:sp>
      <p:graphicFrame>
        <p:nvGraphicFramePr>
          <p:cNvPr id="6" name="Content Placeholder 5">
            <a:extLst>
              <a:ext uri="{FF2B5EF4-FFF2-40B4-BE49-F238E27FC236}">
                <a16:creationId xmlns:a16="http://schemas.microsoft.com/office/drawing/2014/main" id="{F3195B43-843C-4AFD-9764-52B8441E8EB3}"/>
              </a:ext>
            </a:extLst>
          </p:cNvPr>
          <p:cNvGraphicFramePr>
            <a:graphicFrameLocks noGrp="1"/>
          </p:cNvGraphicFramePr>
          <p:nvPr>
            <p:ph idx="1"/>
            <p:extLst>
              <p:ext uri="{D42A27DB-BD31-4B8C-83A1-F6EECF244321}">
                <p14:modId xmlns:p14="http://schemas.microsoft.com/office/powerpoint/2010/main" val="2425624522"/>
              </p:ext>
            </p:extLst>
          </p:nvPr>
        </p:nvGraphicFramePr>
        <p:xfrm>
          <a:off x="838200" y="969818"/>
          <a:ext cx="10515600" cy="52071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Date Placeholder 3">
            <a:extLst>
              <a:ext uri="{FF2B5EF4-FFF2-40B4-BE49-F238E27FC236}">
                <a16:creationId xmlns:a16="http://schemas.microsoft.com/office/drawing/2014/main" id="{585E70C9-6138-4908-B690-F369C3839A5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white"/>
                </a:solidFill>
                <a:effectLst/>
                <a:uLnTx/>
                <a:uFillTx/>
              </a:rPr>
              <a:t>06/03/2021</a:t>
            </a:r>
          </a:p>
        </p:txBody>
      </p:sp>
      <p:sp>
        <p:nvSpPr>
          <p:cNvPr id="7" name="Footer Placeholder 4">
            <a:extLst>
              <a:ext uri="{FF2B5EF4-FFF2-40B4-BE49-F238E27FC236}">
                <a16:creationId xmlns:a16="http://schemas.microsoft.com/office/drawing/2014/main" id="{68862890-CC3E-4E36-9312-249D10047A10}"/>
              </a:ext>
            </a:extLst>
          </p:cNvPr>
          <p:cNvSpPr txBox="1">
            <a:spLocks/>
          </p:cNvSpPr>
          <p:nvPr/>
        </p:nvSpPr>
        <p:spPr>
          <a:xfrm>
            <a:off x="5389418" y="6357938"/>
            <a:ext cx="6802582" cy="365125"/>
          </a:xfrm>
          <a:prstGeom prst="rect">
            <a:avLst/>
          </a:prstGeom>
        </p:spPr>
        <p:txBody>
          <a:bodyPr/>
          <a:lstStyle>
            <a:defPPr>
              <a:defRPr lang="en-US"/>
            </a:defPPr>
            <a:lvl1pPr marL="0" algn="r" defTabSz="914400" rtl="0" eaLnBrk="1" latinLnBrk="0" hangingPunct="1">
              <a:defRPr sz="14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t>Hotel Recommender System and Sentiment Analysis of Customer Reviews</a:t>
            </a:r>
            <a:endParaRPr lang="en-IN" dirty="0"/>
          </a:p>
        </p:txBody>
      </p:sp>
    </p:spTree>
    <p:extLst>
      <p:ext uri="{BB962C8B-B14F-4D97-AF65-F5344CB8AC3E}">
        <p14:creationId xmlns:p14="http://schemas.microsoft.com/office/powerpoint/2010/main" val="354367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0000D-6C14-4FDE-87D5-EBB85D7185B9}"/>
              </a:ext>
            </a:extLst>
          </p:cNvPr>
          <p:cNvSpPr>
            <a:spLocks noGrp="1"/>
          </p:cNvSpPr>
          <p:nvPr>
            <p:ph type="title"/>
          </p:nvPr>
        </p:nvSpPr>
        <p:spPr>
          <a:xfrm>
            <a:off x="166255" y="1"/>
            <a:ext cx="11187545" cy="789708"/>
          </a:xfrm>
        </p:spPr>
        <p:txBody>
          <a:bodyPr>
            <a:normAutofit/>
          </a:bodyPr>
          <a:lstStyle/>
          <a:p>
            <a:r>
              <a:rPr lang="en-IN"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Bell MT" panose="02020503060305020303" pitchFamily="18" charset="0"/>
                <a:cs typeface="Times New Roman" panose="02020603050405020304" pitchFamily="18" charset="0"/>
              </a:rPr>
              <a:t>Modelling</a:t>
            </a:r>
          </a:p>
        </p:txBody>
      </p:sp>
      <p:sp>
        <p:nvSpPr>
          <p:cNvPr id="3" name="Content Placeholder 2">
            <a:extLst>
              <a:ext uri="{FF2B5EF4-FFF2-40B4-BE49-F238E27FC236}">
                <a16:creationId xmlns:a16="http://schemas.microsoft.com/office/drawing/2014/main" id="{A6DB5868-5B4C-4C78-A6F8-B37BC2DCED3B}"/>
              </a:ext>
            </a:extLst>
          </p:cNvPr>
          <p:cNvSpPr>
            <a:spLocks noGrp="1"/>
          </p:cNvSpPr>
          <p:nvPr>
            <p:ph idx="1"/>
          </p:nvPr>
        </p:nvSpPr>
        <p:spPr>
          <a:xfrm>
            <a:off x="180110" y="2193405"/>
            <a:ext cx="5205554" cy="3983558"/>
          </a:xfrm>
        </p:spPr>
        <p:txBody>
          <a:bodyPr/>
          <a:lstStyle/>
          <a:p>
            <a:r>
              <a:rPr lang="en-IN" sz="4000" b="1" dirty="0">
                <a:solidFill>
                  <a:sysClr val="window" lastClr="FFFFFF"/>
                </a:solidFill>
                <a:latin typeface="Calibri" panose="020F0502020204030204"/>
              </a:rPr>
              <a:t>User Ratings</a:t>
            </a:r>
          </a:p>
          <a:p>
            <a:r>
              <a:rPr lang="en-IN" sz="4000" b="1" dirty="0">
                <a:solidFill>
                  <a:sysClr val="window" lastClr="FFFFFF"/>
                </a:solidFill>
                <a:latin typeface="Calibri" panose="020F0502020204030204"/>
              </a:rPr>
              <a:t>Active User Ra</a:t>
            </a:r>
          </a:p>
        </p:txBody>
      </p:sp>
      <p:sp>
        <p:nvSpPr>
          <p:cNvPr id="6" name="Date Placeholder 3">
            <a:extLst>
              <a:ext uri="{FF2B5EF4-FFF2-40B4-BE49-F238E27FC236}">
                <a16:creationId xmlns:a16="http://schemas.microsoft.com/office/drawing/2014/main" id="{8A04C824-1683-4993-A91D-548BED0CB0D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white"/>
                </a:solidFill>
                <a:effectLst/>
                <a:uLnTx/>
                <a:uFillTx/>
              </a:rPr>
              <a:t>06/03/2021</a:t>
            </a:r>
          </a:p>
        </p:txBody>
      </p:sp>
      <p:graphicFrame>
        <p:nvGraphicFramePr>
          <p:cNvPr id="7" name="Diagram 6">
            <a:extLst>
              <a:ext uri="{FF2B5EF4-FFF2-40B4-BE49-F238E27FC236}">
                <a16:creationId xmlns:a16="http://schemas.microsoft.com/office/drawing/2014/main" id="{C2311AAC-2F46-45E1-A965-A2BDEC286495}"/>
              </a:ext>
            </a:extLst>
          </p:cNvPr>
          <p:cNvGraphicFramePr/>
          <p:nvPr>
            <p:extLst>
              <p:ext uri="{D42A27DB-BD31-4B8C-83A1-F6EECF244321}">
                <p14:modId xmlns:p14="http://schemas.microsoft.com/office/powerpoint/2010/main" val="2988136283"/>
              </p:ext>
            </p:extLst>
          </p:nvPr>
        </p:nvGraphicFramePr>
        <p:xfrm>
          <a:off x="48493" y="2121136"/>
          <a:ext cx="5181599" cy="3146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Footer Placeholder 4">
            <a:extLst>
              <a:ext uri="{FF2B5EF4-FFF2-40B4-BE49-F238E27FC236}">
                <a16:creationId xmlns:a16="http://schemas.microsoft.com/office/drawing/2014/main" id="{F5E0DD78-F064-4B0C-8210-3FC6071574CB}"/>
              </a:ext>
            </a:extLst>
          </p:cNvPr>
          <p:cNvSpPr txBox="1">
            <a:spLocks/>
          </p:cNvSpPr>
          <p:nvPr/>
        </p:nvSpPr>
        <p:spPr>
          <a:xfrm>
            <a:off x="5389418" y="6357938"/>
            <a:ext cx="6802582" cy="365125"/>
          </a:xfrm>
          <a:prstGeom prst="rect">
            <a:avLst/>
          </a:prstGeom>
        </p:spPr>
        <p:txBody>
          <a:bodyPr/>
          <a:lstStyle>
            <a:defPPr>
              <a:defRPr lang="en-US"/>
            </a:defPPr>
            <a:lvl1pPr marL="0" algn="r" defTabSz="914400" rtl="0" eaLnBrk="1" latinLnBrk="0" hangingPunct="1">
              <a:defRPr sz="14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t>Hotel Recommender System and Sentiment Analysis of Customer Reviews</a:t>
            </a:r>
            <a:endParaRPr lang="en-IN" dirty="0"/>
          </a:p>
        </p:txBody>
      </p:sp>
      <p:sp>
        <p:nvSpPr>
          <p:cNvPr id="9" name="Flowchart: Magnetic Disk 8">
            <a:extLst>
              <a:ext uri="{FF2B5EF4-FFF2-40B4-BE49-F238E27FC236}">
                <a16:creationId xmlns:a16="http://schemas.microsoft.com/office/drawing/2014/main" id="{061FFF74-5257-4929-9766-BBA3201FC9DF}"/>
              </a:ext>
            </a:extLst>
          </p:cNvPr>
          <p:cNvSpPr/>
          <p:nvPr/>
        </p:nvSpPr>
        <p:spPr>
          <a:xfrm>
            <a:off x="5437908" y="2909455"/>
            <a:ext cx="1274618" cy="1011381"/>
          </a:xfrm>
          <a:prstGeom prst="flowChartMagneticDisk">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dirty="0">
                <a:solidFill>
                  <a:schemeClr val="tx1"/>
                </a:solidFill>
              </a:rPr>
              <a:t>Hotel Dataset</a:t>
            </a:r>
          </a:p>
        </p:txBody>
      </p:sp>
      <p:sp>
        <p:nvSpPr>
          <p:cNvPr id="10" name="Rectangle 9">
            <a:extLst>
              <a:ext uri="{FF2B5EF4-FFF2-40B4-BE49-F238E27FC236}">
                <a16:creationId xmlns:a16="http://schemas.microsoft.com/office/drawing/2014/main" id="{0003FA52-1A04-4264-8FF8-0558AD037D7A}"/>
              </a:ext>
            </a:extLst>
          </p:cNvPr>
          <p:cNvSpPr/>
          <p:nvPr/>
        </p:nvSpPr>
        <p:spPr>
          <a:xfrm>
            <a:off x="6788726" y="970798"/>
            <a:ext cx="5237020" cy="37183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Rectangle 10">
            <a:extLst>
              <a:ext uri="{FF2B5EF4-FFF2-40B4-BE49-F238E27FC236}">
                <a16:creationId xmlns:a16="http://schemas.microsoft.com/office/drawing/2014/main" id="{F52691C9-D9AE-4A6C-9B22-17D4D013434F}"/>
              </a:ext>
            </a:extLst>
          </p:cNvPr>
          <p:cNvSpPr/>
          <p:nvPr/>
        </p:nvSpPr>
        <p:spPr>
          <a:xfrm>
            <a:off x="6899563" y="1464505"/>
            <a:ext cx="3574473" cy="277090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cxnSp>
        <p:nvCxnSpPr>
          <p:cNvPr id="13" name="Straight Connector 12">
            <a:extLst>
              <a:ext uri="{FF2B5EF4-FFF2-40B4-BE49-F238E27FC236}">
                <a16:creationId xmlns:a16="http://schemas.microsoft.com/office/drawing/2014/main" id="{B2A11429-954E-42BA-8384-E01DB73D478A}"/>
              </a:ext>
            </a:extLst>
          </p:cNvPr>
          <p:cNvCxnSpPr>
            <a:cxnSpLocks/>
          </p:cNvCxnSpPr>
          <p:nvPr/>
        </p:nvCxnSpPr>
        <p:spPr>
          <a:xfrm>
            <a:off x="6788726" y="1343890"/>
            <a:ext cx="523702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C2463742-0DF9-44CD-8746-A8A81623E121}"/>
              </a:ext>
            </a:extLst>
          </p:cNvPr>
          <p:cNvCxnSpPr/>
          <p:nvPr/>
        </p:nvCxnSpPr>
        <p:spPr>
          <a:xfrm>
            <a:off x="6927273" y="1911927"/>
            <a:ext cx="3519054" cy="0"/>
          </a:xfrm>
          <a:prstGeom prst="line">
            <a:avLst/>
          </a:prstGeom>
        </p:spPr>
        <p:style>
          <a:lnRef idx="1">
            <a:schemeClr val="dk1"/>
          </a:lnRef>
          <a:fillRef idx="0">
            <a:schemeClr val="dk1"/>
          </a:fillRef>
          <a:effectRef idx="0">
            <a:schemeClr val="dk1"/>
          </a:effectRef>
          <a:fontRef idx="minor">
            <a:schemeClr val="tx1"/>
          </a:fontRef>
        </p:style>
      </p:cxnSp>
      <p:sp>
        <p:nvSpPr>
          <p:cNvPr id="16" name="Oval 15">
            <a:extLst>
              <a:ext uri="{FF2B5EF4-FFF2-40B4-BE49-F238E27FC236}">
                <a16:creationId xmlns:a16="http://schemas.microsoft.com/office/drawing/2014/main" id="{DC2E2F9D-9911-46DA-8CA4-BDB5E8A5FCAD}"/>
              </a:ext>
            </a:extLst>
          </p:cNvPr>
          <p:cNvSpPr/>
          <p:nvPr/>
        </p:nvSpPr>
        <p:spPr>
          <a:xfrm>
            <a:off x="6927274" y="2029925"/>
            <a:ext cx="1767032" cy="97887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Text pre-processing</a:t>
            </a:r>
          </a:p>
        </p:txBody>
      </p:sp>
      <p:sp>
        <p:nvSpPr>
          <p:cNvPr id="17" name="Rectangle: Rounded Corners 16">
            <a:extLst>
              <a:ext uri="{FF2B5EF4-FFF2-40B4-BE49-F238E27FC236}">
                <a16:creationId xmlns:a16="http://schemas.microsoft.com/office/drawing/2014/main" id="{D25889AF-712E-4C60-B083-B96057A76678}"/>
              </a:ext>
            </a:extLst>
          </p:cNvPr>
          <p:cNvSpPr/>
          <p:nvPr/>
        </p:nvSpPr>
        <p:spPr>
          <a:xfrm>
            <a:off x="7038109" y="3456063"/>
            <a:ext cx="1656197" cy="75485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Transforming text to feature vector</a:t>
            </a:r>
          </a:p>
        </p:txBody>
      </p:sp>
      <p:sp>
        <p:nvSpPr>
          <p:cNvPr id="18" name="Rectangle: Rounded Corners 17">
            <a:extLst>
              <a:ext uri="{FF2B5EF4-FFF2-40B4-BE49-F238E27FC236}">
                <a16:creationId xmlns:a16="http://schemas.microsoft.com/office/drawing/2014/main" id="{B401476F-3CC9-4373-9E23-EAFD18F083FB}"/>
              </a:ext>
            </a:extLst>
          </p:cNvPr>
          <p:cNvSpPr/>
          <p:nvPr/>
        </p:nvSpPr>
        <p:spPr>
          <a:xfrm>
            <a:off x="8814955" y="2313708"/>
            <a:ext cx="1392380" cy="95422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chemeClr val="tx1"/>
                </a:solidFill>
              </a:rPr>
              <a:t>Normalizing feature vector</a:t>
            </a:r>
          </a:p>
        </p:txBody>
      </p:sp>
      <p:sp>
        <p:nvSpPr>
          <p:cNvPr id="22" name="Rectangle: Rounded Corners 21">
            <a:extLst>
              <a:ext uri="{FF2B5EF4-FFF2-40B4-BE49-F238E27FC236}">
                <a16:creationId xmlns:a16="http://schemas.microsoft.com/office/drawing/2014/main" id="{7DFD4C28-D231-4799-8776-64BBC3C6C864}"/>
              </a:ext>
            </a:extLst>
          </p:cNvPr>
          <p:cNvSpPr/>
          <p:nvPr/>
        </p:nvSpPr>
        <p:spPr>
          <a:xfrm>
            <a:off x="10612005" y="2029926"/>
            <a:ext cx="1399885" cy="87951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Training the sentiment classifier</a:t>
            </a:r>
          </a:p>
        </p:txBody>
      </p:sp>
      <p:sp>
        <p:nvSpPr>
          <p:cNvPr id="23" name="Rectangle: Rounded Corners 22">
            <a:extLst>
              <a:ext uri="{FF2B5EF4-FFF2-40B4-BE49-F238E27FC236}">
                <a16:creationId xmlns:a16="http://schemas.microsoft.com/office/drawing/2014/main" id="{AFB2420D-C00B-406D-9D50-F4C7EC700AD4}"/>
              </a:ext>
            </a:extLst>
          </p:cNvPr>
          <p:cNvSpPr/>
          <p:nvPr/>
        </p:nvSpPr>
        <p:spPr>
          <a:xfrm>
            <a:off x="10550236" y="3254521"/>
            <a:ext cx="1433943" cy="879511"/>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t>Storing the trained model</a:t>
            </a:r>
          </a:p>
        </p:txBody>
      </p:sp>
      <p:sp>
        <p:nvSpPr>
          <p:cNvPr id="25" name="Arrow: Down 24">
            <a:extLst>
              <a:ext uri="{FF2B5EF4-FFF2-40B4-BE49-F238E27FC236}">
                <a16:creationId xmlns:a16="http://schemas.microsoft.com/office/drawing/2014/main" id="{71E28488-58CA-443F-A9FB-CB6B7C3B9D2C}"/>
              </a:ext>
            </a:extLst>
          </p:cNvPr>
          <p:cNvSpPr/>
          <p:nvPr/>
        </p:nvSpPr>
        <p:spPr>
          <a:xfrm>
            <a:off x="7772401" y="3036513"/>
            <a:ext cx="166255" cy="3654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 name="Connector: Curved 28">
            <a:extLst>
              <a:ext uri="{FF2B5EF4-FFF2-40B4-BE49-F238E27FC236}">
                <a16:creationId xmlns:a16="http://schemas.microsoft.com/office/drawing/2014/main" id="{E9FA5EB1-48B4-4F78-8976-636B27D6B7AE}"/>
              </a:ext>
            </a:extLst>
          </p:cNvPr>
          <p:cNvCxnSpPr>
            <a:cxnSpLocks/>
          </p:cNvCxnSpPr>
          <p:nvPr/>
        </p:nvCxnSpPr>
        <p:spPr>
          <a:xfrm rot="5400000" flipH="1" flipV="1">
            <a:off x="8963459" y="3296079"/>
            <a:ext cx="56282"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5BEBD455-38F1-46EB-8B74-F48D6C57FBA5}"/>
              </a:ext>
            </a:extLst>
          </p:cNvPr>
          <p:cNvCxnSpPr>
            <a:cxnSpLocks/>
            <a:endCxn id="18" idx="1"/>
          </p:cNvCxnSpPr>
          <p:nvPr/>
        </p:nvCxnSpPr>
        <p:spPr>
          <a:xfrm rot="5400000" flipH="1" flipV="1">
            <a:off x="8235191" y="2965917"/>
            <a:ext cx="754858" cy="404670"/>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sp>
        <p:nvSpPr>
          <p:cNvPr id="33" name="Arrow: Curved Down 32">
            <a:extLst>
              <a:ext uri="{FF2B5EF4-FFF2-40B4-BE49-F238E27FC236}">
                <a16:creationId xmlns:a16="http://schemas.microsoft.com/office/drawing/2014/main" id="{735640EC-EE7A-4475-9259-364E1627B541}"/>
              </a:ext>
            </a:extLst>
          </p:cNvPr>
          <p:cNvSpPr/>
          <p:nvPr/>
        </p:nvSpPr>
        <p:spPr>
          <a:xfrm>
            <a:off x="10474036" y="1676399"/>
            <a:ext cx="692728" cy="35351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4" name="Arrow: Down 33">
            <a:extLst>
              <a:ext uri="{FF2B5EF4-FFF2-40B4-BE49-F238E27FC236}">
                <a16:creationId xmlns:a16="http://schemas.microsoft.com/office/drawing/2014/main" id="{0697FA24-DE84-4CE4-BBE2-72609B1C9260}"/>
              </a:ext>
            </a:extLst>
          </p:cNvPr>
          <p:cNvSpPr/>
          <p:nvPr/>
        </p:nvSpPr>
        <p:spPr>
          <a:xfrm>
            <a:off x="11166764" y="2997788"/>
            <a:ext cx="187036" cy="2765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Bent 37">
            <a:extLst>
              <a:ext uri="{FF2B5EF4-FFF2-40B4-BE49-F238E27FC236}">
                <a16:creationId xmlns:a16="http://schemas.microsoft.com/office/drawing/2014/main" id="{CCD83393-E5D2-4D2E-A689-A24ED3D6B0B2}"/>
              </a:ext>
            </a:extLst>
          </p:cNvPr>
          <p:cNvSpPr/>
          <p:nvPr/>
        </p:nvSpPr>
        <p:spPr>
          <a:xfrm>
            <a:off x="5888182" y="1870347"/>
            <a:ext cx="890731" cy="101138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9" name="TextBox 38">
            <a:extLst>
              <a:ext uri="{FF2B5EF4-FFF2-40B4-BE49-F238E27FC236}">
                <a16:creationId xmlns:a16="http://schemas.microsoft.com/office/drawing/2014/main" id="{AD7A7D8F-CA69-4B4A-A7F2-06BB3D2293C8}"/>
              </a:ext>
            </a:extLst>
          </p:cNvPr>
          <p:cNvSpPr txBox="1"/>
          <p:nvPr/>
        </p:nvSpPr>
        <p:spPr>
          <a:xfrm>
            <a:off x="8264236" y="956147"/>
            <a:ext cx="3089564" cy="369332"/>
          </a:xfrm>
          <a:prstGeom prst="rect">
            <a:avLst/>
          </a:prstGeom>
          <a:noFill/>
        </p:spPr>
        <p:txBody>
          <a:bodyPr wrap="square" rtlCol="0">
            <a:spAutoFit/>
          </a:bodyPr>
          <a:lstStyle/>
          <a:p>
            <a:r>
              <a:rPr lang="en-IN" dirty="0"/>
              <a:t>Model Development</a:t>
            </a:r>
          </a:p>
        </p:txBody>
      </p:sp>
      <p:sp>
        <p:nvSpPr>
          <p:cNvPr id="41" name="Flowchart: Magnetic Disk 40">
            <a:extLst>
              <a:ext uri="{FF2B5EF4-FFF2-40B4-BE49-F238E27FC236}">
                <a16:creationId xmlns:a16="http://schemas.microsoft.com/office/drawing/2014/main" id="{77D2D54C-6A4E-42A0-A0F3-4DA21F5904F5}"/>
              </a:ext>
            </a:extLst>
          </p:cNvPr>
          <p:cNvSpPr/>
          <p:nvPr/>
        </p:nvSpPr>
        <p:spPr>
          <a:xfrm>
            <a:off x="5543401" y="4783482"/>
            <a:ext cx="1274618" cy="1219200"/>
          </a:xfrm>
          <a:prstGeom prst="flowChartMagneticDisk">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IN" dirty="0"/>
              <a:t>User’s Review</a:t>
            </a:r>
          </a:p>
        </p:txBody>
      </p:sp>
      <p:sp>
        <p:nvSpPr>
          <p:cNvPr id="43" name="Rectangle: Rounded Corners 42">
            <a:extLst>
              <a:ext uri="{FF2B5EF4-FFF2-40B4-BE49-F238E27FC236}">
                <a16:creationId xmlns:a16="http://schemas.microsoft.com/office/drawing/2014/main" id="{4BA7287F-C782-455D-8FD0-3ACDF14F1C2A}"/>
              </a:ext>
            </a:extLst>
          </p:cNvPr>
          <p:cNvSpPr/>
          <p:nvPr/>
        </p:nvSpPr>
        <p:spPr>
          <a:xfrm>
            <a:off x="8909917" y="5046726"/>
            <a:ext cx="1209385" cy="67887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Polarity score</a:t>
            </a:r>
          </a:p>
        </p:txBody>
      </p:sp>
      <p:sp>
        <p:nvSpPr>
          <p:cNvPr id="44" name="Flowchart: Magnetic Disk 43">
            <a:extLst>
              <a:ext uri="{FF2B5EF4-FFF2-40B4-BE49-F238E27FC236}">
                <a16:creationId xmlns:a16="http://schemas.microsoft.com/office/drawing/2014/main" id="{9F8F9554-9893-44C3-AF0B-E737441F59F3}"/>
              </a:ext>
            </a:extLst>
          </p:cNvPr>
          <p:cNvSpPr/>
          <p:nvPr/>
        </p:nvSpPr>
        <p:spPr>
          <a:xfrm>
            <a:off x="10577370" y="4876783"/>
            <a:ext cx="1063914" cy="1038230"/>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t>Target Data</a:t>
            </a:r>
          </a:p>
        </p:txBody>
      </p:sp>
      <p:sp>
        <p:nvSpPr>
          <p:cNvPr id="45" name="Rectangle 44">
            <a:extLst>
              <a:ext uri="{FF2B5EF4-FFF2-40B4-BE49-F238E27FC236}">
                <a16:creationId xmlns:a16="http://schemas.microsoft.com/office/drawing/2014/main" id="{F0177E1E-04E7-444F-B7FC-4DB06284EE2F}"/>
              </a:ext>
            </a:extLst>
          </p:cNvPr>
          <p:cNvSpPr/>
          <p:nvPr/>
        </p:nvSpPr>
        <p:spPr>
          <a:xfrm>
            <a:off x="7236114" y="4876783"/>
            <a:ext cx="1215735" cy="92697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Sentiment analysis</a:t>
            </a:r>
          </a:p>
        </p:txBody>
      </p:sp>
      <p:sp>
        <p:nvSpPr>
          <p:cNvPr id="46" name="TextBox 45">
            <a:extLst>
              <a:ext uri="{FF2B5EF4-FFF2-40B4-BE49-F238E27FC236}">
                <a16:creationId xmlns:a16="http://schemas.microsoft.com/office/drawing/2014/main" id="{412C7C42-6D78-48F3-A6EE-F65A850ADED4}"/>
              </a:ext>
            </a:extLst>
          </p:cNvPr>
          <p:cNvSpPr txBox="1"/>
          <p:nvPr/>
        </p:nvSpPr>
        <p:spPr>
          <a:xfrm>
            <a:off x="7536873" y="1574860"/>
            <a:ext cx="2306784" cy="369332"/>
          </a:xfrm>
          <a:prstGeom prst="rect">
            <a:avLst/>
          </a:prstGeom>
          <a:noFill/>
        </p:spPr>
        <p:txBody>
          <a:bodyPr wrap="square" rtlCol="0">
            <a:spAutoFit/>
          </a:bodyPr>
          <a:lstStyle/>
          <a:p>
            <a:r>
              <a:rPr lang="en-IN" dirty="0"/>
              <a:t>Text Mining Engine</a:t>
            </a:r>
          </a:p>
        </p:txBody>
      </p:sp>
      <p:sp>
        <p:nvSpPr>
          <p:cNvPr id="47" name="Arrow: Right 46">
            <a:extLst>
              <a:ext uri="{FF2B5EF4-FFF2-40B4-BE49-F238E27FC236}">
                <a16:creationId xmlns:a16="http://schemas.microsoft.com/office/drawing/2014/main" id="{8528B74F-3013-4BB8-918B-08F835F5B51F}"/>
              </a:ext>
            </a:extLst>
          </p:cNvPr>
          <p:cNvSpPr/>
          <p:nvPr/>
        </p:nvSpPr>
        <p:spPr>
          <a:xfrm>
            <a:off x="6857132" y="5268804"/>
            <a:ext cx="326738" cy="235528"/>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48" name="Arrow: Right 47">
            <a:extLst>
              <a:ext uri="{FF2B5EF4-FFF2-40B4-BE49-F238E27FC236}">
                <a16:creationId xmlns:a16="http://schemas.microsoft.com/office/drawing/2014/main" id="{466EAB44-503B-4D66-9A57-9756527072AE}"/>
              </a:ext>
            </a:extLst>
          </p:cNvPr>
          <p:cNvSpPr/>
          <p:nvPr/>
        </p:nvSpPr>
        <p:spPr>
          <a:xfrm>
            <a:off x="8504093" y="5268804"/>
            <a:ext cx="387931" cy="234719"/>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Arrow: Right 48">
            <a:extLst>
              <a:ext uri="{FF2B5EF4-FFF2-40B4-BE49-F238E27FC236}">
                <a16:creationId xmlns:a16="http://schemas.microsoft.com/office/drawing/2014/main" id="{37EDC9F8-69C4-470D-8B14-5A5D2C10D6FC}"/>
              </a:ext>
            </a:extLst>
          </p:cNvPr>
          <p:cNvSpPr/>
          <p:nvPr/>
        </p:nvSpPr>
        <p:spPr>
          <a:xfrm>
            <a:off x="10155955" y="5268804"/>
            <a:ext cx="394281" cy="244640"/>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TextBox 49">
            <a:extLst>
              <a:ext uri="{FF2B5EF4-FFF2-40B4-BE49-F238E27FC236}">
                <a16:creationId xmlns:a16="http://schemas.microsoft.com/office/drawing/2014/main" id="{C85A7AA1-9DAE-44E0-9A0A-90ECDDBF68D1}"/>
              </a:ext>
            </a:extLst>
          </p:cNvPr>
          <p:cNvSpPr txBox="1"/>
          <p:nvPr/>
        </p:nvSpPr>
        <p:spPr>
          <a:xfrm>
            <a:off x="7177808" y="5845361"/>
            <a:ext cx="4096905" cy="369332"/>
          </a:xfrm>
          <a:prstGeom prst="rect">
            <a:avLst/>
          </a:prstGeom>
          <a:noFill/>
        </p:spPr>
        <p:txBody>
          <a:bodyPr wrap="square" rtlCol="0">
            <a:spAutoFit/>
          </a:bodyPr>
          <a:lstStyle/>
          <a:p>
            <a:r>
              <a:rPr lang="en-IN" b="1" dirty="0">
                <a:solidFill>
                  <a:srgbClr val="C00000"/>
                </a:solidFill>
                <a:latin typeface="Times New Roman" panose="02020603050405020304" pitchFamily="18" charset="0"/>
                <a:cs typeface="Times New Roman" panose="02020603050405020304" pitchFamily="18" charset="0"/>
              </a:rPr>
              <a:t>Sentiment Extraction and Analysis</a:t>
            </a:r>
          </a:p>
        </p:txBody>
      </p:sp>
      <p:sp>
        <p:nvSpPr>
          <p:cNvPr id="51" name="TextBox 50">
            <a:extLst>
              <a:ext uri="{FF2B5EF4-FFF2-40B4-BE49-F238E27FC236}">
                <a16:creationId xmlns:a16="http://schemas.microsoft.com/office/drawing/2014/main" id="{F41A9398-1D86-4581-830C-F1B5EC7343F6}"/>
              </a:ext>
            </a:extLst>
          </p:cNvPr>
          <p:cNvSpPr txBox="1"/>
          <p:nvPr/>
        </p:nvSpPr>
        <p:spPr>
          <a:xfrm>
            <a:off x="671940" y="5799977"/>
            <a:ext cx="4114801" cy="369332"/>
          </a:xfrm>
          <a:prstGeom prst="rect">
            <a:avLst/>
          </a:prstGeom>
          <a:noFill/>
        </p:spPr>
        <p:txBody>
          <a:bodyPr wrap="square" rtlCol="0">
            <a:spAutoFit/>
          </a:bodyPr>
          <a:lstStyle/>
          <a:p>
            <a:r>
              <a:rPr lang="en-IN" b="1" dirty="0">
                <a:solidFill>
                  <a:srgbClr val="C00000"/>
                </a:solidFill>
                <a:latin typeface="Times New Roman" panose="02020603050405020304" pitchFamily="18" charset="0"/>
                <a:cs typeface="Times New Roman" panose="02020603050405020304" pitchFamily="18" charset="0"/>
              </a:rPr>
              <a:t>Recommender system</a:t>
            </a:r>
          </a:p>
        </p:txBody>
      </p:sp>
    </p:spTree>
    <p:extLst>
      <p:ext uri="{BB962C8B-B14F-4D97-AF65-F5344CB8AC3E}">
        <p14:creationId xmlns:p14="http://schemas.microsoft.com/office/powerpoint/2010/main" val="460041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F7171-57E0-4CF5-90B5-4912FEB47E75}"/>
              </a:ext>
            </a:extLst>
          </p:cNvPr>
          <p:cNvSpPr>
            <a:spLocks noGrp="1"/>
          </p:cNvSpPr>
          <p:nvPr>
            <p:ph type="title"/>
          </p:nvPr>
        </p:nvSpPr>
        <p:spPr>
          <a:xfrm>
            <a:off x="166255" y="1"/>
            <a:ext cx="11187545" cy="817417"/>
          </a:xfrm>
        </p:spPr>
        <p:txBody>
          <a:bodyPr>
            <a:normAutofit/>
          </a:bodyPr>
          <a:lstStyle/>
          <a:p>
            <a:r>
              <a:rPr lang="en-IN"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Bell MT" panose="02020503060305020303" pitchFamily="18" charset="0"/>
              </a:rPr>
              <a:t>Model Evaluation</a:t>
            </a:r>
          </a:p>
        </p:txBody>
      </p:sp>
      <p:pic>
        <p:nvPicPr>
          <p:cNvPr id="6" name="Content Placeholder 5">
            <a:extLst>
              <a:ext uri="{FF2B5EF4-FFF2-40B4-BE49-F238E27FC236}">
                <a16:creationId xmlns:a16="http://schemas.microsoft.com/office/drawing/2014/main" id="{CABFA3C9-671A-40F6-BCA3-23463E6071CE}"/>
              </a:ext>
            </a:extLst>
          </p:cNvPr>
          <p:cNvPicPr>
            <a:picLocks noGrp="1"/>
          </p:cNvPicPr>
          <p:nvPr>
            <p:ph idx="1"/>
          </p:nvPr>
        </p:nvPicPr>
        <p:blipFill>
          <a:blip r:embed="rId2"/>
          <a:stretch>
            <a:fillRect/>
          </a:stretch>
        </p:blipFill>
        <p:spPr>
          <a:xfrm>
            <a:off x="166255" y="949585"/>
            <a:ext cx="5140036" cy="35947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Date Placeholder 3">
            <a:extLst>
              <a:ext uri="{FF2B5EF4-FFF2-40B4-BE49-F238E27FC236}">
                <a16:creationId xmlns:a16="http://schemas.microsoft.com/office/drawing/2014/main" id="{B33BD56E-7EBC-4EBA-8D0B-6F0AF444F08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white"/>
                </a:solidFill>
                <a:effectLst/>
                <a:uLnTx/>
                <a:uFillTx/>
              </a:rPr>
              <a:t>06/03/2021</a:t>
            </a:r>
          </a:p>
        </p:txBody>
      </p:sp>
      <p:pic>
        <p:nvPicPr>
          <p:cNvPr id="7" name="Picture 6">
            <a:extLst>
              <a:ext uri="{FF2B5EF4-FFF2-40B4-BE49-F238E27FC236}">
                <a16:creationId xmlns:a16="http://schemas.microsoft.com/office/drawing/2014/main" id="{9C216EE8-EC2F-474C-A162-534A37E496D4}"/>
              </a:ext>
            </a:extLst>
          </p:cNvPr>
          <p:cNvPicPr/>
          <p:nvPr/>
        </p:nvPicPr>
        <p:blipFill>
          <a:blip r:embed="rId3"/>
          <a:stretch>
            <a:fillRect/>
          </a:stretch>
        </p:blipFill>
        <p:spPr>
          <a:xfrm>
            <a:off x="5555673" y="949585"/>
            <a:ext cx="6497782" cy="35947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Footer Placeholder 4">
            <a:extLst>
              <a:ext uri="{FF2B5EF4-FFF2-40B4-BE49-F238E27FC236}">
                <a16:creationId xmlns:a16="http://schemas.microsoft.com/office/drawing/2014/main" id="{508D0DF6-C056-4756-ACF6-5EF351E0FC3E}"/>
              </a:ext>
            </a:extLst>
          </p:cNvPr>
          <p:cNvSpPr txBox="1">
            <a:spLocks/>
          </p:cNvSpPr>
          <p:nvPr/>
        </p:nvSpPr>
        <p:spPr>
          <a:xfrm>
            <a:off x="5389418" y="6357938"/>
            <a:ext cx="6802582" cy="365125"/>
          </a:xfrm>
          <a:prstGeom prst="rect">
            <a:avLst/>
          </a:prstGeom>
        </p:spPr>
        <p:txBody>
          <a:bodyPr/>
          <a:lstStyle>
            <a:defPPr>
              <a:defRPr lang="en-US"/>
            </a:defPPr>
            <a:lvl1pPr marL="0" algn="r" defTabSz="914400" rtl="0" eaLnBrk="1" latinLnBrk="0" hangingPunct="1">
              <a:defRPr sz="14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t>Hotel Recommender System and Sentiment Analysis of Customer Reviews</a:t>
            </a:r>
            <a:endParaRPr lang="en-IN" dirty="0"/>
          </a:p>
        </p:txBody>
      </p:sp>
      <p:sp>
        <p:nvSpPr>
          <p:cNvPr id="9" name="TextBox 8">
            <a:extLst>
              <a:ext uri="{FF2B5EF4-FFF2-40B4-BE49-F238E27FC236}">
                <a16:creationId xmlns:a16="http://schemas.microsoft.com/office/drawing/2014/main" id="{C8BB1475-AD94-45A7-8952-BF9458B1A175}"/>
              </a:ext>
            </a:extLst>
          </p:cNvPr>
          <p:cNvSpPr txBox="1"/>
          <p:nvPr/>
        </p:nvSpPr>
        <p:spPr>
          <a:xfrm>
            <a:off x="166255" y="5029200"/>
            <a:ext cx="5500254"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Comparison Matrix of Models using Count Vectorizer</a:t>
            </a:r>
            <a:endParaRPr lang="en-IN" b="1" dirty="0">
              <a:latin typeface="Times New Roman" panose="02020603050405020304" pitchFamily="18" charset="0"/>
              <a:cs typeface="Times New Roman" panose="02020603050405020304" pitchFamily="18" charset="0"/>
            </a:endParaRPr>
          </a:p>
          <a:p>
            <a:endParaRPr lang="en-IN" dirty="0"/>
          </a:p>
        </p:txBody>
      </p:sp>
      <p:sp>
        <p:nvSpPr>
          <p:cNvPr id="11" name="TextBox 10">
            <a:extLst>
              <a:ext uri="{FF2B5EF4-FFF2-40B4-BE49-F238E27FC236}">
                <a16:creationId xmlns:a16="http://schemas.microsoft.com/office/drawing/2014/main" id="{22D4F4FA-D3EB-47C3-9350-70E000C5D780}"/>
              </a:ext>
            </a:extLst>
          </p:cNvPr>
          <p:cNvSpPr txBox="1"/>
          <p:nvPr/>
        </p:nvSpPr>
        <p:spPr>
          <a:xfrm>
            <a:off x="6525493" y="5029199"/>
            <a:ext cx="5195455"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Average F1 Score using Count Vectorizer</a:t>
            </a:r>
            <a:endParaRPr lang="en-IN"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09429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C37B4-5B27-4F1E-808C-FB46F56D4899}"/>
              </a:ext>
            </a:extLst>
          </p:cNvPr>
          <p:cNvSpPr>
            <a:spLocks noGrp="1"/>
          </p:cNvSpPr>
          <p:nvPr>
            <p:ph type="title"/>
          </p:nvPr>
        </p:nvSpPr>
        <p:spPr>
          <a:xfrm>
            <a:off x="166255" y="1"/>
            <a:ext cx="11187545" cy="817417"/>
          </a:xfrm>
          <a:effectLst>
            <a:innerShdw blurRad="63500" dist="50800" dir="13500000">
              <a:prstClr val="black">
                <a:alpha val="50000"/>
              </a:prstClr>
            </a:innerShdw>
          </a:effectLst>
        </p:spPr>
        <p:txBody>
          <a:bodyPr>
            <a:normAutofit/>
          </a:bodyPr>
          <a:lstStyle/>
          <a:p>
            <a:r>
              <a:rPr lang="en-IN"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Bell MT" panose="02020503060305020303" pitchFamily="18" charset="0"/>
              </a:rPr>
              <a:t>Continue….</a:t>
            </a:r>
          </a:p>
        </p:txBody>
      </p:sp>
      <p:pic>
        <p:nvPicPr>
          <p:cNvPr id="6" name="Content Placeholder 5">
            <a:extLst>
              <a:ext uri="{FF2B5EF4-FFF2-40B4-BE49-F238E27FC236}">
                <a16:creationId xmlns:a16="http://schemas.microsoft.com/office/drawing/2014/main" id="{DAACC8C6-E6AB-4AF3-B71E-3D87E4B46CBD}"/>
              </a:ext>
            </a:extLst>
          </p:cNvPr>
          <p:cNvPicPr>
            <a:picLocks noGrp="1"/>
          </p:cNvPicPr>
          <p:nvPr>
            <p:ph idx="1"/>
          </p:nvPr>
        </p:nvPicPr>
        <p:blipFill>
          <a:blip r:embed="rId2"/>
          <a:stretch>
            <a:fillRect/>
          </a:stretch>
        </p:blipFill>
        <p:spPr>
          <a:xfrm>
            <a:off x="166255" y="1235694"/>
            <a:ext cx="5195454" cy="34055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Date Placeholder 3">
            <a:extLst>
              <a:ext uri="{FF2B5EF4-FFF2-40B4-BE49-F238E27FC236}">
                <a16:creationId xmlns:a16="http://schemas.microsoft.com/office/drawing/2014/main" id="{7CFBA5BD-5E53-47DB-9F37-A3F9F56AE5CC}"/>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white"/>
                </a:solidFill>
                <a:effectLst/>
                <a:uLnTx/>
                <a:uFillTx/>
              </a:rPr>
              <a:t>06/03/2021</a:t>
            </a:r>
          </a:p>
        </p:txBody>
      </p:sp>
      <p:pic>
        <p:nvPicPr>
          <p:cNvPr id="7" name="Picture 6">
            <a:extLst>
              <a:ext uri="{FF2B5EF4-FFF2-40B4-BE49-F238E27FC236}">
                <a16:creationId xmlns:a16="http://schemas.microsoft.com/office/drawing/2014/main" id="{637C6499-93C2-42A9-8DF1-3CD1AEBA2F23}"/>
              </a:ext>
            </a:extLst>
          </p:cNvPr>
          <p:cNvPicPr/>
          <p:nvPr/>
        </p:nvPicPr>
        <p:blipFill>
          <a:blip r:embed="rId3"/>
          <a:stretch>
            <a:fillRect/>
          </a:stretch>
        </p:blipFill>
        <p:spPr>
          <a:xfrm>
            <a:off x="5583382" y="1235694"/>
            <a:ext cx="6442363" cy="34055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a:extLst>
              <a:ext uri="{FF2B5EF4-FFF2-40B4-BE49-F238E27FC236}">
                <a16:creationId xmlns:a16="http://schemas.microsoft.com/office/drawing/2014/main" id="{28AC7A13-AF55-4532-BF69-82AB24BA6185}"/>
              </a:ext>
            </a:extLst>
          </p:cNvPr>
          <p:cNvSpPr txBox="1"/>
          <p:nvPr/>
        </p:nvSpPr>
        <p:spPr>
          <a:xfrm>
            <a:off x="27710" y="5043055"/>
            <a:ext cx="566650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Comparison Matrix of Models using TF-IDF Vectorizer</a:t>
            </a:r>
            <a:endParaRPr lang="en-IN"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40DCEC6-97A8-4F13-BF7D-92816E9A8200}"/>
              </a:ext>
            </a:extLst>
          </p:cNvPr>
          <p:cNvSpPr txBox="1"/>
          <p:nvPr/>
        </p:nvSpPr>
        <p:spPr>
          <a:xfrm>
            <a:off x="6627668" y="5043054"/>
            <a:ext cx="4530436"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Average F1 Score using TF-IDF Vectorizer</a:t>
            </a:r>
            <a:endParaRPr lang="en-IN" b="1" dirty="0">
              <a:latin typeface="Times New Roman" panose="02020603050405020304" pitchFamily="18" charset="0"/>
              <a:cs typeface="Times New Roman" panose="02020603050405020304" pitchFamily="18" charset="0"/>
            </a:endParaRPr>
          </a:p>
          <a:p>
            <a:endParaRPr lang="en-IN" dirty="0"/>
          </a:p>
        </p:txBody>
      </p:sp>
      <p:sp>
        <p:nvSpPr>
          <p:cNvPr id="9" name="Footer Placeholder 4">
            <a:extLst>
              <a:ext uri="{FF2B5EF4-FFF2-40B4-BE49-F238E27FC236}">
                <a16:creationId xmlns:a16="http://schemas.microsoft.com/office/drawing/2014/main" id="{F67D383D-8797-4C16-B4D8-181D7553D678}"/>
              </a:ext>
            </a:extLst>
          </p:cNvPr>
          <p:cNvSpPr txBox="1">
            <a:spLocks/>
          </p:cNvSpPr>
          <p:nvPr/>
        </p:nvSpPr>
        <p:spPr>
          <a:xfrm>
            <a:off x="5389418" y="6357938"/>
            <a:ext cx="6802582" cy="365125"/>
          </a:xfrm>
          <a:prstGeom prst="rect">
            <a:avLst/>
          </a:prstGeom>
        </p:spPr>
        <p:txBody>
          <a:bodyPr/>
          <a:lstStyle>
            <a:defPPr>
              <a:defRPr lang="en-US"/>
            </a:defPPr>
            <a:lvl1pPr marL="0" algn="r" defTabSz="914400" rtl="0" eaLnBrk="1" latinLnBrk="0" hangingPunct="1">
              <a:defRPr sz="14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t>Hotel Recommender System and Sentiment Analysis of Customer Reviews</a:t>
            </a:r>
            <a:endParaRPr lang="en-IN" dirty="0"/>
          </a:p>
        </p:txBody>
      </p:sp>
    </p:spTree>
    <p:extLst>
      <p:ext uri="{BB962C8B-B14F-4D97-AF65-F5344CB8AC3E}">
        <p14:creationId xmlns:p14="http://schemas.microsoft.com/office/powerpoint/2010/main" val="579049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FB71F-EB56-4CFE-9F04-6C79082FFA3B}"/>
              </a:ext>
            </a:extLst>
          </p:cNvPr>
          <p:cNvSpPr>
            <a:spLocks noGrp="1"/>
          </p:cNvSpPr>
          <p:nvPr>
            <p:ph type="title"/>
          </p:nvPr>
        </p:nvSpPr>
        <p:spPr>
          <a:xfrm>
            <a:off x="166255" y="0"/>
            <a:ext cx="11187545" cy="983674"/>
          </a:xfrm>
        </p:spPr>
        <p:txBody>
          <a:bodyPr>
            <a:normAutofit/>
          </a:bodyPr>
          <a:lstStyle/>
          <a:p>
            <a:r>
              <a:rPr lang="en-IN"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Bell MT" panose="02020503060305020303" pitchFamily="18" charset="0"/>
              </a:rPr>
              <a:t>Continue….</a:t>
            </a:r>
          </a:p>
        </p:txBody>
      </p:sp>
      <p:sp>
        <p:nvSpPr>
          <p:cNvPr id="3" name="Content Placeholder 2">
            <a:extLst>
              <a:ext uri="{FF2B5EF4-FFF2-40B4-BE49-F238E27FC236}">
                <a16:creationId xmlns:a16="http://schemas.microsoft.com/office/drawing/2014/main" id="{E32FD86C-C66B-4EE0-9687-5A71C143204C}"/>
              </a:ext>
            </a:extLst>
          </p:cNvPr>
          <p:cNvSpPr>
            <a:spLocks noGrp="1"/>
          </p:cNvSpPr>
          <p:nvPr>
            <p:ph sz="half" idx="1"/>
          </p:nvPr>
        </p:nvSpPr>
        <p:spPr>
          <a:xfrm>
            <a:off x="166255" y="983674"/>
            <a:ext cx="5853545" cy="5193289"/>
          </a:xfrm>
        </p:spPr>
        <p:txBody>
          <a:bodyPr/>
          <a:lstStyle/>
          <a:p>
            <a:pPr marL="0" indent="0">
              <a:buNone/>
            </a:pPr>
            <a:r>
              <a:rPr lang="en-IN" sz="2000" b="1" dirty="0">
                <a:solidFill>
                  <a:srgbClr val="C00000"/>
                </a:solidFill>
                <a:latin typeface="Times New Roman" panose="02020603050405020304" pitchFamily="18" charset="0"/>
                <a:cs typeface="Times New Roman" panose="02020603050405020304" pitchFamily="18" charset="0"/>
              </a:rPr>
              <a:t>                 RNN Model for sentiment classification:</a:t>
            </a:r>
          </a:p>
          <a:p>
            <a:pPr marL="0" indent="0">
              <a:buNone/>
            </a:pPr>
            <a:endParaRPr lang="en-IN" dirty="0"/>
          </a:p>
        </p:txBody>
      </p:sp>
      <p:sp>
        <p:nvSpPr>
          <p:cNvPr id="7" name="Content Placeholder 6">
            <a:extLst>
              <a:ext uri="{FF2B5EF4-FFF2-40B4-BE49-F238E27FC236}">
                <a16:creationId xmlns:a16="http://schemas.microsoft.com/office/drawing/2014/main" id="{B42ADA09-5CD3-42E7-8791-68E783E1142B}"/>
              </a:ext>
            </a:extLst>
          </p:cNvPr>
          <p:cNvSpPr>
            <a:spLocks noGrp="1"/>
          </p:cNvSpPr>
          <p:nvPr>
            <p:ph sz="half" idx="2"/>
          </p:nvPr>
        </p:nvSpPr>
        <p:spPr>
          <a:xfrm>
            <a:off x="4696691" y="983674"/>
            <a:ext cx="6657109" cy="5193289"/>
          </a:xfrm>
        </p:spPr>
        <p:txBody>
          <a:bodyPr/>
          <a:lstStyle/>
          <a:p>
            <a:pPr marL="0" indent="0">
              <a:buNone/>
            </a:pPr>
            <a:r>
              <a:rPr lang="en-IN" sz="2000" b="1" dirty="0">
                <a:solidFill>
                  <a:srgbClr val="C00000"/>
                </a:solidFill>
                <a:latin typeface="Times New Roman" panose="02020603050405020304" pitchFamily="18" charset="0"/>
                <a:cs typeface="Times New Roman" panose="02020603050405020304" pitchFamily="18" charset="0"/>
              </a:rPr>
              <a:t>                        CNN Model for sentiment classification:</a:t>
            </a:r>
          </a:p>
          <a:p>
            <a:pPr marL="0" indent="0">
              <a:buNone/>
            </a:pPr>
            <a:endParaRPr lang="en-IN" dirty="0"/>
          </a:p>
        </p:txBody>
      </p:sp>
      <p:sp>
        <p:nvSpPr>
          <p:cNvPr id="6" name="Footer Placeholder 4">
            <a:extLst>
              <a:ext uri="{FF2B5EF4-FFF2-40B4-BE49-F238E27FC236}">
                <a16:creationId xmlns:a16="http://schemas.microsoft.com/office/drawing/2014/main" id="{40A3C947-9097-4E01-8A59-D549F4ED04F2}"/>
              </a:ext>
            </a:extLst>
          </p:cNvPr>
          <p:cNvSpPr txBox="1">
            <a:spLocks/>
          </p:cNvSpPr>
          <p:nvPr/>
        </p:nvSpPr>
        <p:spPr>
          <a:xfrm>
            <a:off x="5389418" y="6357938"/>
            <a:ext cx="6802582" cy="365125"/>
          </a:xfrm>
          <a:prstGeom prst="rect">
            <a:avLst/>
          </a:prstGeom>
        </p:spPr>
        <p:txBody>
          <a:bodyPr/>
          <a:lstStyle>
            <a:defPPr>
              <a:defRPr lang="en-US"/>
            </a:defPPr>
            <a:lvl1pPr marL="0" algn="r" defTabSz="914400" rtl="0" eaLnBrk="1" latinLnBrk="0" hangingPunct="1">
              <a:defRPr sz="14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t>Hotel Recommender System and Sentiment Analysis of Customer Reviews</a:t>
            </a:r>
            <a:endParaRPr lang="en-IN" dirty="0"/>
          </a:p>
        </p:txBody>
      </p:sp>
      <p:pic>
        <p:nvPicPr>
          <p:cNvPr id="8" name="Picture 7">
            <a:extLst>
              <a:ext uri="{FF2B5EF4-FFF2-40B4-BE49-F238E27FC236}">
                <a16:creationId xmlns:a16="http://schemas.microsoft.com/office/drawing/2014/main" id="{5A2CA0BA-2E50-42E9-9155-1172F625C0C4}"/>
              </a:ext>
            </a:extLst>
          </p:cNvPr>
          <p:cNvPicPr/>
          <p:nvPr/>
        </p:nvPicPr>
        <p:blipFill>
          <a:blip r:embed="rId2"/>
          <a:stretch>
            <a:fillRect/>
          </a:stretch>
        </p:blipFill>
        <p:spPr>
          <a:xfrm>
            <a:off x="1610360" y="1533210"/>
            <a:ext cx="4101407" cy="21225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1EA599FC-AA54-4238-9F93-DE848CE27786}"/>
              </a:ext>
            </a:extLst>
          </p:cNvPr>
          <p:cNvPicPr/>
          <p:nvPr/>
        </p:nvPicPr>
        <p:blipFill>
          <a:blip r:embed="rId3"/>
          <a:stretch>
            <a:fillRect/>
          </a:stretch>
        </p:blipFill>
        <p:spPr>
          <a:xfrm>
            <a:off x="1622945" y="3888215"/>
            <a:ext cx="4088822" cy="21225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E602DE0C-6BA2-4406-B894-52596D1CD2FB}"/>
              </a:ext>
            </a:extLst>
          </p:cNvPr>
          <p:cNvPicPr/>
          <p:nvPr/>
        </p:nvPicPr>
        <p:blipFill>
          <a:blip r:embed="rId4"/>
          <a:stretch>
            <a:fillRect/>
          </a:stretch>
        </p:blipFill>
        <p:spPr>
          <a:xfrm>
            <a:off x="6483927" y="1517015"/>
            <a:ext cx="4097713" cy="21387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6F8DC85B-08D8-481F-AE9C-8F0A41B59513}"/>
              </a:ext>
            </a:extLst>
          </p:cNvPr>
          <p:cNvPicPr/>
          <p:nvPr/>
        </p:nvPicPr>
        <p:blipFill>
          <a:blip r:embed="rId5"/>
          <a:stretch>
            <a:fillRect/>
          </a:stretch>
        </p:blipFill>
        <p:spPr>
          <a:xfrm>
            <a:off x="6483927" y="3962341"/>
            <a:ext cx="4175183" cy="20483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Date Placeholder 3">
            <a:extLst>
              <a:ext uri="{FF2B5EF4-FFF2-40B4-BE49-F238E27FC236}">
                <a16:creationId xmlns:a16="http://schemas.microsoft.com/office/drawing/2014/main" id="{74B93221-0C22-41BF-8D96-3E200877E985}"/>
              </a:ext>
            </a:extLst>
          </p:cNvPr>
          <p:cNvSpPr txBox="1">
            <a:spLocks/>
          </p:cNvSpPr>
          <p:nvPr/>
        </p:nvSpPr>
        <p:spPr>
          <a:xfrm>
            <a:off x="838200" y="6339439"/>
            <a:ext cx="2743200" cy="365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Tx/>
              <a:buNone/>
              <a:defRPr/>
            </a:pPr>
            <a:r>
              <a:rPr lang="en-US" sz="1400" b="1" dirty="0">
                <a:solidFill>
                  <a:prstClr val="white"/>
                </a:solidFill>
              </a:rPr>
              <a:t>06/03/2021</a:t>
            </a:r>
          </a:p>
        </p:txBody>
      </p:sp>
    </p:spTree>
    <p:extLst>
      <p:ext uri="{BB962C8B-B14F-4D97-AF65-F5344CB8AC3E}">
        <p14:creationId xmlns:p14="http://schemas.microsoft.com/office/powerpoint/2010/main" val="962021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BC9A3-50B9-40B3-A846-F66702D661A0}"/>
              </a:ext>
            </a:extLst>
          </p:cNvPr>
          <p:cNvSpPr>
            <a:spLocks noGrp="1"/>
          </p:cNvSpPr>
          <p:nvPr>
            <p:ph type="title"/>
          </p:nvPr>
        </p:nvSpPr>
        <p:spPr>
          <a:xfrm>
            <a:off x="166255" y="1"/>
            <a:ext cx="11187545" cy="817418"/>
          </a:xfrm>
        </p:spPr>
        <p:txBody>
          <a:bodyPr>
            <a:normAutofit/>
          </a:bodyPr>
          <a:lstStyle/>
          <a:p>
            <a:r>
              <a:rPr lang="en-IN"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Bell MT" panose="02020503060305020303" pitchFamily="18" charset="0"/>
              </a:rPr>
              <a:t>Continue….</a:t>
            </a:r>
          </a:p>
        </p:txBody>
      </p:sp>
      <p:graphicFrame>
        <p:nvGraphicFramePr>
          <p:cNvPr id="6" name="Content Placeholder 5">
            <a:extLst>
              <a:ext uri="{FF2B5EF4-FFF2-40B4-BE49-F238E27FC236}">
                <a16:creationId xmlns:a16="http://schemas.microsoft.com/office/drawing/2014/main" id="{C7F0CA11-31A6-45BB-900B-8BFB228F85F1}"/>
              </a:ext>
            </a:extLst>
          </p:cNvPr>
          <p:cNvGraphicFramePr>
            <a:graphicFrameLocks noGrp="1"/>
          </p:cNvGraphicFramePr>
          <p:nvPr>
            <p:ph idx="1"/>
            <p:extLst>
              <p:ext uri="{D42A27DB-BD31-4B8C-83A1-F6EECF244321}">
                <p14:modId xmlns:p14="http://schemas.microsoft.com/office/powerpoint/2010/main" val="822747128"/>
              </p:ext>
            </p:extLst>
          </p:nvPr>
        </p:nvGraphicFramePr>
        <p:xfrm>
          <a:off x="166255" y="817419"/>
          <a:ext cx="5929746" cy="4420514"/>
        </p:xfrm>
        <a:graphic>
          <a:graphicData uri="http://schemas.openxmlformats.org/drawingml/2006/table">
            <a:tbl>
              <a:tblPr firstRow="1" firstCol="1" bandRow="1">
                <a:tableStyleId>{5C22544A-7EE6-4342-B048-85BDC9FD1C3A}</a:tableStyleId>
              </a:tblPr>
              <a:tblGrid>
                <a:gridCol w="2964873">
                  <a:extLst>
                    <a:ext uri="{9D8B030D-6E8A-4147-A177-3AD203B41FA5}">
                      <a16:colId xmlns:a16="http://schemas.microsoft.com/office/drawing/2014/main" val="828471769"/>
                    </a:ext>
                  </a:extLst>
                </a:gridCol>
                <a:gridCol w="2964873">
                  <a:extLst>
                    <a:ext uri="{9D8B030D-6E8A-4147-A177-3AD203B41FA5}">
                      <a16:colId xmlns:a16="http://schemas.microsoft.com/office/drawing/2014/main" val="1302735842"/>
                    </a:ext>
                  </a:extLst>
                </a:gridCol>
              </a:tblGrid>
              <a:tr h="315751">
                <a:tc>
                  <a:txBody>
                    <a:bodyPr/>
                    <a:lstStyle/>
                    <a:p>
                      <a:pPr algn="just">
                        <a:lnSpc>
                          <a:spcPct val="150000"/>
                        </a:lnSpc>
                      </a:pPr>
                      <a:r>
                        <a:rPr lang="en-IN" sz="1200">
                          <a:effectLst/>
                        </a:rPr>
                        <a:t>Model Used</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pPr>
                      <a:r>
                        <a:rPr lang="en-IN" sz="1200">
                          <a:effectLst/>
                        </a:rPr>
                        <a:t>Accuracy Achieved</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63475973"/>
                  </a:ext>
                </a:extLst>
              </a:tr>
              <a:tr h="315751">
                <a:tc>
                  <a:txBody>
                    <a:bodyPr/>
                    <a:lstStyle/>
                    <a:p>
                      <a:pPr algn="just">
                        <a:lnSpc>
                          <a:spcPct val="150000"/>
                        </a:lnSpc>
                      </a:pPr>
                      <a:r>
                        <a:rPr lang="en-IN" sz="1200">
                          <a:effectLst/>
                        </a:rPr>
                        <a:t>Logistic Regression using CV</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pPr>
                      <a:r>
                        <a:rPr lang="en-IN" sz="1200">
                          <a:effectLst/>
                        </a:rPr>
                        <a:t>0.837625</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203025195"/>
                  </a:ext>
                </a:extLst>
              </a:tr>
              <a:tr h="315751">
                <a:tc>
                  <a:txBody>
                    <a:bodyPr/>
                    <a:lstStyle/>
                    <a:p>
                      <a:pPr algn="just">
                        <a:lnSpc>
                          <a:spcPct val="150000"/>
                        </a:lnSpc>
                      </a:pPr>
                      <a:r>
                        <a:rPr lang="en-IN" sz="1200">
                          <a:effectLst/>
                        </a:rPr>
                        <a:t>Naïve Bayes using CV</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pPr>
                      <a:r>
                        <a:rPr lang="en-IN" sz="1200">
                          <a:effectLst/>
                        </a:rPr>
                        <a:t>0.857657</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644834395"/>
                  </a:ext>
                </a:extLst>
              </a:tr>
              <a:tr h="315751">
                <a:tc>
                  <a:txBody>
                    <a:bodyPr/>
                    <a:lstStyle/>
                    <a:p>
                      <a:pPr algn="just">
                        <a:lnSpc>
                          <a:spcPct val="150000"/>
                        </a:lnSpc>
                      </a:pPr>
                      <a:r>
                        <a:rPr lang="en-IN" sz="1200">
                          <a:effectLst/>
                        </a:rPr>
                        <a:t>Random Forest using CV</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pPr>
                      <a:r>
                        <a:rPr lang="en-IN" sz="1200">
                          <a:effectLst/>
                        </a:rPr>
                        <a:t>0.836465</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950680984"/>
                  </a:ext>
                </a:extLst>
              </a:tr>
              <a:tr h="315751">
                <a:tc>
                  <a:txBody>
                    <a:bodyPr/>
                    <a:lstStyle/>
                    <a:p>
                      <a:pPr algn="just">
                        <a:lnSpc>
                          <a:spcPct val="150000"/>
                        </a:lnSpc>
                      </a:pPr>
                      <a:r>
                        <a:rPr lang="en-IN" sz="1200">
                          <a:effectLst/>
                        </a:rPr>
                        <a:t>XGBoost using CV</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pPr>
                      <a:r>
                        <a:rPr lang="en-IN" sz="1200">
                          <a:effectLst/>
                        </a:rPr>
                        <a:t>0.834066</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46240906"/>
                  </a:ext>
                </a:extLst>
              </a:tr>
              <a:tr h="315751">
                <a:tc>
                  <a:txBody>
                    <a:bodyPr/>
                    <a:lstStyle/>
                    <a:p>
                      <a:pPr algn="just">
                        <a:lnSpc>
                          <a:spcPct val="150000"/>
                        </a:lnSpc>
                      </a:pPr>
                      <a:r>
                        <a:rPr lang="en-IN" sz="1200">
                          <a:effectLst/>
                        </a:rPr>
                        <a:t>CATBoost using CV</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pPr>
                      <a:r>
                        <a:rPr lang="en-IN" sz="1200" dirty="0">
                          <a:effectLst/>
                        </a:rPr>
                        <a:t>0.844062</a:t>
                      </a:r>
                      <a:endParaRPr lang="en-IN"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088863355"/>
                  </a:ext>
                </a:extLst>
              </a:tr>
              <a:tr h="315751">
                <a:tc>
                  <a:txBody>
                    <a:bodyPr/>
                    <a:lstStyle/>
                    <a:p>
                      <a:pPr algn="just">
                        <a:lnSpc>
                          <a:spcPct val="150000"/>
                        </a:lnSpc>
                      </a:pPr>
                      <a:r>
                        <a:rPr lang="en-IN" sz="1200" dirty="0">
                          <a:effectLst/>
                        </a:rPr>
                        <a:t>Logistic Regression using “TF-IDF”</a:t>
                      </a:r>
                      <a:endParaRPr lang="en-IN"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pPr>
                      <a:r>
                        <a:rPr lang="en-IN" sz="1200">
                          <a:effectLst/>
                        </a:rPr>
                        <a:t>0.827269</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517852132"/>
                  </a:ext>
                </a:extLst>
              </a:tr>
              <a:tr h="315751">
                <a:tc>
                  <a:txBody>
                    <a:bodyPr/>
                    <a:lstStyle/>
                    <a:p>
                      <a:pPr algn="just">
                        <a:lnSpc>
                          <a:spcPct val="150000"/>
                        </a:lnSpc>
                      </a:pPr>
                      <a:r>
                        <a:rPr lang="en-IN" sz="1200">
                          <a:effectLst/>
                        </a:rPr>
                        <a:t>Naïve Bayes using “TF-IDF”</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pPr>
                      <a:r>
                        <a:rPr lang="en-IN" sz="1200">
                          <a:effectLst/>
                        </a:rPr>
                        <a:t>0.785686</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527529814"/>
                  </a:ext>
                </a:extLst>
              </a:tr>
              <a:tr h="315751">
                <a:tc>
                  <a:txBody>
                    <a:bodyPr/>
                    <a:lstStyle/>
                    <a:p>
                      <a:pPr algn="just">
                        <a:lnSpc>
                          <a:spcPct val="150000"/>
                        </a:lnSpc>
                      </a:pPr>
                      <a:r>
                        <a:rPr lang="en-IN" sz="1200">
                          <a:effectLst/>
                        </a:rPr>
                        <a:t>Random Forest using “TF-IDF”</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pPr>
                      <a:r>
                        <a:rPr lang="en-IN" sz="1200">
                          <a:effectLst/>
                        </a:rPr>
                        <a:t>0.830468</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205281822"/>
                  </a:ext>
                </a:extLst>
              </a:tr>
              <a:tr h="315751">
                <a:tc>
                  <a:txBody>
                    <a:bodyPr/>
                    <a:lstStyle/>
                    <a:p>
                      <a:pPr algn="just">
                        <a:lnSpc>
                          <a:spcPct val="150000"/>
                        </a:lnSpc>
                      </a:pPr>
                      <a:r>
                        <a:rPr lang="en-IN" sz="1200">
                          <a:effectLst/>
                        </a:rPr>
                        <a:t>XGBoost using “TF-IDF”</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pPr>
                      <a:r>
                        <a:rPr lang="en-IN" sz="1200">
                          <a:effectLst/>
                        </a:rPr>
                        <a:t>0.833667</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229215893"/>
                  </a:ext>
                </a:extLst>
              </a:tr>
              <a:tr h="315751">
                <a:tc>
                  <a:txBody>
                    <a:bodyPr/>
                    <a:lstStyle/>
                    <a:p>
                      <a:pPr algn="just">
                        <a:lnSpc>
                          <a:spcPct val="150000"/>
                        </a:lnSpc>
                      </a:pPr>
                      <a:r>
                        <a:rPr lang="en-IN" sz="1200">
                          <a:effectLst/>
                        </a:rPr>
                        <a:t>CATBoost using “TF-IDF”</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pPr>
                      <a:r>
                        <a:rPr lang="en-IN" sz="1200">
                          <a:effectLst/>
                        </a:rPr>
                        <a:t>0.832067</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116880522"/>
                  </a:ext>
                </a:extLst>
              </a:tr>
              <a:tr h="315751">
                <a:tc>
                  <a:txBody>
                    <a:bodyPr/>
                    <a:lstStyle/>
                    <a:p>
                      <a:pPr algn="just">
                        <a:lnSpc>
                          <a:spcPct val="150000"/>
                        </a:lnSpc>
                      </a:pPr>
                      <a:r>
                        <a:rPr lang="en-IN" sz="1200">
                          <a:effectLst/>
                        </a:rPr>
                        <a:t>CNN</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pPr>
                      <a:r>
                        <a:rPr lang="en-IN" sz="1200">
                          <a:effectLst/>
                        </a:rPr>
                        <a:t>0.8668</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128777055"/>
                  </a:ext>
                </a:extLst>
              </a:tr>
              <a:tr h="315751">
                <a:tc>
                  <a:txBody>
                    <a:bodyPr/>
                    <a:lstStyle/>
                    <a:p>
                      <a:pPr algn="just">
                        <a:lnSpc>
                          <a:spcPct val="150000"/>
                        </a:lnSpc>
                      </a:pPr>
                      <a:r>
                        <a:rPr lang="en-IN" sz="1200">
                          <a:effectLst/>
                        </a:rPr>
                        <a:t>RNN</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pPr>
                      <a:r>
                        <a:rPr lang="en-IN" sz="1200">
                          <a:effectLst/>
                        </a:rPr>
                        <a:t>0.8588</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516490364"/>
                  </a:ext>
                </a:extLst>
              </a:tr>
              <a:tr h="315751">
                <a:tc>
                  <a:txBody>
                    <a:bodyPr/>
                    <a:lstStyle/>
                    <a:p>
                      <a:pPr algn="just">
                        <a:lnSpc>
                          <a:spcPct val="150000"/>
                        </a:lnSpc>
                      </a:pPr>
                      <a:r>
                        <a:rPr lang="en-IN" sz="1200">
                          <a:effectLst/>
                        </a:rPr>
                        <a:t>Factorization Machines (FM)</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pPr>
                      <a:r>
                        <a:rPr lang="en-IN" sz="1200" dirty="0">
                          <a:effectLst/>
                        </a:rPr>
                        <a:t>0.893729</a:t>
                      </a:r>
                      <a:endParaRPr lang="en-IN"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879393783"/>
                  </a:ext>
                </a:extLst>
              </a:tr>
            </a:tbl>
          </a:graphicData>
        </a:graphic>
      </p:graphicFrame>
      <p:sp>
        <p:nvSpPr>
          <p:cNvPr id="11" name="Date Placeholder 3">
            <a:extLst>
              <a:ext uri="{FF2B5EF4-FFF2-40B4-BE49-F238E27FC236}">
                <a16:creationId xmlns:a16="http://schemas.microsoft.com/office/drawing/2014/main" id="{97380114-50EB-4E01-9F36-8D232CFF2BEC}"/>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white"/>
                </a:solidFill>
                <a:effectLst/>
                <a:uLnTx/>
                <a:uFillTx/>
              </a:rPr>
              <a:t>06/03/2021</a:t>
            </a:r>
          </a:p>
        </p:txBody>
      </p:sp>
      <p:sp>
        <p:nvSpPr>
          <p:cNvPr id="7" name="TextBox 6">
            <a:extLst>
              <a:ext uri="{FF2B5EF4-FFF2-40B4-BE49-F238E27FC236}">
                <a16:creationId xmlns:a16="http://schemas.microsoft.com/office/drawing/2014/main" id="{868209E4-1FD7-4A9F-A3C4-011EF18867E2}"/>
              </a:ext>
            </a:extLst>
          </p:cNvPr>
          <p:cNvSpPr txBox="1"/>
          <p:nvPr/>
        </p:nvSpPr>
        <p:spPr>
          <a:xfrm>
            <a:off x="354445" y="5382405"/>
            <a:ext cx="5943600"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Accuracy of the Models for Sentiment Analysis</a:t>
            </a:r>
          </a:p>
        </p:txBody>
      </p:sp>
      <p:graphicFrame>
        <p:nvGraphicFramePr>
          <p:cNvPr id="8" name="Table 7">
            <a:extLst>
              <a:ext uri="{FF2B5EF4-FFF2-40B4-BE49-F238E27FC236}">
                <a16:creationId xmlns:a16="http://schemas.microsoft.com/office/drawing/2014/main" id="{78F97284-6CCE-4484-ACD0-53D005162721}"/>
              </a:ext>
            </a:extLst>
          </p:cNvPr>
          <p:cNvGraphicFramePr>
            <a:graphicFrameLocks noGrp="1"/>
          </p:cNvGraphicFramePr>
          <p:nvPr>
            <p:extLst>
              <p:ext uri="{D42A27DB-BD31-4B8C-83A1-F6EECF244321}">
                <p14:modId xmlns:p14="http://schemas.microsoft.com/office/powerpoint/2010/main" val="697340344"/>
              </p:ext>
            </p:extLst>
          </p:nvPr>
        </p:nvGraphicFramePr>
        <p:xfrm>
          <a:off x="6298045" y="1759527"/>
          <a:ext cx="5727700" cy="2743200"/>
        </p:xfrm>
        <a:graphic>
          <a:graphicData uri="http://schemas.openxmlformats.org/drawingml/2006/table">
            <a:tbl>
              <a:tblPr firstRow="1" firstCol="1" bandRow="1">
                <a:tableStyleId>{5C22544A-7EE6-4342-B048-85BDC9FD1C3A}</a:tableStyleId>
              </a:tblPr>
              <a:tblGrid>
                <a:gridCol w="1113790">
                  <a:extLst>
                    <a:ext uri="{9D8B030D-6E8A-4147-A177-3AD203B41FA5}">
                      <a16:colId xmlns:a16="http://schemas.microsoft.com/office/drawing/2014/main" val="1419750429"/>
                    </a:ext>
                  </a:extLst>
                </a:gridCol>
                <a:gridCol w="704850">
                  <a:extLst>
                    <a:ext uri="{9D8B030D-6E8A-4147-A177-3AD203B41FA5}">
                      <a16:colId xmlns:a16="http://schemas.microsoft.com/office/drawing/2014/main" val="593723393"/>
                    </a:ext>
                  </a:extLst>
                </a:gridCol>
                <a:gridCol w="717550">
                  <a:extLst>
                    <a:ext uri="{9D8B030D-6E8A-4147-A177-3AD203B41FA5}">
                      <a16:colId xmlns:a16="http://schemas.microsoft.com/office/drawing/2014/main" val="2343075985"/>
                    </a:ext>
                  </a:extLst>
                </a:gridCol>
                <a:gridCol w="792480">
                  <a:extLst>
                    <a:ext uri="{9D8B030D-6E8A-4147-A177-3AD203B41FA5}">
                      <a16:colId xmlns:a16="http://schemas.microsoft.com/office/drawing/2014/main" val="1112841399"/>
                    </a:ext>
                  </a:extLst>
                </a:gridCol>
                <a:gridCol w="643255">
                  <a:extLst>
                    <a:ext uri="{9D8B030D-6E8A-4147-A177-3AD203B41FA5}">
                      <a16:colId xmlns:a16="http://schemas.microsoft.com/office/drawing/2014/main" val="167084612"/>
                    </a:ext>
                  </a:extLst>
                </a:gridCol>
                <a:gridCol w="1009650">
                  <a:extLst>
                    <a:ext uri="{9D8B030D-6E8A-4147-A177-3AD203B41FA5}">
                      <a16:colId xmlns:a16="http://schemas.microsoft.com/office/drawing/2014/main" val="739043918"/>
                    </a:ext>
                  </a:extLst>
                </a:gridCol>
                <a:gridCol w="746125">
                  <a:extLst>
                    <a:ext uri="{9D8B030D-6E8A-4147-A177-3AD203B41FA5}">
                      <a16:colId xmlns:a16="http://schemas.microsoft.com/office/drawing/2014/main" val="18428883"/>
                    </a:ext>
                  </a:extLst>
                </a:gridCol>
              </a:tblGrid>
              <a:tr h="685800">
                <a:tc>
                  <a:txBody>
                    <a:bodyPr/>
                    <a:lstStyle/>
                    <a:p>
                      <a:pPr algn="just">
                        <a:lnSpc>
                          <a:spcPct val="150000"/>
                        </a:lnSpc>
                      </a:pPr>
                      <a:r>
                        <a:rPr lang="en-IN" sz="1200">
                          <a:effectLst/>
                        </a:rPr>
                        <a:t>User_Id</a:t>
                      </a:r>
                    </a:p>
                    <a:p>
                      <a:pPr algn="just">
                        <a:lnSpc>
                          <a:spcPct val="150000"/>
                        </a:lnSpc>
                      </a:pPr>
                      <a:r>
                        <a:rPr lang="en-IN" sz="1200">
                          <a:effectLst/>
                        </a:rPr>
                        <a:t>Hotel_Id</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pPr>
                      <a:r>
                        <a:rPr lang="en-IN" sz="1200">
                          <a:effectLst/>
                        </a:rPr>
                        <a:t>SVD</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pPr>
                      <a:r>
                        <a:rPr lang="en-IN" sz="1200">
                          <a:effectLst/>
                        </a:rPr>
                        <a:t>NMF</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pPr>
                      <a:r>
                        <a:rPr lang="en-IN" sz="1200">
                          <a:effectLst/>
                        </a:rPr>
                        <a:t>Slope One</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pPr>
                      <a:r>
                        <a:rPr lang="en-IN" sz="1200">
                          <a:effectLst/>
                        </a:rPr>
                        <a:t>KNN</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pPr>
                      <a:r>
                        <a:rPr lang="en-IN" sz="1200">
                          <a:effectLst/>
                        </a:rPr>
                        <a:t>CoClustering</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pPr>
                      <a:r>
                        <a:rPr lang="en-IN" sz="1200">
                          <a:effectLst/>
                        </a:rPr>
                        <a:t>Actual</a:t>
                      </a:r>
                    </a:p>
                    <a:p>
                      <a:pPr algn="just">
                        <a:lnSpc>
                          <a:spcPct val="150000"/>
                        </a:lnSpc>
                      </a:pPr>
                      <a:r>
                        <a:rPr lang="en-IN" sz="1200">
                          <a:effectLst/>
                        </a:rPr>
                        <a:t>Rating</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775041410"/>
                  </a:ext>
                </a:extLst>
              </a:tr>
              <a:tr h="685800">
                <a:tc>
                  <a:txBody>
                    <a:bodyPr/>
                    <a:lstStyle/>
                    <a:p>
                      <a:pPr algn="just">
                        <a:lnSpc>
                          <a:spcPct val="150000"/>
                        </a:lnSpc>
                      </a:pPr>
                      <a:r>
                        <a:rPr lang="en-IN" sz="1200">
                          <a:effectLst/>
                        </a:rPr>
                        <a:t>User_id=30</a:t>
                      </a:r>
                    </a:p>
                    <a:p>
                      <a:pPr algn="just">
                        <a:lnSpc>
                          <a:spcPct val="150000"/>
                        </a:lnSpc>
                      </a:pPr>
                      <a:r>
                        <a:rPr lang="en-IN" sz="1200">
                          <a:effectLst/>
                        </a:rPr>
                        <a:t>Hotel_id=96</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pPr>
                      <a:r>
                        <a:rPr lang="en-IN" sz="1200">
                          <a:effectLst/>
                        </a:rPr>
                        <a:t>4.28</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pPr>
                      <a:r>
                        <a:rPr lang="en-IN" sz="1200">
                          <a:effectLst/>
                        </a:rPr>
                        <a:t>4.89</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pPr>
                      <a:r>
                        <a:rPr lang="en-IN" sz="1200" dirty="0">
                          <a:effectLst/>
                        </a:rPr>
                        <a:t>5</a:t>
                      </a:r>
                      <a:endParaRPr lang="en-IN"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pPr>
                      <a:r>
                        <a:rPr lang="en-IN" sz="1200" dirty="0">
                          <a:effectLst/>
                        </a:rPr>
                        <a:t>4.99</a:t>
                      </a:r>
                      <a:endParaRPr lang="en-IN"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pPr>
                      <a:r>
                        <a:rPr lang="en-IN" sz="1200" dirty="0">
                          <a:effectLst/>
                        </a:rPr>
                        <a:t>5</a:t>
                      </a:r>
                      <a:endParaRPr lang="en-IN"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pPr>
                      <a:r>
                        <a:rPr lang="en-IN" sz="1200">
                          <a:effectLst/>
                        </a:rPr>
                        <a:t>5</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574037214"/>
                  </a:ext>
                </a:extLst>
              </a:tr>
              <a:tr h="685800">
                <a:tc>
                  <a:txBody>
                    <a:bodyPr/>
                    <a:lstStyle/>
                    <a:p>
                      <a:pPr algn="just">
                        <a:lnSpc>
                          <a:spcPct val="150000"/>
                        </a:lnSpc>
                      </a:pPr>
                      <a:r>
                        <a:rPr lang="en-IN" sz="1200">
                          <a:effectLst/>
                        </a:rPr>
                        <a:t>User_id=3259</a:t>
                      </a:r>
                    </a:p>
                    <a:p>
                      <a:pPr algn="just">
                        <a:lnSpc>
                          <a:spcPct val="150000"/>
                        </a:lnSpc>
                      </a:pPr>
                      <a:r>
                        <a:rPr lang="en-IN" sz="1200">
                          <a:effectLst/>
                        </a:rPr>
                        <a:t>Hotel_id=25</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pPr>
                      <a:r>
                        <a:rPr lang="en-IN" sz="1200">
                          <a:effectLst/>
                        </a:rPr>
                        <a:t>4.10</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pPr>
                      <a:r>
                        <a:rPr lang="en-IN" sz="1200">
                          <a:effectLst/>
                        </a:rPr>
                        <a:t>3.68</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pPr>
                      <a:r>
                        <a:rPr lang="en-IN" sz="1200" dirty="0">
                          <a:effectLst/>
                        </a:rPr>
                        <a:t>3.60</a:t>
                      </a:r>
                      <a:endParaRPr lang="en-IN"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pPr>
                      <a:r>
                        <a:rPr lang="en-IN" sz="1200">
                          <a:effectLst/>
                        </a:rPr>
                        <a:t>4.17</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pPr>
                      <a:r>
                        <a:rPr lang="en-IN" sz="1200">
                          <a:effectLst/>
                        </a:rPr>
                        <a:t>2.09</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pPr>
                      <a:r>
                        <a:rPr lang="en-IN" sz="1200">
                          <a:effectLst/>
                        </a:rPr>
                        <a:t>4</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775273639"/>
                  </a:ext>
                </a:extLst>
              </a:tr>
              <a:tr h="685800">
                <a:tc>
                  <a:txBody>
                    <a:bodyPr/>
                    <a:lstStyle/>
                    <a:p>
                      <a:pPr algn="just">
                        <a:lnSpc>
                          <a:spcPct val="150000"/>
                        </a:lnSpc>
                      </a:pPr>
                      <a:r>
                        <a:rPr lang="en-IN" sz="1200">
                          <a:effectLst/>
                        </a:rPr>
                        <a:t>User_id=13532</a:t>
                      </a:r>
                    </a:p>
                    <a:p>
                      <a:pPr algn="just">
                        <a:lnSpc>
                          <a:spcPct val="150000"/>
                        </a:lnSpc>
                      </a:pPr>
                      <a:r>
                        <a:rPr lang="en-IN" sz="1200">
                          <a:effectLst/>
                        </a:rPr>
                        <a:t>Hotel_id=9</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pPr>
                      <a:r>
                        <a:rPr lang="en-IN" sz="1200">
                          <a:effectLst/>
                        </a:rPr>
                        <a:t>4.05</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pPr>
                      <a:r>
                        <a:rPr lang="en-IN" sz="1200">
                          <a:effectLst/>
                        </a:rPr>
                        <a:t>3.93</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pPr>
                      <a:r>
                        <a:rPr lang="en-IN" sz="1200">
                          <a:effectLst/>
                        </a:rPr>
                        <a:t>4</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pPr>
                      <a:r>
                        <a:rPr lang="en-IN" sz="1200">
                          <a:effectLst/>
                        </a:rPr>
                        <a:t>4.01</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pPr>
                      <a:r>
                        <a:rPr lang="en-IN" sz="1200">
                          <a:effectLst/>
                        </a:rPr>
                        <a:t>4.17</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pPr>
                      <a:r>
                        <a:rPr lang="en-IN" sz="1200" dirty="0">
                          <a:effectLst/>
                        </a:rPr>
                        <a:t>4</a:t>
                      </a:r>
                      <a:endParaRPr lang="en-IN"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607447751"/>
                  </a:ext>
                </a:extLst>
              </a:tr>
            </a:tbl>
          </a:graphicData>
        </a:graphic>
      </p:graphicFrame>
      <p:sp>
        <p:nvSpPr>
          <p:cNvPr id="9" name="TextBox 8">
            <a:extLst>
              <a:ext uri="{FF2B5EF4-FFF2-40B4-BE49-F238E27FC236}">
                <a16:creationId xmlns:a16="http://schemas.microsoft.com/office/drawing/2014/main" id="{5B87A0EC-FF1D-4DB2-9232-500E3873EA26}"/>
              </a:ext>
            </a:extLst>
          </p:cNvPr>
          <p:cNvSpPr txBox="1"/>
          <p:nvPr/>
        </p:nvSpPr>
        <p:spPr>
          <a:xfrm>
            <a:off x="5971309" y="5290072"/>
            <a:ext cx="6220691" cy="64633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The predicted rating of some samples with their actual values</a:t>
            </a:r>
          </a:p>
          <a:p>
            <a:endParaRPr lang="en-IN" dirty="0"/>
          </a:p>
        </p:txBody>
      </p:sp>
      <p:sp>
        <p:nvSpPr>
          <p:cNvPr id="10" name="Footer Placeholder 4">
            <a:extLst>
              <a:ext uri="{FF2B5EF4-FFF2-40B4-BE49-F238E27FC236}">
                <a16:creationId xmlns:a16="http://schemas.microsoft.com/office/drawing/2014/main" id="{BE58CDB4-53E1-4674-A7EC-DC0F6021EBD7}"/>
              </a:ext>
            </a:extLst>
          </p:cNvPr>
          <p:cNvSpPr txBox="1">
            <a:spLocks/>
          </p:cNvSpPr>
          <p:nvPr/>
        </p:nvSpPr>
        <p:spPr>
          <a:xfrm>
            <a:off x="5389418" y="6357938"/>
            <a:ext cx="6802582" cy="365125"/>
          </a:xfrm>
          <a:prstGeom prst="rect">
            <a:avLst/>
          </a:prstGeom>
        </p:spPr>
        <p:txBody>
          <a:bodyPr/>
          <a:lstStyle>
            <a:defPPr>
              <a:defRPr lang="en-US"/>
            </a:defPPr>
            <a:lvl1pPr marL="0" algn="r" defTabSz="914400" rtl="0" eaLnBrk="1" latinLnBrk="0" hangingPunct="1">
              <a:defRPr sz="14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t>Hotel Recommender System and Sentiment Analysis of Customer Reviews</a:t>
            </a:r>
            <a:endParaRPr lang="en-IN" dirty="0"/>
          </a:p>
        </p:txBody>
      </p:sp>
    </p:spTree>
    <p:extLst>
      <p:ext uri="{BB962C8B-B14F-4D97-AF65-F5344CB8AC3E}">
        <p14:creationId xmlns:p14="http://schemas.microsoft.com/office/powerpoint/2010/main" val="938941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6DF1C-417C-4692-AF5C-C8FE1C247014}"/>
              </a:ext>
            </a:extLst>
          </p:cNvPr>
          <p:cNvSpPr>
            <a:spLocks noGrp="1"/>
          </p:cNvSpPr>
          <p:nvPr>
            <p:ph type="title"/>
          </p:nvPr>
        </p:nvSpPr>
        <p:spPr>
          <a:xfrm>
            <a:off x="166255" y="153437"/>
            <a:ext cx="11187545" cy="687817"/>
          </a:xfrm>
        </p:spPr>
        <p:txBody>
          <a:bodyPr>
            <a:normAutofit/>
          </a:bodyPr>
          <a:lstStyle/>
          <a:p>
            <a:r>
              <a:rPr lang="en-IN"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Bell MT" panose="02020503060305020303" pitchFamily="18" charset="0"/>
                <a:cs typeface="Times New Roman" panose="02020603050405020304" pitchFamily="18" charset="0"/>
              </a:rPr>
              <a:t>Hotel Recommender System</a:t>
            </a:r>
          </a:p>
        </p:txBody>
      </p:sp>
      <p:sp>
        <p:nvSpPr>
          <p:cNvPr id="3" name="Content Placeholder 2">
            <a:extLst>
              <a:ext uri="{FF2B5EF4-FFF2-40B4-BE49-F238E27FC236}">
                <a16:creationId xmlns:a16="http://schemas.microsoft.com/office/drawing/2014/main" id="{0F4AF653-9315-467B-8796-30A526956382}"/>
              </a:ext>
            </a:extLst>
          </p:cNvPr>
          <p:cNvSpPr>
            <a:spLocks noGrp="1"/>
          </p:cNvSpPr>
          <p:nvPr>
            <p:ph sz="half" idx="1"/>
          </p:nvPr>
        </p:nvSpPr>
        <p:spPr>
          <a:xfrm>
            <a:off x="166255" y="841254"/>
            <a:ext cx="5853545" cy="5335709"/>
          </a:xfrm>
        </p:spPr>
        <p:txBody>
          <a:bodyPr/>
          <a:lstStyle/>
          <a:p>
            <a:pPr marL="0" indent="0">
              <a:buNone/>
            </a:pPr>
            <a:r>
              <a:rPr lang="en-IN" sz="2000" b="1" dirty="0">
                <a:solidFill>
                  <a:srgbClr val="C00000"/>
                </a:solidFill>
                <a:latin typeface="Times New Roman" panose="02020603050405020304" pitchFamily="18" charset="0"/>
                <a:cs typeface="Times New Roman" panose="02020603050405020304" pitchFamily="18" charset="0"/>
              </a:rPr>
              <a:t>Recommendation based on Popularity:</a:t>
            </a:r>
          </a:p>
          <a:p>
            <a:pPr marL="0" indent="0">
              <a:buNone/>
            </a:pPr>
            <a:endParaRPr lang="en-IN" sz="1800" b="1"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8" name="Content Placeholder 7">
            <a:extLst>
              <a:ext uri="{FF2B5EF4-FFF2-40B4-BE49-F238E27FC236}">
                <a16:creationId xmlns:a16="http://schemas.microsoft.com/office/drawing/2014/main" id="{0C087CA6-ACE6-49E1-943C-11F68ACEC452}"/>
              </a:ext>
            </a:extLst>
          </p:cNvPr>
          <p:cNvSpPr>
            <a:spLocks noGrp="1"/>
          </p:cNvSpPr>
          <p:nvPr>
            <p:ph sz="half" idx="2"/>
          </p:nvPr>
        </p:nvSpPr>
        <p:spPr>
          <a:xfrm>
            <a:off x="6096000" y="841254"/>
            <a:ext cx="5929745" cy="5335709"/>
          </a:xfrm>
        </p:spPr>
        <p:txBody>
          <a:bodyPr>
            <a:normAutofit/>
          </a:bodyPr>
          <a:lstStyle/>
          <a:p>
            <a:pPr marL="0" indent="0">
              <a:buNone/>
            </a:pPr>
            <a:r>
              <a:rPr lang="en-IN" sz="2000" b="1" dirty="0">
                <a:solidFill>
                  <a:srgbClr val="C00000"/>
                </a:solidFill>
                <a:latin typeface="Times New Roman" panose="02020603050405020304" pitchFamily="18" charset="0"/>
                <a:cs typeface="Times New Roman" panose="02020603050405020304" pitchFamily="18" charset="0"/>
              </a:rPr>
              <a:t>Simple Recommendation:</a:t>
            </a:r>
          </a:p>
          <a:p>
            <a:pPr marL="0" indent="0">
              <a:buNone/>
            </a:pPr>
            <a:endParaRPr lang="en-IN" sz="1800" b="1" dirty="0">
              <a:latin typeface="Times New Roman" panose="02020603050405020304" pitchFamily="18" charset="0"/>
              <a:cs typeface="Times New Roman" panose="02020603050405020304" pitchFamily="18" charset="0"/>
            </a:endParaRPr>
          </a:p>
        </p:txBody>
      </p:sp>
      <p:sp>
        <p:nvSpPr>
          <p:cNvPr id="6" name="Footer Placeholder 4">
            <a:extLst>
              <a:ext uri="{FF2B5EF4-FFF2-40B4-BE49-F238E27FC236}">
                <a16:creationId xmlns:a16="http://schemas.microsoft.com/office/drawing/2014/main" id="{8265DDBD-3F26-46E5-8F08-30D060463AFC}"/>
              </a:ext>
            </a:extLst>
          </p:cNvPr>
          <p:cNvSpPr txBox="1">
            <a:spLocks/>
          </p:cNvSpPr>
          <p:nvPr/>
        </p:nvSpPr>
        <p:spPr>
          <a:xfrm>
            <a:off x="5389418" y="6347351"/>
            <a:ext cx="6802582" cy="365125"/>
          </a:xfrm>
          <a:prstGeom prst="rect">
            <a:avLst/>
          </a:prstGeom>
        </p:spPr>
        <p:txBody>
          <a:bodyPr/>
          <a:lstStyle>
            <a:defPPr>
              <a:defRPr lang="en-US"/>
            </a:defPPr>
            <a:lvl1pPr marL="0" algn="r" defTabSz="914400" rtl="0" eaLnBrk="1" latinLnBrk="0" hangingPunct="1">
              <a:defRPr sz="14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t>Hotel Recommender System and Sentiment Analysis of Customer Reviews</a:t>
            </a:r>
            <a:endParaRPr lang="en-IN" dirty="0"/>
          </a:p>
        </p:txBody>
      </p:sp>
      <p:pic>
        <p:nvPicPr>
          <p:cNvPr id="9" name="Picture 8">
            <a:extLst>
              <a:ext uri="{FF2B5EF4-FFF2-40B4-BE49-F238E27FC236}">
                <a16:creationId xmlns:a16="http://schemas.microsoft.com/office/drawing/2014/main" id="{07817C53-7144-4813-96D8-9394CA18C013}"/>
              </a:ext>
            </a:extLst>
          </p:cNvPr>
          <p:cNvPicPr/>
          <p:nvPr/>
        </p:nvPicPr>
        <p:blipFill>
          <a:blip r:embed="rId2"/>
          <a:stretch>
            <a:fillRect/>
          </a:stretch>
        </p:blipFill>
        <p:spPr>
          <a:xfrm>
            <a:off x="166255" y="1385455"/>
            <a:ext cx="5583381" cy="41009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a:extLst>
              <a:ext uri="{FF2B5EF4-FFF2-40B4-BE49-F238E27FC236}">
                <a16:creationId xmlns:a16="http://schemas.microsoft.com/office/drawing/2014/main" id="{737E9001-6A60-49FC-8DB3-C9050516861B}"/>
              </a:ext>
            </a:extLst>
          </p:cNvPr>
          <p:cNvSpPr txBox="1"/>
          <p:nvPr/>
        </p:nvSpPr>
        <p:spPr>
          <a:xfrm>
            <a:off x="561110" y="5777345"/>
            <a:ext cx="5458690"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Top Popular Hotels to Recommend to the Users</a:t>
            </a:r>
          </a:p>
        </p:txBody>
      </p:sp>
      <p:pic>
        <p:nvPicPr>
          <p:cNvPr id="11" name="Picture 10">
            <a:extLst>
              <a:ext uri="{FF2B5EF4-FFF2-40B4-BE49-F238E27FC236}">
                <a16:creationId xmlns:a16="http://schemas.microsoft.com/office/drawing/2014/main" id="{3A1406B0-9880-41ED-8A8C-AED2BEFE81AC}"/>
              </a:ext>
            </a:extLst>
          </p:cNvPr>
          <p:cNvPicPr/>
          <p:nvPr/>
        </p:nvPicPr>
        <p:blipFill>
          <a:blip r:embed="rId3"/>
          <a:stretch>
            <a:fillRect/>
          </a:stretch>
        </p:blipFill>
        <p:spPr>
          <a:xfrm>
            <a:off x="5967842" y="1262182"/>
            <a:ext cx="3428542" cy="15982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A1F8B5A9-3675-4B19-AEDC-A88007053126}"/>
              </a:ext>
            </a:extLst>
          </p:cNvPr>
          <p:cNvPicPr/>
          <p:nvPr/>
        </p:nvPicPr>
        <p:blipFill>
          <a:blip r:embed="rId4"/>
          <a:stretch>
            <a:fillRect/>
          </a:stretch>
        </p:blipFill>
        <p:spPr>
          <a:xfrm>
            <a:off x="5967844" y="4610463"/>
            <a:ext cx="4468090" cy="15362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a:extLst>
              <a:ext uri="{FF2B5EF4-FFF2-40B4-BE49-F238E27FC236}">
                <a16:creationId xmlns:a16="http://schemas.microsoft.com/office/drawing/2014/main" id="{26DC586D-90CF-4F1C-B2D0-5B802D6AC74D}"/>
              </a:ext>
            </a:extLst>
          </p:cNvPr>
          <p:cNvPicPr/>
          <p:nvPr/>
        </p:nvPicPr>
        <p:blipFill>
          <a:blip r:embed="rId5"/>
          <a:stretch>
            <a:fillRect/>
          </a:stretch>
        </p:blipFill>
        <p:spPr>
          <a:xfrm>
            <a:off x="5967842" y="2999316"/>
            <a:ext cx="3525756" cy="14751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Arrow: Right 13">
            <a:extLst>
              <a:ext uri="{FF2B5EF4-FFF2-40B4-BE49-F238E27FC236}">
                <a16:creationId xmlns:a16="http://schemas.microsoft.com/office/drawing/2014/main" id="{02D62212-8631-4C42-BDA7-A500AD8AE6C9}"/>
              </a:ext>
            </a:extLst>
          </p:cNvPr>
          <p:cNvSpPr/>
          <p:nvPr/>
        </p:nvSpPr>
        <p:spPr>
          <a:xfrm>
            <a:off x="9467735" y="1774812"/>
            <a:ext cx="445192" cy="290946"/>
          </a:xfrm>
          <a:prstGeom prst="rightArrow">
            <a:avLst/>
          </a:prstGeom>
          <a:solidFill>
            <a:srgbClr val="C00000"/>
          </a:solidFill>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15" name="TextBox 14">
            <a:extLst>
              <a:ext uri="{FF2B5EF4-FFF2-40B4-BE49-F238E27FC236}">
                <a16:creationId xmlns:a16="http://schemas.microsoft.com/office/drawing/2014/main" id="{41B0D153-7774-4483-8A19-896B86B1D061}"/>
              </a:ext>
            </a:extLst>
          </p:cNvPr>
          <p:cNvSpPr txBox="1"/>
          <p:nvPr/>
        </p:nvSpPr>
        <p:spPr>
          <a:xfrm>
            <a:off x="9989128" y="1385455"/>
            <a:ext cx="2112818" cy="92333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Top 10 hotels to recommend in San-Diego</a:t>
            </a:r>
          </a:p>
        </p:txBody>
      </p:sp>
      <p:sp>
        <p:nvSpPr>
          <p:cNvPr id="16" name="Arrow: Right 15">
            <a:extLst>
              <a:ext uri="{FF2B5EF4-FFF2-40B4-BE49-F238E27FC236}">
                <a16:creationId xmlns:a16="http://schemas.microsoft.com/office/drawing/2014/main" id="{08A9B7C9-5F46-4486-9B3E-CE9C2E247A25}"/>
              </a:ext>
            </a:extLst>
          </p:cNvPr>
          <p:cNvSpPr/>
          <p:nvPr/>
        </p:nvSpPr>
        <p:spPr>
          <a:xfrm>
            <a:off x="9542314" y="3385959"/>
            <a:ext cx="443346" cy="290946"/>
          </a:xfrm>
          <a:prstGeom prst="rightArrow">
            <a:avLst/>
          </a:prstGeom>
          <a:solidFill>
            <a:srgbClr val="C00000"/>
          </a:solidFill>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777DF09C-F5BD-4C21-A0BB-B8B448C8D9A1}"/>
              </a:ext>
            </a:extLst>
          </p:cNvPr>
          <p:cNvSpPr txBox="1"/>
          <p:nvPr/>
        </p:nvSpPr>
        <p:spPr>
          <a:xfrm>
            <a:off x="10113818" y="2999316"/>
            <a:ext cx="1911927" cy="92333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Top 10 hotels to recommend in San Francisco</a:t>
            </a:r>
          </a:p>
        </p:txBody>
      </p:sp>
      <p:sp>
        <p:nvSpPr>
          <p:cNvPr id="18" name="Arrow: Right 17">
            <a:extLst>
              <a:ext uri="{FF2B5EF4-FFF2-40B4-BE49-F238E27FC236}">
                <a16:creationId xmlns:a16="http://schemas.microsoft.com/office/drawing/2014/main" id="{5B809DAC-1EDE-47AD-89ED-007BC96B7EC7}"/>
              </a:ext>
            </a:extLst>
          </p:cNvPr>
          <p:cNvSpPr/>
          <p:nvPr/>
        </p:nvSpPr>
        <p:spPr>
          <a:xfrm>
            <a:off x="10491356" y="5261429"/>
            <a:ext cx="332510" cy="290945"/>
          </a:xfrm>
          <a:prstGeom prst="rightArrow">
            <a:avLst/>
          </a:prstGeom>
          <a:solidFill>
            <a:srgbClr val="C00000"/>
          </a:solidFill>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5AD312F8-9E09-4C41-A30B-CBF02EA3D2BB}"/>
              </a:ext>
            </a:extLst>
          </p:cNvPr>
          <p:cNvSpPr txBox="1"/>
          <p:nvPr/>
        </p:nvSpPr>
        <p:spPr>
          <a:xfrm>
            <a:off x="10823866" y="4549216"/>
            <a:ext cx="1330037" cy="1477328"/>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Top 10 hotels to recommend in Bengaluru</a:t>
            </a:r>
          </a:p>
        </p:txBody>
      </p:sp>
      <p:sp>
        <p:nvSpPr>
          <p:cNvPr id="20" name="Date Placeholder 3">
            <a:extLst>
              <a:ext uri="{FF2B5EF4-FFF2-40B4-BE49-F238E27FC236}">
                <a16:creationId xmlns:a16="http://schemas.microsoft.com/office/drawing/2014/main" id="{EFA8C3F9-343E-4C44-8CCC-452F31F57148}"/>
              </a:ext>
            </a:extLst>
          </p:cNvPr>
          <p:cNvSpPr txBox="1">
            <a:spLocks/>
          </p:cNvSpPr>
          <p:nvPr/>
        </p:nvSpPr>
        <p:spPr>
          <a:xfrm>
            <a:off x="838200" y="6339439"/>
            <a:ext cx="2743200" cy="365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Tx/>
              <a:buNone/>
              <a:defRPr/>
            </a:pPr>
            <a:r>
              <a:rPr lang="en-US" sz="1400" b="1" dirty="0">
                <a:solidFill>
                  <a:prstClr val="white"/>
                </a:solidFill>
              </a:rPr>
              <a:t>06/03/2021</a:t>
            </a:r>
          </a:p>
        </p:txBody>
      </p:sp>
    </p:spTree>
    <p:extLst>
      <p:ext uri="{BB962C8B-B14F-4D97-AF65-F5344CB8AC3E}">
        <p14:creationId xmlns:p14="http://schemas.microsoft.com/office/powerpoint/2010/main" val="3729069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5" y="365125"/>
            <a:ext cx="11187545" cy="757093"/>
          </a:xfrm>
        </p:spPr>
        <p:txBody>
          <a:bodyPr>
            <a:normAutofit/>
          </a:bodyPr>
          <a:lstStyle/>
          <a:p>
            <a:r>
              <a:rPr lang="en-IN"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Bell MT" panose="02020503060305020303" pitchFamily="18" charset="0"/>
              </a:rPr>
              <a:t>Agenda</a:t>
            </a:r>
          </a:p>
        </p:txBody>
      </p:sp>
      <p:sp>
        <p:nvSpPr>
          <p:cNvPr id="3" name="Content Placeholder 2"/>
          <p:cNvSpPr>
            <a:spLocks noGrp="1"/>
          </p:cNvSpPr>
          <p:nvPr>
            <p:ph idx="1"/>
          </p:nvPr>
        </p:nvSpPr>
        <p:spPr>
          <a:xfrm>
            <a:off x="339213" y="1238865"/>
            <a:ext cx="11014587" cy="4938098"/>
          </a:xfrm>
        </p:spPr>
        <p:txBody>
          <a:bodyPr>
            <a:normAutofit fontScale="25000" lnSpcReduction="20000"/>
          </a:bodyPr>
          <a:lstStyle/>
          <a:p>
            <a:pPr>
              <a:buFont typeface="Wingdings" panose="05000000000000000000" pitchFamily="2" charset="2"/>
              <a:buChar char="q"/>
            </a:pPr>
            <a:r>
              <a:rPr lang="en-US" sz="6200" b="1" dirty="0">
                <a:latin typeface="Bodoni MT" panose="02070603080606020203" pitchFamily="18" charset="0"/>
              </a:rPr>
              <a:t> </a:t>
            </a:r>
            <a:r>
              <a:rPr lang="en-US" sz="8000" b="1" dirty="0">
                <a:latin typeface="Bodoni MT" panose="02070603080606020203" pitchFamily="18" charset="0"/>
              </a:rPr>
              <a:t>Introduction</a:t>
            </a:r>
          </a:p>
          <a:p>
            <a:pPr>
              <a:buFont typeface="Wingdings" panose="05000000000000000000" pitchFamily="2" charset="2"/>
              <a:buChar char="q"/>
            </a:pPr>
            <a:r>
              <a:rPr lang="en-IN" sz="8000" b="1" i="1" dirty="0">
                <a:latin typeface="Bodoni MT" panose="02070603080606020203" pitchFamily="18" charset="0"/>
              </a:rPr>
              <a:t>Problem Statement</a:t>
            </a:r>
          </a:p>
          <a:p>
            <a:pPr>
              <a:buFont typeface="Wingdings" panose="05000000000000000000" pitchFamily="2" charset="2"/>
              <a:buChar char="q"/>
            </a:pPr>
            <a:r>
              <a:rPr lang="en-IN" sz="8000" b="1" i="1" dirty="0">
                <a:latin typeface="Bodoni MT" panose="02070603080606020203" pitchFamily="18" charset="0"/>
              </a:rPr>
              <a:t>Approach Layout</a:t>
            </a:r>
          </a:p>
          <a:p>
            <a:pPr>
              <a:buFont typeface="Wingdings" panose="05000000000000000000" pitchFamily="2" charset="2"/>
              <a:buChar char="q"/>
            </a:pPr>
            <a:r>
              <a:rPr lang="en-IN" sz="8000" b="1" i="1" dirty="0">
                <a:latin typeface="Bodoni MT" panose="02070603080606020203" pitchFamily="18" charset="0"/>
              </a:rPr>
              <a:t>Business Understanding</a:t>
            </a:r>
          </a:p>
          <a:p>
            <a:pPr>
              <a:buFont typeface="Wingdings" panose="05000000000000000000" pitchFamily="2" charset="2"/>
              <a:buChar char="q"/>
            </a:pPr>
            <a:r>
              <a:rPr lang="en-IN" sz="8000" b="1" i="1" dirty="0">
                <a:latin typeface="Bodoni MT" panose="02070603080606020203" pitchFamily="18" charset="0"/>
              </a:rPr>
              <a:t>Data Understanding</a:t>
            </a:r>
          </a:p>
          <a:p>
            <a:pPr>
              <a:buFont typeface="Wingdings" panose="05000000000000000000" pitchFamily="2" charset="2"/>
              <a:buChar char="q"/>
            </a:pPr>
            <a:r>
              <a:rPr lang="en-IN" sz="8000" b="1" i="1" dirty="0">
                <a:latin typeface="Bodoni MT" panose="02070603080606020203" pitchFamily="18" charset="0"/>
              </a:rPr>
              <a:t>Data Preparation</a:t>
            </a:r>
          </a:p>
          <a:p>
            <a:pPr>
              <a:buFont typeface="Wingdings" panose="05000000000000000000" pitchFamily="2" charset="2"/>
              <a:buChar char="q"/>
            </a:pPr>
            <a:r>
              <a:rPr lang="en-IN" sz="8000" b="1" i="1" dirty="0">
                <a:latin typeface="Bodoni MT" panose="02070603080606020203" pitchFamily="18" charset="0"/>
              </a:rPr>
              <a:t>Modelling</a:t>
            </a:r>
          </a:p>
          <a:p>
            <a:pPr>
              <a:buFont typeface="Wingdings" panose="05000000000000000000" pitchFamily="2" charset="2"/>
              <a:buChar char="q"/>
            </a:pPr>
            <a:r>
              <a:rPr lang="en-IN" sz="8000" b="1" i="1" dirty="0">
                <a:latin typeface="Bodoni MT" panose="02070603080606020203" pitchFamily="18" charset="0"/>
              </a:rPr>
              <a:t>Model Evaluation</a:t>
            </a:r>
          </a:p>
          <a:p>
            <a:pPr>
              <a:buFont typeface="Wingdings" panose="05000000000000000000" pitchFamily="2" charset="2"/>
              <a:buChar char="q"/>
            </a:pPr>
            <a:r>
              <a:rPr lang="en-IN" sz="8000" b="1" i="1" dirty="0">
                <a:latin typeface="Bodoni MT" panose="02070603080606020203" pitchFamily="18" charset="0"/>
              </a:rPr>
              <a:t>Result and Conclusion</a:t>
            </a:r>
          </a:p>
          <a:p>
            <a:pPr>
              <a:buFont typeface="Wingdings" panose="05000000000000000000" pitchFamily="2" charset="2"/>
              <a:buChar char="q"/>
            </a:pPr>
            <a:r>
              <a:rPr lang="en-IN" sz="8000" b="1" i="1" dirty="0">
                <a:latin typeface="Bodoni MT" panose="02070603080606020203" pitchFamily="18" charset="0"/>
              </a:rPr>
              <a:t>Future Work</a:t>
            </a:r>
          </a:p>
          <a:p>
            <a:pPr>
              <a:buFont typeface="Wingdings" panose="05000000000000000000" pitchFamily="2" charset="2"/>
              <a:buChar char="q"/>
            </a:pPr>
            <a:r>
              <a:rPr lang="en-IN" sz="8000" b="1" i="1" dirty="0">
                <a:latin typeface="Bodoni MT" panose="02070603080606020203" pitchFamily="18" charset="0"/>
              </a:rPr>
              <a:t>References</a:t>
            </a:r>
          </a:p>
          <a:p>
            <a:pPr>
              <a:buFont typeface="Wingdings" panose="05000000000000000000" pitchFamily="2" charset="2"/>
              <a:buChar char="q"/>
            </a:pPr>
            <a:endParaRPr lang="en-US" sz="2400" dirty="0"/>
          </a:p>
          <a:p>
            <a:pPr marL="0" indent="0">
              <a:buNone/>
            </a:pPr>
            <a:br>
              <a:rPr lang="en-IN" b="1" i="1" dirty="0">
                <a:latin typeface="Bell MT" panose="02020503060305020303" pitchFamily="18" charset="0"/>
              </a:rPr>
            </a:br>
            <a:br>
              <a:rPr lang="en-IN" b="1" i="1" dirty="0">
                <a:latin typeface="Bodoni MT" panose="02070603080606020203" pitchFamily="18" charset="0"/>
              </a:rPr>
            </a:br>
            <a:endParaRPr lang="en-US" dirty="0"/>
          </a:p>
        </p:txBody>
      </p:sp>
      <p:sp>
        <p:nvSpPr>
          <p:cNvPr id="6" name="Date Placeholder 3">
            <a:extLst>
              <a:ext uri="{FF2B5EF4-FFF2-40B4-BE49-F238E27FC236}">
                <a16:creationId xmlns:a16="http://schemas.microsoft.com/office/drawing/2014/main" id="{F05EEEA9-48CC-4AF4-8C23-8DB00794924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white"/>
                </a:solidFill>
                <a:effectLst/>
                <a:uLnTx/>
                <a:uFillTx/>
              </a:rPr>
              <a:t>06/03/2021</a:t>
            </a:r>
          </a:p>
        </p:txBody>
      </p:sp>
      <p:sp>
        <p:nvSpPr>
          <p:cNvPr id="5" name="Footer Placeholder 4"/>
          <p:cNvSpPr>
            <a:spLocks noGrp="1"/>
          </p:cNvSpPr>
          <p:nvPr>
            <p:ph type="ftr" sz="quarter" idx="11"/>
          </p:nvPr>
        </p:nvSpPr>
        <p:spPr>
          <a:xfrm>
            <a:off x="5001491" y="6357385"/>
            <a:ext cx="7190509" cy="365125"/>
          </a:xfrm>
        </p:spPr>
        <p:txBody>
          <a:bodyPr/>
          <a:lstStyle/>
          <a:p>
            <a:r>
              <a:rPr lang="en-IN" b="1" dirty="0"/>
              <a:t>Hotel Recommender System and Sentiment Analysis of Customer Reviews</a:t>
            </a:r>
            <a:endParaRPr lang="en-IN" dirty="0"/>
          </a:p>
        </p:txBody>
      </p:sp>
    </p:spTree>
    <p:extLst>
      <p:ext uri="{BB962C8B-B14F-4D97-AF65-F5344CB8AC3E}">
        <p14:creationId xmlns:p14="http://schemas.microsoft.com/office/powerpoint/2010/main" val="1213262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E14BF-EA38-493F-9203-050FCF32C284}"/>
              </a:ext>
            </a:extLst>
          </p:cNvPr>
          <p:cNvSpPr>
            <a:spLocks noGrp="1"/>
          </p:cNvSpPr>
          <p:nvPr>
            <p:ph type="title"/>
          </p:nvPr>
        </p:nvSpPr>
        <p:spPr>
          <a:xfrm>
            <a:off x="166255" y="-243957"/>
            <a:ext cx="11187545" cy="1393884"/>
          </a:xfrm>
        </p:spPr>
        <p:txBody>
          <a:bodyPr>
            <a:normAutofit/>
          </a:bodyPr>
          <a:lstStyle/>
          <a:p>
            <a:r>
              <a:rPr lang="en-IN"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Bell MT" panose="02020503060305020303" pitchFamily="18" charset="0"/>
              </a:rPr>
              <a:t>Continue….</a:t>
            </a:r>
          </a:p>
        </p:txBody>
      </p:sp>
      <p:sp>
        <p:nvSpPr>
          <p:cNvPr id="10" name="Content Placeholder 9">
            <a:extLst>
              <a:ext uri="{FF2B5EF4-FFF2-40B4-BE49-F238E27FC236}">
                <a16:creationId xmlns:a16="http://schemas.microsoft.com/office/drawing/2014/main" id="{A962139F-BC2E-453D-B4F3-7114421D4609}"/>
              </a:ext>
            </a:extLst>
          </p:cNvPr>
          <p:cNvSpPr>
            <a:spLocks noGrp="1"/>
          </p:cNvSpPr>
          <p:nvPr>
            <p:ph sz="half" idx="1"/>
          </p:nvPr>
        </p:nvSpPr>
        <p:spPr>
          <a:xfrm>
            <a:off x="124692" y="1981200"/>
            <a:ext cx="5853545" cy="4320454"/>
          </a:xfrm>
        </p:spPr>
        <p:txBody>
          <a:bodyPr>
            <a:normAutofit/>
          </a:bodyPr>
          <a:lstStyle/>
          <a:p>
            <a:pPr marL="0" indent="0">
              <a:buNone/>
            </a:pPr>
            <a:r>
              <a:rPr lang="en-IN" sz="1800" b="1" dirty="0">
                <a:latin typeface="Times New Roman" panose="02020603050405020304" pitchFamily="18" charset="0"/>
                <a:cs typeface="Times New Roman" panose="02020603050405020304" pitchFamily="18" charset="0"/>
              </a:rPr>
              <a:t>User 20 </a:t>
            </a:r>
            <a:r>
              <a:rPr lang="en-IN" sz="1800" dirty="0">
                <a:latin typeface="Times New Roman" panose="02020603050405020304" pitchFamily="18" charset="0"/>
                <a:cs typeface="Times New Roman" panose="02020603050405020304" pitchFamily="18" charset="0"/>
              </a:rPr>
              <a:t>has already stayed in one hotel, so recommending the other ten hotels to him to stay at.</a:t>
            </a: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4C17DAFE-1265-46D5-BB04-A13165A8B353}"/>
              </a:ext>
            </a:extLst>
          </p:cNvPr>
          <p:cNvSpPr>
            <a:spLocks noGrp="1"/>
          </p:cNvSpPr>
          <p:nvPr>
            <p:ph sz="half" idx="2"/>
          </p:nvPr>
        </p:nvSpPr>
        <p:spPr>
          <a:xfrm>
            <a:off x="6172199" y="1981200"/>
            <a:ext cx="5895109" cy="4195763"/>
          </a:xfrm>
        </p:spPr>
        <p:txBody>
          <a:bodyPr>
            <a:normAutofit/>
          </a:bodyPr>
          <a:lstStyle/>
          <a:p>
            <a:pPr marL="0" indent="0">
              <a:buNone/>
            </a:pPr>
            <a:r>
              <a:rPr lang="en-IN" sz="1800" b="1" dirty="0">
                <a:latin typeface="Times New Roman" panose="02020603050405020304" pitchFamily="18" charset="0"/>
                <a:cs typeface="Times New Roman" panose="02020603050405020304" pitchFamily="18" charset="0"/>
              </a:rPr>
              <a:t>User 995 </a:t>
            </a:r>
            <a:r>
              <a:rPr lang="en-IN" sz="1800" dirty="0">
                <a:latin typeface="Times New Roman" panose="02020603050405020304" pitchFamily="18" charset="0"/>
                <a:cs typeface="Times New Roman" panose="02020603050405020304" pitchFamily="18" charset="0"/>
              </a:rPr>
              <a:t>has already stayed in one hotel, so recommending the other ten hotels to him to stay at.</a:t>
            </a:r>
          </a:p>
        </p:txBody>
      </p:sp>
      <p:pic>
        <p:nvPicPr>
          <p:cNvPr id="8" name="Picture 7">
            <a:extLst>
              <a:ext uri="{FF2B5EF4-FFF2-40B4-BE49-F238E27FC236}">
                <a16:creationId xmlns:a16="http://schemas.microsoft.com/office/drawing/2014/main" id="{047CBAF1-9058-47D8-94AD-98E8713CAFC0}"/>
              </a:ext>
            </a:extLst>
          </p:cNvPr>
          <p:cNvPicPr/>
          <p:nvPr/>
        </p:nvPicPr>
        <p:blipFill>
          <a:blip r:embed="rId2"/>
          <a:stretch>
            <a:fillRect/>
          </a:stretch>
        </p:blipFill>
        <p:spPr>
          <a:xfrm>
            <a:off x="6386946" y="2895601"/>
            <a:ext cx="5735781" cy="28124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38885E66-1F40-4F3D-B02B-73094FAC9D21}"/>
              </a:ext>
            </a:extLst>
          </p:cNvPr>
          <p:cNvPicPr/>
          <p:nvPr/>
        </p:nvPicPr>
        <p:blipFill>
          <a:blip r:embed="rId3"/>
          <a:stretch>
            <a:fillRect/>
          </a:stretch>
        </p:blipFill>
        <p:spPr>
          <a:xfrm>
            <a:off x="176646" y="2895602"/>
            <a:ext cx="5749636" cy="28124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Footer Placeholder 4">
            <a:extLst>
              <a:ext uri="{FF2B5EF4-FFF2-40B4-BE49-F238E27FC236}">
                <a16:creationId xmlns:a16="http://schemas.microsoft.com/office/drawing/2014/main" id="{790D73E6-66E1-46EC-8993-B261BA900575}"/>
              </a:ext>
            </a:extLst>
          </p:cNvPr>
          <p:cNvSpPr txBox="1">
            <a:spLocks/>
          </p:cNvSpPr>
          <p:nvPr/>
        </p:nvSpPr>
        <p:spPr>
          <a:xfrm>
            <a:off x="5389418" y="6347351"/>
            <a:ext cx="6802582" cy="365125"/>
          </a:xfrm>
          <a:prstGeom prst="rect">
            <a:avLst/>
          </a:prstGeom>
        </p:spPr>
        <p:txBody>
          <a:bodyPr/>
          <a:lstStyle>
            <a:defPPr>
              <a:defRPr lang="en-US"/>
            </a:defPPr>
            <a:lvl1pPr marL="0" algn="r" defTabSz="914400" rtl="0" eaLnBrk="1" latinLnBrk="0" hangingPunct="1">
              <a:defRPr sz="14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t>Hotel Recommender System and Sentiment Analysis of Customer Reviews</a:t>
            </a:r>
            <a:endParaRPr lang="en-IN" dirty="0"/>
          </a:p>
        </p:txBody>
      </p:sp>
      <p:sp>
        <p:nvSpPr>
          <p:cNvPr id="13" name="TextBox 12">
            <a:extLst>
              <a:ext uri="{FF2B5EF4-FFF2-40B4-BE49-F238E27FC236}">
                <a16:creationId xmlns:a16="http://schemas.microsoft.com/office/drawing/2014/main" id="{DC90C306-2A8B-45CA-BDBF-7010542036B8}"/>
              </a:ext>
            </a:extLst>
          </p:cNvPr>
          <p:cNvSpPr txBox="1"/>
          <p:nvPr/>
        </p:nvSpPr>
        <p:spPr>
          <a:xfrm>
            <a:off x="166255" y="997527"/>
            <a:ext cx="5347854" cy="677108"/>
          </a:xfrm>
          <a:prstGeom prst="rect">
            <a:avLst/>
          </a:prstGeom>
          <a:noFill/>
        </p:spPr>
        <p:txBody>
          <a:bodyPr wrap="square" rtlCol="0">
            <a:spAutoFit/>
          </a:bodyPr>
          <a:lstStyle/>
          <a:p>
            <a:r>
              <a:rPr lang="en-IN" sz="2000" b="1" dirty="0">
                <a:solidFill>
                  <a:srgbClr val="C00000"/>
                </a:solidFill>
                <a:latin typeface="Times New Roman" panose="02020603050405020304" pitchFamily="18" charset="0"/>
                <a:cs typeface="Times New Roman" panose="02020603050405020304" pitchFamily="18" charset="0"/>
              </a:rPr>
              <a:t>Item-Item based Collaborative Filtering:</a:t>
            </a:r>
          </a:p>
          <a:p>
            <a:endParaRPr lang="en-IN" dirty="0"/>
          </a:p>
        </p:txBody>
      </p:sp>
      <p:sp>
        <p:nvSpPr>
          <p:cNvPr id="14" name="Date Placeholder 3">
            <a:extLst>
              <a:ext uri="{FF2B5EF4-FFF2-40B4-BE49-F238E27FC236}">
                <a16:creationId xmlns:a16="http://schemas.microsoft.com/office/drawing/2014/main" id="{6D41590B-13AA-4472-8CE3-1549720409FD}"/>
              </a:ext>
            </a:extLst>
          </p:cNvPr>
          <p:cNvSpPr txBox="1">
            <a:spLocks/>
          </p:cNvSpPr>
          <p:nvPr/>
        </p:nvSpPr>
        <p:spPr>
          <a:xfrm>
            <a:off x="838200" y="6339439"/>
            <a:ext cx="2743200" cy="365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Tx/>
              <a:buNone/>
              <a:defRPr/>
            </a:pPr>
            <a:r>
              <a:rPr lang="en-US" sz="1400" b="1" dirty="0">
                <a:solidFill>
                  <a:prstClr val="white"/>
                </a:solidFill>
              </a:rPr>
              <a:t>06/03/2021</a:t>
            </a:r>
          </a:p>
        </p:txBody>
      </p:sp>
    </p:spTree>
    <p:extLst>
      <p:ext uri="{BB962C8B-B14F-4D97-AF65-F5344CB8AC3E}">
        <p14:creationId xmlns:p14="http://schemas.microsoft.com/office/powerpoint/2010/main" val="26151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8087C-1863-4191-81A2-AC4F4C1763FB}"/>
              </a:ext>
            </a:extLst>
          </p:cNvPr>
          <p:cNvSpPr>
            <a:spLocks noGrp="1"/>
          </p:cNvSpPr>
          <p:nvPr>
            <p:ph type="title"/>
          </p:nvPr>
        </p:nvSpPr>
        <p:spPr>
          <a:xfrm>
            <a:off x="166255" y="153437"/>
            <a:ext cx="11887200" cy="719399"/>
          </a:xfrm>
        </p:spPr>
        <p:txBody>
          <a:bodyPr/>
          <a:lstStyle/>
          <a:p>
            <a:r>
              <a:rPr lang="en-IN"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Bell MT" panose="02020503060305020303" pitchFamily="18" charset="0"/>
              </a:rPr>
              <a:t>Continue….</a:t>
            </a:r>
            <a:endParaRPr lang="en-IN" dirty="0"/>
          </a:p>
        </p:txBody>
      </p:sp>
      <p:sp>
        <p:nvSpPr>
          <p:cNvPr id="3" name="Content Placeholder 2">
            <a:extLst>
              <a:ext uri="{FF2B5EF4-FFF2-40B4-BE49-F238E27FC236}">
                <a16:creationId xmlns:a16="http://schemas.microsoft.com/office/drawing/2014/main" id="{A21F448B-0996-416B-942A-E07F19776ABD}"/>
              </a:ext>
            </a:extLst>
          </p:cNvPr>
          <p:cNvSpPr>
            <a:spLocks noGrp="1"/>
          </p:cNvSpPr>
          <p:nvPr>
            <p:ph sz="half" idx="1"/>
          </p:nvPr>
        </p:nvSpPr>
        <p:spPr>
          <a:xfrm>
            <a:off x="152401" y="872836"/>
            <a:ext cx="5867400" cy="5304127"/>
          </a:xfrm>
        </p:spPr>
        <p:txBody>
          <a:bodyPr/>
          <a:lstStyle/>
          <a:p>
            <a:pPr marL="0" indent="0">
              <a:buNone/>
            </a:pPr>
            <a:r>
              <a:rPr lang="en-IN" sz="2000" b="1" dirty="0">
                <a:solidFill>
                  <a:srgbClr val="C00000"/>
                </a:solidFill>
              </a:rPr>
              <a:t>Alternating Least Squares (ALS) Collaborative Filtering</a:t>
            </a:r>
          </a:p>
          <a:p>
            <a:pPr marL="0" indent="0">
              <a:buNone/>
            </a:pPr>
            <a:endParaRPr lang="en-IN" sz="2000" dirty="0">
              <a:solidFill>
                <a:srgbClr val="C00000"/>
              </a:solidFill>
            </a:endParaRPr>
          </a:p>
        </p:txBody>
      </p:sp>
      <p:pic>
        <p:nvPicPr>
          <p:cNvPr id="13" name="Content Placeholder 12">
            <a:extLst>
              <a:ext uri="{FF2B5EF4-FFF2-40B4-BE49-F238E27FC236}">
                <a16:creationId xmlns:a16="http://schemas.microsoft.com/office/drawing/2014/main" id="{17785CD8-DBAD-4F11-8FF8-6293A253E71B}"/>
              </a:ext>
            </a:extLst>
          </p:cNvPr>
          <p:cNvPicPr>
            <a:picLocks noGrp="1"/>
          </p:cNvPicPr>
          <p:nvPr>
            <p:ph sz="half" idx="2"/>
          </p:nvPr>
        </p:nvPicPr>
        <p:blipFill>
          <a:blip r:embed="rId2"/>
          <a:stretch>
            <a:fillRect/>
          </a:stretch>
        </p:blipFill>
        <p:spPr>
          <a:xfrm>
            <a:off x="6137566" y="1565399"/>
            <a:ext cx="3534361" cy="23606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74370823-5D60-4A62-84AB-018677EF959F}"/>
              </a:ext>
            </a:extLst>
          </p:cNvPr>
          <p:cNvPicPr/>
          <p:nvPr/>
        </p:nvPicPr>
        <p:blipFill>
          <a:blip r:embed="rId3"/>
          <a:stretch>
            <a:fillRect/>
          </a:stretch>
        </p:blipFill>
        <p:spPr>
          <a:xfrm>
            <a:off x="166254" y="1592235"/>
            <a:ext cx="3297381" cy="23337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62BA4CE9-C294-4D3A-9296-5182B2711E11}"/>
              </a:ext>
            </a:extLst>
          </p:cNvPr>
          <p:cNvPicPr/>
          <p:nvPr/>
        </p:nvPicPr>
        <p:blipFill>
          <a:blip r:embed="rId4"/>
          <a:stretch>
            <a:fillRect/>
          </a:stretch>
        </p:blipFill>
        <p:spPr>
          <a:xfrm>
            <a:off x="166255" y="4088507"/>
            <a:ext cx="3297380" cy="20884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Arrow: Right 8">
            <a:extLst>
              <a:ext uri="{FF2B5EF4-FFF2-40B4-BE49-F238E27FC236}">
                <a16:creationId xmlns:a16="http://schemas.microsoft.com/office/drawing/2014/main" id="{3987AE23-4F69-4CEE-8959-B4C7A36AB306}"/>
              </a:ext>
            </a:extLst>
          </p:cNvPr>
          <p:cNvSpPr/>
          <p:nvPr/>
        </p:nvSpPr>
        <p:spPr>
          <a:xfrm>
            <a:off x="3581400" y="2314575"/>
            <a:ext cx="419100" cy="371475"/>
          </a:xfrm>
          <a:prstGeom prst="rightArrow">
            <a:avLst/>
          </a:prstGeom>
          <a:solidFill>
            <a:srgbClr val="C00000"/>
          </a:solidFill>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10" name="TextBox 9">
            <a:extLst>
              <a:ext uri="{FF2B5EF4-FFF2-40B4-BE49-F238E27FC236}">
                <a16:creationId xmlns:a16="http://schemas.microsoft.com/office/drawing/2014/main" id="{ED0BD73E-60D9-4889-9E2C-ABACBA350595}"/>
              </a:ext>
            </a:extLst>
          </p:cNvPr>
          <p:cNvSpPr txBox="1"/>
          <p:nvPr/>
        </p:nvSpPr>
        <p:spPr>
          <a:xfrm>
            <a:off x="4118265" y="1743075"/>
            <a:ext cx="1768185" cy="2031325"/>
          </a:xfrm>
          <a:prstGeom prst="rect">
            <a:avLst/>
          </a:prstGeom>
          <a:noFill/>
        </p:spPr>
        <p:txBody>
          <a:bodyPr wrap="square" rtlCol="0">
            <a:spAutoFit/>
          </a:bodyPr>
          <a:lstStyle/>
          <a:p>
            <a:r>
              <a:rPr lang="en-IN" b="1" dirty="0"/>
              <a:t>Hotel Similar to the Best Western Lamplighter Inn Suites at SDSU (</a:t>
            </a:r>
            <a:r>
              <a:rPr lang="en-IN" b="1" dirty="0" err="1"/>
              <a:t>Hotel_id</a:t>
            </a:r>
            <a:r>
              <a:rPr lang="en-IN" b="1" dirty="0"/>
              <a:t> = 318)</a:t>
            </a:r>
            <a:endParaRPr lang="en-IN" dirty="0"/>
          </a:p>
          <a:p>
            <a:endParaRPr lang="en-IN" dirty="0"/>
          </a:p>
        </p:txBody>
      </p:sp>
      <p:sp>
        <p:nvSpPr>
          <p:cNvPr id="11" name="Arrow: Right 10">
            <a:extLst>
              <a:ext uri="{FF2B5EF4-FFF2-40B4-BE49-F238E27FC236}">
                <a16:creationId xmlns:a16="http://schemas.microsoft.com/office/drawing/2014/main" id="{2C8FC72E-3D06-4EA8-9842-75770A8BC6D3}"/>
              </a:ext>
            </a:extLst>
          </p:cNvPr>
          <p:cNvSpPr/>
          <p:nvPr/>
        </p:nvSpPr>
        <p:spPr>
          <a:xfrm>
            <a:off x="3581400" y="4643438"/>
            <a:ext cx="419100" cy="371475"/>
          </a:xfrm>
          <a:prstGeom prst="rightArrow">
            <a:avLst/>
          </a:prstGeom>
          <a:solidFill>
            <a:srgbClr val="AD2E0D"/>
          </a:solidFill>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A36915E2-5F38-4900-906A-D6FE322B5599}"/>
              </a:ext>
            </a:extLst>
          </p:cNvPr>
          <p:cNvSpPr txBox="1"/>
          <p:nvPr/>
        </p:nvSpPr>
        <p:spPr>
          <a:xfrm>
            <a:off x="4118265" y="4200525"/>
            <a:ext cx="1768185" cy="1477328"/>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Hotel Similar to the Nob Hill Hotel (</a:t>
            </a:r>
            <a:r>
              <a:rPr lang="en-IN" b="1" dirty="0" err="1">
                <a:latin typeface="Times New Roman" panose="02020603050405020304" pitchFamily="18" charset="0"/>
                <a:cs typeface="Times New Roman" panose="02020603050405020304" pitchFamily="18" charset="0"/>
              </a:rPr>
              <a:t>Hotel_id</a:t>
            </a:r>
            <a:r>
              <a:rPr lang="en-IN" b="1" dirty="0">
                <a:latin typeface="Times New Roman" panose="02020603050405020304" pitchFamily="18" charset="0"/>
                <a:cs typeface="Times New Roman" panose="02020603050405020304" pitchFamily="18" charset="0"/>
              </a:rPr>
              <a:t> = 296)</a:t>
            </a:r>
            <a:endParaRPr lang="en-IN" dirty="0">
              <a:latin typeface="Times New Roman" panose="02020603050405020304" pitchFamily="18" charset="0"/>
              <a:cs typeface="Times New Roman" panose="02020603050405020304" pitchFamily="18" charset="0"/>
            </a:endParaRPr>
          </a:p>
          <a:p>
            <a:endParaRPr lang="en-IN" dirty="0"/>
          </a:p>
        </p:txBody>
      </p:sp>
      <p:pic>
        <p:nvPicPr>
          <p:cNvPr id="14" name="Picture 13">
            <a:extLst>
              <a:ext uri="{FF2B5EF4-FFF2-40B4-BE49-F238E27FC236}">
                <a16:creationId xmlns:a16="http://schemas.microsoft.com/office/drawing/2014/main" id="{30D37717-05AC-4F21-93E5-4A9CC815F952}"/>
              </a:ext>
            </a:extLst>
          </p:cNvPr>
          <p:cNvPicPr/>
          <p:nvPr/>
        </p:nvPicPr>
        <p:blipFill>
          <a:blip r:embed="rId5"/>
          <a:stretch>
            <a:fillRect/>
          </a:stretch>
        </p:blipFill>
        <p:spPr>
          <a:xfrm>
            <a:off x="6137566" y="4088507"/>
            <a:ext cx="3606509" cy="20884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 name="Arrow: Right 14">
            <a:extLst>
              <a:ext uri="{FF2B5EF4-FFF2-40B4-BE49-F238E27FC236}">
                <a16:creationId xmlns:a16="http://schemas.microsoft.com/office/drawing/2014/main" id="{61D971C1-CEEC-4810-81FC-017B2B38FC4B}"/>
              </a:ext>
            </a:extLst>
          </p:cNvPr>
          <p:cNvSpPr/>
          <p:nvPr/>
        </p:nvSpPr>
        <p:spPr>
          <a:xfrm>
            <a:off x="9744075" y="2314575"/>
            <a:ext cx="442913" cy="365125"/>
          </a:xfrm>
          <a:prstGeom prst="rightArrow">
            <a:avLst/>
          </a:prstGeom>
          <a:solidFill>
            <a:srgbClr val="C00000"/>
          </a:solidFill>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34B1CCFC-8882-4692-82B5-B20D242FB49E}"/>
              </a:ext>
            </a:extLst>
          </p:cNvPr>
          <p:cNvSpPr/>
          <p:nvPr/>
        </p:nvSpPr>
        <p:spPr>
          <a:xfrm>
            <a:off x="9744075" y="4786313"/>
            <a:ext cx="442913" cy="365125"/>
          </a:xfrm>
          <a:prstGeom prst="rightArrow">
            <a:avLst/>
          </a:prstGeom>
          <a:solidFill>
            <a:srgbClr val="C00000"/>
          </a:solidFill>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75753F74-69A8-4318-B571-6143C5E7B305}"/>
              </a:ext>
            </a:extLst>
          </p:cNvPr>
          <p:cNvSpPr txBox="1"/>
          <p:nvPr/>
        </p:nvSpPr>
        <p:spPr>
          <a:xfrm>
            <a:off x="10344150" y="1743075"/>
            <a:ext cx="1681596" cy="1754326"/>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Hotel recommendations for the user with id= 20</a:t>
            </a:r>
            <a:endParaRPr lang="en-IN" dirty="0">
              <a:latin typeface="Times New Roman" panose="02020603050405020304" pitchFamily="18" charset="0"/>
              <a:cs typeface="Times New Roman" panose="02020603050405020304" pitchFamily="18" charset="0"/>
            </a:endParaRPr>
          </a:p>
          <a:p>
            <a:endParaRPr lang="en-IN" dirty="0"/>
          </a:p>
        </p:txBody>
      </p:sp>
      <p:sp>
        <p:nvSpPr>
          <p:cNvPr id="18" name="TextBox 17">
            <a:extLst>
              <a:ext uri="{FF2B5EF4-FFF2-40B4-BE49-F238E27FC236}">
                <a16:creationId xmlns:a16="http://schemas.microsoft.com/office/drawing/2014/main" id="{AFCFC6FF-8B39-4E57-A214-1C526C295D3E}"/>
              </a:ext>
            </a:extLst>
          </p:cNvPr>
          <p:cNvSpPr txBox="1"/>
          <p:nvPr/>
        </p:nvSpPr>
        <p:spPr>
          <a:xfrm>
            <a:off x="10344150" y="4200525"/>
            <a:ext cx="1681595" cy="1754326"/>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Hotel recommendations for the user with id= 995</a:t>
            </a:r>
            <a:endParaRPr lang="en-IN" dirty="0">
              <a:latin typeface="Times New Roman" panose="02020603050405020304" pitchFamily="18" charset="0"/>
              <a:cs typeface="Times New Roman" panose="02020603050405020304" pitchFamily="18" charset="0"/>
            </a:endParaRPr>
          </a:p>
          <a:p>
            <a:endParaRPr lang="en-IN" dirty="0"/>
          </a:p>
        </p:txBody>
      </p:sp>
      <p:sp>
        <p:nvSpPr>
          <p:cNvPr id="19" name="Footer Placeholder 4">
            <a:extLst>
              <a:ext uri="{FF2B5EF4-FFF2-40B4-BE49-F238E27FC236}">
                <a16:creationId xmlns:a16="http://schemas.microsoft.com/office/drawing/2014/main" id="{73285617-A81B-4C96-979A-751F817D2B14}"/>
              </a:ext>
            </a:extLst>
          </p:cNvPr>
          <p:cNvSpPr txBox="1">
            <a:spLocks/>
          </p:cNvSpPr>
          <p:nvPr/>
        </p:nvSpPr>
        <p:spPr>
          <a:xfrm>
            <a:off x="5389418" y="6347351"/>
            <a:ext cx="6802582" cy="365125"/>
          </a:xfrm>
          <a:prstGeom prst="rect">
            <a:avLst/>
          </a:prstGeom>
        </p:spPr>
        <p:txBody>
          <a:bodyPr/>
          <a:lstStyle>
            <a:defPPr>
              <a:defRPr lang="en-US"/>
            </a:defPPr>
            <a:lvl1pPr marL="0" algn="r" defTabSz="914400" rtl="0" eaLnBrk="1" latinLnBrk="0" hangingPunct="1">
              <a:defRPr sz="14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t>Hotel Recommender System and Sentiment Analysis of Customer Reviews</a:t>
            </a:r>
            <a:endParaRPr lang="en-IN" dirty="0"/>
          </a:p>
        </p:txBody>
      </p:sp>
      <p:sp>
        <p:nvSpPr>
          <p:cNvPr id="20" name="Date Placeholder 3">
            <a:extLst>
              <a:ext uri="{FF2B5EF4-FFF2-40B4-BE49-F238E27FC236}">
                <a16:creationId xmlns:a16="http://schemas.microsoft.com/office/drawing/2014/main" id="{C799EC66-3478-442D-BC72-B2C840E8D007}"/>
              </a:ext>
            </a:extLst>
          </p:cNvPr>
          <p:cNvSpPr txBox="1">
            <a:spLocks/>
          </p:cNvSpPr>
          <p:nvPr/>
        </p:nvSpPr>
        <p:spPr>
          <a:xfrm>
            <a:off x="838200" y="6339439"/>
            <a:ext cx="2743200" cy="365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Tx/>
              <a:buNone/>
              <a:defRPr/>
            </a:pPr>
            <a:r>
              <a:rPr lang="en-US" sz="1400" b="1" dirty="0">
                <a:solidFill>
                  <a:prstClr val="white"/>
                </a:solidFill>
              </a:rPr>
              <a:t>06/03/2021</a:t>
            </a:r>
          </a:p>
        </p:txBody>
      </p:sp>
    </p:spTree>
    <p:extLst>
      <p:ext uri="{BB962C8B-B14F-4D97-AF65-F5344CB8AC3E}">
        <p14:creationId xmlns:p14="http://schemas.microsoft.com/office/powerpoint/2010/main" val="1177291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ppt_x"/>
                                          </p:val>
                                        </p:tav>
                                        <p:tav tm="100000">
                                          <p:val>
                                            <p:strVal val="#ppt_x"/>
                                          </p:val>
                                        </p:tav>
                                      </p:tavLst>
                                    </p:anim>
                                    <p:anim calcmode="lin" valueType="num">
                                      <p:cBhvr additive="base">
                                        <p:cTn id="4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7" grpId="0"/>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8B752-905E-4F80-BF94-16CB6FD49B52}"/>
              </a:ext>
            </a:extLst>
          </p:cNvPr>
          <p:cNvSpPr>
            <a:spLocks noGrp="1"/>
          </p:cNvSpPr>
          <p:nvPr>
            <p:ph type="title"/>
          </p:nvPr>
        </p:nvSpPr>
        <p:spPr>
          <a:xfrm>
            <a:off x="171450" y="135490"/>
            <a:ext cx="11182350" cy="878924"/>
          </a:xfrm>
        </p:spPr>
        <p:txBody>
          <a:bodyPr>
            <a:normAutofit/>
          </a:bodyPr>
          <a:lstStyle/>
          <a:p>
            <a:r>
              <a:rPr lang="en-IN"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Bell MT" panose="02020503060305020303" pitchFamily="18" charset="0"/>
              </a:rPr>
              <a:t>Continue….</a:t>
            </a:r>
            <a:endParaRPr lang="en-IN" sz="4000" dirty="0">
              <a:latin typeface="Bell MT" panose="02020503060305020303" pitchFamily="18" charset="0"/>
            </a:endParaRPr>
          </a:p>
        </p:txBody>
      </p:sp>
      <p:sp>
        <p:nvSpPr>
          <p:cNvPr id="3" name="Content Placeholder 2">
            <a:extLst>
              <a:ext uri="{FF2B5EF4-FFF2-40B4-BE49-F238E27FC236}">
                <a16:creationId xmlns:a16="http://schemas.microsoft.com/office/drawing/2014/main" id="{AD528A11-F7D1-4591-B713-EAC96C911B34}"/>
              </a:ext>
            </a:extLst>
          </p:cNvPr>
          <p:cNvSpPr>
            <a:spLocks noGrp="1"/>
          </p:cNvSpPr>
          <p:nvPr>
            <p:ph sz="half" idx="1"/>
          </p:nvPr>
        </p:nvSpPr>
        <p:spPr>
          <a:xfrm>
            <a:off x="171450" y="1014414"/>
            <a:ext cx="5848350" cy="5162549"/>
          </a:xfrm>
        </p:spPr>
        <p:txBody>
          <a:bodyPr/>
          <a:lstStyle/>
          <a:p>
            <a:pPr marL="0" indent="0">
              <a:buNone/>
            </a:pPr>
            <a:r>
              <a:rPr lang="en-US" sz="2000" b="1" dirty="0">
                <a:solidFill>
                  <a:srgbClr val="C00000"/>
                </a:solidFill>
                <a:latin typeface="Times New Roman" panose="02020603050405020304" pitchFamily="18" charset="0"/>
                <a:cs typeface="Times New Roman" panose="02020603050405020304" pitchFamily="18" charset="0"/>
              </a:rPr>
              <a:t>The Restricted Boltzmann Machine model</a:t>
            </a:r>
          </a:p>
          <a:p>
            <a:pPr marL="0" indent="0">
              <a:buNone/>
            </a:pPr>
            <a:r>
              <a:rPr lang="en-US" sz="1800" b="1" dirty="0">
                <a:latin typeface="Times New Roman" panose="02020603050405020304" pitchFamily="18" charset="0"/>
                <a:cs typeface="Times New Roman" panose="02020603050405020304" pitchFamily="18" charset="0"/>
              </a:rPr>
              <a:t>10 Most Recommended Hotels for the Mock User (</a:t>
            </a:r>
            <a:r>
              <a:rPr lang="en-US" sz="1800" b="1" dirty="0" err="1">
                <a:latin typeface="Times New Roman" panose="02020603050405020304" pitchFamily="18" charset="0"/>
                <a:cs typeface="Times New Roman" panose="02020603050405020304" pitchFamily="18" charset="0"/>
              </a:rPr>
              <a:t>User_id</a:t>
            </a:r>
            <a:r>
              <a:rPr lang="en-US" sz="1800" b="1" dirty="0">
                <a:latin typeface="Times New Roman" panose="02020603050405020304" pitchFamily="18" charset="0"/>
                <a:cs typeface="Times New Roman" panose="02020603050405020304" pitchFamily="18" charset="0"/>
              </a:rPr>
              <a:t>=995)</a:t>
            </a:r>
            <a:endParaRPr lang="en-IN" sz="1800" b="1"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10" name="Content Placeholder 9">
            <a:extLst>
              <a:ext uri="{FF2B5EF4-FFF2-40B4-BE49-F238E27FC236}">
                <a16:creationId xmlns:a16="http://schemas.microsoft.com/office/drawing/2014/main" id="{C487C0FB-B368-4DBB-8010-15072B1622C3}"/>
              </a:ext>
            </a:extLst>
          </p:cNvPr>
          <p:cNvSpPr>
            <a:spLocks noGrp="1"/>
          </p:cNvSpPr>
          <p:nvPr>
            <p:ph sz="half" idx="2"/>
          </p:nvPr>
        </p:nvSpPr>
        <p:spPr>
          <a:xfrm>
            <a:off x="6289673" y="1385888"/>
            <a:ext cx="5730875" cy="4791075"/>
          </a:xfrm>
        </p:spPr>
        <p:txBody>
          <a:bodyPr>
            <a:normAutofit/>
          </a:bodyPr>
          <a:lstStyle/>
          <a:p>
            <a:pPr marL="0" indent="0">
              <a:buNone/>
            </a:pPr>
            <a:r>
              <a:rPr lang="en-IN" sz="1800" b="1" dirty="0">
                <a:latin typeface="Times New Roman" panose="02020603050405020304" pitchFamily="18" charset="0"/>
                <a:cs typeface="Times New Roman" panose="02020603050405020304" pitchFamily="18" charset="0"/>
              </a:rPr>
              <a:t>List of hotels in which </a:t>
            </a:r>
            <a:r>
              <a:rPr lang="en-IN" sz="1800" b="1" dirty="0" err="1">
                <a:latin typeface="Times New Roman" panose="02020603050405020304" pitchFamily="18" charset="0"/>
                <a:cs typeface="Times New Roman" panose="02020603050405020304" pitchFamily="18" charset="0"/>
              </a:rPr>
              <a:t>User_id</a:t>
            </a:r>
            <a:r>
              <a:rPr lang="en-IN" sz="1800" b="1" dirty="0">
                <a:latin typeface="Times New Roman" panose="02020603050405020304" pitchFamily="18" charset="0"/>
                <a:cs typeface="Times New Roman" panose="02020603050405020304" pitchFamily="18" charset="0"/>
              </a:rPr>
              <a:t>=995 has already stayed</a:t>
            </a:r>
          </a:p>
          <a:p>
            <a:pPr marL="0" indent="0">
              <a:buNone/>
            </a:pPr>
            <a:endParaRPr lang="en-IN" sz="20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B862EB0-90DA-4C7B-9C6B-D059D3CCEC15}"/>
              </a:ext>
            </a:extLst>
          </p:cNvPr>
          <p:cNvPicPr/>
          <p:nvPr/>
        </p:nvPicPr>
        <p:blipFill>
          <a:blip r:embed="rId2"/>
          <a:stretch>
            <a:fillRect/>
          </a:stretch>
        </p:blipFill>
        <p:spPr>
          <a:xfrm>
            <a:off x="171451" y="2128838"/>
            <a:ext cx="6000750" cy="4048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DE977C46-AA67-4E0F-B8BA-888C71262DBC}"/>
              </a:ext>
            </a:extLst>
          </p:cNvPr>
          <p:cNvPicPr/>
          <p:nvPr/>
        </p:nvPicPr>
        <p:blipFill>
          <a:blip r:embed="rId3"/>
          <a:stretch>
            <a:fillRect/>
          </a:stretch>
        </p:blipFill>
        <p:spPr>
          <a:xfrm>
            <a:off x="6357937" y="2800351"/>
            <a:ext cx="5730875" cy="21431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Footer Placeholder 4">
            <a:extLst>
              <a:ext uri="{FF2B5EF4-FFF2-40B4-BE49-F238E27FC236}">
                <a16:creationId xmlns:a16="http://schemas.microsoft.com/office/drawing/2014/main" id="{94688AB1-FF03-405D-9B03-4CB2D282515E}"/>
              </a:ext>
            </a:extLst>
          </p:cNvPr>
          <p:cNvSpPr txBox="1">
            <a:spLocks/>
          </p:cNvSpPr>
          <p:nvPr/>
        </p:nvSpPr>
        <p:spPr>
          <a:xfrm>
            <a:off x="5389418" y="6351442"/>
            <a:ext cx="6802582" cy="365125"/>
          </a:xfrm>
          <a:prstGeom prst="rect">
            <a:avLst/>
          </a:prstGeom>
        </p:spPr>
        <p:txBody>
          <a:bodyPr/>
          <a:lstStyle>
            <a:defPPr>
              <a:defRPr lang="en-US"/>
            </a:defPPr>
            <a:lvl1pPr marL="0" algn="r" defTabSz="914400" rtl="0" eaLnBrk="1" latinLnBrk="0" hangingPunct="1">
              <a:defRPr sz="14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t>Hotel Recommender System and Sentiment Analysis of Customer Reviews</a:t>
            </a:r>
            <a:endParaRPr lang="en-IN" dirty="0"/>
          </a:p>
        </p:txBody>
      </p:sp>
      <p:sp>
        <p:nvSpPr>
          <p:cNvPr id="13" name="Date Placeholder 3">
            <a:extLst>
              <a:ext uri="{FF2B5EF4-FFF2-40B4-BE49-F238E27FC236}">
                <a16:creationId xmlns:a16="http://schemas.microsoft.com/office/drawing/2014/main" id="{05339427-69F7-4440-B198-558FC0D5A04A}"/>
              </a:ext>
            </a:extLst>
          </p:cNvPr>
          <p:cNvSpPr txBox="1">
            <a:spLocks/>
          </p:cNvSpPr>
          <p:nvPr/>
        </p:nvSpPr>
        <p:spPr>
          <a:xfrm>
            <a:off x="838200" y="6339439"/>
            <a:ext cx="2743200" cy="365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Tx/>
              <a:buNone/>
              <a:defRPr/>
            </a:pPr>
            <a:r>
              <a:rPr lang="en-US" sz="1400" b="1" dirty="0">
                <a:solidFill>
                  <a:prstClr val="white"/>
                </a:solidFill>
              </a:rPr>
              <a:t>06/03/2021</a:t>
            </a:r>
          </a:p>
        </p:txBody>
      </p:sp>
    </p:spTree>
    <p:extLst>
      <p:ext uri="{BB962C8B-B14F-4D97-AF65-F5344CB8AC3E}">
        <p14:creationId xmlns:p14="http://schemas.microsoft.com/office/powerpoint/2010/main" val="398072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B43B9D1-8B59-4697-B948-72CE96FBACA6}"/>
              </a:ext>
            </a:extLst>
          </p:cNvPr>
          <p:cNvSpPr>
            <a:spLocks noGrp="1"/>
          </p:cNvSpPr>
          <p:nvPr>
            <p:ph type="title"/>
          </p:nvPr>
        </p:nvSpPr>
        <p:spPr>
          <a:xfrm>
            <a:off x="166255" y="18255"/>
            <a:ext cx="11187545" cy="785309"/>
          </a:xfrm>
        </p:spPr>
        <p:txBody>
          <a:bodyPr>
            <a:normAutofit/>
          </a:bodyPr>
          <a:lstStyle/>
          <a:p>
            <a:r>
              <a:rPr lang="en-IN"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Bell MT" panose="02020503060305020303" pitchFamily="18" charset="0"/>
              </a:rPr>
              <a:t>Result and Conclusion</a:t>
            </a:r>
          </a:p>
        </p:txBody>
      </p:sp>
      <p:sp>
        <p:nvSpPr>
          <p:cNvPr id="8" name="Content Placeholder 7">
            <a:extLst>
              <a:ext uri="{FF2B5EF4-FFF2-40B4-BE49-F238E27FC236}">
                <a16:creationId xmlns:a16="http://schemas.microsoft.com/office/drawing/2014/main" id="{8F64B90D-EADD-42F0-9A7E-EA6277248BDE}"/>
              </a:ext>
            </a:extLst>
          </p:cNvPr>
          <p:cNvSpPr>
            <a:spLocks noGrp="1"/>
          </p:cNvSpPr>
          <p:nvPr>
            <p:ph idx="1"/>
          </p:nvPr>
        </p:nvSpPr>
        <p:spPr>
          <a:xfrm>
            <a:off x="166255" y="955964"/>
            <a:ext cx="11187545" cy="5220999"/>
          </a:xfrm>
        </p:spPr>
        <p:txBody>
          <a:bodyPr/>
          <a:lstStyle/>
          <a:p>
            <a:pPr algn="just">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The sentiment analysis of the customer reviews has been done and it is seen that the factorization machine model has performed very well with the accuracy of 89.37%.</a:t>
            </a:r>
          </a:p>
          <a:p>
            <a:pPr algn="just">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SVD and KNN provide the </a:t>
            </a:r>
            <a:r>
              <a:rPr lang="en-IN" sz="2400">
                <a:latin typeface="Times New Roman" panose="02020603050405020304" pitchFamily="18" charset="0"/>
                <a:cs typeface="Times New Roman" panose="02020603050405020304" pitchFamily="18" charset="0"/>
              </a:rPr>
              <a:t>lowest RMSE.</a:t>
            </a:r>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Different recommender system models have been implemented to provide recommendations to the users. So, a user can get various new options while searching for a hotel which they were not aware of earlier.</a:t>
            </a:r>
          </a:p>
          <a:p>
            <a:pPr>
              <a:buFont typeface="Wingdings" panose="05000000000000000000" pitchFamily="2" charset="2"/>
              <a:buChar char="ü"/>
            </a:pPr>
            <a:endParaRPr lang="en-IN" dirty="0"/>
          </a:p>
          <a:p>
            <a:pPr>
              <a:buFont typeface="Wingdings" panose="05000000000000000000" pitchFamily="2" charset="2"/>
              <a:buChar char="ü"/>
            </a:pPr>
            <a:endParaRPr lang="en-IN" dirty="0"/>
          </a:p>
        </p:txBody>
      </p:sp>
      <p:sp>
        <p:nvSpPr>
          <p:cNvPr id="9" name="Footer Placeholder 4">
            <a:extLst>
              <a:ext uri="{FF2B5EF4-FFF2-40B4-BE49-F238E27FC236}">
                <a16:creationId xmlns:a16="http://schemas.microsoft.com/office/drawing/2014/main" id="{0D50CD83-684A-4AB2-B260-D0B29508F2A1}"/>
              </a:ext>
            </a:extLst>
          </p:cNvPr>
          <p:cNvSpPr txBox="1">
            <a:spLocks/>
          </p:cNvSpPr>
          <p:nvPr/>
        </p:nvSpPr>
        <p:spPr>
          <a:xfrm>
            <a:off x="5389418" y="6351442"/>
            <a:ext cx="6802582" cy="365125"/>
          </a:xfrm>
          <a:prstGeom prst="rect">
            <a:avLst/>
          </a:prstGeom>
        </p:spPr>
        <p:txBody>
          <a:bodyPr/>
          <a:lstStyle>
            <a:defPPr>
              <a:defRPr lang="en-US"/>
            </a:defPPr>
            <a:lvl1pPr marL="0" algn="r" defTabSz="914400" rtl="0" eaLnBrk="1" latinLnBrk="0" hangingPunct="1">
              <a:defRPr sz="14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t>Hotel Recommender System and Sentiment Analysis of Customer Reviews</a:t>
            </a:r>
            <a:endParaRPr lang="en-IN" dirty="0"/>
          </a:p>
        </p:txBody>
      </p:sp>
      <p:sp>
        <p:nvSpPr>
          <p:cNvPr id="11" name="Date Placeholder 3">
            <a:extLst>
              <a:ext uri="{FF2B5EF4-FFF2-40B4-BE49-F238E27FC236}">
                <a16:creationId xmlns:a16="http://schemas.microsoft.com/office/drawing/2014/main" id="{CEC4E96B-B8C1-40DC-AA6C-9DCB09FC5796}"/>
              </a:ext>
            </a:extLst>
          </p:cNvPr>
          <p:cNvSpPr txBox="1">
            <a:spLocks/>
          </p:cNvSpPr>
          <p:nvPr/>
        </p:nvSpPr>
        <p:spPr>
          <a:xfrm>
            <a:off x="838200" y="6339439"/>
            <a:ext cx="2743200" cy="365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Tx/>
              <a:buNone/>
              <a:defRPr/>
            </a:pPr>
            <a:r>
              <a:rPr lang="en-US" sz="1400" b="1" dirty="0">
                <a:solidFill>
                  <a:prstClr val="white"/>
                </a:solidFill>
              </a:rPr>
              <a:t>06/03/2021</a:t>
            </a:r>
          </a:p>
        </p:txBody>
      </p:sp>
    </p:spTree>
    <p:extLst>
      <p:ext uri="{BB962C8B-B14F-4D97-AF65-F5344CB8AC3E}">
        <p14:creationId xmlns:p14="http://schemas.microsoft.com/office/powerpoint/2010/main" val="1110182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11D23-5F8B-4210-8B04-748C81ED9397}"/>
              </a:ext>
            </a:extLst>
          </p:cNvPr>
          <p:cNvSpPr>
            <a:spLocks noGrp="1"/>
          </p:cNvSpPr>
          <p:nvPr>
            <p:ph type="title"/>
          </p:nvPr>
        </p:nvSpPr>
        <p:spPr>
          <a:xfrm>
            <a:off x="166255" y="1"/>
            <a:ext cx="11187545" cy="845126"/>
          </a:xfrm>
        </p:spPr>
        <p:txBody>
          <a:bodyPr>
            <a:normAutofit/>
          </a:bodyPr>
          <a:lstStyle/>
          <a:p>
            <a:r>
              <a:rPr lang="en-IN"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Bell MT" panose="02020503060305020303" pitchFamily="18" charset="0"/>
              </a:rPr>
              <a:t>FUTURE WORK</a:t>
            </a:r>
          </a:p>
        </p:txBody>
      </p:sp>
      <p:sp>
        <p:nvSpPr>
          <p:cNvPr id="3" name="Content Placeholder 2">
            <a:extLst>
              <a:ext uri="{FF2B5EF4-FFF2-40B4-BE49-F238E27FC236}">
                <a16:creationId xmlns:a16="http://schemas.microsoft.com/office/drawing/2014/main" id="{1896D462-7E8D-453D-9E79-6F48FD883550}"/>
              </a:ext>
            </a:extLst>
          </p:cNvPr>
          <p:cNvSpPr>
            <a:spLocks noGrp="1"/>
          </p:cNvSpPr>
          <p:nvPr>
            <p:ph idx="1"/>
          </p:nvPr>
        </p:nvSpPr>
        <p:spPr>
          <a:xfrm>
            <a:off x="166255" y="845127"/>
            <a:ext cx="11187545" cy="5331836"/>
          </a:xfrm>
        </p:spPr>
        <p:txBody>
          <a:bodyPr>
            <a:normAutofit/>
          </a:bodyPr>
          <a:lstStyle/>
          <a:p>
            <a:pPr algn="just"/>
            <a:r>
              <a:rPr lang="en-US" sz="2400" dirty="0">
                <a:latin typeface="Times New Roman" panose="02020603050405020304" pitchFamily="18" charset="0"/>
                <a:cs typeface="Times New Roman" panose="02020603050405020304" pitchFamily="18" charset="0"/>
              </a:rPr>
              <a:t>In the future, the deployment should be done by Creating Web Pages and linking it to Flask Rendering</a:t>
            </a:r>
            <a:r>
              <a:rPr lang="en-IN" sz="2400" dirty="0">
                <a:latin typeface="Times New Roman" panose="02020603050405020304" pitchFamily="18" charset="0"/>
                <a:cs typeface="Times New Roman" panose="02020603050405020304" pitchFamily="18" charset="0"/>
              </a:rPr>
              <a:t> and finally, deploying it to Herokuapp.com to get the top 10 hotels.</a:t>
            </a:r>
          </a:p>
          <a:p>
            <a:pPr algn="just"/>
            <a:r>
              <a:rPr lang="en-IN" sz="2400" dirty="0">
                <a:latin typeface="Times New Roman" panose="02020603050405020304" pitchFamily="18" charset="0"/>
                <a:cs typeface="Times New Roman" panose="02020603050405020304" pitchFamily="18" charset="0"/>
              </a:rPr>
              <a:t>To implement other recommendation technique like Hybrid techniques </a:t>
            </a:r>
          </a:p>
          <a:p>
            <a:pPr algn="just"/>
            <a:r>
              <a:rPr lang="en-IN" sz="2400" dirty="0">
                <a:latin typeface="Times New Roman" panose="02020603050405020304" pitchFamily="18" charset="0"/>
                <a:cs typeface="Times New Roman" panose="02020603050405020304" pitchFamily="18" charset="0"/>
              </a:rPr>
              <a:t>To combine A/B testing to the techniques used in this project to improve the result.</a:t>
            </a:r>
          </a:p>
          <a:p>
            <a:pPr algn="just"/>
            <a:r>
              <a:rPr lang="en-IN" sz="2400" dirty="0">
                <a:latin typeface="Times New Roman" panose="02020603050405020304" pitchFamily="18" charset="0"/>
                <a:cs typeface="Times New Roman" panose="02020603050405020304" pitchFamily="18" charset="0"/>
              </a:rPr>
              <a:t>To integrate time into a recommendation method because there are sometimes seasonal effects of choice.</a:t>
            </a:r>
          </a:p>
        </p:txBody>
      </p:sp>
      <p:sp>
        <p:nvSpPr>
          <p:cNvPr id="7" name="Date Placeholder 3">
            <a:extLst>
              <a:ext uri="{FF2B5EF4-FFF2-40B4-BE49-F238E27FC236}">
                <a16:creationId xmlns:a16="http://schemas.microsoft.com/office/drawing/2014/main" id="{F133B15C-31D6-4369-8200-C7528064756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white"/>
                </a:solidFill>
                <a:effectLst/>
                <a:uLnTx/>
                <a:uFillTx/>
              </a:rPr>
              <a:t>06/03/2021</a:t>
            </a:r>
          </a:p>
        </p:txBody>
      </p:sp>
      <p:sp>
        <p:nvSpPr>
          <p:cNvPr id="6" name="Footer Placeholder 4">
            <a:extLst>
              <a:ext uri="{FF2B5EF4-FFF2-40B4-BE49-F238E27FC236}">
                <a16:creationId xmlns:a16="http://schemas.microsoft.com/office/drawing/2014/main" id="{4EE4E68E-04A0-4ECA-9B6D-2C3442DB8C91}"/>
              </a:ext>
            </a:extLst>
          </p:cNvPr>
          <p:cNvSpPr txBox="1">
            <a:spLocks/>
          </p:cNvSpPr>
          <p:nvPr/>
        </p:nvSpPr>
        <p:spPr>
          <a:xfrm>
            <a:off x="5389418" y="6357938"/>
            <a:ext cx="6802582" cy="365125"/>
          </a:xfrm>
          <a:prstGeom prst="rect">
            <a:avLst/>
          </a:prstGeom>
        </p:spPr>
        <p:txBody>
          <a:bodyPr/>
          <a:lstStyle>
            <a:defPPr>
              <a:defRPr lang="en-US"/>
            </a:defPPr>
            <a:lvl1pPr marL="0" algn="r" defTabSz="914400" rtl="0" eaLnBrk="1" latinLnBrk="0" hangingPunct="1">
              <a:defRPr sz="14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t>Hotel Recommender System and Sentiment Analysis of Customer Reviews</a:t>
            </a:r>
            <a:endParaRPr lang="en-IN" dirty="0"/>
          </a:p>
        </p:txBody>
      </p:sp>
    </p:spTree>
    <p:extLst>
      <p:ext uri="{BB962C8B-B14F-4D97-AF65-F5344CB8AC3E}">
        <p14:creationId xmlns:p14="http://schemas.microsoft.com/office/powerpoint/2010/main" val="1081600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8F32-E173-4C1A-AF63-A2F28AB8328B}"/>
              </a:ext>
            </a:extLst>
          </p:cNvPr>
          <p:cNvSpPr>
            <a:spLocks noGrp="1"/>
          </p:cNvSpPr>
          <p:nvPr>
            <p:ph type="title"/>
          </p:nvPr>
        </p:nvSpPr>
        <p:spPr>
          <a:xfrm>
            <a:off x="166255" y="0"/>
            <a:ext cx="11187545" cy="789709"/>
          </a:xfrm>
        </p:spPr>
        <p:txBody>
          <a:bodyPr/>
          <a:lstStyle/>
          <a:p>
            <a:r>
              <a:rPr lang="en-IN"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References</a:t>
            </a:r>
          </a:p>
        </p:txBody>
      </p:sp>
      <p:pic>
        <p:nvPicPr>
          <p:cNvPr id="6" name="Content Placeholder 5">
            <a:extLst>
              <a:ext uri="{FF2B5EF4-FFF2-40B4-BE49-F238E27FC236}">
                <a16:creationId xmlns:a16="http://schemas.microsoft.com/office/drawing/2014/main" id="{F987F417-5D30-4B1B-A249-21D5DA62E865}"/>
              </a:ext>
            </a:extLst>
          </p:cNvPr>
          <p:cNvPicPr>
            <a:picLocks noGrp="1" noChangeAspect="1"/>
          </p:cNvPicPr>
          <p:nvPr>
            <p:ph idx="1"/>
          </p:nvPr>
        </p:nvPicPr>
        <p:blipFill>
          <a:blip r:embed="rId2"/>
          <a:stretch>
            <a:fillRect/>
          </a:stretch>
        </p:blipFill>
        <p:spPr>
          <a:xfrm>
            <a:off x="1842655" y="789709"/>
            <a:ext cx="7883236" cy="5387254"/>
          </a:xfrm>
          <a:prstGeom prst="rect">
            <a:avLst/>
          </a:prstGeom>
        </p:spPr>
      </p:pic>
      <p:sp>
        <p:nvSpPr>
          <p:cNvPr id="8" name="Date Placeholder 3">
            <a:extLst>
              <a:ext uri="{FF2B5EF4-FFF2-40B4-BE49-F238E27FC236}">
                <a16:creationId xmlns:a16="http://schemas.microsoft.com/office/drawing/2014/main" id="{F76FB83A-47F7-4F30-9F89-4B36ED3DCDE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white"/>
                </a:solidFill>
                <a:effectLst/>
                <a:uLnTx/>
                <a:uFillTx/>
              </a:rPr>
              <a:t>06/03/2021</a:t>
            </a:r>
          </a:p>
        </p:txBody>
      </p:sp>
      <p:sp>
        <p:nvSpPr>
          <p:cNvPr id="7" name="Footer Placeholder 4">
            <a:extLst>
              <a:ext uri="{FF2B5EF4-FFF2-40B4-BE49-F238E27FC236}">
                <a16:creationId xmlns:a16="http://schemas.microsoft.com/office/drawing/2014/main" id="{BBBF3020-781D-46B4-B5D1-9BD6EDDA9BCC}"/>
              </a:ext>
            </a:extLst>
          </p:cNvPr>
          <p:cNvSpPr txBox="1">
            <a:spLocks/>
          </p:cNvSpPr>
          <p:nvPr/>
        </p:nvSpPr>
        <p:spPr>
          <a:xfrm>
            <a:off x="5389418" y="6357938"/>
            <a:ext cx="6802582" cy="365125"/>
          </a:xfrm>
          <a:prstGeom prst="rect">
            <a:avLst/>
          </a:prstGeom>
        </p:spPr>
        <p:txBody>
          <a:bodyPr/>
          <a:lstStyle>
            <a:defPPr>
              <a:defRPr lang="en-US"/>
            </a:defPPr>
            <a:lvl1pPr marL="0" algn="r" defTabSz="914400" rtl="0" eaLnBrk="1" latinLnBrk="0" hangingPunct="1">
              <a:defRPr sz="14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t>Hotel Recommender System and Sentiment Analysis of Customer Reviews</a:t>
            </a:r>
            <a:endParaRPr lang="en-IN" dirty="0"/>
          </a:p>
        </p:txBody>
      </p:sp>
    </p:spTree>
    <p:extLst>
      <p:ext uri="{BB962C8B-B14F-4D97-AF65-F5344CB8AC3E}">
        <p14:creationId xmlns:p14="http://schemas.microsoft.com/office/powerpoint/2010/main" val="2243767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354" y="1319293"/>
            <a:ext cx="8176722" cy="4532867"/>
          </a:xfrm>
          <a:prstGeom prst="rect">
            <a:avLst/>
          </a:prstGeom>
        </p:spPr>
      </p:pic>
      <p:sp>
        <p:nvSpPr>
          <p:cNvPr id="6" name="Footer Placeholder 4">
            <a:extLst>
              <a:ext uri="{FF2B5EF4-FFF2-40B4-BE49-F238E27FC236}">
                <a16:creationId xmlns:a16="http://schemas.microsoft.com/office/drawing/2014/main" id="{3A2F86E1-ED1B-40D7-B7F4-28FB79381E6E}"/>
              </a:ext>
            </a:extLst>
          </p:cNvPr>
          <p:cNvSpPr txBox="1">
            <a:spLocks/>
          </p:cNvSpPr>
          <p:nvPr/>
        </p:nvSpPr>
        <p:spPr>
          <a:xfrm>
            <a:off x="5389418" y="6357938"/>
            <a:ext cx="6802582" cy="365125"/>
          </a:xfrm>
          <a:prstGeom prst="rect">
            <a:avLst/>
          </a:prstGeom>
        </p:spPr>
        <p:txBody>
          <a:bodyPr/>
          <a:lstStyle>
            <a:defPPr>
              <a:defRPr lang="en-US"/>
            </a:defPPr>
            <a:lvl1pPr marL="0" algn="r" defTabSz="914400" rtl="0" eaLnBrk="1" latinLnBrk="0" hangingPunct="1">
              <a:defRPr sz="14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t>Hotel Recommender System and Sentiment Analysis of Customer Reviews</a:t>
            </a:r>
            <a:endParaRPr lang="en-IN" dirty="0"/>
          </a:p>
        </p:txBody>
      </p:sp>
      <p:sp>
        <p:nvSpPr>
          <p:cNvPr id="5" name="Date Placeholder 3">
            <a:extLst>
              <a:ext uri="{FF2B5EF4-FFF2-40B4-BE49-F238E27FC236}">
                <a16:creationId xmlns:a16="http://schemas.microsoft.com/office/drawing/2014/main" id="{A7690F82-AD38-4572-B9F9-049B311EFED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white"/>
                </a:solidFill>
                <a:effectLst/>
                <a:uLnTx/>
                <a:uFillTx/>
              </a:rPr>
              <a:t>06/03/2021</a:t>
            </a:r>
          </a:p>
        </p:txBody>
      </p:sp>
    </p:spTree>
    <p:extLst>
      <p:ext uri="{BB962C8B-B14F-4D97-AF65-F5344CB8AC3E}">
        <p14:creationId xmlns:p14="http://schemas.microsoft.com/office/powerpoint/2010/main" val="1015583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72FA6-682B-4448-B1D4-6960B8EB10AC}"/>
              </a:ext>
            </a:extLst>
          </p:cNvPr>
          <p:cNvSpPr>
            <a:spLocks noGrp="1"/>
          </p:cNvSpPr>
          <p:nvPr>
            <p:ph type="title"/>
          </p:nvPr>
        </p:nvSpPr>
        <p:spPr>
          <a:xfrm>
            <a:off x="166255" y="1"/>
            <a:ext cx="11187545" cy="1025235"/>
          </a:xfrm>
        </p:spPr>
        <p:txBody>
          <a:bodyPr>
            <a:normAutofit/>
          </a:bodyPr>
          <a:lstStyle/>
          <a:p>
            <a:r>
              <a:rPr lang="en-IN"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Bell MT" panose="02020503060305020303"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DB2F3BDA-512D-47E0-A386-00C3C4985B36}"/>
              </a:ext>
            </a:extLst>
          </p:cNvPr>
          <p:cNvSpPr>
            <a:spLocks noGrp="1"/>
          </p:cNvSpPr>
          <p:nvPr>
            <p:ph sz="half" idx="1"/>
          </p:nvPr>
        </p:nvSpPr>
        <p:spPr>
          <a:xfrm>
            <a:off x="166255" y="845126"/>
            <a:ext cx="5853545" cy="5331837"/>
          </a:xfrm>
        </p:spPr>
        <p:txBody>
          <a:bodyPr>
            <a:normAutofit lnSpcReduction="10000"/>
          </a:bodyPr>
          <a:lstStyle/>
          <a:p>
            <a:pPr marL="0" indent="0">
              <a:buNone/>
            </a:pPr>
            <a:r>
              <a:rPr lang="en-US" sz="2400" b="1" dirty="0">
                <a:solidFill>
                  <a:srgbClr val="C00000"/>
                </a:solidFill>
                <a:latin typeface="Times New Roman" panose="02020603050405020304" pitchFamily="18" charset="0"/>
                <a:cs typeface="Times New Roman" panose="02020603050405020304" pitchFamily="18" charset="0"/>
              </a:rPr>
              <a:t>SENTIMENT ANALYSIS IN HOTEL INDUSTRY</a:t>
            </a:r>
          </a:p>
          <a:p>
            <a:pPr algn="just"/>
            <a:r>
              <a:rPr lang="en-US" sz="1800" dirty="0">
                <a:latin typeface="Times New Roman" panose="02020603050405020304" pitchFamily="18" charset="0"/>
                <a:cs typeface="Times New Roman" panose="02020603050405020304" pitchFamily="18" charset="0"/>
              </a:rPr>
              <a:t>A major benefit of using Sentiment analysis in the hotel is that you can monitor the buzz on social media — who is saying what and what the buzz is all about.</a:t>
            </a:r>
          </a:p>
          <a:p>
            <a:pPr algn="just"/>
            <a:r>
              <a:rPr lang="en-US" sz="1800" dirty="0">
                <a:latin typeface="Times New Roman" panose="02020603050405020304" pitchFamily="18" charset="0"/>
                <a:cs typeface="Times New Roman" panose="02020603050405020304" pitchFamily="18" charset="0"/>
              </a:rPr>
              <a:t>Another prime benefit of using Sentiment analysis is the capability of analyzing and identifying critical issues in real-time. For example, if a ‘not so happy guest’ is about to churn, you can immediately identify the situation and find a way to solve it and take action right away.</a:t>
            </a:r>
          </a:p>
          <a:p>
            <a:pPr algn="just"/>
            <a:r>
              <a:rPr lang="en-US" sz="1800" dirty="0">
                <a:latin typeface="Times New Roman" panose="02020603050405020304" pitchFamily="18" charset="0"/>
                <a:cs typeface="Times New Roman" panose="02020603050405020304" pitchFamily="18" charset="0"/>
              </a:rPr>
              <a:t>Analyze Customer reviews about the hotel and discover if guests are happy about their hotel experience.</a:t>
            </a:r>
          </a:p>
          <a:p>
            <a:pPr algn="just"/>
            <a:r>
              <a:rPr lang="en-US" sz="1800" dirty="0">
                <a:latin typeface="Times New Roman" panose="02020603050405020304" pitchFamily="18" charset="0"/>
                <a:cs typeface="Times New Roman" panose="02020603050405020304" pitchFamily="18" charset="0"/>
              </a:rPr>
              <a:t>Hotels must be already doing a lot to improve staff performance, but the improvement process could get simply better and effective if hotels start to know where the staff lacked from its guests.</a:t>
            </a:r>
          </a:p>
          <a:p>
            <a:pPr algn="just"/>
            <a:r>
              <a:rPr lang="en-US" sz="1800" dirty="0">
                <a:latin typeface="Times New Roman" panose="02020603050405020304" pitchFamily="18" charset="0"/>
                <a:cs typeface="Times New Roman" panose="02020603050405020304" pitchFamily="18" charset="0"/>
              </a:rPr>
              <a:t>If the hotel is receiving a lot of negative reviews, you might want to know exactly what the issue is.</a:t>
            </a:r>
            <a:endParaRPr lang="en-IN" sz="18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FD1C2566-D7FE-4FEF-8EA4-C365DB9CAA4B}"/>
              </a:ext>
            </a:extLst>
          </p:cNvPr>
          <p:cNvPicPr>
            <a:picLocks noGrp="1" noChangeAspect="1"/>
          </p:cNvPicPr>
          <p:nvPr>
            <p:ph sz="half" idx="2"/>
          </p:nvPr>
        </p:nvPicPr>
        <p:blipFill>
          <a:blip r:embed="rId2"/>
          <a:stretch>
            <a:fillRect/>
          </a:stretch>
        </p:blipFill>
        <p:spPr>
          <a:xfrm>
            <a:off x="6172203" y="1025235"/>
            <a:ext cx="5853542" cy="4932219"/>
          </a:xfrm>
          <a:prstGeom prst="rect">
            <a:avLst/>
          </a:prstGeom>
        </p:spPr>
      </p:pic>
      <p:sp>
        <p:nvSpPr>
          <p:cNvPr id="7" name="Footer Placeholder 4">
            <a:extLst>
              <a:ext uri="{FF2B5EF4-FFF2-40B4-BE49-F238E27FC236}">
                <a16:creationId xmlns:a16="http://schemas.microsoft.com/office/drawing/2014/main" id="{8F51676F-4DEE-48F9-ACF2-417190D3625C}"/>
              </a:ext>
            </a:extLst>
          </p:cNvPr>
          <p:cNvSpPr>
            <a:spLocks noGrp="1"/>
          </p:cNvSpPr>
          <p:nvPr>
            <p:ph type="ftr" sz="quarter" idx="11"/>
          </p:nvPr>
        </p:nvSpPr>
        <p:spPr>
          <a:xfrm>
            <a:off x="5001491" y="6357385"/>
            <a:ext cx="7190509" cy="365125"/>
          </a:xfrm>
        </p:spPr>
        <p:txBody>
          <a:bodyPr/>
          <a:lstStyle/>
          <a:p>
            <a:r>
              <a:rPr lang="en-IN" b="1" dirty="0"/>
              <a:t>Hotel Recommender System and Sentiment Analysis of Customer Reviews</a:t>
            </a:r>
            <a:endParaRPr lang="en-IN" dirty="0"/>
          </a:p>
        </p:txBody>
      </p:sp>
      <p:sp>
        <p:nvSpPr>
          <p:cNvPr id="9" name="Date Placeholder 3">
            <a:extLst>
              <a:ext uri="{FF2B5EF4-FFF2-40B4-BE49-F238E27FC236}">
                <a16:creationId xmlns:a16="http://schemas.microsoft.com/office/drawing/2014/main" id="{5ABDD6EB-821D-4579-806A-B730F9BE06FE}"/>
              </a:ext>
            </a:extLst>
          </p:cNvPr>
          <p:cNvSpPr txBox="1">
            <a:spLocks/>
          </p:cNvSpPr>
          <p:nvPr/>
        </p:nvSpPr>
        <p:spPr>
          <a:xfrm>
            <a:off x="838200" y="6339439"/>
            <a:ext cx="2743200" cy="365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Tx/>
              <a:buNone/>
              <a:defRPr/>
            </a:pPr>
            <a:r>
              <a:rPr lang="en-US" sz="1400" b="1" dirty="0">
                <a:solidFill>
                  <a:prstClr val="white"/>
                </a:solidFill>
              </a:rPr>
              <a:t>06/03/2021</a:t>
            </a:r>
          </a:p>
        </p:txBody>
      </p:sp>
    </p:spTree>
    <p:extLst>
      <p:ext uri="{BB962C8B-B14F-4D97-AF65-F5344CB8AC3E}">
        <p14:creationId xmlns:p14="http://schemas.microsoft.com/office/powerpoint/2010/main" val="401378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75C24-8D81-46BA-9D7A-81CB9B59EE7C}"/>
              </a:ext>
            </a:extLst>
          </p:cNvPr>
          <p:cNvSpPr>
            <a:spLocks noGrp="1"/>
          </p:cNvSpPr>
          <p:nvPr>
            <p:ph type="title"/>
          </p:nvPr>
        </p:nvSpPr>
        <p:spPr>
          <a:xfrm>
            <a:off x="249382" y="1"/>
            <a:ext cx="11104418" cy="1066486"/>
          </a:xfrm>
        </p:spPr>
        <p:txBody>
          <a:bodyPr>
            <a:normAutofit/>
          </a:bodyPr>
          <a:lstStyle/>
          <a:p>
            <a:r>
              <a:rPr lang="en-IN"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Bell MT" panose="02020503060305020303" pitchFamily="18" charset="0"/>
              </a:rPr>
              <a:t>CONT…</a:t>
            </a:r>
          </a:p>
        </p:txBody>
      </p:sp>
      <p:sp>
        <p:nvSpPr>
          <p:cNvPr id="3" name="Content Placeholder 2">
            <a:extLst>
              <a:ext uri="{FF2B5EF4-FFF2-40B4-BE49-F238E27FC236}">
                <a16:creationId xmlns:a16="http://schemas.microsoft.com/office/drawing/2014/main" id="{9A7C6A6D-3CC9-4F46-AFFF-DCAA81A28B51}"/>
              </a:ext>
            </a:extLst>
          </p:cNvPr>
          <p:cNvSpPr>
            <a:spLocks noGrp="1"/>
          </p:cNvSpPr>
          <p:nvPr>
            <p:ph sz="half" idx="1"/>
          </p:nvPr>
        </p:nvSpPr>
        <p:spPr>
          <a:xfrm>
            <a:off x="249382" y="914400"/>
            <a:ext cx="5770418" cy="5262563"/>
          </a:xfrm>
        </p:spPr>
        <p:txBody>
          <a:bodyPr>
            <a:normAutofit fontScale="92500" lnSpcReduction="10000"/>
          </a:bodyPr>
          <a:lstStyle/>
          <a:p>
            <a:pPr marL="0" indent="0">
              <a:buNone/>
            </a:pPr>
            <a:r>
              <a:rPr lang="en-IN" sz="2600" b="1" dirty="0">
                <a:solidFill>
                  <a:srgbClr val="C00000"/>
                </a:solidFill>
                <a:latin typeface="Times New Roman" panose="02020603050405020304" pitchFamily="18" charset="0"/>
                <a:cs typeface="Times New Roman" panose="02020603050405020304" pitchFamily="18" charset="0"/>
              </a:rPr>
              <a:t>RECOMMENDER SYSTEM IN HOTEL INDUSTRY</a:t>
            </a:r>
          </a:p>
          <a:p>
            <a:pPr marL="0" indent="0" algn="just">
              <a:buNone/>
            </a:pPr>
            <a:r>
              <a:rPr lang="en-US" sz="2400" i="1" dirty="0">
                <a:highlight>
                  <a:srgbClr val="FFFF00"/>
                </a:highlight>
              </a:rPr>
              <a:t>A recommendation system is an extensive class of web applications that involves predicting the user responses to the options.</a:t>
            </a:r>
          </a:p>
          <a:p>
            <a:pPr marL="0" indent="0">
              <a:buNone/>
            </a:pPr>
            <a:endParaRPr lang="en-IN" sz="2400" b="1" dirty="0">
              <a:solidFill>
                <a:srgbClr val="C00000"/>
              </a:solidFill>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Booking a hotel online can be an overwhelming task with thousands of hotels to choose from, for every destination. Motivated by the importance of these situations, we decided to work on the task of recommending hotels to users.</a:t>
            </a:r>
          </a:p>
          <a:p>
            <a:pPr algn="just"/>
            <a:r>
              <a:rPr lang="en-IN" sz="1800" dirty="0">
                <a:latin typeface="Times New Roman" panose="02020603050405020304" pitchFamily="18" charset="0"/>
                <a:cs typeface="Times New Roman" panose="02020603050405020304" pitchFamily="18" charset="0"/>
              </a:rPr>
              <a:t>A recommendation system uses data analysis techniques to work out the items that match the users' taste &amp; preferences</a:t>
            </a:r>
          </a:p>
          <a:p>
            <a:pPr algn="just"/>
            <a:r>
              <a:rPr lang="en-IN" sz="1800" dirty="0">
                <a:latin typeface="Times New Roman" panose="02020603050405020304" pitchFamily="18" charset="0"/>
                <a:cs typeface="Times New Roman" panose="02020603050405020304" pitchFamily="18" charset="0"/>
              </a:rPr>
              <a:t>Recommendations typically speed up searches and make it easier for users to access the content they’re interested in and surprise them with offers they might haven’t looked for.</a:t>
            </a:r>
          </a:p>
          <a:p>
            <a:pPr algn="just"/>
            <a:r>
              <a:rPr lang="en-IN" sz="1800" dirty="0">
                <a:latin typeface="Times New Roman" panose="02020603050405020304" pitchFamily="18" charset="0"/>
                <a:cs typeface="Times New Roman" panose="02020603050405020304" pitchFamily="18" charset="0"/>
              </a:rPr>
              <a:t>Giving good recommendations can help users spend less time looking for hotels of their kind. This, in turn, will allow the service to continue and offer a better experience.</a:t>
            </a:r>
          </a:p>
          <a:p>
            <a:pPr algn="just"/>
            <a:endParaRPr lang="en-IN" dirty="0"/>
          </a:p>
          <a:p>
            <a:pPr algn="just"/>
            <a:endParaRPr lang="en-US" sz="1800" dirty="0">
              <a:latin typeface="Times New Roman" panose="02020603050405020304" pitchFamily="18" charset="0"/>
              <a:cs typeface="Times New Roman" panose="02020603050405020304" pitchFamily="18" charset="0"/>
            </a:endParaRPr>
          </a:p>
          <a:p>
            <a:pPr algn="just"/>
            <a:endParaRPr lang="en-IN" sz="1800" dirty="0">
              <a:solidFill>
                <a:srgbClr val="C00000"/>
              </a:solidFill>
              <a:latin typeface="Times New Roman" panose="02020603050405020304" pitchFamily="18" charset="0"/>
              <a:cs typeface="Times New Roman" panose="02020603050405020304" pitchFamily="18" charset="0"/>
            </a:endParaRPr>
          </a:p>
          <a:p>
            <a:pPr marL="0" indent="0">
              <a:buNone/>
            </a:pPr>
            <a:endParaRPr lang="en-IN" sz="2400" dirty="0">
              <a:solidFill>
                <a:srgbClr val="C00000"/>
              </a:solidFill>
              <a:latin typeface="Times New Roman" panose="02020603050405020304" pitchFamily="18" charset="0"/>
              <a:cs typeface="Times New Roman" panose="02020603050405020304" pitchFamily="18" charset="0"/>
            </a:endParaRPr>
          </a:p>
        </p:txBody>
      </p:sp>
      <p:pic>
        <p:nvPicPr>
          <p:cNvPr id="7" name="Content Placeholder 6" descr="Image result for recommendation system techniques diagram">
            <a:extLst>
              <a:ext uri="{FF2B5EF4-FFF2-40B4-BE49-F238E27FC236}">
                <a16:creationId xmlns:a16="http://schemas.microsoft.com/office/drawing/2014/main" id="{892553BE-1C96-4827-8FA6-771D43144554}"/>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19800" y="914400"/>
            <a:ext cx="6033655" cy="5029200"/>
          </a:xfrm>
          <a:prstGeom prst="rect">
            <a:avLst/>
          </a:prstGeom>
          <a:noFill/>
          <a:ln>
            <a:noFill/>
          </a:ln>
        </p:spPr>
      </p:pic>
      <p:sp>
        <p:nvSpPr>
          <p:cNvPr id="8" name="Footer Placeholder 4">
            <a:extLst>
              <a:ext uri="{FF2B5EF4-FFF2-40B4-BE49-F238E27FC236}">
                <a16:creationId xmlns:a16="http://schemas.microsoft.com/office/drawing/2014/main" id="{84915F78-E99E-4042-B7C4-39009C1F1DE2}"/>
              </a:ext>
            </a:extLst>
          </p:cNvPr>
          <p:cNvSpPr>
            <a:spLocks noGrp="1"/>
          </p:cNvSpPr>
          <p:nvPr>
            <p:ph type="ftr" sz="quarter" idx="11"/>
          </p:nvPr>
        </p:nvSpPr>
        <p:spPr>
          <a:xfrm>
            <a:off x="5001491" y="6357385"/>
            <a:ext cx="7190509" cy="365125"/>
          </a:xfrm>
        </p:spPr>
        <p:txBody>
          <a:bodyPr/>
          <a:lstStyle/>
          <a:p>
            <a:r>
              <a:rPr lang="en-IN" b="1" dirty="0"/>
              <a:t>Hotel Recommender System and Sentiment Analysis of Customer Reviews</a:t>
            </a:r>
            <a:endParaRPr lang="en-IN" dirty="0"/>
          </a:p>
        </p:txBody>
      </p:sp>
      <p:sp>
        <p:nvSpPr>
          <p:cNvPr id="9" name="Date Placeholder 3">
            <a:extLst>
              <a:ext uri="{FF2B5EF4-FFF2-40B4-BE49-F238E27FC236}">
                <a16:creationId xmlns:a16="http://schemas.microsoft.com/office/drawing/2014/main" id="{6BB3989A-1125-4C22-AF0E-C13AC58937B2}"/>
              </a:ext>
            </a:extLst>
          </p:cNvPr>
          <p:cNvSpPr txBox="1">
            <a:spLocks/>
          </p:cNvSpPr>
          <p:nvPr/>
        </p:nvSpPr>
        <p:spPr>
          <a:xfrm>
            <a:off x="838200" y="6339439"/>
            <a:ext cx="2743200" cy="365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Tx/>
              <a:buNone/>
              <a:defRPr/>
            </a:pPr>
            <a:r>
              <a:rPr lang="en-US" sz="1400" b="1" dirty="0">
                <a:solidFill>
                  <a:prstClr val="white"/>
                </a:solidFill>
              </a:rPr>
              <a:t>06/03/2021</a:t>
            </a:r>
          </a:p>
        </p:txBody>
      </p:sp>
    </p:spTree>
    <p:extLst>
      <p:ext uri="{BB962C8B-B14F-4D97-AF65-F5344CB8AC3E}">
        <p14:creationId xmlns:p14="http://schemas.microsoft.com/office/powerpoint/2010/main" val="135650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ED4C-C294-4EFC-A620-C9CABC2E6A1C}"/>
              </a:ext>
            </a:extLst>
          </p:cNvPr>
          <p:cNvSpPr>
            <a:spLocks noGrp="1"/>
          </p:cNvSpPr>
          <p:nvPr>
            <p:ph type="title"/>
          </p:nvPr>
        </p:nvSpPr>
        <p:spPr>
          <a:xfrm>
            <a:off x="138545" y="0"/>
            <a:ext cx="8811491" cy="845127"/>
          </a:xfrm>
        </p:spPr>
        <p:txBody>
          <a:bodyPr>
            <a:noAutofit/>
          </a:bodyPr>
          <a:lstStyle/>
          <a:p>
            <a:r>
              <a:rPr lang="en-IN"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Bell MT" panose="02020503060305020303" pitchFamily="18" charset="0"/>
              </a:rPr>
              <a:t>COLLABORATIVE FILTERING (CF) </a:t>
            </a:r>
          </a:p>
        </p:txBody>
      </p:sp>
      <p:graphicFrame>
        <p:nvGraphicFramePr>
          <p:cNvPr id="5" name="Content Placeholder 4">
            <a:extLst>
              <a:ext uri="{FF2B5EF4-FFF2-40B4-BE49-F238E27FC236}">
                <a16:creationId xmlns:a16="http://schemas.microsoft.com/office/drawing/2014/main" id="{9EE51FA2-C9F8-45E5-AC9C-57AB7464C9B8}"/>
              </a:ext>
            </a:extLst>
          </p:cNvPr>
          <p:cNvGraphicFramePr>
            <a:graphicFrameLocks noGrp="1"/>
          </p:cNvGraphicFramePr>
          <p:nvPr>
            <p:ph idx="1"/>
            <p:extLst>
              <p:ext uri="{D42A27DB-BD31-4B8C-83A1-F6EECF244321}">
                <p14:modId xmlns:p14="http://schemas.microsoft.com/office/powerpoint/2010/main" val="138799667"/>
              </p:ext>
            </p:extLst>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AA458DAF-0EF6-45F3-AA1B-9F9DE8F348A3}"/>
              </a:ext>
            </a:extLst>
          </p:cNvPr>
          <p:cNvSpPr>
            <a:spLocks noGrp="1"/>
          </p:cNvSpPr>
          <p:nvPr>
            <p:ph type="body" sz="half" idx="2"/>
          </p:nvPr>
        </p:nvSpPr>
        <p:spPr>
          <a:xfrm>
            <a:off x="166256" y="1510145"/>
            <a:ext cx="4605770" cy="4358843"/>
          </a:xfrm>
        </p:spPr>
        <p:txBody>
          <a:bodyPr>
            <a:normAutofit/>
          </a:bodyPr>
          <a:lstStyle/>
          <a:p>
            <a:pPr marL="285750" indent="-285750">
              <a:buFont typeface="Wingdings" panose="05000000000000000000" pitchFamily="2" charset="2"/>
              <a:buChar char="Ø"/>
            </a:pPr>
            <a:r>
              <a:rPr lang="en-US" sz="1800" dirty="0">
                <a:highlight>
                  <a:srgbClr val="FFFF00"/>
                </a:highlight>
                <a:latin typeface="Times New Roman" panose="02020603050405020304" pitchFamily="18" charset="0"/>
                <a:cs typeface="Times New Roman" panose="02020603050405020304" pitchFamily="18" charset="0"/>
              </a:rPr>
              <a:t>The most prominent approach to generate recommendations</a:t>
            </a:r>
          </a:p>
          <a:p>
            <a:r>
              <a:rPr lang="en-US" sz="1800" dirty="0">
                <a:latin typeface="Times New Roman" panose="02020603050405020304" pitchFamily="18" charset="0"/>
                <a:cs typeface="Times New Roman" panose="02020603050405020304" pitchFamily="18" charset="0"/>
              </a:rPr>
              <a:t>– used by large, commercial e‐commerce sites </a:t>
            </a:r>
          </a:p>
          <a:p>
            <a:r>
              <a:rPr lang="en-US" sz="1800" dirty="0">
                <a:latin typeface="Times New Roman" panose="02020603050405020304" pitchFamily="18" charset="0"/>
                <a:cs typeface="Times New Roman" panose="02020603050405020304" pitchFamily="18" charset="0"/>
              </a:rPr>
              <a:t>– well‐understood, various algorithms and variations exist – applicable in many domains (book, movies, DVDs, ..)</a:t>
            </a:r>
          </a:p>
          <a:p>
            <a:pPr marL="285750" indent="-285750">
              <a:buFont typeface="Wingdings" panose="05000000000000000000" pitchFamily="2" charset="2"/>
              <a:buChar char="Ø"/>
            </a:pPr>
            <a:r>
              <a:rPr lang="en-US" sz="1800" dirty="0">
                <a:highlight>
                  <a:srgbClr val="FFFF00"/>
                </a:highlight>
                <a:latin typeface="Times New Roman" panose="02020603050405020304" pitchFamily="18" charset="0"/>
                <a:cs typeface="Times New Roman" panose="02020603050405020304" pitchFamily="18" charset="0"/>
              </a:rPr>
              <a:t> Approach</a:t>
            </a:r>
          </a:p>
          <a:p>
            <a:r>
              <a:rPr lang="en-US" sz="1800" dirty="0">
                <a:latin typeface="Times New Roman" panose="02020603050405020304" pitchFamily="18" charset="0"/>
                <a:cs typeface="Times New Roman" panose="02020603050405020304" pitchFamily="18" charset="0"/>
              </a:rPr>
              <a:t> – use the "wisdom of the crowd" to recommend items </a:t>
            </a: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a:t>
            </a:r>
            <a:r>
              <a:rPr lang="en-US" sz="1800" dirty="0">
                <a:highlight>
                  <a:srgbClr val="FFFF00"/>
                </a:highlight>
                <a:latin typeface="Times New Roman" panose="02020603050405020304" pitchFamily="18" charset="0"/>
                <a:cs typeface="Times New Roman" panose="02020603050405020304" pitchFamily="18" charset="0"/>
              </a:rPr>
              <a:t>Basic assumption and idea</a:t>
            </a:r>
          </a:p>
          <a:p>
            <a:r>
              <a:rPr lang="en-US" sz="1800" dirty="0">
                <a:latin typeface="Times New Roman" panose="02020603050405020304" pitchFamily="18" charset="0"/>
                <a:cs typeface="Times New Roman" panose="02020603050405020304" pitchFamily="18" charset="0"/>
              </a:rPr>
              <a:t> – Users give ratings to catalog items (implicitly or explicitly) – Customers who had similar tastes in the past, will have similar tastes in the future.</a:t>
            </a:r>
            <a:endParaRPr lang="en-IN" sz="1800" dirty="0">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3B9012C3-2A01-4031-A1DD-5D27B1A7CD6F}"/>
              </a:ext>
            </a:extLst>
          </p:cNvPr>
          <p:cNvSpPr txBox="1">
            <a:spLocks/>
          </p:cNvSpPr>
          <p:nvPr/>
        </p:nvSpPr>
        <p:spPr>
          <a:xfrm>
            <a:off x="838200" y="6339439"/>
            <a:ext cx="2743200" cy="36512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00000"/>
              </a:lnSpc>
              <a:spcBef>
                <a:spcPts val="0"/>
              </a:spcBef>
              <a:buFontTx/>
              <a:buNone/>
              <a:defRPr/>
            </a:pPr>
            <a:r>
              <a:rPr lang="en-US" sz="1400" b="1" dirty="0">
                <a:solidFill>
                  <a:prstClr val="white"/>
                </a:solidFill>
              </a:rPr>
              <a:t>06/03/2021</a:t>
            </a:r>
          </a:p>
        </p:txBody>
      </p:sp>
      <p:sp>
        <p:nvSpPr>
          <p:cNvPr id="8" name="Footer Placeholder 4">
            <a:extLst>
              <a:ext uri="{FF2B5EF4-FFF2-40B4-BE49-F238E27FC236}">
                <a16:creationId xmlns:a16="http://schemas.microsoft.com/office/drawing/2014/main" id="{E47ECD83-2D09-44E9-A0D9-F78EA0705576}"/>
              </a:ext>
            </a:extLst>
          </p:cNvPr>
          <p:cNvSpPr txBox="1">
            <a:spLocks/>
          </p:cNvSpPr>
          <p:nvPr/>
        </p:nvSpPr>
        <p:spPr>
          <a:xfrm>
            <a:off x="5669280" y="6357385"/>
            <a:ext cx="652272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dirty="0">
                <a:solidFill>
                  <a:schemeClr val="bg1"/>
                </a:solidFill>
                <a:latin typeface="Arial" panose="020B0604020202020204" pitchFamily="34" charset="0"/>
                <a:cs typeface="Arial" panose="020B0604020202020204" pitchFamily="34" charset="0"/>
              </a:rPr>
              <a:t>Hotel Recommender System and Sentiment Analysis of Customer Reviews</a:t>
            </a:r>
            <a:endParaRPr lang="en-IN"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8861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19F1F-1093-4855-96FD-A3FEEBB753B6}"/>
              </a:ext>
            </a:extLst>
          </p:cNvPr>
          <p:cNvSpPr>
            <a:spLocks noGrp="1"/>
          </p:cNvSpPr>
          <p:nvPr>
            <p:ph type="title"/>
          </p:nvPr>
        </p:nvSpPr>
        <p:spPr>
          <a:xfrm>
            <a:off x="180109" y="1"/>
            <a:ext cx="11173691" cy="1181416"/>
          </a:xfrm>
        </p:spPr>
        <p:txBody>
          <a:bodyPr>
            <a:normAutofit/>
          </a:bodyPr>
          <a:lstStyle/>
          <a:p>
            <a:r>
              <a:rPr lang="en-IN"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Bell MT" panose="02020503060305020303" pitchFamily="18" charset="0"/>
              </a:rPr>
              <a:t>Restricted Boltzmann Machine</a:t>
            </a:r>
          </a:p>
        </p:txBody>
      </p:sp>
      <p:graphicFrame>
        <p:nvGraphicFramePr>
          <p:cNvPr id="6" name="Content Placeholder 5">
            <a:extLst>
              <a:ext uri="{FF2B5EF4-FFF2-40B4-BE49-F238E27FC236}">
                <a16:creationId xmlns:a16="http://schemas.microsoft.com/office/drawing/2014/main" id="{E698D588-93F5-4D2F-907E-175A90641465}"/>
              </a:ext>
            </a:extLst>
          </p:cNvPr>
          <p:cNvGraphicFramePr>
            <a:graphicFrameLocks noGrp="1"/>
          </p:cNvGraphicFramePr>
          <p:nvPr>
            <p:ph idx="1"/>
            <p:extLst>
              <p:ext uri="{D42A27DB-BD31-4B8C-83A1-F6EECF244321}">
                <p14:modId xmlns:p14="http://schemas.microsoft.com/office/powerpoint/2010/main" val="4034809791"/>
              </p:ext>
            </p:extLst>
          </p:nvPr>
        </p:nvGraphicFramePr>
        <p:xfrm>
          <a:off x="180109" y="1343892"/>
          <a:ext cx="11173691" cy="4833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Date Placeholder 3">
            <a:extLst>
              <a:ext uri="{FF2B5EF4-FFF2-40B4-BE49-F238E27FC236}">
                <a16:creationId xmlns:a16="http://schemas.microsoft.com/office/drawing/2014/main" id="{BED6F7DE-E4F7-4C51-A753-9517D5A5E98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white"/>
                </a:solidFill>
                <a:effectLst/>
                <a:uLnTx/>
                <a:uFillTx/>
              </a:rPr>
              <a:t>06/03/2021</a:t>
            </a:r>
          </a:p>
        </p:txBody>
      </p:sp>
      <p:sp>
        <p:nvSpPr>
          <p:cNvPr id="7" name="Footer Placeholder 4">
            <a:extLst>
              <a:ext uri="{FF2B5EF4-FFF2-40B4-BE49-F238E27FC236}">
                <a16:creationId xmlns:a16="http://schemas.microsoft.com/office/drawing/2014/main" id="{6F585810-152A-4762-9B83-68102B904D2A}"/>
              </a:ext>
            </a:extLst>
          </p:cNvPr>
          <p:cNvSpPr txBox="1">
            <a:spLocks/>
          </p:cNvSpPr>
          <p:nvPr/>
        </p:nvSpPr>
        <p:spPr>
          <a:xfrm>
            <a:off x="5389418" y="6357938"/>
            <a:ext cx="6802582" cy="365125"/>
          </a:xfrm>
          <a:prstGeom prst="rect">
            <a:avLst/>
          </a:prstGeom>
        </p:spPr>
        <p:txBody>
          <a:bodyPr/>
          <a:lstStyle>
            <a:defPPr>
              <a:defRPr lang="en-US"/>
            </a:defPPr>
            <a:lvl1pPr marL="0" algn="r" defTabSz="914400" rtl="0" eaLnBrk="1" latinLnBrk="0" hangingPunct="1">
              <a:defRPr sz="14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t>Hotel Recommender System and Sentiment Analysis of Customer Reviews</a:t>
            </a:r>
            <a:endParaRPr lang="en-IN" dirty="0"/>
          </a:p>
        </p:txBody>
      </p:sp>
    </p:spTree>
    <p:extLst>
      <p:ext uri="{BB962C8B-B14F-4D97-AF65-F5344CB8AC3E}">
        <p14:creationId xmlns:p14="http://schemas.microsoft.com/office/powerpoint/2010/main" val="4109865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BF759C7-A6A0-48F4-8795-4E6110E1F036}"/>
              </a:ext>
            </a:extLst>
          </p:cNvPr>
          <p:cNvSpPr>
            <a:spLocks noGrp="1"/>
          </p:cNvSpPr>
          <p:nvPr>
            <p:ph type="title"/>
          </p:nvPr>
        </p:nvSpPr>
        <p:spPr>
          <a:xfrm>
            <a:off x="166256" y="0"/>
            <a:ext cx="11187544" cy="1094510"/>
          </a:xfrm>
        </p:spPr>
        <p:txBody>
          <a:bodyPr>
            <a:normAutofit/>
          </a:bodyPr>
          <a:lstStyle/>
          <a:p>
            <a:r>
              <a:rPr lang="en-IN"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Bell MT" panose="02020503060305020303" pitchFamily="18" charset="0"/>
              </a:rPr>
              <a:t>Continue….</a:t>
            </a:r>
          </a:p>
        </p:txBody>
      </p:sp>
      <p:pic>
        <p:nvPicPr>
          <p:cNvPr id="1026" name="Picture 2">
            <a:extLst>
              <a:ext uri="{FF2B5EF4-FFF2-40B4-BE49-F238E27FC236}">
                <a16:creationId xmlns:a16="http://schemas.microsoft.com/office/drawing/2014/main" id="{B6065340-D07D-4248-8EDB-0881A825021E}"/>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66256" y="831273"/>
            <a:ext cx="3934690" cy="403167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Content Placeholder 10">
            <a:extLst>
              <a:ext uri="{FF2B5EF4-FFF2-40B4-BE49-F238E27FC236}">
                <a16:creationId xmlns:a16="http://schemas.microsoft.com/office/drawing/2014/main" id="{04936E8F-F593-40BE-9F4C-CAC4D17B1F17}"/>
              </a:ext>
            </a:extLst>
          </p:cNvPr>
          <p:cNvGraphicFramePr>
            <a:graphicFrameLocks noGrp="1"/>
          </p:cNvGraphicFramePr>
          <p:nvPr>
            <p:ph sz="half" idx="2"/>
            <p:extLst>
              <p:ext uri="{D42A27DB-BD31-4B8C-83A1-F6EECF244321}">
                <p14:modId xmlns:p14="http://schemas.microsoft.com/office/powerpoint/2010/main" val="2439625742"/>
              </p:ext>
            </p:extLst>
          </p:nvPr>
        </p:nvGraphicFramePr>
        <p:xfrm>
          <a:off x="5680364" y="997527"/>
          <a:ext cx="5673436" cy="5179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F2CE2A28-95B2-41A2-BFA8-4698B2A76B2D}"/>
              </a:ext>
            </a:extLst>
          </p:cNvPr>
          <p:cNvSpPr txBox="1"/>
          <p:nvPr/>
        </p:nvSpPr>
        <p:spPr>
          <a:xfrm>
            <a:off x="166256" y="5182611"/>
            <a:ext cx="5375562" cy="861774"/>
          </a:xfrm>
          <a:prstGeom prst="rect">
            <a:avLst/>
          </a:prstGeom>
          <a:noFill/>
        </p:spPr>
        <p:txBody>
          <a:bodyPr wrap="square" rtlCol="0">
            <a:spAutoFit/>
          </a:bodyPr>
          <a:lstStyle/>
          <a:p>
            <a:r>
              <a:rPr lang="en-US" sz="1600" dirty="0">
                <a:highlight>
                  <a:srgbClr val="FFFF00"/>
                </a:highlight>
                <a:latin typeface="Arial" panose="020B0604020202020204" pitchFamily="34" charset="0"/>
                <a:cs typeface="Arial" panose="020B0604020202020204" pitchFamily="34" charset="0"/>
              </a:rPr>
              <a:t>Diagram of a restricted Boltzmann machine with three visible units and four hidden units (no bias units).</a:t>
            </a:r>
            <a:endParaRPr lang="en-IN" sz="1600" dirty="0">
              <a:highlight>
                <a:srgbClr val="FFFF00"/>
              </a:highlight>
              <a:latin typeface="Arial" panose="020B0604020202020204" pitchFamily="34" charset="0"/>
              <a:cs typeface="Arial" panose="020B0604020202020204" pitchFamily="34" charset="0"/>
            </a:endParaRPr>
          </a:p>
          <a:p>
            <a:endParaRPr lang="en-IN" dirty="0"/>
          </a:p>
        </p:txBody>
      </p:sp>
      <p:sp>
        <p:nvSpPr>
          <p:cNvPr id="12" name="Footer Placeholder 4">
            <a:extLst>
              <a:ext uri="{FF2B5EF4-FFF2-40B4-BE49-F238E27FC236}">
                <a16:creationId xmlns:a16="http://schemas.microsoft.com/office/drawing/2014/main" id="{1D0C63CE-B49A-4E35-939B-CD6FDE5043D1}"/>
              </a:ext>
            </a:extLst>
          </p:cNvPr>
          <p:cNvSpPr txBox="1">
            <a:spLocks/>
          </p:cNvSpPr>
          <p:nvPr/>
        </p:nvSpPr>
        <p:spPr>
          <a:xfrm>
            <a:off x="5389418" y="6357938"/>
            <a:ext cx="6802582" cy="365125"/>
          </a:xfrm>
          <a:prstGeom prst="rect">
            <a:avLst/>
          </a:prstGeom>
        </p:spPr>
        <p:txBody>
          <a:bodyPr/>
          <a:lstStyle>
            <a:defPPr>
              <a:defRPr lang="en-US"/>
            </a:defPPr>
            <a:lvl1pPr marL="0" algn="r" defTabSz="914400" rtl="0" eaLnBrk="1" latinLnBrk="0" hangingPunct="1">
              <a:defRPr sz="14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t>Hotel Recommender System and Sentiment Analysis of Customer Reviews</a:t>
            </a:r>
            <a:endParaRPr lang="en-IN" dirty="0"/>
          </a:p>
        </p:txBody>
      </p:sp>
      <p:sp>
        <p:nvSpPr>
          <p:cNvPr id="9" name="Date Placeholder 3">
            <a:extLst>
              <a:ext uri="{FF2B5EF4-FFF2-40B4-BE49-F238E27FC236}">
                <a16:creationId xmlns:a16="http://schemas.microsoft.com/office/drawing/2014/main" id="{EA3A0E7B-A72D-459B-9D74-CEFF920CF19C}"/>
              </a:ext>
            </a:extLst>
          </p:cNvPr>
          <p:cNvSpPr txBox="1">
            <a:spLocks/>
          </p:cNvSpPr>
          <p:nvPr/>
        </p:nvSpPr>
        <p:spPr>
          <a:xfrm>
            <a:off x="838200" y="6339439"/>
            <a:ext cx="2743200" cy="365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Tx/>
              <a:buNone/>
              <a:defRPr/>
            </a:pPr>
            <a:r>
              <a:rPr lang="en-US" sz="1400" b="1" dirty="0">
                <a:solidFill>
                  <a:prstClr val="white"/>
                </a:solidFill>
              </a:rPr>
              <a:t>06/03/2021</a:t>
            </a:r>
          </a:p>
        </p:txBody>
      </p:sp>
    </p:spTree>
    <p:extLst>
      <p:ext uri="{BB962C8B-B14F-4D97-AF65-F5344CB8AC3E}">
        <p14:creationId xmlns:p14="http://schemas.microsoft.com/office/powerpoint/2010/main" val="18535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79605-5C34-4D74-8FAC-C67FF0A1AAE4}"/>
              </a:ext>
            </a:extLst>
          </p:cNvPr>
          <p:cNvSpPr>
            <a:spLocks noGrp="1"/>
          </p:cNvSpPr>
          <p:nvPr>
            <p:ph type="title"/>
          </p:nvPr>
        </p:nvSpPr>
        <p:spPr>
          <a:xfrm>
            <a:off x="177800" y="1"/>
            <a:ext cx="11176000" cy="831272"/>
          </a:xfrm>
        </p:spPr>
        <p:txBody>
          <a:bodyPr>
            <a:normAutofit/>
          </a:bodyPr>
          <a:lstStyle/>
          <a:p>
            <a:r>
              <a:rPr lang="en-IN"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Bell MT" panose="02020503060305020303" pitchFamily="18" charset="0"/>
              </a:rPr>
              <a:t>Problem Statement</a:t>
            </a:r>
          </a:p>
        </p:txBody>
      </p:sp>
      <p:sp>
        <p:nvSpPr>
          <p:cNvPr id="3" name="Content Placeholder 2">
            <a:extLst>
              <a:ext uri="{FF2B5EF4-FFF2-40B4-BE49-F238E27FC236}">
                <a16:creationId xmlns:a16="http://schemas.microsoft.com/office/drawing/2014/main" id="{38F86D10-9386-4C38-AA8B-32FB06CF69FE}"/>
              </a:ext>
            </a:extLst>
          </p:cNvPr>
          <p:cNvSpPr>
            <a:spLocks noGrp="1"/>
          </p:cNvSpPr>
          <p:nvPr>
            <p:ph idx="1"/>
          </p:nvPr>
        </p:nvSpPr>
        <p:spPr>
          <a:xfrm>
            <a:off x="177799" y="831274"/>
            <a:ext cx="11875656" cy="5345690"/>
          </a:xfrm>
        </p:spPr>
        <p:txBody>
          <a:bodyPr>
            <a:normAutofit/>
          </a:bodyPr>
          <a:lstStyle/>
          <a:p>
            <a:pPr marL="0" indent="0" algn="just">
              <a:buNone/>
            </a:pPr>
            <a:r>
              <a:rPr lang="en-US" b="1" dirty="0">
                <a:solidFill>
                  <a:srgbClr val="C00000"/>
                </a:solidFill>
                <a:latin typeface="Bell MT" panose="02020503060305020303" pitchFamily="18" charset="0"/>
              </a:rPr>
              <a:t>To Build a Hotel recommendation engine and perform sentiment analysis of customer Reviews during the course of their stay</a:t>
            </a:r>
          </a:p>
          <a:p>
            <a:pPr marL="0" indent="0" algn="just">
              <a:buNone/>
            </a:pPr>
            <a:endParaRPr lang="en-US" b="1" dirty="0">
              <a:solidFill>
                <a:srgbClr val="C00000"/>
              </a:solidFill>
              <a:latin typeface="Bell MT" panose="02020503060305020303" pitchFamily="18" charset="0"/>
            </a:endParaRPr>
          </a:p>
          <a:p>
            <a:pPr algn="just">
              <a:lnSpc>
                <a:spcPct val="10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The hotel dataset for different hotels is going to be considered in this project. To perform the sentiment analysis, the feedback and ratings provided by the user to different hotels as well as reviews on the user's experience during the stay will be considered. The main objective of this project is to build a model for the prediction of user rating, the usefulness of the review and the most similar recommendation.</a:t>
            </a:r>
          </a:p>
          <a:p>
            <a:pPr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To conduct the sentiment analysis of customer feedback using different machine learning techniques .</a:t>
            </a:r>
          </a:p>
          <a:p>
            <a:pPr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To work with various collaborative filtering (CF) techniques to evaluate the relationship between users and hotel interdependencies to find new connections between user products. The majority of “CF” models are based on the user-item rating matrix in which a user is represented by each row, each column an item. The entries of this matrix are ratings given by users to items. So, for hotel recommendation various models have been developed i.e. Popularity based recommendation, Simple Recommendation, Item-Item Collaborative Filtering, MF based algorithm, ALS and RBM to recommend users the appropriate hotels.</a:t>
            </a:r>
          </a:p>
          <a:p>
            <a:pPr>
              <a:lnSpc>
                <a:spcPct val="100000"/>
              </a:lnSpc>
              <a:buFont typeface="Wingdings" panose="05000000000000000000" pitchFamily="2" charset="2"/>
              <a:buChar char="Ø"/>
            </a:pPr>
            <a:endParaRPr lang="en-IN" sz="1600" dirty="0">
              <a:latin typeface="+mn-lt"/>
            </a:endParaRPr>
          </a:p>
        </p:txBody>
      </p:sp>
      <p:sp>
        <p:nvSpPr>
          <p:cNvPr id="6" name="Date Placeholder 3">
            <a:extLst>
              <a:ext uri="{FF2B5EF4-FFF2-40B4-BE49-F238E27FC236}">
                <a16:creationId xmlns:a16="http://schemas.microsoft.com/office/drawing/2014/main" id="{0D1AA263-70BB-45AB-9C6F-14CBC00A48D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white"/>
                </a:solidFill>
                <a:effectLst/>
                <a:uLnTx/>
                <a:uFillTx/>
              </a:rPr>
              <a:t>06/03/2021</a:t>
            </a:r>
          </a:p>
        </p:txBody>
      </p:sp>
      <p:sp>
        <p:nvSpPr>
          <p:cNvPr id="7" name="Footer Placeholder 4">
            <a:extLst>
              <a:ext uri="{FF2B5EF4-FFF2-40B4-BE49-F238E27FC236}">
                <a16:creationId xmlns:a16="http://schemas.microsoft.com/office/drawing/2014/main" id="{DC6E1926-695F-4A36-834B-4B14B66AD896}"/>
              </a:ext>
            </a:extLst>
          </p:cNvPr>
          <p:cNvSpPr txBox="1">
            <a:spLocks/>
          </p:cNvSpPr>
          <p:nvPr/>
        </p:nvSpPr>
        <p:spPr>
          <a:xfrm>
            <a:off x="5389418" y="6357938"/>
            <a:ext cx="6802582" cy="365125"/>
          </a:xfrm>
          <a:prstGeom prst="rect">
            <a:avLst/>
          </a:prstGeom>
        </p:spPr>
        <p:txBody>
          <a:bodyPr/>
          <a:lstStyle>
            <a:defPPr>
              <a:defRPr lang="en-US"/>
            </a:defPPr>
            <a:lvl1pPr marL="0" algn="r" defTabSz="914400" rtl="0" eaLnBrk="1" latinLnBrk="0" hangingPunct="1">
              <a:defRPr sz="14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t>Hotel Recommender System and Sentiment Analysis of Customer Reviews</a:t>
            </a:r>
            <a:endParaRPr lang="en-IN" dirty="0"/>
          </a:p>
        </p:txBody>
      </p:sp>
    </p:spTree>
    <p:extLst>
      <p:ext uri="{BB962C8B-B14F-4D97-AF65-F5344CB8AC3E}">
        <p14:creationId xmlns:p14="http://schemas.microsoft.com/office/powerpoint/2010/main" val="1298744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C9ACB-05B8-44A9-B8EA-C83B9641D83B}"/>
              </a:ext>
            </a:extLst>
          </p:cNvPr>
          <p:cNvSpPr>
            <a:spLocks noGrp="1"/>
          </p:cNvSpPr>
          <p:nvPr>
            <p:ph type="title"/>
          </p:nvPr>
        </p:nvSpPr>
        <p:spPr>
          <a:xfrm>
            <a:off x="166255" y="1"/>
            <a:ext cx="11187545" cy="1163782"/>
          </a:xfrm>
        </p:spPr>
        <p:txBody>
          <a:bodyPr>
            <a:normAutofit/>
          </a:bodyPr>
          <a:lstStyle/>
          <a:p>
            <a:r>
              <a:rPr lang="en-IN"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Bell MT" panose="02020503060305020303" pitchFamily="18" charset="0"/>
              </a:rPr>
              <a:t>Approach Layout</a:t>
            </a:r>
          </a:p>
        </p:txBody>
      </p:sp>
      <p:pic>
        <p:nvPicPr>
          <p:cNvPr id="2050" name="Picture 2" descr="Image result for crisp dm model">
            <a:extLst>
              <a:ext uri="{FF2B5EF4-FFF2-40B4-BE49-F238E27FC236}">
                <a16:creationId xmlns:a16="http://schemas.microsoft.com/office/drawing/2014/main" id="{2D559FB6-9127-4F7B-92DD-C65D784BA70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318655" y="1163783"/>
            <a:ext cx="5469789" cy="5013180"/>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13">
            <a:extLst>
              <a:ext uri="{FF2B5EF4-FFF2-40B4-BE49-F238E27FC236}">
                <a16:creationId xmlns:a16="http://schemas.microsoft.com/office/drawing/2014/main" id="{53F4DF09-2B45-4C74-9E98-0A913C48CAC5}"/>
              </a:ext>
            </a:extLst>
          </p:cNvPr>
          <p:cNvSpPr>
            <a:spLocks noGrp="1"/>
          </p:cNvSpPr>
          <p:nvPr>
            <p:ph sz="half" idx="2"/>
          </p:nvPr>
        </p:nvSpPr>
        <p:spPr>
          <a:xfrm>
            <a:off x="6172199" y="1787235"/>
            <a:ext cx="5853545" cy="3186547"/>
          </a:xfrm>
        </p:spPr>
        <p:txBody>
          <a:bodyPr>
            <a:normAutofit/>
          </a:bodyPr>
          <a:lstStyle/>
          <a:p>
            <a:pPr algn="just">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Collecting data and applying data wrangling methods.</a:t>
            </a:r>
          </a:p>
          <a:p>
            <a:pPr algn="just">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Starting exploratory data analysis to find trends and storytelling. </a:t>
            </a:r>
          </a:p>
          <a:p>
            <a:pPr algn="just">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Conduct further data analysis to identify relationships between different variables.</a:t>
            </a:r>
          </a:p>
          <a:p>
            <a:pPr algn="just">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Perform in-depth Sentiment analysis of the Reviews provided by the Customers for their stay in the hotel using different machine learning technique.</a:t>
            </a:r>
          </a:p>
          <a:p>
            <a:pPr algn="just">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Perform in-depth analysis using collaborative filtering and machine learning techniques to recommend and predict.</a:t>
            </a:r>
          </a:p>
          <a:p>
            <a:endParaRPr lang="en-IN" dirty="0"/>
          </a:p>
        </p:txBody>
      </p:sp>
      <p:sp>
        <p:nvSpPr>
          <p:cNvPr id="16" name="Footer Placeholder 4">
            <a:extLst>
              <a:ext uri="{FF2B5EF4-FFF2-40B4-BE49-F238E27FC236}">
                <a16:creationId xmlns:a16="http://schemas.microsoft.com/office/drawing/2014/main" id="{891AFDDE-1AB5-40A9-8374-40E94AF37C24}"/>
              </a:ext>
            </a:extLst>
          </p:cNvPr>
          <p:cNvSpPr txBox="1">
            <a:spLocks/>
          </p:cNvSpPr>
          <p:nvPr/>
        </p:nvSpPr>
        <p:spPr>
          <a:xfrm>
            <a:off x="5389418" y="6357938"/>
            <a:ext cx="6802582" cy="365125"/>
          </a:xfrm>
          <a:prstGeom prst="rect">
            <a:avLst/>
          </a:prstGeom>
        </p:spPr>
        <p:txBody>
          <a:bodyPr/>
          <a:lstStyle>
            <a:defPPr>
              <a:defRPr lang="en-US"/>
            </a:defPPr>
            <a:lvl1pPr marL="0" algn="r" defTabSz="914400" rtl="0" eaLnBrk="1" latinLnBrk="0" hangingPunct="1">
              <a:defRPr sz="14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t>Hotel Recommender System and Sentiment Analysis of Customer Reviews</a:t>
            </a:r>
            <a:endParaRPr lang="en-IN" dirty="0"/>
          </a:p>
        </p:txBody>
      </p:sp>
      <p:sp>
        <p:nvSpPr>
          <p:cNvPr id="7" name="Date Placeholder 3">
            <a:extLst>
              <a:ext uri="{FF2B5EF4-FFF2-40B4-BE49-F238E27FC236}">
                <a16:creationId xmlns:a16="http://schemas.microsoft.com/office/drawing/2014/main" id="{CE02D907-6775-4031-A5AF-A042980BF263}"/>
              </a:ext>
            </a:extLst>
          </p:cNvPr>
          <p:cNvSpPr txBox="1">
            <a:spLocks/>
          </p:cNvSpPr>
          <p:nvPr/>
        </p:nvSpPr>
        <p:spPr>
          <a:xfrm>
            <a:off x="838200" y="6339439"/>
            <a:ext cx="2743200" cy="365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Tx/>
              <a:buNone/>
              <a:defRPr/>
            </a:pPr>
            <a:r>
              <a:rPr lang="en-US" sz="1400" b="1" dirty="0">
                <a:solidFill>
                  <a:prstClr val="white"/>
                </a:solidFill>
              </a:rPr>
              <a:t>06/03/2021</a:t>
            </a:r>
          </a:p>
        </p:txBody>
      </p:sp>
    </p:spTree>
    <p:extLst>
      <p:ext uri="{BB962C8B-B14F-4D97-AF65-F5344CB8AC3E}">
        <p14:creationId xmlns:p14="http://schemas.microsoft.com/office/powerpoint/2010/main" val="120245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7682</TotalTime>
  <Words>2197</Words>
  <Application>Microsoft Office PowerPoint</Application>
  <PresentationFormat>Widescreen</PresentationFormat>
  <Paragraphs>276</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Bell MT</vt:lpstr>
      <vt:lpstr>Bodoni MT</vt:lpstr>
      <vt:lpstr>Calibri</vt:lpstr>
      <vt:lpstr>Calibri Light</vt:lpstr>
      <vt:lpstr>Symbol</vt:lpstr>
      <vt:lpstr>Times New Roman</vt:lpstr>
      <vt:lpstr>Wingdings</vt:lpstr>
      <vt:lpstr>Office Theme</vt:lpstr>
      <vt:lpstr>PowerPoint Presentation</vt:lpstr>
      <vt:lpstr>Agenda</vt:lpstr>
      <vt:lpstr>INTRODUCTION</vt:lpstr>
      <vt:lpstr>CONT…</vt:lpstr>
      <vt:lpstr>COLLABORATIVE FILTERING (CF) </vt:lpstr>
      <vt:lpstr>Restricted Boltzmann Machine</vt:lpstr>
      <vt:lpstr>Continue….</vt:lpstr>
      <vt:lpstr>Problem Statement</vt:lpstr>
      <vt:lpstr>Approach Layout</vt:lpstr>
      <vt:lpstr>Business Understanding</vt:lpstr>
      <vt:lpstr>Data Understanding</vt:lpstr>
      <vt:lpstr>Continue….</vt:lpstr>
      <vt:lpstr>Data Preparation</vt:lpstr>
      <vt:lpstr>Modelling</vt:lpstr>
      <vt:lpstr>Model Evaluation</vt:lpstr>
      <vt:lpstr>Continue….</vt:lpstr>
      <vt:lpstr>Continue….</vt:lpstr>
      <vt:lpstr>Continue….</vt:lpstr>
      <vt:lpstr>Hotel Recommender System</vt:lpstr>
      <vt:lpstr>Continue….</vt:lpstr>
      <vt:lpstr>Continue….</vt:lpstr>
      <vt:lpstr>Continue….</vt:lpstr>
      <vt:lpstr>Result and Conclusion</vt:lpstr>
      <vt:lpstr>FUTURE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dc:title>
  <dc:creator>Mahapara Gayasuddin</dc:creator>
  <cp:lastModifiedBy>Mahapara Gayasuddin</cp:lastModifiedBy>
  <cp:revision>363</cp:revision>
  <dcterms:created xsi:type="dcterms:W3CDTF">2019-11-25T16:12:31Z</dcterms:created>
  <dcterms:modified xsi:type="dcterms:W3CDTF">2021-03-04T19:28:31Z</dcterms:modified>
</cp:coreProperties>
</file>