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429" r:id="rId2"/>
    <p:sldId id="403" r:id="rId3"/>
    <p:sldId id="409" r:id="rId4"/>
    <p:sldId id="430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31" r:id="rId13"/>
    <p:sldId id="421" r:id="rId14"/>
    <p:sldId id="434" r:id="rId15"/>
    <p:sldId id="424" r:id="rId16"/>
    <p:sldId id="435" r:id="rId17"/>
    <p:sldId id="436" r:id="rId18"/>
    <p:sldId id="432" r:id="rId19"/>
    <p:sldId id="425" r:id="rId20"/>
    <p:sldId id="426" r:id="rId21"/>
    <p:sldId id="427" r:id="rId22"/>
    <p:sldId id="428" r:id="rId23"/>
    <p:sldId id="387" r:id="rId24"/>
  </p:sldIdLst>
  <p:sldSz cx="12192000" cy="6858000"/>
  <p:notesSz cx="6858000" cy="9144000"/>
  <p:embeddedFontLst>
    <p:embeddedFont>
      <p:font typeface="Roboto Slab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sha C R" initials="LCR" lastIdx="1" clrIdx="0">
    <p:extLst>
      <p:ext uri="{19B8F6BF-5375-455C-9EA6-DF929625EA0E}">
        <p15:presenceInfo xmlns:p15="http://schemas.microsoft.com/office/powerpoint/2012/main" xmlns="" userId="S::lakshmisha.cr@reva.edu.in::312cfaaf-b808-4d20-8acc-13912c2a8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9E5D7"/>
    <a:srgbClr val="B8D6CF"/>
    <a:srgbClr val="B5D9C8"/>
    <a:srgbClr val="99FF66"/>
    <a:srgbClr val="4A4C55"/>
    <a:srgbClr val="F28128"/>
    <a:srgbClr val="757A7E"/>
    <a:srgbClr val="595959"/>
    <a:srgbClr val="F2F2F2"/>
    <a:srgbClr val="EE60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94" autoAdjust="0"/>
    <p:restoredTop sz="93548" autoAdjust="0"/>
  </p:normalViewPr>
  <p:slideViewPr>
    <p:cSldViewPr>
      <p:cViewPr varScale="1">
        <p:scale>
          <a:sx n="68" d="100"/>
          <a:sy n="68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C4AD-7134-4283-BA81-E2C2C63AE998}" type="datetimeFigureOut">
              <a:rPr lang="en-IN" smtClean="0"/>
              <a:pPr/>
              <a:t>26-03-2023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D9B76-CDA5-4E30-8890-4B1448E78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7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4315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43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</p:spTree>
    <p:extLst>
      <p:ext uri="{BB962C8B-B14F-4D97-AF65-F5344CB8AC3E}">
        <p14:creationId xmlns:p14="http://schemas.microsoft.com/office/powerpoint/2010/main" xmlns="" val="42225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29C28C16-704E-E434-17FB-7E040C4548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4287" y="1447800"/>
            <a:ext cx="4270513" cy="43275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12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:a16="http://schemas.microsoft.com/office/drawing/2014/main" xmlns="" id="{F72D3C31-5863-07B8-9235-962855F7C31B}"/>
              </a:ext>
            </a:extLst>
          </p:cNvPr>
          <p:cNvGrpSpPr/>
          <p:nvPr userDrawn="1"/>
        </p:nvGrpSpPr>
        <p:grpSpPr>
          <a:xfrm>
            <a:off x="5257800" y="1828800"/>
            <a:ext cx="6815847" cy="3941792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:a16="http://schemas.microsoft.com/office/drawing/2014/main" xmlns="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:a16="http://schemas.microsoft.com/office/drawing/2014/main" xmlns="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:a16="http://schemas.microsoft.com/office/drawing/2014/main" xmlns="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:a16="http://schemas.microsoft.com/office/drawing/2014/main" xmlns="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:a16="http://schemas.microsoft.com/office/drawing/2014/main" xmlns="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xmlns="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xmlns="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:a16="http://schemas.microsoft.com/office/drawing/2014/main" xmlns="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6959" y="1999272"/>
            <a:ext cx="5256127" cy="33011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13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:a16="http://schemas.microsoft.com/office/drawing/2014/main" xmlns="" id="{F72D3C31-5863-07B8-9235-962855F7C31B}"/>
              </a:ext>
            </a:extLst>
          </p:cNvPr>
          <p:cNvGrpSpPr/>
          <p:nvPr userDrawn="1"/>
        </p:nvGrpSpPr>
        <p:grpSpPr>
          <a:xfrm>
            <a:off x="76200" y="2058853"/>
            <a:ext cx="6445329" cy="3727511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:a16="http://schemas.microsoft.com/office/drawing/2014/main" xmlns="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:a16="http://schemas.microsoft.com/office/drawing/2014/main" xmlns="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:a16="http://schemas.microsoft.com/office/drawing/2014/main" xmlns="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:a16="http://schemas.microsoft.com/office/drawing/2014/main" xmlns="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:a16="http://schemas.microsoft.com/office/drawing/2014/main" xmlns="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xmlns="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xmlns="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:a16="http://schemas.microsoft.com/office/drawing/2014/main" xmlns="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803" y="2228110"/>
            <a:ext cx="4970397" cy="31216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804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BCB2BBDE-7AA3-3DC1-2E98-F3CE20D0DDD8}"/>
              </a:ext>
            </a:extLst>
          </p:cNvPr>
          <p:cNvSpPr/>
          <p:nvPr/>
        </p:nvSpPr>
        <p:spPr>
          <a:xfrm>
            <a:off x="6768275" y="0"/>
            <a:ext cx="5423725" cy="5881237"/>
          </a:xfrm>
          <a:prstGeom prst="rect">
            <a:avLst/>
          </a:prstGeom>
          <a:solidFill>
            <a:srgbClr val="4A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630077"/>
            <a:ext cx="4964805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125A1069-B365-4792-E362-1577EB6B634D}"/>
              </a:ext>
            </a:extLst>
          </p:cNvPr>
          <p:cNvCxnSpPr>
            <a:cxnSpLocks/>
          </p:cNvCxnSpPr>
          <p:nvPr/>
        </p:nvCxnSpPr>
        <p:spPr>
          <a:xfrm>
            <a:off x="6796412" y="3561245"/>
            <a:ext cx="1" cy="964155"/>
          </a:xfrm>
          <a:prstGeom prst="line">
            <a:avLst/>
          </a:prstGeom>
          <a:ln w="57150">
            <a:solidFill>
              <a:srgbClr val="F28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aphic 10">
            <a:extLst>
              <a:ext uri="{FF2B5EF4-FFF2-40B4-BE49-F238E27FC236}">
                <a16:creationId xmlns:a16="http://schemas.microsoft.com/office/drawing/2014/main" xmlns="" id="{2A97B4D9-1DBE-43BF-4A6D-774EDB57B6BA}"/>
              </a:ext>
            </a:extLst>
          </p:cNvPr>
          <p:cNvGrpSpPr/>
          <p:nvPr userDrawn="1"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bg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6460D4D7-B923-833C-0F80-98B53BAE8A22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9668A649-5881-FFBB-5635-682F626881C1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17F72253-52B9-3DB4-F832-6203D06381C7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9371E860-5E78-3790-9FEE-CFC7CFE6116C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0395FECB-E72C-A99E-B938-5FEE354325F5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8B2276DF-784B-BC7E-6792-514C9B202683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4A39B7D2-2E38-138A-6BED-7759B53C9E27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BEE7D855-65E1-E4F1-BF38-202FD04E1FAC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B6F9DC79-6DD4-4D6A-D8F4-8A0856C88A5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A798E916-4181-21CC-848E-E637966BEDE7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72E56FED-8542-57E8-818F-D712DC37DF0B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ED97EF35-3441-3F12-1975-CA20F761DCEF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40CF1AF3-FA82-91A7-9490-2B808E57DDDD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3749E75A-2E31-88BC-43CE-2313F1700212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5F47FA30-5DBF-4A98-5967-FEA47289F808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814FC5CC-C6FD-F81E-87E3-CB289EB0640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766B4ADB-ACB7-33A2-61FB-A528709EDC4D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106C44DC-AE7F-0BEF-1475-630E14AC4995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4783D55E-CE39-9B5C-4938-2444863AC790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0C98646F-9866-B4CC-7EC2-699388A8649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9588690A-6024-D8F5-D5D7-FFDE29F8086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FDA94C19-568D-CFCE-D45E-91A47A914D72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3500A81F-8871-D05D-EB07-D9A9F728BD7F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CCF0E74F-CD9B-1F1A-D0B8-878DC22A3564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xmlns="" id="{BD8A4C25-0C7A-6F2E-4A71-EEE4F03442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86000"/>
            <a:ext cx="6767513" cy="359523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22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885089" y="2567923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18142" y="4573513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xmlns="" id="{E0D2A3CC-DD52-4103-5E2C-0B6C5E09A92D}"/>
              </a:ext>
            </a:extLst>
          </p:cNvPr>
          <p:cNvSpPr/>
          <p:nvPr/>
        </p:nvSpPr>
        <p:spPr>
          <a:xfrm>
            <a:off x="4978400" y="0"/>
            <a:ext cx="7213600" cy="3258184"/>
          </a:xfrm>
          <a:custGeom>
            <a:avLst/>
            <a:gdLst>
              <a:gd name="connsiteX0" fmla="*/ 0 w 7213600"/>
              <a:gd name="connsiteY0" fmla="*/ 0 h 3258184"/>
              <a:gd name="connsiteX1" fmla="*/ 7213600 w 7213600"/>
              <a:gd name="connsiteY1" fmla="*/ 0 h 3258184"/>
              <a:gd name="connsiteX2" fmla="*/ 7213600 w 7213600"/>
              <a:gd name="connsiteY2" fmla="*/ 3258185 h 3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0" h="3258184">
                <a:moveTo>
                  <a:pt x="0" y="0"/>
                </a:moveTo>
                <a:lnTo>
                  <a:pt x="7213600" y="0"/>
                </a:lnTo>
                <a:lnTo>
                  <a:pt x="7213600" y="3258185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xmlns="" id="{F6952B45-7E8C-D075-0BA2-3A121A529EC2}"/>
              </a:ext>
            </a:extLst>
          </p:cNvPr>
          <p:cNvSpPr/>
          <p:nvPr/>
        </p:nvSpPr>
        <p:spPr>
          <a:xfrm>
            <a:off x="0" y="0"/>
            <a:ext cx="7903844" cy="1616710"/>
          </a:xfrm>
          <a:custGeom>
            <a:avLst/>
            <a:gdLst>
              <a:gd name="connsiteX0" fmla="*/ 0 w 7903844"/>
              <a:gd name="connsiteY0" fmla="*/ 1616710 h 1616710"/>
              <a:gd name="connsiteX1" fmla="*/ 0 w 7903844"/>
              <a:gd name="connsiteY1" fmla="*/ 0 h 1616710"/>
              <a:gd name="connsiteX2" fmla="*/ 7903845 w 7903844"/>
              <a:gd name="connsiteY2" fmla="*/ 0 h 161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3844" h="1616710">
                <a:moveTo>
                  <a:pt x="0" y="1616710"/>
                </a:moveTo>
                <a:lnTo>
                  <a:pt x="0" y="0"/>
                </a:lnTo>
                <a:lnTo>
                  <a:pt x="7903845" y="0"/>
                </a:lnTo>
              </a:path>
            </a:pathLst>
          </a:custGeom>
          <a:gradFill>
            <a:gsLst>
              <a:gs pos="0">
                <a:srgbClr val="EE7025"/>
              </a:gs>
              <a:gs pos="50000">
                <a:srgbClr val="EE5C3D"/>
              </a:gs>
              <a:gs pos="100000">
                <a:srgbClr val="EE4955"/>
              </a:gs>
            </a:gsLst>
            <a:lin ang="0" scaled="1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19" name="Graphic 10">
            <a:extLst>
              <a:ext uri="{FF2B5EF4-FFF2-40B4-BE49-F238E27FC236}">
                <a16:creationId xmlns:a16="http://schemas.microsoft.com/office/drawing/2014/main" xmlns="" id="{007527A2-CE6D-CD2F-C6DC-52E9A412C681}"/>
              </a:ext>
            </a:extLst>
          </p:cNvPr>
          <p:cNvGrpSpPr/>
          <p:nvPr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tx1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07909AF7-9212-1B19-C361-D5FE0CD74D10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9FCDD73F-F885-7AEC-9E52-4A19C9C7A170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40936AFB-7EC2-CBC0-D318-9F2BB1266084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77EEB376-3936-62DF-5025-A11330B91745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F3A7016B-A83C-7880-C44B-DDAA2D3413AD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B0767E0F-834E-FB82-A9A4-4E3BBA00D78D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A3366384-3227-4BBB-2403-D220A075A36D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00987F26-BBB6-A7F1-F511-74CA346DAC38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C028066C-A0D0-D365-D691-31D005671E6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9A93010D-0F9D-A7BE-815E-2A16225F16D0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185E711B-88E0-D08F-35E0-1FF7A2DB9807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AE411538-A511-6A82-ECF7-CDAAA664B253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EBBD9BA6-42BA-B7D0-9755-2E7B5AB7A0AF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A7FE75C3-9D39-733F-40D9-C349916D43B5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373D182D-13B9-3743-CBC2-025E8B30887D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17F5E01B-4980-7268-C4CD-E77B08571DD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F76976A8-9E5E-C14F-4628-0F1DCC06FF93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52A6E3AE-C588-10DC-2E9B-3698ABAA4EA8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56D48B6F-C9DD-1F49-30E4-D74D6CEC642E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99B8BC89-861B-E836-9B8D-DC7DA6D22F0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0F42FE2A-A611-79B7-B843-AC8966DBD14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1D1AC052-B231-59AE-202F-A4FA3A550E33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F78FD002-9BD9-BCBE-5535-4B5264D2526E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EB0ACC53-7109-B5FB-68F7-9747F9A854BA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44" name="Graphic 10">
            <a:extLst>
              <a:ext uri="{FF2B5EF4-FFF2-40B4-BE49-F238E27FC236}">
                <a16:creationId xmlns:a16="http://schemas.microsoft.com/office/drawing/2014/main" xmlns="" id="{27BFDA70-6481-DCB9-01C3-5CEC3E2AAEFC}"/>
              </a:ext>
            </a:extLst>
          </p:cNvPr>
          <p:cNvGrpSpPr/>
          <p:nvPr/>
        </p:nvGrpSpPr>
        <p:grpSpPr>
          <a:xfrm>
            <a:off x="245109" y="287087"/>
            <a:ext cx="1534795" cy="626745"/>
            <a:chOff x="245109" y="300990"/>
            <a:chExt cx="1534795" cy="626745"/>
          </a:xfrm>
          <a:solidFill>
            <a:srgbClr val="FFFFFF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8B1B1BE2-9569-16E2-B6CD-101579F0AE94}"/>
                </a:ext>
              </a:extLst>
            </p:cNvPr>
            <p:cNvSpPr/>
            <p:nvPr/>
          </p:nvSpPr>
          <p:spPr>
            <a:xfrm>
              <a:off x="245109" y="307340"/>
              <a:ext cx="186055" cy="615315"/>
            </a:xfrm>
            <a:custGeom>
              <a:avLst/>
              <a:gdLst>
                <a:gd name="connsiteX0" fmla="*/ 635 w 186055"/>
                <a:gd name="connsiteY0" fmla="*/ 614045 h 615315"/>
                <a:gd name="connsiteX1" fmla="*/ 635 w 186055"/>
                <a:gd name="connsiteY1" fmla="*/ 577850 h 615315"/>
                <a:gd name="connsiteX2" fmla="*/ 64770 w 186055"/>
                <a:gd name="connsiteY2" fmla="*/ 569595 h 615315"/>
                <a:gd name="connsiteX3" fmla="*/ 64770 w 186055"/>
                <a:gd name="connsiteY3" fmla="*/ 59690 h 615315"/>
                <a:gd name="connsiteX4" fmla="*/ 0 w 186055"/>
                <a:gd name="connsiteY4" fmla="*/ 60960 h 615315"/>
                <a:gd name="connsiteX5" fmla="*/ 0 w 186055"/>
                <a:gd name="connsiteY5" fmla="*/ 26035 h 615315"/>
                <a:gd name="connsiteX6" fmla="*/ 121920 w 186055"/>
                <a:gd name="connsiteY6" fmla="*/ 0 h 615315"/>
                <a:gd name="connsiteX7" fmla="*/ 121920 w 186055"/>
                <a:gd name="connsiteY7" fmla="*/ 570865 h 615315"/>
                <a:gd name="connsiteX8" fmla="*/ 186055 w 186055"/>
                <a:gd name="connsiteY8" fmla="*/ 579120 h 615315"/>
                <a:gd name="connsiteX9" fmla="*/ 186055 w 186055"/>
                <a:gd name="connsiteY9" fmla="*/ 615315 h 615315"/>
                <a:gd name="connsiteX10" fmla="*/ 635 w 186055"/>
                <a:gd name="connsiteY10" fmla="*/ 615315 h 61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055" h="615315">
                  <a:moveTo>
                    <a:pt x="635" y="614045"/>
                  </a:moveTo>
                  <a:lnTo>
                    <a:pt x="635" y="577850"/>
                  </a:lnTo>
                  <a:lnTo>
                    <a:pt x="64770" y="569595"/>
                  </a:lnTo>
                  <a:lnTo>
                    <a:pt x="64770" y="59690"/>
                  </a:lnTo>
                  <a:lnTo>
                    <a:pt x="0" y="60960"/>
                  </a:lnTo>
                  <a:lnTo>
                    <a:pt x="0" y="26035"/>
                  </a:lnTo>
                  <a:lnTo>
                    <a:pt x="121920" y="0"/>
                  </a:lnTo>
                  <a:lnTo>
                    <a:pt x="121920" y="570865"/>
                  </a:lnTo>
                  <a:lnTo>
                    <a:pt x="186055" y="579120"/>
                  </a:lnTo>
                  <a:lnTo>
                    <a:pt x="186055" y="615315"/>
                  </a:lnTo>
                  <a:lnTo>
                    <a:pt x="635" y="6153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C9D3BC55-6293-F8FF-7DAF-67ECACE7DD70}"/>
                </a:ext>
              </a:extLst>
            </p:cNvPr>
            <p:cNvSpPr/>
            <p:nvPr/>
          </p:nvSpPr>
          <p:spPr>
            <a:xfrm>
              <a:off x="459740" y="300990"/>
              <a:ext cx="257175" cy="626745"/>
            </a:xfrm>
            <a:custGeom>
              <a:avLst/>
              <a:gdLst>
                <a:gd name="connsiteX0" fmla="*/ 200660 w 257175"/>
                <a:gd name="connsiteY0" fmla="*/ 530225 h 626745"/>
                <a:gd name="connsiteX1" fmla="*/ 188595 w 257175"/>
                <a:gd name="connsiteY1" fmla="*/ 555625 h 626745"/>
                <a:gd name="connsiteX2" fmla="*/ 132080 w 257175"/>
                <a:gd name="connsiteY2" fmla="*/ 582930 h 626745"/>
                <a:gd name="connsiteX3" fmla="*/ 75565 w 257175"/>
                <a:gd name="connsiteY3" fmla="*/ 555625 h 626745"/>
                <a:gd name="connsiteX4" fmla="*/ 55880 w 257175"/>
                <a:gd name="connsiteY4" fmla="*/ 474345 h 626745"/>
                <a:gd name="connsiteX5" fmla="*/ 55880 w 257175"/>
                <a:gd name="connsiteY5" fmla="*/ 152400 h 626745"/>
                <a:gd name="connsiteX6" fmla="*/ 75565 w 257175"/>
                <a:gd name="connsiteY6" fmla="*/ 71120 h 626745"/>
                <a:gd name="connsiteX7" fmla="*/ 132080 w 257175"/>
                <a:gd name="connsiteY7" fmla="*/ 43815 h 626745"/>
                <a:gd name="connsiteX8" fmla="*/ 189230 w 257175"/>
                <a:gd name="connsiteY8" fmla="*/ 71120 h 626745"/>
                <a:gd name="connsiteX9" fmla="*/ 201295 w 257175"/>
                <a:gd name="connsiteY9" fmla="*/ 96520 h 626745"/>
                <a:gd name="connsiteX10" fmla="*/ 256540 w 257175"/>
                <a:gd name="connsiteY10" fmla="*/ 96520 h 626745"/>
                <a:gd name="connsiteX11" fmla="*/ 229235 w 257175"/>
                <a:gd name="connsiteY11" fmla="*/ 42545 h 626745"/>
                <a:gd name="connsiteX12" fmla="*/ 132080 w 257175"/>
                <a:gd name="connsiteY12" fmla="*/ 0 h 626745"/>
                <a:gd name="connsiteX13" fmla="*/ 35560 w 257175"/>
                <a:gd name="connsiteY13" fmla="*/ 42545 h 626745"/>
                <a:gd name="connsiteX14" fmla="*/ 0 w 257175"/>
                <a:gd name="connsiteY14" fmla="*/ 164465 h 626745"/>
                <a:gd name="connsiteX15" fmla="*/ 0 w 257175"/>
                <a:gd name="connsiteY15" fmla="*/ 462280 h 626745"/>
                <a:gd name="connsiteX16" fmla="*/ 35560 w 257175"/>
                <a:gd name="connsiteY16" fmla="*/ 584200 h 626745"/>
                <a:gd name="connsiteX17" fmla="*/ 132715 w 257175"/>
                <a:gd name="connsiteY17" fmla="*/ 626745 h 626745"/>
                <a:gd name="connsiteX18" fmla="*/ 229870 w 257175"/>
                <a:gd name="connsiteY18" fmla="*/ 584200 h 626745"/>
                <a:gd name="connsiteX19" fmla="*/ 257175 w 257175"/>
                <a:gd name="connsiteY19" fmla="*/ 529590 h 626745"/>
                <a:gd name="connsiteX20" fmla="*/ 200660 w 257175"/>
                <a:gd name="connsiteY20" fmla="*/ 529590 h 62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175" h="626745">
                  <a:moveTo>
                    <a:pt x="200660" y="530225"/>
                  </a:moveTo>
                  <a:cubicBezTo>
                    <a:pt x="197485" y="539750"/>
                    <a:pt x="193675" y="548640"/>
                    <a:pt x="188595" y="555625"/>
                  </a:cubicBezTo>
                  <a:cubicBezTo>
                    <a:pt x="175895" y="574040"/>
                    <a:pt x="156845" y="582930"/>
                    <a:pt x="132080" y="582930"/>
                  </a:cubicBezTo>
                  <a:cubicBezTo>
                    <a:pt x="107315" y="582930"/>
                    <a:pt x="88900" y="574040"/>
                    <a:pt x="75565" y="555625"/>
                  </a:cubicBezTo>
                  <a:cubicBezTo>
                    <a:pt x="62230" y="537210"/>
                    <a:pt x="55880" y="509905"/>
                    <a:pt x="55880" y="474345"/>
                  </a:cubicBezTo>
                  <a:lnTo>
                    <a:pt x="55880" y="152400"/>
                  </a:lnTo>
                  <a:cubicBezTo>
                    <a:pt x="55880" y="116205"/>
                    <a:pt x="62230" y="89535"/>
                    <a:pt x="75565" y="71120"/>
                  </a:cubicBezTo>
                  <a:cubicBezTo>
                    <a:pt x="88265" y="52705"/>
                    <a:pt x="107315" y="43815"/>
                    <a:pt x="132080" y="43815"/>
                  </a:cubicBezTo>
                  <a:cubicBezTo>
                    <a:pt x="156845" y="43815"/>
                    <a:pt x="175895" y="52705"/>
                    <a:pt x="189230" y="71120"/>
                  </a:cubicBezTo>
                  <a:cubicBezTo>
                    <a:pt x="194310" y="78105"/>
                    <a:pt x="198120" y="86360"/>
                    <a:pt x="201295" y="96520"/>
                  </a:cubicBezTo>
                  <a:lnTo>
                    <a:pt x="256540" y="96520"/>
                  </a:lnTo>
                  <a:cubicBezTo>
                    <a:pt x="250825" y="75565"/>
                    <a:pt x="241300" y="57150"/>
                    <a:pt x="229235" y="42545"/>
                  </a:cubicBezTo>
                  <a:cubicBezTo>
                    <a:pt x="205740" y="13970"/>
                    <a:pt x="173355" y="0"/>
                    <a:pt x="132080" y="0"/>
                  </a:cubicBezTo>
                  <a:cubicBezTo>
                    <a:pt x="91440" y="0"/>
                    <a:pt x="59055" y="13970"/>
                    <a:pt x="35560" y="42545"/>
                  </a:cubicBezTo>
                  <a:cubicBezTo>
                    <a:pt x="12065" y="71120"/>
                    <a:pt x="0" y="111760"/>
                    <a:pt x="0" y="164465"/>
                  </a:cubicBezTo>
                  <a:lnTo>
                    <a:pt x="0" y="462280"/>
                  </a:lnTo>
                  <a:cubicBezTo>
                    <a:pt x="0" y="514985"/>
                    <a:pt x="12065" y="555625"/>
                    <a:pt x="35560" y="584200"/>
                  </a:cubicBezTo>
                  <a:cubicBezTo>
                    <a:pt x="59055" y="612775"/>
                    <a:pt x="91440" y="626745"/>
                    <a:pt x="132715" y="626745"/>
                  </a:cubicBezTo>
                  <a:cubicBezTo>
                    <a:pt x="173355" y="626745"/>
                    <a:pt x="205740" y="612775"/>
                    <a:pt x="229870" y="584200"/>
                  </a:cubicBezTo>
                  <a:cubicBezTo>
                    <a:pt x="241935" y="569595"/>
                    <a:pt x="251460" y="551180"/>
                    <a:pt x="257175" y="529590"/>
                  </a:cubicBezTo>
                  <a:lnTo>
                    <a:pt x="200660" y="52959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47" name="Graphic 10">
              <a:extLst>
                <a:ext uri="{FF2B5EF4-FFF2-40B4-BE49-F238E27FC236}">
                  <a16:creationId xmlns:a16="http://schemas.microsoft.com/office/drawing/2014/main" xmlns="" id="{3A6648C3-6713-496F-7FB3-25491888696D}"/>
                </a:ext>
              </a:extLst>
            </p:cNvPr>
            <p:cNvGrpSpPr/>
            <p:nvPr/>
          </p:nvGrpSpPr>
          <p:grpSpPr>
            <a:xfrm>
              <a:off x="669925" y="431800"/>
              <a:ext cx="51434" cy="362584"/>
              <a:chOff x="669925" y="431800"/>
              <a:chExt cx="51434" cy="362584"/>
            </a:xfrm>
            <a:solidFill>
              <a:srgbClr val="FFFFFF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3B565C3E-31C4-8A18-DE51-1534670CEC86}"/>
                  </a:ext>
                </a:extLst>
              </p:cNvPr>
              <p:cNvSpPr/>
              <p:nvPr/>
            </p:nvSpPr>
            <p:spPr>
              <a:xfrm>
                <a:off x="671830" y="431800"/>
                <a:ext cx="47625" cy="54609"/>
              </a:xfrm>
              <a:custGeom>
                <a:avLst/>
                <a:gdLst>
                  <a:gd name="connsiteX0" fmla="*/ 23495 w 47625"/>
                  <a:gd name="connsiteY0" fmla="*/ 24765 h 54609"/>
                  <a:gd name="connsiteX1" fmla="*/ 34925 w 47625"/>
                  <a:gd name="connsiteY1" fmla="*/ 0 h 54609"/>
                  <a:gd name="connsiteX2" fmla="*/ 47625 w 47625"/>
                  <a:gd name="connsiteY2" fmla="*/ 0 h 54609"/>
                  <a:gd name="connsiteX3" fmla="*/ 29210 w 47625"/>
                  <a:gd name="connsiteY3" fmla="*/ 34925 h 54609"/>
                  <a:gd name="connsiteX4" fmla="*/ 29210 w 47625"/>
                  <a:gd name="connsiteY4" fmla="*/ 54610 h 54609"/>
                  <a:gd name="connsiteX5" fmla="*/ 17780 w 47625"/>
                  <a:gd name="connsiteY5" fmla="*/ 54610 h 54609"/>
                  <a:gd name="connsiteX6" fmla="*/ 17780 w 47625"/>
                  <a:gd name="connsiteY6" fmla="*/ 34925 h 54609"/>
                  <a:gd name="connsiteX7" fmla="*/ 0 w 47625"/>
                  <a:gd name="connsiteY7" fmla="*/ 0 h 54609"/>
                  <a:gd name="connsiteX8" fmla="*/ 12700 w 47625"/>
                  <a:gd name="connsiteY8" fmla="*/ 0 h 54609"/>
                  <a:gd name="connsiteX9" fmla="*/ 23495 w 47625"/>
                  <a:gd name="connsiteY9" fmla="*/ 24765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54609">
                    <a:moveTo>
                      <a:pt x="23495" y="24765"/>
                    </a:moveTo>
                    <a:lnTo>
                      <a:pt x="34925" y="0"/>
                    </a:lnTo>
                    <a:lnTo>
                      <a:pt x="47625" y="0"/>
                    </a:lnTo>
                    <a:lnTo>
                      <a:pt x="29210" y="34925"/>
                    </a:lnTo>
                    <a:lnTo>
                      <a:pt x="29210" y="54610"/>
                    </a:lnTo>
                    <a:lnTo>
                      <a:pt x="17780" y="54610"/>
                    </a:lnTo>
                    <a:lnTo>
                      <a:pt x="17780" y="34925"/>
                    </a:lnTo>
                    <a:lnTo>
                      <a:pt x="0" y="0"/>
                    </a:lnTo>
                    <a:lnTo>
                      <a:pt x="12700" y="0"/>
                    </a:lnTo>
                    <a:lnTo>
                      <a:pt x="23495" y="2476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1B56135A-A8D6-F6D4-3AF7-2637D8925DEC}"/>
                  </a:ext>
                </a:extLst>
              </p:cNvPr>
              <p:cNvSpPr/>
              <p:nvPr/>
            </p:nvSpPr>
            <p:spPr>
              <a:xfrm>
                <a:off x="678815" y="508000"/>
                <a:ext cx="36829" cy="55244"/>
              </a:xfrm>
              <a:custGeom>
                <a:avLst/>
                <a:gdLst>
                  <a:gd name="connsiteX0" fmla="*/ 33020 w 36829"/>
                  <a:gd name="connsiteY0" fmla="*/ 31750 h 55244"/>
                  <a:gd name="connsiteX1" fmla="*/ 11430 w 36829"/>
                  <a:gd name="connsiteY1" fmla="*/ 31750 h 55244"/>
                  <a:gd name="connsiteX2" fmla="*/ 11430 w 36829"/>
                  <a:gd name="connsiteY2" fmla="*/ 46355 h 55244"/>
                  <a:gd name="connsiteX3" fmla="*/ 36830 w 36829"/>
                  <a:gd name="connsiteY3" fmla="*/ 46355 h 55244"/>
                  <a:gd name="connsiteX4" fmla="*/ 36830 w 36829"/>
                  <a:gd name="connsiteY4" fmla="*/ 55245 h 55244"/>
                  <a:gd name="connsiteX5" fmla="*/ 0 w 36829"/>
                  <a:gd name="connsiteY5" fmla="*/ 55245 h 55244"/>
                  <a:gd name="connsiteX6" fmla="*/ 0 w 36829"/>
                  <a:gd name="connsiteY6" fmla="*/ 0 h 55244"/>
                  <a:gd name="connsiteX7" fmla="*/ 36830 w 36829"/>
                  <a:gd name="connsiteY7" fmla="*/ 0 h 55244"/>
                  <a:gd name="connsiteX8" fmla="*/ 36830 w 36829"/>
                  <a:gd name="connsiteY8" fmla="*/ 8890 h 55244"/>
                  <a:gd name="connsiteX9" fmla="*/ 11430 w 36829"/>
                  <a:gd name="connsiteY9" fmla="*/ 8890 h 55244"/>
                  <a:gd name="connsiteX10" fmla="*/ 11430 w 36829"/>
                  <a:gd name="connsiteY10" fmla="*/ 22225 h 55244"/>
                  <a:gd name="connsiteX11" fmla="*/ 33020 w 36829"/>
                  <a:gd name="connsiteY11" fmla="*/ 22225 h 55244"/>
                  <a:gd name="connsiteX12" fmla="*/ 33020 w 36829"/>
                  <a:gd name="connsiteY12" fmla="*/ 31750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9" h="55244">
                    <a:moveTo>
                      <a:pt x="33020" y="31750"/>
                    </a:moveTo>
                    <a:lnTo>
                      <a:pt x="11430" y="31750"/>
                    </a:lnTo>
                    <a:lnTo>
                      <a:pt x="11430" y="46355"/>
                    </a:lnTo>
                    <a:lnTo>
                      <a:pt x="36830" y="46355"/>
                    </a:lnTo>
                    <a:lnTo>
                      <a:pt x="368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36830" y="0"/>
                    </a:lnTo>
                    <a:lnTo>
                      <a:pt x="36830" y="8890"/>
                    </a:lnTo>
                    <a:lnTo>
                      <a:pt x="11430" y="8890"/>
                    </a:lnTo>
                    <a:lnTo>
                      <a:pt x="11430" y="22225"/>
                    </a:lnTo>
                    <a:lnTo>
                      <a:pt x="33020" y="22225"/>
                    </a:lnTo>
                    <a:lnTo>
                      <a:pt x="33020" y="3175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22F7569C-EAF5-8C25-CA3A-AD748A2F8F27}"/>
                  </a:ext>
                </a:extLst>
              </p:cNvPr>
              <p:cNvSpPr/>
              <p:nvPr/>
            </p:nvSpPr>
            <p:spPr>
              <a:xfrm>
                <a:off x="669925" y="585469"/>
                <a:ext cx="51434" cy="55245"/>
              </a:xfrm>
              <a:custGeom>
                <a:avLst/>
                <a:gdLst>
                  <a:gd name="connsiteX0" fmla="*/ 35560 w 51434"/>
                  <a:gd name="connsiteY0" fmla="*/ 43815 h 55245"/>
                  <a:gd name="connsiteX1" fmla="*/ 15875 w 51434"/>
                  <a:gd name="connsiteY1" fmla="*/ 43815 h 55245"/>
                  <a:gd name="connsiteX2" fmla="*/ 12065 w 51434"/>
                  <a:gd name="connsiteY2" fmla="*/ 55245 h 55245"/>
                  <a:gd name="connsiteX3" fmla="*/ 0 w 51434"/>
                  <a:gd name="connsiteY3" fmla="*/ 55245 h 55245"/>
                  <a:gd name="connsiteX4" fmla="*/ 20320 w 51434"/>
                  <a:gd name="connsiteY4" fmla="*/ 0 h 55245"/>
                  <a:gd name="connsiteX5" fmla="*/ 31115 w 51434"/>
                  <a:gd name="connsiteY5" fmla="*/ 0 h 55245"/>
                  <a:gd name="connsiteX6" fmla="*/ 51435 w 51434"/>
                  <a:gd name="connsiteY6" fmla="*/ 55245 h 55245"/>
                  <a:gd name="connsiteX7" fmla="*/ 39370 w 51434"/>
                  <a:gd name="connsiteY7" fmla="*/ 55245 h 55245"/>
                  <a:gd name="connsiteX8" fmla="*/ 35560 w 51434"/>
                  <a:gd name="connsiteY8" fmla="*/ 43815 h 55245"/>
                  <a:gd name="connsiteX9" fmla="*/ 18415 w 51434"/>
                  <a:gd name="connsiteY9" fmla="*/ 34925 h 55245"/>
                  <a:gd name="connsiteX10" fmla="*/ 32385 w 51434"/>
                  <a:gd name="connsiteY10" fmla="*/ 34925 h 55245"/>
                  <a:gd name="connsiteX11" fmla="*/ 25400 w 51434"/>
                  <a:gd name="connsiteY11" fmla="*/ 14605 h 55245"/>
                  <a:gd name="connsiteX12" fmla="*/ 18415 w 51434"/>
                  <a:gd name="connsiteY12" fmla="*/ 34925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434" h="55245">
                    <a:moveTo>
                      <a:pt x="35560" y="43815"/>
                    </a:moveTo>
                    <a:lnTo>
                      <a:pt x="15875" y="43815"/>
                    </a:lnTo>
                    <a:lnTo>
                      <a:pt x="12065" y="55245"/>
                    </a:lnTo>
                    <a:lnTo>
                      <a:pt x="0" y="55245"/>
                    </a:lnTo>
                    <a:lnTo>
                      <a:pt x="20320" y="0"/>
                    </a:lnTo>
                    <a:lnTo>
                      <a:pt x="31115" y="0"/>
                    </a:lnTo>
                    <a:lnTo>
                      <a:pt x="51435" y="55245"/>
                    </a:lnTo>
                    <a:lnTo>
                      <a:pt x="39370" y="55245"/>
                    </a:lnTo>
                    <a:lnTo>
                      <a:pt x="35560" y="43815"/>
                    </a:lnTo>
                    <a:close/>
                    <a:moveTo>
                      <a:pt x="18415" y="34925"/>
                    </a:moveTo>
                    <a:lnTo>
                      <a:pt x="32385" y="34925"/>
                    </a:lnTo>
                    <a:lnTo>
                      <a:pt x="25400" y="14605"/>
                    </a:lnTo>
                    <a:lnTo>
                      <a:pt x="18415" y="349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A778050A-DA5E-391D-6569-929CFB7568ED}"/>
                  </a:ext>
                </a:extLst>
              </p:cNvPr>
              <p:cNvSpPr/>
              <p:nvPr/>
            </p:nvSpPr>
            <p:spPr>
              <a:xfrm>
                <a:off x="675640" y="662305"/>
                <a:ext cx="42544" cy="55244"/>
              </a:xfrm>
              <a:custGeom>
                <a:avLst/>
                <a:gdLst>
                  <a:gd name="connsiteX0" fmla="*/ 20320 w 42544"/>
                  <a:gd name="connsiteY0" fmla="*/ 34925 h 55244"/>
                  <a:gd name="connsiteX1" fmla="*/ 11430 w 42544"/>
                  <a:gd name="connsiteY1" fmla="*/ 34925 h 55244"/>
                  <a:gd name="connsiteX2" fmla="*/ 11430 w 42544"/>
                  <a:gd name="connsiteY2" fmla="*/ 55245 h 55244"/>
                  <a:gd name="connsiteX3" fmla="*/ 0 w 42544"/>
                  <a:gd name="connsiteY3" fmla="*/ 55245 h 55244"/>
                  <a:gd name="connsiteX4" fmla="*/ 0 w 42544"/>
                  <a:gd name="connsiteY4" fmla="*/ 0 h 55244"/>
                  <a:gd name="connsiteX5" fmla="*/ 20320 w 42544"/>
                  <a:gd name="connsiteY5" fmla="*/ 0 h 55244"/>
                  <a:gd name="connsiteX6" fmla="*/ 35560 w 42544"/>
                  <a:gd name="connsiteY6" fmla="*/ 4445 h 55244"/>
                  <a:gd name="connsiteX7" fmla="*/ 40640 w 42544"/>
                  <a:gd name="connsiteY7" fmla="*/ 16510 h 55244"/>
                  <a:gd name="connsiteX8" fmla="*/ 38100 w 42544"/>
                  <a:gd name="connsiteY8" fmla="*/ 26035 h 55244"/>
                  <a:gd name="connsiteX9" fmla="*/ 30480 w 42544"/>
                  <a:gd name="connsiteY9" fmla="*/ 31750 h 55244"/>
                  <a:gd name="connsiteX10" fmla="*/ 42545 w 42544"/>
                  <a:gd name="connsiteY10" fmla="*/ 53975 h 55244"/>
                  <a:gd name="connsiteX11" fmla="*/ 42545 w 42544"/>
                  <a:gd name="connsiteY11" fmla="*/ 54610 h 55244"/>
                  <a:gd name="connsiteX12" fmla="*/ 30480 w 42544"/>
                  <a:gd name="connsiteY12" fmla="*/ 54610 h 55244"/>
                  <a:gd name="connsiteX13" fmla="*/ 20320 w 42544"/>
                  <a:gd name="connsiteY13" fmla="*/ 34925 h 55244"/>
                  <a:gd name="connsiteX14" fmla="*/ 11430 w 42544"/>
                  <a:gd name="connsiteY14" fmla="*/ 26035 h 55244"/>
                  <a:gd name="connsiteX15" fmla="*/ 20320 w 42544"/>
                  <a:gd name="connsiteY15" fmla="*/ 26035 h 55244"/>
                  <a:gd name="connsiteX16" fmla="*/ 26670 w 42544"/>
                  <a:gd name="connsiteY16" fmla="*/ 24130 h 55244"/>
                  <a:gd name="connsiteX17" fmla="*/ 29210 w 42544"/>
                  <a:gd name="connsiteY17" fmla="*/ 18415 h 55244"/>
                  <a:gd name="connsiteX18" fmla="*/ 27305 w 42544"/>
                  <a:gd name="connsiteY18" fmla="*/ 12065 h 55244"/>
                  <a:gd name="connsiteX19" fmla="*/ 20320 w 42544"/>
                  <a:gd name="connsiteY19" fmla="*/ 9525 h 55244"/>
                  <a:gd name="connsiteX20" fmla="*/ 11430 w 42544"/>
                  <a:gd name="connsiteY20" fmla="*/ 9525 h 55244"/>
                  <a:gd name="connsiteX21" fmla="*/ 11430 w 42544"/>
                  <a:gd name="connsiteY21" fmla="*/ 2603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544" h="55244">
                    <a:moveTo>
                      <a:pt x="20320" y="34925"/>
                    </a:moveTo>
                    <a:lnTo>
                      <a:pt x="11430" y="34925"/>
                    </a:lnTo>
                    <a:lnTo>
                      <a:pt x="114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20320" y="0"/>
                    </a:lnTo>
                    <a:cubicBezTo>
                      <a:pt x="26670" y="0"/>
                      <a:pt x="31750" y="1270"/>
                      <a:pt x="35560" y="4445"/>
                    </a:cubicBezTo>
                    <a:cubicBezTo>
                      <a:pt x="39370" y="7620"/>
                      <a:pt x="40640" y="11430"/>
                      <a:pt x="40640" y="16510"/>
                    </a:cubicBezTo>
                    <a:cubicBezTo>
                      <a:pt x="40640" y="20320"/>
                      <a:pt x="40005" y="23495"/>
                      <a:pt x="38100" y="26035"/>
                    </a:cubicBezTo>
                    <a:cubicBezTo>
                      <a:pt x="36195" y="28575"/>
                      <a:pt x="34290" y="30480"/>
                      <a:pt x="30480" y="31750"/>
                    </a:cubicBezTo>
                    <a:lnTo>
                      <a:pt x="42545" y="53975"/>
                    </a:lnTo>
                    <a:lnTo>
                      <a:pt x="42545" y="54610"/>
                    </a:lnTo>
                    <a:lnTo>
                      <a:pt x="30480" y="54610"/>
                    </a:lnTo>
                    <a:lnTo>
                      <a:pt x="20320" y="34925"/>
                    </a:lnTo>
                    <a:close/>
                    <a:moveTo>
                      <a:pt x="11430" y="26035"/>
                    </a:moveTo>
                    <a:lnTo>
                      <a:pt x="20320" y="26035"/>
                    </a:lnTo>
                    <a:cubicBezTo>
                      <a:pt x="22860" y="26035"/>
                      <a:pt x="25400" y="25400"/>
                      <a:pt x="26670" y="24130"/>
                    </a:cubicBezTo>
                    <a:cubicBezTo>
                      <a:pt x="27940" y="22860"/>
                      <a:pt x="29210" y="20955"/>
                      <a:pt x="29210" y="18415"/>
                    </a:cubicBezTo>
                    <a:cubicBezTo>
                      <a:pt x="29210" y="15875"/>
                      <a:pt x="28575" y="13970"/>
                      <a:pt x="27305" y="12065"/>
                    </a:cubicBezTo>
                    <a:cubicBezTo>
                      <a:pt x="26035" y="10795"/>
                      <a:pt x="23495" y="9525"/>
                      <a:pt x="20320" y="9525"/>
                    </a:cubicBezTo>
                    <a:lnTo>
                      <a:pt x="11430" y="9525"/>
                    </a:lnTo>
                    <a:lnTo>
                      <a:pt x="11430" y="260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8071CE9E-0869-FBFD-8785-81FCE65EFF88}"/>
                  </a:ext>
                </a:extLst>
              </p:cNvPr>
              <p:cNvSpPr/>
              <p:nvPr/>
            </p:nvSpPr>
            <p:spPr>
              <a:xfrm>
                <a:off x="673100" y="737869"/>
                <a:ext cx="43180" cy="56515"/>
              </a:xfrm>
              <a:custGeom>
                <a:avLst/>
                <a:gdLst>
                  <a:gd name="connsiteX0" fmla="*/ 32385 w 43180"/>
                  <a:gd name="connsiteY0" fmla="*/ 42545 h 56515"/>
                  <a:gd name="connsiteX1" fmla="*/ 29845 w 43180"/>
                  <a:gd name="connsiteY1" fmla="*/ 37465 h 56515"/>
                  <a:gd name="connsiteX2" fmla="*/ 21590 w 43180"/>
                  <a:gd name="connsiteY2" fmla="*/ 33655 h 56515"/>
                  <a:gd name="connsiteX3" fmla="*/ 12065 w 43180"/>
                  <a:gd name="connsiteY3" fmla="*/ 29845 h 56515"/>
                  <a:gd name="connsiteX4" fmla="*/ 2540 w 43180"/>
                  <a:gd name="connsiteY4" fmla="*/ 15875 h 56515"/>
                  <a:gd name="connsiteX5" fmla="*/ 5080 w 43180"/>
                  <a:gd name="connsiteY5" fmla="*/ 7620 h 56515"/>
                  <a:gd name="connsiteX6" fmla="*/ 12065 w 43180"/>
                  <a:gd name="connsiteY6" fmla="*/ 1905 h 56515"/>
                  <a:gd name="connsiteX7" fmla="*/ 22860 w 43180"/>
                  <a:gd name="connsiteY7" fmla="*/ 0 h 56515"/>
                  <a:gd name="connsiteX8" fmla="*/ 33655 w 43180"/>
                  <a:gd name="connsiteY8" fmla="*/ 1905 h 56515"/>
                  <a:gd name="connsiteX9" fmla="*/ 40640 w 43180"/>
                  <a:gd name="connsiteY9" fmla="*/ 8255 h 56515"/>
                  <a:gd name="connsiteX10" fmla="*/ 43180 w 43180"/>
                  <a:gd name="connsiteY10" fmla="*/ 17145 h 56515"/>
                  <a:gd name="connsiteX11" fmla="*/ 31750 w 43180"/>
                  <a:gd name="connsiteY11" fmla="*/ 17145 h 56515"/>
                  <a:gd name="connsiteX12" fmla="*/ 29210 w 43180"/>
                  <a:gd name="connsiteY12" fmla="*/ 11430 h 56515"/>
                  <a:gd name="connsiteX13" fmla="*/ 22225 w 43180"/>
                  <a:gd name="connsiteY13" fmla="*/ 9525 h 56515"/>
                  <a:gd name="connsiteX14" fmla="*/ 15875 w 43180"/>
                  <a:gd name="connsiteY14" fmla="*/ 11430 h 56515"/>
                  <a:gd name="connsiteX15" fmla="*/ 13335 w 43180"/>
                  <a:gd name="connsiteY15" fmla="*/ 15875 h 56515"/>
                  <a:gd name="connsiteX16" fmla="*/ 15875 w 43180"/>
                  <a:gd name="connsiteY16" fmla="*/ 20320 h 56515"/>
                  <a:gd name="connsiteX17" fmla="*/ 24130 w 43180"/>
                  <a:gd name="connsiteY17" fmla="*/ 23495 h 56515"/>
                  <a:gd name="connsiteX18" fmla="*/ 38100 w 43180"/>
                  <a:gd name="connsiteY18" fmla="*/ 30480 h 56515"/>
                  <a:gd name="connsiteX19" fmla="*/ 42545 w 43180"/>
                  <a:gd name="connsiteY19" fmla="*/ 41275 h 56515"/>
                  <a:gd name="connsiteX20" fmla="*/ 36830 w 43180"/>
                  <a:gd name="connsiteY20" fmla="*/ 52705 h 56515"/>
                  <a:gd name="connsiteX21" fmla="*/ 22225 w 43180"/>
                  <a:gd name="connsiteY21" fmla="*/ 56515 h 56515"/>
                  <a:gd name="connsiteX22" fmla="*/ 10795 w 43180"/>
                  <a:gd name="connsiteY22" fmla="*/ 53975 h 56515"/>
                  <a:gd name="connsiteX23" fmla="*/ 2540 w 43180"/>
                  <a:gd name="connsiteY23" fmla="*/ 47625 h 56515"/>
                  <a:gd name="connsiteX24" fmla="*/ 0 w 43180"/>
                  <a:gd name="connsiteY24" fmla="*/ 38100 h 56515"/>
                  <a:gd name="connsiteX25" fmla="*/ 11430 w 43180"/>
                  <a:gd name="connsiteY25" fmla="*/ 38100 h 56515"/>
                  <a:gd name="connsiteX26" fmla="*/ 22225 w 43180"/>
                  <a:gd name="connsiteY26" fmla="*/ 46990 h 56515"/>
                  <a:gd name="connsiteX27" fmla="*/ 28575 w 43180"/>
                  <a:gd name="connsiteY27" fmla="*/ 45085 h 56515"/>
                  <a:gd name="connsiteX28" fmla="*/ 32385 w 43180"/>
                  <a:gd name="connsiteY28" fmla="*/ 42545 h 56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3180" h="56515">
                    <a:moveTo>
                      <a:pt x="32385" y="42545"/>
                    </a:moveTo>
                    <a:cubicBezTo>
                      <a:pt x="32385" y="40640"/>
                      <a:pt x="31750" y="38735"/>
                      <a:pt x="29845" y="37465"/>
                    </a:cubicBezTo>
                    <a:cubicBezTo>
                      <a:pt x="28575" y="36195"/>
                      <a:pt x="25400" y="34925"/>
                      <a:pt x="21590" y="33655"/>
                    </a:cubicBezTo>
                    <a:cubicBezTo>
                      <a:pt x="17780" y="32385"/>
                      <a:pt x="14605" y="31115"/>
                      <a:pt x="12065" y="29845"/>
                    </a:cubicBezTo>
                    <a:cubicBezTo>
                      <a:pt x="5715" y="26670"/>
                      <a:pt x="2540" y="21590"/>
                      <a:pt x="2540" y="15875"/>
                    </a:cubicBezTo>
                    <a:cubicBezTo>
                      <a:pt x="2540" y="12700"/>
                      <a:pt x="3175" y="10160"/>
                      <a:pt x="5080" y="7620"/>
                    </a:cubicBezTo>
                    <a:cubicBezTo>
                      <a:pt x="6985" y="5080"/>
                      <a:pt x="8890" y="3175"/>
                      <a:pt x="12065" y="1905"/>
                    </a:cubicBezTo>
                    <a:cubicBezTo>
                      <a:pt x="15240" y="635"/>
                      <a:pt x="18415" y="0"/>
                      <a:pt x="22860" y="0"/>
                    </a:cubicBezTo>
                    <a:cubicBezTo>
                      <a:pt x="26670" y="0"/>
                      <a:pt x="30480" y="635"/>
                      <a:pt x="33655" y="1905"/>
                    </a:cubicBezTo>
                    <a:cubicBezTo>
                      <a:pt x="36830" y="3175"/>
                      <a:pt x="39370" y="5080"/>
                      <a:pt x="40640" y="8255"/>
                    </a:cubicBezTo>
                    <a:cubicBezTo>
                      <a:pt x="42545" y="10795"/>
                      <a:pt x="43180" y="13970"/>
                      <a:pt x="43180" y="17145"/>
                    </a:cubicBezTo>
                    <a:lnTo>
                      <a:pt x="31750" y="17145"/>
                    </a:lnTo>
                    <a:cubicBezTo>
                      <a:pt x="31750" y="14605"/>
                      <a:pt x="31115" y="12700"/>
                      <a:pt x="29210" y="11430"/>
                    </a:cubicBezTo>
                    <a:cubicBezTo>
                      <a:pt x="27305" y="10160"/>
                      <a:pt x="25400" y="9525"/>
                      <a:pt x="22225" y="9525"/>
                    </a:cubicBezTo>
                    <a:cubicBezTo>
                      <a:pt x="19685" y="9525"/>
                      <a:pt x="17145" y="10160"/>
                      <a:pt x="15875" y="11430"/>
                    </a:cubicBezTo>
                    <a:cubicBezTo>
                      <a:pt x="14605" y="12700"/>
                      <a:pt x="13335" y="13970"/>
                      <a:pt x="13335" y="15875"/>
                    </a:cubicBezTo>
                    <a:cubicBezTo>
                      <a:pt x="13335" y="17780"/>
                      <a:pt x="13970" y="19050"/>
                      <a:pt x="15875" y="20320"/>
                    </a:cubicBezTo>
                    <a:cubicBezTo>
                      <a:pt x="17780" y="21590"/>
                      <a:pt x="20320" y="22860"/>
                      <a:pt x="24130" y="23495"/>
                    </a:cubicBezTo>
                    <a:cubicBezTo>
                      <a:pt x="30480" y="25400"/>
                      <a:pt x="35560" y="27940"/>
                      <a:pt x="38100" y="30480"/>
                    </a:cubicBezTo>
                    <a:cubicBezTo>
                      <a:pt x="41275" y="33655"/>
                      <a:pt x="42545" y="36830"/>
                      <a:pt x="42545" y="41275"/>
                    </a:cubicBezTo>
                    <a:cubicBezTo>
                      <a:pt x="42545" y="46355"/>
                      <a:pt x="40640" y="49530"/>
                      <a:pt x="36830" y="52705"/>
                    </a:cubicBezTo>
                    <a:cubicBezTo>
                      <a:pt x="33020" y="55245"/>
                      <a:pt x="28575" y="56515"/>
                      <a:pt x="22225" y="56515"/>
                    </a:cubicBezTo>
                    <a:cubicBezTo>
                      <a:pt x="17780" y="56515"/>
                      <a:pt x="13970" y="55880"/>
                      <a:pt x="10795" y="53975"/>
                    </a:cubicBezTo>
                    <a:cubicBezTo>
                      <a:pt x="7620" y="52705"/>
                      <a:pt x="4445" y="50165"/>
                      <a:pt x="2540" y="47625"/>
                    </a:cubicBezTo>
                    <a:cubicBezTo>
                      <a:pt x="635" y="45085"/>
                      <a:pt x="0" y="41910"/>
                      <a:pt x="0" y="38100"/>
                    </a:cubicBezTo>
                    <a:lnTo>
                      <a:pt x="11430" y="38100"/>
                    </a:lnTo>
                    <a:cubicBezTo>
                      <a:pt x="11430" y="44450"/>
                      <a:pt x="15240" y="46990"/>
                      <a:pt x="22225" y="46990"/>
                    </a:cubicBezTo>
                    <a:cubicBezTo>
                      <a:pt x="24765" y="46990"/>
                      <a:pt x="27305" y="46355"/>
                      <a:pt x="28575" y="45085"/>
                    </a:cubicBezTo>
                    <a:cubicBezTo>
                      <a:pt x="31115" y="45720"/>
                      <a:pt x="32385" y="44450"/>
                      <a:pt x="32385" y="425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53" name="Graphic 10">
              <a:extLst>
                <a:ext uri="{FF2B5EF4-FFF2-40B4-BE49-F238E27FC236}">
                  <a16:creationId xmlns:a16="http://schemas.microsoft.com/office/drawing/2014/main" xmlns="" id="{D45C4343-22C1-3A9E-E489-450D0960242C}"/>
                </a:ext>
              </a:extLst>
            </p:cNvPr>
            <p:cNvGrpSpPr/>
            <p:nvPr/>
          </p:nvGrpSpPr>
          <p:grpSpPr>
            <a:xfrm>
              <a:off x="784859" y="323850"/>
              <a:ext cx="955675" cy="210184"/>
              <a:chOff x="784859" y="323850"/>
              <a:chExt cx="955675" cy="210184"/>
            </a:xfrm>
            <a:solidFill>
              <a:srgbClr val="FFFFFF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B90305FA-6093-9D0B-DB81-FCF22C0F1212}"/>
                  </a:ext>
                </a:extLst>
              </p:cNvPr>
              <p:cNvSpPr/>
              <p:nvPr/>
            </p:nvSpPr>
            <p:spPr>
              <a:xfrm>
                <a:off x="784859" y="324484"/>
                <a:ext cx="78104" cy="88265"/>
              </a:xfrm>
              <a:custGeom>
                <a:avLst/>
                <a:gdLst>
                  <a:gd name="connsiteX0" fmla="*/ 38735 w 78104"/>
                  <a:gd name="connsiteY0" fmla="*/ 88265 h 88265"/>
                  <a:gd name="connsiteX1" fmla="*/ 22860 w 78104"/>
                  <a:gd name="connsiteY1" fmla="*/ 85090 h 88265"/>
                  <a:gd name="connsiteX2" fmla="*/ 10795 w 78104"/>
                  <a:gd name="connsiteY2" fmla="*/ 76200 h 88265"/>
                  <a:gd name="connsiteX3" fmla="*/ 2540 w 78104"/>
                  <a:gd name="connsiteY3" fmla="*/ 62230 h 88265"/>
                  <a:gd name="connsiteX4" fmla="*/ 0 w 78104"/>
                  <a:gd name="connsiteY4" fmla="*/ 44450 h 88265"/>
                  <a:gd name="connsiteX5" fmla="*/ 0 w 78104"/>
                  <a:gd name="connsiteY5" fmla="*/ 43180 h 88265"/>
                  <a:gd name="connsiteX6" fmla="*/ 2540 w 78104"/>
                  <a:gd name="connsiteY6" fmla="*/ 26035 h 88265"/>
                  <a:gd name="connsiteX7" fmla="*/ 10795 w 78104"/>
                  <a:gd name="connsiteY7" fmla="*/ 12065 h 88265"/>
                  <a:gd name="connsiteX8" fmla="*/ 22860 w 78104"/>
                  <a:gd name="connsiteY8" fmla="*/ 3175 h 88265"/>
                  <a:gd name="connsiteX9" fmla="*/ 38735 w 78104"/>
                  <a:gd name="connsiteY9" fmla="*/ 0 h 88265"/>
                  <a:gd name="connsiteX10" fmla="*/ 54610 w 78104"/>
                  <a:gd name="connsiteY10" fmla="*/ 3175 h 88265"/>
                  <a:gd name="connsiteX11" fmla="*/ 67310 w 78104"/>
                  <a:gd name="connsiteY11" fmla="*/ 12065 h 88265"/>
                  <a:gd name="connsiteX12" fmla="*/ 75565 w 78104"/>
                  <a:gd name="connsiteY12" fmla="*/ 26035 h 88265"/>
                  <a:gd name="connsiteX13" fmla="*/ 78105 w 78104"/>
                  <a:gd name="connsiteY13" fmla="*/ 43180 h 88265"/>
                  <a:gd name="connsiteX14" fmla="*/ 78105 w 78104"/>
                  <a:gd name="connsiteY14" fmla="*/ 44450 h 88265"/>
                  <a:gd name="connsiteX15" fmla="*/ 75565 w 78104"/>
                  <a:gd name="connsiteY15" fmla="*/ 62230 h 88265"/>
                  <a:gd name="connsiteX16" fmla="*/ 67310 w 78104"/>
                  <a:gd name="connsiteY16" fmla="*/ 76200 h 88265"/>
                  <a:gd name="connsiteX17" fmla="*/ 54610 w 78104"/>
                  <a:gd name="connsiteY17" fmla="*/ 85090 h 88265"/>
                  <a:gd name="connsiteX18" fmla="*/ 38735 w 78104"/>
                  <a:gd name="connsiteY18" fmla="*/ 88265 h 88265"/>
                  <a:gd name="connsiteX19" fmla="*/ 38735 w 78104"/>
                  <a:gd name="connsiteY19" fmla="*/ 74930 h 88265"/>
                  <a:gd name="connsiteX20" fmla="*/ 50800 w 78104"/>
                  <a:gd name="connsiteY20" fmla="*/ 71120 h 88265"/>
                  <a:gd name="connsiteX21" fmla="*/ 58420 w 78104"/>
                  <a:gd name="connsiteY21" fmla="*/ 60325 h 88265"/>
                  <a:gd name="connsiteX22" fmla="*/ 60960 w 78104"/>
                  <a:gd name="connsiteY22" fmla="*/ 44450 h 88265"/>
                  <a:gd name="connsiteX23" fmla="*/ 60960 w 78104"/>
                  <a:gd name="connsiteY23" fmla="*/ 43180 h 88265"/>
                  <a:gd name="connsiteX24" fmla="*/ 58420 w 78104"/>
                  <a:gd name="connsiteY24" fmla="*/ 27305 h 88265"/>
                  <a:gd name="connsiteX25" fmla="*/ 50800 w 78104"/>
                  <a:gd name="connsiteY25" fmla="*/ 16510 h 88265"/>
                  <a:gd name="connsiteX26" fmla="*/ 38735 w 78104"/>
                  <a:gd name="connsiteY26" fmla="*/ 12700 h 88265"/>
                  <a:gd name="connsiteX27" fmla="*/ 26670 w 78104"/>
                  <a:gd name="connsiteY27" fmla="*/ 16510 h 88265"/>
                  <a:gd name="connsiteX28" fmla="*/ 19685 w 78104"/>
                  <a:gd name="connsiteY28" fmla="*/ 27305 h 88265"/>
                  <a:gd name="connsiteX29" fmla="*/ 17145 w 78104"/>
                  <a:gd name="connsiteY29" fmla="*/ 43180 h 88265"/>
                  <a:gd name="connsiteX30" fmla="*/ 17145 w 78104"/>
                  <a:gd name="connsiteY30" fmla="*/ 44450 h 88265"/>
                  <a:gd name="connsiteX31" fmla="*/ 19685 w 78104"/>
                  <a:gd name="connsiteY31" fmla="*/ 60325 h 88265"/>
                  <a:gd name="connsiteX32" fmla="*/ 26670 w 78104"/>
                  <a:gd name="connsiteY32" fmla="*/ 71120 h 88265"/>
                  <a:gd name="connsiteX33" fmla="*/ 38735 w 78104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4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6995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5596463F-A9CC-36AF-6BBB-2434590BA11C}"/>
                  </a:ext>
                </a:extLst>
              </p:cNvPr>
              <p:cNvSpPr/>
              <p:nvPr/>
            </p:nvSpPr>
            <p:spPr>
              <a:xfrm>
                <a:off x="869950" y="325120"/>
                <a:ext cx="68580" cy="86360"/>
              </a:xfrm>
              <a:custGeom>
                <a:avLst/>
                <a:gdLst>
                  <a:gd name="connsiteX0" fmla="*/ 0 w 68580"/>
                  <a:gd name="connsiteY0" fmla="*/ 86360 h 86360"/>
                  <a:gd name="connsiteX1" fmla="*/ 0 w 68580"/>
                  <a:gd name="connsiteY1" fmla="*/ 76200 h 86360"/>
                  <a:gd name="connsiteX2" fmla="*/ 8890 w 68580"/>
                  <a:gd name="connsiteY2" fmla="*/ 74295 h 86360"/>
                  <a:gd name="connsiteX3" fmla="*/ 8890 w 68580"/>
                  <a:gd name="connsiteY3" fmla="*/ 12065 h 86360"/>
                  <a:gd name="connsiteX4" fmla="*/ 0 w 68580"/>
                  <a:gd name="connsiteY4" fmla="*/ 10160 h 86360"/>
                  <a:gd name="connsiteX5" fmla="*/ 0 w 68580"/>
                  <a:gd name="connsiteY5" fmla="*/ 0 h 86360"/>
                  <a:gd name="connsiteX6" fmla="*/ 68580 w 68580"/>
                  <a:gd name="connsiteY6" fmla="*/ 0 h 86360"/>
                  <a:gd name="connsiteX7" fmla="*/ 68580 w 68580"/>
                  <a:gd name="connsiteY7" fmla="*/ 23495 h 86360"/>
                  <a:gd name="connsiteX8" fmla="*/ 55245 w 68580"/>
                  <a:gd name="connsiteY8" fmla="*/ 23495 h 86360"/>
                  <a:gd name="connsiteX9" fmla="*/ 54610 w 68580"/>
                  <a:gd name="connsiteY9" fmla="*/ 13335 h 86360"/>
                  <a:gd name="connsiteX10" fmla="*/ 26670 w 68580"/>
                  <a:gd name="connsiteY10" fmla="*/ 13335 h 86360"/>
                  <a:gd name="connsiteX11" fmla="*/ 26670 w 68580"/>
                  <a:gd name="connsiteY11" fmla="*/ 36830 h 86360"/>
                  <a:gd name="connsiteX12" fmla="*/ 57150 w 68580"/>
                  <a:gd name="connsiteY12" fmla="*/ 36830 h 86360"/>
                  <a:gd name="connsiteX13" fmla="*/ 57150 w 68580"/>
                  <a:gd name="connsiteY13" fmla="*/ 50165 h 86360"/>
                  <a:gd name="connsiteX14" fmla="*/ 26670 w 68580"/>
                  <a:gd name="connsiteY14" fmla="*/ 50165 h 86360"/>
                  <a:gd name="connsiteX15" fmla="*/ 26670 w 68580"/>
                  <a:gd name="connsiteY15" fmla="*/ 73660 h 86360"/>
                  <a:gd name="connsiteX16" fmla="*/ 36195 w 68580"/>
                  <a:gd name="connsiteY16" fmla="*/ 75565 h 86360"/>
                  <a:gd name="connsiteX17" fmla="*/ 36195 w 68580"/>
                  <a:gd name="connsiteY17" fmla="*/ 85725 h 86360"/>
                  <a:gd name="connsiteX18" fmla="*/ 0 w 68580"/>
                  <a:gd name="connsiteY18" fmla="*/ 85725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58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8580" y="0"/>
                    </a:lnTo>
                    <a:lnTo>
                      <a:pt x="68580" y="23495"/>
                    </a:lnTo>
                    <a:lnTo>
                      <a:pt x="55245" y="23495"/>
                    </a:lnTo>
                    <a:lnTo>
                      <a:pt x="54610" y="13335"/>
                    </a:lnTo>
                    <a:lnTo>
                      <a:pt x="26670" y="13335"/>
                    </a:lnTo>
                    <a:lnTo>
                      <a:pt x="26670" y="36830"/>
                    </a:lnTo>
                    <a:lnTo>
                      <a:pt x="57150" y="36830"/>
                    </a:lnTo>
                    <a:lnTo>
                      <a:pt x="57150" y="50165"/>
                    </a:lnTo>
                    <a:lnTo>
                      <a:pt x="26670" y="50165"/>
                    </a:lnTo>
                    <a:lnTo>
                      <a:pt x="26670" y="73660"/>
                    </a:lnTo>
                    <a:lnTo>
                      <a:pt x="36195" y="75565"/>
                    </a:lnTo>
                    <a:lnTo>
                      <a:pt x="36195" y="85725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CEA3FD55-4EB6-E50F-9CD7-8EEF84ED81B0}"/>
                  </a:ext>
                </a:extLst>
              </p:cNvPr>
              <p:cNvSpPr/>
              <p:nvPr/>
            </p:nvSpPr>
            <p:spPr>
              <a:xfrm>
                <a:off x="974725" y="325120"/>
                <a:ext cx="86360" cy="87629"/>
              </a:xfrm>
              <a:custGeom>
                <a:avLst/>
                <a:gdLst>
                  <a:gd name="connsiteX0" fmla="*/ 43180 w 86360"/>
                  <a:gd name="connsiteY0" fmla="*/ 87630 h 87629"/>
                  <a:gd name="connsiteX1" fmla="*/ 25400 w 86360"/>
                  <a:gd name="connsiteY1" fmla="*/ 83820 h 87629"/>
                  <a:gd name="connsiteX2" fmla="*/ 13335 w 86360"/>
                  <a:gd name="connsiteY2" fmla="*/ 73660 h 87629"/>
                  <a:gd name="connsiteX3" fmla="*/ 8890 w 86360"/>
                  <a:gd name="connsiteY3" fmla="*/ 57150 h 87629"/>
                  <a:gd name="connsiteX4" fmla="*/ 8890 w 86360"/>
                  <a:gd name="connsiteY4" fmla="*/ 12065 h 87629"/>
                  <a:gd name="connsiteX5" fmla="*/ 0 w 86360"/>
                  <a:gd name="connsiteY5" fmla="*/ 10160 h 87629"/>
                  <a:gd name="connsiteX6" fmla="*/ 0 w 86360"/>
                  <a:gd name="connsiteY6" fmla="*/ 0 h 87629"/>
                  <a:gd name="connsiteX7" fmla="*/ 35560 w 86360"/>
                  <a:gd name="connsiteY7" fmla="*/ 0 h 87629"/>
                  <a:gd name="connsiteX8" fmla="*/ 35560 w 86360"/>
                  <a:gd name="connsiteY8" fmla="*/ 10160 h 87629"/>
                  <a:gd name="connsiteX9" fmla="*/ 26035 w 86360"/>
                  <a:gd name="connsiteY9" fmla="*/ 12065 h 87629"/>
                  <a:gd name="connsiteX10" fmla="*/ 26035 w 86360"/>
                  <a:gd name="connsiteY10" fmla="*/ 57150 h 87629"/>
                  <a:gd name="connsiteX11" fmla="*/ 27940 w 86360"/>
                  <a:gd name="connsiteY11" fmla="*/ 66675 h 87629"/>
                  <a:gd name="connsiteX12" fmla="*/ 33655 w 86360"/>
                  <a:gd name="connsiteY12" fmla="*/ 72390 h 87629"/>
                  <a:gd name="connsiteX13" fmla="*/ 42545 w 86360"/>
                  <a:gd name="connsiteY13" fmla="*/ 74295 h 87629"/>
                  <a:gd name="connsiteX14" fmla="*/ 52070 w 86360"/>
                  <a:gd name="connsiteY14" fmla="*/ 72390 h 87629"/>
                  <a:gd name="connsiteX15" fmla="*/ 57785 w 86360"/>
                  <a:gd name="connsiteY15" fmla="*/ 66675 h 87629"/>
                  <a:gd name="connsiteX16" fmla="*/ 59690 w 86360"/>
                  <a:gd name="connsiteY16" fmla="*/ 57150 h 87629"/>
                  <a:gd name="connsiteX17" fmla="*/ 59690 w 86360"/>
                  <a:gd name="connsiteY17" fmla="*/ 12065 h 87629"/>
                  <a:gd name="connsiteX18" fmla="*/ 50800 w 86360"/>
                  <a:gd name="connsiteY18" fmla="*/ 10160 h 87629"/>
                  <a:gd name="connsiteX19" fmla="*/ 50800 w 86360"/>
                  <a:gd name="connsiteY19" fmla="*/ 0 h 87629"/>
                  <a:gd name="connsiteX20" fmla="*/ 86360 w 86360"/>
                  <a:gd name="connsiteY20" fmla="*/ 0 h 87629"/>
                  <a:gd name="connsiteX21" fmla="*/ 86360 w 86360"/>
                  <a:gd name="connsiteY21" fmla="*/ 10160 h 87629"/>
                  <a:gd name="connsiteX22" fmla="*/ 76835 w 86360"/>
                  <a:gd name="connsiteY22" fmla="*/ 12065 h 87629"/>
                  <a:gd name="connsiteX23" fmla="*/ 76835 w 86360"/>
                  <a:gd name="connsiteY23" fmla="*/ 57150 h 87629"/>
                  <a:gd name="connsiteX24" fmla="*/ 72390 w 86360"/>
                  <a:gd name="connsiteY24" fmla="*/ 73660 h 87629"/>
                  <a:gd name="connsiteX25" fmla="*/ 60325 w 86360"/>
                  <a:gd name="connsiteY25" fmla="*/ 83820 h 87629"/>
                  <a:gd name="connsiteX26" fmla="*/ 43180 w 86360"/>
                  <a:gd name="connsiteY26" fmla="*/ 8763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360" h="87629">
                    <a:moveTo>
                      <a:pt x="43180" y="87630"/>
                    </a:moveTo>
                    <a:cubicBezTo>
                      <a:pt x="36195" y="87630"/>
                      <a:pt x="30480" y="86360"/>
                      <a:pt x="25400" y="83820"/>
                    </a:cubicBezTo>
                    <a:cubicBezTo>
                      <a:pt x="20320" y="81280"/>
                      <a:pt x="15875" y="78105"/>
                      <a:pt x="13335" y="73660"/>
                    </a:cubicBezTo>
                    <a:cubicBezTo>
                      <a:pt x="10160" y="69215"/>
                      <a:pt x="8890" y="63500"/>
                      <a:pt x="8890" y="57150"/>
                    </a:cubicBez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035" y="12065"/>
                    </a:lnTo>
                    <a:lnTo>
                      <a:pt x="26035" y="57150"/>
                    </a:lnTo>
                    <a:cubicBezTo>
                      <a:pt x="26035" y="60960"/>
                      <a:pt x="26670" y="64135"/>
                      <a:pt x="27940" y="66675"/>
                    </a:cubicBezTo>
                    <a:cubicBezTo>
                      <a:pt x="29210" y="69215"/>
                      <a:pt x="31115" y="71120"/>
                      <a:pt x="33655" y="72390"/>
                    </a:cubicBezTo>
                    <a:cubicBezTo>
                      <a:pt x="36195" y="73660"/>
                      <a:pt x="39370" y="74295"/>
                      <a:pt x="42545" y="74295"/>
                    </a:cubicBezTo>
                    <a:cubicBezTo>
                      <a:pt x="46355" y="74295"/>
                      <a:pt x="49530" y="73660"/>
                      <a:pt x="52070" y="72390"/>
                    </a:cubicBezTo>
                    <a:cubicBezTo>
                      <a:pt x="54610" y="71120"/>
                      <a:pt x="56515" y="69215"/>
                      <a:pt x="57785" y="66675"/>
                    </a:cubicBezTo>
                    <a:cubicBezTo>
                      <a:pt x="59055" y="64135"/>
                      <a:pt x="59690" y="60960"/>
                      <a:pt x="59690" y="57150"/>
                    </a:cubicBezTo>
                    <a:lnTo>
                      <a:pt x="59690" y="12065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6360" y="0"/>
                    </a:lnTo>
                    <a:lnTo>
                      <a:pt x="86360" y="10160"/>
                    </a:lnTo>
                    <a:lnTo>
                      <a:pt x="76835" y="12065"/>
                    </a:lnTo>
                    <a:lnTo>
                      <a:pt x="76835" y="57150"/>
                    </a:lnTo>
                    <a:cubicBezTo>
                      <a:pt x="76835" y="63500"/>
                      <a:pt x="75565" y="69215"/>
                      <a:pt x="72390" y="73660"/>
                    </a:cubicBezTo>
                    <a:cubicBezTo>
                      <a:pt x="69215" y="78105"/>
                      <a:pt x="65405" y="81915"/>
                      <a:pt x="60325" y="83820"/>
                    </a:cubicBezTo>
                    <a:cubicBezTo>
                      <a:pt x="55880" y="86360"/>
                      <a:pt x="49530" y="87630"/>
                      <a:pt x="43180" y="87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CEF2DB68-7B84-2369-7D2D-793AC2AF2736}"/>
                  </a:ext>
                </a:extLst>
              </p:cNvPr>
              <p:cNvSpPr/>
              <p:nvPr/>
            </p:nvSpPr>
            <p:spPr>
              <a:xfrm>
                <a:off x="1067435" y="325120"/>
                <a:ext cx="90169" cy="86360"/>
              </a:xfrm>
              <a:custGeom>
                <a:avLst/>
                <a:gdLst>
                  <a:gd name="connsiteX0" fmla="*/ 0 w 90169"/>
                  <a:gd name="connsiteY0" fmla="*/ 86360 h 86360"/>
                  <a:gd name="connsiteX1" fmla="*/ 0 w 90169"/>
                  <a:gd name="connsiteY1" fmla="*/ 76200 h 86360"/>
                  <a:gd name="connsiteX2" fmla="*/ 8890 w 90169"/>
                  <a:gd name="connsiteY2" fmla="*/ 74295 h 86360"/>
                  <a:gd name="connsiteX3" fmla="*/ 8890 w 90169"/>
                  <a:gd name="connsiteY3" fmla="*/ 12065 h 86360"/>
                  <a:gd name="connsiteX4" fmla="*/ 0 w 90169"/>
                  <a:gd name="connsiteY4" fmla="*/ 10160 h 86360"/>
                  <a:gd name="connsiteX5" fmla="*/ 0 w 90169"/>
                  <a:gd name="connsiteY5" fmla="*/ 0 h 86360"/>
                  <a:gd name="connsiteX6" fmla="*/ 8890 w 90169"/>
                  <a:gd name="connsiteY6" fmla="*/ 0 h 86360"/>
                  <a:gd name="connsiteX7" fmla="*/ 26670 w 90169"/>
                  <a:gd name="connsiteY7" fmla="*/ 0 h 86360"/>
                  <a:gd name="connsiteX8" fmla="*/ 64135 w 90169"/>
                  <a:gd name="connsiteY8" fmla="*/ 59690 h 86360"/>
                  <a:gd name="connsiteX9" fmla="*/ 64770 w 90169"/>
                  <a:gd name="connsiteY9" fmla="*/ 59690 h 86360"/>
                  <a:gd name="connsiteX10" fmla="*/ 64770 w 90169"/>
                  <a:gd name="connsiteY10" fmla="*/ 12065 h 86360"/>
                  <a:gd name="connsiteX11" fmla="*/ 53975 w 90169"/>
                  <a:gd name="connsiteY11" fmla="*/ 10160 h 86360"/>
                  <a:gd name="connsiteX12" fmla="*/ 53975 w 90169"/>
                  <a:gd name="connsiteY12" fmla="*/ 0 h 86360"/>
                  <a:gd name="connsiteX13" fmla="*/ 80645 w 90169"/>
                  <a:gd name="connsiteY13" fmla="*/ 0 h 86360"/>
                  <a:gd name="connsiteX14" fmla="*/ 90170 w 90169"/>
                  <a:gd name="connsiteY14" fmla="*/ 0 h 86360"/>
                  <a:gd name="connsiteX15" fmla="*/ 90170 w 90169"/>
                  <a:gd name="connsiteY15" fmla="*/ 10160 h 86360"/>
                  <a:gd name="connsiteX16" fmla="*/ 80645 w 90169"/>
                  <a:gd name="connsiteY16" fmla="*/ 12065 h 86360"/>
                  <a:gd name="connsiteX17" fmla="*/ 80645 w 90169"/>
                  <a:gd name="connsiteY17" fmla="*/ 86360 h 86360"/>
                  <a:gd name="connsiteX18" fmla="*/ 64135 w 90169"/>
                  <a:gd name="connsiteY18" fmla="*/ 86360 h 86360"/>
                  <a:gd name="connsiteX19" fmla="*/ 25400 w 90169"/>
                  <a:gd name="connsiteY19" fmla="*/ 27305 h 86360"/>
                  <a:gd name="connsiteX20" fmla="*/ 24765 w 90169"/>
                  <a:gd name="connsiteY20" fmla="*/ 27305 h 86360"/>
                  <a:gd name="connsiteX21" fmla="*/ 24765 w 90169"/>
                  <a:gd name="connsiteY21" fmla="*/ 74295 h 86360"/>
                  <a:gd name="connsiteX22" fmla="*/ 35560 w 90169"/>
                  <a:gd name="connsiteY22" fmla="*/ 76200 h 86360"/>
                  <a:gd name="connsiteX23" fmla="*/ 35560 w 90169"/>
                  <a:gd name="connsiteY23" fmla="*/ 86360 h 86360"/>
                  <a:gd name="connsiteX24" fmla="*/ 0 w 90169"/>
                  <a:gd name="connsiteY24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160"/>
                    </a:lnTo>
                    <a:lnTo>
                      <a:pt x="80645" y="12065"/>
                    </a:lnTo>
                    <a:lnTo>
                      <a:pt x="80645" y="86360"/>
                    </a:lnTo>
                    <a:lnTo>
                      <a:pt x="64135" y="86360"/>
                    </a:lnTo>
                    <a:lnTo>
                      <a:pt x="25400" y="27305"/>
                    </a:lnTo>
                    <a:lnTo>
                      <a:pt x="24765" y="27305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BAB17832-164B-D176-2A0F-9D0A25046AA1}"/>
                  </a:ext>
                </a:extLst>
              </p:cNvPr>
              <p:cNvSpPr/>
              <p:nvPr/>
            </p:nvSpPr>
            <p:spPr>
              <a:xfrm>
                <a:off x="1162050" y="325120"/>
                <a:ext cx="35560" cy="86360"/>
              </a:xfrm>
              <a:custGeom>
                <a:avLst/>
                <a:gdLst>
                  <a:gd name="connsiteX0" fmla="*/ 0 w 35560"/>
                  <a:gd name="connsiteY0" fmla="*/ 86360 h 86360"/>
                  <a:gd name="connsiteX1" fmla="*/ 0 w 35560"/>
                  <a:gd name="connsiteY1" fmla="*/ 76200 h 86360"/>
                  <a:gd name="connsiteX2" fmla="*/ 8890 w 35560"/>
                  <a:gd name="connsiteY2" fmla="*/ 74295 h 86360"/>
                  <a:gd name="connsiteX3" fmla="*/ 8890 w 35560"/>
                  <a:gd name="connsiteY3" fmla="*/ 12065 h 86360"/>
                  <a:gd name="connsiteX4" fmla="*/ 0 w 35560"/>
                  <a:gd name="connsiteY4" fmla="*/ 10160 h 86360"/>
                  <a:gd name="connsiteX5" fmla="*/ 0 w 35560"/>
                  <a:gd name="connsiteY5" fmla="*/ 0 h 86360"/>
                  <a:gd name="connsiteX6" fmla="*/ 35560 w 35560"/>
                  <a:gd name="connsiteY6" fmla="*/ 0 h 86360"/>
                  <a:gd name="connsiteX7" fmla="*/ 35560 w 35560"/>
                  <a:gd name="connsiteY7" fmla="*/ 10160 h 86360"/>
                  <a:gd name="connsiteX8" fmla="*/ 26670 w 35560"/>
                  <a:gd name="connsiteY8" fmla="*/ 12065 h 86360"/>
                  <a:gd name="connsiteX9" fmla="*/ 26670 w 35560"/>
                  <a:gd name="connsiteY9" fmla="*/ 74295 h 86360"/>
                  <a:gd name="connsiteX10" fmla="*/ 35560 w 35560"/>
                  <a:gd name="connsiteY10" fmla="*/ 76200 h 86360"/>
                  <a:gd name="connsiteX11" fmla="*/ 35560 w 35560"/>
                  <a:gd name="connsiteY11" fmla="*/ 86360 h 86360"/>
                  <a:gd name="connsiteX12" fmla="*/ 0 w 35560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06E5CB4F-1B1F-8195-5AA3-8FC54EB4896E}"/>
                  </a:ext>
                </a:extLst>
              </p:cNvPr>
              <p:cNvSpPr/>
              <p:nvPr/>
            </p:nvSpPr>
            <p:spPr>
              <a:xfrm>
                <a:off x="1203325" y="325754"/>
                <a:ext cx="88264" cy="85725"/>
              </a:xfrm>
              <a:custGeom>
                <a:avLst/>
                <a:gdLst>
                  <a:gd name="connsiteX0" fmla="*/ 35560 w 88264"/>
                  <a:gd name="connsiteY0" fmla="*/ 85725 h 85725"/>
                  <a:gd name="connsiteX1" fmla="*/ 7620 w 88264"/>
                  <a:gd name="connsiteY1" fmla="*/ 10795 h 85725"/>
                  <a:gd name="connsiteX2" fmla="*/ 0 w 88264"/>
                  <a:gd name="connsiteY2" fmla="*/ 10160 h 85725"/>
                  <a:gd name="connsiteX3" fmla="*/ 0 w 88264"/>
                  <a:gd name="connsiteY3" fmla="*/ 0 h 85725"/>
                  <a:gd name="connsiteX4" fmla="*/ 34290 w 88264"/>
                  <a:gd name="connsiteY4" fmla="*/ 0 h 85725"/>
                  <a:gd name="connsiteX5" fmla="*/ 34290 w 88264"/>
                  <a:gd name="connsiteY5" fmla="*/ 10160 h 85725"/>
                  <a:gd name="connsiteX6" fmla="*/ 26670 w 88264"/>
                  <a:gd name="connsiteY6" fmla="*/ 11430 h 85725"/>
                  <a:gd name="connsiteX7" fmla="*/ 43815 w 88264"/>
                  <a:gd name="connsiteY7" fmla="*/ 62230 h 85725"/>
                  <a:gd name="connsiteX8" fmla="*/ 45085 w 88264"/>
                  <a:gd name="connsiteY8" fmla="*/ 66675 h 85725"/>
                  <a:gd name="connsiteX9" fmla="*/ 45720 w 88264"/>
                  <a:gd name="connsiteY9" fmla="*/ 66675 h 85725"/>
                  <a:gd name="connsiteX10" fmla="*/ 46990 w 88264"/>
                  <a:gd name="connsiteY10" fmla="*/ 62230 h 85725"/>
                  <a:gd name="connsiteX11" fmla="*/ 64135 w 88264"/>
                  <a:gd name="connsiteY11" fmla="*/ 11430 h 85725"/>
                  <a:gd name="connsiteX12" fmla="*/ 55245 w 88264"/>
                  <a:gd name="connsiteY12" fmla="*/ 10160 h 85725"/>
                  <a:gd name="connsiteX13" fmla="*/ 55245 w 88264"/>
                  <a:gd name="connsiteY13" fmla="*/ 0 h 85725"/>
                  <a:gd name="connsiteX14" fmla="*/ 88265 w 88264"/>
                  <a:gd name="connsiteY14" fmla="*/ 0 h 85725"/>
                  <a:gd name="connsiteX15" fmla="*/ 88265 w 88264"/>
                  <a:gd name="connsiteY15" fmla="*/ 10160 h 85725"/>
                  <a:gd name="connsiteX16" fmla="*/ 79375 w 88264"/>
                  <a:gd name="connsiteY16" fmla="*/ 10795 h 85725"/>
                  <a:gd name="connsiteX17" fmla="*/ 53340 w 88264"/>
                  <a:gd name="connsiteY17" fmla="*/ 85725 h 85725"/>
                  <a:gd name="connsiteX18" fmla="*/ 35560 w 88264"/>
                  <a:gd name="connsiteY18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8264" h="85725">
                    <a:moveTo>
                      <a:pt x="35560" y="85725"/>
                    </a:moveTo>
                    <a:lnTo>
                      <a:pt x="7620" y="1079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4290" y="0"/>
                    </a:lnTo>
                    <a:lnTo>
                      <a:pt x="34290" y="10160"/>
                    </a:lnTo>
                    <a:lnTo>
                      <a:pt x="26670" y="11430"/>
                    </a:lnTo>
                    <a:lnTo>
                      <a:pt x="43815" y="62230"/>
                    </a:lnTo>
                    <a:lnTo>
                      <a:pt x="45085" y="66675"/>
                    </a:lnTo>
                    <a:lnTo>
                      <a:pt x="45720" y="66675"/>
                    </a:lnTo>
                    <a:lnTo>
                      <a:pt x="46990" y="62230"/>
                    </a:lnTo>
                    <a:lnTo>
                      <a:pt x="64135" y="11430"/>
                    </a:lnTo>
                    <a:lnTo>
                      <a:pt x="55245" y="10160"/>
                    </a:lnTo>
                    <a:lnTo>
                      <a:pt x="55245" y="0"/>
                    </a:lnTo>
                    <a:lnTo>
                      <a:pt x="88265" y="0"/>
                    </a:lnTo>
                    <a:lnTo>
                      <a:pt x="88265" y="10160"/>
                    </a:lnTo>
                    <a:lnTo>
                      <a:pt x="79375" y="10795"/>
                    </a:lnTo>
                    <a:lnTo>
                      <a:pt x="53340" y="85725"/>
                    </a:lnTo>
                    <a:lnTo>
                      <a:pt x="3556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0CDDB1EF-DEE0-0C0C-E18E-7AC8E69F0F00}"/>
                  </a:ext>
                </a:extLst>
              </p:cNvPr>
              <p:cNvSpPr/>
              <p:nvPr/>
            </p:nvSpPr>
            <p:spPr>
              <a:xfrm>
                <a:off x="1296035" y="325120"/>
                <a:ext cx="68579" cy="86360"/>
              </a:xfrm>
              <a:custGeom>
                <a:avLst/>
                <a:gdLst>
                  <a:gd name="connsiteX0" fmla="*/ 0 w 68579"/>
                  <a:gd name="connsiteY0" fmla="*/ 86360 h 86360"/>
                  <a:gd name="connsiteX1" fmla="*/ 0 w 68579"/>
                  <a:gd name="connsiteY1" fmla="*/ 76200 h 86360"/>
                  <a:gd name="connsiteX2" fmla="*/ 8890 w 68579"/>
                  <a:gd name="connsiteY2" fmla="*/ 74295 h 86360"/>
                  <a:gd name="connsiteX3" fmla="*/ 8890 w 68579"/>
                  <a:gd name="connsiteY3" fmla="*/ 12065 h 86360"/>
                  <a:gd name="connsiteX4" fmla="*/ 0 w 68579"/>
                  <a:gd name="connsiteY4" fmla="*/ 10160 h 86360"/>
                  <a:gd name="connsiteX5" fmla="*/ 0 w 68579"/>
                  <a:gd name="connsiteY5" fmla="*/ 0 h 86360"/>
                  <a:gd name="connsiteX6" fmla="*/ 67310 w 68579"/>
                  <a:gd name="connsiteY6" fmla="*/ 0 h 86360"/>
                  <a:gd name="connsiteX7" fmla="*/ 67310 w 68579"/>
                  <a:gd name="connsiteY7" fmla="*/ 23495 h 86360"/>
                  <a:gd name="connsiteX8" fmla="*/ 53975 w 68579"/>
                  <a:gd name="connsiteY8" fmla="*/ 23495 h 86360"/>
                  <a:gd name="connsiteX9" fmla="*/ 53340 w 68579"/>
                  <a:gd name="connsiteY9" fmla="*/ 13335 h 86360"/>
                  <a:gd name="connsiteX10" fmla="*/ 26670 w 68579"/>
                  <a:gd name="connsiteY10" fmla="*/ 13335 h 86360"/>
                  <a:gd name="connsiteX11" fmla="*/ 26670 w 68579"/>
                  <a:gd name="connsiteY11" fmla="*/ 34925 h 86360"/>
                  <a:gd name="connsiteX12" fmla="*/ 55880 w 68579"/>
                  <a:gd name="connsiteY12" fmla="*/ 34925 h 86360"/>
                  <a:gd name="connsiteX13" fmla="*/ 55880 w 68579"/>
                  <a:gd name="connsiteY13" fmla="*/ 48260 h 86360"/>
                  <a:gd name="connsiteX14" fmla="*/ 26670 w 68579"/>
                  <a:gd name="connsiteY14" fmla="*/ 48260 h 86360"/>
                  <a:gd name="connsiteX15" fmla="*/ 26670 w 68579"/>
                  <a:gd name="connsiteY15" fmla="*/ 73025 h 86360"/>
                  <a:gd name="connsiteX16" fmla="*/ 54610 w 68579"/>
                  <a:gd name="connsiteY16" fmla="*/ 73025 h 86360"/>
                  <a:gd name="connsiteX17" fmla="*/ 55245 w 68579"/>
                  <a:gd name="connsiteY17" fmla="*/ 62865 h 86360"/>
                  <a:gd name="connsiteX18" fmla="*/ 68580 w 68579"/>
                  <a:gd name="connsiteY18" fmla="*/ 62865 h 86360"/>
                  <a:gd name="connsiteX19" fmla="*/ 68580 w 68579"/>
                  <a:gd name="connsiteY19" fmla="*/ 86360 h 86360"/>
                  <a:gd name="connsiteX20" fmla="*/ 0 w 68579"/>
                  <a:gd name="connsiteY20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7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7310" y="0"/>
                    </a:lnTo>
                    <a:lnTo>
                      <a:pt x="67310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260"/>
                    </a:lnTo>
                    <a:lnTo>
                      <a:pt x="26670" y="48260"/>
                    </a:lnTo>
                    <a:lnTo>
                      <a:pt x="26670" y="73025"/>
                    </a:lnTo>
                    <a:lnTo>
                      <a:pt x="54610" y="73025"/>
                    </a:lnTo>
                    <a:lnTo>
                      <a:pt x="55245" y="62865"/>
                    </a:lnTo>
                    <a:lnTo>
                      <a:pt x="68580" y="62865"/>
                    </a:lnTo>
                    <a:lnTo>
                      <a:pt x="6858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C8477526-06F2-C683-0B85-B312E9542F7F}"/>
                  </a:ext>
                </a:extLst>
              </p:cNvPr>
              <p:cNvSpPr/>
              <p:nvPr/>
            </p:nvSpPr>
            <p:spPr>
              <a:xfrm>
                <a:off x="1373505" y="325120"/>
                <a:ext cx="76834" cy="86995"/>
              </a:xfrm>
              <a:custGeom>
                <a:avLst/>
                <a:gdLst>
                  <a:gd name="connsiteX0" fmla="*/ 0 w 76834"/>
                  <a:gd name="connsiteY0" fmla="*/ 86360 h 86995"/>
                  <a:gd name="connsiteX1" fmla="*/ 0 w 76834"/>
                  <a:gd name="connsiteY1" fmla="*/ 76200 h 86995"/>
                  <a:gd name="connsiteX2" fmla="*/ 8890 w 76834"/>
                  <a:gd name="connsiteY2" fmla="*/ 74295 h 86995"/>
                  <a:gd name="connsiteX3" fmla="*/ 8890 w 76834"/>
                  <a:gd name="connsiteY3" fmla="*/ 12065 h 86995"/>
                  <a:gd name="connsiteX4" fmla="*/ 0 w 76834"/>
                  <a:gd name="connsiteY4" fmla="*/ 10160 h 86995"/>
                  <a:gd name="connsiteX5" fmla="*/ 0 w 76834"/>
                  <a:gd name="connsiteY5" fmla="*/ 0 h 86995"/>
                  <a:gd name="connsiteX6" fmla="*/ 40640 w 76834"/>
                  <a:gd name="connsiteY6" fmla="*/ 0 h 86995"/>
                  <a:gd name="connsiteX7" fmla="*/ 57785 w 76834"/>
                  <a:gd name="connsiteY7" fmla="*/ 3175 h 86995"/>
                  <a:gd name="connsiteX8" fmla="*/ 68580 w 76834"/>
                  <a:gd name="connsiteY8" fmla="*/ 12065 h 86995"/>
                  <a:gd name="connsiteX9" fmla="*/ 72390 w 76834"/>
                  <a:gd name="connsiteY9" fmla="*/ 26035 h 86995"/>
                  <a:gd name="connsiteX10" fmla="*/ 68580 w 76834"/>
                  <a:gd name="connsiteY10" fmla="*/ 39370 h 86995"/>
                  <a:gd name="connsiteX11" fmla="*/ 57785 w 76834"/>
                  <a:gd name="connsiteY11" fmla="*/ 48895 h 86995"/>
                  <a:gd name="connsiteX12" fmla="*/ 41910 w 76834"/>
                  <a:gd name="connsiteY12" fmla="*/ 52705 h 86995"/>
                  <a:gd name="connsiteX13" fmla="*/ 25400 w 76834"/>
                  <a:gd name="connsiteY13" fmla="*/ 52705 h 86995"/>
                  <a:gd name="connsiteX14" fmla="*/ 25400 w 76834"/>
                  <a:gd name="connsiteY14" fmla="*/ 74930 h 86995"/>
                  <a:gd name="connsiteX15" fmla="*/ 34925 w 76834"/>
                  <a:gd name="connsiteY15" fmla="*/ 76835 h 86995"/>
                  <a:gd name="connsiteX16" fmla="*/ 34925 w 76834"/>
                  <a:gd name="connsiteY16" fmla="*/ 86995 h 86995"/>
                  <a:gd name="connsiteX17" fmla="*/ 0 w 76834"/>
                  <a:gd name="connsiteY17" fmla="*/ 86995 h 86995"/>
                  <a:gd name="connsiteX18" fmla="*/ 26670 w 76834"/>
                  <a:gd name="connsiteY18" fmla="*/ 38735 h 86995"/>
                  <a:gd name="connsiteX19" fmla="*/ 40640 w 76834"/>
                  <a:gd name="connsiteY19" fmla="*/ 38735 h 86995"/>
                  <a:gd name="connsiteX20" fmla="*/ 52070 w 76834"/>
                  <a:gd name="connsiteY20" fmla="*/ 35560 h 86995"/>
                  <a:gd name="connsiteX21" fmla="*/ 55880 w 76834"/>
                  <a:gd name="connsiteY21" fmla="*/ 26035 h 86995"/>
                  <a:gd name="connsiteX22" fmla="*/ 52070 w 76834"/>
                  <a:gd name="connsiteY22" fmla="*/ 16510 h 86995"/>
                  <a:gd name="connsiteX23" fmla="*/ 41275 w 76834"/>
                  <a:gd name="connsiteY23" fmla="*/ 12700 h 86995"/>
                  <a:gd name="connsiteX24" fmla="*/ 26670 w 76834"/>
                  <a:gd name="connsiteY24" fmla="*/ 12700 h 86995"/>
                  <a:gd name="connsiteX25" fmla="*/ 26670 w 76834"/>
                  <a:gd name="connsiteY25" fmla="*/ 38735 h 86995"/>
                  <a:gd name="connsiteX26" fmla="*/ 55245 w 76834"/>
                  <a:gd name="connsiteY26" fmla="*/ 86360 h 86995"/>
                  <a:gd name="connsiteX27" fmla="*/ 40640 w 76834"/>
                  <a:gd name="connsiteY27" fmla="*/ 48895 h 86995"/>
                  <a:gd name="connsiteX28" fmla="*/ 56515 w 76834"/>
                  <a:gd name="connsiteY28" fmla="*/ 45085 h 86995"/>
                  <a:gd name="connsiteX29" fmla="*/ 69215 w 76834"/>
                  <a:gd name="connsiteY29" fmla="*/ 74295 h 86995"/>
                  <a:gd name="connsiteX30" fmla="*/ 76835 w 76834"/>
                  <a:gd name="connsiteY30" fmla="*/ 76200 h 86995"/>
                  <a:gd name="connsiteX31" fmla="*/ 76835 w 76834"/>
                  <a:gd name="connsiteY31" fmla="*/ 86360 h 86995"/>
                  <a:gd name="connsiteX32" fmla="*/ 55245 w 76834"/>
                  <a:gd name="connsiteY32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6834" h="86995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930"/>
                    </a:lnTo>
                    <a:lnTo>
                      <a:pt x="34925" y="76835"/>
                    </a:lnTo>
                    <a:lnTo>
                      <a:pt x="34925" y="86995"/>
                    </a:lnTo>
                    <a:lnTo>
                      <a:pt x="0" y="86995"/>
                    </a:lnTo>
                    <a:close/>
                    <a:moveTo>
                      <a:pt x="26670" y="38735"/>
                    </a:moveTo>
                    <a:lnTo>
                      <a:pt x="40640" y="38735"/>
                    </a:lnTo>
                    <a:cubicBezTo>
                      <a:pt x="45720" y="38735"/>
                      <a:pt x="49530" y="37465"/>
                      <a:pt x="52070" y="35560"/>
                    </a:cubicBezTo>
                    <a:cubicBezTo>
                      <a:pt x="54610" y="33655"/>
                      <a:pt x="55880" y="30480"/>
                      <a:pt x="55880" y="26035"/>
                    </a:cubicBezTo>
                    <a:cubicBezTo>
                      <a:pt x="55880" y="22225"/>
                      <a:pt x="54610" y="19050"/>
                      <a:pt x="52070" y="16510"/>
                    </a:cubicBezTo>
                    <a:cubicBezTo>
                      <a:pt x="49530" y="13970"/>
                      <a:pt x="45720" y="12700"/>
                      <a:pt x="41275" y="12700"/>
                    </a:cubicBezTo>
                    <a:lnTo>
                      <a:pt x="26670" y="12700"/>
                    </a:lnTo>
                    <a:lnTo>
                      <a:pt x="26670" y="38735"/>
                    </a:lnTo>
                    <a:close/>
                    <a:moveTo>
                      <a:pt x="55245" y="86360"/>
                    </a:moveTo>
                    <a:lnTo>
                      <a:pt x="40640" y="48895"/>
                    </a:lnTo>
                    <a:lnTo>
                      <a:pt x="56515" y="45085"/>
                    </a:lnTo>
                    <a:lnTo>
                      <a:pt x="69215" y="74295"/>
                    </a:lnTo>
                    <a:lnTo>
                      <a:pt x="76835" y="76200"/>
                    </a:lnTo>
                    <a:lnTo>
                      <a:pt x="76835" y="86360"/>
                    </a:lnTo>
                    <a:lnTo>
                      <a:pt x="55245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C32DA9D7-C123-06E2-0445-5A5CD581B0DE}"/>
                  </a:ext>
                </a:extLst>
              </p:cNvPr>
              <p:cNvSpPr/>
              <p:nvPr/>
            </p:nvSpPr>
            <p:spPr>
              <a:xfrm>
                <a:off x="1459864" y="323850"/>
                <a:ext cx="64135" cy="88900"/>
              </a:xfrm>
              <a:custGeom>
                <a:avLst/>
                <a:gdLst>
                  <a:gd name="connsiteX0" fmla="*/ 32385 w 64135"/>
                  <a:gd name="connsiteY0" fmla="*/ 88900 h 88900"/>
                  <a:gd name="connsiteX1" fmla="*/ 15240 w 64135"/>
                  <a:gd name="connsiteY1" fmla="*/ 86995 h 88900"/>
                  <a:gd name="connsiteX2" fmla="*/ 0 w 64135"/>
                  <a:gd name="connsiteY2" fmla="*/ 79375 h 88900"/>
                  <a:gd name="connsiteX3" fmla="*/ 0 w 64135"/>
                  <a:gd name="connsiteY3" fmla="*/ 58420 h 88900"/>
                  <a:gd name="connsiteX4" fmla="*/ 13335 w 64135"/>
                  <a:gd name="connsiteY4" fmla="*/ 58420 h 88900"/>
                  <a:gd name="connsiteX5" fmla="*/ 15240 w 64135"/>
                  <a:gd name="connsiteY5" fmla="*/ 70485 h 88900"/>
                  <a:gd name="connsiteX6" fmla="*/ 22860 w 64135"/>
                  <a:gd name="connsiteY6" fmla="*/ 74295 h 88900"/>
                  <a:gd name="connsiteX7" fmla="*/ 33020 w 64135"/>
                  <a:gd name="connsiteY7" fmla="*/ 75565 h 88900"/>
                  <a:gd name="connsiteX8" fmla="*/ 40640 w 64135"/>
                  <a:gd name="connsiteY8" fmla="*/ 74295 h 88900"/>
                  <a:gd name="connsiteX9" fmla="*/ 45720 w 64135"/>
                  <a:gd name="connsiteY9" fmla="*/ 70485 h 88900"/>
                  <a:gd name="connsiteX10" fmla="*/ 47625 w 64135"/>
                  <a:gd name="connsiteY10" fmla="*/ 64770 h 88900"/>
                  <a:gd name="connsiteX11" fmla="*/ 46355 w 64135"/>
                  <a:gd name="connsiteY11" fmla="*/ 59055 h 88900"/>
                  <a:gd name="connsiteX12" fmla="*/ 41275 w 64135"/>
                  <a:gd name="connsiteY12" fmla="*/ 54610 h 88900"/>
                  <a:gd name="connsiteX13" fmla="*/ 31750 w 64135"/>
                  <a:gd name="connsiteY13" fmla="*/ 50800 h 88900"/>
                  <a:gd name="connsiteX14" fmla="*/ 14605 w 64135"/>
                  <a:gd name="connsiteY14" fmla="*/ 44450 h 88900"/>
                  <a:gd name="connsiteX15" fmla="*/ 4445 w 64135"/>
                  <a:gd name="connsiteY15" fmla="*/ 35560 h 88900"/>
                  <a:gd name="connsiteX16" fmla="*/ 1270 w 64135"/>
                  <a:gd name="connsiteY16" fmla="*/ 23495 h 88900"/>
                  <a:gd name="connsiteX17" fmla="*/ 5080 w 64135"/>
                  <a:gd name="connsiteY17" fmla="*/ 11430 h 88900"/>
                  <a:gd name="connsiteX18" fmla="*/ 15875 w 64135"/>
                  <a:gd name="connsiteY18" fmla="*/ 3175 h 88900"/>
                  <a:gd name="connsiteX19" fmla="*/ 31750 w 64135"/>
                  <a:gd name="connsiteY19" fmla="*/ 0 h 88900"/>
                  <a:gd name="connsiteX20" fmla="*/ 49530 w 64135"/>
                  <a:gd name="connsiteY20" fmla="*/ 2540 h 88900"/>
                  <a:gd name="connsiteX21" fmla="*/ 62865 w 64135"/>
                  <a:gd name="connsiteY21" fmla="*/ 9525 h 88900"/>
                  <a:gd name="connsiteX22" fmla="*/ 62865 w 64135"/>
                  <a:gd name="connsiteY22" fmla="*/ 29210 h 88900"/>
                  <a:gd name="connsiteX23" fmla="*/ 50165 w 64135"/>
                  <a:gd name="connsiteY23" fmla="*/ 29210 h 88900"/>
                  <a:gd name="connsiteX24" fmla="*/ 47625 w 64135"/>
                  <a:gd name="connsiteY24" fmla="*/ 17145 h 88900"/>
                  <a:gd name="connsiteX25" fmla="*/ 41275 w 64135"/>
                  <a:gd name="connsiteY25" fmla="*/ 14605 h 88900"/>
                  <a:gd name="connsiteX26" fmla="*/ 32385 w 64135"/>
                  <a:gd name="connsiteY26" fmla="*/ 13335 h 88900"/>
                  <a:gd name="connsiteX27" fmla="*/ 24765 w 64135"/>
                  <a:gd name="connsiteY27" fmla="*/ 14605 h 88900"/>
                  <a:gd name="connsiteX28" fmla="*/ 19685 w 64135"/>
                  <a:gd name="connsiteY28" fmla="*/ 18415 h 88900"/>
                  <a:gd name="connsiteX29" fmla="*/ 17780 w 64135"/>
                  <a:gd name="connsiteY29" fmla="*/ 24130 h 88900"/>
                  <a:gd name="connsiteX30" fmla="*/ 19685 w 64135"/>
                  <a:gd name="connsiteY30" fmla="*/ 29210 h 88900"/>
                  <a:gd name="connsiteX31" fmla="*/ 24765 w 64135"/>
                  <a:gd name="connsiteY31" fmla="*/ 33020 h 88900"/>
                  <a:gd name="connsiteX32" fmla="*/ 34925 w 64135"/>
                  <a:gd name="connsiteY32" fmla="*/ 36830 h 88900"/>
                  <a:gd name="connsiteX33" fmla="*/ 56515 w 64135"/>
                  <a:gd name="connsiteY33" fmla="*/ 47625 h 88900"/>
                  <a:gd name="connsiteX34" fmla="*/ 64135 w 64135"/>
                  <a:gd name="connsiteY34" fmla="*/ 64770 h 88900"/>
                  <a:gd name="connsiteX35" fmla="*/ 60325 w 64135"/>
                  <a:gd name="connsiteY35" fmla="*/ 77470 h 88900"/>
                  <a:gd name="connsiteX36" fmla="*/ 48895 w 64135"/>
                  <a:gd name="connsiteY36" fmla="*/ 85725 h 88900"/>
                  <a:gd name="connsiteX37" fmla="*/ 32385 w 64135"/>
                  <a:gd name="connsiteY37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4135" h="88900">
                    <a:moveTo>
                      <a:pt x="32385" y="88900"/>
                    </a:moveTo>
                    <a:cubicBezTo>
                      <a:pt x="26035" y="88900"/>
                      <a:pt x="20320" y="88265"/>
                      <a:pt x="15240" y="86995"/>
                    </a:cubicBezTo>
                    <a:cubicBezTo>
                      <a:pt x="10160" y="85725"/>
                      <a:pt x="5080" y="83185"/>
                      <a:pt x="0" y="79375"/>
                    </a:cubicBezTo>
                    <a:lnTo>
                      <a:pt x="0" y="58420"/>
                    </a:lnTo>
                    <a:lnTo>
                      <a:pt x="13335" y="58420"/>
                    </a:lnTo>
                    <a:lnTo>
                      <a:pt x="15240" y="70485"/>
                    </a:lnTo>
                    <a:cubicBezTo>
                      <a:pt x="17145" y="71755"/>
                      <a:pt x="19685" y="73025"/>
                      <a:pt x="22860" y="74295"/>
                    </a:cubicBezTo>
                    <a:cubicBezTo>
                      <a:pt x="26035" y="74930"/>
                      <a:pt x="29210" y="75565"/>
                      <a:pt x="33020" y="75565"/>
                    </a:cubicBezTo>
                    <a:cubicBezTo>
                      <a:pt x="36195" y="75565"/>
                      <a:pt x="38735" y="74930"/>
                      <a:pt x="40640" y="74295"/>
                    </a:cubicBezTo>
                    <a:cubicBezTo>
                      <a:pt x="42545" y="73660"/>
                      <a:pt x="44450" y="72390"/>
                      <a:pt x="45720" y="70485"/>
                    </a:cubicBezTo>
                    <a:cubicBezTo>
                      <a:pt x="46990" y="68580"/>
                      <a:pt x="47625" y="67310"/>
                      <a:pt x="47625" y="64770"/>
                    </a:cubicBezTo>
                    <a:cubicBezTo>
                      <a:pt x="47625" y="62865"/>
                      <a:pt x="46990" y="60960"/>
                      <a:pt x="46355" y="59055"/>
                    </a:cubicBezTo>
                    <a:cubicBezTo>
                      <a:pt x="45085" y="57150"/>
                      <a:pt x="43815" y="55880"/>
                      <a:pt x="41275" y="54610"/>
                    </a:cubicBezTo>
                    <a:cubicBezTo>
                      <a:pt x="38735" y="53340"/>
                      <a:pt x="35560" y="52070"/>
                      <a:pt x="31750" y="50800"/>
                    </a:cubicBezTo>
                    <a:cubicBezTo>
                      <a:pt x="24765" y="48895"/>
                      <a:pt x="19050" y="46355"/>
                      <a:pt x="14605" y="44450"/>
                    </a:cubicBezTo>
                    <a:cubicBezTo>
                      <a:pt x="10160" y="41910"/>
                      <a:pt x="6985" y="39370"/>
                      <a:pt x="4445" y="35560"/>
                    </a:cubicBezTo>
                    <a:cubicBezTo>
                      <a:pt x="1905" y="32385"/>
                      <a:pt x="1270" y="27940"/>
                      <a:pt x="1270" y="23495"/>
                    </a:cubicBezTo>
                    <a:cubicBezTo>
                      <a:pt x="1270" y="19050"/>
                      <a:pt x="2540" y="14605"/>
                      <a:pt x="5080" y="11430"/>
                    </a:cubicBezTo>
                    <a:cubicBezTo>
                      <a:pt x="7620" y="8255"/>
                      <a:pt x="11430" y="5080"/>
                      <a:pt x="15875" y="3175"/>
                    </a:cubicBezTo>
                    <a:cubicBezTo>
                      <a:pt x="20320" y="1270"/>
                      <a:pt x="26035" y="0"/>
                      <a:pt x="31750" y="0"/>
                    </a:cubicBezTo>
                    <a:cubicBezTo>
                      <a:pt x="38100" y="0"/>
                      <a:pt x="44450" y="635"/>
                      <a:pt x="49530" y="2540"/>
                    </a:cubicBezTo>
                    <a:cubicBezTo>
                      <a:pt x="54610" y="4445"/>
                      <a:pt x="59055" y="6350"/>
                      <a:pt x="62865" y="9525"/>
                    </a:cubicBezTo>
                    <a:lnTo>
                      <a:pt x="62865" y="29210"/>
                    </a:lnTo>
                    <a:lnTo>
                      <a:pt x="50165" y="29210"/>
                    </a:lnTo>
                    <a:lnTo>
                      <a:pt x="47625" y="17145"/>
                    </a:lnTo>
                    <a:cubicBezTo>
                      <a:pt x="46355" y="16510"/>
                      <a:pt x="43815" y="15240"/>
                      <a:pt x="41275" y="14605"/>
                    </a:cubicBezTo>
                    <a:cubicBezTo>
                      <a:pt x="38735" y="13970"/>
                      <a:pt x="35560" y="13335"/>
                      <a:pt x="32385" y="13335"/>
                    </a:cubicBezTo>
                    <a:cubicBezTo>
                      <a:pt x="29845" y="13335"/>
                      <a:pt x="27305" y="13970"/>
                      <a:pt x="24765" y="14605"/>
                    </a:cubicBezTo>
                    <a:cubicBezTo>
                      <a:pt x="22860" y="15240"/>
                      <a:pt x="20955" y="16510"/>
                      <a:pt x="19685" y="18415"/>
                    </a:cubicBezTo>
                    <a:cubicBezTo>
                      <a:pt x="18415" y="19685"/>
                      <a:pt x="17780" y="22225"/>
                      <a:pt x="17780" y="24130"/>
                    </a:cubicBezTo>
                    <a:cubicBezTo>
                      <a:pt x="17780" y="26035"/>
                      <a:pt x="18415" y="27940"/>
                      <a:pt x="19685" y="29210"/>
                    </a:cubicBezTo>
                    <a:cubicBezTo>
                      <a:pt x="20955" y="30480"/>
                      <a:pt x="22225" y="31750"/>
                      <a:pt x="24765" y="33020"/>
                    </a:cubicBezTo>
                    <a:cubicBezTo>
                      <a:pt x="27305" y="34290"/>
                      <a:pt x="30480" y="35560"/>
                      <a:pt x="34925" y="36830"/>
                    </a:cubicBezTo>
                    <a:cubicBezTo>
                      <a:pt x="44450" y="39370"/>
                      <a:pt x="51435" y="43180"/>
                      <a:pt x="56515" y="47625"/>
                    </a:cubicBezTo>
                    <a:cubicBezTo>
                      <a:pt x="61595" y="52070"/>
                      <a:pt x="64135" y="57785"/>
                      <a:pt x="64135" y="64770"/>
                    </a:cubicBezTo>
                    <a:cubicBezTo>
                      <a:pt x="64135" y="69850"/>
                      <a:pt x="62865" y="73660"/>
                      <a:pt x="60325" y="77470"/>
                    </a:cubicBezTo>
                    <a:cubicBezTo>
                      <a:pt x="57785" y="81280"/>
                      <a:pt x="53975" y="83820"/>
                      <a:pt x="48895" y="85725"/>
                    </a:cubicBezTo>
                    <a:cubicBezTo>
                      <a:pt x="44450" y="87630"/>
                      <a:pt x="38735" y="88900"/>
                      <a:pt x="3238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13B83F59-33DD-B485-61C2-4015C3565107}"/>
                  </a:ext>
                </a:extLst>
              </p:cNvPr>
              <p:cNvSpPr/>
              <p:nvPr/>
            </p:nvSpPr>
            <p:spPr>
              <a:xfrm>
                <a:off x="1530985" y="325120"/>
                <a:ext cx="35559" cy="86360"/>
              </a:xfrm>
              <a:custGeom>
                <a:avLst/>
                <a:gdLst>
                  <a:gd name="connsiteX0" fmla="*/ 0 w 35559"/>
                  <a:gd name="connsiteY0" fmla="*/ 86360 h 86360"/>
                  <a:gd name="connsiteX1" fmla="*/ 0 w 35559"/>
                  <a:gd name="connsiteY1" fmla="*/ 76200 h 86360"/>
                  <a:gd name="connsiteX2" fmla="*/ 8890 w 35559"/>
                  <a:gd name="connsiteY2" fmla="*/ 74295 h 86360"/>
                  <a:gd name="connsiteX3" fmla="*/ 8890 w 35559"/>
                  <a:gd name="connsiteY3" fmla="*/ 12065 h 86360"/>
                  <a:gd name="connsiteX4" fmla="*/ 0 w 35559"/>
                  <a:gd name="connsiteY4" fmla="*/ 10160 h 86360"/>
                  <a:gd name="connsiteX5" fmla="*/ 0 w 35559"/>
                  <a:gd name="connsiteY5" fmla="*/ 0 h 86360"/>
                  <a:gd name="connsiteX6" fmla="*/ 35560 w 35559"/>
                  <a:gd name="connsiteY6" fmla="*/ 0 h 86360"/>
                  <a:gd name="connsiteX7" fmla="*/ 35560 w 35559"/>
                  <a:gd name="connsiteY7" fmla="*/ 10160 h 86360"/>
                  <a:gd name="connsiteX8" fmla="*/ 26670 w 35559"/>
                  <a:gd name="connsiteY8" fmla="*/ 12065 h 86360"/>
                  <a:gd name="connsiteX9" fmla="*/ 26670 w 35559"/>
                  <a:gd name="connsiteY9" fmla="*/ 74295 h 86360"/>
                  <a:gd name="connsiteX10" fmla="*/ 35560 w 35559"/>
                  <a:gd name="connsiteY10" fmla="*/ 76200 h 86360"/>
                  <a:gd name="connsiteX11" fmla="*/ 35560 w 35559"/>
                  <a:gd name="connsiteY11" fmla="*/ 86360 h 86360"/>
                  <a:gd name="connsiteX12" fmla="*/ 0 w 35559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B39E760D-01EA-DAA2-4D75-11E83C48A6A8}"/>
                  </a:ext>
                </a:extLst>
              </p:cNvPr>
              <p:cNvSpPr/>
              <p:nvPr/>
            </p:nvSpPr>
            <p:spPr>
              <a:xfrm>
                <a:off x="1572894" y="325120"/>
                <a:ext cx="76834" cy="86360"/>
              </a:xfrm>
              <a:custGeom>
                <a:avLst/>
                <a:gdLst>
                  <a:gd name="connsiteX0" fmla="*/ 20320 w 76834"/>
                  <a:gd name="connsiteY0" fmla="*/ 86360 h 86360"/>
                  <a:gd name="connsiteX1" fmla="*/ 20320 w 76834"/>
                  <a:gd name="connsiteY1" fmla="*/ 76200 h 86360"/>
                  <a:gd name="connsiteX2" fmla="*/ 29845 w 76834"/>
                  <a:gd name="connsiteY2" fmla="*/ 74295 h 86360"/>
                  <a:gd name="connsiteX3" fmla="*/ 29845 w 76834"/>
                  <a:gd name="connsiteY3" fmla="*/ 13335 h 86360"/>
                  <a:gd name="connsiteX4" fmla="*/ 13970 w 76834"/>
                  <a:gd name="connsiteY4" fmla="*/ 13335 h 86360"/>
                  <a:gd name="connsiteX5" fmla="*/ 13335 w 76834"/>
                  <a:gd name="connsiteY5" fmla="*/ 23495 h 86360"/>
                  <a:gd name="connsiteX6" fmla="*/ 0 w 76834"/>
                  <a:gd name="connsiteY6" fmla="*/ 23495 h 86360"/>
                  <a:gd name="connsiteX7" fmla="*/ 0 w 76834"/>
                  <a:gd name="connsiteY7" fmla="*/ 0 h 86360"/>
                  <a:gd name="connsiteX8" fmla="*/ 76835 w 76834"/>
                  <a:gd name="connsiteY8" fmla="*/ 0 h 86360"/>
                  <a:gd name="connsiteX9" fmla="*/ 76835 w 76834"/>
                  <a:gd name="connsiteY9" fmla="*/ 23495 h 86360"/>
                  <a:gd name="connsiteX10" fmla="*/ 63500 w 76834"/>
                  <a:gd name="connsiteY10" fmla="*/ 23495 h 86360"/>
                  <a:gd name="connsiteX11" fmla="*/ 62865 w 76834"/>
                  <a:gd name="connsiteY11" fmla="*/ 13335 h 86360"/>
                  <a:gd name="connsiteX12" fmla="*/ 46990 w 76834"/>
                  <a:gd name="connsiteY12" fmla="*/ 13335 h 86360"/>
                  <a:gd name="connsiteX13" fmla="*/ 46990 w 76834"/>
                  <a:gd name="connsiteY13" fmla="*/ 74295 h 86360"/>
                  <a:gd name="connsiteX14" fmla="*/ 56515 w 76834"/>
                  <a:gd name="connsiteY14" fmla="*/ 76200 h 86360"/>
                  <a:gd name="connsiteX15" fmla="*/ 56515 w 76834"/>
                  <a:gd name="connsiteY15" fmla="*/ 86360 h 86360"/>
                  <a:gd name="connsiteX16" fmla="*/ 20320 w 76834"/>
                  <a:gd name="connsiteY16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4" h="86360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D984C040-A42E-9925-D5C7-4D52B29687EF}"/>
                  </a:ext>
                </a:extLst>
              </p:cNvPr>
              <p:cNvSpPr/>
              <p:nvPr/>
            </p:nvSpPr>
            <p:spPr>
              <a:xfrm>
                <a:off x="1656079" y="324484"/>
                <a:ext cx="84455" cy="86995"/>
              </a:xfrm>
              <a:custGeom>
                <a:avLst/>
                <a:gdLst>
                  <a:gd name="connsiteX0" fmla="*/ 24130 w 84455"/>
                  <a:gd name="connsiteY0" fmla="*/ 86995 h 86995"/>
                  <a:gd name="connsiteX1" fmla="*/ 24130 w 84455"/>
                  <a:gd name="connsiteY1" fmla="*/ 76835 h 86995"/>
                  <a:gd name="connsiteX2" fmla="*/ 33655 w 84455"/>
                  <a:gd name="connsiteY2" fmla="*/ 74930 h 86995"/>
                  <a:gd name="connsiteX3" fmla="*/ 33655 w 84455"/>
                  <a:gd name="connsiteY3" fmla="*/ 57785 h 86995"/>
                  <a:gd name="connsiteX4" fmla="*/ 8255 w 84455"/>
                  <a:gd name="connsiteY4" fmla="*/ 12700 h 86995"/>
                  <a:gd name="connsiteX5" fmla="*/ 0 w 84455"/>
                  <a:gd name="connsiteY5" fmla="*/ 11430 h 86995"/>
                  <a:gd name="connsiteX6" fmla="*/ 0 w 84455"/>
                  <a:gd name="connsiteY6" fmla="*/ 1270 h 86995"/>
                  <a:gd name="connsiteX7" fmla="*/ 34290 w 84455"/>
                  <a:gd name="connsiteY7" fmla="*/ 1270 h 86995"/>
                  <a:gd name="connsiteX8" fmla="*/ 34290 w 84455"/>
                  <a:gd name="connsiteY8" fmla="*/ 11430 h 86995"/>
                  <a:gd name="connsiteX9" fmla="*/ 26670 w 84455"/>
                  <a:gd name="connsiteY9" fmla="*/ 12065 h 86995"/>
                  <a:gd name="connsiteX10" fmla="*/ 41275 w 84455"/>
                  <a:gd name="connsiteY10" fmla="*/ 39370 h 86995"/>
                  <a:gd name="connsiteX11" fmla="*/ 42545 w 84455"/>
                  <a:gd name="connsiteY11" fmla="*/ 41910 h 86995"/>
                  <a:gd name="connsiteX12" fmla="*/ 43180 w 84455"/>
                  <a:gd name="connsiteY12" fmla="*/ 41910 h 86995"/>
                  <a:gd name="connsiteX13" fmla="*/ 44450 w 84455"/>
                  <a:gd name="connsiteY13" fmla="*/ 39370 h 86995"/>
                  <a:gd name="connsiteX14" fmla="*/ 60325 w 84455"/>
                  <a:gd name="connsiteY14" fmla="*/ 11430 h 86995"/>
                  <a:gd name="connsiteX15" fmla="*/ 50800 w 84455"/>
                  <a:gd name="connsiteY15" fmla="*/ 10160 h 86995"/>
                  <a:gd name="connsiteX16" fmla="*/ 50800 w 84455"/>
                  <a:gd name="connsiteY16" fmla="*/ 0 h 86995"/>
                  <a:gd name="connsiteX17" fmla="*/ 84455 w 84455"/>
                  <a:gd name="connsiteY17" fmla="*/ 0 h 86995"/>
                  <a:gd name="connsiteX18" fmla="*/ 84455 w 84455"/>
                  <a:gd name="connsiteY18" fmla="*/ 10160 h 86995"/>
                  <a:gd name="connsiteX19" fmla="*/ 76200 w 84455"/>
                  <a:gd name="connsiteY19" fmla="*/ 11430 h 86995"/>
                  <a:gd name="connsiteX20" fmla="*/ 50800 w 84455"/>
                  <a:gd name="connsiteY20" fmla="*/ 55245 h 86995"/>
                  <a:gd name="connsiteX21" fmla="*/ 50800 w 84455"/>
                  <a:gd name="connsiteY21" fmla="*/ 74295 h 86995"/>
                  <a:gd name="connsiteX22" fmla="*/ 60325 w 84455"/>
                  <a:gd name="connsiteY22" fmla="*/ 76200 h 86995"/>
                  <a:gd name="connsiteX23" fmla="*/ 60325 w 84455"/>
                  <a:gd name="connsiteY23" fmla="*/ 86360 h 86995"/>
                  <a:gd name="connsiteX24" fmla="*/ 24130 w 84455"/>
                  <a:gd name="connsiteY24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4455" h="86995">
                    <a:moveTo>
                      <a:pt x="24130" y="86995"/>
                    </a:moveTo>
                    <a:lnTo>
                      <a:pt x="24130" y="76835"/>
                    </a:lnTo>
                    <a:lnTo>
                      <a:pt x="33655" y="74930"/>
                    </a:lnTo>
                    <a:lnTo>
                      <a:pt x="33655" y="57785"/>
                    </a:lnTo>
                    <a:lnTo>
                      <a:pt x="8255" y="12700"/>
                    </a:lnTo>
                    <a:lnTo>
                      <a:pt x="0" y="11430"/>
                    </a:lnTo>
                    <a:lnTo>
                      <a:pt x="0" y="1270"/>
                    </a:lnTo>
                    <a:lnTo>
                      <a:pt x="34290" y="1270"/>
                    </a:lnTo>
                    <a:lnTo>
                      <a:pt x="34290" y="11430"/>
                    </a:lnTo>
                    <a:lnTo>
                      <a:pt x="26670" y="12065"/>
                    </a:lnTo>
                    <a:lnTo>
                      <a:pt x="41275" y="39370"/>
                    </a:lnTo>
                    <a:lnTo>
                      <a:pt x="42545" y="41910"/>
                    </a:lnTo>
                    <a:lnTo>
                      <a:pt x="43180" y="41910"/>
                    </a:lnTo>
                    <a:lnTo>
                      <a:pt x="44450" y="39370"/>
                    </a:lnTo>
                    <a:lnTo>
                      <a:pt x="60325" y="11430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4455" y="0"/>
                    </a:lnTo>
                    <a:lnTo>
                      <a:pt x="84455" y="10160"/>
                    </a:lnTo>
                    <a:lnTo>
                      <a:pt x="76200" y="11430"/>
                    </a:lnTo>
                    <a:lnTo>
                      <a:pt x="50800" y="55245"/>
                    </a:lnTo>
                    <a:lnTo>
                      <a:pt x="50800" y="74295"/>
                    </a:lnTo>
                    <a:lnTo>
                      <a:pt x="60325" y="76200"/>
                    </a:lnTo>
                    <a:lnTo>
                      <a:pt x="60325" y="86360"/>
                    </a:lnTo>
                    <a:lnTo>
                      <a:pt x="2413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300D086E-91B2-73AC-2AB4-8E8CC4AE27DC}"/>
                  </a:ext>
                </a:extLst>
              </p:cNvPr>
              <p:cNvSpPr/>
              <p:nvPr/>
            </p:nvSpPr>
            <p:spPr>
              <a:xfrm>
                <a:off x="793115" y="446405"/>
                <a:ext cx="77470" cy="86359"/>
              </a:xfrm>
              <a:custGeom>
                <a:avLst/>
                <a:gdLst>
                  <a:gd name="connsiteX0" fmla="*/ 0 w 77470"/>
                  <a:gd name="connsiteY0" fmla="*/ 86360 h 86359"/>
                  <a:gd name="connsiteX1" fmla="*/ 0 w 77470"/>
                  <a:gd name="connsiteY1" fmla="*/ 76200 h 86359"/>
                  <a:gd name="connsiteX2" fmla="*/ 8890 w 77470"/>
                  <a:gd name="connsiteY2" fmla="*/ 74295 h 86359"/>
                  <a:gd name="connsiteX3" fmla="*/ 8890 w 77470"/>
                  <a:gd name="connsiteY3" fmla="*/ 12065 h 86359"/>
                  <a:gd name="connsiteX4" fmla="*/ 0 w 77470"/>
                  <a:gd name="connsiteY4" fmla="*/ 10160 h 86359"/>
                  <a:gd name="connsiteX5" fmla="*/ 0 w 77470"/>
                  <a:gd name="connsiteY5" fmla="*/ 0 h 86359"/>
                  <a:gd name="connsiteX6" fmla="*/ 40640 w 77470"/>
                  <a:gd name="connsiteY6" fmla="*/ 0 h 86359"/>
                  <a:gd name="connsiteX7" fmla="*/ 57785 w 77470"/>
                  <a:gd name="connsiteY7" fmla="*/ 3175 h 86359"/>
                  <a:gd name="connsiteX8" fmla="*/ 68580 w 77470"/>
                  <a:gd name="connsiteY8" fmla="*/ 12065 h 86359"/>
                  <a:gd name="connsiteX9" fmla="*/ 72390 w 77470"/>
                  <a:gd name="connsiteY9" fmla="*/ 26035 h 86359"/>
                  <a:gd name="connsiteX10" fmla="*/ 68580 w 77470"/>
                  <a:gd name="connsiteY10" fmla="*/ 39370 h 86359"/>
                  <a:gd name="connsiteX11" fmla="*/ 57785 w 77470"/>
                  <a:gd name="connsiteY11" fmla="*/ 48895 h 86359"/>
                  <a:gd name="connsiteX12" fmla="*/ 41910 w 77470"/>
                  <a:gd name="connsiteY12" fmla="*/ 52705 h 86359"/>
                  <a:gd name="connsiteX13" fmla="*/ 25400 w 77470"/>
                  <a:gd name="connsiteY13" fmla="*/ 52705 h 86359"/>
                  <a:gd name="connsiteX14" fmla="*/ 25400 w 77470"/>
                  <a:gd name="connsiteY14" fmla="*/ 74295 h 86359"/>
                  <a:gd name="connsiteX15" fmla="*/ 34925 w 77470"/>
                  <a:gd name="connsiteY15" fmla="*/ 76200 h 86359"/>
                  <a:gd name="connsiteX16" fmla="*/ 34925 w 77470"/>
                  <a:gd name="connsiteY16" fmla="*/ 86360 h 86359"/>
                  <a:gd name="connsiteX17" fmla="*/ 0 w 77470"/>
                  <a:gd name="connsiteY17" fmla="*/ 86360 h 86359"/>
                  <a:gd name="connsiteX18" fmla="*/ 26670 w 77470"/>
                  <a:gd name="connsiteY18" fmla="*/ 39370 h 86359"/>
                  <a:gd name="connsiteX19" fmla="*/ 40640 w 77470"/>
                  <a:gd name="connsiteY19" fmla="*/ 39370 h 86359"/>
                  <a:gd name="connsiteX20" fmla="*/ 52070 w 77470"/>
                  <a:gd name="connsiteY20" fmla="*/ 36195 h 86359"/>
                  <a:gd name="connsiteX21" fmla="*/ 55880 w 77470"/>
                  <a:gd name="connsiteY21" fmla="*/ 26670 h 86359"/>
                  <a:gd name="connsiteX22" fmla="*/ 52070 w 77470"/>
                  <a:gd name="connsiteY22" fmla="*/ 17145 h 86359"/>
                  <a:gd name="connsiteX23" fmla="*/ 41275 w 77470"/>
                  <a:gd name="connsiteY23" fmla="*/ 13335 h 86359"/>
                  <a:gd name="connsiteX24" fmla="*/ 26670 w 77470"/>
                  <a:gd name="connsiteY24" fmla="*/ 13335 h 86359"/>
                  <a:gd name="connsiteX25" fmla="*/ 26670 w 77470"/>
                  <a:gd name="connsiteY25" fmla="*/ 39370 h 86359"/>
                  <a:gd name="connsiteX26" fmla="*/ 55880 w 77470"/>
                  <a:gd name="connsiteY26" fmla="*/ 86360 h 86359"/>
                  <a:gd name="connsiteX27" fmla="*/ 41275 w 77470"/>
                  <a:gd name="connsiteY27" fmla="*/ 48895 h 86359"/>
                  <a:gd name="connsiteX28" fmla="*/ 57150 w 77470"/>
                  <a:gd name="connsiteY28" fmla="*/ 45085 h 86359"/>
                  <a:gd name="connsiteX29" fmla="*/ 69850 w 77470"/>
                  <a:gd name="connsiteY29" fmla="*/ 74295 h 86359"/>
                  <a:gd name="connsiteX30" fmla="*/ 77470 w 77470"/>
                  <a:gd name="connsiteY30" fmla="*/ 76200 h 86359"/>
                  <a:gd name="connsiteX31" fmla="*/ 77470 w 77470"/>
                  <a:gd name="connsiteY31" fmla="*/ 86360 h 86359"/>
                  <a:gd name="connsiteX32" fmla="*/ 55880 w 77470"/>
                  <a:gd name="connsiteY3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47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  <a:moveTo>
                      <a:pt x="26670" y="39370"/>
                    </a:moveTo>
                    <a:lnTo>
                      <a:pt x="40640" y="39370"/>
                    </a:lnTo>
                    <a:cubicBezTo>
                      <a:pt x="45720" y="39370"/>
                      <a:pt x="49530" y="38100"/>
                      <a:pt x="52070" y="36195"/>
                    </a:cubicBezTo>
                    <a:cubicBezTo>
                      <a:pt x="54610" y="34290"/>
                      <a:pt x="55880" y="31115"/>
                      <a:pt x="55880" y="26670"/>
                    </a:cubicBezTo>
                    <a:cubicBezTo>
                      <a:pt x="55880" y="22860"/>
                      <a:pt x="54610" y="19685"/>
                      <a:pt x="52070" y="17145"/>
                    </a:cubicBezTo>
                    <a:cubicBezTo>
                      <a:pt x="49530" y="14605"/>
                      <a:pt x="45720" y="13335"/>
                      <a:pt x="41275" y="13335"/>
                    </a:cubicBezTo>
                    <a:lnTo>
                      <a:pt x="26670" y="13335"/>
                    </a:lnTo>
                    <a:lnTo>
                      <a:pt x="26670" y="39370"/>
                    </a:lnTo>
                    <a:close/>
                    <a:moveTo>
                      <a:pt x="55880" y="86360"/>
                    </a:moveTo>
                    <a:lnTo>
                      <a:pt x="41275" y="48895"/>
                    </a:lnTo>
                    <a:lnTo>
                      <a:pt x="57150" y="45085"/>
                    </a:lnTo>
                    <a:lnTo>
                      <a:pt x="69850" y="74295"/>
                    </a:lnTo>
                    <a:lnTo>
                      <a:pt x="77470" y="76200"/>
                    </a:lnTo>
                    <a:lnTo>
                      <a:pt x="77470" y="86360"/>
                    </a:lnTo>
                    <a:lnTo>
                      <a:pt x="5588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4C2AD0F8-29D9-0708-1F6E-F6FCC15A7380}"/>
                  </a:ext>
                </a:extLst>
              </p:cNvPr>
              <p:cNvSpPr/>
              <p:nvPr/>
            </p:nvSpPr>
            <p:spPr>
              <a:xfrm>
                <a:off x="885825" y="446405"/>
                <a:ext cx="68580" cy="86994"/>
              </a:xfrm>
              <a:custGeom>
                <a:avLst/>
                <a:gdLst>
                  <a:gd name="connsiteX0" fmla="*/ 0 w 68580"/>
                  <a:gd name="connsiteY0" fmla="*/ 86360 h 86994"/>
                  <a:gd name="connsiteX1" fmla="*/ 0 w 68580"/>
                  <a:gd name="connsiteY1" fmla="*/ 76200 h 86994"/>
                  <a:gd name="connsiteX2" fmla="*/ 9525 w 68580"/>
                  <a:gd name="connsiteY2" fmla="*/ 74295 h 86994"/>
                  <a:gd name="connsiteX3" fmla="*/ 9525 w 68580"/>
                  <a:gd name="connsiteY3" fmla="*/ 12065 h 86994"/>
                  <a:gd name="connsiteX4" fmla="*/ 635 w 68580"/>
                  <a:gd name="connsiteY4" fmla="*/ 10160 h 86994"/>
                  <a:gd name="connsiteX5" fmla="*/ 635 w 68580"/>
                  <a:gd name="connsiteY5" fmla="*/ 0 h 86994"/>
                  <a:gd name="connsiteX6" fmla="*/ 67945 w 68580"/>
                  <a:gd name="connsiteY6" fmla="*/ 0 h 86994"/>
                  <a:gd name="connsiteX7" fmla="*/ 67945 w 68580"/>
                  <a:gd name="connsiteY7" fmla="*/ 23495 h 86994"/>
                  <a:gd name="connsiteX8" fmla="*/ 53975 w 68580"/>
                  <a:gd name="connsiteY8" fmla="*/ 23495 h 86994"/>
                  <a:gd name="connsiteX9" fmla="*/ 53340 w 68580"/>
                  <a:gd name="connsiteY9" fmla="*/ 13335 h 86994"/>
                  <a:gd name="connsiteX10" fmla="*/ 26670 w 68580"/>
                  <a:gd name="connsiteY10" fmla="*/ 13335 h 86994"/>
                  <a:gd name="connsiteX11" fmla="*/ 26670 w 68580"/>
                  <a:gd name="connsiteY11" fmla="*/ 34925 h 86994"/>
                  <a:gd name="connsiteX12" fmla="*/ 55880 w 68580"/>
                  <a:gd name="connsiteY12" fmla="*/ 34925 h 86994"/>
                  <a:gd name="connsiteX13" fmla="*/ 55880 w 68580"/>
                  <a:gd name="connsiteY13" fmla="*/ 48895 h 86994"/>
                  <a:gd name="connsiteX14" fmla="*/ 26670 w 68580"/>
                  <a:gd name="connsiteY14" fmla="*/ 48895 h 86994"/>
                  <a:gd name="connsiteX15" fmla="*/ 26670 w 68580"/>
                  <a:gd name="connsiteY15" fmla="*/ 73660 h 86994"/>
                  <a:gd name="connsiteX16" fmla="*/ 54610 w 68580"/>
                  <a:gd name="connsiteY16" fmla="*/ 73660 h 86994"/>
                  <a:gd name="connsiteX17" fmla="*/ 55245 w 68580"/>
                  <a:gd name="connsiteY17" fmla="*/ 63500 h 86994"/>
                  <a:gd name="connsiteX18" fmla="*/ 68580 w 68580"/>
                  <a:gd name="connsiteY18" fmla="*/ 63500 h 86994"/>
                  <a:gd name="connsiteX19" fmla="*/ 68580 w 68580"/>
                  <a:gd name="connsiteY19" fmla="*/ 86995 h 86994"/>
                  <a:gd name="connsiteX20" fmla="*/ 0 w 68580"/>
                  <a:gd name="connsiteY20" fmla="*/ 86995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80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9525" y="74295"/>
                    </a:lnTo>
                    <a:lnTo>
                      <a:pt x="9525" y="12065"/>
                    </a:lnTo>
                    <a:lnTo>
                      <a:pt x="635" y="10160"/>
                    </a:lnTo>
                    <a:lnTo>
                      <a:pt x="635" y="0"/>
                    </a:lnTo>
                    <a:lnTo>
                      <a:pt x="67945" y="0"/>
                    </a:lnTo>
                    <a:lnTo>
                      <a:pt x="67945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895"/>
                    </a:lnTo>
                    <a:lnTo>
                      <a:pt x="26670" y="48895"/>
                    </a:lnTo>
                    <a:lnTo>
                      <a:pt x="26670" y="73660"/>
                    </a:lnTo>
                    <a:lnTo>
                      <a:pt x="54610" y="73660"/>
                    </a:lnTo>
                    <a:lnTo>
                      <a:pt x="55245" y="63500"/>
                    </a:lnTo>
                    <a:lnTo>
                      <a:pt x="68580" y="63500"/>
                    </a:lnTo>
                    <a:lnTo>
                      <a:pt x="68580" y="86995"/>
                    </a:lnTo>
                    <a:lnTo>
                      <a:pt x="0" y="8699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9E670383-2E20-410F-CAA2-94F9B8DA77D9}"/>
                  </a:ext>
                </a:extLst>
              </p:cNvPr>
              <p:cNvSpPr/>
              <p:nvPr/>
            </p:nvSpPr>
            <p:spPr>
              <a:xfrm>
                <a:off x="972819" y="445134"/>
                <a:ext cx="71119" cy="88900"/>
              </a:xfrm>
              <a:custGeom>
                <a:avLst/>
                <a:gdLst>
                  <a:gd name="connsiteX0" fmla="*/ 41275 w 71119"/>
                  <a:gd name="connsiteY0" fmla="*/ 88900 h 88900"/>
                  <a:gd name="connsiteX1" fmla="*/ 19685 w 71119"/>
                  <a:gd name="connsiteY1" fmla="*/ 83820 h 88900"/>
                  <a:gd name="connsiteX2" fmla="*/ 5080 w 71119"/>
                  <a:gd name="connsiteY2" fmla="*/ 69215 h 88900"/>
                  <a:gd name="connsiteX3" fmla="*/ 0 w 71119"/>
                  <a:gd name="connsiteY3" fmla="*/ 46355 h 88900"/>
                  <a:gd name="connsiteX4" fmla="*/ 0 w 71119"/>
                  <a:gd name="connsiteY4" fmla="*/ 43180 h 88900"/>
                  <a:gd name="connsiteX5" fmla="*/ 5080 w 71119"/>
                  <a:gd name="connsiteY5" fmla="*/ 20955 h 88900"/>
                  <a:gd name="connsiteX6" fmla="*/ 19050 w 71119"/>
                  <a:gd name="connsiteY6" fmla="*/ 5715 h 88900"/>
                  <a:gd name="connsiteX7" fmla="*/ 40640 w 71119"/>
                  <a:gd name="connsiteY7" fmla="*/ 0 h 88900"/>
                  <a:gd name="connsiteX8" fmla="*/ 57150 w 71119"/>
                  <a:gd name="connsiteY8" fmla="*/ 2540 h 88900"/>
                  <a:gd name="connsiteX9" fmla="*/ 71120 w 71119"/>
                  <a:gd name="connsiteY9" fmla="*/ 10160 h 88900"/>
                  <a:gd name="connsiteX10" fmla="*/ 71120 w 71119"/>
                  <a:gd name="connsiteY10" fmla="*/ 31115 h 88900"/>
                  <a:gd name="connsiteX11" fmla="*/ 58420 w 71119"/>
                  <a:gd name="connsiteY11" fmla="*/ 31115 h 88900"/>
                  <a:gd name="connsiteX12" fmla="*/ 55880 w 71119"/>
                  <a:gd name="connsiteY12" fmla="*/ 18415 h 88900"/>
                  <a:gd name="connsiteX13" fmla="*/ 51435 w 71119"/>
                  <a:gd name="connsiteY13" fmla="*/ 15875 h 88900"/>
                  <a:gd name="connsiteX14" fmla="*/ 46355 w 71119"/>
                  <a:gd name="connsiteY14" fmla="*/ 14605 h 88900"/>
                  <a:gd name="connsiteX15" fmla="*/ 40640 w 71119"/>
                  <a:gd name="connsiteY15" fmla="*/ 13970 h 88900"/>
                  <a:gd name="connsiteX16" fmla="*/ 27940 w 71119"/>
                  <a:gd name="connsiteY16" fmla="*/ 17780 h 88900"/>
                  <a:gd name="connsiteX17" fmla="*/ 19685 w 71119"/>
                  <a:gd name="connsiteY17" fmla="*/ 27940 h 88900"/>
                  <a:gd name="connsiteX18" fmla="*/ 17145 w 71119"/>
                  <a:gd name="connsiteY18" fmla="*/ 43815 h 88900"/>
                  <a:gd name="connsiteX19" fmla="*/ 17145 w 71119"/>
                  <a:gd name="connsiteY19" fmla="*/ 46990 h 88900"/>
                  <a:gd name="connsiteX20" fmla="*/ 20320 w 71119"/>
                  <a:gd name="connsiteY20" fmla="*/ 62865 h 88900"/>
                  <a:gd name="connsiteX21" fmla="*/ 28575 w 71119"/>
                  <a:gd name="connsiteY21" fmla="*/ 73025 h 88900"/>
                  <a:gd name="connsiteX22" fmla="*/ 41275 w 71119"/>
                  <a:gd name="connsiteY22" fmla="*/ 76835 h 88900"/>
                  <a:gd name="connsiteX23" fmla="*/ 48895 w 71119"/>
                  <a:gd name="connsiteY23" fmla="*/ 76200 h 88900"/>
                  <a:gd name="connsiteX24" fmla="*/ 55880 w 71119"/>
                  <a:gd name="connsiteY24" fmla="*/ 73660 h 88900"/>
                  <a:gd name="connsiteX25" fmla="*/ 57785 w 71119"/>
                  <a:gd name="connsiteY25" fmla="*/ 61595 h 88900"/>
                  <a:gd name="connsiteX26" fmla="*/ 70485 w 71119"/>
                  <a:gd name="connsiteY26" fmla="*/ 61595 h 88900"/>
                  <a:gd name="connsiteX27" fmla="*/ 70485 w 71119"/>
                  <a:gd name="connsiteY27" fmla="*/ 82550 h 88900"/>
                  <a:gd name="connsiteX28" fmla="*/ 57785 w 71119"/>
                  <a:gd name="connsiteY28" fmla="*/ 88265 h 88900"/>
                  <a:gd name="connsiteX29" fmla="*/ 41275 w 71119"/>
                  <a:gd name="connsiteY29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1119" h="88900">
                    <a:moveTo>
                      <a:pt x="41275" y="88900"/>
                    </a:moveTo>
                    <a:cubicBezTo>
                      <a:pt x="33020" y="88900"/>
                      <a:pt x="25400" y="86995"/>
                      <a:pt x="19685" y="83820"/>
                    </a:cubicBezTo>
                    <a:cubicBezTo>
                      <a:pt x="13335" y="80010"/>
                      <a:pt x="8890" y="75565"/>
                      <a:pt x="5080" y="69215"/>
                    </a:cubicBezTo>
                    <a:cubicBezTo>
                      <a:pt x="1905" y="62865"/>
                      <a:pt x="0" y="55245"/>
                      <a:pt x="0" y="46355"/>
                    </a:cubicBezTo>
                    <a:lnTo>
                      <a:pt x="0" y="43180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9050" y="5715"/>
                    </a:cubicBezTo>
                    <a:cubicBezTo>
                      <a:pt x="25400" y="1905"/>
                      <a:pt x="32385" y="0"/>
                      <a:pt x="40640" y="0"/>
                    </a:cubicBezTo>
                    <a:cubicBezTo>
                      <a:pt x="46355" y="0"/>
                      <a:pt x="52070" y="635"/>
                      <a:pt x="57150" y="2540"/>
                    </a:cubicBezTo>
                    <a:cubicBezTo>
                      <a:pt x="62230" y="4445"/>
                      <a:pt x="66675" y="6985"/>
                      <a:pt x="71120" y="10160"/>
                    </a:cubicBezTo>
                    <a:lnTo>
                      <a:pt x="71120" y="31115"/>
                    </a:lnTo>
                    <a:lnTo>
                      <a:pt x="58420" y="31115"/>
                    </a:lnTo>
                    <a:lnTo>
                      <a:pt x="55880" y="18415"/>
                    </a:lnTo>
                    <a:cubicBezTo>
                      <a:pt x="54610" y="17780"/>
                      <a:pt x="53340" y="16510"/>
                      <a:pt x="51435" y="15875"/>
                    </a:cubicBezTo>
                    <a:cubicBezTo>
                      <a:pt x="50165" y="15240"/>
                      <a:pt x="48260" y="14605"/>
                      <a:pt x="46355" y="14605"/>
                    </a:cubicBezTo>
                    <a:cubicBezTo>
                      <a:pt x="44450" y="13970"/>
                      <a:pt x="42545" y="13970"/>
                      <a:pt x="40640" y="13970"/>
                    </a:cubicBezTo>
                    <a:cubicBezTo>
                      <a:pt x="35560" y="13970"/>
                      <a:pt x="31750" y="15240"/>
                      <a:pt x="27940" y="17780"/>
                    </a:cubicBezTo>
                    <a:cubicBezTo>
                      <a:pt x="24130" y="20320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3340"/>
                      <a:pt x="18415" y="58420"/>
                      <a:pt x="20320" y="62865"/>
                    </a:cubicBezTo>
                    <a:cubicBezTo>
                      <a:pt x="22225" y="67310"/>
                      <a:pt x="25400" y="70485"/>
                      <a:pt x="28575" y="73025"/>
                    </a:cubicBezTo>
                    <a:cubicBezTo>
                      <a:pt x="32385" y="75565"/>
                      <a:pt x="36830" y="76835"/>
                      <a:pt x="41275" y="76835"/>
                    </a:cubicBezTo>
                    <a:cubicBezTo>
                      <a:pt x="43815" y="76835"/>
                      <a:pt x="46355" y="76835"/>
                      <a:pt x="48895" y="76200"/>
                    </a:cubicBezTo>
                    <a:cubicBezTo>
                      <a:pt x="51435" y="75565"/>
                      <a:pt x="53975" y="74930"/>
                      <a:pt x="55880" y="73660"/>
                    </a:cubicBezTo>
                    <a:lnTo>
                      <a:pt x="57785" y="61595"/>
                    </a:lnTo>
                    <a:lnTo>
                      <a:pt x="70485" y="61595"/>
                    </a:lnTo>
                    <a:lnTo>
                      <a:pt x="70485" y="82550"/>
                    </a:lnTo>
                    <a:cubicBezTo>
                      <a:pt x="67310" y="84455"/>
                      <a:pt x="62865" y="86360"/>
                      <a:pt x="57785" y="88265"/>
                    </a:cubicBezTo>
                    <a:cubicBezTo>
                      <a:pt x="52705" y="88265"/>
                      <a:pt x="47625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93E9BD60-B17E-8063-F7F1-CF5982167D7A}"/>
                  </a:ext>
                </a:extLst>
              </p:cNvPr>
              <p:cNvSpPr/>
              <p:nvPr/>
            </p:nvSpPr>
            <p:spPr>
              <a:xfrm>
                <a:off x="1061719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49530" y="87630"/>
                      <a:pt x="44450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3655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64FCCA2C-2399-3886-7807-80A966878697}"/>
                  </a:ext>
                </a:extLst>
              </p:cNvPr>
              <p:cNvSpPr/>
              <p:nvPr/>
            </p:nvSpPr>
            <p:spPr>
              <a:xfrm>
                <a:off x="1155700" y="445134"/>
                <a:ext cx="73660" cy="88900"/>
              </a:xfrm>
              <a:custGeom>
                <a:avLst/>
                <a:gdLst>
                  <a:gd name="connsiteX0" fmla="*/ 41275 w 73660"/>
                  <a:gd name="connsiteY0" fmla="*/ 88900 h 88900"/>
                  <a:gd name="connsiteX1" fmla="*/ 19050 w 73660"/>
                  <a:gd name="connsiteY1" fmla="*/ 83820 h 88900"/>
                  <a:gd name="connsiteX2" fmla="*/ 5080 w 73660"/>
                  <a:gd name="connsiteY2" fmla="*/ 69215 h 88900"/>
                  <a:gd name="connsiteX3" fmla="*/ 0 w 73660"/>
                  <a:gd name="connsiteY3" fmla="*/ 46990 h 88900"/>
                  <a:gd name="connsiteX4" fmla="*/ 0 w 73660"/>
                  <a:gd name="connsiteY4" fmla="*/ 43815 h 88900"/>
                  <a:gd name="connsiteX5" fmla="*/ 5080 w 73660"/>
                  <a:gd name="connsiteY5" fmla="*/ 20955 h 88900"/>
                  <a:gd name="connsiteX6" fmla="*/ 18415 w 73660"/>
                  <a:gd name="connsiteY6" fmla="*/ 5715 h 88900"/>
                  <a:gd name="connsiteX7" fmla="*/ 39370 w 73660"/>
                  <a:gd name="connsiteY7" fmla="*/ 0 h 88900"/>
                  <a:gd name="connsiteX8" fmla="*/ 57150 w 73660"/>
                  <a:gd name="connsiteY8" fmla="*/ 2540 h 88900"/>
                  <a:gd name="connsiteX9" fmla="*/ 71120 w 73660"/>
                  <a:gd name="connsiteY9" fmla="*/ 10160 h 88900"/>
                  <a:gd name="connsiteX10" fmla="*/ 71120 w 73660"/>
                  <a:gd name="connsiteY10" fmla="*/ 29210 h 88900"/>
                  <a:gd name="connsiteX11" fmla="*/ 58420 w 73660"/>
                  <a:gd name="connsiteY11" fmla="*/ 29210 h 88900"/>
                  <a:gd name="connsiteX12" fmla="*/ 55880 w 73660"/>
                  <a:gd name="connsiteY12" fmla="*/ 17780 h 88900"/>
                  <a:gd name="connsiteX13" fmla="*/ 49530 w 73660"/>
                  <a:gd name="connsiteY13" fmla="*/ 14605 h 88900"/>
                  <a:gd name="connsiteX14" fmla="*/ 40640 w 73660"/>
                  <a:gd name="connsiteY14" fmla="*/ 13335 h 88900"/>
                  <a:gd name="connsiteX15" fmla="*/ 27940 w 73660"/>
                  <a:gd name="connsiteY15" fmla="*/ 17145 h 88900"/>
                  <a:gd name="connsiteX16" fmla="*/ 19685 w 73660"/>
                  <a:gd name="connsiteY16" fmla="*/ 27940 h 88900"/>
                  <a:gd name="connsiteX17" fmla="*/ 17145 w 73660"/>
                  <a:gd name="connsiteY17" fmla="*/ 43815 h 88900"/>
                  <a:gd name="connsiteX18" fmla="*/ 17145 w 73660"/>
                  <a:gd name="connsiteY18" fmla="*/ 46990 h 88900"/>
                  <a:gd name="connsiteX19" fmla="*/ 19685 w 73660"/>
                  <a:gd name="connsiteY19" fmla="*/ 62230 h 88900"/>
                  <a:gd name="connsiteX20" fmla="*/ 27940 w 73660"/>
                  <a:gd name="connsiteY20" fmla="*/ 72390 h 88900"/>
                  <a:gd name="connsiteX21" fmla="*/ 41275 w 73660"/>
                  <a:gd name="connsiteY21" fmla="*/ 76200 h 88900"/>
                  <a:gd name="connsiteX22" fmla="*/ 49530 w 73660"/>
                  <a:gd name="connsiteY22" fmla="*/ 75565 h 88900"/>
                  <a:gd name="connsiteX23" fmla="*/ 55880 w 73660"/>
                  <a:gd name="connsiteY23" fmla="*/ 73660 h 88900"/>
                  <a:gd name="connsiteX24" fmla="*/ 55880 w 73660"/>
                  <a:gd name="connsiteY24" fmla="*/ 59055 h 88900"/>
                  <a:gd name="connsiteX25" fmla="*/ 43815 w 73660"/>
                  <a:gd name="connsiteY25" fmla="*/ 58420 h 88900"/>
                  <a:gd name="connsiteX26" fmla="*/ 43815 w 73660"/>
                  <a:gd name="connsiteY26" fmla="*/ 46355 h 88900"/>
                  <a:gd name="connsiteX27" fmla="*/ 73660 w 73660"/>
                  <a:gd name="connsiteY27" fmla="*/ 46355 h 88900"/>
                  <a:gd name="connsiteX28" fmla="*/ 73660 w 73660"/>
                  <a:gd name="connsiteY28" fmla="*/ 81280 h 88900"/>
                  <a:gd name="connsiteX29" fmla="*/ 59690 w 73660"/>
                  <a:gd name="connsiteY29" fmla="*/ 87630 h 88900"/>
                  <a:gd name="connsiteX30" fmla="*/ 41275 w 73660"/>
                  <a:gd name="connsiteY30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660" h="88900">
                    <a:moveTo>
                      <a:pt x="41275" y="88900"/>
                    </a:moveTo>
                    <a:cubicBezTo>
                      <a:pt x="32385" y="88900"/>
                      <a:pt x="25400" y="86995"/>
                      <a:pt x="19050" y="83820"/>
                    </a:cubicBezTo>
                    <a:cubicBezTo>
                      <a:pt x="12700" y="80010"/>
                      <a:pt x="8255" y="75565"/>
                      <a:pt x="5080" y="69215"/>
                    </a:cubicBezTo>
                    <a:cubicBezTo>
                      <a:pt x="1905" y="62865"/>
                      <a:pt x="0" y="55245"/>
                      <a:pt x="0" y="46990"/>
                    </a:cubicBezTo>
                    <a:lnTo>
                      <a:pt x="0" y="43815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8415" y="5715"/>
                    </a:cubicBezTo>
                    <a:cubicBezTo>
                      <a:pt x="24130" y="1905"/>
                      <a:pt x="31115" y="0"/>
                      <a:pt x="39370" y="0"/>
                    </a:cubicBezTo>
                    <a:cubicBezTo>
                      <a:pt x="45720" y="0"/>
                      <a:pt x="51435" y="635"/>
                      <a:pt x="57150" y="2540"/>
                    </a:cubicBezTo>
                    <a:cubicBezTo>
                      <a:pt x="62865" y="4445"/>
                      <a:pt x="67310" y="6985"/>
                      <a:pt x="71120" y="10160"/>
                    </a:cubicBezTo>
                    <a:lnTo>
                      <a:pt x="71120" y="29210"/>
                    </a:lnTo>
                    <a:lnTo>
                      <a:pt x="58420" y="29210"/>
                    </a:lnTo>
                    <a:lnTo>
                      <a:pt x="55880" y="17780"/>
                    </a:lnTo>
                    <a:cubicBezTo>
                      <a:pt x="54610" y="16510"/>
                      <a:pt x="52070" y="15240"/>
                      <a:pt x="49530" y="14605"/>
                    </a:cubicBezTo>
                    <a:cubicBezTo>
                      <a:pt x="46990" y="13970"/>
                      <a:pt x="43815" y="13335"/>
                      <a:pt x="40640" y="13335"/>
                    </a:cubicBezTo>
                    <a:cubicBezTo>
                      <a:pt x="35560" y="13335"/>
                      <a:pt x="31750" y="14605"/>
                      <a:pt x="27940" y="17145"/>
                    </a:cubicBezTo>
                    <a:cubicBezTo>
                      <a:pt x="24130" y="19685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2705"/>
                      <a:pt x="17780" y="57785"/>
                      <a:pt x="19685" y="62230"/>
                    </a:cubicBezTo>
                    <a:cubicBezTo>
                      <a:pt x="21590" y="66675"/>
                      <a:pt x="24130" y="69850"/>
                      <a:pt x="27940" y="72390"/>
                    </a:cubicBezTo>
                    <a:cubicBezTo>
                      <a:pt x="31750" y="74930"/>
                      <a:pt x="35560" y="76200"/>
                      <a:pt x="41275" y="76200"/>
                    </a:cubicBezTo>
                    <a:cubicBezTo>
                      <a:pt x="44450" y="76200"/>
                      <a:pt x="46990" y="76200"/>
                      <a:pt x="49530" y="75565"/>
                    </a:cubicBezTo>
                    <a:cubicBezTo>
                      <a:pt x="52070" y="74930"/>
                      <a:pt x="53975" y="74295"/>
                      <a:pt x="55880" y="73660"/>
                    </a:cubicBezTo>
                    <a:lnTo>
                      <a:pt x="55880" y="59055"/>
                    </a:lnTo>
                    <a:lnTo>
                      <a:pt x="43815" y="58420"/>
                    </a:lnTo>
                    <a:lnTo>
                      <a:pt x="43815" y="46355"/>
                    </a:lnTo>
                    <a:lnTo>
                      <a:pt x="73660" y="46355"/>
                    </a:lnTo>
                    <a:lnTo>
                      <a:pt x="73660" y="81280"/>
                    </a:lnTo>
                    <a:cubicBezTo>
                      <a:pt x="69850" y="83820"/>
                      <a:pt x="65405" y="86360"/>
                      <a:pt x="59690" y="87630"/>
                    </a:cubicBezTo>
                    <a:cubicBezTo>
                      <a:pt x="54610" y="88265"/>
                      <a:pt x="48260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52A5D7D4-438B-68A6-2D43-17E1AC19565C}"/>
                  </a:ext>
                </a:extLst>
              </p:cNvPr>
              <p:cNvSpPr/>
              <p:nvPr/>
            </p:nvSpPr>
            <p:spPr>
              <a:xfrm>
                <a:off x="1247775" y="446405"/>
                <a:ext cx="90169" cy="86994"/>
              </a:xfrm>
              <a:custGeom>
                <a:avLst/>
                <a:gdLst>
                  <a:gd name="connsiteX0" fmla="*/ 0 w 90169"/>
                  <a:gd name="connsiteY0" fmla="*/ 86360 h 86994"/>
                  <a:gd name="connsiteX1" fmla="*/ 0 w 90169"/>
                  <a:gd name="connsiteY1" fmla="*/ 76200 h 86994"/>
                  <a:gd name="connsiteX2" fmla="*/ 8890 w 90169"/>
                  <a:gd name="connsiteY2" fmla="*/ 74295 h 86994"/>
                  <a:gd name="connsiteX3" fmla="*/ 8890 w 90169"/>
                  <a:gd name="connsiteY3" fmla="*/ 12065 h 86994"/>
                  <a:gd name="connsiteX4" fmla="*/ 0 w 90169"/>
                  <a:gd name="connsiteY4" fmla="*/ 10160 h 86994"/>
                  <a:gd name="connsiteX5" fmla="*/ 0 w 90169"/>
                  <a:gd name="connsiteY5" fmla="*/ 0 h 86994"/>
                  <a:gd name="connsiteX6" fmla="*/ 8890 w 90169"/>
                  <a:gd name="connsiteY6" fmla="*/ 0 h 86994"/>
                  <a:gd name="connsiteX7" fmla="*/ 26670 w 90169"/>
                  <a:gd name="connsiteY7" fmla="*/ 0 h 86994"/>
                  <a:gd name="connsiteX8" fmla="*/ 64135 w 90169"/>
                  <a:gd name="connsiteY8" fmla="*/ 59690 h 86994"/>
                  <a:gd name="connsiteX9" fmla="*/ 64770 w 90169"/>
                  <a:gd name="connsiteY9" fmla="*/ 59690 h 86994"/>
                  <a:gd name="connsiteX10" fmla="*/ 64770 w 90169"/>
                  <a:gd name="connsiteY10" fmla="*/ 12065 h 86994"/>
                  <a:gd name="connsiteX11" fmla="*/ 53975 w 90169"/>
                  <a:gd name="connsiteY11" fmla="*/ 10160 h 86994"/>
                  <a:gd name="connsiteX12" fmla="*/ 53975 w 90169"/>
                  <a:gd name="connsiteY12" fmla="*/ 0 h 86994"/>
                  <a:gd name="connsiteX13" fmla="*/ 80645 w 90169"/>
                  <a:gd name="connsiteY13" fmla="*/ 0 h 86994"/>
                  <a:gd name="connsiteX14" fmla="*/ 90170 w 90169"/>
                  <a:gd name="connsiteY14" fmla="*/ 0 h 86994"/>
                  <a:gd name="connsiteX15" fmla="*/ 90170 w 90169"/>
                  <a:gd name="connsiteY15" fmla="*/ 10795 h 86994"/>
                  <a:gd name="connsiteX16" fmla="*/ 80645 w 90169"/>
                  <a:gd name="connsiteY16" fmla="*/ 12700 h 86994"/>
                  <a:gd name="connsiteX17" fmla="*/ 80645 w 90169"/>
                  <a:gd name="connsiteY17" fmla="*/ 86995 h 86994"/>
                  <a:gd name="connsiteX18" fmla="*/ 64135 w 90169"/>
                  <a:gd name="connsiteY18" fmla="*/ 86995 h 86994"/>
                  <a:gd name="connsiteX19" fmla="*/ 25400 w 90169"/>
                  <a:gd name="connsiteY19" fmla="*/ 27940 h 86994"/>
                  <a:gd name="connsiteX20" fmla="*/ 24765 w 90169"/>
                  <a:gd name="connsiteY20" fmla="*/ 27940 h 86994"/>
                  <a:gd name="connsiteX21" fmla="*/ 24765 w 90169"/>
                  <a:gd name="connsiteY21" fmla="*/ 74295 h 86994"/>
                  <a:gd name="connsiteX22" fmla="*/ 35560 w 90169"/>
                  <a:gd name="connsiteY22" fmla="*/ 76200 h 86994"/>
                  <a:gd name="connsiteX23" fmla="*/ 35560 w 90169"/>
                  <a:gd name="connsiteY23" fmla="*/ 86360 h 86994"/>
                  <a:gd name="connsiteX24" fmla="*/ 0 w 90169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795"/>
                    </a:lnTo>
                    <a:lnTo>
                      <a:pt x="80645" y="12700"/>
                    </a:lnTo>
                    <a:lnTo>
                      <a:pt x="80645" y="86995"/>
                    </a:lnTo>
                    <a:lnTo>
                      <a:pt x="64135" y="86995"/>
                    </a:lnTo>
                    <a:lnTo>
                      <a:pt x="25400" y="27940"/>
                    </a:lnTo>
                    <a:lnTo>
                      <a:pt x="24765" y="27940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B315A712-FB33-E60A-5625-DA532421C1AD}"/>
                  </a:ext>
                </a:extLst>
              </p:cNvPr>
              <p:cNvSpPr/>
              <p:nvPr/>
            </p:nvSpPr>
            <p:spPr>
              <a:xfrm>
                <a:off x="1351914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60C97FB6-35F6-53C5-7BD7-104E6B173FBA}"/>
                  </a:ext>
                </a:extLst>
              </p:cNvPr>
              <p:cNvSpPr/>
              <p:nvPr/>
            </p:nvSpPr>
            <p:spPr>
              <a:xfrm>
                <a:off x="1403350" y="446405"/>
                <a:ext cx="76835" cy="86359"/>
              </a:xfrm>
              <a:custGeom>
                <a:avLst/>
                <a:gdLst>
                  <a:gd name="connsiteX0" fmla="*/ 20320 w 76835"/>
                  <a:gd name="connsiteY0" fmla="*/ 86360 h 86359"/>
                  <a:gd name="connsiteX1" fmla="*/ 20320 w 76835"/>
                  <a:gd name="connsiteY1" fmla="*/ 76200 h 86359"/>
                  <a:gd name="connsiteX2" fmla="*/ 29845 w 76835"/>
                  <a:gd name="connsiteY2" fmla="*/ 74295 h 86359"/>
                  <a:gd name="connsiteX3" fmla="*/ 29845 w 76835"/>
                  <a:gd name="connsiteY3" fmla="*/ 13335 h 86359"/>
                  <a:gd name="connsiteX4" fmla="*/ 13970 w 76835"/>
                  <a:gd name="connsiteY4" fmla="*/ 13335 h 86359"/>
                  <a:gd name="connsiteX5" fmla="*/ 13335 w 76835"/>
                  <a:gd name="connsiteY5" fmla="*/ 23495 h 86359"/>
                  <a:gd name="connsiteX6" fmla="*/ 0 w 76835"/>
                  <a:gd name="connsiteY6" fmla="*/ 23495 h 86359"/>
                  <a:gd name="connsiteX7" fmla="*/ 0 w 76835"/>
                  <a:gd name="connsiteY7" fmla="*/ 0 h 86359"/>
                  <a:gd name="connsiteX8" fmla="*/ 76835 w 76835"/>
                  <a:gd name="connsiteY8" fmla="*/ 0 h 86359"/>
                  <a:gd name="connsiteX9" fmla="*/ 76835 w 76835"/>
                  <a:gd name="connsiteY9" fmla="*/ 23495 h 86359"/>
                  <a:gd name="connsiteX10" fmla="*/ 63500 w 76835"/>
                  <a:gd name="connsiteY10" fmla="*/ 23495 h 86359"/>
                  <a:gd name="connsiteX11" fmla="*/ 62865 w 76835"/>
                  <a:gd name="connsiteY11" fmla="*/ 13335 h 86359"/>
                  <a:gd name="connsiteX12" fmla="*/ 46990 w 76835"/>
                  <a:gd name="connsiteY12" fmla="*/ 13335 h 86359"/>
                  <a:gd name="connsiteX13" fmla="*/ 46990 w 76835"/>
                  <a:gd name="connsiteY13" fmla="*/ 74295 h 86359"/>
                  <a:gd name="connsiteX14" fmla="*/ 56515 w 76835"/>
                  <a:gd name="connsiteY14" fmla="*/ 76200 h 86359"/>
                  <a:gd name="connsiteX15" fmla="*/ 56515 w 76835"/>
                  <a:gd name="connsiteY15" fmla="*/ 86360 h 86359"/>
                  <a:gd name="connsiteX16" fmla="*/ 20320 w 76835"/>
                  <a:gd name="connsiteY16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5" h="86359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507B8052-7691-9FAB-D4C9-3A0A35315B28}"/>
                  </a:ext>
                </a:extLst>
              </p:cNvPr>
              <p:cNvSpPr/>
              <p:nvPr/>
            </p:nvSpPr>
            <p:spPr>
              <a:xfrm>
                <a:off x="1495425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E1FEED3A-8B5E-6040-6661-45519A6E7015}"/>
                  </a:ext>
                </a:extLst>
              </p:cNvPr>
              <p:cNvSpPr/>
              <p:nvPr/>
            </p:nvSpPr>
            <p:spPr>
              <a:xfrm>
                <a:off x="1547494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7630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2A9D64BF-EFB9-CC8C-DA0D-206D37571F58}"/>
                  </a:ext>
                </a:extLst>
              </p:cNvPr>
              <p:cNvSpPr/>
              <p:nvPr/>
            </p:nvSpPr>
            <p:spPr>
              <a:xfrm>
                <a:off x="1642110" y="446405"/>
                <a:ext cx="89535" cy="86994"/>
              </a:xfrm>
              <a:custGeom>
                <a:avLst/>
                <a:gdLst>
                  <a:gd name="connsiteX0" fmla="*/ 0 w 89535"/>
                  <a:gd name="connsiteY0" fmla="*/ 86360 h 86994"/>
                  <a:gd name="connsiteX1" fmla="*/ 0 w 89535"/>
                  <a:gd name="connsiteY1" fmla="*/ 76200 h 86994"/>
                  <a:gd name="connsiteX2" fmla="*/ 8890 w 89535"/>
                  <a:gd name="connsiteY2" fmla="*/ 74295 h 86994"/>
                  <a:gd name="connsiteX3" fmla="*/ 8890 w 89535"/>
                  <a:gd name="connsiteY3" fmla="*/ 12065 h 86994"/>
                  <a:gd name="connsiteX4" fmla="*/ 0 w 89535"/>
                  <a:gd name="connsiteY4" fmla="*/ 10160 h 86994"/>
                  <a:gd name="connsiteX5" fmla="*/ 0 w 89535"/>
                  <a:gd name="connsiteY5" fmla="*/ 0 h 86994"/>
                  <a:gd name="connsiteX6" fmla="*/ 8890 w 89535"/>
                  <a:gd name="connsiteY6" fmla="*/ 0 h 86994"/>
                  <a:gd name="connsiteX7" fmla="*/ 26670 w 89535"/>
                  <a:gd name="connsiteY7" fmla="*/ 0 h 86994"/>
                  <a:gd name="connsiteX8" fmla="*/ 64135 w 89535"/>
                  <a:gd name="connsiteY8" fmla="*/ 59690 h 86994"/>
                  <a:gd name="connsiteX9" fmla="*/ 64770 w 89535"/>
                  <a:gd name="connsiteY9" fmla="*/ 59690 h 86994"/>
                  <a:gd name="connsiteX10" fmla="*/ 64770 w 89535"/>
                  <a:gd name="connsiteY10" fmla="*/ 12065 h 86994"/>
                  <a:gd name="connsiteX11" fmla="*/ 53340 w 89535"/>
                  <a:gd name="connsiteY11" fmla="*/ 10795 h 86994"/>
                  <a:gd name="connsiteX12" fmla="*/ 53340 w 89535"/>
                  <a:gd name="connsiteY12" fmla="*/ 635 h 86994"/>
                  <a:gd name="connsiteX13" fmla="*/ 80010 w 89535"/>
                  <a:gd name="connsiteY13" fmla="*/ 635 h 86994"/>
                  <a:gd name="connsiteX14" fmla="*/ 89535 w 89535"/>
                  <a:gd name="connsiteY14" fmla="*/ 635 h 86994"/>
                  <a:gd name="connsiteX15" fmla="*/ 89535 w 89535"/>
                  <a:gd name="connsiteY15" fmla="*/ 10795 h 86994"/>
                  <a:gd name="connsiteX16" fmla="*/ 80010 w 89535"/>
                  <a:gd name="connsiteY16" fmla="*/ 12700 h 86994"/>
                  <a:gd name="connsiteX17" fmla="*/ 80010 w 89535"/>
                  <a:gd name="connsiteY17" fmla="*/ 86995 h 86994"/>
                  <a:gd name="connsiteX18" fmla="*/ 63500 w 89535"/>
                  <a:gd name="connsiteY18" fmla="*/ 86995 h 86994"/>
                  <a:gd name="connsiteX19" fmla="*/ 24765 w 89535"/>
                  <a:gd name="connsiteY19" fmla="*/ 27940 h 86994"/>
                  <a:gd name="connsiteX20" fmla="*/ 24130 w 89535"/>
                  <a:gd name="connsiteY20" fmla="*/ 27940 h 86994"/>
                  <a:gd name="connsiteX21" fmla="*/ 24130 w 89535"/>
                  <a:gd name="connsiteY21" fmla="*/ 74295 h 86994"/>
                  <a:gd name="connsiteX22" fmla="*/ 34925 w 89535"/>
                  <a:gd name="connsiteY22" fmla="*/ 76200 h 86994"/>
                  <a:gd name="connsiteX23" fmla="*/ 34925 w 89535"/>
                  <a:gd name="connsiteY23" fmla="*/ 86360 h 86994"/>
                  <a:gd name="connsiteX24" fmla="*/ 0 w 89535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535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340" y="10795"/>
                    </a:lnTo>
                    <a:lnTo>
                      <a:pt x="53340" y="635"/>
                    </a:lnTo>
                    <a:lnTo>
                      <a:pt x="80010" y="635"/>
                    </a:lnTo>
                    <a:lnTo>
                      <a:pt x="89535" y="635"/>
                    </a:lnTo>
                    <a:lnTo>
                      <a:pt x="89535" y="10795"/>
                    </a:lnTo>
                    <a:lnTo>
                      <a:pt x="80010" y="12700"/>
                    </a:lnTo>
                    <a:lnTo>
                      <a:pt x="80010" y="86995"/>
                    </a:lnTo>
                    <a:lnTo>
                      <a:pt x="63500" y="86995"/>
                    </a:lnTo>
                    <a:lnTo>
                      <a:pt x="24765" y="27940"/>
                    </a:lnTo>
                    <a:lnTo>
                      <a:pt x="24130" y="27940"/>
                    </a:lnTo>
                    <a:lnTo>
                      <a:pt x="2413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7" name="Graphic 10">
              <a:extLst>
                <a:ext uri="{FF2B5EF4-FFF2-40B4-BE49-F238E27FC236}">
                  <a16:creationId xmlns:a16="http://schemas.microsoft.com/office/drawing/2014/main" xmlns="" id="{0FEC435D-FAE9-B3F1-E5F1-827CC79EE17D}"/>
                </a:ext>
              </a:extLst>
            </p:cNvPr>
            <p:cNvGrpSpPr/>
            <p:nvPr/>
          </p:nvGrpSpPr>
          <p:grpSpPr>
            <a:xfrm>
              <a:off x="801369" y="670559"/>
              <a:ext cx="329565" cy="234315"/>
              <a:chOff x="801369" y="670559"/>
              <a:chExt cx="329565" cy="234315"/>
            </a:xfrm>
            <a:solidFill>
              <a:srgbClr val="FFFFFF"/>
            </a:solidFill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E7B2D05F-7D5B-DED0-64A8-0F36F298EA2E}"/>
                  </a:ext>
                </a:extLst>
              </p:cNvPr>
              <p:cNvSpPr/>
              <p:nvPr/>
            </p:nvSpPr>
            <p:spPr>
              <a:xfrm>
                <a:off x="801369" y="671830"/>
                <a:ext cx="161290" cy="229234"/>
              </a:xfrm>
              <a:custGeom>
                <a:avLst/>
                <a:gdLst>
                  <a:gd name="connsiteX0" fmla="*/ 160020 w 161290"/>
                  <a:gd name="connsiteY0" fmla="*/ 229235 h 229234"/>
                  <a:gd name="connsiteX1" fmla="*/ 4445 w 161290"/>
                  <a:gd name="connsiteY1" fmla="*/ 229235 h 229234"/>
                  <a:gd name="connsiteX2" fmla="*/ 4445 w 161290"/>
                  <a:gd name="connsiteY2" fmla="*/ 198120 h 229234"/>
                  <a:gd name="connsiteX3" fmla="*/ 78105 w 161290"/>
                  <a:gd name="connsiteY3" fmla="*/ 120015 h 229234"/>
                  <a:gd name="connsiteX4" fmla="*/ 100330 w 161290"/>
                  <a:gd name="connsiteY4" fmla="*/ 91440 h 229234"/>
                  <a:gd name="connsiteX5" fmla="*/ 107315 w 161290"/>
                  <a:gd name="connsiteY5" fmla="*/ 67945 h 229234"/>
                  <a:gd name="connsiteX6" fmla="*/ 99695 w 161290"/>
                  <a:gd name="connsiteY6" fmla="*/ 44450 h 229234"/>
                  <a:gd name="connsiteX7" fmla="*/ 78105 w 161290"/>
                  <a:gd name="connsiteY7" fmla="*/ 35560 h 229234"/>
                  <a:gd name="connsiteX8" fmla="*/ 53975 w 161290"/>
                  <a:gd name="connsiteY8" fmla="*/ 46355 h 229234"/>
                  <a:gd name="connsiteX9" fmla="*/ 45085 w 161290"/>
                  <a:gd name="connsiteY9" fmla="*/ 74295 h 229234"/>
                  <a:gd name="connsiteX10" fmla="*/ 0 w 161290"/>
                  <a:gd name="connsiteY10" fmla="*/ 74295 h 229234"/>
                  <a:gd name="connsiteX11" fmla="*/ 10160 w 161290"/>
                  <a:gd name="connsiteY11" fmla="*/ 36195 h 229234"/>
                  <a:gd name="connsiteX12" fmla="*/ 38100 w 161290"/>
                  <a:gd name="connsiteY12" fmla="*/ 9525 h 229234"/>
                  <a:gd name="connsiteX13" fmla="*/ 79375 w 161290"/>
                  <a:gd name="connsiteY13" fmla="*/ 0 h 229234"/>
                  <a:gd name="connsiteX14" fmla="*/ 133985 w 161290"/>
                  <a:gd name="connsiteY14" fmla="*/ 17145 h 229234"/>
                  <a:gd name="connsiteX15" fmla="*/ 153670 w 161290"/>
                  <a:gd name="connsiteY15" fmla="*/ 64770 h 229234"/>
                  <a:gd name="connsiteX16" fmla="*/ 144780 w 161290"/>
                  <a:gd name="connsiteY16" fmla="*/ 99060 h 229234"/>
                  <a:gd name="connsiteX17" fmla="*/ 114935 w 161290"/>
                  <a:gd name="connsiteY17" fmla="*/ 139700 h 229234"/>
                  <a:gd name="connsiteX18" fmla="*/ 63500 w 161290"/>
                  <a:gd name="connsiteY18" fmla="*/ 194310 h 229234"/>
                  <a:gd name="connsiteX19" fmla="*/ 161290 w 161290"/>
                  <a:gd name="connsiteY19" fmla="*/ 194310 h 229234"/>
                  <a:gd name="connsiteX20" fmla="*/ 161290 w 161290"/>
                  <a:gd name="connsiteY20" fmla="*/ 229235 h 22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1290" h="229234">
                    <a:moveTo>
                      <a:pt x="160020" y="229235"/>
                    </a:moveTo>
                    <a:lnTo>
                      <a:pt x="4445" y="229235"/>
                    </a:lnTo>
                    <a:lnTo>
                      <a:pt x="4445" y="198120"/>
                    </a:lnTo>
                    <a:lnTo>
                      <a:pt x="78105" y="120015"/>
                    </a:lnTo>
                    <a:cubicBezTo>
                      <a:pt x="88265" y="109220"/>
                      <a:pt x="95885" y="99060"/>
                      <a:pt x="100330" y="91440"/>
                    </a:cubicBezTo>
                    <a:cubicBezTo>
                      <a:pt x="105410" y="83185"/>
                      <a:pt x="107315" y="75565"/>
                      <a:pt x="107315" y="67945"/>
                    </a:cubicBezTo>
                    <a:cubicBezTo>
                      <a:pt x="107315" y="57785"/>
                      <a:pt x="104775" y="50165"/>
                      <a:pt x="99695" y="44450"/>
                    </a:cubicBezTo>
                    <a:cubicBezTo>
                      <a:pt x="94615" y="38735"/>
                      <a:pt x="86995" y="35560"/>
                      <a:pt x="78105" y="35560"/>
                    </a:cubicBezTo>
                    <a:cubicBezTo>
                      <a:pt x="67945" y="35560"/>
                      <a:pt x="59690" y="39370"/>
                      <a:pt x="53975" y="46355"/>
                    </a:cubicBezTo>
                    <a:cubicBezTo>
                      <a:pt x="48260" y="53340"/>
                      <a:pt x="45085" y="62865"/>
                      <a:pt x="45085" y="74295"/>
                    </a:cubicBezTo>
                    <a:lnTo>
                      <a:pt x="0" y="74295"/>
                    </a:lnTo>
                    <a:cubicBezTo>
                      <a:pt x="0" y="60325"/>
                      <a:pt x="3175" y="47625"/>
                      <a:pt x="10160" y="36195"/>
                    </a:cubicBezTo>
                    <a:cubicBezTo>
                      <a:pt x="16510" y="24765"/>
                      <a:pt x="26035" y="15875"/>
                      <a:pt x="38100" y="9525"/>
                    </a:cubicBezTo>
                    <a:cubicBezTo>
                      <a:pt x="50165" y="3175"/>
                      <a:pt x="64135" y="0"/>
                      <a:pt x="79375" y="0"/>
                    </a:cubicBezTo>
                    <a:cubicBezTo>
                      <a:pt x="102870" y="0"/>
                      <a:pt x="121285" y="5715"/>
                      <a:pt x="133985" y="17145"/>
                    </a:cubicBezTo>
                    <a:cubicBezTo>
                      <a:pt x="146685" y="28575"/>
                      <a:pt x="153670" y="44450"/>
                      <a:pt x="153670" y="64770"/>
                    </a:cubicBezTo>
                    <a:cubicBezTo>
                      <a:pt x="153670" y="76200"/>
                      <a:pt x="150495" y="87630"/>
                      <a:pt x="144780" y="99060"/>
                    </a:cubicBezTo>
                    <a:cubicBezTo>
                      <a:pt x="139065" y="110490"/>
                      <a:pt x="128905" y="124460"/>
                      <a:pt x="114935" y="139700"/>
                    </a:cubicBezTo>
                    <a:lnTo>
                      <a:pt x="63500" y="194310"/>
                    </a:lnTo>
                    <a:lnTo>
                      <a:pt x="161290" y="194310"/>
                    </a:lnTo>
                    <a:lnTo>
                      <a:pt x="161290" y="2292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6B9C81F2-B008-A0B3-33D4-CBD961C09D19}"/>
                  </a:ext>
                </a:extLst>
              </p:cNvPr>
              <p:cNvSpPr/>
              <p:nvPr/>
            </p:nvSpPr>
            <p:spPr>
              <a:xfrm>
                <a:off x="977264" y="670559"/>
                <a:ext cx="153670" cy="234315"/>
              </a:xfrm>
              <a:custGeom>
                <a:avLst/>
                <a:gdLst>
                  <a:gd name="connsiteX0" fmla="*/ 153670 w 153670"/>
                  <a:gd name="connsiteY0" fmla="*/ 137160 h 234315"/>
                  <a:gd name="connsiteX1" fmla="*/ 133985 w 153670"/>
                  <a:gd name="connsiteY1" fmla="*/ 209550 h 234315"/>
                  <a:gd name="connsiteX2" fmla="*/ 76835 w 153670"/>
                  <a:gd name="connsiteY2" fmla="*/ 234315 h 234315"/>
                  <a:gd name="connsiteX3" fmla="*/ 20320 w 153670"/>
                  <a:gd name="connsiteY3" fmla="*/ 209550 h 234315"/>
                  <a:gd name="connsiteX4" fmla="*/ 0 w 153670"/>
                  <a:gd name="connsiteY4" fmla="*/ 139065 h 234315"/>
                  <a:gd name="connsiteX5" fmla="*/ 0 w 153670"/>
                  <a:gd name="connsiteY5" fmla="*/ 97155 h 234315"/>
                  <a:gd name="connsiteX6" fmla="*/ 19685 w 153670"/>
                  <a:gd name="connsiteY6" fmla="*/ 24765 h 234315"/>
                  <a:gd name="connsiteX7" fmla="*/ 76835 w 153670"/>
                  <a:gd name="connsiteY7" fmla="*/ 0 h 234315"/>
                  <a:gd name="connsiteX8" fmla="*/ 133350 w 153670"/>
                  <a:gd name="connsiteY8" fmla="*/ 24130 h 234315"/>
                  <a:gd name="connsiteX9" fmla="*/ 153670 w 153670"/>
                  <a:gd name="connsiteY9" fmla="*/ 93980 h 234315"/>
                  <a:gd name="connsiteX10" fmla="*/ 153670 w 153670"/>
                  <a:gd name="connsiteY10" fmla="*/ 137160 h 234315"/>
                  <a:gd name="connsiteX11" fmla="*/ 108585 w 153670"/>
                  <a:gd name="connsiteY11" fmla="*/ 90805 h 234315"/>
                  <a:gd name="connsiteX12" fmla="*/ 100965 w 153670"/>
                  <a:gd name="connsiteY12" fmla="*/ 49530 h 234315"/>
                  <a:gd name="connsiteX13" fmla="*/ 76835 w 153670"/>
                  <a:gd name="connsiteY13" fmla="*/ 36830 h 234315"/>
                  <a:gd name="connsiteX14" fmla="*/ 53340 w 153670"/>
                  <a:gd name="connsiteY14" fmla="*/ 48895 h 234315"/>
                  <a:gd name="connsiteX15" fmla="*/ 45085 w 153670"/>
                  <a:gd name="connsiteY15" fmla="*/ 86995 h 234315"/>
                  <a:gd name="connsiteX16" fmla="*/ 45085 w 153670"/>
                  <a:gd name="connsiteY16" fmla="*/ 142240 h 234315"/>
                  <a:gd name="connsiteX17" fmla="*/ 52705 w 153670"/>
                  <a:gd name="connsiteY17" fmla="*/ 183515 h 234315"/>
                  <a:gd name="connsiteX18" fmla="*/ 76835 w 153670"/>
                  <a:gd name="connsiteY18" fmla="*/ 196850 h 234315"/>
                  <a:gd name="connsiteX19" fmla="*/ 100965 w 153670"/>
                  <a:gd name="connsiteY19" fmla="*/ 184150 h 234315"/>
                  <a:gd name="connsiteX20" fmla="*/ 108585 w 153670"/>
                  <a:gd name="connsiteY20" fmla="*/ 144780 h 234315"/>
                  <a:gd name="connsiteX21" fmla="*/ 108585 w 153670"/>
                  <a:gd name="connsiteY21" fmla="*/ 90805 h 23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670" h="234315">
                    <a:moveTo>
                      <a:pt x="153670" y="137160"/>
                    </a:moveTo>
                    <a:cubicBezTo>
                      <a:pt x="153670" y="168275"/>
                      <a:pt x="147320" y="192405"/>
                      <a:pt x="133985" y="209550"/>
                    </a:cubicBezTo>
                    <a:cubicBezTo>
                      <a:pt x="121285" y="226060"/>
                      <a:pt x="102235" y="234315"/>
                      <a:pt x="76835" y="234315"/>
                    </a:cubicBezTo>
                    <a:cubicBezTo>
                      <a:pt x="52070" y="234315"/>
                      <a:pt x="33020" y="226060"/>
                      <a:pt x="20320" y="209550"/>
                    </a:cubicBezTo>
                    <a:cubicBezTo>
                      <a:pt x="6985" y="193040"/>
                      <a:pt x="635" y="169545"/>
                      <a:pt x="0" y="139065"/>
                    </a:cubicBezTo>
                    <a:lnTo>
                      <a:pt x="0" y="97155"/>
                    </a:lnTo>
                    <a:cubicBezTo>
                      <a:pt x="0" y="65405"/>
                      <a:pt x="6350" y="41275"/>
                      <a:pt x="19685" y="24765"/>
                    </a:cubicBezTo>
                    <a:cubicBezTo>
                      <a:pt x="33020" y="8255"/>
                      <a:pt x="52070" y="0"/>
                      <a:pt x="76835" y="0"/>
                    </a:cubicBezTo>
                    <a:cubicBezTo>
                      <a:pt x="101600" y="0"/>
                      <a:pt x="120650" y="8255"/>
                      <a:pt x="133350" y="24130"/>
                    </a:cubicBezTo>
                    <a:cubicBezTo>
                      <a:pt x="146685" y="40640"/>
                      <a:pt x="153035" y="63500"/>
                      <a:pt x="153670" y="93980"/>
                    </a:cubicBezTo>
                    <a:lnTo>
                      <a:pt x="153670" y="137160"/>
                    </a:lnTo>
                    <a:close/>
                    <a:moveTo>
                      <a:pt x="108585" y="90805"/>
                    </a:moveTo>
                    <a:cubicBezTo>
                      <a:pt x="108585" y="71755"/>
                      <a:pt x="106045" y="58420"/>
                      <a:pt x="100965" y="49530"/>
                    </a:cubicBezTo>
                    <a:cubicBezTo>
                      <a:pt x="95885" y="40640"/>
                      <a:pt x="87630" y="36830"/>
                      <a:pt x="76835" y="36830"/>
                    </a:cubicBezTo>
                    <a:cubicBezTo>
                      <a:pt x="66040" y="36830"/>
                      <a:pt x="58420" y="40640"/>
                      <a:pt x="53340" y="48895"/>
                    </a:cubicBezTo>
                    <a:cubicBezTo>
                      <a:pt x="48260" y="57150"/>
                      <a:pt x="45720" y="69850"/>
                      <a:pt x="45085" y="86995"/>
                    </a:cubicBezTo>
                    <a:lnTo>
                      <a:pt x="45085" y="142240"/>
                    </a:lnTo>
                    <a:cubicBezTo>
                      <a:pt x="45085" y="160655"/>
                      <a:pt x="47625" y="174625"/>
                      <a:pt x="52705" y="183515"/>
                    </a:cubicBezTo>
                    <a:cubicBezTo>
                      <a:pt x="57785" y="192405"/>
                      <a:pt x="66040" y="196850"/>
                      <a:pt x="76835" y="196850"/>
                    </a:cubicBezTo>
                    <a:cubicBezTo>
                      <a:pt x="87630" y="196850"/>
                      <a:pt x="95885" y="192405"/>
                      <a:pt x="100965" y="184150"/>
                    </a:cubicBezTo>
                    <a:cubicBezTo>
                      <a:pt x="106045" y="175260"/>
                      <a:pt x="108585" y="162560"/>
                      <a:pt x="108585" y="144780"/>
                    </a:cubicBezTo>
                    <a:lnTo>
                      <a:pt x="108585" y="9080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80" name="Graphic 10">
              <a:extLst>
                <a:ext uri="{FF2B5EF4-FFF2-40B4-BE49-F238E27FC236}">
                  <a16:creationId xmlns:a16="http://schemas.microsoft.com/office/drawing/2014/main" xmlns="" id="{8BE70827-1438-A527-0296-C2A46FCD77F2}"/>
                </a:ext>
              </a:extLst>
            </p:cNvPr>
            <p:cNvGrpSpPr/>
            <p:nvPr/>
          </p:nvGrpSpPr>
          <p:grpSpPr>
            <a:xfrm>
              <a:off x="1191894" y="680084"/>
              <a:ext cx="539750" cy="215265"/>
              <a:chOff x="1191894" y="680084"/>
              <a:chExt cx="539750" cy="215265"/>
            </a:xfrm>
            <a:solidFill>
              <a:srgbClr val="FFFFFF"/>
            </a:solidFill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82754C03-F7EA-CCF7-D975-470810B3479B}"/>
                  </a:ext>
                </a:extLst>
              </p:cNvPr>
              <p:cNvSpPr/>
              <p:nvPr/>
            </p:nvSpPr>
            <p:spPr>
              <a:xfrm>
                <a:off x="1192530" y="680719"/>
                <a:ext cx="48894" cy="54610"/>
              </a:xfrm>
              <a:custGeom>
                <a:avLst/>
                <a:gdLst>
                  <a:gd name="connsiteX0" fmla="*/ 14605 w 48894"/>
                  <a:gd name="connsiteY0" fmla="*/ 54610 h 54610"/>
                  <a:gd name="connsiteX1" fmla="*/ 14605 w 48894"/>
                  <a:gd name="connsiteY1" fmla="*/ 49530 h 54610"/>
                  <a:gd name="connsiteX2" fmla="*/ 20955 w 48894"/>
                  <a:gd name="connsiteY2" fmla="*/ 48260 h 54610"/>
                  <a:gd name="connsiteX3" fmla="*/ 20955 w 48894"/>
                  <a:gd name="connsiteY3" fmla="*/ 34290 h 54610"/>
                  <a:gd name="connsiteX4" fmla="*/ 4445 w 48894"/>
                  <a:gd name="connsiteY4" fmla="*/ 5080 h 54610"/>
                  <a:gd name="connsiteX5" fmla="*/ 0 w 48894"/>
                  <a:gd name="connsiteY5" fmla="*/ 4445 h 54610"/>
                  <a:gd name="connsiteX6" fmla="*/ 0 w 48894"/>
                  <a:gd name="connsiteY6" fmla="*/ 0 h 54610"/>
                  <a:gd name="connsiteX7" fmla="*/ 18415 w 48894"/>
                  <a:gd name="connsiteY7" fmla="*/ 0 h 54610"/>
                  <a:gd name="connsiteX8" fmla="*/ 18415 w 48894"/>
                  <a:gd name="connsiteY8" fmla="*/ 4445 h 54610"/>
                  <a:gd name="connsiteX9" fmla="*/ 12065 w 48894"/>
                  <a:gd name="connsiteY9" fmla="*/ 5080 h 54610"/>
                  <a:gd name="connsiteX10" fmla="*/ 23495 w 48894"/>
                  <a:gd name="connsiteY10" fmla="*/ 26670 h 54610"/>
                  <a:gd name="connsiteX11" fmla="*/ 24130 w 48894"/>
                  <a:gd name="connsiteY11" fmla="*/ 27940 h 54610"/>
                  <a:gd name="connsiteX12" fmla="*/ 24130 w 48894"/>
                  <a:gd name="connsiteY12" fmla="*/ 27940 h 54610"/>
                  <a:gd name="connsiteX13" fmla="*/ 24765 w 48894"/>
                  <a:gd name="connsiteY13" fmla="*/ 26670 h 54610"/>
                  <a:gd name="connsiteX14" fmla="*/ 36830 w 48894"/>
                  <a:gd name="connsiteY14" fmla="*/ 5080 h 54610"/>
                  <a:gd name="connsiteX15" fmla="*/ 30480 w 48894"/>
                  <a:gd name="connsiteY15" fmla="*/ 4445 h 54610"/>
                  <a:gd name="connsiteX16" fmla="*/ 30480 w 48894"/>
                  <a:gd name="connsiteY16" fmla="*/ 0 h 54610"/>
                  <a:gd name="connsiteX17" fmla="*/ 48895 w 48894"/>
                  <a:gd name="connsiteY17" fmla="*/ 0 h 54610"/>
                  <a:gd name="connsiteX18" fmla="*/ 48895 w 48894"/>
                  <a:gd name="connsiteY18" fmla="*/ 4445 h 54610"/>
                  <a:gd name="connsiteX19" fmla="*/ 44450 w 48894"/>
                  <a:gd name="connsiteY19" fmla="*/ 5080 h 54610"/>
                  <a:gd name="connsiteX20" fmla="*/ 27940 w 48894"/>
                  <a:gd name="connsiteY20" fmla="*/ 33655 h 54610"/>
                  <a:gd name="connsiteX21" fmla="*/ 27940 w 48894"/>
                  <a:gd name="connsiteY21" fmla="*/ 48260 h 54610"/>
                  <a:gd name="connsiteX22" fmla="*/ 34290 w 48894"/>
                  <a:gd name="connsiteY22" fmla="*/ 49530 h 54610"/>
                  <a:gd name="connsiteX23" fmla="*/ 34290 w 48894"/>
                  <a:gd name="connsiteY23" fmla="*/ 53975 h 54610"/>
                  <a:gd name="connsiteX24" fmla="*/ 14605 w 48894"/>
                  <a:gd name="connsiteY24" fmla="*/ 53975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894" h="54610">
                    <a:moveTo>
                      <a:pt x="14605" y="54610"/>
                    </a:moveTo>
                    <a:lnTo>
                      <a:pt x="14605" y="49530"/>
                    </a:lnTo>
                    <a:lnTo>
                      <a:pt x="20955" y="48260"/>
                    </a:lnTo>
                    <a:lnTo>
                      <a:pt x="20955" y="34290"/>
                    </a:lnTo>
                    <a:lnTo>
                      <a:pt x="4445" y="5080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2065" y="5080"/>
                    </a:lnTo>
                    <a:lnTo>
                      <a:pt x="23495" y="26670"/>
                    </a:lnTo>
                    <a:lnTo>
                      <a:pt x="24130" y="27940"/>
                    </a:lnTo>
                    <a:lnTo>
                      <a:pt x="24130" y="27940"/>
                    </a:lnTo>
                    <a:lnTo>
                      <a:pt x="24765" y="26670"/>
                    </a:lnTo>
                    <a:lnTo>
                      <a:pt x="36830" y="5080"/>
                    </a:lnTo>
                    <a:lnTo>
                      <a:pt x="30480" y="4445"/>
                    </a:lnTo>
                    <a:lnTo>
                      <a:pt x="30480" y="0"/>
                    </a:lnTo>
                    <a:lnTo>
                      <a:pt x="48895" y="0"/>
                    </a:lnTo>
                    <a:lnTo>
                      <a:pt x="48895" y="4445"/>
                    </a:lnTo>
                    <a:lnTo>
                      <a:pt x="44450" y="5080"/>
                    </a:lnTo>
                    <a:lnTo>
                      <a:pt x="27940" y="33655"/>
                    </a:lnTo>
                    <a:lnTo>
                      <a:pt x="27940" y="48260"/>
                    </a:lnTo>
                    <a:lnTo>
                      <a:pt x="34290" y="49530"/>
                    </a:lnTo>
                    <a:lnTo>
                      <a:pt x="34290" y="53975"/>
                    </a:lnTo>
                    <a:lnTo>
                      <a:pt x="14605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6C5177F4-89B3-04D5-AEB3-D8463484E788}"/>
                  </a:ext>
                </a:extLst>
              </p:cNvPr>
              <p:cNvSpPr/>
              <p:nvPr/>
            </p:nvSpPr>
            <p:spPr>
              <a:xfrm>
                <a:off x="1247775" y="680719"/>
                <a:ext cx="40639" cy="54610"/>
              </a:xfrm>
              <a:custGeom>
                <a:avLst/>
                <a:gdLst>
                  <a:gd name="connsiteX0" fmla="*/ 0 w 40639"/>
                  <a:gd name="connsiteY0" fmla="*/ 54610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C45F09A4-7CCC-C2F8-0C14-FF2410E9B18C}"/>
                  </a:ext>
                </a:extLst>
              </p:cNvPr>
              <p:cNvSpPr/>
              <p:nvPr/>
            </p:nvSpPr>
            <p:spPr>
              <a:xfrm>
                <a:off x="1297305" y="680719"/>
                <a:ext cx="51434" cy="54610"/>
              </a:xfrm>
              <a:custGeom>
                <a:avLst/>
                <a:gdLst>
                  <a:gd name="connsiteX0" fmla="*/ 0 w 51434"/>
                  <a:gd name="connsiteY0" fmla="*/ 54610 h 54610"/>
                  <a:gd name="connsiteX1" fmla="*/ 0 w 51434"/>
                  <a:gd name="connsiteY1" fmla="*/ 49530 h 54610"/>
                  <a:gd name="connsiteX2" fmla="*/ 3810 w 51434"/>
                  <a:gd name="connsiteY2" fmla="*/ 48895 h 54610"/>
                  <a:gd name="connsiteX3" fmla="*/ 22860 w 51434"/>
                  <a:gd name="connsiteY3" fmla="*/ 0 h 54610"/>
                  <a:gd name="connsiteX4" fmla="*/ 29210 w 51434"/>
                  <a:gd name="connsiteY4" fmla="*/ 0 h 54610"/>
                  <a:gd name="connsiteX5" fmla="*/ 47625 w 51434"/>
                  <a:gd name="connsiteY5" fmla="*/ 48895 h 54610"/>
                  <a:gd name="connsiteX6" fmla="*/ 51435 w 51434"/>
                  <a:gd name="connsiteY6" fmla="*/ 49530 h 54610"/>
                  <a:gd name="connsiteX7" fmla="*/ 51435 w 51434"/>
                  <a:gd name="connsiteY7" fmla="*/ 53975 h 54610"/>
                  <a:gd name="connsiteX8" fmla="*/ 36195 w 51434"/>
                  <a:gd name="connsiteY8" fmla="*/ 53975 h 54610"/>
                  <a:gd name="connsiteX9" fmla="*/ 36195 w 51434"/>
                  <a:gd name="connsiteY9" fmla="*/ 49530 h 54610"/>
                  <a:gd name="connsiteX10" fmla="*/ 40005 w 51434"/>
                  <a:gd name="connsiteY10" fmla="*/ 48895 h 54610"/>
                  <a:gd name="connsiteX11" fmla="*/ 36195 w 51434"/>
                  <a:gd name="connsiteY11" fmla="*/ 38735 h 54610"/>
                  <a:gd name="connsiteX12" fmla="*/ 14605 w 51434"/>
                  <a:gd name="connsiteY12" fmla="*/ 38735 h 54610"/>
                  <a:gd name="connsiteX13" fmla="*/ 10795 w 51434"/>
                  <a:gd name="connsiteY13" fmla="*/ 48895 h 54610"/>
                  <a:gd name="connsiteX14" fmla="*/ 14605 w 51434"/>
                  <a:gd name="connsiteY14" fmla="*/ 49530 h 54610"/>
                  <a:gd name="connsiteX15" fmla="*/ 14605 w 51434"/>
                  <a:gd name="connsiteY15" fmla="*/ 53975 h 54610"/>
                  <a:gd name="connsiteX16" fmla="*/ 0 w 51434"/>
                  <a:gd name="connsiteY16" fmla="*/ 53975 h 54610"/>
                  <a:gd name="connsiteX17" fmla="*/ 17145 w 51434"/>
                  <a:gd name="connsiteY17" fmla="*/ 33020 h 54610"/>
                  <a:gd name="connsiteX18" fmla="*/ 34290 w 51434"/>
                  <a:gd name="connsiteY18" fmla="*/ 33020 h 54610"/>
                  <a:gd name="connsiteX19" fmla="*/ 26035 w 51434"/>
                  <a:gd name="connsiteY19" fmla="*/ 10795 h 54610"/>
                  <a:gd name="connsiteX20" fmla="*/ 25400 w 51434"/>
                  <a:gd name="connsiteY20" fmla="*/ 9525 h 54610"/>
                  <a:gd name="connsiteX21" fmla="*/ 25400 w 51434"/>
                  <a:gd name="connsiteY21" fmla="*/ 9525 h 54610"/>
                  <a:gd name="connsiteX22" fmla="*/ 24765 w 51434"/>
                  <a:gd name="connsiteY22" fmla="*/ 10795 h 54610"/>
                  <a:gd name="connsiteX23" fmla="*/ 17145 w 51434"/>
                  <a:gd name="connsiteY23" fmla="*/ 3302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4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6195" y="53975"/>
                    </a:lnTo>
                    <a:lnTo>
                      <a:pt x="36195" y="49530"/>
                    </a:lnTo>
                    <a:lnTo>
                      <a:pt x="40005" y="48895"/>
                    </a:lnTo>
                    <a:lnTo>
                      <a:pt x="36195" y="38735"/>
                    </a:lnTo>
                    <a:lnTo>
                      <a:pt x="14605" y="38735"/>
                    </a:lnTo>
                    <a:lnTo>
                      <a:pt x="10795" y="48895"/>
                    </a:lnTo>
                    <a:lnTo>
                      <a:pt x="14605" y="49530"/>
                    </a:lnTo>
                    <a:lnTo>
                      <a:pt x="14605" y="53975"/>
                    </a:lnTo>
                    <a:lnTo>
                      <a:pt x="0" y="53975"/>
                    </a:lnTo>
                    <a:close/>
                    <a:moveTo>
                      <a:pt x="17145" y="33020"/>
                    </a:moveTo>
                    <a:lnTo>
                      <a:pt x="34290" y="33020"/>
                    </a:lnTo>
                    <a:lnTo>
                      <a:pt x="26035" y="10795"/>
                    </a:lnTo>
                    <a:lnTo>
                      <a:pt x="25400" y="9525"/>
                    </a:lnTo>
                    <a:lnTo>
                      <a:pt x="25400" y="9525"/>
                    </a:lnTo>
                    <a:lnTo>
                      <a:pt x="24765" y="10795"/>
                    </a:lnTo>
                    <a:lnTo>
                      <a:pt x="17145" y="3302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2BD71D16-973D-370E-C2C6-B54870245CB1}"/>
                  </a:ext>
                </a:extLst>
              </p:cNvPr>
              <p:cNvSpPr/>
              <p:nvPr/>
            </p:nvSpPr>
            <p:spPr>
              <a:xfrm>
                <a:off x="1355725" y="680719"/>
                <a:ext cx="45719" cy="54610"/>
              </a:xfrm>
              <a:custGeom>
                <a:avLst/>
                <a:gdLst>
                  <a:gd name="connsiteX0" fmla="*/ 0 w 45719"/>
                  <a:gd name="connsiteY0" fmla="*/ 54610 h 54610"/>
                  <a:gd name="connsiteX1" fmla="*/ 0 w 45719"/>
                  <a:gd name="connsiteY1" fmla="*/ 49530 h 54610"/>
                  <a:gd name="connsiteX2" fmla="*/ 6350 w 45719"/>
                  <a:gd name="connsiteY2" fmla="*/ 48260 h 54610"/>
                  <a:gd name="connsiteX3" fmla="*/ 6350 w 45719"/>
                  <a:gd name="connsiteY3" fmla="*/ 5715 h 54610"/>
                  <a:gd name="connsiteX4" fmla="*/ 0 w 45719"/>
                  <a:gd name="connsiteY4" fmla="*/ 4445 h 54610"/>
                  <a:gd name="connsiteX5" fmla="*/ 0 w 45719"/>
                  <a:gd name="connsiteY5" fmla="*/ 0 h 54610"/>
                  <a:gd name="connsiteX6" fmla="*/ 24130 w 45719"/>
                  <a:gd name="connsiteY6" fmla="*/ 0 h 54610"/>
                  <a:gd name="connsiteX7" fmla="*/ 34290 w 45719"/>
                  <a:gd name="connsiteY7" fmla="*/ 1905 h 54610"/>
                  <a:gd name="connsiteX8" fmla="*/ 40640 w 45719"/>
                  <a:gd name="connsiteY8" fmla="*/ 6985 h 54610"/>
                  <a:gd name="connsiteX9" fmla="*/ 42545 w 45719"/>
                  <a:gd name="connsiteY9" fmla="*/ 15240 h 54610"/>
                  <a:gd name="connsiteX10" fmla="*/ 40640 w 45719"/>
                  <a:gd name="connsiteY10" fmla="*/ 23495 h 54610"/>
                  <a:gd name="connsiteX11" fmla="*/ 34925 w 45719"/>
                  <a:gd name="connsiteY11" fmla="*/ 28575 h 54610"/>
                  <a:gd name="connsiteX12" fmla="*/ 26035 w 45719"/>
                  <a:gd name="connsiteY12" fmla="*/ 30480 h 54610"/>
                  <a:gd name="connsiteX13" fmla="*/ 13970 w 45719"/>
                  <a:gd name="connsiteY13" fmla="*/ 30480 h 54610"/>
                  <a:gd name="connsiteX14" fmla="*/ 13970 w 45719"/>
                  <a:gd name="connsiteY14" fmla="*/ 48895 h 54610"/>
                  <a:gd name="connsiteX15" fmla="*/ 20320 w 45719"/>
                  <a:gd name="connsiteY15" fmla="*/ 50165 h 54610"/>
                  <a:gd name="connsiteX16" fmla="*/ 20320 w 45719"/>
                  <a:gd name="connsiteY16" fmla="*/ 54610 h 54610"/>
                  <a:gd name="connsiteX17" fmla="*/ 0 w 45719"/>
                  <a:gd name="connsiteY17" fmla="*/ 54610 h 54610"/>
                  <a:gd name="connsiteX18" fmla="*/ 13335 w 45719"/>
                  <a:gd name="connsiteY18" fmla="*/ 24130 h 54610"/>
                  <a:gd name="connsiteX19" fmla="*/ 23495 w 45719"/>
                  <a:gd name="connsiteY19" fmla="*/ 24130 h 54610"/>
                  <a:gd name="connsiteX20" fmla="*/ 32385 w 45719"/>
                  <a:gd name="connsiteY20" fmla="*/ 21590 h 54610"/>
                  <a:gd name="connsiteX21" fmla="*/ 34925 w 45719"/>
                  <a:gd name="connsiteY21" fmla="*/ 14605 h 54610"/>
                  <a:gd name="connsiteX22" fmla="*/ 32385 w 45719"/>
                  <a:gd name="connsiteY22" fmla="*/ 7620 h 54610"/>
                  <a:gd name="connsiteX23" fmla="*/ 24130 w 45719"/>
                  <a:gd name="connsiteY23" fmla="*/ 5080 h 54610"/>
                  <a:gd name="connsiteX24" fmla="*/ 13335 w 45719"/>
                  <a:gd name="connsiteY24" fmla="*/ 5080 h 54610"/>
                  <a:gd name="connsiteX25" fmla="*/ 13335 w 45719"/>
                  <a:gd name="connsiteY25" fmla="*/ 24130 h 54610"/>
                  <a:gd name="connsiteX26" fmla="*/ 36195 w 45719"/>
                  <a:gd name="connsiteY26" fmla="*/ 54610 h 54610"/>
                  <a:gd name="connsiteX27" fmla="*/ 24130 w 45719"/>
                  <a:gd name="connsiteY27" fmla="*/ 27305 h 54610"/>
                  <a:gd name="connsiteX28" fmla="*/ 31750 w 45719"/>
                  <a:gd name="connsiteY28" fmla="*/ 27305 h 54610"/>
                  <a:gd name="connsiteX29" fmla="*/ 41910 w 45719"/>
                  <a:gd name="connsiteY29" fmla="*/ 48895 h 54610"/>
                  <a:gd name="connsiteX30" fmla="*/ 45720 w 45719"/>
                  <a:gd name="connsiteY30" fmla="*/ 49530 h 54610"/>
                  <a:gd name="connsiteX31" fmla="*/ 45720 w 45719"/>
                  <a:gd name="connsiteY31" fmla="*/ 54610 h 54610"/>
                  <a:gd name="connsiteX32" fmla="*/ 36195 w 45719"/>
                  <a:gd name="connsiteY32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571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24130" y="0"/>
                    </a:lnTo>
                    <a:cubicBezTo>
                      <a:pt x="27940" y="0"/>
                      <a:pt x="31115" y="635"/>
                      <a:pt x="34290" y="1905"/>
                    </a:cubicBezTo>
                    <a:cubicBezTo>
                      <a:pt x="36830" y="3175"/>
                      <a:pt x="39370" y="5080"/>
                      <a:pt x="40640" y="6985"/>
                    </a:cubicBezTo>
                    <a:cubicBezTo>
                      <a:pt x="41910" y="8890"/>
                      <a:pt x="42545" y="12065"/>
                      <a:pt x="42545" y="15240"/>
                    </a:cubicBezTo>
                    <a:cubicBezTo>
                      <a:pt x="42545" y="18415"/>
                      <a:pt x="41910" y="20955"/>
                      <a:pt x="40640" y="23495"/>
                    </a:cubicBezTo>
                    <a:cubicBezTo>
                      <a:pt x="39370" y="25400"/>
                      <a:pt x="37465" y="27305"/>
                      <a:pt x="34925" y="28575"/>
                    </a:cubicBezTo>
                    <a:cubicBezTo>
                      <a:pt x="32385" y="29845"/>
                      <a:pt x="29210" y="30480"/>
                      <a:pt x="26035" y="30480"/>
                    </a:cubicBezTo>
                    <a:lnTo>
                      <a:pt x="13970" y="30480"/>
                    </a:lnTo>
                    <a:lnTo>
                      <a:pt x="13970" y="48895"/>
                    </a:lnTo>
                    <a:lnTo>
                      <a:pt x="20320" y="50165"/>
                    </a:lnTo>
                    <a:lnTo>
                      <a:pt x="20320" y="54610"/>
                    </a:lnTo>
                    <a:lnTo>
                      <a:pt x="0" y="54610"/>
                    </a:lnTo>
                    <a:close/>
                    <a:moveTo>
                      <a:pt x="13335" y="24130"/>
                    </a:moveTo>
                    <a:lnTo>
                      <a:pt x="23495" y="24130"/>
                    </a:lnTo>
                    <a:cubicBezTo>
                      <a:pt x="27305" y="24130"/>
                      <a:pt x="30480" y="23495"/>
                      <a:pt x="32385" y="21590"/>
                    </a:cubicBezTo>
                    <a:cubicBezTo>
                      <a:pt x="34290" y="19685"/>
                      <a:pt x="34925" y="17780"/>
                      <a:pt x="34925" y="14605"/>
                    </a:cubicBezTo>
                    <a:cubicBezTo>
                      <a:pt x="34925" y="11430"/>
                      <a:pt x="34290" y="9525"/>
                      <a:pt x="32385" y="7620"/>
                    </a:cubicBezTo>
                    <a:cubicBezTo>
                      <a:pt x="30480" y="5715"/>
                      <a:pt x="27940" y="5080"/>
                      <a:pt x="24130" y="5080"/>
                    </a:cubicBezTo>
                    <a:lnTo>
                      <a:pt x="13335" y="5080"/>
                    </a:lnTo>
                    <a:lnTo>
                      <a:pt x="13335" y="24130"/>
                    </a:lnTo>
                    <a:close/>
                    <a:moveTo>
                      <a:pt x="36195" y="54610"/>
                    </a:moveTo>
                    <a:lnTo>
                      <a:pt x="24130" y="27305"/>
                    </a:lnTo>
                    <a:lnTo>
                      <a:pt x="31750" y="27305"/>
                    </a:lnTo>
                    <a:lnTo>
                      <a:pt x="41910" y="48895"/>
                    </a:lnTo>
                    <a:lnTo>
                      <a:pt x="45720" y="49530"/>
                    </a:lnTo>
                    <a:lnTo>
                      <a:pt x="45720" y="54610"/>
                    </a:lnTo>
                    <a:lnTo>
                      <a:pt x="36195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727B34C7-2C0E-127F-B506-D929AB59AFD0}"/>
                  </a:ext>
                </a:extLst>
              </p:cNvPr>
              <p:cNvSpPr/>
              <p:nvPr/>
            </p:nvSpPr>
            <p:spPr>
              <a:xfrm>
                <a:off x="1409700" y="681355"/>
                <a:ext cx="36830" cy="54609"/>
              </a:xfrm>
              <a:custGeom>
                <a:avLst/>
                <a:gdLst>
                  <a:gd name="connsiteX0" fmla="*/ 18415 w 36830"/>
                  <a:gd name="connsiteY0" fmla="*/ 54610 h 54609"/>
                  <a:gd name="connsiteX1" fmla="*/ 8890 w 36830"/>
                  <a:gd name="connsiteY1" fmla="*/ 53340 h 54609"/>
                  <a:gd name="connsiteX2" fmla="*/ 0 w 36830"/>
                  <a:gd name="connsiteY2" fmla="*/ 48895 h 54609"/>
                  <a:gd name="connsiteX3" fmla="*/ 0 w 36830"/>
                  <a:gd name="connsiteY3" fmla="*/ 37465 h 54609"/>
                  <a:gd name="connsiteX4" fmla="*/ 5715 w 36830"/>
                  <a:gd name="connsiteY4" fmla="*/ 37465 h 54609"/>
                  <a:gd name="connsiteX5" fmla="*/ 6985 w 36830"/>
                  <a:gd name="connsiteY5" fmla="*/ 45720 h 54609"/>
                  <a:gd name="connsiteX6" fmla="*/ 12065 w 36830"/>
                  <a:gd name="connsiteY6" fmla="*/ 48260 h 54609"/>
                  <a:gd name="connsiteX7" fmla="*/ 18415 w 36830"/>
                  <a:gd name="connsiteY7" fmla="*/ 48895 h 54609"/>
                  <a:gd name="connsiteX8" fmla="*/ 24765 w 36830"/>
                  <a:gd name="connsiteY8" fmla="*/ 47625 h 54609"/>
                  <a:gd name="connsiteX9" fmla="*/ 28575 w 36830"/>
                  <a:gd name="connsiteY9" fmla="*/ 44450 h 54609"/>
                  <a:gd name="connsiteX10" fmla="*/ 29845 w 36830"/>
                  <a:gd name="connsiteY10" fmla="*/ 40005 h 54609"/>
                  <a:gd name="connsiteX11" fmla="*/ 28575 w 36830"/>
                  <a:gd name="connsiteY11" fmla="*/ 35560 h 54609"/>
                  <a:gd name="connsiteX12" fmla="*/ 24765 w 36830"/>
                  <a:gd name="connsiteY12" fmla="*/ 32385 h 54609"/>
                  <a:gd name="connsiteX13" fmla="*/ 17145 w 36830"/>
                  <a:gd name="connsiteY13" fmla="*/ 29845 h 54609"/>
                  <a:gd name="connsiteX14" fmla="*/ 7620 w 36830"/>
                  <a:gd name="connsiteY14" fmla="*/ 26670 h 54609"/>
                  <a:gd name="connsiteX15" fmla="*/ 1905 w 36830"/>
                  <a:gd name="connsiteY15" fmla="*/ 21590 h 54609"/>
                  <a:gd name="connsiteX16" fmla="*/ 0 w 36830"/>
                  <a:gd name="connsiteY16" fmla="*/ 14605 h 54609"/>
                  <a:gd name="connsiteX17" fmla="*/ 2540 w 36830"/>
                  <a:gd name="connsiteY17" fmla="*/ 6985 h 54609"/>
                  <a:gd name="connsiteX18" fmla="*/ 8890 w 36830"/>
                  <a:gd name="connsiteY18" fmla="*/ 1905 h 54609"/>
                  <a:gd name="connsiteX19" fmla="*/ 18415 w 36830"/>
                  <a:gd name="connsiteY19" fmla="*/ 0 h 54609"/>
                  <a:gd name="connsiteX20" fmla="*/ 28575 w 36830"/>
                  <a:gd name="connsiteY20" fmla="*/ 1905 h 54609"/>
                  <a:gd name="connsiteX21" fmla="*/ 35560 w 36830"/>
                  <a:gd name="connsiteY21" fmla="*/ 6350 h 54609"/>
                  <a:gd name="connsiteX22" fmla="*/ 35560 w 36830"/>
                  <a:gd name="connsiteY22" fmla="*/ 17145 h 54609"/>
                  <a:gd name="connsiteX23" fmla="*/ 29845 w 36830"/>
                  <a:gd name="connsiteY23" fmla="*/ 17145 h 54609"/>
                  <a:gd name="connsiteX24" fmla="*/ 28575 w 36830"/>
                  <a:gd name="connsiteY24" fmla="*/ 9525 h 54609"/>
                  <a:gd name="connsiteX25" fmla="*/ 24130 w 36830"/>
                  <a:gd name="connsiteY25" fmla="*/ 6985 h 54609"/>
                  <a:gd name="connsiteX26" fmla="*/ 17780 w 36830"/>
                  <a:gd name="connsiteY26" fmla="*/ 6350 h 54609"/>
                  <a:gd name="connsiteX27" fmla="*/ 12065 w 36830"/>
                  <a:gd name="connsiteY27" fmla="*/ 7620 h 54609"/>
                  <a:gd name="connsiteX28" fmla="*/ 8255 w 36830"/>
                  <a:gd name="connsiteY28" fmla="*/ 10795 h 54609"/>
                  <a:gd name="connsiteX29" fmla="*/ 6985 w 36830"/>
                  <a:gd name="connsiteY29" fmla="*/ 15240 h 54609"/>
                  <a:gd name="connsiteX30" fmla="*/ 8255 w 36830"/>
                  <a:gd name="connsiteY30" fmla="*/ 19050 h 54609"/>
                  <a:gd name="connsiteX31" fmla="*/ 12065 w 36830"/>
                  <a:gd name="connsiteY31" fmla="*/ 22225 h 54609"/>
                  <a:gd name="connsiteX32" fmla="*/ 19685 w 36830"/>
                  <a:gd name="connsiteY32" fmla="*/ 24765 h 54609"/>
                  <a:gd name="connsiteX33" fmla="*/ 32385 w 36830"/>
                  <a:gd name="connsiteY33" fmla="*/ 31115 h 54609"/>
                  <a:gd name="connsiteX34" fmla="*/ 36830 w 36830"/>
                  <a:gd name="connsiteY34" fmla="*/ 41275 h 54609"/>
                  <a:gd name="connsiteX35" fmla="*/ 34290 w 36830"/>
                  <a:gd name="connsiteY35" fmla="*/ 48895 h 54609"/>
                  <a:gd name="connsiteX36" fmla="*/ 27940 w 36830"/>
                  <a:gd name="connsiteY36" fmla="*/ 53975 h 54609"/>
                  <a:gd name="connsiteX37" fmla="*/ 18415 w 36830"/>
                  <a:gd name="connsiteY37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6830" h="54609">
                    <a:moveTo>
                      <a:pt x="18415" y="54610"/>
                    </a:moveTo>
                    <a:cubicBezTo>
                      <a:pt x="15240" y="54610"/>
                      <a:pt x="12065" y="53975"/>
                      <a:pt x="8890" y="53340"/>
                    </a:cubicBezTo>
                    <a:cubicBezTo>
                      <a:pt x="5715" y="52070"/>
                      <a:pt x="3175" y="50800"/>
                      <a:pt x="0" y="48895"/>
                    </a:cubicBezTo>
                    <a:lnTo>
                      <a:pt x="0" y="37465"/>
                    </a:lnTo>
                    <a:lnTo>
                      <a:pt x="5715" y="37465"/>
                    </a:lnTo>
                    <a:lnTo>
                      <a:pt x="6985" y="45720"/>
                    </a:lnTo>
                    <a:cubicBezTo>
                      <a:pt x="8890" y="46990"/>
                      <a:pt x="10160" y="47625"/>
                      <a:pt x="12065" y="48260"/>
                    </a:cubicBezTo>
                    <a:cubicBezTo>
                      <a:pt x="13970" y="48895"/>
                      <a:pt x="15875" y="48895"/>
                      <a:pt x="18415" y="48895"/>
                    </a:cubicBezTo>
                    <a:cubicBezTo>
                      <a:pt x="20955" y="48895"/>
                      <a:pt x="22860" y="48260"/>
                      <a:pt x="24765" y="47625"/>
                    </a:cubicBezTo>
                    <a:cubicBezTo>
                      <a:pt x="26670" y="46990"/>
                      <a:pt x="27940" y="45720"/>
                      <a:pt x="28575" y="44450"/>
                    </a:cubicBezTo>
                    <a:cubicBezTo>
                      <a:pt x="29210" y="43180"/>
                      <a:pt x="29845" y="41275"/>
                      <a:pt x="29845" y="40005"/>
                    </a:cubicBezTo>
                    <a:cubicBezTo>
                      <a:pt x="29845" y="38100"/>
                      <a:pt x="29210" y="36830"/>
                      <a:pt x="28575" y="35560"/>
                    </a:cubicBezTo>
                    <a:cubicBezTo>
                      <a:pt x="27940" y="34290"/>
                      <a:pt x="26670" y="33020"/>
                      <a:pt x="24765" y="32385"/>
                    </a:cubicBezTo>
                    <a:cubicBezTo>
                      <a:pt x="22860" y="31115"/>
                      <a:pt x="20320" y="30480"/>
                      <a:pt x="17145" y="29845"/>
                    </a:cubicBezTo>
                    <a:cubicBezTo>
                      <a:pt x="13335" y="29210"/>
                      <a:pt x="10160" y="27940"/>
                      <a:pt x="7620" y="26670"/>
                    </a:cubicBezTo>
                    <a:cubicBezTo>
                      <a:pt x="5080" y="25400"/>
                      <a:pt x="3175" y="23495"/>
                      <a:pt x="1905" y="21590"/>
                    </a:cubicBezTo>
                    <a:cubicBezTo>
                      <a:pt x="635" y="19685"/>
                      <a:pt x="0" y="17145"/>
                      <a:pt x="0" y="14605"/>
                    </a:cubicBezTo>
                    <a:cubicBezTo>
                      <a:pt x="0" y="12065"/>
                      <a:pt x="635" y="9525"/>
                      <a:pt x="2540" y="6985"/>
                    </a:cubicBezTo>
                    <a:cubicBezTo>
                      <a:pt x="3810" y="4445"/>
                      <a:pt x="6350" y="3175"/>
                      <a:pt x="8890" y="1905"/>
                    </a:cubicBezTo>
                    <a:cubicBezTo>
                      <a:pt x="11430" y="635"/>
                      <a:pt x="14605" y="0"/>
                      <a:pt x="18415" y="0"/>
                    </a:cubicBezTo>
                    <a:cubicBezTo>
                      <a:pt x="22225" y="0"/>
                      <a:pt x="25400" y="635"/>
                      <a:pt x="28575" y="1905"/>
                    </a:cubicBezTo>
                    <a:cubicBezTo>
                      <a:pt x="31750" y="3175"/>
                      <a:pt x="33655" y="4445"/>
                      <a:pt x="35560" y="6350"/>
                    </a:cubicBezTo>
                    <a:lnTo>
                      <a:pt x="35560" y="17145"/>
                    </a:lnTo>
                    <a:lnTo>
                      <a:pt x="29845" y="17145"/>
                    </a:lnTo>
                    <a:lnTo>
                      <a:pt x="28575" y="9525"/>
                    </a:lnTo>
                    <a:cubicBezTo>
                      <a:pt x="27305" y="8890"/>
                      <a:pt x="26035" y="7620"/>
                      <a:pt x="24130" y="6985"/>
                    </a:cubicBezTo>
                    <a:cubicBezTo>
                      <a:pt x="22225" y="6350"/>
                      <a:pt x="20320" y="6350"/>
                      <a:pt x="17780" y="6350"/>
                    </a:cubicBezTo>
                    <a:cubicBezTo>
                      <a:pt x="15875" y="6350"/>
                      <a:pt x="13970" y="6985"/>
                      <a:pt x="12065" y="7620"/>
                    </a:cubicBezTo>
                    <a:cubicBezTo>
                      <a:pt x="10160" y="8255"/>
                      <a:pt x="9525" y="9525"/>
                      <a:pt x="8255" y="10795"/>
                    </a:cubicBezTo>
                    <a:cubicBezTo>
                      <a:pt x="7620" y="12065"/>
                      <a:pt x="6985" y="13970"/>
                      <a:pt x="6985" y="15240"/>
                    </a:cubicBezTo>
                    <a:cubicBezTo>
                      <a:pt x="6985" y="16510"/>
                      <a:pt x="7620" y="18415"/>
                      <a:pt x="8255" y="19050"/>
                    </a:cubicBezTo>
                    <a:cubicBezTo>
                      <a:pt x="8890" y="20320"/>
                      <a:pt x="10160" y="20955"/>
                      <a:pt x="12065" y="22225"/>
                    </a:cubicBezTo>
                    <a:cubicBezTo>
                      <a:pt x="13970" y="22860"/>
                      <a:pt x="16510" y="24130"/>
                      <a:pt x="19685" y="24765"/>
                    </a:cubicBezTo>
                    <a:cubicBezTo>
                      <a:pt x="25400" y="26035"/>
                      <a:pt x="29845" y="28575"/>
                      <a:pt x="32385" y="31115"/>
                    </a:cubicBezTo>
                    <a:cubicBezTo>
                      <a:pt x="35560" y="33655"/>
                      <a:pt x="36830" y="37465"/>
                      <a:pt x="36830" y="41275"/>
                    </a:cubicBezTo>
                    <a:cubicBezTo>
                      <a:pt x="36830" y="44450"/>
                      <a:pt x="36195" y="46990"/>
                      <a:pt x="34290" y="48895"/>
                    </a:cubicBezTo>
                    <a:cubicBezTo>
                      <a:pt x="33020" y="51435"/>
                      <a:pt x="30480" y="52705"/>
                      <a:pt x="27940" y="53975"/>
                    </a:cubicBezTo>
                    <a:cubicBezTo>
                      <a:pt x="26035" y="53975"/>
                      <a:pt x="22225" y="54610"/>
                      <a:pt x="18415" y="546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17108FEC-30AD-89AF-927B-1F948EF474E0}"/>
                  </a:ext>
                </a:extLst>
              </p:cNvPr>
              <p:cNvSpPr/>
              <p:nvPr/>
            </p:nvSpPr>
            <p:spPr>
              <a:xfrm>
                <a:off x="1474469" y="680084"/>
                <a:ext cx="44450" cy="55880"/>
              </a:xfrm>
              <a:custGeom>
                <a:avLst/>
                <a:gdLst>
                  <a:gd name="connsiteX0" fmla="*/ 22225 w 44450"/>
                  <a:gd name="connsiteY0" fmla="*/ 55880 h 55880"/>
                  <a:gd name="connsiteX1" fmla="*/ 12700 w 44450"/>
                  <a:gd name="connsiteY1" fmla="*/ 53975 h 55880"/>
                  <a:gd name="connsiteX2" fmla="*/ 5715 w 44450"/>
                  <a:gd name="connsiteY2" fmla="*/ 48260 h 55880"/>
                  <a:gd name="connsiteX3" fmla="*/ 1270 w 44450"/>
                  <a:gd name="connsiteY3" fmla="*/ 39370 h 55880"/>
                  <a:gd name="connsiteX4" fmla="*/ 0 w 44450"/>
                  <a:gd name="connsiteY4" fmla="*/ 27940 h 55880"/>
                  <a:gd name="connsiteX5" fmla="*/ 0 w 44450"/>
                  <a:gd name="connsiteY5" fmla="*/ 27305 h 55880"/>
                  <a:gd name="connsiteX6" fmla="*/ 1270 w 44450"/>
                  <a:gd name="connsiteY6" fmla="*/ 16510 h 55880"/>
                  <a:gd name="connsiteX7" fmla="*/ 5715 w 44450"/>
                  <a:gd name="connsiteY7" fmla="*/ 7620 h 55880"/>
                  <a:gd name="connsiteX8" fmla="*/ 12700 w 44450"/>
                  <a:gd name="connsiteY8" fmla="*/ 1905 h 55880"/>
                  <a:gd name="connsiteX9" fmla="*/ 22225 w 44450"/>
                  <a:gd name="connsiteY9" fmla="*/ 0 h 55880"/>
                  <a:gd name="connsiteX10" fmla="*/ 31750 w 44450"/>
                  <a:gd name="connsiteY10" fmla="*/ 1905 h 55880"/>
                  <a:gd name="connsiteX11" fmla="*/ 38735 w 44450"/>
                  <a:gd name="connsiteY11" fmla="*/ 7620 h 55880"/>
                  <a:gd name="connsiteX12" fmla="*/ 43180 w 44450"/>
                  <a:gd name="connsiteY12" fmla="*/ 16510 h 55880"/>
                  <a:gd name="connsiteX13" fmla="*/ 44450 w 44450"/>
                  <a:gd name="connsiteY13" fmla="*/ 27305 h 55880"/>
                  <a:gd name="connsiteX14" fmla="*/ 44450 w 44450"/>
                  <a:gd name="connsiteY14" fmla="*/ 27940 h 55880"/>
                  <a:gd name="connsiteX15" fmla="*/ 43180 w 44450"/>
                  <a:gd name="connsiteY15" fmla="*/ 39370 h 55880"/>
                  <a:gd name="connsiteX16" fmla="*/ 38735 w 44450"/>
                  <a:gd name="connsiteY16" fmla="*/ 48260 h 55880"/>
                  <a:gd name="connsiteX17" fmla="*/ 31750 w 44450"/>
                  <a:gd name="connsiteY17" fmla="*/ 53975 h 55880"/>
                  <a:gd name="connsiteX18" fmla="*/ 22225 w 44450"/>
                  <a:gd name="connsiteY18" fmla="*/ 55880 h 55880"/>
                  <a:gd name="connsiteX19" fmla="*/ 22225 w 44450"/>
                  <a:gd name="connsiteY19" fmla="*/ 49530 h 55880"/>
                  <a:gd name="connsiteX20" fmla="*/ 31115 w 44450"/>
                  <a:gd name="connsiteY20" fmla="*/ 46990 h 55880"/>
                  <a:gd name="connsiteX21" fmla="*/ 36195 w 44450"/>
                  <a:gd name="connsiteY21" fmla="*/ 39370 h 55880"/>
                  <a:gd name="connsiteX22" fmla="*/ 37465 w 44450"/>
                  <a:gd name="connsiteY22" fmla="*/ 27940 h 55880"/>
                  <a:gd name="connsiteX23" fmla="*/ 37465 w 44450"/>
                  <a:gd name="connsiteY23" fmla="*/ 27305 h 55880"/>
                  <a:gd name="connsiteX24" fmla="*/ 36195 w 44450"/>
                  <a:gd name="connsiteY24" fmla="*/ 15875 h 55880"/>
                  <a:gd name="connsiteX25" fmla="*/ 31115 w 44450"/>
                  <a:gd name="connsiteY25" fmla="*/ 8255 h 55880"/>
                  <a:gd name="connsiteX26" fmla="*/ 22225 w 44450"/>
                  <a:gd name="connsiteY26" fmla="*/ 5715 h 55880"/>
                  <a:gd name="connsiteX27" fmla="*/ 13970 w 44450"/>
                  <a:gd name="connsiteY27" fmla="*/ 8255 h 55880"/>
                  <a:gd name="connsiteX28" fmla="*/ 8890 w 44450"/>
                  <a:gd name="connsiteY28" fmla="*/ 15875 h 55880"/>
                  <a:gd name="connsiteX29" fmla="*/ 6985 w 44450"/>
                  <a:gd name="connsiteY29" fmla="*/ 26670 h 55880"/>
                  <a:gd name="connsiteX30" fmla="*/ 6985 w 44450"/>
                  <a:gd name="connsiteY30" fmla="*/ 27305 h 55880"/>
                  <a:gd name="connsiteX31" fmla="*/ 8890 w 44450"/>
                  <a:gd name="connsiteY31" fmla="*/ 38735 h 55880"/>
                  <a:gd name="connsiteX32" fmla="*/ 13970 w 44450"/>
                  <a:gd name="connsiteY32" fmla="*/ 46355 h 55880"/>
                  <a:gd name="connsiteX33" fmla="*/ 22225 w 44450"/>
                  <a:gd name="connsiteY33" fmla="*/ 4953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450" h="55880">
                    <a:moveTo>
                      <a:pt x="22225" y="55880"/>
                    </a:moveTo>
                    <a:cubicBezTo>
                      <a:pt x="18415" y="55880"/>
                      <a:pt x="15875" y="55245"/>
                      <a:pt x="12700" y="53975"/>
                    </a:cubicBezTo>
                    <a:cubicBezTo>
                      <a:pt x="10160" y="52705"/>
                      <a:pt x="7620" y="50800"/>
                      <a:pt x="5715" y="48260"/>
                    </a:cubicBezTo>
                    <a:cubicBezTo>
                      <a:pt x="3810" y="45720"/>
                      <a:pt x="2540" y="43180"/>
                      <a:pt x="1270" y="39370"/>
                    </a:cubicBezTo>
                    <a:cubicBezTo>
                      <a:pt x="0" y="36195"/>
                      <a:pt x="0" y="32385"/>
                      <a:pt x="0" y="27940"/>
                    </a:cubicBezTo>
                    <a:lnTo>
                      <a:pt x="0" y="27305"/>
                    </a:lnTo>
                    <a:cubicBezTo>
                      <a:pt x="0" y="23495"/>
                      <a:pt x="635" y="19685"/>
                      <a:pt x="1270" y="16510"/>
                    </a:cubicBezTo>
                    <a:cubicBezTo>
                      <a:pt x="2540" y="13335"/>
                      <a:pt x="3810" y="10160"/>
                      <a:pt x="5715" y="7620"/>
                    </a:cubicBezTo>
                    <a:cubicBezTo>
                      <a:pt x="7620" y="5080"/>
                      <a:pt x="10160" y="3175"/>
                      <a:pt x="12700" y="1905"/>
                    </a:cubicBezTo>
                    <a:cubicBezTo>
                      <a:pt x="15240" y="635"/>
                      <a:pt x="18415" y="0"/>
                      <a:pt x="22225" y="0"/>
                    </a:cubicBezTo>
                    <a:cubicBezTo>
                      <a:pt x="26035" y="0"/>
                      <a:pt x="29210" y="635"/>
                      <a:pt x="31750" y="1905"/>
                    </a:cubicBezTo>
                    <a:cubicBezTo>
                      <a:pt x="34290" y="3175"/>
                      <a:pt x="36830" y="5080"/>
                      <a:pt x="38735" y="7620"/>
                    </a:cubicBezTo>
                    <a:cubicBezTo>
                      <a:pt x="40640" y="10160"/>
                      <a:pt x="41910" y="12700"/>
                      <a:pt x="43180" y="16510"/>
                    </a:cubicBezTo>
                    <a:cubicBezTo>
                      <a:pt x="44450" y="19685"/>
                      <a:pt x="44450" y="23495"/>
                      <a:pt x="44450" y="27305"/>
                    </a:cubicBezTo>
                    <a:lnTo>
                      <a:pt x="44450" y="27940"/>
                    </a:lnTo>
                    <a:cubicBezTo>
                      <a:pt x="44450" y="31750"/>
                      <a:pt x="43815" y="35560"/>
                      <a:pt x="43180" y="39370"/>
                    </a:cubicBezTo>
                    <a:cubicBezTo>
                      <a:pt x="41910" y="42545"/>
                      <a:pt x="40640" y="45720"/>
                      <a:pt x="38735" y="48260"/>
                    </a:cubicBezTo>
                    <a:cubicBezTo>
                      <a:pt x="36830" y="50800"/>
                      <a:pt x="34290" y="52705"/>
                      <a:pt x="31750" y="53975"/>
                    </a:cubicBezTo>
                    <a:cubicBezTo>
                      <a:pt x="29210" y="55245"/>
                      <a:pt x="26035" y="55880"/>
                      <a:pt x="22225" y="55880"/>
                    </a:cubicBezTo>
                    <a:close/>
                    <a:moveTo>
                      <a:pt x="22225" y="49530"/>
                    </a:moveTo>
                    <a:cubicBezTo>
                      <a:pt x="26035" y="49530"/>
                      <a:pt x="28575" y="48895"/>
                      <a:pt x="31115" y="46990"/>
                    </a:cubicBezTo>
                    <a:cubicBezTo>
                      <a:pt x="33655" y="45085"/>
                      <a:pt x="34925" y="42545"/>
                      <a:pt x="36195" y="39370"/>
                    </a:cubicBezTo>
                    <a:cubicBezTo>
                      <a:pt x="37465" y="36195"/>
                      <a:pt x="37465" y="32385"/>
                      <a:pt x="37465" y="27940"/>
                    </a:cubicBezTo>
                    <a:lnTo>
                      <a:pt x="37465" y="27305"/>
                    </a:lnTo>
                    <a:cubicBezTo>
                      <a:pt x="37465" y="22860"/>
                      <a:pt x="36830" y="19050"/>
                      <a:pt x="36195" y="15875"/>
                    </a:cubicBezTo>
                    <a:cubicBezTo>
                      <a:pt x="34925" y="12700"/>
                      <a:pt x="33655" y="10160"/>
                      <a:pt x="31115" y="8255"/>
                    </a:cubicBezTo>
                    <a:cubicBezTo>
                      <a:pt x="28575" y="6350"/>
                      <a:pt x="26035" y="5715"/>
                      <a:pt x="22225" y="5715"/>
                    </a:cubicBezTo>
                    <a:cubicBezTo>
                      <a:pt x="19050" y="5715"/>
                      <a:pt x="16510" y="6350"/>
                      <a:pt x="13970" y="8255"/>
                    </a:cubicBezTo>
                    <a:cubicBezTo>
                      <a:pt x="11430" y="10160"/>
                      <a:pt x="10160" y="12700"/>
                      <a:pt x="8890" y="15875"/>
                    </a:cubicBezTo>
                    <a:cubicBezTo>
                      <a:pt x="7620" y="19050"/>
                      <a:pt x="6985" y="22860"/>
                      <a:pt x="6985" y="26670"/>
                    </a:cubicBezTo>
                    <a:lnTo>
                      <a:pt x="6985" y="27305"/>
                    </a:lnTo>
                    <a:cubicBezTo>
                      <a:pt x="6985" y="31750"/>
                      <a:pt x="7620" y="35560"/>
                      <a:pt x="8890" y="38735"/>
                    </a:cubicBezTo>
                    <a:cubicBezTo>
                      <a:pt x="10160" y="41910"/>
                      <a:pt x="12065" y="44450"/>
                      <a:pt x="13970" y="46355"/>
                    </a:cubicBezTo>
                    <a:cubicBezTo>
                      <a:pt x="16510" y="48895"/>
                      <a:pt x="19050" y="49530"/>
                      <a:pt x="22225" y="495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A37B3FE7-3C08-05E5-F0B8-8EA24DE488A9}"/>
                  </a:ext>
                </a:extLst>
              </p:cNvPr>
              <p:cNvSpPr/>
              <p:nvPr/>
            </p:nvSpPr>
            <p:spPr>
              <a:xfrm>
                <a:off x="1526539" y="680719"/>
                <a:ext cx="40640" cy="54610"/>
              </a:xfrm>
              <a:custGeom>
                <a:avLst/>
                <a:gdLst>
                  <a:gd name="connsiteX0" fmla="*/ 0 w 40640"/>
                  <a:gd name="connsiteY0" fmla="*/ 54610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640 w 40640"/>
                  <a:gd name="connsiteY6" fmla="*/ 0 h 54610"/>
                  <a:gd name="connsiteX7" fmla="*/ 40640 w 40640"/>
                  <a:gd name="connsiteY7" fmla="*/ 13335 h 54610"/>
                  <a:gd name="connsiteX8" fmla="*/ 34925 w 40640"/>
                  <a:gd name="connsiteY8" fmla="*/ 13335 h 54610"/>
                  <a:gd name="connsiteX9" fmla="*/ 34290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4765 h 54610"/>
                  <a:gd name="connsiteX12" fmla="*/ 33020 w 40640"/>
                  <a:gd name="connsiteY12" fmla="*/ 24765 h 54610"/>
                  <a:gd name="connsiteX13" fmla="*/ 33020 w 40640"/>
                  <a:gd name="connsiteY13" fmla="*/ 30480 h 54610"/>
                  <a:gd name="connsiteX14" fmla="*/ 13335 w 40640"/>
                  <a:gd name="connsiteY14" fmla="*/ 30480 h 54610"/>
                  <a:gd name="connsiteX15" fmla="*/ 13335 w 40640"/>
                  <a:gd name="connsiteY15" fmla="*/ 48895 h 54610"/>
                  <a:gd name="connsiteX16" fmla="*/ 19685 w 40640"/>
                  <a:gd name="connsiteY16" fmla="*/ 50165 h 54610"/>
                  <a:gd name="connsiteX17" fmla="*/ 19685 w 40640"/>
                  <a:gd name="connsiteY17" fmla="*/ 54610 h 54610"/>
                  <a:gd name="connsiteX18" fmla="*/ 0 w 40640"/>
                  <a:gd name="connsiteY18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40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640" y="0"/>
                    </a:lnTo>
                    <a:lnTo>
                      <a:pt x="40640" y="13335"/>
                    </a:lnTo>
                    <a:lnTo>
                      <a:pt x="34925" y="13335"/>
                    </a:lnTo>
                    <a:lnTo>
                      <a:pt x="34290" y="5715"/>
                    </a:lnTo>
                    <a:lnTo>
                      <a:pt x="13335" y="5715"/>
                    </a:lnTo>
                    <a:lnTo>
                      <a:pt x="13335" y="24765"/>
                    </a:lnTo>
                    <a:lnTo>
                      <a:pt x="33020" y="24765"/>
                    </a:lnTo>
                    <a:lnTo>
                      <a:pt x="33020" y="30480"/>
                    </a:lnTo>
                    <a:lnTo>
                      <a:pt x="13335" y="30480"/>
                    </a:lnTo>
                    <a:lnTo>
                      <a:pt x="13335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507F6F1-BCCE-1196-CEFD-BC1E5B3B5329}"/>
                  </a:ext>
                </a:extLst>
              </p:cNvPr>
              <p:cNvSpPr/>
              <p:nvPr/>
            </p:nvSpPr>
            <p:spPr>
              <a:xfrm>
                <a:off x="11918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9743D5BE-B58C-AD0C-54ED-EB7098EDC972}"/>
                  </a:ext>
                </a:extLst>
              </p:cNvPr>
              <p:cNvSpPr/>
              <p:nvPr/>
            </p:nvSpPr>
            <p:spPr>
              <a:xfrm>
                <a:off x="1252855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D78E9254-D0A1-7BEC-FBC5-5C170D48C1DC}"/>
                  </a:ext>
                </a:extLst>
              </p:cNvPr>
              <p:cNvSpPr/>
              <p:nvPr/>
            </p:nvSpPr>
            <p:spPr>
              <a:xfrm>
                <a:off x="13061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ABB4BA10-37E2-4C23-E82B-ECC56B8D2972}"/>
                  </a:ext>
                </a:extLst>
              </p:cNvPr>
              <p:cNvSpPr/>
              <p:nvPr/>
            </p:nvSpPr>
            <p:spPr>
              <a:xfrm>
                <a:off x="1369694" y="760730"/>
                <a:ext cx="45719" cy="53975"/>
              </a:xfrm>
              <a:custGeom>
                <a:avLst/>
                <a:gdLst>
                  <a:gd name="connsiteX0" fmla="*/ 0 w 45719"/>
                  <a:gd name="connsiteY0" fmla="*/ 53975 h 53975"/>
                  <a:gd name="connsiteX1" fmla="*/ 0 w 45719"/>
                  <a:gd name="connsiteY1" fmla="*/ 49530 h 53975"/>
                  <a:gd name="connsiteX2" fmla="*/ 6350 w 45719"/>
                  <a:gd name="connsiteY2" fmla="*/ 48260 h 53975"/>
                  <a:gd name="connsiteX3" fmla="*/ 6350 w 45719"/>
                  <a:gd name="connsiteY3" fmla="*/ 5715 h 53975"/>
                  <a:gd name="connsiteX4" fmla="*/ 0 w 45719"/>
                  <a:gd name="connsiteY4" fmla="*/ 4445 h 53975"/>
                  <a:gd name="connsiteX5" fmla="*/ 0 w 45719"/>
                  <a:gd name="connsiteY5" fmla="*/ 0 h 53975"/>
                  <a:gd name="connsiteX6" fmla="*/ 6350 w 45719"/>
                  <a:gd name="connsiteY6" fmla="*/ 0 h 53975"/>
                  <a:gd name="connsiteX7" fmla="*/ 21590 w 45719"/>
                  <a:gd name="connsiteY7" fmla="*/ 0 h 53975"/>
                  <a:gd name="connsiteX8" fmla="*/ 34290 w 45719"/>
                  <a:gd name="connsiteY8" fmla="*/ 3175 h 53975"/>
                  <a:gd name="connsiteX9" fmla="*/ 42545 w 45719"/>
                  <a:gd name="connsiteY9" fmla="*/ 12700 h 53975"/>
                  <a:gd name="connsiteX10" fmla="*/ 45720 w 45719"/>
                  <a:gd name="connsiteY10" fmla="*/ 26670 h 53975"/>
                  <a:gd name="connsiteX11" fmla="*/ 45720 w 45719"/>
                  <a:gd name="connsiteY11" fmla="*/ 27940 h 53975"/>
                  <a:gd name="connsiteX12" fmla="*/ 42545 w 45719"/>
                  <a:gd name="connsiteY12" fmla="*/ 41275 h 53975"/>
                  <a:gd name="connsiteX13" fmla="*/ 34290 w 45719"/>
                  <a:gd name="connsiteY13" fmla="*/ 50800 h 53975"/>
                  <a:gd name="connsiteX14" fmla="*/ 21590 w 45719"/>
                  <a:gd name="connsiteY14" fmla="*/ 53975 h 53975"/>
                  <a:gd name="connsiteX15" fmla="*/ 0 w 45719"/>
                  <a:gd name="connsiteY15" fmla="*/ 53975 h 53975"/>
                  <a:gd name="connsiteX16" fmla="*/ 13335 w 45719"/>
                  <a:gd name="connsiteY16" fmla="*/ 48260 h 53975"/>
                  <a:gd name="connsiteX17" fmla="*/ 20955 w 45719"/>
                  <a:gd name="connsiteY17" fmla="*/ 48260 h 53975"/>
                  <a:gd name="connsiteX18" fmla="*/ 29845 w 45719"/>
                  <a:gd name="connsiteY18" fmla="*/ 45720 h 53975"/>
                  <a:gd name="connsiteX19" fmla="*/ 35560 w 45719"/>
                  <a:gd name="connsiteY19" fmla="*/ 38100 h 53975"/>
                  <a:gd name="connsiteX20" fmla="*/ 37465 w 45719"/>
                  <a:gd name="connsiteY20" fmla="*/ 27940 h 53975"/>
                  <a:gd name="connsiteX21" fmla="*/ 37465 w 45719"/>
                  <a:gd name="connsiteY21" fmla="*/ 26670 h 53975"/>
                  <a:gd name="connsiteX22" fmla="*/ 35560 w 45719"/>
                  <a:gd name="connsiteY22" fmla="*/ 15875 h 53975"/>
                  <a:gd name="connsiteX23" fmla="*/ 29845 w 45719"/>
                  <a:gd name="connsiteY23" fmla="*/ 8255 h 53975"/>
                  <a:gd name="connsiteX24" fmla="*/ 20955 w 45719"/>
                  <a:gd name="connsiteY24" fmla="*/ 5715 h 53975"/>
                  <a:gd name="connsiteX25" fmla="*/ 13335 w 45719"/>
                  <a:gd name="connsiteY25" fmla="*/ 5715 h 53975"/>
                  <a:gd name="connsiteX26" fmla="*/ 13335 w 45719"/>
                  <a:gd name="connsiteY26" fmla="*/ 48260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719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21590" y="0"/>
                    </a:lnTo>
                    <a:cubicBezTo>
                      <a:pt x="26670" y="0"/>
                      <a:pt x="30480" y="1270"/>
                      <a:pt x="34290" y="3175"/>
                    </a:cubicBezTo>
                    <a:cubicBezTo>
                      <a:pt x="38100" y="5715"/>
                      <a:pt x="40640" y="8890"/>
                      <a:pt x="42545" y="12700"/>
                    </a:cubicBezTo>
                    <a:cubicBezTo>
                      <a:pt x="44450" y="16510"/>
                      <a:pt x="45720" y="21590"/>
                      <a:pt x="45720" y="26670"/>
                    </a:cubicBezTo>
                    <a:lnTo>
                      <a:pt x="45720" y="27940"/>
                    </a:lnTo>
                    <a:cubicBezTo>
                      <a:pt x="45720" y="33020"/>
                      <a:pt x="44450" y="37465"/>
                      <a:pt x="42545" y="41275"/>
                    </a:cubicBezTo>
                    <a:cubicBezTo>
                      <a:pt x="40640" y="45085"/>
                      <a:pt x="38100" y="48260"/>
                      <a:pt x="34290" y="50800"/>
                    </a:cubicBezTo>
                    <a:cubicBezTo>
                      <a:pt x="30480" y="53340"/>
                      <a:pt x="26670" y="53975"/>
                      <a:pt x="21590" y="53975"/>
                    </a:cubicBezTo>
                    <a:lnTo>
                      <a:pt x="0" y="53975"/>
                    </a:lnTo>
                    <a:close/>
                    <a:moveTo>
                      <a:pt x="13335" y="48260"/>
                    </a:moveTo>
                    <a:lnTo>
                      <a:pt x="20955" y="48260"/>
                    </a:lnTo>
                    <a:cubicBezTo>
                      <a:pt x="24130" y="48260"/>
                      <a:pt x="27305" y="47625"/>
                      <a:pt x="29845" y="45720"/>
                    </a:cubicBezTo>
                    <a:cubicBezTo>
                      <a:pt x="32385" y="43815"/>
                      <a:pt x="34290" y="41275"/>
                      <a:pt x="35560" y="38100"/>
                    </a:cubicBezTo>
                    <a:cubicBezTo>
                      <a:pt x="36830" y="34925"/>
                      <a:pt x="37465" y="31750"/>
                      <a:pt x="37465" y="27940"/>
                    </a:cubicBezTo>
                    <a:lnTo>
                      <a:pt x="37465" y="26670"/>
                    </a:lnTo>
                    <a:cubicBezTo>
                      <a:pt x="37465" y="22860"/>
                      <a:pt x="36830" y="19050"/>
                      <a:pt x="35560" y="15875"/>
                    </a:cubicBezTo>
                    <a:cubicBezTo>
                      <a:pt x="34290" y="12700"/>
                      <a:pt x="32385" y="10160"/>
                      <a:pt x="29845" y="8255"/>
                    </a:cubicBezTo>
                    <a:cubicBezTo>
                      <a:pt x="27305" y="6350"/>
                      <a:pt x="24130" y="5715"/>
                      <a:pt x="20955" y="5715"/>
                    </a:cubicBezTo>
                    <a:lnTo>
                      <a:pt x="13335" y="5715"/>
                    </a:lnTo>
                    <a:lnTo>
                      <a:pt x="13335" y="482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09443153-510D-A7CB-CDFB-BFB9C8F25EF4}"/>
                  </a:ext>
                </a:extLst>
              </p:cNvPr>
              <p:cNvSpPr/>
              <p:nvPr/>
            </p:nvSpPr>
            <p:spPr>
              <a:xfrm>
                <a:off x="1425575" y="760730"/>
                <a:ext cx="40639" cy="54609"/>
              </a:xfrm>
              <a:custGeom>
                <a:avLst/>
                <a:gdLst>
                  <a:gd name="connsiteX0" fmla="*/ 0 w 40639"/>
                  <a:gd name="connsiteY0" fmla="*/ 53975 h 54609"/>
                  <a:gd name="connsiteX1" fmla="*/ 0 w 40639"/>
                  <a:gd name="connsiteY1" fmla="*/ 49530 h 54609"/>
                  <a:gd name="connsiteX2" fmla="*/ 6350 w 40639"/>
                  <a:gd name="connsiteY2" fmla="*/ 48260 h 54609"/>
                  <a:gd name="connsiteX3" fmla="*/ 6350 w 40639"/>
                  <a:gd name="connsiteY3" fmla="*/ 5715 h 54609"/>
                  <a:gd name="connsiteX4" fmla="*/ 0 w 40639"/>
                  <a:gd name="connsiteY4" fmla="*/ 4445 h 54609"/>
                  <a:gd name="connsiteX5" fmla="*/ 0 w 40639"/>
                  <a:gd name="connsiteY5" fmla="*/ 0 h 54609"/>
                  <a:gd name="connsiteX6" fmla="*/ 40005 w 40639"/>
                  <a:gd name="connsiteY6" fmla="*/ 0 h 54609"/>
                  <a:gd name="connsiteX7" fmla="*/ 40005 w 40639"/>
                  <a:gd name="connsiteY7" fmla="*/ 13335 h 54609"/>
                  <a:gd name="connsiteX8" fmla="*/ 34290 w 40639"/>
                  <a:gd name="connsiteY8" fmla="*/ 13335 h 54609"/>
                  <a:gd name="connsiteX9" fmla="*/ 33655 w 40639"/>
                  <a:gd name="connsiteY9" fmla="*/ 5715 h 54609"/>
                  <a:gd name="connsiteX10" fmla="*/ 13335 w 40639"/>
                  <a:gd name="connsiteY10" fmla="*/ 5715 h 54609"/>
                  <a:gd name="connsiteX11" fmla="*/ 13335 w 40639"/>
                  <a:gd name="connsiteY11" fmla="*/ 23495 h 54609"/>
                  <a:gd name="connsiteX12" fmla="*/ 33655 w 40639"/>
                  <a:gd name="connsiteY12" fmla="*/ 23495 h 54609"/>
                  <a:gd name="connsiteX13" fmla="*/ 33655 w 40639"/>
                  <a:gd name="connsiteY13" fmla="*/ 29210 h 54609"/>
                  <a:gd name="connsiteX14" fmla="*/ 13335 w 40639"/>
                  <a:gd name="connsiteY14" fmla="*/ 29210 h 54609"/>
                  <a:gd name="connsiteX15" fmla="*/ 13335 w 40639"/>
                  <a:gd name="connsiteY15" fmla="*/ 48895 h 54609"/>
                  <a:gd name="connsiteX16" fmla="*/ 34290 w 40639"/>
                  <a:gd name="connsiteY16" fmla="*/ 48895 h 54609"/>
                  <a:gd name="connsiteX17" fmla="*/ 34925 w 40639"/>
                  <a:gd name="connsiteY17" fmla="*/ 41275 h 54609"/>
                  <a:gd name="connsiteX18" fmla="*/ 40640 w 40639"/>
                  <a:gd name="connsiteY18" fmla="*/ 41275 h 54609"/>
                  <a:gd name="connsiteX19" fmla="*/ 40640 w 40639"/>
                  <a:gd name="connsiteY19" fmla="*/ 54610 h 54609"/>
                  <a:gd name="connsiteX20" fmla="*/ 0 w 40639"/>
                  <a:gd name="connsiteY20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09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2591B736-8D91-FEB3-4C42-6D2DB4EBB665}"/>
                  </a:ext>
                </a:extLst>
              </p:cNvPr>
              <p:cNvSpPr/>
              <p:nvPr/>
            </p:nvSpPr>
            <p:spPr>
              <a:xfrm>
                <a:off x="1480819" y="760730"/>
                <a:ext cx="67310" cy="53975"/>
              </a:xfrm>
              <a:custGeom>
                <a:avLst/>
                <a:gdLst>
                  <a:gd name="connsiteX0" fmla="*/ 0 w 67310"/>
                  <a:gd name="connsiteY0" fmla="*/ 53975 h 53975"/>
                  <a:gd name="connsiteX1" fmla="*/ 0 w 67310"/>
                  <a:gd name="connsiteY1" fmla="*/ 49530 h 53975"/>
                  <a:gd name="connsiteX2" fmla="*/ 6350 w 67310"/>
                  <a:gd name="connsiteY2" fmla="*/ 48260 h 53975"/>
                  <a:gd name="connsiteX3" fmla="*/ 6350 w 67310"/>
                  <a:gd name="connsiteY3" fmla="*/ 5715 h 53975"/>
                  <a:gd name="connsiteX4" fmla="*/ 0 w 67310"/>
                  <a:gd name="connsiteY4" fmla="*/ 4445 h 53975"/>
                  <a:gd name="connsiteX5" fmla="*/ 0 w 67310"/>
                  <a:gd name="connsiteY5" fmla="*/ 0 h 53975"/>
                  <a:gd name="connsiteX6" fmla="*/ 6350 w 67310"/>
                  <a:gd name="connsiteY6" fmla="*/ 0 h 53975"/>
                  <a:gd name="connsiteX7" fmla="*/ 15875 w 67310"/>
                  <a:gd name="connsiteY7" fmla="*/ 0 h 53975"/>
                  <a:gd name="connsiteX8" fmla="*/ 33655 w 67310"/>
                  <a:gd name="connsiteY8" fmla="*/ 41275 h 53975"/>
                  <a:gd name="connsiteX9" fmla="*/ 33655 w 67310"/>
                  <a:gd name="connsiteY9" fmla="*/ 41275 h 53975"/>
                  <a:gd name="connsiteX10" fmla="*/ 50800 w 67310"/>
                  <a:gd name="connsiteY10" fmla="*/ 0 h 53975"/>
                  <a:gd name="connsiteX11" fmla="*/ 67310 w 67310"/>
                  <a:gd name="connsiteY11" fmla="*/ 0 h 53975"/>
                  <a:gd name="connsiteX12" fmla="*/ 67310 w 67310"/>
                  <a:gd name="connsiteY12" fmla="*/ 4445 h 53975"/>
                  <a:gd name="connsiteX13" fmla="*/ 60960 w 67310"/>
                  <a:gd name="connsiteY13" fmla="*/ 5715 h 53975"/>
                  <a:gd name="connsiteX14" fmla="*/ 60960 w 67310"/>
                  <a:gd name="connsiteY14" fmla="*/ 48260 h 53975"/>
                  <a:gd name="connsiteX15" fmla="*/ 67310 w 67310"/>
                  <a:gd name="connsiteY15" fmla="*/ 49530 h 53975"/>
                  <a:gd name="connsiteX16" fmla="*/ 67310 w 67310"/>
                  <a:gd name="connsiteY16" fmla="*/ 53975 h 53975"/>
                  <a:gd name="connsiteX17" fmla="*/ 47625 w 67310"/>
                  <a:gd name="connsiteY17" fmla="*/ 53975 h 53975"/>
                  <a:gd name="connsiteX18" fmla="*/ 47625 w 67310"/>
                  <a:gd name="connsiteY18" fmla="*/ 49530 h 53975"/>
                  <a:gd name="connsiteX19" fmla="*/ 53975 w 67310"/>
                  <a:gd name="connsiteY19" fmla="*/ 48260 h 53975"/>
                  <a:gd name="connsiteX20" fmla="*/ 53975 w 67310"/>
                  <a:gd name="connsiteY20" fmla="*/ 32385 h 53975"/>
                  <a:gd name="connsiteX21" fmla="*/ 53975 w 67310"/>
                  <a:gd name="connsiteY21" fmla="*/ 9525 h 53975"/>
                  <a:gd name="connsiteX22" fmla="*/ 53975 w 67310"/>
                  <a:gd name="connsiteY22" fmla="*/ 9525 h 53975"/>
                  <a:gd name="connsiteX23" fmla="*/ 36195 w 67310"/>
                  <a:gd name="connsiteY23" fmla="*/ 52070 h 53975"/>
                  <a:gd name="connsiteX24" fmla="*/ 31115 w 67310"/>
                  <a:gd name="connsiteY24" fmla="*/ 52070 h 53975"/>
                  <a:gd name="connsiteX25" fmla="*/ 12700 w 67310"/>
                  <a:gd name="connsiteY25" fmla="*/ 9525 h 53975"/>
                  <a:gd name="connsiteX26" fmla="*/ 12700 w 67310"/>
                  <a:gd name="connsiteY26" fmla="*/ 9525 h 53975"/>
                  <a:gd name="connsiteX27" fmla="*/ 12700 w 67310"/>
                  <a:gd name="connsiteY27" fmla="*/ 32385 h 53975"/>
                  <a:gd name="connsiteX28" fmla="*/ 12700 w 67310"/>
                  <a:gd name="connsiteY28" fmla="*/ 48260 h 53975"/>
                  <a:gd name="connsiteX29" fmla="*/ 19050 w 67310"/>
                  <a:gd name="connsiteY29" fmla="*/ 49530 h 53975"/>
                  <a:gd name="connsiteX30" fmla="*/ 19050 w 67310"/>
                  <a:gd name="connsiteY30" fmla="*/ 53975 h 53975"/>
                  <a:gd name="connsiteX31" fmla="*/ 0 w 67310"/>
                  <a:gd name="connsiteY31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31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5875" y="0"/>
                    </a:lnTo>
                    <a:lnTo>
                      <a:pt x="33655" y="41275"/>
                    </a:lnTo>
                    <a:lnTo>
                      <a:pt x="33655" y="41275"/>
                    </a:lnTo>
                    <a:lnTo>
                      <a:pt x="50800" y="0"/>
                    </a:lnTo>
                    <a:lnTo>
                      <a:pt x="67310" y="0"/>
                    </a:lnTo>
                    <a:lnTo>
                      <a:pt x="67310" y="4445"/>
                    </a:lnTo>
                    <a:lnTo>
                      <a:pt x="60960" y="5715"/>
                    </a:lnTo>
                    <a:lnTo>
                      <a:pt x="60960" y="48260"/>
                    </a:lnTo>
                    <a:lnTo>
                      <a:pt x="67310" y="49530"/>
                    </a:lnTo>
                    <a:lnTo>
                      <a:pt x="67310" y="53975"/>
                    </a:lnTo>
                    <a:lnTo>
                      <a:pt x="47625" y="53975"/>
                    </a:lnTo>
                    <a:lnTo>
                      <a:pt x="47625" y="49530"/>
                    </a:lnTo>
                    <a:lnTo>
                      <a:pt x="53975" y="48260"/>
                    </a:lnTo>
                    <a:lnTo>
                      <a:pt x="53975" y="32385"/>
                    </a:lnTo>
                    <a:lnTo>
                      <a:pt x="53975" y="9525"/>
                    </a:lnTo>
                    <a:lnTo>
                      <a:pt x="53975" y="9525"/>
                    </a:lnTo>
                    <a:lnTo>
                      <a:pt x="36195" y="52070"/>
                    </a:lnTo>
                    <a:lnTo>
                      <a:pt x="31115" y="52070"/>
                    </a:lnTo>
                    <a:lnTo>
                      <a:pt x="12700" y="9525"/>
                    </a:lnTo>
                    <a:lnTo>
                      <a:pt x="12700" y="9525"/>
                    </a:lnTo>
                    <a:lnTo>
                      <a:pt x="12700" y="32385"/>
                    </a:lnTo>
                    <a:lnTo>
                      <a:pt x="12700" y="48260"/>
                    </a:lnTo>
                    <a:lnTo>
                      <a:pt x="19050" y="49530"/>
                    </a:lnTo>
                    <a:lnTo>
                      <a:pt x="1905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75C9165E-5080-B491-1308-48907ADC1EA3}"/>
                  </a:ext>
                </a:extLst>
              </p:cNvPr>
              <p:cNvSpPr/>
              <p:nvPr/>
            </p:nvSpPr>
            <p:spPr>
              <a:xfrm>
                <a:off x="1559560" y="760730"/>
                <a:ext cx="19684" cy="53975"/>
              </a:xfrm>
              <a:custGeom>
                <a:avLst/>
                <a:gdLst>
                  <a:gd name="connsiteX0" fmla="*/ 0 w 19684"/>
                  <a:gd name="connsiteY0" fmla="*/ 53975 h 53975"/>
                  <a:gd name="connsiteX1" fmla="*/ 0 w 19684"/>
                  <a:gd name="connsiteY1" fmla="*/ 49530 h 53975"/>
                  <a:gd name="connsiteX2" fmla="*/ 6350 w 19684"/>
                  <a:gd name="connsiteY2" fmla="*/ 48260 h 53975"/>
                  <a:gd name="connsiteX3" fmla="*/ 6350 w 19684"/>
                  <a:gd name="connsiteY3" fmla="*/ 5715 h 53975"/>
                  <a:gd name="connsiteX4" fmla="*/ 0 w 19684"/>
                  <a:gd name="connsiteY4" fmla="*/ 4445 h 53975"/>
                  <a:gd name="connsiteX5" fmla="*/ 0 w 19684"/>
                  <a:gd name="connsiteY5" fmla="*/ 0 h 53975"/>
                  <a:gd name="connsiteX6" fmla="*/ 19685 w 19684"/>
                  <a:gd name="connsiteY6" fmla="*/ 0 h 53975"/>
                  <a:gd name="connsiteX7" fmla="*/ 19685 w 19684"/>
                  <a:gd name="connsiteY7" fmla="*/ 4445 h 53975"/>
                  <a:gd name="connsiteX8" fmla="*/ 13335 w 19684"/>
                  <a:gd name="connsiteY8" fmla="*/ 5715 h 53975"/>
                  <a:gd name="connsiteX9" fmla="*/ 13335 w 19684"/>
                  <a:gd name="connsiteY9" fmla="*/ 48260 h 53975"/>
                  <a:gd name="connsiteX10" fmla="*/ 19685 w 19684"/>
                  <a:gd name="connsiteY10" fmla="*/ 49530 h 53975"/>
                  <a:gd name="connsiteX11" fmla="*/ 19685 w 19684"/>
                  <a:gd name="connsiteY11" fmla="*/ 53975 h 53975"/>
                  <a:gd name="connsiteX12" fmla="*/ 0 w 19684"/>
                  <a:gd name="connsiteY12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684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9685" y="0"/>
                    </a:lnTo>
                    <a:lnTo>
                      <a:pt x="19685" y="4445"/>
                    </a:lnTo>
                    <a:lnTo>
                      <a:pt x="13335" y="5715"/>
                    </a:lnTo>
                    <a:lnTo>
                      <a:pt x="13335" y="48260"/>
                    </a:lnTo>
                    <a:lnTo>
                      <a:pt x="19685" y="49530"/>
                    </a:lnTo>
                    <a:lnTo>
                      <a:pt x="19685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0EADC6CF-D965-0FA8-3242-E8C2F0DA6104}"/>
                  </a:ext>
                </a:extLst>
              </p:cNvPr>
              <p:cNvSpPr/>
              <p:nvPr/>
            </p:nvSpPr>
            <p:spPr>
              <a:xfrm>
                <a:off x="1591310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BF216B3D-115F-7A41-28EC-17363EC61985}"/>
                  </a:ext>
                </a:extLst>
              </p:cNvPr>
              <p:cNvSpPr/>
              <p:nvPr/>
            </p:nvSpPr>
            <p:spPr>
              <a:xfrm>
                <a:off x="1192530" y="840739"/>
                <a:ext cx="40639" cy="54610"/>
              </a:xfrm>
              <a:custGeom>
                <a:avLst/>
                <a:gdLst>
                  <a:gd name="connsiteX0" fmla="*/ 0 w 40639"/>
                  <a:gd name="connsiteY0" fmla="*/ 53975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BADAB72D-719B-E541-9075-DD0E9EB82D22}"/>
                  </a:ext>
                </a:extLst>
              </p:cNvPr>
              <p:cNvSpPr/>
              <p:nvPr/>
            </p:nvSpPr>
            <p:spPr>
              <a:xfrm>
                <a:off x="1246505" y="841375"/>
                <a:ext cx="51434" cy="53339"/>
              </a:xfrm>
              <a:custGeom>
                <a:avLst/>
                <a:gdLst>
                  <a:gd name="connsiteX0" fmla="*/ 0 w 51434"/>
                  <a:gd name="connsiteY0" fmla="*/ 53340 h 53339"/>
                  <a:gd name="connsiteX1" fmla="*/ 0 w 51434"/>
                  <a:gd name="connsiteY1" fmla="*/ 48895 h 53339"/>
                  <a:gd name="connsiteX2" fmla="*/ 4445 w 51434"/>
                  <a:gd name="connsiteY2" fmla="*/ 48260 h 53339"/>
                  <a:gd name="connsiteX3" fmla="*/ 20955 w 51434"/>
                  <a:gd name="connsiteY3" fmla="*/ 26035 h 53339"/>
                  <a:gd name="connsiteX4" fmla="*/ 5080 w 51434"/>
                  <a:gd name="connsiteY4" fmla="*/ 5080 h 53339"/>
                  <a:gd name="connsiteX5" fmla="*/ 635 w 51434"/>
                  <a:gd name="connsiteY5" fmla="*/ 4445 h 53339"/>
                  <a:gd name="connsiteX6" fmla="*/ 635 w 51434"/>
                  <a:gd name="connsiteY6" fmla="*/ 0 h 53339"/>
                  <a:gd name="connsiteX7" fmla="*/ 18415 w 51434"/>
                  <a:gd name="connsiteY7" fmla="*/ 0 h 53339"/>
                  <a:gd name="connsiteX8" fmla="*/ 18415 w 51434"/>
                  <a:gd name="connsiteY8" fmla="*/ 4445 h 53339"/>
                  <a:gd name="connsiteX9" fmla="*/ 13335 w 51434"/>
                  <a:gd name="connsiteY9" fmla="*/ 5080 h 53339"/>
                  <a:gd name="connsiteX10" fmla="*/ 25400 w 51434"/>
                  <a:gd name="connsiteY10" fmla="*/ 21590 h 53339"/>
                  <a:gd name="connsiteX11" fmla="*/ 36830 w 51434"/>
                  <a:gd name="connsiteY11" fmla="*/ 5080 h 53339"/>
                  <a:gd name="connsiteX12" fmla="*/ 31750 w 51434"/>
                  <a:gd name="connsiteY12" fmla="*/ 4445 h 53339"/>
                  <a:gd name="connsiteX13" fmla="*/ 31750 w 51434"/>
                  <a:gd name="connsiteY13" fmla="*/ 0 h 53339"/>
                  <a:gd name="connsiteX14" fmla="*/ 49530 w 51434"/>
                  <a:gd name="connsiteY14" fmla="*/ 0 h 53339"/>
                  <a:gd name="connsiteX15" fmla="*/ 49530 w 51434"/>
                  <a:gd name="connsiteY15" fmla="*/ 4445 h 53339"/>
                  <a:gd name="connsiteX16" fmla="*/ 44450 w 51434"/>
                  <a:gd name="connsiteY16" fmla="*/ 5080 h 53339"/>
                  <a:gd name="connsiteX17" fmla="*/ 29845 w 51434"/>
                  <a:gd name="connsiteY17" fmla="*/ 26035 h 53339"/>
                  <a:gd name="connsiteX18" fmla="*/ 46355 w 51434"/>
                  <a:gd name="connsiteY18" fmla="*/ 48260 h 53339"/>
                  <a:gd name="connsiteX19" fmla="*/ 51435 w 51434"/>
                  <a:gd name="connsiteY19" fmla="*/ 48895 h 53339"/>
                  <a:gd name="connsiteX20" fmla="*/ 51435 w 51434"/>
                  <a:gd name="connsiteY20" fmla="*/ 53340 h 53339"/>
                  <a:gd name="connsiteX21" fmla="*/ 33655 w 51434"/>
                  <a:gd name="connsiteY21" fmla="*/ 53340 h 53339"/>
                  <a:gd name="connsiteX22" fmla="*/ 33655 w 51434"/>
                  <a:gd name="connsiteY22" fmla="*/ 48895 h 53339"/>
                  <a:gd name="connsiteX23" fmla="*/ 38735 w 51434"/>
                  <a:gd name="connsiteY23" fmla="*/ 48260 h 53339"/>
                  <a:gd name="connsiteX24" fmla="*/ 26035 w 51434"/>
                  <a:gd name="connsiteY24" fmla="*/ 30480 h 53339"/>
                  <a:gd name="connsiteX25" fmla="*/ 13335 w 51434"/>
                  <a:gd name="connsiteY25" fmla="*/ 48260 h 53339"/>
                  <a:gd name="connsiteX26" fmla="*/ 18415 w 51434"/>
                  <a:gd name="connsiteY26" fmla="*/ 48895 h 53339"/>
                  <a:gd name="connsiteX27" fmla="*/ 18415 w 51434"/>
                  <a:gd name="connsiteY27" fmla="*/ 53340 h 53339"/>
                  <a:gd name="connsiteX28" fmla="*/ 0 w 51434"/>
                  <a:gd name="connsiteY2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434" h="53339">
                    <a:moveTo>
                      <a:pt x="0" y="53340"/>
                    </a:moveTo>
                    <a:lnTo>
                      <a:pt x="0" y="48895"/>
                    </a:lnTo>
                    <a:lnTo>
                      <a:pt x="4445" y="48260"/>
                    </a:lnTo>
                    <a:lnTo>
                      <a:pt x="20955" y="26035"/>
                    </a:lnTo>
                    <a:lnTo>
                      <a:pt x="5080" y="5080"/>
                    </a:lnTo>
                    <a:lnTo>
                      <a:pt x="635" y="4445"/>
                    </a:lnTo>
                    <a:lnTo>
                      <a:pt x="635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3335" y="5080"/>
                    </a:lnTo>
                    <a:lnTo>
                      <a:pt x="25400" y="21590"/>
                    </a:lnTo>
                    <a:lnTo>
                      <a:pt x="36830" y="5080"/>
                    </a:lnTo>
                    <a:lnTo>
                      <a:pt x="31750" y="4445"/>
                    </a:lnTo>
                    <a:lnTo>
                      <a:pt x="31750" y="0"/>
                    </a:lnTo>
                    <a:lnTo>
                      <a:pt x="49530" y="0"/>
                    </a:lnTo>
                    <a:lnTo>
                      <a:pt x="49530" y="4445"/>
                    </a:lnTo>
                    <a:lnTo>
                      <a:pt x="44450" y="5080"/>
                    </a:lnTo>
                    <a:lnTo>
                      <a:pt x="29845" y="26035"/>
                    </a:lnTo>
                    <a:lnTo>
                      <a:pt x="46355" y="48260"/>
                    </a:lnTo>
                    <a:lnTo>
                      <a:pt x="51435" y="48895"/>
                    </a:lnTo>
                    <a:lnTo>
                      <a:pt x="51435" y="53340"/>
                    </a:lnTo>
                    <a:lnTo>
                      <a:pt x="33655" y="53340"/>
                    </a:lnTo>
                    <a:lnTo>
                      <a:pt x="33655" y="48895"/>
                    </a:lnTo>
                    <a:lnTo>
                      <a:pt x="38735" y="48260"/>
                    </a:lnTo>
                    <a:lnTo>
                      <a:pt x="26035" y="30480"/>
                    </a:lnTo>
                    <a:lnTo>
                      <a:pt x="13335" y="48260"/>
                    </a:lnTo>
                    <a:lnTo>
                      <a:pt x="18415" y="48895"/>
                    </a:lnTo>
                    <a:lnTo>
                      <a:pt x="1841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AF25F693-0AAB-1F35-1DE9-3A9AE0FA7695}"/>
                  </a:ext>
                </a:extLst>
              </p:cNvPr>
              <p:cNvSpPr/>
              <p:nvPr/>
            </p:nvSpPr>
            <p:spPr>
              <a:xfrm>
                <a:off x="1307464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905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9F47EAC5-D7CB-2D1E-55A8-CDFFCD5158F6}"/>
                  </a:ext>
                </a:extLst>
              </p:cNvPr>
              <p:cNvSpPr/>
              <p:nvPr/>
            </p:nvSpPr>
            <p:spPr>
              <a:xfrm>
                <a:off x="1361439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F718D4CE-85E0-24EF-D7D2-429B7F82736A}"/>
                  </a:ext>
                </a:extLst>
              </p:cNvPr>
              <p:cNvSpPr/>
              <p:nvPr/>
            </p:nvSpPr>
            <p:spPr>
              <a:xfrm>
                <a:off x="14154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C539B407-EA43-EC2B-AA1F-237FE86AE171}"/>
                  </a:ext>
                </a:extLst>
              </p:cNvPr>
              <p:cNvSpPr/>
              <p:nvPr/>
            </p:nvSpPr>
            <p:spPr>
              <a:xfrm>
                <a:off x="14662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486AD23B-A94B-773C-3FA1-68B44771C7D7}"/>
                  </a:ext>
                </a:extLst>
              </p:cNvPr>
              <p:cNvSpPr/>
              <p:nvPr/>
            </p:nvSpPr>
            <p:spPr>
              <a:xfrm>
                <a:off x="151701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DC4DA9B5-1247-1B58-FB71-4229D9997F27}"/>
                  </a:ext>
                </a:extLst>
              </p:cNvPr>
              <p:cNvSpPr/>
              <p:nvPr/>
            </p:nvSpPr>
            <p:spPr>
              <a:xfrm>
                <a:off x="1571625" y="840739"/>
                <a:ext cx="53339" cy="54610"/>
              </a:xfrm>
              <a:custGeom>
                <a:avLst/>
                <a:gdLst>
                  <a:gd name="connsiteX0" fmla="*/ 0 w 53339"/>
                  <a:gd name="connsiteY0" fmla="*/ 53975 h 54610"/>
                  <a:gd name="connsiteX1" fmla="*/ 0 w 53339"/>
                  <a:gd name="connsiteY1" fmla="*/ 49530 h 54610"/>
                  <a:gd name="connsiteX2" fmla="*/ 6350 w 53339"/>
                  <a:gd name="connsiteY2" fmla="*/ 48260 h 54610"/>
                  <a:gd name="connsiteX3" fmla="*/ 6350 w 53339"/>
                  <a:gd name="connsiteY3" fmla="*/ 5715 h 54610"/>
                  <a:gd name="connsiteX4" fmla="*/ 0 w 53339"/>
                  <a:gd name="connsiteY4" fmla="*/ 4445 h 54610"/>
                  <a:gd name="connsiteX5" fmla="*/ 0 w 53339"/>
                  <a:gd name="connsiteY5" fmla="*/ 0 h 54610"/>
                  <a:gd name="connsiteX6" fmla="*/ 6350 w 53339"/>
                  <a:gd name="connsiteY6" fmla="*/ 0 h 54610"/>
                  <a:gd name="connsiteX7" fmla="*/ 13970 w 53339"/>
                  <a:gd name="connsiteY7" fmla="*/ 0 h 54610"/>
                  <a:gd name="connsiteX8" fmla="*/ 40640 w 53339"/>
                  <a:gd name="connsiteY8" fmla="*/ 42545 h 54610"/>
                  <a:gd name="connsiteX9" fmla="*/ 40640 w 53339"/>
                  <a:gd name="connsiteY9" fmla="*/ 42545 h 54610"/>
                  <a:gd name="connsiteX10" fmla="*/ 40640 w 53339"/>
                  <a:gd name="connsiteY10" fmla="*/ 6350 h 54610"/>
                  <a:gd name="connsiteX11" fmla="*/ 33655 w 53339"/>
                  <a:gd name="connsiteY11" fmla="*/ 5080 h 54610"/>
                  <a:gd name="connsiteX12" fmla="*/ 33655 w 53339"/>
                  <a:gd name="connsiteY12" fmla="*/ 635 h 54610"/>
                  <a:gd name="connsiteX13" fmla="*/ 46990 w 53339"/>
                  <a:gd name="connsiteY13" fmla="*/ 635 h 54610"/>
                  <a:gd name="connsiteX14" fmla="*/ 53340 w 53339"/>
                  <a:gd name="connsiteY14" fmla="*/ 635 h 54610"/>
                  <a:gd name="connsiteX15" fmla="*/ 53340 w 53339"/>
                  <a:gd name="connsiteY15" fmla="*/ 5080 h 54610"/>
                  <a:gd name="connsiteX16" fmla="*/ 46990 w 53339"/>
                  <a:gd name="connsiteY16" fmla="*/ 6350 h 54610"/>
                  <a:gd name="connsiteX17" fmla="*/ 46990 w 53339"/>
                  <a:gd name="connsiteY17" fmla="*/ 54610 h 54610"/>
                  <a:gd name="connsiteX18" fmla="*/ 40005 w 53339"/>
                  <a:gd name="connsiteY18" fmla="*/ 54610 h 54610"/>
                  <a:gd name="connsiteX19" fmla="*/ 12700 w 53339"/>
                  <a:gd name="connsiteY19" fmla="*/ 12065 h 54610"/>
                  <a:gd name="connsiteX20" fmla="*/ 12700 w 53339"/>
                  <a:gd name="connsiteY20" fmla="*/ 12065 h 54610"/>
                  <a:gd name="connsiteX21" fmla="*/ 12700 w 53339"/>
                  <a:gd name="connsiteY21" fmla="*/ 48895 h 54610"/>
                  <a:gd name="connsiteX22" fmla="*/ 19685 w 53339"/>
                  <a:gd name="connsiteY22" fmla="*/ 50165 h 54610"/>
                  <a:gd name="connsiteX23" fmla="*/ 19685 w 53339"/>
                  <a:gd name="connsiteY23" fmla="*/ 54610 h 54610"/>
                  <a:gd name="connsiteX24" fmla="*/ 0 w 53339"/>
                  <a:gd name="connsiteY24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33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40640" y="42545"/>
                    </a:lnTo>
                    <a:lnTo>
                      <a:pt x="40640" y="42545"/>
                    </a:lnTo>
                    <a:lnTo>
                      <a:pt x="40640" y="6350"/>
                    </a:lnTo>
                    <a:lnTo>
                      <a:pt x="33655" y="5080"/>
                    </a:lnTo>
                    <a:lnTo>
                      <a:pt x="33655" y="635"/>
                    </a:lnTo>
                    <a:lnTo>
                      <a:pt x="46990" y="635"/>
                    </a:lnTo>
                    <a:lnTo>
                      <a:pt x="53340" y="635"/>
                    </a:lnTo>
                    <a:lnTo>
                      <a:pt x="53340" y="5080"/>
                    </a:lnTo>
                    <a:lnTo>
                      <a:pt x="46990" y="6350"/>
                    </a:lnTo>
                    <a:lnTo>
                      <a:pt x="46990" y="54610"/>
                    </a:lnTo>
                    <a:lnTo>
                      <a:pt x="40005" y="54610"/>
                    </a:lnTo>
                    <a:lnTo>
                      <a:pt x="12700" y="12065"/>
                    </a:lnTo>
                    <a:lnTo>
                      <a:pt x="12700" y="12065"/>
                    </a:lnTo>
                    <a:lnTo>
                      <a:pt x="12700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E35E42B7-71F6-689E-1F63-5F7CEEF0444A}"/>
                  </a:ext>
                </a:extLst>
              </p:cNvPr>
              <p:cNvSpPr/>
              <p:nvPr/>
            </p:nvSpPr>
            <p:spPr>
              <a:xfrm>
                <a:off x="1637029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195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DA9000E-C0E8-4E5F-491F-E769EF55C56D}"/>
                  </a:ext>
                </a:extLst>
              </p:cNvPr>
              <p:cNvSpPr/>
              <p:nvPr/>
            </p:nvSpPr>
            <p:spPr>
              <a:xfrm>
                <a:off x="169100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xmlns="" id="{9F740066-57A2-D94D-108F-8C919E837ED2}"/>
                </a:ext>
              </a:extLst>
            </p:cNvPr>
            <p:cNvSpPr/>
            <p:nvPr/>
          </p:nvSpPr>
          <p:spPr>
            <a:xfrm>
              <a:off x="802005" y="604520"/>
              <a:ext cx="977900" cy="3175"/>
            </a:xfrm>
            <a:custGeom>
              <a:avLst/>
              <a:gdLst>
                <a:gd name="connsiteX0" fmla="*/ 0 w 977900"/>
                <a:gd name="connsiteY0" fmla="*/ 0 h 3175"/>
                <a:gd name="connsiteX1" fmla="*/ 977900 w 977900"/>
                <a:gd name="connsiteY1" fmla="*/ 0 h 3175"/>
                <a:gd name="connsiteX2" fmla="*/ 977900 w 977900"/>
                <a:gd name="connsiteY2" fmla="*/ 3175 h 3175"/>
                <a:gd name="connsiteX3" fmla="*/ 0 w 977900"/>
                <a:gd name="connsiteY3" fmla="*/ 3175 h 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900" h="3175">
                  <a:moveTo>
                    <a:pt x="0" y="0"/>
                  </a:moveTo>
                  <a:lnTo>
                    <a:pt x="977900" y="0"/>
                  </a:lnTo>
                  <a:lnTo>
                    <a:pt x="977900" y="3175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7" name="Graphic 10">
            <a:extLst>
              <a:ext uri="{FF2B5EF4-FFF2-40B4-BE49-F238E27FC236}">
                <a16:creationId xmlns:a16="http://schemas.microsoft.com/office/drawing/2014/main" xmlns="" id="{AD4B168E-EB5D-D41C-5F7B-8692B5760F74}"/>
              </a:ext>
            </a:extLst>
          </p:cNvPr>
          <p:cNvGrpSpPr/>
          <p:nvPr/>
        </p:nvGrpSpPr>
        <p:grpSpPr>
          <a:xfrm>
            <a:off x="395897" y="6265886"/>
            <a:ext cx="435610" cy="435493"/>
            <a:chOff x="369570" y="6099925"/>
            <a:chExt cx="435610" cy="435493"/>
          </a:xfrm>
          <a:solidFill>
            <a:srgbClr val="F28128"/>
          </a:solidFill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D31C712A-AFB4-8037-8577-31405424F47E}"/>
                </a:ext>
              </a:extLst>
            </p:cNvPr>
            <p:cNvSpPr/>
            <p:nvPr/>
          </p:nvSpPr>
          <p:spPr>
            <a:xfrm>
              <a:off x="369570" y="6248400"/>
              <a:ext cx="158749" cy="138429"/>
            </a:xfrm>
            <a:custGeom>
              <a:avLst/>
              <a:gdLst>
                <a:gd name="connsiteX0" fmla="*/ 0 w 158749"/>
                <a:gd name="connsiteY0" fmla="*/ 69215 h 138429"/>
                <a:gd name="connsiteX1" fmla="*/ 69215 w 158749"/>
                <a:gd name="connsiteY1" fmla="*/ 138430 h 138429"/>
                <a:gd name="connsiteX2" fmla="*/ 158750 w 158749"/>
                <a:gd name="connsiteY2" fmla="*/ 49530 h 138429"/>
                <a:gd name="connsiteX3" fmla="*/ 138430 w 158749"/>
                <a:gd name="connsiteY3" fmla="*/ 29210 h 138429"/>
                <a:gd name="connsiteX4" fmla="*/ 69215 w 158749"/>
                <a:gd name="connsiteY4" fmla="*/ 98425 h 138429"/>
                <a:gd name="connsiteX5" fmla="*/ 40005 w 158749"/>
                <a:gd name="connsiteY5" fmla="*/ 69215 h 138429"/>
                <a:gd name="connsiteX6" fmla="*/ 69215 w 158749"/>
                <a:gd name="connsiteY6" fmla="*/ 39370 h 138429"/>
                <a:gd name="connsiteX7" fmla="*/ 88900 w 158749"/>
                <a:gd name="connsiteY7" fmla="*/ 59055 h 138429"/>
                <a:gd name="connsiteX8" fmla="*/ 109220 w 158749"/>
                <a:gd name="connsiteY8" fmla="*/ 39370 h 138429"/>
                <a:gd name="connsiteX9" fmla="*/ 69215 w 158749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49" h="138429">
                  <a:moveTo>
                    <a:pt x="0" y="69215"/>
                  </a:moveTo>
                  <a:lnTo>
                    <a:pt x="69215" y="138430"/>
                  </a:lnTo>
                  <a:lnTo>
                    <a:pt x="158750" y="49530"/>
                  </a:lnTo>
                  <a:lnTo>
                    <a:pt x="138430" y="29210"/>
                  </a:lnTo>
                  <a:lnTo>
                    <a:pt x="69215" y="98425"/>
                  </a:lnTo>
                  <a:lnTo>
                    <a:pt x="40005" y="69215"/>
                  </a:lnTo>
                  <a:lnTo>
                    <a:pt x="69215" y="39370"/>
                  </a:lnTo>
                  <a:lnTo>
                    <a:pt x="88900" y="59055"/>
                  </a:lnTo>
                  <a:lnTo>
                    <a:pt x="109220" y="39370"/>
                  </a:lnTo>
                  <a:lnTo>
                    <a:pt x="6921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A5F3BDFD-8658-9A82-D54B-18EE0B6C4AE3}"/>
                </a:ext>
              </a:extLst>
            </p:cNvPr>
            <p:cNvSpPr/>
            <p:nvPr/>
          </p:nvSpPr>
          <p:spPr>
            <a:xfrm>
              <a:off x="646430" y="6248400"/>
              <a:ext cx="158750" cy="138429"/>
            </a:xfrm>
            <a:custGeom>
              <a:avLst/>
              <a:gdLst>
                <a:gd name="connsiteX0" fmla="*/ 158750 w 158750"/>
                <a:gd name="connsiteY0" fmla="*/ 69215 h 138429"/>
                <a:gd name="connsiteX1" fmla="*/ 89535 w 158750"/>
                <a:gd name="connsiteY1" fmla="*/ 138430 h 138429"/>
                <a:gd name="connsiteX2" fmla="*/ 49530 w 158750"/>
                <a:gd name="connsiteY2" fmla="*/ 99060 h 138429"/>
                <a:gd name="connsiteX3" fmla="*/ 69850 w 158750"/>
                <a:gd name="connsiteY3" fmla="*/ 78740 h 138429"/>
                <a:gd name="connsiteX4" fmla="*/ 89535 w 158750"/>
                <a:gd name="connsiteY4" fmla="*/ 99060 h 138429"/>
                <a:gd name="connsiteX5" fmla="*/ 119380 w 158750"/>
                <a:gd name="connsiteY5" fmla="*/ 69215 h 138429"/>
                <a:gd name="connsiteX6" fmla="*/ 89535 w 158750"/>
                <a:gd name="connsiteY6" fmla="*/ 39370 h 138429"/>
                <a:gd name="connsiteX7" fmla="*/ 20320 w 158750"/>
                <a:gd name="connsiteY7" fmla="*/ 108585 h 138429"/>
                <a:gd name="connsiteX8" fmla="*/ 0 w 158750"/>
                <a:gd name="connsiteY8" fmla="*/ 88900 h 138429"/>
                <a:gd name="connsiteX9" fmla="*/ 89535 w 158750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50" h="138429">
                  <a:moveTo>
                    <a:pt x="158750" y="69215"/>
                  </a:moveTo>
                  <a:lnTo>
                    <a:pt x="89535" y="138430"/>
                  </a:lnTo>
                  <a:lnTo>
                    <a:pt x="49530" y="99060"/>
                  </a:lnTo>
                  <a:lnTo>
                    <a:pt x="69850" y="78740"/>
                  </a:lnTo>
                  <a:lnTo>
                    <a:pt x="89535" y="99060"/>
                  </a:lnTo>
                  <a:lnTo>
                    <a:pt x="119380" y="69215"/>
                  </a:lnTo>
                  <a:lnTo>
                    <a:pt x="89535" y="39370"/>
                  </a:lnTo>
                  <a:lnTo>
                    <a:pt x="20320" y="108585"/>
                  </a:lnTo>
                  <a:lnTo>
                    <a:pt x="0" y="88900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AC10A8E1-5763-6C60-B37F-19BD47934A9B}"/>
                </a:ext>
              </a:extLst>
            </p:cNvPr>
            <p:cNvSpPr/>
            <p:nvPr/>
          </p:nvSpPr>
          <p:spPr>
            <a:xfrm>
              <a:off x="468630" y="6149340"/>
              <a:ext cx="108584" cy="158114"/>
            </a:xfrm>
            <a:custGeom>
              <a:avLst/>
              <a:gdLst>
                <a:gd name="connsiteX0" fmla="*/ 0 w 108584"/>
                <a:gd name="connsiteY0" fmla="*/ 69215 h 158114"/>
                <a:gd name="connsiteX1" fmla="*/ 69215 w 108584"/>
                <a:gd name="connsiteY1" fmla="*/ 0 h 158114"/>
                <a:gd name="connsiteX2" fmla="*/ 108585 w 108584"/>
                <a:gd name="connsiteY2" fmla="*/ 39370 h 158114"/>
                <a:gd name="connsiteX3" fmla="*/ 88900 w 108584"/>
                <a:gd name="connsiteY3" fmla="*/ 59055 h 158114"/>
                <a:gd name="connsiteX4" fmla="*/ 69215 w 108584"/>
                <a:gd name="connsiteY4" fmla="*/ 39370 h 158114"/>
                <a:gd name="connsiteX5" fmla="*/ 39370 w 108584"/>
                <a:gd name="connsiteY5" fmla="*/ 69215 h 158114"/>
                <a:gd name="connsiteX6" fmla="*/ 108585 w 108584"/>
                <a:gd name="connsiteY6" fmla="*/ 138430 h 158114"/>
                <a:gd name="connsiteX7" fmla="*/ 88900 w 108584"/>
                <a:gd name="connsiteY7" fmla="*/ 158115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114">
                  <a:moveTo>
                    <a:pt x="0" y="69215"/>
                  </a:moveTo>
                  <a:lnTo>
                    <a:pt x="69215" y="0"/>
                  </a:lnTo>
                  <a:lnTo>
                    <a:pt x="108585" y="39370"/>
                  </a:lnTo>
                  <a:lnTo>
                    <a:pt x="88900" y="59055"/>
                  </a:lnTo>
                  <a:lnTo>
                    <a:pt x="69215" y="39370"/>
                  </a:lnTo>
                  <a:lnTo>
                    <a:pt x="39370" y="69215"/>
                  </a:lnTo>
                  <a:lnTo>
                    <a:pt x="108585" y="138430"/>
                  </a:lnTo>
                  <a:lnTo>
                    <a:pt x="88900" y="158115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1A5CF903-4048-356B-C62A-DF1258E7EB54}"/>
                </a:ext>
              </a:extLst>
            </p:cNvPr>
            <p:cNvSpPr/>
            <p:nvPr/>
          </p:nvSpPr>
          <p:spPr>
            <a:xfrm>
              <a:off x="597534" y="6327140"/>
              <a:ext cx="108584" cy="158750"/>
            </a:xfrm>
            <a:custGeom>
              <a:avLst/>
              <a:gdLst>
                <a:gd name="connsiteX0" fmla="*/ 108585 w 108584"/>
                <a:gd name="connsiteY0" fmla="*/ 88900 h 158750"/>
                <a:gd name="connsiteX1" fmla="*/ 39370 w 108584"/>
                <a:gd name="connsiteY1" fmla="*/ 158750 h 158750"/>
                <a:gd name="connsiteX2" fmla="*/ 0 w 108584"/>
                <a:gd name="connsiteY2" fmla="*/ 118745 h 158750"/>
                <a:gd name="connsiteX3" fmla="*/ 19685 w 108584"/>
                <a:gd name="connsiteY3" fmla="*/ 99060 h 158750"/>
                <a:gd name="connsiteX4" fmla="*/ 39370 w 108584"/>
                <a:gd name="connsiteY4" fmla="*/ 118745 h 158750"/>
                <a:gd name="connsiteX5" fmla="*/ 69215 w 108584"/>
                <a:gd name="connsiteY5" fmla="*/ 88900 h 158750"/>
                <a:gd name="connsiteX6" fmla="*/ 0 w 108584"/>
                <a:gd name="connsiteY6" fmla="*/ 19685 h 158750"/>
                <a:gd name="connsiteX7" fmla="*/ 19685 w 108584"/>
                <a:gd name="connsiteY7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750">
                  <a:moveTo>
                    <a:pt x="108585" y="88900"/>
                  </a:moveTo>
                  <a:lnTo>
                    <a:pt x="39370" y="158750"/>
                  </a:lnTo>
                  <a:lnTo>
                    <a:pt x="0" y="118745"/>
                  </a:lnTo>
                  <a:lnTo>
                    <a:pt x="19685" y="99060"/>
                  </a:lnTo>
                  <a:lnTo>
                    <a:pt x="39370" y="118745"/>
                  </a:lnTo>
                  <a:lnTo>
                    <a:pt x="69215" y="88900"/>
                  </a:lnTo>
                  <a:lnTo>
                    <a:pt x="0" y="19685"/>
                  </a:lnTo>
                  <a:lnTo>
                    <a:pt x="1968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65325A6B-4A44-7238-A8D3-D4B21650B0F3}"/>
                </a:ext>
              </a:extLst>
            </p:cNvPr>
            <p:cNvSpPr/>
            <p:nvPr/>
          </p:nvSpPr>
          <p:spPr>
            <a:xfrm>
              <a:off x="548005" y="6149340"/>
              <a:ext cx="158114" cy="158114"/>
            </a:xfrm>
            <a:custGeom>
              <a:avLst/>
              <a:gdLst>
                <a:gd name="connsiteX0" fmla="*/ 0 w 158114"/>
                <a:gd name="connsiteY0" fmla="*/ 88900 h 158114"/>
                <a:gd name="connsiteX1" fmla="*/ 19685 w 158114"/>
                <a:gd name="connsiteY1" fmla="*/ 108585 h 158114"/>
                <a:gd name="connsiteX2" fmla="*/ 39370 w 158114"/>
                <a:gd name="connsiteY2" fmla="*/ 88900 h 158114"/>
                <a:gd name="connsiteX3" fmla="*/ 108585 w 158114"/>
                <a:gd name="connsiteY3" fmla="*/ 158115 h 158114"/>
                <a:gd name="connsiteX4" fmla="*/ 128270 w 158114"/>
                <a:gd name="connsiteY4" fmla="*/ 138430 h 158114"/>
                <a:gd name="connsiteX5" fmla="*/ 59055 w 158114"/>
                <a:gd name="connsiteY5" fmla="*/ 69215 h 158114"/>
                <a:gd name="connsiteX6" fmla="*/ 88900 w 158114"/>
                <a:gd name="connsiteY6" fmla="*/ 39370 h 158114"/>
                <a:gd name="connsiteX7" fmla="*/ 118745 w 158114"/>
                <a:gd name="connsiteY7" fmla="*/ 69215 h 158114"/>
                <a:gd name="connsiteX8" fmla="*/ 98425 w 158114"/>
                <a:gd name="connsiteY8" fmla="*/ 88900 h 158114"/>
                <a:gd name="connsiteX9" fmla="*/ 118745 w 158114"/>
                <a:gd name="connsiteY9" fmla="*/ 108585 h 158114"/>
                <a:gd name="connsiteX10" fmla="*/ 158115 w 158114"/>
                <a:gd name="connsiteY10" fmla="*/ 69215 h 158114"/>
                <a:gd name="connsiteX11" fmla="*/ 88900 w 158114"/>
                <a:gd name="connsiteY11" fmla="*/ 0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114">
                  <a:moveTo>
                    <a:pt x="0" y="88900"/>
                  </a:moveTo>
                  <a:lnTo>
                    <a:pt x="19685" y="108585"/>
                  </a:lnTo>
                  <a:lnTo>
                    <a:pt x="39370" y="88900"/>
                  </a:lnTo>
                  <a:lnTo>
                    <a:pt x="108585" y="158115"/>
                  </a:lnTo>
                  <a:lnTo>
                    <a:pt x="128270" y="138430"/>
                  </a:lnTo>
                  <a:lnTo>
                    <a:pt x="59055" y="69215"/>
                  </a:lnTo>
                  <a:lnTo>
                    <a:pt x="88900" y="39370"/>
                  </a:lnTo>
                  <a:lnTo>
                    <a:pt x="118745" y="69215"/>
                  </a:lnTo>
                  <a:lnTo>
                    <a:pt x="98425" y="88900"/>
                  </a:lnTo>
                  <a:lnTo>
                    <a:pt x="118745" y="108585"/>
                  </a:lnTo>
                  <a:lnTo>
                    <a:pt x="158115" y="69215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14946193-96D3-6B7F-EB1D-B831750CAFA8}"/>
                </a:ext>
              </a:extLst>
            </p:cNvPr>
            <p:cNvSpPr/>
            <p:nvPr/>
          </p:nvSpPr>
          <p:spPr>
            <a:xfrm>
              <a:off x="468630" y="6327140"/>
              <a:ext cx="158114" cy="158750"/>
            </a:xfrm>
            <a:custGeom>
              <a:avLst/>
              <a:gdLst>
                <a:gd name="connsiteX0" fmla="*/ 118745 w 158114"/>
                <a:gd name="connsiteY0" fmla="*/ 69215 h 158750"/>
                <a:gd name="connsiteX1" fmla="*/ 49530 w 158114"/>
                <a:gd name="connsiteY1" fmla="*/ 0 h 158750"/>
                <a:gd name="connsiteX2" fmla="*/ 29845 w 158114"/>
                <a:gd name="connsiteY2" fmla="*/ 19685 h 158750"/>
                <a:gd name="connsiteX3" fmla="*/ 99060 w 158114"/>
                <a:gd name="connsiteY3" fmla="*/ 88900 h 158750"/>
                <a:gd name="connsiteX4" fmla="*/ 69215 w 158114"/>
                <a:gd name="connsiteY4" fmla="*/ 118745 h 158750"/>
                <a:gd name="connsiteX5" fmla="*/ 39370 w 158114"/>
                <a:gd name="connsiteY5" fmla="*/ 88900 h 158750"/>
                <a:gd name="connsiteX6" fmla="*/ 59690 w 158114"/>
                <a:gd name="connsiteY6" fmla="*/ 69215 h 158750"/>
                <a:gd name="connsiteX7" fmla="*/ 39370 w 158114"/>
                <a:gd name="connsiteY7" fmla="*/ 49530 h 158750"/>
                <a:gd name="connsiteX8" fmla="*/ 0 w 158114"/>
                <a:gd name="connsiteY8" fmla="*/ 88900 h 158750"/>
                <a:gd name="connsiteX9" fmla="*/ 69215 w 158114"/>
                <a:gd name="connsiteY9" fmla="*/ 158750 h 158750"/>
                <a:gd name="connsiteX10" fmla="*/ 158115 w 158114"/>
                <a:gd name="connsiteY10" fmla="*/ 69215 h 158750"/>
                <a:gd name="connsiteX11" fmla="*/ 138430 w 158114"/>
                <a:gd name="connsiteY11" fmla="*/ 4953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750">
                  <a:moveTo>
                    <a:pt x="118745" y="69215"/>
                  </a:moveTo>
                  <a:lnTo>
                    <a:pt x="49530" y="0"/>
                  </a:lnTo>
                  <a:lnTo>
                    <a:pt x="29845" y="19685"/>
                  </a:lnTo>
                  <a:lnTo>
                    <a:pt x="99060" y="88900"/>
                  </a:lnTo>
                  <a:lnTo>
                    <a:pt x="69215" y="118745"/>
                  </a:lnTo>
                  <a:lnTo>
                    <a:pt x="39370" y="88900"/>
                  </a:lnTo>
                  <a:lnTo>
                    <a:pt x="59690" y="69215"/>
                  </a:lnTo>
                  <a:lnTo>
                    <a:pt x="39370" y="49530"/>
                  </a:lnTo>
                  <a:lnTo>
                    <a:pt x="0" y="88900"/>
                  </a:lnTo>
                  <a:lnTo>
                    <a:pt x="69215" y="158750"/>
                  </a:lnTo>
                  <a:lnTo>
                    <a:pt x="158115" y="69215"/>
                  </a:lnTo>
                  <a:lnTo>
                    <a:pt x="138430" y="4953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A9ECAF12-8509-85F9-8171-1C3414555EB9}"/>
                </a:ext>
              </a:extLst>
            </p:cNvPr>
            <p:cNvSpPr/>
            <p:nvPr/>
          </p:nvSpPr>
          <p:spPr>
            <a:xfrm rot="-2697569">
              <a:off x="545491" y="6303656"/>
              <a:ext cx="83819" cy="27939"/>
            </a:xfrm>
            <a:custGeom>
              <a:avLst/>
              <a:gdLst>
                <a:gd name="connsiteX0" fmla="*/ 0 w 83819"/>
                <a:gd name="connsiteY0" fmla="*/ 0 h 27939"/>
                <a:gd name="connsiteX1" fmla="*/ 83819 w 83819"/>
                <a:gd name="connsiteY1" fmla="*/ 0 h 27939"/>
                <a:gd name="connsiteX2" fmla="*/ 83819 w 83819"/>
                <a:gd name="connsiteY2" fmla="*/ 27940 h 27939"/>
                <a:gd name="connsiteX3" fmla="*/ 0 w 83819"/>
                <a:gd name="connsiteY3" fmla="*/ 27940 h 2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19" h="27939">
                  <a:moveTo>
                    <a:pt x="0" y="0"/>
                  </a:moveTo>
                  <a:lnTo>
                    <a:pt x="83819" y="0"/>
                  </a:lnTo>
                  <a:lnTo>
                    <a:pt x="83819" y="2794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3EC4B376-4383-0FC1-FE1B-F163F5C013FE}"/>
                </a:ext>
              </a:extLst>
            </p:cNvPr>
            <p:cNvSpPr/>
            <p:nvPr/>
          </p:nvSpPr>
          <p:spPr>
            <a:xfrm rot="-2698542">
              <a:off x="566547" y="6108605"/>
              <a:ext cx="41909" cy="41909"/>
            </a:xfrm>
            <a:custGeom>
              <a:avLst/>
              <a:gdLst>
                <a:gd name="connsiteX0" fmla="*/ 0 w 41909"/>
                <a:gd name="connsiteY0" fmla="*/ 0 h 41909"/>
                <a:gd name="connsiteX1" fmla="*/ 41910 w 41909"/>
                <a:gd name="connsiteY1" fmla="*/ 0 h 41909"/>
                <a:gd name="connsiteX2" fmla="*/ 41910 w 41909"/>
                <a:gd name="connsiteY2" fmla="*/ 41909 h 41909"/>
                <a:gd name="connsiteX3" fmla="*/ 0 w 41909"/>
                <a:gd name="connsiteY3" fmla="*/ 41909 h 4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09" h="41909">
                  <a:moveTo>
                    <a:pt x="0" y="0"/>
                  </a:moveTo>
                  <a:lnTo>
                    <a:pt x="41910" y="0"/>
                  </a:lnTo>
                  <a:lnTo>
                    <a:pt x="41910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B64E0A77-64F9-726B-235F-F88FF1D3F0D3}"/>
                </a:ext>
              </a:extLst>
            </p:cNvPr>
            <p:cNvSpPr/>
            <p:nvPr/>
          </p:nvSpPr>
          <p:spPr>
            <a:xfrm>
              <a:off x="557530" y="6475729"/>
              <a:ext cx="59689" cy="59689"/>
            </a:xfrm>
            <a:custGeom>
              <a:avLst/>
              <a:gdLst>
                <a:gd name="connsiteX0" fmla="*/ 0 w 59689"/>
                <a:gd name="connsiteY0" fmla="*/ 29845 h 59689"/>
                <a:gd name="connsiteX1" fmla="*/ 29845 w 59689"/>
                <a:gd name="connsiteY1" fmla="*/ 59690 h 59689"/>
                <a:gd name="connsiteX2" fmla="*/ 59690 w 59689"/>
                <a:gd name="connsiteY2" fmla="*/ 29845 h 59689"/>
                <a:gd name="connsiteX3" fmla="*/ 29845 w 59689"/>
                <a:gd name="connsiteY3" fmla="*/ 0 h 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89" h="59689">
                  <a:moveTo>
                    <a:pt x="0" y="29845"/>
                  </a:moveTo>
                  <a:lnTo>
                    <a:pt x="29845" y="59690"/>
                  </a:lnTo>
                  <a:lnTo>
                    <a:pt x="59690" y="29845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1543BDF2-E0E6-5E5C-4F84-ACDDB870014D}"/>
              </a:ext>
            </a:extLst>
          </p:cNvPr>
          <p:cNvCxnSpPr>
            <a:cxnSpLocks/>
          </p:cNvCxnSpPr>
          <p:nvPr userDrawn="1"/>
        </p:nvCxnSpPr>
        <p:spPr>
          <a:xfrm>
            <a:off x="396240" y="6172200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DAF19D97-882F-FB7A-0C06-25D4E96E7034}"/>
              </a:ext>
            </a:extLst>
          </p:cNvPr>
          <p:cNvSpPr txBox="1"/>
          <p:nvPr userDrawn="1"/>
        </p:nvSpPr>
        <p:spPr>
          <a:xfrm>
            <a:off x="867849" y="6305139"/>
            <a:ext cx="1099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race.reva.edu.in					              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xmlns="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2FA0A36-C3CE-AC2F-3B0F-9EB869E41C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3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3FD5-3150-4F22-BE7D-AD47E77B6590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4" r:id="rId3"/>
    <p:sldLayoutId id="2147483676" r:id="rId4"/>
    <p:sldLayoutId id="2147483675" r:id="rId5"/>
    <p:sldLayoutId id="2147483660" r:id="rId6"/>
    <p:sldLayoutId id="2147483679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bedded-org/ACCOMPLISHMENTS/tree/master/RACE_CAPSTONE_PROJECT2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12192000" cy="1164372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Direction Detection of Select Stocks </a:t>
            </a:r>
            <a:b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with Machine Learning</a:t>
            </a:r>
            <a:endParaRPr lang="en-US" sz="32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29B6A2-E7A9-D6C5-1860-30D6358949D7}"/>
              </a:ext>
            </a:extLst>
          </p:cNvPr>
          <p:cNvSpPr txBox="1"/>
          <p:nvPr/>
        </p:nvSpPr>
        <p:spPr>
          <a:xfrm>
            <a:off x="3840416" y="5105400"/>
            <a:ext cx="31838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MBA </a:t>
            </a:r>
            <a:r>
              <a:rPr lang="en-US" b="1" dirty="0">
                <a:solidFill>
                  <a:schemeClr val="bg1"/>
                </a:solidFill>
              </a:rPr>
              <a:t>in Business Analytics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Conference Paper </a:t>
            </a:r>
            <a:r>
              <a:rPr lang="en-US" sz="1600" dirty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Year: </a:t>
            </a:r>
            <a:r>
              <a:rPr lang="en-US" sz="1600" dirty="0" smtClean="0">
                <a:solidFill>
                  <a:schemeClr val="bg1"/>
                </a:solidFill>
              </a:rPr>
              <a:t>II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C67931E-FEC8-9C63-192E-7B2200BBFC76}"/>
              </a:ext>
            </a:extLst>
          </p:cNvPr>
          <p:cNvSpPr txBox="1">
            <a:spLocks/>
          </p:cNvSpPr>
          <p:nvPr/>
        </p:nvSpPr>
        <p:spPr bwMode="gray">
          <a:xfrm>
            <a:off x="0" y="3200400"/>
            <a:ext cx="1219200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24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Anand Mohan</a:t>
            </a:r>
            <a: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/>
            </a:r>
            <a:b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SRN: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R19MBA53 </a:t>
            </a: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| Date: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27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/04/2023</a:t>
            </a:r>
            <a:endParaRPr lang="en-US" sz="24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90600"/>
          <a:ext cx="11277600" cy="481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86000"/>
                <a:gridCol w="7086600"/>
              </a:tblGrid>
              <a:tr h="347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Missing Values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MinMaxScaler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Engineering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453282">
                <a:tc>
                  <a:txBody>
                    <a:bodyPr/>
                    <a:lstStyle/>
                    <a:p>
                      <a:r>
                        <a:rPr lang="en-US" dirty="0" smtClean="0"/>
                        <a:t>'Trades', 'Deliverable Volume',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and'% Deliverable' had more than 100 missing values. Hence, those columns were dropped.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 Scaler shrinks the data inside the given range in this project i.e. from zero to one. It scales the price to a selected value range while not varying the form of the initial distribution.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Newly Added Feature Variables: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Rolling Windows based Simple moving averages.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exponential moving averages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 day's previous lag values of volume.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6, 10, 14 and 30 days consecutive closing prices are tabulated week on week for the entire dataset 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Momentum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Trend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Volatility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Volume indicators 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261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7363733" cy="277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191000"/>
            <a:ext cx="7729492" cy="177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534400" y="1676400"/>
            <a:ext cx="35052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class distribution For HDFC, KOTAK, and SBI stock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86800" y="4343400"/>
            <a:ext cx="33528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Close values of HDFCBANK, KOTAK BANK, and SBIBANK stock from 2000 to 2022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791994" y="3656806"/>
            <a:ext cx="502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66800"/>
            <a:ext cx="816249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HDFC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20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447800"/>
            <a:ext cx="2133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447801"/>
            <a:ext cx="190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124200" y="1066800"/>
            <a:ext cx="998991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KOTAK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105400" y="1066800"/>
            <a:ext cx="8382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SBI</a:t>
            </a:r>
            <a:endParaRPr lang="en-US" b="1" dirty="0"/>
          </a:p>
        </p:txBody>
      </p:sp>
      <p:pic>
        <p:nvPicPr>
          <p:cNvPr id="14" name="Picture 13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200400"/>
            <a:ext cx="220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3200400"/>
            <a:ext cx="19812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0" y="3124200"/>
            <a:ext cx="190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" y="4724400"/>
            <a:ext cx="6324600" cy="131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8229600" y="1828800"/>
            <a:ext cx="38100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Density plot shows positive skewed distribution.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29600" y="38100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linear relationship exists between Independent variables and the Target variable.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29600" y="2819400"/>
            <a:ext cx="38100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KOTAK has highest volatility.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4763294" y="3619500"/>
            <a:ext cx="49522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xmlns="" id="{6074E0B8-60C8-42EF-8AEA-CDD2C998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3405217"/>
              </p:ext>
            </p:extLst>
          </p:nvPr>
        </p:nvGraphicFramePr>
        <p:xfrm>
          <a:off x="228600" y="1219200"/>
          <a:ext cx="11582400" cy="334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676">
                  <a:extLst>
                    <a:ext uri="{9D8B030D-6E8A-4147-A177-3AD203B41FA5}">
                      <a16:colId xmlns:a16="http://schemas.microsoft.com/office/drawing/2014/main" xmlns="" val="2200667034"/>
                    </a:ext>
                  </a:extLst>
                </a:gridCol>
                <a:gridCol w="8512724">
                  <a:extLst>
                    <a:ext uri="{9D8B030D-6E8A-4147-A177-3AD203B41FA5}">
                      <a16:colId xmlns:a16="http://schemas.microsoft.com/office/drawing/2014/main" xmlns="" val="1635359872"/>
                    </a:ext>
                  </a:extLst>
                </a:gridCol>
              </a:tblGrid>
              <a:tr h="37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Modelling Strategies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Evaluation Rule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7914235"/>
                  </a:ext>
                </a:extLst>
              </a:tr>
              <a:tr h="123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Direction Detection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week.</a:t>
                      </a:r>
                      <a:endParaRPr lang="en-US" sz="180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price&lt;-0.7%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Negative Trend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 between 0.7 and  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Neutral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623653"/>
                  </a:ext>
                </a:extLst>
              </a:tr>
              <a:tr h="161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Long Direction Prediction performed separately using </a:t>
                      </a:r>
                      <a:r>
                        <a:rPr lang="en-US" b="1" dirty="0"/>
                        <a:t>Momentum, Trend, Volatility and Volume Indicators </a:t>
                      </a:r>
                      <a:endParaRPr lang="en-US" sz="18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price&lt;=0.5%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 Positive Trend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17083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D8C15C-36D0-484A-9A6C-2AFA00E939D9}"/>
              </a:ext>
            </a:extLst>
          </p:cNvPr>
          <p:cNvSpPr txBox="1"/>
          <p:nvPr/>
        </p:nvSpPr>
        <p:spPr>
          <a:xfrm>
            <a:off x="304800" y="4800600"/>
            <a:ext cx="1815548" cy="1200329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Classification Models used:</a:t>
            </a: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715294" y="5447506"/>
            <a:ext cx="1447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61B145-E630-4A41-B5FC-8D05E03C9AA2}"/>
              </a:ext>
            </a:extLst>
          </p:cNvPr>
          <p:cNvSpPr txBox="1"/>
          <p:nvPr/>
        </p:nvSpPr>
        <p:spPr>
          <a:xfrm>
            <a:off x="2590800" y="4800600"/>
            <a:ext cx="2569533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Logistic Regression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468D51B-11DE-4983-96C8-488F34722E2D}"/>
              </a:ext>
            </a:extLst>
          </p:cNvPr>
          <p:cNvSpPr txBox="1"/>
          <p:nvPr/>
        </p:nvSpPr>
        <p:spPr>
          <a:xfrm>
            <a:off x="5334000" y="4800600"/>
            <a:ext cx="6324220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Decision Tree using Grid SearchCV and Cross Validation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2296D71-C9CD-486B-AAA4-F7270FFDB488}"/>
              </a:ext>
            </a:extLst>
          </p:cNvPr>
          <p:cNvSpPr txBox="1"/>
          <p:nvPr/>
        </p:nvSpPr>
        <p:spPr>
          <a:xfrm>
            <a:off x="2590800" y="5257800"/>
            <a:ext cx="7609865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Random Forest using Randomized SearchCV and Cross Validation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3F9A7C4-3501-421F-A7BD-A158DC9F70F9}"/>
              </a:ext>
            </a:extLst>
          </p:cNvPr>
          <p:cNvSpPr txBox="1"/>
          <p:nvPr/>
        </p:nvSpPr>
        <p:spPr>
          <a:xfrm>
            <a:off x="2590800" y="5715000"/>
            <a:ext cx="2668301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K Nearest Neighbours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87558C1-FDCD-4DD0-B2C8-5585E4B86B94}"/>
              </a:ext>
            </a:extLst>
          </p:cNvPr>
          <p:cNvSpPr txBox="1"/>
          <p:nvPr/>
        </p:nvSpPr>
        <p:spPr>
          <a:xfrm>
            <a:off x="5715000" y="5715000"/>
            <a:ext cx="1279204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XG Boost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59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346688"/>
            <a:ext cx="7541669" cy="693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 Evaluation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92875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6369762"/>
              </p:ext>
            </p:extLst>
          </p:nvPr>
        </p:nvGraphicFramePr>
        <p:xfrm>
          <a:off x="228600" y="533400"/>
          <a:ext cx="6934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15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493399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78481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0800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1593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Modelling Algorithms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precision-0.98</a:t>
                      </a:r>
                    </a:p>
                    <a:p>
                      <a:r>
                        <a:rPr lang="en-US" sz="1000" b="1" dirty="0"/>
                        <a:t>recall-0.83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precision-0.99</a:t>
                      </a:r>
                    </a:p>
                    <a:p>
                      <a:r>
                        <a:rPr lang="en-US" sz="1000" b="1" dirty="0"/>
                        <a:t>recall-0.93</a:t>
                      </a:r>
                    </a:p>
                    <a:p>
                      <a:r>
                        <a:rPr lang="en-US" sz="10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recall-0.80</a:t>
                      </a:r>
                    </a:p>
                    <a:p>
                      <a:r>
                        <a:rPr lang="en-US" sz="10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precision-0.73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precision-0.69</a:t>
                      </a:r>
                    </a:p>
                    <a:p>
                      <a:r>
                        <a:rPr lang="en-US" sz="1000" dirty="0"/>
                        <a:t>recall-0.62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recall-0.59</a:t>
                      </a:r>
                    </a:p>
                    <a:p>
                      <a:r>
                        <a:rPr lang="en-US" sz="1000" dirty="0"/>
                        <a:t>Accuracy-0.80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recall-0.48</a:t>
                      </a:r>
                    </a:p>
                    <a:p>
                      <a:r>
                        <a:rPr lang="en-US" sz="1000" dirty="0"/>
                        <a:t>accuracy-0.72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recall-0.49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22A9A2-990C-4CB2-98BE-EC849ADC3885}"/>
              </a:ext>
            </a:extLst>
          </p:cNvPr>
          <p:cNvSpPr txBox="1"/>
          <p:nvPr/>
        </p:nvSpPr>
        <p:spPr>
          <a:xfrm>
            <a:off x="8839200" y="1447800"/>
            <a:ext cx="3124200" cy="255454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Highest precision, recall and accuracy in Direction Prediction given by Logistic Regression using volume indicators and suggested for high risk investors.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5752306" y="3315494"/>
            <a:ext cx="5944394" cy="7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62873"/>
              </p:ext>
            </p:extLst>
          </p:nvPr>
        </p:nvGraphicFramePr>
        <p:xfrm>
          <a:off x="152400" y="2514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133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509234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93098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2293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173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baseline="0" dirty="0" smtClean="0"/>
                        <a:t> 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US" sz="1000" b="1" dirty="0"/>
                        <a:t>Direction Detection </a:t>
                      </a: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precision-0.85</a:t>
                      </a:r>
                    </a:p>
                    <a:p>
                      <a:r>
                        <a:rPr lang="en-US" sz="1000" b="1" dirty="0"/>
                        <a:t>recall-0.89</a:t>
                      </a:r>
                    </a:p>
                    <a:p>
                      <a:r>
                        <a:rPr lang="en-US" sz="10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Precision-0.71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Precision-0.83</a:t>
                      </a:r>
                    </a:p>
                    <a:p>
                      <a:r>
                        <a:rPr lang="en-US" sz="1000" b="1" dirty="0"/>
                        <a:t>recall-0.88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precision-0.93</a:t>
                      </a:r>
                    </a:p>
                    <a:p>
                      <a:r>
                        <a:rPr lang="en-US" sz="1000" b="1" dirty="0"/>
                        <a:t>recall-0.69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recall-0.51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recall-0.50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precision-0.72</a:t>
                      </a:r>
                    </a:p>
                    <a:p>
                      <a:r>
                        <a:rPr lang="en-US" sz="1000" dirty="0"/>
                        <a:t>recall-0.55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239000" y="533400"/>
            <a:ext cx="14478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Logistic</a:t>
            </a:r>
          </a:p>
          <a:p>
            <a:r>
              <a:rPr lang="en-US" b="1" dirty="0" smtClean="0"/>
              <a:t>Regression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315200" y="2438400"/>
            <a:ext cx="137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Random</a:t>
            </a:r>
          </a:p>
          <a:p>
            <a:r>
              <a:rPr lang="en-US" b="1" dirty="0" smtClean="0"/>
              <a:t>Forest</a:t>
            </a:r>
            <a:endParaRPr lang="en-US" b="1" dirty="0"/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8105109"/>
              </p:ext>
            </p:extLst>
          </p:nvPr>
        </p:nvGraphicFramePr>
        <p:xfrm>
          <a:off x="152400" y="4419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84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509810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93628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23478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dirty="0" smtClean="0"/>
                        <a:t>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recall-0.87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precision-0.88</a:t>
                      </a:r>
                    </a:p>
                    <a:p>
                      <a:r>
                        <a:rPr lang="en-US" sz="1000" b="1" dirty="0"/>
                        <a:t>recall-0.82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precision-0.85</a:t>
                      </a:r>
                    </a:p>
                    <a:p>
                      <a:r>
                        <a:rPr lang="en-US" sz="1000" dirty="0"/>
                        <a:t>recall-0.65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precision-0.82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precision-0.84</a:t>
                      </a:r>
                    </a:p>
                    <a:p>
                      <a:r>
                        <a:rPr lang="en-US" sz="1000" dirty="0"/>
                        <a:t>recall-0.69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precision-0.80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239000" y="4419600"/>
            <a:ext cx="13716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XG Boost</a:t>
            </a:r>
            <a:endParaRPr lang="en-US" b="1" dirty="0"/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6361659"/>
              </p:ext>
            </p:extLst>
          </p:nvPr>
        </p:nvGraphicFramePr>
        <p:xfrm>
          <a:off x="457200" y="13792200"/>
          <a:ext cx="9753600" cy="555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2521145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97465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20612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HDFC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KOTAK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US" sz="1800" b="0" dirty="0"/>
                        <a:t>Direction Detection 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precision-0.85</a:t>
                      </a:r>
                    </a:p>
                    <a:p>
                      <a:r>
                        <a:rPr lang="en-US" sz="1800" b="1" dirty="0"/>
                        <a:t>recall-0.89</a:t>
                      </a:r>
                    </a:p>
                    <a:p>
                      <a:r>
                        <a:rPr lang="en-US" sz="1800" b="1" dirty="0"/>
                        <a:t>accuracy-0.87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Precision-0.71</a:t>
                      </a:r>
                    </a:p>
                    <a:p>
                      <a:r>
                        <a:rPr lang="en-US" sz="1800" b="1" dirty="0"/>
                        <a:t>recall-0.79</a:t>
                      </a:r>
                    </a:p>
                    <a:p>
                      <a:r>
                        <a:rPr lang="en-US" sz="1800" b="1" dirty="0"/>
                        <a:t>accuracy-0.74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Precision-0.83</a:t>
                      </a:r>
                    </a:p>
                    <a:p>
                      <a:r>
                        <a:rPr lang="en-US" sz="1800" b="1" dirty="0"/>
                        <a:t>recall-0.88</a:t>
                      </a:r>
                    </a:p>
                    <a:p>
                      <a:r>
                        <a:rPr lang="en-US" sz="1800" b="1" dirty="0"/>
                        <a:t>accuracy-0.85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precision-0.98</a:t>
                      </a:r>
                    </a:p>
                    <a:p>
                      <a:r>
                        <a:rPr lang="en-US" sz="1800" b="1" dirty="0"/>
                        <a:t>recall-0.83</a:t>
                      </a:r>
                    </a:p>
                    <a:p>
                      <a:r>
                        <a:rPr lang="en-US" sz="1800" b="1" dirty="0"/>
                        <a:t>accuracy-0.92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precision-0.99</a:t>
                      </a:r>
                    </a:p>
                    <a:p>
                      <a:r>
                        <a:rPr lang="en-US" sz="1800" b="1" dirty="0"/>
                        <a:t>recall-0.93</a:t>
                      </a:r>
                    </a:p>
                    <a:p>
                      <a:r>
                        <a:rPr lang="en-US" sz="1800" b="1" dirty="0"/>
                        <a:t>accuracy-0.97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precision-0.92</a:t>
                      </a:r>
                    </a:p>
                    <a:p>
                      <a:r>
                        <a:rPr lang="en-US" sz="1800" b="1" dirty="0"/>
                        <a:t>recall-0.80</a:t>
                      </a:r>
                    </a:p>
                    <a:p>
                      <a:r>
                        <a:rPr lang="en-US" sz="1800" b="1" dirty="0"/>
                        <a:t>accuracy-0.90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precision-0.73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precision-0.69</a:t>
                      </a:r>
                    </a:p>
                    <a:p>
                      <a:r>
                        <a:rPr lang="en-US" sz="1800" dirty="0"/>
                        <a:t>recall-0.62</a:t>
                      </a:r>
                    </a:p>
                    <a:p>
                      <a:r>
                        <a:rPr lang="en-US" sz="1800" dirty="0"/>
                        <a:t>accuracy-0.74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precision-0.85</a:t>
                      </a:r>
                    </a:p>
                    <a:p>
                      <a:r>
                        <a:rPr lang="en-US" sz="1800" dirty="0"/>
                        <a:t>recall-0.65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precision-0.82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precision-0.83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precision-0.84</a:t>
                      </a:r>
                    </a:p>
                    <a:p>
                      <a:r>
                        <a:rPr lang="en-US" sz="1800" dirty="0"/>
                        <a:t>recall-0.69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precision-0.80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605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541669" cy="6933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Results and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6361659"/>
              </p:ext>
            </p:extLst>
          </p:nvPr>
        </p:nvGraphicFramePr>
        <p:xfrm>
          <a:off x="228600" y="990600"/>
          <a:ext cx="8991600" cy="513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917511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587689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375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Modelling Methods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HDFC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KOTAK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SBI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962607">
                <a:tc>
                  <a:txBody>
                    <a:bodyPr/>
                    <a:lstStyle/>
                    <a:p>
                      <a:r>
                        <a:rPr lang="en-US" sz="1600" b="0" dirty="0"/>
                        <a:t>Direction Detection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precision-0.85</a:t>
                      </a:r>
                    </a:p>
                    <a:p>
                      <a:r>
                        <a:rPr lang="en-US" sz="1600" b="1" dirty="0"/>
                        <a:t>recall-0.89</a:t>
                      </a:r>
                    </a:p>
                    <a:p>
                      <a:r>
                        <a:rPr lang="en-US" sz="16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Precision-0.71</a:t>
                      </a:r>
                    </a:p>
                    <a:p>
                      <a:r>
                        <a:rPr lang="en-US" sz="1600" b="1" dirty="0"/>
                        <a:t>recall-0.79</a:t>
                      </a:r>
                    </a:p>
                    <a:p>
                      <a:r>
                        <a:rPr lang="en-US" sz="16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Precision-0.83</a:t>
                      </a:r>
                    </a:p>
                    <a:p>
                      <a:r>
                        <a:rPr lang="en-US" sz="1600" b="1" dirty="0"/>
                        <a:t>recall-0.88</a:t>
                      </a:r>
                    </a:p>
                    <a:p>
                      <a:r>
                        <a:rPr lang="en-US" sz="16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precision-0.98</a:t>
                      </a:r>
                    </a:p>
                    <a:p>
                      <a:r>
                        <a:rPr lang="en-US" sz="1600" b="1" dirty="0"/>
                        <a:t>recall-0.83</a:t>
                      </a:r>
                    </a:p>
                    <a:p>
                      <a:r>
                        <a:rPr lang="en-US" sz="16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precision-0.99</a:t>
                      </a:r>
                    </a:p>
                    <a:p>
                      <a:r>
                        <a:rPr lang="en-US" sz="1600" b="1" dirty="0"/>
                        <a:t>recall-0.93</a:t>
                      </a:r>
                    </a:p>
                    <a:p>
                      <a:r>
                        <a:rPr lang="en-US" sz="16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precision-0.92</a:t>
                      </a:r>
                    </a:p>
                    <a:p>
                      <a:r>
                        <a:rPr lang="en-US" sz="1600" b="1" dirty="0"/>
                        <a:t>recall-0.80</a:t>
                      </a:r>
                    </a:p>
                    <a:p>
                      <a:r>
                        <a:rPr lang="en-US" sz="16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precision-0.76</a:t>
                      </a:r>
                    </a:p>
                    <a:p>
                      <a:r>
                        <a:rPr lang="en-US" sz="1600" dirty="0"/>
                        <a:t>recall-0.51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precision-0.78</a:t>
                      </a:r>
                    </a:p>
                    <a:p>
                      <a:r>
                        <a:rPr lang="en-US" sz="1600" dirty="0"/>
                        <a:t>recall-0.50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precision-0.72</a:t>
                      </a:r>
                    </a:p>
                    <a:p>
                      <a:r>
                        <a:rPr lang="en-US" sz="1600" dirty="0"/>
                        <a:t>recall-0.55</a:t>
                      </a:r>
                    </a:p>
                    <a:p>
                      <a:r>
                        <a:rPr lang="en-US" sz="16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precision-0.85</a:t>
                      </a:r>
                    </a:p>
                    <a:p>
                      <a:r>
                        <a:rPr lang="en-US" sz="1600" dirty="0"/>
                        <a:t>recall-0.65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precision-0.82</a:t>
                      </a:r>
                    </a:p>
                    <a:p>
                      <a:r>
                        <a:rPr lang="en-US" sz="1600" dirty="0"/>
                        <a:t>recall-0.61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precision-0.83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precision-0.84</a:t>
                      </a:r>
                    </a:p>
                    <a:p>
                      <a:r>
                        <a:rPr lang="en-US" sz="1600" dirty="0"/>
                        <a:t>recall-0.69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precision-0.81</a:t>
                      </a:r>
                    </a:p>
                    <a:p>
                      <a:r>
                        <a:rPr lang="en-US" sz="1600" dirty="0"/>
                        <a:t>recall-0.63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precision-0.80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525000" y="1600200"/>
            <a:ext cx="2362200" cy="175432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Leader Board showing highest prediction accuracy for each of the different Modelling Methods.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010400" y="3505200"/>
            <a:ext cx="487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  <a:t>Utility from the Business perspectives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99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Using trend indicators with the highest precision of 0.85 for HDFCBANK stock, the confusion matrix provides information as shown 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162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5400000">
            <a:off x="5981700" y="4000500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3401" y="2057400"/>
            <a:ext cx="35052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If we Invest Rs.10000 for 6 years  for 0.5% change on close price, Net returns is estimated as: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8229600" y="3733800"/>
            <a:ext cx="1524000" cy="52322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18.63%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</a:pPr>
            <a:r>
              <a:rPr lang="en-US" b="1" dirty="0" smtClean="0"/>
              <a:t>Risk-Adjusted Returns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677694" y="3161506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1600200"/>
            <a:ext cx="6096000" cy="1477328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r>
              <a:rPr lang="en-US" dirty="0" smtClean="0"/>
              <a:t>Sharpe ratios are calculated as:</a:t>
            </a:r>
          </a:p>
          <a:p>
            <a:endParaRPr lang="en-US" dirty="0" smtClean="0"/>
          </a:p>
          <a:p>
            <a:r>
              <a:rPr lang="en-US" dirty="0" smtClean="0"/>
              <a:t>HDFC=&gt;0.17</a:t>
            </a:r>
          </a:p>
          <a:p>
            <a:r>
              <a:rPr lang="en-US" dirty="0" smtClean="0"/>
              <a:t>KOTAK=&gt;0.15</a:t>
            </a:r>
          </a:p>
          <a:p>
            <a:r>
              <a:rPr lang="en-US" dirty="0" smtClean="0"/>
              <a:t>SBI=&gt;0.01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24800" y="1524000"/>
            <a:ext cx="34290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HDFC has the highest Sharpe ratios which means it gives the highest returns with the least risk possible.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3657600"/>
            <a:ext cx="6096000" cy="2118529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stop loss of 2.0=&gt;reward to risk ratio for approximate 0.8 Precision would be 2*.8/2*.2=4:1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if 0.5% difference in consecutive day close price for any stock is only 2.0.for higher percentage difference than 0.5% reward to risk ratio would be higher.</a:t>
            </a:r>
            <a:endParaRPr lang="en-US" dirty="0">
              <a:latin typeface="Roboto Slab (Headings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 Deployment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E622DA-E051-4B60-BECA-47E1785E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6208312" cy="2660705"/>
          </a:xfrm>
          <a:prstGeom prst="rect">
            <a:avLst/>
          </a:prstGeom>
          <a:solidFill>
            <a:srgbClr val="B5D9C8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49AF1F-17D9-49B0-AC58-2822EEBD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33800"/>
            <a:ext cx="4026228" cy="242640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5400000">
            <a:off x="4762500" y="3619500"/>
            <a:ext cx="510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0" y="1371600"/>
            <a:ext cx="4343400" cy="147732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proposal for future assignments, the dashboard takes API as an input Derived from the machine/deep learning algorithms for multi-label features with an end-to-end User Interface.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99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Conclusion and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066800"/>
            <a:ext cx="11353800" cy="5078313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Any stock on the stock market can utilize the same procedure as defined in this project to forecast buy or sell choices, which is helpful.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42424"/>
                </a:solidFill>
              </a:rPr>
              <a:t>Intelligent Automated system on Options </a:t>
            </a:r>
            <a:r>
              <a:rPr lang="en-IN" dirty="0" smtClean="0">
                <a:solidFill>
                  <a:srgbClr val="242424"/>
                </a:solidFill>
              </a:rPr>
              <a:t>Trading would be the next step forward.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In the Future, there is a deployment Dashboard proposed.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dirty="0" smtClean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In future projects, it can be shown how to define Bullish and Bearish regimes using modern machine learning techniques.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prstClr val="black"/>
                </a:solidFill>
                <a:ea typeface="Calibri" panose="020F0502020204030204" pitchFamily="34" charset="0"/>
              </a:rPr>
              <a:t>Sentiment Analysis Approach may also be explored  using Text Analytics for predicting stock market returns.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6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Introduction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is a significant financial tool to raise funds.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Conventionally Fundamental and Technical analysis is usually done. Then Algorithmic trading is commonly used approach to evaluate stocks.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Prediction using Machine learning is becoming one of the popular ways of identifying trends and directions to prevent losses due to volatility issues.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143000"/>
            <a:ext cx="11506200" cy="461664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Al-Bairmani, Z. A. A., &amp; Ismael, A. A. (2021). Using Logistic Regression Model to Study the Most Important Factors Which Affects Diabetes for the Elderly in the City of </a:t>
            </a:r>
            <a:r>
              <a:rPr lang="en-IN" sz="600" dirty="0" err="1" smtClean="0">
                <a:ea typeface="Times New Roman" panose="02020603050405020304" pitchFamily="18" charset="0"/>
              </a:rPr>
              <a:t>Hilla</a:t>
            </a:r>
            <a:r>
              <a:rPr lang="en-IN" sz="600" dirty="0" smtClean="0">
                <a:ea typeface="Times New Roman" panose="02020603050405020304" pitchFamily="18" charset="0"/>
              </a:rPr>
              <a:t> / 2019.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1818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https://doi.org/10.1088/1742-6596/1818/1/012016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Alhomadi, A. (2021). Forecasting stock market prices : A machine learning approach. </a:t>
            </a:r>
            <a:r>
              <a:rPr lang="en-IN" sz="600" i="1" dirty="0" smtClean="0">
                <a:ea typeface="Times New Roman" panose="02020603050405020304" pitchFamily="18" charset="0"/>
              </a:rPr>
              <a:t>Digital Commons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(2), 16–36.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Anjani, T., &amp; Syarif, A. D. (2019). The Effect of Fundamental Analysis on Stock Returns using Data Panels ; Evidence Pharmaceutical Companies listed on IDX.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Innovate Science and Research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</a:t>
            </a:r>
            <a:r>
              <a:rPr lang="en-IN" sz="600" dirty="0" smtClean="0">
                <a:ea typeface="Times New Roman" panose="02020603050405020304" pitchFamily="18" charset="0"/>
              </a:rPr>
              <a:t>(7), 500–505.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Cornellius </a:t>
            </a:r>
            <a:r>
              <a:rPr lang="en-IN" sz="600" dirty="0" err="1" smtClean="0">
                <a:ea typeface="Times New Roman" panose="02020603050405020304" pitchFamily="18" charset="0"/>
              </a:rPr>
              <a:t>Yudha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Wijaya</a:t>
            </a:r>
            <a:r>
              <a:rPr lang="en-IN" sz="600" dirty="0" smtClean="0">
                <a:ea typeface="Times New Roman" panose="02020603050405020304" pitchFamily="18" charset="0"/>
              </a:rPr>
              <a:t>. (2021). </a:t>
            </a:r>
            <a:r>
              <a:rPr lang="en-IN" sz="600" i="1" dirty="0" smtClean="0">
                <a:ea typeface="Times New Roman" panose="02020603050405020304" pitchFamily="18" charset="0"/>
              </a:rPr>
              <a:t>CRISP-DM Methodology For Your First Data Science Project</a:t>
            </a:r>
            <a:r>
              <a:rPr lang="en-IN" sz="600" dirty="0" smtClean="0">
                <a:ea typeface="Times New Roman" panose="02020603050405020304" pitchFamily="18" charset="0"/>
              </a:rPr>
              <a:t>. https://towardsdatascience.com/crisp-dm-methodology-for-your-first-data-science-project-769f35e0346c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Dahham, A. Z. D., &amp; Ibrahim, A. A. (2020). Effects of Volatility and Trend Indicator for Improving Price Prediction of </a:t>
            </a:r>
            <a:r>
              <a:rPr lang="en-IN" sz="600" dirty="0" err="1" smtClean="0">
                <a:ea typeface="Times New Roman" panose="02020603050405020304" pitchFamily="18" charset="0"/>
              </a:rPr>
              <a:t>Cryptocurrency</a:t>
            </a:r>
            <a:r>
              <a:rPr lang="en-IN" sz="600" dirty="0" smtClean="0">
                <a:ea typeface="Times New Roman" panose="02020603050405020304" pitchFamily="18" charset="0"/>
              </a:rPr>
              <a:t>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928</a:t>
            </a:r>
            <a:r>
              <a:rPr lang="en-IN" sz="600" dirty="0" smtClean="0">
                <a:ea typeface="Times New Roman" panose="02020603050405020304" pitchFamily="18" charset="0"/>
              </a:rPr>
              <a:t>(3). https://doi.org/10.1088/1757-899X/928/3/032043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Dar, A. N. (2021). PRINCIPAL COMPONENT ANALYSIS (PCA) (Using Eigen Decomposition). </a:t>
            </a:r>
            <a:r>
              <a:rPr lang="en-IN" sz="600" i="1" dirty="0" err="1" smtClean="0">
                <a:ea typeface="Times New Roman" panose="02020603050405020304" pitchFamily="18" charset="0"/>
              </a:rPr>
              <a:t>Gsj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</a:t>
            </a:r>
            <a:r>
              <a:rPr lang="en-IN" sz="600" dirty="0" smtClean="0">
                <a:ea typeface="Times New Roman" panose="02020603050405020304" pitchFamily="18" charset="0"/>
              </a:rPr>
              <a:t>(7), 240–252. www.globalscientificjournal.com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Elbialy, B. A. (2019). The Effect of Using Technical and Fundamental Analysis on the Effectiveness of Investment Decisions of Traders on the Egyptian Stock Exchange.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Applied Engineering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14</a:t>
            </a:r>
            <a:r>
              <a:rPr lang="en-IN" sz="600" dirty="0" smtClean="0">
                <a:ea typeface="Times New Roman" panose="02020603050405020304" pitchFamily="18" charset="0"/>
              </a:rPr>
              <a:t>(24), 4492–4501. http://www.ripublication.com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Faijareon, C., &amp; Sornil, O. (2019). Evolving and combining technical indicators to generate trading strategies.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1195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https://doi.org/10.1088/1742-6596/1195/1/012010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Hafeez, M. A., Rashid, M., Tariq, H., </a:t>
            </a:r>
            <a:r>
              <a:rPr lang="en-IN" sz="600" dirty="0" err="1" smtClean="0">
                <a:ea typeface="Times New Roman" panose="02020603050405020304" pitchFamily="18" charset="0"/>
              </a:rPr>
              <a:t>Abideen</a:t>
            </a:r>
            <a:r>
              <a:rPr lang="en-IN" sz="600" dirty="0" smtClean="0">
                <a:ea typeface="Times New Roman" panose="02020603050405020304" pitchFamily="18" charset="0"/>
              </a:rPr>
              <a:t>, Z. U., </a:t>
            </a:r>
            <a:r>
              <a:rPr lang="en-IN" sz="600" dirty="0" err="1" smtClean="0">
                <a:ea typeface="Times New Roman" panose="02020603050405020304" pitchFamily="18" charset="0"/>
              </a:rPr>
              <a:t>Alotaibi</a:t>
            </a:r>
            <a:r>
              <a:rPr lang="en-IN" sz="600" dirty="0" smtClean="0">
                <a:ea typeface="Times New Roman" panose="02020603050405020304" pitchFamily="18" charset="0"/>
              </a:rPr>
              <a:t>, S. S.,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Sinky</a:t>
            </a:r>
            <a:r>
              <a:rPr lang="en-IN" sz="600" dirty="0" smtClean="0">
                <a:ea typeface="Times New Roman" panose="02020603050405020304" pitchFamily="18" charset="0"/>
              </a:rPr>
              <a:t>, M. H. (2021). Performance improvement of decision tree: A robust classifier using </a:t>
            </a:r>
            <a:r>
              <a:rPr lang="en-IN" sz="600" dirty="0" err="1" smtClean="0">
                <a:ea typeface="Times New Roman" panose="02020603050405020304" pitchFamily="18" charset="0"/>
              </a:rPr>
              <a:t>tabu</a:t>
            </a:r>
            <a:r>
              <a:rPr lang="en-IN" sz="600" dirty="0" smtClean="0">
                <a:ea typeface="Times New Roman" panose="02020603050405020304" pitchFamily="18" charset="0"/>
              </a:rPr>
              <a:t> search algorithm. </a:t>
            </a:r>
            <a:r>
              <a:rPr lang="en-IN" sz="600" i="1" dirty="0" smtClean="0">
                <a:ea typeface="Times New Roman" panose="02020603050405020304" pitchFamily="18" charset="0"/>
              </a:rPr>
              <a:t>Applied Sciences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(15). https://doi.org/10.3390/app11156728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Hansen, K. B. (2020). The virtue of simplicity: On machine learning models in algorithmic trading. </a:t>
            </a:r>
            <a:r>
              <a:rPr lang="en-IN" sz="600" i="1" dirty="0" smtClean="0">
                <a:ea typeface="Times New Roman" panose="02020603050405020304" pitchFamily="18" charset="0"/>
              </a:rPr>
              <a:t>Big Data and Society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https://doi.org/10.1177/2053951720926558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smtClean="0">
                <a:ea typeface="Times New Roman" panose="02020603050405020304" pitchFamily="18" charset="0"/>
              </a:rPr>
              <a:t>Huang, Y., </a:t>
            </a:r>
            <a:r>
              <a:rPr lang="en-IN" sz="600" dirty="0" err="1" smtClean="0">
                <a:ea typeface="Times New Roman" panose="02020603050405020304" pitchFamily="18" charset="0"/>
              </a:rPr>
              <a:t>Capretz</a:t>
            </a:r>
            <a:r>
              <a:rPr lang="en-IN" sz="600" dirty="0" smtClean="0">
                <a:ea typeface="Times New Roman" panose="02020603050405020304" pitchFamily="18" charset="0"/>
              </a:rPr>
              <a:t>, L. F., &amp; Ho, D. (2021). Machine Learning for Stock Prediction Based on Fundamental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2021 IEEE Symposium Series on Computational Intelligence, SSCI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i="1" dirty="0" smtClean="0">
                <a:ea typeface="Times New Roman" panose="02020603050405020304" pitchFamily="18" charset="0"/>
              </a:rPr>
              <a:t> 2021 - Proceedings</a:t>
            </a:r>
            <a:r>
              <a:rPr lang="en-IN" sz="600" dirty="0" smtClean="0">
                <a:ea typeface="Times New Roman" panose="02020603050405020304" pitchFamily="18" charset="0"/>
              </a:rPr>
              <a:t>. https://doi.org/10.1109/SSCI50451.2021.9660134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Jena, M., &amp; Dehuri, S. (2020). Decision tree for classification and regression: A state-of-the art review. </a:t>
            </a:r>
            <a:r>
              <a:rPr lang="en-IN" sz="600" i="1" dirty="0" err="1" smtClean="0">
                <a:ea typeface="Times New Roman" panose="02020603050405020304" pitchFamily="18" charset="0"/>
              </a:rPr>
              <a:t>Informatica</a:t>
            </a:r>
            <a:r>
              <a:rPr lang="en-IN" sz="600" i="1" dirty="0" smtClean="0">
                <a:ea typeface="Times New Roman" panose="02020603050405020304" pitchFamily="18" charset="0"/>
              </a:rPr>
              <a:t> (Slovenia)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44</a:t>
            </a:r>
            <a:r>
              <a:rPr lang="en-IN" sz="600" dirty="0" smtClean="0">
                <a:ea typeface="Times New Roman" panose="02020603050405020304" pitchFamily="18" charset="0"/>
              </a:rPr>
              <a:t>(4), 405–420. https://doi.org/10.31449/INF.V44I4.3023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Kimbonguila, A., Matos, L., Petit, J., </a:t>
            </a:r>
            <a:r>
              <a:rPr lang="en-IN" sz="600" dirty="0" err="1" smtClean="0">
                <a:ea typeface="Times New Roman" panose="02020603050405020304" pitchFamily="18" charset="0"/>
              </a:rPr>
              <a:t>Scher</a:t>
            </a:r>
            <a:r>
              <a:rPr lang="en-IN" sz="600" dirty="0" smtClean="0">
                <a:ea typeface="Times New Roman" panose="02020603050405020304" pitchFamily="18" charset="0"/>
              </a:rPr>
              <a:t>, J.,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Nzikou</a:t>
            </a:r>
            <a:r>
              <a:rPr lang="en-IN" sz="600" dirty="0" smtClean="0">
                <a:ea typeface="Times New Roman" panose="02020603050405020304" pitchFamily="18" charset="0"/>
              </a:rPr>
              <a:t>, J.-M. (2019). Effect of Physical Treatment on the Physicochemical, Rheological and Functional Properties of Yam Meal of the Cultivar “</a:t>
            </a:r>
            <a:r>
              <a:rPr lang="en-IN" sz="600" dirty="0" err="1" smtClean="0">
                <a:ea typeface="Times New Roman" panose="02020603050405020304" pitchFamily="18" charset="0"/>
              </a:rPr>
              <a:t>Ngumvu</a:t>
            </a:r>
            <a:r>
              <a:rPr lang="en-IN" sz="600" dirty="0" smtClean="0">
                <a:ea typeface="Times New Roman" panose="02020603050405020304" pitchFamily="18" charset="0"/>
              </a:rPr>
              <a:t>” From </a:t>
            </a:r>
            <a:r>
              <a:rPr lang="en-IN" sz="600" dirty="0" err="1" smtClean="0">
                <a:ea typeface="Times New Roman" panose="02020603050405020304" pitchFamily="18" charset="0"/>
              </a:rPr>
              <a:t>Dioscorea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Alata</a:t>
            </a:r>
            <a:r>
              <a:rPr lang="en-IN" sz="600" dirty="0" smtClean="0">
                <a:ea typeface="Times New Roman" panose="02020603050405020304" pitchFamily="18" charset="0"/>
              </a:rPr>
              <a:t> L. of Congo.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Recent Scientific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, 30693–30695. https://doi.org/10.24327/IJRSR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Magner, N., Lavin, J. F., Valle, M., &amp; Hardy, N. (2021). The predictive power of stock market’s expectations volatility: A financial synchronization phenomenon. </a:t>
            </a:r>
            <a:r>
              <a:rPr lang="en-IN" sz="600" i="1" dirty="0" err="1" smtClean="0">
                <a:ea typeface="Times New Roman" panose="02020603050405020304" pitchFamily="18" charset="0"/>
              </a:rPr>
              <a:t>PLoS</a:t>
            </a:r>
            <a:r>
              <a:rPr lang="en-IN" sz="600" i="1" dirty="0" smtClean="0">
                <a:ea typeface="Times New Roman" panose="02020603050405020304" pitchFamily="18" charset="0"/>
              </a:rPr>
              <a:t> ONE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16</a:t>
            </a:r>
            <a:r>
              <a:rPr lang="en-IN" sz="600" dirty="0" smtClean="0">
                <a:ea typeface="Times New Roman" panose="02020603050405020304" pitchFamily="18" charset="0"/>
              </a:rPr>
              <a:t>(5 May), 1–21. https://doi.org/10.1371/journal.pone.0250846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Markoulidakis, I., </a:t>
            </a:r>
            <a:r>
              <a:rPr lang="en-IN" sz="600" dirty="0" err="1" smtClean="0">
                <a:ea typeface="Times New Roman" panose="02020603050405020304" pitchFamily="18" charset="0"/>
              </a:rPr>
              <a:t>Kopsiaftis</a:t>
            </a:r>
            <a:r>
              <a:rPr lang="en-IN" sz="600" dirty="0" smtClean="0">
                <a:ea typeface="Times New Roman" panose="02020603050405020304" pitchFamily="18" charset="0"/>
              </a:rPr>
              <a:t>, G., Rallis,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Georgoulas</a:t>
            </a:r>
            <a:r>
              <a:rPr lang="en-IN" sz="600" dirty="0" smtClean="0">
                <a:ea typeface="Times New Roman" panose="02020603050405020304" pitchFamily="18" charset="0"/>
              </a:rPr>
              <a:t>, I. (2021). Multi-Class Confusion Matrix Reduction method and its application on Net Promoter Score classification problem. </a:t>
            </a:r>
            <a:r>
              <a:rPr lang="en-IN" sz="600" i="1" dirty="0" smtClean="0">
                <a:ea typeface="Times New Roman" panose="02020603050405020304" pitchFamily="18" charset="0"/>
              </a:rPr>
              <a:t>ACM International Conference Proceeding Series</a:t>
            </a:r>
            <a:r>
              <a:rPr lang="en-IN" sz="600" dirty="0" smtClean="0">
                <a:ea typeface="Times New Roman" panose="02020603050405020304" pitchFamily="18" charset="0"/>
              </a:rPr>
              <a:t>, 412–419. https://doi.org/10.1145/3453892.3461323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Mohapatra, S., &amp; Misra, A. K. (2020). Momentum returns: A portfolio-based empirical study to establish evidence, factors and profitability in Indian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IIMB Management Review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32</a:t>
            </a:r>
            <a:r>
              <a:rPr lang="en-IN" sz="600" dirty="0" smtClean="0">
                <a:ea typeface="Times New Roman" panose="02020603050405020304" pitchFamily="18" charset="0"/>
              </a:rPr>
              <a:t>(1), 75–84. https://doi.org/10.1016/j.iimb.2019.07.007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moneycontrol. (</a:t>
            </a:r>
            <a:r>
              <a:rPr lang="en-IN" sz="600" dirty="0" err="1" smtClean="0">
                <a:ea typeface="Times New Roman" panose="02020603050405020304" pitchFamily="18" charset="0"/>
              </a:rPr>
              <a:t>n.d</a:t>
            </a:r>
            <a:r>
              <a:rPr lang="en-IN" sz="600" dirty="0" smtClean="0">
                <a:ea typeface="Times New Roman" panose="02020603050405020304" pitchFamily="18" charset="0"/>
              </a:rPr>
              <a:t>.). </a:t>
            </a:r>
            <a:r>
              <a:rPr lang="en-IN" sz="600" i="1" dirty="0" smtClean="0">
                <a:ea typeface="Times New Roman" panose="02020603050405020304" pitchFamily="18" charset="0"/>
              </a:rPr>
              <a:t>HDFC Bank </a:t>
            </a:r>
            <a:r>
              <a:rPr lang="en-IN" sz="600" i="1" dirty="0" err="1" smtClean="0">
                <a:ea typeface="Times New Roman" panose="02020603050405020304" pitchFamily="18" charset="0"/>
              </a:rPr>
              <a:t>Ltd.TECHNICALS</a:t>
            </a:r>
            <a:r>
              <a:rPr lang="en-IN" sz="600" dirty="0" smtClean="0">
                <a:ea typeface="Times New Roman" panose="02020603050405020304" pitchFamily="18" charset="0"/>
              </a:rPr>
              <a:t>. https://www.moneycontrol.com/technical-analysis/hdfcbank/HDF01/weekly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Mukerji, P., Chung, C., Walsh, T.,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Xiong</a:t>
            </a:r>
            <a:r>
              <a:rPr lang="en-IN" sz="600" dirty="0" smtClean="0">
                <a:ea typeface="Times New Roman" panose="02020603050405020304" pitchFamily="18" charset="0"/>
              </a:rPr>
              <a:t>, B. (2019). The Impact of Algorithmic Trading in a Simulated Asset Market.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Risk and Financial Management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12</a:t>
            </a:r>
            <a:r>
              <a:rPr lang="en-IN" sz="600" dirty="0" smtClean="0">
                <a:ea typeface="Times New Roman" panose="02020603050405020304" pitchFamily="18" charset="0"/>
              </a:rPr>
              <a:t>(2), 68. https://doi.org/10.3390/jrfm12020068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Omta, W. A., van </a:t>
            </a:r>
            <a:r>
              <a:rPr lang="en-IN" sz="600" dirty="0" err="1" smtClean="0">
                <a:ea typeface="Times New Roman" panose="02020603050405020304" pitchFamily="18" charset="0"/>
              </a:rPr>
              <a:t>Heesbeen</a:t>
            </a:r>
            <a:r>
              <a:rPr lang="en-IN" sz="600" dirty="0" smtClean="0">
                <a:ea typeface="Times New Roman" panose="02020603050405020304" pitchFamily="18" charset="0"/>
              </a:rPr>
              <a:t>, R. G., </a:t>
            </a:r>
            <a:r>
              <a:rPr lang="en-IN" sz="600" dirty="0" err="1" smtClean="0">
                <a:ea typeface="Times New Roman" panose="02020603050405020304" pitchFamily="18" charset="0"/>
              </a:rPr>
              <a:t>Shen</a:t>
            </a:r>
            <a:r>
              <a:rPr lang="en-IN" sz="600" dirty="0" smtClean="0">
                <a:ea typeface="Times New Roman" panose="02020603050405020304" pitchFamily="18" charset="0"/>
              </a:rPr>
              <a:t>, I., de Nobel, J., </a:t>
            </a:r>
            <a:r>
              <a:rPr lang="en-IN" sz="600" dirty="0" err="1" smtClean="0">
                <a:ea typeface="Times New Roman" panose="02020603050405020304" pitchFamily="18" charset="0"/>
              </a:rPr>
              <a:t>Robers</a:t>
            </a:r>
            <a:r>
              <a:rPr lang="en-IN" sz="600" dirty="0" smtClean="0">
                <a:ea typeface="Times New Roman" panose="02020603050405020304" pitchFamily="18" charset="0"/>
              </a:rPr>
              <a:t>, D., van </a:t>
            </a:r>
            <a:r>
              <a:rPr lang="en-IN" sz="600" dirty="0" err="1" smtClean="0">
                <a:ea typeface="Times New Roman" panose="02020603050405020304" pitchFamily="18" charset="0"/>
              </a:rPr>
              <a:t>der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Velden</a:t>
            </a:r>
            <a:r>
              <a:rPr lang="en-IN" sz="600" dirty="0" smtClean="0">
                <a:ea typeface="Times New Roman" panose="02020603050405020304" pitchFamily="18" charset="0"/>
              </a:rPr>
              <a:t>, L. M., </a:t>
            </a:r>
            <a:r>
              <a:rPr lang="en-IN" sz="600" dirty="0" err="1" smtClean="0">
                <a:ea typeface="Times New Roman" panose="02020603050405020304" pitchFamily="18" charset="0"/>
              </a:rPr>
              <a:t>Medema</a:t>
            </a:r>
            <a:r>
              <a:rPr lang="en-IN" sz="600" dirty="0" smtClean="0">
                <a:ea typeface="Times New Roman" panose="02020603050405020304" pitchFamily="18" charset="0"/>
              </a:rPr>
              <a:t>, R. H., </a:t>
            </a:r>
            <a:r>
              <a:rPr lang="en-IN" sz="600" dirty="0" err="1" smtClean="0">
                <a:ea typeface="Times New Roman" panose="02020603050405020304" pitchFamily="18" charset="0"/>
              </a:rPr>
              <a:t>Siebes</a:t>
            </a:r>
            <a:r>
              <a:rPr lang="en-IN" sz="600" dirty="0" smtClean="0">
                <a:ea typeface="Times New Roman" panose="02020603050405020304" pitchFamily="18" charset="0"/>
              </a:rPr>
              <a:t>, A. P. J. M., </a:t>
            </a:r>
            <a:r>
              <a:rPr lang="en-IN" sz="600" dirty="0" err="1" smtClean="0">
                <a:ea typeface="Times New Roman" panose="02020603050405020304" pitchFamily="18" charset="0"/>
              </a:rPr>
              <a:t>Feelders</a:t>
            </a:r>
            <a:r>
              <a:rPr lang="en-IN" sz="600" dirty="0" smtClean="0">
                <a:ea typeface="Times New Roman" panose="02020603050405020304" pitchFamily="18" charset="0"/>
              </a:rPr>
              <a:t>, A. J., </a:t>
            </a:r>
            <a:r>
              <a:rPr lang="en-IN" sz="600" dirty="0" err="1" smtClean="0">
                <a:ea typeface="Times New Roman" panose="02020603050405020304" pitchFamily="18" charset="0"/>
              </a:rPr>
              <a:t>Brinkkemper</a:t>
            </a:r>
            <a:r>
              <a:rPr lang="en-IN" sz="600" dirty="0" smtClean="0">
                <a:ea typeface="Times New Roman" panose="02020603050405020304" pitchFamily="18" charset="0"/>
              </a:rPr>
              <a:t>, S., </a:t>
            </a:r>
            <a:r>
              <a:rPr lang="en-IN" sz="600" dirty="0" err="1" smtClean="0">
                <a:ea typeface="Times New Roman" panose="02020603050405020304" pitchFamily="18" charset="0"/>
              </a:rPr>
              <a:t>Klumperman</a:t>
            </a:r>
            <a:r>
              <a:rPr lang="en-IN" sz="600" dirty="0" smtClean="0">
                <a:ea typeface="Times New Roman" panose="02020603050405020304" pitchFamily="18" charset="0"/>
              </a:rPr>
              <a:t>, J. S., </a:t>
            </a:r>
            <a:r>
              <a:rPr lang="en-IN" sz="600" dirty="0" err="1" smtClean="0">
                <a:ea typeface="Times New Roman" panose="02020603050405020304" pitchFamily="18" charset="0"/>
              </a:rPr>
              <a:t>Spruit</a:t>
            </a:r>
            <a:r>
              <a:rPr lang="en-IN" sz="600" dirty="0" smtClean="0">
                <a:ea typeface="Times New Roman" panose="02020603050405020304" pitchFamily="18" charset="0"/>
              </a:rPr>
              <a:t>, M. R., </a:t>
            </a:r>
            <a:r>
              <a:rPr lang="en-IN" sz="600" dirty="0" err="1" smtClean="0">
                <a:ea typeface="Times New Roman" panose="02020603050405020304" pitchFamily="18" charset="0"/>
              </a:rPr>
              <a:t>Brinkhuis</a:t>
            </a:r>
            <a:r>
              <a:rPr lang="en-IN" sz="600" dirty="0" smtClean="0">
                <a:ea typeface="Times New Roman" panose="02020603050405020304" pitchFamily="18" charset="0"/>
              </a:rPr>
              <a:t>, M. J. S., &amp; Egan, D. A. (2020). Combining Supervised and Unsupervised Machine Learning Methods for Phenotypic Functional Genomics Screening. </a:t>
            </a:r>
            <a:r>
              <a:rPr lang="en-IN" sz="600" i="1" dirty="0" smtClean="0">
                <a:ea typeface="Times New Roman" panose="02020603050405020304" pitchFamily="18" charset="0"/>
              </a:rPr>
              <a:t>SLAS Discovery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25</a:t>
            </a:r>
            <a:r>
              <a:rPr lang="en-IN" sz="600" dirty="0" smtClean="0">
                <a:ea typeface="Times New Roman" panose="02020603050405020304" pitchFamily="18" charset="0"/>
              </a:rPr>
              <a:t>(6), 655–664. https://doi.org/10.1177/2472555220919345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Rajkar, A., </a:t>
            </a:r>
            <a:r>
              <a:rPr lang="en-IN" sz="600" dirty="0" err="1" smtClean="0">
                <a:ea typeface="Times New Roman" panose="02020603050405020304" pitchFamily="18" charset="0"/>
              </a:rPr>
              <a:t>Kumaria</a:t>
            </a:r>
            <a:r>
              <a:rPr lang="en-IN" sz="600" dirty="0" smtClean="0">
                <a:ea typeface="Times New Roman" panose="02020603050405020304" pitchFamily="18" charset="0"/>
              </a:rPr>
              <a:t>, A., </a:t>
            </a:r>
            <a:r>
              <a:rPr lang="en-IN" sz="600" dirty="0" err="1" smtClean="0">
                <a:ea typeface="Times New Roman" panose="02020603050405020304" pitchFamily="18" charset="0"/>
              </a:rPr>
              <a:t>Raut</a:t>
            </a:r>
            <a:r>
              <a:rPr lang="en-IN" sz="600" dirty="0" smtClean="0">
                <a:ea typeface="Times New Roman" panose="02020603050405020304" pitchFamily="18" charset="0"/>
              </a:rPr>
              <a:t>, A.,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Kulkarni</a:t>
            </a:r>
            <a:r>
              <a:rPr lang="en-IN" sz="600" dirty="0" smtClean="0">
                <a:ea typeface="Times New Roman" panose="02020603050405020304" pitchFamily="18" charset="0"/>
              </a:rPr>
              <a:t>, N. (2021). Stock Market Price Prediction and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(06), 115–119.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err="1" smtClean="0">
                <a:ea typeface="Times New Roman" panose="02020603050405020304" pitchFamily="18" charset="0"/>
              </a:rPr>
              <a:t>Rouf</a:t>
            </a:r>
            <a:r>
              <a:rPr lang="en-IN" sz="600" dirty="0" smtClean="0">
                <a:ea typeface="Times New Roman" panose="02020603050405020304" pitchFamily="18" charset="0"/>
              </a:rPr>
              <a:t>, N., </a:t>
            </a:r>
            <a:r>
              <a:rPr lang="en-IN" sz="600" dirty="0" err="1" smtClean="0">
                <a:ea typeface="Times New Roman" panose="02020603050405020304" pitchFamily="18" charset="0"/>
              </a:rPr>
              <a:t>Malik</a:t>
            </a:r>
            <a:r>
              <a:rPr lang="en-IN" sz="600" dirty="0" smtClean="0">
                <a:ea typeface="Times New Roman" panose="02020603050405020304" pitchFamily="18" charset="0"/>
              </a:rPr>
              <a:t>, M. B., </a:t>
            </a:r>
            <a:r>
              <a:rPr lang="en-IN" sz="600" dirty="0" err="1" smtClean="0">
                <a:ea typeface="Times New Roman" panose="02020603050405020304" pitchFamily="18" charset="0"/>
              </a:rPr>
              <a:t>Arif</a:t>
            </a:r>
            <a:r>
              <a:rPr lang="en-IN" sz="600" dirty="0" smtClean="0">
                <a:ea typeface="Times New Roman" panose="02020603050405020304" pitchFamily="18" charset="0"/>
              </a:rPr>
              <a:t>, T., Sharma, S., Singh, S., </a:t>
            </a:r>
            <a:r>
              <a:rPr lang="en-IN" sz="600" dirty="0" err="1" smtClean="0">
                <a:ea typeface="Times New Roman" panose="02020603050405020304" pitchFamily="18" charset="0"/>
              </a:rPr>
              <a:t>Aich</a:t>
            </a:r>
            <a:r>
              <a:rPr lang="en-IN" sz="600" dirty="0" smtClean="0">
                <a:ea typeface="Times New Roman" panose="02020603050405020304" pitchFamily="18" charset="0"/>
              </a:rPr>
              <a:t>, S., &amp; Kim, H. C. (2021). Stock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market prediction using machine learning techniques: A decade survey on methodologies, recent developments, and future directions. </a:t>
            </a:r>
            <a:r>
              <a:rPr lang="en-IN" sz="600" i="1" dirty="0" smtClean="0">
                <a:ea typeface="Times New Roman" panose="02020603050405020304" pitchFamily="18" charset="0"/>
              </a:rPr>
              <a:t>Electronics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(21). https://doi.org/10.3390/electronics10212717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Schonlau, M., &amp; Zou, R. Y. (2020). The random forest algorithm for statistical learning. </a:t>
            </a:r>
            <a:r>
              <a:rPr lang="en-IN" sz="600" i="1" dirty="0" err="1" smtClean="0">
                <a:ea typeface="Times New Roman" panose="02020603050405020304" pitchFamily="18" charset="0"/>
              </a:rPr>
              <a:t>Stata</a:t>
            </a:r>
            <a:r>
              <a:rPr lang="en-IN" sz="600" i="1" dirty="0" smtClean="0">
                <a:ea typeface="Times New Roman" panose="02020603050405020304" pitchFamily="18" charset="0"/>
              </a:rPr>
              <a:t> Journal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(1), 3–29. https://doi.org/10.1177/1536867X20909688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Shah, D., </a:t>
            </a:r>
            <a:r>
              <a:rPr lang="en-IN" sz="600" dirty="0" err="1" smtClean="0">
                <a:ea typeface="Times New Roman" panose="02020603050405020304" pitchFamily="18" charset="0"/>
              </a:rPr>
              <a:t>Isah</a:t>
            </a:r>
            <a:r>
              <a:rPr lang="en-IN" sz="600" dirty="0" smtClean="0">
                <a:ea typeface="Times New Roman" panose="02020603050405020304" pitchFamily="18" charset="0"/>
              </a:rPr>
              <a:t>, H.,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Zulkernine</a:t>
            </a:r>
            <a:r>
              <a:rPr lang="en-IN" sz="600" dirty="0" smtClean="0">
                <a:ea typeface="Times New Roman" panose="02020603050405020304" pitchFamily="18" charset="0"/>
              </a:rPr>
              <a:t>, F. (2019). Stock market analysis: A review and taxonomy of prediction techniques.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Financial Studies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(2). https://doi.org/10.3390/ijfs7020026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Silva,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Naranjo</a:t>
            </a:r>
            <a:r>
              <a:rPr lang="en-IN" sz="600" dirty="0" smtClean="0">
                <a:ea typeface="Times New Roman" panose="02020603050405020304" pitchFamily="18" charset="0"/>
              </a:rPr>
              <a:t>, J. E. (2020). A systematic methodology to evaluate prediction models for driving style classification. </a:t>
            </a:r>
            <a:r>
              <a:rPr lang="en-IN" sz="600" i="1" dirty="0" smtClean="0">
                <a:ea typeface="Times New Roman" panose="02020603050405020304" pitchFamily="18" charset="0"/>
              </a:rPr>
              <a:t>Sensors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(6), 1–21. https://doi.org/10.3390/s20061692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Sonkiya, P., </a:t>
            </a:r>
            <a:r>
              <a:rPr lang="en-IN" sz="600" dirty="0" err="1" smtClean="0">
                <a:ea typeface="Times New Roman" panose="02020603050405020304" pitchFamily="18" charset="0"/>
              </a:rPr>
              <a:t>Bajpai</a:t>
            </a:r>
            <a:r>
              <a:rPr lang="en-IN" sz="600" dirty="0" smtClean="0">
                <a:ea typeface="Times New Roman" panose="02020603050405020304" pitchFamily="18" charset="0"/>
              </a:rPr>
              <a:t>, V.,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Bansal</a:t>
            </a:r>
            <a:r>
              <a:rPr lang="en-IN" sz="600" dirty="0" smtClean="0">
                <a:ea typeface="Times New Roman" panose="02020603050405020304" pitchFamily="18" charset="0"/>
              </a:rPr>
              <a:t>, A. (2021). </a:t>
            </a:r>
            <a:r>
              <a:rPr lang="en-IN" sz="600" i="1" dirty="0" smtClean="0">
                <a:ea typeface="Times New Roman" panose="02020603050405020304" pitchFamily="18" charset="0"/>
              </a:rPr>
              <a:t>Stock price prediction using BERT and GAN</a:t>
            </a:r>
            <a:r>
              <a:rPr lang="en-IN" sz="600" dirty="0" smtClean="0">
                <a:ea typeface="Times New Roman" panose="02020603050405020304" pitchFamily="18" charset="0"/>
              </a:rPr>
              <a:t>. http://arxiv.org/abs/2107.09055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Thanekar, G. S., &amp; Shaikh, Z. S. (2021). Analysis and Evaluation of Technical Indicators for Prediction of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 (IJERT)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(May), 341–344.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Wang, L. (2019). Research and Implementation of Machine Learning Classifier Based on KNN.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677</a:t>
            </a:r>
            <a:r>
              <a:rPr lang="en-IN" sz="600" dirty="0" smtClean="0">
                <a:ea typeface="Times New Roman" panose="02020603050405020304" pitchFamily="18" charset="0"/>
              </a:rPr>
              <a:t>(5), 0–5. https://doi.org/10.1088/1757-899X/677/5/052038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Zhang, P., </a:t>
            </a:r>
            <a:r>
              <a:rPr lang="en-IN" sz="600" dirty="0" err="1" smtClean="0">
                <a:ea typeface="Times New Roman" panose="02020603050405020304" pitchFamily="18" charset="0"/>
              </a:rPr>
              <a:t>Jia</a:t>
            </a:r>
            <a:r>
              <a:rPr lang="en-IN" sz="600" dirty="0" smtClean="0">
                <a:ea typeface="Times New Roman" panose="02020603050405020304" pitchFamily="18" charset="0"/>
              </a:rPr>
              <a:t>, Y., &amp; Shang, Y. (2022). Research and application of XGBoost in imbalanced data.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Distributed Sensor Networks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</a:t>
            </a:r>
            <a:r>
              <a:rPr lang="en-IN" sz="600" dirty="0" smtClean="0">
                <a:ea typeface="Times New Roman" panose="02020603050405020304" pitchFamily="18" charset="0"/>
              </a:rPr>
              <a:t>(6). https://doi.org/10.1177/15501329221106935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6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44294" y="3542506"/>
            <a:ext cx="480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16764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plagiarism report using </a:t>
            </a:r>
          </a:p>
          <a:p>
            <a:r>
              <a:rPr lang="en-US" dirty="0" smtClean="0"/>
              <a:t>Turnitin Software shows </a:t>
            </a:r>
            <a:r>
              <a:rPr lang="en-US" dirty="0" smtClean="0"/>
              <a:t>7% </a:t>
            </a:r>
            <a:r>
              <a:rPr lang="en-US" dirty="0" smtClean="0"/>
              <a:t>Similarity Index.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3339353" cy="304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143000"/>
            <a:ext cx="3549861" cy="4486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38129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11049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implementation for the capstone project can be accessed at the link below: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https://github.com/Embedded-org/ACCOMPLISHMENTS/tree/master/RACE_CAPSTONE_PROJECT2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22549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387C3-C3DC-3DA4-A28A-DBA6DAF1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Literature Review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2" name="Table 102">
            <a:extLst>
              <a:ext uri="{FF2B5EF4-FFF2-40B4-BE49-F238E27FC236}">
                <a16:creationId xmlns:a16="http://schemas.microsoft.com/office/drawing/2014/main" xmlns="" id="{461D8357-C1A8-31C2-5B3A-7F39289B5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2769400"/>
              </p:ext>
            </p:extLst>
          </p:nvPr>
        </p:nvGraphicFramePr>
        <p:xfrm>
          <a:off x="228601" y="1438813"/>
          <a:ext cx="11734800" cy="4766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970">
                  <a:extLst>
                    <a:ext uri="{9D8B030D-6E8A-4147-A177-3AD203B41FA5}">
                      <a16:colId xmlns:a16="http://schemas.microsoft.com/office/drawing/2014/main" xmlns="" val="3869363598"/>
                    </a:ext>
                  </a:extLst>
                </a:gridCol>
                <a:gridCol w="2469564">
                  <a:extLst>
                    <a:ext uri="{9D8B030D-6E8A-4147-A177-3AD203B41FA5}">
                      <a16:colId xmlns:a16="http://schemas.microsoft.com/office/drawing/2014/main" xmlns="" val="1657484126"/>
                    </a:ext>
                  </a:extLst>
                </a:gridCol>
                <a:gridCol w="1309265">
                  <a:extLst>
                    <a:ext uri="{9D8B030D-6E8A-4147-A177-3AD203B41FA5}">
                      <a16:colId xmlns:a16="http://schemas.microsoft.com/office/drawing/2014/main" xmlns="" val="394080547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72423942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4196400645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xmlns="" val="903439440"/>
                    </a:ext>
                  </a:extLst>
                </a:gridCol>
              </a:tblGrid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No.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Title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Author and Year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Journal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Description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Insights</a:t>
                      </a:r>
                      <a:endParaRPr lang="en-IN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04808520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1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+mn-lt"/>
                        </a:rPr>
                        <a:t>The Effect of Using Technical and Fundamental Analysis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Elbialy, 2019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International Journal of Applied Engineering Research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is being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helps to identify stock quality 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824432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2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Analysis and Evaluation of Technical Indicators for Prediction of Stock Market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Thanekar, Z.Shaikh,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International Journal of Engineering Research &amp; Technology (IJERT)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analysis is being researched.</a:t>
                      </a:r>
                      <a:endParaRPr kumimoji="0" lang="en-I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Technical Analysis  examine volume and price action movements.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0222234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3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models in algorithmic trading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K.Hansen, 2020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Big Data and Society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improve traders’ ability to scan the market and seize opportunities most appropriately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regulators have restrained algorithmic trading following accusations of market manipulations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7972517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4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Forecasting stock market prices : A machine learning approach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A.Alhomadi,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Digital Commons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 algorithms are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Both supervised and unsupervised machine learning techniques create predictions with satisfactory accuracy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5716738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F0297674-6DC3-F4CA-E170-1EF15DB87873}"/>
              </a:ext>
            </a:extLst>
          </p:cNvPr>
          <p:cNvSpPr txBox="1"/>
          <p:nvPr/>
        </p:nvSpPr>
        <p:spPr>
          <a:xfrm>
            <a:off x="228600" y="990600"/>
            <a:ext cx="11734800" cy="361637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28 Research articles were reviewed for capstone 2.some of the important papers are listed here.</a:t>
            </a:r>
            <a:endParaRPr lang="en-IN" i="0" dirty="0">
              <a:solidFill>
                <a:srgbClr val="4A4C55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4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Literature Review 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247317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Research Gaps observed: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 expansion and elimination techniques were rarely done.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Hyper parameter tuning to optimize modelling accuracy were missing..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Regression based prediction models are getting mostly researched but direction based analysis were rarely available.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219200"/>
            <a:ext cx="108204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Plenty of algorithms that detect the exact closing price of any stock but will not analyze direction</a:t>
            </a:r>
          </a:p>
          <a:p>
            <a:endParaRPr lang="en-US" dirty="0" smtClean="0"/>
          </a:p>
          <a:p>
            <a:r>
              <a:rPr lang="en-US" dirty="0" smtClean="0"/>
              <a:t>of the stock movements.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Therefore, classification based Modelling algorithms is </a:t>
            </a:r>
            <a:r>
              <a:rPr lang="en-US" smtClean="0"/>
              <a:t>being applied </a:t>
            </a:r>
            <a:r>
              <a:rPr lang="en-US" dirty="0" smtClean="0"/>
              <a:t>for direction detection applying Unique Feature Engineering and different Modelling approaches.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49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Objectives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91022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1.Explore the data and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prepare the data to make it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suitable to get utilized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Modelling algorithms.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057400" y="3886200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46482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2.Build the right models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by using multiple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Classification Modelling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techniques 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867400" y="3733800"/>
            <a:ext cx="495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86106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3. minimize errors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direction prediction.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 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27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F8D8A6-A708-4FD7-8941-D3AD2154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11457747" cy="4767354"/>
          </a:xfrm>
          <a:prstGeom prst="rect">
            <a:avLst/>
          </a:prstGeom>
          <a:solidFill>
            <a:srgbClr val="A9E5D7"/>
          </a:solidFill>
        </p:spPr>
      </p:pic>
    </p:spTree>
    <p:extLst>
      <p:ext uri="{BB962C8B-B14F-4D97-AF65-F5344CB8AC3E}">
        <p14:creationId xmlns:p14="http://schemas.microsoft.com/office/powerpoint/2010/main" xmlns="" val="246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Business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219200"/>
            <a:ext cx="343555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Fundamental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1219200"/>
            <a:ext cx="304602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Technical Analysis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344194" y="28186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0" y="1752600"/>
          <a:ext cx="525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838200"/>
                <a:gridCol w="1066800"/>
                <a:gridCol w="11430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EPS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(Rs.)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 Profit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Liabilities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Assets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Closing Cash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77000" y="1752600"/>
          <a:ext cx="5486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990600"/>
                <a:gridCol w="1143000"/>
                <a:gridCol w="9144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Indicators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RSI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MACD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Stochastic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10(OS)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ADX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27(S)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04800" y="4953000"/>
            <a:ext cx="11582400" cy="24622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figures in Fundamental Analysis except Adjusted EPS  are in Billions for the financial year 2022-2023.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304800" y="52578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positions in Technical indicators are weekly trends as recorded on 10/3/2023</a:t>
            </a:r>
          </a:p>
          <a:p>
            <a:r>
              <a:rPr lang="en-US" sz="1000" dirty="0" smtClean="0"/>
              <a:t>RS1 and Stochastic are Momentum indicators.</a:t>
            </a:r>
          </a:p>
          <a:p>
            <a:r>
              <a:rPr lang="en-US" sz="1000" dirty="0" smtClean="0"/>
              <a:t>ADX and MACD are Trend indicators.</a:t>
            </a:r>
          </a:p>
          <a:p>
            <a:r>
              <a:rPr lang="en-US" sz="1000" dirty="0" smtClean="0"/>
              <a:t>N indicates Neutral; BU indicates Bullish; BR indicates Bearish; W indicates Weak Trend; S indicates Strong Trend; OS-Over Sold</a:t>
            </a:r>
          </a:p>
        </p:txBody>
      </p:sp>
    </p:spTree>
    <p:extLst>
      <p:ext uri="{BB962C8B-B14F-4D97-AF65-F5344CB8AC3E}">
        <p14:creationId xmlns:p14="http://schemas.microsoft.com/office/powerpoint/2010/main" xmlns="" val="28041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Understanding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219200"/>
          <a:ext cx="8915400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838200"/>
                <a:gridCol w="762000"/>
                <a:gridCol w="762000"/>
                <a:gridCol w="685800"/>
                <a:gridCol w="685800"/>
                <a:gridCol w="9144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 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VWAP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(1000’s)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	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9365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F50077-0278-4FFB-87F7-E32BD60B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1524000"/>
            <a:ext cx="2584174" cy="2584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7467600" y="2819400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" y="4648200"/>
            <a:ext cx="1173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50292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The previous close nearly always refers to the previous day's final price.</a:t>
            </a:r>
          </a:p>
          <a:p>
            <a:r>
              <a:rPr lang="en-US" sz="1000" dirty="0" smtClean="0"/>
              <a:t>The last price is the one at which the foremost recent transaction happens.</a:t>
            </a:r>
          </a:p>
          <a:p>
            <a:r>
              <a:rPr lang="en-US" sz="1000" dirty="0" smtClean="0"/>
              <a:t>volume-weighted average worth (VWAP)  represents the typical price listed throughout the day based on both volume and worth.</a:t>
            </a:r>
          </a:p>
          <a:p>
            <a:r>
              <a:rPr lang="en-US" sz="1000" dirty="0" smtClean="0"/>
              <a:t>Volume and Share turnover is an estimation of stock liquidity.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5982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plate race">
      <a:dk1>
        <a:srgbClr val="000000"/>
      </a:dk1>
      <a:lt1>
        <a:sysClr val="window" lastClr="FFFFFF"/>
      </a:lt1>
      <a:dk2>
        <a:srgbClr val="55595D"/>
      </a:dk2>
      <a:lt2>
        <a:srgbClr val="CCDDEA"/>
      </a:lt2>
      <a:accent1>
        <a:srgbClr val="FF6D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8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7210</TotalTime>
  <Words>1895</Words>
  <Application>Microsoft Office PowerPoint</Application>
  <PresentationFormat>Custom</PresentationFormat>
  <Paragraphs>629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Roboto Slab</vt:lpstr>
      <vt:lpstr>Roboto</vt:lpstr>
      <vt:lpstr>Aldhabi</vt:lpstr>
      <vt:lpstr>Wingdings</vt:lpstr>
      <vt:lpstr>Roboto Slab (Headings)</vt:lpstr>
      <vt:lpstr>Times New Roman</vt:lpstr>
      <vt:lpstr>Calibri</vt:lpstr>
      <vt:lpstr>Roboto Medium</vt:lpstr>
      <vt:lpstr>Office Theme</vt:lpstr>
      <vt:lpstr>Direction Detection of Select Stocks  with Machine Learning</vt:lpstr>
      <vt:lpstr>Introduction </vt:lpstr>
      <vt:lpstr>Literature Review </vt:lpstr>
      <vt:lpstr>Literature Review </vt:lpstr>
      <vt:lpstr>Problem Statement</vt:lpstr>
      <vt:lpstr>Project Objectives </vt:lpstr>
      <vt:lpstr>Project Methodology</vt:lpstr>
      <vt:lpstr>Business Understanding</vt:lpstr>
      <vt:lpstr>Data Understanding </vt:lpstr>
      <vt:lpstr>Data Preparation</vt:lpstr>
      <vt:lpstr>Descriptive Analytics </vt:lpstr>
      <vt:lpstr>Descriptive Analytics </vt:lpstr>
      <vt:lpstr>Modeling </vt:lpstr>
      <vt:lpstr> Model Evaluation</vt:lpstr>
      <vt:lpstr>Results and Insights</vt:lpstr>
      <vt:lpstr>Utility from the Business perspectives</vt:lpstr>
      <vt:lpstr>Risk-Adjusted Returns: </vt:lpstr>
      <vt:lpstr>Model Deployment </vt:lpstr>
      <vt:lpstr>Conclusion and Future Work</vt:lpstr>
      <vt:lpstr>References</vt:lpstr>
      <vt:lpstr>Annexure </vt:lpstr>
      <vt:lpstr>Annexure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CIVIL ENGINEERING</dc:title>
  <dc:creator>sri</dc:creator>
  <cp:lastModifiedBy>Admin</cp:lastModifiedBy>
  <cp:revision>1580</cp:revision>
  <dcterms:created xsi:type="dcterms:W3CDTF">2021-05-05T08:22:29Z</dcterms:created>
  <dcterms:modified xsi:type="dcterms:W3CDTF">2023-03-26T03:49:50Z</dcterms:modified>
</cp:coreProperties>
</file>