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07834"/>
            <a:ext cx="1219200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1243" y="92964"/>
            <a:ext cx="2926079" cy="78028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78294"/>
            <a:ext cx="121920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3267" y="790955"/>
            <a:ext cx="7551420" cy="54376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07834"/>
            <a:ext cx="1219200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1243" y="92964"/>
            <a:ext cx="2926079" cy="78028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78294"/>
            <a:ext cx="121920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8442" y="822211"/>
            <a:ext cx="4274449" cy="42751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07834"/>
            <a:ext cx="1219200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91243" y="92964"/>
            <a:ext cx="2926079" cy="78028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78294"/>
            <a:ext cx="1219200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5611" y="1400377"/>
            <a:ext cx="9980777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298986"/>
            <a:ext cx="12034520" cy="4617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487536" y="6402856"/>
            <a:ext cx="278765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6939" y="6384873"/>
            <a:ext cx="916939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Relationship Id="rId3" Type="http://schemas.openxmlformats.org/officeDocument/2006/relationships/image" Target="../media/image6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sureshakukkaje/NLP---Voice-Of-Customers-Automotive-Gadgets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17918"/>
            <a:ext cx="12192000" cy="6233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6350" y="0"/>
            <a:ext cx="12191365" cy="6320790"/>
            <a:chOff x="-6350" y="0"/>
            <a:chExt cx="12191365" cy="63207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1243" y="184404"/>
              <a:ext cx="2828544" cy="5974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78665" cy="6308090"/>
            </a:xfrm>
            <a:custGeom>
              <a:avLst/>
              <a:gdLst/>
              <a:ahLst/>
              <a:cxnLst/>
              <a:rect l="l" t="t" r="r" b="b"/>
              <a:pathLst>
                <a:path w="12178665" h="6308090">
                  <a:moveTo>
                    <a:pt x="12178284" y="0"/>
                  </a:moveTo>
                  <a:lnTo>
                    <a:pt x="0" y="0"/>
                  </a:lnTo>
                  <a:lnTo>
                    <a:pt x="0" y="6307836"/>
                  </a:lnTo>
                  <a:lnTo>
                    <a:pt x="12178284" y="6307836"/>
                  </a:lnTo>
                  <a:lnTo>
                    <a:pt x="121782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78665" cy="6308090"/>
            </a:xfrm>
            <a:custGeom>
              <a:avLst/>
              <a:gdLst/>
              <a:ahLst/>
              <a:cxnLst/>
              <a:rect l="l" t="t" r="r" b="b"/>
              <a:pathLst>
                <a:path w="12178665" h="6308090">
                  <a:moveTo>
                    <a:pt x="0" y="6307836"/>
                  </a:moveTo>
                  <a:lnTo>
                    <a:pt x="12178284" y="6307836"/>
                  </a:lnTo>
                  <a:lnTo>
                    <a:pt x="12178284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70330" marR="5080" indent="-135826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Identifying </a:t>
            </a:r>
            <a:r>
              <a:rPr dirty="0" spc="-40"/>
              <a:t>Voice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10"/>
              <a:t> </a:t>
            </a:r>
            <a:r>
              <a:rPr dirty="0"/>
              <a:t>Customers</a:t>
            </a:r>
            <a:r>
              <a:rPr dirty="0" spc="-30"/>
              <a:t> </a:t>
            </a:r>
            <a:r>
              <a:rPr dirty="0" spc="-5"/>
              <a:t>for</a:t>
            </a:r>
            <a:r>
              <a:rPr dirty="0" spc="-175"/>
              <a:t> </a:t>
            </a:r>
            <a:r>
              <a:rPr dirty="0" spc="-5"/>
              <a:t>Automotive</a:t>
            </a:r>
            <a:r>
              <a:rPr dirty="0" spc="-10"/>
              <a:t> </a:t>
            </a:r>
            <a:r>
              <a:rPr dirty="0" spc="-5"/>
              <a:t>Gadgets </a:t>
            </a:r>
            <a:r>
              <a:rPr dirty="0" spc="-875"/>
              <a:t> </a:t>
            </a:r>
            <a:r>
              <a:rPr dirty="0"/>
              <a:t>using</a:t>
            </a:r>
            <a:r>
              <a:rPr dirty="0" spc="-85"/>
              <a:t> </a:t>
            </a:r>
            <a:r>
              <a:rPr dirty="0" spc="-15"/>
              <a:t>Twitter/Facebook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25"/>
              <a:t> </a:t>
            </a:r>
            <a:r>
              <a:rPr dirty="0" spc="-5"/>
              <a:t>Comments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30767" y="4444653"/>
            <a:ext cx="2834640" cy="1296035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75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Suresha</a:t>
            </a:r>
            <a:r>
              <a:rPr dirty="0" sz="20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endParaRPr sz="2000">
              <a:latin typeface="Arial MT"/>
              <a:cs typeface="Arial MT"/>
            </a:endParaRPr>
          </a:p>
          <a:p>
            <a:pPr marL="704215">
              <a:lnSpc>
                <a:spcPct val="100000"/>
              </a:lnSpc>
              <a:spcBef>
                <a:spcPts val="1015"/>
              </a:spcBef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BA05,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SRN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R19MBA11</a:t>
            </a:r>
            <a:endParaRPr sz="16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990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Mentor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20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Ak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hay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Kulka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ni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8116" y="96011"/>
            <a:ext cx="11166475" cy="5716905"/>
            <a:chOff x="928116" y="96011"/>
            <a:chExt cx="11166475" cy="57169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4368" y="2791967"/>
              <a:ext cx="2834639" cy="18958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116" y="2791967"/>
              <a:ext cx="5522976" cy="30205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3332" y="96011"/>
              <a:ext cx="2961131" cy="9464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2312" y="4314444"/>
              <a:ext cx="534924" cy="4221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64308" y="4308347"/>
              <a:ext cx="600456" cy="600456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98055"/>
            <a:ext cx="7250430" cy="291465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Data</a:t>
            </a:r>
            <a:r>
              <a:rPr dirty="0" sz="24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extracted through</a:t>
            </a:r>
            <a:r>
              <a:rPr dirty="0" sz="24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30" b="1">
                <a:solidFill>
                  <a:srgbClr val="212A35"/>
                </a:solidFill>
                <a:latin typeface="Arial"/>
                <a:cs typeface="Arial"/>
              </a:rPr>
              <a:t>Twitter</a:t>
            </a:r>
            <a:r>
              <a:rPr dirty="0" sz="2400" spc="-1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12A35"/>
                </a:solidFill>
                <a:latin typeface="Arial"/>
                <a:cs typeface="Arial"/>
              </a:rPr>
              <a:t>API</a:t>
            </a:r>
            <a:r>
              <a:rPr dirty="0" sz="2400" spc="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24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12A35"/>
                </a:solidFill>
                <a:latin typeface="Arial"/>
                <a:cs typeface="Arial"/>
              </a:rPr>
              <a:t>Export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solidFill>
                  <a:srgbClr val="212A35"/>
                </a:solidFill>
                <a:latin typeface="Arial"/>
                <a:cs typeface="Arial"/>
              </a:rPr>
              <a:t>Comments</a:t>
            </a:r>
            <a:r>
              <a:rPr dirty="0" sz="2400" spc="-1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12A35"/>
                </a:solidFill>
                <a:latin typeface="Arial"/>
                <a:cs typeface="Arial"/>
              </a:rPr>
              <a:t>APIs</a:t>
            </a:r>
            <a:endParaRPr sz="2400">
              <a:latin typeface="Arial"/>
              <a:cs typeface="Arial"/>
            </a:endParaRPr>
          </a:p>
          <a:p>
            <a:pPr marL="241300" marR="273050" indent="-228600">
              <a:lnSpc>
                <a:spcPct val="12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data</a:t>
            </a:r>
            <a:r>
              <a:rPr dirty="0" sz="24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has</a:t>
            </a:r>
            <a:r>
              <a:rPr dirty="0" sz="24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user</a:t>
            </a:r>
            <a:r>
              <a:rPr dirty="0" sz="2400">
                <a:solidFill>
                  <a:srgbClr val="212A35"/>
                </a:solidFill>
                <a:latin typeface="Arial MT"/>
                <a:cs typeface="Arial MT"/>
              </a:rPr>
              <a:t> comments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12A35"/>
                </a:solidFill>
                <a:latin typeface="Arial MT"/>
                <a:cs typeface="Arial MT"/>
              </a:rPr>
              <a:t>for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12A35"/>
                </a:solidFill>
                <a:latin typeface="Arial"/>
                <a:cs typeface="Arial"/>
              </a:rPr>
              <a:t>9,546</a:t>
            </a:r>
            <a:r>
              <a:rPr dirty="0" sz="2400" spc="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400" spc="5" b="1">
                <a:solidFill>
                  <a:srgbClr val="212A35"/>
                </a:solidFill>
                <a:latin typeface="Arial"/>
                <a:cs typeface="Arial"/>
              </a:rPr>
              <a:t>rows</a:t>
            </a:r>
            <a:r>
              <a:rPr dirty="0" sz="2400" spc="-3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12A35"/>
                </a:solidFill>
                <a:latin typeface="Arial MT"/>
                <a:cs typeface="Arial MT"/>
              </a:rPr>
              <a:t>from </a:t>
            </a:r>
            <a:r>
              <a:rPr dirty="0" sz="2400" spc="-65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212A35"/>
                </a:solidFill>
                <a:latin typeface="Arial MT"/>
                <a:cs typeface="Arial MT"/>
              </a:rPr>
              <a:t>Twitter</a:t>
            </a:r>
            <a:r>
              <a:rPr dirty="0" sz="24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24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Facebook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212A35"/>
                </a:solidFill>
                <a:latin typeface="Arial MT"/>
                <a:cs typeface="Arial MT"/>
              </a:rPr>
              <a:t>Comments/Tweets</a:t>
            </a:r>
            <a:r>
              <a:rPr dirty="0" sz="24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extracted </a:t>
            </a:r>
            <a:r>
              <a:rPr dirty="0" sz="2400">
                <a:solidFill>
                  <a:srgbClr val="212A35"/>
                </a:solidFill>
                <a:latin typeface="Arial MT"/>
                <a:cs typeface="Arial MT"/>
              </a:rPr>
              <a:t>for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 about</a:t>
            </a:r>
            <a:r>
              <a:rPr dirty="0" sz="24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12A35"/>
                </a:solidFill>
                <a:latin typeface="Arial"/>
                <a:cs typeface="Arial"/>
              </a:rPr>
              <a:t>36 hashtags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related</a:t>
            </a:r>
            <a:r>
              <a:rPr dirty="0" sz="24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12A35"/>
                </a:solidFill>
                <a:latin typeface="Arial MT"/>
                <a:cs typeface="Arial MT"/>
              </a:rPr>
              <a:t>to</a:t>
            </a:r>
            <a:r>
              <a:rPr dirty="0" sz="24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user</a:t>
            </a:r>
            <a:r>
              <a:rPr dirty="0" sz="24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12A35"/>
                </a:solidFill>
                <a:latin typeface="Arial MT"/>
                <a:cs typeface="Arial MT"/>
              </a:rPr>
              <a:t>comments</a:t>
            </a:r>
            <a:r>
              <a:rPr dirty="0" sz="24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on</a:t>
            </a:r>
            <a:r>
              <a:rPr dirty="0" sz="24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automotive</a:t>
            </a:r>
            <a:r>
              <a:rPr dirty="0" sz="24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gadgets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40487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A35"/>
                </a:solidFill>
              </a:rPr>
              <a:t>Data</a:t>
            </a:r>
            <a:r>
              <a:rPr dirty="0" spc="-65">
                <a:solidFill>
                  <a:srgbClr val="212A35"/>
                </a:solidFill>
              </a:rPr>
              <a:t> </a:t>
            </a:r>
            <a:r>
              <a:rPr dirty="0" spc="-5">
                <a:solidFill>
                  <a:srgbClr val="212A35"/>
                </a:solidFill>
              </a:rPr>
              <a:t>Understanding…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498080" y="1328927"/>
            <a:ext cx="4239895" cy="1953895"/>
            <a:chOff x="7498080" y="1328927"/>
            <a:chExt cx="4239895" cy="19538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5946" y="1419040"/>
              <a:ext cx="4071807" cy="177354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12558" y="1343405"/>
              <a:ext cx="4211320" cy="1925320"/>
            </a:xfrm>
            <a:custGeom>
              <a:avLst/>
              <a:gdLst/>
              <a:ahLst/>
              <a:cxnLst/>
              <a:rect l="l" t="t" r="r" b="b"/>
              <a:pathLst>
                <a:path w="4211320" h="1925320">
                  <a:moveTo>
                    <a:pt x="0" y="1924812"/>
                  </a:moveTo>
                  <a:lnTo>
                    <a:pt x="4210811" y="1924812"/>
                  </a:lnTo>
                  <a:lnTo>
                    <a:pt x="4210811" y="0"/>
                  </a:lnTo>
                  <a:lnTo>
                    <a:pt x="0" y="0"/>
                  </a:lnTo>
                  <a:lnTo>
                    <a:pt x="0" y="1924812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339073" y="3347465"/>
            <a:ext cx="2530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Initial</a:t>
            </a:r>
            <a:r>
              <a:rPr dirty="0" sz="1800" spc="-1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Comments</a:t>
            </a:r>
            <a:r>
              <a:rPr dirty="0" sz="1800" spc="-1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12A35"/>
                </a:solidFill>
                <a:latin typeface="Calibri"/>
                <a:cs typeface="Calibri"/>
              </a:rPr>
              <a:t>Extracted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49324" y="4445508"/>
            <a:ext cx="9265920" cy="1348740"/>
            <a:chOff x="1449324" y="4445508"/>
            <a:chExt cx="9265920" cy="13487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377" y="4520565"/>
              <a:ext cx="9092763" cy="11871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63802" y="4459986"/>
              <a:ext cx="9237345" cy="1320165"/>
            </a:xfrm>
            <a:custGeom>
              <a:avLst/>
              <a:gdLst/>
              <a:ahLst/>
              <a:cxnLst/>
              <a:rect l="l" t="t" r="r" b="b"/>
              <a:pathLst>
                <a:path w="9237345" h="1320164">
                  <a:moveTo>
                    <a:pt x="0" y="1319783"/>
                  </a:moveTo>
                  <a:lnTo>
                    <a:pt x="9236964" y="1319783"/>
                  </a:lnTo>
                  <a:lnTo>
                    <a:pt x="9236964" y="0"/>
                  </a:lnTo>
                  <a:lnTo>
                    <a:pt x="0" y="0"/>
                  </a:lnTo>
                  <a:lnTo>
                    <a:pt x="0" y="1319783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802885" y="5783986"/>
            <a:ext cx="2120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12A35"/>
                </a:solidFill>
                <a:latin typeface="Calibri"/>
                <a:cs typeface="Calibri"/>
              </a:rPr>
              <a:t>Understanding </a:t>
            </a: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of</a:t>
            </a:r>
            <a:r>
              <a:rPr dirty="0" sz="1800" spc="-1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12A35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492" y="987298"/>
            <a:ext cx="4328160" cy="3627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5" b="1">
                <a:solidFill>
                  <a:srgbClr val="212A35"/>
                </a:solidFill>
                <a:latin typeface="Arial"/>
                <a:cs typeface="Arial"/>
              </a:rPr>
              <a:t>Text</a:t>
            </a:r>
            <a:r>
              <a:rPr dirty="0" sz="1600" spc="-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12A35"/>
                </a:solidFill>
                <a:latin typeface="Arial"/>
                <a:cs typeface="Arial"/>
              </a:rPr>
              <a:t>Preprocessing: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Stop</a:t>
            </a:r>
            <a:r>
              <a:rPr dirty="0" sz="16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12A35"/>
                </a:solidFill>
                <a:latin typeface="Arial MT"/>
                <a:cs typeface="Arial MT"/>
              </a:rPr>
              <a:t>Words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 Removal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9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Split</a:t>
            </a:r>
            <a:r>
              <a:rPr dirty="0" sz="1600" spc="-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sentences</a:t>
            </a:r>
            <a:r>
              <a:rPr dirty="0" sz="16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into words</a:t>
            </a:r>
            <a:r>
              <a:rPr dirty="0" sz="16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16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lower</a:t>
            </a:r>
            <a:r>
              <a:rPr dirty="0" sz="16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case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8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Handles</a:t>
            </a:r>
            <a:r>
              <a:rPr dirty="0" sz="16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Removal</a:t>
            </a:r>
            <a:r>
              <a:rPr dirty="0" sz="16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like</a:t>
            </a:r>
            <a:r>
              <a:rPr dirty="0" sz="16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@,</a:t>
            </a:r>
            <a:r>
              <a:rPr dirty="0" sz="16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URLs etc.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Standardize: Full</a:t>
            </a:r>
            <a:r>
              <a:rPr dirty="0" sz="16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Forms,</a:t>
            </a:r>
            <a:r>
              <a:rPr dirty="0" sz="16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12A35"/>
                </a:solidFill>
                <a:latin typeface="Arial MT"/>
                <a:cs typeface="Arial MT"/>
              </a:rPr>
              <a:t>Lower</a:t>
            </a:r>
            <a:r>
              <a:rPr dirty="0" sz="16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35">
                <a:solidFill>
                  <a:srgbClr val="212A35"/>
                </a:solidFill>
                <a:latin typeface="Arial MT"/>
                <a:cs typeface="Arial MT"/>
              </a:rPr>
              <a:t>Texts,</a:t>
            </a:r>
            <a:r>
              <a:rPr dirty="0" sz="16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Emojis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9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Spell</a:t>
            </a:r>
            <a:r>
              <a:rPr dirty="0" sz="16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Corrections,</a:t>
            </a:r>
            <a:r>
              <a:rPr dirty="0" sz="16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removal</a:t>
            </a:r>
            <a:r>
              <a:rPr dirty="0" sz="16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16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punctuations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8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Join</a:t>
            </a:r>
            <a:r>
              <a:rPr dirty="0" sz="16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12A35"/>
                </a:solidFill>
                <a:latin typeface="Arial MT"/>
                <a:cs typeface="Arial MT"/>
              </a:rPr>
              <a:t>words</a:t>
            </a:r>
            <a:r>
              <a:rPr dirty="0" sz="16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to</a:t>
            </a:r>
            <a:r>
              <a:rPr dirty="0" sz="16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form</a:t>
            </a:r>
            <a:r>
              <a:rPr dirty="0" sz="16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original sentences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-30">
                <a:solidFill>
                  <a:srgbClr val="212A35"/>
                </a:solidFill>
                <a:latin typeface="Arial MT"/>
                <a:cs typeface="Arial MT"/>
              </a:rPr>
              <a:t>Tokenize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9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Stemming</a:t>
            </a:r>
            <a:r>
              <a:rPr dirty="0" sz="1600" spc="-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16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Lemmatization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492" y="4764785"/>
            <a:ext cx="1573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Create</a:t>
            </a:r>
            <a:r>
              <a:rPr dirty="0" sz="1600" spc="-5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Corpus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492" y="5183885"/>
            <a:ext cx="3270250" cy="689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Bag</a:t>
            </a:r>
            <a:r>
              <a:rPr dirty="0" sz="16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1600" spc="-10">
                <a:solidFill>
                  <a:srgbClr val="212A35"/>
                </a:solidFill>
                <a:latin typeface="Arial MT"/>
                <a:cs typeface="Arial MT"/>
              </a:rPr>
              <a:t> Words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-10">
                <a:solidFill>
                  <a:srgbClr val="212A35"/>
                </a:solidFill>
                <a:latin typeface="Arial MT"/>
                <a:cs typeface="Arial MT"/>
              </a:rPr>
              <a:t>Word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 Cloud</a:t>
            </a:r>
            <a:r>
              <a:rPr dirty="0" sz="16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16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12A35"/>
                </a:solidFill>
                <a:latin typeface="Arial MT"/>
                <a:cs typeface="Arial MT"/>
              </a:rPr>
              <a:t>Word</a:t>
            </a:r>
            <a:r>
              <a:rPr dirty="0" sz="16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A35"/>
                </a:solidFill>
                <a:latin typeface="Arial MT"/>
                <a:cs typeface="Arial MT"/>
              </a:rPr>
              <a:t>Frequency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9053" y="4837303"/>
            <a:ext cx="19354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212A35"/>
                </a:solidFill>
                <a:latin typeface="Arial MT"/>
                <a:cs typeface="Arial MT"/>
              </a:rPr>
              <a:t>Frequency</a:t>
            </a:r>
            <a:r>
              <a:rPr dirty="0" sz="1500" spc="-6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12A35"/>
                </a:solidFill>
                <a:latin typeface="Arial MT"/>
                <a:cs typeface="Arial MT"/>
              </a:rPr>
              <a:t>Distribution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31000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12A35"/>
                </a:solidFill>
              </a:rPr>
              <a:t>Data</a:t>
            </a:r>
            <a:r>
              <a:rPr dirty="0" spc="-85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Preparation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677155" y="908303"/>
            <a:ext cx="4878705" cy="3906520"/>
            <a:chOff x="4677155" y="908303"/>
            <a:chExt cx="4878705" cy="39065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0258" y="1021437"/>
              <a:ext cx="4664139" cy="36917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91633" y="922781"/>
              <a:ext cx="4849495" cy="3877310"/>
            </a:xfrm>
            <a:custGeom>
              <a:avLst/>
              <a:gdLst/>
              <a:ahLst/>
              <a:cxnLst/>
              <a:rect l="l" t="t" r="r" b="b"/>
              <a:pathLst>
                <a:path w="4849495" h="3877310">
                  <a:moveTo>
                    <a:pt x="0" y="3877055"/>
                  </a:moveTo>
                  <a:lnTo>
                    <a:pt x="4849368" y="3877055"/>
                  </a:lnTo>
                  <a:lnTo>
                    <a:pt x="4849368" y="0"/>
                  </a:lnTo>
                  <a:lnTo>
                    <a:pt x="0" y="0"/>
                  </a:lnTo>
                  <a:lnTo>
                    <a:pt x="0" y="3877055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9747504" y="908303"/>
            <a:ext cx="2261870" cy="2502535"/>
            <a:chOff x="9747504" y="908303"/>
            <a:chExt cx="2261870" cy="25025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2756" y="974297"/>
              <a:ext cx="2083333" cy="23704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61982" y="922781"/>
              <a:ext cx="2232660" cy="2473960"/>
            </a:xfrm>
            <a:custGeom>
              <a:avLst/>
              <a:gdLst/>
              <a:ahLst/>
              <a:cxnLst/>
              <a:rect l="l" t="t" r="r" b="b"/>
              <a:pathLst>
                <a:path w="2232659" h="2473960">
                  <a:moveTo>
                    <a:pt x="0" y="2473452"/>
                  </a:moveTo>
                  <a:lnTo>
                    <a:pt x="2232660" y="2473452"/>
                  </a:lnTo>
                  <a:lnTo>
                    <a:pt x="2232660" y="0"/>
                  </a:lnTo>
                  <a:lnTo>
                    <a:pt x="0" y="0"/>
                  </a:lnTo>
                  <a:lnTo>
                    <a:pt x="0" y="2473452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9747504" y="3528059"/>
            <a:ext cx="1882139" cy="2575560"/>
            <a:chOff x="9747504" y="3528059"/>
            <a:chExt cx="1882139" cy="257556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57537" y="3617926"/>
              <a:ext cx="1743151" cy="237552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61982" y="3542537"/>
              <a:ext cx="1853564" cy="2546985"/>
            </a:xfrm>
            <a:custGeom>
              <a:avLst/>
              <a:gdLst/>
              <a:ahLst/>
              <a:cxnLst/>
              <a:rect l="l" t="t" r="r" b="b"/>
              <a:pathLst>
                <a:path w="1853565" h="2546985">
                  <a:moveTo>
                    <a:pt x="0" y="2546604"/>
                  </a:moveTo>
                  <a:lnTo>
                    <a:pt x="1853183" y="2546604"/>
                  </a:lnTo>
                  <a:lnTo>
                    <a:pt x="1853183" y="0"/>
                  </a:lnTo>
                  <a:lnTo>
                    <a:pt x="0" y="0"/>
                  </a:lnTo>
                  <a:lnTo>
                    <a:pt x="0" y="2546604"/>
                  </a:lnTo>
                  <a:close/>
                </a:path>
              </a:pathLst>
            </a:custGeom>
            <a:ln w="2895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796276" y="5804408"/>
            <a:ext cx="17938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212A35"/>
                </a:solidFill>
                <a:latin typeface="Arial MT"/>
                <a:cs typeface="Arial MT"/>
              </a:rPr>
              <a:t>Length</a:t>
            </a:r>
            <a:r>
              <a:rPr dirty="0" sz="15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15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212A35"/>
                </a:solidFill>
                <a:latin typeface="Arial MT"/>
                <a:cs typeface="Arial MT"/>
              </a:rPr>
              <a:t>Comments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35058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A35"/>
                </a:solidFill>
              </a:rPr>
              <a:t>Data</a:t>
            </a:r>
            <a:r>
              <a:rPr dirty="0" spc="-80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Preparation…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70364" y="1577339"/>
            <a:ext cx="2249805" cy="1988820"/>
            <a:chOff x="9770364" y="1577339"/>
            <a:chExt cx="2249805" cy="1988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4509" y="1639876"/>
              <a:ext cx="2132735" cy="18553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784842" y="1591817"/>
              <a:ext cx="2220595" cy="1960245"/>
            </a:xfrm>
            <a:custGeom>
              <a:avLst/>
              <a:gdLst/>
              <a:ahLst/>
              <a:cxnLst/>
              <a:rect l="l" t="t" r="r" b="b"/>
              <a:pathLst>
                <a:path w="2220595" h="1960245">
                  <a:moveTo>
                    <a:pt x="0" y="1959864"/>
                  </a:moveTo>
                  <a:lnTo>
                    <a:pt x="2220468" y="1959864"/>
                  </a:lnTo>
                  <a:lnTo>
                    <a:pt x="2220468" y="0"/>
                  </a:lnTo>
                  <a:lnTo>
                    <a:pt x="0" y="0"/>
                  </a:lnTo>
                  <a:lnTo>
                    <a:pt x="0" y="1959864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41731" y="1592580"/>
            <a:ext cx="9497695" cy="3051175"/>
            <a:chOff x="141731" y="1592580"/>
            <a:chExt cx="9497695" cy="30511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551" y="1653921"/>
              <a:ext cx="9363828" cy="13811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451" y="3208049"/>
              <a:ext cx="9362697" cy="13822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6209" y="1607058"/>
              <a:ext cx="9469120" cy="3022600"/>
            </a:xfrm>
            <a:custGeom>
              <a:avLst/>
              <a:gdLst/>
              <a:ahLst/>
              <a:cxnLst/>
              <a:rect l="l" t="t" r="r" b="b"/>
              <a:pathLst>
                <a:path w="9469120" h="3022600">
                  <a:moveTo>
                    <a:pt x="0" y="3022092"/>
                  </a:moveTo>
                  <a:lnTo>
                    <a:pt x="9468612" y="3022092"/>
                  </a:lnTo>
                  <a:lnTo>
                    <a:pt x="9468612" y="0"/>
                  </a:lnTo>
                  <a:lnTo>
                    <a:pt x="0" y="0"/>
                  </a:lnTo>
                  <a:lnTo>
                    <a:pt x="0" y="3022092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902208" y="4782311"/>
            <a:ext cx="5448300" cy="1315720"/>
            <a:chOff x="902208" y="4782311"/>
            <a:chExt cx="5448300" cy="13157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782" y="4849367"/>
              <a:ext cx="5304675" cy="11811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6686" y="4796789"/>
              <a:ext cx="5419725" cy="1286510"/>
            </a:xfrm>
            <a:custGeom>
              <a:avLst/>
              <a:gdLst/>
              <a:ahLst/>
              <a:cxnLst/>
              <a:rect l="l" t="t" r="r" b="b"/>
              <a:pathLst>
                <a:path w="5419725" h="1286510">
                  <a:moveTo>
                    <a:pt x="0" y="1286256"/>
                  </a:moveTo>
                  <a:lnTo>
                    <a:pt x="5419344" y="1286256"/>
                  </a:lnTo>
                  <a:lnTo>
                    <a:pt x="5419344" y="0"/>
                  </a:lnTo>
                  <a:lnTo>
                    <a:pt x="0" y="0"/>
                  </a:lnTo>
                  <a:lnTo>
                    <a:pt x="0" y="1286256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54939" y="1101344"/>
            <a:ext cx="2442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20">
                <a:solidFill>
                  <a:srgbClr val="212A35"/>
                </a:solidFill>
                <a:latin typeface="Arial MT"/>
                <a:cs typeface="Arial MT"/>
              </a:rPr>
              <a:t>T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ex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Prep</a:t>
            </a:r>
            <a:r>
              <a:rPr dirty="0" sz="2000" spc="5">
                <a:solidFill>
                  <a:srgbClr val="212A35"/>
                </a:solidFill>
                <a:latin typeface="Arial MT"/>
                <a:cs typeface="Arial MT"/>
              </a:rPr>
              <a:t>r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o</a:t>
            </a:r>
            <a:r>
              <a:rPr dirty="0" sz="2000" spc="5">
                <a:solidFill>
                  <a:srgbClr val="212A35"/>
                </a:solidFill>
                <a:latin typeface="Arial MT"/>
                <a:cs typeface="Arial MT"/>
              </a:rPr>
              <a:t>c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e</a:t>
            </a:r>
            <a:r>
              <a:rPr dirty="0" sz="2000" spc="5">
                <a:solidFill>
                  <a:srgbClr val="212A35"/>
                </a:solidFill>
                <a:latin typeface="Arial MT"/>
                <a:cs typeface="Arial MT"/>
              </a:rPr>
              <a:t>s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s</a:t>
            </a:r>
            <a:r>
              <a:rPr dirty="0" sz="2000" spc="-10">
                <a:solidFill>
                  <a:srgbClr val="212A35"/>
                </a:solidFill>
                <a:latin typeface="Arial MT"/>
                <a:cs typeface="Arial MT"/>
              </a:rPr>
              <a:t>i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ng…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43116" y="4844796"/>
            <a:ext cx="1866900" cy="1190625"/>
            <a:chOff x="6643116" y="4844796"/>
            <a:chExt cx="1866900" cy="11906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8251" y="4909890"/>
              <a:ext cx="1724568" cy="103596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57594" y="4859274"/>
              <a:ext cx="1838325" cy="1161415"/>
            </a:xfrm>
            <a:custGeom>
              <a:avLst/>
              <a:gdLst/>
              <a:ahLst/>
              <a:cxnLst/>
              <a:rect l="l" t="t" r="r" b="b"/>
              <a:pathLst>
                <a:path w="1838325" h="1161414">
                  <a:moveTo>
                    <a:pt x="0" y="1161288"/>
                  </a:moveTo>
                  <a:lnTo>
                    <a:pt x="1837944" y="1161288"/>
                  </a:lnTo>
                  <a:lnTo>
                    <a:pt x="1837944" y="0"/>
                  </a:lnTo>
                  <a:lnTo>
                    <a:pt x="0" y="0"/>
                  </a:lnTo>
                  <a:lnTo>
                    <a:pt x="0" y="1161288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0027919" y="3858767"/>
            <a:ext cx="1734820" cy="2028825"/>
            <a:chOff x="10027919" y="3858767"/>
            <a:chExt cx="1734820" cy="20288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1660" y="3942460"/>
              <a:ext cx="1566831" cy="187200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42397" y="3873245"/>
              <a:ext cx="1705610" cy="1999614"/>
            </a:xfrm>
            <a:custGeom>
              <a:avLst/>
              <a:gdLst/>
              <a:ahLst/>
              <a:cxnLst/>
              <a:rect l="l" t="t" r="r" b="b"/>
              <a:pathLst>
                <a:path w="1705609" h="1999614">
                  <a:moveTo>
                    <a:pt x="0" y="1999488"/>
                  </a:moveTo>
                  <a:lnTo>
                    <a:pt x="1705355" y="1999488"/>
                  </a:lnTo>
                  <a:lnTo>
                    <a:pt x="1705355" y="0"/>
                  </a:lnTo>
                  <a:lnTo>
                    <a:pt x="0" y="0"/>
                  </a:lnTo>
                  <a:lnTo>
                    <a:pt x="0" y="1999488"/>
                  </a:lnTo>
                  <a:close/>
                </a:path>
              </a:pathLst>
            </a:custGeom>
            <a:ln w="2895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7354" y="5519115"/>
            <a:ext cx="12446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212A35"/>
                </a:solidFill>
                <a:latin typeface="Calibri"/>
                <a:cs typeface="Calibri"/>
              </a:rPr>
              <a:t>W</a:t>
            </a:r>
            <a:r>
              <a:rPr dirty="0" sz="2000" spc="-5">
                <a:solidFill>
                  <a:srgbClr val="212A35"/>
                </a:solidFill>
                <a:latin typeface="Calibri"/>
                <a:cs typeface="Calibri"/>
              </a:rPr>
              <a:t>o</a:t>
            </a:r>
            <a:r>
              <a:rPr dirty="0" sz="2000" spc="-30">
                <a:solidFill>
                  <a:srgbClr val="212A35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212A35"/>
                </a:solidFill>
                <a:latin typeface="Calibri"/>
                <a:cs typeface="Calibri"/>
              </a:rPr>
              <a:t>d</a:t>
            </a:r>
            <a:r>
              <a:rPr dirty="0" sz="2000" spc="-2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Calibri"/>
                <a:cs typeface="Calibri"/>
              </a:rPr>
              <a:t>Cloud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17435" y="1194816"/>
            <a:ext cx="5186680" cy="4396740"/>
            <a:chOff x="6917435" y="1194816"/>
            <a:chExt cx="5186680" cy="4396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7969" y="1275337"/>
              <a:ext cx="5032473" cy="42356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31913" y="1209294"/>
              <a:ext cx="5157470" cy="4368165"/>
            </a:xfrm>
            <a:custGeom>
              <a:avLst/>
              <a:gdLst/>
              <a:ahLst/>
              <a:cxnLst/>
              <a:rect l="l" t="t" r="r" b="b"/>
              <a:pathLst>
                <a:path w="5157470" h="4368165">
                  <a:moveTo>
                    <a:pt x="0" y="4367784"/>
                  </a:moveTo>
                  <a:lnTo>
                    <a:pt x="5157216" y="4367784"/>
                  </a:lnTo>
                  <a:lnTo>
                    <a:pt x="5157216" y="0"/>
                  </a:lnTo>
                  <a:lnTo>
                    <a:pt x="0" y="0"/>
                  </a:lnTo>
                  <a:lnTo>
                    <a:pt x="0" y="4367784"/>
                  </a:lnTo>
                  <a:close/>
                </a:path>
              </a:pathLst>
            </a:custGeom>
            <a:ln w="2895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632063" y="5657799"/>
            <a:ext cx="17341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5">
                <a:solidFill>
                  <a:srgbClr val="212A35"/>
                </a:solidFill>
                <a:latin typeface="Calibri"/>
                <a:cs typeface="Calibri"/>
              </a:rPr>
              <a:t>W</a:t>
            </a:r>
            <a:r>
              <a:rPr dirty="0" sz="2000" spc="-5">
                <a:solidFill>
                  <a:srgbClr val="212A35"/>
                </a:solidFill>
                <a:latin typeface="Calibri"/>
                <a:cs typeface="Calibri"/>
              </a:rPr>
              <a:t>o</a:t>
            </a:r>
            <a:r>
              <a:rPr dirty="0" sz="2000" spc="-25">
                <a:solidFill>
                  <a:srgbClr val="212A35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212A35"/>
                </a:solidFill>
                <a:latin typeface="Calibri"/>
                <a:cs typeface="Calibri"/>
              </a:rPr>
              <a:t>d</a:t>
            </a:r>
            <a:r>
              <a:rPr dirty="0" sz="2000" spc="-3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Calibri"/>
                <a:cs typeface="Calibri"/>
              </a:rPr>
              <a:t>F</a:t>
            </a:r>
            <a:r>
              <a:rPr dirty="0" sz="2000" spc="-25">
                <a:solidFill>
                  <a:srgbClr val="212A35"/>
                </a:solidFill>
                <a:latin typeface="Calibri"/>
                <a:cs typeface="Calibri"/>
              </a:rPr>
              <a:t>r</a:t>
            </a:r>
            <a:r>
              <a:rPr dirty="0" sz="2000">
                <a:solidFill>
                  <a:srgbClr val="212A35"/>
                </a:solidFill>
                <a:latin typeface="Calibri"/>
                <a:cs typeface="Calibri"/>
              </a:rPr>
              <a:t>eq</a:t>
            </a:r>
            <a:r>
              <a:rPr dirty="0" sz="2000" spc="5">
                <a:solidFill>
                  <a:srgbClr val="212A35"/>
                </a:solidFill>
                <a:latin typeface="Calibri"/>
                <a:cs typeface="Calibri"/>
              </a:rPr>
              <a:t>u</a:t>
            </a:r>
            <a:r>
              <a:rPr dirty="0" sz="2000">
                <a:solidFill>
                  <a:srgbClr val="212A35"/>
                </a:solidFill>
                <a:latin typeface="Calibri"/>
                <a:cs typeface="Calibri"/>
              </a:rPr>
              <a:t>en</a:t>
            </a:r>
            <a:r>
              <a:rPr dirty="0" sz="2000" spc="5">
                <a:solidFill>
                  <a:srgbClr val="212A35"/>
                </a:solidFill>
                <a:latin typeface="Calibri"/>
                <a:cs typeface="Calibri"/>
              </a:rPr>
              <a:t>c</a:t>
            </a:r>
            <a:r>
              <a:rPr dirty="0" sz="2000">
                <a:solidFill>
                  <a:srgbClr val="212A35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35058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A35"/>
                </a:solidFill>
              </a:rPr>
              <a:t>Data</a:t>
            </a:r>
            <a:r>
              <a:rPr dirty="0" spc="-80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Preparation…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6868" y="1978151"/>
            <a:ext cx="6757670" cy="3418840"/>
            <a:chOff x="86868" y="1978151"/>
            <a:chExt cx="6757670" cy="34188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70" y="2016264"/>
              <a:ext cx="6681211" cy="33421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1346" y="1992629"/>
              <a:ext cx="6728459" cy="3389629"/>
            </a:xfrm>
            <a:custGeom>
              <a:avLst/>
              <a:gdLst/>
              <a:ahLst/>
              <a:cxnLst/>
              <a:rect l="l" t="t" r="r" b="b"/>
              <a:pathLst>
                <a:path w="6728459" h="3389629">
                  <a:moveTo>
                    <a:pt x="0" y="3389376"/>
                  </a:moveTo>
                  <a:lnTo>
                    <a:pt x="6728459" y="3389376"/>
                  </a:lnTo>
                  <a:lnTo>
                    <a:pt x="6728459" y="0"/>
                  </a:lnTo>
                  <a:lnTo>
                    <a:pt x="0" y="0"/>
                  </a:lnTo>
                  <a:lnTo>
                    <a:pt x="0" y="3389376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94563" y="1161414"/>
            <a:ext cx="29902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E</a:t>
            </a:r>
            <a:r>
              <a:rPr dirty="0" sz="2000" spc="-10">
                <a:solidFill>
                  <a:srgbClr val="212A35"/>
                </a:solidFill>
                <a:latin typeface="Arial MT"/>
                <a:cs typeface="Arial MT"/>
              </a:rPr>
              <a:t>x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plo</a:t>
            </a:r>
            <a:r>
              <a:rPr dirty="0" sz="2000" spc="5">
                <a:solidFill>
                  <a:srgbClr val="212A35"/>
                </a:solidFill>
                <a:latin typeface="Arial MT"/>
                <a:cs typeface="Arial MT"/>
              </a:rPr>
              <a:t>r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atory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Da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ta</a:t>
            </a:r>
            <a:r>
              <a:rPr dirty="0" sz="2000" spc="-1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Anal</a:t>
            </a:r>
            <a:r>
              <a:rPr dirty="0" sz="2000" spc="-10">
                <a:solidFill>
                  <a:srgbClr val="212A35"/>
                </a:solidFill>
                <a:latin typeface="Arial MT"/>
                <a:cs typeface="Arial MT"/>
              </a:rPr>
              <a:t>y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si</a:t>
            </a:r>
            <a:r>
              <a:rPr dirty="0" sz="2000" spc="10">
                <a:solidFill>
                  <a:srgbClr val="212A35"/>
                </a:solidFill>
                <a:latin typeface="Arial MT"/>
                <a:cs typeface="Arial MT"/>
              </a:rPr>
              <a:t>s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98" y="1523822"/>
            <a:ext cx="5271770" cy="1494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Lexicon</a:t>
            </a:r>
            <a:r>
              <a:rPr dirty="0" sz="2200" spc="-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Model</a:t>
            </a:r>
            <a:r>
              <a:rPr dirty="0" sz="22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12A35"/>
                </a:solidFill>
                <a:latin typeface="Arial MT"/>
                <a:cs typeface="Arial MT"/>
              </a:rPr>
              <a:t>using</a:t>
            </a:r>
            <a:r>
              <a:rPr dirty="0" sz="22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AFINN</a:t>
            </a:r>
            <a:r>
              <a:rPr dirty="0" sz="220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(Finn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Årup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Nielsen)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Arial MT"/>
                <a:cs typeface="Arial MT"/>
              </a:rPr>
              <a:t>It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has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 b="1">
                <a:latin typeface="Arial"/>
                <a:cs typeface="Arial"/>
              </a:rPr>
              <a:t>over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3,300+</a:t>
            </a:r>
            <a:r>
              <a:rPr dirty="0" sz="2200" b="1">
                <a:latin typeface="Arial"/>
                <a:cs typeface="Arial"/>
              </a:rPr>
              <a:t> words</a:t>
            </a:r>
            <a:r>
              <a:rPr dirty="0" sz="2200" spc="10" b="1"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it has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2200" spc="-5">
                <a:latin typeface="Arial MT"/>
                <a:cs typeface="Arial MT"/>
              </a:rPr>
              <a:t>polarity</a:t>
            </a:r>
            <a:r>
              <a:rPr dirty="0" sz="2200">
                <a:latin typeface="Arial MT"/>
                <a:cs typeface="Arial MT"/>
              </a:rPr>
              <a:t> score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associated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with each word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54413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A35"/>
                </a:solidFill>
              </a:rPr>
              <a:t>Modelling</a:t>
            </a:r>
            <a:r>
              <a:rPr dirty="0" spc="-30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–</a:t>
            </a:r>
            <a:r>
              <a:rPr dirty="0" spc="-30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Lexicon</a:t>
            </a:r>
            <a:r>
              <a:rPr dirty="0" spc="-200">
                <a:solidFill>
                  <a:srgbClr val="212A35"/>
                </a:solidFill>
              </a:rPr>
              <a:t> </a:t>
            </a:r>
            <a:r>
              <a:rPr dirty="0" spc="-5">
                <a:solidFill>
                  <a:srgbClr val="212A35"/>
                </a:solidFill>
              </a:rPr>
              <a:t>Approach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682996" y="1485900"/>
            <a:ext cx="6438900" cy="1473835"/>
            <a:chOff x="5682996" y="1485900"/>
            <a:chExt cx="6438900" cy="147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6187" y="1514855"/>
              <a:ext cx="6281457" cy="13715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97474" y="1500377"/>
              <a:ext cx="6410325" cy="1445260"/>
            </a:xfrm>
            <a:custGeom>
              <a:avLst/>
              <a:gdLst/>
              <a:ahLst/>
              <a:cxnLst/>
              <a:rect l="l" t="t" r="r" b="b"/>
              <a:pathLst>
                <a:path w="6410325" h="1445260">
                  <a:moveTo>
                    <a:pt x="0" y="1444752"/>
                  </a:moveTo>
                  <a:lnTo>
                    <a:pt x="6409944" y="1444752"/>
                  </a:lnTo>
                  <a:lnTo>
                    <a:pt x="6409944" y="0"/>
                  </a:lnTo>
                  <a:lnTo>
                    <a:pt x="0" y="0"/>
                  </a:lnTo>
                  <a:lnTo>
                    <a:pt x="0" y="1444752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12776" y="3544823"/>
            <a:ext cx="3558540" cy="2414270"/>
            <a:chOff x="112776" y="3544823"/>
            <a:chExt cx="3558540" cy="24142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2" y="3649376"/>
              <a:ext cx="3500628" cy="22805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254" y="3559301"/>
              <a:ext cx="3529965" cy="2385060"/>
            </a:xfrm>
            <a:custGeom>
              <a:avLst/>
              <a:gdLst/>
              <a:ahLst/>
              <a:cxnLst/>
              <a:rect l="l" t="t" r="r" b="b"/>
              <a:pathLst>
                <a:path w="3529965" h="2385060">
                  <a:moveTo>
                    <a:pt x="0" y="2385060"/>
                  </a:moveTo>
                  <a:lnTo>
                    <a:pt x="3529584" y="2385060"/>
                  </a:lnTo>
                  <a:lnTo>
                    <a:pt x="3529584" y="0"/>
                  </a:lnTo>
                  <a:lnTo>
                    <a:pt x="0" y="0"/>
                  </a:lnTo>
                  <a:lnTo>
                    <a:pt x="0" y="2385060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7210043" y="3488435"/>
            <a:ext cx="4912360" cy="2527300"/>
            <a:chOff x="7210043" y="3488435"/>
            <a:chExt cx="4912360" cy="2527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2747" y="3635825"/>
              <a:ext cx="4699123" cy="22866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224521" y="3502913"/>
              <a:ext cx="4883150" cy="2498090"/>
            </a:xfrm>
            <a:custGeom>
              <a:avLst/>
              <a:gdLst/>
              <a:ahLst/>
              <a:cxnLst/>
              <a:rect l="l" t="t" r="r" b="b"/>
              <a:pathLst>
                <a:path w="4883150" h="2498090">
                  <a:moveTo>
                    <a:pt x="0" y="2497836"/>
                  </a:moveTo>
                  <a:lnTo>
                    <a:pt x="4882896" y="2497836"/>
                  </a:lnTo>
                  <a:lnTo>
                    <a:pt x="4882896" y="0"/>
                  </a:lnTo>
                  <a:lnTo>
                    <a:pt x="0" y="0"/>
                  </a:lnTo>
                  <a:lnTo>
                    <a:pt x="0" y="2497836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884676" y="3549396"/>
            <a:ext cx="3091180" cy="2409825"/>
            <a:chOff x="3884676" y="3549396"/>
            <a:chExt cx="3091180" cy="240982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0385" y="3820421"/>
              <a:ext cx="2502315" cy="20057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99154" y="3563874"/>
              <a:ext cx="3061970" cy="2380615"/>
            </a:xfrm>
            <a:custGeom>
              <a:avLst/>
              <a:gdLst/>
              <a:ahLst/>
              <a:cxnLst/>
              <a:rect l="l" t="t" r="r" b="b"/>
              <a:pathLst>
                <a:path w="3061970" h="2380615">
                  <a:moveTo>
                    <a:pt x="0" y="2380488"/>
                  </a:moveTo>
                  <a:lnTo>
                    <a:pt x="3061716" y="2380488"/>
                  </a:lnTo>
                  <a:lnTo>
                    <a:pt x="3061716" y="0"/>
                  </a:lnTo>
                  <a:lnTo>
                    <a:pt x="0" y="0"/>
                  </a:lnTo>
                  <a:lnTo>
                    <a:pt x="0" y="2380488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609" y="827379"/>
            <a:ext cx="5419090" cy="2418715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3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Polarity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using</a:t>
            </a:r>
            <a:r>
              <a:rPr dirty="0" sz="2000" spc="-6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TextBlob</a:t>
            </a:r>
            <a:endParaRPr sz="2000">
              <a:latin typeface="Arial MT"/>
              <a:cs typeface="Arial MT"/>
            </a:endParaRPr>
          </a:p>
          <a:p>
            <a:pPr marL="241300" marR="418465" indent="-228600">
              <a:lnSpc>
                <a:spcPct val="11000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sentiment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function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2000" spc="-7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TextBlob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returns </a:t>
            </a:r>
            <a:r>
              <a:rPr dirty="0" sz="2000" spc="-5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two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properties,</a:t>
            </a:r>
            <a:r>
              <a:rPr dirty="0" sz="2000" spc="-5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212A35"/>
                </a:solidFill>
                <a:latin typeface="Arial"/>
                <a:cs typeface="Arial"/>
              </a:rPr>
              <a:t>polarity</a:t>
            </a:r>
            <a:r>
              <a:rPr dirty="0" sz="2000" spc="-3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12A35"/>
                </a:solidFill>
                <a:latin typeface="Arial"/>
                <a:cs typeface="Arial"/>
              </a:rPr>
              <a:t>and</a:t>
            </a:r>
            <a:r>
              <a:rPr dirty="0" sz="2000" spc="-5" b="1">
                <a:solidFill>
                  <a:srgbClr val="212A35"/>
                </a:solidFill>
                <a:latin typeface="Arial"/>
                <a:cs typeface="Arial"/>
              </a:rPr>
              <a:t> subjectivity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110000"/>
              </a:lnSpc>
              <a:spcBef>
                <a:spcPts val="101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Polarity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is float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which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lies in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range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[-1,1] </a:t>
            </a:r>
            <a:r>
              <a:rPr dirty="0" sz="2000" spc="-5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where 1 means positive statement and -1 </a:t>
            </a:r>
            <a:r>
              <a:rPr dirty="0" sz="20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means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negative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statement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78067" y="1357883"/>
            <a:ext cx="6240780" cy="1617345"/>
            <a:chOff x="5878067" y="1357883"/>
            <a:chExt cx="6240780" cy="1617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8980" y="1386839"/>
              <a:ext cx="6058171" cy="15590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92545" y="1372361"/>
              <a:ext cx="6212205" cy="1588135"/>
            </a:xfrm>
            <a:custGeom>
              <a:avLst/>
              <a:gdLst/>
              <a:ahLst/>
              <a:cxnLst/>
              <a:rect l="l" t="t" r="r" b="b"/>
              <a:pathLst>
                <a:path w="6212205" h="1588135">
                  <a:moveTo>
                    <a:pt x="0" y="1588008"/>
                  </a:moveTo>
                  <a:lnTo>
                    <a:pt x="6211824" y="1588008"/>
                  </a:lnTo>
                  <a:lnTo>
                    <a:pt x="6211824" y="0"/>
                  </a:lnTo>
                  <a:lnTo>
                    <a:pt x="0" y="0"/>
                  </a:lnTo>
                  <a:lnTo>
                    <a:pt x="0" y="1588008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57035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A35"/>
                </a:solidFill>
              </a:rPr>
              <a:t>Modelling</a:t>
            </a:r>
            <a:r>
              <a:rPr dirty="0" spc="-20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–</a:t>
            </a:r>
            <a:r>
              <a:rPr dirty="0" spc="-70">
                <a:solidFill>
                  <a:srgbClr val="212A35"/>
                </a:solidFill>
              </a:rPr>
              <a:t> </a:t>
            </a:r>
            <a:r>
              <a:rPr dirty="0" spc="-50">
                <a:solidFill>
                  <a:srgbClr val="212A35"/>
                </a:solidFill>
              </a:rPr>
              <a:t>TextBlob</a:t>
            </a:r>
            <a:r>
              <a:rPr dirty="0" spc="-15">
                <a:solidFill>
                  <a:srgbClr val="212A35"/>
                </a:solidFill>
              </a:rPr>
              <a:t> </a:t>
            </a:r>
            <a:r>
              <a:rPr dirty="0" spc="-5">
                <a:solidFill>
                  <a:srgbClr val="212A35"/>
                </a:solidFill>
              </a:rPr>
              <a:t>Sentiment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46304" y="3418332"/>
            <a:ext cx="3575685" cy="2551430"/>
            <a:chOff x="146304" y="3418332"/>
            <a:chExt cx="3575685" cy="25514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079" y="3506091"/>
              <a:ext cx="3376225" cy="237565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0782" y="3432810"/>
              <a:ext cx="3546475" cy="2522220"/>
            </a:xfrm>
            <a:custGeom>
              <a:avLst/>
              <a:gdLst/>
              <a:ahLst/>
              <a:cxnLst/>
              <a:rect l="l" t="t" r="r" b="b"/>
              <a:pathLst>
                <a:path w="3546475" h="2522220">
                  <a:moveTo>
                    <a:pt x="0" y="2522220"/>
                  </a:moveTo>
                  <a:lnTo>
                    <a:pt x="3546348" y="2522220"/>
                  </a:lnTo>
                  <a:lnTo>
                    <a:pt x="3546348" y="0"/>
                  </a:lnTo>
                  <a:lnTo>
                    <a:pt x="0" y="0"/>
                  </a:lnTo>
                  <a:lnTo>
                    <a:pt x="0" y="2522220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3820667" y="3418332"/>
            <a:ext cx="3203575" cy="2588260"/>
            <a:chOff x="3820667" y="3418332"/>
            <a:chExt cx="3203575" cy="258826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3191" y="3661254"/>
              <a:ext cx="2717743" cy="21270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35145" y="3432810"/>
              <a:ext cx="3175000" cy="2559050"/>
            </a:xfrm>
            <a:custGeom>
              <a:avLst/>
              <a:gdLst/>
              <a:ahLst/>
              <a:cxnLst/>
              <a:rect l="l" t="t" r="r" b="b"/>
              <a:pathLst>
                <a:path w="3175000" h="2559050">
                  <a:moveTo>
                    <a:pt x="0" y="2558796"/>
                  </a:moveTo>
                  <a:lnTo>
                    <a:pt x="3174492" y="2558796"/>
                  </a:lnTo>
                  <a:lnTo>
                    <a:pt x="3174492" y="0"/>
                  </a:lnTo>
                  <a:lnTo>
                    <a:pt x="0" y="0"/>
                  </a:lnTo>
                  <a:lnTo>
                    <a:pt x="0" y="2558796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133843" y="3418332"/>
            <a:ext cx="4985385" cy="2588260"/>
            <a:chOff x="7133843" y="3418332"/>
            <a:chExt cx="4985385" cy="258826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6891" y="3558489"/>
              <a:ext cx="4778908" cy="23445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148321" y="3432810"/>
              <a:ext cx="4956175" cy="2559050"/>
            </a:xfrm>
            <a:custGeom>
              <a:avLst/>
              <a:gdLst/>
              <a:ahLst/>
              <a:cxnLst/>
              <a:rect l="l" t="t" r="r" b="b"/>
              <a:pathLst>
                <a:path w="4956175" h="2559050">
                  <a:moveTo>
                    <a:pt x="0" y="2558796"/>
                  </a:moveTo>
                  <a:lnTo>
                    <a:pt x="4956048" y="2558796"/>
                  </a:lnTo>
                  <a:lnTo>
                    <a:pt x="4956048" y="0"/>
                  </a:lnTo>
                  <a:lnTo>
                    <a:pt x="0" y="0"/>
                  </a:lnTo>
                  <a:lnTo>
                    <a:pt x="0" y="2558796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511" y="888644"/>
            <a:ext cx="5712460" cy="244475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2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900" spc="-25">
                <a:solidFill>
                  <a:srgbClr val="212A35"/>
                </a:solidFill>
                <a:latin typeface="Arial MT"/>
                <a:cs typeface="Arial MT"/>
              </a:rPr>
              <a:t>Valence</a:t>
            </a:r>
            <a:r>
              <a:rPr dirty="0" sz="1900" spc="-7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15">
                <a:solidFill>
                  <a:srgbClr val="212A35"/>
                </a:solidFill>
                <a:latin typeface="Arial MT"/>
                <a:cs typeface="Arial MT"/>
              </a:rPr>
              <a:t>Aware</a:t>
            </a:r>
            <a:r>
              <a:rPr dirty="0" sz="1900" spc="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Dictionary</a:t>
            </a:r>
            <a:r>
              <a:rPr dirty="0" sz="19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19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sEntiment</a:t>
            </a:r>
            <a:r>
              <a:rPr dirty="0" sz="1900" spc="4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Reasoner</a:t>
            </a:r>
            <a:endParaRPr sz="19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It</a:t>
            </a:r>
            <a:r>
              <a:rPr dirty="0" sz="19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comes</a:t>
            </a:r>
            <a:r>
              <a:rPr dirty="0" sz="19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under</a:t>
            </a:r>
            <a:r>
              <a:rPr dirty="0" sz="1900" spc="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rule-based</a:t>
            </a:r>
            <a:r>
              <a:rPr dirty="0" sz="1900" spc="3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systems</a:t>
            </a:r>
            <a:endParaRPr sz="1900">
              <a:latin typeface="Arial MT"/>
              <a:cs typeface="Arial MT"/>
            </a:endParaRPr>
          </a:p>
          <a:p>
            <a:pPr marL="240665" marR="640080" indent="-228600">
              <a:lnSpc>
                <a:spcPct val="11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Sensitive</a:t>
            </a:r>
            <a:r>
              <a:rPr dirty="0" sz="19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to</a:t>
            </a:r>
            <a:r>
              <a:rPr dirty="0" sz="19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19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polarity</a:t>
            </a:r>
            <a:r>
              <a:rPr dirty="0" sz="1900" spc="1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and</a:t>
            </a:r>
            <a:r>
              <a:rPr dirty="0" sz="1900" spc="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intensity</a:t>
            </a:r>
            <a:r>
              <a:rPr dirty="0" sz="1900" spc="4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19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the </a:t>
            </a:r>
            <a:r>
              <a:rPr dirty="0" sz="1900" spc="-5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emotions</a:t>
            </a:r>
            <a:r>
              <a:rPr dirty="0" sz="19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of the</a:t>
            </a:r>
            <a:r>
              <a:rPr dirty="0" sz="19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user</a:t>
            </a:r>
            <a:endParaRPr sz="19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Constructed</a:t>
            </a:r>
            <a:r>
              <a:rPr dirty="0" sz="1900" spc="4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from</a:t>
            </a:r>
            <a:r>
              <a:rPr dirty="0" sz="19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a</a:t>
            </a:r>
            <a:r>
              <a:rPr dirty="0" sz="19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10" b="1">
                <a:solidFill>
                  <a:srgbClr val="212A35"/>
                </a:solidFill>
                <a:latin typeface="Arial"/>
                <a:cs typeface="Arial"/>
              </a:rPr>
              <a:t>valence</a:t>
            </a:r>
            <a:r>
              <a:rPr dirty="0" sz="1900" spc="6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based</a:t>
            </a:r>
            <a:r>
              <a:rPr dirty="0" sz="19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19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able</a:t>
            </a:r>
            <a:r>
              <a:rPr dirty="0" sz="19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to</a:t>
            </a:r>
            <a:endParaRPr sz="190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  <a:spcBef>
                <a:spcPts val="229"/>
              </a:spcBef>
            </a:pP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generalize</a:t>
            </a:r>
            <a:r>
              <a:rPr dirty="0" sz="19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sentiment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55257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A35"/>
                </a:solidFill>
              </a:rPr>
              <a:t>Modelling</a:t>
            </a:r>
            <a:r>
              <a:rPr dirty="0" spc="-25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–</a:t>
            </a:r>
            <a:r>
              <a:rPr dirty="0" spc="-25">
                <a:solidFill>
                  <a:srgbClr val="212A35"/>
                </a:solidFill>
              </a:rPr>
              <a:t> </a:t>
            </a:r>
            <a:r>
              <a:rPr dirty="0" spc="-50">
                <a:solidFill>
                  <a:srgbClr val="212A35"/>
                </a:solidFill>
              </a:rPr>
              <a:t>VADER</a:t>
            </a:r>
            <a:r>
              <a:rPr dirty="0">
                <a:solidFill>
                  <a:srgbClr val="212A35"/>
                </a:solidFill>
              </a:rPr>
              <a:t> </a:t>
            </a:r>
            <a:r>
              <a:rPr dirty="0" spc="-5">
                <a:solidFill>
                  <a:srgbClr val="212A35"/>
                </a:solidFill>
              </a:rPr>
              <a:t>Sentiment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8204" y="3561588"/>
            <a:ext cx="3336290" cy="2473960"/>
            <a:chOff x="108204" y="3561588"/>
            <a:chExt cx="3336290" cy="2473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47" y="3667753"/>
              <a:ext cx="3145674" cy="22831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682" y="3576066"/>
              <a:ext cx="3307079" cy="2444750"/>
            </a:xfrm>
            <a:custGeom>
              <a:avLst/>
              <a:gdLst/>
              <a:ahLst/>
              <a:cxnLst/>
              <a:rect l="l" t="t" r="r" b="b"/>
              <a:pathLst>
                <a:path w="3307079" h="2444750">
                  <a:moveTo>
                    <a:pt x="0" y="2444495"/>
                  </a:moveTo>
                  <a:lnTo>
                    <a:pt x="3307079" y="2444495"/>
                  </a:lnTo>
                  <a:lnTo>
                    <a:pt x="3307079" y="0"/>
                  </a:lnTo>
                  <a:lnTo>
                    <a:pt x="0" y="0"/>
                  </a:lnTo>
                  <a:lnTo>
                    <a:pt x="0" y="2444495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6557771" y="3514344"/>
            <a:ext cx="5600700" cy="2590800"/>
            <a:chOff x="6557771" y="3514344"/>
            <a:chExt cx="5600700" cy="2590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3393" y="3686132"/>
              <a:ext cx="5399932" cy="23519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72249" y="3528822"/>
              <a:ext cx="5572125" cy="2562225"/>
            </a:xfrm>
            <a:custGeom>
              <a:avLst/>
              <a:gdLst/>
              <a:ahLst/>
              <a:cxnLst/>
              <a:rect l="l" t="t" r="r" b="b"/>
              <a:pathLst>
                <a:path w="5572125" h="2562225">
                  <a:moveTo>
                    <a:pt x="0" y="2561843"/>
                  </a:moveTo>
                  <a:lnTo>
                    <a:pt x="5571744" y="2561843"/>
                  </a:lnTo>
                  <a:lnTo>
                    <a:pt x="5571744" y="0"/>
                  </a:lnTo>
                  <a:lnTo>
                    <a:pt x="0" y="0"/>
                  </a:lnTo>
                  <a:lnTo>
                    <a:pt x="0" y="2561843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6252971" y="1336547"/>
            <a:ext cx="5511165" cy="1574800"/>
            <a:chOff x="6252971" y="1336547"/>
            <a:chExt cx="5511165" cy="15748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2439" y="1365503"/>
              <a:ext cx="5323601" cy="15163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67449" y="1351025"/>
              <a:ext cx="5481955" cy="1545590"/>
            </a:xfrm>
            <a:custGeom>
              <a:avLst/>
              <a:gdLst/>
              <a:ahLst/>
              <a:cxnLst/>
              <a:rect l="l" t="t" r="r" b="b"/>
              <a:pathLst>
                <a:path w="5481955" h="1545589">
                  <a:moveTo>
                    <a:pt x="0" y="1545336"/>
                  </a:moveTo>
                  <a:lnTo>
                    <a:pt x="5481828" y="1545336"/>
                  </a:lnTo>
                  <a:lnTo>
                    <a:pt x="5481828" y="0"/>
                  </a:lnTo>
                  <a:lnTo>
                    <a:pt x="0" y="0"/>
                  </a:lnTo>
                  <a:lnTo>
                    <a:pt x="0" y="1545336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529584" y="3555491"/>
            <a:ext cx="2941320" cy="2479675"/>
            <a:chOff x="3529584" y="3555491"/>
            <a:chExt cx="2941320" cy="247967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8776" y="3824610"/>
              <a:ext cx="2502958" cy="20914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44062" y="3569969"/>
              <a:ext cx="2912745" cy="2451100"/>
            </a:xfrm>
            <a:custGeom>
              <a:avLst/>
              <a:gdLst/>
              <a:ahLst/>
              <a:cxnLst/>
              <a:rect l="l" t="t" r="r" b="b"/>
              <a:pathLst>
                <a:path w="2912745" h="2451100">
                  <a:moveTo>
                    <a:pt x="0" y="2450591"/>
                  </a:moveTo>
                  <a:lnTo>
                    <a:pt x="2912364" y="2450591"/>
                  </a:lnTo>
                  <a:lnTo>
                    <a:pt x="2912364" y="0"/>
                  </a:lnTo>
                  <a:lnTo>
                    <a:pt x="0" y="0"/>
                  </a:lnTo>
                  <a:lnTo>
                    <a:pt x="0" y="2450591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338" y="1236725"/>
            <a:ext cx="5871845" cy="1198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New</a:t>
            </a:r>
            <a:r>
              <a:rPr dirty="0" sz="13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12A35"/>
                </a:solidFill>
                <a:latin typeface="Arial MT"/>
                <a:cs typeface="Arial MT"/>
              </a:rPr>
              <a:t>way</a:t>
            </a:r>
            <a:r>
              <a:rPr dirty="0" sz="13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13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representing</a:t>
            </a:r>
            <a:r>
              <a:rPr dirty="0" sz="1300" spc="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12A35"/>
                </a:solidFill>
                <a:latin typeface="Arial MT"/>
                <a:cs typeface="Arial MT"/>
              </a:rPr>
              <a:t>words</a:t>
            </a:r>
            <a:r>
              <a:rPr dirty="0" sz="13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into</a:t>
            </a:r>
            <a:r>
              <a:rPr dirty="0" sz="13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vectors</a:t>
            </a:r>
            <a:endParaRPr sz="13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00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300" spc="5">
                <a:solidFill>
                  <a:srgbClr val="212A35"/>
                </a:solidFill>
                <a:latin typeface="Arial MT"/>
                <a:cs typeface="Arial MT"/>
              </a:rPr>
              <a:t>Will</a:t>
            </a:r>
            <a:r>
              <a:rPr dirty="0" sz="13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redefine</a:t>
            </a:r>
            <a:r>
              <a:rPr dirty="0" sz="1300" spc="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13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high</a:t>
            </a:r>
            <a:r>
              <a:rPr dirty="0" sz="13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dimensional</a:t>
            </a:r>
            <a:r>
              <a:rPr dirty="0" sz="1300" spc="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12A35"/>
                </a:solidFill>
                <a:latin typeface="Arial MT"/>
                <a:cs typeface="Arial MT"/>
              </a:rPr>
              <a:t>word</a:t>
            </a:r>
            <a:r>
              <a:rPr dirty="0" sz="1300" spc="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features</a:t>
            </a:r>
            <a:r>
              <a:rPr dirty="0" sz="1300" spc="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into</a:t>
            </a:r>
            <a:r>
              <a:rPr dirty="0" sz="13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low</a:t>
            </a:r>
            <a:r>
              <a:rPr dirty="0" sz="13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dimensional</a:t>
            </a:r>
            <a:r>
              <a:rPr dirty="0" sz="1300" spc="5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feature</a:t>
            </a:r>
            <a:endParaRPr sz="13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300" spc="-10" b="1">
                <a:solidFill>
                  <a:srgbClr val="212A35"/>
                </a:solidFill>
                <a:latin typeface="Arial"/>
                <a:cs typeface="Arial"/>
              </a:rPr>
              <a:t>Preserves</a:t>
            </a:r>
            <a:r>
              <a:rPr dirty="0" sz="1300" spc="5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the</a:t>
            </a:r>
            <a:r>
              <a:rPr dirty="0" sz="13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contextual</a:t>
            </a:r>
            <a:r>
              <a:rPr dirty="0" sz="1300" spc="6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similarity</a:t>
            </a:r>
            <a:r>
              <a:rPr dirty="0" sz="1300" spc="3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in</a:t>
            </a:r>
            <a:r>
              <a:rPr dirty="0" sz="13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13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corpus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TF-IDF </a:t>
            </a:r>
            <a:r>
              <a:rPr dirty="0" sz="1300" spc="-10" b="1">
                <a:solidFill>
                  <a:srgbClr val="212A35"/>
                </a:solidFill>
                <a:latin typeface="Arial"/>
                <a:cs typeface="Arial"/>
              </a:rPr>
              <a:t>Vectorizer: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338" y="2538475"/>
            <a:ext cx="5739765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Converts</a:t>
            </a:r>
            <a:r>
              <a:rPr dirty="0" sz="1300" spc="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13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12A35"/>
                </a:solidFill>
                <a:latin typeface="Arial MT"/>
                <a:cs typeface="Arial MT"/>
              </a:rPr>
              <a:t>text</a:t>
            </a:r>
            <a:r>
              <a:rPr dirty="0" sz="13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documents</a:t>
            </a:r>
            <a:r>
              <a:rPr dirty="0" sz="1300" spc="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into</a:t>
            </a:r>
            <a:r>
              <a:rPr dirty="0" sz="13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vector</a:t>
            </a:r>
            <a:r>
              <a:rPr dirty="0" sz="1300" spc="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models</a:t>
            </a:r>
            <a:endParaRPr sz="1300">
              <a:latin typeface="Arial MT"/>
              <a:cs typeface="Arial MT"/>
            </a:endParaRPr>
          </a:p>
          <a:p>
            <a:pPr marL="241300" marR="478790" indent="-229235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300" spc="-10">
                <a:solidFill>
                  <a:srgbClr val="212A35"/>
                </a:solidFill>
                <a:latin typeface="Arial MT"/>
                <a:cs typeface="Arial MT"/>
              </a:rPr>
              <a:t>Based</a:t>
            </a:r>
            <a:r>
              <a:rPr dirty="0" sz="13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on</a:t>
            </a:r>
            <a:r>
              <a:rPr dirty="0" sz="13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13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occurrence</a:t>
            </a:r>
            <a:r>
              <a:rPr dirty="0" sz="1300" spc="3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of</a:t>
            </a:r>
            <a:r>
              <a:rPr dirty="0" sz="13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12A35"/>
                </a:solidFill>
                <a:latin typeface="Arial"/>
                <a:cs typeface="Arial"/>
              </a:rPr>
              <a:t>words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in</a:t>
            </a:r>
            <a:r>
              <a:rPr dirty="0" sz="13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13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documents</a:t>
            </a:r>
            <a:r>
              <a:rPr dirty="0" sz="1300" spc="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without</a:t>
            </a:r>
            <a:r>
              <a:rPr dirty="0" sz="1300" spc="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taking </a:t>
            </a:r>
            <a:r>
              <a:rPr dirty="0" sz="1300" spc="-35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considering</a:t>
            </a:r>
            <a:r>
              <a:rPr dirty="0" sz="13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13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exact</a:t>
            </a:r>
            <a:r>
              <a:rPr dirty="0" sz="13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ordering</a:t>
            </a:r>
            <a:endParaRPr sz="13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300" spc="-30" b="1">
                <a:solidFill>
                  <a:srgbClr val="212A35"/>
                </a:solidFill>
                <a:latin typeface="Arial"/>
                <a:cs typeface="Arial"/>
              </a:rPr>
              <a:t>Term</a:t>
            </a:r>
            <a:r>
              <a:rPr dirty="0" sz="1300" spc="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Frequency</a:t>
            </a:r>
            <a:r>
              <a:rPr dirty="0" sz="1300" spc="4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measures</a:t>
            </a:r>
            <a:r>
              <a:rPr dirty="0" sz="1300" spc="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how</a:t>
            </a:r>
            <a:r>
              <a:rPr dirty="0" sz="13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frequently</a:t>
            </a:r>
            <a:r>
              <a:rPr dirty="0" sz="1300" spc="3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a</a:t>
            </a:r>
            <a:r>
              <a:rPr dirty="0" sz="1300" spc="1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term</a:t>
            </a:r>
            <a:r>
              <a:rPr dirty="0" sz="1300" spc="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occurs</a:t>
            </a:r>
            <a:r>
              <a:rPr dirty="0" sz="1300" spc="3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in</a:t>
            </a:r>
            <a:r>
              <a:rPr dirty="0" sz="13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a</a:t>
            </a:r>
            <a:r>
              <a:rPr dirty="0" sz="13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12A35"/>
                </a:solidFill>
                <a:latin typeface="Arial MT"/>
                <a:cs typeface="Arial MT"/>
              </a:rPr>
              <a:t>document</a:t>
            </a:r>
            <a:endParaRPr sz="13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300" spc="-10" b="1">
                <a:solidFill>
                  <a:srgbClr val="212A35"/>
                </a:solidFill>
                <a:latin typeface="Arial"/>
                <a:cs typeface="Arial"/>
              </a:rPr>
              <a:t>inverse</a:t>
            </a:r>
            <a:r>
              <a:rPr dirty="0" sz="1300" spc="4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Document</a:t>
            </a:r>
            <a:r>
              <a:rPr dirty="0" sz="1300" spc="5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Frequency</a:t>
            </a:r>
            <a:r>
              <a:rPr dirty="0" sz="1300" spc="4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measures</a:t>
            </a:r>
            <a:r>
              <a:rPr dirty="0" sz="13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how</a:t>
            </a:r>
            <a:r>
              <a:rPr dirty="0" sz="1300" spc="3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importance</a:t>
            </a:r>
            <a:r>
              <a:rPr dirty="0" sz="1300" spc="4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the</a:t>
            </a:r>
            <a:r>
              <a:rPr dirty="0" sz="13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term</a:t>
            </a:r>
            <a:r>
              <a:rPr dirty="0" sz="1300" spc="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is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338" y="4036822"/>
            <a:ext cx="87439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30" b="1">
                <a:solidFill>
                  <a:srgbClr val="212A35"/>
                </a:solidFill>
                <a:latin typeface="Arial"/>
                <a:cs typeface="Arial"/>
              </a:rPr>
              <a:t>W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ord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2</a:t>
            </a:r>
            <a:r>
              <a:rPr dirty="0" sz="1300" spc="-75" b="1">
                <a:solidFill>
                  <a:srgbClr val="212A35"/>
                </a:solidFill>
                <a:latin typeface="Arial"/>
                <a:cs typeface="Arial"/>
              </a:rPr>
              <a:t>V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ec: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338" y="4361434"/>
            <a:ext cx="5286375" cy="1525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300" spc="-10">
                <a:solidFill>
                  <a:srgbClr val="212A35"/>
                </a:solidFill>
                <a:latin typeface="Arial MT"/>
                <a:cs typeface="Arial MT"/>
              </a:rPr>
              <a:t>Input</a:t>
            </a:r>
            <a:r>
              <a:rPr dirty="0" sz="13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for</a:t>
            </a:r>
            <a:r>
              <a:rPr dirty="0" sz="13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15">
                <a:solidFill>
                  <a:srgbClr val="212A35"/>
                </a:solidFill>
                <a:latin typeface="Arial MT"/>
                <a:cs typeface="Arial MT"/>
              </a:rPr>
              <a:t>Word2Vec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 is a</a:t>
            </a:r>
            <a:r>
              <a:rPr dirty="0" sz="13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text</a:t>
            </a:r>
            <a:r>
              <a:rPr dirty="0" sz="1300" spc="2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212A35"/>
                </a:solidFill>
                <a:latin typeface="Arial"/>
                <a:cs typeface="Arial"/>
              </a:rPr>
              <a:t>corpus</a:t>
            </a:r>
            <a:endParaRPr sz="13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Produces</a:t>
            </a:r>
            <a:r>
              <a:rPr dirty="0" sz="13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13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b="1">
                <a:solidFill>
                  <a:srgbClr val="212A35"/>
                </a:solidFill>
                <a:latin typeface="Arial"/>
                <a:cs typeface="Arial"/>
              </a:rPr>
              <a:t>word</a:t>
            </a:r>
            <a:r>
              <a:rPr dirty="0" sz="1300" spc="-1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212A35"/>
                </a:solidFill>
                <a:latin typeface="Arial"/>
                <a:cs typeface="Arial"/>
              </a:rPr>
              <a:t>vectors</a:t>
            </a:r>
            <a:r>
              <a:rPr dirty="0" sz="1300" spc="5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as</a:t>
            </a:r>
            <a:r>
              <a:rPr dirty="0" sz="13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12A35"/>
                </a:solidFill>
                <a:latin typeface="Arial MT"/>
                <a:cs typeface="Arial MT"/>
              </a:rPr>
              <a:t>output</a:t>
            </a:r>
            <a:endParaRPr sz="13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300" spc="-15" b="1">
                <a:solidFill>
                  <a:srgbClr val="212A35"/>
                </a:solidFill>
                <a:latin typeface="Arial"/>
                <a:cs typeface="Arial"/>
              </a:rPr>
              <a:t>Vocabulary</a:t>
            </a:r>
            <a:r>
              <a:rPr dirty="0" sz="1300" spc="4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is</a:t>
            </a:r>
            <a:r>
              <a:rPr dirty="0" sz="13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constructed</a:t>
            </a:r>
            <a:r>
              <a:rPr dirty="0" sz="1300" spc="5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first</a:t>
            </a:r>
            <a:r>
              <a:rPr dirty="0" sz="13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from</a:t>
            </a:r>
            <a:r>
              <a:rPr dirty="0" sz="13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13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training</a:t>
            </a:r>
            <a:r>
              <a:rPr dirty="0" sz="13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12A35"/>
                </a:solidFill>
                <a:latin typeface="Arial MT"/>
                <a:cs typeface="Arial MT"/>
              </a:rPr>
              <a:t>text</a:t>
            </a:r>
            <a:r>
              <a:rPr dirty="0" sz="1300" spc="5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12A35"/>
                </a:solidFill>
                <a:latin typeface="Arial MT"/>
                <a:cs typeface="Arial MT"/>
              </a:rPr>
              <a:t>data</a:t>
            </a:r>
            <a:endParaRPr sz="13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Learns</a:t>
            </a:r>
            <a:r>
              <a:rPr dirty="0" sz="13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vector</a:t>
            </a:r>
            <a:r>
              <a:rPr dirty="0" sz="1300" spc="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representation</a:t>
            </a:r>
            <a:r>
              <a:rPr dirty="0" sz="1300" spc="5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13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12A35"/>
                </a:solidFill>
                <a:latin typeface="Arial MT"/>
                <a:cs typeface="Arial MT"/>
              </a:rPr>
              <a:t>words</a:t>
            </a:r>
            <a:endParaRPr sz="13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Resulting</a:t>
            </a:r>
            <a:r>
              <a:rPr dirty="0" sz="13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b="1">
                <a:solidFill>
                  <a:srgbClr val="212A35"/>
                </a:solidFill>
                <a:latin typeface="Arial"/>
                <a:cs typeface="Arial"/>
              </a:rPr>
              <a:t>word </a:t>
            </a:r>
            <a:r>
              <a:rPr dirty="0" sz="1300" spc="-10" b="1">
                <a:solidFill>
                  <a:srgbClr val="212A35"/>
                </a:solidFill>
                <a:latin typeface="Arial"/>
                <a:cs typeface="Arial"/>
              </a:rPr>
              <a:t>vector</a:t>
            </a:r>
            <a:r>
              <a:rPr dirty="0" sz="1300" spc="5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12A35"/>
                </a:solidFill>
                <a:latin typeface="Arial"/>
                <a:cs typeface="Arial"/>
              </a:rPr>
              <a:t>will</a:t>
            </a:r>
            <a:r>
              <a:rPr dirty="0" sz="1300" spc="-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be</a:t>
            </a:r>
            <a:r>
              <a:rPr dirty="0" sz="13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used</a:t>
            </a:r>
            <a:r>
              <a:rPr dirty="0" sz="1300" spc="3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as</a:t>
            </a:r>
            <a:r>
              <a:rPr dirty="0" sz="1300" spc="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212A35"/>
                </a:solidFill>
                <a:latin typeface="Arial"/>
                <a:cs typeface="Arial"/>
              </a:rPr>
              <a:t>features</a:t>
            </a:r>
            <a:r>
              <a:rPr dirty="0" sz="1300" spc="4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in</a:t>
            </a:r>
            <a:r>
              <a:rPr dirty="0" sz="13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A35"/>
                </a:solidFill>
                <a:latin typeface="Arial MT"/>
                <a:cs typeface="Arial MT"/>
              </a:rPr>
              <a:t>NLP</a:t>
            </a:r>
            <a:r>
              <a:rPr dirty="0" sz="13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12A35"/>
                </a:solidFill>
                <a:latin typeface="Arial MT"/>
                <a:cs typeface="Arial MT"/>
              </a:rPr>
              <a:t>applications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53428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A35"/>
                </a:solidFill>
              </a:rPr>
              <a:t>Modelling</a:t>
            </a:r>
            <a:r>
              <a:rPr dirty="0" spc="-30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–</a:t>
            </a:r>
            <a:r>
              <a:rPr dirty="0" spc="-30">
                <a:solidFill>
                  <a:srgbClr val="212A35"/>
                </a:solidFill>
              </a:rPr>
              <a:t> </a:t>
            </a:r>
            <a:r>
              <a:rPr dirty="0" spc="-15">
                <a:solidFill>
                  <a:srgbClr val="212A35"/>
                </a:solidFill>
              </a:rPr>
              <a:t>Word</a:t>
            </a:r>
            <a:r>
              <a:rPr dirty="0" spc="-20">
                <a:solidFill>
                  <a:srgbClr val="212A35"/>
                </a:solidFill>
              </a:rPr>
              <a:t> </a:t>
            </a:r>
            <a:r>
              <a:rPr dirty="0" spc="-5">
                <a:solidFill>
                  <a:srgbClr val="212A35"/>
                </a:solidFill>
              </a:rPr>
              <a:t>Embedding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423659" y="1287780"/>
            <a:ext cx="5593080" cy="2333625"/>
            <a:chOff x="6423659" y="1287780"/>
            <a:chExt cx="5593080" cy="23336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8831" y="1421458"/>
              <a:ext cx="5373209" cy="201828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38137" y="1302258"/>
              <a:ext cx="5564505" cy="2304415"/>
            </a:xfrm>
            <a:custGeom>
              <a:avLst/>
              <a:gdLst/>
              <a:ahLst/>
              <a:cxnLst/>
              <a:rect l="l" t="t" r="r" b="b"/>
              <a:pathLst>
                <a:path w="5564505" h="2304415">
                  <a:moveTo>
                    <a:pt x="0" y="2304288"/>
                  </a:moveTo>
                  <a:lnTo>
                    <a:pt x="5564123" y="2304288"/>
                  </a:lnTo>
                  <a:lnTo>
                    <a:pt x="5564123" y="0"/>
                  </a:lnTo>
                  <a:lnTo>
                    <a:pt x="0" y="0"/>
                  </a:lnTo>
                  <a:lnTo>
                    <a:pt x="0" y="2304288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6678168" y="4105655"/>
            <a:ext cx="5084445" cy="1594485"/>
            <a:chOff x="6678168" y="4105655"/>
            <a:chExt cx="5084445" cy="159448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1151" y="4177283"/>
              <a:ext cx="4876754" cy="13975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92646" y="4120133"/>
              <a:ext cx="5055235" cy="1565275"/>
            </a:xfrm>
            <a:custGeom>
              <a:avLst/>
              <a:gdLst/>
              <a:ahLst/>
              <a:cxnLst/>
              <a:rect l="l" t="t" r="r" b="b"/>
              <a:pathLst>
                <a:path w="5055234" h="1565275">
                  <a:moveTo>
                    <a:pt x="0" y="1565147"/>
                  </a:moveTo>
                  <a:lnTo>
                    <a:pt x="5055108" y="1565147"/>
                  </a:lnTo>
                  <a:lnTo>
                    <a:pt x="5055108" y="0"/>
                  </a:lnTo>
                  <a:lnTo>
                    <a:pt x="0" y="0"/>
                  </a:lnTo>
                  <a:lnTo>
                    <a:pt x="0" y="1565147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804529" y="3650995"/>
            <a:ext cx="1603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TF-IDF</a:t>
            </a:r>
            <a:r>
              <a:rPr dirty="0" sz="1800" spc="-3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212A35"/>
                </a:solidFill>
                <a:latin typeface="Calibri"/>
                <a:cs typeface="Calibri"/>
              </a:rPr>
              <a:t>Vectorizer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724392" y="5689803"/>
            <a:ext cx="981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212A35"/>
                </a:solidFill>
                <a:latin typeface="Calibri"/>
                <a:cs typeface="Calibri"/>
              </a:rPr>
              <a:t>Word2Vec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338" y="994029"/>
            <a:ext cx="6177280" cy="4660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332740" indent="-229235">
              <a:lnSpc>
                <a:spcPct val="1101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100" spc="-5" b="1">
                <a:solidFill>
                  <a:srgbClr val="212A35"/>
                </a:solidFill>
                <a:latin typeface="Arial"/>
                <a:cs typeface="Arial"/>
              </a:rPr>
              <a:t>Acquires </a:t>
            </a:r>
            <a:r>
              <a:rPr dirty="0" sz="2100" b="1">
                <a:solidFill>
                  <a:srgbClr val="212A35"/>
                </a:solidFill>
                <a:latin typeface="Arial"/>
                <a:cs typeface="Arial"/>
              </a:rPr>
              <a:t>the knowledge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while solving one </a:t>
            </a:r>
            <a:r>
              <a:rPr dirty="0" sz="21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problem and </a:t>
            </a:r>
            <a:r>
              <a:rPr dirty="0" sz="2100" b="1">
                <a:solidFill>
                  <a:srgbClr val="212A35"/>
                </a:solidFill>
                <a:latin typeface="Arial"/>
                <a:cs typeface="Arial"/>
              </a:rPr>
              <a:t>applies it </a:t>
            </a:r>
            <a:r>
              <a:rPr dirty="0" sz="2100">
                <a:solidFill>
                  <a:srgbClr val="212A35"/>
                </a:solidFill>
                <a:latin typeface="Arial MT"/>
                <a:cs typeface="Arial MT"/>
              </a:rPr>
              <a:t>to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a different but related </a:t>
            </a:r>
            <a:r>
              <a:rPr dirty="0" sz="2100" spc="-57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problem</a:t>
            </a:r>
            <a:endParaRPr sz="21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26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100">
                <a:solidFill>
                  <a:srgbClr val="212A35"/>
                </a:solidFill>
                <a:latin typeface="Arial MT"/>
                <a:cs typeface="Arial MT"/>
              </a:rPr>
              <a:t>It</a:t>
            </a:r>
            <a:r>
              <a:rPr dirty="0" sz="21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re-uses</a:t>
            </a:r>
            <a:r>
              <a:rPr dirty="0" sz="2100">
                <a:solidFill>
                  <a:srgbClr val="212A35"/>
                </a:solidFill>
                <a:latin typeface="Arial MT"/>
                <a:cs typeface="Arial MT"/>
              </a:rPr>
              <a:t> the</a:t>
            </a:r>
            <a:r>
              <a:rPr dirty="0" sz="21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pre-trained</a:t>
            </a:r>
            <a:r>
              <a:rPr dirty="0" sz="21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model</a:t>
            </a:r>
            <a:r>
              <a:rPr dirty="0" sz="21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on a</a:t>
            </a:r>
            <a:r>
              <a:rPr dirty="0" sz="21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new</a:t>
            </a:r>
            <a:r>
              <a:rPr dirty="0" sz="2100" spc="-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problem</a:t>
            </a:r>
            <a:endParaRPr sz="21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125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Introduced</a:t>
            </a:r>
            <a:r>
              <a:rPr dirty="0" sz="21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212A35"/>
                </a:solidFill>
                <a:latin typeface="Arial MT"/>
                <a:cs typeface="Arial MT"/>
              </a:rPr>
              <a:t>by</a:t>
            </a:r>
            <a:r>
              <a:rPr dirty="0" sz="21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 b="1">
                <a:solidFill>
                  <a:srgbClr val="212A35"/>
                </a:solidFill>
                <a:latin typeface="Arial"/>
                <a:cs typeface="Arial"/>
              </a:rPr>
              <a:t>Google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2100" b="1">
                <a:solidFill>
                  <a:srgbClr val="212A35"/>
                </a:solidFill>
                <a:latin typeface="Arial"/>
                <a:cs typeface="Arial"/>
              </a:rPr>
              <a:t>Fine</a:t>
            </a:r>
            <a:r>
              <a:rPr dirty="0" sz="2100" spc="-1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100" spc="-25" b="1">
                <a:solidFill>
                  <a:srgbClr val="212A35"/>
                </a:solidFill>
                <a:latin typeface="Arial"/>
                <a:cs typeface="Arial"/>
              </a:rPr>
              <a:t>Tuning</a:t>
            </a:r>
            <a:r>
              <a:rPr dirty="0" sz="2100" spc="-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100" spc="10" b="1">
                <a:solidFill>
                  <a:srgbClr val="212A35"/>
                </a:solidFill>
                <a:latin typeface="Arial"/>
                <a:cs typeface="Arial"/>
              </a:rPr>
              <a:t>with</a:t>
            </a:r>
            <a:r>
              <a:rPr dirty="0" sz="2100" spc="-4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100" spc="-50" b="1">
                <a:solidFill>
                  <a:srgbClr val="212A35"/>
                </a:solidFill>
                <a:latin typeface="Arial"/>
                <a:cs typeface="Arial"/>
              </a:rPr>
              <a:t>BERT:</a:t>
            </a:r>
            <a:endParaRPr sz="21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6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Bidirectional</a:t>
            </a:r>
            <a:r>
              <a:rPr dirty="0" sz="21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Encoder</a:t>
            </a:r>
            <a:r>
              <a:rPr dirty="0" sz="2100" spc="-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Representations</a:t>
            </a:r>
            <a:r>
              <a:rPr dirty="0" sz="2100" spc="-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212A35"/>
                </a:solidFill>
                <a:latin typeface="Arial MT"/>
                <a:cs typeface="Arial MT"/>
              </a:rPr>
              <a:t>from</a:t>
            </a:r>
            <a:endParaRPr sz="21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250"/>
              </a:spcBef>
            </a:pPr>
            <a:r>
              <a:rPr dirty="0" sz="2100" spc="-10">
                <a:solidFill>
                  <a:srgbClr val="212A35"/>
                </a:solidFill>
                <a:latin typeface="Arial MT"/>
                <a:cs typeface="Arial MT"/>
              </a:rPr>
              <a:t>Transformers</a:t>
            </a:r>
            <a:endParaRPr sz="2100">
              <a:latin typeface="Arial MT"/>
              <a:cs typeface="Arial MT"/>
            </a:endParaRPr>
          </a:p>
          <a:p>
            <a:pPr marL="241300" marR="5080" indent="-229235">
              <a:lnSpc>
                <a:spcPct val="110000"/>
              </a:lnSpc>
              <a:spcBef>
                <a:spcPts val="100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100">
                <a:solidFill>
                  <a:srgbClr val="212A35"/>
                </a:solidFill>
                <a:latin typeface="Arial MT"/>
                <a:cs typeface="Arial MT"/>
              </a:rPr>
              <a:t>First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deeply bidirectional </a:t>
            </a:r>
            <a:r>
              <a:rPr dirty="0" sz="2100" spc="-5" b="1">
                <a:solidFill>
                  <a:srgbClr val="212A35"/>
                </a:solidFill>
                <a:latin typeface="Arial"/>
                <a:cs typeface="Arial"/>
              </a:rPr>
              <a:t>unsupervised </a:t>
            </a:r>
            <a:r>
              <a:rPr dirty="0" sz="2100" b="1">
                <a:solidFill>
                  <a:srgbClr val="212A35"/>
                </a:solidFill>
                <a:latin typeface="Arial"/>
                <a:cs typeface="Arial"/>
              </a:rPr>
              <a:t>language </a:t>
            </a:r>
            <a:r>
              <a:rPr dirty="0" sz="2100" spc="-57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212A35"/>
                </a:solidFill>
                <a:latin typeface="Arial"/>
                <a:cs typeface="Arial"/>
              </a:rPr>
              <a:t>representation</a:t>
            </a:r>
            <a:endParaRPr sz="21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100" spc="-5" b="1">
                <a:solidFill>
                  <a:srgbClr val="212A35"/>
                </a:solidFill>
                <a:latin typeface="Arial"/>
                <a:cs typeface="Arial"/>
              </a:rPr>
              <a:t>Pre-trained</a:t>
            </a:r>
            <a:r>
              <a:rPr dirty="0" sz="210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212A35"/>
                </a:solidFill>
                <a:latin typeface="Arial MT"/>
                <a:cs typeface="Arial MT"/>
              </a:rPr>
              <a:t>using</a:t>
            </a:r>
            <a:r>
              <a:rPr dirty="0" sz="21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212A35"/>
                </a:solidFill>
                <a:latin typeface="Arial MT"/>
                <a:cs typeface="Arial MT"/>
              </a:rPr>
              <a:t>plain</a:t>
            </a:r>
            <a:r>
              <a:rPr dirty="0" sz="21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100" spc="-5" b="1">
                <a:solidFill>
                  <a:srgbClr val="212A35"/>
                </a:solidFill>
                <a:latin typeface="Arial"/>
                <a:cs typeface="Arial"/>
              </a:rPr>
              <a:t>text</a:t>
            </a:r>
            <a:r>
              <a:rPr dirty="0" sz="2100" spc="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212A35"/>
                </a:solidFill>
                <a:latin typeface="Arial"/>
                <a:cs typeface="Arial"/>
              </a:rPr>
              <a:t>corpus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53943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A35"/>
                </a:solidFill>
              </a:rPr>
              <a:t>Modelling</a:t>
            </a:r>
            <a:r>
              <a:rPr dirty="0" spc="-15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–</a:t>
            </a:r>
            <a:r>
              <a:rPr dirty="0" spc="-65">
                <a:solidFill>
                  <a:srgbClr val="212A35"/>
                </a:solidFill>
              </a:rPr>
              <a:t> </a:t>
            </a:r>
            <a:r>
              <a:rPr dirty="0" spc="-20">
                <a:solidFill>
                  <a:srgbClr val="212A35"/>
                </a:solidFill>
              </a:rPr>
              <a:t>Transfer</a:t>
            </a:r>
            <a:r>
              <a:rPr dirty="0" spc="-35">
                <a:solidFill>
                  <a:srgbClr val="212A35"/>
                </a:solidFill>
              </a:rPr>
              <a:t> </a:t>
            </a:r>
            <a:r>
              <a:rPr dirty="0" spc="-5">
                <a:solidFill>
                  <a:srgbClr val="212A35"/>
                </a:solidFill>
              </a:rPr>
              <a:t>Learning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95288" y="2284476"/>
            <a:ext cx="5598160" cy="1618615"/>
            <a:chOff x="6495288" y="2284476"/>
            <a:chExt cx="5598160" cy="16186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271" y="2378007"/>
              <a:ext cx="5432172" cy="1409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09766" y="2298954"/>
              <a:ext cx="5568950" cy="1590040"/>
            </a:xfrm>
            <a:custGeom>
              <a:avLst/>
              <a:gdLst/>
              <a:ahLst/>
              <a:cxnLst/>
              <a:rect l="l" t="t" r="r" b="b"/>
              <a:pathLst>
                <a:path w="5568950" h="1590039">
                  <a:moveTo>
                    <a:pt x="0" y="1589532"/>
                  </a:moveTo>
                  <a:lnTo>
                    <a:pt x="5568696" y="1589532"/>
                  </a:lnTo>
                  <a:lnTo>
                    <a:pt x="5568696" y="0"/>
                  </a:lnTo>
                  <a:lnTo>
                    <a:pt x="0" y="0"/>
                  </a:lnTo>
                  <a:lnTo>
                    <a:pt x="0" y="1589532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60" y="1362299"/>
            <a:ext cx="6795134" cy="247523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30" b="1">
                <a:solidFill>
                  <a:srgbClr val="212A35"/>
                </a:solidFill>
                <a:latin typeface="Arial"/>
                <a:cs typeface="Arial"/>
              </a:rPr>
              <a:t>VADER</a:t>
            </a:r>
            <a:r>
              <a:rPr dirty="0" sz="2000" spc="-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12A35"/>
                </a:solidFill>
                <a:latin typeface="Arial"/>
                <a:cs typeface="Arial"/>
              </a:rPr>
              <a:t>sentiment</a:t>
            </a:r>
            <a:r>
              <a:rPr dirty="0" sz="2000" spc="-4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with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212A35"/>
                </a:solidFill>
                <a:latin typeface="Arial"/>
                <a:cs typeface="Arial"/>
              </a:rPr>
              <a:t>Decision</a:t>
            </a:r>
            <a:r>
              <a:rPr dirty="0" sz="2000" spc="-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000" spc="-30" b="1">
                <a:solidFill>
                  <a:srgbClr val="212A35"/>
                </a:solidFill>
                <a:latin typeface="Arial"/>
                <a:cs typeface="Arial"/>
              </a:rPr>
              <a:t>Tree</a:t>
            </a:r>
            <a:r>
              <a:rPr dirty="0" sz="2000" spc="-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12A35"/>
                </a:solidFill>
                <a:latin typeface="Arial"/>
                <a:cs typeface="Arial"/>
              </a:rPr>
              <a:t>Classifier</a:t>
            </a:r>
            <a:r>
              <a:rPr dirty="0" sz="2000" spc="-4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has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given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 the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highest</a:t>
            </a:r>
            <a:r>
              <a:rPr dirty="0" sz="20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accuracy</a:t>
            </a:r>
            <a:r>
              <a:rPr dirty="0" sz="2000" spc="-5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212A35"/>
                </a:solidFill>
                <a:latin typeface="Arial"/>
                <a:cs typeface="Arial"/>
              </a:rPr>
              <a:t>89%</a:t>
            </a:r>
            <a:endParaRPr sz="2000">
              <a:latin typeface="Arial"/>
              <a:cs typeface="Arial"/>
            </a:endParaRPr>
          </a:p>
          <a:p>
            <a:pPr marL="241300" marR="5080" indent="-229235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10" b="1">
                <a:solidFill>
                  <a:srgbClr val="212A35"/>
                </a:solidFill>
                <a:latin typeface="Arial"/>
                <a:cs typeface="Arial"/>
              </a:rPr>
              <a:t>Word</a:t>
            </a:r>
            <a:r>
              <a:rPr dirty="0" sz="2000" spc="-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12A35"/>
                </a:solidFill>
                <a:latin typeface="Arial"/>
                <a:cs typeface="Arial"/>
              </a:rPr>
              <a:t>Embedding</a:t>
            </a:r>
            <a:r>
              <a:rPr dirty="0" sz="2000" spc="-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212A35"/>
                </a:solidFill>
                <a:latin typeface="Arial"/>
                <a:cs typeface="Arial"/>
              </a:rPr>
              <a:t>with</a:t>
            </a:r>
            <a:r>
              <a:rPr dirty="0" sz="2000" spc="-5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12A35"/>
                </a:solidFill>
                <a:latin typeface="Arial"/>
                <a:cs typeface="Arial"/>
              </a:rPr>
              <a:t>TF-IDF</a:t>
            </a:r>
            <a:r>
              <a:rPr dirty="0" sz="2000" spc="-2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12A35"/>
                </a:solidFill>
                <a:latin typeface="Arial MT"/>
                <a:cs typeface="Arial MT"/>
              </a:rPr>
              <a:t>Vectorizer</a:t>
            </a:r>
            <a:r>
              <a:rPr dirty="0" sz="2000" spc="-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has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second </a:t>
            </a:r>
            <a:r>
              <a:rPr dirty="0" sz="2000" spc="-5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best</a:t>
            </a:r>
            <a:r>
              <a:rPr dirty="0" sz="2000" spc="-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accuracy</a:t>
            </a:r>
            <a:r>
              <a:rPr dirty="0" sz="2000" spc="-4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212A35"/>
                </a:solidFill>
                <a:latin typeface="Arial"/>
                <a:cs typeface="Arial"/>
              </a:rPr>
              <a:t>85%</a:t>
            </a:r>
            <a:endParaRPr sz="2000">
              <a:latin typeface="Arial"/>
              <a:cs typeface="Arial"/>
            </a:endParaRPr>
          </a:p>
          <a:p>
            <a:pPr marL="241300" marR="111125" indent="-229235">
              <a:lnSpc>
                <a:spcPct val="120000"/>
              </a:lnSpc>
              <a:spcBef>
                <a:spcPts val="101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Precision,</a:t>
            </a:r>
            <a:r>
              <a:rPr dirty="0" sz="20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Recall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F1-Score</a:t>
            </a:r>
            <a:r>
              <a:rPr dirty="0" sz="20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VADER</a:t>
            </a:r>
            <a:r>
              <a:rPr dirty="0" sz="20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Sentiment </a:t>
            </a:r>
            <a:r>
              <a:rPr dirty="0" sz="2000" spc="-5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are</a:t>
            </a:r>
            <a:r>
              <a:rPr dirty="0" sz="20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as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shown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below: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19253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12A35"/>
                </a:solidFill>
              </a:rPr>
              <a:t>E</a:t>
            </a:r>
            <a:r>
              <a:rPr dirty="0" spc="5">
                <a:solidFill>
                  <a:srgbClr val="212A35"/>
                </a:solidFill>
              </a:rPr>
              <a:t>v</a:t>
            </a:r>
            <a:r>
              <a:rPr dirty="0">
                <a:solidFill>
                  <a:srgbClr val="212A35"/>
                </a:solidFill>
              </a:rPr>
              <a:t>alu</a:t>
            </a:r>
            <a:r>
              <a:rPr dirty="0" spc="-10">
                <a:solidFill>
                  <a:srgbClr val="212A35"/>
                </a:solidFill>
              </a:rPr>
              <a:t>a</a:t>
            </a:r>
            <a:r>
              <a:rPr dirty="0">
                <a:solidFill>
                  <a:srgbClr val="212A35"/>
                </a:solidFill>
              </a:rPr>
              <a:t>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925056" y="4171188"/>
            <a:ext cx="5213985" cy="1457325"/>
            <a:chOff x="6925056" y="4171188"/>
            <a:chExt cx="5213985" cy="1457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5258" y="4231407"/>
              <a:ext cx="5054140" cy="13208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39534" y="4185666"/>
              <a:ext cx="5184775" cy="1428115"/>
            </a:xfrm>
            <a:custGeom>
              <a:avLst/>
              <a:gdLst/>
              <a:ahLst/>
              <a:cxnLst/>
              <a:rect l="l" t="t" r="r" b="b"/>
              <a:pathLst>
                <a:path w="5184775" h="1428114">
                  <a:moveTo>
                    <a:pt x="0" y="1427988"/>
                  </a:moveTo>
                  <a:lnTo>
                    <a:pt x="5184648" y="1427988"/>
                  </a:lnTo>
                  <a:lnTo>
                    <a:pt x="5184648" y="0"/>
                  </a:lnTo>
                  <a:lnTo>
                    <a:pt x="0" y="0"/>
                  </a:lnTo>
                  <a:lnTo>
                    <a:pt x="0" y="1427988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661030" y="5657494"/>
            <a:ext cx="26200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12A35"/>
                </a:solidFill>
                <a:latin typeface="Calibri"/>
                <a:cs typeface="Calibri"/>
              </a:rPr>
              <a:t>Results</a:t>
            </a:r>
            <a:r>
              <a:rPr dirty="0" sz="1800" spc="-2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of</a:t>
            </a:r>
            <a:r>
              <a:rPr dirty="0" sz="1800" spc="-1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212A35"/>
                </a:solidFill>
                <a:latin typeface="Calibri"/>
                <a:cs typeface="Calibri"/>
              </a:rPr>
              <a:t>VADER </a:t>
            </a: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Sentiment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22592" y="1373124"/>
            <a:ext cx="5116195" cy="2583180"/>
            <a:chOff x="7022592" y="1373124"/>
            <a:chExt cx="5116195" cy="25831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9176" y="1468785"/>
              <a:ext cx="4924795" cy="238232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37070" y="1387602"/>
              <a:ext cx="5087620" cy="2554605"/>
            </a:xfrm>
            <a:custGeom>
              <a:avLst/>
              <a:gdLst/>
              <a:ahLst/>
              <a:cxnLst/>
              <a:rect l="l" t="t" r="r" b="b"/>
              <a:pathLst>
                <a:path w="5087620" h="2554604">
                  <a:moveTo>
                    <a:pt x="0" y="2554224"/>
                  </a:moveTo>
                  <a:lnTo>
                    <a:pt x="5087112" y="2554224"/>
                  </a:lnTo>
                  <a:lnTo>
                    <a:pt x="5087112" y="0"/>
                  </a:lnTo>
                  <a:lnTo>
                    <a:pt x="0" y="0"/>
                  </a:lnTo>
                  <a:lnTo>
                    <a:pt x="0" y="2554224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711310" y="5664809"/>
            <a:ext cx="2418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Comparison of</a:t>
            </a:r>
            <a:r>
              <a:rPr dirty="0" sz="1800" spc="-2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12A35"/>
                </a:solidFill>
                <a:latin typeface="Calibri"/>
                <a:cs typeface="Calibri"/>
              </a:rPr>
              <a:t>Accuracies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811" y="4171188"/>
            <a:ext cx="4829810" cy="1457325"/>
            <a:chOff x="19811" y="4171188"/>
            <a:chExt cx="4829810" cy="145732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491" y="4264221"/>
              <a:ext cx="4632871" cy="124951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289" y="4185666"/>
              <a:ext cx="4800600" cy="1428115"/>
            </a:xfrm>
            <a:custGeom>
              <a:avLst/>
              <a:gdLst/>
              <a:ahLst/>
              <a:cxnLst/>
              <a:rect l="l" t="t" r="r" b="b"/>
              <a:pathLst>
                <a:path w="4800600" h="1428114">
                  <a:moveTo>
                    <a:pt x="0" y="1427988"/>
                  </a:moveTo>
                  <a:lnTo>
                    <a:pt x="4800600" y="14279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1427988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904232" y="4171188"/>
            <a:ext cx="1975485" cy="1457325"/>
            <a:chOff x="4904232" y="4171188"/>
            <a:chExt cx="1975485" cy="145732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7093" y="4251417"/>
              <a:ext cx="1814746" cy="12745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18710" y="4185666"/>
              <a:ext cx="1946275" cy="1428115"/>
            </a:xfrm>
            <a:custGeom>
              <a:avLst/>
              <a:gdLst/>
              <a:ahLst/>
              <a:cxnLst/>
              <a:rect l="l" t="t" r="r" b="b"/>
              <a:pathLst>
                <a:path w="1946275" h="1428114">
                  <a:moveTo>
                    <a:pt x="0" y="1427988"/>
                  </a:moveTo>
                  <a:lnTo>
                    <a:pt x="1946147" y="1427988"/>
                  </a:lnTo>
                  <a:lnTo>
                    <a:pt x="1946147" y="0"/>
                  </a:lnTo>
                  <a:lnTo>
                    <a:pt x="0" y="0"/>
                  </a:lnTo>
                  <a:lnTo>
                    <a:pt x="0" y="1427988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6117" y="780541"/>
            <a:ext cx="6049645" cy="5262245"/>
            <a:chOff x="2976117" y="780541"/>
            <a:chExt cx="6049645" cy="5262245"/>
          </a:xfrm>
        </p:grpSpPr>
        <p:sp>
          <p:nvSpPr>
            <p:cNvPr id="3" name="object 3"/>
            <p:cNvSpPr/>
            <p:nvPr/>
          </p:nvSpPr>
          <p:spPr>
            <a:xfrm>
              <a:off x="2997199" y="786891"/>
              <a:ext cx="1102360" cy="5249545"/>
            </a:xfrm>
            <a:custGeom>
              <a:avLst/>
              <a:gdLst/>
              <a:ahLst/>
              <a:cxnLst/>
              <a:rect l="l" t="t" r="r" b="b"/>
              <a:pathLst>
                <a:path w="1102360" h="5249545">
                  <a:moveTo>
                    <a:pt x="15239" y="0"/>
                  </a:moveTo>
                  <a:lnTo>
                    <a:pt x="49209" y="34408"/>
                  </a:lnTo>
                  <a:lnTo>
                    <a:pt x="82639" y="69146"/>
                  </a:lnTo>
                  <a:lnTo>
                    <a:pt x="115530" y="104209"/>
                  </a:lnTo>
                  <a:lnTo>
                    <a:pt x="147882" y="139591"/>
                  </a:lnTo>
                  <a:lnTo>
                    <a:pt x="179695" y="175287"/>
                  </a:lnTo>
                  <a:lnTo>
                    <a:pt x="210968" y="211291"/>
                  </a:lnTo>
                  <a:lnTo>
                    <a:pt x="241702" y="247598"/>
                  </a:lnTo>
                  <a:lnTo>
                    <a:pt x="271897" y="284204"/>
                  </a:lnTo>
                  <a:lnTo>
                    <a:pt x="301553" y="321102"/>
                  </a:lnTo>
                  <a:lnTo>
                    <a:pt x="330670" y="358288"/>
                  </a:lnTo>
                  <a:lnTo>
                    <a:pt x="359247" y="395756"/>
                  </a:lnTo>
                  <a:lnTo>
                    <a:pt x="387285" y="433501"/>
                  </a:lnTo>
                  <a:lnTo>
                    <a:pt x="414784" y="471518"/>
                  </a:lnTo>
                  <a:lnTo>
                    <a:pt x="441744" y="509801"/>
                  </a:lnTo>
                  <a:lnTo>
                    <a:pt x="468165" y="548345"/>
                  </a:lnTo>
                  <a:lnTo>
                    <a:pt x="494046" y="587145"/>
                  </a:lnTo>
                  <a:lnTo>
                    <a:pt x="519389" y="626196"/>
                  </a:lnTo>
                  <a:lnTo>
                    <a:pt x="544192" y="665492"/>
                  </a:lnTo>
                  <a:lnTo>
                    <a:pt x="568455" y="705028"/>
                  </a:lnTo>
                  <a:lnTo>
                    <a:pt x="592180" y="744798"/>
                  </a:lnTo>
                  <a:lnTo>
                    <a:pt x="615366" y="784798"/>
                  </a:lnTo>
                  <a:lnTo>
                    <a:pt x="638012" y="825023"/>
                  </a:lnTo>
                  <a:lnTo>
                    <a:pt x="660119" y="865466"/>
                  </a:lnTo>
                  <a:lnTo>
                    <a:pt x="681687" y="906123"/>
                  </a:lnTo>
                  <a:lnTo>
                    <a:pt x="702715" y="946988"/>
                  </a:lnTo>
                  <a:lnTo>
                    <a:pt x="723205" y="988056"/>
                  </a:lnTo>
                  <a:lnTo>
                    <a:pt x="743155" y="1029322"/>
                  </a:lnTo>
                  <a:lnTo>
                    <a:pt x="762566" y="1070781"/>
                  </a:lnTo>
                  <a:lnTo>
                    <a:pt x="781438" y="1112426"/>
                  </a:lnTo>
                  <a:lnTo>
                    <a:pt x="799771" y="1154254"/>
                  </a:lnTo>
                  <a:lnTo>
                    <a:pt x="817564" y="1196259"/>
                  </a:lnTo>
                  <a:lnTo>
                    <a:pt x="834819" y="1238435"/>
                  </a:lnTo>
                  <a:lnTo>
                    <a:pt x="851534" y="1280777"/>
                  </a:lnTo>
                  <a:lnTo>
                    <a:pt x="867710" y="1323280"/>
                  </a:lnTo>
                  <a:lnTo>
                    <a:pt x="883346" y="1365939"/>
                  </a:lnTo>
                  <a:lnTo>
                    <a:pt x="898444" y="1408748"/>
                  </a:lnTo>
                  <a:lnTo>
                    <a:pt x="913002" y="1451702"/>
                  </a:lnTo>
                  <a:lnTo>
                    <a:pt x="927021" y="1494795"/>
                  </a:lnTo>
                  <a:lnTo>
                    <a:pt x="940501" y="1538024"/>
                  </a:lnTo>
                  <a:lnTo>
                    <a:pt x="953442" y="1581381"/>
                  </a:lnTo>
                  <a:lnTo>
                    <a:pt x="965844" y="1624863"/>
                  </a:lnTo>
                  <a:lnTo>
                    <a:pt x="977706" y="1668463"/>
                  </a:lnTo>
                  <a:lnTo>
                    <a:pt x="989029" y="1712177"/>
                  </a:lnTo>
                  <a:lnTo>
                    <a:pt x="999813" y="1755998"/>
                  </a:lnTo>
                  <a:lnTo>
                    <a:pt x="1010058" y="1799923"/>
                  </a:lnTo>
                  <a:lnTo>
                    <a:pt x="1019763" y="1843945"/>
                  </a:lnTo>
                  <a:lnTo>
                    <a:pt x="1028930" y="1888060"/>
                  </a:lnTo>
                  <a:lnTo>
                    <a:pt x="1037557" y="1932261"/>
                  </a:lnTo>
                  <a:lnTo>
                    <a:pt x="1045645" y="1976545"/>
                  </a:lnTo>
                  <a:lnTo>
                    <a:pt x="1053193" y="2020904"/>
                  </a:lnTo>
                  <a:lnTo>
                    <a:pt x="1060203" y="2065335"/>
                  </a:lnTo>
                  <a:lnTo>
                    <a:pt x="1066673" y="2109832"/>
                  </a:lnTo>
                  <a:lnTo>
                    <a:pt x="1072605" y="2154390"/>
                  </a:lnTo>
                  <a:lnTo>
                    <a:pt x="1077996" y="2199003"/>
                  </a:lnTo>
                  <a:lnTo>
                    <a:pt x="1082849" y="2243666"/>
                  </a:lnTo>
                  <a:lnTo>
                    <a:pt x="1087163" y="2288374"/>
                  </a:lnTo>
                  <a:lnTo>
                    <a:pt x="1090937" y="2333121"/>
                  </a:lnTo>
                  <a:lnTo>
                    <a:pt x="1094172" y="2377903"/>
                  </a:lnTo>
                  <a:lnTo>
                    <a:pt x="1096868" y="2422714"/>
                  </a:lnTo>
                  <a:lnTo>
                    <a:pt x="1099025" y="2467548"/>
                  </a:lnTo>
                  <a:lnTo>
                    <a:pt x="1100643" y="2512401"/>
                  </a:lnTo>
                  <a:lnTo>
                    <a:pt x="1101721" y="2557267"/>
                  </a:lnTo>
                  <a:lnTo>
                    <a:pt x="1102260" y="2602142"/>
                  </a:lnTo>
                  <a:lnTo>
                    <a:pt x="1102260" y="2647018"/>
                  </a:lnTo>
                  <a:lnTo>
                    <a:pt x="1101721" y="2691892"/>
                  </a:lnTo>
                  <a:lnTo>
                    <a:pt x="1100643" y="2736758"/>
                  </a:lnTo>
                  <a:lnTo>
                    <a:pt x="1099025" y="2781611"/>
                  </a:lnTo>
                  <a:lnTo>
                    <a:pt x="1096868" y="2826446"/>
                  </a:lnTo>
                  <a:lnTo>
                    <a:pt x="1094172" y="2871257"/>
                  </a:lnTo>
                  <a:lnTo>
                    <a:pt x="1090937" y="2916038"/>
                  </a:lnTo>
                  <a:lnTo>
                    <a:pt x="1087163" y="2960786"/>
                  </a:lnTo>
                  <a:lnTo>
                    <a:pt x="1082849" y="3005494"/>
                  </a:lnTo>
                  <a:lnTo>
                    <a:pt x="1077996" y="3050157"/>
                  </a:lnTo>
                  <a:lnTo>
                    <a:pt x="1072605" y="3094770"/>
                  </a:lnTo>
                  <a:lnTo>
                    <a:pt x="1066673" y="3139327"/>
                  </a:lnTo>
                  <a:lnTo>
                    <a:pt x="1060203" y="3183824"/>
                  </a:lnTo>
                  <a:lnTo>
                    <a:pt x="1053193" y="3228255"/>
                  </a:lnTo>
                  <a:lnTo>
                    <a:pt x="1045645" y="3272615"/>
                  </a:lnTo>
                  <a:lnTo>
                    <a:pt x="1037557" y="3316898"/>
                  </a:lnTo>
                  <a:lnTo>
                    <a:pt x="1028930" y="3361100"/>
                  </a:lnTo>
                  <a:lnTo>
                    <a:pt x="1019763" y="3405214"/>
                  </a:lnTo>
                  <a:lnTo>
                    <a:pt x="1010058" y="3449236"/>
                  </a:lnTo>
                  <a:lnTo>
                    <a:pt x="999813" y="3493161"/>
                  </a:lnTo>
                  <a:lnTo>
                    <a:pt x="989029" y="3536982"/>
                  </a:lnTo>
                  <a:lnTo>
                    <a:pt x="977706" y="3580696"/>
                  </a:lnTo>
                  <a:lnTo>
                    <a:pt x="965844" y="3624296"/>
                  </a:lnTo>
                  <a:lnTo>
                    <a:pt x="953442" y="3667777"/>
                  </a:lnTo>
                  <a:lnTo>
                    <a:pt x="940501" y="3711135"/>
                  </a:lnTo>
                  <a:lnTo>
                    <a:pt x="927021" y="3754363"/>
                  </a:lnTo>
                  <a:lnTo>
                    <a:pt x="913002" y="3797457"/>
                  </a:lnTo>
                  <a:lnTo>
                    <a:pt x="898444" y="3840411"/>
                  </a:lnTo>
                  <a:lnTo>
                    <a:pt x="883346" y="3883219"/>
                  </a:lnTo>
                  <a:lnTo>
                    <a:pt x="867710" y="3925878"/>
                  </a:lnTo>
                  <a:lnTo>
                    <a:pt x="851534" y="3968381"/>
                  </a:lnTo>
                  <a:lnTo>
                    <a:pt x="834819" y="4010723"/>
                  </a:lnTo>
                  <a:lnTo>
                    <a:pt x="817564" y="4052899"/>
                  </a:lnTo>
                  <a:lnTo>
                    <a:pt x="799771" y="4094903"/>
                  </a:lnTo>
                  <a:lnTo>
                    <a:pt x="781438" y="4136731"/>
                  </a:lnTo>
                  <a:lnTo>
                    <a:pt x="762566" y="4178376"/>
                  </a:lnTo>
                  <a:lnTo>
                    <a:pt x="743155" y="4219835"/>
                  </a:lnTo>
                  <a:lnTo>
                    <a:pt x="723205" y="4261101"/>
                  </a:lnTo>
                  <a:lnTo>
                    <a:pt x="702715" y="4302169"/>
                  </a:lnTo>
                  <a:lnTo>
                    <a:pt x="681687" y="4343034"/>
                  </a:lnTo>
                  <a:lnTo>
                    <a:pt x="660119" y="4383690"/>
                  </a:lnTo>
                  <a:lnTo>
                    <a:pt x="638012" y="4424133"/>
                  </a:lnTo>
                  <a:lnTo>
                    <a:pt x="615366" y="4464357"/>
                  </a:lnTo>
                  <a:lnTo>
                    <a:pt x="592180" y="4504357"/>
                  </a:lnTo>
                  <a:lnTo>
                    <a:pt x="568455" y="4544127"/>
                  </a:lnTo>
                  <a:lnTo>
                    <a:pt x="544192" y="4583663"/>
                  </a:lnTo>
                  <a:lnTo>
                    <a:pt x="519389" y="4622959"/>
                  </a:lnTo>
                  <a:lnTo>
                    <a:pt x="494046" y="4662009"/>
                  </a:lnTo>
                  <a:lnTo>
                    <a:pt x="468165" y="4700809"/>
                  </a:lnTo>
                  <a:lnTo>
                    <a:pt x="441744" y="4739353"/>
                  </a:lnTo>
                  <a:lnTo>
                    <a:pt x="414784" y="4777636"/>
                  </a:lnTo>
                  <a:lnTo>
                    <a:pt x="387285" y="4815652"/>
                  </a:lnTo>
                  <a:lnTo>
                    <a:pt x="359247" y="4853397"/>
                  </a:lnTo>
                  <a:lnTo>
                    <a:pt x="330670" y="4890865"/>
                  </a:lnTo>
                  <a:lnTo>
                    <a:pt x="301553" y="4928050"/>
                  </a:lnTo>
                  <a:lnTo>
                    <a:pt x="271897" y="4964948"/>
                  </a:lnTo>
                  <a:lnTo>
                    <a:pt x="241702" y="5001554"/>
                  </a:lnTo>
                  <a:lnTo>
                    <a:pt x="210968" y="5037861"/>
                  </a:lnTo>
                  <a:lnTo>
                    <a:pt x="179695" y="5073865"/>
                  </a:lnTo>
                  <a:lnTo>
                    <a:pt x="147882" y="5109561"/>
                  </a:lnTo>
                  <a:lnTo>
                    <a:pt x="115530" y="5144942"/>
                  </a:lnTo>
                  <a:lnTo>
                    <a:pt x="82639" y="5180005"/>
                  </a:lnTo>
                  <a:lnTo>
                    <a:pt x="49209" y="5214742"/>
                  </a:lnTo>
                  <a:lnTo>
                    <a:pt x="15239" y="5249151"/>
                  </a:lnTo>
                  <a:lnTo>
                    <a:pt x="0" y="5233873"/>
                  </a:lnTo>
                  <a:lnTo>
                    <a:pt x="34038" y="5199394"/>
                  </a:lnTo>
                  <a:lnTo>
                    <a:pt x="67533" y="5164583"/>
                  </a:lnTo>
                  <a:lnTo>
                    <a:pt x="100482" y="5129444"/>
                  </a:lnTo>
                  <a:lnTo>
                    <a:pt x="132887" y="5093983"/>
                  </a:lnTo>
                  <a:lnTo>
                    <a:pt x="164748" y="5058204"/>
                  </a:lnTo>
                  <a:lnTo>
                    <a:pt x="196063" y="5022114"/>
                  </a:lnTo>
                  <a:lnTo>
                    <a:pt x="226834" y="4985718"/>
                  </a:lnTo>
                  <a:lnTo>
                    <a:pt x="257061" y="4949021"/>
                  </a:lnTo>
                  <a:lnTo>
                    <a:pt x="286743" y="4912029"/>
                  </a:lnTo>
                  <a:lnTo>
                    <a:pt x="315880" y="4874746"/>
                  </a:lnTo>
                  <a:lnTo>
                    <a:pt x="344473" y="4837179"/>
                  </a:lnTo>
                  <a:lnTo>
                    <a:pt x="372521" y="4799332"/>
                  </a:lnTo>
                  <a:lnTo>
                    <a:pt x="400024" y="4761212"/>
                  </a:lnTo>
                  <a:lnTo>
                    <a:pt x="426983" y="4722822"/>
                  </a:lnTo>
                  <a:lnTo>
                    <a:pt x="453397" y="4684170"/>
                  </a:lnTo>
                  <a:lnTo>
                    <a:pt x="479267" y="4645260"/>
                  </a:lnTo>
                  <a:lnTo>
                    <a:pt x="504591" y="4606097"/>
                  </a:lnTo>
                  <a:lnTo>
                    <a:pt x="529372" y="4566687"/>
                  </a:lnTo>
                  <a:lnTo>
                    <a:pt x="553607" y="4527035"/>
                  </a:lnTo>
                  <a:lnTo>
                    <a:pt x="577298" y="4487147"/>
                  </a:lnTo>
                  <a:lnTo>
                    <a:pt x="600445" y="4447028"/>
                  </a:lnTo>
                  <a:lnTo>
                    <a:pt x="623047" y="4406683"/>
                  </a:lnTo>
                  <a:lnTo>
                    <a:pt x="645104" y="4366118"/>
                  </a:lnTo>
                  <a:lnTo>
                    <a:pt x="666616" y="4325338"/>
                  </a:lnTo>
                  <a:lnTo>
                    <a:pt x="687584" y="4284349"/>
                  </a:lnTo>
                  <a:lnTo>
                    <a:pt x="708008" y="4243155"/>
                  </a:lnTo>
                  <a:lnTo>
                    <a:pt x="727886" y="4201763"/>
                  </a:lnTo>
                  <a:lnTo>
                    <a:pt x="747220" y="4160177"/>
                  </a:lnTo>
                  <a:lnTo>
                    <a:pt x="766010" y="4118404"/>
                  </a:lnTo>
                  <a:lnTo>
                    <a:pt x="784255" y="4076447"/>
                  </a:lnTo>
                  <a:lnTo>
                    <a:pt x="801955" y="4034314"/>
                  </a:lnTo>
                  <a:lnTo>
                    <a:pt x="819111" y="3992008"/>
                  </a:lnTo>
                  <a:lnTo>
                    <a:pt x="835721" y="3949536"/>
                  </a:lnTo>
                  <a:lnTo>
                    <a:pt x="851788" y="3906903"/>
                  </a:lnTo>
                  <a:lnTo>
                    <a:pt x="867310" y="3864114"/>
                  </a:lnTo>
                  <a:lnTo>
                    <a:pt x="882287" y="3821174"/>
                  </a:lnTo>
                  <a:lnTo>
                    <a:pt x="896719" y="3778089"/>
                  </a:lnTo>
                  <a:lnTo>
                    <a:pt x="910607" y="3734865"/>
                  </a:lnTo>
                  <a:lnTo>
                    <a:pt x="923950" y="3691507"/>
                  </a:lnTo>
                  <a:lnTo>
                    <a:pt x="936749" y="3648019"/>
                  </a:lnTo>
                  <a:lnTo>
                    <a:pt x="949003" y="3604408"/>
                  </a:lnTo>
                  <a:lnTo>
                    <a:pt x="960712" y="3560679"/>
                  </a:lnTo>
                  <a:lnTo>
                    <a:pt x="971877" y="3516837"/>
                  </a:lnTo>
                  <a:lnTo>
                    <a:pt x="982497" y="3472887"/>
                  </a:lnTo>
                  <a:lnTo>
                    <a:pt x="992573" y="3428835"/>
                  </a:lnTo>
                  <a:lnTo>
                    <a:pt x="1002103" y="3384687"/>
                  </a:lnTo>
                  <a:lnTo>
                    <a:pt x="1011090" y="3340448"/>
                  </a:lnTo>
                  <a:lnTo>
                    <a:pt x="1019531" y="3296122"/>
                  </a:lnTo>
                  <a:lnTo>
                    <a:pt x="1027428" y="3251716"/>
                  </a:lnTo>
                  <a:lnTo>
                    <a:pt x="1034781" y="3207234"/>
                  </a:lnTo>
                  <a:lnTo>
                    <a:pt x="1041588" y="3162683"/>
                  </a:lnTo>
                  <a:lnTo>
                    <a:pt x="1047852" y="3118067"/>
                  </a:lnTo>
                  <a:lnTo>
                    <a:pt x="1053570" y="3073392"/>
                  </a:lnTo>
                  <a:lnTo>
                    <a:pt x="1058744" y="3028664"/>
                  </a:lnTo>
                  <a:lnTo>
                    <a:pt x="1063373" y="2983887"/>
                  </a:lnTo>
                  <a:lnTo>
                    <a:pt x="1067458" y="2939067"/>
                  </a:lnTo>
                  <a:lnTo>
                    <a:pt x="1070998" y="2894209"/>
                  </a:lnTo>
                  <a:lnTo>
                    <a:pt x="1073993" y="2849320"/>
                  </a:lnTo>
                  <a:lnTo>
                    <a:pt x="1076444" y="2804403"/>
                  </a:lnTo>
                  <a:lnTo>
                    <a:pt x="1078350" y="2759465"/>
                  </a:lnTo>
                  <a:lnTo>
                    <a:pt x="1079712" y="2714511"/>
                  </a:lnTo>
                  <a:lnTo>
                    <a:pt x="1080529" y="2669546"/>
                  </a:lnTo>
                  <a:lnTo>
                    <a:pt x="1080801" y="2624575"/>
                  </a:lnTo>
                  <a:lnTo>
                    <a:pt x="1080529" y="2579605"/>
                  </a:lnTo>
                  <a:lnTo>
                    <a:pt x="1079712" y="2534640"/>
                  </a:lnTo>
                  <a:lnTo>
                    <a:pt x="1078350" y="2489685"/>
                  </a:lnTo>
                  <a:lnTo>
                    <a:pt x="1076444" y="2444747"/>
                  </a:lnTo>
                  <a:lnTo>
                    <a:pt x="1073993" y="2399830"/>
                  </a:lnTo>
                  <a:lnTo>
                    <a:pt x="1070998" y="2354941"/>
                  </a:lnTo>
                  <a:lnTo>
                    <a:pt x="1067458" y="2310083"/>
                  </a:lnTo>
                  <a:lnTo>
                    <a:pt x="1063373" y="2265263"/>
                  </a:lnTo>
                  <a:lnTo>
                    <a:pt x="1058744" y="2220486"/>
                  </a:lnTo>
                  <a:lnTo>
                    <a:pt x="1053570" y="2175757"/>
                  </a:lnTo>
                  <a:lnTo>
                    <a:pt x="1047852" y="2131082"/>
                  </a:lnTo>
                  <a:lnTo>
                    <a:pt x="1041588" y="2086466"/>
                  </a:lnTo>
                  <a:lnTo>
                    <a:pt x="1034781" y="2041914"/>
                  </a:lnTo>
                  <a:lnTo>
                    <a:pt x="1027428" y="1997433"/>
                  </a:lnTo>
                  <a:lnTo>
                    <a:pt x="1019531" y="1953026"/>
                  </a:lnTo>
                  <a:lnTo>
                    <a:pt x="1011090" y="1908700"/>
                  </a:lnTo>
                  <a:lnTo>
                    <a:pt x="1002103" y="1864460"/>
                  </a:lnTo>
                  <a:lnTo>
                    <a:pt x="992573" y="1820312"/>
                  </a:lnTo>
                  <a:lnTo>
                    <a:pt x="982497" y="1776260"/>
                  </a:lnTo>
                  <a:lnTo>
                    <a:pt x="971877" y="1732310"/>
                  </a:lnTo>
                  <a:lnTo>
                    <a:pt x="960712" y="1688467"/>
                  </a:lnTo>
                  <a:lnTo>
                    <a:pt x="949003" y="1644738"/>
                  </a:lnTo>
                  <a:lnTo>
                    <a:pt x="936749" y="1601126"/>
                  </a:lnTo>
                  <a:lnTo>
                    <a:pt x="923950" y="1557638"/>
                  </a:lnTo>
                  <a:lnTo>
                    <a:pt x="910607" y="1514279"/>
                  </a:lnTo>
                  <a:lnTo>
                    <a:pt x="896719" y="1471054"/>
                  </a:lnTo>
                  <a:lnTo>
                    <a:pt x="882287" y="1427969"/>
                  </a:lnTo>
                  <a:lnTo>
                    <a:pt x="867310" y="1385029"/>
                  </a:lnTo>
                  <a:lnTo>
                    <a:pt x="851788" y="1342240"/>
                  </a:lnTo>
                  <a:lnTo>
                    <a:pt x="835721" y="1299606"/>
                  </a:lnTo>
                  <a:lnTo>
                    <a:pt x="819111" y="1257133"/>
                  </a:lnTo>
                  <a:lnTo>
                    <a:pt x="801955" y="1214827"/>
                  </a:lnTo>
                  <a:lnTo>
                    <a:pt x="784255" y="1172692"/>
                  </a:lnTo>
                  <a:lnTo>
                    <a:pt x="766010" y="1130735"/>
                  </a:lnTo>
                  <a:lnTo>
                    <a:pt x="747220" y="1088961"/>
                  </a:lnTo>
                  <a:lnTo>
                    <a:pt x="727886" y="1047375"/>
                  </a:lnTo>
                  <a:lnTo>
                    <a:pt x="708008" y="1005982"/>
                  </a:lnTo>
                  <a:lnTo>
                    <a:pt x="687584" y="964787"/>
                  </a:lnTo>
                  <a:lnTo>
                    <a:pt x="666616" y="923797"/>
                  </a:lnTo>
                  <a:lnTo>
                    <a:pt x="645104" y="883017"/>
                  </a:lnTo>
                  <a:lnTo>
                    <a:pt x="623047" y="842451"/>
                  </a:lnTo>
                  <a:lnTo>
                    <a:pt x="600445" y="802105"/>
                  </a:lnTo>
                  <a:lnTo>
                    <a:pt x="577298" y="761985"/>
                  </a:lnTo>
                  <a:lnTo>
                    <a:pt x="553607" y="722097"/>
                  </a:lnTo>
                  <a:lnTo>
                    <a:pt x="529372" y="682444"/>
                  </a:lnTo>
                  <a:lnTo>
                    <a:pt x="504591" y="643033"/>
                  </a:lnTo>
                  <a:lnTo>
                    <a:pt x="479267" y="603869"/>
                  </a:lnTo>
                  <a:lnTo>
                    <a:pt x="453397" y="564958"/>
                  </a:lnTo>
                  <a:lnTo>
                    <a:pt x="426983" y="526305"/>
                  </a:lnTo>
                  <a:lnTo>
                    <a:pt x="400024" y="487915"/>
                  </a:lnTo>
                  <a:lnTo>
                    <a:pt x="372521" y="449793"/>
                  </a:lnTo>
                  <a:lnTo>
                    <a:pt x="344473" y="411945"/>
                  </a:lnTo>
                  <a:lnTo>
                    <a:pt x="315880" y="374377"/>
                  </a:lnTo>
                  <a:lnTo>
                    <a:pt x="286743" y="337094"/>
                  </a:lnTo>
                  <a:lnTo>
                    <a:pt x="257061" y="300100"/>
                  </a:lnTo>
                  <a:lnTo>
                    <a:pt x="226834" y="263402"/>
                  </a:lnTo>
                  <a:lnTo>
                    <a:pt x="196063" y="227005"/>
                  </a:lnTo>
                  <a:lnTo>
                    <a:pt x="164748" y="190914"/>
                  </a:lnTo>
                  <a:lnTo>
                    <a:pt x="132887" y="155134"/>
                  </a:lnTo>
                  <a:lnTo>
                    <a:pt x="100482" y="119672"/>
                  </a:lnTo>
                  <a:lnTo>
                    <a:pt x="67533" y="84532"/>
                  </a:lnTo>
                  <a:lnTo>
                    <a:pt x="34038" y="49719"/>
                  </a:lnTo>
                  <a:lnTo>
                    <a:pt x="0" y="15240"/>
                  </a:lnTo>
                  <a:lnTo>
                    <a:pt x="15239" y="0"/>
                  </a:lnTo>
                  <a:close/>
                </a:path>
              </a:pathLst>
            </a:custGeom>
            <a:ln w="12192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94887" y="905255"/>
              <a:ext cx="5724525" cy="500380"/>
            </a:xfrm>
            <a:custGeom>
              <a:avLst/>
              <a:gdLst/>
              <a:ahLst/>
              <a:cxnLst/>
              <a:rect l="l" t="t" r="r" b="b"/>
              <a:pathLst>
                <a:path w="5724525" h="500380">
                  <a:moveTo>
                    <a:pt x="5724144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5724144" y="499872"/>
                  </a:lnTo>
                  <a:lnTo>
                    <a:pt x="57241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94887" y="905255"/>
              <a:ext cx="5724525" cy="500380"/>
            </a:xfrm>
            <a:custGeom>
              <a:avLst/>
              <a:gdLst/>
              <a:ahLst/>
              <a:cxnLst/>
              <a:rect l="l" t="t" r="r" b="b"/>
              <a:pathLst>
                <a:path w="5724525" h="500380">
                  <a:moveTo>
                    <a:pt x="0" y="499872"/>
                  </a:moveTo>
                  <a:lnTo>
                    <a:pt x="5724144" y="499872"/>
                  </a:lnTo>
                  <a:lnTo>
                    <a:pt x="5724144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82467" y="841247"/>
              <a:ext cx="626745" cy="628015"/>
            </a:xfrm>
            <a:custGeom>
              <a:avLst/>
              <a:gdLst/>
              <a:ahLst/>
              <a:cxnLst/>
              <a:rect l="l" t="t" r="r" b="b"/>
              <a:pathLst>
                <a:path w="626745" h="628015">
                  <a:moveTo>
                    <a:pt x="313181" y="0"/>
                  </a:moveTo>
                  <a:lnTo>
                    <a:pt x="266900" y="3404"/>
                  </a:lnTo>
                  <a:lnTo>
                    <a:pt x="222727" y="13294"/>
                  </a:lnTo>
                  <a:lnTo>
                    <a:pt x="181148" y="29183"/>
                  </a:lnTo>
                  <a:lnTo>
                    <a:pt x="142647" y="50586"/>
                  </a:lnTo>
                  <a:lnTo>
                    <a:pt x="107708" y="77015"/>
                  </a:lnTo>
                  <a:lnTo>
                    <a:pt x="76815" y="107986"/>
                  </a:lnTo>
                  <a:lnTo>
                    <a:pt x="50453" y="143012"/>
                  </a:lnTo>
                  <a:lnTo>
                    <a:pt x="29106" y="181606"/>
                  </a:lnTo>
                  <a:lnTo>
                    <a:pt x="13259" y="223284"/>
                  </a:lnTo>
                  <a:lnTo>
                    <a:pt x="3395" y="267558"/>
                  </a:lnTo>
                  <a:lnTo>
                    <a:pt x="0" y="313943"/>
                  </a:lnTo>
                  <a:lnTo>
                    <a:pt x="3395" y="360329"/>
                  </a:lnTo>
                  <a:lnTo>
                    <a:pt x="13259" y="404603"/>
                  </a:lnTo>
                  <a:lnTo>
                    <a:pt x="29106" y="446281"/>
                  </a:lnTo>
                  <a:lnTo>
                    <a:pt x="50453" y="484875"/>
                  </a:lnTo>
                  <a:lnTo>
                    <a:pt x="76815" y="519901"/>
                  </a:lnTo>
                  <a:lnTo>
                    <a:pt x="107708" y="550872"/>
                  </a:lnTo>
                  <a:lnTo>
                    <a:pt x="142647" y="577301"/>
                  </a:lnTo>
                  <a:lnTo>
                    <a:pt x="181148" y="598704"/>
                  </a:lnTo>
                  <a:lnTo>
                    <a:pt x="222727" y="614593"/>
                  </a:lnTo>
                  <a:lnTo>
                    <a:pt x="266900" y="624483"/>
                  </a:lnTo>
                  <a:lnTo>
                    <a:pt x="313181" y="627888"/>
                  </a:lnTo>
                  <a:lnTo>
                    <a:pt x="359463" y="624483"/>
                  </a:lnTo>
                  <a:lnTo>
                    <a:pt x="403636" y="614593"/>
                  </a:lnTo>
                  <a:lnTo>
                    <a:pt x="445215" y="598704"/>
                  </a:lnTo>
                  <a:lnTo>
                    <a:pt x="483716" y="577301"/>
                  </a:lnTo>
                  <a:lnTo>
                    <a:pt x="518655" y="550872"/>
                  </a:lnTo>
                  <a:lnTo>
                    <a:pt x="549548" y="519901"/>
                  </a:lnTo>
                  <a:lnTo>
                    <a:pt x="575910" y="484875"/>
                  </a:lnTo>
                  <a:lnTo>
                    <a:pt x="597257" y="446281"/>
                  </a:lnTo>
                  <a:lnTo>
                    <a:pt x="613104" y="404603"/>
                  </a:lnTo>
                  <a:lnTo>
                    <a:pt x="622968" y="360329"/>
                  </a:lnTo>
                  <a:lnTo>
                    <a:pt x="626364" y="313943"/>
                  </a:lnTo>
                  <a:lnTo>
                    <a:pt x="622968" y="267558"/>
                  </a:lnTo>
                  <a:lnTo>
                    <a:pt x="613104" y="223284"/>
                  </a:lnTo>
                  <a:lnTo>
                    <a:pt x="597257" y="181606"/>
                  </a:lnTo>
                  <a:lnTo>
                    <a:pt x="575910" y="143012"/>
                  </a:lnTo>
                  <a:lnTo>
                    <a:pt x="549548" y="107986"/>
                  </a:lnTo>
                  <a:lnTo>
                    <a:pt x="518655" y="77015"/>
                  </a:lnTo>
                  <a:lnTo>
                    <a:pt x="483716" y="50586"/>
                  </a:lnTo>
                  <a:lnTo>
                    <a:pt x="445215" y="29183"/>
                  </a:lnTo>
                  <a:lnTo>
                    <a:pt x="403636" y="13294"/>
                  </a:lnTo>
                  <a:lnTo>
                    <a:pt x="359463" y="3404"/>
                  </a:lnTo>
                  <a:lnTo>
                    <a:pt x="313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82467" y="841247"/>
              <a:ext cx="626745" cy="628015"/>
            </a:xfrm>
            <a:custGeom>
              <a:avLst/>
              <a:gdLst/>
              <a:ahLst/>
              <a:cxnLst/>
              <a:rect l="l" t="t" r="r" b="b"/>
              <a:pathLst>
                <a:path w="626745" h="628015">
                  <a:moveTo>
                    <a:pt x="0" y="313943"/>
                  </a:moveTo>
                  <a:lnTo>
                    <a:pt x="3395" y="267558"/>
                  </a:lnTo>
                  <a:lnTo>
                    <a:pt x="13259" y="223284"/>
                  </a:lnTo>
                  <a:lnTo>
                    <a:pt x="29106" y="181606"/>
                  </a:lnTo>
                  <a:lnTo>
                    <a:pt x="50453" y="143012"/>
                  </a:lnTo>
                  <a:lnTo>
                    <a:pt x="76815" y="107986"/>
                  </a:lnTo>
                  <a:lnTo>
                    <a:pt x="107708" y="77015"/>
                  </a:lnTo>
                  <a:lnTo>
                    <a:pt x="142647" y="50586"/>
                  </a:lnTo>
                  <a:lnTo>
                    <a:pt x="181148" y="29183"/>
                  </a:lnTo>
                  <a:lnTo>
                    <a:pt x="222727" y="13294"/>
                  </a:lnTo>
                  <a:lnTo>
                    <a:pt x="266900" y="3404"/>
                  </a:lnTo>
                  <a:lnTo>
                    <a:pt x="313181" y="0"/>
                  </a:lnTo>
                  <a:lnTo>
                    <a:pt x="359463" y="3404"/>
                  </a:lnTo>
                  <a:lnTo>
                    <a:pt x="403636" y="13294"/>
                  </a:lnTo>
                  <a:lnTo>
                    <a:pt x="445215" y="29183"/>
                  </a:lnTo>
                  <a:lnTo>
                    <a:pt x="483716" y="50586"/>
                  </a:lnTo>
                  <a:lnTo>
                    <a:pt x="518655" y="77015"/>
                  </a:lnTo>
                  <a:lnTo>
                    <a:pt x="549548" y="107986"/>
                  </a:lnTo>
                  <a:lnTo>
                    <a:pt x="575910" y="143012"/>
                  </a:lnTo>
                  <a:lnTo>
                    <a:pt x="597257" y="181606"/>
                  </a:lnTo>
                  <a:lnTo>
                    <a:pt x="613104" y="223284"/>
                  </a:lnTo>
                  <a:lnTo>
                    <a:pt x="622968" y="267558"/>
                  </a:lnTo>
                  <a:lnTo>
                    <a:pt x="626364" y="313943"/>
                  </a:lnTo>
                  <a:lnTo>
                    <a:pt x="622968" y="360329"/>
                  </a:lnTo>
                  <a:lnTo>
                    <a:pt x="613104" y="404603"/>
                  </a:lnTo>
                  <a:lnTo>
                    <a:pt x="597257" y="446281"/>
                  </a:lnTo>
                  <a:lnTo>
                    <a:pt x="575910" y="484875"/>
                  </a:lnTo>
                  <a:lnTo>
                    <a:pt x="549548" y="519901"/>
                  </a:lnTo>
                  <a:lnTo>
                    <a:pt x="518655" y="550872"/>
                  </a:lnTo>
                  <a:lnTo>
                    <a:pt x="483716" y="577301"/>
                  </a:lnTo>
                  <a:lnTo>
                    <a:pt x="445215" y="598704"/>
                  </a:lnTo>
                  <a:lnTo>
                    <a:pt x="403636" y="614593"/>
                  </a:lnTo>
                  <a:lnTo>
                    <a:pt x="359463" y="624483"/>
                  </a:lnTo>
                  <a:lnTo>
                    <a:pt x="313181" y="627888"/>
                  </a:lnTo>
                  <a:lnTo>
                    <a:pt x="266900" y="624483"/>
                  </a:lnTo>
                  <a:lnTo>
                    <a:pt x="222727" y="614593"/>
                  </a:lnTo>
                  <a:lnTo>
                    <a:pt x="181148" y="598704"/>
                  </a:lnTo>
                  <a:lnTo>
                    <a:pt x="142647" y="577301"/>
                  </a:lnTo>
                  <a:lnTo>
                    <a:pt x="107708" y="550872"/>
                  </a:lnTo>
                  <a:lnTo>
                    <a:pt x="76815" y="519901"/>
                  </a:lnTo>
                  <a:lnTo>
                    <a:pt x="50453" y="484875"/>
                  </a:lnTo>
                  <a:lnTo>
                    <a:pt x="29106" y="446281"/>
                  </a:lnTo>
                  <a:lnTo>
                    <a:pt x="13259" y="404603"/>
                  </a:lnTo>
                  <a:lnTo>
                    <a:pt x="3395" y="360329"/>
                  </a:lnTo>
                  <a:lnTo>
                    <a:pt x="0" y="313943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49039" y="1656588"/>
              <a:ext cx="5270500" cy="501650"/>
            </a:xfrm>
            <a:custGeom>
              <a:avLst/>
              <a:gdLst/>
              <a:ahLst/>
              <a:cxnLst/>
              <a:rect l="l" t="t" r="r" b="b"/>
              <a:pathLst>
                <a:path w="5270500" h="501650">
                  <a:moveTo>
                    <a:pt x="5269992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5269992" y="501396"/>
                  </a:lnTo>
                  <a:lnTo>
                    <a:pt x="52699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49039" y="1656588"/>
              <a:ext cx="5270500" cy="501650"/>
            </a:xfrm>
            <a:custGeom>
              <a:avLst/>
              <a:gdLst/>
              <a:ahLst/>
              <a:cxnLst/>
              <a:rect l="l" t="t" r="r" b="b"/>
              <a:pathLst>
                <a:path w="5270500" h="501650">
                  <a:moveTo>
                    <a:pt x="0" y="501396"/>
                  </a:moveTo>
                  <a:lnTo>
                    <a:pt x="5269992" y="501396"/>
                  </a:lnTo>
                  <a:lnTo>
                    <a:pt x="5269992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35095" y="1594103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4">
                  <a:moveTo>
                    <a:pt x="313181" y="0"/>
                  </a:moveTo>
                  <a:lnTo>
                    <a:pt x="266900" y="3395"/>
                  </a:lnTo>
                  <a:lnTo>
                    <a:pt x="222727" y="13259"/>
                  </a:lnTo>
                  <a:lnTo>
                    <a:pt x="181148" y="29106"/>
                  </a:lnTo>
                  <a:lnTo>
                    <a:pt x="142647" y="50453"/>
                  </a:lnTo>
                  <a:lnTo>
                    <a:pt x="107708" y="76815"/>
                  </a:lnTo>
                  <a:lnTo>
                    <a:pt x="76815" y="107708"/>
                  </a:lnTo>
                  <a:lnTo>
                    <a:pt x="50453" y="142647"/>
                  </a:lnTo>
                  <a:lnTo>
                    <a:pt x="29106" y="181148"/>
                  </a:lnTo>
                  <a:lnTo>
                    <a:pt x="13259" y="222727"/>
                  </a:lnTo>
                  <a:lnTo>
                    <a:pt x="3395" y="266900"/>
                  </a:lnTo>
                  <a:lnTo>
                    <a:pt x="0" y="313182"/>
                  </a:lnTo>
                  <a:lnTo>
                    <a:pt x="3395" y="359463"/>
                  </a:lnTo>
                  <a:lnTo>
                    <a:pt x="13259" y="403636"/>
                  </a:lnTo>
                  <a:lnTo>
                    <a:pt x="29106" y="445215"/>
                  </a:lnTo>
                  <a:lnTo>
                    <a:pt x="50453" y="483716"/>
                  </a:lnTo>
                  <a:lnTo>
                    <a:pt x="76815" y="518655"/>
                  </a:lnTo>
                  <a:lnTo>
                    <a:pt x="107708" y="549548"/>
                  </a:lnTo>
                  <a:lnTo>
                    <a:pt x="142647" y="575910"/>
                  </a:lnTo>
                  <a:lnTo>
                    <a:pt x="181148" y="597257"/>
                  </a:lnTo>
                  <a:lnTo>
                    <a:pt x="222727" y="613104"/>
                  </a:lnTo>
                  <a:lnTo>
                    <a:pt x="266900" y="622968"/>
                  </a:lnTo>
                  <a:lnTo>
                    <a:pt x="313181" y="626363"/>
                  </a:lnTo>
                  <a:lnTo>
                    <a:pt x="359463" y="622968"/>
                  </a:lnTo>
                  <a:lnTo>
                    <a:pt x="403636" y="613104"/>
                  </a:lnTo>
                  <a:lnTo>
                    <a:pt x="445215" y="597257"/>
                  </a:lnTo>
                  <a:lnTo>
                    <a:pt x="483716" y="575910"/>
                  </a:lnTo>
                  <a:lnTo>
                    <a:pt x="518655" y="549548"/>
                  </a:lnTo>
                  <a:lnTo>
                    <a:pt x="549548" y="518655"/>
                  </a:lnTo>
                  <a:lnTo>
                    <a:pt x="575910" y="483716"/>
                  </a:lnTo>
                  <a:lnTo>
                    <a:pt x="597257" y="445215"/>
                  </a:lnTo>
                  <a:lnTo>
                    <a:pt x="613104" y="403636"/>
                  </a:lnTo>
                  <a:lnTo>
                    <a:pt x="622968" y="359463"/>
                  </a:lnTo>
                  <a:lnTo>
                    <a:pt x="626363" y="313182"/>
                  </a:lnTo>
                  <a:lnTo>
                    <a:pt x="622968" y="266900"/>
                  </a:lnTo>
                  <a:lnTo>
                    <a:pt x="613104" y="222727"/>
                  </a:lnTo>
                  <a:lnTo>
                    <a:pt x="597257" y="181148"/>
                  </a:lnTo>
                  <a:lnTo>
                    <a:pt x="575910" y="142647"/>
                  </a:lnTo>
                  <a:lnTo>
                    <a:pt x="549548" y="107708"/>
                  </a:lnTo>
                  <a:lnTo>
                    <a:pt x="518655" y="76815"/>
                  </a:lnTo>
                  <a:lnTo>
                    <a:pt x="483716" y="50453"/>
                  </a:lnTo>
                  <a:lnTo>
                    <a:pt x="445215" y="29106"/>
                  </a:lnTo>
                  <a:lnTo>
                    <a:pt x="403636" y="13259"/>
                  </a:lnTo>
                  <a:lnTo>
                    <a:pt x="359463" y="3395"/>
                  </a:lnTo>
                  <a:lnTo>
                    <a:pt x="313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35095" y="1594103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4">
                  <a:moveTo>
                    <a:pt x="0" y="313182"/>
                  </a:moveTo>
                  <a:lnTo>
                    <a:pt x="3395" y="266900"/>
                  </a:lnTo>
                  <a:lnTo>
                    <a:pt x="13259" y="222727"/>
                  </a:lnTo>
                  <a:lnTo>
                    <a:pt x="29106" y="181148"/>
                  </a:lnTo>
                  <a:lnTo>
                    <a:pt x="50453" y="142647"/>
                  </a:lnTo>
                  <a:lnTo>
                    <a:pt x="76815" y="107708"/>
                  </a:lnTo>
                  <a:lnTo>
                    <a:pt x="107708" y="76815"/>
                  </a:lnTo>
                  <a:lnTo>
                    <a:pt x="142647" y="50453"/>
                  </a:lnTo>
                  <a:lnTo>
                    <a:pt x="181148" y="29106"/>
                  </a:lnTo>
                  <a:lnTo>
                    <a:pt x="222727" y="13259"/>
                  </a:lnTo>
                  <a:lnTo>
                    <a:pt x="266900" y="3395"/>
                  </a:lnTo>
                  <a:lnTo>
                    <a:pt x="313181" y="0"/>
                  </a:lnTo>
                  <a:lnTo>
                    <a:pt x="359463" y="3395"/>
                  </a:lnTo>
                  <a:lnTo>
                    <a:pt x="403636" y="13259"/>
                  </a:lnTo>
                  <a:lnTo>
                    <a:pt x="445215" y="29106"/>
                  </a:lnTo>
                  <a:lnTo>
                    <a:pt x="483716" y="50453"/>
                  </a:lnTo>
                  <a:lnTo>
                    <a:pt x="518655" y="76815"/>
                  </a:lnTo>
                  <a:lnTo>
                    <a:pt x="549548" y="107708"/>
                  </a:lnTo>
                  <a:lnTo>
                    <a:pt x="575910" y="142647"/>
                  </a:lnTo>
                  <a:lnTo>
                    <a:pt x="597257" y="181148"/>
                  </a:lnTo>
                  <a:lnTo>
                    <a:pt x="613104" y="222727"/>
                  </a:lnTo>
                  <a:lnTo>
                    <a:pt x="622968" y="266900"/>
                  </a:lnTo>
                  <a:lnTo>
                    <a:pt x="626363" y="313182"/>
                  </a:lnTo>
                  <a:lnTo>
                    <a:pt x="622968" y="359463"/>
                  </a:lnTo>
                  <a:lnTo>
                    <a:pt x="613104" y="403636"/>
                  </a:lnTo>
                  <a:lnTo>
                    <a:pt x="597257" y="445215"/>
                  </a:lnTo>
                  <a:lnTo>
                    <a:pt x="575910" y="483716"/>
                  </a:lnTo>
                  <a:lnTo>
                    <a:pt x="549548" y="518655"/>
                  </a:lnTo>
                  <a:lnTo>
                    <a:pt x="518655" y="549548"/>
                  </a:lnTo>
                  <a:lnTo>
                    <a:pt x="483716" y="575910"/>
                  </a:lnTo>
                  <a:lnTo>
                    <a:pt x="445215" y="597257"/>
                  </a:lnTo>
                  <a:lnTo>
                    <a:pt x="403636" y="613104"/>
                  </a:lnTo>
                  <a:lnTo>
                    <a:pt x="359463" y="622968"/>
                  </a:lnTo>
                  <a:lnTo>
                    <a:pt x="313181" y="626363"/>
                  </a:lnTo>
                  <a:lnTo>
                    <a:pt x="266900" y="622968"/>
                  </a:lnTo>
                  <a:lnTo>
                    <a:pt x="222727" y="613104"/>
                  </a:lnTo>
                  <a:lnTo>
                    <a:pt x="181148" y="597257"/>
                  </a:lnTo>
                  <a:lnTo>
                    <a:pt x="142647" y="575910"/>
                  </a:lnTo>
                  <a:lnTo>
                    <a:pt x="107708" y="549548"/>
                  </a:lnTo>
                  <a:lnTo>
                    <a:pt x="76815" y="518655"/>
                  </a:lnTo>
                  <a:lnTo>
                    <a:pt x="50453" y="483716"/>
                  </a:lnTo>
                  <a:lnTo>
                    <a:pt x="29106" y="445215"/>
                  </a:lnTo>
                  <a:lnTo>
                    <a:pt x="13259" y="403636"/>
                  </a:lnTo>
                  <a:lnTo>
                    <a:pt x="3395" y="359463"/>
                  </a:lnTo>
                  <a:lnTo>
                    <a:pt x="0" y="313182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97451" y="2407919"/>
              <a:ext cx="5021580" cy="501650"/>
            </a:xfrm>
            <a:custGeom>
              <a:avLst/>
              <a:gdLst/>
              <a:ahLst/>
              <a:cxnLst/>
              <a:rect l="l" t="t" r="r" b="b"/>
              <a:pathLst>
                <a:path w="5021580" h="501650">
                  <a:moveTo>
                    <a:pt x="502158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5021580" y="501396"/>
                  </a:lnTo>
                  <a:lnTo>
                    <a:pt x="50215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97451" y="2407919"/>
              <a:ext cx="5021580" cy="501650"/>
            </a:xfrm>
            <a:custGeom>
              <a:avLst/>
              <a:gdLst/>
              <a:ahLst/>
              <a:cxnLst/>
              <a:rect l="l" t="t" r="r" b="b"/>
              <a:pathLst>
                <a:path w="5021580" h="501650">
                  <a:moveTo>
                    <a:pt x="0" y="501396"/>
                  </a:moveTo>
                  <a:lnTo>
                    <a:pt x="5021580" y="501396"/>
                  </a:lnTo>
                  <a:lnTo>
                    <a:pt x="502158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85031" y="2345436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4">
                  <a:moveTo>
                    <a:pt x="313181" y="0"/>
                  </a:moveTo>
                  <a:lnTo>
                    <a:pt x="266900" y="3395"/>
                  </a:lnTo>
                  <a:lnTo>
                    <a:pt x="222727" y="13259"/>
                  </a:lnTo>
                  <a:lnTo>
                    <a:pt x="181148" y="29106"/>
                  </a:lnTo>
                  <a:lnTo>
                    <a:pt x="142647" y="50453"/>
                  </a:lnTo>
                  <a:lnTo>
                    <a:pt x="107708" y="76815"/>
                  </a:lnTo>
                  <a:lnTo>
                    <a:pt x="76815" y="107708"/>
                  </a:lnTo>
                  <a:lnTo>
                    <a:pt x="50453" y="142647"/>
                  </a:lnTo>
                  <a:lnTo>
                    <a:pt x="29106" y="181148"/>
                  </a:lnTo>
                  <a:lnTo>
                    <a:pt x="13259" y="222727"/>
                  </a:lnTo>
                  <a:lnTo>
                    <a:pt x="3395" y="266900"/>
                  </a:lnTo>
                  <a:lnTo>
                    <a:pt x="0" y="313181"/>
                  </a:lnTo>
                  <a:lnTo>
                    <a:pt x="3395" y="359463"/>
                  </a:lnTo>
                  <a:lnTo>
                    <a:pt x="13259" y="403636"/>
                  </a:lnTo>
                  <a:lnTo>
                    <a:pt x="29106" y="445215"/>
                  </a:lnTo>
                  <a:lnTo>
                    <a:pt x="50453" y="483716"/>
                  </a:lnTo>
                  <a:lnTo>
                    <a:pt x="76815" y="518655"/>
                  </a:lnTo>
                  <a:lnTo>
                    <a:pt x="107708" y="549548"/>
                  </a:lnTo>
                  <a:lnTo>
                    <a:pt x="142647" y="575910"/>
                  </a:lnTo>
                  <a:lnTo>
                    <a:pt x="181148" y="597257"/>
                  </a:lnTo>
                  <a:lnTo>
                    <a:pt x="222727" y="613104"/>
                  </a:lnTo>
                  <a:lnTo>
                    <a:pt x="266900" y="622968"/>
                  </a:lnTo>
                  <a:lnTo>
                    <a:pt x="313181" y="626363"/>
                  </a:lnTo>
                  <a:lnTo>
                    <a:pt x="359463" y="622968"/>
                  </a:lnTo>
                  <a:lnTo>
                    <a:pt x="403636" y="613104"/>
                  </a:lnTo>
                  <a:lnTo>
                    <a:pt x="445215" y="597257"/>
                  </a:lnTo>
                  <a:lnTo>
                    <a:pt x="483716" y="575910"/>
                  </a:lnTo>
                  <a:lnTo>
                    <a:pt x="518655" y="549548"/>
                  </a:lnTo>
                  <a:lnTo>
                    <a:pt x="549548" y="518655"/>
                  </a:lnTo>
                  <a:lnTo>
                    <a:pt x="575910" y="483716"/>
                  </a:lnTo>
                  <a:lnTo>
                    <a:pt x="597257" y="445215"/>
                  </a:lnTo>
                  <a:lnTo>
                    <a:pt x="613104" y="403636"/>
                  </a:lnTo>
                  <a:lnTo>
                    <a:pt x="622968" y="359463"/>
                  </a:lnTo>
                  <a:lnTo>
                    <a:pt x="626363" y="313181"/>
                  </a:lnTo>
                  <a:lnTo>
                    <a:pt x="622968" y="266900"/>
                  </a:lnTo>
                  <a:lnTo>
                    <a:pt x="613104" y="222727"/>
                  </a:lnTo>
                  <a:lnTo>
                    <a:pt x="597257" y="181148"/>
                  </a:lnTo>
                  <a:lnTo>
                    <a:pt x="575910" y="142647"/>
                  </a:lnTo>
                  <a:lnTo>
                    <a:pt x="549548" y="107708"/>
                  </a:lnTo>
                  <a:lnTo>
                    <a:pt x="518655" y="76815"/>
                  </a:lnTo>
                  <a:lnTo>
                    <a:pt x="483716" y="50453"/>
                  </a:lnTo>
                  <a:lnTo>
                    <a:pt x="445215" y="29106"/>
                  </a:lnTo>
                  <a:lnTo>
                    <a:pt x="403636" y="13259"/>
                  </a:lnTo>
                  <a:lnTo>
                    <a:pt x="359463" y="3395"/>
                  </a:lnTo>
                  <a:lnTo>
                    <a:pt x="313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85031" y="2345436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4">
                  <a:moveTo>
                    <a:pt x="0" y="313181"/>
                  </a:moveTo>
                  <a:lnTo>
                    <a:pt x="3395" y="266900"/>
                  </a:lnTo>
                  <a:lnTo>
                    <a:pt x="13259" y="222727"/>
                  </a:lnTo>
                  <a:lnTo>
                    <a:pt x="29106" y="181148"/>
                  </a:lnTo>
                  <a:lnTo>
                    <a:pt x="50453" y="142647"/>
                  </a:lnTo>
                  <a:lnTo>
                    <a:pt x="76815" y="107708"/>
                  </a:lnTo>
                  <a:lnTo>
                    <a:pt x="107708" y="76815"/>
                  </a:lnTo>
                  <a:lnTo>
                    <a:pt x="142647" y="50453"/>
                  </a:lnTo>
                  <a:lnTo>
                    <a:pt x="181148" y="29106"/>
                  </a:lnTo>
                  <a:lnTo>
                    <a:pt x="222727" y="13259"/>
                  </a:lnTo>
                  <a:lnTo>
                    <a:pt x="266900" y="3395"/>
                  </a:lnTo>
                  <a:lnTo>
                    <a:pt x="313181" y="0"/>
                  </a:lnTo>
                  <a:lnTo>
                    <a:pt x="359463" y="3395"/>
                  </a:lnTo>
                  <a:lnTo>
                    <a:pt x="403636" y="13259"/>
                  </a:lnTo>
                  <a:lnTo>
                    <a:pt x="445215" y="29106"/>
                  </a:lnTo>
                  <a:lnTo>
                    <a:pt x="483716" y="50453"/>
                  </a:lnTo>
                  <a:lnTo>
                    <a:pt x="518655" y="76815"/>
                  </a:lnTo>
                  <a:lnTo>
                    <a:pt x="549548" y="107708"/>
                  </a:lnTo>
                  <a:lnTo>
                    <a:pt x="575910" y="142647"/>
                  </a:lnTo>
                  <a:lnTo>
                    <a:pt x="597257" y="181148"/>
                  </a:lnTo>
                  <a:lnTo>
                    <a:pt x="613104" y="222727"/>
                  </a:lnTo>
                  <a:lnTo>
                    <a:pt x="622968" y="266900"/>
                  </a:lnTo>
                  <a:lnTo>
                    <a:pt x="626363" y="313181"/>
                  </a:lnTo>
                  <a:lnTo>
                    <a:pt x="622968" y="359463"/>
                  </a:lnTo>
                  <a:lnTo>
                    <a:pt x="613104" y="403636"/>
                  </a:lnTo>
                  <a:lnTo>
                    <a:pt x="597257" y="445215"/>
                  </a:lnTo>
                  <a:lnTo>
                    <a:pt x="575910" y="483716"/>
                  </a:lnTo>
                  <a:lnTo>
                    <a:pt x="549548" y="518655"/>
                  </a:lnTo>
                  <a:lnTo>
                    <a:pt x="518655" y="549548"/>
                  </a:lnTo>
                  <a:lnTo>
                    <a:pt x="483716" y="575910"/>
                  </a:lnTo>
                  <a:lnTo>
                    <a:pt x="445215" y="597257"/>
                  </a:lnTo>
                  <a:lnTo>
                    <a:pt x="403636" y="613104"/>
                  </a:lnTo>
                  <a:lnTo>
                    <a:pt x="359463" y="622968"/>
                  </a:lnTo>
                  <a:lnTo>
                    <a:pt x="313181" y="626363"/>
                  </a:lnTo>
                  <a:lnTo>
                    <a:pt x="266900" y="622968"/>
                  </a:lnTo>
                  <a:lnTo>
                    <a:pt x="222727" y="613104"/>
                  </a:lnTo>
                  <a:lnTo>
                    <a:pt x="181148" y="597257"/>
                  </a:lnTo>
                  <a:lnTo>
                    <a:pt x="142647" y="575910"/>
                  </a:lnTo>
                  <a:lnTo>
                    <a:pt x="107708" y="549548"/>
                  </a:lnTo>
                  <a:lnTo>
                    <a:pt x="76815" y="518655"/>
                  </a:lnTo>
                  <a:lnTo>
                    <a:pt x="50453" y="483716"/>
                  </a:lnTo>
                  <a:lnTo>
                    <a:pt x="29106" y="445215"/>
                  </a:lnTo>
                  <a:lnTo>
                    <a:pt x="13259" y="403636"/>
                  </a:lnTo>
                  <a:lnTo>
                    <a:pt x="3395" y="359463"/>
                  </a:lnTo>
                  <a:lnTo>
                    <a:pt x="0" y="313181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76700" y="3160775"/>
              <a:ext cx="4942840" cy="501650"/>
            </a:xfrm>
            <a:custGeom>
              <a:avLst/>
              <a:gdLst/>
              <a:ahLst/>
              <a:cxnLst/>
              <a:rect l="l" t="t" r="r" b="b"/>
              <a:pathLst>
                <a:path w="4942840" h="501650">
                  <a:moveTo>
                    <a:pt x="4942332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4942332" y="501396"/>
                  </a:lnTo>
                  <a:lnTo>
                    <a:pt x="49423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76700" y="3160775"/>
              <a:ext cx="4942840" cy="501650"/>
            </a:xfrm>
            <a:custGeom>
              <a:avLst/>
              <a:gdLst/>
              <a:ahLst/>
              <a:cxnLst/>
              <a:rect l="l" t="t" r="r" b="b"/>
              <a:pathLst>
                <a:path w="4942840" h="501650">
                  <a:moveTo>
                    <a:pt x="0" y="501396"/>
                  </a:moveTo>
                  <a:lnTo>
                    <a:pt x="4942332" y="501396"/>
                  </a:lnTo>
                  <a:lnTo>
                    <a:pt x="4942332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764279" y="3098291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5">
                  <a:moveTo>
                    <a:pt x="313182" y="0"/>
                  </a:moveTo>
                  <a:lnTo>
                    <a:pt x="266900" y="3395"/>
                  </a:lnTo>
                  <a:lnTo>
                    <a:pt x="222727" y="13259"/>
                  </a:lnTo>
                  <a:lnTo>
                    <a:pt x="181148" y="29106"/>
                  </a:lnTo>
                  <a:lnTo>
                    <a:pt x="142647" y="50453"/>
                  </a:lnTo>
                  <a:lnTo>
                    <a:pt x="107708" y="76815"/>
                  </a:lnTo>
                  <a:lnTo>
                    <a:pt x="76815" y="107708"/>
                  </a:lnTo>
                  <a:lnTo>
                    <a:pt x="50453" y="142647"/>
                  </a:lnTo>
                  <a:lnTo>
                    <a:pt x="29106" y="181148"/>
                  </a:lnTo>
                  <a:lnTo>
                    <a:pt x="13259" y="222727"/>
                  </a:lnTo>
                  <a:lnTo>
                    <a:pt x="3395" y="266900"/>
                  </a:lnTo>
                  <a:lnTo>
                    <a:pt x="0" y="313182"/>
                  </a:lnTo>
                  <a:lnTo>
                    <a:pt x="3395" y="359463"/>
                  </a:lnTo>
                  <a:lnTo>
                    <a:pt x="13259" y="403636"/>
                  </a:lnTo>
                  <a:lnTo>
                    <a:pt x="29106" y="445215"/>
                  </a:lnTo>
                  <a:lnTo>
                    <a:pt x="50453" y="483716"/>
                  </a:lnTo>
                  <a:lnTo>
                    <a:pt x="76815" y="518655"/>
                  </a:lnTo>
                  <a:lnTo>
                    <a:pt x="107708" y="549548"/>
                  </a:lnTo>
                  <a:lnTo>
                    <a:pt x="142647" y="575910"/>
                  </a:lnTo>
                  <a:lnTo>
                    <a:pt x="181148" y="597257"/>
                  </a:lnTo>
                  <a:lnTo>
                    <a:pt x="222727" y="613104"/>
                  </a:lnTo>
                  <a:lnTo>
                    <a:pt x="266900" y="622968"/>
                  </a:lnTo>
                  <a:lnTo>
                    <a:pt x="313182" y="626364"/>
                  </a:lnTo>
                  <a:lnTo>
                    <a:pt x="359463" y="622968"/>
                  </a:lnTo>
                  <a:lnTo>
                    <a:pt x="403636" y="613104"/>
                  </a:lnTo>
                  <a:lnTo>
                    <a:pt x="445215" y="597257"/>
                  </a:lnTo>
                  <a:lnTo>
                    <a:pt x="483716" y="575910"/>
                  </a:lnTo>
                  <a:lnTo>
                    <a:pt x="518655" y="549548"/>
                  </a:lnTo>
                  <a:lnTo>
                    <a:pt x="549548" y="518655"/>
                  </a:lnTo>
                  <a:lnTo>
                    <a:pt x="575910" y="483716"/>
                  </a:lnTo>
                  <a:lnTo>
                    <a:pt x="597257" y="445215"/>
                  </a:lnTo>
                  <a:lnTo>
                    <a:pt x="613104" y="403636"/>
                  </a:lnTo>
                  <a:lnTo>
                    <a:pt x="622968" y="359463"/>
                  </a:lnTo>
                  <a:lnTo>
                    <a:pt x="626364" y="313182"/>
                  </a:lnTo>
                  <a:lnTo>
                    <a:pt x="622968" y="266900"/>
                  </a:lnTo>
                  <a:lnTo>
                    <a:pt x="613104" y="222727"/>
                  </a:lnTo>
                  <a:lnTo>
                    <a:pt x="597257" y="181148"/>
                  </a:lnTo>
                  <a:lnTo>
                    <a:pt x="575910" y="142647"/>
                  </a:lnTo>
                  <a:lnTo>
                    <a:pt x="549548" y="107708"/>
                  </a:lnTo>
                  <a:lnTo>
                    <a:pt x="518655" y="76815"/>
                  </a:lnTo>
                  <a:lnTo>
                    <a:pt x="483716" y="50453"/>
                  </a:lnTo>
                  <a:lnTo>
                    <a:pt x="445215" y="29106"/>
                  </a:lnTo>
                  <a:lnTo>
                    <a:pt x="403636" y="13259"/>
                  </a:lnTo>
                  <a:lnTo>
                    <a:pt x="359463" y="3395"/>
                  </a:lnTo>
                  <a:lnTo>
                    <a:pt x="3131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64279" y="3098291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5">
                  <a:moveTo>
                    <a:pt x="0" y="313182"/>
                  </a:moveTo>
                  <a:lnTo>
                    <a:pt x="3395" y="266900"/>
                  </a:lnTo>
                  <a:lnTo>
                    <a:pt x="13259" y="222727"/>
                  </a:lnTo>
                  <a:lnTo>
                    <a:pt x="29106" y="181148"/>
                  </a:lnTo>
                  <a:lnTo>
                    <a:pt x="50453" y="142647"/>
                  </a:lnTo>
                  <a:lnTo>
                    <a:pt x="76815" y="107708"/>
                  </a:lnTo>
                  <a:lnTo>
                    <a:pt x="107708" y="76815"/>
                  </a:lnTo>
                  <a:lnTo>
                    <a:pt x="142647" y="50453"/>
                  </a:lnTo>
                  <a:lnTo>
                    <a:pt x="181148" y="29106"/>
                  </a:lnTo>
                  <a:lnTo>
                    <a:pt x="222727" y="13259"/>
                  </a:lnTo>
                  <a:lnTo>
                    <a:pt x="266900" y="3395"/>
                  </a:lnTo>
                  <a:lnTo>
                    <a:pt x="313182" y="0"/>
                  </a:lnTo>
                  <a:lnTo>
                    <a:pt x="359463" y="3395"/>
                  </a:lnTo>
                  <a:lnTo>
                    <a:pt x="403636" y="13259"/>
                  </a:lnTo>
                  <a:lnTo>
                    <a:pt x="445215" y="29106"/>
                  </a:lnTo>
                  <a:lnTo>
                    <a:pt x="483716" y="50453"/>
                  </a:lnTo>
                  <a:lnTo>
                    <a:pt x="518655" y="76815"/>
                  </a:lnTo>
                  <a:lnTo>
                    <a:pt x="549548" y="107708"/>
                  </a:lnTo>
                  <a:lnTo>
                    <a:pt x="575910" y="142647"/>
                  </a:lnTo>
                  <a:lnTo>
                    <a:pt x="597257" y="181148"/>
                  </a:lnTo>
                  <a:lnTo>
                    <a:pt x="613104" y="222727"/>
                  </a:lnTo>
                  <a:lnTo>
                    <a:pt x="622968" y="266900"/>
                  </a:lnTo>
                  <a:lnTo>
                    <a:pt x="626364" y="313182"/>
                  </a:lnTo>
                  <a:lnTo>
                    <a:pt x="622968" y="359463"/>
                  </a:lnTo>
                  <a:lnTo>
                    <a:pt x="613104" y="403636"/>
                  </a:lnTo>
                  <a:lnTo>
                    <a:pt x="597257" y="445215"/>
                  </a:lnTo>
                  <a:lnTo>
                    <a:pt x="575910" y="483716"/>
                  </a:lnTo>
                  <a:lnTo>
                    <a:pt x="549548" y="518655"/>
                  </a:lnTo>
                  <a:lnTo>
                    <a:pt x="518655" y="549548"/>
                  </a:lnTo>
                  <a:lnTo>
                    <a:pt x="483716" y="575910"/>
                  </a:lnTo>
                  <a:lnTo>
                    <a:pt x="445215" y="597257"/>
                  </a:lnTo>
                  <a:lnTo>
                    <a:pt x="403636" y="613104"/>
                  </a:lnTo>
                  <a:lnTo>
                    <a:pt x="359463" y="622968"/>
                  </a:lnTo>
                  <a:lnTo>
                    <a:pt x="313182" y="626364"/>
                  </a:lnTo>
                  <a:lnTo>
                    <a:pt x="266900" y="622968"/>
                  </a:lnTo>
                  <a:lnTo>
                    <a:pt x="222727" y="613104"/>
                  </a:lnTo>
                  <a:lnTo>
                    <a:pt x="181148" y="597257"/>
                  </a:lnTo>
                  <a:lnTo>
                    <a:pt x="142647" y="575910"/>
                  </a:lnTo>
                  <a:lnTo>
                    <a:pt x="107708" y="549548"/>
                  </a:lnTo>
                  <a:lnTo>
                    <a:pt x="76815" y="518655"/>
                  </a:lnTo>
                  <a:lnTo>
                    <a:pt x="50453" y="483716"/>
                  </a:lnTo>
                  <a:lnTo>
                    <a:pt x="29106" y="445215"/>
                  </a:lnTo>
                  <a:lnTo>
                    <a:pt x="13259" y="403636"/>
                  </a:lnTo>
                  <a:lnTo>
                    <a:pt x="3395" y="359463"/>
                  </a:lnTo>
                  <a:lnTo>
                    <a:pt x="0" y="313182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997451" y="3913631"/>
              <a:ext cx="5021580" cy="501650"/>
            </a:xfrm>
            <a:custGeom>
              <a:avLst/>
              <a:gdLst/>
              <a:ahLst/>
              <a:cxnLst/>
              <a:rect l="l" t="t" r="r" b="b"/>
              <a:pathLst>
                <a:path w="5021580" h="501650">
                  <a:moveTo>
                    <a:pt x="502158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5021580" y="501396"/>
                  </a:lnTo>
                  <a:lnTo>
                    <a:pt x="50215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97451" y="3913631"/>
              <a:ext cx="5021580" cy="501650"/>
            </a:xfrm>
            <a:custGeom>
              <a:avLst/>
              <a:gdLst/>
              <a:ahLst/>
              <a:cxnLst/>
              <a:rect l="l" t="t" r="r" b="b"/>
              <a:pathLst>
                <a:path w="5021580" h="501650">
                  <a:moveTo>
                    <a:pt x="0" y="501396"/>
                  </a:moveTo>
                  <a:lnTo>
                    <a:pt x="5021580" y="501396"/>
                  </a:lnTo>
                  <a:lnTo>
                    <a:pt x="502158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85031" y="3851147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5">
                  <a:moveTo>
                    <a:pt x="313181" y="0"/>
                  </a:moveTo>
                  <a:lnTo>
                    <a:pt x="266900" y="3395"/>
                  </a:lnTo>
                  <a:lnTo>
                    <a:pt x="222727" y="13259"/>
                  </a:lnTo>
                  <a:lnTo>
                    <a:pt x="181148" y="29106"/>
                  </a:lnTo>
                  <a:lnTo>
                    <a:pt x="142647" y="50453"/>
                  </a:lnTo>
                  <a:lnTo>
                    <a:pt x="107708" y="76815"/>
                  </a:lnTo>
                  <a:lnTo>
                    <a:pt x="76815" y="107708"/>
                  </a:lnTo>
                  <a:lnTo>
                    <a:pt x="50453" y="142647"/>
                  </a:lnTo>
                  <a:lnTo>
                    <a:pt x="29106" y="181148"/>
                  </a:lnTo>
                  <a:lnTo>
                    <a:pt x="13259" y="222727"/>
                  </a:lnTo>
                  <a:lnTo>
                    <a:pt x="3395" y="266900"/>
                  </a:lnTo>
                  <a:lnTo>
                    <a:pt x="0" y="313181"/>
                  </a:lnTo>
                  <a:lnTo>
                    <a:pt x="3395" y="359463"/>
                  </a:lnTo>
                  <a:lnTo>
                    <a:pt x="13259" y="403636"/>
                  </a:lnTo>
                  <a:lnTo>
                    <a:pt x="29106" y="445215"/>
                  </a:lnTo>
                  <a:lnTo>
                    <a:pt x="50453" y="483716"/>
                  </a:lnTo>
                  <a:lnTo>
                    <a:pt x="76815" y="518655"/>
                  </a:lnTo>
                  <a:lnTo>
                    <a:pt x="107708" y="549548"/>
                  </a:lnTo>
                  <a:lnTo>
                    <a:pt x="142647" y="575910"/>
                  </a:lnTo>
                  <a:lnTo>
                    <a:pt x="181148" y="597257"/>
                  </a:lnTo>
                  <a:lnTo>
                    <a:pt x="222727" y="613104"/>
                  </a:lnTo>
                  <a:lnTo>
                    <a:pt x="266900" y="622968"/>
                  </a:lnTo>
                  <a:lnTo>
                    <a:pt x="313181" y="626363"/>
                  </a:lnTo>
                  <a:lnTo>
                    <a:pt x="359463" y="622968"/>
                  </a:lnTo>
                  <a:lnTo>
                    <a:pt x="403636" y="613104"/>
                  </a:lnTo>
                  <a:lnTo>
                    <a:pt x="445215" y="597257"/>
                  </a:lnTo>
                  <a:lnTo>
                    <a:pt x="483716" y="575910"/>
                  </a:lnTo>
                  <a:lnTo>
                    <a:pt x="518655" y="549548"/>
                  </a:lnTo>
                  <a:lnTo>
                    <a:pt x="549548" y="518655"/>
                  </a:lnTo>
                  <a:lnTo>
                    <a:pt x="575910" y="483716"/>
                  </a:lnTo>
                  <a:lnTo>
                    <a:pt x="597257" y="445215"/>
                  </a:lnTo>
                  <a:lnTo>
                    <a:pt x="613104" y="403636"/>
                  </a:lnTo>
                  <a:lnTo>
                    <a:pt x="622968" y="359463"/>
                  </a:lnTo>
                  <a:lnTo>
                    <a:pt x="626363" y="313181"/>
                  </a:lnTo>
                  <a:lnTo>
                    <a:pt x="622968" y="266900"/>
                  </a:lnTo>
                  <a:lnTo>
                    <a:pt x="613104" y="222727"/>
                  </a:lnTo>
                  <a:lnTo>
                    <a:pt x="597257" y="181148"/>
                  </a:lnTo>
                  <a:lnTo>
                    <a:pt x="575910" y="142647"/>
                  </a:lnTo>
                  <a:lnTo>
                    <a:pt x="549548" y="107708"/>
                  </a:lnTo>
                  <a:lnTo>
                    <a:pt x="518655" y="76815"/>
                  </a:lnTo>
                  <a:lnTo>
                    <a:pt x="483716" y="50453"/>
                  </a:lnTo>
                  <a:lnTo>
                    <a:pt x="445215" y="29106"/>
                  </a:lnTo>
                  <a:lnTo>
                    <a:pt x="403636" y="13259"/>
                  </a:lnTo>
                  <a:lnTo>
                    <a:pt x="359463" y="3395"/>
                  </a:lnTo>
                  <a:lnTo>
                    <a:pt x="313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85031" y="3851147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5">
                  <a:moveTo>
                    <a:pt x="0" y="313181"/>
                  </a:moveTo>
                  <a:lnTo>
                    <a:pt x="3395" y="266900"/>
                  </a:lnTo>
                  <a:lnTo>
                    <a:pt x="13259" y="222727"/>
                  </a:lnTo>
                  <a:lnTo>
                    <a:pt x="29106" y="181148"/>
                  </a:lnTo>
                  <a:lnTo>
                    <a:pt x="50453" y="142647"/>
                  </a:lnTo>
                  <a:lnTo>
                    <a:pt x="76815" y="107708"/>
                  </a:lnTo>
                  <a:lnTo>
                    <a:pt x="107708" y="76815"/>
                  </a:lnTo>
                  <a:lnTo>
                    <a:pt x="142647" y="50453"/>
                  </a:lnTo>
                  <a:lnTo>
                    <a:pt x="181148" y="29106"/>
                  </a:lnTo>
                  <a:lnTo>
                    <a:pt x="222727" y="13259"/>
                  </a:lnTo>
                  <a:lnTo>
                    <a:pt x="266900" y="3395"/>
                  </a:lnTo>
                  <a:lnTo>
                    <a:pt x="313181" y="0"/>
                  </a:lnTo>
                  <a:lnTo>
                    <a:pt x="359463" y="3395"/>
                  </a:lnTo>
                  <a:lnTo>
                    <a:pt x="403636" y="13259"/>
                  </a:lnTo>
                  <a:lnTo>
                    <a:pt x="445215" y="29106"/>
                  </a:lnTo>
                  <a:lnTo>
                    <a:pt x="483716" y="50453"/>
                  </a:lnTo>
                  <a:lnTo>
                    <a:pt x="518655" y="76815"/>
                  </a:lnTo>
                  <a:lnTo>
                    <a:pt x="549548" y="107708"/>
                  </a:lnTo>
                  <a:lnTo>
                    <a:pt x="575910" y="142647"/>
                  </a:lnTo>
                  <a:lnTo>
                    <a:pt x="597257" y="181148"/>
                  </a:lnTo>
                  <a:lnTo>
                    <a:pt x="613104" y="222727"/>
                  </a:lnTo>
                  <a:lnTo>
                    <a:pt x="622968" y="266900"/>
                  </a:lnTo>
                  <a:lnTo>
                    <a:pt x="626363" y="313181"/>
                  </a:lnTo>
                  <a:lnTo>
                    <a:pt x="622968" y="359463"/>
                  </a:lnTo>
                  <a:lnTo>
                    <a:pt x="613104" y="403636"/>
                  </a:lnTo>
                  <a:lnTo>
                    <a:pt x="597257" y="445215"/>
                  </a:lnTo>
                  <a:lnTo>
                    <a:pt x="575910" y="483716"/>
                  </a:lnTo>
                  <a:lnTo>
                    <a:pt x="549548" y="518655"/>
                  </a:lnTo>
                  <a:lnTo>
                    <a:pt x="518655" y="549548"/>
                  </a:lnTo>
                  <a:lnTo>
                    <a:pt x="483716" y="575910"/>
                  </a:lnTo>
                  <a:lnTo>
                    <a:pt x="445215" y="597257"/>
                  </a:lnTo>
                  <a:lnTo>
                    <a:pt x="403636" y="613104"/>
                  </a:lnTo>
                  <a:lnTo>
                    <a:pt x="359463" y="622968"/>
                  </a:lnTo>
                  <a:lnTo>
                    <a:pt x="313181" y="626363"/>
                  </a:lnTo>
                  <a:lnTo>
                    <a:pt x="266900" y="622968"/>
                  </a:lnTo>
                  <a:lnTo>
                    <a:pt x="222727" y="613104"/>
                  </a:lnTo>
                  <a:lnTo>
                    <a:pt x="181148" y="597257"/>
                  </a:lnTo>
                  <a:lnTo>
                    <a:pt x="142647" y="575910"/>
                  </a:lnTo>
                  <a:lnTo>
                    <a:pt x="107708" y="549548"/>
                  </a:lnTo>
                  <a:lnTo>
                    <a:pt x="76815" y="518655"/>
                  </a:lnTo>
                  <a:lnTo>
                    <a:pt x="50453" y="483716"/>
                  </a:lnTo>
                  <a:lnTo>
                    <a:pt x="29106" y="445215"/>
                  </a:lnTo>
                  <a:lnTo>
                    <a:pt x="13259" y="403636"/>
                  </a:lnTo>
                  <a:lnTo>
                    <a:pt x="3395" y="359463"/>
                  </a:lnTo>
                  <a:lnTo>
                    <a:pt x="0" y="313181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49039" y="4664963"/>
              <a:ext cx="5270500" cy="501650"/>
            </a:xfrm>
            <a:custGeom>
              <a:avLst/>
              <a:gdLst/>
              <a:ahLst/>
              <a:cxnLst/>
              <a:rect l="l" t="t" r="r" b="b"/>
              <a:pathLst>
                <a:path w="5270500" h="501650">
                  <a:moveTo>
                    <a:pt x="5269992" y="0"/>
                  </a:moveTo>
                  <a:lnTo>
                    <a:pt x="0" y="0"/>
                  </a:lnTo>
                  <a:lnTo>
                    <a:pt x="0" y="501395"/>
                  </a:lnTo>
                  <a:lnTo>
                    <a:pt x="5269992" y="501395"/>
                  </a:lnTo>
                  <a:lnTo>
                    <a:pt x="52699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49039" y="4664963"/>
              <a:ext cx="5270500" cy="501650"/>
            </a:xfrm>
            <a:custGeom>
              <a:avLst/>
              <a:gdLst/>
              <a:ahLst/>
              <a:cxnLst/>
              <a:rect l="l" t="t" r="r" b="b"/>
              <a:pathLst>
                <a:path w="5270500" h="501650">
                  <a:moveTo>
                    <a:pt x="0" y="501395"/>
                  </a:moveTo>
                  <a:lnTo>
                    <a:pt x="5269992" y="501395"/>
                  </a:lnTo>
                  <a:lnTo>
                    <a:pt x="5269992" y="0"/>
                  </a:lnTo>
                  <a:lnTo>
                    <a:pt x="0" y="0"/>
                  </a:lnTo>
                  <a:lnTo>
                    <a:pt x="0" y="50139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435095" y="4602480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5">
                  <a:moveTo>
                    <a:pt x="313181" y="0"/>
                  </a:moveTo>
                  <a:lnTo>
                    <a:pt x="266900" y="3395"/>
                  </a:lnTo>
                  <a:lnTo>
                    <a:pt x="222727" y="13259"/>
                  </a:lnTo>
                  <a:lnTo>
                    <a:pt x="181148" y="29106"/>
                  </a:lnTo>
                  <a:lnTo>
                    <a:pt x="142647" y="50453"/>
                  </a:lnTo>
                  <a:lnTo>
                    <a:pt x="107708" y="76815"/>
                  </a:lnTo>
                  <a:lnTo>
                    <a:pt x="76815" y="107708"/>
                  </a:lnTo>
                  <a:lnTo>
                    <a:pt x="50453" y="142647"/>
                  </a:lnTo>
                  <a:lnTo>
                    <a:pt x="29106" y="181148"/>
                  </a:lnTo>
                  <a:lnTo>
                    <a:pt x="13259" y="222727"/>
                  </a:lnTo>
                  <a:lnTo>
                    <a:pt x="3395" y="266900"/>
                  </a:lnTo>
                  <a:lnTo>
                    <a:pt x="0" y="313182"/>
                  </a:lnTo>
                  <a:lnTo>
                    <a:pt x="3395" y="359463"/>
                  </a:lnTo>
                  <a:lnTo>
                    <a:pt x="13259" y="403636"/>
                  </a:lnTo>
                  <a:lnTo>
                    <a:pt x="29106" y="445215"/>
                  </a:lnTo>
                  <a:lnTo>
                    <a:pt x="50453" y="483716"/>
                  </a:lnTo>
                  <a:lnTo>
                    <a:pt x="76815" y="518655"/>
                  </a:lnTo>
                  <a:lnTo>
                    <a:pt x="107708" y="549548"/>
                  </a:lnTo>
                  <a:lnTo>
                    <a:pt x="142647" y="575910"/>
                  </a:lnTo>
                  <a:lnTo>
                    <a:pt x="181148" y="597257"/>
                  </a:lnTo>
                  <a:lnTo>
                    <a:pt x="222727" y="613104"/>
                  </a:lnTo>
                  <a:lnTo>
                    <a:pt x="266900" y="622968"/>
                  </a:lnTo>
                  <a:lnTo>
                    <a:pt x="313181" y="626364"/>
                  </a:lnTo>
                  <a:lnTo>
                    <a:pt x="359463" y="622968"/>
                  </a:lnTo>
                  <a:lnTo>
                    <a:pt x="403636" y="613104"/>
                  </a:lnTo>
                  <a:lnTo>
                    <a:pt x="445215" y="597257"/>
                  </a:lnTo>
                  <a:lnTo>
                    <a:pt x="483716" y="575910"/>
                  </a:lnTo>
                  <a:lnTo>
                    <a:pt x="518655" y="549548"/>
                  </a:lnTo>
                  <a:lnTo>
                    <a:pt x="549548" y="518655"/>
                  </a:lnTo>
                  <a:lnTo>
                    <a:pt x="575910" y="483716"/>
                  </a:lnTo>
                  <a:lnTo>
                    <a:pt x="597257" y="445215"/>
                  </a:lnTo>
                  <a:lnTo>
                    <a:pt x="613104" y="403636"/>
                  </a:lnTo>
                  <a:lnTo>
                    <a:pt x="622968" y="359463"/>
                  </a:lnTo>
                  <a:lnTo>
                    <a:pt x="626363" y="313182"/>
                  </a:lnTo>
                  <a:lnTo>
                    <a:pt x="622968" y="266900"/>
                  </a:lnTo>
                  <a:lnTo>
                    <a:pt x="613104" y="222727"/>
                  </a:lnTo>
                  <a:lnTo>
                    <a:pt x="597257" y="181148"/>
                  </a:lnTo>
                  <a:lnTo>
                    <a:pt x="575910" y="142647"/>
                  </a:lnTo>
                  <a:lnTo>
                    <a:pt x="549548" y="107708"/>
                  </a:lnTo>
                  <a:lnTo>
                    <a:pt x="518655" y="76815"/>
                  </a:lnTo>
                  <a:lnTo>
                    <a:pt x="483716" y="50453"/>
                  </a:lnTo>
                  <a:lnTo>
                    <a:pt x="445215" y="29106"/>
                  </a:lnTo>
                  <a:lnTo>
                    <a:pt x="403636" y="13259"/>
                  </a:lnTo>
                  <a:lnTo>
                    <a:pt x="359463" y="3395"/>
                  </a:lnTo>
                  <a:lnTo>
                    <a:pt x="313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435095" y="4602480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5">
                  <a:moveTo>
                    <a:pt x="0" y="313182"/>
                  </a:moveTo>
                  <a:lnTo>
                    <a:pt x="3395" y="266900"/>
                  </a:lnTo>
                  <a:lnTo>
                    <a:pt x="13259" y="222727"/>
                  </a:lnTo>
                  <a:lnTo>
                    <a:pt x="29106" y="181148"/>
                  </a:lnTo>
                  <a:lnTo>
                    <a:pt x="50453" y="142647"/>
                  </a:lnTo>
                  <a:lnTo>
                    <a:pt x="76815" y="107708"/>
                  </a:lnTo>
                  <a:lnTo>
                    <a:pt x="107708" y="76815"/>
                  </a:lnTo>
                  <a:lnTo>
                    <a:pt x="142647" y="50453"/>
                  </a:lnTo>
                  <a:lnTo>
                    <a:pt x="181148" y="29106"/>
                  </a:lnTo>
                  <a:lnTo>
                    <a:pt x="222727" y="13259"/>
                  </a:lnTo>
                  <a:lnTo>
                    <a:pt x="266900" y="3395"/>
                  </a:lnTo>
                  <a:lnTo>
                    <a:pt x="313181" y="0"/>
                  </a:lnTo>
                  <a:lnTo>
                    <a:pt x="359463" y="3395"/>
                  </a:lnTo>
                  <a:lnTo>
                    <a:pt x="403636" y="13259"/>
                  </a:lnTo>
                  <a:lnTo>
                    <a:pt x="445215" y="29106"/>
                  </a:lnTo>
                  <a:lnTo>
                    <a:pt x="483716" y="50453"/>
                  </a:lnTo>
                  <a:lnTo>
                    <a:pt x="518655" y="76815"/>
                  </a:lnTo>
                  <a:lnTo>
                    <a:pt x="549548" y="107708"/>
                  </a:lnTo>
                  <a:lnTo>
                    <a:pt x="575910" y="142647"/>
                  </a:lnTo>
                  <a:lnTo>
                    <a:pt x="597257" y="181148"/>
                  </a:lnTo>
                  <a:lnTo>
                    <a:pt x="613104" y="222727"/>
                  </a:lnTo>
                  <a:lnTo>
                    <a:pt x="622968" y="266900"/>
                  </a:lnTo>
                  <a:lnTo>
                    <a:pt x="626363" y="313182"/>
                  </a:lnTo>
                  <a:lnTo>
                    <a:pt x="622968" y="359463"/>
                  </a:lnTo>
                  <a:lnTo>
                    <a:pt x="613104" y="403636"/>
                  </a:lnTo>
                  <a:lnTo>
                    <a:pt x="597257" y="445215"/>
                  </a:lnTo>
                  <a:lnTo>
                    <a:pt x="575910" y="483716"/>
                  </a:lnTo>
                  <a:lnTo>
                    <a:pt x="549548" y="518655"/>
                  </a:lnTo>
                  <a:lnTo>
                    <a:pt x="518655" y="549548"/>
                  </a:lnTo>
                  <a:lnTo>
                    <a:pt x="483716" y="575910"/>
                  </a:lnTo>
                  <a:lnTo>
                    <a:pt x="445215" y="597257"/>
                  </a:lnTo>
                  <a:lnTo>
                    <a:pt x="403636" y="613104"/>
                  </a:lnTo>
                  <a:lnTo>
                    <a:pt x="359463" y="622968"/>
                  </a:lnTo>
                  <a:lnTo>
                    <a:pt x="313181" y="626364"/>
                  </a:lnTo>
                  <a:lnTo>
                    <a:pt x="266900" y="622968"/>
                  </a:lnTo>
                  <a:lnTo>
                    <a:pt x="222727" y="613104"/>
                  </a:lnTo>
                  <a:lnTo>
                    <a:pt x="181148" y="597257"/>
                  </a:lnTo>
                  <a:lnTo>
                    <a:pt x="142647" y="575910"/>
                  </a:lnTo>
                  <a:lnTo>
                    <a:pt x="107708" y="549548"/>
                  </a:lnTo>
                  <a:lnTo>
                    <a:pt x="76815" y="518655"/>
                  </a:lnTo>
                  <a:lnTo>
                    <a:pt x="50453" y="483716"/>
                  </a:lnTo>
                  <a:lnTo>
                    <a:pt x="29106" y="445215"/>
                  </a:lnTo>
                  <a:lnTo>
                    <a:pt x="13259" y="403636"/>
                  </a:lnTo>
                  <a:lnTo>
                    <a:pt x="3395" y="359463"/>
                  </a:lnTo>
                  <a:lnTo>
                    <a:pt x="0" y="313182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94887" y="5417820"/>
              <a:ext cx="5724525" cy="501650"/>
            </a:xfrm>
            <a:custGeom>
              <a:avLst/>
              <a:gdLst/>
              <a:ahLst/>
              <a:cxnLst/>
              <a:rect l="l" t="t" r="r" b="b"/>
              <a:pathLst>
                <a:path w="5724525" h="501650">
                  <a:moveTo>
                    <a:pt x="5724144" y="0"/>
                  </a:moveTo>
                  <a:lnTo>
                    <a:pt x="0" y="0"/>
                  </a:lnTo>
                  <a:lnTo>
                    <a:pt x="0" y="501395"/>
                  </a:lnTo>
                  <a:lnTo>
                    <a:pt x="5724144" y="501395"/>
                  </a:lnTo>
                  <a:lnTo>
                    <a:pt x="57241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94887" y="5417820"/>
              <a:ext cx="5724525" cy="501650"/>
            </a:xfrm>
            <a:custGeom>
              <a:avLst/>
              <a:gdLst/>
              <a:ahLst/>
              <a:cxnLst/>
              <a:rect l="l" t="t" r="r" b="b"/>
              <a:pathLst>
                <a:path w="5724525" h="501650">
                  <a:moveTo>
                    <a:pt x="0" y="501395"/>
                  </a:moveTo>
                  <a:lnTo>
                    <a:pt x="5724144" y="501395"/>
                  </a:lnTo>
                  <a:lnTo>
                    <a:pt x="5724144" y="0"/>
                  </a:lnTo>
                  <a:lnTo>
                    <a:pt x="0" y="0"/>
                  </a:lnTo>
                  <a:lnTo>
                    <a:pt x="0" y="50139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680586" y="887984"/>
            <a:ext cx="4374515" cy="4965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715010" marR="5080" indent="-249554">
              <a:lnSpc>
                <a:spcPct val="176300"/>
              </a:lnSpc>
            </a:pP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Statement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Technical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dirty="0" sz="2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Design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Pipeline</a:t>
            </a:r>
            <a:endParaRPr sz="2800">
              <a:latin typeface="Calibri"/>
              <a:cs typeface="Calibri"/>
            </a:endParaRPr>
          </a:p>
          <a:p>
            <a:pPr marL="466090" marR="231140" indent="248920">
              <a:lnSpc>
                <a:spcPct val="176200"/>
              </a:lnSpc>
              <a:spcBef>
                <a:spcPts val="5"/>
              </a:spcBef>
            </a:pP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Framework 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CRISP-DM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Future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48739" y="2267711"/>
            <a:ext cx="2266315" cy="3720465"/>
            <a:chOff x="1348739" y="2267711"/>
            <a:chExt cx="2266315" cy="3720465"/>
          </a:xfrm>
        </p:grpSpPr>
        <p:sp>
          <p:nvSpPr>
            <p:cNvPr id="32" name="object 32"/>
            <p:cNvSpPr/>
            <p:nvPr/>
          </p:nvSpPr>
          <p:spPr>
            <a:xfrm>
              <a:off x="2982467" y="5353811"/>
              <a:ext cx="626745" cy="628015"/>
            </a:xfrm>
            <a:custGeom>
              <a:avLst/>
              <a:gdLst/>
              <a:ahLst/>
              <a:cxnLst/>
              <a:rect l="l" t="t" r="r" b="b"/>
              <a:pathLst>
                <a:path w="626745" h="628014">
                  <a:moveTo>
                    <a:pt x="313181" y="0"/>
                  </a:moveTo>
                  <a:lnTo>
                    <a:pt x="266900" y="3404"/>
                  </a:lnTo>
                  <a:lnTo>
                    <a:pt x="222727" y="13294"/>
                  </a:lnTo>
                  <a:lnTo>
                    <a:pt x="181148" y="29183"/>
                  </a:lnTo>
                  <a:lnTo>
                    <a:pt x="142647" y="50586"/>
                  </a:lnTo>
                  <a:lnTo>
                    <a:pt x="107708" y="77015"/>
                  </a:lnTo>
                  <a:lnTo>
                    <a:pt x="76815" y="107986"/>
                  </a:lnTo>
                  <a:lnTo>
                    <a:pt x="50453" y="143012"/>
                  </a:lnTo>
                  <a:lnTo>
                    <a:pt x="29106" y="181606"/>
                  </a:lnTo>
                  <a:lnTo>
                    <a:pt x="13259" y="223284"/>
                  </a:lnTo>
                  <a:lnTo>
                    <a:pt x="3395" y="267558"/>
                  </a:lnTo>
                  <a:lnTo>
                    <a:pt x="0" y="313944"/>
                  </a:lnTo>
                  <a:lnTo>
                    <a:pt x="3395" y="360334"/>
                  </a:lnTo>
                  <a:lnTo>
                    <a:pt x="13259" y="404612"/>
                  </a:lnTo>
                  <a:lnTo>
                    <a:pt x="29106" y="446292"/>
                  </a:lnTo>
                  <a:lnTo>
                    <a:pt x="50453" y="484887"/>
                  </a:lnTo>
                  <a:lnTo>
                    <a:pt x="76815" y="519911"/>
                  </a:lnTo>
                  <a:lnTo>
                    <a:pt x="107708" y="550880"/>
                  </a:lnTo>
                  <a:lnTo>
                    <a:pt x="142647" y="577308"/>
                  </a:lnTo>
                  <a:lnTo>
                    <a:pt x="181148" y="598708"/>
                  </a:lnTo>
                  <a:lnTo>
                    <a:pt x="222727" y="614595"/>
                  </a:lnTo>
                  <a:lnTo>
                    <a:pt x="266900" y="624483"/>
                  </a:lnTo>
                  <a:lnTo>
                    <a:pt x="313181" y="627888"/>
                  </a:lnTo>
                  <a:lnTo>
                    <a:pt x="359463" y="624483"/>
                  </a:lnTo>
                  <a:lnTo>
                    <a:pt x="403636" y="614595"/>
                  </a:lnTo>
                  <a:lnTo>
                    <a:pt x="445215" y="598708"/>
                  </a:lnTo>
                  <a:lnTo>
                    <a:pt x="483716" y="577308"/>
                  </a:lnTo>
                  <a:lnTo>
                    <a:pt x="518655" y="550880"/>
                  </a:lnTo>
                  <a:lnTo>
                    <a:pt x="549548" y="519911"/>
                  </a:lnTo>
                  <a:lnTo>
                    <a:pt x="575910" y="484887"/>
                  </a:lnTo>
                  <a:lnTo>
                    <a:pt x="597257" y="446292"/>
                  </a:lnTo>
                  <a:lnTo>
                    <a:pt x="613104" y="404612"/>
                  </a:lnTo>
                  <a:lnTo>
                    <a:pt x="622968" y="360334"/>
                  </a:lnTo>
                  <a:lnTo>
                    <a:pt x="626364" y="313944"/>
                  </a:lnTo>
                  <a:lnTo>
                    <a:pt x="622968" y="267558"/>
                  </a:lnTo>
                  <a:lnTo>
                    <a:pt x="613104" y="223284"/>
                  </a:lnTo>
                  <a:lnTo>
                    <a:pt x="597257" y="181606"/>
                  </a:lnTo>
                  <a:lnTo>
                    <a:pt x="575910" y="143012"/>
                  </a:lnTo>
                  <a:lnTo>
                    <a:pt x="549548" y="107986"/>
                  </a:lnTo>
                  <a:lnTo>
                    <a:pt x="518655" y="77015"/>
                  </a:lnTo>
                  <a:lnTo>
                    <a:pt x="483716" y="50586"/>
                  </a:lnTo>
                  <a:lnTo>
                    <a:pt x="445215" y="29183"/>
                  </a:lnTo>
                  <a:lnTo>
                    <a:pt x="403636" y="13294"/>
                  </a:lnTo>
                  <a:lnTo>
                    <a:pt x="359463" y="3404"/>
                  </a:lnTo>
                  <a:lnTo>
                    <a:pt x="313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982467" y="5353811"/>
              <a:ext cx="626745" cy="628015"/>
            </a:xfrm>
            <a:custGeom>
              <a:avLst/>
              <a:gdLst/>
              <a:ahLst/>
              <a:cxnLst/>
              <a:rect l="l" t="t" r="r" b="b"/>
              <a:pathLst>
                <a:path w="626745" h="628014">
                  <a:moveTo>
                    <a:pt x="0" y="313944"/>
                  </a:moveTo>
                  <a:lnTo>
                    <a:pt x="3395" y="267558"/>
                  </a:lnTo>
                  <a:lnTo>
                    <a:pt x="13259" y="223284"/>
                  </a:lnTo>
                  <a:lnTo>
                    <a:pt x="29106" y="181606"/>
                  </a:lnTo>
                  <a:lnTo>
                    <a:pt x="50453" y="143012"/>
                  </a:lnTo>
                  <a:lnTo>
                    <a:pt x="76815" y="107986"/>
                  </a:lnTo>
                  <a:lnTo>
                    <a:pt x="107708" y="77015"/>
                  </a:lnTo>
                  <a:lnTo>
                    <a:pt x="142647" y="50586"/>
                  </a:lnTo>
                  <a:lnTo>
                    <a:pt x="181148" y="29183"/>
                  </a:lnTo>
                  <a:lnTo>
                    <a:pt x="222727" y="13294"/>
                  </a:lnTo>
                  <a:lnTo>
                    <a:pt x="266900" y="3404"/>
                  </a:lnTo>
                  <a:lnTo>
                    <a:pt x="313181" y="0"/>
                  </a:lnTo>
                  <a:lnTo>
                    <a:pt x="359463" y="3404"/>
                  </a:lnTo>
                  <a:lnTo>
                    <a:pt x="403636" y="13294"/>
                  </a:lnTo>
                  <a:lnTo>
                    <a:pt x="445215" y="29183"/>
                  </a:lnTo>
                  <a:lnTo>
                    <a:pt x="483716" y="50586"/>
                  </a:lnTo>
                  <a:lnTo>
                    <a:pt x="518655" y="77015"/>
                  </a:lnTo>
                  <a:lnTo>
                    <a:pt x="549548" y="107986"/>
                  </a:lnTo>
                  <a:lnTo>
                    <a:pt x="575910" y="143012"/>
                  </a:lnTo>
                  <a:lnTo>
                    <a:pt x="597257" y="181606"/>
                  </a:lnTo>
                  <a:lnTo>
                    <a:pt x="613104" y="223284"/>
                  </a:lnTo>
                  <a:lnTo>
                    <a:pt x="622968" y="267558"/>
                  </a:lnTo>
                  <a:lnTo>
                    <a:pt x="626364" y="313944"/>
                  </a:lnTo>
                  <a:lnTo>
                    <a:pt x="622968" y="360334"/>
                  </a:lnTo>
                  <a:lnTo>
                    <a:pt x="613104" y="404612"/>
                  </a:lnTo>
                  <a:lnTo>
                    <a:pt x="597257" y="446292"/>
                  </a:lnTo>
                  <a:lnTo>
                    <a:pt x="575910" y="484887"/>
                  </a:lnTo>
                  <a:lnTo>
                    <a:pt x="549548" y="519911"/>
                  </a:lnTo>
                  <a:lnTo>
                    <a:pt x="518655" y="550880"/>
                  </a:lnTo>
                  <a:lnTo>
                    <a:pt x="483716" y="577308"/>
                  </a:lnTo>
                  <a:lnTo>
                    <a:pt x="445215" y="598708"/>
                  </a:lnTo>
                  <a:lnTo>
                    <a:pt x="403636" y="614595"/>
                  </a:lnTo>
                  <a:lnTo>
                    <a:pt x="359463" y="624483"/>
                  </a:lnTo>
                  <a:lnTo>
                    <a:pt x="313181" y="627888"/>
                  </a:lnTo>
                  <a:lnTo>
                    <a:pt x="266900" y="624483"/>
                  </a:lnTo>
                  <a:lnTo>
                    <a:pt x="222727" y="614595"/>
                  </a:lnTo>
                  <a:lnTo>
                    <a:pt x="181148" y="598708"/>
                  </a:lnTo>
                  <a:lnTo>
                    <a:pt x="142647" y="577308"/>
                  </a:lnTo>
                  <a:lnTo>
                    <a:pt x="107708" y="550880"/>
                  </a:lnTo>
                  <a:lnTo>
                    <a:pt x="76815" y="519911"/>
                  </a:lnTo>
                  <a:lnTo>
                    <a:pt x="50453" y="484887"/>
                  </a:lnTo>
                  <a:lnTo>
                    <a:pt x="29106" y="446292"/>
                  </a:lnTo>
                  <a:lnTo>
                    <a:pt x="13259" y="404612"/>
                  </a:lnTo>
                  <a:lnTo>
                    <a:pt x="3395" y="360334"/>
                  </a:lnTo>
                  <a:lnTo>
                    <a:pt x="0" y="313944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8739" y="2267711"/>
              <a:ext cx="2087880" cy="2208276"/>
            </a:xfrm>
            <a:prstGeom prst="rect">
              <a:avLst/>
            </a:prstGeom>
          </p:spPr>
        </p:pic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40842" y="258267"/>
            <a:ext cx="14255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12A35"/>
                </a:solidFill>
              </a:rPr>
              <a:t>Ag</a:t>
            </a:r>
            <a:r>
              <a:rPr dirty="0" spc="-20">
                <a:solidFill>
                  <a:srgbClr val="212A35"/>
                </a:solidFill>
              </a:rPr>
              <a:t>e</a:t>
            </a:r>
            <a:r>
              <a:rPr dirty="0">
                <a:solidFill>
                  <a:srgbClr val="212A35"/>
                </a:solidFill>
              </a:rPr>
              <a:t>n</a:t>
            </a:r>
            <a:r>
              <a:rPr dirty="0" spc="-15">
                <a:solidFill>
                  <a:srgbClr val="212A35"/>
                </a:solidFill>
              </a:rPr>
              <a:t>d</a:t>
            </a:r>
            <a:r>
              <a:rPr dirty="0">
                <a:solidFill>
                  <a:srgbClr val="212A35"/>
                </a:solidFill>
              </a:rPr>
              <a:t>a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836" y="2151888"/>
            <a:ext cx="7771130" cy="3046730"/>
            <a:chOff x="211836" y="2151888"/>
            <a:chExt cx="7771130" cy="304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952" y="2341206"/>
              <a:ext cx="7596321" cy="2696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6314" y="2166366"/>
              <a:ext cx="7741920" cy="3017520"/>
            </a:xfrm>
            <a:custGeom>
              <a:avLst/>
              <a:gdLst/>
              <a:ahLst/>
              <a:cxnLst/>
              <a:rect l="l" t="t" r="r" b="b"/>
              <a:pathLst>
                <a:path w="7741920" h="3017520">
                  <a:moveTo>
                    <a:pt x="0" y="3017519"/>
                  </a:moveTo>
                  <a:lnTo>
                    <a:pt x="7741920" y="3017519"/>
                  </a:lnTo>
                  <a:lnTo>
                    <a:pt x="7741920" y="0"/>
                  </a:lnTo>
                  <a:lnTo>
                    <a:pt x="0" y="0"/>
                  </a:lnTo>
                  <a:lnTo>
                    <a:pt x="0" y="3017519"/>
                  </a:lnTo>
                  <a:close/>
                </a:path>
              </a:pathLst>
            </a:custGeom>
            <a:ln w="2895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21964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12A35"/>
                </a:solidFill>
              </a:rPr>
              <a:t>Deployment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78251" y="5354828"/>
            <a:ext cx="1618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Deployment</a:t>
            </a:r>
            <a:r>
              <a:rPr dirty="0" sz="1800" spc="-6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0464" y="5941872"/>
            <a:ext cx="1484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12A35"/>
                </a:solidFill>
                <a:latin typeface="Calibri"/>
                <a:cs typeface="Calibri"/>
              </a:rPr>
              <a:t>Dashboard</a:t>
            </a:r>
            <a:r>
              <a:rPr dirty="0" sz="1800" spc="-3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496" y="1196085"/>
            <a:ext cx="109975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212A35"/>
                </a:solidFill>
                <a:latin typeface="Arial MT"/>
                <a:cs typeface="Arial MT"/>
              </a:rPr>
              <a:t>As future</a:t>
            </a:r>
            <a:r>
              <a:rPr dirty="0" sz="24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plan</a:t>
            </a:r>
            <a:r>
              <a:rPr dirty="0" sz="24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in Phase</a:t>
            </a:r>
            <a:r>
              <a:rPr dirty="0" sz="24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12A35"/>
                </a:solidFill>
                <a:latin typeface="Arial MT"/>
                <a:cs typeface="Arial MT"/>
              </a:rPr>
              <a:t>– II,</a:t>
            </a:r>
            <a:r>
              <a:rPr dirty="0" sz="24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deployment</a:t>
            </a:r>
            <a:r>
              <a:rPr dirty="0" sz="2400" spc="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24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12A35"/>
                </a:solidFill>
                <a:latin typeface="Arial"/>
                <a:cs typeface="Arial"/>
              </a:rPr>
              <a:t>state</a:t>
            </a:r>
            <a:r>
              <a:rPr dirty="0" sz="2400" spc="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12A35"/>
                </a:solidFill>
                <a:latin typeface="Arial"/>
                <a:cs typeface="Arial"/>
              </a:rPr>
              <a:t>of the</a:t>
            </a:r>
            <a:r>
              <a:rPr dirty="0" sz="2400" spc="-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12A35"/>
                </a:solidFill>
                <a:latin typeface="Arial"/>
                <a:cs typeface="Arial"/>
              </a:rPr>
              <a:t>art</a:t>
            </a:r>
            <a:r>
              <a:rPr dirty="0" sz="2400" spc="-8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12A35"/>
                </a:solidFill>
                <a:latin typeface="Arial"/>
                <a:cs typeface="Arial"/>
              </a:rPr>
              <a:t>API</a:t>
            </a:r>
            <a:r>
              <a:rPr dirty="0" sz="240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24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212A35"/>
                </a:solidFill>
                <a:latin typeface="Arial"/>
                <a:cs typeface="Arial"/>
              </a:rPr>
              <a:t>dashboard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have</a:t>
            </a:r>
            <a:r>
              <a:rPr dirty="0" sz="24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A35"/>
                </a:solidFill>
                <a:latin typeface="Arial MT"/>
                <a:cs typeface="Arial MT"/>
              </a:rPr>
              <a:t>been planned: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0829" y="1685925"/>
            <a:ext cx="3810374" cy="42386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15411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12A35"/>
                </a:solidFill>
              </a:rPr>
              <a:t>Analy</a:t>
            </a:r>
            <a:r>
              <a:rPr dirty="0" spc="5">
                <a:solidFill>
                  <a:srgbClr val="212A35"/>
                </a:solidFill>
              </a:rPr>
              <a:t>s</a:t>
            </a:r>
            <a:r>
              <a:rPr dirty="0">
                <a:solidFill>
                  <a:srgbClr val="212A35"/>
                </a:solidFill>
              </a:rPr>
              <a:t>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24669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12A35"/>
                </a:solidFill>
              </a:rPr>
              <a:t>Future</a:t>
            </a:r>
            <a:r>
              <a:rPr dirty="0" spc="-85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98986"/>
            <a:ext cx="6947534" cy="461708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19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model</a:t>
            </a:r>
            <a:r>
              <a:rPr dirty="0" sz="19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performance</a:t>
            </a:r>
            <a:r>
              <a:rPr dirty="0" sz="1900" spc="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can</a:t>
            </a:r>
            <a:r>
              <a:rPr dirty="0" sz="19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be</a:t>
            </a:r>
            <a:r>
              <a:rPr dirty="0" sz="19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improved</a:t>
            </a:r>
            <a:r>
              <a:rPr dirty="0" sz="1900" spc="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by</a:t>
            </a:r>
            <a:r>
              <a:rPr dirty="0" sz="19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focusing</a:t>
            </a:r>
            <a:r>
              <a:rPr dirty="0" sz="1900" spc="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on:</a:t>
            </a:r>
            <a:endParaRPr sz="19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Having</a:t>
            </a:r>
            <a:r>
              <a:rPr dirty="0" sz="19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more</a:t>
            </a:r>
            <a:r>
              <a:rPr dirty="0" sz="190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dataset</a:t>
            </a:r>
            <a:endParaRPr sz="19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1900" spc="-50">
                <a:solidFill>
                  <a:srgbClr val="212A35"/>
                </a:solidFill>
                <a:latin typeface="Arial MT"/>
                <a:cs typeface="Arial MT"/>
              </a:rPr>
              <a:t>Topic</a:t>
            </a:r>
            <a:r>
              <a:rPr dirty="0" sz="19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modeling</a:t>
            </a:r>
            <a:r>
              <a:rPr dirty="0" sz="1900" spc="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for</a:t>
            </a:r>
            <a:r>
              <a:rPr dirty="0" sz="19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more</a:t>
            </a:r>
            <a:r>
              <a:rPr dirty="0" sz="19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data</a:t>
            </a:r>
            <a:r>
              <a:rPr dirty="0" sz="19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points</a:t>
            </a:r>
            <a:endParaRPr sz="19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Handling</a:t>
            </a:r>
            <a:r>
              <a:rPr dirty="0" sz="1900" spc="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class</a:t>
            </a:r>
            <a:r>
              <a:rPr dirty="0" sz="19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imbalance</a:t>
            </a:r>
            <a:r>
              <a:rPr dirty="0" sz="1900" spc="3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for</a:t>
            </a:r>
            <a:r>
              <a:rPr dirty="0" sz="19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bigger</a:t>
            </a:r>
            <a:r>
              <a:rPr dirty="0" sz="1900" spc="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dataset</a:t>
            </a:r>
            <a:endParaRPr sz="19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Domain</a:t>
            </a:r>
            <a:r>
              <a:rPr dirty="0" sz="1900" spc="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specific</a:t>
            </a:r>
            <a:r>
              <a:rPr dirty="0" sz="19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support</a:t>
            </a:r>
            <a:r>
              <a:rPr dirty="0" sz="1900" spc="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for</a:t>
            </a:r>
            <a:r>
              <a:rPr dirty="0" sz="19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accurate</a:t>
            </a:r>
            <a:r>
              <a:rPr dirty="0" sz="1900" spc="4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212A35"/>
                </a:solidFill>
                <a:latin typeface="Arial"/>
                <a:cs typeface="Arial"/>
              </a:rPr>
              <a:t>labelling</a:t>
            </a:r>
            <a:r>
              <a:rPr dirty="0" sz="1900" spc="-1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by</a:t>
            </a:r>
            <a:r>
              <a:rPr dirty="0" sz="19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specific</a:t>
            </a:r>
            <a:endParaRPr sz="19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corpus</a:t>
            </a:r>
            <a:endParaRPr sz="19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490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More</a:t>
            </a:r>
            <a:r>
              <a:rPr dirty="0" sz="19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efficient</a:t>
            </a:r>
            <a:r>
              <a:rPr dirty="0" sz="1900" spc="2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negation</a:t>
            </a:r>
            <a:r>
              <a:rPr dirty="0" sz="1900" spc="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212A35"/>
                </a:solidFill>
                <a:latin typeface="Arial"/>
                <a:cs typeface="Arial"/>
              </a:rPr>
              <a:t>handling</a:t>
            </a:r>
            <a:endParaRPr sz="1900">
              <a:latin typeface="Arial"/>
              <a:cs typeface="Arial"/>
            </a:endParaRPr>
          </a:p>
          <a:p>
            <a:pPr lvl="1" marL="698500" marR="54610" indent="-22860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Exploring</a:t>
            </a:r>
            <a:r>
              <a:rPr dirty="0" sz="1900" spc="1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212A35"/>
                </a:solidFill>
                <a:latin typeface="Arial"/>
                <a:cs typeface="Arial"/>
              </a:rPr>
              <a:t>other</a:t>
            </a:r>
            <a:r>
              <a:rPr dirty="0" sz="1900" spc="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techniques</a:t>
            </a:r>
            <a:r>
              <a:rPr dirty="0" sz="1900" spc="3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like</a:t>
            </a:r>
            <a:r>
              <a:rPr dirty="0" sz="19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25">
                <a:solidFill>
                  <a:srgbClr val="212A35"/>
                </a:solidFill>
                <a:latin typeface="Arial MT"/>
                <a:cs typeface="Arial MT"/>
              </a:rPr>
              <a:t>GloVe,</a:t>
            </a:r>
            <a:r>
              <a:rPr dirty="0" sz="19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30">
                <a:solidFill>
                  <a:srgbClr val="212A35"/>
                </a:solidFill>
                <a:latin typeface="Arial MT"/>
                <a:cs typeface="Arial MT"/>
              </a:rPr>
              <a:t>fastText</a:t>
            </a:r>
            <a:r>
              <a:rPr dirty="0" sz="19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for</a:t>
            </a:r>
            <a:r>
              <a:rPr dirty="0" sz="19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212A35"/>
                </a:solidFill>
                <a:latin typeface="Arial MT"/>
                <a:cs typeface="Arial MT"/>
              </a:rPr>
              <a:t>word </a:t>
            </a:r>
            <a:r>
              <a:rPr dirty="0" sz="1900" spc="-509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embedding</a:t>
            </a:r>
            <a:r>
              <a:rPr dirty="0" sz="1900" spc="5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19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comparing</a:t>
            </a:r>
            <a:r>
              <a:rPr dirty="0" sz="1900" spc="1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212A35"/>
                </a:solidFill>
                <a:latin typeface="Arial"/>
                <a:cs typeface="Arial"/>
              </a:rPr>
              <a:t>the</a:t>
            </a:r>
            <a:r>
              <a:rPr dirty="0" sz="1900" spc="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results</a:t>
            </a:r>
            <a:r>
              <a:rPr dirty="0" sz="1900" spc="3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212A35"/>
                </a:solidFill>
                <a:latin typeface="Arial MT"/>
                <a:cs typeface="Arial MT"/>
              </a:rPr>
              <a:t>with</a:t>
            </a:r>
            <a:r>
              <a:rPr dirty="0" sz="19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19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results </a:t>
            </a:r>
            <a:r>
              <a:rPr dirty="0" sz="19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obtained</a:t>
            </a:r>
            <a:r>
              <a:rPr dirty="0" sz="19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in</a:t>
            </a:r>
            <a:r>
              <a:rPr dirty="0" sz="19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this</a:t>
            </a:r>
            <a:r>
              <a:rPr dirty="0" sz="19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study</a:t>
            </a:r>
            <a:endParaRPr sz="19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Emotion</a:t>
            </a:r>
            <a:r>
              <a:rPr dirty="0" sz="190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detection</a:t>
            </a:r>
            <a:r>
              <a:rPr dirty="0" sz="1900" spc="4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19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predicting</a:t>
            </a:r>
            <a:r>
              <a:rPr dirty="0" sz="1900" spc="2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the</a:t>
            </a:r>
            <a:r>
              <a:rPr dirty="0" sz="190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comments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Identify</a:t>
            </a:r>
            <a:r>
              <a:rPr dirty="0" sz="1900" spc="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comments</a:t>
            </a:r>
            <a:r>
              <a:rPr dirty="0" sz="19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from</a:t>
            </a:r>
            <a:r>
              <a:rPr dirty="0" sz="19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fake</a:t>
            </a:r>
            <a:r>
              <a:rPr dirty="0" sz="1900" spc="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accounts</a:t>
            </a: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Dashboard</a:t>
            </a:r>
            <a:r>
              <a:rPr dirty="0" sz="19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19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state</a:t>
            </a:r>
            <a:r>
              <a:rPr dirty="0" sz="1900" spc="2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of</a:t>
            </a:r>
            <a:r>
              <a:rPr dirty="0" sz="1900" spc="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the art</a:t>
            </a:r>
            <a:r>
              <a:rPr dirty="0" sz="1900" spc="-6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212A35"/>
                </a:solidFill>
                <a:latin typeface="Arial"/>
                <a:cs typeface="Arial"/>
              </a:rPr>
              <a:t>API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9" y="1976627"/>
            <a:ext cx="4866132" cy="28072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20" y="5646216"/>
            <a:ext cx="10558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12A35"/>
                </a:solidFill>
                <a:latin typeface="Calibri"/>
                <a:cs typeface="Calibri"/>
              </a:rPr>
              <a:t>GitHub link</a:t>
            </a:r>
            <a:r>
              <a:rPr dirty="0" sz="1800" spc="10" b="1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of</a:t>
            </a:r>
            <a:r>
              <a:rPr dirty="0" sz="1800" spc="3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12A35"/>
                </a:solidFill>
                <a:latin typeface="Calibri"/>
                <a:cs typeface="Calibri"/>
              </a:rPr>
              <a:t>Python</a:t>
            </a:r>
            <a:r>
              <a:rPr dirty="0" sz="1800" spc="2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12A35"/>
                </a:solidFill>
                <a:latin typeface="Calibri"/>
                <a:cs typeface="Calibri"/>
              </a:rPr>
              <a:t>Codes:</a:t>
            </a:r>
            <a:r>
              <a:rPr dirty="0" sz="1800" spc="4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u="heavy" sz="1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https://github.com/sureshakukkaje/NLP---Voice-Of-Customers-Automotive-Gadgets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4274" y="1997350"/>
            <a:ext cx="5332863" cy="39739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892" y="210438"/>
            <a:ext cx="21482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212A35"/>
                </a:solidFill>
              </a:rPr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7540" y="1454276"/>
            <a:ext cx="6857365" cy="4420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Analytics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–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megatrend</a:t>
            </a:r>
            <a:r>
              <a:rPr dirty="0" sz="2000" spc="-6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today!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A35"/>
              </a:buClr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Social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networking</a:t>
            </a:r>
            <a:r>
              <a:rPr dirty="0" sz="2000" spc="-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sites –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huge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source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for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consumer</a:t>
            </a:r>
            <a:r>
              <a:rPr dirty="0" sz="20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voices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12A35"/>
              </a:buClr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Twitter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Facebook</a:t>
            </a:r>
            <a:r>
              <a:rPr dirty="0" sz="20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–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ready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to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use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information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A35"/>
              </a:buClr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Data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–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can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be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analyzed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using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text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analysis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12A35"/>
              </a:buClr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Can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predict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–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sentiments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towards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product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12A35"/>
              </a:buClr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Cost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–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reduced</a:t>
            </a:r>
            <a:r>
              <a:rPr dirty="0" sz="2000" spc="-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amount</a:t>
            </a:r>
            <a:r>
              <a:rPr dirty="0" sz="20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cost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12A35"/>
              </a:buClr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Time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–</a:t>
            </a:r>
            <a:r>
              <a:rPr dirty="0" sz="2000" spc="-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reduced</a:t>
            </a:r>
            <a:r>
              <a:rPr dirty="0" sz="2000" spc="-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turnaround</a:t>
            </a:r>
            <a:r>
              <a:rPr dirty="0" sz="2000" spc="-4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A35"/>
              </a:buClr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Big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data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–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able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to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handle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large</a:t>
            </a:r>
            <a:r>
              <a:rPr dirty="0" sz="20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amount</a:t>
            </a:r>
            <a:r>
              <a:rPr dirty="0" sz="20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2000" spc="-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892" y="238125"/>
            <a:ext cx="35013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12A35"/>
                </a:solidFill>
              </a:rPr>
              <a:t>Problem</a:t>
            </a:r>
            <a:r>
              <a:rPr dirty="0" spc="-85">
                <a:solidFill>
                  <a:srgbClr val="212A35"/>
                </a:solidFill>
              </a:rPr>
              <a:t> </a:t>
            </a:r>
            <a:r>
              <a:rPr dirty="0" spc="-5">
                <a:solidFill>
                  <a:srgbClr val="212A35"/>
                </a:solid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822" y="2235454"/>
            <a:ext cx="7546975" cy="234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“</a:t>
            </a:r>
            <a:r>
              <a:rPr dirty="0" sz="2000" spc="409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Identify</a:t>
            </a:r>
            <a:r>
              <a:rPr dirty="0" sz="2000" spc="40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voice</a:t>
            </a:r>
            <a:r>
              <a:rPr dirty="0" sz="2000" spc="4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2000" spc="4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customers</a:t>
            </a:r>
            <a:r>
              <a:rPr dirty="0" sz="2000" spc="409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12A35"/>
                </a:solidFill>
                <a:latin typeface="Arial MT"/>
                <a:cs typeface="Arial MT"/>
              </a:rPr>
              <a:t>for</a:t>
            </a:r>
            <a:r>
              <a:rPr dirty="0" sz="2000" spc="4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automotive</a:t>
            </a:r>
            <a:r>
              <a:rPr dirty="0" sz="2000" spc="409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gadgets</a:t>
            </a:r>
            <a:r>
              <a:rPr dirty="0" sz="2000" spc="4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using</a:t>
            </a:r>
            <a:r>
              <a:rPr dirty="0" sz="2000" spc="4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12A35"/>
                </a:solidFill>
                <a:latin typeface="Arial MT"/>
                <a:cs typeface="Arial MT"/>
              </a:rPr>
              <a:t>user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comments</a:t>
            </a:r>
            <a:r>
              <a:rPr dirty="0" sz="2000" spc="1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in</a:t>
            </a:r>
            <a:r>
              <a:rPr dirty="0" sz="2000" spc="1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Twitter</a:t>
            </a:r>
            <a:r>
              <a:rPr dirty="0" sz="2000" spc="1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2000" spc="1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Facebook</a:t>
            </a:r>
            <a:r>
              <a:rPr dirty="0" sz="2000" spc="114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2000" spc="9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to</a:t>
            </a:r>
            <a:r>
              <a:rPr dirty="0" sz="2000" spc="1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know</a:t>
            </a:r>
            <a:r>
              <a:rPr dirty="0" sz="2000" spc="114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2000" spc="1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sentiments</a:t>
            </a:r>
            <a:r>
              <a:rPr dirty="0" sz="2000" spc="1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220000"/>
              </a:lnSpc>
            </a:pP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customers</a:t>
            </a:r>
            <a:r>
              <a:rPr dirty="0" sz="2000" spc="16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by</a:t>
            </a:r>
            <a:r>
              <a:rPr dirty="0" sz="2000" spc="15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which</a:t>
            </a:r>
            <a:r>
              <a:rPr dirty="0" sz="2000" spc="17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enterprises</a:t>
            </a:r>
            <a:r>
              <a:rPr dirty="0" sz="2000" spc="16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can</a:t>
            </a:r>
            <a:r>
              <a:rPr dirty="0" sz="2000" spc="16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12A35"/>
                </a:solidFill>
                <a:latin typeface="Arial MT"/>
                <a:cs typeface="Arial MT"/>
              </a:rPr>
              <a:t>do</a:t>
            </a:r>
            <a:r>
              <a:rPr dirty="0" sz="2000" spc="15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business</a:t>
            </a:r>
            <a:r>
              <a:rPr dirty="0" sz="2000" spc="17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decision</a:t>
            </a:r>
            <a:r>
              <a:rPr dirty="0" sz="2000" spc="17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making </a:t>
            </a:r>
            <a:r>
              <a:rPr dirty="0" sz="2000" spc="-5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for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market</a:t>
            </a:r>
            <a:r>
              <a:rPr dirty="0" sz="2000" spc="-4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research</a:t>
            </a:r>
            <a:r>
              <a:rPr dirty="0" sz="20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their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product</a:t>
            </a:r>
            <a:r>
              <a:rPr dirty="0" sz="2000" spc="-4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”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2340" y="1470660"/>
            <a:ext cx="3704483" cy="42534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89761"/>
            <a:ext cx="12192000" cy="5898515"/>
            <a:chOff x="0" y="889761"/>
            <a:chExt cx="12192000" cy="5898515"/>
          </a:xfrm>
        </p:grpSpPr>
        <p:sp>
          <p:nvSpPr>
            <p:cNvPr id="3" name="object 3"/>
            <p:cNvSpPr/>
            <p:nvPr/>
          </p:nvSpPr>
          <p:spPr>
            <a:xfrm>
              <a:off x="9738359" y="896111"/>
              <a:ext cx="2359660" cy="5332730"/>
            </a:xfrm>
            <a:custGeom>
              <a:avLst/>
              <a:gdLst/>
              <a:ahLst/>
              <a:cxnLst/>
              <a:rect l="l" t="t" r="r" b="b"/>
              <a:pathLst>
                <a:path w="2359659" h="5332730">
                  <a:moveTo>
                    <a:pt x="2359152" y="0"/>
                  </a:moveTo>
                  <a:lnTo>
                    <a:pt x="0" y="0"/>
                  </a:lnTo>
                  <a:lnTo>
                    <a:pt x="0" y="5332476"/>
                  </a:lnTo>
                  <a:lnTo>
                    <a:pt x="2359152" y="5332476"/>
                  </a:lnTo>
                  <a:lnTo>
                    <a:pt x="2359152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738359" y="896111"/>
              <a:ext cx="2359660" cy="5332730"/>
            </a:xfrm>
            <a:custGeom>
              <a:avLst/>
              <a:gdLst/>
              <a:ahLst/>
              <a:cxnLst/>
              <a:rect l="l" t="t" r="r" b="b"/>
              <a:pathLst>
                <a:path w="2359659" h="5332730">
                  <a:moveTo>
                    <a:pt x="0" y="5332476"/>
                  </a:moveTo>
                  <a:lnTo>
                    <a:pt x="2359152" y="5332476"/>
                  </a:lnTo>
                  <a:lnTo>
                    <a:pt x="2359152" y="0"/>
                  </a:lnTo>
                  <a:lnTo>
                    <a:pt x="0" y="0"/>
                  </a:lnTo>
                  <a:lnTo>
                    <a:pt x="0" y="5332476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155" y="897635"/>
              <a:ext cx="9633585" cy="5331460"/>
            </a:xfrm>
            <a:custGeom>
              <a:avLst/>
              <a:gdLst/>
              <a:ahLst/>
              <a:cxnLst/>
              <a:rect l="l" t="t" r="r" b="b"/>
              <a:pathLst>
                <a:path w="9633585" h="5331460">
                  <a:moveTo>
                    <a:pt x="9633204" y="0"/>
                  </a:moveTo>
                  <a:lnTo>
                    <a:pt x="0" y="0"/>
                  </a:lnTo>
                  <a:lnTo>
                    <a:pt x="0" y="5330952"/>
                  </a:lnTo>
                  <a:lnTo>
                    <a:pt x="9633204" y="5330952"/>
                  </a:lnTo>
                  <a:lnTo>
                    <a:pt x="963320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5155" y="897635"/>
              <a:ext cx="9633585" cy="5331460"/>
            </a:xfrm>
            <a:custGeom>
              <a:avLst/>
              <a:gdLst/>
              <a:ahLst/>
              <a:cxnLst/>
              <a:rect l="l" t="t" r="r" b="b"/>
              <a:pathLst>
                <a:path w="9633585" h="5331460">
                  <a:moveTo>
                    <a:pt x="0" y="5330952"/>
                  </a:moveTo>
                  <a:lnTo>
                    <a:pt x="9633204" y="5330952"/>
                  </a:lnTo>
                  <a:lnTo>
                    <a:pt x="9633204" y="0"/>
                  </a:lnTo>
                  <a:lnTo>
                    <a:pt x="0" y="0"/>
                  </a:lnTo>
                  <a:lnTo>
                    <a:pt x="0" y="5330952"/>
                  </a:lnTo>
                  <a:close/>
                </a:path>
              </a:pathLst>
            </a:custGeom>
            <a:ln w="3175">
              <a:solidFill>
                <a:srgbClr val="5B9BD4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3068" y="3366769"/>
              <a:ext cx="2182495" cy="1311910"/>
            </a:xfrm>
            <a:custGeom>
              <a:avLst/>
              <a:gdLst/>
              <a:ahLst/>
              <a:cxnLst/>
              <a:rect l="l" t="t" r="r" b="b"/>
              <a:pathLst>
                <a:path w="2182495" h="1311910">
                  <a:moveTo>
                    <a:pt x="2182368" y="0"/>
                  </a:moveTo>
                  <a:lnTo>
                    <a:pt x="0" y="0"/>
                  </a:lnTo>
                  <a:lnTo>
                    <a:pt x="0" y="210820"/>
                  </a:lnTo>
                  <a:lnTo>
                    <a:pt x="0" y="1311910"/>
                  </a:lnTo>
                  <a:lnTo>
                    <a:pt x="211518" y="1311910"/>
                  </a:lnTo>
                  <a:lnTo>
                    <a:pt x="211518" y="210820"/>
                  </a:lnTo>
                  <a:lnTo>
                    <a:pt x="2182368" y="210820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3068" y="3366516"/>
              <a:ext cx="2182495" cy="1312545"/>
            </a:xfrm>
            <a:custGeom>
              <a:avLst/>
              <a:gdLst/>
              <a:ahLst/>
              <a:cxnLst/>
              <a:rect l="l" t="t" r="r" b="b"/>
              <a:pathLst>
                <a:path w="2182495" h="1312545">
                  <a:moveTo>
                    <a:pt x="2182368" y="0"/>
                  </a:moveTo>
                  <a:lnTo>
                    <a:pt x="2182368" y="211328"/>
                  </a:lnTo>
                  <a:lnTo>
                    <a:pt x="211518" y="211328"/>
                  </a:lnTo>
                  <a:lnTo>
                    <a:pt x="211518" y="1312164"/>
                  </a:lnTo>
                  <a:lnTo>
                    <a:pt x="0" y="1312164"/>
                  </a:lnTo>
                  <a:lnTo>
                    <a:pt x="0" y="0"/>
                  </a:lnTo>
                  <a:lnTo>
                    <a:pt x="2182368" y="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8040" y="3532784"/>
            <a:ext cx="1561465" cy="140017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-10" b="1">
                <a:solidFill>
                  <a:srgbClr val="212A35"/>
                </a:solidFill>
                <a:latin typeface="Calibri"/>
                <a:cs typeface="Calibri"/>
              </a:rPr>
              <a:t>Data</a:t>
            </a:r>
            <a:r>
              <a:rPr dirty="0" sz="1600" spc="-50" b="1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212A35"/>
                </a:solidFill>
                <a:latin typeface="Calibri"/>
                <a:cs typeface="Calibri"/>
              </a:rPr>
              <a:t>Extraction: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760"/>
              </a:lnSpc>
              <a:spcBef>
                <a:spcPts val="710"/>
              </a:spcBef>
            </a:pPr>
            <a:r>
              <a:rPr dirty="0" sz="1600" spc="-10">
                <a:solidFill>
                  <a:srgbClr val="212A35"/>
                </a:solidFill>
                <a:latin typeface="Wingdings"/>
                <a:cs typeface="Wingdings"/>
              </a:rPr>
              <a:t></a:t>
            </a:r>
            <a:r>
              <a:rPr dirty="0" sz="1600" spc="-10">
                <a:solidFill>
                  <a:srgbClr val="212A35"/>
                </a:solidFill>
                <a:latin typeface="Calibri"/>
                <a:cs typeface="Calibri"/>
              </a:rPr>
              <a:t>Comments </a:t>
            </a:r>
            <a:r>
              <a:rPr dirty="0" sz="1600" spc="-15">
                <a:solidFill>
                  <a:srgbClr val="212A35"/>
                </a:solidFill>
                <a:latin typeface="Calibri"/>
                <a:cs typeface="Calibri"/>
              </a:rPr>
              <a:t>from </a:t>
            </a:r>
            <a:r>
              <a:rPr dirty="0" sz="1600" spc="-35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212A35"/>
                </a:solidFill>
                <a:latin typeface="Calibri"/>
                <a:cs typeface="Calibri"/>
              </a:rPr>
              <a:t>Facebook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  <a:spcBef>
                <a:spcPts val="484"/>
              </a:spcBef>
            </a:pPr>
            <a:r>
              <a:rPr dirty="0" sz="1600" spc="-20">
                <a:solidFill>
                  <a:srgbClr val="212A35"/>
                </a:solidFill>
                <a:latin typeface="Wingdings"/>
                <a:cs typeface="Wingdings"/>
              </a:rPr>
              <a:t></a:t>
            </a:r>
            <a:r>
              <a:rPr dirty="0" sz="1600" spc="-20">
                <a:solidFill>
                  <a:srgbClr val="212A35"/>
                </a:solidFill>
                <a:latin typeface="Calibri"/>
                <a:cs typeface="Calibri"/>
              </a:rPr>
              <a:t>Tweets</a:t>
            </a:r>
            <a:r>
              <a:rPr dirty="0" sz="1600" spc="-15">
                <a:solidFill>
                  <a:srgbClr val="212A35"/>
                </a:solidFill>
                <a:latin typeface="Calibri"/>
                <a:cs typeface="Calibri"/>
              </a:rPr>
              <a:t> from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dirty="0" sz="1600" spc="-20">
                <a:solidFill>
                  <a:srgbClr val="212A35"/>
                </a:solidFill>
                <a:latin typeface="Calibri"/>
                <a:cs typeface="Calibri"/>
              </a:rPr>
              <a:t>Twitter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71801" y="2762757"/>
            <a:ext cx="2794000" cy="1325245"/>
            <a:chOff x="1971801" y="2762757"/>
            <a:chExt cx="2794000" cy="1325245"/>
          </a:xfrm>
        </p:grpSpPr>
        <p:sp>
          <p:nvSpPr>
            <p:cNvPr id="11" name="object 11"/>
            <p:cNvSpPr/>
            <p:nvPr/>
          </p:nvSpPr>
          <p:spPr>
            <a:xfrm>
              <a:off x="1978151" y="2770631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856" y="0"/>
                  </a:moveTo>
                  <a:lnTo>
                    <a:pt x="0" y="371855"/>
                  </a:lnTo>
                  <a:lnTo>
                    <a:pt x="371856" y="371855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78151" y="2770631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371855"/>
                  </a:moveTo>
                  <a:lnTo>
                    <a:pt x="371856" y="0"/>
                  </a:lnTo>
                  <a:lnTo>
                    <a:pt x="371856" y="371855"/>
                  </a:lnTo>
                  <a:lnTo>
                    <a:pt x="0" y="371855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75560" y="2768599"/>
              <a:ext cx="2184400" cy="1313180"/>
            </a:xfrm>
            <a:custGeom>
              <a:avLst/>
              <a:gdLst/>
              <a:ahLst/>
              <a:cxnLst/>
              <a:rect l="l" t="t" r="r" b="b"/>
              <a:pathLst>
                <a:path w="2184400" h="1313179">
                  <a:moveTo>
                    <a:pt x="2183892" y="0"/>
                  </a:moveTo>
                  <a:lnTo>
                    <a:pt x="0" y="0"/>
                  </a:lnTo>
                  <a:lnTo>
                    <a:pt x="0" y="212090"/>
                  </a:lnTo>
                  <a:lnTo>
                    <a:pt x="0" y="1313180"/>
                  </a:lnTo>
                  <a:lnTo>
                    <a:pt x="211582" y="1313180"/>
                  </a:lnTo>
                  <a:lnTo>
                    <a:pt x="211582" y="212090"/>
                  </a:lnTo>
                  <a:lnTo>
                    <a:pt x="2183892" y="212090"/>
                  </a:lnTo>
                  <a:lnTo>
                    <a:pt x="21838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75559" y="2769107"/>
              <a:ext cx="2184400" cy="1312545"/>
            </a:xfrm>
            <a:custGeom>
              <a:avLst/>
              <a:gdLst/>
              <a:ahLst/>
              <a:cxnLst/>
              <a:rect l="l" t="t" r="r" b="b"/>
              <a:pathLst>
                <a:path w="2184400" h="1312545">
                  <a:moveTo>
                    <a:pt x="2183891" y="0"/>
                  </a:moveTo>
                  <a:lnTo>
                    <a:pt x="2183891" y="211327"/>
                  </a:lnTo>
                  <a:lnTo>
                    <a:pt x="211581" y="211327"/>
                  </a:lnTo>
                  <a:lnTo>
                    <a:pt x="211581" y="1312164"/>
                  </a:lnTo>
                  <a:lnTo>
                    <a:pt x="0" y="1312164"/>
                  </a:lnTo>
                  <a:lnTo>
                    <a:pt x="0" y="0"/>
                  </a:lnTo>
                  <a:lnTo>
                    <a:pt x="2183891" y="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814573" y="3001213"/>
            <a:ext cx="1722120" cy="19551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5"/>
              </a:lnSpc>
              <a:spcBef>
                <a:spcPts val="95"/>
              </a:spcBef>
            </a:pPr>
            <a:r>
              <a:rPr dirty="0" sz="1600" spc="-45" b="1">
                <a:latin typeface="Calibri"/>
                <a:cs typeface="Calibri"/>
              </a:rPr>
              <a:t>Text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Preprocessing </a:t>
            </a:r>
            <a:r>
              <a:rPr dirty="0" sz="1600" spc="-5" b="1">
                <a:latin typeface="Calibri"/>
                <a:cs typeface="Calibri"/>
              </a:rPr>
              <a:t>/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dirty="0" sz="1600" spc="-15" b="1">
                <a:latin typeface="Calibri"/>
                <a:cs typeface="Calibri"/>
              </a:rPr>
              <a:t>EDA: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600" spc="-10">
                <a:latin typeface="Wingdings"/>
                <a:cs typeface="Wingdings"/>
              </a:rPr>
              <a:t></a:t>
            </a:r>
            <a:r>
              <a:rPr dirty="0" sz="1600" spc="-10">
                <a:latin typeface="Calibri"/>
                <a:cs typeface="Calibri"/>
              </a:rPr>
              <a:t>Stop</a:t>
            </a:r>
            <a:r>
              <a:rPr dirty="0" sz="1600" spc="-30">
                <a:latin typeface="Calibri"/>
                <a:cs typeface="Calibri"/>
              </a:rPr>
              <a:t> Words</a:t>
            </a:r>
            <a:endParaRPr sz="1600">
              <a:latin typeface="Calibri"/>
              <a:cs typeface="Calibri"/>
            </a:endParaRPr>
          </a:p>
          <a:p>
            <a:pPr marL="12700" marR="478790">
              <a:lnSpc>
                <a:spcPts val="1750"/>
              </a:lnSpc>
              <a:spcBef>
                <a:spcPts val="715"/>
              </a:spcBef>
            </a:pPr>
            <a:r>
              <a:rPr dirty="0" sz="1600" spc="-5">
                <a:latin typeface="Wingdings"/>
                <a:cs typeface="Wingdings"/>
              </a:rPr>
              <a:t></a:t>
            </a:r>
            <a:r>
              <a:rPr dirty="0" sz="1600" spc="-5">
                <a:latin typeface="Calibri"/>
                <a:cs typeface="Calibri"/>
              </a:rPr>
              <a:t>Stemming,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Lem</a:t>
            </a:r>
            <a:r>
              <a:rPr dirty="0" sz="1600" spc="-15">
                <a:latin typeface="Calibri"/>
                <a:cs typeface="Calibri"/>
              </a:rPr>
              <a:t>ma</a:t>
            </a:r>
            <a:r>
              <a:rPr dirty="0" sz="1600" spc="-5">
                <a:latin typeface="Calibri"/>
                <a:cs typeface="Calibri"/>
              </a:rPr>
              <a:t>ti</a:t>
            </a:r>
            <a:r>
              <a:rPr dirty="0" sz="1600" spc="-25">
                <a:latin typeface="Calibri"/>
                <a:cs typeface="Calibri"/>
              </a:rPr>
              <a:t>z</a:t>
            </a:r>
            <a:r>
              <a:rPr dirty="0" sz="1600" spc="-15">
                <a:latin typeface="Calibri"/>
                <a:cs typeface="Calibri"/>
              </a:rPr>
              <a:t>a</a:t>
            </a:r>
            <a:r>
              <a:rPr dirty="0" sz="1600" spc="-5">
                <a:latin typeface="Calibri"/>
                <a:cs typeface="Calibri"/>
              </a:rPr>
              <a:t>ti</a:t>
            </a:r>
            <a:r>
              <a:rPr dirty="0" sz="1600" spc="-10"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600" spc="-10">
                <a:latin typeface="Wingdings"/>
                <a:cs typeface="Wingdings"/>
              </a:rPr>
              <a:t></a:t>
            </a:r>
            <a:r>
              <a:rPr dirty="0" sz="1600" spc="-10">
                <a:latin typeface="Calibri"/>
                <a:cs typeface="Calibri"/>
              </a:rPr>
              <a:t>Standardize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600" spc="-40">
                <a:latin typeface="Wingdings"/>
                <a:cs typeface="Wingdings"/>
              </a:rPr>
              <a:t></a:t>
            </a:r>
            <a:r>
              <a:rPr dirty="0" sz="1600" spc="-40">
                <a:latin typeface="Calibri"/>
                <a:cs typeface="Calibri"/>
              </a:rPr>
              <a:t>Text</a:t>
            </a:r>
            <a:r>
              <a:rPr dirty="0" sz="1600" spc="-10">
                <a:latin typeface="Calibri"/>
                <a:cs typeface="Calibri"/>
              </a:rPr>
              <a:t> 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Features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84294" y="2165350"/>
            <a:ext cx="2853690" cy="1325245"/>
            <a:chOff x="4384294" y="2165350"/>
            <a:chExt cx="2853690" cy="1325245"/>
          </a:xfrm>
        </p:grpSpPr>
        <p:sp>
          <p:nvSpPr>
            <p:cNvPr id="17" name="object 17"/>
            <p:cNvSpPr/>
            <p:nvPr/>
          </p:nvSpPr>
          <p:spPr>
            <a:xfrm>
              <a:off x="4390644" y="2173224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855" y="0"/>
                  </a:moveTo>
                  <a:lnTo>
                    <a:pt x="0" y="371855"/>
                  </a:lnTo>
                  <a:lnTo>
                    <a:pt x="371855" y="371855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90644" y="2173224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371855"/>
                  </a:moveTo>
                  <a:lnTo>
                    <a:pt x="371855" y="0"/>
                  </a:lnTo>
                  <a:lnTo>
                    <a:pt x="371855" y="371855"/>
                  </a:lnTo>
                  <a:lnTo>
                    <a:pt x="0" y="371855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047488" y="2171699"/>
              <a:ext cx="2184400" cy="1311910"/>
            </a:xfrm>
            <a:custGeom>
              <a:avLst/>
              <a:gdLst/>
              <a:ahLst/>
              <a:cxnLst/>
              <a:rect l="l" t="t" r="r" b="b"/>
              <a:pathLst>
                <a:path w="2184400" h="1311910">
                  <a:moveTo>
                    <a:pt x="2183892" y="0"/>
                  </a:moveTo>
                  <a:lnTo>
                    <a:pt x="0" y="0"/>
                  </a:lnTo>
                  <a:lnTo>
                    <a:pt x="0" y="210820"/>
                  </a:lnTo>
                  <a:lnTo>
                    <a:pt x="0" y="1311910"/>
                  </a:lnTo>
                  <a:lnTo>
                    <a:pt x="211582" y="1311910"/>
                  </a:lnTo>
                  <a:lnTo>
                    <a:pt x="211582" y="210820"/>
                  </a:lnTo>
                  <a:lnTo>
                    <a:pt x="2183892" y="210820"/>
                  </a:lnTo>
                  <a:lnTo>
                    <a:pt x="21838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47488" y="2171700"/>
              <a:ext cx="2184400" cy="1312545"/>
            </a:xfrm>
            <a:custGeom>
              <a:avLst/>
              <a:gdLst/>
              <a:ahLst/>
              <a:cxnLst/>
              <a:rect l="l" t="t" r="r" b="b"/>
              <a:pathLst>
                <a:path w="2184400" h="1312545">
                  <a:moveTo>
                    <a:pt x="2183891" y="0"/>
                  </a:moveTo>
                  <a:lnTo>
                    <a:pt x="2183891" y="211327"/>
                  </a:lnTo>
                  <a:lnTo>
                    <a:pt x="211582" y="211327"/>
                  </a:lnTo>
                  <a:lnTo>
                    <a:pt x="211582" y="1312164"/>
                  </a:lnTo>
                  <a:lnTo>
                    <a:pt x="0" y="1312164"/>
                  </a:lnTo>
                  <a:lnTo>
                    <a:pt x="0" y="0"/>
                  </a:lnTo>
                  <a:lnTo>
                    <a:pt x="2183891" y="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288026" y="2308631"/>
            <a:ext cx="1898014" cy="126492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-5" b="1">
                <a:latin typeface="Calibri"/>
                <a:cs typeface="Calibri"/>
              </a:rPr>
              <a:t>Modeling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/</a:t>
            </a:r>
            <a:r>
              <a:rPr dirty="0" sz="1600" spc="-10" b="1">
                <a:latin typeface="Calibri"/>
                <a:cs typeface="Calibri"/>
              </a:rPr>
              <a:t> Classifiers: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600" spc="-15">
                <a:latin typeface="Wingdings"/>
                <a:cs typeface="Wingdings"/>
              </a:rPr>
              <a:t></a:t>
            </a:r>
            <a:r>
              <a:rPr dirty="0" sz="1600" spc="-15">
                <a:latin typeface="Calibri"/>
                <a:cs typeface="Calibri"/>
              </a:rPr>
              <a:t>Lexicon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600" spc="-25">
                <a:latin typeface="Wingdings"/>
                <a:cs typeface="Wingdings"/>
              </a:rPr>
              <a:t></a:t>
            </a:r>
            <a:r>
              <a:rPr dirty="0" sz="1600" spc="-25">
                <a:latin typeface="Calibri"/>
                <a:cs typeface="Calibri"/>
              </a:rPr>
              <a:t>TextBlob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600" spc="-20">
                <a:latin typeface="Wingdings"/>
                <a:cs typeface="Wingdings"/>
              </a:rPr>
              <a:t></a:t>
            </a:r>
            <a:r>
              <a:rPr dirty="0" sz="1600" spc="-20">
                <a:latin typeface="Calibri"/>
                <a:cs typeface="Calibri"/>
              </a:rPr>
              <a:t>VADER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88026" y="3546500"/>
            <a:ext cx="2251075" cy="15773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600" spc="-10">
                <a:latin typeface="Wingdings"/>
                <a:cs typeface="Wingdings"/>
              </a:rPr>
              <a:t></a:t>
            </a:r>
            <a:r>
              <a:rPr dirty="0" sz="1600" spc="-10">
                <a:latin typeface="Calibri"/>
                <a:cs typeface="Calibri"/>
              </a:rPr>
              <a:t>Support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Vector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Classifier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600" spc="-10">
                <a:latin typeface="Wingdings"/>
                <a:cs typeface="Wingdings"/>
              </a:rPr>
              <a:t></a:t>
            </a:r>
            <a:r>
              <a:rPr dirty="0" sz="1600" spc="-10">
                <a:latin typeface="Calibri"/>
                <a:cs typeface="Calibri"/>
              </a:rPr>
              <a:t>Gradient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Boosting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600" spc="-10">
                <a:latin typeface="Wingdings"/>
                <a:cs typeface="Wingdings"/>
              </a:rPr>
              <a:t></a:t>
            </a:r>
            <a:r>
              <a:rPr dirty="0" sz="1600" spc="-10">
                <a:latin typeface="Calibri"/>
                <a:cs typeface="Calibri"/>
              </a:rPr>
              <a:t>Decision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600" spc="-5">
                <a:latin typeface="Wingdings"/>
                <a:cs typeface="Wingdings"/>
              </a:rPr>
              <a:t></a:t>
            </a:r>
            <a:r>
              <a:rPr dirty="0" sz="1600" spc="-5">
                <a:latin typeface="Calibri"/>
                <a:cs typeface="Calibri"/>
              </a:rPr>
              <a:t>Random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Forest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600" spc="-5">
                <a:latin typeface="Wingdings"/>
                <a:cs typeface="Wingdings"/>
              </a:rPr>
              <a:t></a:t>
            </a:r>
            <a:r>
              <a:rPr dirty="0" sz="1600" spc="-5">
                <a:latin typeface="Calibri"/>
                <a:cs typeface="Calibri"/>
              </a:rPr>
              <a:t>Gaussian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NB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Classifier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8026" y="5164327"/>
            <a:ext cx="2405380" cy="102679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>
              <a:lnSpc>
                <a:spcPts val="1760"/>
              </a:lnSpc>
              <a:spcBef>
                <a:spcPts val="285"/>
              </a:spcBef>
            </a:pPr>
            <a:r>
              <a:rPr dirty="0" sz="1600" spc="-30">
                <a:latin typeface="Wingdings"/>
                <a:cs typeface="Wingdings"/>
              </a:rPr>
              <a:t></a:t>
            </a:r>
            <a:r>
              <a:rPr dirty="0" sz="1600" spc="-30">
                <a:latin typeface="Calibri"/>
                <a:cs typeface="Calibri"/>
              </a:rPr>
              <a:t>Word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Embedding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–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TF-IDF,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Word2Vec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45"/>
              </a:lnSpc>
              <a:spcBef>
                <a:spcPts val="490"/>
              </a:spcBef>
            </a:pPr>
            <a:r>
              <a:rPr dirty="0" sz="1600" spc="-25">
                <a:latin typeface="Wingdings"/>
                <a:cs typeface="Wingdings"/>
              </a:rPr>
              <a:t></a:t>
            </a:r>
            <a:r>
              <a:rPr dirty="0" sz="1600" spc="-25">
                <a:latin typeface="Calibri"/>
                <a:cs typeface="Calibri"/>
              </a:rPr>
              <a:t>Transfer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Learning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–</a:t>
            </a:r>
            <a:r>
              <a:rPr dirty="0" sz="1600" spc="-10">
                <a:latin typeface="Calibri"/>
                <a:cs typeface="Calibri"/>
              </a:rPr>
              <a:t> Fine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45"/>
              </a:lnSpc>
            </a:pPr>
            <a:r>
              <a:rPr dirty="0" sz="1600" spc="-20">
                <a:latin typeface="Calibri"/>
                <a:cs typeface="Calibri"/>
              </a:rPr>
              <a:t>Tuning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BERT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18706" y="1569466"/>
            <a:ext cx="2672080" cy="1323340"/>
            <a:chOff x="6918706" y="1569466"/>
            <a:chExt cx="2672080" cy="1323340"/>
          </a:xfrm>
        </p:grpSpPr>
        <p:sp>
          <p:nvSpPr>
            <p:cNvPr id="25" name="object 25"/>
            <p:cNvSpPr/>
            <p:nvPr/>
          </p:nvSpPr>
          <p:spPr>
            <a:xfrm>
              <a:off x="6925056" y="1575816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371855" y="0"/>
                  </a:moveTo>
                  <a:lnTo>
                    <a:pt x="0" y="371856"/>
                  </a:lnTo>
                  <a:lnTo>
                    <a:pt x="371855" y="371856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925056" y="1575816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0" y="371856"/>
                  </a:moveTo>
                  <a:lnTo>
                    <a:pt x="371855" y="0"/>
                  </a:lnTo>
                  <a:lnTo>
                    <a:pt x="371855" y="371856"/>
                  </a:lnTo>
                  <a:lnTo>
                    <a:pt x="0" y="371856"/>
                  </a:lnTo>
                  <a:close/>
                </a:path>
              </a:pathLst>
            </a:custGeom>
            <a:ln w="12191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00544" y="1576069"/>
              <a:ext cx="2184400" cy="1310640"/>
            </a:xfrm>
            <a:custGeom>
              <a:avLst/>
              <a:gdLst/>
              <a:ahLst/>
              <a:cxnLst/>
              <a:rect l="l" t="t" r="r" b="b"/>
              <a:pathLst>
                <a:path w="2184400" h="1310639">
                  <a:moveTo>
                    <a:pt x="2183892" y="0"/>
                  </a:moveTo>
                  <a:lnTo>
                    <a:pt x="0" y="0"/>
                  </a:lnTo>
                  <a:lnTo>
                    <a:pt x="0" y="210820"/>
                  </a:lnTo>
                  <a:lnTo>
                    <a:pt x="0" y="1310640"/>
                  </a:lnTo>
                  <a:lnTo>
                    <a:pt x="211328" y="1310640"/>
                  </a:lnTo>
                  <a:lnTo>
                    <a:pt x="211328" y="210820"/>
                  </a:lnTo>
                  <a:lnTo>
                    <a:pt x="2183892" y="210820"/>
                  </a:lnTo>
                  <a:lnTo>
                    <a:pt x="21838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400544" y="1575816"/>
              <a:ext cx="2184400" cy="1310640"/>
            </a:xfrm>
            <a:custGeom>
              <a:avLst/>
              <a:gdLst/>
              <a:ahLst/>
              <a:cxnLst/>
              <a:rect l="l" t="t" r="r" b="b"/>
              <a:pathLst>
                <a:path w="2184400" h="1310639">
                  <a:moveTo>
                    <a:pt x="2183891" y="0"/>
                  </a:moveTo>
                  <a:lnTo>
                    <a:pt x="2183891" y="211200"/>
                  </a:lnTo>
                  <a:lnTo>
                    <a:pt x="211327" y="211200"/>
                  </a:lnTo>
                  <a:lnTo>
                    <a:pt x="211327" y="1310639"/>
                  </a:lnTo>
                  <a:lnTo>
                    <a:pt x="0" y="1310639"/>
                  </a:lnTo>
                  <a:lnTo>
                    <a:pt x="0" y="0"/>
                  </a:lnTo>
                  <a:lnTo>
                    <a:pt x="2183891" y="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666990" y="1741068"/>
            <a:ext cx="1430655" cy="21082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-10" b="1">
                <a:latin typeface="Calibri"/>
                <a:cs typeface="Calibri"/>
              </a:rPr>
              <a:t>Validation: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600" spc="-10">
                <a:latin typeface="Wingdings"/>
                <a:cs typeface="Wingdings"/>
              </a:rPr>
              <a:t></a:t>
            </a:r>
            <a:r>
              <a:rPr dirty="0" sz="1600" spc="-10">
                <a:latin typeface="Calibri"/>
                <a:cs typeface="Calibri"/>
              </a:rPr>
              <a:t>Accuracy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600" spc="-10">
                <a:latin typeface="Wingdings"/>
                <a:cs typeface="Wingdings"/>
              </a:rPr>
              <a:t></a:t>
            </a:r>
            <a:r>
              <a:rPr dirty="0" sz="1600" spc="-10">
                <a:latin typeface="Calibri"/>
                <a:cs typeface="Calibri"/>
              </a:rPr>
              <a:t>Precision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600" spc="-10">
                <a:latin typeface="Wingdings"/>
                <a:cs typeface="Wingdings"/>
              </a:rPr>
              <a:t></a:t>
            </a:r>
            <a:r>
              <a:rPr dirty="0" sz="1600" spc="-10">
                <a:latin typeface="Calibri"/>
                <a:cs typeface="Calibri"/>
              </a:rPr>
              <a:t>Recall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600" spc="-15">
                <a:latin typeface="Wingdings"/>
                <a:cs typeface="Wingdings"/>
              </a:rPr>
              <a:t></a:t>
            </a:r>
            <a:r>
              <a:rPr dirty="0" sz="1600" spc="-15">
                <a:latin typeface="Calibri"/>
                <a:cs typeface="Calibri"/>
              </a:rPr>
              <a:t>F1-Score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  <a:spcBef>
                <a:spcPts val="525"/>
              </a:spcBef>
            </a:pPr>
            <a:r>
              <a:rPr dirty="0" sz="1600" spc="-10">
                <a:latin typeface="Wingdings"/>
                <a:cs typeface="Wingdings"/>
              </a:rPr>
              <a:t></a:t>
            </a:r>
            <a:r>
              <a:rPr dirty="0" sz="1600" spc="-10">
                <a:latin typeface="Calibri"/>
                <a:cs typeface="Calibri"/>
              </a:rPr>
              <a:t>Comparison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dirty="0" sz="1600" spc="-5">
                <a:latin typeface="Calibri"/>
                <a:cs typeface="Calibri"/>
              </a:rPr>
              <a:t>models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210802" y="972058"/>
            <a:ext cx="2792730" cy="1325245"/>
            <a:chOff x="9210802" y="972058"/>
            <a:chExt cx="2792730" cy="1325245"/>
          </a:xfrm>
        </p:grpSpPr>
        <p:sp>
          <p:nvSpPr>
            <p:cNvPr id="31" name="object 31"/>
            <p:cNvSpPr/>
            <p:nvPr/>
          </p:nvSpPr>
          <p:spPr>
            <a:xfrm>
              <a:off x="9217152" y="978408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09">
                  <a:moveTo>
                    <a:pt x="371855" y="0"/>
                  </a:moveTo>
                  <a:lnTo>
                    <a:pt x="0" y="371855"/>
                  </a:lnTo>
                  <a:lnTo>
                    <a:pt x="371855" y="371855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217152" y="978408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09">
                  <a:moveTo>
                    <a:pt x="0" y="371855"/>
                  </a:moveTo>
                  <a:lnTo>
                    <a:pt x="371855" y="0"/>
                  </a:lnTo>
                  <a:lnTo>
                    <a:pt x="371855" y="371855"/>
                  </a:lnTo>
                  <a:lnTo>
                    <a:pt x="0" y="371855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814560" y="977899"/>
              <a:ext cx="2182495" cy="1313180"/>
            </a:xfrm>
            <a:custGeom>
              <a:avLst/>
              <a:gdLst/>
              <a:ahLst/>
              <a:cxnLst/>
              <a:rect l="l" t="t" r="r" b="b"/>
              <a:pathLst>
                <a:path w="2182495" h="1313180">
                  <a:moveTo>
                    <a:pt x="2182368" y="0"/>
                  </a:moveTo>
                  <a:lnTo>
                    <a:pt x="0" y="0"/>
                  </a:lnTo>
                  <a:lnTo>
                    <a:pt x="0" y="212090"/>
                  </a:lnTo>
                  <a:lnTo>
                    <a:pt x="0" y="1313180"/>
                  </a:lnTo>
                  <a:lnTo>
                    <a:pt x="211582" y="1313180"/>
                  </a:lnTo>
                  <a:lnTo>
                    <a:pt x="211582" y="212090"/>
                  </a:lnTo>
                  <a:lnTo>
                    <a:pt x="2182368" y="212090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814560" y="978408"/>
              <a:ext cx="2182495" cy="1312545"/>
            </a:xfrm>
            <a:custGeom>
              <a:avLst/>
              <a:gdLst/>
              <a:ahLst/>
              <a:cxnLst/>
              <a:rect l="l" t="t" r="r" b="b"/>
              <a:pathLst>
                <a:path w="2182495" h="1312545">
                  <a:moveTo>
                    <a:pt x="2182368" y="0"/>
                  </a:moveTo>
                  <a:lnTo>
                    <a:pt x="2182368" y="211327"/>
                  </a:lnTo>
                  <a:lnTo>
                    <a:pt x="211582" y="211327"/>
                  </a:lnTo>
                  <a:lnTo>
                    <a:pt x="211582" y="1312164"/>
                  </a:lnTo>
                  <a:lnTo>
                    <a:pt x="0" y="1312164"/>
                  </a:lnTo>
                  <a:lnTo>
                    <a:pt x="0" y="0"/>
                  </a:lnTo>
                  <a:lnTo>
                    <a:pt x="2182368" y="0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0079863" y="1144041"/>
            <a:ext cx="1784350" cy="95504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600" spc="-10" b="1">
                <a:latin typeface="Calibri"/>
                <a:cs typeface="Calibri"/>
              </a:rPr>
              <a:t>Deployment: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600" spc="-10">
                <a:latin typeface="Wingdings"/>
                <a:cs typeface="Wingdings"/>
              </a:rPr>
              <a:t></a:t>
            </a:r>
            <a:r>
              <a:rPr dirty="0" sz="1600" spc="-10">
                <a:latin typeface="Calibri"/>
                <a:cs typeface="Calibri"/>
              </a:rPr>
              <a:t>Dashboard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600" spc="-15">
                <a:latin typeface="Wingdings"/>
                <a:cs typeface="Wingdings"/>
              </a:rPr>
              <a:t></a:t>
            </a:r>
            <a:r>
              <a:rPr dirty="0" sz="1600" spc="-15">
                <a:latin typeface="Calibri"/>
                <a:cs typeface="Calibri"/>
              </a:rPr>
              <a:t>State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 art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API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012938" y="2241804"/>
            <a:ext cx="3978275" cy="3319779"/>
            <a:chOff x="8012938" y="2241804"/>
            <a:chExt cx="3978275" cy="3319779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9360" y="2241804"/>
              <a:ext cx="1871472" cy="116433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102473" y="4224527"/>
              <a:ext cx="1337310" cy="1330960"/>
            </a:xfrm>
            <a:custGeom>
              <a:avLst/>
              <a:gdLst/>
              <a:ahLst/>
              <a:cxnLst/>
              <a:rect l="l" t="t" r="r" b="b"/>
              <a:pathLst>
                <a:path w="1337309" h="1330960">
                  <a:moveTo>
                    <a:pt x="1253998" y="0"/>
                  </a:moveTo>
                  <a:lnTo>
                    <a:pt x="166243" y="0"/>
                  </a:lnTo>
                  <a:lnTo>
                    <a:pt x="133903" y="6532"/>
                  </a:lnTo>
                  <a:lnTo>
                    <a:pt x="107457" y="24352"/>
                  </a:lnTo>
                  <a:lnTo>
                    <a:pt x="89608" y="50792"/>
                  </a:lnTo>
                  <a:lnTo>
                    <a:pt x="83057" y="83185"/>
                  </a:lnTo>
                  <a:lnTo>
                    <a:pt x="83057" y="1164082"/>
                  </a:lnTo>
                  <a:lnTo>
                    <a:pt x="0" y="1164082"/>
                  </a:lnTo>
                  <a:lnTo>
                    <a:pt x="16186" y="1167358"/>
                  </a:lnTo>
                  <a:lnTo>
                    <a:pt x="29384" y="1176289"/>
                  </a:lnTo>
                  <a:lnTo>
                    <a:pt x="38272" y="1189531"/>
                  </a:lnTo>
                  <a:lnTo>
                    <a:pt x="41528" y="1205738"/>
                  </a:lnTo>
                  <a:lnTo>
                    <a:pt x="38272" y="1221924"/>
                  </a:lnTo>
                  <a:lnTo>
                    <a:pt x="29384" y="1235122"/>
                  </a:lnTo>
                  <a:lnTo>
                    <a:pt x="16186" y="1244010"/>
                  </a:lnTo>
                  <a:lnTo>
                    <a:pt x="0" y="1247267"/>
                  </a:lnTo>
                  <a:lnTo>
                    <a:pt x="83057" y="1247267"/>
                  </a:lnTo>
                  <a:lnTo>
                    <a:pt x="76527" y="1279659"/>
                  </a:lnTo>
                  <a:lnTo>
                    <a:pt x="58721" y="1306099"/>
                  </a:lnTo>
                  <a:lnTo>
                    <a:pt x="32319" y="1323919"/>
                  </a:lnTo>
                  <a:lnTo>
                    <a:pt x="0" y="1330452"/>
                  </a:lnTo>
                  <a:lnTo>
                    <a:pt x="1087754" y="1330452"/>
                  </a:lnTo>
                  <a:lnTo>
                    <a:pt x="1120074" y="1323919"/>
                  </a:lnTo>
                  <a:lnTo>
                    <a:pt x="1146476" y="1306099"/>
                  </a:lnTo>
                  <a:lnTo>
                    <a:pt x="1164282" y="1279659"/>
                  </a:lnTo>
                  <a:lnTo>
                    <a:pt x="1170812" y="1247267"/>
                  </a:lnTo>
                  <a:lnTo>
                    <a:pt x="1170812" y="166243"/>
                  </a:lnTo>
                  <a:lnTo>
                    <a:pt x="166243" y="166243"/>
                  </a:lnTo>
                  <a:lnTo>
                    <a:pt x="150056" y="162986"/>
                  </a:lnTo>
                  <a:lnTo>
                    <a:pt x="136858" y="154098"/>
                  </a:lnTo>
                  <a:lnTo>
                    <a:pt x="127970" y="140900"/>
                  </a:lnTo>
                  <a:lnTo>
                    <a:pt x="124713" y="124714"/>
                  </a:lnTo>
                  <a:lnTo>
                    <a:pt x="127970" y="108527"/>
                  </a:lnTo>
                  <a:lnTo>
                    <a:pt x="136858" y="95329"/>
                  </a:lnTo>
                  <a:lnTo>
                    <a:pt x="150056" y="86441"/>
                  </a:lnTo>
                  <a:lnTo>
                    <a:pt x="166243" y="83185"/>
                  </a:lnTo>
                  <a:lnTo>
                    <a:pt x="1337182" y="83185"/>
                  </a:lnTo>
                  <a:lnTo>
                    <a:pt x="1330650" y="50792"/>
                  </a:lnTo>
                  <a:lnTo>
                    <a:pt x="1312830" y="24352"/>
                  </a:lnTo>
                  <a:lnTo>
                    <a:pt x="1286390" y="6532"/>
                  </a:lnTo>
                  <a:lnTo>
                    <a:pt x="1253998" y="0"/>
                  </a:lnTo>
                  <a:close/>
                </a:path>
                <a:path w="1337309" h="1330960">
                  <a:moveTo>
                    <a:pt x="1337182" y="83185"/>
                  </a:moveTo>
                  <a:lnTo>
                    <a:pt x="249427" y="83185"/>
                  </a:lnTo>
                  <a:lnTo>
                    <a:pt x="242895" y="115504"/>
                  </a:lnTo>
                  <a:lnTo>
                    <a:pt x="225075" y="141906"/>
                  </a:lnTo>
                  <a:lnTo>
                    <a:pt x="198635" y="159712"/>
                  </a:lnTo>
                  <a:lnTo>
                    <a:pt x="166243" y="166243"/>
                  </a:lnTo>
                  <a:lnTo>
                    <a:pt x="1253998" y="166243"/>
                  </a:lnTo>
                  <a:lnTo>
                    <a:pt x="1286390" y="159712"/>
                  </a:lnTo>
                  <a:lnTo>
                    <a:pt x="1312830" y="141906"/>
                  </a:lnTo>
                  <a:lnTo>
                    <a:pt x="1330650" y="115504"/>
                  </a:lnTo>
                  <a:lnTo>
                    <a:pt x="1337182" y="8318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019288" y="4307713"/>
              <a:ext cx="332740" cy="1247775"/>
            </a:xfrm>
            <a:custGeom>
              <a:avLst/>
              <a:gdLst/>
              <a:ahLst/>
              <a:cxnLst/>
              <a:rect l="l" t="t" r="r" b="b"/>
              <a:pathLst>
                <a:path w="332740" h="1247775">
                  <a:moveTo>
                    <a:pt x="332612" y="0"/>
                  </a:moveTo>
                  <a:lnTo>
                    <a:pt x="249427" y="0"/>
                  </a:lnTo>
                  <a:lnTo>
                    <a:pt x="233241" y="3256"/>
                  </a:lnTo>
                  <a:lnTo>
                    <a:pt x="220043" y="12144"/>
                  </a:lnTo>
                  <a:lnTo>
                    <a:pt x="211155" y="25342"/>
                  </a:lnTo>
                  <a:lnTo>
                    <a:pt x="207898" y="41529"/>
                  </a:lnTo>
                  <a:lnTo>
                    <a:pt x="211155" y="57715"/>
                  </a:lnTo>
                  <a:lnTo>
                    <a:pt x="220043" y="70913"/>
                  </a:lnTo>
                  <a:lnTo>
                    <a:pt x="233241" y="79801"/>
                  </a:lnTo>
                  <a:lnTo>
                    <a:pt x="249427" y="83057"/>
                  </a:lnTo>
                  <a:lnTo>
                    <a:pt x="281820" y="76527"/>
                  </a:lnTo>
                  <a:lnTo>
                    <a:pt x="308260" y="58721"/>
                  </a:lnTo>
                  <a:lnTo>
                    <a:pt x="326080" y="32319"/>
                  </a:lnTo>
                  <a:lnTo>
                    <a:pt x="332612" y="0"/>
                  </a:lnTo>
                  <a:close/>
                </a:path>
                <a:path w="332740" h="1247775">
                  <a:moveTo>
                    <a:pt x="83184" y="1080897"/>
                  </a:moveTo>
                  <a:lnTo>
                    <a:pt x="50792" y="1087447"/>
                  </a:lnTo>
                  <a:lnTo>
                    <a:pt x="24352" y="1105296"/>
                  </a:lnTo>
                  <a:lnTo>
                    <a:pt x="6532" y="1131742"/>
                  </a:lnTo>
                  <a:lnTo>
                    <a:pt x="0" y="1164082"/>
                  </a:lnTo>
                  <a:lnTo>
                    <a:pt x="6532" y="1196474"/>
                  </a:lnTo>
                  <a:lnTo>
                    <a:pt x="24352" y="1222914"/>
                  </a:lnTo>
                  <a:lnTo>
                    <a:pt x="50792" y="1240734"/>
                  </a:lnTo>
                  <a:lnTo>
                    <a:pt x="83184" y="1247267"/>
                  </a:lnTo>
                  <a:lnTo>
                    <a:pt x="115504" y="1240734"/>
                  </a:lnTo>
                  <a:lnTo>
                    <a:pt x="141906" y="1222914"/>
                  </a:lnTo>
                  <a:lnTo>
                    <a:pt x="159712" y="1196474"/>
                  </a:lnTo>
                  <a:lnTo>
                    <a:pt x="166242" y="1164082"/>
                  </a:lnTo>
                  <a:lnTo>
                    <a:pt x="83184" y="1164082"/>
                  </a:lnTo>
                  <a:lnTo>
                    <a:pt x="99371" y="1160825"/>
                  </a:lnTo>
                  <a:lnTo>
                    <a:pt x="112569" y="1151937"/>
                  </a:lnTo>
                  <a:lnTo>
                    <a:pt x="121457" y="1138739"/>
                  </a:lnTo>
                  <a:lnTo>
                    <a:pt x="124713" y="1122553"/>
                  </a:lnTo>
                  <a:lnTo>
                    <a:pt x="121457" y="1106346"/>
                  </a:lnTo>
                  <a:lnTo>
                    <a:pt x="112569" y="1093104"/>
                  </a:lnTo>
                  <a:lnTo>
                    <a:pt x="99371" y="1084173"/>
                  </a:lnTo>
                  <a:lnTo>
                    <a:pt x="83184" y="1080897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019288" y="4224527"/>
              <a:ext cx="1420495" cy="1330960"/>
            </a:xfrm>
            <a:custGeom>
              <a:avLst/>
              <a:gdLst/>
              <a:ahLst/>
              <a:cxnLst/>
              <a:rect l="l" t="t" r="r" b="b"/>
              <a:pathLst>
                <a:path w="1420495" h="1330960">
                  <a:moveTo>
                    <a:pt x="166242" y="1164082"/>
                  </a:moveTo>
                  <a:lnTo>
                    <a:pt x="166242" y="83185"/>
                  </a:lnTo>
                  <a:lnTo>
                    <a:pt x="172793" y="50792"/>
                  </a:lnTo>
                  <a:lnTo>
                    <a:pt x="190642" y="24352"/>
                  </a:lnTo>
                  <a:lnTo>
                    <a:pt x="217088" y="6532"/>
                  </a:lnTo>
                  <a:lnTo>
                    <a:pt x="249427" y="0"/>
                  </a:lnTo>
                  <a:lnTo>
                    <a:pt x="1337182" y="0"/>
                  </a:lnTo>
                  <a:lnTo>
                    <a:pt x="1369575" y="6532"/>
                  </a:lnTo>
                  <a:lnTo>
                    <a:pt x="1396015" y="24352"/>
                  </a:lnTo>
                  <a:lnTo>
                    <a:pt x="1413835" y="50792"/>
                  </a:lnTo>
                  <a:lnTo>
                    <a:pt x="1420367" y="83185"/>
                  </a:lnTo>
                  <a:lnTo>
                    <a:pt x="1413835" y="115504"/>
                  </a:lnTo>
                  <a:lnTo>
                    <a:pt x="1396015" y="141906"/>
                  </a:lnTo>
                  <a:lnTo>
                    <a:pt x="1369575" y="159712"/>
                  </a:lnTo>
                  <a:lnTo>
                    <a:pt x="1337182" y="166243"/>
                  </a:lnTo>
                  <a:lnTo>
                    <a:pt x="1253997" y="166243"/>
                  </a:lnTo>
                  <a:lnTo>
                    <a:pt x="1253997" y="1247267"/>
                  </a:lnTo>
                  <a:lnTo>
                    <a:pt x="1247467" y="1279659"/>
                  </a:lnTo>
                  <a:lnTo>
                    <a:pt x="1229661" y="1306099"/>
                  </a:lnTo>
                  <a:lnTo>
                    <a:pt x="1203259" y="1323919"/>
                  </a:lnTo>
                  <a:lnTo>
                    <a:pt x="1170939" y="1330452"/>
                  </a:lnTo>
                  <a:lnTo>
                    <a:pt x="83184" y="1330452"/>
                  </a:lnTo>
                  <a:lnTo>
                    <a:pt x="50792" y="1323919"/>
                  </a:lnTo>
                  <a:lnTo>
                    <a:pt x="24352" y="1306099"/>
                  </a:lnTo>
                  <a:lnTo>
                    <a:pt x="6532" y="1279659"/>
                  </a:lnTo>
                  <a:lnTo>
                    <a:pt x="0" y="1247267"/>
                  </a:lnTo>
                  <a:lnTo>
                    <a:pt x="6532" y="1214927"/>
                  </a:lnTo>
                  <a:lnTo>
                    <a:pt x="24352" y="1188481"/>
                  </a:lnTo>
                  <a:lnTo>
                    <a:pt x="50792" y="1170632"/>
                  </a:lnTo>
                  <a:lnTo>
                    <a:pt x="83184" y="1164082"/>
                  </a:lnTo>
                  <a:lnTo>
                    <a:pt x="166242" y="1164082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1091" y="4218432"/>
              <a:ext cx="136906" cy="17843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268716" y="4390771"/>
              <a:ext cx="1004569" cy="0"/>
            </a:xfrm>
            <a:custGeom>
              <a:avLst/>
              <a:gdLst/>
              <a:ahLst/>
              <a:cxnLst/>
              <a:rect l="l" t="t" r="r" b="b"/>
              <a:pathLst>
                <a:path w="1004570" h="0">
                  <a:moveTo>
                    <a:pt x="1004569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6377" y="5382514"/>
              <a:ext cx="95250" cy="178562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75640" y="197612"/>
            <a:ext cx="46761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>
                <a:solidFill>
                  <a:srgbClr val="000000"/>
                </a:solidFill>
              </a:rPr>
              <a:t>Technical</a:t>
            </a:r>
            <a:r>
              <a:rPr dirty="0" spc="-5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Solution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326373" y="4767529"/>
            <a:ext cx="8089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0251947" y="4218432"/>
            <a:ext cx="1452880" cy="1343025"/>
            <a:chOff x="10251947" y="4218432"/>
            <a:chExt cx="1452880" cy="1343025"/>
          </a:xfrm>
        </p:grpSpPr>
        <p:sp>
          <p:nvSpPr>
            <p:cNvPr id="47" name="object 47"/>
            <p:cNvSpPr/>
            <p:nvPr/>
          </p:nvSpPr>
          <p:spPr>
            <a:xfrm>
              <a:off x="10341228" y="4224528"/>
              <a:ext cx="1356995" cy="1330960"/>
            </a:xfrm>
            <a:custGeom>
              <a:avLst/>
              <a:gdLst/>
              <a:ahLst/>
              <a:cxnLst/>
              <a:rect l="l" t="t" r="r" b="b"/>
              <a:pathLst>
                <a:path w="1356995" h="1330960">
                  <a:moveTo>
                    <a:pt x="0" y="1164082"/>
                  </a:moveTo>
                  <a:lnTo>
                    <a:pt x="16186" y="1167358"/>
                  </a:lnTo>
                  <a:lnTo>
                    <a:pt x="29384" y="1176289"/>
                  </a:lnTo>
                  <a:lnTo>
                    <a:pt x="38272" y="1189531"/>
                  </a:lnTo>
                  <a:lnTo>
                    <a:pt x="41528" y="1205738"/>
                  </a:lnTo>
                  <a:lnTo>
                    <a:pt x="38272" y="1221924"/>
                  </a:lnTo>
                  <a:lnTo>
                    <a:pt x="29384" y="1235122"/>
                  </a:lnTo>
                  <a:lnTo>
                    <a:pt x="16186" y="1244010"/>
                  </a:lnTo>
                  <a:lnTo>
                    <a:pt x="0" y="1247267"/>
                  </a:lnTo>
                  <a:lnTo>
                    <a:pt x="83185" y="1247267"/>
                  </a:lnTo>
                  <a:lnTo>
                    <a:pt x="76634" y="1279659"/>
                  </a:lnTo>
                  <a:lnTo>
                    <a:pt x="58785" y="1306099"/>
                  </a:lnTo>
                  <a:lnTo>
                    <a:pt x="32339" y="1323919"/>
                  </a:lnTo>
                  <a:lnTo>
                    <a:pt x="0" y="1330452"/>
                  </a:lnTo>
                  <a:lnTo>
                    <a:pt x="1107567" y="1330452"/>
                  </a:lnTo>
                  <a:lnTo>
                    <a:pt x="1139906" y="1323919"/>
                  </a:lnTo>
                  <a:lnTo>
                    <a:pt x="1166352" y="1306099"/>
                  </a:lnTo>
                  <a:lnTo>
                    <a:pt x="1184201" y="1279659"/>
                  </a:lnTo>
                  <a:lnTo>
                    <a:pt x="1190752" y="1247267"/>
                  </a:lnTo>
                  <a:lnTo>
                    <a:pt x="1190752" y="1164209"/>
                  </a:lnTo>
                  <a:lnTo>
                    <a:pt x="83057" y="1164209"/>
                  </a:lnTo>
                  <a:lnTo>
                    <a:pt x="0" y="1164082"/>
                  </a:lnTo>
                  <a:close/>
                </a:path>
                <a:path w="1356995" h="1330960">
                  <a:moveTo>
                    <a:pt x="1273810" y="0"/>
                  </a:moveTo>
                  <a:lnTo>
                    <a:pt x="166243" y="0"/>
                  </a:lnTo>
                  <a:lnTo>
                    <a:pt x="133903" y="6532"/>
                  </a:lnTo>
                  <a:lnTo>
                    <a:pt x="107457" y="24352"/>
                  </a:lnTo>
                  <a:lnTo>
                    <a:pt x="89608" y="50792"/>
                  </a:lnTo>
                  <a:lnTo>
                    <a:pt x="83057" y="83185"/>
                  </a:lnTo>
                  <a:lnTo>
                    <a:pt x="83057" y="1164209"/>
                  </a:lnTo>
                  <a:lnTo>
                    <a:pt x="1190752" y="1164209"/>
                  </a:lnTo>
                  <a:lnTo>
                    <a:pt x="1190752" y="166370"/>
                  </a:lnTo>
                  <a:lnTo>
                    <a:pt x="166243" y="166370"/>
                  </a:lnTo>
                  <a:lnTo>
                    <a:pt x="150056" y="163093"/>
                  </a:lnTo>
                  <a:lnTo>
                    <a:pt x="136858" y="154162"/>
                  </a:lnTo>
                  <a:lnTo>
                    <a:pt x="127970" y="140920"/>
                  </a:lnTo>
                  <a:lnTo>
                    <a:pt x="124714" y="124714"/>
                  </a:lnTo>
                  <a:lnTo>
                    <a:pt x="127970" y="108527"/>
                  </a:lnTo>
                  <a:lnTo>
                    <a:pt x="136858" y="95329"/>
                  </a:lnTo>
                  <a:lnTo>
                    <a:pt x="150056" y="86441"/>
                  </a:lnTo>
                  <a:lnTo>
                    <a:pt x="166243" y="83185"/>
                  </a:lnTo>
                  <a:lnTo>
                    <a:pt x="1356995" y="83185"/>
                  </a:lnTo>
                  <a:lnTo>
                    <a:pt x="1350462" y="50792"/>
                  </a:lnTo>
                  <a:lnTo>
                    <a:pt x="1332642" y="24352"/>
                  </a:lnTo>
                  <a:lnTo>
                    <a:pt x="1306202" y="6532"/>
                  </a:lnTo>
                  <a:lnTo>
                    <a:pt x="1273810" y="0"/>
                  </a:lnTo>
                  <a:close/>
                </a:path>
                <a:path w="1356995" h="1330960">
                  <a:moveTo>
                    <a:pt x="1356995" y="83185"/>
                  </a:moveTo>
                  <a:lnTo>
                    <a:pt x="249427" y="83185"/>
                  </a:lnTo>
                  <a:lnTo>
                    <a:pt x="242895" y="115524"/>
                  </a:lnTo>
                  <a:lnTo>
                    <a:pt x="225075" y="141970"/>
                  </a:lnTo>
                  <a:lnTo>
                    <a:pt x="198635" y="159819"/>
                  </a:lnTo>
                  <a:lnTo>
                    <a:pt x="166243" y="166370"/>
                  </a:lnTo>
                  <a:lnTo>
                    <a:pt x="1190752" y="166370"/>
                  </a:lnTo>
                  <a:lnTo>
                    <a:pt x="1190752" y="166243"/>
                  </a:lnTo>
                  <a:lnTo>
                    <a:pt x="1274438" y="166243"/>
                  </a:lnTo>
                  <a:lnTo>
                    <a:pt x="1306202" y="159819"/>
                  </a:lnTo>
                  <a:lnTo>
                    <a:pt x="1332642" y="141970"/>
                  </a:lnTo>
                  <a:lnTo>
                    <a:pt x="1350462" y="115524"/>
                  </a:lnTo>
                  <a:lnTo>
                    <a:pt x="1356995" y="83185"/>
                  </a:lnTo>
                  <a:close/>
                </a:path>
                <a:path w="1356995" h="1330960">
                  <a:moveTo>
                    <a:pt x="1274438" y="166243"/>
                  </a:moveTo>
                  <a:lnTo>
                    <a:pt x="1190752" y="166243"/>
                  </a:lnTo>
                  <a:lnTo>
                    <a:pt x="1273810" y="166370"/>
                  </a:lnTo>
                  <a:lnTo>
                    <a:pt x="1274438" y="166243"/>
                  </a:lnTo>
                  <a:close/>
                </a:path>
              </a:pathLst>
            </a:custGeom>
            <a:solidFill>
              <a:srgbClr val="5B9BD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258043" y="4307713"/>
              <a:ext cx="332740" cy="1247775"/>
            </a:xfrm>
            <a:custGeom>
              <a:avLst/>
              <a:gdLst/>
              <a:ahLst/>
              <a:cxnLst/>
              <a:rect l="l" t="t" r="r" b="b"/>
              <a:pathLst>
                <a:path w="332740" h="1247775">
                  <a:moveTo>
                    <a:pt x="332612" y="0"/>
                  </a:moveTo>
                  <a:lnTo>
                    <a:pt x="249427" y="0"/>
                  </a:lnTo>
                  <a:lnTo>
                    <a:pt x="233241" y="3256"/>
                  </a:lnTo>
                  <a:lnTo>
                    <a:pt x="220043" y="12144"/>
                  </a:lnTo>
                  <a:lnTo>
                    <a:pt x="211155" y="25342"/>
                  </a:lnTo>
                  <a:lnTo>
                    <a:pt x="207899" y="41529"/>
                  </a:lnTo>
                  <a:lnTo>
                    <a:pt x="211155" y="57735"/>
                  </a:lnTo>
                  <a:lnTo>
                    <a:pt x="220043" y="70977"/>
                  </a:lnTo>
                  <a:lnTo>
                    <a:pt x="233241" y="79908"/>
                  </a:lnTo>
                  <a:lnTo>
                    <a:pt x="249427" y="83185"/>
                  </a:lnTo>
                  <a:lnTo>
                    <a:pt x="281820" y="76634"/>
                  </a:lnTo>
                  <a:lnTo>
                    <a:pt x="308260" y="58785"/>
                  </a:lnTo>
                  <a:lnTo>
                    <a:pt x="326080" y="32339"/>
                  </a:lnTo>
                  <a:lnTo>
                    <a:pt x="332612" y="0"/>
                  </a:lnTo>
                  <a:close/>
                </a:path>
                <a:path w="332740" h="1247775">
                  <a:moveTo>
                    <a:pt x="83184" y="1080897"/>
                  </a:moveTo>
                  <a:lnTo>
                    <a:pt x="50792" y="1087447"/>
                  </a:lnTo>
                  <a:lnTo>
                    <a:pt x="24352" y="1105296"/>
                  </a:lnTo>
                  <a:lnTo>
                    <a:pt x="6532" y="1131742"/>
                  </a:lnTo>
                  <a:lnTo>
                    <a:pt x="0" y="1164082"/>
                  </a:lnTo>
                  <a:lnTo>
                    <a:pt x="6532" y="1196474"/>
                  </a:lnTo>
                  <a:lnTo>
                    <a:pt x="24352" y="1222914"/>
                  </a:lnTo>
                  <a:lnTo>
                    <a:pt x="50792" y="1240734"/>
                  </a:lnTo>
                  <a:lnTo>
                    <a:pt x="83184" y="1247267"/>
                  </a:lnTo>
                  <a:lnTo>
                    <a:pt x="115504" y="1240734"/>
                  </a:lnTo>
                  <a:lnTo>
                    <a:pt x="141906" y="1222914"/>
                  </a:lnTo>
                  <a:lnTo>
                    <a:pt x="159712" y="1196474"/>
                  </a:lnTo>
                  <a:lnTo>
                    <a:pt x="166242" y="1164082"/>
                  </a:lnTo>
                  <a:lnTo>
                    <a:pt x="83184" y="1164082"/>
                  </a:lnTo>
                  <a:lnTo>
                    <a:pt x="99371" y="1160825"/>
                  </a:lnTo>
                  <a:lnTo>
                    <a:pt x="112569" y="1151937"/>
                  </a:lnTo>
                  <a:lnTo>
                    <a:pt x="121457" y="1138739"/>
                  </a:lnTo>
                  <a:lnTo>
                    <a:pt x="124713" y="1122553"/>
                  </a:lnTo>
                  <a:lnTo>
                    <a:pt x="121457" y="1106346"/>
                  </a:lnTo>
                  <a:lnTo>
                    <a:pt x="112569" y="1093104"/>
                  </a:lnTo>
                  <a:lnTo>
                    <a:pt x="99371" y="1084173"/>
                  </a:lnTo>
                  <a:lnTo>
                    <a:pt x="83184" y="1080897"/>
                  </a:lnTo>
                  <a:close/>
                </a:path>
              </a:pathLst>
            </a:custGeom>
            <a:solidFill>
              <a:srgbClr val="487CAB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258043" y="4224528"/>
              <a:ext cx="1440180" cy="1330960"/>
            </a:xfrm>
            <a:custGeom>
              <a:avLst/>
              <a:gdLst/>
              <a:ahLst/>
              <a:cxnLst/>
              <a:rect l="l" t="t" r="r" b="b"/>
              <a:pathLst>
                <a:path w="1440179" h="1330960">
                  <a:moveTo>
                    <a:pt x="166242" y="1164209"/>
                  </a:moveTo>
                  <a:lnTo>
                    <a:pt x="166242" y="83185"/>
                  </a:lnTo>
                  <a:lnTo>
                    <a:pt x="172793" y="50792"/>
                  </a:lnTo>
                  <a:lnTo>
                    <a:pt x="190642" y="24352"/>
                  </a:lnTo>
                  <a:lnTo>
                    <a:pt x="217088" y="6532"/>
                  </a:lnTo>
                  <a:lnTo>
                    <a:pt x="249427" y="0"/>
                  </a:lnTo>
                  <a:lnTo>
                    <a:pt x="1356995" y="0"/>
                  </a:lnTo>
                  <a:lnTo>
                    <a:pt x="1389387" y="6532"/>
                  </a:lnTo>
                  <a:lnTo>
                    <a:pt x="1415827" y="24352"/>
                  </a:lnTo>
                  <a:lnTo>
                    <a:pt x="1433647" y="50792"/>
                  </a:lnTo>
                  <a:lnTo>
                    <a:pt x="1440179" y="83185"/>
                  </a:lnTo>
                  <a:lnTo>
                    <a:pt x="1433647" y="115524"/>
                  </a:lnTo>
                  <a:lnTo>
                    <a:pt x="1415827" y="141970"/>
                  </a:lnTo>
                  <a:lnTo>
                    <a:pt x="1389387" y="159819"/>
                  </a:lnTo>
                  <a:lnTo>
                    <a:pt x="1356995" y="166370"/>
                  </a:lnTo>
                  <a:lnTo>
                    <a:pt x="1273936" y="166243"/>
                  </a:lnTo>
                  <a:lnTo>
                    <a:pt x="1273936" y="1247267"/>
                  </a:lnTo>
                  <a:lnTo>
                    <a:pt x="1267386" y="1279659"/>
                  </a:lnTo>
                  <a:lnTo>
                    <a:pt x="1249537" y="1306099"/>
                  </a:lnTo>
                  <a:lnTo>
                    <a:pt x="1223091" y="1323919"/>
                  </a:lnTo>
                  <a:lnTo>
                    <a:pt x="1190752" y="1330452"/>
                  </a:lnTo>
                  <a:lnTo>
                    <a:pt x="83184" y="1330452"/>
                  </a:lnTo>
                  <a:lnTo>
                    <a:pt x="50792" y="1323919"/>
                  </a:lnTo>
                  <a:lnTo>
                    <a:pt x="24352" y="1306099"/>
                  </a:lnTo>
                  <a:lnTo>
                    <a:pt x="6532" y="1279659"/>
                  </a:lnTo>
                  <a:lnTo>
                    <a:pt x="0" y="1247267"/>
                  </a:lnTo>
                  <a:lnTo>
                    <a:pt x="6532" y="1214927"/>
                  </a:lnTo>
                  <a:lnTo>
                    <a:pt x="24352" y="1188481"/>
                  </a:lnTo>
                  <a:lnTo>
                    <a:pt x="50792" y="1170632"/>
                  </a:lnTo>
                  <a:lnTo>
                    <a:pt x="83184" y="1164082"/>
                  </a:lnTo>
                  <a:lnTo>
                    <a:pt x="166242" y="116420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59846" y="4218432"/>
              <a:ext cx="136905" cy="17856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507471" y="4390771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1024508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5132" y="5382641"/>
              <a:ext cx="95377" cy="178435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0545318" y="4767529"/>
            <a:ext cx="8674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Phase</a:t>
            </a:r>
            <a:r>
              <a:rPr dirty="0" sz="1800" spc="-3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12A35"/>
                </a:solidFill>
                <a:latin typeface="Calibri"/>
                <a:cs typeface="Calibri"/>
              </a:rPr>
              <a:t>-</a:t>
            </a:r>
            <a:r>
              <a:rPr dirty="0" sz="1800" spc="-4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12A35"/>
                </a:solidFill>
                <a:latin typeface="Calibri"/>
                <a:cs typeface="Calibri"/>
              </a:rPr>
              <a:t>II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387" y="1185672"/>
            <a:ext cx="11423904" cy="46268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36803" y="2630551"/>
            <a:ext cx="10325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Tweets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Comm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7415" y="2155012"/>
            <a:ext cx="2090420" cy="1522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Preprocessing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Tokenize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Stop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Word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Removal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Stemming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Lemmatization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Normalization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74148" y="2401265"/>
            <a:ext cx="1978660" cy="103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dirty="0" sz="1800" spc="3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Extraction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Bag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Words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TF-IDF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Word</a:t>
            </a:r>
            <a:r>
              <a:rPr dirty="0" sz="1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Embedding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5746" y="2386025"/>
            <a:ext cx="1819910" cy="1064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939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dirty="0" sz="1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algn="ctr" marL="20129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Word</a:t>
            </a:r>
            <a:r>
              <a:rPr dirty="0" sz="1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Word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08768" y="4558410"/>
            <a:ext cx="8743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2078" y="3765042"/>
            <a:ext cx="1233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7526" y="4309948"/>
            <a:ext cx="9213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Discovery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3621" y="4896357"/>
            <a:ext cx="910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Summary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66761" y="5472176"/>
            <a:ext cx="1463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Topic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Detection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5259" y="1298575"/>
            <a:ext cx="1094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Lexicon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8898" y="1298575"/>
            <a:ext cx="718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Lexicon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80815" y="1166240"/>
            <a:ext cx="13303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Lexicon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Scoring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7886" y="4446778"/>
            <a:ext cx="1010919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Voice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3489" y="4208526"/>
            <a:ext cx="2842260" cy="1428115"/>
          </a:xfrm>
          <a:prstGeom prst="rect">
            <a:avLst/>
          </a:prstGeom>
          <a:ln w="25907">
            <a:solidFill>
              <a:srgbClr val="385622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L="20637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endParaRPr sz="1800">
              <a:latin typeface="Calibri"/>
              <a:cs typeface="Calibri"/>
            </a:endParaRPr>
          </a:p>
          <a:p>
            <a:pPr algn="ctr" marL="20637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  <a:p>
            <a:pPr marL="945515">
              <a:lnSpc>
                <a:spcPct val="100000"/>
              </a:lnSpc>
              <a:spcBef>
                <a:spcPts val="1565"/>
              </a:spcBef>
            </a:pPr>
            <a:r>
              <a:rPr dirty="0" sz="2000">
                <a:solidFill>
                  <a:srgbClr val="212A35"/>
                </a:solidFill>
                <a:latin typeface="Calibri"/>
                <a:cs typeface="Calibri"/>
              </a:rPr>
              <a:t>Phase</a:t>
            </a:r>
            <a:r>
              <a:rPr dirty="0" sz="2000" spc="-2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12A35"/>
                </a:solidFill>
                <a:latin typeface="Calibri"/>
                <a:cs typeface="Calibri"/>
              </a:rPr>
              <a:t>-</a:t>
            </a:r>
            <a:r>
              <a:rPr dirty="0" sz="2000" spc="-3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12A35"/>
                </a:solidFill>
                <a:latin typeface="Calibri"/>
                <a:cs typeface="Calibri"/>
              </a:rPr>
              <a:t>II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4363" y="182067"/>
            <a:ext cx="2439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12A35"/>
                </a:solidFill>
              </a:rPr>
              <a:t>Data</a:t>
            </a:r>
            <a:r>
              <a:rPr dirty="0" spc="-90">
                <a:solidFill>
                  <a:srgbClr val="212A35"/>
                </a:solidFill>
              </a:rPr>
              <a:t> </a:t>
            </a:r>
            <a:r>
              <a:rPr dirty="0" spc="-5">
                <a:solidFill>
                  <a:srgbClr val="212A35"/>
                </a:solidFill>
              </a:rPr>
              <a:t>Pipeline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6217" y="1012825"/>
            <a:ext cx="6125845" cy="5117465"/>
            <a:chOff x="3776217" y="1012825"/>
            <a:chExt cx="6125845" cy="5117465"/>
          </a:xfrm>
        </p:grpSpPr>
        <p:sp>
          <p:nvSpPr>
            <p:cNvPr id="3" name="object 3"/>
            <p:cNvSpPr/>
            <p:nvPr/>
          </p:nvSpPr>
          <p:spPr>
            <a:xfrm>
              <a:off x="3787520" y="1019175"/>
              <a:ext cx="1072515" cy="5104765"/>
            </a:xfrm>
            <a:custGeom>
              <a:avLst/>
              <a:gdLst/>
              <a:ahLst/>
              <a:cxnLst/>
              <a:rect l="l" t="t" r="r" b="b"/>
              <a:pathLst>
                <a:path w="1072514" h="5104765">
                  <a:moveTo>
                    <a:pt x="15239" y="0"/>
                  </a:moveTo>
                  <a:lnTo>
                    <a:pt x="49343" y="34552"/>
                  </a:lnTo>
                  <a:lnTo>
                    <a:pt x="82887" y="69446"/>
                  </a:lnTo>
                  <a:lnTo>
                    <a:pt x="115872" y="104677"/>
                  </a:lnTo>
                  <a:lnTo>
                    <a:pt x="148299" y="140238"/>
                  </a:lnTo>
                  <a:lnTo>
                    <a:pt x="180166" y="176123"/>
                  </a:lnTo>
                  <a:lnTo>
                    <a:pt x="211474" y="212328"/>
                  </a:lnTo>
                  <a:lnTo>
                    <a:pt x="242223" y="248846"/>
                  </a:lnTo>
                  <a:lnTo>
                    <a:pt x="272413" y="285672"/>
                  </a:lnTo>
                  <a:lnTo>
                    <a:pt x="302043" y="322801"/>
                  </a:lnTo>
                  <a:lnTo>
                    <a:pt x="331115" y="360225"/>
                  </a:lnTo>
                  <a:lnTo>
                    <a:pt x="359628" y="397941"/>
                  </a:lnTo>
                  <a:lnTo>
                    <a:pt x="387581" y="435942"/>
                  </a:lnTo>
                  <a:lnTo>
                    <a:pt x="414976" y="474223"/>
                  </a:lnTo>
                  <a:lnTo>
                    <a:pt x="441811" y="512777"/>
                  </a:lnTo>
                  <a:lnTo>
                    <a:pt x="468088" y="551600"/>
                  </a:lnTo>
                  <a:lnTo>
                    <a:pt x="493805" y="590686"/>
                  </a:lnTo>
                  <a:lnTo>
                    <a:pt x="518963" y="630028"/>
                  </a:lnTo>
                  <a:lnTo>
                    <a:pt x="543563" y="669622"/>
                  </a:lnTo>
                  <a:lnTo>
                    <a:pt x="567603" y="709461"/>
                  </a:lnTo>
                  <a:lnTo>
                    <a:pt x="591084" y="749541"/>
                  </a:lnTo>
                  <a:lnTo>
                    <a:pt x="614006" y="789855"/>
                  </a:lnTo>
                  <a:lnTo>
                    <a:pt x="636368" y="830398"/>
                  </a:lnTo>
                  <a:lnTo>
                    <a:pt x="658172" y="871164"/>
                  </a:lnTo>
                  <a:lnTo>
                    <a:pt x="679417" y="912147"/>
                  </a:lnTo>
                  <a:lnTo>
                    <a:pt x="700103" y="953342"/>
                  </a:lnTo>
                  <a:lnTo>
                    <a:pt x="720229" y="994744"/>
                  </a:lnTo>
                  <a:lnTo>
                    <a:pt x="739797" y="1036346"/>
                  </a:lnTo>
                  <a:lnTo>
                    <a:pt x="758805" y="1078143"/>
                  </a:lnTo>
                  <a:lnTo>
                    <a:pt x="777255" y="1120129"/>
                  </a:lnTo>
                  <a:lnTo>
                    <a:pt x="795145" y="1162298"/>
                  </a:lnTo>
                  <a:lnTo>
                    <a:pt x="812476" y="1204646"/>
                  </a:lnTo>
                  <a:lnTo>
                    <a:pt x="829248" y="1247165"/>
                  </a:lnTo>
                  <a:lnTo>
                    <a:pt x="845461" y="1289852"/>
                  </a:lnTo>
                  <a:lnTo>
                    <a:pt x="861115" y="1332699"/>
                  </a:lnTo>
                  <a:lnTo>
                    <a:pt x="876210" y="1375702"/>
                  </a:lnTo>
                  <a:lnTo>
                    <a:pt x="890746" y="1418855"/>
                  </a:lnTo>
                  <a:lnTo>
                    <a:pt x="904723" y="1462151"/>
                  </a:lnTo>
                  <a:lnTo>
                    <a:pt x="918141" y="1505586"/>
                  </a:lnTo>
                  <a:lnTo>
                    <a:pt x="930999" y="1549154"/>
                  </a:lnTo>
                  <a:lnTo>
                    <a:pt x="943299" y="1592848"/>
                  </a:lnTo>
                  <a:lnTo>
                    <a:pt x="955040" y="1636664"/>
                  </a:lnTo>
                  <a:lnTo>
                    <a:pt x="966221" y="1680596"/>
                  </a:lnTo>
                  <a:lnTo>
                    <a:pt x="976843" y="1724639"/>
                  </a:lnTo>
                  <a:lnTo>
                    <a:pt x="986907" y="1768785"/>
                  </a:lnTo>
                  <a:lnTo>
                    <a:pt x="996411" y="1813031"/>
                  </a:lnTo>
                  <a:lnTo>
                    <a:pt x="1005356" y="1857369"/>
                  </a:lnTo>
                  <a:lnTo>
                    <a:pt x="1013742" y="1901796"/>
                  </a:lnTo>
                  <a:lnTo>
                    <a:pt x="1021569" y="1946304"/>
                  </a:lnTo>
                  <a:lnTo>
                    <a:pt x="1028837" y="1990888"/>
                  </a:lnTo>
                  <a:lnTo>
                    <a:pt x="1035546" y="2035543"/>
                  </a:lnTo>
                  <a:lnTo>
                    <a:pt x="1041696" y="2080263"/>
                  </a:lnTo>
                  <a:lnTo>
                    <a:pt x="1047286" y="2125043"/>
                  </a:lnTo>
                  <a:lnTo>
                    <a:pt x="1052318" y="2169876"/>
                  </a:lnTo>
                  <a:lnTo>
                    <a:pt x="1056791" y="2214757"/>
                  </a:lnTo>
                  <a:lnTo>
                    <a:pt x="1060704" y="2259680"/>
                  </a:lnTo>
                  <a:lnTo>
                    <a:pt x="1064059" y="2304640"/>
                  </a:lnTo>
                  <a:lnTo>
                    <a:pt x="1066854" y="2349631"/>
                  </a:lnTo>
                  <a:lnTo>
                    <a:pt x="1069090" y="2394648"/>
                  </a:lnTo>
                  <a:lnTo>
                    <a:pt x="1070767" y="2439684"/>
                  </a:lnTo>
                  <a:lnTo>
                    <a:pt x="1071886" y="2484735"/>
                  </a:lnTo>
                  <a:lnTo>
                    <a:pt x="1072445" y="2529794"/>
                  </a:lnTo>
                  <a:lnTo>
                    <a:pt x="1072445" y="2574856"/>
                  </a:lnTo>
                  <a:lnTo>
                    <a:pt x="1071886" y="2619915"/>
                  </a:lnTo>
                  <a:lnTo>
                    <a:pt x="1070767" y="2664965"/>
                  </a:lnTo>
                  <a:lnTo>
                    <a:pt x="1069090" y="2710002"/>
                  </a:lnTo>
                  <a:lnTo>
                    <a:pt x="1066854" y="2755019"/>
                  </a:lnTo>
                  <a:lnTo>
                    <a:pt x="1064059" y="2800010"/>
                  </a:lnTo>
                  <a:lnTo>
                    <a:pt x="1060704" y="2844970"/>
                  </a:lnTo>
                  <a:lnTo>
                    <a:pt x="1056791" y="2889894"/>
                  </a:lnTo>
                  <a:lnTo>
                    <a:pt x="1052318" y="2934775"/>
                  </a:lnTo>
                  <a:lnTo>
                    <a:pt x="1047286" y="2979608"/>
                  </a:lnTo>
                  <a:lnTo>
                    <a:pt x="1041696" y="3024387"/>
                  </a:lnTo>
                  <a:lnTo>
                    <a:pt x="1035546" y="3069108"/>
                  </a:lnTo>
                  <a:lnTo>
                    <a:pt x="1028837" y="3113763"/>
                  </a:lnTo>
                  <a:lnTo>
                    <a:pt x="1021569" y="3158348"/>
                  </a:lnTo>
                  <a:lnTo>
                    <a:pt x="1013742" y="3202856"/>
                  </a:lnTo>
                  <a:lnTo>
                    <a:pt x="1005356" y="3247283"/>
                  </a:lnTo>
                  <a:lnTo>
                    <a:pt x="996411" y="3291622"/>
                  </a:lnTo>
                  <a:lnTo>
                    <a:pt x="986907" y="3335868"/>
                  </a:lnTo>
                  <a:lnTo>
                    <a:pt x="976843" y="3380015"/>
                  </a:lnTo>
                  <a:lnTo>
                    <a:pt x="966221" y="3424057"/>
                  </a:lnTo>
                  <a:lnTo>
                    <a:pt x="955040" y="3467989"/>
                  </a:lnTo>
                  <a:lnTo>
                    <a:pt x="943299" y="3511806"/>
                  </a:lnTo>
                  <a:lnTo>
                    <a:pt x="930999" y="3555501"/>
                  </a:lnTo>
                  <a:lnTo>
                    <a:pt x="918141" y="3599069"/>
                  </a:lnTo>
                  <a:lnTo>
                    <a:pt x="904723" y="3642505"/>
                  </a:lnTo>
                  <a:lnTo>
                    <a:pt x="890746" y="3685802"/>
                  </a:lnTo>
                  <a:lnTo>
                    <a:pt x="876210" y="3728955"/>
                  </a:lnTo>
                  <a:lnTo>
                    <a:pt x="861115" y="3771958"/>
                  </a:lnTo>
                  <a:lnTo>
                    <a:pt x="845461" y="3814806"/>
                  </a:lnTo>
                  <a:lnTo>
                    <a:pt x="829248" y="3857493"/>
                  </a:lnTo>
                  <a:lnTo>
                    <a:pt x="812476" y="3900013"/>
                  </a:lnTo>
                  <a:lnTo>
                    <a:pt x="795145" y="3942362"/>
                  </a:lnTo>
                  <a:lnTo>
                    <a:pt x="777255" y="3984532"/>
                  </a:lnTo>
                  <a:lnTo>
                    <a:pt x="758805" y="4026518"/>
                  </a:lnTo>
                  <a:lnTo>
                    <a:pt x="739797" y="4068316"/>
                  </a:lnTo>
                  <a:lnTo>
                    <a:pt x="720229" y="4109919"/>
                  </a:lnTo>
                  <a:lnTo>
                    <a:pt x="700103" y="4151321"/>
                  </a:lnTo>
                  <a:lnTo>
                    <a:pt x="679417" y="4192517"/>
                  </a:lnTo>
                  <a:lnTo>
                    <a:pt x="658172" y="4233501"/>
                  </a:lnTo>
                  <a:lnTo>
                    <a:pt x="636368" y="4274268"/>
                  </a:lnTo>
                  <a:lnTo>
                    <a:pt x="614006" y="4314811"/>
                  </a:lnTo>
                  <a:lnTo>
                    <a:pt x="591084" y="4355126"/>
                  </a:lnTo>
                  <a:lnTo>
                    <a:pt x="567603" y="4395206"/>
                  </a:lnTo>
                  <a:lnTo>
                    <a:pt x="543563" y="4435047"/>
                  </a:lnTo>
                  <a:lnTo>
                    <a:pt x="518963" y="4474642"/>
                  </a:lnTo>
                  <a:lnTo>
                    <a:pt x="493805" y="4513985"/>
                  </a:lnTo>
                  <a:lnTo>
                    <a:pt x="468088" y="4553071"/>
                  </a:lnTo>
                  <a:lnTo>
                    <a:pt x="441811" y="4591895"/>
                  </a:lnTo>
                  <a:lnTo>
                    <a:pt x="414976" y="4630451"/>
                  </a:lnTo>
                  <a:lnTo>
                    <a:pt x="387581" y="4668732"/>
                  </a:lnTo>
                  <a:lnTo>
                    <a:pt x="359628" y="4706734"/>
                  </a:lnTo>
                  <a:lnTo>
                    <a:pt x="331115" y="4744451"/>
                  </a:lnTo>
                  <a:lnTo>
                    <a:pt x="302043" y="4781877"/>
                  </a:lnTo>
                  <a:lnTo>
                    <a:pt x="272413" y="4819006"/>
                  </a:lnTo>
                  <a:lnTo>
                    <a:pt x="242223" y="4855833"/>
                  </a:lnTo>
                  <a:lnTo>
                    <a:pt x="211474" y="4892353"/>
                  </a:lnTo>
                  <a:lnTo>
                    <a:pt x="180166" y="4928559"/>
                  </a:lnTo>
                  <a:lnTo>
                    <a:pt x="148299" y="4964445"/>
                  </a:lnTo>
                  <a:lnTo>
                    <a:pt x="115872" y="5000007"/>
                  </a:lnTo>
                  <a:lnTo>
                    <a:pt x="82887" y="5035239"/>
                  </a:lnTo>
                  <a:lnTo>
                    <a:pt x="49343" y="5070134"/>
                  </a:lnTo>
                  <a:lnTo>
                    <a:pt x="15239" y="5104688"/>
                  </a:lnTo>
                  <a:lnTo>
                    <a:pt x="0" y="5089423"/>
                  </a:lnTo>
                  <a:lnTo>
                    <a:pt x="33897" y="5055075"/>
                  </a:lnTo>
                  <a:lnTo>
                    <a:pt x="67239" y="5020388"/>
                  </a:lnTo>
                  <a:lnTo>
                    <a:pt x="100025" y="4985366"/>
                  </a:lnTo>
                  <a:lnTo>
                    <a:pt x="132255" y="4950017"/>
                  </a:lnTo>
                  <a:lnTo>
                    <a:pt x="163930" y="4914344"/>
                  </a:lnTo>
                  <a:lnTo>
                    <a:pt x="195049" y="4878354"/>
                  </a:lnTo>
                  <a:lnTo>
                    <a:pt x="225613" y="4842053"/>
                  </a:lnTo>
                  <a:lnTo>
                    <a:pt x="255620" y="4805446"/>
                  </a:lnTo>
                  <a:lnTo>
                    <a:pt x="285072" y="4768538"/>
                  </a:lnTo>
                  <a:lnTo>
                    <a:pt x="313969" y="4731336"/>
                  </a:lnTo>
                  <a:lnTo>
                    <a:pt x="342309" y="4693844"/>
                  </a:lnTo>
                  <a:lnTo>
                    <a:pt x="370094" y="4656069"/>
                  </a:lnTo>
                  <a:lnTo>
                    <a:pt x="397323" y="4618016"/>
                  </a:lnTo>
                  <a:lnTo>
                    <a:pt x="423997" y="4579691"/>
                  </a:lnTo>
                  <a:lnTo>
                    <a:pt x="450114" y="4541099"/>
                  </a:lnTo>
                  <a:lnTo>
                    <a:pt x="475676" y="4502247"/>
                  </a:lnTo>
                  <a:lnTo>
                    <a:pt x="500683" y="4463138"/>
                  </a:lnTo>
                  <a:lnTo>
                    <a:pt x="525134" y="4423780"/>
                  </a:lnTo>
                  <a:lnTo>
                    <a:pt x="549029" y="4384178"/>
                  </a:lnTo>
                  <a:lnTo>
                    <a:pt x="572368" y="4344337"/>
                  </a:lnTo>
                  <a:lnTo>
                    <a:pt x="595151" y="4304263"/>
                  </a:lnTo>
                  <a:lnTo>
                    <a:pt x="617379" y="4263962"/>
                  </a:lnTo>
                  <a:lnTo>
                    <a:pt x="639052" y="4223439"/>
                  </a:lnTo>
                  <a:lnTo>
                    <a:pt x="660168" y="4182700"/>
                  </a:lnTo>
                  <a:lnTo>
                    <a:pt x="680729" y="4141750"/>
                  </a:lnTo>
                  <a:lnTo>
                    <a:pt x="700734" y="4100596"/>
                  </a:lnTo>
                  <a:lnTo>
                    <a:pt x="720183" y="4059242"/>
                  </a:lnTo>
                  <a:lnTo>
                    <a:pt x="739077" y="4017694"/>
                  </a:lnTo>
                  <a:lnTo>
                    <a:pt x="757415" y="3975959"/>
                  </a:lnTo>
                  <a:lnTo>
                    <a:pt x="775197" y="3934041"/>
                  </a:lnTo>
                  <a:lnTo>
                    <a:pt x="792424" y="3891946"/>
                  </a:lnTo>
                  <a:lnTo>
                    <a:pt x="809095" y="3849680"/>
                  </a:lnTo>
                  <a:lnTo>
                    <a:pt x="825210" y="3807248"/>
                  </a:lnTo>
                  <a:lnTo>
                    <a:pt x="840770" y="3764657"/>
                  </a:lnTo>
                  <a:lnTo>
                    <a:pt x="855773" y="3721911"/>
                  </a:lnTo>
                  <a:lnTo>
                    <a:pt x="870222" y="3679016"/>
                  </a:lnTo>
                  <a:lnTo>
                    <a:pt x="884114" y="3635978"/>
                  </a:lnTo>
                  <a:lnTo>
                    <a:pt x="897451" y="3592802"/>
                  </a:lnTo>
                  <a:lnTo>
                    <a:pt x="910232" y="3549495"/>
                  </a:lnTo>
                  <a:lnTo>
                    <a:pt x="922457" y="3506061"/>
                  </a:lnTo>
                  <a:lnTo>
                    <a:pt x="934127" y="3462507"/>
                  </a:lnTo>
                  <a:lnTo>
                    <a:pt x="945241" y="3418837"/>
                  </a:lnTo>
                  <a:lnTo>
                    <a:pt x="955799" y="3375058"/>
                  </a:lnTo>
                  <a:lnTo>
                    <a:pt x="965802" y="3331175"/>
                  </a:lnTo>
                  <a:lnTo>
                    <a:pt x="975248" y="3287194"/>
                  </a:lnTo>
                  <a:lnTo>
                    <a:pt x="984140" y="3243121"/>
                  </a:lnTo>
                  <a:lnTo>
                    <a:pt x="992475" y="3198960"/>
                  </a:lnTo>
                  <a:lnTo>
                    <a:pt x="1000255" y="3154718"/>
                  </a:lnTo>
                  <a:lnTo>
                    <a:pt x="1007479" y="3110400"/>
                  </a:lnTo>
                  <a:lnTo>
                    <a:pt x="1014147" y="3066012"/>
                  </a:lnTo>
                  <a:lnTo>
                    <a:pt x="1020260" y="3021559"/>
                  </a:lnTo>
                  <a:lnTo>
                    <a:pt x="1025817" y="2977048"/>
                  </a:lnTo>
                  <a:lnTo>
                    <a:pt x="1030818" y="2932483"/>
                  </a:lnTo>
                  <a:lnTo>
                    <a:pt x="1035264" y="2887870"/>
                  </a:lnTo>
                  <a:lnTo>
                    <a:pt x="1039154" y="2843216"/>
                  </a:lnTo>
                  <a:lnTo>
                    <a:pt x="1042488" y="2798524"/>
                  </a:lnTo>
                  <a:lnTo>
                    <a:pt x="1045266" y="2753802"/>
                  </a:lnTo>
                  <a:lnTo>
                    <a:pt x="1047489" y="2709055"/>
                  </a:lnTo>
                  <a:lnTo>
                    <a:pt x="1049156" y="2664288"/>
                  </a:lnTo>
                  <a:lnTo>
                    <a:pt x="1050268" y="2619507"/>
                  </a:lnTo>
                  <a:lnTo>
                    <a:pt x="1050823" y="2574718"/>
                  </a:lnTo>
                  <a:lnTo>
                    <a:pt x="1050823" y="2529926"/>
                  </a:lnTo>
                  <a:lnTo>
                    <a:pt x="1050268" y="2485136"/>
                  </a:lnTo>
                  <a:lnTo>
                    <a:pt x="1049156" y="2440355"/>
                  </a:lnTo>
                  <a:lnTo>
                    <a:pt x="1047489" y="2395588"/>
                  </a:lnTo>
                  <a:lnTo>
                    <a:pt x="1045266" y="2350841"/>
                  </a:lnTo>
                  <a:lnTo>
                    <a:pt x="1042488" y="2306119"/>
                  </a:lnTo>
                  <a:lnTo>
                    <a:pt x="1039154" y="2261428"/>
                  </a:lnTo>
                  <a:lnTo>
                    <a:pt x="1035264" y="2216773"/>
                  </a:lnTo>
                  <a:lnTo>
                    <a:pt x="1030818" y="2172161"/>
                  </a:lnTo>
                  <a:lnTo>
                    <a:pt x="1025817" y="2127596"/>
                  </a:lnTo>
                  <a:lnTo>
                    <a:pt x="1020260" y="2083085"/>
                  </a:lnTo>
                  <a:lnTo>
                    <a:pt x="1014147" y="2038632"/>
                  </a:lnTo>
                  <a:lnTo>
                    <a:pt x="1007479" y="1994244"/>
                  </a:lnTo>
                  <a:lnTo>
                    <a:pt x="1000255" y="1949926"/>
                  </a:lnTo>
                  <a:lnTo>
                    <a:pt x="992475" y="1905684"/>
                  </a:lnTo>
                  <a:lnTo>
                    <a:pt x="984140" y="1861524"/>
                  </a:lnTo>
                  <a:lnTo>
                    <a:pt x="975248" y="1817450"/>
                  </a:lnTo>
                  <a:lnTo>
                    <a:pt x="965802" y="1773469"/>
                  </a:lnTo>
                  <a:lnTo>
                    <a:pt x="955799" y="1729587"/>
                  </a:lnTo>
                  <a:lnTo>
                    <a:pt x="945241" y="1685808"/>
                  </a:lnTo>
                  <a:lnTo>
                    <a:pt x="934127" y="1642139"/>
                  </a:lnTo>
                  <a:lnTo>
                    <a:pt x="922457" y="1598584"/>
                  </a:lnTo>
                  <a:lnTo>
                    <a:pt x="910232" y="1555151"/>
                  </a:lnTo>
                  <a:lnTo>
                    <a:pt x="897451" y="1511844"/>
                  </a:lnTo>
                  <a:lnTo>
                    <a:pt x="884114" y="1468668"/>
                  </a:lnTo>
                  <a:lnTo>
                    <a:pt x="870222" y="1425631"/>
                  </a:lnTo>
                  <a:lnTo>
                    <a:pt x="855773" y="1382736"/>
                  </a:lnTo>
                  <a:lnTo>
                    <a:pt x="840770" y="1339990"/>
                  </a:lnTo>
                  <a:lnTo>
                    <a:pt x="825210" y="1297399"/>
                  </a:lnTo>
                  <a:lnTo>
                    <a:pt x="809095" y="1254968"/>
                  </a:lnTo>
                  <a:lnTo>
                    <a:pt x="792424" y="1212702"/>
                  </a:lnTo>
                  <a:lnTo>
                    <a:pt x="775197" y="1170607"/>
                  </a:lnTo>
                  <a:lnTo>
                    <a:pt x="757415" y="1128690"/>
                  </a:lnTo>
                  <a:lnTo>
                    <a:pt x="739077" y="1086955"/>
                  </a:lnTo>
                  <a:lnTo>
                    <a:pt x="720183" y="1045407"/>
                  </a:lnTo>
                  <a:lnTo>
                    <a:pt x="700734" y="1004054"/>
                  </a:lnTo>
                  <a:lnTo>
                    <a:pt x="680729" y="962900"/>
                  </a:lnTo>
                  <a:lnTo>
                    <a:pt x="660168" y="921950"/>
                  </a:lnTo>
                  <a:lnTo>
                    <a:pt x="639052" y="881212"/>
                  </a:lnTo>
                  <a:lnTo>
                    <a:pt x="617379" y="840689"/>
                  </a:lnTo>
                  <a:lnTo>
                    <a:pt x="595151" y="800388"/>
                  </a:lnTo>
                  <a:lnTo>
                    <a:pt x="572368" y="760315"/>
                  </a:lnTo>
                  <a:lnTo>
                    <a:pt x="549029" y="720474"/>
                  </a:lnTo>
                  <a:lnTo>
                    <a:pt x="525134" y="680873"/>
                  </a:lnTo>
                  <a:lnTo>
                    <a:pt x="500683" y="641515"/>
                  </a:lnTo>
                  <a:lnTo>
                    <a:pt x="475676" y="602407"/>
                  </a:lnTo>
                  <a:lnTo>
                    <a:pt x="450114" y="563555"/>
                  </a:lnTo>
                  <a:lnTo>
                    <a:pt x="423997" y="524963"/>
                  </a:lnTo>
                  <a:lnTo>
                    <a:pt x="397323" y="486639"/>
                  </a:lnTo>
                  <a:lnTo>
                    <a:pt x="370094" y="448586"/>
                  </a:lnTo>
                  <a:lnTo>
                    <a:pt x="342309" y="410812"/>
                  </a:lnTo>
                  <a:lnTo>
                    <a:pt x="313969" y="373321"/>
                  </a:lnTo>
                  <a:lnTo>
                    <a:pt x="285072" y="336119"/>
                  </a:lnTo>
                  <a:lnTo>
                    <a:pt x="255620" y="299212"/>
                  </a:lnTo>
                  <a:lnTo>
                    <a:pt x="225613" y="262605"/>
                  </a:lnTo>
                  <a:lnTo>
                    <a:pt x="195049" y="226305"/>
                  </a:lnTo>
                  <a:lnTo>
                    <a:pt x="163930" y="190315"/>
                  </a:lnTo>
                  <a:lnTo>
                    <a:pt x="132255" y="154643"/>
                  </a:lnTo>
                  <a:lnTo>
                    <a:pt x="100025" y="119294"/>
                  </a:lnTo>
                  <a:lnTo>
                    <a:pt x="67239" y="84273"/>
                  </a:lnTo>
                  <a:lnTo>
                    <a:pt x="33897" y="49587"/>
                  </a:lnTo>
                  <a:lnTo>
                    <a:pt x="0" y="15239"/>
                  </a:lnTo>
                  <a:lnTo>
                    <a:pt x="15239" y="0"/>
                  </a:lnTo>
                  <a:close/>
                </a:path>
              </a:pathLst>
            </a:custGeom>
            <a:ln w="12191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134611" y="1171955"/>
              <a:ext cx="5760720" cy="565785"/>
            </a:xfrm>
            <a:custGeom>
              <a:avLst/>
              <a:gdLst/>
              <a:ahLst/>
              <a:cxnLst/>
              <a:rect l="l" t="t" r="r" b="b"/>
              <a:pathLst>
                <a:path w="5760720" h="565785">
                  <a:moveTo>
                    <a:pt x="5760720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760720" y="565403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34611" y="1171955"/>
              <a:ext cx="5760720" cy="565785"/>
            </a:xfrm>
            <a:custGeom>
              <a:avLst/>
              <a:gdLst/>
              <a:ahLst/>
              <a:cxnLst/>
              <a:rect l="l" t="t" r="r" b="b"/>
              <a:pathLst>
                <a:path w="5760720" h="565785">
                  <a:moveTo>
                    <a:pt x="0" y="565403"/>
                  </a:moveTo>
                  <a:lnTo>
                    <a:pt x="5760720" y="565403"/>
                  </a:lnTo>
                  <a:lnTo>
                    <a:pt x="5760720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82567" y="1101852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20" h="706119">
                  <a:moveTo>
                    <a:pt x="352806" y="0"/>
                  </a:moveTo>
                  <a:lnTo>
                    <a:pt x="304938" y="3221"/>
                  </a:lnTo>
                  <a:lnTo>
                    <a:pt x="259027" y="12604"/>
                  </a:lnTo>
                  <a:lnTo>
                    <a:pt x="215491" y="27729"/>
                  </a:lnTo>
                  <a:lnTo>
                    <a:pt x="174751" y="48175"/>
                  </a:lnTo>
                  <a:lnTo>
                    <a:pt x="137230" y="73521"/>
                  </a:lnTo>
                  <a:lnTo>
                    <a:pt x="103346" y="103346"/>
                  </a:lnTo>
                  <a:lnTo>
                    <a:pt x="73521" y="137230"/>
                  </a:lnTo>
                  <a:lnTo>
                    <a:pt x="48175" y="174751"/>
                  </a:lnTo>
                  <a:lnTo>
                    <a:pt x="27729" y="215491"/>
                  </a:lnTo>
                  <a:lnTo>
                    <a:pt x="12604" y="259027"/>
                  </a:lnTo>
                  <a:lnTo>
                    <a:pt x="3221" y="304938"/>
                  </a:lnTo>
                  <a:lnTo>
                    <a:pt x="0" y="352806"/>
                  </a:lnTo>
                  <a:lnTo>
                    <a:pt x="3221" y="400673"/>
                  </a:lnTo>
                  <a:lnTo>
                    <a:pt x="12604" y="446584"/>
                  </a:lnTo>
                  <a:lnTo>
                    <a:pt x="27729" y="490120"/>
                  </a:lnTo>
                  <a:lnTo>
                    <a:pt x="48175" y="530860"/>
                  </a:lnTo>
                  <a:lnTo>
                    <a:pt x="73521" y="568381"/>
                  </a:lnTo>
                  <a:lnTo>
                    <a:pt x="103346" y="602265"/>
                  </a:lnTo>
                  <a:lnTo>
                    <a:pt x="137230" y="632090"/>
                  </a:lnTo>
                  <a:lnTo>
                    <a:pt x="174751" y="657436"/>
                  </a:lnTo>
                  <a:lnTo>
                    <a:pt x="215491" y="677882"/>
                  </a:lnTo>
                  <a:lnTo>
                    <a:pt x="259027" y="693007"/>
                  </a:lnTo>
                  <a:lnTo>
                    <a:pt x="304938" y="702390"/>
                  </a:lnTo>
                  <a:lnTo>
                    <a:pt x="352806" y="705612"/>
                  </a:lnTo>
                  <a:lnTo>
                    <a:pt x="400673" y="702390"/>
                  </a:lnTo>
                  <a:lnTo>
                    <a:pt x="446584" y="693007"/>
                  </a:lnTo>
                  <a:lnTo>
                    <a:pt x="490120" y="677882"/>
                  </a:lnTo>
                  <a:lnTo>
                    <a:pt x="530860" y="657436"/>
                  </a:lnTo>
                  <a:lnTo>
                    <a:pt x="568381" y="632090"/>
                  </a:lnTo>
                  <a:lnTo>
                    <a:pt x="602265" y="602265"/>
                  </a:lnTo>
                  <a:lnTo>
                    <a:pt x="632090" y="568381"/>
                  </a:lnTo>
                  <a:lnTo>
                    <a:pt x="657436" y="530860"/>
                  </a:lnTo>
                  <a:lnTo>
                    <a:pt x="677882" y="490120"/>
                  </a:lnTo>
                  <a:lnTo>
                    <a:pt x="693007" y="446584"/>
                  </a:lnTo>
                  <a:lnTo>
                    <a:pt x="702390" y="400673"/>
                  </a:lnTo>
                  <a:lnTo>
                    <a:pt x="705612" y="352806"/>
                  </a:lnTo>
                  <a:lnTo>
                    <a:pt x="702390" y="304938"/>
                  </a:lnTo>
                  <a:lnTo>
                    <a:pt x="693007" y="259027"/>
                  </a:lnTo>
                  <a:lnTo>
                    <a:pt x="677882" y="215491"/>
                  </a:lnTo>
                  <a:lnTo>
                    <a:pt x="657436" y="174751"/>
                  </a:lnTo>
                  <a:lnTo>
                    <a:pt x="632090" y="137230"/>
                  </a:lnTo>
                  <a:lnTo>
                    <a:pt x="602265" y="103346"/>
                  </a:lnTo>
                  <a:lnTo>
                    <a:pt x="568381" y="73521"/>
                  </a:lnTo>
                  <a:lnTo>
                    <a:pt x="530860" y="48175"/>
                  </a:lnTo>
                  <a:lnTo>
                    <a:pt x="490120" y="27729"/>
                  </a:lnTo>
                  <a:lnTo>
                    <a:pt x="446584" y="12604"/>
                  </a:lnTo>
                  <a:lnTo>
                    <a:pt x="400673" y="3221"/>
                  </a:lnTo>
                  <a:lnTo>
                    <a:pt x="352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82567" y="1101852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20" h="706119">
                  <a:moveTo>
                    <a:pt x="0" y="352806"/>
                  </a:moveTo>
                  <a:lnTo>
                    <a:pt x="3221" y="304938"/>
                  </a:lnTo>
                  <a:lnTo>
                    <a:pt x="12604" y="259027"/>
                  </a:lnTo>
                  <a:lnTo>
                    <a:pt x="27729" y="215491"/>
                  </a:lnTo>
                  <a:lnTo>
                    <a:pt x="48175" y="174751"/>
                  </a:lnTo>
                  <a:lnTo>
                    <a:pt x="73521" y="137230"/>
                  </a:lnTo>
                  <a:lnTo>
                    <a:pt x="103346" y="103346"/>
                  </a:lnTo>
                  <a:lnTo>
                    <a:pt x="137230" y="73521"/>
                  </a:lnTo>
                  <a:lnTo>
                    <a:pt x="174751" y="48175"/>
                  </a:lnTo>
                  <a:lnTo>
                    <a:pt x="215491" y="27729"/>
                  </a:lnTo>
                  <a:lnTo>
                    <a:pt x="259027" y="12604"/>
                  </a:lnTo>
                  <a:lnTo>
                    <a:pt x="304938" y="3221"/>
                  </a:lnTo>
                  <a:lnTo>
                    <a:pt x="352806" y="0"/>
                  </a:lnTo>
                  <a:lnTo>
                    <a:pt x="400673" y="3221"/>
                  </a:lnTo>
                  <a:lnTo>
                    <a:pt x="446584" y="12604"/>
                  </a:lnTo>
                  <a:lnTo>
                    <a:pt x="490120" y="27729"/>
                  </a:lnTo>
                  <a:lnTo>
                    <a:pt x="530860" y="48175"/>
                  </a:lnTo>
                  <a:lnTo>
                    <a:pt x="568381" y="73521"/>
                  </a:lnTo>
                  <a:lnTo>
                    <a:pt x="602265" y="103346"/>
                  </a:lnTo>
                  <a:lnTo>
                    <a:pt x="632090" y="137230"/>
                  </a:lnTo>
                  <a:lnTo>
                    <a:pt x="657436" y="174751"/>
                  </a:lnTo>
                  <a:lnTo>
                    <a:pt x="677882" y="215491"/>
                  </a:lnTo>
                  <a:lnTo>
                    <a:pt x="693007" y="259027"/>
                  </a:lnTo>
                  <a:lnTo>
                    <a:pt x="702390" y="304938"/>
                  </a:lnTo>
                  <a:lnTo>
                    <a:pt x="705612" y="352806"/>
                  </a:lnTo>
                  <a:lnTo>
                    <a:pt x="702390" y="400673"/>
                  </a:lnTo>
                  <a:lnTo>
                    <a:pt x="693007" y="446584"/>
                  </a:lnTo>
                  <a:lnTo>
                    <a:pt x="677882" y="490120"/>
                  </a:lnTo>
                  <a:lnTo>
                    <a:pt x="657436" y="530860"/>
                  </a:lnTo>
                  <a:lnTo>
                    <a:pt x="632090" y="568381"/>
                  </a:lnTo>
                  <a:lnTo>
                    <a:pt x="602265" y="602265"/>
                  </a:lnTo>
                  <a:lnTo>
                    <a:pt x="568381" y="632090"/>
                  </a:lnTo>
                  <a:lnTo>
                    <a:pt x="530860" y="657436"/>
                  </a:lnTo>
                  <a:lnTo>
                    <a:pt x="490120" y="677882"/>
                  </a:lnTo>
                  <a:lnTo>
                    <a:pt x="446584" y="693007"/>
                  </a:lnTo>
                  <a:lnTo>
                    <a:pt x="400673" y="702390"/>
                  </a:lnTo>
                  <a:lnTo>
                    <a:pt x="352806" y="705612"/>
                  </a:lnTo>
                  <a:lnTo>
                    <a:pt x="304938" y="702390"/>
                  </a:lnTo>
                  <a:lnTo>
                    <a:pt x="259027" y="693007"/>
                  </a:lnTo>
                  <a:lnTo>
                    <a:pt x="215491" y="677882"/>
                  </a:lnTo>
                  <a:lnTo>
                    <a:pt x="174751" y="657436"/>
                  </a:lnTo>
                  <a:lnTo>
                    <a:pt x="137230" y="632090"/>
                  </a:lnTo>
                  <a:lnTo>
                    <a:pt x="103346" y="602265"/>
                  </a:lnTo>
                  <a:lnTo>
                    <a:pt x="73521" y="568381"/>
                  </a:lnTo>
                  <a:lnTo>
                    <a:pt x="48175" y="530860"/>
                  </a:lnTo>
                  <a:lnTo>
                    <a:pt x="27729" y="490120"/>
                  </a:lnTo>
                  <a:lnTo>
                    <a:pt x="12604" y="446584"/>
                  </a:lnTo>
                  <a:lnTo>
                    <a:pt x="3221" y="400673"/>
                  </a:lnTo>
                  <a:lnTo>
                    <a:pt x="0" y="352806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99431" y="2019300"/>
              <a:ext cx="5295900" cy="563880"/>
            </a:xfrm>
            <a:custGeom>
              <a:avLst/>
              <a:gdLst/>
              <a:ahLst/>
              <a:cxnLst/>
              <a:rect l="l" t="t" r="r" b="b"/>
              <a:pathLst>
                <a:path w="5295900" h="563880">
                  <a:moveTo>
                    <a:pt x="5295900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5295900" y="563879"/>
                  </a:lnTo>
                  <a:lnTo>
                    <a:pt x="52959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99431" y="2019300"/>
              <a:ext cx="5295900" cy="563880"/>
            </a:xfrm>
            <a:custGeom>
              <a:avLst/>
              <a:gdLst/>
              <a:ahLst/>
              <a:cxnLst/>
              <a:rect l="l" t="t" r="r" b="b"/>
              <a:pathLst>
                <a:path w="5295900" h="563880">
                  <a:moveTo>
                    <a:pt x="0" y="563879"/>
                  </a:moveTo>
                  <a:lnTo>
                    <a:pt x="5295900" y="563879"/>
                  </a:lnTo>
                  <a:lnTo>
                    <a:pt x="5295900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45863" y="1949196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20" h="706119">
                  <a:moveTo>
                    <a:pt x="352806" y="0"/>
                  </a:moveTo>
                  <a:lnTo>
                    <a:pt x="304938" y="3221"/>
                  </a:lnTo>
                  <a:lnTo>
                    <a:pt x="259027" y="12604"/>
                  </a:lnTo>
                  <a:lnTo>
                    <a:pt x="215491" y="27729"/>
                  </a:lnTo>
                  <a:lnTo>
                    <a:pt x="174751" y="48175"/>
                  </a:lnTo>
                  <a:lnTo>
                    <a:pt x="137230" y="73521"/>
                  </a:lnTo>
                  <a:lnTo>
                    <a:pt x="103346" y="103346"/>
                  </a:lnTo>
                  <a:lnTo>
                    <a:pt x="73521" y="137230"/>
                  </a:lnTo>
                  <a:lnTo>
                    <a:pt x="48175" y="174751"/>
                  </a:lnTo>
                  <a:lnTo>
                    <a:pt x="27729" y="215491"/>
                  </a:lnTo>
                  <a:lnTo>
                    <a:pt x="12604" y="259027"/>
                  </a:lnTo>
                  <a:lnTo>
                    <a:pt x="3221" y="304938"/>
                  </a:lnTo>
                  <a:lnTo>
                    <a:pt x="0" y="352805"/>
                  </a:lnTo>
                  <a:lnTo>
                    <a:pt x="3221" y="400673"/>
                  </a:lnTo>
                  <a:lnTo>
                    <a:pt x="12604" y="446584"/>
                  </a:lnTo>
                  <a:lnTo>
                    <a:pt x="27729" y="490120"/>
                  </a:lnTo>
                  <a:lnTo>
                    <a:pt x="48175" y="530860"/>
                  </a:lnTo>
                  <a:lnTo>
                    <a:pt x="73521" y="568381"/>
                  </a:lnTo>
                  <a:lnTo>
                    <a:pt x="103346" y="602265"/>
                  </a:lnTo>
                  <a:lnTo>
                    <a:pt x="137230" y="632090"/>
                  </a:lnTo>
                  <a:lnTo>
                    <a:pt x="174751" y="657436"/>
                  </a:lnTo>
                  <a:lnTo>
                    <a:pt x="215491" y="677882"/>
                  </a:lnTo>
                  <a:lnTo>
                    <a:pt x="259027" y="693007"/>
                  </a:lnTo>
                  <a:lnTo>
                    <a:pt x="304938" y="702390"/>
                  </a:lnTo>
                  <a:lnTo>
                    <a:pt x="352806" y="705612"/>
                  </a:lnTo>
                  <a:lnTo>
                    <a:pt x="400673" y="702390"/>
                  </a:lnTo>
                  <a:lnTo>
                    <a:pt x="446584" y="693007"/>
                  </a:lnTo>
                  <a:lnTo>
                    <a:pt x="490120" y="677882"/>
                  </a:lnTo>
                  <a:lnTo>
                    <a:pt x="530860" y="657436"/>
                  </a:lnTo>
                  <a:lnTo>
                    <a:pt x="568381" y="632090"/>
                  </a:lnTo>
                  <a:lnTo>
                    <a:pt x="602265" y="602265"/>
                  </a:lnTo>
                  <a:lnTo>
                    <a:pt x="632090" y="568381"/>
                  </a:lnTo>
                  <a:lnTo>
                    <a:pt x="657436" y="530860"/>
                  </a:lnTo>
                  <a:lnTo>
                    <a:pt x="677882" y="490120"/>
                  </a:lnTo>
                  <a:lnTo>
                    <a:pt x="693007" y="446584"/>
                  </a:lnTo>
                  <a:lnTo>
                    <a:pt x="702390" y="400673"/>
                  </a:lnTo>
                  <a:lnTo>
                    <a:pt x="705612" y="352805"/>
                  </a:lnTo>
                  <a:lnTo>
                    <a:pt x="702390" y="304938"/>
                  </a:lnTo>
                  <a:lnTo>
                    <a:pt x="693007" y="259027"/>
                  </a:lnTo>
                  <a:lnTo>
                    <a:pt x="677882" y="215491"/>
                  </a:lnTo>
                  <a:lnTo>
                    <a:pt x="657436" y="174751"/>
                  </a:lnTo>
                  <a:lnTo>
                    <a:pt x="632090" y="137230"/>
                  </a:lnTo>
                  <a:lnTo>
                    <a:pt x="602265" y="103346"/>
                  </a:lnTo>
                  <a:lnTo>
                    <a:pt x="568381" y="73521"/>
                  </a:lnTo>
                  <a:lnTo>
                    <a:pt x="530860" y="48175"/>
                  </a:lnTo>
                  <a:lnTo>
                    <a:pt x="490120" y="27729"/>
                  </a:lnTo>
                  <a:lnTo>
                    <a:pt x="446584" y="12604"/>
                  </a:lnTo>
                  <a:lnTo>
                    <a:pt x="400673" y="3221"/>
                  </a:lnTo>
                  <a:lnTo>
                    <a:pt x="352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45863" y="1949196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20" h="706119">
                  <a:moveTo>
                    <a:pt x="0" y="352805"/>
                  </a:moveTo>
                  <a:lnTo>
                    <a:pt x="3221" y="304938"/>
                  </a:lnTo>
                  <a:lnTo>
                    <a:pt x="12604" y="259027"/>
                  </a:lnTo>
                  <a:lnTo>
                    <a:pt x="27729" y="215491"/>
                  </a:lnTo>
                  <a:lnTo>
                    <a:pt x="48175" y="174751"/>
                  </a:lnTo>
                  <a:lnTo>
                    <a:pt x="73521" y="137230"/>
                  </a:lnTo>
                  <a:lnTo>
                    <a:pt x="103346" y="103346"/>
                  </a:lnTo>
                  <a:lnTo>
                    <a:pt x="137230" y="73521"/>
                  </a:lnTo>
                  <a:lnTo>
                    <a:pt x="174751" y="48175"/>
                  </a:lnTo>
                  <a:lnTo>
                    <a:pt x="215491" y="27729"/>
                  </a:lnTo>
                  <a:lnTo>
                    <a:pt x="259027" y="12604"/>
                  </a:lnTo>
                  <a:lnTo>
                    <a:pt x="304938" y="3221"/>
                  </a:lnTo>
                  <a:lnTo>
                    <a:pt x="352806" y="0"/>
                  </a:lnTo>
                  <a:lnTo>
                    <a:pt x="400673" y="3221"/>
                  </a:lnTo>
                  <a:lnTo>
                    <a:pt x="446584" y="12604"/>
                  </a:lnTo>
                  <a:lnTo>
                    <a:pt x="490120" y="27729"/>
                  </a:lnTo>
                  <a:lnTo>
                    <a:pt x="530860" y="48175"/>
                  </a:lnTo>
                  <a:lnTo>
                    <a:pt x="568381" y="73521"/>
                  </a:lnTo>
                  <a:lnTo>
                    <a:pt x="602265" y="103346"/>
                  </a:lnTo>
                  <a:lnTo>
                    <a:pt x="632090" y="137230"/>
                  </a:lnTo>
                  <a:lnTo>
                    <a:pt x="657436" y="174751"/>
                  </a:lnTo>
                  <a:lnTo>
                    <a:pt x="677882" y="215491"/>
                  </a:lnTo>
                  <a:lnTo>
                    <a:pt x="693007" y="259027"/>
                  </a:lnTo>
                  <a:lnTo>
                    <a:pt x="702390" y="304938"/>
                  </a:lnTo>
                  <a:lnTo>
                    <a:pt x="705612" y="352805"/>
                  </a:lnTo>
                  <a:lnTo>
                    <a:pt x="702390" y="400673"/>
                  </a:lnTo>
                  <a:lnTo>
                    <a:pt x="693007" y="446584"/>
                  </a:lnTo>
                  <a:lnTo>
                    <a:pt x="677882" y="490120"/>
                  </a:lnTo>
                  <a:lnTo>
                    <a:pt x="657436" y="530860"/>
                  </a:lnTo>
                  <a:lnTo>
                    <a:pt x="632090" y="568381"/>
                  </a:lnTo>
                  <a:lnTo>
                    <a:pt x="602265" y="602265"/>
                  </a:lnTo>
                  <a:lnTo>
                    <a:pt x="568381" y="632090"/>
                  </a:lnTo>
                  <a:lnTo>
                    <a:pt x="530860" y="657436"/>
                  </a:lnTo>
                  <a:lnTo>
                    <a:pt x="490120" y="677882"/>
                  </a:lnTo>
                  <a:lnTo>
                    <a:pt x="446584" y="693007"/>
                  </a:lnTo>
                  <a:lnTo>
                    <a:pt x="400673" y="702390"/>
                  </a:lnTo>
                  <a:lnTo>
                    <a:pt x="352806" y="705612"/>
                  </a:lnTo>
                  <a:lnTo>
                    <a:pt x="304938" y="702390"/>
                  </a:lnTo>
                  <a:lnTo>
                    <a:pt x="259027" y="693007"/>
                  </a:lnTo>
                  <a:lnTo>
                    <a:pt x="215491" y="677882"/>
                  </a:lnTo>
                  <a:lnTo>
                    <a:pt x="174751" y="657436"/>
                  </a:lnTo>
                  <a:lnTo>
                    <a:pt x="137230" y="632090"/>
                  </a:lnTo>
                  <a:lnTo>
                    <a:pt x="103346" y="602265"/>
                  </a:lnTo>
                  <a:lnTo>
                    <a:pt x="73521" y="568381"/>
                  </a:lnTo>
                  <a:lnTo>
                    <a:pt x="48175" y="530860"/>
                  </a:lnTo>
                  <a:lnTo>
                    <a:pt x="27729" y="490120"/>
                  </a:lnTo>
                  <a:lnTo>
                    <a:pt x="12604" y="446584"/>
                  </a:lnTo>
                  <a:lnTo>
                    <a:pt x="3221" y="400673"/>
                  </a:lnTo>
                  <a:lnTo>
                    <a:pt x="0" y="352805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11267" y="2866644"/>
              <a:ext cx="5084445" cy="563880"/>
            </a:xfrm>
            <a:custGeom>
              <a:avLst/>
              <a:gdLst/>
              <a:ahLst/>
              <a:cxnLst/>
              <a:rect l="l" t="t" r="r" b="b"/>
              <a:pathLst>
                <a:path w="5084445" h="563879">
                  <a:moveTo>
                    <a:pt x="5084064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5084064" y="563879"/>
                  </a:lnTo>
                  <a:lnTo>
                    <a:pt x="508406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11267" y="2866644"/>
              <a:ext cx="5084445" cy="563880"/>
            </a:xfrm>
            <a:custGeom>
              <a:avLst/>
              <a:gdLst/>
              <a:ahLst/>
              <a:cxnLst/>
              <a:rect l="l" t="t" r="r" b="b"/>
              <a:pathLst>
                <a:path w="5084445" h="563879">
                  <a:moveTo>
                    <a:pt x="0" y="563879"/>
                  </a:moveTo>
                  <a:lnTo>
                    <a:pt x="5084064" y="563879"/>
                  </a:lnTo>
                  <a:lnTo>
                    <a:pt x="5084064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59223" y="2795016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20" h="706120">
                  <a:moveTo>
                    <a:pt x="352805" y="0"/>
                  </a:moveTo>
                  <a:lnTo>
                    <a:pt x="304938" y="3221"/>
                  </a:lnTo>
                  <a:lnTo>
                    <a:pt x="259027" y="12604"/>
                  </a:lnTo>
                  <a:lnTo>
                    <a:pt x="215491" y="27729"/>
                  </a:lnTo>
                  <a:lnTo>
                    <a:pt x="174751" y="48175"/>
                  </a:lnTo>
                  <a:lnTo>
                    <a:pt x="137230" y="73521"/>
                  </a:lnTo>
                  <a:lnTo>
                    <a:pt x="103346" y="103346"/>
                  </a:lnTo>
                  <a:lnTo>
                    <a:pt x="73521" y="137230"/>
                  </a:lnTo>
                  <a:lnTo>
                    <a:pt x="48175" y="174751"/>
                  </a:lnTo>
                  <a:lnTo>
                    <a:pt x="27729" y="215491"/>
                  </a:lnTo>
                  <a:lnTo>
                    <a:pt x="12604" y="259027"/>
                  </a:lnTo>
                  <a:lnTo>
                    <a:pt x="3221" y="304938"/>
                  </a:lnTo>
                  <a:lnTo>
                    <a:pt x="0" y="352806"/>
                  </a:lnTo>
                  <a:lnTo>
                    <a:pt x="3221" y="400673"/>
                  </a:lnTo>
                  <a:lnTo>
                    <a:pt x="12604" y="446584"/>
                  </a:lnTo>
                  <a:lnTo>
                    <a:pt x="27729" y="490120"/>
                  </a:lnTo>
                  <a:lnTo>
                    <a:pt x="48175" y="530860"/>
                  </a:lnTo>
                  <a:lnTo>
                    <a:pt x="73521" y="568381"/>
                  </a:lnTo>
                  <a:lnTo>
                    <a:pt x="103346" y="602265"/>
                  </a:lnTo>
                  <a:lnTo>
                    <a:pt x="137230" y="632090"/>
                  </a:lnTo>
                  <a:lnTo>
                    <a:pt x="174751" y="657436"/>
                  </a:lnTo>
                  <a:lnTo>
                    <a:pt x="215491" y="677882"/>
                  </a:lnTo>
                  <a:lnTo>
                    <a:pt x="259027" y="693007"/>
                  </a:lnTo>
                  <a:lnTo>
                    <a:pt x="304938" y="702390"/>
                  </a:lnTo>
                  <a:lnTo>
                    <a:pt x="352805" y="705612"/>
                  </a:lnTo>
                  <a:lnTo>
                    <a:pt x="400673" y="702390"/>
                  </a:lnTo>
                  <a:lnTo>
                    <a:pt x="446584" y="693007"/>
                  </a:lnTo>
                  <a:lnTo>
                    <a:pt x="490120" y="677882"/>
                  </a:lnTo>
                  <a:lnTo>
                    <a:pt x="530860" y="657436"/>
                  </a:lnTo>
                  <a:lnTo>
                    <a:pt x="568381" y="632090"/>
                  </a:lnTo>
                  <a:lnTo>
                    <a:pt x="602265" y="602265"/>
                  </a:lnTo>
                  <a:lnTo>
                    <a:pt x="632090" y="568381"/>
                  </a:lnTo>
                  <a:lnTo>
                    <a:pt x="657436" y="530860"/>
                  </a:lnTo>
                  <a:lnTo>
                    <a:pt x="677882" y="490120"/>
                  </a:lnTo>
                  <a:lnTo>
                    <a:pt x="693007" y="446584"/>
                  </a:lnTo>
                  <a:lnTo>
                    <a:pt x="702390" y="400673"/>
                  </a:lnTo>
                  <a:lnTo>
                    <a:pt x="705612" y="352806"/>
                  </a:lnTo>
                  <a:lnTo>
                    <a:pt x="702390" y="304938"/>
                  </a:lnTo>
                  <a:lnTo>
                    <a:pt x="693007" y="259027"/>
                  </a:lnTo>
                  <a:lnTo>
                    <a:pt x="677882" y="215491"/>
                  </a:lnTo>
                  <a:lnTo>
                    <a:pt x="657436" y="174751"/>
                  </a:lnTo>
                  <a:lnTo>
                    <a:pt x="632090" y="137230"/>
                  </a:lnTo>
                  <a:lnTo>
                    <a:pt x="602265" y="103346"/>
                  </a:lnTo>
                  <a:lnTo>
                    <a:pt x="568381" y="73521"/>
                  </a:lnTo>
                  <a:lnTo>
                    <a:pt x="530860" y="48175"/>
                  </a:lnTo>
                  <a:lnTo>
                    <a:pt x="490120" y="27729"/>
                  </a:lnTo>
                  <a:lnTo>
                    <a:pt x="446584" y="12604"/>
                  </a:lnTo>
                  <a:lnTo>
                    <a:pt x="400673" y="3221"/>
                  </a:lnTo>
                  <a:lnTo>
                    <a:pt x="3528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59223" y="2795016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20" h="706120">
                  <a:moveTo>
                    <a:pt x="0" y="352806"/>
                  </a:moveTo>
                  <a:lnTo>
                    <a:pt x="3221" y="304938"/>
                  </a:lnTo>
                  <a:lnTo>
                    <a:pt x="12604" y="259027"/>
                  </a:lnTo>
                  <a:lnTo>
                    <a:pt x="27729" y="215491"/>
                  </a:lnTo>
                  <a:lnTo>
                    <a:pt x="48175" y="174751"/>
                  </a:lnTo>
                  <a:lnTo>
                    <a:pt x="73521" y="137230"/>
                  </a:lnTo>
                  <a:lnTo>
                    <a:pt x="103346" y="103346"/>
                  </a:lnTo>
                  <a:lnTo>
                    <a:pt x="137230" y="73521"/>
                  </a:lnTo>
                  <a:lnTo>
                    <a:pt x="174751" y="48175"/>
                  </a:lnTo>
                  <a:lnTo>
                    <a:pt x="215491" y="27729"/>
                  </a:lnTo>
                  <a:lnTo>
                    <a:pt x="259027" y="12604"/>
                  </a:lnTo>
                  <a:lnTo>
                    <a:pt x="304938" y="3221"/>
                  </a:lnTo>
                  <a:lnTo>
                    <a:pt x="352805" y="0"/>
                  </a:lnTo>
                  <a:lnTo>
                    <a:pt x="400673" y="3221"/>
                  </a:lnTo>
                  <a:lnTo>
                    <a:pt x="446584" y="12604"/>
                  </a:lnTo>
                  <a:lnTo>
                    <a:pt x="490120" y="27729"/>
                  </a:lnTo>
                  <a:lnTo>
                    <a:pt x="530860" y="48175"/>
                  </a:lnTo>
                  <a:lnTo>
                    <a:pt x="568381" y="73521"/>
                  </a:lnTo>
                  <a:lnTo>
                    <a:pt x="602265" y="103346"/>
                  </a:lnTo>
                  <a:lnTo>
                    <a:pt x="632090" y="137230"/>
                  </a:lnTo>
                  <a:lnTo>
                    <a:pt x="657436" y="174751"/>
                  </a:lnTo>
                  <a:lnTo>
                    <a:pt x="677882" y="215491"/>
                  </a:lnTo>
                  <a:lnTo>
                    <a:pt x="693007" y="259027"/>
                  </a:lnTo>
                  <a:lnTo>
                    <a:pt x="702390" y="304938"/>
                  </a:lnTo>
                  <a:lnTo>
                    <a:pt x="705612" y="352806"/>
                  </a:lnTo>
                  <a:lnTo>
                    <a:pt x="702390" y="400673"/>
                  </a:lnTo>
                  <a:lnTo>
                    <a:pt x="693007" y="446584"/>
                  </a:lnTo>
                  <a:lnTo>
                    <a:pt x="677882" y="490120"/>
                  </a:lnTo>
                  <a:lnTo>
                    <a:pt x="657436" y="530860"/>
                  </a:lnTo>
                  <a:lnTo>
                    <a:pt x="632090" y="568381"/>
                  </a:lnTo>
                  <a:lnTo>
                    <a:pt x="602265" y="602265"/>
                  </a:lnTo>
                  <a:lnTo>
                    <a:pt x="568381" y="632090"/>
                  </a:lnTo>
                  <a:lnTo>
                    <a:pt x="530860" y="657436"/>
                  </a:lnTo>
                  <a:lnTo>
                    <a:pt x="490120" y="677882"/>
                  </a:lnTo>
                  <a:lnTo>
                    <a:pt x="446584" y="693007"/>
                  </a:lnTo>
                  <a:lnTo>
                    <a:pt x="400673" y="702390"/>
                  </a:lnTo>
                  <a:lnTo>
                    <a:pt x="352805" y="705612"/>
                  </a:lnTo>
                  <a:lnTo>
                    <a:pt x="304938" y="702390"/>
                  </a:lnTo>
                  <a:lnTo>
                    <a:pt x="259027" y="693007"/>
                  </a:lnTo>
                  <a:lnTo>
                    <a:pt x="215491" y="677882"/>
                  </a:lnTo>
                  <a:lnTo>
                    <a:pt x="174751" y="657436"/>
                  </a:lnTo>
                  <a:lnTo>
                    <a:pt x="137230" y="632090"/>
                  </a:lnTo>
                  <a:lnTo>
                    <a:pt x="103346" y="602265"/>
                  </a:lnTo>
                  <a:lnTo>
                    <a:pt x="73521" y="568381"/>
                  </a:lnTo>
                  <a:lnTo>
                    <a:pt x="48175" y="530860"/>
                  </a:lnTo>
                  <a:lnTo>
                    <a:pt x="27729" y="490120"/>
                  </a:lnTo>
                  <a:lnTo>
                    <a:pt x="12604" y="446584"/>
                  </a:lnTo>
                  <a:lnTo>
                    <a:pt x="3221" y="400673"/>
                  </a:lnTo>
                  <a:lnTo>
                    <a:pt x="0" y="352806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11267" y="3712464"/>
              <a:ext cx="5084445" cy="563880"/>
            </a:xfrm>
            <a:custGeom>
              <a:avLst/>
              <a:gdLst/>
              <a:ahLst/>
              <a:cxnLst/>
              <a:rect l="l" t="t" r="r" b="b"/>
              <a:pathLst>
                <a:path w="5084445" h="563879">
                  <a:moveTo>
                    <a:pt x="5084064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5084064" y="563880"/>
                  </a:lnTo>
                  <a:lnTo>
                    <a:pt x="508406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11267" y="3712464"/>
              <a:ext cx="5084445" cy="563880"/>
            </a:xfrm>
            <a:custGeom>
              <a:avLst/>
              <a:gdLst/>
              <a:ahLst/>
              <a:cxnLst/>
              <a:rect l="l" t="t" r="r" b="b"/>
              <a:pathLst>
                <a:path w="5084445" h="563879">
                  <a:moveTo>
                    <a:pt x="0" y="563880"/>
                  </a:moveTo>
                  <a:lnTo>
                    <a:pt x="5084064" y="563880"/>
                  </a:lnTo>
                  <a:lnTo>
                    <a:pt x="5084064" y="0"/>
                  </a:lnTo>
                  <a:lnTo>
                    <a:pt x="0" y="0"/>
                  </a:lnTo>
                  <a:lnTo>
                    <a:pt x="0" y="563880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59223" y="3642360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20" h="706120">
                  <a:moveTo>
                    <a:pt x="352805" y="0"/>
                  </a:moveTo>
                  <a:lnTo>
                    <a:pt x="304938" y="3221"/>
                  </a:lnTo>
                  <a:lnTo>
                    <a:pt x="259027" y="12604"/>
                  </a:lnTo>
                  <a:lnTo>
                    <a:pt x="215491" y="27729"/>
                  </a:lnTo>
                  <a:lnTo>
                    <a:pt x="174751" y="48175"/>
                  </a:lnTo>
                  <a:lnTo>
                    <a:pt x="137230" y="73521"/>
                  </a:lnTo>
                  <a:lnTo>
                    <a:pt x="103346" y="103346"/>
                  </a:lnTo>
                  <a:lnTo>
                    <a:pt x="73521" y="137230"/>
                  </a:lnTo>
                  <a:lnTo>
                    <a:pt x="48175" y="174752"/>
                  </a:lnTo>
                  <a:lnTo>
                    <a:pt x="27729" y="215491"/>
                  </a:lnTo>
                  <a:lnTo>
                    <a:pt x="12604" y="259027"/>
                  </a:lnTo>
                  <a:lnTo>
                    <a:pt x="3221" y="304938"/>
                  </a:lnTo>
                  <a:lnTo>
                    <a:pt x="0" y="352806"/>
                  </a:lnTo>
                  <a:lnTo>
                    <a:pt x="3221" y="400673"/>
                  </a:lnTo>
                  <a:lnTo>
                    <a:pt x="12604" y="446584"/>
                  </a:lnTo>
                  <a:lnTo>
                    <a:pt x="27729" y="490120"/>
                  </a:lnTo>
                  <a:lnTo>
                    <a:pt x="48175" y="530860"/>
                  </a:lnTo>
                  <a:lnTo>
                    <a:pt x="73521" y="568381"/>
                  </a:lnTo>
                  <a:lnTo>
                    <a:pt x="103346" y="602265"/>
                  </a:lnTo>
                  <a:lnTo>
                    <a:pt x="137230" y="632090"/>
                  </a:lnTo>
                  <a:lnTo>
                    <a:pt x="174751" y="657436"/>
                  </a:lnTo>
                  <a:lnTo>
                    <a:pt x="215491" y="677882"/>
                  </a:lnTo>
                  <a:lnTo>
                    <a:pt x="259027" y="693007"/>
                  </a:lnTo>
                  <a:lnTo>
                    <a:pt x="304938" y="702390"/>
                  </a:lnTo>
                  <a:lnTo>
                    <a:pt x="352805" y="705612"/>
                  </a:lnTo>
                  <a:lnTo>
                    <a:pt x="400673" y="702390"/>
                  </a:lnTo>
                  <a:lnTo>
                    <a:pt x="446584" y="693007"/>
                  </a:lnTo>
                  <a:lnTo>
                    <a:pt x="490120" y="677882"/>
                  </a:lnTo>
                  <a:lnTo>
                    <a:pt x="530860" y="657436"/>
                  </a:lnTo>
                  <a:lnTo>
                    <a:pt x="568381" y="632090"/>
                  </a:lnTo>
                  <a:lnTo>
                    <a:pt x="602265" y="602265"/>
                  </a:lnTo>
                  <a:lnTo>
                    <a:pt x="632090" y="568381"/>
                  </a:lnTo>
                  <a:lnTo>
                    <a:pt x="657436" y="530859"/>
                  </a:lnTo>
                  <a:lnTo>
                    <a:pt x="677882" y="490120"/>
                  </a:lnTo>
                  <a:lnTo>
                    <a:pt x="693007" y="446584"/>
                  </a:lnTo>
                  <a:lnTo>
                    <a:pt x="702390" y="400673"/>
                  </a:lnTo>
                  <a:lnTo>
                    <a:pt x="705612" y="352806"/>
                  </a:lnTo>
                  <a:lnTo>
                    <a:pt x="702390" y="304938"/>
                  </a:lnTo>
                  <a:lnTo>
                    <a:pt x="693007" y="259027"/>
                  </a:lnTo>
                  <a:lnTo>
                    <a:pt x="677882" y="215491"/>
                  </a:lnTo>
                  <a:lnTo>
                    <a:pt x="657436" y="174751"/>
                  </a:lnTo>
                  <a:lnTo>
                    <a:pt x="632090" y="137230"/>
                  </a:lnTo>
                  <a:lnTo>
                    <a:pt x="602265" y="103346"/>
                  </a:lnTo>
                  <a:lnTo>
                    <a:pt x="568381" y="73521"/>
                  </a:lnTo>
                  <a:lnTo>
                    <a:pt x="530860" y="48175"/>
                  </a:lnTo>
                  <a:lnTo>
                    <a:pt x="490120" y="27729"/>
                  </a:lnTo>
                  <a:lnTo>
                    <a:pt x="446584" y="12604"/>
                  </a:lnTo>
                  <a:lnTo>
                    <a:pt x="400673" y="3221"/>
                  </a:lnTo>
                  <a:lnTo>
                    <a:pt x="3528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59223" y="3642360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20" h="706120">
                  <a:moveTo>
                    <a:pt x="0" y="352806"/>
                  </a:moveTo>
                  <a:lnTo>
                    <a:pt x="3221" y="304938"/>
                  </a:lnTo>
                  <a:lnTo>
                    <a:pt x="12604" y="259027"/>
                  </a:lnTo>
                  <a:lnTo>
                    <a:pt x="27729" y="215491"/>
                  </a:lnTo>
                  <a:lnTo>
                    <a:pt x="48175" y="174752"/>
                  </a:lnTo>
                  <a:lnTo>
                    <a:pt x="73521" y="137230"/>
                  </a:lnTo>
                  <a:lnTo>
                    <a:pt x="103346" y="103346"/>
                  </a:lnTo>
                  <a:lnTo>
                    <a:pt x="137230" y="73521"/>
                  </a:lnTo>
                  <a:lnTo>
                    <a:pt x="174751" y="48175"/>
                  </a:lnTo>
                  <a:lnTo>
                    <a:pt x="215491" y="27729"/>
                  </a:lnTo>
                  <a:lnTo>
                    <a:pt x="259027" y="12604"/>
                  </a:lnTo>
                  <a:lnTo>
                    <a:pt x="304938" y="3221"/>
                  </a:lnTo>
                  <a:lnTo>
                    <a:pt x="352805" y="0"/>
                  </a:lnTo>
                  <a:lnTo>
                    <a:pt x="400673" y="3221"/>
                  </a:lnTo>
                  <a:lnTo>
                    <a:pt x="446584" y="12604"/>
                  </a:lnTo>
                  <a:lnTo>
                    <a:pt x="490120" y="27729"/>
                  </a:lnTo>
                  <a:lnTo>
                    <a:pt x="530860" y="48175"/>
                  </a:lnTo>
                  <a:lnTo>
                    <a:pt x="568381" y="73521"/>
                  </a:lnTo>
                  <a:lnTo>
                    <a:pt x="602265" y="103346"/>
                  </a:lnTo>
                  <a:lnTo>
                    <a:pt x="632090" y="137230"/>
                  </a:lnTo>
                  <a:lnTo>
                    <a:pt x="657436" y="174751"/>
                  </a:lnTo>
                  <a:lnTo>
                    <a:pt x="677882" y="215491"/>
                  </a:lnTo>
                  <a:lnTo>
                    <a:pt x="693007" y="259027"/>
                  </a:lnTo>
                  <a:lnTo>
                    <a:pt x="702390" y="304938"/>
                  </a:lnTo>
                  <a:lnTo>
                    <a:pt x="705612" y="352806"/>
                  </a:lnTo>
                  <a:lnTo>
                    <a:pt x="702390" y="400673"/>
                  </a:lnTo>
                  <a:lnTo>
                    <a:pt x="693007" y="446584"/>
                  </a:lnTo>
                  <a:lnTo>
                    <a:pt x="677882" y="490120"/>
                  </a:lnTo>
                  <a:lnTo>
                    <a:pt x="657436" y="530859"/>
                  </a:lnTo>
                  <a:lnTo>
                    <a:pt x="632090" y="568381"/>
                  </a:lnTo>
                  <a:lnTo>
                    <a:pt x="602265" y="602265"/>
                  </a:lnTo>
                  <a:lnTo>
                    <a:pt x="568381" y="632090"/>
                  </a:lnTo>
                  <a:lnTo>
                    <a:pt x="530860" y="657436"/>
                  </a:lnTo>
                  <a:lnTo>
                    <a:pt x="490120" y="677882"/>
                  </a:lnTo>
                  <a:lnTo>
                    <a:pt x="446584" y="693007"/>
                  </a:lnTo>
                  <a:lnTo>
                    <a:pt x="400673" y="702390"/>
                  </a:lnTo>
                  <a:lnTo>
                    <a:pt x="352805" y="705612"/>
                  </a:lnTo>
                  <a:lnTo>
                    <a:pt x="304938" y="702390"/>
                  </a:lnTo>
                  <a:lnTo>
                    <a:pt x="259027" y="693007"/>
                  </a:lnTo>
                  <a:lnTo>
                    <a:pt x="215491" y="677882"/>
                  </a:lnTo>
                  <a:lnTo>
                    <a:pt x="174751" y="657436"/>
                  </a:lnTo>
                  <a:lnTo>
                    <a:pt x="137230" y="632090"/>
                  </a:lnTo>
                  <a:lnTo>
                    <a:pt x="103346" y="602265"/>
                  </a:lnTo>
                  <a:lnTo>
                    <a:pt x="73521" y="568381"/>
                  </a:lnTo>
                  <a:lnTo>
                    <a:pt x="48175" y="530860"/>
                  </a:lnTo>
                  <a:lnTo>
                    <a:pt x="27729" y="490120"/>
                  </a:lnTo>
                  <a:lnTo>
                    <a:pt x="12604" y="446584"/>
                  </a:lnTo>
                  <a:lnTo>
                    <a:pt x="3221" y="400673"/>
                  </a:lnTo>
                  <a:lnTo>
                    <a:pt x="0" y="352806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99431" y="4559808"/>
              <a:ext cx="5295900" cy="563880"/>
            </a:xfrm>
            <a:custGeom>
              <a:avLst/>
              <a:gdLst/>
              <a:ahLst/>
              <a:cxnLst/>
              <a:rect l="l" t="t" r="r" b="b"/>
              <a:pathLst>
                <a:path w="5295900" h="563879">
                  <a:moveTo>
                    <a:pt x="529590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5295900" y="563880"/>
                  </a:lnTo>
                  <a:lnTo>
                    <a:pt x="52959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99431" y="4559808"/>
              <a:ext cx="5295900" cy="563880"/>
            </a:xfrm>
            <a:custGeom>
              <a:avLst/>
              <a:gdLst/>
              <a:ahLst/>
              <a:cxnLst/>
              <a:rect l="l" t="t" r="r" b="b"/>
              <a:pathLst>
                <a:path w="5295900" h="563879">
                  <a:moveTo>
                    <a:pt x="0" y="563880"/>
                  </a:moveTo>
                  <a:lnTo>
                    <a:pt x="5295900" y="563880"/>
                  </a:lnTo>
                  <a:lnTo>
                    <a:pt x="5295900" y="0"/>
                  </a:lnTo>
                  <a:lnTo>
                    <a:pt x="0" y="0"/>
                  </a:lnTo>
                  <a:lnTo>
                    <a:pt x="0" y="56388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570857" y="1187958"/>
            <a:ext cx="3467735" cy="3839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2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endParaRPr sz="2800">
              <a:latin typeface="Calibri"/>
              <a:cs typeface="Calibri"/>
            </a:endParaRPr>
          </a:p>
          <a:p>
            <a:pPr marL="689610" marR="111125" indent="-212725">
              <a:lnSpc>
                <a:spcPct val="198400"/>
              </a:lnSpc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Understanding </a:t>
            </a:r>
            <a:r>
              <a:rPr dirty="0" sz="2800" spc="-6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2800" spc="-15">
                <a:solidFill>
                  <a:srgbClr val="FFFFFF"/>
                </a:solidFill>
                <a:latin typeface="Calibri"/>
                <a:cs typeface="Calibri"/>
              </a:rPr>
              <a:t>Preparation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 Modelling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28261" y="4481829"/>
            <a:ext cx="5773420" cy="1496060"/>
            <a:chOff x="4128261" y="4481829"/>
            <a:chExt cx="5773420" cy="1496060"/>
          </a:xfrm>
        </p:grpSpPr>
        <p:sp>
          <p:nvSpPr>
            <p:cNvPr id="24" name="object 24"/>
            <p:cNvSpPr/>
            <p:nvPr/>
          </p:nvSpPr>
          <p:spPr>
            <a:xfrm>
              <a:off x="4245863" y="4488179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20" h="706120">
                  <a:moveTo>
                    <a:pt x="352806" y="0"/>
                  </a:moveTo>
                  <a:lnTo>
                    <a:pt x="304938" y="3221"/>
                  </a:lnTo>
                  <a:lnTo>
                    <a:pt x="259027" y="12604"/>
                  </a:lnTo>
                  <a:lnTo>
                    <a:pt x="215491" y="27729"/>
                  </a:lnTo>
                  <a:lnTo>
                    <a:pt x="174751" y="48175"/>
                  </a:lnTo>
                  <a:lnTo>
                    <a:pt x="137230" y="73521"/>
                  </a:lnTo>
                  <a:lnTo>
                    <a:pt x="103346" y="103346"/>
                  </a:lnTo>
                  <a:lnTo>
                    <a:pt x="73521" y="137230"/>
                  </a:lnTo>
                  <a:lnTo>
                    <a:pt x="48175" y="174752"/>
                  </a:lnTo>
                  <a:lnTo>
                    <a:pt x="27729" y="215491"/>
                  </a:lnTo>
                  <a:lnTo>
                    <a:pt x="12604" y="259027"/>
                  </a:lnTo>
                  <a:lnTo>
                    <a:pt x="3221" y="304938"/>
                  </a:lnTo>
                  <a:lnTo>
                    <a:pt x="0" y="352806"/>
                  </a:lnTo>
                  <a:lnTo>
                    <a:pt x="3221" y="400673"/>
                  </a:lnTo>
                  <a:lnTo>
                    <a:pt x="12604" y="446584"/>
                  </a:lnTo>
                  <a:lnTo>
                    <a:pt x="27729" y="490120"/>
                  </a:lnTo>
                  <a:lnTo>
                    <a:pt x="48175" y="530860"/>
                  </a:lnTo>
                  <a:lnTo>
                    <a:pt x="73521" y="568381"/>
                  </a:lnTo>
                  <a:lnTo>
                    <a:pt x="103346" y="602265"/>
                  </a:lnTo>
                  <a:lnTo>
                    <a:pt x="137230" y="632090"/>
                  </a:lnTo>
                  <a:lnTo>
                    <a:pt x="174751" y="657436"/>
                  </a:lnTo>
                  <a:lnTo>
                    <a:pt x="215491" y="677882"/>
                  </a:lnTo>
                  <a:lnTo>
                    <a:pt x="259027" y="693007"/>
                  </a:lnTo>
                  <a:lnTo>
                    <a:pt x="304938" y="702390"/>
                  </a:lnTo>
                  <a:lnTo>
                    <a:pt x="352806" y="705612"/>
                  </a:lnTo>
                  <a:lnTo>
                    <a:pt x="400673" y="702390"/>
                  </a:lnTo>
                  <a:lnTo>
                    <a:pt x="446584" y="693007"/>
                  </a:lnTo>
                  <a:lnTo>
                    <a:pt x="490120" y="677882"/>
                  </a:lnTo>
                  <a:lnTo>
                    <a:pt x="530860" y="657436"/>
                  </a:lnTo>
                  <a:lnTo>
                    <a:pt x="568381" y="632090"/>
                  </a:lnTo>
                  <a:lnTo>
                    <a:pt x="602265" y="602265"/>
                  </a:lnTo>
                  <a:lnTo>
                    <a:pt x="632090" y="568381"/>
                  </a:lnTo>
                  <a:lnTo>
                    <a:pt x="657436" y="530860"/>
                  </a:lnTo>
                  <a:lnTo>
                    <a:pt x="677882" y="490120"/>
                  </a:lnTo>
                  <a:lnTo>
                    <a:pt x="693007" y="446584"/>
                  </a:lnTo>
                  <a:lnTo>
                    <a:pt x="702390" y="400673"/>
                  </a:lnTo>
                  <a:lnTo>
                    <a:pt x="705612" y="352806"/>
                  </a:lnTo>
                  <a:lnTo>
                    <a:pt x="702390" y="304938"/>
                  </a:lnTo>
                  <a:lnTo>
                    <a:pt x="693007" y="259027"/>
                  </a:lnTo>
                  <a:lnTo>
                    <a:pt x="677882" y="215491"/>
                  </a:lnTo>
                  <a:lnTo>
                    <a:pt x="657436" y="174752"/>
                  </a:lnTo>
                  <a:lnTo>
                    <a:pt x="632090" y="137230"/>
                  </a:lnTo>
                  <a:lnTo>
                    <a:pt x="602265" y="103346"/>
                  </a:lnTo>
                  <a:lnTo>
                    <a:pt x="568381" y="73521"/>
                  </a:lnTo>
                  <a:lnTo>
                    <a:pt x="530860" y="48175"/>
                  </a:lnTo>
                  <a:lnTo>
                    <a:pt x="490120" y="27729"/>
                  </a:lnTo>
                  <a:lnTo>
                    <a:pt x="446584" y="12604"/>
                  </a:lnTo>
                  <a:lnTo>
                    <a:pt x="400673" y="3221"/>
                  </a:lnTo>
                  <a:lnTo>
                    <a:pt x="352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245863" y="4488179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20" h="706120">
                  <a:moveTo>
                    <a:pt x="0" y="352806"/>
                  </a:moveTo>
                  <a:lnTo>
                    <a:pt x="3221" y="304938"/>
                  </a:lnTo>
                  <a:lnTo>
                    <a:pt x="12604" y="259027"/>
                  </a:lnTo>
                  <a:lnTo>
                    <a:pt x="27729" y="215491"/>
                  </a:lnTo>
                  <a:lnTo>
                    <a:pt x="48175" y="174752"/>
                  </a:lnTo>
                  <a:lnTo>
                    <a:pt x="73521" y="137230"/>
                  </a:lnTo>
                  <a:lnTo>
                    <a:pt x="103346" y="103346"/>
                  </a:lnTo>
                  <a:lnTo>
                    <a:pt x="137230" y="73521"/>
                  </a:lnTo>
                  <a:lnTo>
                    <a:pt x="174751" y="48175"/>
                  </a:lnTo>
                  <a:lnTo>
                    <a:pt x="215491" y="27729"/>
                  </a:lnTo>
                  <a:lnTo>
                    <a:pt x="259027" y="12604"/>
                  </a:lnTo>
                  <a:lnTo>
                    <a:pt x="304938" y="3221"/>
                  </a:lnTo>
                  <a:lnTo>
                    <a:pt x="352806" y="0"/>
                  </a:lnTo>
                  <a:lnTo>
                    <a:pt x="400673" y="3221"/>
                  </a:lnTo>
                  <a:lnTo>
                    <a:pt x="446584" y="12604"/>
                  </a:lnTo>
                  <a:lnTo>
                    <a:pt x="490120" y="27729"/>
                  </a:lnTo>
                  <a:lnTo>
                    <a:pt x="530860" y="48175"/>
                  </a:lnTo>
                  <a:lnTo>
                    <a:pt x="568381" y="73521"/>
                  </a:lnTo>
                  <a:lnTo>
                    <a:pt x="602265" y="103346"/>
                  </a:lnTo>
                  <a:lnTo>
                    <a:pt x="632090" y="137230"/>
                  </a:lnTo>
                  <a:lnTo>
                    <a:pt x="657436" y="174752"/>
                  </a:lnTo>
                  <a:lnTo>
                    <a:pt x="677882" y="215491"/>
                  </a:lnTo>
                  <a:lnTo>
                    <a:pt x="693007" y="259027"/>
                  </a:lnTo>
                  <a:lnTo>
                    <a:pt x="702390" y="304938"/>
                  </a:lnTo>
                  <a:lnTo>
                    <a:pt x="705612" y="352806"/>
                  </a:lnTo>
                  <a:lnTo>
                    <a:pt x="702390" y="400673"/>
                  </a:lnTo>
                  <a:lnTo>
                    <a:pt x="693007" y="446584"/>
                  </a:lnTo>
                  <a:lnTo>
                    <a:pt x="677882" y="490120"/>
                  </a:lnTo>
                  <a:lnTo>
                    <a:pt x="657436" y="530860"/>
                  </a:lnTo>
                  <a:lnTo>
                    <a:pt x="632090" y="568381"/>
                  </a:lnTo>
                  <a:lnTo>
                    <a:pt x="602265" y="602265"/>
                  </a:lnTo>
                  <a:lnTo>
                    <a:pt x="568381" y="632090"/>
                  </a:lnTo>
                  <a:lnTo>
                    <a:pt x="530860" y="657436"/>
                  </a:lnTo>
                  <a:lnTo>
                    <a:pt x="490120" y="677882"/>
                  </a:lnTo>
                  <a:lnTo>
                    <a:pt x="446584" y="693007"/>
                  </a:lnTo>
                  <a:lnTo>
                    <a:pt x="400673" y="702390"/>
                  </a:lnTo>
                  <a:lnTo>
                    <a:pt x="352806" y="705612"/>
                  </a:lnTo>
                  <a:lnTo>
                    <a:pt x="304938" y="702390"/>
                  </a:lnTo>
                  <a:lnTo>
                    <a:pt x="259027" y="693007"/>
                  </a:lnTo>
                  <a:lnTo>
                    <a:pt x="215491" y="677882"/>
                  </a:lnTo>
                  <a:lnTo>
                    <a:pt x="174751" y="657436"/>
                  </a:lnTo>
                  <a:lnTo>
                    <a:pt x="137230" y="632090"/>
                  </a:lnTo>
                  <a:lnTo>
                    <a:pt x="103346" y="602265"/>
                  </a:lnTo>
                  <a:lnTo>
                    <a:pt x="73521" y="568381"/>
                  </a:lnTo>
                  <a:lnTo>
                    <a:pt x="48175" y="530860"/>
                  </a:lnTo>
                  <a:lnTo>
                    <a:pt x="27729" y="490120"/>
                  </a:lnTo>
                  <a:lnTo>
                    <a:pt x="12604" y="446584"/>
                  </a:lnTo>
                  <a:lnTo>
                    <a:pt x="3221" y="400673"/>
                  </a:lnTo>
                  <a:lnTo>
                    <a:pt x="0" y="352806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34611" y="5405627"/>
              <a:ext cx="5760720" cy="565785"/>
            </a:xfrm>
            <a:custGeom>
              <a:avLst/>
              <a:gdLst/>
              <a:ahLst/>
              <a:cxnLst/>
              <a:rect l="l" t="t" r="r" b="b"/>
              <a:pathLst>
                <a:path w="5760720" h="565785">
                  <a:moveTo>
                    <a:pt x="5760720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5760720" y="565404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34611" y="5405627"/>
              <a:ext cx="5760720" cy="565785"/>
            </a:xfrm>
            <a:custGeom>
              <a:avLst/>
              <a:gdLst/>
              <a:ahLst/>
              <a:cxnLst/>
              <a:rect l="l" t="t" r="r" b="b"/>
              <a:pathLst>
                <a:path w="5760720" h="565785">
                  <a:moveTo>
                    <a:pt x="0" y="565404"/>
                  </a:moveTo>
                  <a:lnTo>
                    <a:pt x="5760720" y="565404"/>
                  </a:lnTo>
                  <a:lnTo>
                    <a:pt x="5760720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570857" y="5421884"/>
            <a:ext cx="17957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3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68808" y="1705355"/>
            <a:ext cx="4125595" cy="4342130"/>
            <a:chOff x="368808" y="1705355"/>
            <a:chExt cx="4125595" cy="4342130"/>
          </a:xfrm>
        </p:grpSpPr>
        <p:sp>
          <p:nvSpPr>
            <p:cNvPr id="30" name="object 30"/>
            <p:cNvSpPr/>
            <p:nvPr/>
          </p:nvSpPr>
          <p:spPr>
            <a:xfrm>
              <a:off x="3782567" y="5335523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20" h="706120">
                  <a:moveTo>
                    <a:pt x="352806" y="0"/>
                  </a:moveTo>
                  <a:lnTo>
                    <a:pt x="304938" y="3221"/>
                  </a:lnTo>
                  <a:lnTo>
                    <a:pt x="259027" y="12604"/>
                  </a:lnTo>
                  <a:lnTo>
                    <a:pt x="215491" y="27729"/>
                  </a:lnTo>
                  <a:lnTo>
                    <a:pt x="174751" y="48175"/>
                  </a:lnTo>
                  <a:lnTo>
                    <a:pt x="137230" y="73521"/>
                  </a:lnTo>
                  <a:lnTo>
                    <a:pt x="103346" y="103346"/>
                  </a:lnTo>
                  <a:lnTo>
                    <a:pt x="73521" y="137230"/>
                  </a:lnTo>
                  <a:lnTo>
                    <a:pt x="48175" y="174751"/>
                  </a:lnTo>
                  <a:lnTo>
                    <a:pt x="27729" y="215491"/>
                  </a:lnTo>
                  <a:lnTo>
                    <a:pt x="12604" y="259027"/>
                  </a:lnTo>
                  <a:lnTo>
                    <a:pt x="3221" y="304938"/>
                  </a:lnTo>
                  <a:lnTo>
                    <a:pt x="0" y="352806"/>
                  </a:lnTo>
                  <a:lnTo>
                    <a:pt x="3221" y="400678"/>
                  </a:lnTo>
                  <a:lnTo>
                    <a:pt x="12604" y="446593"/>
                  </a:lnTo>
                  <a:lnTo>
                    <a:pt x="27729" y="490131"/>
                  </a:lnTo>
                  <a:lnTo>
                    <a:pt x="48175" y="530871"/>
                  </a:lnTo>
                  <a:lnTo>
                    <a:pt x="73521" y="568392"/>
                  </a:lnTo>
                  <a:lnTo>
                    <a:pt x="103346" y="602275"/>
                  </a:lnTo>
                  <a:lnTo>
                    <a:pt x="137230" y="632098"/>
                  </a:lnTo>
                  <a:lnTo>
                    <a:pt x="174751" y="657442"/>
                  </a:lnTo>
                  <a:lnTo>
                    <a:pt x="215491" y="677885"/>
                  </a:lnTo>
                  <a:lnTo>
                    <a:pt x="259027" y="693009"/>
                  </a:lnTo>
                  <a:lnTo>
                    <a:pt x="304938" y="702391"/>
                  </a:lnTo>
                  <a:lnTo>
                    <a:pt x="352806" y="705612"/>
                  </a:lnTo>
                  <a:lnTo>
                    <a:pt x="400673" y="702391"/>
                  </a:lnTo>
                  <a:lnTo>
                    <a:pt x="446584" y="693009"/>
                  </a:lnTo>
                  <a:lnTo>
                    <a:pt x="490120" y="677885"/>
                  </a:lnTo>
                  <a:lnTo>
                    <a:pt x="530860" y="657442"/>
                  </a:lnTo>
                  <a:lnTo>
                    <a:pt x="568381" y="632098"/>
                  </a:lnTo>
                  <a:lnTo>
                    <a:pt x="602265" y="602275"/>
                  </a:lnTo>
                  <a:lnTo>
                    <a:pt x="632090" y="568392"/>
                  </a:lnTo>
                  <a:lnTo>
                    <a:pt x="657436" y="530871"/>
                  </a:lnTo>
                  <a:lnTo>
                    <a:pt x="677882" y="490131"/>
                  </a:lnTo>
                  <a:lnTo>
                    <a:pt x="693007" y="446593"/>
                  </a:lnTo>
                  <a:lnTo>
                    <a:pt x="702390" y="400678"/>
                  </a:lnTo>
                  <a:lnTo>
                    <a:pt x="705612" y="352806"/>
                  </a:lnTo>
                  <a:lnTo>
                    <a:pt x="702390" y="304938"/>
                  </a:lnTo>
                  <a:lnTo>
                    <a:pt x="693007" y="259027"/>
                  </a:lnTo>
                  <a:lnTo>
                    <a:pt x="677882" y="215491"/>
                  </a:lnTo>
                  <a:lnTo>
                    <a:pt x="657436" y="174752"/>
                  </a:lnTo>
                  <a:lnTo>
                    <a:pt x="632090" y="137230"/>
                  </a:lnTo>
                  <a:lnTo>
                    <a:pt x="602265" y="103346"/>
                  </a:lnTo>
                  <a:lnTo>
                    <a:pt x="568381" y="73521"/>
                  </a:lnTo>
                  <a:lnTo>
                    <a:pt x="530860" y="48175"/>
                  </a:lnTo>
                  <a:lnTo>
                    <a:pt x="490120" y="27729"/>
                  </a:lnTo>
                  <a:lnTo>
                    <a:pt x="446584" y="12604"/>
                  </a:lnTo>
                  <a:lnTo>
                    <a:pt x="400673" y="3221"/>
                  </a:lnTo>
                  <a:lnTo>
                    <a:pt x="352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82567" y="5335523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20" h="706120">
                  <a:moveTo>
                    <a:pt x="0" y="352806"/>
                  </a:moveTo>
                  <a:lnTo>
                    <a:pt x="3221" y="304938"/>
                  </a:lnTo>
                  <a:lnTo>
                    <a:pt x="12604" y="259027"/>
                  </a:lnTo>
                  <a:lnTo>
                    <a:pt x="27729" y="215491"/>
                  </a:lnTo>
                  <a:lnTo>
                    <a:pt x="48175" y="174751"/>
                  </a:lnTo>
                  <a:lnTo>
                    <a:pt x="73521" y="137230"/>
                  </a:lnTo>
                  <a:lnTo>
                    <a:pt x="103346" y="103346"/>
                  </a:lnTo>
                  <a:lnTo>
                    <a:pt x="137230" y="73521"/>
                  </a:lnTo>
                  <a:lnTo>
                    <a:pt x="174751" y="48175"/>
                  </a:lnTo>
                  <a:lnTo>
                    <a:pt x="215491" y="27729"/>
                  </a:lnTo>
                  <a:lnTo>
                    <a:pt x="259027" y="12604"/>
                  </a:lnTo>
                  <a:lnTo>
                    <a:pt x="304938" y="3221"/>
                  </a:lnTo>
                  <a:lnTo>
                    <a:pt x="352806" y="0"/>
                  </a:lnTo>
                  <a:lnTo>
                    <a:pt x="400673" y="3221"/>
                  </a:lnTo>
                  <a:lnTo>
                    <a:pt x="446584" y="12604"/>
                  </a:lnTo>
                  <a:lnTo>
                    <a:pt x="490120" y="27729"/>
                  </a:lnTo>
                  <a:lnTo>
                    <a:pt x="530860" y="48175"/>
                  </a:lnTo>
                  <a:lnTo>
                    <a:pt x="568381" y="73521"/>
                  </a:lnTo>
                  <a:lnTo>
                    <a:pt x="602265" y="103346"/>
                  </a:lnTo>
                  <a:lnTo>
                    <a:pt x="632090" y="137230"/>
                  </a:lnTo>
                  <a:lnTo>
                    <a:pt x="657436" y="174752"/>
                  </a:lnTo>
                  <a:lnTo>
                    <a:pt x="677882" y="215491"/>
                  </a:lnTo>
                  <a:lnTo>
                    <a:pt x="693007" y="259027"/>
                  </a:lnTo>
                  <a:lnTo>
                    <a:pt x="702390" y="304938"/>
                  </a:lnTo>
                  <a:lnTo>
                    <a:pt x="705612" y="352806"/>
                  </a:lnTo>
                  <a:lnTo>
                    <a:pt x="702390" y="400678"/>
                  </a:lnTo>
                  <a:lnTo>
                    <a:pt x="693007" y="446593"/>
                  </a:lnTo>
                  <a:lnTo>
                    <a:pt x="677882" y="490131"/>
                  </a:lnTo>
                  <a:lnTo>
                    <a:pt x="657436" y="530871"/>
                  </a:lnTo>
                  <a:lnTo>
                    <a:pt x="632090" y="568392"/>
                  </a:lnTo>
                  <a:lnTo>
                    <a:pt x="602265" y="602275"/>
                  </a:lnTo>
                  <a:lnTo>
                    <a:pt x="568381" y="632098"/>
                  </a:lnTo>
                  <a:lnTo>
                    <a:pt x="530860" y="657442"/>
                  </a:lnTo>
                  <a:lnTo>
                    <a:pt x="490120" y="677885"/>
                  </a:lnTo>
                  <a:lnTo>
                    <a:pt x="446584" y="693009"/>
                  </a:lnTo>
                  <a:lnTo>
                    <a:pt x="400673" y="702391"/>
                  </a:lnTo>
                  <a:lnTo>
                    <a:pt x="352806" y="705612"/>
                  </a:lnTo>
                  <a:lnTo>
                    <a:pt x="304938" y="702391"/>
                  </a:lnTo>
                  <a:lnTo>
                    <a:pt x="259027" y="693009"/>
                  </a:lnTo>
                  <a:lnTo>
                    <a:pt x="215491" y="677885"/>
                  </a:lnTo>
                  <a:lnTo>
                    <a:pt x="174751" y="657442"/>
                  </a:lnTo>
                  <a:lnTo>
                    <a:pt x="137230" y="632098"/>
                  </a:lnTo>
                  <a:lnTo>
                    <a:pt x="103346" y="602275"/>
                  </a:lnTo>
                  <a:lnTo>
                    <a:pt x="73521" y="568392"/>
                  </a:lnTo>
                  <a:lnTo>
                    <a:pt x="48175" y="530871"/>
                  </a:lnTo>
                  <a:lnTo>
                    <a:pt x="27729" y="490131"/>
                  </a:lnTo>
                  <a:lnTo>
                    <a:pt x="12604" y="446593"/>
                  </a:lnTo>
                  <a:lnTo>
                    <a:pt x="3221" y="400678"/>
                  </a:lnTo>
                  <a:lnTo>
                    <a:pt x="0" y="352806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808" y="1705355"/>
              <a:ext cx="3486912" cy="3493008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4518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12A35"/>
                </a:solidFill>
              </a:rPr>
              <a:t>Framework</a:t>
            </a:r>
            <a:r>
              <a:rPr dirty="0" spc="-80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–</a:t>
            </a:r>
            <a:r>
              <a:rPr dirty="0" spc="-40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CRISP-DM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8073" y="5398414"/>
            <a:ext cx="30454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4385" marR="5080" indent="-78232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12A35"/>
                </a:solidFill>
                <a:latin typeface="Calibri"/>
                <a:cs typeface="Calibri"/>
              </a:rPr>
              <a:t>CR</a:t>
            </a: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oss </a:t>
            </a:r>
            <a:r>
              <a:rPr dirty="0" sz="1800" spc="-5" b="1">
                <a:solidFill>
                  <a:srgbClr val="212A35"/>
                </a:solidFill>
                <a:latin typeface="Calibri"/>
                <a:cs typeface="Calibri"/>
              </a:rPr>
              <a:t>I</a:t>
            </a: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ndustry</a:t>
            </a:r>
            <a:r>
              <a:rPr dirty="0" sz="1800" spc="-2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12A35"/>
                </a:solidFill>
                <a:latin typeface="Calibri"/>
                <a:cs typeface="Calibri"/>
              </a:rPr>
              <a:t>S</a:t>
            </a:r>
            <a:r>
              <a:rPr dirty="0" sz="1800" spc="-10">
                <a:solidFill>
                  <a:srgbClr val="212A35"/>
                </a:solidFill>
                <a:latin typeface="Calibri"/>
                <a:cs typeface="Calibri"/>
              </a:rPr>
              <a:t>tandard</a:t>
            </a:r>
            <a:r>
              <a:rPr dirty="0" sz="1800" spc="1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12A35"/>
                </a:solidFill>
                <a:latin typeface="Calibri"/>
                <a:cs typeface="Calibri"/>
              </a:rPr>
              <a:t>P</a:t>
            </a:r>
            <a:r>
              <a:rPr dirty="0" sz="1800" spc="-10">
                <a:solidFill>
                  <a:srgbClr val="212A35"/>
                </a:solidFill>
                <a:latin typeface="Calibri"/>
                <a:cs typeface="Calibri"/>
              </a:rPr>
              <a:t>rocess </a:t>
            </a:r>
            <a:r>
              <a:rPr dirty="0" sz="1800" spc="-39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12A35"/>
                </a:solidFill>
                <a:latin typeface="Calibri"/>
                <a:cs typeface="Calibri"/>
              </a:rPr>
              <a:t>for </a:t>
            </a:r>
            <a:r>
              <a:rPr dirty="0" sz="1800" spc="-10" b="1">
                <a:solidFill>
                  <a:srgbClr val="212A35"/>
                </a:solidFill>
                <a:latin typeface="Calibri"/>
                <a:cs typeface="Calibri"/>
              </a:rPr>
              <a:t>D</a:t>
            </a:r>
            <a:r>
              <a:rPr dirty="0" sz="1800" spc="-10">
                <a:solidFill>
                  <a:srgbClr val="212A35"/>
                </a:solidFill>
                <a:latin typeface="Calibri"/>
                <a:cs typeface="Calibri"/>
              </a:rPr>
              <a:t>ata</a:t>
            </a: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12A35"/>
                </a:solidFill>
                <a:latin typeface="Calibri"/>
                <a:cs typeface="Calibri"/>
              </a:rPr>
              <a:t>M</a:t>
            </a:r>
            <a:r>
              <a:rPr dirty="0" sz="1800" spc="-5">
                <a:solidFill>
                  <a:srgbClr val="212A35"/>
                </a:solidFill>
                <a:latin typeface="Calibri"/>
                <a:cs typeface="Calibri"/>
              </a:rPr>
              <a:t>ining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492" y="1288821"/>
            <a:ext cx="11403965" cy="426910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Approx.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64%</a:t>
            </a:r>
            <a:r>
              <a:rPr dirty="0" sz="2200" spc="2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of</a:t>
            </a:r>
            <a:r>
              <a:rPr dirty="0" sz="22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the</a:t>
            </a:r>
            <a:r>
              <a:rPr dirty="0" sz="22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respondents</a:t>
            </a:r>
            <a:r>
              <a:rPr dirty="0" sz="2200" spc="7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used</a:t>
            </a:r>
            <a:r>
              <a:rPr dirty="0" sz="22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a</a:t>
            </a:r>
            <a:r>
              <a:rPr dirty="0" sz="22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smartphone</a:t>
            </a:r>
            <a:r>
              <a:rPr dirty="0" sz="2200" spc="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application</a:t>
            </a:r>
            <a:r>
              <a:rPr dirty="0" sz="22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to</a:t>
            </a:r>
            <a:r>
              <a:rPr dirty="0" sz="22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assist</a:t>
            </a:r>
            <a:r>
              <a:rPr dirty="0" sz="2200" spc="-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with</a:t>
            </a:r>
            <a:r>
              <a:rPr dirty="0" sz="22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their</a:t>
            </a:r>
            <a:r>
              <a:rPr dirty="0" sz="2200" spc="7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travel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Navigation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22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Real-time</a:t>
            </a:r>
            <a:r>
              <a:rPr dirty="0" sz="22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212A35"/>
                </a:solidFill>
                <a:latin typeface="Arial MT"/>
                <a:cs typeface="Arial MT"/>
              </a:rPr>
              <a:t>Traffic</a:t>
            </a:r>
            <a:r>
              <a:rPr dirty="0" sz="22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Information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Systems,</a:t>
            </a:r>
            <a:r>
              <a:rPr dirty="0" sz="2200" spc="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212A35"/>
                </a:solidFill>
                <a:latin typeface="Arial MT"/>
                <a:cs typeface="Arial MT"/>
              </a:rPr>
              <a:t>Safety,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Bluetooth,</a:t>
            </a:r>
            <a:r>
              <a:rPr dirty="0" sz="2200" spc="4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15" b="1">
                <a:solidFill>
                  <a:srgbClr val="212A35"/>
                </a:solidFill>
                <a:latin typeface="Arial"/>
                <a:cs typeface="Arial"/>
              </a:rPr>
              <a:t>In-Vehicle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2200" spc="-20" b="1">
                <a:solidFill>
                  <a:srgbClr val="212A35"/>
                </a:solidFill>
                <a:latin typeface="Arial"/>
                <a:cs typeface="Arial"/>
              </a:rPr>
              <a:t>Technology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100</a:t>
            </a:r>
            <a:r>
              <a:rPr dirty="0" sz="22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million</a:t>
            </a:r>
            <a:r>
              <a:rPr dirty="0" sz="22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users</a:t>
            </a:r>
            <a:r>
              <a:rPr dirty="0" sz="22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generating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over</a:t>
            </a:r>
            <a:r>
              <a:rPr dirty="0" sz="2200" spc="4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500</a:t>
            </a:r>
            <a:r>
              <a:rPr dirty="0" sz="2200" spc="2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million</a:t>
            </a:r>
            <a:r>
              <a:rPr dirty="0" sz="2200" spc="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212A35"/>
                </a:solidFill>
                <a:latin typeface="Arial"/>
                <a:cs typeface="Arial"/>
              </a:rPr>
              <a:t>tweets</a:t>
            </a:r>
            <a:r>
              <a:rPr dirty="0" sz="22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every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12A35"/>
                </a:solidFill>
                <a:latin typeface="Arial MT"/>
                <a:cs typeface="Arial MT"/>
              </a:rPr>
              <a:t>day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Facebook</a:t>
            </a:r>
            <a:r>
              <a:rPr dirty="0" sz="2200" spc="3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is</a:t>
            </a:r>
            <a:r>
              <a:rPr dirty="0" sz="22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used</a:t>
            </a:r>
            <a:r>
              <a:rPr dirty="0" sz="2200" spc="1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by</a:t>
            </a:r>
            <a:r>
              <a:rPr dirty="0" sz="2200" spc="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a</a:t>
            </a:r>
            <a:r>
              <a:rPr dirty="0" sz="2200" spc="2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large</a:t>
            </a:r>
            <a:r>
              <a:rPr dirty="0" sz="2200" spc="2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number</a:t>
            </a:r>
            <a:r>
              <a:rPr dirty="0" sz="22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dirty="0" sz="22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people</a:t>
            </a:r>
            <a:r>
              <a:rPr dirty="0" sz="22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on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earth</a:t>
            </a:r>
            <a:r>
              <a:rPr dirty="0" sz="22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for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expressing</a:t>
            </a:r>
            <a:r>
              <a:rPr dirty="0" sz="22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their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ideas,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thoughts,</a:t>
            </a:r>
            <a:r>
              <a:rPr dirty="0" sz="22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sorrows,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pleasures</a:t>
            </a:r>
            <a:r>
              <a:rPr dirty="0" sz="22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22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poems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Facebook</a:t>
            </a:r>
            <a:r>
              <a:rPr dirty="0" sz="22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is</a:t>
            </a:r>
            <a:r>
              <a:rPr dirty="0" sz="22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most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widely</a:t>
            </a:r>
            <a:r>
              <a:rPr dirty="0" sz="22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adopted</a:t>
            </a:r>
            <a:r>
              <a:rPr dirty="0" sz="22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social</a:t>
            </a:r>
            <a:r>
              <a:rPr dirty="0" sz="22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media</a:t>
            </a:r>
            <a:r>
              <a:rPr dirty="0" sz="22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platform</a:t>
            </a:r>
            <a:r>
              <a:rPr dirty="0" sz="2200" spc="6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by</a:t>
            </a:r>
            <a:r>
              <a:rPr dirty="0" sz="2200" spc="3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brands</a:t>
            </a:r>
            <a:r>
              <a:rPr dirty="0" sz="22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and</a:t>
            </a:r>
            <a:r>
              <a:rPr dirty="0" sz="2200" spc="4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companies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Extremely</a:t>
            </a:r>
            <a:r>
              <a:rPr dirty="0" sz="2200" spc="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required</a:t>
            </a:r>
            <a:r>
              <a:rPr dirty="0" sz="2200" spc="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for</a:t>
            </a:r>
            <a:r>
              <a:rPr dirty="0" sz="22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quick,</a:t>
            </a:r>
            <a:r>
              <a:rPr dirty="0" sz="2200" spc="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12A35"/>
                </a:solidFill>
                <a:latin typeface="Arial MT"/>
                <a:cs typeface="Arial MT"/>
              </a:rPr>
              <a:t>agile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decisions</a:t>
            </a:r>
            <a:r>
              <a:rPr dirty="0" sz="22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with</a:t>
            </a:r>
            <a:r>
              <a:rPr dirty="0" sz="22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business</a:t>
            </a:r>
            <a:r>
              <a:rPr dirty="0" sz="22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perspective</a:t>
            </a:r>
            <a:r>
              <a:rPr dirty="0" sz="2200" spc="7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to</a:t>
            </a:r>
            <a:r>
              <a:rPr dirty="0" sz="2200" spc="2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use</a:t>
            </a:r>
            <a:r>
              <a:rPr dirty="0" sz="2200" spc="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ML</a:t>
            </a:r>
            <a:r>
              <a:rPr dirty="0" sz="2200" spc="-2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/</a:t>
            </a:r>
            <a:r>
              <a:rPr dirty="0" sz="2200" spc="-6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AI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technologies</a:t>
            </a:r>
            <a:r>
              <a:rPr dirty="0" sz="2200" spc="3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like</a:t>
            </a:r>
            <a:r>
              <a:rPr dirty="0" sz="2200" spc="1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75" b="1">
                <a:solidFill>
                  <a:srgbClr val="212A35"/>
                </a:solidFill>
                <a:latin typeface="Arial"/>
                <a:cs typeface="Arial"/>
              </a:rPr>
              <a:t>NLP,</a:t>
            </a:r>
            <a:r>
              <a:rPr dirty="0" sz="2200" spc="1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45" b="1">
                <a:solidFill>
                  <a:srgbClr val="212A35"/>
                </a:solidFill>
                <a:latin typeface="Arial"/>
                <a:cs typeface="Arial"/>
              </a:rPr>
              <a:t>Text</a:t>
            </a:r>
            <a:r>
              <a:rPr dirty="0" sz="2200" spc="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Mining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It </a:t>
            </a:r>
            <a:r>
              <a:rPr dirty="0" sz="2200">
                <a:solidFill>
                  <a:srgbClr val="212A35"/>
                </a:solidFill>
                <a:latin typeface="Arial MT"/>
                <a:cs typeface="Arial MT"/>
              </a:rPr>
              <a:t>is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imperative</a:t>
            </a:r>
            <a:r>
              <a:rPr dirty="0" sz="2200" spc="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dirty="0" sz="2200" spc="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an</a:t>
            </a:r>
            <a:r>
              <a:rPr dirty="0" sz="2200" spc="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212A35"/>
                </a:solidFill>
                <a:latin typeface="Arial"/>
                <a:cs typeface="Arial"/>
              </a:rPr>
              <a:t>opportunity</a:t>
            </a:r>
            <a:r>
              <a:rPr dirty="0" sz="2200" spc="5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to</a:t>
            </a:r>
            <a:r>
              <a:rPr dirty="0" sz="22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use</a:t>
            </a:r>
            <a:r>
              <a:rPr dirty="0" sz="22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NLP</a:t>
            </a:r>
            <a:r>
              <a:rPr dirty="0" sz="2200" spc="-3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as</a:t>
            </a:r>
            <a:r>
              <a:rPr dirty="0" sz="22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a</a:t>
            </a:r>
            <a:r>
              <a:rPr dirty="0" sz="220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front</a:t>
            </a:r>
            <a:r>
              <a:rPr dirty="0" sz="2200" spc="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end</a:t>
            </a:r>
            <a:r>
              <a:rPr dirty="0" sz="2200" spc="-114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A35"/>
                </a:solidFill>
                <a:latin typeface="Arial MT"/>
                <a:cs typeface="Arial MT"/>
              </a:rPr>
              <a:t>API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44342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12A35"/>
                </a:solidFill>
              </a:rPr>
              <a:t>Business</a:t>
            </a:r>
            <a:r>
              <a:rPr dirty="0" spc="-75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Understanding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477" y="4442043"/>
            <a:ext cx="574689" cy="46973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70120" y="1229867"/>
            <a:ext cx="3459479" cy="3048000"/>
            <a:chOff x="4770120" y="1229867"/>
            <a:chExt cx="3459479" cy="304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9076" y="1271684"/>
              <a:ext cx="3401568" cy="29772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84598" y="1244345"/>
              <a:ext cx="3430904" cy="3019425"/>
            </a:xfrm>
            <a:custGeom>
              <a:avLst/>
              <a:gdLst/>
              <a:ahLst/>
              <a:cxnLst/>
              <a:rect l="l" t="t" r="r" b="b"/>
              <a:pathLst>
                <a:path w="3430904" h="3019425">
                  <a:moveTo>
                    <a:pt x="0" y="3019043"/>
                  </a:moveTo>
                  <a:lnTo>
                    <a:pt x="3430524" y="3019043"/>
                  </a:lnTo>
                  <a:lnTo>
                    <a:pt x="3430524" y="0"/>
                  </a:lnTo>
                  <a:lnTo>
                    <a:pt x="0" y="0"/>
                  </a:lnTo>
                  <a:lnTo>
                    <a:pt x="0" y="3019043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68046" y="5291073"/>
            <a:ext cx="9145270" cy="8235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user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comments</a:t>
            </a:r>
            <a:r>
              <a:rPr dirty="0" sz="20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are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normally</a:t>
            </a:r>
            <a:r>
              <a:rPr dirty="0" sz="2000" spc="-2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attached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with</a:t>
            </a:r>
            <a:r>
              <a:rPr dirty="0" sz="2000" spc="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212A35"/>
                </a:solidFill>
                <a:latin typeface="Arial"/>
                <a:cs typeface="Arial"/>
              </a:rPr>
              <a:t>hashtags</a:t>
            </a:r>
            <a:r>
              <a:rPr dirty="0" sz="2000" spc="-20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in any social</a:t>
            </a:r>
            <a:r>
              <a:rPr dirty="0" sz="2000" spc="-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network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Hashtags</a:t>
            </a:r>
            <a:r>
              <a:rPr dirty="0" sz="2000" spc="-3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help</a:t>
            </a:r>
            <a:r>
              <a:rPr dirty="0" sz="2000" spc="-1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users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to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find</a:t>
            </a:r>
            <a:r>
              <a:rPr dirty="0" sz="2000" spc="-5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messages</a:t>
            </a:r>
            <a:r>
              <a:rPr dirty="0" sz="2000" spc="-4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for</a:t>
            </a:r>
            <a:r>
              <a:rPr dirty="0" sz="2000" spc="-1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212A35"/>
                </a:solidFill>
                <a:latin typeface="Arial"/>
                <a:cs typeface="Arial"/>
              </a:rPr>
              <a:t>specific</a:t>
            </a:r>
            <a:r>
              <a:rPr dirty="0" sz="2000" spc="-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12A35"/>
                </a:solidFill>
                <a:latin typeface="Arial"/>
                <a:cs typeface="Arial"/>
              </a:rPr>
              <a:t>theme</a:t>
            </a:r>
            <a:r>
              <a:rPr dirty="0" sz="2000" spc="-1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or</a:t>
            </a:r>
            <a:r>
              <a:rPr dirty="0" sz="2000" spc="-2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A35"/>
                </a:solidFill>
                <a:latin typeface="Arial MT"/>
                <a:cs typeface="Arial MT"/>
              </a:rPr>
              <a:t>content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1731" y="1242822"/>
          <a:ext cx="4513580" cy="3933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815"/>
                <a:gridCol w="1420495"/>
                <a:gridCol w="1608455"/>
              </a:tblGrid>
              <a:tr h="316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#CarGadgets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381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spc="-10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#CarSpeakers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#Dashboard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C7C30"/>
                      </a:solidFill>
                      <a:prstDash val="solid"/>
                    </a:lnR>
                    <a:lnT w="381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</a:tr>
              <a:tr h="3258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#Infotainment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381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#CarGPS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#HUD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#AndroidAuto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381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#ConnectedVehicles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#DashCamera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</a:tr>
              <a:tr h="3258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#AppleCarPlay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381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#CarCockpit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10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#GPSNavigation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8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#InCarEntertainment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381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#JBLAudio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#SelfDriving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</a:tr>
              <a:tr h="325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#CarAccessories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381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#DashCam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#Dashcam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8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#CarMusic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381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#CarAudioSystem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#AutonomousVehicles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</a:tr>
              <a:tr h="325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#CarAudio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381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10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#CarNavigation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#AutonomousDriving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8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#AmazonEchoAuto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381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10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#CarCamera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#SelfDrivingCars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</a:tr>
              <a:tr h="326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#CarInterior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381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#CarMobileHolder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#CarCharger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#Gadgets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381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#CarStereo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#ElectricCar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0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#SelfDrivingCars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381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#CarVideo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5">
                          <a:solidFill>
                            <a:srgbClr val="212A35"/>
                          </a:solidFill>
                          <a:latin typeface="Calibri"/>
                          <a:cs typeface="Calibri"/>
                        </a:rPr>
                        <a:t>#CarCharging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8386571" y="1229867"/>
            <a:ext cx="3657600" cy="3942715"/>
            <a:chOff x="8386571" y="1229867"/>
            <a:chExt cx="3657600" cy="39427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527" y="1258823"/>
              <a:ext cx="3599687" cy="38846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01049" y="1244345"/>
              <a:ext cx="3629025" cy="3914140"/>
            </a:xfrm>
            <a:custGeom>
              <a:avLst/>
              <a:gdLst/>
              <a:ahLst/>
              <a:cxnLst/>
              <a:rect l="l" t="t" r="r" b="b"/>
              <a:pathLst>
                <a:path w="3629025" h="3914140">
                  <a:moveTo>
                    <a:pt x="0" y="3913632"/>
                  </a:moveTo>
                  <a:lnTo>
                    <a:pt x="3628644" y="3913632"/>
                  </a:lnTo>
                  <a:lnTo>
                    <a:pt x="3628644" y="0"/>
                  </a:lnTo>
                  <a:lnTo>
                    <a:pt x="0" y="0"/>
                  </a:lnTo>
                  <a:lnTo>
                    <a:pt x="0" y="3913632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92868" y="5341620"/>
            <a:ext cx="530351" cy="5333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7774" y="225297"/>
            <a:ext cx="36429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12A35"/>
                </a:solidFill>
              </a:rPr>
              <a:t>Data</a:t>
            </a:r>
            <a:r>
              <a:rPr dirty="0" spc="-80">
                <a:solidFill>
                  <a:srgbClr val="212A35"/>
                </a:solidFill>
              </a:rPr>
              <a:t> </a:t>
            </a:r>
            <a:r>
              <a:rPr dirty="0">
                <a:solidFill>
                  <a:srgbClr val="212A35"/>
                </a:solidFill>
              </a:rPr>
              <a:t>Understanding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31.10.</a:t>
            </a:r>
            <a:r>
              <a:rPr dirty="0" spc="-15"/>
              <a:t>2</a:t>
            </a:r>
            <a:r>
              <a:rPr dirty="0"/>
              <a:t>020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First</a:t>
            </a:r>
            <a:r>
              <a:rPr dirty="0" spc="-60"/>
              <a:t> </a:t>
            </a:r>
            <a:r>
              <a:rPr dirty="0" spc="-35"/>
              <a:t>Year</a:t>
            </a:r>
            <a:r>
              <a:rPr dirty="0" spc="-10"/>
              <a:t> </a:t>
            </a:r>
            <a:r>
              <a:rPr dirty="0" spc="-5"/>
              <a:t>MBA</a:t>
            </a:r>
            <a:r>
              <a:rPr dirty="0" spc="-8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Suresha</a:t>
            </a:r>
            <a:r>
              <a:rPr dirty="0" spc="-40"/>
              <a:t> </a:t>
            </a:r>
            <a:r>
              <a:rPr dirty="0"/>
              <a:t>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PowerPoint Presentation</dc:title>
  <dcterms:created xsi:type="dcterms:W3CDTF">2022-08-11T03:21:16Z</dcterms:created>
  <dcterms:modified xsi:type="dcterms:W3CDTF">2022-08-11T03:21:16Z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2022-08-11T00:00:00Z</vt:filetime>
  </property>
</Properties>
</file>