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462" r:id="rId3"/>
    <p:sldId id="464" r:id="rId4"/>
    <p:sldId id="465" r:id="rId5"/>
    <p:sldId id="467" r:id="rId6"/>
    <p:sldId id="468" r:id="rId7"/>
    <p:sldId id="466" r:id="rId8"/>
    <p:sldId id="469" r:id="rId9"/>
    <p:sldId id="470" r:id="rId10"/>
    <p:sldId id="471" r:id="rId11"/>
    <p:sldId id="472" r:id="rId12"/>
    <p:sldId id="473" r:id="rId13"/>
    <p:sldId id="474" r:id="rId14"/>
    <p:sldId id="475" r:id="rId15"/>
  </p:sldIdLst>
  <p:sldSz cx="12192000" cy="6858000"/>
  <p:notesSz cx="6858000" cy="9144000"/>
  <p:embeddedFontLst>
    <p:embeddedFont>
      <p:font typeface="Arial Black" panose="020B0A04020102020204" pitchFamily="34" charset="0"/>
      <p:bold r:id="rId17"/>
    </p:embeddedFont>
    <p:embeddedFont>
      <p:font typeface="Calibri" panose="020F0502020204030204" pitchFamily="34" charset="0"/>
      <p:regular r:id="rId18"/>
      <p:bold r:id="rId19"/>
      <p:italic r:id="rId20"/>
      <p:boldItalic r:id="rId21"/>
    </p:embeddedFont>
    <p:embeddedFont>
      <p:font typeface="Roboto Slab" panose="020B0604020202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0000"/>
    <a:srgbClr val="595959"/>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26-08-2022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a:solidFill>
                  <a:srgbClr val="595959"/>
                </a:solidFill>
              </a:rPr>
              <a:t>REVA Academy for Corporate Excellence (RACE)</a:t>
            </a:r>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8/26/2022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a:solidFill>
                  <a:schemeClr val="accent2"/>
                </a:solidFill>
                <a:cs typeface="Arial" panose="020B0604020202020204" pitchFamily="34" charset="0"/>
              </a:rPr>
              <a:t>Topic: Trading Analytics for </a:t>
            </a:r>
            <a:br>
              <a:rPr lang="en-US" sz="2800" b="1" dirty="0">
                <a:solidFill>
                  <a:schemeClr val="accent2"/>
                </a:solidFill>
                <a:cs typeface="Arial" panose="020B0604020202020204" pitchFamily="34" charset="0"/>
              </a:rPr>
            </a:br>
            <a:r>
              <a:rPr lang="en-US" sz="2800" b="1" dirty="0">
                <a:solidFill>
                  <a:schemeClr val="accent2"/>
                </a:solidFill>
                <a:cs typeface="Arial" panose="020B0604020202020204" pitchFamily="34" charset="0"/>
              </a:rPr>
              <a:t>Day Trading in Stock Market</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a:solidFill>
                  <a:schemeClr val="bg1"/>
                </a:solidFill>
                <a:latin typeface="+mj-lt"/>
                <a:cs typeface="Arial" panose="020B0604020202020204" pitchFamily="34" charset="0"/>
              </a:rPr>
              <a:t>Name of the Presenter(s)</a:t>
            </a:r>
          </a:p>
          <a:p>
            <a:r>
              <a:rPr lang="en-US" sz="2000" b="1" dirty="0">
                <a:solidFill>
                  <a:schemeClr val="bg1"/>
                </a:solidFill>
                <a:latin typeface="+mj-lt"/>
                <a:cs typeface="Arial" panose="020B0604020202020204" pitchFamily="34" charset="0"/>
              </a:rPr>
              <a:t>Anand Mohan</a:t>
            </a:r>
          </a:p>
          <a:p>
            <a:pPr algn="l"/>
            <a:r>
              <a:rPr lang="en-US" sz="2000" b="1" dirty="0">
                <a:solidFill>
                  <a:schemeClr val="bg1"/>
                </a:solidFill>
                <a:latin typeface="+mj-lt"/>
                <a:cs typeface="Arial" panose="020B0604020202020204" pitchFamily="34" charset="0"/>
              </a:rPr>
              <a:t>Batch:MBA06</a:t>
            </a:r>
          </a:p>
          <a:p>
            <a:pPr algn="l"/>
            <a:r>
              <a:rPr lang="en-IN" sz="2000" b="1" dirty="0">
                <a:solidFill>
                  <a:schemeClr val="bg2"/>
                </a:solidFill>
              </a:rPr>
              <a:t>Trimester: THIRD TRIMESTER</a:t>
            </a:r>
            <a:endParaRPr lang="en-US" sz="2000" dirty="0">
              <a:solidFill>
                <a:schemeClr val="bg2"/>
              </a:solidFill>
            </a:endParaRPr>
          </a:p>
          <a:p>
            <a:pPr algn="l"/>
            <a:r>
              <a:rPr lang="en-IN" sz="2000" b="1" dirty="0">
                <a:solidFill>
                  <a:schemeClr val="bg2"/>
                </a:solidFill>
              </a:rPr>
              <a:t>SRN: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a:solidFill>
                  <a:srgbClr val="595959"/>
                </a:solidFill>
              </a:rPr>
              <a:t>REVA Academy for Corporate Excellence (RACE)</a:t>
            </a: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solidFill>
                  <a:srgbClr val="595959"/>
                </a:solidFill>
              </a:rPr>
              <a:t>Date:25/6/2022</a:t>
            </a:r>
          </a:p>
        </p:txBody>
      </p:sp>
    </p:spTree>
    <p:extLst>
      <p:ext uri="{BB962C8B-B14F-4D97-AF65-F5344CB8AC3E}">
        <p14:creationId xmlns:p14="http://schemas.microsoft.com/office/powerpoint/2010/main" val="16971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9804015"/>
              </p:ext>
            </p:extLst>
          </p:nvPr>
        </p:nvGraphicFramePr>
        <p:xfrm>
          <a:off x="383824" y="1535287"/>
          <a:ext cx="11334042" cy="4797779"/>
        </p:xfrm>
        <a:graphic>
          <a:graphicData uri="http://schemas.openxmlformats.org/drawingml/2006/table">
            <a:tbl>
              <a:tblPr/>
              <a:tblGrid>
                <a:gridCol w="1831298">
                  <a:extLst>
                    <a:ext uri="{9D8B030D-6E8A-4147-A177-3AD203B41FA5}">
                      <a16:colId xmlns:a16="http://schemas.microsoft.com/office/drawing/2014/main" val="20000"/>
                    </a:ext>
                  </a:extLst>
                </a:gridCol>
                <a:gridCol w="2389151">
                  <a:extLst>
                    <a:ext uri="{9D8B030D-6E8A-4147-A177-3AD203B41FA5}">
                      <a16:colId xmlns:a16="http://schemas.microsoft.com/office/drawing/2014/main" val="20001"/>
                    </a:ext>
                  </a:extLst>
                </a:gridCol>
                <a:gridCol w="1465807">
                  <a:extLst>
                    <a:ext uri="{9D8B030D-6E8A-4147-A177-3AD203B41FA5}">
                      <a16:colId xmlns:a16="http://schemas.microsoft.com/office/drawing/2014/main" val="20002"/>
                    </a:ext>
                  </a:extLst>
                </a:gridCol>
                <a:gridCol w="1554295">
                  <a:extLst>
                    <a:ext uri="{9D8B030D-6E8A-4147-A177-3AD203B41FA5}">
                      <a16:colId xmlns:a16="http://schemas.microsoft.com/office/drawing/2014/main" val="20003"/>
                    </a:ext>
                  </a:extLst>
                </a:gridCol>
                <a:gridCol w="1323460">
                  <a:extLst>
                    <a:ext uri="{9D8B030D-6E8A-4147-A177-3AD203B41FA5}">
                      <a16:colId xmlns:a16="http://schemas.microsoft.com/office/drawing/2014/main" val="20004"/>
                    </a:ext>
                  </a:extLst>
                </a:gridCol>
                <a:gridCol w="1554295">
                  <a:extLst>
                    <a:ext uri="{9D8B030D-6E8A-4147-A177-3AD203B41FA5}">
                      <a16:colId xmlns:a16="http://schemas.microsoft.com/office/drawing/2014/main" val="20005"/>
                    </a:ext>
                  </a:extLst>
                </a:gridCol>
                <a:gridCol w="1215736">
                  <a:extLst>
                    <a:ext uri="{9D8B030D-6E8A-4147-A177-3AD203B41FA5}">
                      <a16:colId xmlns:a16="http://schemas.microsoft.com/office/drawing/2014/main" val="20006"/>
                    </a:ext>
                  </a:extLst>
                </a:gridCol>
              </a:tblGrid>
              <a:tr h="108471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903930">
                <a:tc>
                  <a:txBody>
                    <a:bodyPr/>
                    <a:lstStyle/>
                    <a:p>
                      <a:pPr algn="l" fontAlgn="b"/>
                      <a:r>
                        <a:rPr lang="en-US" sz="1200" b="1" i="0" u="none" strike="noStrike" dirty="0">
                          <a:solidFill>
                            <a:srgbClr val="000000"/>
                          </a:solidFill>
                          <a:latin typeface="Arial Black" pitchFamily="34" charset="0"/>
                        </a:rPr>
                        <a:t>DT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Decision Tree Algorithm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23.95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0.383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001275">
                <a:tc>
                  <a:txBody>
                    <a:bodyPr/>
                    <a:lstStyle/>
                    <a:p>
                      <a:pPr algn="l" fontAlgn="b"/>
                      <a:r>
                        <a:rPr lang="en-US" sz="1200" b="1" i="0" u="none" strike="noStrike">
                          <a:solidFill>
                            <a:srgbClr val="000000"/>
                          </a:solidFill>
                          <a:latin typeface="Arial Black" pitchFamily="34" charset="0"/>
                        </a:rPr>
                        <a:t>GRIDSEARCHCV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 GridSearchCV Algorithm with                    Hyper-parameter Tuning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3.22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0.38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903930">
                <a:tc>
                  <a:txBody>
                    <a:bodyPr/>
                    <a:lstStyle/>
                    <a:p>
                      <a:pPr algn="l" fontAlgn="b"/>
                      <a:r>
                        <a:rPr lang="en-US" sz="1200" b="1" i="0" u="none" strike="noStrike">
                          <a:solidFill>
                            <a:srgbClr val="000000"/>
                          </a:solidFill>
                          <a:latin typeface="Arial Black" pitchFamily="34" charset="0"/>
                        </a:rPr>
                        <a:t>RF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Random Forest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3.90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903930">
                <a:tc>
                  <a:txBody>
                    <a:bodyPr/>
                    <a:lstStyle/>
                    <a:p>
                      <a:pPr algn="l" fontAlgn="b"/>
                      <a:r>
                        <a:rPr lang="en-US" sz="1200" b="1" i="0" u="none" strike="noStrike">
                          <a:solidFill>
                            <a:srgbClr val="000000"/>
                          </a:solidFill>
                          <a:latin typeface="Arial Black" pitchFamily="34" charset="0"/>
                        </a:rPr>
                        <a:t>XGBOOST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XGBoost ML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22.78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4.77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13953480"/>
              </p:ext>
            </p:extLst>
          </p:nvPr>
        </p:nvGraphicFramePr>
        <p:xfrm>
          <a:off x="372535" y="1501422"/>
          <a:ext cx="11300179" cy="4741333"/>
        </p:xfrm>
        <a:graphic>
          <a:graphicData uri="http://schemas.openxmlformats.org/drawingml/2006/table">
            <a:tbl>
              <a:tblPr/>
              <a:tblGrid>
                <a:gridCol w="1825826">
                  <a:extLst>
                    <a:ext uri="{9D8B030D-6E8A-4147-A177-3AD203B41FA5}">
                      <a16:colId xmlns:a16="http://schemas.microsoft.com/office/drawing/2014/main" val="20000"/>
                    </a:ext>
                  </a:extLst>
                </a:gridCol>
                <a:gridCol w="2382013">
                  <a:extLst>
                    <a:ext uri="{9D8B030D-6E8A-4147-A177-3AD203B41FA5}">
                      <a16:colId xmlns:a16="http://schemas.microsoft.com/office/drawing/2014/main" val="20001"/>
                    </a:ext>
                  </a:extLst>
                </a:gridCol>
                <a:gridCol w="1461428">
                  <a:extLst>
                    <a:ext uri="{9D8B030D-6E8A-4147-A177-3AD203B41FA5}">
                      <a16:colId xmlns:a16="http://schemas.microsoft.com/office/drawing/2014/main" val="20002"/>
                    </a:ext>
                  </a:extLst>
                </a:gridCol>
                <a:gridCol w="1549651">
                  <a:extLst>
                    <a:ext uri="{9D8B030D-6E8A-4147-A177-3AD203B41FA5}">
                      <a16:colId xmlns:a16="http://schemas.microsoft.com/office/drawing/2014/main" val="20003"/>
                    </a:ext>
                  </a:extLst>
                </a:gridCol>
                <a:gridCol w="1319506">
                  <a:extLst>
                    <a:ext uri="{9D8B030D-6E8A-4147-A177-3AD203B41FA5}">
                      <a16:colId xmlns:a16="http://schemas.microsoft.com/office/drawing/2014/main" val="20004"/>
                    </a:ext>
                  </a:extLst>
                </a:gridCol>
                <a:gridCol w="1549651">
                  <a:extLst>
                    <a:ext uri="{9D8B030D-6E8A-4147-A177-3AD203B41FA5}">
                      <a16:colId xmlns:a16="http://schemas.microsoft.com/office/drawing/2014/main" val="20005"/>
                    </a:ext>
                  </a:extLst>
                </a:gridCol>
                <a:gridCol w="1212104">
                  <a:extLst>
                    <a:ext uri="{9D8B030D-6E8A-4147-A177-3AD203B41FA5}">
                      <a16:colId xmlns:a16="http://schemas.microsoft.com/office/drawing/2014/main" val="20006"/>
                    </a:ext>
                  </a:extLst>
                </a:gridCol>
              </a:tblGrid>
              <a:tr h="1021613">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851344">
                <a:tc>
                  <a:txBody>
                    <a:bodyPr/>
                    <a:lstStyle/>
                    <a:p>
                      <a:pPr algn="l" fontAlgn="b"/>
                      <a:r>
                        <a:rPr lang="en-US" sz="1200" b="1" i="0" u="none" strike="noStrike" dirty="0">
                          <a:solidFill>
                            <a:srgbClr val="000000"/>
                          </a:solidFill>
                          <a:latin typeface="Arial Black" pitchFamily="34" charset="0"/>
                        </a:rPr>
                        <a:t>PCA LSTM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34.70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3.60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33.44</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074004">
                <a:tc>
                  <a:txBody>
                    <a:bodyPr/>
                    <a:lstStyle/>
                    <a:p>
                      <a:pPr algn="l" fontAlgn="b"/>
                      <a:r>
                        <a:rPr lang="en-US" sz="1200" b="1" i="0" u="none" strike="noStrike">
                          <a:solidFill>
                            <a:srgbClr val="000000"/>
                          </a:solidFill>
                          <a:latin typeface="Arial Black" pitchFamily="34" charset="0"/>
                        </a:rPr>
                        <a:t>PCA LSTM Moving Averages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 with Moving Average variables(Feature Engineering)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7.75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135.03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11.62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851344">
                <a:tc>
                  <a:txBody>
                    <a:bodyPr/>
                    <a:lstStyle/>
                    <a:p>
                      <a:pPr algn="l" fontAlgn="b"/>
                      <a:r>
                        <a:rPr lang="en-US" sz="1200" b="1" i="0" u="none" strike="noStrike">
                          <a:solidFill>
                            <a:srgbClr val="000000"/>
                          </a:solidFill>
                          <a:latin typeface="Arial Black" pitchFamily="34" charset="0"/>
                        </a:rPr>
                        <a:t>LSTM_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9.71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159.01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12.61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8.20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943028">
                <a:tc>
                  <a:txBody>
                    <a:bodyPr/>
                    <a:lstStyle/>
                    <a:p>
                      <a:pPr algn="l" fontAlgn="b"/>
                      <a:r>
                        <a:rPr lang="en-US" sz="1200" b="1" i="0" u="none" strike="noStrike">
                          <a:solidFill>
                            <a:srgbClr val="000000"/>
                          </a:solidFill>
                          <a:latin typeface="Arial Black" pitchFamily="34" charset="0"/>
                        </a:rPr>
                        <a:t>AutoKeras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242.51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15.57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0.27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REGRESSION  METRICS COMPARISON</a:t>
            </a:r>
            <a:endParaRPr lang="en-US" sz="2800" dirty="0"/>
          </a:p>
        </p:txBody>
      </p:sp>
      <p:graphicFrame>
        <p:nvGraphicFramePr>
          <p:cNvPr id="3" name="Table 2"/>
          <p:cNvGraphicFramePr>
            <a:graphicFrameLocks noGrp="1"/>
          </p:cNvGraphicFramePr>
          <p:nvPr/>
        </p:nvGraphicFramePr>
        <p:xfrm>
          <a:off x="383823" y="1535288"/>
          <a:ext cx="11334044" cy="4752622"/>
        </p:xfrm>
        <a:graphic>
          <a:graphicData uri="http://schemas.openxmlformats.org/drawingml/2006/table">
            <a:tbl>
              <a:tblPr/>
              <a:tblGrid>
                <a:gridCol w="2398846">
                  <a:extLst>
                    <a:ext uri="{9D8B030D-6E8A-4147-A177-3AD203B41FA5}">
                      <a16:colId xmlns:a16="http://schemas.microsoft.com/office/drawing/2014/main" val="20000"/>
                    </a:ext>
                  </a:extLst>
                </a:gridCol>
                <a:gridCol w="3971199">
                  <a:extLst>
                    <a:ext uri="{9D8B030D-6E8A-4147-A177-3AD203B41FA5}">
                      <a16:colId xmlns:a16="http://schemas.microsoft.com/office/drawing/2014/main" val="20001"/>
                    </a:ext>
                  </a:extLst>
                </a:gridCol>
                <a:gridCol w="2706261">
                  <a:extLst>
                    <a:ext uri="{9D8B030D-6E8A-4147-A177-3AD203B41FA5}">
                      <a16:colId xmlns:a16="http://schemas.microsoft.com/office/drawing/2014/main" val="20002"/>
                    </a:ext>
                  </a:extLst>
                </a:gridCol>
                <a:gridCol w="2257738">
                  <a:extLst>
                    <a:ext uri="{9D8B030D-6E8A-4147-A177-3AD203B41FA5}">
                      <a16:colId xmlns:a16="http://schemas.microsoft.com/office/drawing/2014/main" val="20003"/>
                    </a:ext>
                  </a:extLst>
                </a:gridCol>
              </a:tblGrid>
              <a:tr h="678946">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678946">
                <a:tc>
                  <a:txBody>
                    <a:bodyPr/>
                    <a:lstStyle/>
                    <a:p>
                      <a:pPr algn="l" fontAlgn="b"/>
                      <a:r>
                        <a:rPr lang="en-US" sz="1200" b="1" i="0" u="none" strike="noStrike" dirty="0">
                          <a:solidFill>
                            <a:srgbClr val="000000"/>
                          </a:solidFill>
                          <a:latin typeface="Arial Black" pitchFamily="34" charset="0"/>
                        </a:rPr>
                        <a:t>OLS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Ordinary Least Squares (OLS)-Linear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1"/>
                  </a:ext>
                </a:extLst>
              </a:tr>
              <a:tr h="678946">
                <a:tc>
                  <a:txBody>
                    <a:bodyPr/>
                    <a:lstStyle/>
                    <a:p>
                      <a:pPr algn="l" fontAlgn="b"/>
                      <a:r>
                        <a:rPr lang="en-US" sz="1200" b="1" i="0" u="none" strike="noStrike" dirty="0">
                          <a:solidFill>
                            <a:srgbClr val="000000"/>
                          </a:solidFill>
                          <a:latin typeface="Arial Black" pitchFamily="34" charset="0"/>
                        </a:rPr>
                        <a:t>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2"/>
                  </a:ext>
                </a:extLst>
              </a:tr>
              <a:tr h="678946">
                <a:tc>
                  <a:txBody>
                    <a:bodyPr/>
                    <a:lstStyle/>
                    <a:p>
                      <a:pPr algn="l" fontAlgn="b"/>
                      <a:r>
                        <a:rPr lang="en-US" sz="1200" b="1" i="0" u="none" strike="noStrike">
                          <a:solidFill>
                            <a:srgbClr val="000000"/>
                          </a:solidFill>
                          <a:latin typeface="Arial Black" pitchFamily="34" charset="0"/>
                        </a:rPr>
                        <a:t>CVLASSO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 Using Cross Validation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3"/>
                  </a:ext>
                </a:extLst>
              </a:tr>
              <a:tr h="678946">
                <a:tc>
                  <a:txBody>
                    <a:bodyPr/>
                    <a:lstStyle/>
                    <a:p>
                      <a:pPr algn="l" fontAlgn="b"/>
                      <a:r>
                        <a:rPr lang="en-US" sz="1200" b="1" i="0" u="none" strike="noStrike">
                          <a:solidFill>
                            <a:srgbClr val="000000"/>
                          </a:solidFill>
                          <a:latin typeface="Arial Black" pitchFamily="34" charset="0"/>
                        </a:rPr>
                        <a:t>KNN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The k-Nearest Neighbors (KNN) Algorithm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NO-5.423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NO-0.59</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extLst>
                  <a:ext uri="{0D108BD9-81ED-4DB2-BD59-A6C34878D82A}">
                    <a16:rowId xmlns:a16="http://schemas.microsoft.com/office/drawing/2014/main" val="10004"/>
                  </a:ext>
                </a:extLst>
              </a:tr>
              <a:tr h="678946">
                <a:tc>
                  <a:txBody>
                    <a:bodyPr/>
                    <a:lstStyle/>
                    <a:p>
                      <a:pPr algn="l" fontAlgn="b"/>
                      <a:r>
                        <a:rPr lang="en-US" sz="1200" b="1" i="0" u="none" strike="noStrike">
                          <a:solidFill>
                            <a:srgbClr val="000000"/>
                          </a:solidFill>
                          <a:latin typeface="Arial Black" pitchFamily="34" charset="0"/>
                        </a:rPr>
                        <a:t>DT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Decision Tree 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5"/>
                  </a:ext>
                </a:extLst>
              </a:tr>
              <a:tr h="678946">
                <a:tc>
                  <a:txBody>
                    <a:bodyPr/>
                    <a:lstStyle/>
                    <a:p>
                      <a:pPr algn="l" fontAlgn="b"/>
                      <a:r>
                        <a:rPr lang="en-US" sz="1200" b="1" i="0" u="none" strike="noStrike">
                          <a:solidFill>
                            <a:srgbClr val="000000"/>
                          </a:solidFill>
                          <a:latin typeface="Arial Black" pitchFamily="34" charset="0"/>
                        </a:rPr>
                        <a:t>GRIDSEARCHCV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 GridSearchCV Algorithm with                    Hyper-parameter Tuning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REGRESSION  METRICS COMPARISON</a:t>
            </a:r>
            <a:endParaRPr lang="en-US" sz="2800" dirty="0"/>
          </a:p>
        </p:txBody>
      </p:sp>
      <p:graphicFrame>
        <p:nvGraphicFramePr>
          <p:cNvPr id="3" name="Table 2"/>
          <p:cNvGraphicFramePr>
            <a:graphicFrameLocks noGrp="1"/>
          </p:cNvGraphicFramePr>
          <p:nvPr/>
        </p:nvGraphicFramePr>
        <p:xfrm>
          <a:off x="383823" y="1478845"/>
          <a:ext cx="11435643" cy="4854222"/>
        </p:xfrm>
        <a:graphic>
          <a:graphicData uri="http://schemas.openxmlformats.org/drawingml/2006/table">
            <a:tbl>
              <a:tblPr/>
              <a:tblGrid>
                <a:gridCol w="2420349">
                  <a:extLst>
                    <a:ext uri="{9D8B030D-6E8A-4147-A177-3AD203B41FA5}">
                      <a16:colId xmlns:a16="http://schemas.microsoft.com/office/drawing/2014/main" val="20000"/>
                    </a:ext>
                  </a:extLst>
                </a:gridCol>
                <a:gridCol w="4006797">
                  <a:extLst>
                    <a:ext uri="{9D8B030D-6E8A-4147-A177-3AD203B41FA5}">
                      <a16:colId xmlns:a16="http://schemas.microsoft.com/office/drawing/2014/main" val="20001"/>
                    </a:ext>
                  </a:extLst>
                </a:gridCol>
                <a:gridCol w="2730520">
                  <a:extLst>
                    <a:ext uri="{9D8B030D-6E8A-4147-A177-3AD203B41FA5}">
                      <a16:colId xmlns:a16="http://schemas.microsoft.com/office/drawing/2014/main" val="20002"/>
                    </a:ext>
                  </a:extLst>
                </a:gridCol>
                <a:gridCol w="2277977">
                  <a:extLst>
                    <a:ext uri="{9D8B030D-6E8A-4147-A177-3AD203B41FA5}">
                      <a16:colId xmlns:a16="http://schemas.microsoft.com/office/drawing/2014/main" val="20003"/>
                    </a:ext>
                  </a:extLst>
                </a:gridCol>
              </a:tblGrid>
              <a:tr h="676408">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676408">
                <a:tc>
                  <a:txBody>
                    <a:bodyPr/>
                    <a:lstStyle/>
                    <a:p>
                      <a:pPr algn="l" fontAlgn="b"/>
                      <a:r>
                        <a:rPr lang="en-US" sz="1200" b="1" i="0" u="none" strike="noStrike" dirty="0">
                          <a:solidFill>
                            <a:srgbClr val="000000"/>
                          </a:solidFill>
                          <a:latin typeface="Arial Black" pitchFamily="34" charset="0"/>
                        </a:rPr>
                        <a:t>RF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Random Forest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1"/>
                  </a:ext>
                </a:extLst>
              </a:tr>
              <a:tr h="676408">
                <a:tc>
                  <a:txBody>
                    <a:bodyPr/>
                    <a:lstStyle/>
                    <a:p>
                      <a:pPr algn="l" fontAlgn="b"/>
                      <a:r>
                        <a:rPr lang="en-US" sz="1200" b="1" i="0" u="none" strike="noStrike">
                          <a:solidFill>
                            <a:srgbClr val="000000"/>
                          </a:solidFill>
                          <a:latin typeface="Arial Black" pitchFamily="34" charset="0"/>
                        </a:rPr>
                        <a:t>XGBOOST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XGBoost ML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2"/>
                  </a:ext>
                </a:extLst>
              </a:tr>
              <a:tr h="676408">
                <a:tc>
                  <a:txBody>
                    <a:bodyPr/>
                    <a:lstStyle/>
                    <a:p>
                      <a:pPr algn="l" fontAlgn="b"/>
                      <a:r>
                        <a:rPr lang="en-US" sz="1200" b="1" i="0" u="none" strike="noStrike">
                          <a:solidFill>
                            <a:srgbClr val="000000"/>
                          </a:solidFill>
                          <a:latin typeface="Arial Black" pitchFamily="34" charset="0"/>
                        </a:rPr>
                        <a:t>PCA 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YES-4.366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0" i="0" u="none" strike="noStrike">
                          <a:solidFill>
                            <a:srgbClr val="000000"/>
                          </a:solidFill>
                          <a:latin typeface="Arial Black" pitchFamily="34" charset="0"/>
                        </a:rPr>
                        <a:t>YES-33.44</a:t>
                      </a:r>
                      <a:br>
                        <a:rPr lang="en-US" sz="1200" b="0" i="0" u="none" strike="noStrike">
                          <a:solidFill>
                            <a:srgbClr val="000000"/>
                          </a:solidFill>
                          <a:latin typeface="Arial Black" pitchFamily="34" charset="0"/>
                        </a:rPr>
                      </a:br>
                      <a:endParaRPr lang="en-US" sz="1200" b="0" i="0" u="none" strike="noStrike">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3"/>
                  </a:ext>
                </a:extLst>
              </a:tr>
              <a:tr h="795774">
                <a:tc>
                  <a:txBody>
                    <a:bodyPr/>
                    <a:lstStyle/>
                    <a:p>
                      <a:pPr algn="l" fontAlgn="b"/>
                      <a:r>
                        <a:rPr lang="en-US" sz="1200" b="1" i="0" u="none" strike="noStrike">
                          <a:solidFill>
                            <a:srgbClr val="000000"/>
                          </a:solidFill>
                          <a:latin typeface="Arial Black" pitchFamily="34" charset="0"/>
                        </a:rPr>
                        <a:t>PCA LSTM Moving Averages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Using Principal Component Analysis (PCA)  with LSTM with Moving Average variables(Feature Engineering)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YES-33.47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4"/>
                  </a:ext>
                </a:extLst>
              </a:tr>
              <a:tr h="676408">
                <a:tc>
                  <a:txBody>
                    <a:bodyPr/>
                    <a:lstStyle/>
                    <a:p>
                      <a:pPr algn="l" fontAlgn="b"/>
                      <a:r>
                        <a:rPr lang="en-US" sz="1200" b="1" i="0" u="none" strike="noStrike">
                          <a:solidFill>
                            <a:srgbClr val="000000"/>
                          </a:solidFill>
                          <a:latin typeface="Arial Black" pitchFamily="34" charset="0"/>
                        </a:rPr>
                        <a:t>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YES-33.40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5"/>
                  </a:ext>
                </a:extLst>
              </a:tr>
              <a:tr h="676408">
                <a:tc>
                  <a:txBody>
                    <a:bodyPr/>
                    <a:lstStyle/>
                    <a:p>
                      <a:pPr algn="l" fontAlgn="b"/>
                      <a:r>
                        <a:rPr lang="en-US" sz="1200" b="1" i="0" u="none" strike="noStrike">
                          <a:solidFill>
                            <a:srgbClr val="000000"/>
                          </a:solidFill>
                          <a:latin typeface="Arial Black" pitchFamily="34" charset="0"/>
                        </a:rPr>
                        <a:t>AutoKeras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dirty="0">
                          <a:solidFill>
                            <a:srgbClr val="000000"/>
                          </a:solidFill>
                          <a:latin typeface="Arial Black" pitchFamily="34" charset="0"/>
                        </a:rPr>
                        <a:t>YES-0.27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SMA EMA T Test METRICS</a:t>
            </a:r>
            <a:endParaRPr lang="en-US" dirty="0"/>
          </a:p>
        </p:txBody>
      </p:sp>
      <p:graphicFrame>
        <p:nvGraphicFramePr>
          <p:cNvPr id="8" name="Table 7"/>
          <p:cNvGraphicFramePr>
            <a:graphicFrameLocks noGrp="1"/>
          </p:cNvGraphicFramePr>
          <p:nvPr/>
        </p:nvGraphicFramePr>
        <p:xfrm>
          <a:off x="349957" y="1562454"/>
          <a:ext cx="11514664" cy="4740969"/>
        </p:xfrm>
        <a:graphic>
          <a:graphicData uri="http://schemas.openxmlformats.org/drawingml/2006/table">
            <a:tbl>
              <a:tblPr/>
              <a:tblGrid>
                <a:gridCol w="1864021">
                  <a:extLst>
                    <a:ext uri="{9D8B030D-6E8A-4147-A177-3AD203B41FA5}">
                      <a16:colId xmlns:a16="http://schemas.microsoft.com/office/drawing/2014/main" val="20000"/>
                    </a:ext>
                  </a:extLst>
                </a:gridCol>
                <a:gridCol w="2194559">
                  <a:extLst>
                    <a:ext uri="{9D8B030D-6E8A-4147-A177-3AD203B41FA5}">
                      <a16:colId xmlns:a16="http://schemas.microsoft.com/office/drawing/2014/main" val="20001"/>
                    </a:ext>
                  </a:extLst>
                </a:gridCol>
                <a:gridCol w="1864021">
                  <a:extLst>
                    <a:ext uri="{9D8B030D-6E8A-4147-A177-3AD203B41FA5}">
                      <a16:colId xmlns:a16="http://schemas.microsoft.com/office/drawing/2014/main" val="20002"/>
                    </a:ext>
                  </a:extLst>
                </a:gridCol>
                <a:gridCol w="1864021">
                  <a:extLst>
                    <a:ext uri="{9D8B030D-6E8A-4147-A177-3AD203B41FA5}">
                      <a16:colId xmlns:a16="http://schemas.microsoft.com/office/drawing/2014/main" val="20003"/>
                    </a:ext>
                  </a:extLst>
                </a:gridCol>
                <a:gridCol w="1864021">
                  <a:extLst>
                    <a:ext uri="{9D8B030D-6E8A-4147-A177-3AD203B41FA5}">
                      <a16:colId xmlns:a16="http://schemas.microsoft.com/office/drawing/2014/main" val="20004"/>
                    </a:ext>
                  </a:extLst>
                </a:gridCol>
                <a:gridCol w="1864021">
                  <a:extLst>
                    <a:ext uri="{9D8B030D-6E8A-4147-A177-3AD203B41FA5}">
                      <a16:colId xmlns:a16="http://schemas.microsoft.com/office/drawing/2014/main" val="20005"/>
                    </a:ext>
                  </a:extLst>
                </a:gridCol>
              </a:tblGrid>
              <a:tr h="484685">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538539">
                <a:tc>
                  <a:txBody>
                    <a:bodyPr/>
                    <a:lstStyle/>
                    <a:p>
                      <a:pPr algn="l" fontAlgn="b"/>
                      <a:r>
                        <a:rPr lang="en-US" sz="1600" b="1" i="0" u="none" strike="noStrike" dirty="0">
                          <a:solidFill>
                            <a:srgbClr val="000000"/>
                          </a:solidFill>
                          <a:latin typeface="Arial Black"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4114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722385">
                <a:tc>
                  <a:txBody>
                    <a:bodyPr/>
                    <a:lstStyle/>
                    <a:p>
                      <a:pPr algn="l" fontAlgn="b"/>
                      <a:r>
                        <a:rPr lang="en-US" sz="1600" b="1" i="0" u="none" strike="noStrike" dirty="0">
                          <a:solidFill>
                            <a:srgbClr val="000000"/>
                          </a:solidFill>
                          <a:latin typeface="Arial Black"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722385">
                <a:tc>
                  <a:txBody>
                    <a:bodyPr/>
                    <a:lstStyle/>
                    <a:p>
                      <a:pPr algn="l" fontAlgn="b"/>
                      <a:r>
                        <a:rPr lang="en-US" sz="1600" b="1" i="0" u="none" strike="noStrike">
                          <a:solidFill>
                            <a:srgbClr val="000000"/>
                          </a:solidFill>
                          <a:latin typeface="Arial Black"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722385">
                <a:tc>
                  <a:txBody>
                    <a:bodyPr/>
                    <a:lstStyle/>
                    <a:p>
                      <a:pPr algn="l" fontAlgn="b"/>
                      <a:r>
                        <a:rPr lang="en-US" sz="1600" b="1" i="0" u="none" strike="noStrike">
                          <a:solidFill>
                            <a:srgbClr val="000000"/>
                          </a:solidFill>
                          <a:latin typeface="Arial Black"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4077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r h="722385">
                <a:tc>
                  <a:txBody>
                    <a:bodyPr/>
                    <a:lstStyle/>
                    <a:p>
                      <a:pPr algn="l" fontAlgn="b"/>
                      <a:r>
                        <a:rPr lang="en-US" sz="1600" b="1" i="0" u="none" strike="noStrike">
                          <a:solidFill>
                            <a:srgbClr val="000000"/>
                          </a:solidFill>
                          <a:latin typeface="Arial Black"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5"/>
                  </a:ext>
                </a:extLst>
              </a:tr>
              <a:tr h="722385">
                <a:tc>
                  <a:txBody>
                    <a:bodyPr/>
                    <a:lstStyle/>
                    <a:p>
                      <a:pPr algn="l" fontAlgn="b"/>
                      <a:r>
                        <a:rPr lang="en-US" sz="1600" b="1" i="0" u="none" strike="noStrike">
                          <a:solidFill>
                            <a:srgbClr val="000000"/>
                          </a:solidFill>
                          <a:latin typeface="Arial Black"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3236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SMA EMA Z Test METRICS</a:t>
            </a:r>
            <a:endParaRPr lang="en-US" dirty="0"/>
          </a:p>
        </p:txBody>
      </p:sp>
      <p:graphicFrame>
        <p:nvGraphicFramePr>
          <p:cNvPr id="4" name="Table 3"/>
          <p:cNvGraphicFramePr>
            <a:graphicFrameLocks noGrp="1"/>
          </p:cNvGraphicFramePr>
          <p:nvPr/>
        </p:nvGraphicFramePr>
        <p:xfrm>
          <a:off x="304799" y="1478843"/>
          <a:ext cx="11401780" cy="4515558"/>
        </p:xfrm>
        <a:graphic>
          <a:graphicData uri="http://schemas.openxmlformats.org/drawingml/2006/table">
            <a:tbl>
              <a:tblPr/>
              <a:tblGrid>
                <a:gridCol w="1845747">
                  <a:extLst>
                    <a:ext uri="{9D8B030D-6E8A-4147-A177-3AD203B41FA5}">
                      <a16:colId xmlns:a16="http://schemas.microsoft.com/office/drawing/2014/main" val="20000"/>
                    </a:ext>
                  </a:extLst>
                </a:gridCol>
                <a:gridCol w="2173045">
                  <a:extLst>
                    <a:ext uri="{9D8B030D-6E8A-4147-A177-3AD203B41FA5}">
                      <a16:colId xmlns:a16="http://schemas.microsoft.com/office/drawing/2014/main" val="20001"/>
                    </a:ext>
                  </a:extLst>
                </a:gridCol>
                <a:gridCol w="1845747">
                  <a:extLst>
                    <a:ext uri="{9D8B030D-6E8A-4147-A177-3AD203B41FA5}">
                      <a16:colId xmlns:a16="http://schemas.microsoft.com/office/drawing/2014/main" val="20002"/>
                    </a:ext>
                  </a:extLst>
                </a:gridCol>
                <a:gridCol w="1845747">
                  <a:extLst>
                    <a:ext uri="{9D8B030D-6E8A-4147-A177-3AD203B41FA5}">
                      <a16:colId xmlns:a16="http://schemas.microsoft.com/office/drawing/2014/main" val="20003"/>
                    </a:ext>
                  </a:extLst>
                </a:gridCol>
                <a:gridCol w="1845747">
                  <a:extLst>
                    <a:ext uri="{9D8B030D-6E8A-4147-A177-3AD203B41FA5}">
                      <a16:colId xmlns:a16="http://schemas.microsoft.com/office/drawing/2014/main" val="20004"/>
                    </a:ext>
                  </a:extLst>
                </a:gridCol>
                <a:gridCol w="1845747">
                  <a:extLst>
                    <a:ext uri="{9D8B030D-6E8A-4147-A177-3AD203B41FA5}">
                      <a16:colId xmlns:a16="http://schemas.microsoft.com/office/drawing/2014/main" val="20005"/>
                    </a:ext>
                  </a:extLst>
                </a:gridCol>
              </a:tblGrid>
              <a:tr h="567720">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847213">
                <a:tc>
                  <a:txBody>
                    <a:bodyPr/>
                    <a:lstStyle/>
                    <a:p>
                      <a:pPr algn="l" fontAlgn="b"/>
                      <a:r>
                        <a:rPr lang="en-US" sz="1600" b="1" i="0" u="none" strike="noStrike" dirty="0">
                          <a:solidFill>
                            <a:srgbClr val="000000"/>
                          </a:solidFill>
                          <a:latin typeface="Arial Black"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2406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847213">
                <a:tc>
                  <a:txBody>
                    <a:bodyPr/>
                    <a:lstStyle/>
                    <a:p>
                      <a:pPr algn="l" fontAlgn="b"/>
                      <a:r>
                        <a:rPr lang="en-US" sz="1600" b="1" i="0" u="none" strike="noStrike" dirty="0">
                          <a:solidFill>
                            <a:srgbClr val="000000"/>
                          </a:solidFill>
                          <a:latin typeface="Arial Black"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1126706">
                <a:tc>
                  <a:txBody>
                    <a:bodyPr/>
                    <a:lstStyle/>
                    <a:p>
                      <a:pPr algn="l" fontAlgn="b"/>
                      <a:r>
                        <a:rPr lang="en-US" sz="1600" b="1" i="0" u="none" strike="noStrike">
                          <a:solidFill>
                            <a:srgbClr val="000000"/>
                          </a:solidFill>
                          <a:latin typeface="Arial Black"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1126706">
                <a:tc>
                  <a:txBody>
                    <a:bodyPr/>
                    <a:lstStyle/>
                    <a:p>
                      <a:pPr algn="l" fontAlgn="b"/>
                      <a:r>
                        <a:rPr lang="en-US" sz="1600" b="1" i="0" u="none" strike="noStrike">
                          <a:solidFill>
                            <a:srgbClr val="000000"/>
                          </a:solidFill>
                          <a:latin typeface="Arial Black"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CLASSIFICATION MODELS METRICS</a:t>
            </a:r>
            <a:endParaRPr lang="en-US" dirty="0"/>
          </a:p>
        </p:txBody>
      </p:sp>
      <p:graphicFrame>
        <p:nvGraphicFramePr>
          <p:cNvPr id="6" name="Table 5"/>
          <p:cNvGraphicFramePr>
            <a:graphicFrameLocks noGrp="1"/>
          </p:cNvGraphicFramePr>
          <p:nvPr/>
        </p:nvGraphicFramePr>
        <p:xfrm>
          <a:off x="417691" y="1614311"/>
          <a:ext cx="11119555" cy="4526846"/>
        </p:xfrm>
        <a:graphic>
          <a:graphicData uri="http://schemas.openxmlformats.org/drawingml/2006/table">
            <a:tbl>
              <a:tblPr/>
              <a:tblGrid>
                <a:gridCol w="2345107">
                  <a:extLst>
                    <a:ext uri="{9D8B030D-6E8A-4147-A177-3AD203B41FA5}">
                      <a16:colId xmlns:a16="http://schemas.microsoft.com/office/drawing/2014/main" val="20000"/>
                    </a:ext>
                  </a:extLst>
                </a:gridCol>
                <a:gridCol w="1995312">
                  <a:extLst>
                    <a:ext uri="{9D8B030D-6E8A-4147-A177-3AD203B41FA5}">
                      <a16:colId xmlns:a16="http://schemas.microsoft.com/office/drawing/2014/main" val="20001"/>
                    </a:ext>
                  </a:extLst>
                </a:gridCol>
                <a:gridCol w="1694784">
                  <a:extLst>
                    <a:ext uri="{9D8B030D-6E8A-4147-A177-3AD203B41FA5}">
                      <a16:colId xmlns:a16="http://schemas.microsoft.com/office/drawing/2014/main" val="20002"/>
                    </a:ext>
                  </a:extLst>
                </a:gridCol>
                <a:gridCol w="1694784">
                  <a:extLst>
                    <a:ext uri="{9D8B030D-6E8A-4147-A177-3AD203B41FA5}">
                      <a16:colId xmlns:a16="http://schemas.microsoft.com/office/drawing/2014/main" val="20003"/>
                    </a:ext>
                  </a:extLst>
                </a:gridCol>
                <a:gridCol w="1694784">
                  <a:extLst>
                    <a:ext uri="{9D8B030D-6E8A-4147-A177-3AD203B41FA5}">
                      <a16:colId xmlns:a16="http://schemas.microsoft.com/office/drawing/2014/main" val="20004"/>
                    </a:ext>
                  </a:extLst>
                </a:gridCol>
                <a:gridCol w="1694784">
                  <a:extLst>
                    <a:ext uri="{9D8B030D-6E8A-4147-A177-3AD203B41FA5}">
                      <a16:colId xmlns:a16="http://schemas.microsoft.com/office/drawing/2014/main" val="20005"/>
                    </a:ext>
                  </a:extLst>
                </a:gridCol>
              </a:tblGrid>
              <a:tr h="759323">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0"/>
                  </a:ext>
                </a:extLst>
              </a:tr>
              <a:tr h="1131712">
                <a:tc>
                  <a:txBody>
                    <a:bodyPr/>
                    <a:lstStyle/>
                    <a:p>
                      <a:pPr algn="l" fontAlgn="b"/>
                      <a:r>
                        <a:rPr lang="en-US" sz="1600" b="1" i="0" u="none" strike="noStrike">
                          <a:solidFill>
                            <a:srgbClr val="000000"/>
                          </a:solidFill>
                          <a:latin typeface="Arial Black" pitchFamily="34" charset="0"/>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AutoKeras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84.92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1131712">
                <a:tc>
                  <a:txBody>
                    <a:bodyPr/>
                    <a:lstStyle/>
                    <a:p>
                      <a:pPr algn="l" fontAlgn="b"/>
                      <a:r>
                        <a:rPr lang="en-US" sz="1600" b="1" i="0" u="none" strike="noStrike" dirty="0">
                          <a:solidFill>
                            <a:srgbClr val="000000"/>
                          </a:solidFill>
                          <a:latin typeface="Arial Black" pitchFamily="34" charset="0"/>
                        </a:rPr>
                        <a:t>K-neighbors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1504099">
                <a:tc>
                  <a:txBody>
                    <a:bodyPr/>
                    <a:lstStyle/>
                    <a:p>
                      <a:pPr algn="l" fontAlgn="b"/>
                      <a:r>
                        <a:rPr lang="en-US" sz="1600" b="1" i="0" u="none" strike="noStrike" dirty="0">
                          <a:solidFill>
                            <a:srgbClr val="000000"/>
                          </a:solidFill>
                          <a:latin typeface="Arial Black" pitchFamily="34" charset="0"/>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LogisticRegression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4" name="Table 3"/>
          <p:cNvGraphicFramePr>
            <a:graphicFrameLocks noGrp="1"/>
          </p:cNvGraphicFramePr>
          <p:nvPr/>
        </p:nvGraphicFramePr>
        <p:xfrm>
          <a:off x="620889" y="1535290"/>
          <a:ext cx="10758311" cy="4752622"/>
        </p:xfrm>
        <a:graphic>
          <a:graphicData uri="http://schemas.openxmlformats.org/drawingml/2006/table">
            <a:tbl>
              <a:tblPr/>
              <a:tblGrid>
                <a:gridCol w="2894831">
                  <a:extLst>
                    <a:ext uri="{9D8B030D-6E8A-4147-A177-3AD203B41FA5}">
                      <a16:colId xmlns:a16="http://schemas.microsoft.com/office/drawing/2014/main" val="20000"/>
                    </a:ext>
                  </a:extLst>
                </a:gridCol>
                <a:gridCol w="2463039">
                  <a:extLst>
                    <a:ext uri="{9D8B030D-6E8A-4147-A177-3AD203B41FA5}">
                      <a16:colId xmlns:a16="http://schemas.microsoft.com/office/drawing/2014/main" val="20001"/>
                    </a:ext>
                  </a:extLst>
                </a:gridCol>
                <a:gridCol w="5400441">
                  <a:extLst>
                    <a:ext uri="{9D8B030D-6E8A-4147-A177-3AD203B41FA5}">
                      <a16:colId xmlns:a16="http://schemas.microsoft.com/office/drawing/2014/main" val="20002"/>
                    </a:ext>
                  </a:extLst>
                </a:gridCol>
              </a:tblGrid>
              <a:tr h="678946">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678946">
                <a:tc>
                  <a:txBody>
                    <a:bodyPr/>
                    <a:lstStyle/>
                    <a:p>
                      <a:pPr algn="l" fontAlgn="b"/>
                      <a:r>
                        <a:rPr lang="en-US" sz="1800" b="1" i="0" u="none" strike="noStrike" dirty="0">
                          <a:solidFill>
                            <a:srgbClr val="000000"/>
                          </a:solidFill>
                          <a:latin typeface="Calibri" pitchFamily="34" charset="0"/>
                          <a:cs typeface="Calibri"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a:solidFill>
                            <a:srgbClr val="000000"/>
                          </a:solidFill>
                          <a:latin typeface="Calibri" pitchFamily="34" charset="0"/>
                          <a:cs typeface="Calibri" pitchFamily="34" charset="0"/>
                        </a:rPr>
                        <a:t>YES-77.67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1"/>
                  </a:ext>
                </a:extLst>
              </a:tr>
              <a:tr h="678946">
                <a:tc>
                  <a:txBody>
                    <a:bodyPr/>
                    <a:lstStyle/>
                    <a:p>
                      <a:pPr algn="l" fontAlgn="b"/>
                      <a:r>
                        <a:rPr lang="en-US" sz="1800" b="1" i="0" u="none" strike="noStrike" dirty="0">
                          <a:solidFill>
                            <a:srgbClr val="000000"/>
                          </a:solidFill>
                          <a:latin typeface="Calibri" pitchFamily="34" charset="0"/>
                          <a:cs typeface="Calibri"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678946">
                <a:tc>
                  <a:txBody>
                    <a:bodyPr/>
                    <a:lstStyle/>
                    <a:p>
                      <a:pPr algn="l" fontAlgn="b"/>
                      <a:r>
                        <a:rPr lang="en-US" sz="1800" b="1" i="0" u="none" strike="noStrike">
                          <a:solidFill>
                            <a:srgbClr val="000000"/>
                          </a:solidFill>
                          <a:latin typeface="Calibri" pitchFamily="34" charset="0"/>
                          <a:cs typeface="Calibri"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678946">
                <a:tc>
                  <a:txBody>
                    <a:bodyPr/>
                    <a:lstStyle/>
                    <a:p>
                      <a:pPr algn="l" fontAlgn="b"/>
                      <a:r>
                        <a:rPr lang="en-US" sz="1800" b="1" i="0" u="none" strike="noStrike">
                          <a:solidFill>
                            <a:srgbClr val="000000"/>
                          </a:solidFill>
                          <a:latin typeface="Calibri" pitchFamily="34" charset="0"/>
                          <a:cs typeface="Calibri"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YES-76.97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4"/>
                  </a:ext>
                </a:extLst>
              </a:tr>
              <a:tr h="678946">
                <a:tc>
                  <a:txBody>
                    <a:bodyPr/>
                    <a:lstStyle/>
                    <a:p>
                      <a:pPr algn="l" fontAlgn="b"/>
                      <a:r>
                        <a:rPr lang="en-US" sz="1800" b="1" i="0" u="none" strike="noStrike">
                          <a:solidFill>
                            <a:srgbClr val="000000"/>
                          </a:solidFill>
                          <a:latin typeface="Calibri" pitchFamily="34" charset="0"/>
                          <a:cs typeface="Calibri"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678946">
                <a:tc>
                  <a:txBody>
                    <a:bodyPr/>
                    <a:lstStyle/>
                    <a:p>
                      <a:pPr algn="l" fontAlgn="b"/>
                      <a:r>
                        <a:rPr lang="en-US" sz="1800" b="1" i="0" u="none" strike="noStrike">
                          <a:solidFill>
                            <a:srgbClr val="000000"/>
                          </a:solidFill>
                          <a:latin typeface="Calibri" pitchFamily="34" charset="0"/>
                          <a:cs typeface="Calibri"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5" name="Table 4"/>
          <p:cNvGraphicFramePr>
            <a:graphicFrameLocks noGrp="1"/>
          </p:cNvGraphicFramePr>
          <p:nvPr/>
        </p:nvGraphicFramePr>
        <p:xfrm>
          <a:off x="722489" y="1603024"/>
          <a:ext cx="10871201" cy="4515555"/>
        </p:xfrm>
        <a:graphic>
          <a:graphicData uri="http://schemas.openxmlformats.org/drawingml/2006/table">
            <a:tbl>
              <a:tblPr/>
              <a:tblGrid>
                <a:gridCol w="2925208">
                  <a:extLst>
                    <a:ext uri="{9D8B030D-6E8A-4147-A177-3AD203B41FA5}">
                      <a16:colId xmlns:a16="http://schemas.microsoft.com/office/drawing/2014/main" val="20000"/>
                    </a:ext>
                  </a:extLst>
                </a:gridCol>
                <a:gridCol w="2488884">
                  <a:extLst>
                    <a:ext uri="{9D8B030D-6E8A-4147-A177-3AD203B41FA5}">
                      <a16:colId xmlns:a16="http://schemas.microsoft.com/office/drawing/2014/main" val="20001"/>
                    </a:ext>
                  </a:extLst>
                </a:gridCol>
                <a:gridCol w="5457109">
                  <a:extLst>
                    <a:ext uri="{9D8B030D-6E8A-4147-A177-3AD203B41FA5}">
                      <a16:colId xmlns:a16="http://schemas.microsoft.com/office/drawing/2014/main" val="20002"/>
                    </a:ext>
                  </a:extLst>
                </a:gridCol>
              </a:tblGrid>
              <a:tr h="903111">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903111">
                <a:tc>
                  <a:txBody>
                    <a:bodyPr/>
                    <a:lstStyle/>
                    <a:p>
                      <a:pPr algn="l" fontAlgn="b"/>
                      <a:r>
                        <a:rPr lang="en-US" sz="1800" b="1" i="0" u="none" strike="noStrike" dirty="0">
                          <a:solidFill>
                            <a:srgbClr val="000000"/>
                          </a:solidFill>
                          <a:latin typeface="Calibri" pitchFamily="34" charset="0"/>
                          <a:cs typeface="Calibri"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903111">
                <a:tc>
                  <a:txBody>
                    <a:bodyPr/>
                    <a:lstStyle/>
                    <a:p>
                      <a:pPr algn="l" fontAlgn="b"/>
                      <a:r>
                        <a:rPr lang="en-US" sz="1800" b="1" i="0" u="none" strike="noStrike">
                          <a:solidFill>
                            <a:srgbClr val="000000"/>
                          </a:solidFill>
                          <a:latin typeface="Calibri" pitchFamily="34" charset="0"/>
                          <a:cs typeface="Calibri"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903111">
                <a:tc>
                  <a:txBody>
                    <a:bodyPr/>
                    <a:lstStyle/>
                    <a:p>
                      <a:pPr algn="l" fontAlgn="b"/>
                      <a:r>
                        <a:rPr lang="en-US" sz="1800" b="1" i="0" u="none" strike="noStrike">
                          <a:solidFill>
                            <a:srgbClr val="000000"/>
                          </a:solidFill>
                          <a:latin typeface="Calibri" pitchFamily="34" charset="0"/>
                          <a:cs typeface="Calibri"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903111">
                <a:tc>
                  <a:txBody>
                    <a:bodyPr/>
                    <a:lstStyle/>
                    <a:p>
                      <a:pPr algn="l" fontAlgn="b"/>
                      <a:r>
                        <a:rPr lang="en-US" sz="1800" b="1" i="0" u="none" strike="noStrike">
                          <a:solidFill>
                            <a:srgbClr val="000000"/>
                          </a:solidFill>
                          <a:latin typeface="Calibri" pitchFamily="34" charset="0"/>
                          <a:cs typeface="Calibri"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a:t>CLASSIFICATION  METRICS COMPARISON</a:t>
            </a:r>
            <a:endParaRPr lang="en-US" sz="2800" dirty="0"/>
          </a:p>
        </p:txBody>
      </p:sp>
      <p:graphicFrame>
        <p:nvGraphicFramePr>
          <p:cNvPr id="9" name="Table 8"/>
          <p:cNvGraphicFramePr>
            <a:graphicFrameLocks noGrp="1"/>
          </p:cNvGraphicFramePr>
          <p:nvPr/>
        </p:nvGraphicFramePr>
        <p:xfrm>
          <a:off x="745068" y="1704619"/>
          <a:ext cx="10487376" cy="4188180"/>
        </p:xfrm>
        <a:graphic>
          <a:graphicData uri="http://schemas.openxmlformats.org/drawingml/2006/table">
            <a:tbl>
              <a:tblPr/>
              <a:tblGrid>
                <a:gridCol w="2821929">
                  <a:extLst>
                    <a:ext uri="{9D8B030D-6E8A-4147-A177-3AD203B41FA5}">
                      <a16:colId xmlns:a16="http://schemas.microsoft.com/office/drawing/2014/main" val="20000"/>
                    </a:ext>
                  </a:extLst>
                </a:gridCol>
                <a:gridCol w="2401010">
                  <a:extLst>
                    <a:ext uri="{9D8B030D-6E8A-4147-A177-3AD203B41FA5}">
                      <a16:colId xmlns:a16="http://schemas.microsoft.com/office/drawing/2014/main" val="20001"/>
                    </a:ext>
                  </a:extLst>
                </a:gridCol>
                <a:gridCol w="5264437">
                  <a:extLst>
                    <a:ext uri="{9D8B030D-6E8A-4147-A177-3AD203B41FA5}">
                      <a16:colId xmlns:a16="http://schemas.microsoft.com/office/drawing/2014/main" val="20002"/>
                    </a:ext>
                  </a:extLst>
                </a:gridCol>
              </a:tblGrid>
              <a:tr h="1047045">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0000"/>
                  </a:ext>
                </a:extLst>
              </a:tr>
              <a:tr h="1047045">
                <a:tc>
                  <a:txBody>
                    <a:bodyPr/>
                    <a:lstStyle/>
                    <a:p>
                      <a:pPr algn="l" fontAlgn="b"/>
                      <a:r>
                        <a:rPr lang="en-US" sz="1800" b="1" i="0" u="none" strike="noStrike" dirty="0">
                          <a:solidFill>
                            <a:srgbClr val="000000"/>
                          </a:solidFill>
                          <a:latin typeface="Calibri"/>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AutoKeras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a:rPr>
                        <a:t>YES-84.92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1"/>
                  </a:ext>
                </a:extLst>
              </a:tr>
              <a:tr h="1047045">
                <a:tc>
                  <a:txBody>
                    <a:bodyPr/>
                    <a:lstStyle/>
                    <a:p>
                      <a:pPr algn="l" fontAlgn="b"/>
                      <a:r>
                        <a:rPr lang="en-US" sz="1800" b="1" i="0" u="none" strike="noStrike" dirty="0">
                          <a:solidFill>
                            <a:srgbClr val="000000"/>
                          </a:solidFill>
                          <a:latin typeface="Calibri"/>
                        </a:rPr>
                        <a:t>K Neighbors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YES-74.0</a:t>
                      </a:r>
                      <a:r>
                        <a:rPr lang="en-US" sz="1800" b="1" i="0" u="none" strike="noStrike" dirty="0">
                          <a:solidFill>
                            <a:srgbClr val="000000"/>
                          </a:solidFill>
                          <a:latin typeface="Courier New"/>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2"/>
                  </a:ext>
                </a:extLst>
              </a:tr>
              <a:tr h="1047045">
                <a:tc>
                  <a:txBody>
                    <a:bodyPr/>
                    <a:lstStyle/>
                    <a:p>
                      <a:pPr algn="l" fontAlgn="b"/>
                      <a:r>
                        <a:rPr lang="en-US" sz="1800" b="1" i="0" u="none" strike="noStrike">
                          <a:solidFill>
                            <a:srgbClr val="000000"/>
                          </a:solidFill>
                          <a:latin typeface="Calibri"/>
                        </a:rPr>
                        <a:t>LogisticRegression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Logistic Regression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a:rPr>
                        <a:t>YES-90.10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ARIMA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9628807"/>
              </p:ext>
            </p:extLst>
          </p:nvPr>
        </p:nvGraphicFramePr>
        <p:xfrm>
          <a:off x="417689" y="1456266"/>
          <a:ext cx="11243733" cy="3978890"/>
        </p:xfrm>
        <a:graphic>
          <a:graphicData uri="http://schemas.openxmlformats.org/drawingml/2006/table">
            <a:tbl>
              <a:tblPr/>
              <a:tblGrid>
                <a:gridCol w="1816706">
                  <a:extLst>
                    <a:ext uri="{9D8B030D-6E8A-4147-A177-3AD203B41FA5}">
                      <a16:colId xmlns:a16="http://schemas.microsoft.com/office/drawing/2014/main" val="20000"/>
                    </a:ext>
                  </a:extLst>
                </a:gridCol>
                <a:gridCol w="2370115">
                  <a:extLst>
                    <a:ext uri="{9D8B030D-6E8A-4147-A177-3AD203B41FA5}">
                      <a16:colId xmlns:a16="http://schemas.microsoft.com/office/drawing/2014/main" val="20001"/>
                    </a:ext>
                  </a:extLst>
                </a:gridCol>
                <a:gridCol w="1454127">
                  <a:extLst>
                    <a:ext uri="{9D8B030D-6E8A-4147-A177-3AD203B41FA5}">
                      <a16:colId xmlns:a16="http://schemas.microsoft.com/office/drawing/2014/main" val="20002"/>
                    </a:ext>
                  </a:extLst>
                </a:gridCol>
                <a:gridCol w="1541910">
                  <a:extLst>
                    <a:ext uri="{9D8B030D-6E8A-4147-A177-3AD203B41FA5}">
                      <a16:colId xmlns:a16="http://schemas.microsoft.com/office/drawing/2014/main" val="20003"/>
                    </a:ext>
                  </a:extLst>
                </a:gridCol>
                <a:gridCol w="1312915">
                  <a:extLst>
                    <a:ext uri="{9D8B030D-6E8A-4147-A177-3AD203B41FA5}">
                      <a16:colId xmlns:a16="http://schemas.microsoft.com/office/drawing/2014/main" val="20004"/>
                    </a:ext>
                  </a:extLst>
                </a:gridCol>
                <a:gridCol w="1541910">
                  <a:extLst>
                    <a:ext uri="{9D8B030D-6E8A-4147-A177-3AD203B41FA5}">
                      <a16:colId xmlns:a16="http://schemas.microsoft.com/office/drawing/2014/main" val="20005"/>
                    </a:ext>
                  </a:extLst>
                </a:gridCol>
                <a:gridCol w="1206050">
                  <a:extLst>
                    <a:ext uri="{9D8B030D-6E8A-4147-A177-3AD203B41FA5}">
                      <a16:colId xmlns:a16="http://schemas.microsoft.com/office/drawing/2014/main" val="20006"/>
                    </a:ext>
                  </a:extLst>
                </a:gridCol>
              </a:tblGrid>
              <a:tr h="732345">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10289">
                <a:tc>
                  <a:txBody>
                    <a:bodyPr/>
                    <a:lstStyle/>
                    <a:p>
                      <a:pPr algn="l" fontAlgn="b"/>
                      <a:r>
                        <a:rPr lang="en-US" sz="1200" b="1" i="0" u="none" strike="noStrike" dirty="0">
                          <a:solidFill>
                            <a:srgbClr val="000000"/>
                          </a:solidFill>
                          <a:latin typeface="Arial Black" pitchFamily="34" charset="0"/>
                        </a:rPr>
                        <a:t>EMA_200ARIMA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Exponential  moving average-200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84.21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9662.99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98.30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96.06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err="1">
                          <a:solidFill>
                            <a:srgbClr val="000000"/>
                          </a:solidFill>
                          <a:latin typeface="Arial Black" pitchFamily="34" charset="0"/>
                        </a:rPr>
                        <a:t>NaN</a:t>
                      </a: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676011">
                <a:tc>
                  <a:txBody>
                    <a:bodyPr/>
                    <a:lstStyle/>
                    <a:p>
                      <a:pPr algn="l" fontAlgn="b"/>
                      <a:r>
                        <a:rPr lang="en-US" sz="1200" b="1" i="0" u="none" strike="noStrike">
                          <a:solidFill>
                            <a:srgbClr val="000000"/>
                          </a:solidFill>
                          <a:latin typeface="Arial Black" pitchFamily="34" charset="0"/>
                        </a:rPr>
                        <a:t>SMA_100ARIMA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112.25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19404.28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139.30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95.51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610289">
                <a:tc>
                  <a:txBody>
                    <a:bodyPr/>
                    <a:lstStyle/>
                    <a:p>
                      <a:pPr algn="l" fontAlgn="b"/>
                      <a:r>
                        <a:rPr lang="en-US" sz="1200" b="1" i="0" u="none" strike="noStrike">
                          <a:solidFill>
                            <a:srgbClr val="000000"/>
                          </a:solidFill>
                          <a:latin typeface="Arial Black" pitchFamily="34" charset="0"/>
                        </a:rPr>
                        <a:t>SMA_20ARIMA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average-20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183.76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45227.79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212.67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181.82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610289">
                <a:tc>
                  <a:txBody>
                    <a:bodyPr/>
                    <a:lstStyle/>
                    <a:p>
                      <a:pPr algn="l" fontAlgn="b"/>
                      <a:r>
                        <a:rPr lang="en-US" sz="1200" b="1" i="0" u="none" strike="noStrike">
                          <a:solidFill>
                            <a:srgbClr val="000000"/>
                          </a:solidFill>
                          <a:latin typeface="Arial Black" pitchFamily="34" charset="0"/>
                        </a:rPr>
                        <a:t>SMA_13ARIMA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average-13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184.73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44482.52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210.91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172.64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16.171</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r h="610289">
                <a:tc>
                  <a:txBody>
                    <a:bodyPr/>
                    <a:lstStyle/>
                    <a:p>
                      <a:pPr algn="l" fontAlgn="b"/>
                      <a:r>
                        <a:rPr lang="en-US" sz="1200" b="1" i="0" u="none" strike="noStrike">
                          <a:solidFill>
                            <a:srgbClr val="000000"/>
                          </a:solidFill>
                          <a:latin typeface="Arial Black" pitchFamily="34" charset="0"/>
                        </a:rPr>
                        <a:t>SMA_7ARIMA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average-7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185.64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47486.11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217.91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173.93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br>
                        <a:rPr lang="en-US" sz="1200" b="1" i="0" u="none" strike="noStrike" dirty="0">
                          <a:solidFill>
                            <a:srgbClr val="000000"/>
                          </a:solidFill>
                          <a:latin typeface="Arial Black" pitchFamily="34" charset="0"/>
                        </a:rPr>
                      </a:br>
                      <a:r>
                        <a:rPr lang="en-US" sz="1200" b="1" i="0" u="none" strike="noStrike" dirty="0">
                          <a:solidFill>
                            <a:srgbClr val="000000"/>
                          </a:solidFill>
                          <a:latin typeface="Arial Black" pitchFamily="34" charset="0"/>
                        </a:rPr>
                        <a:t>15.09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259644" y="5508978"/>
            <a:ext cx="1132275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r>
              <a:rPr lang="en-US" dirty="0"/>
              <a:t>The p-value is obtained in ADF Test is greater than significance level of 0.05 and the ADF statistic is higher than any of the critical values. Clearly, there is no reason to reject the null hypothesis. So, the time series is non-stationary and Dataset under consideration is not applicable for Building ARIMA Models.</a:t>
            </a:r>
          </a:p>
        </p:txBody>
      </p:sp>
    </p:spTree>
    <p:extLst>
      <p:ext uri="{BB962C8B-B14F-4D97-AF65-F5344CB8AC3E}">
        <p14:creationId xmlns:p14="http://schemas.microsoft.com/office/powerpoint/2010/main" val="27944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a:t>REGRESSION  MODELS 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8216757"/>
              </p:ext>
            </p:extLst>
          </p:nvPr>
        </p:nvGraphicFramePr>
        <p:xfrm>
          <a:off x="395113" y="1580446"/>
          <a:ext cx="11232443" cy="4651022"/>
        </p:xfrm>
        <a:graphic>
          <a:graphicData uri="http://schemas.openxmlformats.org/drawingml/2006/table">
            <a:tbl>
              <a:tblPr/>
              <a:tblGrid>
                <a:gridCol w="1814882">
                  <a:extLst>
                    <a:ext uri="{9D8B030D-6E8A-4147-A177-3AD203B41FA5}">
                      <a16:colId xmlns:a16="http://schemas.microsoft.com/office/drawing/2014/main" val="20000"/>
                    </a:ext>
                  </a:extLst>
                </a:gridCol>
                <a:gridCol w="2367735">
                  <a:extLst>
                    <a:ext uri="{9D8B030D-6E8A-4147-A177-3AD203B41FA5}">
                      <a16:colId xmlns:a16="http://schemas.microsoft.com/office/drawing/2014/main" val="20001"/>
                    </a:ext>
                  </a:extLst>
                </a:gridCol>
                <a:gridCol w="1452668">
                  <a:extLst>
                    <a:ext uri="{9D8B030D-6E8A-4147-A177-3AD203B41FA5}">
                      <a16:colId xmlns:a16="http://schemas.microsoft.com/office/drawing/2014/main" val="20002"/>
                    </a:ext>
                  </a:extLst>
                </a:gridCol>
                <a:gridCol w="1540362">
                  <a:extLst>
                    <a:ext uri="{9D8B030D-6E8A-4147-A177-3AD203B41FA5}">
                      <a16:colId xmlns:a16="http://schemas.microsoft.com/office/drawing/2014/main" val="20003"/>
                    </a:ext>
                  </a:extLst>
                </a:gridCol>
                <a:gridCol w="1311596">
                  <a:extLst>
                    <a:ext uri="{9D8B030D-6E8A-4147-A177-3AD203B41FA5}">
                      <a16:colId xmlns:a16="http://schemas.microsoft.com/office/drawing/2014/main" val="20004"/>
                    </a:ext>
                  </a:extLst>
                </a:gridCol>
                <a:gridCol w="1540362">
                  <a:extLst>
                    <a:ext uri="{9D8B030D-6E8A-4147-A177-3AD203B41FA5}">
                      <a16:colId xmlns:a16="http://schemas.microsoft.com/office/drawing/2014/main" val="20005"/>
                    </a:ext>
                  </a:extLst>
                </a:gridCol>
                <a:gridCol w="1204838">
                  <a:extLst>
                    <a:ext uri="{9D8B030D-6E8A-4147-A177-3AD203B41FA5}">
                      <a16:colId xmlns:a16="http://schemas.microsoft.com/office/drawing/2014/main" val="20006"/>
                    </a:ext>
                  </a:extLst>
                </a:gridCol>
              </a:tblGrid>
              <a:tr h="105153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Median  Absolute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876280">
                <a:tc>
                  <a:txBody>
                    <a:bodyPr/>
                    <a:lstStyle/>
                    <a:p>
                      <a:pPr algn="l" fontAlgn="b"/>
                      <a:r>
                        <a:rPr lang="en-US" sz="1200" b="1" i="0" u="none" strike="noStrike" dirty="0">
                          <a:solidFill>
                            <a:srgbClr val="000000"/>
                          </a:solidFill>
                          <a:latin typeface="Arial Black" pitchFamily="34" charset="0"/>
                        </a:rPr>
                        <a:t>OLS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Ordinary Least Squares (OLS)-Linear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11.83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0.227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1"/>
                  </a:ext>
                </a:extLst>
              </a:tr>
              <a:tr h="970648">
                <a:tc>
                  <a:txBody>
                    <a:bodyPr/>
                    <a:lstStyle/>
                    <a:p>
                      <a:pPr algn="l" fontAlgn="b"/>
                      <a:r>
                        <a:rPr lang="en-US" sz="1200" b="1" i="0" u="none" strike="noStrike">
                          <a:solidFill>
                            <a:srgbClr val="000000"/>
                          </a:solidFill>
                          <a:latin typeface="Arial Black" pitchFamily="34" charset="0"/>
                        </a:rPr>
                        <a:t>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132.63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2"/>
                  </a:ext>
                </a:extLst>
              </a:tr>
              <a:tr h="876280">
                <a:tc>
                  <a:txBody>
                    <a:bodyPr/>
                    <a:lstStyle/>
                    <a:p>
                      <a:pPr algn="l" fontAlgn="b"/>
                      <a:r>
                        <a:rPr lang="en-US" sz="1200" b="1" i="0" u="none" strike="noStrike">
                          <a:solidFill>
                            <a:srgbClr val="000000"/>
                          </a:solidFill>
                          <a:latin typeface="Arial Black" pitchFamily="34" charset="0"/>
                        </a:rPr>
                        <a:t>CVLASSO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Lasso regression Model Using Cross Validation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3"/>
                  </a:ext>
                </a:extLst>
              </a:tr>
              <a:tr h="876280">
                <a:tc>
                  <a:txBody>
                    <a:bodyPr/>
                    <a:lstStyle/>
                    <a:p>
                      <a:pPr algn="l" fontAlgn="b"/>
                      <a:r>
                        <a:rPr lang="en-US" sz="1200" b="1" i="0" u="none" strike="noStrike">
                          <a:solidFill>
                            <a:srgbClr val="000000"/>
                          </a:solidFill>
                          <a:latin typeface="Arial Black" pitchFamily="34" charset="0"/>
                        </a:rPr>
                        <a:t>KNN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The k-Nearest Neighbors (KNN) Algorithm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132.08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0.59</a:t>
                      </a:r>
                      <a:br>
                        <a:rPr lang="en-US" sz="1200" b="1" i="0" u="none" strike="noStrike" dirty="0">
                          <a:solidFill>
                            <a:srgbClr val="000000"/>
                          </a:solidFill>
                          <a:latin typeface="Arial Black" pitchFamily="34" charset="0"/>
                        </a:rPr>
                      </a:b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443088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3672</TotalTime>
  <Words>959</Words>
  <Application>Microsoft Office PowerPoint</Application>
  <PresentationFormat>Widescreen</PresentationFormat>
  <Paragraphs>370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Slab</vt:lpstr>
      <vt:lpstr>Calibri</vt:lpstr>
      <vt:lpstr>Arial</vt:lpstr>
      <vt:lpstr>Arial Black</vt:lpstr>
      <vt:lpstr>Courier New</vt:lpstr>
      <vt:lpstr>Office Theme</vt:lpstr>
      <vt:lpstr>Topic: Trading Analytics for  Day Trading in Stock Market </vt:lpstr>
      <vt:lpstr>SMA EMA T Test METRICS</vt:lpstr>
      <vt:lpstr>SMA EMA Z Test METRICS</vt:lpstr>
      <vt:lpstr>CLASSIFICATION MODELS METRICS</vt:lpstr>
      <vt:lpstr>CLASSIFICATION  METRICS COMPARISON</vt:lpstr>
      <vt:lpstr>CLASSIFICATION  METRICS COMPARISON</vt:lpstr>
      <vt:lpstr>CLASSIFICATION  METRICS COMPARISON</vt:lpstr>
      <vt:lpstr>ARIMA MODELS METRICS</vt:lpstr>
      <vt:lpstr>REGRESSION  MODELS METRICS</vt:lpstr>
      <vt:lpstr>REGRESSION  MODELS METRICS</vt:lpstr>
      <vt:lpstr>REGRESSION  MODELS METRICS</vt:lpstr>
      <vt:lpstr>REGRESSION  METRICS COMPARISON</vt:lpstr>
      <vt:lpstr>REGRESSION  METRICS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518</cp:revision>
  <dcterms:created xsi:type="dcterms:W3CDTF">2020-01-23T06:03:51Z</dcterms:created>
  <dcterms:modified xsi:type="dcterms:W3CDTF">2022-08-26T07:43:57Z</dcterms:modified>
</cp:coreProperties>
</file>