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462" r:id="rId3"/>
    <p:sldId id="507" r:id="rId4"/>
    <p:sldId id="508" r:id="rId5"/>
    <p:sldId id="509" r:id="rId6"/>
    <p:sldId id="505" r:id="rId7"/>
    <p:sldId id="518" r:id="rId8"/>
    <p:sldId id="506" r:id="rId9"/>
    <p:sldId id="536" r:id="rId10"/>
    <p:sldId id="537" r:id="rId11"/>
    <p:sldId id="538" r:id="rId12"/>
    <p:sldId id="539" r:id="rId13"/>
    <p:sldId id="540" r:id="rId14"/>
    <p:sldId id="464" r:id="rId15"/>
    <p:sldId id="541" r:id="rId16"/>
    <p:sldId id="542" r:id="rId17"/>
    <p:sldId id="543" r:id="rId18"/>
    <p:sldId id="532" r:id="rId19"/>
    <p:sldId id="544" r:id="rId20"/>
    <p:sldId id="535" r:id="rId21"/>
    <p:sldId id="273" r:id="rId22"/>
  </p:sldIdLst>
  <p:sldSz cx="12192000" cy="6858000"/>
  <p:notesSz cx="6858000" cy="9144000"/>
  <p:embeddedFontLst>
    <p:embeddedFont>
      <p:font typeface="Roboto Slab" charset="0"/>
      <p:regular r:id="rId24"/>
      <p:bold r:id="rId25"/>
    </p:embeddedFont>
    <p:embeddedFont>
      <p:font typeface="Calibri"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5F5F5"/>
    <a:srgbClr val="000000"/>
    <a:srgbClr val="595959"/>
    <a:srgbClr val="990099"/>
    <a:srgbClr val="CC3399"/>
    <a:srgbClr val="53247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6318" autoAdjust="0"/>
  </p:normalViewPr>
  <p:slideViewPr>
    <p:cSldViewPr snapToGrid="0">
      <p:cViewPr>
        <p:scale>
          <a:sx n="84" d="100"/>
          <a:sy n="84" d="100"/>
        </p:scale>
        <p:origin x="-180" y="150"/>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25-06-2022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smtClean="0">
                <a:solidFill>
                  <a:srgbClr val="595959"/>
                </a:solidFill>
              </a:rPr>
              <a:t>REVA Academy for Corporate Excellence (RACE)</a:t>
            </a:r>
            <a:endParaRPr lang="en-IN" sz="1200" b="0" dirty="0">
              <a:solidFill>
                <a:srgbClr val="595959"/>
              </a:solidFill>
            </a:endParaRPr>
          </a:p>
        </p:txBody>
      </p:sp>
    </p:spTree>
    <p:extLst>
      <p:ext uri="{BB962C8B-B14F-4D97-AF65-F5344CB8AC3E}">
        <p14:creationId xmlns=""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6/25/2022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6/25/2022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smtClean="0">
                <a:solidFill>
                  <a:schemeClr val="accent2"/>
                </a:solidFill>
                <a:cs typeface="Arial" panose="020B0604020202020204" pitchFamily="34" charset="0"/>
              </a:rPr>
              <a:t>Topic: Trading Analytics for </a:t>
            </a:r>
            <a:br>
              <a:rPr lang="en-US" sz="2800" b="1" dirty="0" smtClean="0">
                <a:solidFill>
                  <a:schemeClr val="accent2"/>
                </a:solidFill>
                <a:cs typeface="Arial" panose="020B0604020202020204" pitchFamily="34" charset="0"/>
              </a:rPr>
            </a:br>
            <a:r>
              <a:rPr lang="en-US" sz="2800" b="1" dirty="0" smtClean="0">
                <a:solidFill>
                  <a:schemeClr val="accent2"/>
                </a:solidFill>
                <a:cs typeface="Arial" panose="020B0604020202020204" pitchFamily="34" charset="0"/>
              </a:rPr>
              <a:t>Day Trading in Stock Market</a:t>
            </a:r>
            <a:r>
              <a:rPr lang="en-US" sz="2800" b="1" dirty="0"/>
              <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smtClean="0">
                <a:solidFill>
                  <a:schemeClr val="bg1"/>
                </a:solidFill>
                <a:latin typeface="+mj-lt"/>
                <a:cs typeface="Arial" panose="020B0604020202020204" pitchFamily="34" charset="0"/>
              </a:rPr>
              <a:t>Name of the Presenter(s)</a:t>
            </a:r>
          </a:p>
          <a:p>
            <a:r>
              <a:rPr lang="en-US" sz="2000" b="1" dirty="0" smtClean="0">
                <a:solidFill>
                  <a:schemeClr val="bg1"/>
                </a:solidFill>
                <a:latin typeface="+mj-lt"/>
                <a:cs typeface="Arial" panose="020B0604020202020204" pitchFamily="34" charset="0"/>
              </a:rPr>
              <a:t>Anand Mohan</a:t>
            </a:r>
          </a:p>
          <a:p>
            <a:pPr algn="l"/>
            <a:r>
              <a:rPr lang="en-US" sz="2000" b="1" dirty="0" smtClean="0">
                <a:solidFill>
                  <a:schemeClr val="bg1"/>
                </a:solidFill>
                <a:latin typeface="+mj-lt"/>
                <a:cs typeface="Arial" panose="020B0604020202020204" pitchFamily="34" charset="0"/>
              </a:rPr>
              <a:t>Batch:MBA06</a:t>
            </a:r>
          </a:p>
          <a:p>
            <a:pPr algn="l"/>
            <a:r>
              <a:rPr lang="en-IN" sz="2000" b="1" dirty="0">
                <a:solidFill>
                  <a:schemeClr val="bg2"/>
                </a:solidFill>
              </a:rPr>
              <a:t>Trimester: THIRD </a:t>
            </a:r>
            <a:r>
              <a:rPr lang="en-IN" sz="2000" b="1" dirty="0" smtClean="0">
                <a:solidFill>
                  <a:schemeClr val="bg2"/>
                </a:solidFill>
              </a:rPr>
              <a:t>TRIMESTER</a:t>
            </a:r>
            <a:endParaRPr lang="en-US" sz="2000" dirty="0">
              <a:solidFill>
                <a:schemeClr val="bg2"/>
              </a:solidFill>
            </a:endParaRPr>
          </a:p>
          <a:p>
            <a:pPr algn="l"/>
            <a:r>
              <a:rPr lang="en-IN" sz="2000" b="1" dirty="0" smtClean="0">
                <a:solidFill>
                  <a:schemeClr val="bg2"/>
                </a:solidFill>
              </a:rPr>
              <a:t>SRN</a:t>
            </a:r>
            <a:r>
              <a:rPr lang="en-IN" sz="2000" b="1" dirty="0">
                <a:solidFill>
                  <a:schemeClr val="bg2"/>
                </a:solidFill>
              </a:rPr>
              <a:t>: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smtClean="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solidFill>
                  <a:srgbClr val="595959"/>
                </a:solidFill>
              </a:rPr>
              <a:t>Date:25/6/2022</a:t>
            </a:r>
            <a:endParaRPr lang="en-IN" sz="2400" dirty="0">
              <a:solidFill>
                <a:srgbClr val="595959"/>
              </a:solidFill>
            </a:endParaRPr>
          </a:p>
        </p:txBody>
      </p:sp>
    </p:spTree>
    <p:extLst>
      <p:ext uri="{BB962C8B-B14F-4D97-AF65-F5344CB8AC3E}">
        <p14:creationId xmlns="" xmlns:p14="http://schemas.microsoft.com/office/powerpoint/2010/main"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3908762"/>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Assumptions:</a:t>
            </a:r>
          </a:p>
          <a:p>
            <a:endParaRPr lang="en-US" dirty="0" smtClean="0"/>
          </a:p>
          <a:p>
            <a:pPr marL="342900" indent="-342900">
              <a:buFont typeface="+mj-lt"/>
              <a:buAutoNum type="arabicPeriod"/>
            </a:pPr>
            <a:r>
              <a:rPr lang="en-US" dirty="0" smtClean="0"/>
              <a:t>The data series used by ARIMA should be stationary-by stationary it means that the properties of the series doesn’t depend on the time when it is captured. </a:t>
            </a:r>
          </a:p>
          <a:p>
            <a:pPr marL="342900" indent="-342900">
              <a:buFont typeface="+mj-lt"/>
              <a:buAutoNum type="arabicPeriod"/>
            </a:pPr>
            <a:endParaRPr lang="en-US" dirty="0" smtClean="0"/>
          </a:p>
          <a:p>
            <a:pPr marL="342900" indent="-342900">
              <a:buFont typeface="+mj-lt"/>
              <a:buAutoNum type="arabicPeriod"/>
            </a:pPr>
            <a:r>
              <a:rPr lang="en-US" dirty="0" smtClean="0"/>
              <a:t>A white noise series and series with cyclic behavior can also be considered as stationary series. A non stationary series is made stationary by differencing.</a:t>
            </a:r>
          </a:p>
          <a:p>
            <a:pPr marL="342900" indent="-342900">
              <a:buFont typeface="+mj-lt"/>
              <a:buAutoNum type="arabicPeriod"/>
            </a:pPr>
            <a:endParaRPr lang="en-US" dirty="0" smtClean="0"/>
          </a:p>
          <a:p>
            <a:pPr marL="342900" indent="-342900">
              <a:buFont typeface="+mj-lt"/>
              <a:buAutoNum type="arabicPeriod"/>
            </a:pPr>
            <a:r>
              <a:rPr lang="en-US" dirty="0" smtClean="0"/>
              <a:t>Data should be univariate - ARIMA works on a single variable. Auto-regression is all about regression with the past values.</a:t>
            </a:r>
          </a:p>
          <a:p>
            <a:endParaRPr lang="en-US" dirty="0" smtClean="0"/>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185761"/>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endParaRPr lang="en-US" dirty="0" smtClean="0"/>
          </a:p>
          <a:p>
            <a:r>
              <a:rPr lang="en-US" dirty="0" smtClean="0"/>
              <a:t>Acronym for Auto Regressive Integrated Moving Average-It is a prediction model used for time series analysis &amp; forecasting.</a:t>
            </a:r>
          </a:p>
          <a:p>
            <a:endParaRPr lang="en-US" dirty="0" smtClean="0"/>
          </a:p>
          <a:p>
            <a:r>
              <a:rPr lang="en-US" dirty="0" smtClean="0"/>
              <a:t>A time series can also show the impact of cyclical, seasonal and irregular events on the data item being measured. Here the terms are: Auto Regressive : lags of variables itself Integrated :Differencing steps required to make stationary Moving Average :lags of previous information shocks.</a:t>
            </a:r>
          </a:p>
          <a:p>
            <a:endParaRPr lang="en-US" dirty="0" smtClean="0"/>
          </a:p>
          <a:p>
            <a:r>
              <a:rPr lang="en-US" dirty="0" smtClean="0"/>
              <a:t> A non seasonal ARIMA model is classified as an "ARIMA(p , d , q)" model, where: p is the number of autoregressive terms, d is the number of non seasonal differences needed for stationarity, and q is the number of lagged forecast errors in the prediction equation.</a:t>
            </a:r>
          </a:p>
          <a:p>
            <a:endParaRPr lang="en-US" dirty="0" smtClean="0"/>
          </a:p>
          <a:p>
            <a:endParaRPr lang="en-US" dirty="0" smtClean="0"/>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281355" y="1489751"/>
            <a:ext cx="11512061" cy="4739759"/>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p>
          <a:p>
            <a:r>
              <a:rPr lang="en-US" dirty="0" smtClean="0"/>
              <a:t>Auto Regressive (AR) Model: Value of a variable in one period is related to the values in previous period.AR(p) - Current values depend on its own p- previous values.P is the order of AR process. Ex : AR(1,0,0) or AR(1) </a:t>
            </a:r>
          </a:p>
          <a:p>
            <a:endParaRPr lang="en-US" dirty="0" smtClean="0"/>
          </a:p>
          <a:p>
            <a:r>
              <a:rPr lang="en-US" dirty="0" smtClean="0"/>
              <a:t>Moving Average (MA) Model: Accounts for possibility of a relationship b/w a variable &amp; residuals from previous period.MA(q) - The current deviation from mean depends on q- previous deviations. q is the order of MA process. Only error terms are there: MA(0,0,1) or MA(1) </a:t>
            </a:r>
          </a:p>
          <a:p>
            <a:endParaRPr lang="en-US" dirty="0" smtClean="0"/>
          </a:p>
          <a:p>
            <a:r>
              <a:rPr lang="en-US" dirty="0" smtClean="0"/>
              <a:t>ARMA Model: both AR and MA are there,i.e, ARMA(1,0,1) or ARMA(1,1).ARIMA Model : if differencing term is also included ,i.e., ARIMA(1,1,1)=ARMA(1,1) with first differencing </a:t>
            </a:r>
          </a:p>
          <a:p>
            <a:endParaRPr lang="en-US" dirty="0" smtClean="0"/>
          </a:p>
          <a:p>
            <a:r>
              <a:rPr lang="en-US" dirty="0" smtClean="0"/>
              <a:t>ARIMAX: if some exogenous variables are also included. ARIMA+X=ARIMA with environmental variable is very important in the case when external variable start impacting the series. Ex. Flight delay prediction depends not only historical time series data but external variables like weather condition (temperature , pressure, humidity, visibility, arrival of other flights, weighting time etc.)</a:t>
            </a:r>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37799" y="1422018"/>
            <a:ext cx="11512061" cy="4770537"/>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3200" b="1" dirty="0" smtClean="0"/>
              <a:t>ARIMA MODELS:</a:t>
            </a:r>
            <a:endParaRPr lang="en-US" sz="1600" dirty="0" smtClean="0"/>
          </a:p>
          <a:p>
            <a:r>
              <a:rPr lang="en-US" sz="1600" dirty="0" smtClean="0"/>
              <a:t>Procedure for ARIMA Modeling • Ensure Stationarity :Determine the appropriate values of d .Make Correlograms (ACF &amp; PACF): PACF indicate the AR terms &amp; ACF will show the MA terms. • Fit the model :Estimate an ARIMA model using values of p, d, &amp; q you think are appropriate. • Diagnostic Test : Check residuals of estimated ARIMA model ; pick best model with well behaved residuals. • Forecasting : use the fitted model for forecasting purpose.</a:t>
            </a:r>
          </a:p>
          <a:p>
            <a:endParaRPr lang="en-US" sz="1600" dirty="0" smtClean="0"/>
          </a:p>
          <a:p>
            <a:r>
              <a:rPr lang="en-US" sz="1600" dirty="0" smtClean="0"/>
              <a:t>Step-1: Stationarity: If the process is non-stationary then first differences of the series are computed to determine if that operation results in a stationary series. The process is continued until a stationary time series is found. This then determines the value of d.</a:t>
            </a:r>
          </a:p>
          <a:p>
            <a:r>
              <a:rPr lang="en-US" sz="1600" dirty="0" smtClean="0"/>
              <a:t>Testing Stationarity and Dickey-Fuller test:P value has to be less than 0.05 or 5%.The usual t-statistic is not valid, thus D-F developed appropriate critical values. If P value of DF test is &lt;5% then the series is stationary.</a:t>
            </a:r>
          </a:p>
          <a:p>
            <a:endParaRPr lang="en-US" sz="1600" dirty="0" smtClean="0"/>
          </a:p>
          <a:p>
            <a:r>
              <a:rPr lang="en-US" sz="1600" dirty="0" smtClean="0"/>
              <a:t>Step-2:Making Correlograms </a:t>
            </a:r>
          </a:p>
          <a:p>
            <a:r>
              <a:rPr lang="en-US" sz="1600" dirty="0" smtClean="0"/>
              <a:t>Partial Autocorrelation Function (PACF):Partial correlation measures the degree of association between two random variables, with the effect of a set of controlling random variables removed.</a:t>
            </a:r>
          </a:p>
          <a:p>
            <a:endParaRPr lang="en-US" sz="1600" dirty="0" smtClean="0"/>
          </a:p>
          <a:p>
            <a:r>
              <a:rPr lang="en-US" sz="1600" dirty="0" smtClean="0"/>
              <a:t>Fit the Model: Fit model based on AR &amp; MA terms. Make use of auto.arima(x) function ,where x is data series. It will do various combination of AR &amp; MA terms and find the best model based on lowest AIC( Acyle Information Criteria ).</a:t>
            </a:r>
          </a:p>
        </p:txBody>
      </p:sp>
    </p:spTree>
    <p:extLst>
      <p:ext uri="{BB962C8B-B14F-4D97-AF65-F5344CB8AC3E}">
        <p14:creationId xmlns="" xmlns:p14="http://schemas.microsoft.com/office/powerpoint/2010/main" val="400561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a:t>Proposed 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49956" y="1527007"/>
            <a:ext cx="11514666" cy="4708981"/>
          </a:xfrm>
          <a:prstGeom prst="rect">
            <a:avLst/>
          </a:prstGeom>
          <a:solidFill>
            <a:schemeClr val="accent1">
              <a:lumMod val="20000"/>
              <a:lumOff val="80000"/>
            </a:schemeClr>
          </a:solidFill>
        </p:spPr>
        <p:txBody>
          <a:bodyPr wrap="square" lIns="108000" rIns="108000" rtlCol="0">
            <a:spAutoFit/>
          </a:bodyPr>
          <a:lstStyle/>
          <a:p>
            <a:r>
              <a:rPr lang="en-IN" sz="2000" dirty="0" smtClean="0"/>
              <a:t>A rule-based model is being developed to do hypothesis testing to determine whether the chosen stock's price is crossing any of the following moving averages: the 7-day, 13-day, 20-day, 100-day, and 200-day moving averages. </a:t>
            </a:r>
            <a:endParaRPr lang="en-US" sz="2000" dirty="0" smtClean="0"/>
          </a:p>
          <a:p>
            <a:r>
              <a:rPr lang="en-IN" sz="2000" dirty="0" smtClean="0"/>
              <a:t> </a:t>
            </a:r>
            <a:endParaRPr lang="en-US" sz="2000" dirty="0" smtClean="0"/>
          </a:p>
          <a:p>
            <a:r>
              <a:rPr lang="en-IN" sz="2000" dirty="0" smtClean="0"/>
              <a:t>It will be a purchase decision if the projection indicates that the value will be higher than various Moving Averages. </a:t>
            </a:r>
            <a:endParaRPr lang="en-US" sz="2000" dirty="0" smtClean="0"/>
          </a:p>
          <a:p>
            <a:r>
              <a:rPr lang="en-IN" sz="2000" dirty="0" smtClean="0"/>
              <a:t> </a:t>
            </a:r>
            <a:endParaRPr lang="en-US" sz="2000" dirty="0" smtClean="0"/>
          </a:p>
          <a:p>
            <a:r>
              <a:rPr lang="en-IN" sz="2000" dirty="0" smtClean="0"/>
              <a:t>Exponential Time series Models will be used to create the same five hypothesis testing models. </a:t>
            </a:r>
          </a:p>
          <a:p>
            <a:endParaRPr lang="en-IN" sz="2000" dirty="0" smtClean="0"/>
          </a:p>
          <a:p>
            <a:r>
              <a:rPr lang="en-IN" sz="2000" dirty="0" smtClean="0"/>
              <a:t>After that, five further ARIMA-based time series models will be created to support our buy or sell recommendation for every stock.</a:t>
            </a:r>
            <a:endParaRPr lang="en-US" sz="2000" dirty="0" smtClean="0"/>
          </a:p>
          <a:p>
            <a:r>
              <a:rPr lang="en-IN" sz="2000" dirty="0" smtClean="0"/>
              <a:t> </a:t>
            </a:r>
            <a:endParaRPr lang="en-US" sz="2000" dirty="0" smtClean="0"/>
          </a:p>
          <a:p>
            <a:r>
              <a:rPr lang="en-IN" sz="2000" dirty="0" smtClean="0"/>
              <a:t>The idea is to determine how much profit, assuming $10,000 is invested in HDFC stock, will result from our forecasting outputs from these 15 various models.</a:t>
            </a:r>
            <a:endParaRPr lang="en-US" sz="2000" dirty="0" smtClean="0"/>
          </a:p>
        </p:txBody>
      </p:sp>
    </p:spTree>
    <p:extLst>
      <p:ext uri="{BB962C8B-B14F-4D97-AF65-F5344CB8AC3E}">
        <p14:creationId xmlns="" xmlns:p14="http://schemas.microsoft.com/office/powerpoint/2010/main" val="54746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HDFC excel data is put in Tabular form in step 1.</a:t>
            </a:r>
            <a:endParaRPr lang="en-US" sz="2000" dirty="0" smtClean="0"/>
          </a:p>
          <a:p>
            <a:r>
              <a:rPr lang="en-IN" sz="2000" dirty="0" smtClean="0"/>
              <a:t> </a:t>
            </a:r>
            <a:endParaRPr lang="en-US" sz="2000" dirty="0" smtClean="0"/>
          </a:p>
          <a:p>
            <a:r>
              <a:rPr lang="en-IN" sz="2000" dirty="0" smtClean="0"/>
              <a:t>Step 2: The time series data is plotted for the HDFC stock that is provided as a dataset for the project for all ten years.</a:t>
            </a:r>
            <a:endParaRPr lang="en-US" sz="2000" dirty="0" smtClean="0"/>
          </a:p>
          <a:p>
            <a:r>
              <a:rPr lang="en-IN" sz="2000" dirty="0" smtClean="0"/>
              <a:t> </a:t>
            </a:r>
            <a:endParaRPr lang="en-US" sz="2000" dirty="0" smtClean="0"/>
          </a:p>
          <a:p>
            <a:r>
              <a:rPr lang="en-IN" sz="2000" dirty="0" smtClean="0"/>
              <a:t>The 7-day moving average time series data is added in step 3.</a:t>
            </a:r>
            <a:endParaRPr lang="en-US" sz="2000" dirty="0" smtClean="0"/>
          </a:p>
          <a:p>
            <a:r>
              <a:rPr lang="en-IN" sz="2000" dirty="0" smtClean="0"/>
              <a:t> </a:t>
            </a:r>
            <a:endParaRPr lang="en-US" sz="2000" dirty="0" smtClean="0"/>
          </a:p>
          <a:p>
            <a:r>
              <a:rPr lang="en-IN" sz="2000" dirty="0" smtClean="0"/>
              <a:t>Step 4: The data for a 7-day moving average time series is being plotted.</a:t>
            </a:r>
            <a:endParaRPr lang="en-US" sz="2000" dirty="0" smtClean="0"/>
          </a:p>
          <a:p>
            <a:r>
              <a:rPr lang="en-IN" sz="2000" dirty="0" smtClean="0"/>
              <a:t> </a:t>
            </a:r>
            <a:endParaRPr lang="en-US" sz="2000" dirty="0" smtClean="0"/>
          </a:p>
          <a:p>
            <a:r>
              <a:rPr lang="en-IN" sz="2000" dirty="0" smtClean="0"/>
              <a:t>Step 5: The data from a rolling 7-day moving average is included in the Data frame.</a:t>
            </a:r>
          </a:p>
          <a:p>
            <a:endParaRPr lang="en-IN" sz="2000" dirty="0" smtClean="0"/>
          </a:p>
          <a:p>
            <a:r>
              <a:rPr lang="en-IN" sz="2000" dirty="0" smtClean="0"/>
              <a:t>Step 6: It is determined whether the closing price value on a certain prior day was lower or higher than the current 7-day moving average.</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955203"/>
          </a:xfrm>
          <a:prstGeom prst="rect">
            <a:avLst/>
          </a:prstGeom>
          <a:solidFill>
            <a:schemeClr val="accent1">
              <a:lumMod val="40000"/>
              <a:lumOff val="60000"/>
            </a:schemeClr>
          </a:solidFill>
        </p:spPr>
        <p:txBody>
          <a:bodyPr wrap="square">
            <a:spAutoFit/>
          </a:bodyPr>
          <a:lstStyle/>
          <a:p>
            <a:r>
              <a:rPr lang="en-IN" sz="2000" dirty="0" smtClean="0"/>
              <a:t>If yesterday's closing price was below the 7-day moving average and the overall trend is upward, the stock price is likely to increase tomorrow.</a:t>
            </a:r>
            <a:endParaRPr lang="en-US" sz="2000" dirty="0" smtClean="0"/>
          </a:p>
          <a:p>
            <a:r>
              <a:rPr lang="en-IN" sz="2000" dirty="0" smtClean="0"/>
              <a:t> </a:t>
            </a:r>
            <a:endParaRPr lang="en-US" sz="2000" dirty="0" smtClean="0"/>
          </a:p>
          <a:p>
            <a:r>
              <a:rPr lang="en-IN" sz="2000" dirty="0" smtClean="0"/>
              <a:t>It will serve as the hypothesis testing rule. It is to be determined how frequently the price rise predicted by the hypothesis testing is the same as the actual price rise for the next day.</a:t>
            </a:r>
            <a:endParaRPr lang="en-US" sz="2000" dirty="0" smtClean="0"/>
          </a:p>
          <a:p>
            <a:r>
              <a:rPr lang="en-IN" sz="2000" dirty="0" smtClean="0"/>
              <a:t> </a:t>
            </a:r>
            <a:endParaRPr lang="en-US" sz="2000" dirty="0" smtClean="0"/>
          </a:p>
          <a:p>
            <a:r>
              <a:rPr lang="en-IN" sz="2000" dirty="0" smtClean="0"/>
              <a:t>It is necessary to repeatedly verify the hypothesis testing rule's percentage accuracy. T-test can be used to perform hypothesis testing if the sample size for testing is lesser than 30 samples. Z-Test can be used to validate null and alternate hypothesis testing for samples larger than 30.</a:t>
            </a:r>
            <a:endParaRPr lang="en-US" sz="2000" dirty="0" smtClean="0"/>
          </a:p>
          <a:p>
            <a:r>
              <a:rPr lang="en-IN" sz="2000" dirty="0" smtClean="0"/>
              <a:t> </a:t>
            </a:r>
            <a:endParaRPr lang="en-US" sz="2000" dirty="0" smtClean="0"/>
          </a:p>
          <a:p>
            <a:r>
              <a:rPr lang="en-IN" sz="2000" dirty="0" smtClean="0"/>
              <a:t>Step 7: The same step is performed for the moving averages of 13 days, 20 days, 100 days, and 200 days.</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53446"/>
            <a:ext cx="10785231" cy="4647426"/>
          </a:xfrm>
          <a:prstGeom prst="rect">
            <a:avLst/>
          </a:prstGeom>
          <a:solidFill>
            <a:schemeClr val="accent1">
              <a:lumMod val="40000"/>
              <a:lumOff val="60000"/>
            </a:schemeClr>
          </a:solidFill>
        </p:spPr>
        <p:txBody>
          <a:bodyPr wrap="square">
            <a:spAutoFit/>
          </a:bodyPr>
          <a:lstStyle/>
          <a:p>
            <a:r>
              <a:rPr lang="en-IN" sz="2000" dirty="0" smtClean="0"/>
              <a:t>Step 8: Exponential Moving Average is used to recreate the five different models created using Simple Moving Average.</a:t>
            </a:r>
            <a:endParaRPr lang="en-US" sz="2000" dirty="0" smtClean="0"/>
          </a:p>
          <a:p>
            <a:r>
              <a:rPr lang="en-IN" sz="2000" dirty="0" smtClean="0"/>
              <a:t> </a:t>
            </a:r>
            <a:endParaRPr lang="en-US" sz="2000" dirty="0" smtClean="0"/>
          </a:p>
          <a:p>
            <a:r>
              <a:rPr lang="en-IN" sz="2000" dirty="0" smtClean="0"/>
              <a:t>Step 9: ARIMA Time series modelling is used to create an additional five different models.</a:t>
            </a:r>
            <a:endParaRPr lang="en-US" sz="2000" dirty="0" smtClean="0"/>
          </a:p>
          <a:p>
            <a:endParaRPr lang="en-US" sz="2000" dirty="0" smtClean="0"/>
          </a:p>
          <a:p>
            <a:r>
              <a:rPr lang="en-IN" sz="2000" dirty="0" smtClean="0"/>
              <a:t>The construction of all 15 models, as seen above, will be used to forecast day trading in the stock market.</a:t>
            </a:r>
            <a:endParaRPr lang="en-US" sz="2000" dirty="0" smtClean="0"/>
          </a:p>
          <a:p>
            <a:r>
              <a:rPr lang="en-IN" sz="2000" dirty="0" smtClean="0"/>
              <a:t> </a:t>
            </a:r>
            <a:endParaRPr lang="en-US" sz="2000" dirty="0" smtClean="0"/>
          </a:p>
          <a:p>
            <a:r>
              <a:rPr lang="en-IN" sz="2000" dirty="0" smtClean="0"/>
              <a:t>When the majority of the 15 various models or all of them move in the same direction, a choice on whether to purchase or sell the stock must be made. What works in the Indian stock market must be proven with evidence. Any stock on the stock market can utilise the same procedure to forecast buy or sell choices, which is helpful.</a:t>
            </a:r>
            <a:endParaRPr lang="en-US" sz="2000" dirty="0" smtClean="0"/>
          </a:p>
          <a:p>
            <a:endParaRPr lang="en-US" sz="2000" dirty="0" smtClean="0"/>
          </a:p>
          <a:p>
            <a:endParaRPr lang="en-US" sz="1600"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433753" y="1365956"/>
            <a:ext cx="10785231" cy="5047536"/>
          </a:xfrm>
          <a:prstGeom prst="rect">
            <a:avLst/>
          </a:prstGeom>
          <a:solidFill>
            <a:schemeClr val="accent1">
              <a:lumMod val="40000"/>
              <a:lumOff val="60000"/>
            </a:schemeClr>
          </a:solidFill>
        </p:spPr>
        <p:txBody>
          <a:bodyPr wrap="square">
            <a:spAutoFit/>
          </a:bodyPr>
          <a:lstStyle/>
          <a:p>
            <a:r>
              <a:rPr lang="en-US" b="1" dirty="0" smtClean="0">
                <a:solidFill>
                  <a:srgbClr val="FF0000"/>
                </a:solidFill>
              </a:rPr>
              <a:t>The Road Ahead…………..</a:t>
            </a:r>
            <a:endParaRPr lang="en-US" b="1" dirty="0">
              <a:solidFill>
                <a:srgbClr val="FF0000"/>
              </a:solidFill>
            </a:endParaRPr>
          </a:p>
          <a:p>
            <a:r>
              <a:rPr lang="en-US" sz="1600" dirty="0" smtClean="0"/>
              <a:t>We will use a number of Features variables which impact the Output variable i.e. closing price of the chosen stock in the share Market.</a:t>
            </a:r>
          </a:p>
          <a:p>
            <a:endParaRPr lang="en-US" sz="1600" dirty="0" smtClean="0"/>
          </a:p>
          <a:p>
            <a:r>
              <a:rPr lang="en-US" sz="1600" b="1" dirty="0" smtClean="0"/>
              <a:t>We will Build several </a:t>
            </a:r>
            <a:r>
              <a:rPr lang="en-US" sz="1600" b="1" smtClean="0"/>
              <a:t>appropriate </a:t>
            </a:r>
            <a:r>
              <a:rPr lang="en-US" sz="1600" b="1" smtClean="0"/>
              <a:t>Regression </a:t>
            </a:r>
            <a:r>
              <a:rPr lang="en-US" sz="1600" b="1" dirty="0" smtClean="0"/>
              <a:t>Modeling algorithms namely _OLS,_LASSO,CVLASSO</a:t>
            </a:r>
            <a:r>
              <a:rPr lang="en-US" sz="1600" b="1" dirty="0" smtClean="0"/>
              <a:t>,</a:t>
            </a:r>
            <a:r>
              <a:rPr lang="en-US" sz="1600" b="1" dirty="0" smtClean="0"/>
              <a:t> </a:t>
            </a:r>
            <a:r>
              <a:rPr lang="en-US" sz="1600" b="1" dirty="0" smtClean="0"/>
              <a:t>accordingly </a:t>
            </a:r>
            <a:r>
              <a:rPr lang="en-US" sz="1600" b="1" dirty="0" smtClean="0"/>
              <a:t>to draw further inferences.</a:t>
            </a:r>
          </a:p>
          <a:p>
            <a:endParaRPr lang="en-US" sz="1600" dirty="0" smtClean="0"/>
          </a:p>
          <a:p>
            <a:r>
              <a:rPr lang="en-US" sz="1600" b="1" dirty="0" smtClean="0"/>
              <a:t>we will also Build Models using </a:t>
            </a:r>
            <a:r>
              <a:rPr lang="en-US" sz="1600" b="1" dirty="0" smtClean="0"/>
              <a:t>K-Nearest Neighbors </a:t>
            </a:r>
            <a:r>
              <a:rPr lang="en-US" sz="1600" b="1" dirty="0" smtClean="0"/>
              <a:t>,Decision </a:t>
            </a:r>
            <a:r>
              <a:rPr lang="en-US" sz="1600" b="1" dirty="0" smtClean="0"/>
              <a:t>Tress, Random forest and GridSearchCV Algorithms. </a:t>
            </a:r>
          </a:p>
          <a:p>
            <a:endParaRPr lang="en-US" sz="1600" b="1" dirty="0" smtClean="0"/>
          </a:p>
          <a:p>
            <a:r>
              <a:rPr lang="en-US" sz="1600" b="1" dirty="0" smtClean="0"/>
              <a:t>We will Build Deep learning Models namely LSTM  and</a:t>
            </a:r>
            <a:r>
              <a:rPr lang="en-US" sz="1600" dirty="0" smtClean="0"/>
              <a:t> </a:t>
            </a:r>
            <a:r>
              <a:rPr lang="en-US" sz="1600" b="1" dirty="0" smtClean="0"/>
              <a:t>AutoKeras.</a:t>
            </a:r>
          </a:p>
          <a:p>
            <a:endParaRPr lang="en-US" sz="1600" b="1" dirty="0" smtClean="0"/>
          </a:p>
          <a:p>
            <a:r>
              <a:rPr lang="en-US" sz="1600" dirty="0" smtClean="0"/>
              <a:t>Automated Machine Learning (AutoML) is a computerized way of determining the best combination of data preparation, model, and hyper parameters for a predictive modeling task. AutoML can help machine learning practitioners perform predictive modeling jobs quickly and efficiently with minimal input. AutoKeras is a Keras-based open-source AutoML framework. </a:t>
            </a:r>
          </a:p>
          <a:p>
            <a:endParaRPr lang="en-US" sz="1600" dirty="0" smtClean="0"/>
          </a:p>
          <a:p>
            <a:r>
              <a:rPr lang="en-US" sz="1600" dirty="0" smtClean="0"/>
              <a:t>Long short-term memory is an artificial neural network used in the fields of artificial intelligence and deep learning. Unlike standard feed forward neural networks, LSTM has feedback connections. It is special kind of recurrent neural network that is capable of learning long term dependencies in data.</a:t>
            </a:r>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43442" y="1442157"/>
            <a:ext cx="10785231" cy="4616648"/>
          </a:xfrm>
          <a:prstGeom prst="rect">
            <a:avLst/>
          </a:prstGeom>
          <a:solidFill>
            <a:schemeClr val="accent1">
              <a:lumMod val="40000"/>
              <a:lumOff val="60000"/>
            </a:schemeClr>
          </a:solidFill>
        </p:spPr>
        <p:txBody>
          <a:bodyPr wrap="square">
            <a:spAutoFit/>
          </a:bodyPr>
          <a:lstStyle/>
          <a:p>
            <a:endParaRPr lang="en-US" dirty="0"/>
          </a:p>
          <a:p>
            <a:r>
              <a:rPr lang="en-US" b="1" dirty="0" smtClean="0">
                <a:solidFill>
                  <a:srgbClr val="FF0000"/>
                </a:solidFill>
              </a:rPr>
              <a:t>The Road Ahead…………..</a:t>
            </a:r>
          </a:p>
          <a:p>
            <a:endParaRPr lang="en-US" b="1" dirty="0" smtClean="0">
              <a:solidFill>
                <a:srgbClr val="FF0000"/>
              </a:solidFill>
            </a:endParaRPr>
          </a:p>
          <a:p>
            <a:r>
              <a:rPr lang="en-US" sz="2000" b="1" dirty="0" smtClean="0"/>
              <a:t>We shall derive the metrics for each modeling algorithm, including the mean absolute error (MAE), mean square error (MSE), root mean square error (MSE), median absolute error (MAE), and R-square score.</a:t>
            </a:r>
          </a:p>
          <a:p>
            <a:endParaRPr lang="en-US" sz="2000" b="1" dirty="0" smtClean="0"/>
          </a:p>
          <a:p>
            <a:r>
              <a:rPr lang="en-US" sz="2000" b="1" dirty="0" smtClean="0"/>
              <a:t>We will create a leader board to choose the modeling algorithm that provides the best metrics values, allowing us to estimate the future close value of any stock in the share market with the greatest degree of accuracy.</a:t>
            </a:r>
          </a:p>
          <a:p>
            <a:endParaRPr lang="en-US" sz="2000" b="1" dirty="0" smtClean="0"/>
          </a:p>
          <a:p>
            <a:r>
              <a:rPr lang="en-US" sz="2000" b="1" dirty="0" smtClean="0"/>
              <a:t>In order to provide the best insights for profits for share market investments, we would have covered statistical analysis (hypothesis testing method on simple moving average and exponential moving average of the close price of a stock), time series analysis modeling using ARIMA, and regression algorithm analysis.</a:t>
            </a:r>
            <a:endParaRPr lang="en-US" sz="2000" b="1" dirty="0"/>
          </a:p>
        </p:txBody>
      </p:sp>
    </p:spTree>
    <p:extLst>
      <p:ext uri="{BB962C8B-B14F-4D97-AF65-F5344CB8AC3E}">
        <p14:creationId xmlns=""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IN" dirty="0"/>
              <a:t>Background Information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095296" y="1543938"/>
            <a:ext cx="10240919"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rIns="108000" rtlCol="0">
            <a:spAutoFit/>
          </a:bodyPr>
          <a:lstStyle/>
          <a:p>
            <a:pPr lvl="0"/>
            <a:endParaRPr lang="en-GB" dirty="0" smtClean="0"/>
          </a:p>
          <a:p>
            <a:r>
              <a:rPr lang="en-US" sz="2000" dirty="0" smtClean="0"/>
              <a:t>Majority of share market investment decisions are highly influenced by herd mentality. </a:t>
            </a:r>
          </a:p>
          <a:p>
            <a:endParaRPr lang="en-US" sz="2000" dirty="0" smtClean="0"/>
          </a:p>
          <a:p>
            <a:r>
              <a:rPr lang="en-US" sz="2000" dirty="0" smtClean="0"/>
              <a:t>To avoid herd mentality, we should not blindly invest in any stock based on what others are doing. </a:t>
            </a:r>
          </a:p>
          <a:p>
            <a:r>
              <a:rPr lang="en-US" sz="2000" dirty="0" smtClean="0"/>
              <a:t> </a:t>
            </a:r>
          </a:p>
          <a:p>
            <a:endParaRPr lang="en-US" sz="2000" dirty="0" smtClean="0"/>
          </a:p>
          <a:p>
            <a:r>
              <a:rPr lang="en-US" sz="2000" dirty="0" smtClean="0"/>
              <a:t>When making investments in Stocks, we need to study the related factors more carefully. </a:t>
            </a:r>
          </a:p>
          <a:p>
            <a:endParaRPr lang="en-US" sz="2000" dirty="0" smtClean="0"/>
          </a:p>
          <a:p>
            <a:endParaRPr lang="en-US" sz="2000" dirty="0" smtClean="0"/>
          </a:p>
          <a:p>
            <a:r>
              <a:rPr lang="en-US" sz="2000" dirty="0" smtClean="0"/>
              <a:t>In some industries, data is not easily available and we need to put in extra efforts to find and evaluate data and make wiser decisions accordingly.</a:t>
            </a:r>
          </a:p>
          <a:p>
            <a:pPr lvl="0"/>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2794430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b="1" dirty="0" smtClean="0"/>
              <a:t/>
            </a:r>
            <a:br>
              <a:rPr lang="en-US" b="1" dirty="0" smtClean="0"/>
            </a:br>
            <a:r>
              <a:rPr lang="en-US" b="1" dirty="0" smtClean="0"/>
              <a:t/>
            </a:r>
            <a:br>
              <a:rPr lang="en-US" b="1" dirty="0" smtClean="0"/>
            </a:br>
            <a:r>
              <a:rPr lang="en-IN" dirty="0"/>
              <a:t>References</a:t>
            </a:r>
            <a:r>
              <a:rPr lang="en-IN" dirty="0" smtClean="0"/>
              <a:t>:</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88598" y="1329268"/>
            <a:ext cx="10785231" cy="5139869"/>
          </a:xfrm>
          <a:prstGeom prst="rect">
            <a:avLst/>
          </a:prstGeom>
          <a:solidFill>
            <a:schemeClr val="accent1">
              <a:lumMod val="40000"/>
              <a:lumOff val="60000"/>
            </a:schemeClr>
          </a:solidFill>
        </p:spPr>
        <p:txBody>
          <a:bodyPr wrap="square">
            <a:spAutoFit/>
          </a:bodyPr>
          <a:lstStyle/>
          <a:p>
            <a:r>
              <a:rPr lang="en-IN" sz="1300" dirty="0" smtClean="0"/>
              <a:t>1)Al-Chalabi, H., Al-Douri, Y. K., &amp; Lundberg, J. (2018). </a:t>
            </a:r>
            <a:r>
              <a:rPr lang="en-IN" sz="1300" i="1" dirty="0" smtClean="0"/>
              <a:t>Time Series Forecasting using ARIMA Model A Case Study of Mining Face Drilling Rig</a:t>
            </a:r>
            <a:r>
              <a:rPr lang="en-IN" sz="1300" dirty="0" smtClean="0"/>
              <a:t>. </a:t>
            </a:r>
            <a:r>
              <a:rPr lang="en-IN" sz="1300" i="1" dirty="0" smtClean="0"/>
              <a:t>c</a:t>
            </a:r>
            <a:r>
              <a:rPr lang="en-IN" sz="1300" dirty="0" smtClean="0"/>
              <a:t>, 4–6.</a:t>
            </a:r>
            <a:endParaRPr lang="en-US" sz="1300" dirty="0" smtClean="0"/>
          </a:p>
          <a:p>
            <a:r>
              <a:rPr lang="en-IN" sz="1300" dirty="0" smtClean="0"/>
              <a:t>2)Alsharif, M. H., Younes, M. K., &amp; Kim, J. (2019). Time series ARIMA model for prediction of daily and monthly average global solar radiation: The case study of Seoul, South Korea. </a:t>
            </a:r>
            <a:r>
              <a:rPr lang="en-IN" sz="1300" i="1" dirty="0" smtClean="0"/>
              <a:t>Symmetry</a:t>
            </a:r>
            <a:r>
              <a:rPr lang="en-IN" sz="1300" dirty="0" smtClean="0"/>
              <a:t>, </a:t>
            </a:r>
            <a:r>
              <a:rPr lang="en-IN" sz="1300" i="1" dirty="0" smtClean="0"/>
              <a:t>11</a:t>
            </a:r>
            <a:r>
              <a:rPr lang="en-IN" sz="1300" dirty="0" smtClean="0"/>
              <a:t>(2), 1–17. https://doi.org/10.3390/sym11020240</a:t>
            </a:r>
            <a:endParaRPr lang="en-US" sz="1300" dirty="0" smtClean="0"/>
          </a:p>
          <a:p>
            <a:r>
              <a:rPr lang="en-IN" sz="1300" dirty="0" smtClean="0"/>
              <a:t>3)Evans, F. R. A. (1895). the Birmingham Lunacy Prosecution. </a:t>
            </a:r>
            <a:r>
              <a:rPr lang="en-IN" sz="1300" i="1" dirty="0" smtClean="0"/>
              <a:t>The Lancet</a:t>
            </a:r>
            <a:r>
              <a:rPr lang="en-IN" sz="1300" dirty="0" smtClean="0"/>
              <a:t>, </a:t>
            </a:r>
            <a:r>
              <a:rPr lang="en-IN" sz="1300" i="1" dirty="0" smtClean="0"/>
              <a:t>146</a:t>
            </a:r>
            <a:r>
              <a:rPr lang="en-IN" sz="1300" dirty="0" smtClean="0"/>
              <a:t>(3765), 1066–1067. https://doi.org/10.1016/S0140-6736(01)13488-4</a:t>
            </a:r>
            <a:endParaRPr lang="en-US" sz="1300" dirty="0" smtClean="0"/>
          </a:p>
          <a:p>
            <a:r>
              <a:rPr lang="en-IN" sz="1300" dirty="0" smtClean="0"/>
              <a:t>4)Farhath, A. A. (2016). International Journal of Computer Science and Mobile Computing A SURVEY ON ARIMA FORECASTING USING TIME SERIES MODEL. </a:t>
            </a:r>
            <a:r>
              <a:rPr lang="en-IN" sz="1300" i="1" dirty="0" smtClean="0"/>
              <a:t>International Journal of Computer Science and Mobile Computing</a:t>
            </a:r>
            <a:r>
              <a:rPr lang="en-IN" sz="1300" dirty="0" smtClean="0"/>
              <a:t>, </a:t>
            </a:r>
            <a:r>
              <a:rPr lang="en-IN" sz="1300" i="1" dirty="0" smtClean="0"/>
              <a:t>5</a:t>
            </a:r>
            <a:r>
              <a:rPr lang="en-IN" sz="1300" dirty="0" smtClean="0"/>
              <a:t>(8), 104–109. www.ijcsmc.com</a:t>
            </a:r>
            <a:endParaRPr lang="en-US" sz="1300" dirty="0" smtClean="0"/>
          </a:p>
          <a:p>
            <a:r>
              <a:rPr lang="en-IN" sz="1300" dirty="0" smtClean="0"/>
              <a:t>5)Jansson, P., &amp; Larsson, H. (2020). </a:t>
            </a:r>
            <a:r>
              <a:rPr lang="en-IN" sz="1300" i="1" dirty="0" smtClean="0"/>
              <a:t>ARIMA Modeling: Forecasting Indices on the Stockholm Stock Exchange</a:t>
            </a:r>
            <a:r>
              <a:rPr lang="en-IN" sz="1300" dirty="0" smtClean="0"/>
              <a:t>. 2–6.</a:t>
            </a:r>
            <a:endParaRPr lang="en-US" sz="1300" dirty="0" smtClean="0"/>
          </a:p>
          <a:p>
            <a:r>
              <a:rPr lang="en-IN" sz="1300" dirty="0" smtClean="0"/>
              <a:t>6)Journal, I., &amp; Engineering, O. F. (2018). International journal of engineering sciences &amp; research technology a review: optical character recognition. </a:t>
            </a:r>
            <a:r>
              <a:rPr lang="en-IN" sz="1300" i="1" dirty="0" smtClean="0"/>
              <a:t>Int. J. Eng. Sci.</a:t>
            </a:r>
            <a:r>
              <a:rPr lang="en-IN" sz="1300" dirty="0" smtClean="0"/>
              <a:t>, </a:t>
            </a:r>
            <a:r>
              <a:rPr lang="en-IN" sz="1300" i="1" dirty="0" smtClean="0"/>
              <a:t>7</a:t>
            </a:r>
            <a:r>
              <a:rPr lang="en-IN" sz="1300" dirty="0" smtClean="0"/>
              <a:t>(4), 233–238. http://www.ijesrt.com</a:t>
            </a:r>
            <a:endParaRPr lang="en-US" sz="1300" dirty="0" smtClean="0"/>
          </a:p>
          <a:p>
            <a:r>
              <a:rPr lang="en-IN" sz="1300" dirty="0" smtClean="0"/>
              <a:t>7)Kolkova, A. (2018). Indicators of technical analysis on the basis of moving averages as prognostic methods in the food industry. </a:t>
            </a:r>
            <a:r>
              <a:rPr lang="en-IN" sz="1300" i="1" dirty="0" smtClean="0"/>
              <a:t>Journal of Competitiveness</a:t>
            </a:r>
            <a:r>
              <a:rPr lang="en-IN" sz="1300" dirty="0" smtClean="0"/>
              <a:t>, </a:t>
            </a:r>
            <a:r>
              <a:rPr lang="en-IN" sz="1300" i="1" dirty="0" smtClean="0"/>
              <a:t>10</a:t>
            </a:r>
            <a:r>
              <a:rPr lang="en-IN" sz="1300" dirty="0" smtClean="0"/>
              <a:t>(4), 102–119. https://doi.org/10.7441/joc.2018.04.07</a:t>
            </a:r>
            <a:endParaRPr lang="en-US" sz="1300" dirty="0" smtClean="0"/>
          </a:p>
          <a:p>
            <a:r>
              <a:rPr lang="en-IN" sz="1300" dirty="0" smtClean="0"/>
              <a:t>8)Kunwar, N., &amp; May 29, 2021. (n.d.). </a:t>
            </a:r>
            <a:r>
              <a:rPr lang="en-IN" sz="1300" i="1" dirty="0" smtClean="0"/>
              <a:t>11Hypothesis Testing</a:t>
            </a:r>
            <a:r>
              <a:rPr lang="en-IN" sz="1300" dirty="0" smtClean="0"/>
              <a:t>.</a:t>
            </a:r>
            <a:endParaRPr lang="en-US" sz="1300" dirty="0" smtClean="0"/>
          </a:p>
          <a:p>
            <a:r>
              <a:rPr lang="en-IN" sz="1300" dirty="0" smtClean="0"/>
              <a:t>9)Md, N.-U.-R. C., Paul, S., &amp; Zakia Sultana, K. (2013). Statistical Analysis based Hypothesis Testing Method in Biological Knowledge Discovery. </a:t>
            </a:r>
            <a:r>
              <a:rPr lang="en-IN" sz="1300" i="1" dirty="0" smtClean="0"/>
              <a:t>International Journal on Computational Science &amp; Applications</a:t>
            </a:r>
            <a:r>
              <a:rPr lang="en-IN" sz="1300" dirty="0" smtClean="0"/>
              <a:t>, </a:t>
            </a:r>
            <a:r>
              <a:rPr lang="en-IN" sz="1300" i="1" dirty="0" smtClean="0"/>
              <a:t>3</a:t>
            </a:r>
            <a:r>
              <a:rPr lang="en-IN" sz="1300" dirty="0" smtClean="0"/>
              <a:t>(6), 21–29. https://doi.org/10.5121/ijcsa.2013.3603</a:t>
            </a:r>
            <a:endParaRPr lang="en-US" sz="1300" dirty="0" smtClean="0"/>
          </a:p>
          <a:p>
            <a:r>
              <a:rPr lang="en-IN" sz="1300" dirty="0" smtClean="0"/>
              <a:t>10)Mourougan, S., &amp; Sethuraman, D. K. (2017). Hypothesis Development and Testing. </a:t>
            </a:r>
            <a:r>
              <a:rPr lang="en-IN" sz="1300" i="1" dirty="0" smtClean="0"/>
              <a:t>IOSR Journal of Business and Management</a:t>
            </a:r>
            <a:r>
              <a:rPr lang="en-IN" sz="1300" dirty="0" smtClean="0"/>
              <a:t>, </a:t>
            </a:r>
            <a:r>
              <a:rPr lang="en-IN" sz="1300" i="1" dirty="0" smtClean="0"/>
              <a:t>19</a:t>
            </a:r>
            <a:r>
              <a:rPr lang="en-IN" sz="1300" dirty="0" smtClean="0"/>
              <a:t>(05), 34–40. https://doi.org/10.9790/487x-1905013440</a:t>
            </a:r>
            <a:endParaRPr lang="en-US" sz="1300" dirty="0" smtClean="0"/>
          </a:p>
          <a:p>
            <a:r>
              <a:rPr lang="en-IN" sz="1300" dirty="0" smtClean="0"/>
              <a:t>11)O., K., (Israel), B. A. (Ado); M. S. A., &amp; ADM/2016/230401/PG. (n.d.). </a:t>
            </a:r>
            <a:r>
              <a:rPr lang="en-IN" sz="1300" i="1" dirty="0" smtClean="0"/>
              <a:t>12 HYPOTHESES AND HYPOTHESIS TESTING</a:t>
            </a:r>
            <a:r>
              <a:rPr lang="en-IN" sz="1300" dirty="0" smtClean="0"/>
              <a:t>.</a:t>
            </a:r>
            <a:endParaRPr lang="en-US" sz="1300" dirty="0" smtClean="0"/>
          </a:p>
          <a:p>
            <a:r>
              <a:rPr lang="en-IN" sz="1300" dirty="0" smtClean="0"/>
              <a:t>12)Probability, I., Probability, C. C., &amp; Distributions, D. (2006). </a:t>
            </a:r>
            <a:r>
              <a:rPr lang="en-IN" sz="1300" i="1" dirty="0" smtClean="0"/>
              <a:t>Introduction to Hypothesis Testing</a:t>
            </a:r>
            <a:r>
              <a:rPr lang="en-IN" sz="1300" dirty="0" smtClean="0"/>
              <a:t>. </a:t>
            </a:r>
            <a:r>
              <a:rPr lang="en-IN" sz="1300" i="1" dirty="0" smtClean="0"/>
              <a:t>1</a:t>
            </a:r>
            <a:r>
              <a:rPr lang="en-IN" sz="1300" dirty="0" smtClean="0"/>
              <a:t>, 1–8. https://doi.org/10.1093/humupd/dmi031</a:t>
            </a:r>
            <a:endParaRPr lang="en-US" sz="1300" dirty="0" smtClean="0"/>
          </a:p>
          <a:p>
            <a:r>
              <a:rPr lang="en-IN" sz="1300" dirty="0" smtClean="0"/>
              <a:t>13)Toms, M. C. (2011). </a:t>
            </a:r>
            <a:r>
              <a:rPr lang="en-IN" sz="1300" i="1" dirty="0" smtClean="0"/>
              <a:t>The Technical Analysis Method of Moving Average Trading: Rules That Reduce the Number of Losing Trades</a:t>
            </a:r>
            <a:r>
              <a:rPr lang="en-IN" sz="1300" dirty="0" smtClean="0"/>
              <a:t>. </a:t>
            </a:r>
            <a:r>
              <a:rPr lang="en-IN" sz="1300" i="1" dirty="0" smtClean="0"/>
              <a:t>August</a:t>
            </a:r>
            <a:r>
              <a:rPr lang="en-IN" sz="1300" dirty="0" smtClean="0"/>
              <a:t>, 185.</a:t>
            </a:r>
            <a:endParaRPr lang="en-US" sz="1300" dirty="0" smtClean="0"/>
          </a:p>
          <a:p>
            <a:r>
              <a:rPr lang="en-IN" sz="1300" dirty="0" smtClean="0"/>
              <a:t>14)Walker, J. (2019). Hypothesis tests. </a:t>
            </a:r>
            <a:r>
              <a:rPr lang="en-IN" sz="1300" i="1" dirty="0" smtClean="0"/>
              <a:t>BJA Education</a:t>
            </a:r>
            <a:r>
              <a:rPr lang="en-IN" sz="1300" dirty="0" smtClean="0"/>
              <a:t>, </a:t>
            </a:r>
            <a:r>
              <a:rPr lang="en-IN" sz="1300" i="1" dirty="0" smtClean="0"/>
              <a:t>19</a:t>
            </a:r>
            <a:r>
              <a:rPr lang="en-IN" sz="1300" dirty="0" smtClean="0"/>
              <a:t>(7), 227–231. https://doi.org/10.1016/j.bjae.2019.03.006</a:t>
            </a:r>
            <a:endParaRPr lang="en-US" sz="1300" dirty="0" smtClean="0"/>
          </a:p>
          <a:p>
            <a:endParaRPr lang="en-US" sz="1600" dirty="0"/>
          </a:p>
        </p:txBody>
      </p:sp>
    </p:spTree>
    <p:extLst>
      <p:ext uri="{BB962C8B-B14F-4D97-AF65-F5344CB8AC3E}">
        <p14:creationId xmlns="" xmlns:p14="http://schemas.microsoft.com/office/powerpoint/2010/main" val="636847118"/>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 xmlns:p14="http://schemas.microsoft.com/office/powerpoint/2010/main" val="411041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46782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IN" sz="2000" dirty="0" smtClean="0"/>
              <a:t>To design and carry out experiments using scientific methods, all formulated hypothesis must be valid. The validity of the theory has to be proved. </a:t>
            </a:r>
          </a:p>
          <a:p>
            <a:pPr lvl="0"/>
            <a:endParaRPr lang="en-IN" sz="2000" dirty="0" smtClean="0"/>
          </a:p>
          <a:p>
            <a:pPr lvl="0"/>
            <a:r>
              <a:rPr lang="en-IN" sz="2000" dirty="0" smtClean="0"/>
              <a:t>There must be a possibility to refute the theory. </a:t>
            </a:r>
          </a:p>
          <a:p>
            <a:pPr lvl="0"/>
            <a:endParaRPr lang="en-IN" sz="2000" dirty="0" smtClean="0"/>
          </a:p>
          <a:p>
            <a:pPr lvl="0"/>
            <a:r>
              <a:rPr lang="en-IN" sz="2000" dirty="0" smtClean="0"/>
              <a:t>The result of the hypothesis must be valid. </a:t>
            </a:r>
          </a:p>
          <a:p>
            <a:pPr lvl="0"/>
            <a:endParaRPr lang="en-IN" sz="2000" dirty="0" smtClean="0"/>
          </a:p>
          <a:p>
            <a:pPr lvl="0"/>
            <a:r>
              <a:rPr lang="en-IN" sz="2000" dirty="0" smtClean="0"/>
              <a:t>Without these requirements, hypothesis and results are ambiguous. Therefore, it is necessary to forecast buy and sell choices in the stock market using appropriate rule-based hypothesis testing models.</a:t>
            </a:r>
            <a:endParaRPr lang="en-US" sz="2000" dirty="0" smtClean="0"/>
          </a:p>
          <a:p>
            <a:r>
              <a:rPr lang="en-IN" sz="2000" dirty="0" smtClean="0"/>
              <a:t> </a:t>
            </a:r>
            <a:endParaRPr lang="en-US" sz="2000" dirty="0" smtClean="0"/>
          </a:p>
          <a:p>
            <a:pPr lvl="0"/>
            <a:r>
              <a:rPr lang="en-IN" sz="2000" dirty="0" smtClean="0"/>
              <a:t>It is also required to develop time-series techniques that use lag moving averages to smooth out time-series data so that these processes can be used in technical analysis to predict future securities prices.</a:t>
            </a:r>
            <a:endParaRPr lang="en-US" sz="2000" dirty="0" smtClean="0"/>
          </a:p>
          <a:p>
            <a:endParaRPr lang="en-US" b="1" dirty="0"/>
          </a:p>
        </p:txBody>
      </p:sp>
    </p:spTree>
    <p:extLst>
      <p:ext uri="{BB962C8B-B14F-4D97-AF65-F5344CB8AC3E}">
        <p14:creationId xmlns="" xmlns:p14="http://schemas.microsoft.com/office/powerpoint/2010/main" val="114858661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50000"/>
              </a:lnSpc>
              <a:buClr>
                <a:srgbClr val="C00000"/>
              </a:buClr>
            </a:pPr>
            <a:r>
              <a:rPr lang="en-US" sz="3200" b="1" dirty="0" smtClean="0">
                <a:latin typeface="Roboto Slab (Body)"/>
                <a:cs typeface="Times New Roman" panose="02020603050405020304" pitchFamily="18" charset="0"/>
              </a:rPr>
              <a:t>Characteristics</a:t>
            </a:r>
            <a:r>
              <a:rPr lang="en-US" sz="3200" b="1" dirty="0" smtClean="0">
                <a:latin typeface="Times New Roman" panose="02020603050405020304" pitchFamily="18" charset="0"/>
                <a:cs typeface="Times New Roman" panose="02020603050405020304" pitchFamily="18" charset="0"/>
              </a:rPr>
              <a:t> of Hypothesis</a:t>
            </a:r>
            <a:endParaRPr lang="en-US" sz="2000" b="1" dirty="0" smtClean="0">
              <a:latin typeface="Times New Roman" panose="02020603050405020304" pitchFamily="18" charset="0"/>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clear and precise</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capable of being tested </a:t>
            </a:r>
          </a:p>
          <a:p>
            <a:pPr algn="just">
              <a:lnSpc>
                <a:spcPct val="150000"/>
              </a:lnSpc>
              <a:buClr>
                <a:srgbClr val="C00000"/>
              </a:buClr>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limited in scope and must be specific</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stated as far as possible in most simple terms</a:t>
            </a:r>
          </a:p>
          <a:p>
            <a:pPr algn="just">
              <a:lnSpc>
                <a:spcPct val="150000"/>
              </a:lnSpc>
              <a:buClr>
                <a:srgbClr val="C00000"/>
              </a:buClr>
              <a:buFont typeface="Wingdings" panose="05000000000000000000" pitchFamily="2" charset="2"/>
              <a:buChar char="Ø"/>
            </a:pPr>
            <a:endParaRPr lang="en-US" sz="2000" dirty="0" smtClean="0">
              <a:latin typeface="Roboto Slab (Body)"/>
              <a:cs typeface="Times New Roman" panose="02020603050405020304" pitchFamily="18" charset="0"/>
            </a:endParaRPr>
          </a:p>
          <a:p>
            <a:pPr algn="just">
              <a:lnSpc>
                <a:spcPct val="15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Should be consistent with most known facts</a:t>
            </a:r>
          </a:p>
          <a:p>
            <a:endParaRPr lang="en-US" b="1" dirty="0"/>
          </a:p>
        </p:txBody>
      </p:sp>
    </p:spTree>
    <p:extLst>
      <p:ext uri="{BB962C8B-B14F-4D97-AF65-F5344CB8AC3E}">
        <p14:creationId xmlns="" xmlns:p14="http://schemas.microsoft.com/office/powerpoint/2010/main" val="13437152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970" y="1586994"/>
            <a:ext cx="11500338"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3200" b="1" dirty="0" smtClean="0">
                <a:latin typeface="Roboto Slab (Body)"/>
                <a:cs typeface="Times New Roman" panose="02020603050405020304" pitchFamily="18" charset="0"/>
              </a:rPr>
              <a:t>Purpose of Hypothesis Testing</a:t>
            </a:r>
          </a:p>
          <a:p>
            <a:endParaRPr lang="en-US" sz="2000" b="1"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 statistical process of testing an assumption regarding a phenomenon or population parameter</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It is a critical and crucial part of the scientific method, which is a systematic approach to assessing theories through observations and determining the probability that a stated statement is true or false</a:t>
            </a:r>
          </a:p>
          <a:p>
            <a:pPr algn="just">
              <a:lnSpc>
                <a:spcPct val="100000"/>
              </a:lnSpc>
              <a:buClr>
                <a:srgbClr val="C00000"/>
              </a:buClr>
            </a:pPr>
            <a:r>
              <a:rPr lang="en-US" sz="2000" dirty="0" smtClean="0">
                <a:latin typeface="Roboto Slab (Body)"/>
                <a:cs typeface="Times New Roman" panose="02020603050405020304" pitchFamily="18" charset="0"/>
              </a:rPr>
              <a:t> </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For an analyst who makes predictions, hypothesis testing is a difficult way of backing up his prediction with statistical analysis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Also helps to determine whether there is sufficient statistical evidences that support a certain hypothesis about the population parameter or not</a:t>
            </a:r>
          </a:p>
          <a:p>
            <a:endParaRPr lang="en-US" b="1" dirty="0"/>
          </a:p>
        </p:txBody>
      </p:sp>
      <p:sp>
        <p:nvSpPr>
          <p:cNvPr id="7" name="Title 3"/>
          <p:cNvSpPr>
            <a:spLocks noGrp="1"/>
          </p:cNvSpPr>
          <p:nvPr>
            <p:ph type="title"/>
          </p:nvPr>
        </p:nvSpPr>
        <p:spPr>
          <a:xfrm>
            <a:off x="3386667" y="379812"/>
            <a:ext cx="8382000" cy="670055"/>
          </a:xfrm>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Tree>
    <p:extLst>
      <p:ext uri="{BB962C8B-B14F-4D97-AF65-F5344CB8AC3E}">
        <p14:creationId xmlns="" xmlns:p14="http://schemas.microsoft.com/office/powerpoint/2010/main" val="221449132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87569" y="1430215"/>
            <a:ext cx="11687908" cy="4893647"/>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lvl="0" algn="ctr"/>
            <a:r>
              <a:rPr lang="en-US" sz="3200" b="1" dirty="0" smtClean="0">
                <a:latin typeface="Roboto Slab (Body)"/>
                <a:cs typeface="Times New Roman" panose="02020603050405020304" pitchFamily="18" charset="0"/>
              </a:rPr>
              <a:t>Null Hypothesis</a:t>
            </a:r>
            <a:endParaRPr lang="en-US" sz="2000" dirty="0" smtClean="0">
              <a:latin typeface="Times New Roman" panose="02020603050405020304" pitchFamily="18" charset="0"/>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Null hypothesis is normally referred to as hypothesis of no difference and it is denoted by H</a:t>
            </a:r>
            <a:r>
              <a:rPr lang="en-US" sz="2000" baseline="-25000" dirty="0" smtClean="0">
                <a:latin typeface="Roboto Slab (Body)"/>
                <a:cs typeface="Times New Roman" panose="02020603050405020304" pitchFamily="18" charset="0"/>
              </a:rPr>
              <a:t>o</a:t>
            </a:r>
            <a:r>
              <a:rPr lang="en-US" sz="2000" dirty="0" smtClean="0">
                <a:latin typeface="Roboto Slab (Body)"/>
                <a:cs typeface="Times New Roman" panose="02020603050405020304" pitchFamily="18" charset="0"/>
              </a:rPr>
              <a:t>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Assumes that there is no difference between the hypothetical population and the one, from which the sample under study has been drawn.</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no difference between the effects of two treatments or there is no association between two attributes. It declares that there is no true difference in the sample statistic and population parameter under consideration, hence it is called ‘null’ which means invalid, void, or a mounting to nothing and the difference found is accidental, arising out of instabilities of sampling.</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Rejecting a null hypothesis does not necessarily mean that the experiment did not produce the required results, but it sets the situation for further experimentation.</a:t>
            </a:r>
          </a:p>
          <a:p>
            <a:pPr algn="just">
              <a:lnSpc>
                <a:spcPct val="100000"/>
              </a:lnSpc>
              <a:buClr>
                <a:srgbClr val="C00000"/>
              </a:buClr>
            </a:pPr>
            <a:endParaRPr lang="en-US" sz="2000" dirty="0" smtClean="0">
              <a:latin typeface="Times New Roman" panose="02020603050405020304" pitchFamily="18" charset="0"/>
              <a:cs typeface="Times New Roman" panose="02020603050405020304" pitchFamily="18" charset="0"/>
            </a:endParaRPr>
          </a:p>
          <a:p>
            <a:pPr lvl="0"/>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182904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Rectangle 4"/>
          <p:cNvSpPr/>
          <p:nvPr/>
        </p:nvSpPr>
        <p:spPr>
          <a:xfrm>
            <a:off x="492368" y="1441939"/>
            <a:ext cx="10374923" cy="46474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lnSpc>
                <a:spcPct val="100000"/>
              </a:lnSpc>
              <a:buClr>
                <a:srgbClr val="C00000"/>
              </a:buClr>
            </a:pPr>
            <a:r>
              <a:rPr lang="en-US" sz="3200" b="1" dirty="0" smtClean="0">
                <a:latin typeface="Roboto Slab (Body)"/>
                <a:cs typeface="Times New Roman" panose="02020603050405020304" pitchFamily="18" charset="0"/>
              </a:rPr>
              <a:t>Alternative Hypothesis:</a:t>
            </a: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Hypothesis that contradicts the null hypothesis i.e. rejecting the null hypothesis is known as alternative hypothesis. In other words, the set of alternatives to the null hypothesis is referred to as the alternative hypothesis. </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An alternative hypothesis and a null hypothesis are </a:t>
            </a:r>
            <a:r>
              <a:rPr lang="en-US" sz="2000" b="1" dirty="0" smtClean="0">
                <a:latin typeface="Roboto Slab (Body)"/>
                <a:cs typeface="Times New Roman" panose="02020603050405020304" pitchFamily="18" charset="0"/>
              </a:rPr>
              <a:t>mutually exclusive</a:t>
            </a:r>
            <a:r>
              <a:rPr lang="en-US" sz="2000" dirty="0" smtClean="0">
                <a:latin typeface="Roboto Slab (Body)"/>
                <a:cs typeface="Times New Roman" panose="02020603050405020304" pitchFamily="18" charset="0"/>
              </a:rPr>
              <a:t>, which implies that only one of the two hypotheses can be true.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A/c to this hypothesis, there is a relationship between the two variables being studied (one variable has an effect on the other) and the results are not due to chance.</a:t>
            </a:r>
          </a:p>
          <a:p>
            <a:pPr algn="just">
              <a:lnSpc>
                <a:spcPct val="100000"/>
              </a:lnSpc>
              <a:buClr>
                <a:srgbClr val="C00000"/>
              </a:buClr>
            </a:pPr>
            <a:endParaRPr lang="en-US" sz="2000" dirty="0" smtClean="0">
              <a:latin typeface="Roboto Slab (Body)"/>
              <a:cs typeface="Times New Roman" panose="02020603050405020304" pitchFamily="18" charset="0"/>
            </a:endParaRPr>
          </a:p>
          <a:p>
            <a:pPr algn="just">
              <a:lnSpc>
                <a:spcPct val="100000"/>
              </a:lnSpc>
              <a:buClr>
                <a:srgbClr val="C00000"/>
              </a:buClr>
              <a:buFont typeface="Wingdings" panose="05000000000000000000" pitchFamily="2" charset="2"/>
              <a:buChar char="Ø"/>
            </a:pPr>
            <a:r>
              <a:rPr lang="en-US" sz="2000" dirty="0" smtClean="0">
                <a:latin typeface="Roboto Slab (Body)"/>
                <a:cs typeface="Times New Roman" panose="02020603050405020304" pitchFamily="18" charset="0"/>
              </a:rPr>
              <a:t>In simple words, null hypothesis means there is no effect while alternate hypothesis means there is an effect </a:t>
            </a:r>
          </a:p>
          <a:p>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21113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16522" y="1887409"/>
            <a:ext cx="11352963" cy="3908762"/>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ctr">
              <a:buClr>
                <a:srgbClr val="C00000"/>
              </a:buClr>
            </a:pPr>
            <a:r>
              <a:rPr lang="en-US" sz="3200" b="1" dirty="0" smtClean="0">
                <a:solidFill>
                  <a:schemeClr val="accent2">
                    <a:lumMod val="75000"/>
                  </a:schemeClr>
                </a:solidFill>
                <a:latin typeface="Roboto Slab (Body)"/>
                <a:cs typeface="Times New Roman" panose="02020603050405020304" pitchFamily="18" charset="0"/>
              </a:rPr>
              <a:t>IMPORTANT PARAMETRIC TESTS</a:t>
            </a:r>
          </a:p>
          <a:p>
            <a:pPr algn="ctr">
              <a:buClr>
                <a:srgbClr val="C00000"/>
              </a:buClr>
            </a:pPr>
            <a:endParaRPr lang="en-US" sz="3200" b="1" dirty="0" smtClean="0">
              <a:solidFill>
                <a:schemeClr val="accent2">
                  <a:lumMod val="75000"/>
                </a:schemeClr>
              </a:solidFill>
              <a:latin typeface="Roboto Slab (Body)"/>
              <a:cs typeface="Times New Roman" panose="02020603050405020304" pitchFamily="18" charset="0"/>
            </a:endParaRPr>
          </a:p>
          <a:p>
            <a:pPr marL="292608" lvl="1" indent="0" algn="just">
              <a:lnSpc>
                <a:spcPct val="100000"/>
              </a:lnSpc>
              <a:buClr>
                <a:srgbClr val="C00000"/>
              </a:buClr>
              <a:buNone/>
            </a:pPr>
            <a:r>
              <a:rPr lang="en-US" sz="2000" dirty="0" smtClean="0">
                <a:latin typeface="Roboto Slab (Body)"/>
                <a:cs typeface="Times New Roman" panose="02020603050405020304" pitchFamily="18" charset="0"/>
              </a:rPr>
              <a:t>The important parametric tests are: </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z-test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t-test</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Chi-Square-test, and</a:t>
            </a:r>
          </a:p>
          <a:p>
            <a:pPr marL="749808" lvl="1" indent="-457200" algn="just">
              <a:lnSpc>
                <a:spcPct val="100000"/>
              </a:lnSpc>
              <a:buClr>
                <a:srgbClr val="C00000"/>
              </a:buClr>
              <a:buAutoNum type="arabicParenBoth"/>
            </a:pPr>
            <a:r>
              <a:rPr lang="en-US" sz="2000" dirty="0" smtClean="0">
                <a:latin typeface="Roboto Slab (Body)"/>
                <a:cs typeface="Times New Roman" panose="02020603050405020304" pitchFamily="18" charset="0"/>
              </a:rPr>
              <a:t>F-test</a:t>
            </a:r>
          </a:p>
          <a:p>
            <a:pPr marL="749808" lvl="1" indent="-457200" algn="just">
              <a:lnSpc>
                <a:spcPct val="100000"/>
              </a:lnSpc>
              <a:buClr>
                <a:srgbClr val="C00000"/>
              </a:buClr>
            </a:pPr>
            <a:endParaRPr lang="en-US" sz="2000"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(All these tests are based on the assumption of normality i.e., the source of data is considered to be normally distributed).</a:t>
            </a:r>
          </a:p>
          <a:p>
            <a:pPr algn="just">
              <a:buClr>
                <a:srgbClr val="C00000"/>
              </a:buCl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dirty="0" smtClean="0"/>
              <a:t> Deep Diving on </a:t>
            </a:r>
            <a:r>
              <a:rPr lang="en-IN" dirty="0" smtClean="0"/>
              <a:t>Problem Statement </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273104" y="1517487"/>
            <a:ext cx="11546363" cy="4708981"/>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algn="just">
              <a:buClr>
                <a:srgbClr val="C00000"/>
              </a:buClr>
            </a:pPr>
            <a:r>
              <a:rPr lang="en-US" sz="2000" dirty="0" smtClean="0">
                <a:latin typeface="Roboto Slab (Body)"/>
                <a:cs typeface="Times New Roman" panose="02020603050405020304" pitchFamily="18" charset="0"/>
              </a:rPr>
              <a:t>z-test is generally used for comparing the mean of a sample to some hypothesized mean for the population in case of </a:t>
            </a:r>
            <a:r>
              <a:rPr lang="en-US" sz="2000" b="1" dirty="0" smtClean="0">
                <a:latin typeface="Roboto Slab (Body)"/>
                <a:cs typeface="Times New Roman" panose="02020603050405020304" pitchFamily="18" charset="0"/>
              </a:rPr>
              <a:t>large sample (&gt;30)</a:t>
            </a:r>
          </a:p>
          <a:p>
            <a:pPr algn="just">
              <a:buClr>
                <a:srgbClr val="C00000"/>
              </a:buClr>
            </a:pPr>
            <a:endParaRPr lang="en-US" sz="2000" b="1" dirty="0" smtClean="0">
              <a:latin typeface="Roboto Slab (Body)"/>
              <a:cs typeface="Times New Roman" panose="02020603050405020304" pitchFamily="18" charset="0"/>
            </a:endParaRPr>
          </a:p>
          <a:p>
            <a:pPr algn="just">
              <a:buClr>
                <a:srgbClr val="C00000"/>
              </a:buClr>
            </a:pPr>
            <a:r>
              <a:rPr lang="en-US" sz="2000" dirty="0" smtClean="0">
                <a:latin typeface="Roboto Slab (Body)"/>
                <a:cs typeface="Times New Roman" panose="02020603050405020304" pitchFamily="18" charset="0"/>
              </a:rPr>
              <a:t>t-test is based on </a:t>
            </a:r>
            <a:r>
              <a:rPr lang="en-US" sz="2000" b="1" dirty="0" smtClean="0">
                <a:latin typeface="Roboto Slab (Body)"/>
                <a:cs typeface="Times New Roman" panose="02020603050405020304" pitchFamily="18" charset="0"/>
              </a:rPr>
              <a:t>t-distribution</a:t>
            </a:r>
            <a:r>
              <a:rPr lang="en-US" sz="2000" dirty="0" smtClean="0">
                <a:latin typeface="Roboto Slab (Body)"/>
                <a:cs typeface="Times New Roman" panose="02020603050405020304" pitchFamily="18" charset="0"/>
              </a:rPr>
              <a:t> and is considered an appropriate test for judging the significance of a sample mean or for judging the significance of difference between the means of two samples in case of </a:t>
            </a:r>
            <a:r>
              <a:rPr lang="en-US" sz="2000" b="1" dirty="0" smtClean="0">
                <a:latin typeface="Roboto Slab (Body)"/>
                <a:cs typeface="Times New Roman" panose="02020603050405020304" pitchFamily="18" charset="0"/>
              </a:rPr>
              <a:t>small sample(&lt;30).</a:t>
            </a:r>
          </a:p>
          <a:p>
            <a:pPr algn="just">
              <a:buClr>
                <a:srgbClr val="C00000"/>
              </a:buClr>
            </a:pPr>
            <a:endParaRPr lang="en-US" sz="2000" b="1"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Chi-Square-test is based on </a:t>
            </a:r>
            <a:r>
              <a:rPr lang="en-US" sz="2000" b="1" dirty="0" smtClean="0">
                <a:latin typeface="Roboto Slab (Body)"/>
                <a:cs typeface="Times New Roman" panose="02020603050405020304" pitchFamily="18" charset="0"/>
              </a:rPr>
              <a:t>chi-square distribution </a:t>
            </a:r>
            <a:r>
              <a:rPr lang="en-US" sz="2000" dirty="0" smtClean="0">
                <a:latin typeface="Roboto Slab (Body)"/>
                <a:cs typeface="Times New Roman" panose="02020603050405020304" pitchFamily="18" charset="0"/>
              </a:rPr>
              <a:t>and as a parametric test is used for comparing a sample variance to a theoretical population variance. It can also be used to make comparisons between theoretical populations and actual data when categories are used. Thus, the chi-square test is applicable in large number of problems. </a:t>
            </a:r>
          </a:p>
          <a:p>
            <a:pPr algn="just"/>
            <a:endParaRPr lang="en-US" sz="2000" dirty="0" smtClean="0">
              <a:latin typeface="Roboto Slab (Body)"/>
              <a:cs typeface="Times New Roman" panose="02020603050405020304" pitchFamily="18" charset="0"/>
            </a:endParaRPr>
          </a:p>
          <a:p>
            <a:pPr algn="just">
              <a:buFont typeface="Wingdings" panose="05000000000000000000" pitchFamily="2" charset="2"/>
              <a:buChar char="Ø"/>
            </a:pPr>
            <a:r>
              <a:rPr lang="en-US" sz="2000" dirty="0" smtClean="0">
                <a:latin typeface="Roboto Slab (Body)"/>
                <a:cs typeface="Times New Roman" panose="02020603050405020304" pitchFamily="18" charset="0"/>
              </a:rPr>
              <a:t>F-test is based on F-distribution and is used to compare the variance of the two-independent samples. This test is also used in the context of analysis of variance (ANOVA) for judging the significance of more than two sample means at one and the same time. </a:t>
            </a:r>
          </a:p>
        </p:txBody>
      </p:sp>
    </p:spTree>
    <p:extLst>
      <p:ext uri="{BB962C8B-B14F-4D97-AF65-F5344CB8AC3E}">
        <p14:creationId xmlns="" xmlns:p14="http://schemas.microsoft.com/office/powerpoint/2010/main"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3337</TotalTime>
  <Words>2317</Words>
  <Application>Microsoft Office PowerPoint</Application>
  <PresentationFormat>Custom</PresentationFormat>
  <Paragraphs>201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Roboto Slab</vt:lpstr>
      <vt:lpstr>Calibri</vt:lpstr>
      <vt:lpstr>Roboto Slab (Body)</vt:lpstr>
      <vt:lpstr>Times New Roman</vt:lpstr>
      <vt:lpstr>Wingdings</vt:lpstr>
      <vt:lpstr>Office Theme</vt:lpstr>
      <vt:lpstr>Topic: Trading Analytics for  Day Trading in Stock Market </vt:lpstr>
      <vt:lpstr> Background Information </vt:lpstr>
      <vt:lpstr>  Statement of the Problem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Deep Diving on Problem Statement   </vt:lpstr>
      <vt:lpstr>   Proposed Solution   </vt:lpstr>
      <vt:lpstr>  Detailed Scope of Work:  </vt:lpstr>
      <vt:lpstr>  Detailed Scope of Work:  </vt:lpstr>
      <vt:lpstr>  Detailed Scope of Work:  </vt:lpstr>
      <vt:lpstr>  Detailed Scope of Work:  </vt:lpstr>
      <vt:lpstr>  Detailed Scope of Work:  </vt:lpstr>
      <vt:lpstr>  References:  </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csc</cp:lastModifiedBy>
  <cp:revision>463</cp:revision>
  <dcterms:created xsi:type="dcterms:W3CDTF">2020-01-23T06:03:51Z</dcterms:created>
  <dcterms:modified xsi:type="dcterms:W3CDTF">2022-06-25T06:02:26Z</dcterms:modified>
</cp:coreProperties>
</file>