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14" r:id="rId3"/>
    <p:sldId id="303" r:id="rId4"/>
    <p:sldId id="313" r:id="rId5"/>
    <p:sldId id="259" r:id="rId6"/>
    <p:sldId id="304" r:id="rId7"/>
    <p:sldId id="315" r:id="rId8"/>
    <p:sldId id="287" r:id="rId9"/>
    <p:sldId id="293" r:id="rId10"/>
    <p:sldId id="263" r:id="rId11"/>
    <p:sldId id="262" r:id="rId12"/>
    <p:sldId id="289" r:id="rId13"/>
    <p:sldId id="290" r:id="rId14"/>
    <p:sldId id="300" r:id="rId15"/>
    <p:sldId id="301" r:id="rId16"/>
    <p:sldId id="291" r:id="rId17"/>
    <p:sldId id="292" r:id="rId18"/>
    <p:sldId id="294" r:id="rId19"/>
    <p:sldId id="309" r:id="rId20"/>
    <p:sldId id="297" r:id="rId21"/>
    <p:sldId id="311" r:id="rId22"/>
    <p:sldId id="296" r:id="rId23"/>
    <p:sldId id="305" r:id="rId24"/>
    <p:sldId id="306" r:id="rId25"/>
    <p:sldId id="298" r:id="rId26"/>
    <p:sldId id="307" r:id="rId27"/>
    <p:sldId id="308" r:id="rId28"/>
    <p:sldId id="316" r:id="rId29"/>
    <p:sldId id="317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6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B21D8-980F-4A1B-8091-8155409C39F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2A1B71-CA6D-4920-9300-EDB53E4F55EC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effectLst>
          <a:reflection blurRad="6350" stA="50000" endA="295" endPos="92000" dist="101600" dir="5400000" sy="-100000" algn="bl" rotWithShape="0"/>
        </a:effectLst>
      </dgm:spPr>
      <dgm:t>
        <a:bodyPr/>
        <a:lstStyle/>
        <a:p>
          <a:r>
            <a:rPr lang="en-US" sz="1100" b="1" dirty="0" smtClean="0"/>
            <a:t>Problem Statement</a:t>
          </a:r>
          <a:endParaRPr lang="en-US" sz="1100" b="1" dirty="0"/>
        </a:p>
      </dgm:t>
    </dgm:pt>
    <dgm:pt modelId="{5A8D654A-1479-4297-ABC5-39A11E0513D0}" type="parTrans" cxnId="{8838F2EA-54D0-4207-A3A1-A1A556B75AEE}">
      <dgm:prSet/>
      <dgm:spPr/>
      <dgm:t>
        <a:bodyPr/>
        <a:lstStyle/>
        <a:p>
          <a:endParaRPr lang="en-US"/>
        </a:p>
      </dgm:t>
    </dgm:pt>
    <dgm:pt modelId="{DBD74E89-CFA3-4955-8A71-B248EA66E4BA}" type="sibTrans" cxnId="{8838F2EA-54D0-4207-A3A1-A1A556B75AEE}">
      <dgm:prSet/>
      <dgm:spPr/>
      <dgm:t>
        <a:bodyPr/>
        <a:lstStyle/>
        <a:p>
          <a:endParaRPr lang="en-US"/>
        </a:p>
      </dgm:t>
    </dgm:pt>
    <dgm:pt modelId="{74111A77-87D8-4C61-9E1B-783539F01212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effectLst>
          <a:reflection blurRad="6350" stA="50000" endA="295" endPos="92000" dist="101600" dir="5400000" sy="-100000" algn="bl" rotWithShape="0"/>
        </a:effectLst>
      </dgm:spPr>
      <dgm:t>
        <a:bodyPr/>
        <a:lstStyle/>
        <a:p>
          <a:r>
            <a:rPr lang="en-US" sz="1100" b="1" dirty="0" smtClean="0"/>
            <a:t>Introduction</a:t>
          </a:r>
          <a:endParaRPr lang="en-US" sz="1100" b="1" dirty="0"/>
        </a:p>
      </dgm:t>
    </dgm:pt>
    <dgm:pt modelId="{B631F4A6-8DAE-4CFE-9B3C-6919CD4EAFBF}" type="parTrans" cxnId="{A7119949-62AC-4753-8E46-EBE2DC81C279}">
      <dgm:prSet/>
      <dgm:spPr/>
      <dgm:t>
        <a:bodyPr/>
        <a:lstStyle/>
        <a:p>
          <a:endParaRPr lang="en-US"/>
        </a:p>
      </dgm:t>
    </dgm:pt>
    <dgm:pt modelId="{FA06F576-424D-4E8D-BB86-AF8365DE0C02}" type="sibTrans" cxnId="{A7119949-62AC-4753-8E46-EBE2DC81C279}">
      <dgm:prSet/>
      <dgm:spPr/>
      <dgm:t>
        <a:bodyPr/>
        <a:lstStyle/>
        <a:p>
          <a:endParaRPr lang="en-US"/>
        </a:p>
      </dgm:t>
    </dgm:pt>
    <dgm:pt modelId="{EA2F0125-01CF-4ACE-A57C-84808B7F196E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effectLst>
          <a:reflection blurRad="6350" stA="50000" endA="295" endPos="92000" dist="101600" dir="5400000" sy="-100000" algn="bl" rotWithShape="0"/>
        </a:effectLst>
      </dgm:spPr>
      <dgm:t>
        <a:bodyPr/>
        <a:lstStyle/>
        <a:p>
          <a:r>
            <a:rPr lang="en-US" sz="1100" b="1" dirty="0" smtClean="0"/>
            <a:t>Business Understanding</a:t>
          </a:r>
          <a:endParaRPr lang="en-US" sz="1100" b="1" dirty="0"/>
        </a:p>
      </dgm:t>
    </dgm:pt>
    <dgm:pt modelId="{E676BD42-618A-4A4A-A214-D97FD9E5CC5A}" type="parTrans" cxnId="{1C182E10-A4A4-466B-9E19-06EDA706F38D}">
      <dgm:prSet/>
      <dgm:spPr/>
      <dgm:t>
        <a:bodyPr/>
        <a:lstStyle/>
        <a:p>
          <a:endParaRPr lang="en-US"/>
        </a:p>
      </dgm:t>
    </dgm:pt>
    <dgm:pt modelId="{803D738E-DFAF-4AFB-ACD0-12C46C3D22FD}" type="sibTrans" cxnId="{1C182E10-A4A4-466B-9E19-06EDA706F38D}">
      <dgm:prSet/>
      <dgm:spPr/>
      <dgm:t>
        <a:bodyPr/>
        <a:lstStyle/>
        <a:p>
          <a:endParaRPr lang="en-US"/>
        </a:p>
      </dgm:t>
    </dgm:pt>
    <dgm:pt modelId="{858B3CEC-5C2A-45B8-A05E-7D2C3332C3D5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effectLst>
          <a:reflection blurRad="6350" stA="50000" endA="295" endPos="92000" dist="101600" dir="5400000" sy="-100000" algn="bl" rotWithShape="0"/>
        </a:effectLst>
      </dgm:spPr>
      <dgm:t>
        <a:bodyPr/>
        <a:lstStyle/>
        <a:p>
          <a:r>
            <a:rPr lang="en-US" sz="1100" b="1" dirty="0" smtClean="0"/>
            <a:t>Data Understanding</a:t>
          </a:r>
          <a:endParaRPr lang="en-US" sz="1100" b="1" dirty="0"/>
        </a:p>
      </dgm:t>
    </dgm:pt>
    <dgm:pt modelId="{8021A81F-BB39-4C66-9199-1E84AEB7E372}" type="parTrans" cxnId="{F84B595D-5DB6-4C97-BFA5-817E8ADF8377}">
      <dgm:prSet/>
      <dgm:spPr/>
      <dgm:t>
        <a:bodyPr/>
        <a:lstStyle/>
        <a:p>
          <a:endParaRPr lang="en-US"/>
        </a:p>
      </dgm:t>
    </dgm:pt>
    <dgm:pt modelId="{52A1DF95-57C6-4A99-9B77-6EF36711B7D0}" type="sibTrans" cxnId="{F84B595D-5DB6-4C97-BFA5-817E8ADF8377}">
      <dgm:prSet/>
      <dgm:spPr/>
      <dgm:t>
        <a:bodyPr/>
        <a:lstStyle/>
        <a:p>
          <a:endParaRPr lang="en-US"/>
        </a:p>
      </dgm:t>
    </dgm:pt>
    <dgm:pt modelId="{56049FE6-60E6-4D6F-B59E-30A01EAA1498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effectLst>
          <a:reflection blurRad="6350" stA="50000" endA="295" endPos="92000" dist="101600" dir="5400000" sy="-100000" algn="bl" rotWithShape="0"/>
        </a:effectLst>
      </dgm:spPr>
      <dgm:t>
        <a:bodyPr/>
        <a:lstStyle/>
        <a:p>
          <a:r>
            <a:rPr lang="en-US" sz="1100" b="1" dirty="0" smtClean="0"/>
            <a:t>Data Preparation</a:t>
          </a:r>
          <a:endParaRPr lang="en-US" sz="1100" b="1" dirty="0"/>
        </a:p>
      </dgm:t>
    </dgm:pt>
    <dgm:pt modelId="{45DFB9DC-9E32-450B-AFA9-A0227851624C}" type="parTrans" cxnId="{B07D1A4C-1712-4CF4-B701-931A0ADD5E7A}">
      <dgm:prSet/>
      <dgm:spPr/>
      <dgm:t>
        <a:bodyPr/>
        <a:lstStyle/>
        <a:p>
          <a:endParaRPr lang="en-US"/>
        </a:p>
      </dgm:t>
    </dgm:pt>
    <dgm:pt modelId="{B08E5E54-00F7-4C66-BE09-368511CCCE61}" type="sibTrans" cxnId="{B07D1A4C-1712-4CF4-B701-931A0ADD5E7A}">
      <dgm:prSet/>
      <dgm:spPr/>
      <dgm:t>
        <a:bodyPr/>
        <a:lstStyle/>
        <a:p>
          <a:endParaRPr lang="en-US"/>
        </a:p>
      </dgm:t>
    </dgm:pt>
    <dgm:pt modelId="{F3F3206D-4320-4607-8404-4E1DE28FAB64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effectLst>
          <a:reflection blurRad="6350" stA="50000" endA="295" endPos="92000" dist="101600" dir="5400000" sy="-100000" algn="bl" rotWithShape="0"/>
        </a:effectLst>
      </dgm:spPr>
      <dgm:t>
        <a:bodyPr/>
        <a:lstStyle/>
        <a:p>
          <a:r>
            <a:rPr lang="en-US" sz="1100" b="1" dirty="0" smtClean="0"/>
            <a:t>Modeling</a:t>
          </a:r>
          <a:endParaRPr lang="en-US" sz="1100" b="1" dirty="0"/>
        </a:p>
      </dgm:t>
    </dgm:pt>
    <dgm:pt modelId="{E0016D36-7735-48E7-BF3A-E2A46DE69EDB}" type="parTrans" cxnId="{1D660D9D-5CC8-4386-B1EC-D84C48F2FD0E}">
      <dgm:prSet/>
      <dgm:spPr/>
      <dgm:t>
        <a:bodyPr/>
        <a:lstStyle/>
        <a:p>
          <a:endParaRPr lang="en-US"/>
        </a:p>
      </dgm:t>
    </dgm:pt>
    <dgm:pt modelId="{360C7B5A-D4E0-465E-BD6B-740E0AEBAC27}" type="sibTrans" cxnId="{1D660D9D-5CC8-4386-B1EC-D84C48F2FD0E}">
      <dgm:prSet/>
      <dgm:spPr/>
      <dgm:t>
        <a:bodyPr/>
        <a:lstStyle/>
        <a:p>
          <a:endParaRPr lang="en-US"/>
        </a:p>
      </dgm:t>
    </dgm:pt>
    <dgm:pt modelId="{C958243C-B862-4AFA-87E9-8123F68BF857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effectLst>
          <a:reflection blurRad="6350" stA="50000" endA="295" endPos="92000" dist="101600" dir="5400000" sy="-100000" algn="bl" rotWithShape="0"/>
        </a:effectLst>
      </dgm:spPr>
      <dgm:t>
        <a:bodyPr/>
        <a:lstStyle/>
        <a:p>
          <a:r>
            <a:rPr lang="en-US" sz="1100" b="1" dirty="0" smtClean="0"/>
            <a:t>Evaluation</a:t>
          </a:r>
          <a:endParaRPr lang="en-US" sz="1100" b="1" dirty="0"/>
        </a:p>
      </dgm:t>
    </dgm:pt>
    <dgm:pt modelId="{B96987A5-039D-4172-88CC-4FFBC46D3E0E}" type="parTrans" cxnId="{98815FAA-C01F-4593-991E-0F3F0BDE3E23}">
      <dgm:prSet/>
      <dgm:spPr/>
      <dgm:t>
        <a:bodyPr/>
        <a:lstStyle/>
        <a:p>
          <a:endParaRPr lang="en-US"/>
        </a:p>
      </dgm:t>
    </dgm:pt>
    <dgm:pt modelId="{3DAE2162-5DEC-4673-891D-5BD228A38C29}" type="sibTrans" cxnId="{98815FAA-C01F-4593-991E-0F3F0BDE3E23}">
      <dgm:prSet/>
      <dgm:spPr/>
      <dgm:t>
        <a:bodyPr/>
        <a:lstStyle/>
        <a:p>
          <a:endParaRPr lang="en-US"/>
        </a:p>
      </dgm:t>
    </dgm:pt>
    <dgm:pt modelId="{D118EC1D-4DCC-498E-A82C-6D8DD034A515}" type="pres">
      <dgm:prSet presAssocID="{1D1B21D8-980F-4A1B-8091-8155409C39F4}" presName="Name0" presStyleCnt="0">
        <dgm:presLayoutVars>
          <dgm:dir/>
          <dgm:animLvl val="lvl"/>
          <dgm:resizeHandles val="exact"/>
        </dgm:presLayoutVars>
      </dgm:prSet>
      <dgm:spPr/>
    </dgm:pt>
    <dgm:pt modelId="{36CE40AC-6CD2-4723-8889-B0E66039DD75}" type="pres">
      <dgm:prSet presAssocID="{922A1B71-CA6D-4920-9300-EDB53E4F55E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9AF5806-5521-4942-9D2B-16FED901D647}" type="pres">
      <dgm:prSet presAssocID="{DBD74E89-CFA3-4955-8A71-B248EA66E4BA}" presName="parTxOnlySpace" presStyleCnt="0"/>
      <dgm:spPr/>
    </dgm:pt>
    <dgm:pt modelId="{83C3DCDE-B090-4BC1-9ECD-9BC464ED677C}" type="pres">
      <dgm:prSet presAssocID="{74111A77-87D8-4C61-9E1B-783539F0121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E47C36C-50B7-465C-A985-B96F95A57390}" type="pres">
      <dgm:prSet presAssocID="{FA06F576-424D-4E8D-BB86-AF8365DE0C02}" presName="parTxOnlySpace" presStyleCnt="0"/>
      <dgm:spPr/>
    </dgm:pt>
    <dgm:pt modelId="{792D0953-3843-4784-BC8E-42C66062C841}" type="pres">
      <dgm:prSet presAssocID="{EA2F0125-01CF-4ACE-A57C-84808B7F196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9422445-52BF-4942-B5E6-5A2F7371662E}" type="pres">
      <dgm:prSet presAssocID="{803D738E-DFAF-4AFB-ACD0-12C46C3D22FD}" presName="parTxOnlySpace" presStyleCnt="0"/>
      <dgm:spPr/>
    </dgm:pt>
    <dgm:pt modelId="{F9483F6C-8A7F-4966-9517-062E16859E5C}" type="pres">
      <dgm:prSet presAssocID="{858B3CEC-5C2A-45B8-A05E-7D2C3332C3D5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105D71E-0ED2-491F-A010-11558719F04F}" type="pres">
      <dgm:prSet presAssocID="{52A1DF95-57C6-4A99-9B77-6EF36711B7D0}" presName="parTxOnlySpace" presStyleCnt="0"/>
      <dgm:spPr/>
    </dgm:pt>
    <dgm:pt modelId="{E95CDD4F-D507-4224-8AAD-A68F55CA0E71}" type="pres">
      <dgm:prSet presAssocID="{56049FE6-60E6-4D6F-B59E-30A01EAA1498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8CA14-5AD5-43DF-8CD7-992FA7EAA5EB}" type="pres">
      <dgm:prSet presAssocID="{B08E5E54-00F7-4C66-BE09-368511CCCE61}" presName="parTxOnlySpace" presStyleCnt="0"/>
      <dgm:spPr/>
    </dgm:pt>
    <dgm:pt modelId="{D6680AA8-44CA-486A-A47F-83C92E6DACEF}" type="pres">
      <dgm:prSet presAssocID="{F3F3206D-4320-4607-8404-4E1DE28FAB64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A4AF1F57-6452-4BBC-92E4-FEE7A8B6AD93}" type="pres">
      <dgm:prSet presAssocID="{360C7B5A-D4E0-465E-BD6B-740E0AEBAC27}" presName="parTxOnlySpace" presStyleCnt="0"/>
      <dgm:spPr/>
    </dgm:pt>
    <dgm:pt modelId="{27559269-4AB6-406C-BF6D-02984084B606}" type="pres">
      <dgm:prSet presAssocID="{C958243C-B862-4AFA-87E9-8123F68BF857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8838F2EA-54D0-4207-A3A1-A1A556B75AEE}" srcId="{1D1B21D8-980F-4A1B-8091-8155409C39F4}" destId="{922A1B71-CA6D-4920-9300-EDB53E4F55EC}" srcOrd="0" destOrd="0" parTransId="{5A8D654A-1479-4297-ABC5-39A11E0513D0}" sibTransId="{DBD74E89-CFA3-4955-8A71-B248EA66E4BA}"/>
    <dgm:cxn modelId="{A7119949-62AC-4753-8E46-EBE2DC81C279}" srcId="{1D1B21D8-980F-4A1B-8091-8155409C39F4}" destId="{74111A77-87D8-4C61-9E1B-783539F01212}" srcOrd="1" destOrd="0" parTransId="{B631F4A6-8DAE-4CFE-9B3C-6919CD4EAFBF}" sibTransId="{FA06F576-424D-4E8D-BB86-AF8365DE0C02}"/>
    <dgm:cxn modelId="{1D660D9D-5CC8-4386-B1EC-D84C48F2FD0E}" srcId="{1D1B21D8-980F-4A1B-8091-8155409C39F4}" destId="{F3F3206D-4320-4607-8404-4E1DE28FAB64}" srcOrd="5" destOrd="0" parTransId="{E0016D36-7735-48E7-BF3A-E2A46DE69EDB}" sibTransId="{360C7B5A-D4E0-465E-BD6B-740E0AEBAC27}"/>
    <dgm:cxn modelId="{9893E76F-A034-40AF-8EBC-48421AFE5259}" type="presOf" srcId="{1D1B21D8-980F-4A1B-8091-8155409C39F4}" destId="{D118EC1D-4DCC-498E-A82C-6D8DD034A515}" srcOrd="0" destOrd="0" presId="urn:microsoft.com/office/officeart/2005/8/layout/chevron1"/>
    <dgm:cxn modelId="{1C182E10-A4A4-466B-9E19-06EDA706F38D}" srcId="{1D1B21D8-980F-4A1B-8091-8155409C39F4}" destId="{EA2F0125-01CF-4ACE-A57C-84808B7F196E}" srcOrd="2" destOrd="0" parTransId="{E676BD42-618A-4A4A-A214-D97FD9E5CC5A}" sibTransId="{803D738E-DFAF-4AFB-ACD0-12C46C3D22FD}"/>
    <dgm:cxn modelId="{98815FAA-C01F-4593-991E-0F3F0BDE3E23}" srcId="{1D1B21D8-980F-4A1B-8091-8155409C39F4}" destId="{C958243C-B862-4AFA-87E9-8123F68BF857}" srcOrd="6" destOrd="0" parTransId="{B96987A5-039D-4172-88CC-4FFBC46D3E0E}" sibTransId="{3DAE2162-5DEC-4673-891D-5BD228A38C29}"/>
    <dgm:cxn modelId="{3E96124C-430F-47F8-9E66-2411DA1D74E6}" type="presOf" srcId="{74111A77-87D8-4C61-9E1B-783539F01212}" destId="{83C3DCDE-B090-4BC1-9ECD-9BC464ED677C}" srcOrd="0" destOrd="0" presId="urn:microsoft.com/office/officeart/2005/8/layout/chevron1"/>
    <dgm:cxn modelId="{01F74A2C-C304-4492-B582-8B6D89206143}" type="presOf" srcId="{922A1B71-CA6D-4920-9300-EDB53E4F55EC}" destId="{36CE40AC-6CD2-4723-8889-B0E66039DD75}" srcOrd="0" destOrd="0" presId="urn:microsoft.com/office/officeart/2005/8/layout/chevron1"/>
    <dgm:cxn modelId="{B07D1A4C-1712-4CF4-B701-931A0ADD5E7A}" srcId="{1D1B21D8-980F-4A1B-8091-8155409C39F4}" destId="{56049FE6-60E6-4D6F-B59E-30A01EAA1498}" srcOrd="4" destOrd="0" parTransId="{45DFB9DC-9E32-450B-AFA9-A0227851624C}" sibTransId="{B08E5E54-00F7-4C66-BE09-368511CCCE61}"/>
    <dgm:cxn modelId="{EBC4DF3F-4D59-4F55-B86E-BE51EC145D4C}" type="presOf" srcId="{EA2F0125-01CF-4ACE-A57C-84808B7F196E}" destId="{792D0953-3843-4784-BC8E-42C66062C841}" srcOrd="0" destOrd="0" presId="urn:microsoft.com/office/officeart/2005/8/layout/chevron1"/>
    <dgm:cxn modelId="{9D87D185-550F-42B9-9975-7A44362928EE}" type="presOf" srcId="{858B3CEC-5C2A-45B8-A05E-7D2C3332C3D5}" destId="{F9483F6C-8A7F-4966-9517-062E16859E5C}" srcOrd="0" destOrd="0" presId="urn:microsoft.com/office/officeart/2005/8/layout/chevron1"/>
    <dgm:cxn modelId="{4A5D8DEB-6711-46C1-A02C-93BB549E52A6}" type="presOf" srcId="{C958243C-B862-4AFA-87E9-8123F68BF857}" destId="{27559269-4AB6-406C-BF6D-02984084B606}" srcOrd="0" destOrd="0" presId="urn:microsoft.com/office/officeart/2005/8/layout/chevron1"/>
    <dgm:cxn modelId="{247F1A28-F549-4041-9E63-6FA28289E2CD}" type="presOf" srcId="{F3F3206D-4320-4607-8404-4E1DE28FAB64}" destId="{D6680AA8-44CA-486A-A47F-83C92E6DACEF}" srcOrd="0" destOrd="0" presId="urn:microsoft.com/office/officeart/2005/8/layout/chevron1"/>
    <dgm:cxn modelId="{F84B595D-5DB6-4C97-BFA5-817E8ADF8377}" srcId="{1D1B21D8-980F-4A1B-8091-8155409C39F4}" destId="{858B3CEC-5C2A-45B8-A05E-7D2C3332C3D5}" srcOrd="3" destOrd="0" parTransId="{8021A81F-BB39-4C66-9199-1E84AEB7E372}" sibTransId="{52A1DF95-57C6-4A99-9B77-6EF36711B7D0}"/>
    <dgm:cxn modelId="{0AF1FC01-FAD6-4BFC-81CE-146DC248128C}" type="presOf" srcId="{56049FE6-60E6-4D6F-B59E-30A01EAA1498}" destId="{E95CDD4F-D507-4224-8AAD-A68F55CA0E71}" srcOrd="0" destOrd="0" presId="urn:microsoft.com/office/officeart/2005/8/layout/chevron1"/>
    <dgm:cxn modelId="{AB14AC5A-BE22-4819-A6B8-A5C5D8E751E2}" type="presParOf" srcId="{D118EC1D-4DCC-498E-A82C-6D8DD034A515}" destId="{36CE40AC-6CD2-4723-8889-B0E66039DD75}" srcOrd="0" destOrd="0" presId="urn:microsoft.com/office/officeart/2005/8/layout/chevron1"/>
    <dgm:cxn modelId="{BEE2FA27-065C-46D9-9CD6-BA5F90F2D996}" type="presParOf" srcId="{D118EC1D-4DCC-498E-A82C-6D8DD034A515}" destId="{B9AF5806-5521-4942-9D2B-16FED901D647}" srcOrd="1" destOrd="0" presId="urn:microsoft.com/office/officeart/2005/8/layout/chevron1"/>
    <dgm:cxn modelId="{605C0B8D-B838-484C-A0D6-4BF62B739480}" type="presParOf" srcId="{D118EC1D-4DCC-498E-A82C-6D8DD034A515}" destId="{83C3DCDE-B090-4BC1-9ECD-9BC464ED677C}" srcOrd="2" destOrd="0" presId="urn:microsoft.com/office/officeart/2005/8/layout/chevron1"/>
    <dgm:cxn modelId="{C4F2926C-EE15-4806-9E76-6179B611238E}" type="presParOf" srcId="{D118EC1D-4DCC-498E-A82C-6D8DD034A515}" destId="{2E47C36C-50B7-465C-A985-B96F95A57390}" srcOrd="3" destOrd="0" presId="urn:microsoft.com/office/officeart/2005/8/layout/chevron1"/>
    <dgm:cxn modelId="{06B912D2-4363-4718-B213-297F31132937}" type="presParOf" srcId="{D118EC1D-4DCC-498E-A82C-6D8DD034A515}" destId="{792D0953-3843-4784-BC8E-42C66062C841}" srcOrd="4" destOrd="0" presId="urn:microsoft.com/office/officeart/2005/8/layout/chevron1"/>
    <dgm:cxn modelId="{3D8E9435-467E-4A43-B35B-6DFC454C7D0D}" type="presParOf" srcId="{D118EC1D-4DCC-498E-A82C-6D8DD034A515}" destId="{C9422445-52BF-4942-B5E6-5A2F7371662E}" srcOrd="5" destOrd="0" presId="urn:microsoft.com/office/officeart/2005/8/layout/chevron1"/>
    <dgm:cxn modelId="{E3143322-DDE2-4B28-82B1-91484A97DC3C}" type="presParOf" srcId="{D118EC1D-4DCC-498E-A82C-6D8DD034A515}" destId="{F9483F6C-8A7F-4966-9517-062E16859E5C}" srcOrd="6" destOrd="0" presId="urn:microsoft.com/office/officeart/2005/8/layout/chevron1"/>
    <dgm:cxn modelId="{DB01E3EB-4CBE-4F5A-9EAA-CAD9952D880A}" type="presParOf" srcId="{D118EC1D-4DCC-498E-A82C-6D8DD034A515}" destId="{2105D71E-0ED2-491F-A010-11558719F04F}" srcOrd="7" destOrd="0" presId="urn:microsoft.com/office/officeart/2005/8/layout/chevron1"/>
    <dgm:cxn modelId="{0A1A092E-C912-43AA-92BC-7A3D3CB36CC3}" type="presParOf" srcId="{D118EC1D-4DCC-498E-A82C-6D8DD034A515}" destId="{E95CDD4F-D507-4224-8AAD-A68F55CA0E71}" srcOrd="8" destOrd="0" presId="urn:microsoft.com/office/officeart/2005/8/layout/chevron1"/>
    <dgm:cxn modelId="{388041F1-0345-4EA8-9264-E1D5058AB52F}" type="presParOf" srcId="{D118EC1D-4DCC-498E-A82C-6D8DD034A515}" destId="{4A08CA14-5AD5-43DF-8CD7-992FA7EAA5EB}" srcOrd="9" destOrd="0" presId="urn:microsoft.com/office/officeart/2005/8/layout/chevron1"/>
    <dgm:cxn modelId="{8D6FB242-94C0-4CD9-B268-BD0DC814D393}" type="presParOf" srcId="{D118EC1D-4DCC-498E-A82C-6D8DD034A515}" destId="{D6680AA8-44CA-486A-A47F-83C92E6DACEF}" srcOrd="10" destOrd="0" presId="urn:microsoft.com/office/officeart/2005/8/layout/chevron1"/>
    <dgm:cxn modelId="{EEEF3304-D1E1-4889-A8D5-43B687E5015C}" type="presParOf" srcId="{D118EC1D-4DCC-498E-A82C-6D8DD034A515}" destId="{A4AF1F57-6452-4BBC-92E4-FEE7A8B6AD93}" srcOrd="11" destOrd="0" presId="urn:microsoft.com/office/officeart/2005/8/layout/chevron1"/>
    <dgm:cxn modelId="{C516938E-AE48-4429-BE5A-037B7CA0F03E}" type="presParOf" srcId="{D118EC1D-4DCC-498E-A82C-6D8DD034A515}" destId="{27559269-4AB6-406C-BF6D-02984084B60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E40AC-6CD2-4723-8889-B0E66039DD75}">
      <dsp:nvSpPr>
        <dsp:cNvPr id="0" name=""/>
        <dsp:cNvSpPr/>
      </dsp:nvSpPr>
      <dsp:spPr>
        <a:xfrm>
          <a:off x="0" y="1847056"/>
          <a:ext cx="1643062" cy="657225"/>
        </a:xfrm>
        <a:prstGeom prst="chevron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>
          <a:reflection blurRad="6350" stA="50000" endA="295" endPos="92000" dist="101600" dir="5400000" sy="-100000" algn="bl" rotWithShape="0"/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Problem Statement</a:t>
          </a:r>
          <a:endParaRPr lang="en-US" sz="1100" b="1" kern="1200" dirty="0"/>
        </a:p>
      </dsp:txBody>
      <dsp:txXfrm>
        <a:off x="328613" y="1847056"/>
        <a:ext cx="985837" cy="657225"/>
      </dsp:txXfrm>
    </dsp:sp>
    <dsp:sp modelId="{83C3DCDE-B090-4BC1-9ECD-9BC464ED677C}">
      <dsp:nvSpPr>
        <dsp:cNvPr id="0" name=""/>
        <dsp:cNvSpPr/>
      </dsp:nvSpPr>
      <dsp:spPr>
        <a:xfrm>
          <a:off x="1478756" y="1847056"/>
          <a:ext cx="1643062" cy="657225"/>
        </a:xfrm>
        <a:prstGeom prst="chevron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>
          <a:reflection blurRad="6350" stA="50000" endA="295" endPos="92000" dist="101600" dir="5400000" sy="-100000" algn="bl" rotWithShape="0"/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Introduction</a:t>
          </a:r>
          <a:endParaRPr lang="en-US" sz="1100" b="1" kern="1200" dirty="0"/>
        </a:p>
      </dsp:txBody>
      <dsp:txXfrm>
        <a:off x="1807369" y="1847056"/>
        <a:ext cx="985837" cy="657225"/>
      </dsp:txXfrm>
    </dsp:sp>
    <dsp:sp modelId="{792D0953-3843-4784-BC8E-42C66062C841}">
      <dsp:nvSpPr>
        <dsp:cNvPr id="0" name=""/>
        <dsp:cNvSpPr/>
      </dsp:nvSpPr>
      <dsp:spPr>
        <a:xfrm>
          <a:off x="2957512" y="1847056"/>
          <a:ext cx="1643062" cy="657225"/>
        </a:xfrm>
        <a:prstGeom prst="chevron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>
          <a:reflection blurRad="6350" stA="50000" endA="295" endPos="92000" dist="101600" dir="5400000" sy="-100000" algn="bl" rotWithShape="0"/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Business Understanding</a:t>
          </a:r>
          <a:endParaRPr lang="en-US" sz="1100" b="1" kern="1200" dirty="0"/>
        </a:p>
      </dsp:txBody>
      <dsp:txXfrm>
        <a:off x="3286125" y="1847056"/>
        <a:ext cx="985837" cy="657225"/>
      </dsp:txXfrm>
    </dsp:sp>
    <dsp:sp modelId="{F9483F6C-8A7F-4966-9517-062E16859E5C}">
      <dsp:nvSpPr>
        <dsp:cNvPr id="0" name=""/>
        <dsp:cNvSpPr/>
      </dsp:nvSpPr>
      <dsp:spPr>
        <a:xfrm>
          <a:off x="4436268" y="1847056"/>
          <a:ext cx="1643062" cy="657225"/>
        </a:xfrm>
        <a:prstGeom prst="chevron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>
          <a:reflection blurRad="6350" stA="50000" endA="295" endPos="92000" dist="101600" dir="5400000" sy="-100000" algn="bl" rotWithShape="0"/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Data Understanding</a:t>
          </a:r>
          <a:endParaRPr lang="en-US" sz="1100" b="1" kern="1200" dirty="0"/>
        </a:p>
      </dsp:txBody>
      <dsp:txXfrm>
        <a:off x="4764881" y="1847056"/>
        <a:ext cx="985837" cy="657225"/>
      </dsp:txXfrm>
    </dsp:sp>
    <dsp:sp modelId="{E95CDD4F-D507-4224-8AAD-A68F55CA0E71}">
      <dsp:nvSpPr>
        <dsp:cNvPr id="0" name=""/>
        <dsp:cNvSpPr/>
      </dsp:nvSpPr>
      <dsp:spPr>
        <a:xfrm>
          <a:off x="5915025" y="1847056"/>
          <a:ext cx="1643062" cy="657225"/>
        </a:xfrm>
        <a:prstGeom prst="chevron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>
          <a:reflection blurRad="6350" stA="50000" endA="295" endPos="92000" dist="101600" dir="5400000" sy="-100000" algn="bl" rotWithShape="0"/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Data Preparation</a:t>
          </a:r>
          <a:endParaRPr lang="en-US" sz="1100" b="1" kern="1200" dirty="0"/>
        </a:p>
      </dsp:txBody>
      <dsp:txXfrm>
        <a:off x="6243638" y="1847056"/>
        <a:ext cx="985837" cy="657225"/>
      </dsp:txXfrm>
    </dsp:sp>
    <dsp:sp modelId="{D6680AA8-44CA-486A-A47F-83C92E6DACEF}">
      <dsp:nvSpPr>
        <dsp:cNvPr id="0" name=""/>
        <dsp:cNvSpPr/>
      </dsp:nvSpPr>
      <dsp:spPr>
        <a:xfrm>
          <a:off x="7393781" y="1847056"/>
          <a:ext cx="1643062" cy="657225"/>
        </a:xfrm>
        <a:prstGeom prst="chevron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>
          <a:reflection blurRad="6350" stA="50000" endA="295" endPos="92000" dist="101600" dir="5400000" sy="-100000" algn="bl" rotWithShape="0"/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Modeling</a:t>
          </a:r>
          <a:endParaRPr lang="en-US" sz="1100" b="1" kern="1200" dirty="0"/>
        </a:p>
      </dsp:txBody>
      <dsp:txXfrm>
        <a:off x="7722394" y="1847056"/>
        <a:ext cx="985837" cy="657225"/>
      </dsp:txXfrm>
    </dsp:sp>
    <dsp:sp modelId="{27559269-4AB6-406C-BF6D-02984084B606}">
      <dsp:nvSpPr>
        <dsp:cNvPr id="0" name=""/>
        <dsp:cNvSpPr/>
      </dsp:nvSpPr>
      <dsp:spPr>
        <a:xfrm>
          <a:off x="8872537" y="1847056"/>
          <a:ext cx="1643062" cy="657225"/>
        </a:xfrm>
        <a:prstGeom prst="chevron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>
          <a:reflection blurRad="6350" stA="50000" endA="295" endPos="92000" dist="101600" dir="5400000" sy="-100000" algn="bl" rotWithShape="0"/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Evaluation</a:t>
          </a:r>
          <a:endParaRPr lang="en-US" sz="1100" b="1" kern="1200" dirty="0"/>
        </a:p>
      </dsp:txBody>
      <dsp:txXfrm>
        <a:off x="9201150" y="1847056"/>
        <a:ext cx="985837" cy="657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105" y="1282888"/>
            <a:ext cx="4581928" cy="3689732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Intermittent Demand</a:t>
            </a:r>
            <a:br>
              <a:rPr lang="en-IN" dirty="0" smtClean="0"/>
            </a:br>
            <a:r>
              <a:rPr lang="en-IN" dirty="0" smtClean="0"/>
              <a:t>Classification Using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89660" y="5405919"/>
            <a:ext cx="2579427" cy="83110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By:</a:t>
            </a:r>
          </a:p>
          <a:p>
            <a:r>
              <a:rPr lang="en-IN" dirty="0" smtClean="0"/>
              <a:t>Ashish K. Singh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49610" y="5377220"/>
            <a:ext cx="2713630" cy="8325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Guide:</a:t>
            </a:r>
          </a:p>
          <a:p>
            <a:r>
              <a:rPr lang="en-IN" dirty="0" smtClean="0"/>
              <a:t>Dr. J.B.Simha</a:t>
            </a:r>
          </a:p>
        </p:txBody>
      </p:sp>
      <p:pic>
        <p:nvPicPr>
          <p:cNvPr id="1026" name="Picture 2" descr="Demand classification: why forecastability matters - frePPLe A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67" y="1323834"/>
            <a:ext cx="5483487" cy="367124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Current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Due to peculiar characteristics of intermittent demand, traditional forecasting methods perform </a:t>
            </a:r>
            <a:r>
              <a:rPr lang="en-US" dirty="0" smtClean="0"/>
              <a:t>poorly.</a:t>
            </a:r>
          </a:p>
          <a:p>
            <a:pPr algn="just"/>
            <a:r>
              <a:rPr lang="en-US" dirty="0"/>
              <a:t>Traditional methods assume demand to be stationary where intermittent demand data is not stationary. </a:t>
            </a:r>
            <a:r>
              <a:rPr lang="en-US" dirty="0" smtClean="0"/>
              <a:t>	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raditional </a:t>
            </a:r>
            <a:r>
              <a:rPr lang="en-US" dirty="0"/>
              <a:t>technologies ignore the special role of zero values when analyzing demand and tend to simply “smooth over” the zero and occasional non-zero values found in intermittent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Understanding </a:t>
            </a:r>
            <a:r>
              <a:rPr lang="en-US" dirty="0"/>
              <a:t>if the product has structural zeros or intermittent </a:t>
            </a:r>
            <a:r>
              <a:rPr lang="en-US" dirty="0" smtClean="0"/>
              <a:t>zeros. Structural </a:t>
            </a:r>
            <a:r>
              <a:rPr lang="en-US" dirty="0"/>
              <a:t>zeros have a noticeable data pattern whereas intermittent zeros occur </a:t>
            </a:r>
            <a:r>
              <a:rPr lang="en-US" dirty="0" smtClean="0"/>
              <a:t>randomly.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0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Demand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Optimized Inventory: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Maintaining lower End of day (EOD) inventory on Average.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Having a dynamic Re-order point (ROP)*, based on forecasted lead time demand.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Reduced Demand Uncertainties: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Lesser number of stock-out days.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Better understanding of customer needs.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Cost Savings: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More profitable linking of pricing, promotions &amp; other sales incentives.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More efficient &amp; predictable use of plant capacity, equipment and labor.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8107"/>
            <a:ext cx="10515600" cy="1325563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 Understanding</a:t>
            </a: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Intermittent Demand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86974"/>
              </p:ext>
            </p:extLst>
          </p:nvPr>
        </p:nvGraphicFramePr>
        <p:xfrm>
          <a:off x="838200" y="1825625"/>
          <a:ext cx="10515600" cy="2565400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</a:effectLst>
                <a:tableStyleId>{5C22544A-7EE6-4342-B048-85BDC9FD1C3A}</a:tableStyleId>
              </a:tblPr>
              <a:tblGrid>
                <a:gridCol w="2417618"/>
                <a:gridCol w="2410691"/>
                <a:gridCol w="56872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dayOfWeek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Numeric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</a:t>
                      </a:r>
                      <a:r>
                        <a:rPr lang="en-US" sz="2400" baseline="0" dirty="0" smtClean="0"/>
                        <a:t> day of the week on which the sale is made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 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Numeric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 of discount on the day of sale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 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Boolean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Marketing campaign performed</a:t>
                      </a:r>
                      <a:r>
                        <a:rPr lang="en-US" sz="2400" baseline="0" dirty="0" smtClean="0"/>
                        <a:t> or not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Sales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Numeric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Sale made on the day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Pattern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15" y="1654329"/>
            <a:ext cx="6858000" cy="4528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67087"/>
              </p:ext>
            </p:extLst>
          </p:nvPr>
        </p:nvGraphicFramePr>
        <p:xfrm>
          <a:off x="8160327" y="1801655"/>
          <a:ext cx="3616037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419"/>
                <a:gridCol w="19096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dayOfWeek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Cumulative Sales </a:t>
                      </a:r>
                      <a:endParaRPr lang="en-US" sz="2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2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2</a:t>
                      </a:r>
                      <a:endParaRPr 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3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4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2</a:t>
                      </a:r>
                      <a:endParaRPr 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5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</a:t>
                      </a:r>
                      <a:endParaRPr 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7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4</a:t>
                      </a:r>
                      <a:endParaRPr 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7030A0"/>
                          </a:solidFill>
                        </a:rPr>
                        <a:t>Total</a:t>
                      </a:r>
                      <a:endParaRPr 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85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Co-Relation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01" y="1642672"/>
            <a:ext cx="5403272" cy="4572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6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8107"/>
            <a:ext cx="10515600" cy="1325563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 Preparation</a:t>
            </a: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4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Rolling window :- A rolling window with window size of 7 days was created</a:t>
            </a:r>
          </a:p>
          <a:p>
            <a:pPr lvl="0"/>
            <a:r>
              <a:rPr lang="en-US" dirty="0"/>
              <a:t>Lag :- </a:t>
            </a:r>
            <a:r>
              <a:rPr lang="en-IN" dirty="0"/>
              <a:t>7 lags of the demand were created (</a:t>
            </a:r>
            <a:r>
              <a:rPr lang="nn-NO" dirty="0"/>
              <a:t>lag1 = Dt-1, lag 2 = Dt-2, lag 3 = Dt-3...</a:t>
            </a:r>
            <a:r>
              <a:rPr lang="en-IN" dirty="0"/>
              <a:t>and so on</a:t>
            </a:r>
            <a:r>
              <a:rPr lang="nn-NO" dirty="0"/>
              <a:t>)</a:t>
            </a:r>
            <a:r>
              <a:rPr lang="en-US" dirty="0"/>
              <a:t> </a:t>
            </a:r>
          </a:p>
          <a:p>
            <a:pPr lvl="0"/>
            <a:r>
              <a:rPr lang="en-IN" dirty="0"/>
              <a:t>Zero Cumulative </a:t>
            </a:r>
            <a:r>
              <a:rPr lang="en-US" dirty="0"/>
              <a:t>:- </a:t>
            </a:r>
            <a:r>
              <a:rPr lang="en-IN" dirty="0"/>
              <a:t>The number of time periods since the last period where non-zero demand occurs</a:t>
            </a:r>
            <a:endParaRPr lang="en-US" dirty="0"/>
          </a:p>
          <a:p>
            <a:pPr lvl="0"/>
            <a:r>
              <a:rPr lang="en-IN" dirty="0"/>
              <a:t>Rolling Mean </a:t>
            </a:r>
            <a:r>
              <a:rPr lang="en-US" dirty="0"/>
              <a:t>:- </a:t>
            </a:r>
            <a:r>
              <a:rPr lang="en-IN" dirty="0"/>
              <a:t>Average for a window of data for 3 and 6 </a:t>
            </a:r>
            <a:r>
              <a:rPr lang="en-US" dirty="0" smtClean="0"/>
              <a:t>periods</a:t>
            </a:r>
            <a:endParaRPr lang="en-US" dirty="0"/>
          </a:p>
          <a:p>
            <a:pPr lvl="0"/>
            <a:r>
              <a:rPr lang="en-IN" dirty="0"/>
              <a:t>Demand Days: - Cumulative sum of demand rolling window of 7 days.</a:t>
            </a:r>
            <a:endParaRPr lang="en-US" dirty="0"/>
          </a:p>
          <a:p>
            <a:pPr lvl="0"/>
            <a:r>
              <a:rPr lang="en-IN" dirty="0"/>
              <a:t>No Demand Days :- 7 - Demand Days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8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8107"/>
            <a:ext cx="10515600" cy="1325563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Modeling</a:t>
            </a: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50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80-20 test train split was performed on the dataset.</a:t>
            </a:r>
          </a:p>
          <a:p>
            <a:r>
              <a:rPr lang="en-US" dirty="0" smtClean="0"/>
              <a:t>3 different Machine Learning techniques were chosen for modeling:- </a:t>
            </a:r>
          </a:p>
          <a:p>
            <a:pPr lvl="3">
              <a:buFont typeface="Wingdings" pitchFamily="2" charset="2"/>
              <a:buChar char="Ø"/>
            </a:pPr>
            <a:r>
              <a:rPr lang="en-US" sz="2800" dirty="0"/>
              <a:t>Naive </a:t>
            </a:r>
            <a:r>
              <a:rPr lang="en-US" sz="2800" dirty="0" smtClean="0"/>
              <a:t>Bayes</a:t>
            </a:r>
          </a:p>
          <a:p>
            <a:pPr lvl="3">
              <a:buFont typeface="Wingdings" pitchFamily="2" charset="2"/>
              <a:buChar char="Ø"/>
            </a:pPr>
            <a:r>
              <a:rPr lang="en-US" sz="2800" dirty="0"/>
              <a:t>Support Vector </a:t>
            </a:r>
            <a:r>
              <a:rPr lang="en-US" sz="2800" dirty="0" smtClean="0"/>
              <a:t>Classifier</a:t>
            </a:r>
          </a:p>
          <a:p>
            <a:pPr lvl="3">
              <a:buFont typeface="Wingdings" pitchFamily="2" charset="2"/>
              <a:buChar char="Ø"/>
            </a:pPr>
            <a:r>
              <a:rPr lang="en-US" sz="2800" dirty="0"/>
              <a:t>Neural Network – </a:t>
            </a:r>
            <a:r>
              <a:rPr lang="en-US" sz="2800" dirty="0" smtClean="0"/>
              <a:t>MLP</a:t>
            </a:r>
          </a:p>
          <a:p>
            <a:r>
              <a:rPr lang="en-US" dirty="0"/>
              <a:t>2</a:t>
            </a:r>
            <a:r>
              <a:rPr lang="en-US" dirty="0" smtClean="0"/>
              <a:t> models were created for each of the above techniques, one without feature engineering and another with </a:t>
            </a:r>
            <a:r>
              <a:rPr lang="en-US" dirty="0"/>
              <a:t>feature engineering </a:t>
            </a:r>
            <a:r>
              <a:rPr lang="en-US" dirty="0" smtClean="0"/>
              <a:t>and results were compared.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3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8413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4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8107"/>
            <a:ext cx="10515600" cy="1325563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Evaluation</a:t>
            </a: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97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60288"/>
              </p:ext>
            </p:extLst>
          </p:nvPr>
        </p:nvGraphicFramePr>
        <p:xfrm>
          <a:off x="914399" y="1678676"/>
          <a:ext cx="10604311" cy="2934267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  <a:reflection blurRad="6350" stA="50000" endA="300" endPos="55500" dist="50800" dir="5400000" sy="-100000" algn="bl" rotWithShape="0"/>
                </a:effectLst>
                <a:tableStyleId>{21E4AEA4-8DFA-4A89-87EB-49C32662AFE0}</a:tableStyleId>
              </a:tblPr>
              <a:tblGrid>
                <a:gridCol w="2993343"/>
                <a:gridCol w="2421582"/>
                <a:gridCol w="2538308"/>
                <a:gridCol w="2651078"/>
              </a:tblGrid>
              <a:tr h="98263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Naive Bayes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Support Vector Classifier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Neural Network – MLP</a:t>
                      </a:r>
                      <a:endParaRPr lang="en-US" sz="2400" dirty="0"/>
                    </a:p>
                  </a:txBody>
                  <a:tcPr/>
                </a:tc>
              </a:tr>
              <a:tr h="8461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Without Feature Engineering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76.9%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92.3%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92.3%</a:t>
                      </a:r>
                      <a:endParaRPr lang="en-US" sz="2400" dirty="0"/>
                    </a:p>
                  </a:txBody>
                  <a:tcPr/>
                </a:tc>
              </a:tr>
              <a:tr h="11054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With Feature Engineering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92.3%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100%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84.6%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6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Bayes-</a:t>
            </a:r>
            <a:br>
              <a:rPr lang="en-US" dirty="0" smtClean="0"/>
            </a:br>
            <a:r>
              <a:rPr lang="en-US" dirty="0" smtClean="0"/>
              <a:t>Without Feature Engineering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sp>
        <p:nvSpPr>
          <p:cNvPr id="6" name="AutoShape 2" descr="data:image/png;base64,iVBORw0KGgoAAAANSUhEUgAAAyoAAAJJCAYAAABF3sOHAAAABHNCSVQICAgIfAhkiAAAAAlwSFlzAAALEgAACxIB0t1+/AAAADl0RVh0U29mdHdhcmUAbWF0cGxvdGxpYiB2ZXJzaW9uIDMuMC4zLCBodHRwOi8vbWF0cGxvdGxpYi5vcmcvnQurowAAIABJREFUeJzt3Wt4VfWZN/57EyJJxIioEA5a5FDtiAdOijgOFrRWIyBg2/FQ6WPHgiWoVKin2hbaqYx4qP5VUKmKSh8r2AqDba11bC+faj3S6WDRFjLMI0FA8BCghADm/6JP08asEBTYa4V8Plz7uti/vfZeN/tF4Ob7u9fK1dXV1QUAAECGtEm7AAAAgA/TqAAAAJmjUQEAADJHowIAAGSORgUAAMgcjQoAAJA5GhUAACBzNCoAAEDmaFQAAIDM0agAAACZo1EBAAAyR6MCAABkTts0Tpo7vXsapwVosW656Yq0SwBocSYfNyXtEnZJPv9tXPfUqryda3dJVAAAgMxJJVEBAAD+n1wu7QoySaICAABkjkQFAADSJDpI5GsBAAAyR6MCAABkjq1fAACQJsP0iSQqAABA5khUAAAgTQKVRBIVAAAgcyQqAACQJjMqiSQqAABA5khUAAAgTaKDRL4WAAAgcyQqAACQJjMqiSQqAABA5khUAAAgTQKVRBIVAAAgcyQqAACQpjYilSQSFQAAIHMkKgAAkCaBSiKJCgAAkDkaFQAAIHNs/QIAgDS54WMiiQoAAJA5EhUAAEiTQCWRRAUAAMgciQoAAKTJDR8TSVQAAIDMkagAAECaBCqJJCoAAEDmSFQAACBN7qOSSKICAABkjkQFAADS5KpfiSQqAABA5khUAAAgTQKVRBIVAAAgcyQqAACQJlf9SiRRAQAAMkejAgAAZI6tXwAAkCY7vxJJVAAAgMyRqAAAQJrc8DGRRAUAAMgciQoAAKRJoJJIogIAAGSORAUAANLkho+JJCoAAEDmSFQAACBNooNEvhYAACBzJCoAAJAmMyqJJCoAAEDmSFQAACBNApVEEhUAAKBJK1eujBNOOCFWrVpVv/bAAw/E6aefHv37948RI0bEz372sybf//rrr8dRRx0V/fr1q39ccMEFzZ5XogIAAGnK8IzKM888E9ddd128//779WsLFy6MOXPmxJw5c+LII4+MX/3qV3H55ZdHt27d4thjj230Gf/1X/8Vxx13XPzoRz/6SOeWqAAAAI3MmjUrbrrpppg8eXKD9Q0bNsSll14aRx11VORyufj0pz8dvXr1ildffTXxc5YuXRp9+/b9yOeXqAAAQCtRXV0d1dXVjdZLS0ujtLS0wdqYMWNiwoQJUVVV1WD94osvbvC8srIy/vSnPzXZjCxdujSKi4vjjDPOiI0bN8agQYPimmuuibKysp3WKlEBAIA0tcnfY+7cuTF8+PBGj7lz5zYqq3PnzpFrZlvam2++GePHj49Ro0bFwIEDE485+OCD46STTor58+fHE088EW3bto2vfOUrsWPHjp1+tkQFAABaiXHjxsXo0aMbrX84TdkVzz77bEyZMiVGjhwZ11xzTZPH3XPPPQ2eX3fddXHSSSfFihUr4pOf/GST79OoAABAmvI4TJ+0xevjuP/+++O2226L66+/PsaOHdvkcRs2bIg5c+bE+PHjo0OHDhERUVtbGxERRUVFOz2HRgUAANhlP/7xj+O2226L+++/P/r167fTYw888MB48sknY/PmzXHttdfGli1bYtq0aXHSSSfF4YcfvtP3mlEBAIA05fL42APuvPPOqK2tjYsvvrjBvVFmz54dERGzZ8+O8vLyiIho27Zt3HvvvbF69er4p3/6p/jMZz4T7du3j+9///vNnidXV1dXt2dK3nW507vn+5QALdotN12RdgkALc7k46akXcIuyX316Lydq+6u1/J2rt1l6xcAAKSpTXZv+JgmW78AAIDMkagAAECa8njVr5ZEogIAAGSORAUAANIkUEkkUQEAADJHogIAACnKmVFJJFEBAAAyR6ICAAApkqgkk6gAAACZo1EBAAAyx9YvAABIkZ1fySQqAABA5khUAAAgRW1EKokkKgAAQOZIVAAAIEUuT5xMogIAAGSORAUAAFIkUUkmUQEAADJHogIAACmSqCSTqAAAAJkjUQEAgBQJVJJJVAAAgMyRqAAAQIrMqCSTqAAAAJkjUQEAgBRJVJJJVAAAgMzRqAAAAJlj6xcAAKQoF7Z+JZGoAAAAmSNRAQCAFBmmTyZRAQAAMkeiAgAAKRKoJJOoAAAAmSNRAQCAFLURqSSSqAAAAJkjUQEAgBS56lcyiQoAAJA5EhUAAEiRRCWZRAUAAMgciQoAAKRIoJJMogIAAGSORAUAAFJkRiWZRAUAAMgciQoAAKRIopJMogIAAGSORgUAAMgcW78AACBFtn4lk6gAAACZI1EBAIAUSVSSSVQAAIDMkagAAECKBCrJJCoAAEDmSFQAACBFZlSSSVQAAIDMkagAAECKJCrJJCoAAEDmSFQAACBFbSQqiSQqAABA5khUAAAgRQKVZBIVAAAgcyQqAACQIlf9SiZRAQAAMkejAgAAZI6tXwAAkKJc2PqVRKNCqzb78hlRUFAQl9wytdFrbQvaxot3LI7/rPxD/K+ZX0uhOoBsW/b06/G7Rf8Zm9ZvjoO6HxQnffGE6Na3W9plAfsIW79otaaNmxLjz76wydenj5sS/Xr3zWNFAC3HG7/6Yzz7g99Ev1HHx+dvHhtd/6EsfvZvv4jqdRvTLg1anFwul7dHSyJRodU5ouzw+MGVN0XfHkfG/6xdlXjMkKMHxsWf/UL8vnJZnqsDyL66urp4af4r0W/UcXHUsCMjIuKkLw6OqqWrY+0f10ZppwNSrhDYF+xSolJdXR1r166NzZs37+16YK876R8GROVb/zeO+cpp8d9r3mz0+v5FJfHg178fl935zVj33voUKgTItvdWvx+b3t4UvYb0rF/LtcnF52aOjT7/2DvFyqBlkqgkazJR2bFjR/zgBz+IefPmxbp16+rXy8rKYsyYMTFx4sRo08bOMVqeH/7HT+KH//GTJl///lenxUtv/Gc8+ut/j0vOOj+PlQG0DO+/9X5ERGzdXBuLpi2Od958Nw7q1iFOPP+EKDuyc8rVAfuKJhuV733ve/Hqq6/G9ddfHz179ozi4uLYsmVLLF++PGbNmhUbN26Ma6+9Np+1wl539uDT4qwTPh19Lzkt7VIAMqv2z7UREfHMnb+OQV8YEB26dohl//F6/Pv0J+LcfxsdB3U/KOUKoWVpYUFH3jTZqCxevDgWLVoUnTs3/J+Rnj17xrHHHhujR4/WqLBPOeTAjjHnazPj4puujHc3vpd2OQCZ1abtX3ZU9B9zfP1Wr0OOODnWLFsTr/1iWfzjxUPSLA/YR+x0mL59+/aJ68XFxbZ9sc8564Rh0fmgQ+NH35hVv1a0X7uoq6uLc08pjwNGHplidQDZsX/H/SMiouPhHevXcrlcdOjWITa66hd8ZC1tdiRfmmxUhg4dGldccUVcdtll0bt37yguLo6ampqorKyMW265JU499dQ8lgl734//z8/iN6+93GBt7tdvjTXvvB1XzfleSlUBZM8hRxwSbdu1jbdXvB2deh0aEX+5Eti7Ve9F92PcRwXYM5psVL797W/H9OnT4/zzz4/t27f/7Q1t28ZnP/tZ277Y52zasjk2bWl4ZbstW2ti45ZNsWL1ynSKAsigwnZt49jyY+LF//1yFB9YHB0P7xivPfmHqF5THUdfacYPPiqJSrImG5WSkpKYMWNGTJs2Lf77v/87Nm/eHCUlJdGjR48oLi7OZ40AQMYM+sKAaNuubTz3wPOxpbomDu5xcJz9jTOjQ9cOaZcG7COaveFju3bt4qijjspHLZB3n57yuZ2+fvpV5+WpEoCWJZfLRf/Rx0f/0cenXQq0eBKVZCbiAQCAzGk2UQEAAPYegUoyiQoAAJA5u9SoVFVVxe233x5XX311vP/++7Fo0aK9XRcAANCKNduovPzyyzFixIj4wx/+EL/4xS+iuro6pk+fHvPmzctHfQAAsE/L5XJ5e7QkzTYqM2fOjBtvvDFmz54dBQUFcdhhh8Xdd98dDz74YD7qAwAAWqFmh+lXrFgRw4cPj4i/XTptwIABsX79+r1bGQAAtAItLenIl2YTlS5dusSSJUsarL322mtRVla214oCAABat2YTlUsuuSQmTJgQ5513Xmzbti3mzJkTDz/8cEycODEf9QEAwD5NopKs2UZl5MiR0b59+3jkkUeia9eu8dxzz8XUqVOjvLw8H/UBAACt0C7d8HHYsGExbNiwvV0LAAC0OlkPVFauXBmf//zn48c//nF07949IiKeeeaZmDlzZlRVVUWPHj3i+uuvj4EDBya+f/PmzTFt2rT41a9+FRERZ599dlxzzTVRWFi40/M226hcc801Tb52ww03NPd2AACghXrmmWfiuuuui/fff79+beXKlXHFFVfEbbfdFieffHIsWLAgJk6cGM8880yUlJQ0+ozvfOc7sWHDhnj66adj06ZNcemll8Z9990X48eP3+m5mx2mLygoaPCorq6On//857H//vt/jD8qAADw97J6H5VZs2bFTTfdFJMnT26w/pOf/CQGDRoUp556ahQWFsZ5550XnTt3jieeeKLRZ9TU1MTixYvjsssuiwMOOCC6dOkSEydO3KV7MjabqHz3u99ttPbiiy/Gfffd1+yHAwAA2VFdXR3V1dWN1ktLS6O0tLTB2pgxY2LChAlRVVXVYH358uXRp0+fBmu9evWKN954o9Hnrly5MrZt2xa9e/euX+vZs2esXbs23nvvvejQoUOTte7SjMqH9e/fPyZMmPBx3goAAPydfF71a+7cuXHHHXc0Wq+oqIhJkyY1WOvcuXPiZ2zevDmKiooarBUVFcWWLVsaHbtp06aIiCguLq5f++vva2pqdlprs43K6tWrGzzfsWNHLFy4MLp06dLcWwEAgAwZN25cjB49utH6h9OUnSkuLm7UZNTU1ESnTp0aHfvXmZWampr63/+1oWnfvv1Oz9NsozJs2LAGXV5dXV2UlpbG9OnTm3srAADQjHwmKklbvD6qT37yk422eS1fvjyGDBnS6NgePXpEYWFhVFZWRt++fSMiYsWKFVFWVrb7jcpPf/rTaNeuXf3zgoKCOPjgg5u9nBgAALDvGTFiRDzwwAPxy1/+MoYOHRoLFiyIt956K04//fRGx5aUlMQZZ5wRt956a9x8881RU1MTd911V2Kq82HNXvVr/PjxceCBB0a3bt2iW7duUVZWpkkBAIA9JJfL32NP6N27d9x+++1x2223xQknnBDz58+Pu+++u34wfvbs2Q1uDj9t2rTo1KlTnHXWWTFq1KgYOHBgVFRUNHueZhOVbdu2RW1t7W78UQAAgJaqe/fujbZ6DR06NIYOHZp4/IQJExpceKt9+/Yf6/6LzTYqgwcPjnPPPTdOOeWUOPTQQxu8tiudEAAAwEfVbKNSVVUV3bp1i8rKyqisrKxfz+fQDwAA7Kv8uzpZk43KmjVroqysLB566KF81gMAAND0MP1ZZ52VzzoAAKB1amnT9HnSZKNSV1eXzzoAAADqNbn1y145AADY+/y7O1mTjcqWLVti+PDhO33z008/vccLAgAAaLJRKSwsjMsvvzyftQAAQKsjUEnWZKPStm3bGDlyZD5rAQAAiIidNCqG6QEAYO8zo5Ksyat+SVMAAIC0NJmoTJs2LZ91AABAqyRRSdZkogIAAJCWJhMVAABg75OoJJOoAAAAmSNRAQCAFAlUkklUAACAzNGoAAAAmWPrFwAApMgwfTKJCgAAkDkSFQAASJFEJZlEBQAAyByJCgAApEiikkyiAgAAZI5EBQAAUiRRSSZRAQAAMkeiAgAAKRKoJJOoAAAAmSNRAQCAFJlRSSZRAQAAMkeiAgAAKZKoJJOoAAAAmSNRAQCAFElUkklUAACAzNGoAAAAmWPrFwAApMjOr2QSFQAAIHMkKgAAkCLD9MkkKgAAQOZIVAAAIE0SlUQSFQAAIHMkKgAAkCIzKskkKgAAQOZIVAAAIEVtBCqJJCoAAEDmSFQAACBFZlSSSVQAAIDMkagAAECK2khUEklUAACAzJGoAABAisyoJJOoAAAAmaNRAQAAMsfWLwAASJHkIJnvBQAAyByJCgAApMjliZNJVAAAgMyRqAAAQIpcnjiZRAUAAMgciQoAAKTIjEoyiQoAAJA5EhUAAEiRGZVkEhUAACBzJCoAAJAiyUEy3wsAAJA5EhUAAEiRq34lk6gAAACZI1EBAIAUuepXMokKAACQORoVAAAgc2z9AgCAFBmmTyZRAQAAMkeiAgAAKZKnJJOoAAAAmSNRAQCAFJlRSSZRAQAAMkeiAgAAKZKoJJOoAAAAmSNRAQCAFOUkKokkKgAAQOZIVAAAIEVmVJJJVAAAgMyRqAAAQIrkKckkKgAAQOZIVAAAIEVmVJJJVAAAgMzRqAAAAJlj6xcAAKTI1q9kGhUAAKCBRYsWxbe+9a0Ga9u2bYuIiKVLlzY6/pxzzonKysooKCioX1uwYEH06tXrY9egUQEAgBTlMpiojBw5MkaOHFn/fO3atTF27NiYOnVqo2Nra2tj+fLlsWjRoujZs+ceq8GMCgAA0KS6urqYOnVqDBs2LEaNGtXo9WXLlkW7du3iiCOO2KPnlagAAECK8jmjUl1dHdXV1Y3WS0tLo7S0NPE9CxcujBUrVsSsWbMSX1+6dGmUlJTERRddFH/84x+jW7duUVFREcOGDdutWjUqAADQSsydOzfuuOOORusVFRUxadKkRusffPBBzJo1KyZMmBD7779/4mfW1dXFMcccE1OmTInu3bvHU089FZdffnk89NBDcfzxx3/sWjUqAACQonxOqIwbNy5Gjx7daL2pNOWFF16It99+O8aOHdvkZ1544YVx4YUX1j8vLy+PRYsWxZNPPqlRAQAAmrezLV5JnnzyyTjttNOipKSkyWPmzZsX3bt3j6FDh9avbd26Ndq1a7dbtRqmBwCAFLXJ5fL2+KiWLFkSgwYN2ukx69ati+nTp8fKlStj+/bt8dhjj8WSJUsSk5uPQqICAAAkWrVqVXTq1KnB2urVq6O8vDzuvffeGDhwYFRUVMT27dvjoosuiurq6ujVq1fcc8898YlPfGK3zq1RAQCAFGX5zvSvvPJKo7WuXbvGkiVL6p8XFhbG1KlTE++xsjts/QIAADJHogIAACnK4p3ps0CiAgAAZI5EBQAAUiQ5SOZ7AQAAMkejAgAAZI6tXwAAkCLD9MkkKgAAQOZIVAAAIEVZvuFjmiQqAABA5khUAAAgRRKVZBIVAAAgcyQqAACQIlf9SpZKo7Jh8atpnBagxSpp2z7tEgAgryQqAACQojYhUUliRgUAAMgciQoAAKTIjEoyiQoAAJA5EhUAAEiR+6gkk6gAAACZI1EBAIAU5Vz1K5FEBQAAyByJCgAApMhVv5JJVAAAgMzRqAAAAJlj6xcAAKTI5YmTSVQAAIDMkagAAECKcrKDRL4VAAAgcyQqAACQIjMqySQqAABA5khUAAAgRW74mEyiAgAAZI5EBQAAUpQLiUoSiQoAAJA5EhUAAEiRq34lk6gAAACZI1EBAIAUuepXMokKAACQORIVAABIURvZQSLfCgAAkDkaFQAAIHNs/QIAgBQZpk8mUQEAADJHogIAACmSqCSTqAAAAJkjUQEAgBS1CYlKEokKAACQORIVAABIkRmVZBIVAAAgcyQqAACQojYSlUQSFQAAIHMkKgAAkKKcq34lkqgAAACZI1EBAIAUtcnJDpL4VgAAgMyRqAAAQIrcRyWZRAUAAMgcjQoAAJA5tn4BAECKXJ44mUQFAADIHIkKAACkqI1h+kQSFQAAIHMkKgAAkCIzKskkKgAAQOZIVAAAIEVmVJJJVAAAgMyRqAAAQIpyOdlBEt8KAACQORIVAABIkat+JZOoAAAAmSNRAQCAFLnqVzKJCgAAkDkSFQAASFFOopJIogIAAGSORgUAAMgcW78AACBFbVyeOJFEBQAAyByJCgAApMgwfTKJCgAAkDkSFQAASFEuJztI4lsBAAAyR6ICAAApctWvZBIVAAAgcyQqAACQIlf9SiZRAQAAMkeiAgAAKcqZUUkkUQEAABr55S9/GZ/61KeiX79+9Y+pU6cmHrtgwYIYPnx4HH/88XH++efH8uXLd/v8EhUAAEhRVmdUli5dGmeeeWbccsstOz3uhRdeiBkzZsQPfvCD+NSnPhV33nlnTJo0KX7605/u1p9NogIAADSydOnS6Nu3b7PHzZ8/P8rLy+O4446L/fbbLy677LLYsGFDPP/887t1fokKAACkKJ/3Uamuro7q6upG66WlpVFaWtpg7bXXXou6urp4+OGHY9u2bTF06NCYOnVqHHjggQ2OW758eZx77rn1zwsKCqJHjx7xxhtvxJAhQz52rRIVAABoJebOnRvDhw9v9Jg7d26D4zZu3Bi9e/eO0047LRYvXhzz58+PN998M3FGZfPmzVFUVNRgraioKLZs2bJbtUpUAACglRg3blyMHj260fqH05QDDjggHnroofrnJSUlMWXKlPjc5z4XmzZtivbt29e/VlxcHFu3bm3w/pqamgbHfBwaFQAASFEul79NTklbvJJUVlbG/PnzY8qUKVFQUBAREVu3bo02bdrEfvvt1+DYPn36RGVlZf3zHTt2xMqVK6NPnz67VautXwAAQAMdOnSI+fPnx6xZs2Lbtm3x1ltvxcyZM2P06NGNGpUxY8bEokWL4pVXXona2tq4/fbbo7S0NAYOHLhbNWhUAAAgRbk8/tpVHTt2jDlz5sRzzz0XgwcPjtGjR0ffvn3jm9/8ZqxevTr69esXL7/8ckREnHzyyXH11VfHtddeGyeeeGK88sorcffdd0dhYeHufS91dXV1u/UJH8M7W9fl+5QALVpJ293b5wvQGhUVlKRdwi55dMXDeTvX53tdmLdz7S4zKgAAkKKs3vAxbbZ+AQAAmSNRAQCAFH2U2ZHWRKICAABkjkQFAABSZEYlmUQFAADIHIkKAACkqI0ZlUQSFQAAIHMkKgAAkCIzKskkKgAAQOZIVAAAIEU52UEi3woAAJA5GhUAACBzbP0CAIAUGaZPJlEBAAAyR6ICAAApyrnhYyKJCgAAkDkSFQAASFEbMyqJJCoAAEDmSFQAACBFZlSSSVQAAIDMkagAAECK3EclmUQFAADIHIkKAACkKCc7SORbAQAAMkeiAgAAKTKjkkyiAgAAZI5EBQAAUtTGfVQSSVQAAIDM0agAAACZY+sXAACkyDB9MokKAACQORIVAABIUc4wfSKJCgAAkDkSFQAASJEZlWQSFQAAIHMkKgAAkKKc7CCRbwUAAMgciQoAAKSojRmVRBIVAAAgcyQqAACQIvdRSSZRAQAAMkeiAgAAKXIflWQSFQAAIHMkKgAAkCIzKskkKgAAQOZoVOBDZkyfGd/71oy0ywDItB07dsRtt9wew//p9Bg8YEhcecWU2LB+Q9plAfsQjQr8P3V1dXHPnXNi4YJFaZcCkHmz7pwd/77w3+O7M74T9z/0g1i7Zl187YopaZcFLVIul8vboyXRqEBEVK1aHRX/cnn85NHHo6xL57TLAci0bbXb4ocP/e+YdMWkOGnI4PjUP3wq/u3mGfG7V38Xv1vyu7TLA/YRGhWIiKX/uTS6du8aDz82N7p065J2OQCZ9vrrb8TmzZtj4AkD69e6desaXbt1jVdfWZJiZdAytcnjr5bEVb8gIs4o/0ycUf6ZtMsAaBHWrl0bERGdOh3aYL1Tp0NjzZq1aZQE7IOabFReeumlZt88aNCgPVoMAJB9NVtqok2bNlFYWNhgvXC//aJ269aUqoKWq6XNjuRLk43KNddcE1VVVVFXV5f4ei6Xi2XLlu21wgCAbCoqahcffPBBbN++Pdq2/ds/JbbV1kZxcXGKlQH7kiYblUcffTT++Z//OSZPnhxnnnlmPmsCADKsc1lZRESsf3t9lHUpq19ft+7tOHVYp7TKghbLDR+TNTlR07Fjx5gxY0bMnDkzPvjgg3zWBABk2JFHfTL233//ePmlV+rXqqpWx+qq1TFgYP8UKwP2JTsdpu/fv39cccUV8d5770XHjh3zVRMAkGH77bdffP68z8UtM2+Ngw7qEB0P7hj/Ov2GGDhoQBx73LFplwctjhmVZM1e9WvkyJH5qAMAaEEqLpsY27dtj2uv+kZs3749hvzjkLj2+qvTLgvYh+TqmpqW34ve2bou36cEaNFK2rZPuwSAFqeooCTtEnbJS2//n7yda9Ch/5i3c+2ulnXXFwAAoFVww0cAAEiRq34lk6gAAACZs0uNSlVVVdx+++1x9dVXx/vvvx+LFi3a23UBAEDrkMvl79GCNNuovPzyyzFixIj4wx/+EL/4xS+iuro6pk+fHvPmzctHfQAAQCvUbKMyc+bMuPHGG2P27NlRUFAQhx12WNx9993x4IMP5qM+AACgFWp2mH7FihUxfPjwiPjbzWgGDBgQ69ev37uVAQBAK2CYPlmziUqXLl1iyZIlDdZee+21KCsr22tFAQAArVuzicoll1wSEyZMiPPOOy+2bdsWc+bMiYcffjgmTpyYj/oAAGCflmthQ+750myjMnLkyGjfvn088sgj0bVr13juuedi6tSpUV5eno/6AACAVihXV1dXl++TvrN1Xb5PCdCilbRtn3YJAC1OUUFJ2iXskiUbXsjbufodfGLezrW7mk1UrrnmmiZfu+GGG/ZoMQAAABG7MExfUFDQ4FFdXR0///nPY//9989HfQAAsE/L5fFXS9JsovLd73630dqLL74Y9913314pCAAAoNlEJUn//v3jxRdf3NO1AABAq5PL5fL2aEmaTVRWr17d4PmOHTti4cKF0aVLl71WFAAA0Lo126gMGzasQfdVV1cXpaWlMX369L1aGAAAtAYtbXYkX5ptVH76059Gu3bt6p8XFBTEwQcfHIWFhXu1MAAAoPVqtlEZP358/OQnP4n27V3DHwAA9jSJSrJmh+m3bdsWtbW1+agFAAAgInYhURk8eHCce+7H0yRSAAAOvklEQVS5ccopp8Shhx7a4LWKioq9VhgAALQGLe1qXPnSbKNSVVUV3bp1i8rKyqisrKxf94UCAAB7S5ONypo1a6KsrCweeuihfNYDAADQ9IzKWWedlc86AACgVcrl8VdL0mSjUldXl886AAAA6jW59csMCgAA7H3+3Z2syUZly5YtMXz48J2++emnn97jBQEAADTZqBQWFsbll1+ez1oAAKDVaWmzI/nSZKPStm3bGDlyZD5rAQAAiIidNCqG6QEAYO/LaqLy+9//Pm688cZ4/fXXo7i4OM4444y48soro7i4uNGx55xzTlRWVkZBQUH92oIFC6JXr14f+/xNXvVLmgIAAK3Txo0b45JLLonTTjstfvvb38b8+fNjyZIlcdNNNzU6tra2NpYvXx6PP/54LFmypP6xO01KxE4alWnTpu3WBwMAAM3L5XJ5e+yqqqqqGDhwYHzpS1+Ktm3bRllZWYwaNSpeeumlRscuW7Ys2rVrF0ccccSe/Fqa3voFAADsW6qrq6O6urrRemlpaZSWltY/P+qoo+LOO++sf15XVxdPPfVU9O3bt9F7ly5dGiUlJXHRRRfFH//4x+jWrVtUVFTEsGHDdqtWjQoAAKQonzMqc+fOjTvuuKPRekVFRUyaNCnxPdu3b49vf/vb8eabbyZu/aqrq4tjjjkmpkyZEt27d4+nnnoqLr/88njooYfi+OOP/9i15upSmJp/Z+u6fJ8SoEUrads+7RIAWpyigpK0S9glf3x/ad7OVZY7fJcSlb/asGFDfO1rX4t33nknZs+eHd26ddul84wfPz569uwZV1111ceuVaICAAApymei0lRDkuSNN96Ir3zlK3HcccfFXXfdFfvvv3/icfPmzYvu3bvH0KFD69e2bt0a7dq1261amxymBwAAWqf169fHxRdfHJ/97Gfj9ttvb7JJiYhYt25dTJ8+PVauXBnbt2+Pxx57LJYsWRKjR4/erRokKgAAkKKPcjWufHnkkUdi/fr18aMf/SgeffTR+vWuXbvGvffeG+Xl5XHvvffGwIEDo6KiIrZv3x4XXXRRVFdXR69eveKee+6JT3ziE7tVgxkVgBbAjArAR9dSZlSWV/8hb+fqXfoPeTvX7pKoAABAqrKXqGSBGRUAACBzNCoAAEDm2PoFAAApyuIwfRZIVAAAgMyRqAAAQIryecPHlkSiAgAAZI5EBQAAUiRRSSZRAQAAMkeiAgAAKXLVr2QSFQAAIHMkKgAAkCIzKskkKgAAQOZIVAAAIEUSlWQSFQAAIHMkKgAAkCJX/UomUQEAADJHogIAACkyo5JMogIAAGSORgUAAMgcW78AACBFhumTSVQAAIDMkagAAECKDNMnk6gAAACZI1EBAIBUSVSSSFQAAIDMkagAAECK5CnJJCoAAEDmSFQAACBF7qOSTKICAABkjkQFAABSJVFJIlEBAAAyR6ICAAApkqckk6gAAACZI1EBAIBUyVSSSFQAAIDM0agAAACZY+sXAACkyA0fk0lUAACAzNGoAAAAmaNRAQAAMseMCgAApCjn8sSJJCoAAEDmSFQAACBFEpVkEhUAACBzNCoAAEDmaFQAAIDMMaMCAAApcmf6ZBIVAAAgczQqAABA5mhUAACAzDGjAgAAKXIflWQSFQAAIHM0KgAAQObY+gUAAKmy9SuJRAUAAMgciQoAAKRInpJMogIAAGSORAUAAFKUy8lUkkhUAACAzJGoAABAqiQqSSQqAABA5khUAAAgRfKUZBIVAAAgcyQqAACQKplKEokKAACQORIVAABIkfuoJJOoAAAAmaNRAQAAMkejAgAAZI5GBQAAyBzD9AAAkKKcyxMnkqgAAACZI1EBAIBUSVSSSFQAAIDMkagAAECK5CnJJCoAAEDmSFQAACBFuZxMJYlEBQAAyByJCgAApEqikkSiAgAAZI5EBQAAUiRPSSZRAQAAMkeiAgAAqZKpJJGoAAAAmSNRAQCAFLmPSjKJCgAAkDkaFQAAoJH169fHhAkTYsCAAXHyySfHHXfc0eSxCxYsiOHDh8fxxx8f559/fixfvny3z69RAQAAGpk8eXIcdNBB8Zvf/CYeeOCBeOyxx2Lx4sWNjnvhhRdixowZccstt8SLL74YgwYNikmTJkVdXd1unV+jAgAANPA///M/8eKLL8aVV14ZRUVF0adPnxg3blzMmzev0bHz58+P8vLyOO6442K//faLyy67LDZs2BDPP//8btVgmB4AAFKUy+Pliaurq6O6urrRemlpaZSWltY//9Of/hQdOnSIQw45pH6tZ8+e8cYbbzR67/Lly+Pcc8+tf15QUBA9evSIN954I4YMGfKxa02lUenYrlMapwUAgMwpKijJ27nunfv/Jc6aVFRUxKRJk+qfb968OYqLixscU1xcHDU1NY3eu3nz5igqKmqwVlRUFFu2bNmtWiUqAADQSowbNy5Gjx7daP3v05SIiJKSkkZNyZYtW6J9+/aN3ltcXBxbt25tsFZTU5N47EehUQEAgFbiw1u8mtKnT594991345133omOHTtGRMSKFSuid+/eicdWVlbWP9+xY0esXLky+vTps1u1GqYHAAAa6NGjR/Tr1y9uvPHG+POf/xzLly+PBx98MDGNGTNmTCxatCheeeWVqK2tjdtvvz1KS0tj4MCBu1VDrm53rxsGAADsc9atWxfTp0+Pl156KQoLC+P888+Pr371q7F69eooLy+Pe++9t74Zeeyxx+Kee+6JdevWxdFHHx3Tpk2LXr167db5NSoAAEDm2PoFAABkjkYFAADIHI0KAACQORoVaEZtbW2sXbs27TIAWhQ/O4HdpVEhE4488sg49thjo1+/ftGvX784/vjjY8SIEfH444/vsXOsWrUqjjzyyFi1alVERPTr1y9efvnlZt93wQUXxG9+85uPfd4jjzwyXnjhhcTXNm/eHF//+tfjhBNOiBNOOCGmT58e27Zt+9jnAlqX1vqz86/eeeedGD58eLPHAS2TGz6SGffee2+ceOKJERFRV1cXP//5z2Py5MnRqVOnGDJkyB4/35IlS3bpuA0bNuzxc//Vd77zndiwYUM8/fTTsWnTprj00kvjvvvui/Hjx++1cwL7ltb4szMi4tVXX42rrrqqvoEC9j0SFTIpl8vFmWeeGR06dIhly5ZFxF/+d2369Olx4oknxhVXXBEREc8++2yMHTs2BgwYECNGjIhf/vKX9Z+xadOmuOqqq2LAgAFxyimnxMKFCxuc4+//t+7NN9+MCRMmxIABA2LIkCHxr//6r7F9+/a4+OKLY/Xq1fGtb30rZsyYERERv//97+PCCy+MQYMGxRlnnBGPPPJI/Wdu27YtbrjhhjjxxBNj8ODBMWfOnCb/jDU1NbF48eK47LLL4oADDoguXbrExIkTY968eXvmSwRandbwszMiYuHChXHllVfG5MmTd/9LAzJLokIm1dTUxOOPPx7V1dX1/1MYEbFmzZr49a9/HbW1tbFs2bKYOHFi3HzzzTFs2LB4+eWXo6KiIg4++ODo169fTJ8+PVatWhVPPfVU5HK5uPLKKxPPtW3btrj44otj8ODB8eyzz8amTZviS1/6Utx3331x3333xbBhw6KioiLGjBkTa9eujS996Utx5ZVXxv333x8rVqyICRMmxAEHHBDl5eVx1113xa9//etYsGBBHHzwwfHtb3+7yT/jypUrY9u2bdG7d+/6tZ49e8batWvjvffeiw4dOuyx7xNoHVrDz86IiJNPPjnKy8ujbdu2mhXYh2lUyIwJEyZEQUFBRES0adMmjjjiiLj55pujb9++9cecddZZUVRUFEVFRXHLLbfEaaedFqeffnpERJx44okxYsSI+OEPfxhHH310/OxnP4u77747OnbsGBERX//612PUqFGNzrtkyZJYvXp1XHvttVFcXBwlJSUxe/bs+lr+3qJFi6JPnz5xwQUXRETEUUcdFV/84hdj3rx5UV5eHgsXLoxLL700DjvssIiI+MY3vhGLFi1K/PNu2rQpIiKKi4vr1/76+5qamo/25QGtVmv72RkRccghh3zMbwtoSTQqZMbs2bMb/A9gkr//y6mqqip++9vfxsCBA+vXduzYEUcffXS8++67UVtbG2VlZfWv/fUvwA97++2346CDDmrQMBx++OGJx1ZVVcVrr73W4JwffPBBffqxbt26BucsLS2NAw88MPGzSkpKIuIvTclff79ly5aIiGjfvn3iewA+rLX97ARaD40KLUoul6v/fefOnWPMmDExbdq0+rW33nor2rZtGwceeGC0a9cuVq1aFT179oyIv2x9SFJWVhbvvvtu1NTURFFRUUREPPfcc/Hmm2/GF77whQbHdu7cudH+6fXr10dtbW39638/2PnnP/85Nm7cmHjeHj16RGFhYVRWVtb/z+eKFSuirKxMowLsUfvSz06g9TBMT4s1ZsyYWLx4cTz//PNRV1cXy5cvj/POOy8effTR2G+//eKcc86J2267LdauXRsbN26MmTNnJn7OscceG5/4xCdi5syZUVNTE2vXro0bbrgh3n///YiIKCwsrP8L8+yzz45XXnklnnjiidixY0e89dZb8eUvfznuuOOOiIj4/Oc/H3PmzInKysqoqamJGTNmxI4dOxLPW1JSEmeccUbceuut8d5778WaNWvirrvuitGjR++FbwvgL1r6z06g9dCo0GL1798/ZsyYETfeeGMMHDgwvvzlL8c555wTl156aUREXHfddXHMMcfE2WefHZ/5zGfiuOOOS/ycwsLCuPvuu6OqqiqGDh0aY8eOjVNPPTX+5V/+JSIixo4dG7feemtce+21cdhhh8U999wTDz/8cAwePDjOPffc6N+/f3zzm9+MiIhLLrkkRowYERdccEGccsopccABB+x0KH7atGnRqVOnOOuss2LUqFExcODAqKio2MPfFMDf7As/O4HWIVdXV1eXdhEAAAB/T6ICAABkjkYFAADIHI0KAACQORoVAAAgczQqAABA5mhUAACAzNGoAAAAmaNRAQAAMkejAgAAZM7/D7l4rF/cCQo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90" y="2149834"/>
            <a:ext cx="4754880" cy="351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 descr="data:image/png;base64,iVBORw0KGgoAAAANSUhEUgAAAx8AAAJJCAYAAADLBIr7AAAABHNCSVQICAgIfAhkiAAAAAlwSFlzAAALEgAACxIB0t1+/AAAADl0RVh0U29mdHdhcmUAbWF0cGxvdGxpYiB2ZXJzaW9uIDMuMC4zLCBodHRwOi8vbWF0cGxvdGxpYi5vcmcvnQurowAAIABJREFUeJzt3X2Yl3WZN/7zOzAyII6kKQNo+QDZ9qDxoBBFeoNmiWCou5tawa2psIyJkc/WIqtJoLXLkkKxeGBSat6Hgg/LnZq1phaStBo+/AKylUGGQGUUmWYY5vdHd5MjM40611yfmfm+Xh5zHM7nO3N9zu8chyMn7895XYXGxsbGAAAA6GAlqQsAAACKg+YDAADIheYDAADIheYDAADIheYDAADIheYDAADIheYDAADIheYDAADIheYDAABo1QsvvBDHHHNMbNy4sWnt4YcfjpNOOimOOuqoOOWUU2L16tVv61qaDwAAoEUPP/xwnHnmmbF9+/amtRdeeCFmzJgRl1xySaxevTo+//nPx/Tp0+ONN95o83qaDwAAYA833XRTXH/99XHRRRc1W7/rrrvi6KOPjuOOOy5KS0vjjDPOiP79+8d9993X5jV7dlSxAABA51JTUxM1NTV7rJeXl0d5eXmztVNPPTWmTp0aVVVVzdbXrVsXQ4YMabZ2+OGHx/PPP9/m/kmaj8IJB6XYFqDLevqOFalLAOhyPvKeYalLeFvy/LPx/ImXxoIFC/ZYr6ysjAsuuKDZWv/+/Vu8xo4dO6KsrKzZWllZWezcubPN/SUfAABQJCZPnhyTJk3aY/2tqcff0rt376itrW22VltbGwceeGCb36v5AACAlAqF3LZq6XjVO/WBD3xgjyNW69ati9GjR7f5vQbOAQCAt23ChAnx+OOPx4MPPhj19fXxox/9KF566aU44YQT2vxeyQcAAKTUxeKAwYMHx/z58+P666+Piy++OA499NBYtGhR9OvXr83v1XwAAACtOuigg/Y4ZnXsscfGscce+46v1cX6LAAAoKuSfAAAQEo5DpynJvkAAAByIfkAAICUiif4kHwAAAD5kHwAAEBKZj4AAACyJfkAAICUiigOKKK3CgAApCT5AACAlMx8AAAAZEvyAQAAKRVP8CH5AAAA8iH5AACAlEqKJ/qQfAAAALmQfAAAQErFE3xIPgAAgHxoPgAAgFw4dgUAACl5yCAAAEC2JB8AAJBS8QQfkg8AACAfkg8AAEjJQwYBAACyJfkAAICUiif4kHwAAAD5kHwAAEBKnvMBAACQLckHAACk5G5XAAAA2ZJ8AABASsUTfEg+AACAfEg+AAAgJXe7AgAAyJbmAwAAyIVjVwAAkFLxnLqSfAAAAPmQfAAAQEoeMggAAJAtyQcAAKRUPMGH5AMAAMiH5AMAAFLykEEAAIBsST4AACClIooDiuitAgAAKUk+AAAgJTMfAAAA2ZJ8AABASsUTfEg+AACAfEg+AAAgJTMfAAAA2dJ8AAAAuXDsCgAAUiqiOKCI3ioAAJCS5AMAAFIycA4AAJAtyQcAAKRUPMGH5AMAAMiH5AMAAFIqKZ7oQ/IBAADkQvIBAAApudsVAABAtiQfAACQUvEEH5IPAAAgH5IPAABIqGDmAwAAIFuSDwAASEjyAQAAkDHNBwAAkAvHrgAAIKEiOnUl+QAAAPIh+QAAgIRKiij6kHwAAAC5kHwAAEBCbrULAACQMckHAAAkJPkAAADImOQDAAASknwAAABkTPIBAAAJFVHwIfkAAADyIfkAAICEzHwAAABkTPIBAAAJST4AAAAypvkAAABy4dgVAAAkVAjHrgAAADIl+QAAgIQMnAMAAGRM8gEAAAkVUfAh+QAAAPIh+QAAgIRKiij6kHwAAAC5kHwAAEBC7nYFAACQMckHAAAkJPkAAADImOYDAAASKhTy+3gn1q5dG2eddVaMGDEiPvnJT8a1114bdXV17Xqvmg8AAKCZxsbGmDZtWpx44omxatWquPPOO+ORRx6JxYsXt+u6Zj4AACChzjjz8frrr0d1dXXs3r07GhsbIyKipKQkysrK2nVdzQcAABSJmpqaqKmp2WO9vLw8ysvLmz7fZ5994uyzz45vfetbMXfu3GhoaIjjjz8+pkyZ0q79HbsCAICECoVCbh9Lly6NcePG7fGxdOnSZjXt3r07evbsGVdddVX85je/iXvvvTfWrVsX8+fPb9d7lXwAAECRmDx5ckyaNGmP9TenHhERDzzwQDzwwAOxcuXKiIgYMmRITJ8+Pa699tqYMWPGu95f8wEAAEXircerWvPSSy/Frl27mq317NkzSktL27W/Y1cAAJBQnseu3q5PfvKTUV1dHd/73veioaEhXnzxxbjpppvilFNOadd71XwAAADNDB48OBYtWhQPPvhgjBw5MiZPnhzjxo1r15GrCMeuAAAgqc54q92IiNGjR8fo0aMzvabkAwAAyIXkAwAAEuqkwUeHkHwAAAC5kHwAAEBCnXXmoyNIPgAAgFxIPgAAICHJBwAAQMYkHwAAkFCJ5AMAACBbkg8AAEioiIIPyQcAAJAPyQcAACTkblcAAAAZ03wAAAC5cOwKAAASKkTxHLvSfFDUFl44J3r06BHnfvviprUThn8q5p57ZRxx0OHxu6rfx6WLvxkrn3g4YZUAnc+r216NH3z3h/GbXz0ddX+qiyEfHhxTvvKFeN/hB6cuDejEHLuiaF09+Wtx/slfaLb2d+8bEitmL4kf/9e9MXTaibH8sf8bd89aHB96/wcSVQnQ+ezevTvmXvbt2PQ/m+OyuTPjm9+/Ovr07R2zKq+J17a/lro86HIKhUJuH6lpPig6h1a8L346746YdvIX4w/VG5u9duGkc+KXz66Jb/7w3+P5F9fHN5ZeH4898+u4cNI5iaoF6Hxe+N0f4vmnfxfTrzw/hnx4cBx86EFx4T9Pj9qdf4pfP7omdXlAJ/a2mo+ampqorq6OHTt2dHQ90OE+/qHhseGl/4mPnnd8/H7zi81eG/PRY+Jn//14s7Wf/ffjMeajx+RZIkCndkDFe+OKGy6Oge8f0LRWKClEY2NjvP6aPyvAO1VMyUerMx8NDQ3xH//xH7Fs2bLYsmVL03pFRUWceuqpMX369CgpEZzQ9fzwp3fFD396V4uvHfTeAVG1dXOztU3bquPgAwbmURpAl7DPvvvE8E8Ma7Z2/+0ro76uPj52zJGJqgK6glabj29+85vx5JNPxte//vU47LDDonfv3rFz585Yt25d3HTTTfHaa6/FFVdckWet0OH6lPWO2vo/NVv7U/2fomyvXokqAuj8nviv1bHspttiwhknxUGHDkpdDnQ5nSCQyE2rzce9994bK1asiP79+zdbP+yww+LII4+MSZMmaT7odnb+qTZ6le7VbK1Xaa/YUftGoooAOref3vvzWHjd9+MTJ3w8vlh5ZupygE7ub95qt2/fvi2u9+7d25EruqUX/7gpBux3YLO1gfv33+MoFgARd958V/xo0R3x2dM/HefMnNIpzpNDV1RM/+202kEce+yxMWPGjHj66adj586dERFRW1sbzzzzTMycOTOOO+64vGqE3Pzit0/EsUeOarb2vz42Ov7r6V8lqgigc7r7ByviR4vuiM+f9/fx5a/976L6wxPw7rWafMyaNStmz54dZ555Zuzateuv39CzZ3zmM59x5Ipu6d/vvjl+feP9MetLM+NHD98dZ46dFCM/ODSmzb88dWkAncYLv/tDLFt4e4ydcFwcf8rYeGXbq02v9e5TFmW9yxJWB11PMTXvrTYfffr0iTlz5sTVV18dv//972PHjh3Rp0+fOOSQQ6J379551gi5+e0Lz8WkWV+OuedeGZf+47R47sX1MeHrU+K5/1mXujSATuPRBx+P3Q2746f3/Cx+es/Pmr12xnl/H6effWqawoBOr9DY2NiY+6YnHJT3lgBd2tN3rEhdAkCX85H3DGv7izqBD3z7M7nt9f99dWVue7XE1DgAAJCLv3m3KwAAoGMV0ciH5AMAAMjH22o+qqqqYv78+XHZZZfF9u3bY8UKZ48BAIB3ps3mY/Xq1TFhwoR45pln4ic/+UnU1NTE7NmzY9myZXnUBwAA3VqhUMjtI7U2m4958+bF3LlzY+HChdGjR484+OCDY9GiRXHLLbfkUR8AANBNtDlwvn79+hg3blxE/PUBKMOHD4+tW7d2bGUAAFAEOkMikZc2k48BAwbEmjVrmq2tXbs2KioqOqwoAACg+2kz+Tj33HNj6tSpccYZZ0R9fX0sXrw4br311pg+fXoe9QEAQLdWTMlHm83HxIkTo2/fvnHbbbfFwIED47HHHouLL744xo8fn0d9AABAN/G2HjI4duzYGDt2bEfXAgAARaeIgo+2m4/LL7+81deuu+66TIsBAAC6rzYHznv06NHso6amJlauXBl77713HvUBAEC3VkzP+Wgz+bjmmmv2WFu1alUsWbKkQwoCAAC6pzaTj5YMGzYsVq1alXUtAABQdCQfb7Jp06Zmnzc0NMTy5ctjwIABHVYUAADQ/bTZfIwdO7ZZl9TY2Bjl5eUxe/bsDi0MAACKQWdIJPLSZvNx//33R69evZo+79GjR+y///5RWlraoYUBAADdS5vNx/nnnx933XVX9O3bN496AACgqBRR8NH2wHl9fX3U1dXlUQsAANCNtZl8jBo1Kk4//fQYM2ZMHHDAAc1eq6ys7LDCAACA7qXN5qOqqioGDRoUGzZsiA0bNjStF9NgDAAAdJRi+nN1q83H5s2bo6KiIn7wgx/kWQ8AANBNtTrzcdJJJ+VZBwAAFKdCIb+PxFptPhobG/OsAwAA6OZaPXZVTGfPAAAglWL6c3erzcfOnTtj3Lhxf/ObH3roocwLAgAAuqdWm4/S0tK48MIL86wFAACKThEFH603Hz179oyJEyfmWQsAANCNtdp8GDgHAICOV0wzH63e7UrqAQAAZKnV5OPqq6/Osw4AAChKkg8AAICMtZp8AAAAHU/yAQAAkDHJBwAAJFREwYfkAwAAyIfmAwAAyIVjVwAAkJCBcwAAgIxJPgAAICHJBwAAQMYkHwAAkJDkAwAAIGOSDwAASEjyAQAAkDHJBwAAJFREwYfkAwAAyIfkAwAAEjLzAQAAkDHJBwAAJCT5AAAAyJjkAwAAEpJ8AAAAZEzzAQAA5MKxKwAASKiITl1JPgAAgHxIPgAAICED5wAAABmTfAAAQEqSDwAAgGxJPgAAICEzHwAAABmTfAAAQEIlxRN8SD4AAIB8SD4AACAhMx8AAAAZk3wAAEBCJZIPAACAbEk+AAAgITMfAAAAGdN8AAAAudB8AABAQiU5frwTr776alx++eXxqU99KkaOHBmXXHJJ7Nixox3vVPMBAAC04Pzzz4/a2tq4//77Y+XKlVFVVRXz5s1r1zUNnAMAQEKd8Va7Tz31VDz33HNx8803R58+fSIi4l//9V/bnXxoPgAAoEjU1NRETU3NHuvl5eVRXl7e9PnTTz8dhx9+eNx6661x++23R11dXZx44okxc+bMdu3v2BUAACRUKBRy+1i6dGmMGzduj4+lS5c2q2n79u3x3HPPxZYtW+Kee+6J22+/PdasWRPf+ta32vVeJR8AAFAkJk+eHJMmTdpj/c2pR0REr169oqSkJC699NIoLS2NPn36xLRp0+Kqq66KWbNmvev9NR8AAJBQnjMfbz1e1ZrBgwdHY2Nj1NXVRWlpaURE7Nq1q937O3YFAAA08/GPfzwGDBgQ3/jGN2Lnzp1RXV0dixYtiokTJ7brupoPAABIKM+Zj7drr732iltvvTXq6+tj3LhxMXHixBg6dGi7B84duwIAAPZQUVER8+fPz/Samg8AAEiomI4iFdN7BQAAEpJ8AABAQp3xCecdRfIBAADkQvIBAAAJvZO7UHV1kg8AACAXmg8AACAXjl0BAEBCBs4BAAAyJvkAAICEiif3kHwAAAA5kXwAAEBCZj4AAAAyJvkAAICEJB8AAAAZk3wAAEBCBckHAABAtiQfAACQkJkPAACAjEk+AAAgoeLJPSQfAABATiQfAACQkJkPAACAjGk+AACAXDh2BQAACTl2BQAAkDHJBwAAJFSQfAAAAGRL8gEAAAmZ+QAAAMiY5AMAABIqntxD8gEAAORE8gEAAAmZ+QAAAMiY5AMAABKSfAAAAGRM8gEAAAl5wjkAAEDGJB8AAJBQMaUBxfReAQCAhDQfAABALhy7AgCAhAycAwAAZEzyAQAACXnIIAAAQMYkHwAAkJDkAwAAIGOSDwAASKiY7naVpPmovmdVim0Buqzy0n6pSwCAdpN8AABAQiVRPMmHmQ8AACAXkg8AAEiomGY+JB8AAEAuJB8AAJCQ53wAAABkTPIBAAAJFdztCgAAIFuSDwAASMjdrgAAADKm+QAAAHLh2BUAACTkVrsAAAAZk3wAAEBChSLKA4rnnQIAAElJPgAAICEzHwAAABmTfAAAQEIeMggAAJAxyQcAACRUCMkHAABApiQfAACQkLtdAQAAZEzyAQAACbnbFQAAQMYkHwAAkFBJEeUBxfNOAQCApDQfAABALhy7AgCAhAycAwAAZEzyAQAACUk+AAAAMib5AACAhEpC8gEAAJApyQcAACRk5gMAACBjkg8AAEioRPIBAACQLckHAAAkVHC3KwAAgGxJPgAAIKGSQvHkAcXzTgEAgKQkHwAAkJDnfAAAAGRM8wEAAOTCsSsAAEjIrXYBAAAyJvkAAICESgycAwAAZEvyAQAACZn5AAAAiIiGhob44he/GJdddlm7ryX5AACAhDr7zMeCBQti9erVMWjQoHZfS/IBAAC06PHHH4+VK1fGZz7zmUyuJ/kAAICECoX88oCampqoqanZY728vDzKy8ubrW3bti2uvPLKWLBgQSxbtiwaGhravb/mAwAAisTSpUtjwYIFe6xXVlbGBRdc0PT57t274+KLL44pU6bEhz70ocz213wAAEBCed7tavLkyTFp0qQ91t+aeixatCj22muv+NKXvpTp/poPAAAoEi0dr2rJ8uXLY8uWLTFixIiIiKitrY2IiLVr18Y999zzrvfXfAAAQEKd8W5XK1eubPb5lVdeGQ0NDTFnzpx2XdfdrgAAgFxIPgAAIKFCJ0w+3uraa6/N5DqSDwAAIBeaDwAAIBeOXQEAQEIlOd5qNzXJBwAAkAvJBwAAJNQVBs6zIvkAAAByIfkAAICECoXiyQOK550CAABJST4AACAhd7sCAADImOQDAAAScrcrAACAjEk+AAAgoYKZDwAAgGxJPgAAICEzHwAAABmTfAAAQEKe8wEAAJAxzQcAAJALx64AACChQqF48oDieacAAEBSkg8AAEjIQwYBAAAyJvkAAICEPGQQAAAgY5IPAABIyMwHAABAxiQfAACQkJkPAACAjEk+AAAgoRIzHwAAANmSfAAAQEJmPgAAADIm+QAAgIQKRZQHFM87BQAAktJ8AAAAuXDsCgAAEjJwDgAAkDHJBwAAJFTwkEEAAIBsST4AACChEjMfAAAA2ZJ8AABAQmY+AAAAMib5AACAhDznAwAAIGOSDwAASKhQRHlA8bxTAAAgKckHAAAkZOYDAAAgY5IPAABIqMRzPgAAALKl+QAAAHLh2BUAACRk4BwAACBjkg8AAEioYOAcAAAgW5IPAABIyMwHAABAxiQfAACQUKGI8oDieacAAEBSkg8AAEioxMwHAABAtiQfAACQkOd8AAAAZEzyAQAACXnOBwAAQMYkHwAAkJCZDwAAgIxpPuAt5s2+IebMmpe6DIBOraGhIf7t2/Nj3KdOiFHDR8fMGV+LbVu3pS4L6OQ0H/D/NDY2xuLvLokV/+fe1KUAdHo3fXdh3LP8nrhmzr/EzT/4j6jevCW+OuNrqcuCLqlQKOT2kZrmAyJi08ZNceGXvxp3/3hF9B/QP3U5AJ1afV19/PAHP4oLZlwQHx89Kv7uQ38X37phTvzmyd/Eb9b8JnV5QCem+YCI+O1/r42BBw2IpXcuiQGDKlKXA9CpPffc87Fjx44YccyIprVBgwbGwEED48lfr0lYGXRNJTn+k5q7XUFEfHr8CfHp8SekLgOgS6iuro6IiAMPPKDZ+oEHHhCbN1enKAnoIlptPp544ok2v/noo4/OtBgAoPOr3VkbJSUlUVpa2my9dK+9ou5Pf0pUFXRdnWEWIy+tNh+XX355VFVVRWNjY4uvFwqFePbZZzusMACgcyor6xW7d++OXbt2Rc+ef/2jRH1dXfTu3TthZUBn12rzcccdd8TnP//5uOiii+Kzn/1snjUBAJ1Y/4o/z8Zt/ePWqBjw1zm5LVv+GMeNPTBVWdBlechgROy3334xZ86cmDdvXuzevTvPmgCATuyID34g9t5771j9xK+b1qqqNsWmqk0xfMSwhJUBnd3fHDgfNmxYzJgxI1599dXYb7/98qoJAOjE9tprr/iHM/4+vj3vO/Ge9/SL/fbfL66dfV2MOHp4HHnUkanLgy7HzMebTJw4MY86AIAupPIr02NX/a644tKrYteuXTH6k6Pjiq9flrosoJMrNLY2Ud6BttRuyntLgC6tvLRf6hIAupyyHn1Sl/C2PPHHX+S219EHfDK3vVqS/kkjAABAUfCQQQAASMjdrgAAADL2tpqPqqqqmD9/flx22WWxffv2WLFiRUfXBQAAxaFQyO8jsTabj9WrV8eECRPimWeeiZ/85CdRU1MTs2fPjmXLluVRHwAA0E202XzMmzcv5s6dGwsXLowePXrEwQcfHIsWLYpbbrklj/oAAIBuos2B8/Xr18e4ceMi4q8PQBk+fHhs3bq1YysDAIAiYOD8TQYMGBBr1qxptrZ27dqoqKjosKIAAIDup83k49xzz42pU6fGGWecEfX19bF48eK49dZbY/r06XnUBwAA3VqhEwyC56XN5mPixInRt2/fuO2222LgwIHx2GOPxcUXXxzjx4/Poz4AAKCbKDQ2NjbmvemW2k15bwnQpZWX9ktdAkCXU9ajT+oS3pY1236V215D9x+Z214taTP5uPzyy1t97brrrsu0GAAAoPtqc+C8R48ezT5qampi5cqVsffee+dRHwAAdGuFHP9Jrc3k45prrtljbdWqVbFkyZIOKQgAAOie2kw+WjJs2LBYtWpV1rUAAEDRKRQKuX2k1mbysWlT8+HwhoaGWL58eQwYMKDDigIAALqfNpuPsWPHNuuSGhsbo7y8PGbPnt2hhQEAQDHoDLMYeWmz+bj//vujV69eTZ/36NEj9t9//ygtLe3QwgAAgO6lzZmP888/P/bdd98YNGhQDBo0KCoqKjQeAACQkc56t6unnnoqvvCFL8SIESNizJgxcc0118TOnTvb9V7bbD7q6+ujrq6uXZsAAABdx2uvvRbnnntuHH/88fHLX/4yfvzjH8eaNWvi+uuvb9d12zx2NWrUqDj99NNjzJgxccABBzR7rbKysl2bAwBAsesMd6F6q6qqqhgxYkRMmTIlIiIqKirilFNOiTvvvLNd122z+aiqqopBgwbFhg0bYsOGDU3rnfGHBAAAtK6mpiZqamr2WC8vL4/y8vKmzz/4wQ/Gd7/73abPGxsb44EHHoiPfOQj7dq/0NjY2NjSC5s3b46Kiop2Xbw1W2o3tf1FADQpL+2XugSALqesR5/UJbwtv33lydz2evjWR2PBggV7rFdWVsYFF1zQ4vfs2rUrZs2aFb/4xS/i9ttvj/79+7/r/VttPoYNGxZPPtkxPwjNB8A7o/kAeOe6SvOx9pU1ue11cI/D31by8Rfbtm2Lr371q/Hyyy/HwoULY9CgQe3av9VjV630JAAAQBfVWpPRkueffz7OO++8OOqoo+LGG2+Mvffeu937t9p8mOkAAICO1xn/3L1169Y4++yz4+STT47LL788s+u22nzs3Lkzxo0b9ze/+aGHHsqsEAAAoHO47bbbYuvWrXH77bfHHXfc0bQ+cODAuO+++971dVttPkpLS+PCCy981xcGAADa9k4f/peHysrKDnmsRqvNR8+ePWPixImZbwgAABQnA+cAAJBQZ0w+OkpJay9IPQAAgCy1+pyPjuQ5HwDvjOd8ALxzXeU5H89vfzq3vY7Y96O57dWSVpMPAACALLU68wEAAHQ8Mx8AAAAZk3wAAEBCkg8AAICMST4AACChQkHyAQAAkCnJBwAAJCX5AAAAyJTmAwAAyIVjVwAAkJCBcwAAgIxJPgAAICEPGQQAAMiY5AMAABKSfAAAAGRM8gEAAAm52xUAAEDGJB8AAJCQmQ8AAICMST4AACAhyQcAAEDGJB8AAJCQu10BAABkTPIBAAAJmfkAAADImOYDAADIhWNXAACQkIFzAACAjEk+AAAgIQPnAAAAGZN8AABAUpIPAACATEk+AAAgoeLJPSQfAABATiQfAACQkOd8AAAAZEzyAQAASUk+AAAAMiX5AACAhIon95B8AAAAOZF8AABAUsWTfUg+AACAXGg+AACAXDh2BQAACXnIIAAAQMY0HwAAQC40HwAAQC7MfAAAQEIFt9oFAADIluQDAAASknwAAABkTPMBAADkQvMBAADkwswHAAAk5AnnAAAAGdN8AAAAudB8AAAAuTDzAQAACXnOBwAAQMY0HwAAQC4cuwIAgKQcuwIAAMiU5AMAABIqntxD8gEAAORE8gEAAAkVCsWTfUg+AACAXEg+AAAgKckHAABApiQfAACQUPHkHpIPAAAgJ5IPAABIqniyD8kHAACQC8kHAAAk5DkfAAAAGdN8AAAAudB8AAAAudB8AAAAuTBwDgAACRXcahcAACBbkg8AAEhK8gEAAJApyQcAACRUPLmH5AMAAMiJ5AMAABIqFIon+5B8AAAAuZB8AABAUpIPAACATEk+AAAgoeLJPSQfAABATiQfAACQVPFkH5IPAAAgF5IPAABIyHM+AAAAMqb5AAAA9rB169aYOnVqDB8+PD7xiU/EggUL2n1Nx64AAIA9XHTRRXHQQQfFo48+Gi+++GKcd955ccghh8TJJ5/8rq8p+QAAAJr5wx/+EKtWrYqZM2dGWVlZDBkyJCZPnhzLli1r13UlHwAAkFAhx1vt1tTURE1NzR7r5eXlUV5e3vT5734ciSRDAAAHkUlEQVT3u+jXr1+8973vbVo77LDD4vnnn2/X/kmajwPLBqbYFgAAOp2yHn1y2+v7S/+9xdmNysrKuOCCC5o+37FjR/Tu3bvZ1/Tu3Ttqa2vbtb/kAwAAisTkyZNj0qRJe6y/OfWIiOjTp88ejcbOnTujb9++7dpf8wEAAEXircerWjNkyJB45ZVX4uWXX4799tsvIiLWr18fgwcPbtf+Bs4BAIBmDjnkkBg6dGjMnTs33njjjVi3bl3ccsstLaYm70ShsbGxMaMaAQCAbmLLli0xe/bseOKJJ6K0tDTOPPPM+Kd/+qd2XVPzAQAA5MKxKwAAIBeaDwAAIBeaDwAAIBeaD2hDXV1dVFdXpy4DoEvxuxNoieaDTuGII46II488MoYOHRpDhw6Nj33sYzFhwoS4++67M9tj48aNccQRR8TGjRsjImLo0KGxevXqNr/vrLPOikcfffRd73vEEUfEr371qxZf27FjR1xyySVxzDHHxDHHHBOzZ8+O+vr6d70XUFyK9XfnX7z88ssxbty4Nr8O6Dw8ZJBO4/vf/36MHDkyIiIaGxtj5cqVcdFFF8WBBx4Yo0ePzny/NWvWvK2v27ZtW+Z7/8W//Mu/xLZt2+Khhx6K119/PaZNmxZLliyJ888/v8P2BLqXYvzdGRHx5JNPxqWXXtrUFAFdg+SDTqlQKMRnP/vZ6NevXzz77LMR8ee/BZs9e3aMHDkyZsyYERERjzzySJx22mkxfPjwmDBhQjz44INN13j99dfj0ksvjeHDh8eYMWNi+fLlzfZ489+qvfjiizF16tQYPnx4jB49Oq699trYtWtXnH322bFp06b453/+55gzZ05ERDz11FPxhS98IY4++ug48cQT47bbbmu6Zn19fVx33XUxcuTIGDVqVCxevLjV91hbWxv33ntvfOUrX4l99tknBgwYENOnT49ly5Zl80MEik4x/O6MiFi+fHnMnDkzLrroovb/0IBcST7olGpra+Puu++Ompqapr/Ri4jYvHlz/PznP4+6urp49tlnY/r06XHDDTfE2LFjY/Xq1VFZWRn7779/DB06NGbPnh0bN26MBx54IAqFQsycObPFverr6+Pss8+OUaNGxSOPPBKvv/56TJkyJZYsWRJLliyJsWPHRmVlZZx66qlRXV0dU6ZMiZkzZ8bNN98c69evj6lTp8Y+++wT48ePjxtvvDF+/vOfx5133hn7779/zJo1q9X3+MILL0R9fX0MHjy4ae2www6L6urqePXVV6Nfv36Z/TyB4lAMvzsjIj7xiU/E+PHjo2fPnhoQ6GI0H3QaU6dOjR49ekRERElJSRx66KFxww03xEc+8pGmrznppJOirKwsysrK4tvf/nYcf/zxccIJJ0RExMiRI2PChAnxwx/+MD784Q/Hf/7nf8aiRYtiv/32i4iISy65JE455ZQ99l2zZk1s2rQprrjiiujdu3f06dMnFi5c2FTLm61YsSKGDBkSZ511VkREfPCDH4wvfvGLsWzZshg/fnwsX748pk2bFgcffHBERFx11VWxYsWKFt/v66+/HhERvXv3blr7y7/X1ta+sx8eULSK7XdnRMR73/ved/nTAlLTfNBpLFy4sNnf1LXkzf/Dqaqqil/+8pcxYsSIprWGhob48Ic/HK+88krU1dVFRUVF02t/+Z/aW/3xj3+M97znPc2agPe9730tfm1VVVWsXbu22Z67d+9uSim2bNnSbM/y8vLYd999W7xWnz59IuLPjcZf/n3nzp0REdG3b98WvwfgrYrtdyfQtWk+6FIKhULTv/fv3z9OPfXUuPrqq5vWXnrppejZs2fsu+++0atXr9i4cWMcdthhEfHnYwctqaioiFdeeSVqa2ujrKwsIiIee+yxePHFF+Mf//Efm31t//799ziPvHXr1qirq2t6/c3Dj2+88Ua89tprLe57yCGHRGlpaWzYsKHpbyjXr18fFRUVmg8gU93pdyfQtRk4p8s69dRT4957743HH388GhsbY926dXHGGWfEHXfcEXvttVd87nOfi3/7t3+L6urqeO2112LevHktXufII4+M97///TFv3ryora2N6urquO6662L79u0REVFaWtr0P8GTTz45fv3rX8d9990XDQ0N8dJLL8U555wTCxYsiIiIf/iHf4jFixfHhg0bora2NubMmRMNDQ0t7tunT5848cQT4zvf+U68+uqrsXnz5rjxxhtj0qRJHfDTAvizrv67E+jaNB90WcOGDYs5c+bE3LlzY8SIEXHOOefE5z73uZg2bVpERFx55ZXx0Y9+NE4++eT49Kc/HUcddVSL1yktLY1FixZFVVVVHHvssXHaaafFcccdF1/+8pcjIuK0006L73znO3HFFVfEwQcfHN/73vfi1ltvjVGjRsXpp58ew4YNi2984xsREXHuuefGhAkT4qyzzooxY8bEPvvs8zcHx6+++uo48MAD46STTopTTjklRowYEZWVlRn/pAD+qjv87gS6rkJjY2Nj6iIAAIDuT/IBAADkQvMBAADkQvMBAADkQvMBAADkQvMBAADkQvMBAADkQvMBAADkQvMBAADkQvMBAADk4v8H1NH9mhvCqaU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857374"/>
            <a:ext cx="5943600" cy="435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0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Classifier-</a:t>
            </a:r>
            <a:br>
              <a:rPr lang="en-US" dirty="0" smtClean="0"/>
            </a:br>
            <a:r>
              <a:rPr lang="en-US" dirty="0" smtClean="0"/>
              <a:t>Without Feature Engineering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sp>
        <p:nvSpPr>
          <p:cNvPr id="6" name="AutoShape 2" descr="data:image/png;base64,iVBORw0KGgoAAAANSUhEUgAAAyoAAAJJCAYAAABF3sOHAAAABHNCSVQICAgIfAhkiAAAAAlwSFlzAAALEgAACxIB0t1+/AAAADl0RVh0U29mdHdhcmUAbWF0cGxvdGxpYiB2ZXJzaW9uIDMuMC4zLCBodHRwOi8vbWF0cGxvdGxpYi5vcmcvnQurowAAIABJREFUeJzt3Wt4VfWZN/57EyJJxIioEA5a5FDtiAdOijgOFrRWIyBg2/FQ6WPHgiWoVKin2hbaqYx4qP5VUKmKSh8r2AqDba11bC+faj3S6WDRFjLMI0FA8BCghADm/6JP08asEBTYa4V8Plz7uti/vfZeN/tF4Ob7u9fK1dXV1QUAAECGtEm7AAAAgA/TqAAAAJmjUQEAADJHowIAAGSORgUAAMgcjQoAAJA5GhUAACBzNCoAAEDmaFQAAIDM0agAAACZo1EBAAAyR6MCAABkTts0Tpo7vXsapwVosW656Yq0SwBocSYfNyXtEnZJPv9tXPfUqryda3dJVAAAgMxJJVEBAAD+n1wu7QoySaICAABkjkQFAADSJDpI5GsBAAAyR6MCAABkjq1fAACQJsP0iSQqAABA5khUAAAgTQKVRBIVAAAgcyQqAACQJjMqiSQqAABA5khUAAAgTaKDRL4WAAAgcyQqAACQJjMqiSQqAABA5khUAAAgTQKVRBIVAAAgcyQqAACQpjYilSQSFQAAIHMkKgAAkCaBSiKJCgAAkDkaFQAAIHNs/QIAgDS54WMiiQoAAJA5EhUAAEiTQCWRRAUAAMgciQoAAKTJDR8TSVQAAIDMkagAAECaBCqJJCoAAEDmSFQAACBN7qOSSKICAABkjkQFAADS5KpfiSQqAABA5khUAAAgTQKVRBIVAAAgcyQqAACQJlf9SiRRAQAAMkejAgAAZI6tXwAAkCY7vxJJVAAAgMyRqAAAQJrc8DGRRAUAAMgciQoAAKRJoJJIogIAAGSORAUAANLkho+JJCoAAEDmSFQAACBNooNEvhYAACBzJCoAAJAmMyqJJCoAAEDmSFQAACBNApVEEhUAAKBJK1eujBNOOCFWrVpVv/bAAw/E6aefHv37948RI0bEz372sybf//rrr8dRRx0V/fr1q39ccMEFzZ5XogIAAGnK8IzKM888E9ddd128//779WsLFy6MOXPmxJw5c+LII4+MX/3qV3H55ZdHt27d4thjj230Gf/1X/8Vxx13XPzoRz/6SOeWqAAAAI3MmjUrbrrpppg8eXKD9Q0bNsSll14aRx11VORyufj0pz8dvXr1ildffTXxc5YuXRp9+/b9yOeXqAAAQCtRXV0d1dXVjdZLS0ujtLS0wdqYMWNiwoQJUVVV1WD94osvbvC8srIy/vSnPzXZjCxdujSKi4vjjDPOiI0bN8agQYPimmuuibKysp3WKlEBAIA0tcnfY+7cuTF8+PBGj7lz5zYqq3PnzpFrZlvam2++GePHj49Ro0bFwIEDE485+OCD46STTor58+fHE088EW3bto2vfOUrsWPHjp1+tkQFAABaiXHjxsXo0aMbrX84TdkVzz77bEyZMiVGjhwZ11xzTZPH3XPPPQ2eX3fddXHSSSfFihUr4pOf/GST79OoAABAmvI4TJ+0xevjuP/+++O2226L66+/PsaOHdvkcRs2bIg5c+bE+PHjo0OHDhERUVtbGxERRUVFOz2HRgUAANhlP/7xj+O2226L+++/P/r167fTYw888MB48sknY/PmzXHttdfGli1bYtq0aXHSSSfF4YcfvtP3mlEBAIA05fL42APuvPPOqK2tjYsvvrjBvVFmz54dERGzZ8+O8vLyiIho27Zt3HvvvbF69er4p3/6p/jMZz4T7du3j+9///vNnidXV1dXt2dK3nW507vn+5QALdotN12RdgkALc7k46akXcIuyX316Lydq+6u1/J2rt1l6xcAAKSpTXZv+JgmW78AAIDMkagAAECa8njVr5ZEogIAAGSORAUAANIkUEkkUQEAADJHogIAACnKmVFJJFEBAAAyR6ICAAApkqgkk6gAAACZo1EBAAAyx9YvAABIkZ1fySQqAABA5khUAAAgRW1EKokkKgAAQOZIVAAAIEUuT5xMogIAAGSORAUAAFIkUUkmUQEAADJHogIAACmSqCSTqAAAAJkjUQEAgBQJVJJJVAAAgMyRqAAAQIrMqCSTqAAAAJkjUQEAgBRJVJJJVAAAgMzRqAAAAJlj6xcAAKQoF7Z+JZGoAAAAmSNRAQCAFBmmTyZRAQAAMkeiAgAAKRKoJJOoAAAAmSNRAQCAFLURqSSSqAAAAJkjUQEAgBS56lcyiQoAAJA5EhUAAEiRRCWZRAUAAMgciQoAAKRIoJJMogIAAGSORAUAAFJkRiWZRAUAAMgciQoAAKRIopJMogIAAGSORgUAAMgcW78AACBFtn4lk6gAAACZI1EBAIAUSVSSSVQAAIDMkagAAECKBCrJJCoAAEDmSFQAACBFZlSSSVQAAIDMkagAAECKJCrJJCoAAEDmSFQAACBFbSQqiSQqAABA5khUAAAgRQKVZBIVAAAgcyQqAACQIlf9SiZRAQAAMkejAgAAZI6tXwAAkKJc2PqVRKNCqzb78hlRUFAQl9wytdFrbQvaxot3LI7/rPxD/K+ZX0uhOoBsW/b06/G7Rf8Zm9ZvjoO6HxQnffGE6Na3W9plAfsIW79otaaNmxLjz76wydenj5sS/Xr3zWNFAC3HG7/6Yzz7g99Ev1HHx+dvHhtd/6EsfvZvv4jqdRvTLg1anFwul7dHSyJRodU5ouzw+MGVN0XfHkfG/6xdlXjMkKMHxsWf/UL8vnJZnqsDyL66urp4af4r0W/UcXHUsCMjIuKkLw6OqqWrY+0f10ZppwNSrhDYF+xSolJdXR1r166NzZs37+16YK876R8GROVb/zeO+cpp8d9r3mz0+v5FJfHg178fl935zVj33voUKgTItvdWvx+b3t4UvYb0rF/LtcnF52aOjT7/2DvFyqBlkqgkazJR2bFjR/zgBz+IefPmxbp16+rXy8rKYsyYMTFx4sRo08bOMVqeH/7HT+KH//GTJl///lenxUtv/Gc8+ut/j0vOOj+PlQG0DO+/9X5ERGzdXBuLpi2Od958Nw7q1iFOPP+EKDuyc8rVAfuKJhuV733ve/Hqq6/G9ddfHz179ozi4uLYsmVLLF++PGbNmhUbN26Ma6+9Np+1wl539uDT4qwTPh19Lzkt7VIAMqv2z7UREfHMnb+OQV8YEB26dohl//F6/Pv0J+LcfxsdB3U/KOUKoWVpYUFH3jTZqCxevDgWLVoUnTs3/J+Rnj17xrHHHhujR4/WqLBPOeTAjjHnazPj4puujHc3vpd2OQCZ1abtX3ZU9B9zfP1Wr0OOODnWLFsTr/1iWfzjxUPSLA/YR+x0mL59+/aJ68XFxbZ9sc8564Rh0fmgQ+NH35hVv1a0X7uoq6uLc08pjwNGHplidQDZsX/H/SMiouPhHevXcrlcdOjWITa66hd8ZC1tdiRfmmxUhg4dGldccUVcdtll0bt37yguLo6ampqorKyMW265JU499dQ8lgl734//z8/iN6+93GBt7tdvjTXvvB1XzfleSlUBZM8hRxwSbdu1jbdXvB2deh0aEX+5Eti7Ve9F92PcRwXYM5psVL797W/H9OnT4/zzz4/t27f/7Q1t28ZnP/tZ277Y52zasjk2bWl4ZbstW2ti45ZNsWL1ynSKAsigwnZt49jyY+LF//1yFB9YHB0P7xivPfmHqF5THUdfacYPPiqJSrImG5WSkpKYMWNGTJs2Lf77v/87Nm/eHCUlJdGjR48oLi7OZ40AQMYM+sKAaNuubTz3wPOxpbomDu5xcJz9jTOjQ9cOaZcG7COaveFju3bt4qijjspHLZB3n57yuZ2+fvpV5+WpEoCWJZfLRf/Rx0f/0cenXQq0eBKVZCbiAQCAzGk2UQEAAPYegUoyiQoAAJA5u9SoVFVVxe233x5XX311vP/++7Fo0aK9XRcAANCKNduovPzyyzFixIj4wx/+EL/4xS+iuro6pk+fHvPmzctHfQAAsE/L5XJ5e7QkzTYqM2fOjBtvvDFmz54dBQUFcdhhh8Xdd98dDz74YD7qAwAAWqFmh+lXrFgRw4cPj4i/XTptwIABsX79+r1bGQAAtAItLenIl2YTlS5dusSSJUsarL322mtRVla214oCAABat2YTlUsuuSQmTJgQ5513Xmzbti3mzJkTDz/8cEycODEf9QEAwD5NopKs2UZl5MiR0b59+3jkkUeia9eu8dxzz8XUqVOjvLw8H/UBAACt0C7d8HHYsGExbNiwvV0LAAC0OlkPVFauXBmf//zn48c//nF07949IiKeeeaZmDlzZlRVVUWPHj3i+uuvj4EDBya+f/PmzTFt2rT41a9+FRERZ599dlxzzTVRWFi40/M226hcc801Tb52ww03NPd2AACghXrmmWfiuuuui/fff79+beXKlXHFFVfEbbfdFieffHIsWLAgJk6cGM8880yUlJQ0+ozvfOc7sWHDhnj66adj06ZNcemll8Z9990X48eP3+m5mx2mLygoaPCorq6On//857H//vt/jD8qAADw97J6H5VZs2bFTTfdFJMnT26w/pOf/CQGDRoUp556ahQWFsZ5550XnTt3jieeeKLRZ9TU1MTixYvjsssuiwMOOCC6dOkSEydO3KV7MjabqHz3u99ttPbiiy/Gfffd1+yHAwAA2VFdXR3V1dWN1ktLS6O0tLTB2pgxY2LChAlRVVXVYH358uXRp0+fBmu9evWKN954o9Hnrly5MrZt2xa9e/euX+vZs2esXbs23nvvvejQoUOTte7SjMqH9e/fPyZMmPBx3goAAPydfF71a+7cuXHHHXc0Wq+oqIhJkyY1WOvcuXPiZ2zevDmKiooarBUVFcWWLVsaHbtp06aIiCguLq5f++vva2pqdlprs43K6tWrGzzfsWNHLFy4MLp06dLcWwEAgAwZN25cjB49utH6h9OUnSkuLm7UZNTU1ESnTp0aHfvXmZWampr63/+1oWnfvv1Oz9NsozJs2LAGXV5dXV2UlpbG9OnTm3srAADQjHwmKklbvD6qT37yk422eS1fvjyGDBnS6NgePXpEYWFhVFZWRt++fSMiYsWKFVFWVrb7jcpPf/rTaNeuXf3zgoKCOPjgg5u9nBgAALDvGTFiRDzwwAPxy1/+MoYOHRoLFiyIt956K04//fRGx5aUlMQZZ5wRt956a9x8881RU1MTd911V2Kq82HNXvVr/PjxceCBB0a3bt2iW7duUVZWpkkBAIA9JJfL32NP6N27d9x+++1x2223xQknnBDz58+Pu+++u34wfvbs2Q1uDj9t2rTo1KlTnHXWWTFq1KgYOHBgVFRUNHueZhOVbdu2RW1t7W78UQAAgJaqe/fujbZ6DR06NIYOHZp4/IQJExpceKt9+/Yf6/6LzTYqgwcPjnPPPTdOOeWUOPTQQxu8tiudEAAAwEfVbKNSVVUV3bp1i8rKyqisrKxfz+fQDwAA7Kv8uzpZk43KmjVroqysLB566KF81gMAAND0MP1ZZ52VzzoAAKB1amnT9HnSZKNSV1eXzzoAAADqNbn1y145AADY+/y7O1mTjcqWLVti+PDhO33z008/vccLAgAAaLJRKSwsjMsvvzyftQAAQKsjUEnWZKPStm3bGDlyZD5rAQAAiIidNCqG6QEAYO8zo5Ksyat+SVMAAIC0NJmoTJs2LZ91AABAqyRRSdZkogIAAJCWJhMVAABg75OoJJOoAAAAmSNRAQCAFAlUkklUAACAzNGoAAAAmWPrFwAApMgwfTKJCgAAkDkSFQAASJFEJZlEBQAAyByJCgAApEiikkyiAgAAZI5EBQAAUiRRSSZRAQAAMkeiAgAAKRKoJJOoAAAAmSNRAQCAFJlRSSZRAQAAMkeiAgAAKZKoJJOoAAAAmSNRAQCAFElUkklUAACAzNGoAAAAmWPrFwAApMjOr2QSFQAAIHMkKgAAkCLD9MkkKgAAQOZIVAAAIE0SlUQSFQAAIHMkKgAAkCIzKskkKgAAQOZIVAAAIEVtBCqJJCoAAEDmSFQAACBFZlSSSVQAAIDMkagAAECK2khUEklUAACAzJGoAABAisyoJJOoAAAAmaNRAQAAMsfWLwAASJHkIJnvBQAAyByJCgAApMjliZNJVAAAgMyRqAAAQIpcnjiZRAUAAMgciQoAAKTIjEoyiQoAAJA5EhUAAEiRGZVkEhUAACBzJCoAAJAiyUEy3wsAAJA5EhUAAEiRq34lk6gAAACZI1EBAIAUuepXMokKAACQORoVAAAgc2z9AgCAFBmmTyZRAQAAMkeiAgAAKZKnJJOoAAAAmSNRAQCAFJlRSSZRAQAAMkeiAgAAKZKoJJOoAAAAmSNRAQCAFOUkKokkKgAAQOZIVAAAIEVmVJJJVAAAgMyRqAAAQIrkKckkKgAAQOZIVAAAIEVmVJJJVAAAgMzRqAAAAJlj6xcAAKTI1q9kGhUAAKCBRYsWxbe+9a0Ga9u2bYuIiKVLlzY6/pxzzonKysooKCioX1uwYEH06tXrY9egUQEAgBTlMpiojBw5MkaOHFn/fO3atTF27NiYOnVqo2Nra2tj+fLlsWjRoujZs+ceq8GMCgAA0KS6urqYOnVqDBs2LEaNGtXo9WXLlkW7du3iiCOO2KPnlagAAECK8jmjUl1dHdXV1Y3WS0tLo7S0NPE9CxcujBUrVsSsWbMSX1+6dGmUlJTERRddFH/84x+jW7duUVFREcOGDdutWjUqAADQSsydOzfuuOOORusVFRUxadKkRusffPBBzJo1KyZMmBD7779/4mfW1dXFMcccE1OmTInu3bvHU089FZdffnk89NBDcfzxx3/sWjUqAACQonxOqIwbNy5Gjx7daL2pNOWFF16It99+O8aOHdvkZ1544YVx4YUX1j8vLy+PRYsWxZNPPqlRAQAAmrezLV5JnnzyyTjttNOipKSkyWPmzZsX3bt3j6FDh9avbd26Ndq1a7dbtRqmBwCAFLXJ5fL2+KiWLFkSgwYN2ukx69ati+nTp8fKlStj+/bt8dhjj8WSJUsSk5uPQqICAAAkWrVqVXTq1KnB2urVq6O8vDzuvffeGDhwYFRUVMT27dvjoosuiurq6ujVq1fcc8898YlPfGK3zq1RAQCAFGX5zvSvvPJKo7WuXbvGkiVL6p8XFhbG1KlTE++xsjts/QIAADJHogIAACnK4p3ps0CiAgAAZI5EBQAAUiQ5SOZ7AQAAMkejAgAAZI6tXwAAkCLD9MkkKgAAQOZIVAAAIEVZvuFjmiQqAABA5khUAAAgRRKVZBIVAAAgcyQqAACQIlf9SpZKo7Jh8atpnBagxSpp2z7tEgAgryQqAACQojYhUUliRgUAAMgciQoAAKTIjEoyiQoAAJA5EhUAAEiR+6gkk6gAAACZI1EBAIAU5Vz1K5FEBQAAyByJCgAApMhVv5JJVAAAgMzRqAAAAJlj6xcAAKTI5YmTSVQAAIDMkagAAECKcrKDRL4VAAAgcyQqAACQIjMqySQqAABA5khUAAAgRW74mEyiAgAAZI5EBQAAUpQLiUoSiQoAAJA5EhUAAEiRq34lk6gAAACZI1EBAIAUuepXMokKAACQORIVAABIURvZQSLfCgAAkDkaFQAAIHNs/QIAgBQZpk8mUQEAADJHogIAACmSqCSTqAAAAJkjUQEAgBS1CYlKEokKAACQORIVAABIkRmVZBIVAAAgcyQqAACQojYSlUQSFQAAIHMkKgAAkKKcq34lkqgAAACZI1EBAIAUtcnJDpL4VgAAgMyRqAAAQIrcRyWZRAUAAMgcjQoAAJA5tn4BAECKXJ44mUQFAADIHIkKAACkqI1h+kQSFQAAIHMkKgAAkCIzKskkKgAAQOZIVAAAIEVmVJJJVAAAgMyRqAAAQIpyOdlBEt8KAACQORIVAABIkat+JZOoAAAAmSNRAQCAFLnqVzKJCgAAkDkSFQAASFFOopJIogIAAGSORgUAAMgcW78AACBFbVyeOJFEBQAAyByJCgAApMgwfTKJCgAAkDkSFQAASFEuJztI4lsBAAAyR6ICAAApctWvZBIVAAAgcyQqAACQIlf9SiZRAQAAMkeiAgAAKcqZUUkkUQEAABr55S9/GZ/61KeiX79+9Y+pU6cmHrtgwYIYPnx4HH/88XH++efH8uXLd/v8EhUAAEhRVmdUli5dGmeeeWbccsstOz3uhRdeiBkzZsQPfvCD+NSnPhV33nlnTJo0KX7605/u1p9NogIAADSydOnS6Nu3b7PHzZ8/P8rLy+O4446L/fbbLy677LLYsGFDPP/887t1fokKAACkKJ/3Uamuro7q6upG66WlpVFaWtpg7bXXXou6urp4+OGHY9u2bTF06NCYOnVqHHjggQ2OW758eZx77rn1zwsKCqJHjx7xxhtvxJAhQz52rRIVAABoJebOnRvDhw9v9Jg7d26D4zZu3Bi9e/eO0047LRYvXhzz58+PN998M3FGZfPmzVFUVNRgraioKLZs2bJbtUpUAACglRg3blyMHj260fqH05QDDjggHnroofrnJSUlMWXKlPjc5z4XmzZtivbt29e/VlxcHFu3bm3w/pqamgbHfBwaFQAASFEul79NTklbvJJUVlbG/PnzY8qUKVFQUBAREVu3bo02bdrEfvvt1+DYPn36RGVlZf3zHTt2xMqVK6NPnz67VautXwAAQAMdOnSI+fPnx6xZs2Lbtm3x1ltvxcyZM2P06NGNGpUxY8bEokWL4pVXXona2tq4/fbbo7S0NAYOHLhbNWhUAAAgRbk8/tpVHTt2jDlz5sRzzz0XgwcPjtGjR0ffvn3jm9/8ZqxevTr69esXL7/8ckREnHzyyXH11VfHtddeGyeeeGK88sorcffdd0dhYeHufS91dXV1u/UJH8M7W9fl+5QALVpJ293b5wvQGhUVlKRdwi55dMXDeTvX53tdmLdz7S4zKgAAkKKs3vAxbbZ+AQAAmSNRAQCAFH2U2ZHWRKICAABkjkQFAABSZEYlmUQFAADIHIkKAACkqI0ZlUQSFQAAIHMkKgAAkCIzKskkKgAAQOZIVAAAIEU52UEi3woAAJA5GhUAACBzbP0CAIAUGaZPJlEBAAAyR6ICAAApyrnhYyKJCgAAkDkSFQAASFEbMyqJJCoAAEDmSFQAACBFZlSSSVQAAIDMkagAAECK3EclmUQFAADIHIkKAACkKCc7SORbAQAAMkeiAgAAKTKjkkyiAgAAZI5EBQAAUtTGfVQSSVQAAIDM0agAAACZY+sXAACkyDB9MokKAACQORIVAABIUc4wfSKJCgAAkDkSFQAASJEZlWQSFQAAIHMkKgAAkKKc7CCRbwUAAMgciQoAAKSojRmVRBIVAAAgcyQqAACQIvdRSSZRAQAAMkeiAgAAKXIflWQSFQAAIHMkKgAAkCIzKskkKgAAQOZoVOBDZkyfGd/71oy0ywDItB07dsRtt9wew//p9Bg8YEhcecWU2LB+Q9plAfsQjQr8P3V1dXHPnXNi4YJFaZcCkHmz7pwd/77w3+O7M74T9z/0g1i7Zl187YopaZcFLVIul8vboyXRqEBEVK1aHRX/cnn85NHHo6xL57TLAci0bbXb4ocP/e+YdMWkOGnI4PjUP3wq/u3mGfG7V38Xv1vyu7TLA/YRGhWIiKX/uTS6du8aDz82N7p065J2OQCZ9vrrb8TmzZtj4AkD69e6desaXbt1jVdfWZJiZdAytcnjr5bEVb8gIs4o/0ycUf6ZtMsAaBHWrl0bERGdOh3aYL1Tp0NjzZq1aZQE7IOabFReeumlZt88aNCgPVoMAJB9NVtqok2bNlFYWNhgvXC//aJ269aUqoKWq6XNjuRLk43KNddcE1VVVVFXV5f4ei6Xi2XLlu21wgCAbCoqahcffPBBbN++Pdq2/ds/JbbV1kZxcXGKlQH7kiYblUcffTT++Z//OSZPnhxnnnlmPmsCADKsc1lZRESsf3t9lHUpq19ft+7tOHVYp7TKghbLDR+TNTlR07Fjx5gxY0bMnDkzPvjgg3zWBABk2JFHfTL233//ePmlV+rXqqpWx+qq1TFgYP8UKwP2JTsdpu/fv39cccUV8d5770XHjh3zVRMAkGH77bdffP68z8UtM2+Ngw7qEB0P7hj/Ov2GGDhoQBx73LFplwctjhmVZM1e9WvkyJH5qAMAaEEqLpsY27dtj2uv+kZs3749hvzjkLj2+qvTLgvYh+TqmpqW34ve2bou36cEaNFK2rZPuwSAFqeooCTtEnbJS2//n7yda9Ch/5i3c+2ulnXXFwAAoFVww0cAAEiRq34lk6gAAACZs0uNSlVVVdx+++1x9dVXx/vvvx+LFi3a23UBAEDrkMvl79GCNNuovPzyyzFixIj4wx/+EL/4xS+iuro6pk+fHvPmzctHfQAAQCvUbKMyc+bMuPHGG2P27NlRUFAQhx12WNx9993x4IMP5qM+AACgFWp2mH7FihUxfPjwiPjbzWgGDBgQ69ev37uVAQBAK2CYPlmziUqXLl1iyZIlDdZee+21KCsr22tFAQAArVuzicoll1wSEyZMiPPOOy+2bdsWc+bMiYcffjgmTpyYj/oAAGCflmthQ+750myjMnLkyGjfvn088sgj0bVr13juuedi6tSpUV5eno/6AACAVihXV1dXl++TvrN1Xb5PCdCilbRtn3YJAC1OUUFJ2iXskiUbXsjbufodfGLezrW7mk1UrrnmmiZfu+GGG/ZoMQAAABG7MExfUFDQ4FFdXR0///nPY//9989HfQAAsE/L5fFXS9JsovLd73630dqLL74Y9913314pCAAAoNlEJUn//v3jxRdf3NO1AABAq5PL5fL2aEmaTVRWr17d4PmOHTti4cKF0aVLl71WFAAA0Lo126gMGzasQfdVV1cXpaWlMX369L1aGAAAtAYtbXYkX5ptVH76059Gu3bt6p8XFBTEwQcfHIWFhXu1MAAAoPVqtlEZP358/OQnP4n27V3DHwAA9jSJSrJmh+m3bdsWtbW1+agFAAAgInYhURk8eHCce+7H0yRSAAAOvklEQVS5ccopp8Shhx7a4LWKioq9VhgAALQGLe1qXPnSbKNSVVUV3bp1i8rKyqisrKxf94UCAAB7S5ONypo1a6KsrCweeuihfNYDAADQ9IzKWWedlc86AACgVcrl8VdL0mSjUldXl886AAAA6jW59csMCgAA7H3+3Z2syUZly5YtMXz48J2++emnn97jBQEAADTZqBQWFsbll1+ez1oAAKDVaWmzI/nSZKPStm3bGDlyZD5rAQAAiIidNCqG6QEAYO/LaqLy+9//Pm688cZ4/fXXo7i4OM4444y48soro7i4uNGx55xzTlRWVkZBQUH92oIFC6JXr14f+/xNXvVLmgIAAK3Txo0b45JLLonTTjstfvvb38b8+fNjyZIlcdNNNzU6tra2NpYvXx6PP/54LFmypP6xO01KxE4alWnTpu3WBwMAAM3L5XJ5e+yqqqqqGDhwYHzpS1+Ktm3bRllZWYwaNSpeeumlRscuW7Ys2rVrF0ccccSe/Fqa3voFAADsW6qrq6O6urrRemlpaZSWltY/P+qoo+LOO++sf15XVxdPPfVU9O3bt9F7ly5dGiUlJXHRRRfFH//4x+jWrVtUVFTEsGHDdqtWjQoAAKQonzMqc+fOjTvuuKPRekVFRUyaNCnxPdu3b49vf/vb8eabbyZu/aqrq4tjjjkmpkyZEt27d4+nnnoqLr/88njooYfi+OOP/9i15upSmJp/Z+u6fJ8SoEUrads+7RIAWpyigpK0S9glf3x/ad7OVZY7fJcSlb/asGFDfO1rX4t33nknZs+eHd26ddul84wfPz569uwZV1111ceuVaICAAApymei0lRDkuSNN96Ir3zlK3HcccfFXXfdFfvvv3/icfPmzYvu3bvH0KFD69e2bt0a7dq1261amxymBwAAWqf169fHxRdfHJ/97Gfj9ttvb7JJiYhYt25dTJ8+PVauXBnbt2+Pxx57LJYsWRKjR4/erRokKgAAkKKPcjWufHnkkUdi/fr18aMf/SgeffTR+vWuXbvGvffeG+Xl5XHvvffGwIEDo6KiIrZv3x4XXXRRVFdXR69eveKee+6JT3ziE7tVgxkVgBbAjArAR9dSZlSWV/8hb+fqXfoPeTvX7pKoAABAqrKXqGSBGRUAACBzNCoAAEDm2PoFAAApyuIwfRZIVAAAgMyRqAAAQIryecPHlkSiAgAAZI5EBQAAUiRRSSZRAQAAMkeiAgAAKXLVr2QSFQAAIHMkKgAAkCIzKskkKgAAQOZIVAAAIEUSlWQSFQAAIHMkKgAAkCJX/UomUQEAADJHogIAACkyo5JMogIAAGSORgUAAMgcW78AACBFhumTSVQAAIDMkagAAECKDNMnk6gAAACZI1EBAIBUSVSSSFQAAIDMkagAAECK5CnJJCoAAEDmSFQAACBF7qOSTKICAABkjkQFAABSJVFJIlEBAAAyR6ICAAApkqckk6gAAACZI1EBAIBUyVSSSFQAAIDM0agAAACZY+sXAACkyA0fk0lUAACAzNGoAAAAmaNRAQAAMseMCgAApCjn8sSJJCoAAEDmSFQAACBFEpVkEhUAACBzNCoAAEDmaFQAAIDMMaMCAAApcmf6ZBIVAAAgczQqAABA5mhUAACAzDGjAgAAKXIflWQSFQAAIHM0KgAAQObY+gUAAKmy9SuJRAUAAMgciQoAAKRInpJMogIAAGSORAUAAFKUy8lUkkhUAACAzJGoAABAqiQqSSQqAABA5khUAAAgRfKUZBIVAAAgcyQqAACQKplKEokKAACQORIVAABIkfuoJJOoAAAAmaNRAQAAMkejAgAAZI5GBQAAyBzD9AAAkKKcyxMnkqgAAACZI1EBAIBUSVSSSFQAAIDMkagAAECK5CnJJCoAAEDmSFQAACBFuZxMJYlEBQAAyByJCgAApEqikkSiAgAAZI5EBQAAUiRPSSZRAQAAMkeiAgAAqZKpJJGoAAAAmSNRAQCAFLmPSjKJCgAAkDkaFQAAoJH169fHhAkTYsCAAXHyySfHHXfc0eSxCxYsiOHDh8fxxx8f559/fixfvny3z69RAQAAGpk8eXIcdNBB8Zvf/CYeeOCBeOyxx2Lx4sWNjnvhhRdixowZccstt8SLL74YgwYNikmTJkVdXd1unV+jAgAANPA///M/8eKLL8aVV14ZRUVF0adPnxg3blzMmzev0bHz58+P8vLyOO6442K//faLyy67LDZs2BDPP//8btVgmB4AAFKUy+Pliaurq6O6urrRemlpaZSWltY//9Of/hQdOnSIQw45pH6tZ8+e8cYbbzR67/Lly+Pcc8+tf15QUBA9evSIN954I4YMGfKxa02lUenYrlMapwUAgMwpKijJ27nunfv/Jc6aVFRUxKRJk+qfb968OYqLixscU1xcHDU1NY3eu3nz5igqKmqwVlRUFFu2bNmtWiUqAADQSowbNy5Gjx7daP3v05SIiJKSkkZNyZYtW6J9+/aN3ltcXBxbt25tsFZTU5N47EehUQEAgFbiw1u8mtKnT594991345133omOHTtGRMSKFSuid+/eicdWVlbWP9+xY0esXLky+vTps1u1GqYHAAAa6NGjR/Tr1y9uvPHG+POf/xzLly+PBx98MDGNGTNmTCxatCheeeWVqK2tjdtvvz1KS0tj4MCBu1VDrm53rxsGAADsc9atWxfTp0+Pl156KQoLC+P888+Pr371q7F69eooLy+Pe++9t74Zeeyxx+Kee+6JdevWxdFHHx3Tpk2LXr167db5NSoAAEDm2PoFAABkjkYFAADIHI0KAACQORoVaEZtbW2sXbs27TIAWhQ/O4HdpVEhE4488sg49thjo1+/ftGvX784/vjjY8SIEfH444/vsXOsWrUqjjzyyFi1alVERPTr1y9efvnlZt93wQUXxG9+85uPfd4jjzwyXnjhhcTXNm/eHF//+tfjhBNOiBNOOCGmT58e27Zt+9jnAlqX1vqz86/eeeedGD58eLPHAS2TGz6SGffee2+ceOKJERFRV1cXP//5z2Py5MnRqVOnGDJkyB4/35IlS3bpuA0bNuzxc//Vd77zndiwYUM8/fTTsWnTprj00kvjvvvui/Hjx++1cwL7ltb4szMi4tVXX42rrrqqvoEC9j0SFTIpl8vFmWeeGR06dIhly5ZFxF/+d2369Olx4oknxhVXXBEREc8++2yMHTs2BgwYECNGjIhf/vKX9Z+xadOmuOqqq2LAgAFxyimnxMKFCxuc4+//t+7NN9+MCRMmxIABA2LIkCHxr//6r7F9+/a4+OKLY/Xq1fGtb30rZsyYERERv//97+PCCy+MQYMGxRlnnBGPPPJI/Wdu27YtbrjhhjjxxBNj8ODBMWfOnCb/jDU1NbF48eK47LLL4oADDoguXbrExIkTY968eXvmSwRandbwszMiYuHChXHllVfG5MmTd/9LAzJLokIm1dTUxOOPPx7V1dX1/1MYEbFmzZr49a9/HbW1tbFs2bKYOHFi3HzzzTFs2LB4+eWXo6KiIg4++ODo169fTJ8+PVatWhVPPfVU5HK5uPLKKxPPtW3btrj44otj8ODB8eyzz8amTZviS1/6Utx3331x3333xbBhw6KioiLGjBkTa9eujS996Utx5ZVXxv333x8rVqyICRMmxAEHHBDl5eVx1113xa9//etYsGBBHHzwwfHtb3+7yT/jypUrY9u2bdG7d+/6tZ49e8batWvjvffeiw4dOuyx7xNoHVrDz86IiJNPPjnKy8ujbdu2mhXYh2lUyIwJEyZEQUFBRES0adMmjjjiiLj55pujb9++9cecddZZUVRUFEVFRXHLLbfEaaedFqeffnpERJx44okxYsSI+OEPfxhHH310/OxnP4u77747OnbsGBERX//612PUqFGNzrtkyZJYvXp1XHvttVFcXBwlJSUxe/bs+lr+3qJFi6JPnz5xwQUXRETEUUcdFV/84hdj3rx5UV5eHgsXLoxLL700DjvssIiI+MY3vhGLFi1K/PNu2rQpIiKKi4vr1/76+5qamo/25QGtVmv72RkRccghh3zMbwtoSTQqZMbs2bMb/A9gkr//y6mqqip++9vfxsCBA+vXduzYEUcffXS8++67UVtbG2VlZfWv/fUvwA97++2346CDDmrQMBx++OGJx1ZVVcVrr73W4JwffPBBffqxbt26BucsLS2NAw88MPGzSkpKIuIvTclff79ly5aIiGjfvn3iewA+rLX97ARaD40KLUoul6v/fefOnWPMmDExbdq0+rW33nor2rZtGwceeGC0a9cuVq1aFT179oyIv2x9SFJWVhbvvvtu1NTURFFRUUREPPfcc/Hmm2/GF77whQbHdu7cudH+6fXr10dtbW39638/2PnnP/85Nm7cmHjeHj16RGFhYVRWVtb/z+eKFSuirKxMowLsUfvSz06g9TBMT4s1ZsyYWLx4cTz//PNRV1cXy5cvj/POOy8effTR2G+//eKcc86J2267LdauXRsbN26MmTNnJn7OscceG5/4xCdi5syZUVNTE2vXro0bbrgh3n///YiIKCwsrP8L8+yzz45XXnklnnjiidixY0e89dZb8eUvfznuuOOOiIj4/Oc/H3PmzInKysqoqamJGTNmxI4dOxLPW1JSEmeccUbceuut8d5778WaNWvirrvuitGjR++FbwvgL1r6z06g9dCo0GL1798/ZsyYETfeeGMMHDgwvvzlL8c555wTl156aUREXHfddXHMMcfE2WefHZ/5zGfiuOOOS/ycwsLCuPvuu6OqqiqGDh0aY8eOjVNPPTX+5V/+JSIixo4dG7feemtce+21cdhhh8U999wTDz/8cAwePDjOPffc6N+/f3zzm9+MiIhLLrkkRowYERdccEGccsopccABB+x0KH7atGnRqVOnOOuss2LUqFExcODAqKio2MPfFMDf7As/O4HWIVdXV1eXdhEAAAB/T6ICAABkjkYFAADIHI0KAACQORoVAAAgczQqAABA5mhUAACAzNGoAAAAmaNRAQAAMkejAgAAZM7/D7l4rF/cCQo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53" y="1968689"/>
            <a:ext cx="4754880" cy="360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826355"/>
            <a:ext cx="5943600" cy="435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87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– MLP - </a:t>
            </a:r>
            <a:br>
              <a:rPr lang="en-US" dirty="0" smtClean="0"/>
            </a:br>
            <a:r>
              <a:rPr lang="en-US" dirty="0" smtClean="0"/>
              <a:t>Without Feature Engineering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sp>
        <p:nvSpPr>
          <p:cNvPr id="6" name="AutoShape 2" descr="data:image/png;base64,iVBORw0KGgoAAAANSUhEUgAAAyoAAAJJCAYAAABF3sOHAAAABHNCSVQICAgIfAhkiAAAAAlwSFlzAAALEgAACxIB0t1+/AAAADl0RVh0U29mdHdhcmUAbWF0cGxvdGxpYiB2ZXJzaW9uIDMuMC4zLCBodHRwOi8vbWF0cGxvdGxpYi5vcmcvnQurowAAIABJREFUeJzt3Wt4VfWZN/57EyJJxIioEA5a5FDtiAdOijgOFrRWIyBg2/FQ6WPHgiWoVKin2hbaqYx4qP5VUKmKSh8r2AqDba11bC+faj3S6WDRFjLMI0FA8BCghADm/6JP08asEBTYa4V8Plz7uti/vfZeN/tF4Ob7u9fK1dXV1QUAAECGtEm7AAAAgA/TqAAAAJmjUQEAADJHowIAAGSORgUAAMgcjQoAAJA5GhUAACBzNCoAAEDmaFQAAIDM0agAAACZo1EBAAAyR6MCAABkTts0Tpo7vXsapwVosW656Yq0SwBocSYfNyXtEnZJPv9tXPfUqryda3dJVAAAgMxJJVEBAAD+n1wu7QoySaICAABkjkQFAADSJDpI5GsBAAAyR6MCAABkjq1fAACQJsP0iSQqAABA5khUAAAgTQKVRBIVAAAgcyQqAACQJjMqiSQqAABA5khUAAAgTaKDRL4WAAAgcyQqAACQJjMqiSQqAABA5khUAAAgTQKVRBIVAAAgcyQqAACQpjYilSQSFQAAIHMkKgAAkCaBSiKJCgAAkDkaFQAAIHNs/QIAgDS54WMiiQoAAJA5EhUAAEiTQCWRRAUAAMgciQoAAKTJDR8TSVQAAIDMkagAAECaBCqJJCoAAEDmSFQAACBN7qOSSKICAABkjkQFAADS5KpfiSQqAABA5khUAAAgTQKVRBIVAAAgcyQqAACQJlf9SiRRAQAAMkejAgAAZI6tXwAAkCY7vxJJVAAAgMyRqAAAQJrc8DGRRAUAAMgciQoAAKRJoJJIogIAAGSORAUAANLkho+JJCoAAEDmSFQAACBNooNEvhYAACBzJCoAAJAmMyqJJCoAAEDmSFQAACBNApVEEhUAAKBJK1eujBNOOCFWrVpVv/bAAw/E6aefHv37948RI0bEz372sybf//rrr8dRRx0V/fr1q39ccMEFzZ5XogIAAGnK8IzKM888E9ddd128//779WsLFy6MOXPmxJw5c+LII4+MX/3qV3H55ZdHt27d4thjj230Gf/1X/8Vxx13XPzoRz/6SOeWqAAAAI3MmjUrbrrpppg8eXKD9Q0bNsSll14aRx11VORyufj0pz8dvXr1ildffTXxc5YuXRp9+/b9yOeXqAAAQCtRXV0d1dXVjdZLS0ujtLS0wdqYMWNiwoQJUVVV1WD94osvbvC8srIy/vSnPzXZjCxdujSKi4vjjDPOiI0bN8agQYPimmuuibKysp3WKlEBAIA0tcnfY+7cuTF8+PBGj7lz5zYqq3PnzpFrZlvam2++GePHj49Ro0bFwIEDE485+OCD46STTor58+fHE088EW3bto2vfOUrsWPHjp1+tkQFAABaiXHjxsXo0aMbrX84TdkVzz77bEyZMiVGjhwZ11xzTZPH3XPPPQ2eX3fddXHSSSfFihUr4pOf/GST79OoAABAmvI4TJ+0xevjuP/+++O2226L66+/PsaOHdvkcRs2bIg5c+bE+PHjo0OHDhERUVtbGxERRUVFOz2HRgUAANhlP/7xj+O2226L+++/P/r167fTYw888MB48sknY/PmzXHttdfGli1bYtq0aXHSSSfF4YcfvtP3mlEBAIA05fL42APuvPPOqK2tjYsvvrjBvVFmz54dERGzZ8+O8vLyiIho27Zt3HvvvbF69er4p3/6p/jMZz4T7du3j+9///vNnidXV1dXt2dK3nW507vn+5QALdotN12RdgkALc7k46akXcIuyX316Lydq+6u1/J2rt1l6xcAAKSpTXZv+JgmW78AAIDMkagAAECa8njVr5ZEogIAAGSORAUAANIkUEkkUQEAADJHogIAACnKmVFJJFEBAAAyR6ICAAApkqgkk6gAAACZo1EBAAAyx9YvAABIkZ1fySQqAABA5khUAAAgRW1EKokkKgAAQOZIVAAAIEUuT5xMogIAAGSORAUAAFIkUUkmUQEAADJHogIAACmSqCSTqAAAAJkjUQEAgBQJVJJJVAAAgMyRqAAAQIrMqCSTqAAAAJkjUQEAgBRJVJJJVAAAgMzRqAAAAJlj6xcAAKQoF7Z+JZGoAAAAmSNRAQCAFBmmTyZRAQAAMkeiAgAAKRKoJJOoAAAAmSNRAQCAFLURqSSSqAAAAJkjUQEAgBS56lcyiQoAAJA5EhUAAEiRRCWZRAUAAMgciQoAAKRIoJJMogIAAGSORAUAAFJkRiWZRAUAAMgciQoAAKRIopJMogIAAGSORgUAAMgcW78AACBFtn4lk6gAAACZI1EBAIAUSVSSSVQAAIDMkagAAECKBCrJJCoAAEDmSFQAACBFZlSSSVQAAIDMkagAAECKJCrJJCoAAEDmSFQAACBFbSQqiSQqAABA5khUAAAgRQKVZBIVAAAgcyQqAACQIlf9SiZRAQAAMkejAgAAZI6tXwAAkKJc2PqVRKNCqzb78hlRUFAQl9wytdFrbQvaxot3LI7/rPxD/K+ZX0uhOoBsW/b06/G7Rf8Zm9ZvjoO6HxQnffGE6Na3W9plAfsIW79otaaNmxLjz76wydenj5sS/Xr3zWNFAC3HG7/6Yzz7g99Ev1HHx+dvHhtd/6EsfvZvv4jqdRvTLg1anFwul7dHSyJRodU5ouzw+MGVN0XfHkfG/6xdlXjMkKMHxsWf/UL8vnJZnqsDyL66urp4af4r0W/UcXHUsCMjIuKkLw6OqqWrY+0f10ZppwNSrhDYF+xSolJdXR1r166NzZs37+16YK876R8GROVb/zeO+cpp8d9r3mz0+v5FJfHg178fl935zVj33voUKgTItvdWvx+b3t4UvYb0rF/LtcnF52aOjT7/2DvFyqBlkqgkazJR2bFjR/zgBz+IefPmxbp16+rXy8rKYsyYMTFx4sRo08bOMVqeH/7HT+KH//GTJl///lenxUtv/Gc8+ut/j0vOOj+PlQG0DO+/9X5ERGzdXBuLpi2Od958Nw7q1iFOPP+EKDuyc8rVAfuKJhuV733ve/Hqq6/G9ddfHz179ozi4uLYsmVLLF++PGbNmhUbN26Ma6+9Np+1wl539uDT4qwTPh19Lzkt7VIAMqv2z7UREfHMnb+OQV8YEB26dohl//F6/Pv0J+LcfxsdB3U/KOUKoWVpYUFH3jTZqCxevDgWLVoUnTs3/J+Rnj17xrHHHhujR4/WqLBPOeTAjjHnazPj4puujHc3vpd2OQCZ1abtX3ZU9B9zfP1Wr0OOODnWLFsTr/1iWfzjxUPSLA/YR+x0mL59+/aJ68XFxbZ9sc8564Rh0fmgQ+NH35hVv1a0X7uoq6uLc08pjwNGHplidQDZsX/H/SMiouPhHevXcrlcdOjWITa66hd8ZC1tdiRfmmxUhg4dGldccUVcdtll0bt37yguLo6ampqorKyMW265JU499dQ8lgl734//z8/iN6+93GBt7tdvjTXvvB1XzfleSlUBZM8hRxwSbdu1jbdXvB2deh0aEX+5Eti7Ve9F92PcRwXYM5psVL797W/H9OnT4/zzz4/t27f/7Q1t28ZnP/tZ277Y52zasjk2bWl4ZbstW2ti45ZNsWL1ynSKAsigwnZt49jyY+LF//1yFB9YHB0P7xivPfmHqF5THUdfacYPPiqJSrImG5WSkpKYMWNGTJs2Lf77v/87Nm/eHCUlJdGjR48oLi7OZ40AQMYM+sKAaNuubTz3wPOxpbomDu5xcJz9jTOjQ9cOaZcG7COaveFju3bt4qijjspHLZB3n57yuZ2+fvpV5+WpEoCWJZfLRf/Rx0f/0cenXQq0eBKVZCbiAQCAzGk2UQEAAPYegUoyiQoAAJA5u9SoVFVVxe233x5XX311vP/++7Fo0aK9XRcAANCKNduovPzyyzFixIj4wx/+EL/4xS+iuro6pk+fHvPmzctHfQAAsE/L5XJ5e7QkzTYqM2fOjBtvvDFmz54dBQUFcdhhh8Xdd98dDz74YD7qAwAAWqFmh+lXrFgRw4cPj4i/XTptwIABsX79+r1bGQAAtAItLenIl2YTlS5dusSSJUsarL322mtRVla214oCAABat2YTlUsuuSQmTJgQ5513Xmzbti3mzJkTDz/8cEycODEf9QEAwD5NopKs2UZl5MiR0b59+3jkkUeia9eu8dxzz8XUqVOjvLw8H/UBAACt0C7d8HHYsGExbNiwvV0LAAC0OlkPVFauXBmf//zn48c//nF07949IiKeeeaZmDlzZlRVVUWPHj3i+uuvj4EDBya+f/PmzTFt2rT41a9+FRERZ599dlxzzTVRWFi40/M226hcc801Tb52ww03NPd2AACghXrmmWfiuuuui/fff79+beXKlXHFFVfEbbfdFieffHIsWLAgJk6cGM8880yUlJQ0+ozvfOc7sWHDhnj66adj06ZNcemll8Z9990X48eP3+m5mx2mLygoaPCorq6On//857H//vt/jD8qAADw97J6H5VZs2bFTTfdFJMnT26w/pOf/CQGDRoUp556ahQWFsZ5550XnTt3jieeeKLRZ9TU1MTixYvjsssuiwMOOCC6dOkSEydO3KV7MjabqHz3u99ttPbiiy/Gfffd1+yHAwAA2VFdXR3V1dWN1ktLS6O0tLTB2pgxY2LChAlRVVXVYH358uXRp0+fBmu9evWKN954o9Hnrly5MrZt2xa9e/euX+vZs2esXbs23nvvvejQoUOTte7SjMqH9e/fPyZMmPBx3goAAPydfF71a+7cuXHHHXc0Wq+oqIhJkyY1WOvcuXPiZ2zevDmKiooarBUVFcWWLVsaHbtp06aIiCguLq5f++vva2pqdlprs43K6tWrGzzfsWNHLFy4MLp06dLcWwEAgAwZN25cjB49utH6h9OUnSkuLm7UZNTU1ESnTp0aHfvXmZWampr63/+1oWnfvv1Oz9NsozJs2LAGXV5dXV2UlpbG9OnTm3srAADQjHwmKklbvD6qT37yk422eS1fvjyGDBnS6NgePXpEYWFhVFZWRt++fSMiYsWKFVFWVrb7jcpPf/rTaNeuXf3zgoKCOPjgg5u9nBgAALDvGTFiRDzwwAPxy1/+MoYOHRoLFiyIt956K04//fRGx5aUlMQZZ5wRt956a9x8881RU1MTd911V2Kq82HNXvVr/PjxceCBB0a3bt2iW7duUVZWpkkBAIA9JJfL32NP6N27d9x+++1x2223xQknnBDz58+Pu+++u34wfvbs2Q1uDj9t2rTo1KlTnHXWWTFq1KgYOHBgVFRUNHueZhOVbdu2RW1t7W78UQAAgJaqe/fujbZ6DR06NIYOHZp4/IQJExpceKt9+/Yf6/6LzTYqgwcPjnPPPTdOOeWUOPTQQxu8tiudEAAAwEfVbKNSVVUV3bp1i8rKyqisrKxfz+fQDwAA7Kv8uzpZk43KmjVroqysLB566KF81gMAAND0MP1ZZ52VzzoAAKB1amnT9HnSZKNSV1eXzzoAAADqNbn1y145AADY+/y7O1mTjcqWLVti+PDhO33z008/vccLAgAAaLJRKSwsjMsvvzyftQAAQKsjUEnWZKPStm3bGDlyZD5rAQAAiIidNCqG6QEAYO8zo5Ksyat+SVMAAIC0NJmoTJs2LZ91AABAqyRRSdZkogIAAJCWJhMVAABg75OoJJOoAAAAmSNRAQCAFAlUkklUAACAzNGoAAAAmWPrFwAApMgwfTKJCgAAkDkSFQAASJFEJZlEBQAAyByJCgAApEiikkyiAgAAZI5EBQAAUiRRSSZRAQAAMkeiAgAAKRKoJJOoAAAAmSNRAQCAFJlRSSZRAQAAMkeiAgAAKZKoJJOoAAAAmSNRAQCAFElUkklUAACAzNGoAAAAmWPrFwAApMjOr2QSFQAAIHMkKgAAkCLD9MkkKgAAQOZIVAAAIE0SlUQSFQAAIHMkKgAAkCIzKskkKgAAQOZIVAAAIEVtBCqJJCoAAEDmSFQAACBFZlSSSVQAAIDMkagAAECK2khUEklUAACAzJGoAABAisyoJJOoAAAAmaNRAQAAMsfWLwAASJHkIJnvBQAAyByJCgAApMjliZNJVAAAgMyRqAAAQIpcnjiZRAUAAMgciQoAAKTIjEoyiQoAAJA5EhUAAEiRGZVkEhUAACBzJCoAAJAiyUEy3wsAAJA5EhUAAEiRq34lk6gAAACZI1EBAIAUuepXMokKAACQORoVAAAgc2z9AgCAFBmmTyZRAQAAMkeiAgAAKZKnJJOoAAAAmSNRAQCAFJlRSSZRAQAAMkeiAgAAKZKoJJOoAAAAmSNRAQCAFOUkKokkKgAAQOZIVAAAIEVmVJJJVAAAgMyRqAAAQIrkKckkKgAAQOZIVAAAIEVmVJJJVAAAgMzRqAAAAJlj6xcAAKTI1q9kGhUAAKCBRYsWxbe+9a0Ga9u2bYuIiKVLlzY6/pxzzonKysooKCioX1uwYEH06tXrY9egUQEAgBTlMpiojBw5MkaOHFn/fO3atTF27NiYOnVqo2Nra2tj+fLlsWjRoujZs+ceq8GMCgAA0KS6urqYOnVqDBs2LEaNGtXo9WXLlkW7du3iiCOO2KPnlagAAECK8jmjUl1dHdXV1Y3WS0tLo7S0NPE9CxcujBUrVsSsWbMSX1+6dGmUlJTERRddFH/84x+jW7duUVFREcOGDdutWjUqAADQSsydOzfuuOOORusVFRUxadKkRusffPBBzJo1KyZMmBD7779/4mfW1dXFMcccE1OmTInu3bvHU089FZdffnk89NBDcfzxx3/sWjUqAACQonxOqIwbNy5Gjx7daL2pNOWFF16It99+O8aOHdvkZ1544YVx4YUX1j8vLy+PRYsWxZNPPqlRAQAAmrezLV5JnnzyyTjttNOipKSkyWPmzZsX3bt3j6FDh9avbd26Ndq1a7dbtRqmBwCAFLXJ5fL2+KiWLFkSgwYN2ukx69ati+nTp8fKlStj+/bt8dhjj8WSJUsSk5uPQqICAAAkWrVqVXTq1KnB2urVq6O8vDzuvffeGDhwYFRUVMT27dvjoosuiurq6ujVq1fcc8898YlPfGK3zq1RAQCAFGX5zvSvvPJKo7WuXbvGkiVL6p8XFhbG1KlTE++xsjts/QIAADJHogIAACnK4p3ps0CiAgAAZI5EBQAAUiQ5SOZ7AQAAMkejAgAAZI6tXwAAkCLD9MkkKgAAQOZIVAAAIEVZvuFjmiQqAABA5khUAAAgRRKVZBIVAAAgcyQqAACQIlf9SpZKo7Jh8atpnBagxSpp2z7tEgAgryQqAACQojYhUUliRgUAAMgciQoAAKTIjEoyiQoAAJA5EhUAAEiR+6gkk6gAAACZI1EBAIAU5Vz1K5FEBQAAyByJCgAApMhVv5JJVAAAgMzRqAAAAJlj6xcAAKTI5YmTSVQAAIDMkagAAECKcrKDRL4VAAAgcyQqAACQIjMqySQqAABA5khUAAAgRW74mEyiAgAAZI5EBQAAUpQLiUoSiQoAAJA5EhUAAEiRq34lk6gAAACZI1EBAIAUuepXMokKAACQORIVAABIURvZQSLfCgAAkDkaFQAAIHNs/QIAgBQZpk8mUQEAADJHogIAACmSqCSTqAAAAJkjUQEAgBS1CYlKEokKAACQORIVAABIkRmVZBIVAAAgcyQqAACQojYSlUQSFQAAIHMkKgAAkKKcq34lkqgAAACZI1EBAIAUtcnJDpL4VgAAgMyRqAAAQIrcRyWZRAUAAMgcjQoAAJA5tn4BAECKXJ44mUQFAADIHIkKAACkqI1h+kQSFQAAIHMkKgAAkCIzKskkKgAAQOZIVAAAIEVmVJJJVAAAgMyRqAAAQIpyOdlBEt8KAACQORIVAABIkat+JZOoAAAAmSNRAQCAFLnqVzKJCgAAkDkSFQAASFFOopJIogIAAGSORgUAAMgcW78AACBFbVyeOJFEBQAAyByJCgAApMgwfTKJCgAAkDkSFQAASFEuJztI4lsBAAAyR6ICAAApctWvZBIVAAAgcyQqAACQIlf9SiZRAQAAMkeiAgAAKcqZUUkkUQEAABr55S9/GZ/61KeiX79+9Y+pU6cmHrtgwYIYPnx4HH/88XH++efH8uXLd/v8EhUAAEhRVmdUli5dGmeeeWbccsstOz3uhRdeiBkzZsQPfvCD+NSnPhV33nlnTJo0KX7605/u1p9NogIAADSydOnS6Nu3b7PHzZ8/P8rLy+O4446L/fbbLy677LLYsGFDPP/887t1fokKAACkKJ/3Uamuro7q6upG66WlpVFaWtpg7bXXXou6urp4+OGHY9u2bTF06NCYOnVqHHjggQ2OW758eZx77rn1zwsKCqJHjx7xxhtvxJAhQz52rRIVAABoJebOnRvDhw9v9Jg7d26D4zZu3Bi9e/eO0047LRYvXhzz58+PN998M3FGZfPmzVFUVNRgraioKLZs2bJbtUpUAACglRg3blyMHj260fqH05QDDjggHnroofrnJSUlMWXKlPjc5z4XmzZtivbt29e/VlxcHFu3bm3w/pqamgbHfBwaFQAASFEul79NTklbvJJUVlbG/PnzY8qUKVFQUBAREVu3bo02bdrEfvvt1+DYPn36RGVlZf3zHTt2xMqVK6NPnz67VautXwAAQAMdOnSI+fPnx6xZs2Lbtm3x1ltvxcyZM2P06NGNGpUxY8bEokWL4pVXXona2tq4/fbbo7S0NAYOHLhbNWhUAAAgRbk8/tpVHTt2jDlz5sRzzz0XgwcPjtGjR0ffvn3jm9/8ZqxevTr69esXL7/8ckREnHzyyXH11VfHtddeGyeeeGK88sorcffdd0dhYeHufS91dXV1u/UJH8M7W9fl+5QALVpJ293b5wvQGhUVlKRdwi55dMXDeTvX53tdmLdz7S4zKgAAkKKs3vAxbbZ+AQAAmSNRAQCAFH2U2ZHWRKICAABkjkQFAABSZEYlmUQFAADIHIkKAACkqI0ZlUQSFQAAIHMkKgAAkCIzKskkKgAAQOZIVAAAIEU52UEi3woAAJA5GhUAACBzbP0CAIAUGaZPJlEBAAAyR6ICAAApyrnhYyKJCgAAkDkSFQAASFEbMyqJJCoAAEDmSFQAACBFZlSSSVQAAIDMkagAAECK3EclmUQFAADIHIkKAACkKCc7SORbAQAAMkeiAgAAKTKjkkyiAgAAZI5EBQAAUtTGfVQSSVQAAIDM0agAAACZY+sXAACkyDB9MokKAACQORIVAABIUc4wfSKJCgAAkDkSFQAASJEZlWQSFQAAIHMkKgAAkKKc7CCRbwUAAMgciQoAAKSojRmVRBIVAAAgcyQqAACQIvdRSSZRAQAAMkeiAgAAKXIflWQSFQAAIHMkKgAAkCIzKskkKgAAQOZoVOBDZkyfGd/71oy0ywDItB07dsRtt9wew//p9Bg8YEhcecWU2LB+Q9plAfsQjQr8P3V1dXHPnXNi4YJFaZcCkHmz7pwd/77w3+O7M74T9z/0g1i7Zl187YopaZcFLVIul8vboyXRqEBEVK1aHRX/cnn85NHHo6xL57TLAci0bbXb4ocP/e+YdMWkOGnI4PjUP3wq/u3mGfG7V38Xv1vyu7TLA/YRGhWIiKX/uTS6du8aDz82N7p065J2OQCZ9vrrb8TmzZtj4AkD69e6desaXbt1jVdfWZJiZdAytcnjr5bEVb8gIs4o/0ycUf6ZtMsAaBHWrl0bERGdOh3aYL1Tp0NjzZq1aZQE7IOabFReeumlZt88aNCgPVoMAJB9NVtqok2bNlFYWNhgvXC//aJ269aUqoKWq6XNjuRLk43KNddcE1VVVVFXV5f4ei6Xi2XLlu21wgCAbCoqahcffPBBbN++Pdq2/ds/JbbV1kZxcXGKlQH7kiYblUcffTT++Z//OSZPnhxnnnlmPmsCADKsc1lZRESsf3t9lHUpq19ft+7tOHVYp7TKghbLDR+TNTlR07Fjx5gxY0bMnDkzPvjgg3zWBABk2JFHfTL233//ePmlV+rXqqpWx+qq1TFgYP8UKwP2JTsdpu/fv39cccUV8d5770XHjh3zVRMAkGH77bdffP68z8UtM2+Ngw7qEB0P7hj/Ov2GGDhoQBx73LFplwctjhmVZM1e9WvkyJH5qAMAaEEqLpsY27dtj2uv+kZs3749hvzjkLj2+qvTLgvYh+TqmpqW34ve2bou36cEaNFK2rZPuwSAFqeooCTtEnbJS2//n7yda9Ch/5i3c+2ulnXXFwAAoFVww0cAAEiRq34lk6gAAACZs0uNSlVVVdx+++1x9dVXx/vvvx+LFi3a23UBAEDrkMvl79GCNNuovPzyyzFixIj4wx/+EL/4xS+iuro6pk+fHvPmzctHfQAAQCvUbKMyc+bMuPHGG2P27NlRUFAQhx12WNx9993x4IMP5qM+AACgFWp2mH7FihUxfPjwiPjbzWgGDBgQ69ev37uVAQBAK2CYPlmziUqXLl1iyZIlDdZee+21KCsr22tFAQAArVuzicoll1wSEyZMiPPOOy+2bdsWc+bMiYcffjgmTpyYj/oAAGCflmthQ+750myjMnLkyGjfvn088sgj0bVr13juuedi6tSpUV5eno/6AACAVihXV1dXl++TvrN1Xb5PCdCilbRtn3YJAC1OUUFJ2iXskiUbXsjbufodfGLezrW7mk1UrrnmmiZfu+GGG/ZoMQAAABG7MExfUFDQ4FFdXR0///nPY//9989HfQAAsE/L5fFXS9JsovLd73630dqLL74Y9913314pCAAAoNlEJUn//v3jxRdf3NO1AABAq5PL5fL2aEmaTVRWr17d4PmOHTti4cKF0aVLl71WFAAA0Lo126gMGzasQfdVV1cXpaWlMX369L1aGAAAtAYtbXYkX5ptVH76059Gu3bt6p8XFBTEwQcfHIWFhXu1MAAAoPVqtlEZP358/OQnP4n27V3DHwAA9jSJSrJmh+m3bdsWtbW1+agFAAAgInYhURk8eHCce+7H0yRSAAAOvklEQVS5ccopp8Shhx7a4LWKioq9VhgAALQGLe1qXPnSbKNSVVUV3bp1i8rKyqisrKxf94UCAAB7S5ONypo1a6KsrCweeuihfNYDAADQ9IzKWWedlc86AACgVcrl8VdL0mSjUldXl886AAAA6jW59csMCgAA7H3+3Z2syUZly5YtMXz48J2++emnn97jBQEAADTZqBQWFsbll1+ez1oAAKDVaWmzI/nSZKPStm3bGDlyZD5rAQAAiIidNCqG6QEAYO/LaqLy+9//Pm688cZ4/fXXo7i4OM4444y48soro7i4uNGx55xzTlRWVkZBQUH92oIFC6JXr14f+/xNXvVLmgIAAK3Txo0b45JLLonTTjstfvvb38b8+fNjyZIlcdNNNzU6tra2NpYvXx6PP/54LFmypP6xO01KxE4alWnTpu3WBwMAAM3L5XJ5e+yqqqqqGDhwYHzpS1+Ktm3bRllZWYwaNSpeeumlRscuW7Ys2rVrF0ccccSe/Fqa3voFAADsW6qrq6O6urrRemlpaZSWltY/P+qoo+LOO++sf15XVxdPPfVU9O3bt9F7ly5dGiUlJXHRRRfFH//4x+jWrVtUVFTEsGHDdqtWjQoAAKQonzMqc+fOjTvuuKPRekVFRUyaNCnxPdu3b49vf/vb8eabbyZu/aqrq4tjjjkmpkyZEt27d4+nnnoqLr/88njooYfi+OOP/9i15upSmJp/Z+u6fJ8SoEUrads+7RIAWpyigpK0S9glf3x/ad7OVZY7fJcSlb/asGFDfO1rX4t33nknZs+eHd26ddul84wfPz569uwZV1111ceuVaICAAApymei0lRDkuSNN96Ir3zlK3HcccfFXXfdFfvvv3/icfPmzYvu3bvH0KFD69e2bt0a7dq1261amxymBwAAWqf169fHxRdfHJ/97Gfj9ttvb7JJiYhYt25dTJ8+PVauXBnbt2+Pxx57LJYsWRKjR4/erRokKgAAkKKPcjWufHnkkUdi/fr18aMf/SgeffTR+vWuXbvGvffeG+Xl5XHvvffGwIEDo6KiIrZv3x4XXXRRVFdXR69eveKee+6JT3ziE7tVgxkVgBbAjArAR9dSZlSWV/8hb+fqXfoPeTvX7pKoAABAqrKXqGSBGRUAACBzNCoAAEDm2PoFAAApyuIwfRZIVAAAgMyRqAAAQIryecPHlkSiAgAAZI5EBQAAUiRRSSZRAQAAMkeiAgAAKXLVr2QSFQAAIHMkKgAAkCIzKskkKgAAQOZIVAAAIEUSlWQSFQAAIHMkKgAAkCJX/UomUQEAADJHogIAACkyo5JMogIAAGSORgUAAMgcW78AACBFhumTSVQAAIDMkagAAECKDNMnk6gAAACZI1EBAIBUSVSSSFQAAIDMkagAAECK5CnJJCoAAEDmSFQAACBF7qOSTKICAABkjkQFAABSJVFJIlEBAAAyR6ICAAApkqckk6gAAACZI1EBAIBUyVSSSFQAAIDM0agAAACZY+sXAACkyA0fk0lUAACAzNGoAAAAmaNRAQAAMseMCgAApCjn8sSJJCoAAEDmSFQAACBFEpVkEhUAACBzNCoAAEDmaFQAAIDMMaMCAAApcmf6ZBIVAAAgczQqAABA5mhUAACAzDGjAgAAKXIflWQSFQAAIHM0KgAAQObY+gUAAKmy9SuJRAUAAMgciQoAAKRInpJMogIAAGSORAUAAFKUy8lUkkhUAACAzJGoAABAqiQqSSQqAABA5khUAAAgRfKUZBIVAAAgcyQqAACQKplKEokKAACQORIVAABIkfuoJJOoAAAAmaNRAQAAMkejAgAAZI5GBQAAyBzD9AAAkKKcyxMnkqgAAACZI1EBAIBUSVSSSFQAAIDMkagAAECK5CnJJCoAAEDmSFQAACBFuZxMJYlEBQAAyByJCgAApEqikkSiAgAAZI5EBQAAUiRPSSZRAQAAMkeiAgAAqZKpJJGoAAAAmSNRAQCAFLmPSjKJCgAAkDkaFQAAoJH169fHhAkTYsCAAXHyySfHHXfc0eSxCxYsiOHDh8fxxx8f559/fixfvny3z69RAQAAGpk8eXIcdNBB8Zvf/CYeeOCBeOyxx2Lx4sWNjnvhhRdixowZccstt8SLL74YgwYNikmTJkVdXd1unV+jAgAANPA///M/8eKLL8aVV14ZRUVF0adPnxg3blzMmzev0bHz58+P8vLyOO6442K//faLyy67LDZs2BDPP//8btVgmB4AAFKUy+Pliaurq6O6urrRemlpaZSWltY//9Of/hQdOnSIQw45pH6tZ8+e8cYbbzR67/Lly+Pcc8+tf15QUBA9evSIN954I4YMGfKxa02lUenYrlMapwUAgMwpKijJ27nunfv/Jc6aVFRUxKRJk+qfb968OYqLixscU1xcHDU1NY3eu3nz5igqKmqwVlRUFFu2bNmtWiUqAADQSowbNy5Gjx7daP3v05SIiJKSkkZNyZYtW6J9+/aN3ltcXBxbt25tsFZTU5N47EehUQEAgFbiw1u8mtKnT594991345133omOHTtGRMSKFSuid+/eicdWVlbWP9+xY0esXLky+vTps1u1GqYHAAAa6NGjR/Tr1y9uvPHG+POf/xzLly+PBx98MDGNGTNmTCxatCheeeWVqK2tjdtvvz1KS0tj4MCBu1VDrm53rxsGAADsc9atWxfTp0+Pl156KQoLC+P888+Pr371q7F69eooLy+Pe++9t74Zeeyxx+Kee+6JdevWxdFHHx3Tpk2LXr167db5NSoAAEDm2PoFAABkjkYFAADIHI0KAACQORoVaEZtbW2sXbs27TIAWhQ/O4HdpVEhE4488sg49thjo1+/ftGvX784/vjjY8SIEfH444/vsXOsWrUqjjzyyFi1alVERPTr1y9efvnlZt93wQUXxG9+85uPfd4jjzwyXnjhhcTXNm/eHF//+tfjhBNOiBNOOCGmT58e27Zt+9jnAlqX1vqz86/eeeedGD58eLPHAS2TGz6SGffee2+ceOKJERFRV1cXP//5z2Py5MnRqVOnGDJkyB4/35IlS3bpuA0bNuzxc//Vd77zndiwYUM8/fTTsWnTprj00kvjvvvui/Hjx++1cwL7ltb4szMi4tVXX42rrrqqvoEC9j0SFTIpl8vFmWeeGR06dIhly5ZFxF/+d2369Olx4oknxhVXXBEREc8++2yMHTs2BgwYECNGjIhf/vKX9Z+xadOmuOqqq2LAgAFxyimnxMKFCxuc4+//t+7NN9+MCRMmxIABA2LIkCHxr//6r7F9+/a4+OKLY/Xq1fGtb30rZsyYERERv//97+PCCy+MQYMGxRlnnBGPPPJI/Wdu27YtbrjhhjjxxBNj8ODBMWfOnCb/jDU1NbF48eK47LLL4oADDoguXbrExIkTY968eXvmSwRandbwszMiYuHChXHllVfG5MmTd/9LAzJLokIm1dTUxOOPPx7V1dX1/1MYEbFmzZr49a9/HbW1tbFs2bKYOHFi3HzzzTFs2LB4+eWXo6KiIg4++ODo169fTJ8+PVatWhVPPfVU5HK5uPLKKxPPtW3btrj44otj8ODB8eyzz8amTZviS1/6Utx3331x3333xbBhw6KioiLGjBkTa9eujS996Utx5ZVXxv333x8rVqyICRMmxAEHHBDl5eVx1113xa9//etYsGBBHHzwwfHtb3+7yT/jypUrY9u2bdG7d+/6tZ49e8batWvjvffeiw4dOuyx7xNoHVrDz86IiJNPPjnKy8ujbdu2mhXYh2lUyIwJEyZEQUFBRES0adMmjjjiiLj55pujb9++9cecddZZUVRUFEVFRXHLLbfEaaedFqeffnpERJx44okxYsSI+OEPfxhHH310/OxnP4u77747OnbsGBERX//612PUqFGNzrtkyZJYvXp1XHvttVFcXBwlJSUxe/bs+lr+3qJFi6JPnz5xwQUXRETEUUcdFV/84hdj3rx5UV5eHgsXLoxLL700DjvssIiI+MY3vhGLFi1K/PNu2rQpIiKKi4vr1/76+5qamo/25QGtVmv72RkRccghh3zMbwtoSTQqZMbs2bMb/A9gkr//y6mqqip++9vfxsCBA+vXduzYEUcffXS8++67UVtbG2VlZfWv/fUvwA97++2346CDDmrQMBx++OGJx1ZVVcVrr73W4JwffPBBffqxbt26BucsLS2NAw88MPGzSkpKIuIvTclff79ly5aIiGjfvn3iewA+rLX97ARaD40KLUoul6v/fefOnWPMmDExbdq0+rW33nor2rZtGwceeGC0a9cuVq1aFT179oyIv2x9SFJWVhbvvvtu1NTURFFRUUREPPfcc/Hmm2/GF77whQbHdu7cudH+6fXr10dtbW39638/2PnnP/85Nm7cmHjeHj16RGFhYVRWVtb/z+eKFSuirKxMowLsUfvSz06g9TBMT4s1ZsyYWLx4cTz//PNRV1cXy5cvj/POOy8effTR2G+//eKcc86J2267LdauXRsbN26MmTNnJn7OscceG5/4xCdi5syZUVNTE2vXro0bbrgh3n///YiIKCwsrP8L8+yzz45XXnklnnjiidixY0e89dZb8eUvfznuuOOOiIj4/Oc/H3PmzInKysqoqamJGTNmxI4dOxLPW1JSEmeccUbceuut8d5778WaNWvirrvuitGjR++FbwvgL1r6z06g9dCo0GL1798/ZsyYETfeeGMMHDgwvvzlL8c555wTl156aUREXHfddXHMMcfE2WefHZ/5zGfiuOOOS/ycwsLCuPvuu6OqqiqGDh0aY8eOjVNPPTX+5V/+JSIixo4dG7feemtce+21cdhhh8U999wTDz/8cAwePDjOPffc6N+/f3zzm9+MiIhLLrkkRowYERdccEGccsopccABB+x0KH7atGnRqVOnOOuss2LUqFExcODAqKio2MPfFMDf7As/O4HWIVdXV1eXdhEAAAB/T6ICAABkjkYFAADIHI0KAACQORoVAAAgczQqAABA5mhUAACAzNGoAAAAmaNRAQAAMkejAgAAZM7/D7l4rF/cCQo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580" y="2099308"/>
            <a:ext cx="4754880" cy="359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 descr="data:image/png;base64,iVBORw0KGgoAAAANSUhEUgAAAx8AAAJJCAYAAADLBIr7AAAABHNCSVQICAgIfAhkiAAAAAlwSFlzAAALEgAACxIB0t1+/AAAADl0RVh0U29mdHdhcmUAbWF0cGxvdGxpYiB2ZXJzaW9uIDMuMC4zLCBodHRwOi8vbWF0cGxvdGxpYi5vcmcvnQurowAAIABJREFUeJzt3Xt0VfWZN/DnBIKAGPFKQJ2xKNV3alEuAqJWCzpaFSjozFRtB4eOJQxQZah36yjVkYKtlaKCpTpYaNX2HQteyrR1OR1XtUUqHbvwMkVqXwg3QSWCpLmQ949O00aIoWazf0nO57PWWYvzOzl7Pzt/hDz5/p6zCw0NDQ0BAACwj5WkLgAAACgOmg8AACAXmg8AACAXmg8AACAXmg8AACAXmg8AACAXmg8AACAXmg8AACAXmg8AAKBZr7/+egwZMiTWrVvXuPZv//ZvcfbZZ8fAgQNj1KhR8YMf/GCvjtV5XxUJAAC0b08//XTccMMNsW3btsa1JUuWxIIFC2LBggVx3HHHxX/+53/GFVdcEUcccUT079//fY8n+QAAAHZz7733xh133BHTpk1rsr5169aYNGlSHH/88VEoFOLjH/94HHPMMfHCCy+0eEzJBwAAFImqqqqoqqrabb2srCzKysqarI0bNy4qKiqisrKyyfqECROaPF+zZk38+te/jhNOOKHF8ydpPioKZS1/EQCN5u1Ym7oEgPan+4GpK9gref5u/JE5t8XcuXN3W58yZUpMnTq1yVqvXr1aPN7atWtj4sSJMWbMmBg8eHCLXy/5AACAIjF+/PgYO3bsbuvvTT32xjPPPBNf+MIXYvTo0XHdddft1Xs0HwAAkFCeQ9h72l71QTzwwANx1113xRe/+MW48MIL9/p9mg8AAGCv/fu//3vcdddd8cADD8SAAQP+rPdqPgAAIKGSQiF1CX+Wu+++O2pqanYbPJ84cWJUVFS873s1HwAAQLOOPPLIePXVVxufP/XUUx/4WO7zAQAA5ELyAQAACRVTGlBM1woAACQk+QAAgIRK2te8eatIPgAAgFxIPgAAIKFiSgOK6VoBAICEJB8AAJBQe7vJYGtIPgAAgFxIPgAAIKFiSgOK6VoBAICEJB8AAJCQ+3wAAABkTPIBAAAJFVMaUEzXCgAAJCT5AACAhAru8wEAAJAtzQcAAJAL264AACChYkoDiulaAQCAhCQfAACQkJsMAgAAZEzyAQAACRVTGlBM1woAACQk+QAAgIRK3GQQAAAgW5IPAABIqJjSgGK6VgAAICHJBwAAJOQ+HwAAABmTfAAAQELFlAYU07UCAAAJST4AACChkiieoQ/JBwAAkAvNBwAAkAvbrgAAICEftQsAAJAxyQcAACRUTGlAMV0rAACQkOQDAAASMvMBAACQMckHAAAk5CaDAAAAGZN8AABAQmY+AAAAMib5AACAhIopDSimawUAABKSfAAAQEJmPgAAADIm+QAAgITc5wMAACBjmg8AACAXtl0BAEBCBs4BAAAyJvkAAICEiij4kHwAAAD5kHwAAEBCZj4AAAAyJvkAAICE3GQQAAAgY5IPAABIyMwHAABAxiQfAACQUDGlAcV0rQAAQEKSDwAASKiIRj4kHwAAQD4kHwAAkFBJoXiyD8kHAACQC80HAACQC9uuAAAgoeLZdCX5AAAAciL5AACAhCQfAAAAGZN8AABAQpIPAACAjEk+AAAgoYKbDAIAAGRL8gEAAAkVT+4h+QAAAHIi+QAAgISKKQ0opmsFAAD+TK+//noMGTIk1q1b17j29NNPx3nnnRcnnnhijBkzJlasWLFXx9J8AABAQoVCfo8/19NPPx2XXHJJbNu2rXHt9ddfjyuvvDKuvvrqWLFiRXzqU5+KyZMnx7vvvtvi8TQfAADAbu6999644447Ytq0aU3WH3300Tj55JPjzDPPjNLS0rj44oujV69e8cQTT7R4TDMfAACQUCHHz7uqqqqKqqqq3dbLysqirKysydq4ceOioqIiKisrm6yvXr06+vXr12TtmGOOiVdffbXF82s+AACgSCxcuDDmzp272/qUKVNi6tSpTdZ69eq1x2Ps2LEjunbt2mSta9eusXPnzhbPr/kAAIAiMX78+Bg7duxu6+9NPd5Pt27dorq6usladXV1HH744S2+V/MBAAAJ5XmTwT1tr/pzffjDH95ti9Xq1atj+PDhLb7XwDkAALDXRo0aFc8991z8+Mc/jtra2vjOd74TGzZsiLPPPrvF92o+AAAgoUKOjywce+yxMWfOnLjrrrtiyJAh8d3vfjfmz58fPXv2bPlaGxoaGjKqY69VFFoX9QAUm3k71qYuAaD96X5g6gr2yuOH9M7tXBds3ZDbufbEzAcAACRUkufQR2K2XQEAALmQfAAAQEJ53mQwNckHAACQC8kHAAAkVDy5h+QDAADIieQDAAASKhRR9CH5AAAAciH5AACAhIoo+JB8AAAA+ZB8AABAQiVFlH1IPgAAgFxIPgAAIKHiyT0kHwAAQE40HwAAQC5suwIAgITcZBAAACBjkg8AAEioiIIPyQcAAJAPyQcAACRUKKLsQ/IBAADkQvIBAAAJlRRP8CH5AAAA8iH5AACAhIoo+JB8AAAA+ZB8AABAQpIPAACAjEk+AAAgIff5AAAAyJjkAwAAEioUT/Ah+QAAAPKh+QAAAHJh2xUAACRUTGlAMV0r7OaSeV+LT3/j603Wzpz8ubj55RVx1/YN8S+rlsepn/37RNUBtF319fXxlTl3x2lnfyIGDD8jPv+Fa2PL1q2pywLaOM0HRWvULTfExyZOaLL2sYrPxidn3hxP3jo7vtR/ePz4q3Pj4nu+GkM//alEVQK0TV+f94149LEn4stfujkWfXN+bNy8OaZ+4drUZUG7VMjxkZptVxSdQz90dHzmm3Ojzwl/FVt/+/+avPaxignxk7u/EcsXPxwREVvW/Cb6njIkTvmHS+Pnix5KUC1A21NTWxsPfufhuPHq6XHqsKEREfHVmbfGyPM/GS/88sUYeFL/xBUCbdVeJR9VVVWxadOm2LFjx76uB/a5vqcMiS1rXo8vfXRYbP3Nb5u89vDnr47/mnd/k7WGXbui+0E98ywRoE175dX/iR07dsSQwQMb147s0yeO6NM7VqxcmbAyaJ8KhUJuj9SaTT7q6+vjm9/8ZixevDg2b97cuF5eXh7jxo2LyZMnR0mJXVu0P8u//Ugs//Yje3zt1//10ybPDzrqyBh88UXxn1+fn0dpAO3Cxk2//72g12GHN1k//LDDGl8D2JNmm49//dd/jRdeeCG++MUvRt++faNbt26xc+fOWL16ddx7773xzjvvxPXXX59nrZCrHoceElOe+G5Ubdwcy2bembocgDZjZ3V1lJSURGlp018junQpjd/97neJqoL2K30ekZ9mm4/HH388li5dGr169Wqy3rdv3+jfv3+MHTtW80GHdeiHjo4pP/i/0aV7t/jqGedFdVVV6pIA2oyu++0Xu3btirq6uujc+Y+/StTU1Ea3bt0SVga0de+7b6pHjx57XO/WrZstV3RYR53UP6569kfRsGtXzB5+dmz5zeupSwJoU3qX//4Pk29safrRupvfeCN6HX5YipKgXSumT7tqtoM444wz4sorr4xf/epXsXPnzoiIqK6ujpdeeimmT58eZ555Zl41Qm56Hdcvrvjx0njzt2vjjtPOibfWVaYuCaDNOf7D/WL//feP5b94oXFt3fr1Ubl+Q5w8cEDCyoC2rtltVzfffHPMmDEjLrnkkqirq/vjGzp3jnPPPdeWKzqkf3jwvqirro4HPvO56FTaOcp6/X6Ysr6uLnZsfTNxdQBtQ5cuXeKSv7kwZt15VxzUs2cccvBBccvts2LIoIFxUv+Ppi4P2p228ClUeWm2+ejevXvMnDkzbrnllvjNb34TO3bsiO7du8fRRx9tPycd0uH9jo2jhwyKiIgZ//NCk9c2r14TN/U7KUVZAG3SlZMroq6uLq668aaoq6uL04efEjdde3XqsoA2rtDQ0NCQ90krCmV5nxKgXZu3Y23qEgDan+4Hpq5gr6w84i9zO9eAyt+2/EX7kKlxAAAgF81uuwIAAPa9QknxzHxIPgAAgFzsVfNRWVkZc+bMiWuvvTa2bdsWS5cu3dd1AQAAHUyLzceKFSti1KhR8dJLL8UPf/jDqKqqihkzZsTixYvzqA8AADq0QiG/R2otNh+zZ8+OWbNmxbx586JTp05x1FFHxfz58+PBBx/Moz4AAKCDaHHg/LXXXouRI0dGxB9vgDJo0KDYsmXLvq0MAACKQFtIJPLSYvLRu3fvWLlyZZO1VatWRXl5+T4rCgAA6HhaTD4uv/zyqKioiIsvvjhqa2tjwYIFsWjRopg8eXIe9QEAQIdWKKLoo8XmY/To0dGjR4946KGHok+fPvHss8/GVVddFeeff34e9QEAAB3EXt1kcMSIETFixIh9XQsAABSdIgo+Wm4+rrvuumZfu/322zMtBgAA6LhaHDjv1KlTk0dVVVUsW7Ys9t9//zzqAwCADq1QKOT2SK3F5OPWW2/dbW358uVx//3375OCAACAjqnF5GNPBg4cGMuXL8+6FgAAKDrFdIfzFpOP9evXN3leX18fS5Ysid69e++zogAAgI6nxeZjxIgRTfaHNTQ0RFlZWcyYMWOfFgYAAMWgpC1EEjlpsfl48sknY7/99mt83qlTpzjkkEOitLR0nxYGAAB0LC02HxMnToxHH300evTokUc9AABQVIoo+Gh54Ly2tjZqamryqAUAAOjAWkw+hg0bFhdddFGcfvrpcdhhhzV5bcqUKfusMAAAoGNpsfmorKyMI444ItasWRNr1qxpXG8LNykBAID2rph+r262+di4cWOUl5fHt771rTzrAQAAOqhmZz7OO++8POsAAICiVCjJ75FasyU0NDTkWQcAANDBNbvtqpj2ngEAQCrF9Ht3s83Hzp07Y+TIke/75qeeeirzggAAgI6p2eajtLQ0rrjiijxrAQCAolNEwUfzzUfnzp1j9OjRedYCAAB0YM02HwbOAQBg3yummY9mP+1K6gEAAGSp2eTjlltuybMOAAAoSkUUfDSffAAAAGSp2eQDAADY90qKKPqQfAAAALmQfAAAQEJFFHxIPgAAgN2tWrUqLr300hg8eHCcdtppcdttt0VNTU2rjqn5AAAAmmhoaIhJkybFOeecE8uXL4/vfe978cwzz8SCBQtadVzbrgAAIKG2eJPB7du3x6ZNm2LXrl2NNx8vKSmJrl27tuq4mg8AACgSVVVVUVVVtdt6WVlZlJWVNT4/4IADYsKECfHlL385Zs2aFfX19XHWWWfFZZdd1qrz23YFAAAJFQr5PRYuXBgjR47c7bFw4cImNe3atSs6d+4cN954Y/zyl7+Mxx9/PFavXh1z5sxp3bU2/CFHyVFFoazlLwKg0bwda1OXAND+dD8wdQV7Zd1Jx+d2rrL/Wr5Xycd//Md/xJ133hnLli1rXFu6dGncdttt8fOf//wDn9+2KwAASCjPkY/3NhnN2bBhQ9TV1TVZ69y5c5SWlrbq/LZdAQAATZx22mmxadOmuO+++6K+vj7Wrl0b9957b4wZM6ZVx5V8AABAQoWStvdpV8cee2zMnz8/vva1r8V9990XZWVlMXr06Jg8eXKrjqv5AAAAdjN8+PAYPnx4psfUfAAAQEJt8DYf+4yZDwAAIBeSDwAASKikiKIPyQcAAJALyQcAACRURMGH5AMAAMiH5AMAABIqFFH0IfkAAAByofkAAAByYdsVAAAkVES7riQfAABAPiQfAACQkIFzAACAjEk+AAAgoSIKPiQfAABAPiQfAACQkJkPAACAjEk+AAAgoUIRxQFFdKkAAEBKkg8AAEjIzAcAAEDGJB8AAJBSieQDAAAgU5IPAABIycwHAABAtjQfAABALmy7AgCAhHzULgAAQMYkHwAAkJKP2gUAAMiW5AMAAFIy8wEAAJAtyQcAACRUMPMBAACQLckHAACkZOYDAAAgW5IPAABIyMwHAABAxiQfAACQkpkPAACAbEk+AAAgJTMfAAAA2dJ8AAAAubDtCgAAEioYOAcAAMiW5AMAAFIycA4AAJAtyQcAAKRk5gMAACBbkg8AAEioUERxQBFdKgAAkJLkAwAAUjLzAQAAkC3JBwAAJFRwnw8AAIBsST4AACAlMx8AAADZknwAAEBKZj4AAACypfkAAAByYdsVAAAkVDBwDgAAkC3JBwAApGTgHAAAIFuSDwAASMnMBwAAQLYkHwAAkJBPuwIAAMiY5AMAAFLyaVcAAADZknwAAEBCZj4AAAAyJvkAAICUzHwAAABkS/IBAAApmfkAAADIluYDAADIhW1XAACQUMHAOQAAQLYkHwAAkJKBcwAAoJi9/fbbcd1118XHPvaxGDp0aFx99dWxY8eOVh1T8wEAACmVFPJ7/BkmTpwY1dXV8eSTT8ayZcuisrIyZs+e3apLte0KAABo4sUXX4xXXnklHnjggejevXtERHzta19rdfKh+QAAgIQKbXDm41e/+lUcc8wxsWjRonj44YejpqYmzjnnnJg+fXqrjpuk+bh3w8oUpwUAgKJWVVUVVVVVu62XlZVFWVlZ4/Nt27bFK6+8EgMHDozHHnss3n777Zg6dWp8+ctfjptvvvkDn9/MBwAApJTjzMfChQtj5MiRuz0WLlzYpKT99tsvSkpK4pprronu3btHnz59YtKkSbFs2bJWXaptVwAAUCTGjx8fY8eO3W39T1OPiIhjjz02GhoaoqamJkpLSyMioq6urtXn13wAAEBKOc58vHd7VXNOOeWU6N27d9x0001x6623RlVVVcyfPz9Gjx7dqvPbdgUAADTRpUuXWLRoUdTW1sbIkSNj9OjRMWDAgPY5cA4AAPyvNvhpVxER5eXlMWfOnEyPKfkAAAByIfkAAICU2mjysS9IPgAAgFxIPgAAIKWS4skDiudKAQCApDQfAABALmy7AgCAlAycAwAAZEvyAQAAKUk+AAAAsiX5AACAlCQfAAAA2ZJ8AABASm4yCAAAkC3JBwAApGTmAwAAIFuSDwAASEnyAQAAkC3JBwAApCT5AAAAyJbkAwAAUnKfDwAAgGxpPgAAgFzYdgUAACkZOAcAAMiW5AMAAFKSfAAAAGRL8gEAAClJPgAAALIl+QAAgIQKbjIIAACQLckHAACkZOYDAAAgW5IPAABISfIBAACQLckHAACkJPkAAADIluQDAABScp8PAACAbGk+AACAXNh2BQAAKRk4BwAAyJbkAwAAUpJ8AAAAZEvyAQAAKUk+AAAAsiX5AACAlNxkEAAAIFuSDwAASMnMBwAAQLYkHwAAkJLkAwAAIFuSDwAASMmnXQEAAGRL8gEAACmZ+QAAAMiW5gMAAMiFbVcAAJCSbVcAAADZknwAAEBKkg8AAIBsST4AACAlNxkEAADIluQDAABSMvMBAACQLckHAACkJPkAAADIluQDAABSKhRPHlA8VwoAACQl+QAAgJRKzHwAAABkSvIBAAApmfkAAADIluYDAADIhW1XAACQkpsMAgAAZEvyAQAAKZUUTx5QPFcKAAAkJfkAAICUzHwAAABkS/IBAAApuckgAABARH19fXzmM5+Ja6+9ttXH0nwAAEBKhUJ+jw9g7ty5sWLFikwuVfMBAADs0XPPPRfLli2Lc889N5PjmfkAAICUcrzPR1VVVVRVVe22XlZWFmVlZU3Wtm7dGjfccEPMnTs3Fi9eHPX19a0+v+YDAACKxMKFC2Pu3Lm7rU+ZMiWmTp3a+HzXrl1x1VVXxWWXXRZ/9Vd/ldn5NR8AAJBSjvf5GD9+fIwdO3a39femHvPnz48uXbrE3//932d6fs0HAAAUiT1tr9qTJUuWxObNm2Pw4MEREVFdXR0REatWrYrHHnvsA59f8wEAACm1wft8LFu2rMnzG264Ierr62PmzJmtOm7bu1IAAKBDknwAAADv67bbbsvkOJoPAABIqSS/gfPUbLsCAAByIfkAAICU2uDA+b5SPFcKAAAkJfkAAICUcrzJYGqSDwAAIBeSDwAASMnMBwAAQLYkHwAAkJL7fAAAAGRL8gEAACn5tCsAAIBsST4AACAln3YFAACQLckHAACk5NOuAAAAsqX5AAAAcmHbFQAApGTgHAAAIFuSDwAASMlNBgEAALIl+QAAgJTMfAAAAGRL8gEAACm5ySAAAEC2JB8AAJCSmQ8AAIBsST4AACAl9/kAAADIluQDAABSKimePKB4rhQAAEhK8gEAACmZ+QAAAMiW5gPe46Y7vh43zvpa6jIA2rT6+vr4ypy747SzPxEDhp8Rn//CtbFl69bUZQFtnOYD/ldDQ0PM+ea34pHHfpC6FIA27+vzvhGPPvZEfPlLN8eib86PjZs3x9QvXJu6LGifCiX5PRJLXwG0AWvXb4jxV14X31nyRPTpdVjqcgDatJra2njwOw/HP0/9pzh12ND4yP85Pr4689Z44Zf/HS/88sXU5QFtmOYDIuKXq16Jo/qUx9IH7okjepenLgegTXvl1f+JHTt2xJDBAxvXjuzTJ47o0ztWrFyZsDJopwqF/B6J+bQriIhRZ388Rp398dRlALQLGzdtjoiIXocd3mT98MMOa3wNYE+abT6ef/75Ft988sknZ1oMAND27ayujpKSkigtbfprRJcupfG73/0uUVXQjhXRTQabbT6uu+66qKysjIaGhj2+XigU4uWXX95nhQEAbVPX/faLXbt2RV1dXXTu/MdfJWpqaqNbt24JKwPaumabj0ceeSQ+9alPxbRp0+ITn/hEnjUBAG1Y7/JeERHxxpatjf+OiNj8xhvR6/CPpSoL2q82MIuRl2YznoMPPjhmzpwZs2fPjl27duVZEwDQhh3/4X6x//77x/JfvNC4tm79+qhcvyFOHjggYWVAW/e+A+cDBw6MK6+8Mt5+++04+OCD86oJAGjDunTpEpf8zYUx68674qCePeOQgw+KW26fFUMGDYyT+n80dXnQ/rSB+2/kpcVPuxo9enQedQAA7ciVkyuirq4urrrxpqirq4vTh58SN117deqygDau0NDcRPk+1LDxtbxPCdCuFcoOTV0CQPvT/cDUFeyV+qe/ndu5On38ktzOtSfFk/EAAABJuckgAACkVEQzH8VzpQAAQFJ71XxUVlbGnDlz4tprr41t27bF0qVL93VdAABQHEoK+T1SX2pLX7BixYoYNWpUvPTSS/HDH/4wqqqqYsaMGbF48eI86gMAADqIFpuP2bNnx6xZs2LevHnRqVOnOOqoo2L+/Pnx4IMP5lEfAADQQbQ4cP7aa6/FyJEjIyKi8L+3fh80aFBs2bJl31YGAADFwMD5H/Xu3TtWrlzZZG3VqlVRXl6+z4oCAAA6nhaTj8svvzwqKiri4osvjtra2liwYEEsWrQoJk+enEd9AADQsRXSD4LnpcXmY/To0dGjR4946KGHok+fPvHss8/GVVddFeeff34e9QEAAB3EXt1kcMSIETFixIh9XQsAABSfIpr5aLH5uO6665p97fbbb8+0GAAAoONqsc3q1KlTk0dVVVUsW7Ys9t9//zzqAwCADq1QKOT2SK3F5OPWW2/dbW358uVx//3375OCAACAjukDbTAbOHBgLF++POtaAACg+BRK8nsk1mLysX79+ibP6+vrY8mSJdG7d+99VhQAANDxtNh8jBgxosn+sIaGhigrK4sZM2bs08IAAKAotIFEIi8tNh9PPvlk7Lfffo3PO3XqFIccckiUlpbu08IAAICOpcXmY+LEifHoo49Gjx498qgHAACKS0n6T6HKS4sZT21tbdTU1ORRCwAA0IG1mHwMGzYsLrroojj99NPjsMMOa/LalClT9llhAABQFMx8/FFlZWUcccQRsWbNmlizZk3jelu4SQkAANB+NNt8bNy4McrLy+Nb3/pWnvUAAAAdVLMZz3nnnZdnHQAAUJwKhfweiTXbfDQ0NORZBwAA0ME1u+3KTAcAAOTAwHnEzp07Y+TIke/75qeeeirzggAAgI6p2eajtLQ0rrjiijxrAQCA4lNEO46abT46d+4co0ePzrMWAACgA2u2+TBwDgAAOSiimY9mr1TqAQAAZKnQkCDiaNj4Wt6nBGjXCmWHpi4BoP3pfmDqCvbKrv/O70OcSk58/w+U2ufnT3p2AACgaDQ78wEAAOTAzAcAAEC2JB8AAJBSEd3nQ/IBAADs5sUXX4xPf/rTMXjw4Dj99NPj1ltvjZ07d7bqmJoPAABIqVCS32MvvfPOO3H55ZfHWWedFT/72c/iu9/9bqxcuTLuuOOOVl2q5gMAAGiisrIyBg8eHJdddll07tw5ysvLY8yYMfH888+36rhmPgAAIKUcZz6qqqqiqqpqt/WysrIoKytrfH788cfH3Xff3fi8oaEhfvSjH8UJJ5zQqvNrPgAAoEgsXLgw5s6du9v6lClTYurUqXt8T11dXdx8882xdu3aVm+7codzgHbAHc4BPoD2cofzVc/kdq7tR524V8nHH2zdujX++Z//Od58882YN29eHHHEEa06v+QDAABSyvEmg801GXvy6quvxuc+97k48cQT45577on999+/1ec3cA4AADSxZcuWmDBhQpx77rkxZ86cTBqPCMkHAACkVdL28oCHHnootmzZEg8//HA88sgjjet9+vSJJ5544gMf18wHQDtg5gPgA2gvMx+vPJfbuUqOPyW3c+2J5AMAABIq5PhRu6m1vYwHAADokCQfAACQUo6fdpVa8VwpAACQlOQDAABSMvMBAACQLckHAACkZOYDAAAgW5IPAABIycwHAABAtiQfAACQUknx5AHFc6UAAEBSmg8AACAXtl0BAEBKBs4BAACyJfkAAICU3GQQAAAgW5IPAABIycwHAABAtiQfAACQlOQDAAAgU5IPAABIycwHAABAtiQfAACQkuQDAAAgW5IPAABISvIBAACQKckHAACkZOYDAAAgW5oPAAAgF7ZdAQBASsWz60ryAQAA5EPyAQAASRVP9CH5AAAAciH5AACAlHzULgAAQLYkHwAAkJLkAwAAIFuSDwAASEryAQAAkCnJBwAApGTmAwAAIFuSDwAASEryAQCi34raAAAI+klEQVQAkCnJBwAApGTmAwAAIFuaDwAAIBe2XQEAQEq2XQEAAGRL8gEAAElJPgAAADIl+QAAgIQKZj4AAACyJfkAAICUJB8AAADZknwAAEBSkg8AAIBMST4AACAlMx8AAADZknwAAEBKkg8AAIBsST4AACApyQcAAECmNB8AAEAubLsCAICUDJwDAABkS/IBAAApFU/wIfkAAADyIfkAAICkiif6kHwAAAC5kHwAAEBKPu0KAAAgW5IPAABISfIBAACQLckHAAAkJfkAAADIlOQDAABSMvMBAACQLckHAACkJPkAAADIluYDAADYzZYtW6KioiIGDRoUp556asydO7fVx7TtCgAAkmqb266mTZsWRx55ZPz0pz+NtWvXxuc+97k4+uij44ILLvjAx5R8AAAATfz2t7+N5cuXx/Tp06Nr167Rr1+/GD9+fCxevLhVx5V8AABASjkOnFdVVUVVVdVu62VlZVFWVtb4/Ne//nX07NkzDj300Ma1vn37xquvvtqq8ydpPgrlx6Q4LQAAtD3dD8ztVAu//vU9zm5MmTIlpk6d2vh8x44d0a1btyZf061bt6iurm7V+SUfAABQJMaPHx9jx47dbf1PU4+IiO7du+/WaOzcuTN69OjRqvNrPgAAoEi8d3tVc/r16xdvvfVWvPnmm3HwwQdHRMRrr70Wxx57bKvOb+AcAABo4uijj44BAwbErFmz4t13343Vq1fHgw8+uMfU5M9RaGhoaMioRgAAoIPYvHlzzJgxI55//vkoLS2NSy65JP7pn/6pVcfUfAAAALmw7QoAAMiF5gMAAMiF5gMAAMiF5gNaUFNTE5s2bUpdBkC74mcnsCeaD9qE4447Lvr37x8DBgyIAQMGxEknnRSjRo2K73//+5mdY926dXHcccfFunXrIiJiwIABsWLFihbfd+mll8ZPf/rTD3ze4447Ln7+85/v8bUdO3bE1VdfHUOGDIkhQ4bEjBkzora29gOfCyguxfqz8w/efPPNGDlyZItfB7QdbjJIm/GNb3wjhg4dGhERDQ0NsWzZspg2bVocfvjhMXz48MzPt3Llyr36uq1bt2Z+7j/40pe+FFu3bo2nnnoqtm/fHpMmTYr7778/Jk6cuM/OCXQsxfizMyLihRdeiGuuuaaxKQLaB8kHbVKhUIhPfOIT0bNnz3j55Zcj4vd/BZsxY0YMHTo0rrzyyoiIeOaZZ+LCCy+MQYMGxahRo+LHP/5x4zG2b98e11xzTQwaNChOP/30WLJkSZNz/Olf1dauXRsVFRUxaNCgGD58eNx2221RV1cXEyZMiPXr18e//Mu/xMyZMyMi4sUXX4xPf/rTcfLJJ8c555wTDz30UOMxa2tr4/bbb4+hQ4fGsGHDYsGCBc1eY3V1dTz++OPx+c9/Pg444IDo3bt3TJ48ORYvXpzNNxEoOsXwszMiYsmSJTF9+vSYNm1a679pQK4kH7RJ1dXV8f3vfz+qqqoa/6IXEbFx48b4yU9+EjU1NfHyyy/H5MmT4ytf+UqMGDEiVqxYEVOmTIlDDjkkBgwYEDNmzIh169bFj370oygUCjF9+vQ9nqu2tjYmTJgQw4YNi2eeeSa2b98el112Wdx///1x//33x4gRI2LKlCkxbty42LRpU1x22WUxffr0eOCBB+K1116LioqKOOCAA+L888+Pe+65J37yk5/E9773vTjkkEPi5ptvbvYaX3/99aitrY1jjz22ca1v376xadOmePvtt6Nnz56ZfT+B4lAMPzsjIk499dQ4//zzo3PnzhoQaGc0H7QZFRUV0alTp4iIKCkpiQ996EPxla98JU444YTGrznvvPOia9eu0bVr1/jqV78aZ511Vpx99tkRETF06NAYNWpUfPvb346PfOQj8YMf/CDmz58fBx98cEREXH311TFmzJjdzrty5cpYv359XH/99dGtW7fo3r17zJs3r7GWP7V06dLo169fXHrppRERcfzxx8dnPvOZWLx4cZx//vmxZMmSmDRpUhx11FEREXHjjTfG0qVL93i927dvj4iIbt26Na794d/V1dV/3jcPKFrF9rMzIuLQQw/9gN8tIDXNB23GvHnzmvylbk/+9D+cysrK+NnPfhaDBw9uXKuvr4+PfOQj8dZbb0VNTU2Ul5c3vvaH/9Te64033oiDDjqoSRPwF3/xF3v82srKyli1alWTc+7atasxpdi8eXOTc5aVlcWBBx64x2N17949In7faPzh3zt37oyIiB49euzxPQDvVWw/O4H2TfNBu1IoFBr/3atXrxg3blzccsstjWsbNmyIzp07x4EHHhj77bdfrFu3Lvr27RsRv992sCfl5eXx1ltvRXV1dXTt2jUiIp599tlYu3Zt/N3f/V2Tr+3Vq9du+5G3bNkSNTU1ja//6fDju+++G++8884ez3v00UdHaWlprFmzpvEvlK+99lqUl5drPoBMdaSfnUD7ZuCcdmvcuHHx+OOPx3PPPRcNDQ2xevXquPjii+ORRx6JLl26xCc/+cm46667YtOmTfHOO+/E7Nmz93ic/v37x1/+5V/G7Nmzo7q6OjZt2hS33357bNu2LSIiSktLG/8TvOCCC+IXv/hFPPHEE1FfXx8bNmyIz372szF37tyIiPjbv/3bWLBgQaxZsyaqq6tj5syZUV9fv8fzdu/ePc4555y488474+23346NGzfGPffcE2PHjt0H3y2A32vvPzuB9k3zQbs1cODAmDlzZsyaNSsGDx4cn/3sZ+OTn/xkTJo0KSIibrjhhvjoRz8aF1xwQfz1X/91nHjiiXs8TmlpacyfPz8qKyvjjDPOiAsvvDDOPPPM+Md//MeIiLjwwgvjzjvvjOuvvz6OOuqouO+++2LRokUxbNiwuOiii2LgwIFx0003RUTE5ZdfHqNGjYpLL700Tj/99DjggAPed3D8lltuicMPPzzOO++8GDNmTAwePDimTJmS8XcK4I86ws9OoP0qNDQ0NKQuAgAA6PgkHwAAQC40HwAAQC40HwAAQC40HwAAQC40HwAAQC40HwAAQC40HwAAQC40HwAAQC40HwAAQC7+PyLWaIWRqjZX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png;base64,iVBORw0KGgoAAAANSUhEUgAAAx8AAAJJCAYAAADLBIr7AAAABHNCSVQICAgIfAhkiAAAAAlwSFlzAAALEgAACxIB0t1+/AAAADl0RVh0U29mdHdhcmUAbWF0cGxvdGxpYiB2ZXJzaW9uIDMuMC4zLCBodHRwOi8vbWF0cGxvdGxpYi5vcmcvnQurowAAIABJREFUeJzt3Xt0VfWZN/DnBIKAGPFKQJ2xKNV3alEuAqJWCzpaFSjozFRtB4eOJQxQZah36yjVkYKtlaKCpTpYaNX2HQteyrR1OR1XtUUqHbvwMkVqXwg3QSWCpLmQ949O00aIoWazf0nO57PWWYvzOzl7Pzt/hDz5/p6zCw0NDQ0BAACwj5WkLgAAACgOmg8AACAXmg8AACAXmg8AACAXmg8AACAXmg8AACAXmg8AACAXmg8AACAXmg8AAKBZr7/+egwZMiTWrVvXuPZv//ZvcfbZZ8fAgQNj1KhR8YMf/GCvjtV5XxUJAAC0b08//XTccMMNsW3btsa1JUuWxIIFC2LBggVx3HHHxX/+53/GFVdcEUcccUT079//fY8n+QAAAHZz7733xh133BHTpk1rsr5169aYNGlSHH/88VEoFOLjH/94HHPMMfHCCy+0eEzJBwAAFImqqqqoqqrabb2srCzKysqarI0bNy4qKiqisrKyyfqECROaPF+zZk38+te/jhNOOKHF8ydpPioKZS1/EQCN5u1Ym7oEgPan+4GpK9gref5u/JE5t8XcuXN3W58yZUpMnTq1yVqvXr1aPN7atWtj4sSJMWbMmBg8eHCLXy/5AACAIjF+/PgYO3bsbuvvTT32xjPPPBNf+MIXYvTo0XHdddft1Xs0HwAAkFCeQ9h72l71QTzwwANx1113xRe/+MW48MIL9/p9mg8AAGCv/fu//3vcdddd8cADD8SAAQP+rPdqPgAAIKGSQiF1CX+Wu+++O2pqanYbPJ84cWJUVFS873s1HwAAQLOOPPLIePXVVxufP/XUUx/4WO7zAQAA5ELyAQAACRVTGlBM1woAACQk+QAAgIRK2te8eatIPgAAgFxIPgAAIKFiSgOK6VoBAICEJB8AAJBQe7vJYGtIPgAAgFxIPgAAIKFiSgOK6VoBAICEJB8AAJCQ+3wAAABkTPIBAAAJFVMaUEzXCgAAJCT5AACAhAru8wEAAJAtzQcAAJAL264AACChYkoDiulaAQCAhCQfAACQkJsMAgAAZEzyAQAACRVTGlBM1woAACQk+QAAgIRK3GQQAAAgW5IPAABIqJjSgGK6VgAAICHJBwAAJOQ+HwAAABmTfAAAQELFlAYU07UCAAAJST4AACChkiieoQ/JBwAAkAvNBwAAkAvbrgAAICEftQsAAJAxyQcAACRUTGlAMV0rAACQkOQDAAASMvMBAACQMckHAAAk5CaDAAAAGZN8AABAQmY+AAAAMib5AACAhIopDSimawUAABKSfAAAQEJmPgAAADIm+QAAgITc5wMAACBjmg8AACAXtl0BAEBCBs4BAAAyJvkAAICEiij4kHwAAAD5kHwAAEBCZj4AAAAyJvkAAICE3GQQAAAgY5IPAABIyMwHAABAxiQfAACQUDGlAcV0rQAAQEKSDwAASKiIRj4kHwAAQD4kHwAAkFBJoXiyD8kHAACQC80HAACQC9uuAAAgoeLZdCX5AAAAciL5AACAhCQfAAAAGZN8AABAQpIPAACAjEk+AAAgoYKbDAIAAGRL8gEAAAkVT+4h+QAAAHIi+QAAgISKKQ0opmsFAAD+TK+//noMGTIk1q1b17j29NNPx3nnnRcnnnhijBkzJlasWLFXx9J8AABAQoVCfo8/19NPPx2XXHJJbNu2rXHt9ddfjyuvvDKuvvrqWLFiRXzqU5+KyZMnx7vvvtvi8TQfAADAbu6999644447Ytq0aU3WH3300Tj55JPjzDPPjNLS0rj44oujV69e8cQTT7R4TDMfAACQUCHHz7uqqqqKqqqq3dbLysqirKysydq4ceOioqIiKisrm6yvXr06+vXr12TtmGOOiVdffbXF82s+AACgSCxcuDDmzp272/qUKVNi6tSpTdZ69eq1x2Ps2LEjunbt2mSta9eusXPnzhbPr/kAAIAiMX78+Bg7duxu6+9NPd5Pt27dorq6usladXV1HH744S2+V/MBAAAJ5XmTwT1tr/pzffjDH95ti9Xq1atj+PDhLb7XwDkAALDXRo0aFc8991z8+Mc/jtra2vjOd74TGzZsiLPPPrvF92o+AAAgoUKOjywce+yxMWfOnLjrrrtiyJAh8d3vfjfmz58fPXv2bPlaGxoaGjKqY69VFFoX9QAUm3k71qYuAaD96X5g6gr2yuOH9M7tXBds3ZDbufbEzAcAACRUkufQR2K2XQEAALmQfAAAQEJ53mQwNckHAACQC8kHAAAkVDy5h+QDAADIieQDAAASKhRR9CH5AAAAciH5AACAhIoo+JB8AAAA+ZB8AABAQiVFlH1IPgAAgFxIPgAAIKHiyT0kHwAAQE40HwAAQC5suwIAgITcZBAAACBjkg8AAEioiIIPyQcAAJAPyQcAACRUKKLsQ/IBAADkQvIBAAAJlRRP8CH5AAAA8iH5AACAhIoo+JB8AAAA+ZB8AABAQpIPAACAjEk+AAAgIff5AAAAyJjkAwAAEioUT/Ah+QAAAPKh+QAAAHJh2xUAACRUTGlAMV0r7OaSeV+LT3/j603Wzpz8ubj55RVx1/YN8S+rlsepn/37RNUBtF319fXxlTl3x2lnfyIGDD8jPv+Fa2PL1q2pywLaOM0HRWvULTfExyZOaLL2sYrPxidn3hxP3jo7vtR/ePz4q3Pj4nu+GkM//alEVQK0TV+f94149LEn4stfujkWfXN+bNy8OaZ+4drUZUG7VMjxkZptVxSdQz90dHzmm3Ojzwl/FVt/+/+avPaxignxk7u/EcsXPxwREVvW/Cb6njIkTvmHS+Pnix5KUC1A21NTWxsPfufhuPHq6XHqsKEREfHVmbfGyPM/GS/88sUYeFL/xBUCbdVeJR9VVVWxadOm2LFjx76uB/a5vqcMiS1rXo8vfXRYbP3Nb5u89vDnr47/mnd/k7WGXbui+0E98ywRoE175dX/iR07dsSQwQMb147s0yeO6NM7VqxcmbAyaJ8KhUJuj9SaTT7q6+vjm9/8ZixevDg2b97cuF5eXh7jxo2LyZMnR0mJXVu0P8u//Ugs//Yje3zt1//10ybPDzrqyBh88UXxn1+fn0dpAO3Cxk2//72g12GHN1k//LDDGl8D2JNmm49//dd/jRdeeCG++MUvRt++faNbt26xc+fOWL16ddx7773xzjvvxPXXX59nrZCrHoceElOe+G5Ubdwcy2bembocgDZjZ3V1lJSURGlp018junQpjd/97neJqoL2K30ekZ9mm4/HH388li5dGr169Wqy3rdv3+jfv3+MHTtW80GHdeiHjo4pP/i/0aV7t/jqGedFdVVV6pIA2oyu++0Xu3btirq6uujc+Y+/StTU1Ea3bt0SVga0de+7b6pHjx57XO/WrZstV3RYR53UP6569kfRsGtXzB5+dmz5zeupSwJoU3qX//4Pk29safrRupvfeCN6HX5YipKgXSumT7tqtoM444wz4sorr4xf/epXsXPnzoiIqK6ujpdeeimmT58eZ555Zl41Qm56Hdcvrvjx0njzt2vjjtPOibfWVaYuCaDNOf7D/WL//feP5b94oXFt3fr1Ubl+Q5w8cEDCyoC2rtltVzfffHPMmDEjLrnkkqirq/vjGzp3jnPPPdeWKzqkf3jwvqirro4HPvO56FTaOcp6/X6Ysr6uLnZsfTNxdQBtQ5cuXeKSv7kwZt15VxzUs2cccvBBccvts2LIoIFxUv+Ppi4P2p228ClUeWm2+ejevXvMnDkzbrnllvjNb34TO3bsiO7du8fRRx9tPycd0uH9jo2jhwyKiIgZ//NCk9c2r14TN/U7KUVZAG3SlZMroq6uLq668aaoq6uL04efEjdde3XqsoA2rtDQ0NCQ90krCmV5nxKgXZu3Y23qEgDan+4Hpq5gr6w84i9zO9eAyt+2/EX7kKlxAAAgF81uuwIAAPa9QknxzHxIPgAAgFzsVfNRWVkZc+bMiWuvvTa2bdsWS5cu3dd1AQAAHUyLzceKFSti1KhR8dJLL8UPf/jDqKqqihkzZsTixYvzqA8AADq0QiG/R2otNh+zZ8+OWbNmxbx586JTp05x1FFHxfz58+PBBx/Moz4AAKCDaHHg/LXXXouRI0dGxB9vgDJo0KDYsmXLvq0MAACKQFtIJPLSYvLRu3fvWLlyZZO1VatWRXl5+T4rCgAA6HhaTD4uv/zyqKioiIsvvjhqa2tjwYIFsWjRopg8eXIe9QEAQIdWKKLoo8XmY/To0dGjR4946KGHok+fPvHss8/GVVddFeeff34e9QEAAB3EXt1kcMSIETFixIh9XQsAABSdIgo+Wm4+rrvuumZfu/322zMtBgAA6LhaHDjv1KlTk0dVVVUsW7Ys9t9//zzqAwCADq1QKOT2SK3F5OPWW2/dbW358uVx//3375OCAACAjqnF5GNPBg4cGMuXL8+6FgAAKDrFdIfzFpOP9evXN3leX18fS5Ysid69e++zogAAgI6nxeZjxIgRTfaHNTQ0RFlZWcyYMWOfFgYAAMWgpC1EEjlpsfl48sknY7/99mt83qlTpzjkkEOitLR0nxYGAAB0LC02HxMnToxHH300evTokUc9AABQVIoo+Gh54Ly2tjZqamryqAUAAOjAWkw+hg0bFhdddFGcfvrpcdhhhzV5bcqUKfusMAAAoGNpsfmorKyMI444ItasWRNr1qxpXG8LNykBAID2rph+r262+di4cWOUl5fHt771rTzrAQAAOqhmZz7OO++8POsAAICiVCjJ75FasyU0NDTkWQcAANDBNbvtqpj2ngEAQCrF9Ht3s83Hzp07Y+TIke/75qeeeirzggAAgI6p2eajtLQ0rrjiijxrAQCAolNEwUfzzUfnzp1j9OjRedYCAAB0YM02HwbOAQBg3yummY9mP+1K6gEAAGSp2eTjlltuybMOAAAoSkUUfDSffAAAAGSp2eQDAADY90qKKPqQfAAAALmQfAAAQEJFFHxIPgAAgN2tWrUqLr300hg8eHCcdtppcdttt0VNTU2rjqn5AAAAmmhoaIhJkybFOeecE8uXL4/vfe978cwzz8SCBQtadVzbrgAAIKG2eJPB7du3x6ZNm2LXrl2NNx8vKSmJrl27tuq4mg8AACgSVVVVUVVVtdt6WVlZlJWVNT4/4IADYsKECfHlL385Zs2aFfX19XHWWWfFZZdd1qrz23YFAAAJFQr5PRYuXBgjR47c7bFw4cImNe3atSs6d+4cN954Y/zyl7+Mxx9/PFavXh1z5sxp3bU2/CFHyVFFoazlLwKg0bwda1OXAND+dD8wdQV7Zd1Jx+d2rrL/Wr5Xycd//Md/xJ133hnLli1rXFu6dGncdttt8fOf//wDn9+2KwAASCjPkY/3NhnN2bBhQ9TV1TVZ69y5c5SWlrbq/LZdAQAATZx22mmxadOmuO+++6K+vj7Wrl0b9957b4wZM6ZVx5V8AABAQoWStvdpV8cee2zMnz8/vva1r8V9990XZWVlMXr06Jg8eXKrjqv5AAAAdjN8+PAYPnx4psfUfAAAQEJt8DYf+4yZDwAAIBeSDwAASKikiKIPyQcAAJALyQcAACRURMGH5AMAAMiH5AMAABIqFFH0IfkAAAByofkAAAByYdsVAAAkVES7riQfAABAPiQfAACQkIFzAACAjEk+AAAgoSIKPiQfAABAPiQfAACQkJkPAACAjEk+AAAgoUIRxQFFdKkAAEBKkg8AAEjIzAcAAEDGJB8AAJBSieQDAAAgU5IPAABIycwHAABAtjQfAABALmy7AgCAhHzULgAAQMYkHwAAkJKP2gUAAMiW5AMAAFIy8wEAAJAtyQcAACRUMPMBAACQLckHAACkZOYDAAAgW5IPAABIyMwHAABAxiQfAACQkpkPAACAbEk+AAAgJTMfAAAA2dJ8AAAAubDtCgAAEioYOAcAAMiW5AMAAFIycA4AAJAtyQcAAKRk5gMAACBbkg8AAEioUERxQBFdKgAAkJLkAwAAUjLzAQAAkC3JBwAAJFRwnw8AAIBsST4AACAlMx8AAADZknwAAEBKZj4AAACypfkAAAByYdsVAAAkVDBwDgAAkC3JBwAApGTgHAAAIFuSDwAASMnMBwAAQLYkHwAAkJBPuwIAAMiY5AMAAFLyaVcAAADZknwAAEBCZj4AAAAyJvkAAICUzHwAAABkS/IBAAApmfkAAADIluYDAADIhW1XAACQUMHAOQAAQLYkHwAAkJKBcwAAoJi9/fbbcd1118XHPvaxGDp0aFx99dWxY8eOVh1T8wEAACmVFPJ7/BkmTpwY1dXV8eSTT8ayZcuisrIyZs+e3apLte0KAABo4sUXX4xXXnklHnjggejevXtERHzta19rdfKh+QAAgIQKbXDm41e/+lUcc8wxsWjRonj44YejpqYmzjnnnJg+fXqrjpuk+bh3w8oUpwUAgKJWVVUVVVVVu62XlZVFWVlZ4/Nt27bFK6+8EgMHDozHHnss3n777Zg6dWp8+ctfjptvvvkDn9/MBwAApJTjzMfChQtj5MiRuz0WLlzYpKT99tsvSkpK4pprronu3btHnz59YtKkSbFs2bJWXaptVwAAUCTGjx8fY8eO3W39T1OPiIhjjz02GhoaoqamJkpLSyMioq6urtXn13wAAEBKOc58vHd7VXNOOeWU6N27d9x0001x6623RlVVVcyfPz9Gjx7dqvPbdgUAADTRpUuXWLRoUdTW1sbIkSNj9OjRMWDAgPY5cA4AAPyvNvhpVxER5eXlMWfOnEyPKfkAAAByIfkAAICU2mjysS9IPgAAgFxIPgAAIKWS4skDiudKAQCApDQfAABALmy7AgCAlAycAwAAZEvyAQAAKUk+AAAAsiX5AACAlCQfAAAA2ZJ8AABASm4yCAAAkC3JBwAApGTmAwAAIFuSDwAASEnyAQAAkC3JBwAApCT5AAAAyJbkAwAAUnKfDwAAgGxpPgAAgFzYdgUAACkZOAcAAMiW5AMAAFKSfAAAAGRL8gEAAClJPgAAALIl+QAAgIQKbjIIAACQLckHAACkZOYDAAAgW5IPAABISfIBAACQLckHAACkJPkAAADIluQDAABScp8PAACAbGk+AACAXNh2BQAAKRk4BwAAyJbkAwAAUpJ8AAAAZEvyAQAAKUk+AAAAsiX5AACAlNxkEAAAIFuSDwAASMnMBwAAQLYkHwAAkJLkAwAAIFuSDwAASMmnXQEAAGRL8gEAACmZ+QAAAMiW5gMAAMiFbVcAAJCSbVcAAADZknwAAEBKkg8AAIBsST4AACAlNxkEAADIluQDAABSMvMBAACQLckHAACkJPkAAADIluQDAABSKhRPHlA8VwoAACQl+QAAgJRKzHwAAABkSvIBAAApmfkAAADIluYDAADIhW1XAACQkpsMAgAAZEvyAQAAKZUUTx5QPFcKAAAkJfkAAICUzHwAAABkS/IBAAApuckgAABARH19fXzmM5+Ja6+9ttXH0nwAAEBKhUJ+jw9g7ty5sWLFikwuVfMBAADs0XPPPRfLli2Lc889N5PjmfkAAICUcrzPR1VVVVRVVe22XlZWFmVlZU3Wtm7dGjfccEPMnTs3Fi9eHPX19a0+v+YDAACKxMKFC2Pu3Lm7rU+ZMiWmTp3a+HzXrl1x1VVXxWWXXRZ/9Vd/ldn5NR8AAJBSjvf5GD9+fIwdO3a39femHvPnz48uXbrE3//932d6fs0HAAAUiT1tr9qTJUuWxObNm2Pw4MEREVFdXR0REatWrYrHHnvsA59f8wEAACm1wft8LFu2rMnzG264Ierr62PmzJmtOm7bu1IAAKBDknwAAADv67bbbsvkOJoPAABIqSS/gfPUbLsCAAByIfkAAICU2uDA+b5SPFcKAAAkJfkAAICUcrzJYGqSDwAAIBeSDwAASMnMBwAAQLYkHwAAkJL7fAAAAGRL8gEAACn5tCsAAIBsST4AACAln3YFAACQLckHAACk5NOuAAAAsqX5AAAAcmHbFQAApGTgHAAAIFuSDwAASMlNBgEAALIl+QAAgJTMfAAAAGRL8gEAACm5ySAAAEC2JB8AAJCSmQ8AAIBsST4AACAl9/kAAADIluQDAABSKimePKB4rhQAAEhK8gEAACmZ+QAAAMiW5gPe46Y7vh43zvpa6jIA2rT6+vr4ypy747SzPxEDhp8Rn//CtbFl69bUZQFtnOYD/ldDQ0PM+ea34pHHfpC6FIA27+vzvhGPPvZEfPlLN8eib86PjZs3x9QvXJu6LGifCiX5PRJLXwG0AWvXb4jxV14X31nyRPTpdVjqcgDatJra2njwOw/HP0/9pzh12ND4yP85Pr4689Z44Zf/HS/88sXU5QFtmOYDIuKXq16Jo/qUx9IH7okjepenLgegTXvl1f+JHTt2xJDBAxvXjuzTJ47o0ztWrFyZsDJopwqF/B6J+bQriIhRZ388Rp398dRlALQLGzdtjoiIXocd3mT98MMOa3wNYE+abT6ef/75Ft988sknZ1oMAND27ayujpKSkigtbfprRJcupfG73/0uUVXQjhXRTQabbT6uu+66qKysjIaGhj2+XigU4uWXX95nhQEAbVPX/faLXbt2RV1dXXTu/MdfJWpqaqNbt24JKwPaumabj0ceeSQ+9alPxbRp0+ITn/hEnjUBAG1Y7/JeERHxxpatjf+OiNj8xhvR6/CPpSoL2q82MIuRl2YznoMPPjhmzpwZs2fPjl27duVZEwDQhh3/4X6x//77x/JfvNC4tm79+qhcvyFOHjggYWVAW/e+A+cDBw6MK6+8Mt5+++04+OCD86oJAGjDunTpEpf8zYUx68674qCePeOQgw+KW26fFUMGDYyT+n80dXnQ/rSB+2/kpcVPuxo9enQedQAA7ciVkyuirq4urrrxpqirq4vTh58SN117deqygDau0NDcRPk+1LDxtbxPCdCuFcoOTV0CQPvT/cDUFeyV+qe/ndu5On38ktzOtSfFk/EAAABJuckgAACkVEQzH8VzpQAAQFJ71XxUVlbGnDlz4tprr41t27bF0qVL93VdAABQHEoK+T1SX2pLX7BixYoYNWpUvPTSS/HDH/4wqqqqYsaMGbF48eI86gMAADqIFpuP2bNnx6xZs2LevHnRqVOnOOqoo2L+/Pnx4IMP5lEfAADQQbQ4cP7aa6/FyJEjIyKi8L+3fh80aFBs2bJl31YGAADFwMD5H/Xu3TtWrlzZZG3VqlVRXl6+z4oCAAA6nhaTj8svvzwqKiri4osvjtra2liwYEEsWrQoJk+enEd9AADQsRXSD4LnpcXmY/To0dGjR4946KGHok+fPvHss8/GVVddFeeff34e9QEAAB3EXt1kcMSIETFixIh9XQsAABSfIpr5aLH5uO6665p97fbbb8+0GAAAoONqsc3q1KlTk0dVVVUsW7Ys9t9//zzqAwCADq1QKOT2SK3F5OPWW2/dbW358uVx//3375OCAACAjukDbTAbOHBgLF++POtaAACg+BRK8nsk1mLysX79+ibP6+vrY8mSJdG7d+99VhQAANDxtNh8jBgxosn+sIaGhigrK4sZM2bs08IAAKAotIFEIi8tNh9PPvlk7Lfffo3PO3XqFIccckiUlpbu08IAAICOpcXmY+LEifHoo49Gjx498qgHAACKS0n6T6HKS4sZT21tbdTU1ORRCwAA0IG1mHwMGzYsLrroojj99NPjsMMOa/LalClT9llhAABQFMx8/FFlZWUcccQRsWbNmlizZk3jelu4SQkAANB+NNt8bNy4McrLy+Nb3/pWnvUAAAAdVLMZz3nnnZdnHQAAUJwKhfweiTXbfDQ0NORZBwAA0ME1u+3KTAcAAOTAwHnEzp07Y+TIke/75qeeeirzggAAgI6p2eajtLQ0rrjiijxrAQCA4lNEO46abT46d+4co0ePzrMWAACgA2u2+TBwDgAAOSiimY9mr1TqAQAAZKnQkCDiaNj4Wt6nBGjXCmWHpi4BoP3pfmDqCvbKrv/O70OcSk58/w+U2ufnT3p2AACgaDQ78wEAAOTAzAcAAEC2JB8AAJBSEd3nQ/IBAADs5sUXX4xPf/rTMXjw4Dj99NPj1ltvjZ07d7bqmJoPAABIqVCS32MvvfPOO3H55ZfHWWedFT/72c/iu9/9bqxcuTLuuOOOVl2q5gMAAGiisrIyBg8eHJdddll07tw5ysvLY8yYMfH888+36rhmPgAAIKUcZz6qqqqiqqpqt/WysrIoKytrfH788cfH3Xff3fi8oaEhfvSjH8UJJ5zQqvNrPgAAoEgsXLgw5s6du9v6lClTYurUqXt8T11dXdx8882xdu3aVm+7codzgHbAHc4BPoD2cofzVc/kdq7tR524V8nHH2zdujX++Z//Od58882YN29eHHHEEa06v+QDAABSyvEmg801GXvy6quvxuc+97k48cQT45577on999+/1ec3cA4AADSxZcuWmDBhQpx77rkxZ86cTBqPCMkHAACkVdL28oCHHnootmzZEg8//HA88sgjjet9+vSJJ5544gMf18wHQDtg5gPgA2gvMx+vPJfbuUqOPyW3c+2J5AMAABIq5PhRu6m1vYwHAADokCQfAACQUo6fdpVa8VwpAACQlOQDAABSMvMBAACQLckHAACkZOYDAAAgW5IPAABIycwHAABAtiQfAACQUknx5AHFc6UAAEBSmg8AACAXtl0BAEBKBs4BAACyJfkAAICU3GQQAAAgW5IPAABIycwHAABAtiQfAACQlOQDAAAgU5IPAABIycwHAABAtiQfAACQkuQDAAAgW5IPAABISvIBAACQKckHAACkZOYDAAAgW5oPAAAgF7ZdAQBASsWz60ryAQAA5EPyAQAASRVP9CH5AAAAciH5AACAlHzULgAAQLYkHwAAkJLkAwAAIFuSDwAASEryAQAAkCnJBwAApGTmAwAAIFuSDwAASEryAQCi34raAAAI+klEQVQAkCnJBwAApGTmAwAAIFuaDwAAIBe2XQEAQEq2XQEAAGRL8gEAAElJPgAAADIl+QAAgIQKZj4AAACyJfkAAICUJB8AAADZknwAAEBSkg8AAIBMST4AACAlMx8AAADZknwAAEBKkg8AAIBsST4AACApyQcAAECmNB8AAEAubLsCAICUDJwDAABkS/IBAAApFU/wIfkAAADyIfkAAICkiif6kHwAAAC5kHwAAEBKPu0KAAAgW5IPAABISfIBAACQLckHAAAkJfkAAADIlOQDAABSMvMBAACQLckHAACkJPkAAADIluYDAADYzZYtW6KioiIGDRoUp556asydO7fVx7TtCgAAkmqb266mTZsWRx55ZPz0pz+NtWvXxuc+97k4+uij44ILLvjAx5R8AAAATfz2t7+N5cuXx/Tp06Nr167Rr1+/GD9+fCxevLhVx5V8AABASjkOnFdVVUVVVdVu62VlZVFWVtb4/Ne//nX07NkzDj300Ma1vn37xquvvtqq8ydpPgrlx6Q4LQAAtD3dD8ztVAu//vU9zm5MmTIlpk6d2vh8x44d0a1btyZf061bt6iurm7V+SUfAABQJMaPHx9jx47dbf1PU4+IiO7du+/WaOzcuTN69OjRqvNrPgAAoEi8d3tVc/r16xdvvfVWvPnmm3HwwQdHRMRrr70Wxx57bKvOb+AcAABo4uijj44BAwbErFmz4t13343Vq1fHgw8+uMfU5M9RaGhoaMioRgAAoIPYvHlzzJgxI55//vkoLS2NSy65JP7pn/6pVcfUfAAAALmw7QoAAMiF5gMAAMiF5gMAAMiF5gNaUFNTE5s2bUpdBkC74mcnsCeaD9qE4447Lvr37x8DBgyIAQMGxEknnRSjRo2K73//+5mdY926dXHcccfFunXrIiJiwIABsWLFihbfd+mll8ZPf/rTD3ze4447Ln7+85/v8bUdO3bE1VdfHUOGDIkhQ4bEjBkzora29gOfCyguxfqz8w/efPPNGDlyZItfB7QdbjJIm/GNb3wjhg4dGhERDQ0NsWzZspg2bVocfvjhMXz48MzPt3Llyr36uq1bt2Z+7j/40pe+FFu3bo2nnnoqtm/fHpMmTYr7778/Jk6cuM/OCXQsxfizMyLihRdeiGuuuaaxKQLaB8kHbVKhUIhPfOIT0bNnz3j55Zcj4vd/BZsxY0YMHTo0rrzyyoiIeOaZZ+LCCy+MQYMGxahRo+LHP/5x4zG2b98e11xzTQwaNChOP/30WLJkSZNz/Olf1dauXRsVFRUxaNCgGD58eNx2221RV1cXEyZMiPXr18e//Mu/xMyZMyMi4sUXX4xPf/rTcfLJJ8c555wTDz30UOMxa2tr4/bbb4+hQ4fGsGHDYsGCBc1eY3V1dTz++OPx+c9/Pg444IDo3bt3TJ48ORYvXpzNNxEoOsXwszMiYsmSJTF9+vSYNm1a679pQK4kH7RJ1dXV8f3vfz+qqqoa/6IXEbFx48b4yU9+EjU1NfHyyy/H5MmT4ytf+UqMGDEiVqxYEVOmTIlDDjkkBgwYEDNmzIh169bFj370oygUCjF9+vQ9nqu2tjYmTJgQw4YNi2eeeSa2b98el112Wdx///1x//33x4gRI2LKlCkxbty42LRpU1x22WUxffr0eOCBB+K1116LioqKOOCAA+L888+Pe+65J37yk5/E9773vTjkkEPi5ptvbvYaX3/99aitrY1jjz22ca1v376xadOmePvtt6Nnz56ZfT+B4lAMPzsjIk499dQ4//zzo3PnzhoQaGc0H7QZFRUV0alTp4iIKCkpiQ996EPxla98JU444YTGrznvvPOia9eu0bVr1/jqV78aZ511Vpx99tkRETF06NAYNWpUfPvb346PfOQj8YMf/CDmz58fBx98cEREXH311TFmzJjdzrty5cpYv359XH/99dGtW7fo3r17zJs3r7GWP7V06dLo169fXHrppRERcfzxx8dnPvOZWLx4cZx//vmxZMmSmDRpUhx11FEREXHjjTfG0qVL93i927dvj4iIbt26Na794d/V1dV/3jcPKFrF9rMzIuLQQw/9gN8tIDXNB23GvHnzmvylbk/+9D+cysrK+NnPfhaDBw9uXKuvr4+PfOQj8dZbb0VNTU2Ul5c3vvaH/9Te64033oiDDjqoSRPwF3/xF3v82srKyli1alWTc+7atasxpdi8eXOTc5aVlcWBBx64x2N17949In7faPzh3zt37oyIiB49euzxPQDvVWw/O4H2TfNBu1IoFBr/3atXrxg3blzccsstjWsbNmyIzp07x4EHHhj77bdfrFu3Lvr27RsRv992sCfl5eXx1ltvRXV1dXTt2jUiIp599tlYu3Zt/N3f/V2Tr+3Vq9du+5G3bNkSNTU1ja//6fDju+++G++8884ez3v00UdHaWlprFmzpvEvlK+99lqUl5drPoBMdaSfnUD7ZuCcdmvcuHHx+OOPx3PPPRcNDQ2xevXquPjii+ORRx6JLl26xCc/+cm46667YtOmTfHOO+/E7Nmz93ic/v37x1/+5V/G7Nmzo7q6OjZt2hS33357bNu2LSIiSktLG/8TvOCCC+IXv/hFPPHEE1FfXx8bNmyIz372szF37tyIiPjbv/3bWLBgQaxZsyaqq6tj5syZUV9fv8fzdu/ePc4555y488474+23346NGzfGPffcE2PHjt0H3y2A32vvPzuB9k3zQbs1cODAmDlzZsyaNSsGDx4cn/3sZ+OTn/xkTJo0KSIibrjhhvjoRz8aF1xwQfz1X/91nHjiiXs8TmlpacyfPz8qKyvjjDPOiAsvvDDOPPPM+Md//MeIiLjwwgvjzjvvjOuvvz6OOuqouO+++2LRokUxbNiwuOiii2LgwIFx0003RUTE5ZdfHqNGjYpLL700Tj/99DjggAPed3D8lltuicMPPzzOO++8GDNmTAwePDimTJmS8XcK4I86ws9OoP0qNDQ0NKQuAgAA6PgkHwAAQC40HwAAQC40HwAAQC40HwAAQC40HwAAQC40HwAAQC40HwAAQC40HwAAQC40HwAAQC7+PyLWaIWRqjZX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iVBORw0KGgoAAAANSUhEUgAAAx8AAAJJCAYAAADLBIr7AAAABHNCSVQICAgIfAhkiAAAAAlwSFlzAAALEgAACxIB0t1+/AAAADl0RVh0U29mdHdhcmUAbWF0cGxvdGxpYiB2ZXJzaW9uIDMuMC4zLCBodHRwOi8vbWF0cGxvdGxpYi5vcmcvnQurowAAIABJREFUeJzt3Xt0VfWZN/DnBIKAGPFKQJ2xKNV3alEuAqJWCzpaFSjozFRtB4eOJQxQZah36yjVkYKtlaKCpTpYaNX2HQteyrR1OR1XtUUqHbvwMkVqXwg3QSWCpLmQ949O00aIoWazf0nO57PWWYvzOzl7Pzt/hDz5/p6zCw0NDQ0BAACwj5WkLgAAACgOmg8AACAXmg8AACAXmg8AACAXmg8AACAXmg8AACAXmg8AACAXmg8AACAXmg8AAKBZr7/+egwZMiTWrVvXuPZv//ZvcfbZZ8fAgQNj1KhR8YMf/GCvjtV5XxUJAAC0b08//XTccMMNsW3btsa1JUuWxIIFC2LBggVx3HHHxX/+53/GFVdcEUcccUT079//fY8n+QAAAHZz7733xh133BHTpk1rsr5169aYNGlSHH/88VEoFOLjH/94HHPMMfHCCy+0eEzJBwAAFImqqqqoqqrabb2srCzKysqarI0bNy4qKiqisrKyyfqECROaPF+zZk38+te/jhNOOKHF8ydpPioKZS1/EQCN5u1Ym7oEgPan+4GpK9gref5u/JE5t8XcuXN3W58yZUpMnTq1yVqvXr1aPN7atWtj4sSJMWbMmBg8eHCLXy/5AACAIjF+/PgYO3bsbuvvTT32xjPPPBNf+MIXYvTo0XHdddft1Xs0HwAAkFCeQ9h72l71QTzwwANx1113xRe/+MW48MIL9/p9mg8AAGCv/fu//3vcdddd8cADD8SAAQP+rPdqPgAAIKGSQiF1CX+Wu+++O2pqanYbPJ84cWJUVFS873s1HwAAQLOOPPLIePXVVxufP/XUUx/4WO7zAQAA5ELyAQAACRVTGlBM1woAACQk+QAAgIRK2te8eatIPgAAgFxIPgAAIKFiSgOK6VoBAICEJB8AAJBQe7vJYGtIPgAAgFxIPgAAIKFiSgOK6VoBAICEJB8AAJCQ+3wAAABkTPIBAAAJFVMaUEzXCgAAJCT5AACAhAru8wEAAJAtzQcAAJAL264AACChYkoDiulaAQCAhCQfAACQkJsMAgAAZEzyAQAACRVTGlBM1woAACQk+QAAgIRK3GQQAAAgW5IPAABIqJjSgGK6VgAAICHJBwAAJOQ+HwAAABmTfAAAQELFlAYU07UCAAAJST4AACChkiieoQ/JBwAAkAvNBwAAkAvbrgAAICEftQsAAJAxyQcAACRUTGlAMV0rAACQkOQDAAASMvMBAACQMckHAAAk5CaDAAAAGZN8AABAQmY+AAAAMib5AACAhIopDSimawUAABKSfAAAQEJmPgAAADIm+QAAgITc5wMAACBjmg8AACAXtl0BAEBCBs4BAAAyJvkAAICEiij4kHwAAAD5kHwAAEBCZj4AAAAyJvkAAICE3GQQAAAgY5IPAABIyMwHAABAxiQfAACQUDGlAcV0rQAAQEKSDwAASKiIRj4kHwAAQD4kHwAAkFBJoXiyD8kHAACQC80HAACQC9uuAAAgoeLZdCX5AAAAciL5AACAhCQfAAAAGZN8AABAQpIPAACAjEk+AAAgoYKbDAIAAGRL8gEAAAkVT+4h+QAAAHIi+QAAgISKKQ0opmsFAAD+TK+//noMGTIk1q1b17j29NNPx3nnnRcnnnhijBkzJlasWLFXx9J8AABAQoVCfo8/19NPPx2XXHJJbNu2rXHt9ddfjyuvvDKuvvrqWLFiRXzqU5+KyZMnx7vvvtvi8TQfAADAbu6999644447Ytq0aU3WH3300Tj55JPjzDPPjNLS0rj44oujV69e8cQTT7R4TDMfAACQUCHHz7uqqqqKqqqq3dbLysqirKysydq4ceOioqIiKisrm6yvXr06+vXr12TtmGOOiVdffbXF82s+AACgSCxcuDDmzp272/qUKVNi6tSpTdZ69eq1x2Ps2LEjunbt2mSta9eusXPnzhbPr/kAAIAiMX78+Bg7duxu6+9NPd5Pt27dorq6usladXV1HH744S2+V/MBAAAJ5XmTwT1tr/pzffjDH95ti9Xq1atj+PDhLb7XwDkAALDXRo0aFc8991z8+Mc/jtra2vjOd74TGzZsiLPPPrvF92o+AAAgoUKOjywce+yxMWfOnLjrrrtiyJAh8d3vfjfmz58fPXv2bPlaGxoaGjKqY69VFFoX9QAUm3k71qYuAaD96X5g6gr2yuOH9M7tXBds3ZDbufbEzAcAACRUkufQR2K2XQEAALmQfAAAQEJ53mQwNckHAACQC8kHAAAkVDy5h+QDAADIieQDAAASKhRR9CH5AAAAciH5AACAhIoo+JB8AAAA+ZB8AABAQiVFlH1IPgAAgFxIPgAAIKHiyT0kHwAAQE40HwAAQC5suwIAgITcZBAAACBjkg8AAEioiIIPyQcAAJAPyQcAACRUKKLsQ/IBAADkQvIBAAAJlRRP8CH5AAAA8iH5AACAhIoo+JB8AAAA+ZB8AABAQpIPAACAjEk+AAAgIff5AAAAyJjkAwAAEioUT/Ah+QAAAPKh+QAAAHJh2xUAACRUTGlAMV0r7OaSeV+LT3/j603Wzpz8ubj55RVx1/YN8S+rlsepn/37RNUBtF319fXxlTl3x2lnfyIGDD8jPv+Fa2PL1q2pywLaOM0HRWvULTfExyZOaLL2sYrPxidn3hxP3jo7vtR/ePz4q3Pj4nu+GkM//alEVQK0TV+f94149LEn4stfujkWfXN+bNy8OaZ+4drUZUG7VMjxkZptVxSdQz90dHzmm3Ojzwl/FVt/+/+avPaxignxk7u/EcsXPxwREVvW/Cb6njIkTvmHS+Pnix5KUC1A21NTWxsPfufhuPHq6XHqsKEREfHVmbfGyPM/GS/88sUYeFL/xBUCbdVeJR9VVVWxadOm2LFjx76uB/a5vqcMiS1rXo8vfXRYbP3Nb5u89vDnr47/mnd/k7WGXbui+0E98ywRoE175dX/iR07dsSQwQMb147s0yeO6NM7VqxcmbAyaJ8KhUJuj9SaTT7q6+vjm9/8ZixevDg2b97cuF5eXh7jxo2LyZMnR0mJXVu0P8u//Ugs//Yje3zt1//10ybPDzrqyBh88UXxn1+fn0dpAO3Cxk2//72g12GHN1k//LDDGl8D2JNmm49//dd/jRdeeCG++MUvRt++faNbt26xc+fOWL16ddx7773xzjvvxPXXX59nrZCrHoceElOe+G5Ubdwcy2bembocgDZjZ3V1lJSURGlp018junQpjd/97neJqoL2K30ekZ9mm4/HH388li5dGr169Wqy3rdv3+jfv3+MHTtW80GHdeiHjo4pP/i/0aV7t/jqGedFdVVV6pIA2oyu++0Xu3btirq6uujc+Y+/StTU1Ea3bt0SVga0de+7b6pHjx57XO/WrZstV3RYR53UP6569kfRsGtXzB5+dmz5zeupSwJoU3qX//4Pk29safrRupvfeCN6HX5YipKgXSumT7tqtoM444wz4sorr4xf/epXsXPnzoiIqK6ujpdeeimmT58eZ555Zl41Qm56Hdcvrvjx0njzt2vjjtPOibfWVaYuCaDNOf7D/WL//feP5b94oXFt3fr1Ubl+Q5w8cEDCyoC2rtltVzfffHPMmDEjLrnkkqirq/vjGzp3jnPPPdeWKzqkf3jwvqirro4HPvO56FTaOcp6/X6Ysr6uLnZsfTNxdQBtQ5cuXeKSv7kwZt15VxzUs2cccvBBccvts2LIoIFxUv+Ppi4P2p228ClUeWm2+ejevXvMnDkzbrnllvjNb34TO3bsiO7du8fRRx9tPycd0uH9jo2jhwyKiIgZ//NCk9c2r14TN/U7KUVZAG3SlZMroq6uLq668aaoq6uL04efEjdde3XqsoA2rtDQ0NCQ90krCmV5nxKgXZu3Y23qEgDan+4Hpq5gr6w84i9zO9eAyt+2/EX7kKlxAAAgF81uuwIAAPa9QknxzHxIPgAAgFzsVfNRWVkZc+bMiWuvvTa2bdsWS5cu3dd1AQAAHUyLzceKFSti1KhR8dJLL8UPf/jDqKqqihkzZsTixYvzqA8AADq0QiG/R2otNh+zZ8+OWbNmxbx586JTp05x1FFHxfz58+PBBx/Moz4AAKCDaHHg/LXXXouRI0dGxB9vgDJo0KDYsmXLvq0MAACKQFtIJPLSYvLRu3fvWLlyZZO1VatWRXl5+T4rCgAA6HhaTD4uv/zyqKioiIsvvjhqa2tjwYIFsWjRopg8eXIe9QEAQIdWKKLoo8XmY/To0dGjR4946KGHok+fPvHss8/GVVddFeeff34e9QEAAB3EXt1kcMSIETFixIh9XQsAABSdIgo+Wm4+rrvuumZfu/322zMtBgAA6LhaHDjv1KlTk0dVVVUsW7Ys9t9//zzqAwCADq1QKOT2SK3F5OPWW2/dbW358uVx//3375OCAACAjqnF5GNPBg4cGMuXL8+6FgAAKDrFdIfzFpOP9evXN3leX18fS5Ysid69e++zogAAgI6nxeZjxIgRTfaHNTQ0RFlZWcyYMWOfFgYAAMWgpC1EEjlpsfl48sknY7/99mt83qlTpzjkkEOitLR0nxYGAAB0LC02HxMnToxHH300evTokUc9AABQVIoo+Gh54Ly2tjZqamryqAUAAOjAWkw+hg0bFhdddFGcfvrpcdhhhzV5bcqUKfusMAAAoGNpsfmorKyMI444ItasWRNr1qxpXG8LNykBAID2rph+r262+di4cWOUl5fHt771rTzrAQAAOqhmZz7OO++8POsAAICiVCjJ75FasyU0NDTkWQcAANDBNbvtqpj2ngEAQCrF9Ht3s83Hzp07Y+TIke/75qeeeirzggAAgI6p2eajtLQ0rrjiijxrAQCAolNEwUfzzUfnzp1j9OjRedYCAAB0YM02HwbOAQBg3yummY9mP+1K6gEAAGSp2eTjlltuybMOAAAoSkUUfDSffAAAAGSp2eQDAADY90qKKPqQfAAAALmQfAAAQEJFFHxIPgAAgN2tWrUqLr300hg8eHCcdtppcdttt0VNTU2rjqn5AAAAmmhoaIhJkybFOeecE8uXL4/vfe978cwzz8SCBQtadVzbrgAAIKG2eJPB7du3x6ZNm2LXrl2NNx8vKSmJrl27tuq4mg8AACgSVVVVUVVVtdt6WVlZlJWVNT4/4IADYsKECfHlL385Zs2aFfX19XHWWWfFZZdd1qrz23YFAAAJFQr5PRYuXBgjR47c7bFw4cImNe3atSs6d+4cN954Y/zyl7+Mxx9/PFavXh1z5sxp3bU2/CFHyVFFoazlLwKg0bwda1OXAND+dD8wdQV7Zd1Jx+d2rrL/Wr5Xycd//Md/xJ133hnLli1rXFu6dGncdttt8fOf//wDn9+2KwAASCjPkY/3NhnN2bBhQ9TV1TVZ69y5c5SWlrbq/LZdAQAATZx22mmxadOmuO+++6K+vj7Wrl0b9957b4wZM6ZVx5V8AABAQoWStvdpV8cee2zMnz8/vva1r8V9990XZWVlMXr06Jg8eXKrjqv5AAAAdjN8+PAYPnx4psfUfAAAQEJt8DYf+4yZDwAAIBeSDwAASKikiKIPyQcAAJALyQcAACRURMGH5AMAAMiH5AMAABIqFFH0IfkAAAByofkAAAByYdsVAAAkVES7riQfAABAPiQfAACQkIFzAACAjEk+AAAgoSIKPiQfAABAPiQfAACQkJkPAACAjEk+AAAgoUIRxQFFdKkAAEBKkg8AAEjIzAcAAEDGJB8AAJBSieQDAAAgU5IPAABIycwHAABAtjQfAABALmy7AgCAhHzULgAAQMYkHwAAkJKP2gUAAMiW5AMAAFIy8wEAAJAtyQcAACRUMPMBAACQLckHAACkZOYDAAAgW5IPAABIyMwHAABAxiQfAACQkpkPAACAbEk+AAAgJTMfAAAA2dJ8AAAAubDtCgAAEioYOAcAAMiW5AMAAFIycA4AAJAtyQcAAKRk5gMAACBbkg8AAEioUERxQBFdKgAAkJLkAwAAUjLzAQAAkC3JBwAAJFRwnw8AAIBsST4AACAlMx8AAADZknwAAEBKZj4AAACypfkAAAByYdsVAAAkVDBwDgAAkC3JBwAApGTgHAAAIFuSDwAASMnMBwAAQLYkHwAAkJBPuwIAAMiY5AMAAFLyaVcAAADZknwAAEBCZj4AAAAyJvkAAICUzHwAAABkS/IBAAApmfkAAADIluYDAADIhW1XAACQUMHAOQAAQLYkHwAAkJKBcwAAoJi9/fbbcd1118XHPvaxGDp0aFx99dWxY8eOVh1T8wEAACmVFPJ7/BkmTpwY1dXV8eSTT8ayZcuisrIyZs+e3apLte0KAABo4sUXX4xXXnklHnjggejevXtERHzta19rdfKh+QAAgIQKbXDm41e/+lUcc8wxsWjRonj44YejpqYmzjnnnJg+fXqrjpuk+bh3w8oUpwUAgKJWVVUVVVVVu62XlZVFWVlZ4/Nt27bFK6+8EgMHDozHHnss3n777Zg6dWp8+ctfjptvvvkDn9/MBwAApJTjzMfChQtj5MiRuz0WLlzYpKT99tsvSkpK4pprronu3btHnz59YtKkSbFs2bJWXaptVwAAUCTGjx8fY8eO3W39T1OPiIhjjz02GhoaoqamJkpLSyMioq6urtXn13wAAEBKOc58vHd7VXNOOeWU6N27d9x0001x6623RlVVVcyfPz9Gjx7dqvPbdgUAADTRpUuXWLRoUdTW1sbIkSNj9OjRMWDAgPY5cA4AAPyvNvhpVxER5eXlMWfOnEyPKfkAAAByIfkAAICU2mjysS9IPgAAgFxIPgAAIKWS4skDiudKAQCApDQfAABALmy7AgCAlAycAwAAZEvyAQAAKUk+AAAAsiX5AACAlCQfAAAA2ZJ8AABASm4yCAAAkC3JBwAApGTmAwAAIFuSDwAASEnyAQAAkC3JBwAApCT5AAAAyJbkAwAAUnKfDwAAgGxpPgAAgFzYdgUAACkZOAcAAMiW5AMAAFKSfAAAAGRL8gEAAClJPgAAALIl+QAAgIQKbjIIAACQLckHAACkZOYDAAAgW5IPAABISfIBAACQLckHAACkJPkAAADIluQDAABScp8PAACAbGk+AACAXNh2BQAAKRk4BwAAyJbkAwAAUpJ8AAAAZEvyAQAAKUk+AAAAsiX5AACAlNxkEAAAIFuSDwAASMnMBwAAQLYkHwAAkJLkAwAAIFuSDwAASMmnXQEAAGRL8gEAACmZ+QAAAMiW5gMAAMiFbVcAAJCSbVcAAADZknwAAEBKkg8AAIBsST4AACAlNxkEAADIluQDAABSMvMBAACQLckHAACkJPkAAADIluQDAABSKhRPHlA8VwoAACQl+QAAgJRKzHwAAABkSvIBAAApmfkAAADIluYDAADIhW1XAACQkpsMAgAAZEvyAQAAKZUUTx5QPFcKAAAkJfkAAICUzHwAAABkS/IBAAApuckgAABARH19fXzmM5+Ja6+9ttXH0nwAAEBKhUJ+jw9g7ty5sWLFikwuVfMBAADs0XPPPRfLli2Lc889N5PjmfkAAICUcrzPR1VVVVRVVe22XlZWFmVlZU3Wtm7dGjfccEPMnTs3Fi9eHPX19a0+v+YDAACKxMKFC2Pu3Lm7rU+ZMiWmTp3a+HzXrl1x1VVXxWWXXRZ/9Vd/ldn5NR8AAJBSjvf5GD9+fIwdO3a39femHvPnz48uXbrE3//932d6fs0HAAAUiT1tr9qTJUuWxObNm2Pw4MEREVFdXR0REatWrYrHHnvsA59f8wEAACm1wft8LFu2rMnzG264Ierr62PmzJmtOm7bu1IAAKBDknwAAADv67bbbsvkOJoPAABIqSS/gfPUbLsCAAByIfkAAICU2uDA+b5SPFcKAAAkJfkAAICUcrzJYGqSDwAAIBeSDwAASMnMBwAAQLYkHwAAkJL7fAAAAGRL8gEAACn5tCsAAIBsST4AACAln3YFAACQLckHAACk5NOuAAAAsqX5AAAAcmHbFQAApGTgHAAAIFuSDwAASMlNBgEAALIl+QAAgJTMfAAAAGRL8gEAACm5ySAAAEC2JB8AAJCSmQ8AAIBsST4AACAl9/kAAADIluQDAABSKimePKB4rhQAAEhK8gEAACmZ+QAAAMiW5gPe46Y7vh43zvpa6jIA2rT6+vr4ypy747SzPxEDhp8Rn//CtbFl69bUZQFtnOYD/ldDQ0PM+ea34pHHfpC6FIA27+vzvhGPPvZEfPlLN8eib86PjZs3x9QvXJu6LGifCiX5PRJLXwG0AWvXb4jxV14X31nyRPTpdVjqcgDatJra2njwOw/HP0/9pzh12ND4yP85Pr4689Z44Zf/HS/88sXU5QFtmOYDIuKXq16Jo/qUx9IH7okjepenLgegTXvl1f+JHTt2xJDBAxvXjuzTJ47o0ztWrFyZsDJopwqF/B6J+bQriIhRZ388Rp398dRlALQLGzdtjoiIXocd3mT98MMOa3wNYE+abT6ef/75Ft988sknZ1oMAND27ayujpKSkigtbfprRJcupfG73/0uUVXQjhXRTQabbT6uu+66qKysjIaGhj2+XigU4uWXX95nhQEAbVPX/faLXbt2RV1dXXTu/MdfJWpqaqNbt24JKwPaumabj0ceeSQ+9alPxbRp0+ITn/hEnjUBAG1Y7/JeERHxxpatjf+OiNj8xhvR6/CPpSoL2q82MIuRl2YznoMPPjhmzpwZs2fPjl27duVZEwDQhh3/4X6x//77x/JfvNC4tm79+qhcvyFOHjggYWVAW/e+A+cDBw6MK6+8Mt5+++04+OCD86oJAGjDunTpEpf8zYUx68674qCePeOQgw+KW26fFUMGDYyT+n80dXnQ/rSB+2/kpcVPuxo9enQedQAA7ciVkyuirq4urrrxpqirq4vTh58SN117deqygDau0NDcRPk+1LDxtbxPCdCuFcoOTV0CQPvT/cDUFeyV+qe/ndu5On38ktzOtSfFk/EAAABJuckgAACkVEQzH8VzpQAAQFJ71XxUVlbGnDlz4tprr41t27bF0qVL93VdAABQHEoK+T1SX2pLX7BixYoYNWpUvPTSS/HDH/4wqqqqYsaMGbF48eI86gMAADqIFpuP2bNnx6xZs2LevHnRqVOnOOqoo2L+/Pnx4IMP5lEfAADQQbQ4cP7aa6/FyJEjIyKi8L+3fh80aFBs2bJl31YGAADFwMD5H/Xu3TtWrlzZZG3VqlVRXl6+z4oCAAA6nhaTj8svvzwqKiri4osvjtra2liwYEEsWrQoJk+enEd9AADQsRXSD4LnpcXmY/To0dGjR4946KGHok+fPvHss8/GVVddFeeff34e9QEAAB3EXt1kcMSIETFixIh9XQsAABSfIpr5aLH5uO6665p97fbbb8+0GAAAoONqsc3q1KlTk0dVVVUsW7Ys9t9//zzqAwCADq1QKOT2SK3F5OPWW2/dbW358uVx//3375OCAACAjukDbTAbOHBgLF++POtaAACg+BRK8nsk1mLysX79+ibP6+vrY8mSJdG7d+99VhQAANDxtNh8jBgxosn+sIaGhigrK4sZM2bs08IAAKAotIFEIi8tNh9PPvlk7Lfffo3PO3XqFIccckiUlpbu08IAAICOpcXmY+LEifHoo49Gjx498qgHAACKS0n6T6HKS4sZT21tbdTU1ORRCwAA0IG1mHwMGzYsLrroojj99NPjsMMOa/LalClT9llhAABQFMx8/FFlZWUcccQRsWbNmlizZk3jelu4SQkAANB+NNt8bNy4McrLy+Nb3/pWnvUAAAAdVLMZz3nnnZdnHQAAUJwKhfweiTXbfDQ0NORZBwAA0ME1u+3KTAcAAOTAwHnEzp07Y+TIke/75qeeeirzggAAgI6p2eajtLQ0rrjiijxrAQCA4lNEO46abT46d+4co0ePzrMWAACgA2u2+TBwDgAAOSiimY9mr1TqAQAAZKnQkCDiaNj4Wt6nBGjXCmWHpi4BoP3pfmDqCvbKrv/O70OcSk58/w+U2ufnT3p2AACgaDQ78wEAAOTAzAcAAEC2JB8AAJBSEd3nQ/IBAADs5sUXX4xPf/rTMXjw4Dj99NPj1ltvjZ07d7bqmJoPAABIqVCS32MvvfPOO3H55ZfHWWedFT/72c/iu9/9bqxcuTLuuOOOVl2q5gMAAGiisrIyBg8eHJdddll07tw5ysvLY8yYMfH888+36rhmPgAAIKUcZz6qqqqiqqpqt/WysrIoKytrfH788cfH3Xff3fi8oaEhfvSjH8UJJ5zQqvNrPgAAoEgsXLgw5s6du9v6lClTYurUqXt8T11dXdx8882xdu3aVm+7codzgHbAHc4BPoD2cofzVc/kdq7tR524V8nHH2zdujX++Z//Od58882YN29eHHHEEa06v+QDAABSyvEmg801GXvy6quvxuc+97k48cQT45577on999+/1ec3cA4AADSxZcuWmDBhQpx77rkxZ86cTBqPCMkHAACkVdL28oCHHnootmzZEg8//HA88sgjjet9+vSJJ5544gMf18wHQDtg5gPgA2gvMx+vPJfbuUqOPyW3c+2J5AMAABIq5PhRu6m1vYwHAADokCQfAACQUo6fdpVa8VwpAACQlOQDAABSMvMBAACQLckHAACkZOYDAAAgW5IPAABIycwHAABAtiQfAACQUknx5AHFc6UAAEBSmg8AACAXtl0BAEBKBs4BAACyJfkAAICU3GQQAAAgW5IPAABIycwHAABAtiQfAACQlOQDAAAgU5IPAABIycwHAABAtiQfAACQkuQDAAAgW5IPAABISvIBAACQKckHAACkZOYDAAAgW5oPAAAgF7ZdAQBASsWz60ryAQAA5EPyAQAASRVP9CH5AAAAciH5AACAlHzULgAAQLYkHwAAkJLkAwAAIFuSDwAASEryAQAAkCnJBwAApGTmAwAAIFuSDwAASEryAQCi34raAAAI+klEQVQAkCnJBwAApGTmAwAAIFuaDwAAIBe2XQEAQEq2XQEAAGRL8gEAAElJPgAAADIl+QAAgIQKZj4AAACyJfkAAICUJB8AAADZknwAAEBSkg8AAIBMST4AACAlMx8AAADZknwAAEBKkg8AAIBsST4AACApyQcAAECmNB8AAEAubLsCAICUDJwDAABkS/IBAAApFU/wIfkAAADyIfkAAICkiif6kHwAAAC5kHwAAEBKPu0KAAAgW5IPAABISfIBAACQLckHAAAkJfkAAADIlOQDAABSMvMBAACQLckHAACkJPkAAADIluYDAADYzZYtW6KioiIGDRoUp556asydO7fVx7TtCgAAkmqb266mTZsWRx55ZPz0pz+NtWvXxuc+97k4+uij44ILLvjAx5R8AAAATfz2t7+N5cuXx/Tp06Nr167Rr1+/GD9+fCxevLhVx5V8AABASjkOnFdVVUVVVdVu62VlZVFWVtb4/Ne//nX07NkzDj300Ma1vn37xquvvtqq8ydpPgrlx6Q4LQAAtD3dD8ztVAu//vU9zm5MmTIlpk6d2vh8x44d0a1btyZf061bt6iurm7V+SUfAABQJMaPHx9jx47dbf1PU4+IiO7du+/WaOzcuTN69OjRqvNrPgAAoEi8d3tVc/r16xdvvfVWvPnmm3HwwQdHRMRrr70Wxx57bKvOb+AcAABo4uijj44BAwbErFmz4t13343Vq1fHgw8+uMfU5M9RaGhoaMioRgAAoIPYvHlzzJgxI55//vkoLS2NSy65JP7pn/6pVcfUfAAAALmw7QoAAMiF5gMAAMiF5gMAAMiF5gNaUFNTE5s2bUpdBkC74mcnsCeaD9qE4447Lvr37x8DBgyIAQMGxEknnRSjRo2K73//+5mdY926dXHcccfFunXrIiJiwIABsWLFihbfd+mll8ZPf/rTD3ze4447Ln7+85/v8bUdO3bE1VdfHUOGDIkhQ4bEjBkzora29gOfCyguxfqz8w/efPPNGDlyZItfB7QdbjJIm/GNb3wjhg4dGhERDQ0NsWzZspg2bVocfvjhMXz48MzPt3Llyr36uq1bt2Z+7j/40pe+FFu3bo2nnnoqtm/fHpMmTYr7778/Jk6cuM/OCXQsxfizMyLihRdeiGuuuaaxKQLaB8kHbVKhUIhPfOIT0bNnz3j55Zcj4vd/BZsxY0YMHTo0rrzyyoiIeOaZZ+LCCy+MQYMGxahRo+LHP/5x4zG2b98e11xzTQwaNChOP/30WLJkSZNz/Olf1dauXRsVFRUxaNCgGD58eNx2221RV1cXEyZMiPXr18e//Mu/xMyZMyMi4sUXX4xPf/rTcfLJJ8c555wTDz30UOMxa2tr4/bbb4+hQ4fGsGHDYsGCBc1eY3V1dTz++OPx+c9/Pg444IDo3bt3TJ48ORYvXpzNNxEoOsXwszMiYsmSJTF9+vSYNm1a679pQK4kH7RJ1dXV8f3vfz+qqqoa/6IXEbFx48b4yU9+EjU1NfHyyy/H5MmT4ytf+UqMGDEiVqxYEVOmTIlDDjkkBgwYEDNmzIh169bFj370oygUCjF9+vQ9nqu2tjYmTJgQw4YNi2eeeSa2b98el112Wdx///1x//33x4gRI2LKlCkxbty42LRpU1x22WUxffr0eOCBB+K1116LioqKOOCAA+L888+Pe+65J37yk5/E9773vTjkkEPi5ptvbvYaX3/99aitrY1jjz22ca1v376xadOmePvtt6Nnz56ZfT+B4lAMPzsjIk499dQ4//zzo3PnzhoQaGc0H7QZFRUV0alTp4iIKCkpiQ996EPxla98JU444YTGrznvvPOia9eu0bVr1/jqV78aZ511Vpx99tkRETF06NAYNWpUfPvb346PfOQj8YMf/CDmz58fBx98cEREXH311TFmzJjdzrty5cpYv359XH/99dGtW7fo3r17zJs3r7GWP7V06dLo169fXHrppRERcfzxx8dnPvOZWLx4cZx//vmxZMmSmDRpUhx11FEREXHjjTfG0qVL93i927dvj4iIbt26Na794d/V1dV/3jcPKFrF9rMzIuLQQw/9gN8tIDXNB23GvHnzmvylbk/+9D+cysrK+NnPfhaDBw9uXKuvr4+PfOQj8dZbb0VNTU2Ul5c3vvaH/9Te64033oiDDjqoSRPwF3/xF3v82srKyli1alWTc+7atasxpdi8eXOTc5aVlcWBBx64x2N17949In7faPzh3zt37oyIiB49euzxPQDvVWw/O4H2TfNBu1IoFBr/3atXrxg3blzccsstjWsbNmyIzp07x4EHHhj77bdfrFu3Lvr27RsRv992sCfl5eXx1ltvRXV1dXTt2jUiIp599tlYu3Zt/N3f/V2Tr+3Vq9du+5G3bNkSNTU1ja//6fDju+++G++8884ez3v00UdHaWlprFmzpvEvlK+99lqUl5drPoBMdaSfnUD7ZuCcdmvcuHHx+OOPx3PPPRcNDQ2xevXquPjii+ORRx6JLl26xCc/+cm46667YtOmTfHOO+/E7Nmz93ic/v37x1/+5V/G7Nmzo7q6OjZt2hS33357bNu2LSIiSktLG/8TvOCCC+IXv/hFPPHEE1FfXx8bNmyIz372szF37tyIiPjbv/3bWLBgQaxZsyaqq6tj5syZUV9fv8fzdu/ePc4555y488474+23346NGzfGPffcE2PHjt0H3y2A32vvPzuB9k3zQbs1cODAmDlzZsyaNSsGDx4cn/3sZ+OTn/xkTJo0KSIibrjhhvjoRz8aF1xwQfz1X/91nHjiiXs8TmlpacyfPz8qKyvjjDPOiAsvvDDOPPPM+Md//MeIiLjwwgvjzjvvjOuvvz6OOuqouO+++2LRokUxbNiwuOiii2LgwIFx0003RUTE5ZdfHqNGjYpLL700Tj/99DjggAPed3D8lltuicMPPzzOO++8GDNmTAwePDimTJmS8XcK4I86ws9OoP0qNDQ0NKQuAgAA6PgkHwAAQC40HwAAQC40HwAAQC40HwAAQC40HwAAQC40HwAAQC40HwAAQC40HwAAQC40HwAAQC7+PyLWaIWRqjZX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840003"/>
            <a:ext cx="5943600" cy="435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87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Feature Engineering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sp>
        <p:nvSpPr>
          <p:cNvPr id="6" name="AutoShape 2" descr="data:image/png;base64,iVBORw0KGgoAAAANSUhEUgAAAx8AAAJJCAYAAADLBIr7AAAABHNCSVQICAgIfAhkiAAAAAlwSFlzAAALEgAACxIB0t1+/AAAADl0RVh0U29mdHdhcmUAbWF0cGxvdGxpYiB2ZXJzaW9uIDMuMC4zLCBodHRwOi8vbWF0cGxvdGxpYi5vcmcvnQurowAAIABJREFUeJzt3X2Yl2WZN/DzN8PwJo4mCQPopqaLm2XxorCoW4GGKaCgT+ZLi4dmQoBCpPnWlqgLQeohUUqRLirm4VoGWbKmWQ9PmkiSa2qWkC0MMiQqIwgNDPP80TY5wjgoN/c1M/fnwzHHwVwzc1/nb/4Y5uR7nfddamhoaAgAAIA9rCx1AQAAQDFoPgAAgFxoPgAAgFxoPgAAgFxoPgAAgFxoPgAAgFxoPgAAgFxoPgAAgFxoPgAAgFxoPgAAgFxoPgAAgFxoPgAAgFx0SLFp6YQDUmwL0Ga99uOnUpcA0Obs07F76hJ2SZ6/Gzf8dHVue+2M5AMAAMhFkuQDAAD4X6VS6gpyI/kAAAByIfkAAICUChQHFOilAgAAKWk+AACAXDh2BQAAKRk4BwAAyJbkAwAAUipO8CH5AAAA8iH5AACAlMx8AAAAZEvyAQAAKRUoDijQSwUAAFKSfAAAQEpmPgAAALIl+QAAgJSKE3xIPgAAgHxIPgAAIKWy4kQfkg8AACAXkg8AAEipOMGH5AMAAMiH5gMAAMiFY1cAAJCShwwCAABkS/IBAAApFSf4kHwAAAD5kHwAAEBKHjIIAACQLckHAACkVJzgQ/IBAADkQ/IBAAApec4HAABAtiQfAACQkrtdAQAAZEvyAQAAKRUn+JB8AAAA+ZB8AABASu52BQAAkC3NBwAAkAvHrgAAIKXinLqSfAAAAPmQfAAAQEoeMggAAJAtyQcAAKRUnOBD8gEAAORD8gEAACl5yCAAAEC2JB8AAJBSgeKAAr1UAAAgJckHAACkZOYDAAAgW5IPAABIqTjBh+QDAADIh+QDAABSMvMBAACQLc0HAACQC8euAAAgpQLFAQV6qQAAQEqSDwAASMnAOQAAQLYkHwAAkFJxgg/JBwAAkA/JBwAApFRWnOhD8gEAAORC8gEAACm52xUAAEC2JB8AAJBScYIPyQcAAJAPyQcAACRUMvMBAACQLckHAAAkJPkAAADImOYDAADIhWNXAACQUIFOXUk+AACAfEg+AAAgobICRR+SDwAAIBeSDwAASMitdgEAADIm+QAAgIQkHwAAABHx4osvxtFHHx2rV69uXFu2bFl8+tOfjoEDB8bxxx8f//mf/7lL19J8AABAQqVSKbe3d+qRRx6Js846KzZs2NC49vzzz8f5558f55xzTjzxxBMxY8aMuOaaa+Kpp55q8XqaDwAAYAc333xzfP3rX48pU6Y0Wf/e974Xw4cPjxEjRkSpVIqBAwfG97///Xjf+97X4jXNfAAAQEJ5jnzU1tZGbW3tDuuVlZVRWVnZZG3MmDExbty4qK6ubrL+29/+NoYMGRIXXXRRPP7449GjR4+YMGFCHHbYYS3ur/kAAICCmD9/fsyZM2eH9YkTJ8akSZOarPXs2XOn19iwYUMsWLAgZs+eHTfccEMsWbIkLrrooujZs2f069fvbffXfAAAQEJ53u1q7NixMXr06B3W35p6vJ1OnTrFJz7xiTjmmGMiIuLjH/94HHfccfHggw9qPgAAgL/a2fGqd+r9739//OUvf2myVl9fv0tfa+AcAAASas13u9qZM844Ix588MF44IEHoqGhIR555JF49NFHY8SIES1+reQDAADYZUOGDInZs2fHN77xjbjyyiujR48eMXPmzDjiiCNa/FrNBwAA0KwDDjggnn/++SZrQ4cOjaFDh77ja2k+AAAgoVLkeK/dxMx8AAAAuZB8AABAQnneajc1yQcAAJALyQcAACRUoOBD8gEAAORD8gEAAAmVFSj6kHwAAAC5kHwAAEBC7nYFAACQMckHAAAkJPkAAADImOQDAAASKlDwIfkAAADyIfkAAICEzHwAAABkTPIBAAAJST4AAAAypvkAAABy4dgVAAAk5NgVAABAxiQfAACQkOQDAAAgY5IPAABIqEDBh+QDAADIh+QDAAASMvMBAACQMckHAAAkJPkAAADImOQDAAASKpN8AAAAZEvyAQAACRUo+JB8AAAA+ZB8AABAQu52BQAAkDHNBwAAkAvHrgAAIKFSOHYFhXDLxTPiO1+Y1WTtnONPi6e//VBsXPT7+NXsH8Xx/Y9LVB1A2zD96q/FtV+ZnroMoA3QfFBYV4/9Ylw44pwma2d+/NSYf8mNseBn90W/8cPj9ofujUXTbouPHvnPiaoEaL0aGhpi7pzvxH33LkxdCrRppVIpt7fUHLuicA6u+of47tSvxwcP6ht/qlnd5GOXnjE+7vrZD2PG3d+MiIg/VP8xPvL+I+Irn5kSQy95LEW5AK1S9arquPYr02PFCyujqlfP1OUAbcQuJR+1tbVRU1MTmzZt2tP1wB73zx8YECtf+p/40OeOjz+uXdXkY4f1PjiW/PbxJmvLX/htDPnAgCgvK8+zTIBW7emnfhu9D+gdd/3gjujdp3fqcqBNk3xERH19fXz3u9+NBQsWxLp16xrXq6qqYsyYMTFhwoQoK3Nqi7bnrp/dF3f97L6dfmzNKzVx4P5N/xE9qOeB0aljp9i3W2Wsr301jxIBWr0TRwyPE0cMT10G0MY023z8+7//ezz55JPx5S9/OQ455JDo0qVLbN68OV544YW4+eab4/XXX48rrrgiz1phj7vjoe/HF067IB556tH4+VOPxb98aHCc/8lPR0REx4qOiasDANqjVhBI5KbZ5uP++++PRYsWRc+eTc9xHnLIIXHkkUfG6NGjNR+0OzPu/mb02Pe98cB1d0R5WXk886ffx6x7bokZn708NmyqTV0eAECb9rbnprp167bT9S5dujhyRbu0ddvWmDTnqtj7lMOjz5kD48MXnhBv/GVzrH1lXbyxZXPq8gCAdqhIMx/NdhAf/ehHY/LkyfH000/H5s1//aVry5Yt8eyzz8bUqVPjYx/7WF41Qm6uOfeSuPSMz0fd1rqoefXPERFx6pDh8eCv/2/iygAA2r5mj1199atfjWnTpsVZZ50V27Zt+/sXdOgQJ554oiNXtEsv1qyO6y/8cjz9x9/F7/7nhZg85rNxVN8Px/jZl6cuDQBop1pDIpGXZpuPrl27xowZM+Lqq6+OP/7xj7Fp06bo2rVrHHTQQdGlS5c8a4TcfPeB70XVe/aPuRfPiPfsvU888fxTMfSSM+L3q1emLg0AoM0rNTQ0NOS+6QkH5L0lQJv22o+fSl0CQJuzT8fuqUvYJf94w4m57fX7LyzOba+dMTUOAADkotljVwAAwJ5XoJEPyQcAAJCPXWo+qqurY/bs2XHZZZfFhg0bYtGiRXu6LgAAoJ1psflYtmxZjBw5Mp599tl48MEHo7a2NqZNmxYLFizIoz4AAGjXPGTwTWbNmhUzZ86MW265JcrLy+PAAw+MuXPnxu23355HfQAAQDvR4sD5ihUrYtiwYRHx9wegDBgwIF5++eU9WxkAABRAa0gk8tJi8tGrV69Yvnx5k7Vnnnkmqqqq9lhRAABA+9Ni8nHBBRfEuHHj4swzz4ytW7fGvHnz4s4774wJEybkUR8AALRrRUo+Wmw+Ro0aFd26dYu77747evfuHY8++mhccsklcfLJJ+dRHwAA0E7s0kMGhw4dGkOHDt3TtQAAQOEUKPhoufm4/PLLm/3Y9OnTMy0GAABov1ocOC8vL2/yVltbG4sXL4699torj/oAAKBdK9JzPlpMPq699tod1pYuXRq33nrrHikIAABon1pMPnamf//+sXTp0qxrAQCAwpF8vMmaNWuavF9fXx8LFy6MXr167bGiAACA9qfF5mPo0KFNuqSGhoaorKyMadOm7dHCAACgCFpDIpGXFpuPn/zkJ9GpU6fG98vLy6N79+5RUVGxRwsDAADalxabjwsvvDDuu+++6NatWx71AABAoRQo+Gh54Hzr1q1RV1eXRy0AAEA71mLyMXjw4Dj99NPjuOOOi/3337/JxyZOnLjHCgMAANqXFpuP6urq6NOnT6xcuTJWrlzZuF6kwRgAANhTivR7dbPNx9q1a6OqqiruuOOOPOsBAADaqWZnPk466aQ86wAAgGIqlfJ7S6zZ5qOhoSHPOgAAgHau2WNXRTp7BgAAqRTp9+5mm4/NmzfHsGHD3vaLH3744cwLAgAA2qdmm4+Kioq4+OKL86wFAAAKp0DBR/PNR4cOHWLUqFF51gIAALRjzTYfBs4BAGDPK9LMR7N3u5J6AAAAWWo2+bj66qvzrAMAAApJ8gEAAJCxZpMPAABgz5N8AAAAZEzyAQAACRUo+JB8AAAA+dB8AAAAuXDsCgAAEjJwDgAAkDHJBwAAJCT5AAAAyJjkAwAAEpJ8AAAAZEzyAQAACUk+AAAAMib5AACAhAoUfEg+AACAfEg+AAAgITMfAAAAGZN8AABAQpIPAACAjEk+AAAgIckHAABAxjQfAABALjQfAACQUKmU39u78eKLL8bRRx8dq1evblz7j//4jzjhhBOif//+MXLkyHjggQd26VpmPgAAgJ165JFH4sorr4wNGzY0ri1cuDDmzZsX8+bNi759+8bPf/7zuPjii6NPnz5x5JFHvu31JB8AAJBQqVTK7e2duPnmm+PrX/96TJkypcn6+vXrY/z48XH44YdHqVSKj3/84/H+978/nnzyyRavKfkAAICCqK2tjdra2h3WKysro7KyssnamDFjYty4cVFdXd1k/bzzzmvy/sqVK+MPf/hDfPCDH2xxf80HAACklOOtdufPnx9z5szZYX3ixIkxadKkJms9e/Zs8XqrVq2KCy+8ME455ZQYOHBgi5+v+QAAgIIYO3ZsjB49eof1t6Yeu2LJkiXxxS9+MUaNGhWXX375Ln2N5gMAABLK8yGDOzte9W7cdtttcdNNN8WXv/zlOO2003b56zQfAADALvvBD34QN910U9x2223Rr1+/d/S1mg8AAEioLL/gIxPf/OY3o66ubofB8wsvvDDGjRv3tl+r+QAAAJp1wAEHxPPPP9/4/sMPP/yur6X5AACAhPKc+UjNQwYBAIBcSD4AACChMskHAABAtiQfAACQkJkPAACAjGk+AACAXDh2BQAACRUpDSjSawUAABKSfAAAQEJutQsAAJAxyQcAACTkVrsAAAAZk3wAAEBCZj4AAAAyJvkAAICEzHwAAABkTPIBAAAJFSkNKNJrBQAAEpJ8AABAQu52BQAAkDHJBwAAJORuVwAAABnTfAAAALlw7AoAABIycA4AAJAxyQcAACRUnNxD8gEAAORE8gEAAAmZ+QAAAMiY5AMAABKSfAAAAGRM8gEAAAmVJB8AAADZknwAAEBCZj4AAAAyJvkAAICEipN7SD4AAICcSD4AACAhMx8AAAAZ03wAAAC5cOwKAAAScuwKAAAgY5IPAABIqCT5AAAAyJbkAwAAEjLzAQAAkDHJBwAAJFSc3EPyAQAA5ETyAQAACZn5AAAAyJjkAwAAEpJ8AAAAZEzyAQAACXnCOQAAQMYkHwAAkFCR0oAivVYAACAhzQcAAJALx64AACAhA+cAAAAZk3wAAEBCHjIIAACQMckHAAAkJPkAAADImOQDAAASKtLdrpI0H6/9+KkU2wK0WZ3Ku6QuAQB2m+QDAAASKoviJB9mPgAAgFxIPgAAIKEizXxIPgAAgFxIPgAAICHP+QAAAMiY5AMAABIqudsVAABAtiQfAACQkLtdAQAAZEzzAQAA5MKxKwAASMitdgEAADIm+QAAgIRKBcoDivNKAQCApCQfAACQkJkPAACAjEk+AAAgIQ8ZBAAAyJjkAwAAEiqF5AMAACBTkg8AAEjI3a4AAAAyJvkAAICE3O0KAAAgY5IPAABIqKxAeUBxXikAAJCU5gMAAMiFY1cAAJCQgXMAAICMST4AACAhyQcAAEDGJB8AAJBQWUg+AAAAMiX5AACAhMx8AAAAZEzyAQAACZVJPgAAALKl+QAAgIRKOf55J5555pk4++yzY+DAgXHsscfGddddF3V1dbv1WjUfAABAEw0NDTF+/PgYPnx4LF26NO69995YsmRJzJs3b7eua+YDAAASKiu1vjxg48aNUVNTE9u3b4+GhoaIiCgrK4vOnTvv1nU1HwAAUBC1tbVRW1u7w3plZWVUVlY2vr/33nvHeeedF1/72tdi5syZUV9fH8cff3yce+65u7V/62uzAACgQEqlUm5v8+fPj2HDhu3wNn/+/CY1bd++PTp06BBXXXVV/OY3v4n7778/XnjhhZg9e/buvdaGv+UoOdpQtz7vLQHatE7lXVKXANDmdC7vmrqEXTL76Rtz2+vc952/S8nHf/3Xf8WNN94YixcvblxbtGhRXHfddfH444+/6/0duwIAgIJ4a5PRnJdeeim2bdvWZK1Dhw5RUVGxW/s7dgUAAAm1xlvtHnvssVFTUxPf/va3o76+PlatWhU333xznHLKKbv1WjUfAABAE4ceemjMnTs3HnrooRg0aFCMHTs2hg0bFpMnT96t6zp2BQAACZWV3tnD//IyZMiQGDJkSKbXlHwAAAC5kHwAAEBC72QWo62TfAAAALmQfAAAQEKtdeZjT5B8AAAAuZB8AABAQqVScfKA4rxSAAAgKckHAAAk5G5XAAAAGZN8AABAQu52BQAAkDHJBwAAJFSSfAAAAGRL8wEAAOTCsSsAAEiozK12AQAAsiX5AACAhAycAwAAZEzyAQAACZVKxckDivNKAQCApCQfAACQkLtdAQAAZEzyAQAACbnbFQAAQMYkHwAAkFDJzAcAAEC2JB8AAJCQmQ8AAICMST4AACAhz/kAAADImOYDAADIhWNXAACQUKlUnDygOK8UAABISvIBAAAJecggAABAxiQfAACQkIcMAgAAZEzyAQAACZn5AAAAyJjkAwAAEjLzAQAAkDHJBwAAJFRm5gMAACBbkg8AAEjIzAcAAEDGJB8AAJBQqUB5QHFeKQAAkJTmAwAAyIVjVwAAkJCBcwAAgIxJPgAAIKGShwwCAABkS/IBAAAJlZn5AAAAyJbkAwAAEjLzAQAAkDHJBwAAJOQ5HwAAABmTfAAAQEKlAuUBxXmlAABAUpIPAABIyMwHAABAxiQfAACQUJnnfAAAAGRL8wEAAOTCsSsAAEjIwDkAAEDGJB8AAJBQycA5AABAtiQfAACQkJkPAACAjEk+AAAgoVKB8oDivFIAACApyQcAACRUZuYDAAAgW5IPAABIyHM+AAAAMib5AACAhDznAwAAIGOSDwAASMjMBwAAQMY0H/AW06/+Wlz7lempywBo1err6+OmG2bHsH85IQYPGBJTJ38x1r+8PnVZQCun+YD/1dDQEHPnfCfuu3dh6lIAWr2bv3lL/Gjhj+LaGdfEbXd8N2rWrosvTP5i6rKgTSqVSrm9pab5gIioXlUdnz9/Unz/nvuiqlfP1OUAtGpb67bGXXd8LyZNnhT/PGRw/NMH/im+dv2M+M2Tv4nfLP9N6vKAVkzzARHx9FO/jd4H9I67fnBH9O7TO3U5AK3a7373fGzatCkGHj2wca1Pn97Ru0/vePLXyxNWBm1TWY5/UnO3K4iIE0cMjxNHDE9dBkCbUFNTExERPXrs32S9R4/9Y+3amhQlAW1Es83HE0880eIXH3XUUZkWAwC0fls2b4mysrKoqKhosl7RsWPU/eUviaqCtqs1zGLkpdnm4/LLL4/q6upoaGjY6cdLpVI899xze6wwAKB16ty5U2zfvj22bdsWHTr8/VeJrXV10aVLl4SVAa1ds83HPffcE5/+9KdjypQp8clPfjLPmgCAVqxnVVVERLz855ejqldV4/q6dX+Ojw3tkaosaLM8ZDAi9ttvv5gxY0bMmjUrtm/fnmdNAEAr1vfwf4y99torlj3x68a16uo1saZ6TQwY2D9hZUBr97YD5/3794/JkyfHa6+9Fvvtt19eNQEArVjHjh3jU2f+n7hh1o3xnvfsG/t13y+umzY9Bh41II788JGpy4M2x8zHm4waNSqPOgCANmTiRRNi29ZtccWXropt27bFkGOHxBVfvix1WUArV2pobqJ8D9pQtz7vLQHatE7lhngB3qnO5V1Tl7BLnvjz/8ttr6P2Pza3vXYm/ZNGAACAQvCQQQAASMjdrgAAADK2S81HdXV1zJ49Oy677LLYsGFDLFq0aE/XBQAAxVAq5feWWIvNx7Jly2LkyJHx7LPPxoMPPhi1tbUxbdq0WLBgQR71AQAA7USLzcesWbNi5syZccstt0R5eXkceOCBMXfu3Lj99tvzqA8AAGgnWhw4X7FiRQwbNiwi/v4AlAEDBsTLL7+8ZysDAIACMHD+Jr169Yrly5c3WXvmmWeiqqpqjxUFAAC0Py0mHxdccEGMGzcuzjzzzNi6dWvMmzcv7rzzzpgwYUIe9QEAQLtWagWD4HlpsfkYNWpUdOvWLe6+++7o3bt3PProo3HJJZfEySefnEd9AABAO1FqaGhoyHvTDXXr894SoE3rVN4ldQkAbU7n8q6pS9gly9c/ntte/boPym2vnWkx+bj88sub/dj06dMzLQYAAGi/Whw4Ly8vb/JWW1sbixcvjr322iuP+gAAoF0r5fjn3aivr4/PfOYzcdlll+32a20x+bj22mt3WFu6dGnceuutu705AADQus2ZMyeWLVsWffr02e1rtZh87Ez//v1j6dKlu705AAAUXalUyu3tnXrsscdi8eLFceKJJ2byWltMPtasWdPk/fr6+li4cGH06tUrkwIAAIB81NbWRm1t7Q7rlZWVUVlZ2WRt/fr1ceWVV8acOXNiwYIFUV9fv9v7t9h8DB06tEmX1NDQEJWVlTFt2rTd3hwAAIouzyecz58/P+bMmbPD+sSJE2PSpEmN72/fvj0uueSSOPfcc+MDH/hAZvu32Hz85Cc/iU6dOjW+X15eHt27d4+KiorMigAAAPa8sWPHxujRo3dYf2vqMXfu3OjYsWP867/+a6b7t/icjxNOOCHuu+++6NatW2abes4HwDvjOR8A71xbec7H06/8Ore9PrTfgF36vBNPPDHWrVsXZWV/HRHfsmVLREQcfPDB8aMf/ehd799i8rF169aoq6t71xsAAABty+LFi5u8f+WVV0Z9fX3MmDFjt67bYvMxePDgOP300+O4446L/fffv8nHJk6cuFubAwBA0b2bu1C1VS02H9XV1dGnT59YuXJlrFy5snG9SN8kAAAosuuuuy6T6zTbfKxduzaqqqrijjvuyGQjAACg2Jp9yOBJJ52UZx0AAFBIpRz/pNZs89HCTbAAAADekWaPXZnpAACAPa9Iv3c323xs3rw5hg0b9rZf/PDDD2deEAAA0D4123xUVFTExRdfnGctAABQOK1hFiMvzTYfHTp0iFGjRuVZCwAA0I4123wYOAcAgD2vSMlHs3e7knoAAABZKjUkiDg21K3Pe0uANq1TeZfUJQC0OZ3Lu6YuYZc8v+Hp3Pbqu8+HcttrZ5pNPgAAALLU7MwHAACw55n5AAAAyJjkAwAAEpJ8AAAAZEzyAQAACZVKkg8AAIBMST4AACApyQcAAECmNB8AAEAuHLsCAICEDJwDAABkTPIBAAAJecggAABAxiQfAACQkOQDAAAgY5IPAABIyN2uAAAAMib5AACAhMx8AAAAZEzyAQAACUk+AAAAMib5AACAhNztCgAAIGOSDwAASMjMBwAAQMY0HwAAQC4cuwIAgIQMnAMAAGRM8gEAAAkZOAcAAMiY5AMAAJKSfAAAAGRK8gEAAAkVJ/eQfAAAADmRfAAAQEKe8wEAAJAxyQcAACQl+QAAAMiU5AMAABIqTu4h+QAAAHIi+QAAgKSKk31IPgAAgFxoPgAAgFw4dgUAAAl5yCAAAEDGNB8AAEAuNB8AAEAuzHwAAEBCJbfaBQAAyJbkAwAAEpJ8AAAAZEzzAQAA5ELzAQAA5MLMBwAAJOQJ5wAAABnTfAAAALnQfAAAALkw8wEAAAl5zgcAAEDGNB8AAEAuHLsCAICkHLsCAADIlOQDAAASKk7uIfkAAAByIvkAAICESqXiZB+SDwAAIBeSDwAASEryAQAAkCnJBwAAJFSc3EPyAQAA5ETyAQAASRUn+5B8AAAAuZB8AABAQp7zAQAAkDHNBwAAkAvNBwAAkAvNBwAAkAsD5wAAkFDJrXYBAACyJfkAAICkJB8AAACZknwAAEBCxck9JB8AAEBOJB8AAJBQqVSc7EPyAQAA5ELyAQAASUk+AAAAMiX5AACAhIqTe0g+AACAnEg+AAAgqeJkH5IPAAAgF5IPAABIyHM+AAAAMqb5AAAAdvDyyy/HuHHjYsCAAXHMMcfEnDlzdvuajl0BAAA7mDJlShxwwAHxy1/+MlatWhWf+9zn4qCDDooRI0a862tKPgAAgCb+9Kc/xdKlS2Pq1KnRuXPnOOyww2Ls2LGxYMGC3bqu5AMAABIq5Xir3dra2qitrd1hvbKyMiorKxvf/8Mf/hD77rtvvPe9721cO+SQQ+L555/frf2TNB/7dOyeYlsAAGh1Opd3zW2v78z/xk5nNyZOnBiTJk1qfH/Tpk3RpUuXJp/TpUuX2LJly27tL/kAAICCGDt2bIwePXqH9TenHhERXbt23aHR2Lx5c3Tr1m239td8AABAQbz1eFVzDjvssHj11VfjlVdeif322y8iIlasWBGHHnrobu1v4BwAAGjioIMOin79+sXMmTPjjTfeiBdeeCFuv/32naYm70SpoaGhIaMaAQCAdmLdunUxbdq0eOKJJ6KioiLOOuus+PznP79b19R8AAAAuXDsCgAAyIXmAwAAyIXmAwAAyIXmA1pQV1cXNTU1qcsAaFP87AR2RvNBq9C3b9848sgjo1+/ftGvX7/4yEc+EiNHjowf/vCHme2xevXq6Nu3b6xevToiIvr16xfLli1r8evOPvvs+OUvf/mu9+3bt288/vjjO/3Ypk2b4tJLL42jjz46jj766Jg2bVps3br1Xe8FFEtRf3b+zSuvvBLDhg1r8fOA1sNDBmk1vvOd78SgQYNxEnW7AAAF9klEQVQiIqKhoSEWL14cU6ZMiR49esSQIUMy32/58uW79Hnr16/PfO+/ueaaa2L9+vXx8MMPx8aNG2P8+PFx6623xoUXXrjH9gTalyL+7IyIePLJJ+NLX/pSY1MEtA2SD1qlUqkUn/zkJ2PfffeN5557LiL++r9g06ZNi0GDBsXkyZMjImLJkiVx2mmnxYABA2LkyJHx0EMPNV5j48aN8aUvfSkGDBgQxx13XCxcuLDJHm/+X7VVq1bFuHHjYsCAATFkyJC47rrrYtu2bXHeeefFmjVr4itf+UrMmDEjIiL++7//O84555w46qijYvjw4XH33Xc3XnPr1q0xffr0GDRoUAwePDjmzZvX7GvcsmVL3H///XHRRRfF3nvvHb169YoJEybEggULsvkmAoVThJ+dERELFy6MqVOnxpQpU3b/mwbkSvJBq7Rly5b44Q9/GLW1tY3/oxcRsXbt2vjFL34RdXV18dxzz8WECRPi+uuvj6FDh8ayZcti4sSJ0b179+jXr19MmzYtVq9eHT/96U+jVCrF1KlTd7rX1q1b47zzzovBgwfHkiVLYuPGjXHuuefGrbfeGrfeemsMHTo0Jk6cGGPGjImampo499xzY+rUqXHbbbfFihUrYty4cbH33nvHySefHN/61rfiF7/4Rdx7773RvXv3+OpXv9rsa3zxxRdj69atceihhzauHXLIIVFTUxOvvfZa7Lvvvpl9P4FiKMLPzoiIY445Jk4++eTo0KGDBgTaGM0Hrca4ceOivLw8IiLKysri4IMPjuuvvz4++MEPNn7OSSedFJ07d47OnTvHDTfcEMcff3yccMIJERExaNCgGDlyZNx1111xxBFHxAMPPBBz586N/fbbLyIiLr300jjllFN22Hf58uWxZs2auOKKK6JLly7RtWvXuOWWWxprebNFixbFYYcdFmeffXZERBx++OHxmc98JhYsWBAnn3xyLFy4MMaPHx8HHnhgRERcddVVsWjRop2+3o0bN0ZERJcuXRrX/vb3LVu2vLNvHlBYRfvZGRHx3ve+911+t4DUNB+0GrfcckuT/6nbmTf/g1NdXR2/+tWvYuDAgY1r9fX1ccQRR8Srr74adXV1UVVV1fixv/2j9lZ//vOf4z3veU+TJuAf/uEfdvq51dXV8cwzzzTZc/v27Y0pxbp165rsWVlZGfvss89Or9W1a9eI+Guj8be/b968OSIiunXrttOvAXirov3sBNo2zQdtSqlUavx7z549Y8yYMXH11Vc3rr300kvRoUOH2GeffaJTp06xevXqOOSQQyLir8cOdqaqqipeffXV2LJlS3Tu3DkiIh599NFYtWpVnHHGGU0+t2fPnjucR3755Zejrq6u8eNvHn5844034vXXX9/pvgcddFBUVFTEypUrG/+HcsWKFVFVVaX5ADLVnn52Am2bgXParDFjxsT9998fjz32WDQ0NMQLL7wQZ555Ztxzzz3RsWPHOPXUU+Omm26KmpqaeP3112PWrFk7vc6RRx4Z73vf+2LWrFmxZcuWqKmpienTp8eGDRsiIqKioqLxH8ERI0bEr3/96/jxj38c9fX18dJLL8X5558fc+bMiYiIT33qUzFv3rxYuXJlbNmyJWbMmBH19fU73bdr164xfPjwuPHGG+O1116LtWvXxre+9a0YPXr0HvhuAfxVW//ZCbRtmg/arP79+8eMGTNi5syZMXDgwDj//PPj1FNPjfHjx0dExJVXXhkf+tCHYsSIEfGJT3wiPvzhD+/0OhUVFTF37tyorq6Oj370o3HaaafFxz72sfjsZz8bERGnnXZa3HjjjXHFFVfEgQceGN/+9rfjzjvvjMGDB8fpp58e/fv3j3/7t3+LiIgLLrggRo4cGWeffXYcd9xxsffee7/t4PjVV18dPXr0iJNOOilOOeWUGDhwYEycODHj7xTA37WHn51A21VqaGhoSF0EAADQ/kk+AACAXGg+AACAXGg+AACAXGg+AACAXGg+AACAXGg+AACAXGg+AACAXGg+AACAXGg+AACAXPx/N1Bmkc35+F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999" y="2062170"/>
            <a:ext cx="4754880" cy="361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93825"/>
            <a:ext cx="5943600" cy="435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16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Classifier-</a:t>
            </a:r>
            <a:br>
              <a:rPr lang="en-US" dirty="0"/>
            </a:br>
            <a:r>
              <a:rPr lang="en-US" dirty="0"/>
              <a:t>With Feature Engineering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sp>
        <p:nvSpPr>
          <p:cNvPr id="6" name="AutoShape 2" descr="data:image/png;base64,iVBORw0KGgoAAAANSUhEUgAAAx8AAAJJCAYAAADLBIr7AAAABHNCSVQICAgIfAhkiAAAAAlwSFlzAAALEgAACxIB0t1+/AAAADl0RVh0U29mdHdhcmUAbWF0cGxvdGxpYiB2ZXJzaW9uIDMuMC4zLCBodHRwOi8vbWF0cGxvdGxpYi5vcmcvnQurowAAIABJREFUeJzt3X2Yl2WZN/DzN8PwJo4mCQPopqaLm2XxorCoW4GGKaCgT+ZLi4dmQoBCpPnWlqgLQeohUUqRLirm4VoGWbKmWQ9PmkiSa2qWkC0MMiQqIwgNDPP80TY5wjgoN/c1M/fnwzHHwVwzc1/nb/4Y5uR7nfddamhoaAgAAIA9rCx1AQAAQDFoPgAAgFxoPgAAgFxoPgAAgFxoPgAAgFxoPgAAgFxoPgAAgFxoPgAAgFxoPgAAgFxoPgAAgFxoPgAAgFxoPgAAgFx0SLFp6YQDUmwL0Ga99uOnUpcA0Obs07F76hJ2SZ6/Gzf8dHVue+2M5AMAAMhFkuQDAAD4X6VS6gpyI/kAAAByIfkAAICUChQHFOilAgAAKWk+AACAXDh2BQAAKRk4BwAAyJbkAwAAUipO8CH5AAAA8iH5AACAlMx8AAAAZEvyAQAAKRUoDijQSwUAAFKSfAAAQEpmPgAAALIl+QAAgJSKE3xIPgAAgHxIPgAAIKWy4kQfkg8AACAXkg8AAEipOMGH5AMAAMiH5gMAAMiFY1cAAJCShwwCAABkS/IBAAApFSf4kHwAAAD5kHwAAEBKHjIIAACQLckHAACkVJzgQ/IBAADkQ/IBAAApec4HAABAtiQfAACQkrtdAQAAZEvyAQAAKRUn+JB8AAAA+ZB8AABASu52BQAAkC3NBwAAkAvHrgAAIKXinLqSfAAAAPmQfAAAQEoeMggAAJAtyQcAAKRUnOBD8gEAAORD8gEAACl5yCAAAEC2JB8AAJBSgeKAAr1UAAAgJckHAACkZOYDAAAgW5IPAABIqTjBh+QDAADIh+QDAABSMvMBAACQLc0HAACQC8euAAAgpQLFAQV6qQAAQEqSDwAASMnAOQAAQLYkHwAAkFJxgg/JBwAAkA/JBwAApFRWnOhD8gEAAORC8gEAACm52xUAAEC2JB8AAJBScYIPyQcAAJAPyQcAACRUMvMBAACQLckHAAAkJPkAAADImOYDAADIhWNXAACQUIFOXUk+AACAfEg+AAAgobICRR+SDwAAIBeSDwAASMitdgEAADIm+QAAgIQkHwAAABHx4osvxtFHHx2rV69uXFu2bFl8+tOfjoEDB8bxxx8f//mf/7lL19J8AABAQqVSKbe3d+qRRx6Js846KzZs2NC49vzzz8f5558f55xzTjzxxBMxY8aMuOaaa+Kpp55q8XqaDwAAYAc333xzfP3rX48pU6Y0Wf/e974Xw4cPjxEjRkSpVIqBAwfG97///Xjf+97X4jXNfAAAQEJ5jnzU1tZGbW3tDuuVlZVRWVnZZG3MmDExbty4qK6ubrL+29/+NoYMGRIXXXRRPP7449GjR4+YMGFCHHbYYS3ur/kAAICCmD9/fsyZM2eH9YkTJ8akSZOarPXs2XOn19iwYUMsWLAgZs+eHTfccEMsWbIkLrrooujZs2f069fvbffXfAAAQEJ53u1q7NixMXr06B3W35p6vJ1OnTrFJz7xiTjmmGMiIuLjH/94HHfccfHggw9qPgAAgL/a2fGqd+r9739//OUvf2myVl9fv0tfa+AcAAASas13u9qZM844Ix588MF44IEHoqGhIR555JF49NFHY8SIES1+reQDAADYZUOGDInZs2fHN77xjbjyyiujR48eMXPmzDjiiCNa/FrNBwAA0KwDDjggnn/++SZrQ4cOjaFDh77ja2k+AAAgoVLkeK/dxMx8AAAAuZB8AABAQnneajc1yQcAAJALyQcAACRUoOBD8gEAAORD8gEAAAmVFSj6kHwAAAC5kHwAAEBC7nYFAACQMckHAAAkJPkAAADImOQDAAASKlDwIfkAAADyIfkAAICEzHwAAABkTPIBAAAJST4AAAAypvkAAABy4dgVAAAk5NgVAABAxiQfAACQkOQDAAAgY5IPAABIqEDBh+QDAADIh+QDAAASMvMBAACQMckHAAAkJPkAAADImOQDAAASKpN8AAAAZEvyAQAACRUo+JB8AAAA+ZB8AABAQu52BQAAkDHNBwAAkAvHrgAAIKFSOHYFhXDLxTPiO1+Y1WTtnONPi6e//VBsXPT7+NXsH8Xx/Y9LVB1A2zD96q/FtV+ZnroMoA3QfFBYV4/9Ylw44pwma2d+/NSYf8mNseBn90W/8cPj9ofujUXTbouPHvnPiaoEaL0aGhpi7pzvxH33LkxdCrRppVIpt7fUHLuicA6u+of47tSvxwcP6ht/qlnd5GOXnjE+7vrZD2PG3d+MiIg/VP8xPvL+I+Irn5kSQy95LEW5AK1S9arquPYr02PFCyujqlfP1OUAbcQuJR+1tbVRU1MTmzZt2tP1wB73zx8YECtf+p/40OeOjz+uXdXkY4f1PjiW/PbxJmvLX/htDPnAgCgvK8+zTIBW7emnfhu9D+gdd/3gjujdp3fqcqBNk3xERH19fXz3u9+NBQsWxLp16xrXq6qqYsyYMTFhwoQoK3Nqi7bnrp/dF3f97L6dfmzNKzVx4P5N/xE9qOeB0aljp9i3W2Wsr301jxIBWr0TRwyPE0cMT10G0MY023z8+7//ezz55JPx5S9/OQ455JDo0qVLbN68OV544YW4+eab4/XXX48rrrgiz1phj7vjoe/HF067IB556tH4+VOPxb98aHCc/8lPR0REx4qOiasDANqjVhBI5KbZ5uP++++PRYsWRc+eTc9xHnLIIXHkkUfG6NGjNR+0OzPu/mb02Pe98cB1d0R5WXk886ffx6x7bokZn708NmyqTV0eAECb9rbnprp167bT9S5dujhyRbu0ddvWmDTnqtj7lMOjz5kD48MXnhBv/GVzrH1lXbyxZXPq8gCAdqhIMx/NdhAf/ehHY/LkyfH000/H5s1//aVry5Yt8eyzz8bUqVPjYx/7WF41Qm6uOfeSuPSMz0fd1rqoefXPERFx6pDh8eCv/2/iygAA2r5mj1199atfjWnTpsVZZ50V27Zt+/sXdOgQJ554oiNXtEsv1qyO6y/8cjz9x9/F7/7nhZg85rNxVN8Px/jZl6cuDQBop1pDIpGXZpuPrl27xowZM+Lqq6+OP/7xj7Fp06bo2rVrHHTQQdGlS5c8a4TcfPeB70XVe/aPuRfPiPfsvU888fxTMfSSM+L3q1emLg0AoM0rNTQ0NOS+6QkH5L0lQJv22o+fSl0CQJuzT8fuqUvYJf94w4m57fX7LyzOba+dMTUOAADkotljVwAAwJ5XoJEPyQcAAJCPXWo+qqurY/bs2XHZZZfFhg0bYtGiRXu6LgAAoJ1psflYtmxZjBw5Mp599tl48MEHo7a2NqZNmxYLFizIoz4AAGjXPGTwTWbNmhUzZ86MW265JcrLy+PAAw+MuXPnxu23355HfQAAQDvR4sD5ihUrYtiwYRHx9wegDBgwIF5++eU9WxkAABRAa0gk8tJi8tGrV69Yvnx5k7Vnnnkmqqqq9lhRAABA+9Ni8nHBBRfEuHHj4swzz4ytW7fGvHnz4s4774wJEybkUR8AALRrRUo+Wmw+Ro0aFd26dYu77747evfuHY8++mhccsklcfLJJ+dRHwAA0E7s0kMGhw4dGkOHDt3TtQAAQOEUKPhoufm4/PLLm/3Y9OnTMy0GAABov1ocOC8vL2/yVltbG4sXL4699torj/oAAKBdK9JzPlpMPq699tod1pYuXRq33nrrHikIAABon1pMPnamf//+sXTp0qxrAQCAwpF8vMmaNWuavF9fXx8LFy6MXr167bGiAACA9qfF5mPo0KFNuqSGhoaorKyMadOm7dHCAACgCFpDIpGXFpuPn/zkJ9GpU6fG98vLy6N79+5RUVGxRwsDAADalxabjwsvvDDuu+++6NatWx71AABAoRQo+Gh54Hzr1q1RV1eXRy0AAEA71mLyMXjw4Dj99NPjuOOOi/3337/JxyZOnLjHCgMAANqXFpuP6urq6NOnT6xcuTJWrlzZuF6kwRgAANhTivR7dbPNx9q1a6OqqiruuOOOPOsBAADaqWZnPk466aQ86wAAgGIqlfJ7S6zZ5qOhoSHPOgAAgHau2WNXRTp7BgAAqRTp9+5mm4/NmzfHsGHD3vaLH3744cwLAgAA2qdmm4+Kioq4+OKL86wFAAAKp0DBR/PNR4cOHWLUqFF51gIAALRjzTYfBs4BAGDPK9LMR7N3u5J6AAAAWWo2+bj66qvzrAMAAApJ8gEAAJCxZpMPAABgz5N8AAAAZEzyAQAACRUo+JB8AAAA+dB8AAAAuXDsCgAAEjJwDgAAkDHJBwAAJCT5AAAAyJjkAwAAEpJ8AAAAZEzyAQAACUk+AAAAMib5AACAhAoUfEg+AACAfEg+AAAgITMfAAAAGZN8AABAQpIPAACAjEk+AAAgIckHAABAxjQfAABALjQfAACQUKmU39u78eKLL8bRRx8dq1evblz7j//4jzjhhBOif//+MXLkyHjggQd26VpmPgAAgJ165JFH4sorr4wNGzY0ri1cuDDmzZsX8+bNi759+8bPf/7zuPjii6NPnz5x5JFHvu31JB8AAJBQqVTK7e2duPnmm+PrX/96TJkypcn6+vXrY/z48XH44YdHqVSKj3/84/H+978/nnzyyRavKfkAAICCqK2tjdra2h3WKysro7KyssnamDFjYty4cVFdXd1k/bzzzmvy/sqVK+MPf/hDfPCDH2xxf80HAACklOOtdufPnx9z5szZYX3ixIkxadKkJms9e/Zs8XqrVq2KCy+8ME455ZQYOHBgi5+v+QAAgIIYO3ZsjB49eof1t6Yeu2LJkiXxxS9+MUaNGhWXX375Ln2N5gMAABLK8yGDOzte9W7cdtttcdNNN8WXv/zlOO2003b56zQfAADALvvBD34QN910U9x2223Rr1+/d/S1mg8AAEioLL/gIxPf/OY3o66ubofB8wsvvDDGjRv3tl+r+QAAAJp1wAEHxPPPP9/4/sMPP/yur6X5AACAhPKc+UjNQwYBAIBcSD4AACChMskHAABAtiQfAACQkJkPAACAjGk+AACAXDh2BQAACRUpDSjSawUAABKSfAAAQEJutQsAAJAxyQcAACTkVrsAAAAZk3wAAEBCZj4AAAAyJvkAAICEzHwAAABkTPIBAAAJFSkNKNJrBQAAEpJ8AABAQu52BQAAkDHJBwAAJORuVwAAABnTfAAAALlw7AoAABIycA4AAJAxyQcAACRUnNxD8gEAAORE8gEAAAmZ+QAAAMiY5AMAABKSfAAAAGRM8gEAAAmVJB8AAADZknwAAEBCZj4AAAAyJvkAAICEipN7SD4AAICcSD4AACAhMx8AAAAZ03wAAAC5cOwKAAAScuwKAAAgY5IPAABIqCT5AAAAyJbkAwAAEjLzAQAAkDHJBwAAJFSc3EPyAQAA5ETyAQAACZn5AAAAyJjkAwAAEpJ8AAAAZEzyAQAACXnCOQAAQMYkHwAAkFCR0oAivVYAACAhzQcAAJALx64AACAhA+cAAAAZk3wAAEBCHjIIAACQMckHAAAkJPkAAADImOQDAAASKtLdrpI0H6/9+KkU2wK0WZ3Ku6QuAQB2m+QDAAASKoviJB9mPgAAgFxIPgAAIKEizXxIPgAAgFxIPgAAICHP+QAAAMiY5AMAABIqudsVAABAtiQfAACQkLtdAQAAZEzzAQAA5MKxKwAASMitdgEAADIm+QAAgIRKBcoDivNKAQCApCQfAACQkJkPAACAjEk+AAAgIQ8ZBAAAyJjkAwAAEiqF5AMAACBTkg8AAEjI3a4AAAAyJvkAAICE3O0KAAAgY5IPAABIqKxAeUBxXikAAJCU5gMAAMiFY1cAAJCQgXMAAICMST4AACAhyQcAAEDGJB8AAJBQWUg+AAAAMiX5AACAhMx8AAAAZEzyAQAACZVJPgAAALKl+QAAgIRKOf55J5555pk4++yzY+DAgXHsscfGddddF3V1dbv1WjUfAABAEw0NDTF+/PgYPnx4LF26NO69995YsmRJzJs3b7eua+YDAAASKiu1vjxg48aNUVNTE9u3b4+GhoaIiCgrK4vOnTvv1nU1HwAAUBC1tbVRW1u7w3plZWVUVlY2vr/33nvHeeedF1/72tdi5syZUV9fH8cff3yce+65u7V/62uzAACgQEqlUm5v8+fPj2HDhu3wNn/+/CY1bd++PTp06BBXXXVV/OY3v4n7778/XnjhhZg9e/buvdaGv+UoOdpQtz7vLQHatE7lXVKXANDmdC7vmrqEXTL76Rtz2+vc952/S8nHf/3Xf8WNN94YixcvblxbtGhRXHfddfH444+/6/0duwIAgIJ4a5PRnJdeeim2bdvWZK1Dhw5RUVGxW/s7dgUAAAm1xlvtHnvssVFTUxPf/va3o76+PlatWhU333xznHLKKbv1WjUfAABAE4ceemjMnTs3HnrooRg0aFCMHTs2hg0bFpMnT96t6zp2BQAACZWV3tnD//IyZMiQGDJkSKbXlHwAAAC5kHwAAEBC72QWo62TfAAAALmQfAAAQEKtdeZjT5B8AAAAuZB8AABAQqVScfKA4rxSAAAgKckHAAAk5G5XAAAAGZN8AABAQu52BQAAkDHJBwAAJFSSfAAAAGRL8wEAAOTCsSsAAEiozK12AQAAsiX5AACAhAycAwAAZEzyAQAACZVKxckDivNKAQCApCQfAACQkLtdAQAAZEzyAQAACbnbFQAAQMYkHwAAkFDJzAcAAEC2JB8AAJCQmQ8AAICMST4AACAhz/kAAADImOYDAADIhWNXAACQUKlUnDygOK8UAABISvIBAAAJecggAABAxiQfAACQkIcMAgAAZEzyAQAACZn5AAAAyJjkAwAAEjLzAQAAkDHJBwAAJFRm5gMAACBbkg8AAEjIzAcAAEDGJB8AAJBQqUB5QHFeKQAAkJTmAwAAyIVjVwAAkJCBcwAAgIxJPgAAIKGShwwCAABkS/IBAAAJlZn5AAAAyJbkAwAAEjLzAQAAkDHJBwAAJOQ5HwAAABmTfAAAQEKlAuUBxXmlAABAUpIPAABIyMwHAABAxiQfAACQUJnnfAAAAGRL8wEAAOTCsSsAAEjIwDkAAEDGJB8AAJBQycA5AABAtiQfAACQkJkPAACAjEk+AAAgoVKB8oDivFIAACApyQcAACRUZuYDAAAgW5IPAABIyHM+AAAAMib5AACAhDznAwAAIGOSDwAASMjMBwAAQMY0H/AW06/+Wlz7lempywBo1err6+OmG2bHsH85IQYPGBJTJ38x1r+8PnVZQCun+YD/1dDQEHPnfCfuu3dh6lIAWr2bv3lL/Gjhj+LaGdfEbXd8N2rWrosvTP5i6rKgTSqVSrm9pab5gIioXlUdnz9/Unz/nvuiqlfP1OUAtGpb67bGXXd8LyZNnhT/PGRw/NMH/im+dv2M+M2Tv4nfLP9N6vKAVkzzARHx9FO/jd4H9I67fnBH9O7TO3U5AK3a7373fGzatCkGHj2wca1Pn97Ru0/vePLXyxNWBm1TWY5/UnO3K4iIE0cMjxNHDE9dBkCbUFNTExERPXrs32S9R4/9Y+3amhQlAW1Es83HE0880eIXH3XUUZkWAwC0fls2b4mysrKoqKhosl7RsWPU/eUviaqCtqs1zGLkpdnm4/LLL4/q6upoaGjY6cdLpVI899xze6wwAKB16ty5U2zfvj22bdsWHTr8/VeJrXV10aVLl4SVAa1ds83HPffcE5/+9KdjypQp8clPfjLPmgCAVqxnVVVERLz855ejqldV4/q6dX+Ojw3tkaosaLM8ZDAi9ttvv5gxY0bMmjUrtm/fnmdNAEAr1vfwf4y99torlj3x68a16uo1saZ6TQwY2D9hZUBr97YD5/3794/JkyfHa6+9Fvvtt19eNQEArVjHjh3jU2f+n7hh1o3xnvfsG/t13y+umzY9Bh41II788JGpy4M2x8zHm4waNSqPOgCANmTiRRNi29ZtccWXropt27bFkGOHxBVfvix1WUArV2pobqJ8D9pQtz7vLQHatE7lhngB3qnO5V1Tl7BLnvjz/8ttr6P2Pza3vXYm/ZNGAACAQvCQQQAASMjdrgAAADK2S81HdXV1zJ49Oy677LLYsGFDLFq0aE/XBQAAxVAq5feWWIvNx7Jly2LkyJHx7LPPxoMPPhi1tbUxbdq0WLBgQR71AQAA7USLzcesWbNi5syZccstt0R5eXkceOCBMXfu3Lj99tvzqA8AAGgnWhw4X7FiRQwbNiwi/v4AlAEDBsTLL7+8ZysDAIACMHD+Jr169Yrly5c3WXvmmWeiqqpqjxUFAAC0Py0mHxdccEGMGzcuzjzzzNi6dWvMmzcv7rzzzpgwYUIe9QEAQLtWagWD4HlpsfkYNWpUdOvWLe6+++7o3bt3PProo3HJJZfEySefnEd9AABAO1FqaGhoyHvTDXXr894SoE3rVN4ldQkAbU7n8q6pS9gly9c/ntte/boPym2vnWkx+bj88sub/dj06dMzLQYAAGi/Whw4Ly8vb/JWW1sbixcvjr322iuP+gAAoF0r5fjn3aivr4/PfOYzcdlll+32a20x+bj22mt3WFu6dGnceuutu705AADQus2ZMyeWLVsWffr02e1rtZh87Ez//v1j6dKlu705AAAUXalUyu3tnXrsscdi8eLFceKJJ2byWltMPtasWdPk/fr6+li4cGH06tUrkwIAAIB81NbWRm1t7Q7rlZWVUVlZ2WRt/fr1ceWVV8acOXNiwYIFUV9fv9v7t9h8DB06tEmX1NDQEJWVlTFt2rTd3hwAAIouzyecz58/P+bMmbPD+sSJE2PSpEmN72/fvj0uueSSOPfcc+MDH/hAZvu32Hz85Cc/iU6dOjW+X15eHt27d4+KiorMigAAAPa8sWPHxujRo3dYf2vqMXfu3OjYsWP867/+a6b7t/icjxNOOCHuu+++6NatW2abes4HwDvjOR8A71xbec7H06/8Ore9PrTfgF36vBNPPDHWrVsXZWV/HRHfsmVLREQcfPDB8aMf/ehd799i8rF169aoq6t71xsAAABty+LFi5u8f+WVV0Z9fX3MmDFjt67bYvMxePDgOP300+O4446L/fffv8nHJk6cuFubAwBA0b2bu1C1VS02H9XV1dGnT59YuXJlrFy5snG9SN8kAAAosuuuuy6T6zTbfKxduzaqqqrijjvuyGQjAACg2Jp9yOBJJ52UZx0AAFBIpRz/pNZs89HCTbAAAADekWaPXZnpAACAPa9Iv3c323xs3rw5hg0b9rZf/PDDD2deEAAA0D4123xUVFTExRdfnGctAABQOK1hFiMvzTYfHTp0iFGjRuVZCwAA0I4123wYOAcAgD2vSMlHs3e7knoAAABZKjUkiDg21K3Pe0uANq1TeZfUJQC0OZ3Lu6YuYZc8v+Hp3Pbqu8+HcttrZ5pNPgAAALLU7MwHAACw55n5AAAAyJjkAwAAEpJ8AAAAZEzyAQAACZVKkg8AAIBMST4AACApyQcAAECmNB8AAEAuHLsCAICEDJwDAABkTPIBAAAJecggAABAxiQfAACQkOQDAAAgY5IPAABIyN2uAAAAMib5AACAhMx8AAAAZEzyAQAACUk+AAAAMib5AACAhNztCgAAIGOSDwAASMjMBwAAQMY0HwAAQC4cuwIAgIQMnAMAAGRM8gEAAAkZOAcAAMiY5AMAAJKSfAAAAGRK8gEAAAkVJ/eQfAAAADmRfAAAQEKe8wEAAJAxyQcAACQl+QAAAMiU5AMAABIqTu4h+QAAAHIi+QAAgKSKk31IPgAAgFxoPgAAgFw4dgUAAAl5yCAAAEDGNB8AAEAuNB8AAEAuzHwAAEBCJbfaBQAAyJbkAwAAEpJ8AAAAZEzzAQAA5ELzAQAA5MLMBwAAJOQJ5wAAABnTfAAAALnQfAAAALkw8wEAAAl5zgcAAEDGNB8AAEAuHLsCAICkHLsCAADIlOQDAAASKk7uIfkAAAByIvkAAICESqXiZB+SDwAAIBeSDwAASEryAQAAkCnJBwAAJFSc3EPyAQAA5ETyAQAASRUn+5B8AAAAuZB8AABAQp7zAQAAkDHNBwAAkAvNBwAAkAvNBwAAkAsD5wAAkFDJrXYBAACyJfkAAICkJB8AAACZknwAAEBCxck9JB8AAEBOJB8AAJBQqVSc7EPyAQAA5ELyAQAASUk+AAAAMiX5AACAhIqTe0g+AACAnEg+AAAgqeJkH5IPAAAgF5IPAABIyHM+AAAAMqb5AAAAdvDyyy/HuHHjYsCAAXHMMcfEnDlzdvuajl0BAAA7mDJlShxwwAHxy1/+MlatWhWf+9zn4qCDDooRI0a862tKPgAAgCb+9Kc/xdKlS2Pq1KnRuXPnOOyww2Ls2LGxYMGC3bqu5AMAABIq5Xir3dra2qitrd1hvbKyMiorKxvf/8Mf/hD77rtvvPe9721cO+SQQ+L555/frf2TNB/7dOyeYlsAAGh1Opd3zW2v78z/xk5nNyZOnBiTJk1qfH/Tpk3RpUuXJp/TpUuX2LJly27tL/kAAICCGDt2bIwePXqH9TenHhERXbt23aHR2Lx5c3Tr1m239td8AABAQbz1eFVzDjvssHj11VfjlVdeif322y8iIlasWBGHHnrobu1v4BwAAGjioIMOin79+sXMmTPjjTfeiBdeeCFuv/32naYm70SpoaGhIaMaAQCAdmLdunUxbdq0eOKJJ6KioiLOOuus+PznP79b19R8AAAAuXDsCgAAyIXmAwAAyIXmAwAAyIXmA1pQV1cXNTU1qcsAaFP87AR2RvNBq9C3b9848sgjo1+/ftGvX7/4yEc+EiNHjowf/vCHme2xevXq6Nu3b6xevToiIvr16xfLli1r8evOPvvs+OUvf/mu9+3bt288/vjjO/3Ypk2b4tJLL42jjz46jj766Jg2bVps3br1Xe8FFEtRf3b+zSuvvBLDhg1r8fOA1sNDBmk1vvOd78SgQYNxEnW7AAAF9klEQVQiIqKhoSEWL14cU6ZMiR49esSQIUMy32/58uW79Hnr16/PfO+/ueaaa2L9+vXx8MMPx8aNG2P8+PFx6623xoUXXrjH9gTalyL+7IyIePLJJ+NLX/pSY1MEtA2SD1qlUqkUn/zkJ2PfffeN5557LiL++r9g06ZNi0GDBsXkyZMjImLJkiVx2mmnxYABA2LkyJHx0EMPNV5j48aN8aUvfSkGDBgQxx13XCxcuLDJHm/+X7VVq1bFuHHjYsCAATFkyJC47rrrYtu2bXHeeefFmjVr4itf+UrMmDEjIiL++7//O84555w46qijYvjw4XH33Xc3XnPr1q0xffr0GDRoUAwePDjmzZvX7GvcsmVL3H///XHRRRfF3nvvHb169YoJEybEggULsvkmAoVThJ+dERELFy6MqVOnxpQpU3b/mwbkSvJBq7Rly5b44Q9/GLW1tY3/oxcRsXbt2vjFL34RdXV18dxzz8WECRPi+uuvj6FDh8ayZcti4sSJ0b179+jXr19MmzYtVq9eHT/96U+jVCrF1KlTd7rX1q1b47zzzovBgwfHkiVLYuPGjXHuuefGrbfeGrfeemsMHTo0Jk6cGGPGjImampo499xzY+rUqXHbbbfFihUrYty4cbH33nvHySefHN/61rfiF7/4Rdx7773RvXv3+OpXv9rsa3zxxRdj69atceihhzauHXLIIVFTUxOvvfZa7Lvvvpl9P4FiKMLPzoiIY445Jk4++eTo0KGDBgTaGM0Hrca4ceOivLw8IiLKysri4IMPjuuvvz4++MEPNn7OSSedFJ07d47OnTvHDTfcEMcff3yccMIJERExaNCgGDlyZNx1111xxBFHxAMPPBBz586N/fbbLyIiLr300jjllFN22Hf58uWxZs2auOKKK6JLly7RtWvXuOWWWxprebNFixbFYYcdFmeffXZERBx++OHxmc98JhYsWBAnn3xyLFy4MMaPHx8HHnhgRERcddVVsWjRop2+3o0bN0ZERJcuXRrX/vb3LVu2vLNvHlBYRfvZGRHx3ve+911+t4DUNB+0GrfcckuT/6nbmTf/g1NdXR2/+tWvYuDAgY1r9fX1ccQRR8Srr74adXV1UVVV1fixv/2j9lZ//vOf4z3veU+TJuAf/uEfdvq51dXV8cwzzzTZc/v27Y0pxbp165rsWVlZGfvss89Or9W1a9eI+Guj8be/b968OSIiunXrttOvAXirov3sBNo2zQdtSqlUavx7z549Y8yYMXH11Vc3rr300kvRoUOH2GeffaJTp06xevXqOOSQQyLir8cOdqaqqipeffXV2LJlS3Tu3DkiIh599NFYtWpVnHHGGU0+t2fPnjucR3755Zejrq6u8eNvHn5844034vXXX9/pvgcddFBUVFTEypUrG/+HcsWKFVFVVaX5ADLVnn52Am2bgXParDFjxsT9998fjz32WDQ0NMQLL7wQZ555Ztxzzz3RsWPHOPXUU+Omm26KmpqaeP3112PWrFk7vc6RRx4Z73vf+2LWrFmxZcuWqKmpienTp8eGDRsiIqKioqLxH8ERI0bEr3/96/jxj38c9fX18dJLL8X5558fc+bMiYiIT33qUzFv3rxYuXJlbNmyJWbMmBH19fU73bdr164xfPjwuPHGG+O1116LtWvXxre+9a0YPXr0HvhuAfxVW//ZCbRtmg/arP79+8eMGTNi5syZMXDgwDj//PPj1FNPjfHjx0dExJVXXhkf+tCHYsSIEfGJT3wiPvzhD+/0OhUVFTF37tyorq6Oj370o3HaaafFxz72sfjsZz8bERGnnXZa3HjjjXHFFVfEgQceGN/+9rfjzjvvjMGDB8fpp58e/fv3j3/7t3+LiIgLLrggRo4cGWeffXYcd9xxsffee7/t4PjVV18dPXr0iJNOOilOOeWUGDhwYEycODHj7xTA37WHn51A21VqaGhoSF0EAADQ/kk+AACAXGg+AACAXGg+AACAXGg+AACAXGg+AACAXGg+AACAXGg+AACAXGg+AACAXGg+AACAXPx/N1Bmkc35+F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70" y="1931941"/>
            <a:ext cx="4754880" cy="377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70995"/>
            <a:ext cx="5943600" cy="435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24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MLP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Feature Engineering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sp>
        <p:nvSpPr>
          <p:cNvPr id="6" name="AutoShape 2" descr="data:image/png;base64,iVBORw0KGgoAAAANSUhEUgAAAx8AAAJJCAYAAADLBIr7AAAABHNCSVQICAgIfAhkiAAAAAlwSFlzAAALEgAACxIB0t1+/AAAADl0RVh0U29mdHdhcmUAbWF0cGxvdGxpYiB2ZXJzaW9uIDMuMC4zLCBodHRwOi8vbWF0cGxvdGxpYi5vcmcvnQurowAAIABJREFUeJzt3X2Yl2WZN/DzN8PwJo4mCQPopqaLm2XxorCoW4GGKaCgT+ZLi4dmQoBCpPnWlqgLQeohUUqRLirm4VoGWbKmWQ9PmkiSa2qWkC0MMiQqIwgNDPP80TY5wjgoN/c1M/fnwzHHwVwzc1/nb/4Y5uR7nfddamhoaAgAAIA9rCx1AQAAQDFoPgAAgFxoPgAAgFxoPgAAgFxoPgAAgFxoPgAAgFxoPgAAgFxoPgAAgFxoPgAAgFxoPgAAgFxoPgAAgFxoPgAAgFx0SLFp6YQDUmwL0Ga99uOnUpcA0Obs07F76hJ2SZ6/Gzf8dHVue+2M5AMAAMhFkuQDAAD4X6VS6gpyI/kAAAByIfkAAICUChQHFOilAgAAKWk+AACAXDh2BQAAKRk4BwAAyJbkAwAAUipO8CH5AAAA8iH5AACAlMx8AAAAZEvyAQAAKRUoDijQSwUAAFKSfAAAQEpmPgAAALIl+QAAgJSKE3xIPgAAgHxIPgAAIKWy4kQfkg8AACAXkg8AAEipOMGH5AMAAMiH5gMAAMiFY1cAAJCShwwCAABkS/IBAAApFSf4kHwAAAD5kHwAAEBKHjIIAACQLckHAACkVJzgQ/IBAADkQ/IBAAApec4HAABAtiQfAACQkrtdAQAAZEvyAQAAKRUn+JB8AAAA+ZB8AABASu52BQAAkC3NBwAAkAvHrgAAIKXinLqSfAAAAPmQfAAAQEoeMggAAJAtyQcAAKRUnOBD8gEAAORD8gEAACl5yCAAAEC2JB8AAJBSgeKAAr1UAAAgJckHAACkZOYDAAAgW5IPAABIqTjBh+QDAADIh+QDAABSMvMBAACQLc0HAACQC8euAAAgpQLFAQV6qQAAQEqSDwAASMnAOQAAQLYkHwAAkFJxgg/JBwAAkA/JBwAApFRWnOhD8gEAAORC8gEAACm52xUAAEC2JB8AAJBScYIPyQcAAJAPyQcAACRUMvMBAACQLckHAAAkJPkAAADImOYDAADIhWNXAACQUIFOXUk+AACAfEg+AAAgobICRR+SDwAAIBeSDwAASMitdgEAADIm+QAAgIQkHwAAABHx4osvxtFHHx2rV69uXFu2bFl8+tOfjoEDB8bxxx8f//mf/7lL19J8AABAQqVSKbe3d+qRRx6Js846KzZs2NC49vzzz8f5558f55xzTjzxxBMxY8aMuOaaa+Kpp55q8XqaDwAAYAc333xzfP3rX48pU6Y0Wf/e974Xw4cPjxEjRkSpVIqBAwfG97///Xjf+97X4jXNfAAAQEJ5jnzU1tZGbW3tDuuVlZVRWVnZZG3MmDExbty4qK6ubrL+29/+NoYMGRIXXXRRPP7449GjR4+YMGFCHHbYYS3ur/kAAICCmD9/fsyZM2eH9YkTJ8akSZOarPXs2XOn19iwYUMsWLAgZs+eHTfccEMsWbIkLrrooujZs2f069fvbffXfAAAQEJ53u1q7NixMXr06B3W35p6vJ1OnTrFJz7xiTjmmGMiIuLjH/94HHfccfHggw9qPgAAgL/a2fGqd+r9739//OUvf2myVl9fv0tfa+AcAAASas13u9qZM844Ix588MF44IEHoqGhIR555JF49NFHY8SIES1+reQDAADYZUOGDInZs2fHN77xjbjyyiujR48eMXPmzDjiiCNa/FrNBwAA0KwDDjggnn/++SZrQ4cOjaFDh77ja2k+AAAgoVLkeK/dxMx8AAAAuZB8AABAQnneajc1yQcAAJALyQcAACRUoOBD8gEAAORD8gEAAAmVFSj6kHwAAAC5kHwAAEBC7nYFAACQMckHAAAkJPkAAADImOQDAAASKlDwIfkAAADyIfkAAICEzHwAAABkTPIBAAAJST4AAAAypvkAAABy4dgVAAAk5NgVAABAxiQfAACQkOQDAAAgY5IPAABIqEDBh+QDAADIh+QDAAASMvMBAACQMckHAAAkJPkAAADImOQDAAASKpN8AAAAZEvyAQAACRUo+JB8AAAA+ZB8AABAQu52BQAAkDHNBwAAkAvHrgAAIKFSOHYFhXDLxTPiO1+Y1WTtnONPi6e//VBsXPT7+NXsH8Xx/Y9LVB1A2zD96q/FtV+ZnroMoA3QfFBYV4/9Ylw44pwma2d+/NSYf8mNseBn90W/8cPj9ofujUXTbouPHvnPiaoEaL0aGhpi7pzvxH33LkxdCrRppVIpt7fUHLuicA6u+of47tSvxwcP6ht/qlnd5GOXnjE+7vrZD2PG3d+MiIg/VP8xPvL+I+Irn5kSQy95LEW5AK1S9arquPYr02PFCyujqlfP1OUAbcQuJR+1tbVRU1MTmzZt2tP1wB73zx8YECtf+p/40OeOjz+uXdXkY4f1PjiW/PbxJmvLX/htDPnAgCgvK8+zTIBW7emnfhu9D+gdd/3gjujdp3fqcqBNk3xERH19fXz3u9+NBQsWxLp16xrXq6qqYsyYMTFhwoQoK3Nqi7bnrp/dF3f97L6dfmzNKzVx4P5N/xE9qOeB0aljp9i3W2Wsr301jxIBWr0TRwyPE0cMT10G0MY023z8+7//ezz55JPx5S9/OQ455JDo0qVLbN68OV544YW4+eab4/XXX48rrrgiz1phj7vjoe/HF067IB556tH4+VOPxb98aHCc/8lPR0REx4qOiasDANqjVhBI5KbZ5uP++++PRYsWRc+eTc9xHnLIIXHkkUfG6NGjNR+0OzPu/mb02Pe98cB1d0R5WXk886ffx6x7bokZn708NmyqTV0eAECb9rbnprp167bT9S5dujhyRbu0ddvWmDTnqtj7lMOjz5kD48MXnhBv/GVzrH1lXbyxZXPq8gCAdqhIMx/NdhAf/ehHY/LkyfH000/H5s1//aVry5Yt8eyzz8bUqVPjYx/7WF41Qm6uOfeSuPSMz0fd1rqoefXPERFx6pDh8eCv/2/iygAA2r5mj1199atfjWnTpsVZZ50V27Zt+/sXdOgQJ554oiNXtEsv1qyO6y/8cjz9x9/F7/7nhZg85rNxVN8Px/jZl6cuDQBop1pDIpGXZpuPrl27xowZM+Lqq6+OP/7xj7Fp06bo2rVrHHTQQdGlS5c8a4TcfPeB70XVe/aPuRfPiPfsvU888fxTMfSSM+L3q1emLg0AoM0rNTQ0NOS+6QkH5L0lQJv22o+fSl0CQJuzT8fuqUvYJf94w4m57fX7LyzOba+dMTUOAADkotljVwAAwJ5XoJEPyQcAAJCPXWo+qqurY/bs2XHZZZfFhg0bYtGiRXu6LgAAoJ1psflYtmxZjBw5Mp599tl48MEHo7a2NqZNmxYLFizIoz4AAGjXPGTwTWbNmhUzZ86MW265JcrLy+PAAw+MuXPnxu23355HfQAAQDvR4sD5ihUrYtiwYRHx9wegDBgwIF5++eU9WxkAABRAa0gk8tJi8tGrV69Yvnx5k7Vnnnkmqqqq9lhRAABA+9Ni8nHBBRfEuHHj4swzz4ytW7fGvHnz4s4774wJEybkUR8AALRrRUo+Wmw+Ro0aFd26dYu77747evfuHY8++mhccsklcfLJJ+dRHwAA0E7s0kMGhw4dGkOHDt3TtQAAQOEUKPhoufm4/PLLm/3Y9OnTMy0GAABov1ocOC8vL2/yVltbG4sXL4699torj/oAAKBdK9JzPlpMPq699tod1pYuXRq33nrrHikIAABon1pMPnamf//+sXTp0qxrAQCAwpF8vMmaNWuavF9fXx8LFy6MXr167bGiAACA9qfF5mPo0KFNuqSGhoaorKyMadOm7dHCAACgCFpDIpGXFpuPn/zkJ9GpU6fG98vLy6N79+5RUVGxRwsDAADalxabjwsvvDDuu+++6NatWx71AABAoRQo+Gh54Hzr1q1RV1eXRy0AAEA71mLyMXjw4Dj99NPjuOOOi/3337/JxyZOnLjHCgMAANqXFpuP6urq6NOnT6xcuTJWrlzZuF6kwRgAANhTivR7dbPNx9q1a6OqqiruuOOOPOsBAADaqWZnPk466aQ86wAAgGIqlfJ7S6zZ5qOhoSHPOgAAgHau2WNXRTp7BgAAqRTp9+5mm4/NmzfHsGHD3vaLH3744cwLAgAA2qdmm4+Kioq4+OKL86wFAAAKp0DBR/PNR4cOHWLUqFF51gIAALRjzTYfBs4BAGDPK9LMR7N3u5J6AAAAWWo2+bj66qvzrAMAAApJ8gEAAJCxZpMPAABgz5N8AAAAZEzyAQAACRUo+JB8AAAA+dB8AAAAuXDsCgAAEjJwDgAAkDHJBwAAJCT5AAAAyJjkAwAAEpJ8AAAAZEzyAQAACUk+AAAAMib5AACAhAoUfEg+AACAfEg+AAAgITMfAAAAGZN8AABAQpIPAACAjEk+AAAgIckHAABAxjQfAABALjQfAACQUKmU39u78eKLL8bRRx8dq1evblz7j//4jzjhhBOif//+MXLkyHjggQd26VpmPgAAgJ165JFH4sorr4wNGzY0ri1cuDDmzZsX8+bNi759+8bPf/7zuPjii6NPnz5x5JFHvu31JB8AAJBQqVTK7e2duPnmm+PrX/96TJkypcn6+vXrY/z48XH44YdHqVSKj3/84/H+978/nnzyyRavKfkAAICCqK2tjdra2h3WKysro7KyssnamDFjYty4cVFdXd1k/bzzzmvy/sqVK+MPf/hDfPCDH2xxf80HAACklOOtdufPnx9z5szZYX3ixIkxadKkJms9e/Zs8XqrVq2KCy+8ME455ZQYOHBgi5+v+QAAgIIYO3ZsjB49eof1t6Yeu2LJkiXxxS9+MUaNGhWXX375Ln2N5gMAABLK8yGDOzte9W7cdtttcdNNN8WXv/zlOO2003b56zQfAADALvvBD34QN910U9x2223Rr1+/d/S1mg8AAEioLL/gIxPf/OY3o66ubofB8wsvvDDGjRv3tl+r+QAAAJp1wAEHxPPPP9/4/sMPP/yur6X5AACAhPKc+UjNQwYBAIBcSD4AACChMskHAABAtiQfAACQkJkPAACAjGk+AACAXDh2BQAACRUpDSjSawUAABKSfAAAQEJutQsAAJAxyQcAACTkVrsAAAAZk3wAAEBCZj4AAAAyJvkAAICEzHwAAABkTPIBAAAJFSkNKNJrBQAAEpJ8AABAQu52BQAAkDHJBwAAJORuVwAAABnTfAAAALlw7AoAABIycA4AAJAxyQcAACRUnNxD8gEAAORE8gEAAAmZ+QAAAMiY5AMAABKSfAAAAGRM8gEAAAmVJB8AAADZknwAAEBCZj4AAAAyJvkAAICEipN7SD4AAICcSD4AACAhMx8AAAAZ03wAAAC5cOwKAAAScuwKAAAgY5IPAABIqCT5AAAAyJbkAwAAEjLzAQAAkDHJBwAAJFSc3EPyAQAA5ETyAQAACZn5AAAAyJjkAwAAEpJ8AAAAZEzyAQAACXnCOQAAQMYkHwAAkFCR0oAivVYAACAhzQcAAJALx64AACAhA+cAAAAZk3wAAEBCHjIIAACQMckHAAAkJPkAAADImOQDAAASKtLdrpI0H6/9+KkU2wK0WZ3Ku6QuAQB2m+QDAAASKoviJB9mPgAAgFxIPgAAIKEizXxIPgAAgFxIPgAAICHP+QAAAMiY5AMAABIqudsVAABAtiQfAACQkLtdAQAAZEzzAQAA5MKxKwAASMitdgEAADIm+QAAgIRKBcoDivNKAQCApCQfAACQkJkPAACAjEk+AAAgIQ8ZBAAAyJjkAwAAEiqF5AMAACBTkg8AAEjI3a4AAAAyJvkAAICE3O0KAAAgY5IPAABIqKxAeUBxXikAAJCU5gMAAMiFY1cAAJCQgXMAAICMST4AACAhyQcAAEDGJB8AAJBQWUg+AAAAMiX5AACAhMx8AAAAZEzyAQAACZVJPgAAALKl+QAAgIRKOf55J5555pk4++yzY+DAgXHsscfGddddF3V1dbv1WjUfAABAEw0NDTF+/PgYPnx4LF26NO69995YsmRJzJs3b7eua+YDAAASKiu1vjxg48aNUVNTE9u3b4+GhoaIiCgrK4vOnTvv1nU1HwAAUBC1tbVRW1u7w3plZWVUVlY2vr/33nvHeeedF1/72tdi5syZUV9fH8cff3yce+65u7V/62uzAACgQEqlUm5v8+fPj2HDhu3wNn/+/CY1bd++PTp06BBXXXVV/OY3v4n7778/XnjhhZg9e/buvdaGv+UoOdpQtz7vLQHatE7lXVKXANDmdC7vmrqEXTL76Rtz2+vc952/S8nHf/3Xf8WNN94YixcvblxbtGhRXHfddfH444+/6/0duwIAgIJ4a5PRnJdeeim2bdvWZK1Dhw5RUVGxW/s7dgUAAAm1xlvtHnvssVFTUxPf/va3o76+PlatWhU333xznHLKKbv1WjUfAABAE4ceemjMnTs3HnrooRg0aFCMHTs2hg0bFpMnT96t6zp2BQAACZWV3tnD//IyZMiQGDJkSKbXlHwAAAC5kHwAAEBC72QWo62TfAAAALmQfAAAQEKtdeZjT5B8AAAAuZB8AABAQqVScfKA4rxSAAAgKckHAAAk5G5XAAAAGZN8AABAQu52BQAAkDHJBwAAJFSSfAAAAGRL8wEAAOTCsSsAAEiozK12AQAAsiX5AACAhAycAwAAZEzyAQAACZVKxckDivNKAQCApCQfAACQkLtdAQAAZEzyAQAACbnbFQAAQMYkHwAAkFDJzAcAAEC2JB8AAJCQmQ8AAICMST4AACAhz/kAAADImOYDAADIhWNXAACQUKlUnDygOK8UAABISvIBAAAJecggAABAxiQfAACQkIcMAgAAZEzyAQAACZn5AAAAyJjkAwAAEjLzAQAAkDHJBwAAJFRm5gMAACBbkg8AAEjIzAcAAEDGJB8AAJBQqUB5QHFeKQAAkJTmAwAAyIVjVwAAkJCBcwAAgIxJPgAAIKGShwwCAABkS/IBAAAJlZn5AAAAyJbkAwAAEjLzAQAAkDHJBwAAJOQ5HwAAABmTfAAAQEKlAuUBxXmlAABAUpIPAABIyMwHAABAxiQfAACQUJnnfAAAAGRL8wEAAOTCsSsAAEjIwDkAAEDGJB8AAJBQycA5AABAtiQfAACQkJkPAACAjEk+AAAgoVKB8oDivFIAACApyQcAACRUZuYDAAAgW5IPAABIyHM+AAAAMib5AACAhDznAwAAIGOSDwAASMjMBwAAQMY0H/AW06/+Wlz7lempywBo1err6+OmG2bHsH85IQYPGBJTJ38x1r+8PnVZQCun+YD/1dDQEHPnfCfuu3dh6lIAWr2bv3lL/Gjhj+LaGdfEbXd8N2rWrosvTP5i6rKgTSqVSrm9pab5gIioXlUdnz9/Unz/nvuiqlfP1OUAtGpb67bGXXd8LyZNnhT/PGRw/NMH/im+dv2M+M2Tv4nfLP9N6vKAVkzzARHx9FO/jd4H9I67fnBH9O7TO3U5AK3a7373fGzatCkGHj2wca1Pn97Ru0/vePLXyxNWBm1TWY5/UnO3K4iIE0cMjxNHDE9dBkCbUFNTExERPXrs32S9R4/9Y+3amhQlAW1Es83HE0880eIXH3XUUZkWAwC0fls2b4mysrKoqKhosl7RsWPU/eUviaqCtqs1zGLkpdnm4/LLL4/q6upoaGjY6cdLpVI899xze6wwAKB16ty5U2zfvj22bdsWHTr8/VeJrXV10aVLl4SVAa1ds83HPffcE5/+9KdjypQp8clPfjLPmgCAVqxnVVVERLz855ejqldV4/q6dX+Ojw3tkaosaLM8ZDAi9ttvv5gxY0bMmjUrtm/fnmdNAEAr1vfwf4y99torlj3x68a16uo1saZ6TQwY2D9hZUBr97YD5/3794/JkyfHa6+9Fvvtt19eNQEArVjHjh3jU2f+n7hh1o3xnvfsG/t13y+umzY9Bh41II788JGpy4M2x8zHm4waNSqPOgCANmTiRRNi29ZtccWXropt27bFkGOHxBVfvix1WUArV2pobqJ8D9pQtz7vLQHatE7lhngB3qnO5V1Tl7BLnvjz/8ttr6P2Pza3vXYm/ZNGAACAQvCQQQAASMjdrgAAADK2S81HdXV1zJ49Oy677LLYsGFDLFq0aE/XBQAAxVAq5feWWIvNx7Jly2LkyJHx7LPPxoMPPhi1tbUxbdq0WLBgQR71AQAA7USLzcesWbNi5syZccstt0R5eXkceOCBMXfu3Lj99tvzqA8AAGgnWhw4X7FiRQwbNiwi/v4AlAEDBsTLL7+8ZysDAIACMHD+Jr169Yrly5c3WXvmmWeiqqpqjxUFAAC0Py0mHxdccEGMGzcuzjzzzNi6dWvMmzcv7rzzzpgwYUIe9QEAQLtWagWD4HlpsfkYNWpUdOvWLe6+++7o3bt3PProo3HJJZfEySefnEd9AABAO1FqaGhoyHvTDXXr894SoE3rVN4ldQkAbU7n8q6pS9gly9c/ntte/boPym2vnWkx+bj88sub/dj06dMzLQYAAGi/Whw4Ly8vb/JWW1sbixcvjr322iuP+gAAoF0r5fjn3aivr4/PfOYzcdlll+32a20x+bj22mt3WFu6dGnceuutu705AADQus2ZMyeWLVsWffr02e1rtZh87Ez//v1j6dKlu705AAAUXalUyu3tnXrsscdi8eLFceKJJ2byWltMPtasWdPk/fr6+li4cGH06tUrkwIAAIB81NbWRm1t7Q7rlZWVUVlZ2WRt/fr1ceWVV8acOXNiwYIFUV9fv9v7t9h8DB06tEmX1NDQEJWVlTFt2rTd3hwAAIouzyecz58/P+bMmbPD+sSJE2PSpEmN72/fvj0uueSSOPfcc+MDH/hAZvu32Hz85Cc/iU6dOjW+X15eHt27d4+KiorMigAAAPa8sWPHxujRo3dYf2vqMXfu3OjYsWP867/+a6b7t/icjxNOOCHuu+++6NatW2abes4HwDvjOR8A71xbec7H06/8Ore9PrTfgF36vBNPPDHWrVsXZWV/HRHfsmVLREQcfPDB8aMf/ehd799i8rF169aoq6t71xsAAABty+LFi5u8f+WVV0Z9fX3MmDFjt67bYvMxePDgOP300+O4446L/fffv8nHJk6cuFubAwBA0b2bu1C1VS02H9XV1dGnT59YuXJlrFy5snG9SN8kAAAosuuuuy6T6zTbfKxduzaqqqrijjvuyGQjAACg2Jp9yOBJJ52UZx0AAFBIpRz/pNZs89HCTbAAAADekWaPXZnpAACAPa9Iv3c323xs3rw5hg0b9rZf/PDDD2deEAAA0D4123xUVFTExRdfnGctAABQOK1hFiMvzTYfHTp0iFGjRuVZCwAA0I4123wYOAcAgD2vSMlHs3e7knoAAABZKjUkiDg21K3Pe0uANq1TeZfUJQC0OZ3Lu6YuYZc8v+Hp3Pbqu8+HcttrZ5pNPgAAALLU7MwHAACw55n5AAAAyJjkAwAAEpJ8AAAAZEzyAQAACZVKkg8AAIBMST4AACApyQcAAECmNB8AAEAuHLsCAICEDJwDAABkTPIBAAAJecggAABAxiQfAACQkOQDAAAgY5IPAABIyN2uAAAAMib5AACAhMx8AAAAZEzyAQAACUk+AAAAMib5AACAhNztCgAAIGOSDwAASMjMBwAAQMY0HwAAQC4cuwIAgIQMnAMAAGRM8gEAAAkZOAcAAMiY5AMAAJKSfAAAAGRK8gEAAAkVJ/eQfAAAADmRfAAAQEKe8wEAAJAxyQcAACQl+QAAAMiU5AMAABIqTu4h+QAAAHIi+QAAgKSKk31IPgAAgFxoPgAAgFw4dgUAAAl5yCAAAEDGNB8AAEAuNB8AAEAuzHwAAEBCJbfaBQAAyJbkAwAAEpJ8AAAAZEzzAQAA5ELzAQAA5MLMBwAAJOQJ5wAAABnTfAAAALnQfAAAALkw8wEAAAl5zgcAAEDGNB8AAEAuHLsCAICkHLsCAADIlOQDAAASKk7uIfkAAAByIvkAAICESqXiZB+SDwAAIBeSDwAASEryAQAAkCnJBwAAJFSc3EPyAQAA5ETyAQAASRUn+5B8AAAAuZB8AABAQp7zAQAAkDHNBwAAkAvNBwAAkAvNBwAAkAsD5wAAkFDJrXYBAACyJfkAAICkJB8AAACZknwAAEBCxck9JB8AAEBOJB8AAJBQqVSc7EPyAQAA5ELyAQAASUk+AAAAMiX5AACAhIqTe0g+AACAnEg+AAAgqeJkH5IPAAAgF5IPAABIyHM+AAAAMqb5AAAAdvDyyy/HuHHjYsCAAXHMMcfEnDlzdvuajl0BAAA7mDJlShxwwAHxy1/+MlatWhWf+9zn4qCDDooRI0a862tKPgAAgCb+9Kc/xdKlS2Pq1KnRuXPnOOyww2Ls2LGxYMGC3bqu5AMAABIq5Xir3dra2qitrd1hvbKyMiorKxvf/8Mf/hD77rtvvPe9721cO+SQQ+L555/frf2TNB/7dOyeYlsAAGh1Opd3zW2v78z/xk5nNyZOnBiTJk1qfH/Tpk3RpUuXJp/TpUuX2LJly27tL/kAAICCGDt2bIwePXqH9TenHhERXbt23aHR2Lx5c3Tr1m239td8AABAQbz1eFVzDjvssHj11VfjlVdeif322y8iIlasWBGHHnrobu1v4BwAAGjioIMOin79+sXMmTPjjTfeiBdeeCFuv/32naYm70SpoaGhIaMaAQCAdmLdunUxbdq0eOKJJ6KioiLOOuus+PznP79b19R8AAAAuXDsCgAAyIXmAwAAyIXmAwAAyIXmA1pQV1cXNTU1qcsAaFP87AR2RvNBq9C3b9848sgjo1+/ftGvX7/4yEc+EiNHjowf/vCHme2xevXq6Nu3b6xevToiIvr16xfLli1r8evOPvvs+OUvf/mu9+3bt288/vjjO/3Ypk2b4tJLL42jjz46jj766Jg2bVps3br1Xe8FFEtRf3b+zSuvvBLDhg1r8fOA1sNDBmk1vvOd78SgQYNxEnW7AAAF9klEQVQiIqKhoSEWL14cU6ZMiR49esSQIUMy32/58uW79Hnr16/PfO+/ueaaa2L9+vXx8MMPx8aNG2P8+PFx6623xoUXXrjH9gTalyL+7IyIePLJJ+NLX/pSY1MEtA2SD1qlUqkUn/zkJ2PfffeN5557LiL++r9g06ZNi0GDBsXkyZMjImLJkiVx2mmnxYABA2LkyJHx0EMPNV5j48aN8aUvfSkGDBgQxx13XCxcuLDJHm/+X7VVq1bFuHHjYsCAATFkyJC47rrrYtu2bXHeeefFmjVr4itf+UrMmDEjIiL++7//O84555w46qijYvjw4XH33Xc3XnPr1q0xffr0GDRoUAwePDjmzZvX7GvcsmVL3H///XHRRRfF3nvvHb169YoJEybEggULsvkmAoVThJ+dERELFy6MqVOnxpQpU3b/mwbkSvJBq7Rly5b44Q9/GLW1tY3/oxcRsXbt2vjFL34RdXV18dxzz8WECRPi+uuvj6FDh8ayZcti4sSJ0b179+jXr19MmzYtVq9eHT/96U+jVCrF1KlTd7rX1q1b47zzzovBgwfHkiVLYuPGjXHuuefGrbfeGrfeemsMHTo0Jk6cGGPGjImampo499xzY+rUqXHbbbfFihUrYty4cbH33nvHySefHN/61rfiF7/4Rdx7773RvXv3+OpXv9rsa3zxxRdj69atceihhzauHXLIIVFTUxOvvfZa7Lvvvpl9P4FiKMLPzoiIY445Jk4++eTo0KGDBgTaGM0Hrca4ceOivLw8IiLKysri4IMPjuuvvz4++MEPNn7OSSedFJ07d47OnTvHDTfcEMcff3yccMIJERExaNCgGDlyZNx1111xxBFHxAMPPBBz586N/fbbLyIiLr300jjllFN22Hf58uWxZs2auOKKK6JLly7RtWvXuOWWWxprebNFixbFYYcdFmeffXZERBx++OHxmc98JhYsWBAnn3xyLFy4MMaPHx8HHnhgRERcddVVsWjRop2+3o0bN0ZERJcuXRrX/vb3LVu2vLNvHlBYRfvZGRHx3ve+911+t4DUNB+0GrfcckuT/6nbmTf/g1NdXR2/+tWvYuDAgY1r9fX1ccQRR8Srr74adXV1UVVV1fixv/2j9lZ//vOf4z3veU+TJuAf/uEfdvq51dXV8cwzzzTZc/v27Y0pxbp165rsWVlZGfvss89Or9W1a9eI+Guj8be/b968OSIiunXrttOvAXirov3sBNo2zQdtSqlUavx7z549Y8yYMXH11Vc3rr300kvRoUOH2GeffaJTp06xevXqOOSQQyLir8cOdqaqqipeffXV2LJlS3Tu3DkiIh599NFYtWpVnHHGGU0+t2fPnjucR3755Zejrq6u8eNvHn5844034vXXX9/pvgcddFBUVFTEypUrG/+HcsWKFVFVVaX5ADLVnn52Am2bgXParDFjxsT9998fjz32WDQ0NMQLL7wQZ555Ztxzzz3RsWPHOPXUU+Omm26KmpqaeP3112PWrFk7vc6RRx4Z73vf+2LWrFmxZcuWqKmpienTp8eGDRsiIqKioqLxH8ERI0bEr3/96/jxj38c9fX18dJLL8X5558fc+bMiYiIT33qUzFv3rxYuXJlbNmyJWbMmBH19fU73bdr164xfPjwuPHGG+O1116LtWvXxre+9a0YPXr0HvhuAfxVW//ZCbRtmg/arP79+8eMGTNi5syZMXDgwDj//PPj1FNPjfHjx0dExJVXXhkf+tCHYsSIEfGJT3wiPvzhD+/0OhUVFTF37tyorq6Oj370o3HaaafFxz72sfjsZz8bERGnnXZa3HjjjXHFFVfEgQceGN/+9rfjzjvvjMGDB8fpp58e/fv3j3/7t3+LiIgLLrggRo4cGWeffXYcd9xxsffee7/t4PjVV18dPXr0iJNOOilOOeWUGDhwYEycODHj7xTA37WHn51A21VqaGhoSF0EAADQ/kk+AACAXGg+AACAXGg+AACAXGg+AACAXGg+AACAXGg+AACAXGg+AACAXGg+AACAXGg+AACAXPx/N1Bmkc35+F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863" y="2066215"/>
            <a:ext cx="4754880" cy="3688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18" y="1734547"/>
            <a:ext cx="5943600" cy="435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24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8107"/>
            <a:ext cx="10515600" cy="1325563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Deployment</a:t>
            </a: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7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Model has not yet been deployed and is </a:t>
            </a:r>
            <a:r>
              <a:rPr lang="en-IN" dirty="0"/>
              <a:t>currently </a:t>
            </a:r>
            <a:r>
              <a:rPr lang="en-IN" dirty="0" smtClean="0"/>
              <a:t>being adapted to validate </a:t>
            </a:r>
            <a:r>
              <a:rPr lang="en-IN" dirty="0"/>
              <a:t>on a larger set of validation dataset to predict the classification of Intermittent demand components forecast for a large aerospace OEM engaged in designing, manufacturing and servicing, systems and components for commercial aviation, business aviation, helicopters, military &amp; defence sector, space, airports and several other industries in Road Transport, Marine and Critical Infrastructure.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77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Increasing the service level (probability of not losing sales) from 95 to 97% is vastly more expensive than increasing it from 85 to 87%.</a:t>
            </a:r>
            <a:endParaRPr lang="en-IN" dirty="0" smtClean="0"/>
          </a:p>
          <a:p>
            <a:pPr algn="just"/>
            <a:r>
              <a:rPr lang="en-IN" dirty="0" smtClean="0"/>
              <a:t>Inventory </a:t>
            </a:r>
            <a:r>
              <a:rPr lang="en-IN" dirty="0"/>
              <a:t>carrying costs is expressed as a percentage number and typically accounts for 15% to 30% of the value of a merchant’s inventory</a:t>
            </a:r>
            <a:r>
              <a:rPr lang="en-IN" dirty="0" smtClean="0"/>
              <a:t>.</a:t>
            </a:r>
            <a:endParaRPr lang="en-US" dirty="0" smtClean="0"/>
          </a:p>
          <a:p>
            <a:pPr algn="just"/>
            <a:r>
              <a:rPr lang="en-IN" dirty="0"/>
              <a:t>Intermittent demand components </a:t>
            </a:r>
            <a:r>
              <a:rPr lang="en-IN" dirty="0" smtClean="0"/>
              <a:t>constitute </a:t>
            </a:r>
            <a:r>
              <a:rPr lang="en-IN" dirty="0"/>
              <a:t>up to 60% of </a:t>
            </a:r>
            <a:r>
              <a:rPr lang="en-IN" dirty="0" smtClean="0"/>
              <a:t>this </a:t>
            </a:r>
            <a:r>
              <a:rPr lang="en-IN" dirty="0"/>
              <a:t>total </a:t>
            </a:r>
            <a:r>
              <a:rPr lang="en-IN" dirty="0" smtClean="0"/>
              <a:t>stock.</a:t>
            </a:r>
            <a:endParaRPr lang="en-IN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pic>
        <p:nvPicPr>
          <p:cNvPr id="1026" name="Picture 2" descr="There are diminishing returns when investing more on inventory to further improve service level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877" y="1929999"/>
            <a:ext cx="581659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6775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8800" dirty="0">
                <a:solidFill>
                  <a:srgbClr val="F6960A"/>
                </a:solidFill>
                <a:ea typeface="+mn-ea"/>
              </a:rP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8545" y="4589463"/>
            <a:ext cx="3588904" cy="150018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6960A"/>
                </a:solidFill>
              </a:rPr>
              <a:t>By:-</a:t>
            </a:r>
          </a:p>
          <a:p>
            <a:r>
              <a:rPr lang="en-US" sz="3200" dirty="0" err="1">
                <a:solidFill>
                  <a:srgbClr val="F6960A"/>
                </a:solidFill>
              </a:rPr>
              <a:t>Ashish</a:t>
            </a:r>
            <a:r>
              <a:rPr lang="en-US" sz="3200" dirty="0">
                <a:solidFill>
                  <a:srgbClr val="F6960A"/>
                </a:solidFill>
              </a:rPr>
              <a:t> K. Singh</a:t>
            </a:r>
          </a:p>
          <a:p>
            <a:r>
              <a:rPr lang="en-US" sz="3200" dirty="0">
                <a:solidFill>
                  <a:srgbClr val="F6960A"/>
                </a:solidFill>
              </a:rPr>
              <a:t>BA05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8107"/>
            <a:ext cx="10515600" cy="1325563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Intermittent Demand?</a:t>
            </a:r>
            <a:br>
              <a:rPr lang="en-US" dirty="0"/>
            </a:br>
            <a:r>
              <a:rPr lang="en-US" dirty="0"/>
              <a:t>(also known as </a:t>
            </a:r>
            <a:r>
              <a:rPr lang="en-US" dirty="0" smtClean="0"/>
              <a:t>Sporadic </a:t>
            </a:r>
            <a:r>
              <a:rPr lang="en-US" dirty="0"/>
              <a:t>demand)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3382"/>
            <a:ext cx="4975746" cy="440358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Defined </a:t>
            </a:r>
            <a:r>
              <a:rPr lang="en-US" sz="2000" dirty="0"/>
              <a:t>as “infrequent in the sense that the average time between consecutive transactions is considerably larger than the unit time period” </a:t>
            </a:r>
            <a:endParaRPr lang="en-IN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dirty="0" smtClean="0"/>
              <a:t>When </a:t>
            </a:r>
            <a:r>
              <a:rPr lang="en-IN" sz="2000" dirty="0"/>
              <a:t>a product experiences several periods </a:t>
            </a:r>
            <a:r>
              <a:rPr lang="en-US" sz="2000" dirty="0"/>
              <a:t>of zero demand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Often </a:t>
            </a:r>
            <a:r>
              <a:rPr lang="en-IN" sz="2000" dirty="0"/>
              <a:t>demand is small, and sometimes highly variable in size</a:t>
            </a:r>
            <a:r>
              <a:rPr lang="en-IN" sz="2000" dirty="0" smtClean="0"/>
              <a:t>.</a:t>
            </a:r>
            <a:endParaRPr lang="en-IN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dirty="0"/>
              <a:t>Very common in industries such as aviation, automotive, defence, manufacturing and retail</a:t>
            </a:r>
            <a:r>
              <a:rPr lang="en-IN" sz="2000" dirty="0" smtClean="0"/>
              <a:t>.</a:t>
            </a:r>
            <a:endParaRPr lang="en-IN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dirty="0"/>
              <a:t>Also seen for products nearing end of their life cycle.</a:t>
            </a:r>
            <a:endParaRPr lang="en-US" sz="2000" dirty="0"/>
          </a:p>
          <a:p>
            <a:pPr>
              <a:spcBef>
                <a:spcPts val="600"/>
              </a:spcBef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2458" y="2116184"/>
            <a:ext cx="6005714" cy="338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489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Intermittent Demand </a:t>
            </a:r>
            <a:r>
              <a:rPr lang="en-US" dirty="0" smtClean="0"/>
              <a:t>Forecasting</a:t>
            </a:r>
            <a:br>
              <a:rPr lang="en-US" dirty="0" smtClean="0"/>
            </a:br>
            <a:r>
              <a:rPr lang="en-IN" dirty="0"/>
              <a:t>Techniques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2446" y="1672045"/>
            <a:ext cx="2220686" cy="5747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Forecasting</a:t>
            </a:r>
            <a:br>
              <a:rPr lang="en-US" sz="1600" b="1" dirty="0"/>
            </a:br>
            <a:r>
              <a:rPr lang="en-IN" sz="1600" b="1" dirty="0"/>
              <a:t>Techniques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1267099" y="3458183"/>
            <a:ext cx="1175850" cy="476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Delphi method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75741" y="2866030"/>
            <a:ext cx="2625634" cy="45050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Qualitative techniques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728725" y="2866032"/>
            <a:ext cx="2390503" cy="450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Quantitative techniques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570864" y="3965098"/>
            <a:ext cx="1364810" cy="78643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dk1"/>
                </a:solidFill>
              </a:rPr>
              <a:t>Market Research method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14800" y="3682885"/>
            <a:ext cx="1432712" cy="4557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Causal </a:t>
            </a:r>
            <a:r>
              <a:rPr lang="en-IN" sz="1600" b="1" dirty="0"/>
              <a:t>Forecasting</a:t>
            </a:r>
            <a:endParaRPr lang="en-US" sz="1600" dirty="0" smtClean="0">
              <a:solidFill>
                <a:schemeClr val="l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6187" y="3696239"/>
            <a:ext cx="1649138" cy="45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Time Series Analysis </a:t>
            </a:r>
            <a:endParaRPr lang="en-US" sz="1600" dirty="0" smtClean="0">
              <a:solidFill>
                <a:schemeClr val="lt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67099" y="4768145"/>
            <a:ext cx="1175850" cy="476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dk1"/>
                </a:solidFill>
              </a:rPr>
              <a:t>Panel Consensus 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70864" y="5466464"/>
            <a:ext cx="1364810" cy="73844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dk1"/>
                </a:solidFill>
              </a:rPr>
              <a:t>Bayesian decision theory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04" name="Elbow Connector 103"/>
          <p:cNvCxnSpPr>
            <a:endCxn id="66" idx="1"/>
          </p:cNvCxnSpPr>
          <p:nvPr/>
        </p:nvCxnSpPr>
        <p:spPr>
          <a:xfrm rot="16200000" flipH="1">
            <a:off x="393887" y="3658712"/>
            <a:ext cx="2492772" cy="18611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7" idx="1"/>
          </p:cNvCxnSpPr>
          <p:nvPr/>
        </p:nvCxnSpPr>
        <p:spPr>
          <a:xfrm>
            <a:off x="709684" y="3696239"/>
            <a:ext cx="5574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1" idx="1"/>
          </p:cNvCxnSpPr>
          <p:nvPr/>
        </p:nvCxnSpPr>
        <p:spPr>
          <a:xfrm flipV="1">
            <a:off x="709684" y="4358317"/>
            <a:ext cx="1861180" cy="32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56" idx="1"/>
          </p:cNvCxnSpPr>
          <p:nvPr/>
        </p:nvCxnSpPr>
        <p:spPr>
          <a:xfrm>
            <a:off x="709684" y="5006201"/>
            <a:ext cx="5574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endCxn id="132" idx="1"/>
          </p:cNvCxnSpPr>
          <p:nvPr/>
        </p:nvCxnSpPr>
        <p:spPr>
          <a:xfrm>
            <a:off x="4430888" y="4148923"/>
            <a:ext cx="1898869" cy="1777254"/>
          </a:xfrm>
          <a:prstGeom prst="bentConnector3">
            <a:avLst>
              <a:gd name="adj1" fmla="val -1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783508" y="5084640"/>
            <a:ext cx="1158616" cy="7636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Moving Average (MA</a:t>
            </a:r>
            <a:r>
              <a:rPr lang="en-IN" sz="1600" dirty="0" smtClean="0"/>
              <a:t>)</a:t>
            </a:r>
            <a:endParaRPr lang="en-US" sz="1600" dirty="0" smtClean="0">
              <a:solidFill>
                <a:schemeClr val="lt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329757" y="5631755"/>
            <a:ext cx="1526749" cy="5888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Exponential Smoothing (EA)</a:t>
            </a:r>
            <a:endParaRPr lang="en-US" sz="1600" dirty="0" smtClean="0">
              <a:solidFill>
                <a:schemeClr val="lt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329757" y="4281876"/>
            <a:ext cx="1526749" cy="120611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ARIMA (Autoregressive integrated moving average) </a:t>
            </a:r>
            <a:endParaRPr lang="en-US" sz="1600" dirty="0" smtClean="0">
              <a:solidFill>
                <a:schemeClr val="lt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56709" y="4312827"/>
            <a:ext cx="1158616" cy="4761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X11 Forecasting </a:t>
            </a:r>
            <a:endParaRPr lang="en-US" sz="1600" dirty="0" smtClean="0">
              <a:solidFill>
                <a:schemeClr val="lt1"/>
              </a:solidFill>
            </a:endParaRPr>
          </a:p>
        </p:txBody>
      </p:sp>
      <p:cxnSp>
        <p:nvCxnSpPr>
          <p:cNvPr id="165" name="Elbow Connector 164"/>
          <p:cNvCxnSpPr>
            <a:stCxn id="9" idx="2"/>
            <a:endCxn id="15" idx="0"/>
          </p:cNvCxnSpPr>
          <p:nvPr/>
        </p:nvCxnSpPr>
        <p:spPr>
          <a:xfrm rot="5400000">
            <a:off x="6817516" y="1589777"/>
            <a:ext cx="379703" cy="383322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9" idx="2"/>
            <a:endCxn id="14" idx="0"/>
          </p:cNvCxnSpPr>
          <p:nvPr/>
        </p:nvCxnSpPr>
        <p:spPr>
          <a:xfrm rot="16200000" flipH="1">
            <a:off x="9844392" y="2396120"/>
            <a:ext cx="366349" cy="220717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134" idx="1"/>
          </p:cNvCxnSpPr>
          <p:nvPr/>
        </p:nvCxnSpPr>
        <p:spPr>
          <a:xfrm>
            <a:off x="4430888" y="4550883"/>
            <a:ext cx="3258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4430888" y="4939523"/>
            <a:ext cx="19105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4444450" y="5510088"/>
            <a:ext cx="3258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8635065" y="4284283"/>
            <a:ext cx="1365819" cy="7636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Econometric </a:t>
            </a:r>
            <a:r>
              <a:rPr lang="en-IN" sz="1600" dirty="0"/>
              <a:t>Model</a:t>
            </a:r>
            <a:endParaRPr lang="en-US" sz="1600" dirty="0"/>
          </a:p>
        </p:txBody>
      </p:sp>
      <p:sp>
        <p:nvSpPr>
          <p:cNvPr id="185" name="Rectangle 184"/>
          <p:cNvSpPr/>
          <p:nvPr/>
        </p:nvSpPr>
        <p:spPr>
          <a:xfrm>
            <a:off x="10119228" y="5027049"/>
            <a:ext cx="1158616" cy="40279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Regression</a:t>
            </a:r>
            <a:endParaRPr lang="en-US" sz="1600" dirty="0" smtClean="0">
              <a:solidFill>
                <a:schemeClr val="lt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8661747" y="5468051"/>
            <a:ext cx="1365819" cy="7636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Leading Indicator Models</a:t>
            </a:r>
            <a:endParaRPr lang="en-US" sz="1600" dirty="0"/>
          </a:p>
        </p:txBody>
      </p:sp>
      <p:cxnSp>
        <p:nvCxnSpPr>
          <p:cNvPr id="190" name="Elbow Connector 189"/>
          <p:cNvCxnSpPr/>
          <p:nvPr/>
        </p:nvCxnSpPr>
        <p:spPr>
          <a:xfrm rot="10800000" flipV="1">
            <a:off x="10027566" y="4148923"/>
            <a:ext cx="1819946" cy="1777254"/>
          </a:xfrm>
          <a:prstGeom prst="bentConnector3">
            <a:avLst>
              <a:gd name="adj1" fmla="val 95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5" idx="3"/>
          </p:cNvCxnSpPr>
          <p:nvPr/>
        </p:nvCxnSpPr>
        <p:spPr>
          <a:xfrm flipH="1">
            <a:off x="11277844" y="5228445"/>
            <a:ext cx="4182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184" idx="3"/>
          </p:cNvCxnSpPr>
          <p:nvPr/>
        </p:nvCxnSpPr>
        <p:spPr>
          <a:xfrm flipH="1">
            <a:off x="10000884" y="4666107"/>
            <a:ext cx="16952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6" idx="2"/>
            <a:endCxn id="8" idx="0"/>
          </p:cNvCxnSpPr>
          <p:nvPr/>
        </p:nvCxnSpPr>
        <p:spPr>
          <a:xfrm rot="5400000">
            <a:off x="3626064" y="509305"/>
            <a:ext cx="619220" cy="40942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6" idx="2"/>
            <a:endCxn id="9" idx="0"/>
          </p:cNvCxnSpPr>
          <p:nvPr/>
        </p:nvCxnSpPr>
        <p:spPr>
          <a:xfrm rot="16200000" flipH="1">
            <a:off x="7143772" y="1085827"/>
            <a:ext cx="619222" cy="29411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4" grpId="0" animBg="1"/>
      <p:bldP spid="15" grpId="0" animBg="1"/>
      <p:bldP spid="56" grpId="0" animBg="1"/>
      <p:bldP spid="66" grpId="0" animBg="1"/>
      <p:bldP spid="121" grpId="0" animBg="1"/>
      <p:bldP spid="132" grpId="0" animBg="1"/>
      <p:bldP spid="133" grpId="0" animBg="1"/>
      <p:bldP spid="134" grpId="0" animBg="1"/>
      <p:bldP spid="184" grpId="0" animBg="1"/>
      <p:bldP spid="185" grpId="0" animBg="1"/>
      <p:bldP spid="1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40522" cy="4351338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000" b="1" dirty="0"/>
              <a:t>Cross Industry Standard Process for Data Mining </a:t>
            </a:r>
            <a:r>
              <a:rPr lang="en-US" sz="2000" dirty="0"/>
              <a:t>or </a:t>
            </a:r>
            <a:r>
              <a:rPr lang="en-US" sz="2000" b="1" dirty="0"/>
              <a:t>CRISP-DM</a:t>
            </a:r>
            <a:r>
              <a:rPr lang="en-US" sz="2000" dirty="0"/>
              <a:t> is a 1996 methodology created to shape Data Mining projects. It consists of 6 steps to conceive a Data Mining project and they can have cycle iterations according to developers’ needs. </a:t>
            </a:r>
            <a:r>
              <a:rPr lang="en-US" sz="2000" dirty="0" smtClean="0"/>
              <a:t>These </a:t>
            </a:r>
            <a:r>
              <a:rPr lang="en-US" sz="2000" dirty="0"/>
              <a:t>steps are </a:t>
            </a:r>
          </a:p>
          <a:p>
            <a:pPr lvl="1"/>
            <a:r>
              <a:rPr lang="en-US" sz="2000" dirty="0"/>
              <a:t>Business Understanding</a:t>
            </a:r>
          </a:p>
          <a:p>
            <a:pPr lvl="1"/>
            <a:r>
              <a:rPr lang="en-US" sz="2000" dirty="0"/>
              <a:t>Data Understanding</a:t>
            </a:r>
          </a:p>
          <a:p>
            <a:pPr lvl="1"/>
            <a:r>
              <a:rPr lang="en-US" sz="2000" dirty="0"/>
              <a:t>Data Preparation</a:t>
            </a:r>
          </a:p>
          <a:p>
            <a:pPr lvl="1"/>
            <a:r>
              <a:rPr lang="en-US" sz="2000" dirty="0"/>
              <a:t>Modeling</a:t>
            </a:r>
          </a:p>
          <a:p>
            <a:pPr lvl="1"/>
            <a:r>
              <a:rPr lang="en-US" sz="2000" dirty="0"/>
              <a:t>Evaluation, and </a:t>
            </a:r>
          </a:p>
          <a:p>
            <a:pPr lvl="1"/>
            <a:r>
              <a:rPr lang="en-US" sz="2000" dirty="0"/>
              <a:t>Deployment.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pic>
        <p:nvPicPr>
          <p:cNvPr id="2050" name="Picture 2" descr="CRISP-DM, still the top methodology for analytics, data mining, or data  science projects - KDnug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44" y="1854317"/>
            <a:ext cx="4114799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15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8107"/>
            <a:ext cx="10515600" cy="1325563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Business Understanding</a:t>
            </a: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2836" y="2008930"/>
            <a:ext cx="10654145" cy="20621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i="1" dirty="0"/>
              <a:t>“Inventory is a current asset that should more than earn its keep; if inventory incurs more costs than benefits, it is really a liability. Excess inventory is clearly an operational liability.” </a:t>
            </a:r>
            <a:r>
              <a:rPr lang="en-US" sz="3200" b="1" dirty="0"/>
              <a:t>(</a:t>
            </a:r>
            <a:r>
              <a:rPr lang="en-US" sz="3200" b="1" dirty="0" err="1"/>
              <a:t>Toelle</a:t>
            </a:r>
            <a:r>
              <a:rPr lang="en-US" sz="3200" b="1" dirty="0"/>
              <a:t> &amp; </a:t>
            </a:r>
            <a:r>
              <a:rPr lang="en-US" sz="3200" b="1" dirty="0" err="1"/>
              <a:t>Tersine</a:t>
            </a:r>
            <a:r>
              <a:rPr lang="en-US" sz="3200" b="1" dirty="0"/>
              <a:t>, 1989). </a:t>
            </a:r>
          </a:p>
        </p:txBody>
      </p:sp>
    </p:spTree>
    <p:extLst>
      <p:ext uri="{BB962C8B-B14F-4D97-AF65-F5344CB8AC3E}">
        <p14:creationId xmlns:p14="http://schemas.microsoft.com/office/powerpoint/2010/main" val="178978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28534</TotalTime>
  <Words>1010</Words>
  <Application>Microsoft Office PowerPoint</Application>
  <PresentationFormat>Custom</PresentationFormat>
  <Paragraphs>205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Intermittent Demand Classification Using Machine Learning</vt:lpstr>
      <vt:lpstr>Agenda</vt:lpstr>
      <vt:lpstr>Problem Statement</vt:lpstr>
      <vt:lpstr>Introduction</vt:lpstr>
      <vt:lpstr>What is Intermittent Demand? (also known as Sporadic demand)</vt:lpstr>
      <vt:lpstr>Intermittent Demand Forecasting Techniques</vt:lpstr>
      <vt:lpstr>Project Methodology</vt:lpstr>
      <vt:lpstr>Business Understanding</vt:lpstr>
      <vt:lpstr>PowerPoint Presentation</vt:lpstr>
      <vt:lpstr>Problems with Current Methods</vt:lpstr>
      <vt:lpstr>Impact of Demand Forecasting</vt:lpstr>
      <vt:lpstr>Data Understanding</vt:lpstr>
      <vt:lpstr>Intermittent Demand Data</vt:lpstr>
      <vt:lpstr>Demand Pattern</vt:lpstr>
      <vt:lpstr>Co-Relation Matrix</vt:lpstr>
      <vt:lpstr>Data Preparation</vt:lpstr>
      <vt:lpstr>Feature Engineering</vt:lpstr>
      <vt:lpstr>Modeling</vt:lpstr>
      <vt:lpstr>Modeling technique</vt:lpstr>
      <vt:lpstr>Evaluation</vt:lpstr>
      <vt:lpstr>Accuracy</vt:lpstr>
      <vt:lpstr>Naive Bayes- Without Feature Engineering</vt:lpstr>
      <vt:lpstr>Support Vector Classifier- Without Feature Engineering</vt:lpstr>
      <vt:lpstr>Neural Network – MLP -  Without Feature Engineering</vt:lpstr>
      <vt:lpstr>Naive Bayes-  With Feature Engineering</vt:lpstr>
      <vt:lpstr>Support Vector Classifier- With Feature Engineering</vt:lpstr>
      <vt:lpstr>Neural Network – MLP –  With Feature Engineering</vt:lpstr>
      <vt:lpstr>Deployment</vt:lpstr>
      <vt:lpstr>Current Status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Ashish</cp:lastModifiedBy>
  <cp:revision>418</cp:revision>
  <dcterms:created xsi:type="dcterms:W3CDTF">2016-03-16T11:15:40Z</dcterms:created>
  <dcterms:modified xsi:type="dcterms:W3CDTF">2021-03-04T20:44:19Z</dcterms:modified>
</cp:coreProperties>
</file>