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56" r:id="rId2"/>
    <p:sldId id="387" r:id="rId3"/>
    <p:sldId id="463" r:id="rId4"/>
    <p:sldId id="466" r:id="rId5"/>
    <p:sldId id="467" r:id="rId6"/>
    <p:sldId id="465" r:id="rId7"/>
    <p:sldId id="468" r:id="rId8"/>
    <p:sldId id="469" r:id="rId9"/>
    <p:sldId id="471" r:id="rId10"/>
    <p:sldId id="470" r:id="rId11"/>
    <p:sldId id="477" r:id="rId12"/>
    <p:sldId id="473" r:id="rId13"/>
    <p:sldId id="472" r:id="rId14"/>
    <p:sldId id="474" r:id="rId15"/>
    <p:sldId id="475" r:id="rId16"/>
    <p:sldId id="476" r:id="rId17"/>
    <p:sldId id="478" r:id="rId18"/>
    <p:sldId id="273"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Roboto Slab" panose="020B0604020202020204" charset="0"/>
      <p:regular r:id="rId25"/>
      <p:bold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95959"/>
    <a:srgbClr val="F5F5F5"/>
    <a:srgbClr val="990099"/>
    <a:srgbClr val="CC3399"/>
    <a:srgbClr val="5324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6318" autoAdjust="0"/>
  </p:normalViewPr>
  <p:slideViewPr>
    <p:cSldViewPr snapToGrid="0">
      <p:cViewPr varScale="1">
        <p:scale>
          <a:sx n="70" d="100"/>
          <a:sy n="70" d="100"/>
        </p:scale>
        <p:origin x="536" y="56"/>
      </p:cViewPr>
      <p:guideLst/>
    </p:cSldViewPr>
  </p:slideViewPr>
  <p:notesTextViewPr>
    <p:cViewPr>
      <p:scale>
        <a:sx n="1" d="1"/>
        <a:sy n="1" d="1"/>
      </p:scale>
      <p:origin x="0" y="0"/>
    </p:cViewPr>
  </p:notesTextViewPr>
  <p:sorterViewPr>
    <p:cViewPr>
      <p:scale>
        <a:sx n="100" d="100"/>
        <a:sy n="100" d="100"/>
      </p:scale>
      <p:origin x="0" y="-241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04D3E-AB25-4865-88B1-E5CEDFA4F726}" type="datetimeFigureOut">
              <a:rPr lang="en-IN" smtClean="0"/>
              <a:t>05-03-2021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8B107A-A654-4768-8807-756F0176A7E3}" type="slidenum">
              <a:rPr lang="en-IN" smtClean="0"/>
              <a:t>‹#›</a:t>
            </a:fld>
            <a:endParaRPr lang="en-IN"/>
          </a:p>
        </p:txBody>
      </p:sp>
    </p:spTree>
    <p:extLst>
      <p:ext uri="{BB962C8B-B14F-4D97-AF65-F5344CB8AC3E}">
        <p14:creationId xmlns:p14="http://schemas.microsoft.com/office/powerpoint/2010/main" val="1819341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
          <p:cNvGrpSpPr/>
          <p:nvPr userDrawn="1"/>
        </p:nvGrpSpPr>
        <p:grpSpPr>
          <a:xfrm>
            <a:off x="285437" y="265677"/>
            <a:ext cx="11621126" cy="6326646"/>
            <a:chOff x="254476" y="265679"/>
            <a:chExt cx="11621126" cy="6326646"/>
          </a:xfrm>
        </p:grpSpPr>
        <p:sp>
          <p:nvSpPr>
            <p:cNvPr id="8" name="Flowchart: Manual Input 5"/>
            <p:cNvSpPr/>
            <p:nvPr userDrawn="1"/>
          </p:nvSpPr>
          <p:spPr>
            <a:xfrm rot="16200000" flipV="1">
              <a:off x="799317" y="-279162"/>
              <a:ext cx="6326646" cy="741632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3494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3494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3494"/>
                  </a:moveTo>
                  <a:lnTo>
                    <a:pt x="10000" y="0"/>
                  </a:lnTo>
                  <a:lnTo>
                    <a:pt x="10000" y="10000"/>
                  </a:lnTo>
                  <a:lnTo>
                    <a:pt x="0" y="10000"/>
                  </a:lnTo>
                  <a:lnTo>
                    <a:pt x="0" y="3494"/>
                  </a:ln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lowchart: Manual Input 5"/>
            <p:cNvSpPr/>
            <p:nvPr userDrawn="1"/>
          </p:nvSpPr>
          <p:spPr>
            <a:xfrm rot="16200000" flipH="1">
              <a:off x="5594106" y="302528"/>
              <a:ext cx="5550769" cy="7012223"/>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3494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3494 h 10000"/>
                <a:gd name="connsiteX0" fmla="*/ 15 w 10015"/>
                <a:gd name="connsiteY0" fmla="*/ 3494 h 10469"/>
                <a:gd name="connsiteX1" fmla="*/ 10015 w 10015"/>
                <a:gd name="connsiteY1" fmla="*/ 0 h 10469"/>
                <a:gd name="connsiteX2" fmla="*/ 10015 w 10015"/>
                <a:gd name="connsiteY2" fmla="*/ 10000 h 10469"/>
                <a:gd name="connsiteX3" fmla="*/ 0 w 10015"/>
                <a:gd name="connsiteY3" fmla="*/ 10469 h 10469"/>
                <a:gd name="connsiteX4" fmla="*/ 15 w 10015"/>
                <a:gd name="connsiteY4" fmla="*/ 3494 h 10469"/>
                <a:gd name="connsiteX0" fmla="*/ 15 w 10015"/>
                <a:gd name="connsiteY0" fmla="*/ 3494 h 10494"/>
                <a:gd name="connsiteX1" fmla="*/ 10015 w 10015"/>
                <a:gd name="connsiteY1" fmla="*/ 0 h 10494"/>
                <a:gd name="connsiteX2" fmla="*/ 9984 w 10015"/>
                <a:gd name="connsiteY2" fmla="*/ 10494 h 10494"/>
                <a:gd name="connsiteX3" fmla="*/ 0 w 10015"/>
                <a:gd name="connsiteY3" fmla="*/ 10469 h 10494"/>
                <a:gd name="connsiteX4" fmla="*/ 15 w 10015"/>
                <a:gd name="connsiteY4" fmla="*/ 3494 h 10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5" h="10494">
                  <a:moveTo>
                    <a:pt x="15" y="3494"/>
                  </a:moveTo>
                  <a:lnTo>
                    <a:pt x="10015" y="0"/>
                  </a:lnTo>
                  <a:cubicBezTo>
                    <a:pt x="10005" y="3498"/>
                    <a:pt x="9994" y="6996"/>
                    <a:pt x="9984" y="10494"/>
                  </a:cubicBezTo>
                  <a:lnTo>
                    <a:pt x="0" y="10469"/>
                  </a:lnTo>
                  <a:lnTo>
                    <a:pt x="15" y="3494"/>
                  </a:lnTo>
                  <a:close/>
                </a:path>
              </a:pathLst>
            </a:custGeom>
            <a:solidFill>
              <a:schemeClr val="tx1">
                <a:lumMod val="65000"/>
                <a:lumOff val="3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itle 1"/>
          <p:cNvSpPr>
            <a:spLocks noGrp="1"/>
          </p:cNvSpPr>
          <p:nvPr>
            <p:ph type="ctrTitle"/>
          </p:nvPr>
        </p:nvSpPr>
        <p:spPr>
          <a:xfrm>
            <a:off x="228600" y="1984375"/>
            <a:ext cx="59055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228600" y="4564063"/>
            <a:ext cx="5905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val="0"/>
              </a:ext>
            </a:extLst>
          </a:blip>
          <a:srcRect l="13983" b="37125"/>
          <a:stretch/>
        </p:blipFill>
        <p:spPr>
          <a:xfrm>
            <a:off x="254475" y="3208830"/>
            <a:ext cx="6915786" cy="3375194"/>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0639" y="379813"/>
            <a:ext cx="2760542" cy="1110320"/>
          </a:xfrm>
          <a:prstGeom prst="rect">
            <a:avLst/>
          </a:prstGeom>
        </p:spPr>
      </p:pic>
    </p:spTree>
    <p:extLst>
      <p:ext uri="{BB962C8B-B14F-4D97-AF65-F5344CB8AC3E}">
        <p14:creationId xmlns:p14="http://schemas.microsoft.com/office/powerpoint/2010/main" val="722703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317672-D273-40A8-9069-31B0837D5743}" type="datetimeFigureOut">
              <a:rPr lang="en-US" smtClean="0"/>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3371232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317672-D273-40A8-9069-31B0837D5743}" type="datetimeFigureOut">
              <a:rPr lang="en-US" smtClean="0"/>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4232552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317672-D273-40A8-9069-31B0837D5743}" type="datetimeFigureOut">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2205557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317672-D273-40A8-9069-31B0837D5743}" type="datetimeFigureOut">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4062721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0FBAFD22-97B6-4BF3-9496-41E458151A6B}" type="datetimeFigureOut">
              <a:rPr lang="en-US" smtClean="0"/>
              <a:pPr/>
              <a:t>3/5/2021</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a:p>
        </p:txBody>
      </p:sp>
      <p:pic>
        <p:nvPicPr>
          <p:cNvPr id="7" name="Picture 6"/>
          <p:cNvPicPr>
            <a:picLocks noChangeAspect="1"/>
          </p:cNvPicPr>
          <p:nvPr userDrawn="1"/>
        </p:nvPicPr>
        <p:blipFill>
          <a:blip r:embed="rId2"/>
          <a:stretch>
            <a:fillRect/>
          </a:stretch>
        </p:blipFill>
        <p:spPr>
          <a:xfrm>
            <a:off x="9191579" y="92974"/>
            <a:ext cx="2926334" cy="780356"/>
          </a:xfrm>
          <a:prstGeom prst="rect">
            <a:avLst/>
          </a:prstGeom>
        </p:spPr>
      </p:pic>
    </p:spTree>
    <p:extLst>
      <p:ext uri="{BB962C8B-B14F-4D97-AF65-F5344CB8AC3E}">
        <p14:creationId xmlns:p14="http://schemas.microsoft.com/office/powerpoint/2010/main" val="820423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421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Rectangle 5"/>
          <p:cNvSpPr/>
          <p:nvPr userDrawn="1"/>
        </p:nvSpPr>
        <p:spPr>
          <a:xfrm>
            <a:off x="123825" y="138112"/>
            <a:ext cx="11944351" cy="6581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1" name="Straight Connector 10"/>
          <p:cNvCxnSpPr/>
          <p:nvPr userDrawn="1"/>
        </p:nvCxnSpPr>
        <p:spPr>
          <a:xfrm>
            <a:off x="403412" y="1049867"/>
            <a:ext cx="113652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3386667" y="379812"/>
            <a:ext cx="8382000" cy="670055"/>
          </a:xfrm>
        </p:spPr>
        <p:txBody>
          <a:bodyPr>
            <a:normAutofit/>
          </a:bodyPr>
          <a:lstStyle>
            <a:lvl1pPr algn="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3417215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0639" y="379813"/>
            <a:ext cx="2444161" cy="983068"/>
          </a:xfrm>
          <a:prstGeom prst="rect">
            <a:avLst/>
          </a:prstGeom>
        </p:spPr>
      </p:pic>
      <p:cxnSp>
        <p:nvCxnSpPr>
          <p:cNvPr id="11" name="Straight Connector 10"/>
          <p:cNvCxnSpPr/>
          <p:nvPr userDrawn="1"/>
        </p:nvCxnSpPr>
        <p:spPr>
          <a:xfrm>
            <a:off x="3090333" y="1049867"/>
            <a:ext cx="86783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3386667" y="379812"/>
            <a:ext cx="8382000" cy="670055"/>
          </a:xfrm>
        </p:spPr>
        <p:txBody>
          <a:bodyPr>
            <a:normAutofit/>
          </a:bodyPr>
          <a:lstStyle>
            <a:lvl1pPr algn="r">
              <a:defRPr sz="3600"/>
            </a:lvl1pPr>
          </a:lstStyle>
          <a:p>
            <a:r>
              <a:rPr lang="en-US" dirty="0" smtClean="0"/>
              <a:t>Click to edit Master title style</a:t>
            </a:r>
            <a:endParaRPr lang="en-US" dirty="0"/>
          </a:p>
        </p:txBody>
      </p:sp>
      <p:sp>
        <p:nvSpPr>
          <p:cNvPr id="6" name="Rectangle 5"/>
          <p:cNvSpPr/>
          <p:nvPr userDrawn="1"/>
        </p:nvSpPr>
        <p:spPr>
          <a:xfrm>
            <a:off x="254475" y="6502400"/>
            <a:ext cx="11683050" cy="70430"/>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83210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Rectangle 1"/>
          <p:cNvSpPr/>
          <p:nvPr userDrawn="1"/>
        </p:nvSpPr>
        <p:spPr>
          <a:xfrm>
            <a:off x="254475" y="262783"/>
            <a:ext cx="3597858" cy="633243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noFill/>
              </a:ln>
            </a:endParaRPr>
          </a:p>
        </p:txBody>
      </p:sp>
    </p:spTree>
    <p:extLst>
      <p:ext uri="{BB962C8B-B14F-4D97-AF65-F5344CB8AC3E}">
        <p14:creationId xmlns:p14="http://schemas.microsoft.com/office/powerpoint/2010/main" val="20262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Rectangle 1"/>
          <p:cNvSpPr/>
          <p:nvPr userDrawn="1"/>
        </p:nvSpPr>
        <p:spPr>
          <a:xfrm>
            <a:off x="254475" y="262783"/>
            <a:ext cx="2686688" cy="633243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noFill/>
              </a:ln>
            </a:endParaRPr>
          </a:p>
        </p:txBody>
      </p:sp>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49803"/>
          <a:stretch/>
        </p:blipFill>
        <p:spPr>
          <a:xfrm>
            <a:off x="245097" y="1534163"/>
            <a:ext cx="2393627" cy="4768501"/>
          </a:xfrm>
          <a:prstGeom prst="rect">
            <a:avLst/>
          </a:prstGeom>
        </p:spPr>
      </p:pic>
    </p:spTree>
    <p:extLst>
      <p:ext uri="{BB962C8B-B14F-4D97-AF65-F5344CB8AC3E}">
        <p14:creationId xmlns:p14="http://schemas.microsoft.com/office/powerpoint/2010/main" val="1454244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317672-D273-40A8-9069-31B0837D5743}" type="datetimeFigureOut">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306047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317672-D273-40A8-9069-31B0837D5743}" type="datetimeFigureOut">
              <a:rPr lang="en-US" smtClean="0"/>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3189455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317672-D273-40A8-9069-31B0837D5743}" type="datetimeFigureOut">
              <a:rPr lang="en-US" smtClean="0"/>
              <a:t>3/5/2021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1365294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317672-D273-40A8-9069-31B0837D5743}" type="datetimeFigureOut">
              <a:rPr lang="en-US" smtClean="0"/>
              <a:t>3/5/2021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3137221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317672-D273-40A8-9069-31B0837D5743}" type="datetimeFigureOut">
              <a:rPr lang="en-US" smtClean="0"/>
              <a:t>3/5/2021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2406463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83820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17672-D273-40A8-9069-31B0837D5743}" type="datetimeFigureOut">
              <a:rPr lang="en-US" smtClean="0"/>
              <a:t>3/5/2021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1D3BC5-34EF-44B2-83AC-D5533E46F0A6}" type="slidenum">
              <a:rPr lang="en-US" smtClean="0"/>
              <a:t>‹#›</a:t>
            </a:fld>
            <a:endParaRPr lang="en-US" dirty="0"/>
          </a:p>
        </p:txBody>
      </p:sp>
    </p:spTree>
    <p:extLst>
      <p:ext uri="{BB962C8B-B14F-4D97-AF65-F5344CB8AC3E}">
        <p14:creationId xmlns:p14="http://schemas.microsoft.com/office/powerpoint/2010/main" val="1410419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8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84" r:id="rId14"/>
    <p:sldLayoutId id="214748368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019" y="1754587"/>
            <a:ext cx="10520197" cy="1998307"/>
          </a:xfrm>
        </p:spPr>
        <p:txBody>
          <a:bodyPr anchor="ctr">
            <a:noAutofit/>
          </a:bodyPr>
          <a:lstStyle/>
          <a:p>
            <a:pPr algn="l">
              <a:lnSpc>
                <a:spcPct val="100000"/>
              </a:lnSpc>
            </a:pPr>
            <a:r>
              <a:rPr lang="en-US" sz="2800" dirty="0">
                <a:solidFill>
                  <a:schemeClr val="accent5">
                    <a:lumMod val="75000"/>
                  </a:schemeClr>
                </a:solidFill>
                <a:ea typeface="+mn-lt"/>
                <a:cs typeface="+mn-lt"/>
              </a:rPr>
              <a:t>Predicting Dispute Status using Mac</a:t>
            </a:r>
            <a:r>
              <a:rPr lang="en-US" sz="2800" dirty="0">
                <a:solidFill>
                  <a:schemeClr val="bg1"/>
                </a:solidFill>
                <a:ea typeface="+mn-ea"/>
                <a:cs typeface="Arial" panose="020B0604020202020204" pitchFamily="34" charset="0"/>
              </a:rPr>
              <a:t>hine Learning Approach</a:t>
            </a:r>
            <a:r>
              <a:rPr lang="en-US" sz="2800" b="1" dirty="0">
                <a:solidFill>
                  <a:schemeClr val="bg1"/>
                </a:solidFill>
                <a:ea typeface="+mn-ea"/>
                <a:cs typeface="Arial" panose="020B0604020202020204" pitchFamily="34" charset="0"/>
              </a:rPr>
              <a:t/>
            </a:r>
            <a:br>
              <a:rPr lang="en-US" sz="2800" b="1" dirty="0">
                <a:solidFill>
                  <a:schemeClr val="bg1"/>
                </a:solidFill>
                <a:ea typeface="+mn-ea"/>
                <a:cs typeface="Arial" panose="020B0604020202020204" pitchFamily="34" charset="0"/>
              </a:rPr>
            </a:br>
            <a:endParaRPr lang="en-US" sz="2800" b="1" dirty="0">
              <a:solidFill>
                <a:schemeClr val="bg1"/>
              </a:solidFill>
              <a:ea typeface="+mn-ea"/>
              <a:cs typeface="Arial" panose="020B0604020202020204" pitchFamily="34" charset="0"/>
            </a:endParaRPr>
          </a:p>
        </p:txBody>
      </p:sp>
      <p:sp>
        <p:nvSpPr>
          <p:cNvPr id="3" name="Subtitle 2"/>
          <p:cNvSpPr>
            <a:spLocks noGrp="1"/>
          </p:cNvSpPr>
          <p:nvPr>
            <p:ph type="subTitle" idx="1"/>
          </p:nvPr>
        </p:nvSpPr>
        <p:spPr>
          <a:xfrm>
            <a:off x="5754994" y="3752894"/>
            <a:ext cx="5905500" cy="762076"/>
          </a:xfrm>
        </p:spPr>
        <p:txBody>
          <a:bodyPr>
            <a:noAutofit/>
          </a:bodyPr>
          <a:lstStyle/>
          <a:p>
            <a:pPr algn="r"/>
            <a:r>
              <a:rPr lang="en-US" sz="2000" dirty="0" smtClean="0">
                <a:solidFill>
                  <a:schemeClr val="bg1"/>
                </a:solidFill>
                <a:latin typeface="+mj-lt"/>
                <a:cs typeface="Arial" panose="020B0604020202020204" pitchFamily="34" charset="0"/>
              </a:rPr>
              <a:t>Presenter : Madhukeshwar R K</a:t>
            </a:r>
          </a:p>
          <a:p>
            <a:pPr algn="r"/>
            <a:r>
              <a:rPr lang="en-US" sz="2000" dirty="0" smtClean="0">
                <a:solidFill>
                  <a:schemeClr val="bg1"/>
                </a:solidFill>
                <a:latin typeface="+mj-lt"/>
                <a:cs typeface="Arial" panose="020B0604020202020204" pitchFamily="34" charset="0"/>
              </a:rPr>
              <a:t>Mentor : Mr. Dipajan Deb</a:t>
            </a:r>
          </a:p>
        </p:txBody>
      </p:sp>
      <p:sp>
        <p:nvSpPr>
          <p:cNvPr id="7" name="Title 1"/>
          <p:cNvSpPr txBox="1">
            <a:spLocks/>
          </p:cNvSpPr>
          <p:nvPr/>
        </p:nvSpPr>
        <p:spPr>
          <a:xfrm>
            <a:off x="5485425" y="6119446"/>
            <a:ext cx="6175069" cy="35260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lnSpc>
                <a:spcPct val="100000"/>
              </a:lnSpc>
            </a:pPr>
            <a:r>
              <a:rPr lang="en-IN" sz="1600" dirty="0" smtClean="0">
                <a:solidFill>
                  <a:schemeClr val="bg1"/>
                </a:solidFill>
                <a:ea typeface="Calibri" panose="020F0502020204030204" pitchFamily="34" charset="0"/>
                <a:cs typeface="Arial" panose="020B0604020202020204" pitchFamily="34" charset="0"/>
              </a:rPr>
              <a:t>www.reva.edu.in</a:t>
            </a:r>
          </a:p>
        </p:txBody>
      </p:sp>
      <p:sp>
        <p:nvSpPr>
          <p:cNvPr id="8" name="Title 2"/>
          <p:cNvSpPr txBox="1">
            <a:spLocks/>
          </p:cNvSpPr>
          <p:nvPr/>
        </p:nvSpPr>
        <p:spPr>
          <a:xfrm>
            <a:off x="6646333" y="271291"/>
            <a:ext cx="5267501" cy="5798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1400" b="1" dirty="0" smtClean="0">
                <a:solidFill>
                  <a:srgbClr val="595959"/>
                </a:solidFill>
              </a:rPr>
              <a:t>REVA Academy for Corporate Excellence (RACE)</a:t>
            </a:r>
            <a:endParaRPr lang="en-IN" sz="1400" b="1" dirty="0">
              <a:solidFill>
                <a:srgbClr val="595959"/>
              </a:solidFill>
            </a:endParaRPr>
          </a:p>
        </p:txBody>
      </p:sp>
      <p:sp>
        <p:nvSpPr>
          <p:cNvPr id="9" name="Title 2"/>
          <p:cNvSpPr txBox="1">
            <a:spLocks/>
          </p:cNvSpPr>
          <p:nvPr/>
        </p:nvSpPr>
        <p:spPr>
          <a:xfrm>
            <a:off x="416027" y="2885496"/>
            <a:ext cx="4127234" cy="5798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dirty="0">
                <a:solidFill>
                  <a:schemeClr val="accent5">
                    <a:lumMod val="75000"/>
                  </a:schemeClr>
                </a:solidFill>
                <a:ea typeface="+mn-lt"/>
                <a:cs typeface="+mn-lt"/>
              </a:rPr>
              <a:t>March 6, 2021</a:t>
            </a:r>
          </a:p>
        </p:txBody>
      </p:sp>
    </p:spTree>
    <p:extLst>
      <p:ext uri="{BB962C8B-B14F-4D97-AF65-F5344CB8AC3E}">
        <p14:creationId xmlns:p14="http://schemas.microsoft.com/office/powerpoint/2010/main" val="16971861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5499" y="388956"/>
            <a:ext cx="8382000" cy="670055"/>
          </a:xfrm>
        </p:spPr>
        <p:txBody>
          <a:bodyPr/>
          <a:lstStyle/>
          <a:p>
            <a:pPr algn="ctr"/>
            <a:r>
              <a:rPr lang="en-IN" dirty="0"/>
              <a:t>Data Preparation </a:t>
            </a:r>
            <a:endParaRPr lang="en-US" dirty="0"/>
          </a:p>
        </p:txBody>
      </p:sp>
      <p:pic>
        <p:nvPicPr>
          <p:cNvPr id="11" name="Picture 10"/>
          <p:cNvPicPr/>
          <p:nvPr/>
        </p:nvPicPr>
        <p:blipFill>
          <a:blip r:embed="rId2"/>
          <a:srcRect/>
          <a:stretch>
            <a:fillRect/>
          </a:stretch>
        </p:blipFill>
        <p:spPr bwMode="auto">
          <a:xfrm>
            <a:off x="5021199" y="1331638"/>
            <a:ext cx="6723084" cy="690880"/>
          </a:xfrm>
          <a:prstGeom prst="rect">
            <a:avLst/>
          </a:prstGeom>
          <a:noFill/>
          <a:ln w="9525">
            <a:solidFill>
              <a:schemeClr val="tx1"/>
            </a:solidFill>
            <a:miter lim="800000"/>
            <a:headEnd/>
            <a:tailEnd/>
          </a:ln>
        </p:spPr>
      </p:pic>
      <p:graphicFrame>
        <p:nvGraphicFramePr>
          <p:cNvPr id="12" name="Table 11"/>
          <p:cNvGraphicFramePr>
            <a:graphicFrameLocks noGrp="1"/>
          </p:cNvGraphicFramePr>
          <p:nvPr>
            <p:extLst>
              <p:ext uri="{D42A27DB-BD31-4B8C-83A1-F6EECF244321}">
                <p14:modId xmlns:p14="http://schemas.microsoft.com/office/powerpoint/2010/main" val="2366319176"/>
              </p:ext>
            </p:extLst>
          </p:nvPr>
        </p:nvGraphicFramePr>
        <p:xfrm>
          <a:off x="440394" y="2194561"/>
          <a:ext cx="6753225" cy="1417319"/>
        </p:xfrm>
        <a:graphic>
          <a:graphicData uri="http://schemas.openxmlformats.org/drawingml/2006/table">
            <a:tbl>
              <a:tblPr firstRow="1" firstCol="1" bandRow="1">
                <a:tableStyleId>{5C22544A-7EE6-4342-B048-85BDC9FD1C3A}</a:tableStyleId>
              </a:tblPr>
              <a:tblGrid>
                <a:gridCol w="3237230">
                  <a:extLst>
                    <a:ext uri="{9D8B030D-6E8A-4147-A177-3AD203B41FA5}">
                      <a16:colId xmlns:a16="http://schemas.microsoft.com/office/drawing/2014/main" val="3276931860"/>
                    </a:ext>
                  </a:extLst>
                </a:gridCol>
                <a:gridCol w="722630">
                  <a:extLst>
                    <a:ext uri="{9D8B030D-6E8A-4147-A177-3AD203B41FA5}">
                      <a16:colId xmlns:a16="http://schemas.microsoft.com/office/drawing/2014/main" val="622091740"/>
                    </a:ext>
                  </a:extLst>
                </a:gridCol>
                <a:gridCol w="2793365">
                  <a:extLst>
                    <a:ext uri="{9D8B030D-6E8A-4147-A177-3AD203B41FA5}">
                      <a16:colId xmlns:a16="http://schemas.microsoft.com/office/drawing/2014/main" val="2347160853"/>
                    </a:ext>
                  </a:extLst>
                </a:gridCol>
              </a:tblGrid>
              <a:tr h="196682">
                <a:tc>
                  <a:txBody>
                    <a:bodyPr/>
                    <a:lstStyle/>
                    <a:p>
                      <a:pPr algn="just">
                        <a:lnSpc>
                          <a:spcPct val="115000"/>
                        </a:lnSpc>
                      </a:pPr>
                      <a:r>
                        <a:rPr lang="en-US" sz="1000">
                          <a:effectLst/>
                        </a:rPr>
                        <a:t>Test Between</a:t>
                      </a:r>
                      <a:endParaRPr lang="en-IN"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pPr>
                      <a:r>
                        <a:rPr lang="en-US" sz="1000">
                          <a:effectLst/>
                        </a:rPr>
                        <a:t>P-Value</a:t>
                      </a:r>
                      <a:endParaRPr lang="en-IN"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pPr>
                      <a:r>
                        <a:rPr lang="en-US" sz="1000" dirty="0">
                          <a:effectLst/>
                        </a:rPr>
                        <a:t>Decision : Relationship Between Variables</a:t>
                      </a:r>
                      <a:endParaRPr lang="en-IN" sz="1100" dirty="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25751854"/>
                  </a:ext>
                </a:extLst>
              </a:tr>
              <a:tr h="196682">
                <a:tc>
                  <a:txBody>
                    <a:bodyPr/>
                    <a:lstStyle/>
                    <a:p>
                      <a:pPr algn="just">
                        <a:lnSpc>
                          <a:spcPct val="115000"/>
                        </a:lnSpc>
                      </a:pPr>
                      <a:r>
                        <a:rPr lang="en-US" sz="1000">
                          <a:effectLst/>
                        </a:rPr>
                        <a:t>Dispute_Status and Assigned_User</a:t>
                      </a:r>
                      <a:endParaRPr lang="en-IN"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pPr>
                      <a:r>
                        <a:rPr lang="en-US" sz="1000">
                          <a:effectLst/>
                        </a:rPr>
                        <a:t>0.0</a:t>
                      </a:r>
                      <a:endParaRPr lang="en-IN"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pPr>
                      <a:r>
                        <a:rPr lang="en-US" sz="1000" dirty="0">
                          <a:effectLst/>
                        </a:rPr>
                        <a:t>Yes</a:t>
                      </a:r>
                      <a:endParaRPr lang="en-IN" sz="1100" dirty="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49879178"/>
                  </a:ext>
                </a:extLst>
              </a:tr>
              <a:tr h="196682">
                <a:tc>
                  <a:txBody>
                    <a:bodyPr/>
                    <a:lstStyle/>
                    <a:p>
                      <a:pPr algn="just">
                        <a:lnSpc>
                          <a:spcPct val="115000"/>
                        </a:lnSpc>
                      </a:pPr>
                      <a:r>
                        <a:rPr lang="en-US" sz="1000">
                          <a:effectLst/>
                        </a:rPr>
                        <a:t>Dispute_Status and Trx_Type</a:t>
                      </a:r>
                      <a:endParaRPr lang="en-IN"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pPr>
                      <a:r>
                        <a:rPr lang="en-US" sz="1000">
                          <a:effectLst/>
                        </a:rPr>
                        <a:t>0.00019</a:t>
                      </a:r>
                      <a:endParaRPr lang="en-IN"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pPr>
                      <a:r>
                        <a:rPr lang="en-US" sz="1000">
                          <a:effectLst/>
                        </a:rPr>
                        <a:t>Yes</a:t>
                      </a:r>
                      <a:endParaRPr lang="en-IN" sz="110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59204327"/>
                  </a:ext>
                </a:extLst>
              </a:tr>
              <a:tr h="196682">
                <a:tc>
                  <a:txBody>
                    <a:bodyPr/>
                    <a:lstStyle/>
                    <a:p>
                      <a:pPr algn="just">
                        <a:lnSpc>
                          <a:spcPct val="115000"/>
                        </a:lnSpc>
                      </a:pPr>
                      <a:r>
                        <a:rPr lang="en-US" sz="1000">
                          <a:effectLst/>
                        </a:rPr>
                        <a:t>Dispute_Status and Reason_Code</a:t>
                      </a:r>
                      <a:endParaRPr lang="en-IN"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pPr>
                      <a:r>
                        <a:rPr lang="en-US" sz="1000">
                          <a:effectLst/>
                        </a:rPr>
                        <a:t>0.00000</a:t>
                      </a:r>
                      <a:endParaRPr lang="en-IN"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pPr>
                      <a:r>
                        <a:rPr lang="en-US" sz="1000">
                          <a:effectLst/>
                        </a:rPr>
                        <a:t>Yes</a:t>
                      </a:r>
                      <a:endParaRPr lang="en-IN" sz="110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63332308"/>
                  </a:ext>
                </a:extLst>
              </a:tr>
              <a:tr h="196682">
                <a:tc>
                  <a:txBody>
                    <a:bodyPr/>
                    <a:lstStyle/>
                    <a:p>
                      <a:pPr algn="just">
                        <a:lnSpc>
                          <a:spcPct val="115000"/>
                        </a:lnSpc>
                      </a:pPr>
                      <a:r>
                        <a:rPr lang="en-US" sz="1000">
                          <a:effectLst/>
                        </a:rPr>
                        <a:t>Dispute_Status and Requester</a:t>
                      </a:r>
                      <a:endParaRPr lang="en-IN"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pPr>
                      <a:r>
                        <a:rPr lang="en-US" sz="1000">
                          <a:effectLst/>
                        </a:rPr>
                        <a:t>0.00000</a:t>
                      </a:r>
                      <a:endParaRPr lang="en-IN"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pPr>
                      <a:r>
                        <a:rPr lang="en-US" sz="1000">
                          <a:effectLst/>
                        </a:rPr>
                        <a:t>Yes</a:t>
                      </a:r>
                      <a:endParaRPr lang="en-IN" sz="110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327295440"/>
                  </a:ext>
                </a:extLst>
              </a:tr>
              <a:tr h="196682">
                <a:tc>
                  <a:txBody>
                    <a:bodyPr/>
                    <a:lstStyle/>
                    <a:p>
                      <a:pPr algn="just">
                        <a:lnSpc>
                          <a:spcPct val="115000"/>
                        </a:lnSpc>
                      </a:pPr>
                      <a:r>
                        <a:rPr lang="en-US" sz="1000">
                          <a:effectLst/>
                        </a:rPr>
                        <a:t>Dispute_Status and Country</a:t>
                      </a:r>
                      <a:endParaRPr lang="en-IN"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pPr>
                      <a:r>
                        <a:rPr lang="en-US" sz="1000">
                          <a:effectLst/>
                        </a:rPr>
                        <a:t>0.00000</a:t>
                      </a:r>
                      <a:endParaRPr lang="en-IN"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pPr>
                      <a:r>
                        <a:rPr lang="en-US" sz="1000">
                          <a:effectLst/>
                        </a:rPr>
                        <a:t>Yes</a:t>
                      </a:r>
                      <a:endParaRPr lang="en-IN" sz="110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30898663"/>
                  </a:ext>
                </a:extLst>
              </a:tr>
              <a:tr h="237227">
                <a:tc>
                  <a:txBody>
                    <a:bodyPr/>
                    <a:lstStyle/>
                    <a:p>
                      <a:pPr>
                        <a:lnSpc>
                          <a:spcPct val="115000"/>
                        </a:lnSpc>
                      </a:pPr>
                      <a:r>
                        <a:rPr lang="en-US" sz="1000">
                          <a:effectLst/>
                        </a:rPr>
                        <a:t>Dispute_Status and RecipientTeam_BroadLevel</a:t>
                      </a:r>
                      <a:endParaRPr lang="en-IN"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pPr>
                      <a:r>
                        <a:rPr lang="en-US" sz="1000">
                          <a:effectLst/>
                        </a:rPr>
                        <a:t>0.00000</a:t>
                      </a:r>
                      <a:endParaRPr lang="en-IN"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pPr>
                      <a:r>
                        <a:rPr lang="en-US" sz="1000" dirty="0">
                          <a:effectLst/>
                        </a:rPr>
                        <a:t>Yes</a:t>
                      </a:r>
                      <a:endParaRPr lang="en-IN" sz="1100" dirty="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324548289"/>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445887050"/>
              </p:ext>
            </p:extLst>
          </p:nvPr>
        </p:nvGraphicFramePr>
        <p:xfrm>
          <a:off x="2032125" y="4142835"/>
          <a:ext cx="7221602" cy="2223135"/>
        </p:xfrm>
        <a:graphic>
          <a:graphicData uri="http://schemas.openxmlformats.org/drawingml/2006/table">
            <a:tbl>
              <a:tblPr firstRow="1" bandRow="1" bandCol="1">
                <a:tableStyleId>{5C22544A-7EE6-4342-B048-85BDC9FD1C3A}</a:tableStyleId>
              </a:tblPr>
              <a:tblGrid>
                <a:gridCol w="3610801">
                  <a:extLst>
                    <a:ext uri="{9D8B030D-6E8A-4147-A177-3AD203B41FA5}">
                      <a16:colId xmlns:a16="http://schemas.microsoft.com/office/drawing/2014/main" val="2913751203"/>
                    </a:ext>
                  </a:extLst>
                </a:gridCol>
                <a:gridCol w="3610801">
                  <a:extLst>
                    <a:ext uri="{9D8B030D-6E8A-4147-A177-3AD203B41FA5}">
                      <a16:colId xmlns:a16="http://schemas.microsoft.com/office/drawing/2014/main" val="1525188752"/>
                    </a:ext>
                  </a:extLst>
                </a:gridCol>
              </a:tblGrid>
              <a:tr h="186690">
                <a:tc>
                  <a:txBody>
                    <a:bodyPr/>
                    <a:lstStyle/>
                    <a:p>
                      <a:pPr algn="just">
                        <a:lnSpc>
                          <a:spcPct val="115000"/>
                        </a:lnSpc>
                      </a:pPr>
                      <a:r>
                        <a:rPr lang="en-US" sz="1000">
                          <a:effectLst/>
                        </a:rPr>
                        <a:t>Features</a:t>
                      </a:r>
                      <a:endParaRPr lang="en-IN" sz="1100">
                        <a:solidFill>
                          <a:srgbClr val="7B7B7B"/>
                        </a:solidFill>
                        <a:effectLst/>
                        <a:latin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pPr>
                      <a:r>
                        <a:rPr lang="en-US" sz="1000">
                          <a:effectLst/>
                        </a:rPr>
                        <a:t>Comments for dropping the features</a:t>
                      </a:r>
                      <a:endParaRPr lang="en-IN" sz="1100">
                        <a:solidFill>
                          <a:srgbClr val="7B7B7B"/>
                        </a:solidFill>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7309458"/>
                  </a:ext>
                </a:extLst>
              </a:tr>
              <a:tr h="180975">
                <a:tc>
                  <a:txBody>
                    <a:bodyPr/>
                    <a:lstStyle/>
                    <a:p>
                      <a:pPr algn="just">
                        <a:lnSpc>
                          <a:spcPct val="115000"/>
                        </a:lnSpc>
                      </a:pPr>
                      <a:r>
                        <a:rPr lang="en-US" sz="1000">
                          <a:effectLst/>
                        </a:rPr>
                        <a:t>Dispute no</a:t>
                      </a:r>
                      <a:endParaRPr lang="en-IN" sz="1100">
                        <a:solidFill>
                          <a:srgbClr val="7B7B7B"/>
                        </a:solidFill>
                        <a:effectLst/>
                        <a:latin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pPr>
                      <a:r>
                        <a:rPr lang="en-US" sz="1000">
                          <a:effectLst/>
                        </a:rPr>
                        <a:t>Unique Numbers </a:t>
                      </a:r>
                      <a:endParaRPr lang="en-IN" sz="1100">
                        <a:solidFill>
                          <a:srgbClr val="7B7B7B"/>
                        </a:solidFill>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5814459"/>
                  </a:ext>
                </a:extLst>
              </a:tr>
              <a:tr h="186690">
                <a:tc>
                  <a:txBody>
                    <a:bodyPr/>
                    <a:lstStyle/>
                    <a:p>
                      <a:pPr algn="just">
                        <a:lnSpc>
                          <a:spcPct val="115000"/>
                        </a:lnSpc>
                      </a:pPr>
                      <a:r>
                        <a:rPr lang="en-US" sz="1000" dirty="0">
                          <a:effectLst/>
                        </a:rPr>
                        <a:t>Customer Number</a:t>
                      </a:r>
                      <a:endParaRPr lang="en-IN" sz="1100" dirty="0">
                        <a:solidFill>
                          <a:srgbClr val="7B7B7B"/>
                        </a:solidFill>
                        <a:effectLst/>
                        <a:latin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pPr>
                      <a:r>
                        <a:rPr lang="en-US" sz="1000">
                          <a:effectLst/>
                        </a:rPr>
                        <a:t>Unique Numbers for Customers</a:t>
                      </a:r>
                      <a:endParaRPr lang="en-IN" sz="1100">
                        <a:solidFill>
                          <a:srgbClr val="7B7B7B"/>
                        </a:solidFill>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19538559"/>
                  </a:ext>
                </a:extLst>
              </a:tr>
              <a:tr h="186690">
                <a:tc>
                  <a:txBody>
                    <a:bodyPr/>
                    <a:lstStyle/>
                    <a:p>
                      <a:pPr algn="just">
                        <a:lnSpc>
                          <a:spcPct val="115000"/>
                        </a:lnSpc>
                      </a:pPr>
                      <a:r>
                        <a:rPr lang="en-US" sz="1000">
                          <a:effectLst/>
                        </a:rPr>
                        <a:t>Updated Activity Result</a:t>
                      </a:r>
                      <a:endParaRPr lang="en-IN" sz="1100">
                        <a:solidFill>
                          <a:srgbClr val="7B7B7B"/>
                        </a:solidFill>
                        <a:effectLst/>
                        <a:latin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pPr>
                      <a:r>
                        <a:rPr lang="en-US" sz="1000">
                          <a:effectLst/>
                        </a:rPr>
                        <a:t>High correlation and Post factor feature </a:t>
                      </a:r>
                      <a:endParaRPr lang="en-IN" sz="1100">
                        <a:solidFill>
                          <a:srgbClr val="7B7B7B"/>
                        </a:solidFill>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6389968"/>
                  </a:ext>
                </a:extLst>
              </a:tr>
              <a:tr h="186690">
                <a:tc>
                  <a:txBody>
                    <a:bodyPr/>
                    <a:lstStyle/>
                    <a:p>
                      <a:pPr algn="just">
                        <a:lnSpc>
                          <a:spcPct val="115000"/>
                        </a:lnSpc>
                      </a:pPr>
                      <a:r>
                        <a:rPr lang="en-US" sz="1000">
                          <a:effectLst/>
                        </a:rPr>
                        <a:t>New Invoice Amount</a:t>
                      </a:r>
                      <a:endParaRPr lang="en-IN" sz="1100">
                        <a:solidFill>
                          <a:srgbClr val="7B7B7B"/>
                        </a:solidFill>
                        <a:effectLst/>
                        <a:latin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pPr>
                      <a:r>
                        <a:rPr lang="en-US" sz="1000">
                          <a:effectLst/>
                        </a:rPr>
                        <a:t>Post factor feature</a:t>
                      </a:r>
                      <a:endParaRPr lang="en-IN" sz="1100">
                        <a:solidFill>
                          <a:srgbClr val="7B7B7B"/>
                        </a:solidFill>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41937894"/>
                  </a:ext>
                </a:extLst>
              </a:tr>
              <a:tr h="180975">
                <a:tc>
                  <a:txBody>
                    <a:bodyPr/>
                    <a:lstStyle/>
                    <a:p>
                      <a:pPr algn="just">
                        <a:lnSpc>
                          <a:spcPct val="115000"/>
                        </a:lnSpc>
                      </a:pPr>
                      <a:r>
                        <a:rPr lang="en-US" sz="1000">
                          <a:effectLst/>
                        </a:rPr>
                        <a:t>Activity Result</a:t>
                      </a:r>
                      <a:endParaRPr lang="en-IN" sz="1100">
                        <a:solidFill>
                          <a:srgbClr val="7B7B7B"/>
                        </a:solidFill>
                        <a:effectLst/>
                        <a:latin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pPr>
                      <a:r>
                        <a:rPr lang="en-US" sz="1000">
                          <a:effectLst/>
                        </a:rPr>
                        <a:t>High Correlation and Post factor feature</a:t>
                      </a:r>
                      <a:endParaRPr lang="en-IN" sz="1100">
                        <a:solidFill>
                          <a:srgbClr val="7B7B7B"/>
                        </a:solidFill>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91453904"/>
                  </a:ext>
                </a:extLst>
              </a:tr>
              <a:tr h="186690">
                <a:tc>
                  <a:txBody>
                    <a:bodyPr/>
                    <a:lstStyle/>
                    <a:p>
                      <a:pPr algn="just">
                        <a:lnSpc>
                          <a:spcPct val="115000"/>
                        </a:lnSpc>
                      </a:pPr>
                      <a:r>
                        <a:rPr lang="en-US" sz="1000" dirty="0">
                          <a:effectLst/>
                        </a:rPr>
                        <a:t>Activity Status</a:t>
                      </a:r>
                      <a:endParaRPr lang="en-IN" sz="1100" dirty="0">
                        <a:solidFill>
                          <a:srgbClr val="7B7B7B"/>
                        </a:solidFill>
                        <a:effectLst/>
                        <a:latin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pPr>
                      <a:r>
                        <a:rPr lang="en-US" sz="1000">
                          <a:effectLst/>
                        </a:rPr>
                        <a:t>High Correlation and Post factor feature</a:t>
                      </a:r>
                      <a:endParaRPr lang="en-IN" sz="1100">
                        <a:solidFill>
                          <a:srgbClr val="7B7B7B"/>
                        </a:solidFill>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5683731"/>
                  </a:ext>
                </a:extLst>
              </a:tr>
              <a:tr h="186690">
                <a:tc>
                  <a:txBody>
                    <a:bodyPr/>
                    <a:lstStyle/>
                    <a:p>
                      <a:pPr algn="just">
                        <a:lnSpc>
                          <a:spcPct val="115000"/>
                        </a:lnSpc>
                      </a:pPr>
                      <a:r>
                        <a:rPr lang="en-US" sz="1000">
                          <a:effectLst/>
                        </a:rPr>
                        <a:t>Approval Date</a:t>
                      </a:r>
                      <a:endParaRPr lang="en-IN" sz="1100">
                        <a:solidFill>
                          <a:srgbClr val="7B7B7B"/>
                        </a:solidFill>
                        <a:effectLst/>
                        <a:latin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pPr>
                      <a:r>
                        <a:rPr lang="en-US" sz="1000">
                          <a:effectLst/>
                        </a:rPr>
                        <a:t>Post factor feature</a:t>
                      </a:r>
                      <a:endParaRPr lang="en-IN" sz="1100">
                        <a:solidFill>
                          <a:srgbClr val="7B7B7B"/>
                        </a:solidFill>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84627474"/>
                  </a:ext>
                </a:extLst>
              </a:tr>
              <a:tr h="186690">
                <a:tc>
                  <a:txBody>
                    <a:bodyPr/>
                    <a:lstStyle/>
                    <a:p>
                      <a:pPr algn="just">
                        <a:lnSpc>
                          <a:spcPct val="115000"/>
                        </a:lnSpc>
                      </a:pPr>
                      <a:r>
                        <a:rPr lang="en-US" sz="1000">
                          <a:effectLst/>
                        </a:rPr>
                        <a:t>Credit Memo Creation Date</a:t>
                      </a:r>
                      <a:endParaRPr lang="en-IN" sz="1100">
                        <a:solidFill>
                          <a:srgbClr val="7B7B7B"/>
                        </a:solidFill>
                        <a:effectLst/>
                        <a:latin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pPr>
                      <a:r>
                        <a:rPr lang="en-US" sz="1000">
                          <a:effectLst/>
                        </a:rPr>
                        <a:t>Post factor feature</a:t>
                      </a:r>
                      <a:endParaRPr lang="en-IN" sz="1100">
                        <a:solidFill>
                          <a:srgbClr val="7B7B7B"/>
                        </a:solidFill>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1239199"/>
                  </a:ext>
                </a:extLst>
              </a:tr>
              <a:tr h="180975">
                <a:tc>
                  <a:txBody>
                    <a:bodyPr/>
                    <a:lstStyle/>
                    <a:p>
                      <a:pPr algn="just">
                        <a:lnSpc>
                          <a:spcPct val="115000"/>
                        </a:lnSpc>
                      </a:pPr>
                      <a:r>
                        <a:rPr lang="en-US" sz="1000">
                          <a:effectLst/>
                        </a:rPr>
                        <a:t>Credit Memo Amount</a:t>
                      </a:r>
                      <a:endParaRPr lang="en-IN" sz="1100">
                        <a:solidFill>
                          <a:srgbClr val="7B7B7B"/>
                        </a:solidFill>
                        <a:effectLst/>
                        <a:latin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pPr>
                      <a:r>
                        <a:rPr lang="en-US" sz="1000">
                          <a:effectLst/>
                        </a:rPr>
                        <a:t>Post factor feature</a:t>
                      </a:r>
                      <a:endParaRPr lang="en-IN" sz="1100">
                        <a:solidFill>
                          <a:srgbClr val="7B7B7B"/>
                        </a:solidFill>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7048068"/>
                  </a:ext>
                </a:extLst>
              </a:tr>
              <a:tr h="186690">
                <a:tc>
                  <a:txBody>
                    <a:bodyPr/>
                    <a:lstStyle/>
                    <a:p>
                      <a:pPr algn="just">
                        <a:lnSpc>
                          <a:spcPct val="115000"/>
                        </a:lnSpc>
                      </a:pPr>
                      <a:r>
                        <a:rPr lang="en-US" sz="1000">
                          <a:effectLst/>
                        </a:rPr>
                        <a:t>Creation Date</a:t>
                      </a:r>
                      <a:endParaRPr lang="en-IN" sz="1100">
                        <a:solidFill>
                          <a:srgbClr val="7B7B7B"/>
                        </a:solidFill>
                        <a:effectLst/>
                        <a:latin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pPr>
                      <a:r>
                        <a:rPr lang="en-US" sz="1000">
                          <a:effectLst/>
                        </a:rPr>
                        <a:t>Dropped and split the columns into Day, Month and Week</a:t>
                      </a:r>
                      <a:endParaRPr lang="en-IN" sz="1100">
                        <a:solidFill>
                          <a:srgbClr val="7B7B7B"/>
                        </a:solidFill>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3028675"/>
                  </a:ext>
                </a:extLst>
              </a:tr>
              <a:tr h="186690">
                <a:tc>
                  <a:txBody>
                    <a:bodyPr/>
                    <a:lstStyle/>
                    <a:p>
                      <a:pPr algn="just">
                        <a:lnSpc>
                          <a:spcPct val="115000"/>
                        </a:lnSpc>
                      </a:pPr>
                      <a:r>
                        <a:rPr lang="en-US" sz="1000">
                          <a:effectLst/>
                        </a:rPr>
                        <a:t>Days Pending</a:t>
                      </a:r>
                      <a:endParaRPr lang="en-IN" sz="1100">
                        <a:solidFill>
                          <a:srgbClr val="7B7B7B"/>
                        </a:solidFill>
                        <a:effectLst/>
                        <a:latin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pPr>
                      <a:r>
                        <a:rPr lang="en-US" sz="1000" dirty="0">
                          <a:effectLst/>
                        </a:rPr>
                        <a:t>Calculated feature</a:t>
                      </a:r>
                      <a:endParaRPr lang="en-IN" sz="1100" dirty="0">
                        <a:solidFill>
                          <a:srgbClr val="7B7B7B"/>
                        </a:solidFill>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693581"/>
                  </a:ext>
                </a:extLst>
              </a:tr>
            </a:tbl>
          </a:graphicData>
        </a:graphic>
      </p:graphicFrame>
      <p:sp>
        <p:nvSpPr>
          <p:cNvPr id="14" name="Rectangle 13"/>
          <p:cNvSpPr/>
          <p:nvPr/>
        </p:nvSpPr>
        <p:spPr>
          <a:xfrm>
            <a:off x="1145111" y="1526220"/>
            <a:ext cx="3776996" cy="338554"/>
          </a:xfrm>
          <a:prstGeom prst="rect">
            <a:avLst/>
          </a:prstGeom>
        </p:spPr>
        <p:txBody>
          <a:bodyPr wrap="none">
            <a:spAutoFit/>
          </a:bodyPr>
          <a:lstStyle/>
          <a:p>
            <a:r>
              <a:rPr lang="en-US" sz="1600" dirty="0"/>
              <a:t>EDA Analysis using Pandas Profiling</a:t>
            </a:r>
            <a:endParaRPr lang="en-IN" sz="1600" dirty="0"/>
          </a:p>
        </p:txBody>
      </p:sp>
      <p:sp>
        <p:nvSpPr>
          <p:cNvPr id="15" name="Rectangle 14"/>
          <p:cNvSpPr/>
          <p:nvPr/>
        </p:nvSpPr>
        <p:spPr>
          <a:xfrm>
            <a:off x="7769179" y="2770636"/>
            <a:ext cx="2646878" cy="338554"/>
          </a:xfrm>
          <a:prstGeom prst="rect">
            <a:avLst/>
          </a:prstGeom>
        </p:spPr>
        <p:txBody>
          <a:bodyPr wrap="none">
            <a:spAutoFit/>
          </a:bodyPr>
          <a:lstStyle/>
          <a:p>
            <a:r>
              <a:rPr lang="en-US" sz="1600" dirty="0"/>
              <a:t>Chi-Square Test Analysis</a:t>
            </a:r>
            <a:endParaRPr lang="en-IN" sz="1600" dirty="0"/>
          </a:p>
        </p:txBody>
      </p:sp>
      <p:sp>
        <p:nvSpPr>
          <p:cNvPr id="16" name="Rectangle 15"/>
          <p:cNvSpPr/>
          <p:nvPr/>
        </p:nvSpPr>
        <p:spPr>
          <a:xfrm>
            <a:off x="2926599" y="3804281"/>
            <a:ext cx="5564344" cy="338554"/>
          </a:xfrm>
          <a:prstGeom prst="rect">
            <a:avLst/>
          </a:prstGeom>
        </p:spPr>
        <p:txBody>
          <a:bodyPr wrap="none">
            <a:spAutoFit/>
          </a:bodyPr>
          <a:lstStyle/>
          <a:p>
            <a:r>
              <a:rPr lang="en-US" sz="1600" dirty="0"/>
              <a:t>Features Removed or Modified for the Further Analysis</a:t>
            </a:r>
            <a:endParaRPr lang="en-IN" sz="1600" dirty="0"/>
          </a:p>
        </p:txBody>
      </p:sp>
    </p:spTree>
    <p:extLst>
      <p:ext uri="{BB962C8B-B14F-4D97-AF65-F5344CB8AC3E}">
        <p14:creationId xmlns:p14="http://schemas.microsoft.com/office/powerpoint/2010/main" val="35582614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5499" y="388956"/>
            <a:ext cx="8382000" cy="670055"/>
          </a:xfrm>
        </p:spPr>
        <p:txBody>
          <a:bodyPr/>
          <a:lstStyle/>
          <a:p>
            <a:pPr algn="ctr"/>
            <a:r>
              <a:rPr lang="en-IN" dirty="0"/>
              <a:t>Data Preparation </a:t>
            </a:r>
            <a:endParaRPr lang="en-US" dirty="0"/>
          </a:p>
        </p:txBody>
      </p:sp>
      <p:sp>
        <p:nvSpPr>
          <p:cNvPr id="3" name="Rectangle 2"/>
          <p:cNvSpPr/>
          <p:nvPr/>
        </p:nvSpPr>
        <p:spPr>
          <a:xfrm>
            <a:off x="548978" y="1382803"/>
            <a:ext cx="11228493" cy="2322174"/>
          </a:xfrm>
          <a:prstGeom prst="rect">
            <a:avLst/>
          </a:prstGeom>
        </p:spPr>
        <p:txBody>
          <a:bodyPr wrap="square">
            <a:spAutoFit/>
          </a:bodyPr>
          <a:lstStyle/>
          <a:p>
            <a:pPr algn="just">
              <a:lnSpc>
                <a:spcPct val="115000"/>
              </a:lnSpc>
              <a:spcAft>
                <a:spcPts val="0"/>
              </a:spcAft>
            </a:pPr>
            <a:r>
              <a:rPr lang="en-US" sz="1400" b="1" dirty="0">
                <a:ea typeface="Calibri" panose="020F0502020204030204" pitchFamily="34" charset="0"/>
              </a:rPr>
              <a:t>Data Preparation Steps:</a:t>
            </a:r>
            <a:endParaRPr lang="en-IN" sz="1400" dirty="0">
              <a:ea typeface="Times New Roman" panose="02020603050405020304" pitchFamily="18" charset="0"/>
            </a:endParaRPr>
          </a:p>
          <a:p>
            <a:pPr marL="342900" lvl="0" indent="-342900" algn="just">
              <a:lnSpc>
                <a:spcPct val="115000"/>
              </a:lnSpc>
              <a:buFont typeface="Symbol" panose="05050102010706020507" pitchFamily="18" charset="2"/>
              <a:buChar char=""/>
            </a:pPr>
            <a:r>
              <a:rPr lang="en-US" sz="1400" dirty="0">
                <a:ea typeface="Calibri" panose="020F0502020204030204" pitchFamily="34" charset="0"/>
              </a:rPr>
              <a:t>Disputed Status is a categorical feature with the values Complete, Cancelled, Not Approved, Pending Approval and Approved Pending Comp. Based on discussion with domain expert and on the final status of disputed invoice, disputed status is reduced to Approved, Rejected and Pending Approval.</a:t>
            </a:r>
            <a:endParaRPr lang="en-IN" sz="1400" dirty="0"/>
          </a:p>
          <a:p>
            <a:pPr marL="342900" lvl="0" indent="-342900" algn="just">
              <a:lnSpc>
                <a:spcPct val="115000"/>
              </a:lnSpc>
              <a:buFont typeface="Symbol" panose="05050102010706020507" pitchFamily="18" charset="2"/>
              <a:buChar char=""/>
            </a:pPr>
            <a:r>
              <a:rPr lang="en-US" sz="1400" dirty="0">
                <a:ea typeface="Calibri" panose="020F0502020204030204" pitchFamily="34" charset="0"/>
              </a:rPr>
              <a:t>Dataset is split into three categories training, validation and test set. </a:t>
            </a:r>
            <a:endParaRPr lang="en-IN" sz="1400" dirty="0"/>
          </a:p>
          <a:p>
            <a:pPr marL="342900" lvl="0" indent="-342900" algn="just">
              <a:lnSpc>
                <a:spcPct val="115000"/>
              </a:lnSpc>
              <a:buFont typeface="Symbol" panose="05050102010706020507" pitchFamily="18" charset="2"/>
              <a:buChar char=""/>
            </a:pPr>
            <a:r>
              <a:rPr lang="en-US" sz="1400" dirty="0">
                <a:ea typeface="Calibri" panose="020F0502020204030204" pitchFamily="34" charset="0"/>
              </a:rPr>
              <a:t>Training and Validation dataset contain disputed status either approved or rejected. </a:t>
            </a:r>
            <a:endParaRPr lang="en-IN" sz="1400" dirty="0"/>
          </a:p>
          <a:p>
            <a:pPr marL="342900" lvl="0" indent="-342900" algn="just">
              <a:lnSpc>
                <a:spcPct val="115000"/>
              </a:lnSpc>
              <a:buFont typeface="Symbol" panose="05050102010706020507" pitchFamily="18" charset="2"/>
              <a:buChar char=""/>
            </a:pPr>
            <a:r>
              <a:rPr lang="en-US" sz="1400" dirty="0">
                <a:ea typeface="Calibri" panose="020F0502020204030204" pitchFamily="34" charset="0"/>
              </a:rPr>
              <a:t>Test set is used as the deployment data for re-validation of the model.</a:t>
            </a:r>
            <a:endParaRPr lang="en-IN" sz="1400" dirty="0"/>
          </a:p>
          <a:p>
            <a:pPr marL="342900" lvl="0" indent="-342900" algn="just">
              <a:lnSpc>
                <a:spcPct val="115000"/>
              </a:lnSpc>
              <a:buFont typeface="Symbol" panose="05050102010706020507" pitchFamily="18" charset="2"/>
              <a:buChar char=""/>
            </a:pPr>
            <a:r>
              <a:rPr lang="en-US" sz="1400" dirty="0">
                <a:ea typeface="Calibri" panose="020F0502020204030204" pitchFamily="34" charset="0"/>
              </a:rPr>
              <a:t>Training dataset is imbalanced dataset; it’s balanced before building the model.</a:t>
            </a:r>
            <a:endParaRPr lang="en-IN" sz="1400" dirty="0"/>
          </a:p>
          <a:p>
            <a:pPr marL="742950" lvl="1" indent="-285750" algn="just">
              <a:lnSpc>
                <a:spcPct val="115000"/>
              </a:lnSpc>
              <a:buFont typeface="Courier New" panose="02070309020205020404" pitchFamily="49" charset="0"/>
              <a:buChar char="o"/>
            </a:pPr>
            <a:r>
              <a:rPr lang="en-US" sz="1400" dirty="0">
                <a:ea typeface="Calibri" panose="020F0502020204030204" pitchFamily="34" charset="0"/>
              </a:rPr>
              <a:t>SMOTE packages was used for balancing the data.</a:t>
            </a:r>
            <a:endParaRPr lang="en-IN" sz="1400" dirty="0">
              <a:effectLst/>
            </a:endParaRPr>
          </a:p>
        </p:txBody>
      </p:sp>
      <p:pic>
        <p:nvPicPr>
          <p:cNvPr id="7" name="Picture 6"/>
          <p:cNvPicPr/>
          <p:nvPr/>
        </p:nvPicPr>
        <p:blipFill>
          <a:blip r:embed="rId2"/>
          <a:stretch>
            <a:fillRect/>
          </a:stretch>
        </p:blipFill>
        <p:spPr>
          <a:xfrm>
            <a:off x="548978" y="4019624"/>
            <a:ext cx="2075350" cy="2115999"/>
          </a:xfrm>
          <a:prstGeom prst="rect">
            <a:avLst/>
          </a:prstGeom>
        </p:spPr>
      </p:pic>
      <p:pic>
        <p:nvPicPr>
          <p:cNvPr id="8" name="Picture 7"/>
          <p:cNvPicPr/>
          <p:nvPr/>
        </p:nvPicPr>
        <p:blipFill>
          <a:blip r:embed="rId3"/>
          <a:stretch>
            <a:fillRect/>
          </a:stretch>
        </p:blipFill>
        <p:spPr>
          <a:xfrm>
            <a:off x="2948876" y="4019625"/>
            <a:ext cx="2144332" cy="2115998"/>
          </a:xfrm>
          <a:prstGeom prst="rect">
            <a:avLst/>
          </a:prstGeom>
        </p:spPr>
      </p:pic>
      <p:sp>
        <p:nvSpPr>
          <p:cNvPr id="4" name="Rectangle 3"/>
          <p:cNvSpPr/>
          <p:nvPr/>
        </p:nvSpPr>
        <p:spPr>
          <a:xfrm>
            <a:off x="5417756" y="4202504"/>
            <a:ext cx="6423724" cy="1578894"/>
          </a:xfrm>
          <a:prstGeom prst="rect">
            <a:avLst/>
          </a:prstGeom>
        </p:spPr>
        <p:txBody>
          <a:bodyPr wrap="square">
            <a:spAutoFit/>
          </a:bodyPr>
          <a:lstStyle/>
          <a:p>
            <a:pPr algn="just">
              <a:lnSpc>
                <a:spcPct val="115000"/>
              </a:lnSpc>
            </a:pPr>
            <a:r>
              <a:rPr lang="en-US" sz="1400" b="1" dirty="0">
                <a:ea typeface="Calibri" panose="020F0502020204030204" pitchFamily="34" charset="0"/>
              </a:rPr>
              <a:t>Imbalanced Dataset: </a:t>
            </a:r>
            <a:endParaRPr lang="en-US" sz="1400" b="1" dirty="0" smtClean="0">
              <a:ea typeface="Calibri" panose="020F0502020204030204" pitchFamily="34" charset="0"/>
            </a:endParaRPr>
          </a:p>
          <a:p>
            <a:pPr>
              <a:lnSpc>
                <a:spcPct val="115000"/>
              </a:lnSpc>
            </a:pPr>
            <a:r>
              <a:rPr lang="en-US" sz="1400" dirty="0" smtClean="0">
                <a:ea typeface="Calibri" panose="020F0502020204030204" pitchFamily="34" charset="0"/>
              </a:rPr>
              <a:t>Disputed </a:t>
            </a:r>
            <a:r>
              <a:rPr lang="en-US" sz="1400" dirty="0">
                <a:ea typeface="Calibri" panose="020F0502020204030204" pitchFamily="34" charset="0"/>
              </a:rPr>
              <a:t>status has the very high difference between the approved and rejected status values. Thus we say that the dataset is imbalanced</a:t>
            </a:r>
            <a:r>
              <a:rPr lang="en-US" sz="1400" dirty="0" smtClean="0">
                <a:ea typeface="Calibri" panose="020F0502020204030204" pitchFamily="34" charset="0"/>
              </a:rPr>
              <a:t>.</a:t>
            </a:r>
          </a:p>
          <a:p>
            <a:pPr algn="just">
              <a:lnSpc>
                <a:spcPct val="115000"/>
              </a:lnSpc>
            </a:pPr>
            <a:r>
              <a:rPr lang="en-US" sz="1400" dirty="0" smtClean="0">
                <a:ea typeface="Calibri" panose="020F0502020204030204" pitchFamily="34" charset="0"/>
              </a:rPr>
              <a:t> </a:t>
            </a:r>
          </a:p>
          <a:p>
            <a:pPr algn="just">
              <a:lnSpc>
                <a:spcPct val="115000"/>
              </a:lnSpc>
            </a:pPr>
            <a:r>
              <a:rPr lang="en-US" sz="1400" b="1" dirty="0" smtClean="0">
                <a:ea typeface="Calibri" panose="020F0502020204030204" pitchFamily="34" charset="0"/>
              </a:rPr>
              <a:t>Balanced </a:t>
            </a:r>
            <a:r>
              <a:rPr lang="en-US" sz="1400" b="1" dirty="0">
                <a:ea typeface="Calibri" panose="020F0502020204030204" pitchFamily="34" charset="0"/>
              </a:rPr>
              <a:t>Dataset: </a:t>
            </a:r>
            <a:r>
              <a:rPr lang="en-US" sz="1400" dirty="0">
                <a:ea typeface="Calibri" panose="020F0502020204030204" pitchFamily="34" charset="0"/>
              </a:rPr>
              <a:t>Disputed status have approximately or same number of approved or rejected status values. Then we say dataset is </a:t>
            </a:r>
            <a:r>
              <a:rPr lang="en-US" sz="1400" dirty="0" smtClean="0">
                <a:ea typeface="Calibri" panose="020F0502020204030204" pitchFamily="34" charset="0"/>
              </a:rPr>
              <a:t>balanced.</a:t>
            </a:r>
            <a:endParaRPr lang="en-IN" sz="1400" b="1" dirty="0">
              <a:ea typeface="Calibri" panose="020F0502020204030204" pitchFamily="34" charset="0"/>
            </a:endParaRPr>
          </a:p>
        </p:txBody>
      </p:sp>
    </p:spTree>
    <p:extLst>
      <p:ext uri="{BB962C8B-B14F-4D97-AF65-F5344CB8AC3E}">
        <p14:creationId xmlns:p14="http://schemas.microsoft.com/office/powerpoint/2010/main" val="6294451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5499" y="388956"/>
            <a:ext cx="8382000" cy="670055"/>
          </a:xfrm>
        </p:spPr>
        <p:txBody>
          <a:bodyPr/>
          <a:lstStyle/>
          <a:p>
            <a:pPr algn="ctr"/>
            <a:r>
              <a:rPr lang="en-IN" dirty="0"/>
              <a:t>Data Modeling </a:t>
            </a:r>
            <a:endParaRPr lang="en-US" dirty="0"/>
          </a:p>
        </p:txBody>
      </p:sp>
      <p:pic>
        <p:nvPicPr>
          <p:cNvPr id="3" name="Picture 2"/>
          <p:cNvPicPr/>
          <p:nvPr/>
        </p:nvPicPr>
        <p:blipFill>
          <a:blip r:embed="rId2"/>
          <a:stretch>
            <a:fillRect/>
          </a:stretch>
        </p:blipFill>
        <p:spPr>
          <a:xfrm>
            <a:off x="943054" y="1421140"/>
            <a:ext cx="10497311" cy="1453897"/>
          </a:xfrm>
          <a:prstGeom prst="rect">
            <a:avLst/>
          </a:prstGeom>
        </p:spPr>
      </p:pic>
      <p:sp>
        <p:nvSpPr>
          <p:cNvPr id="4" name="Rectangle 3"/>
          <p:cNvSpPr/>
          <p:nvPr/>
        </p:nvSpPr>
        <p:spPr>
          <a:xfrm>
            <a:off x="3892066" y="2929389"/>
            <a:ext cx="5304657" cy="307777"/>
          </a:xfrm>
          <a:prstGeom prst="rect">
            <a:avLst/>
          </a:prstGeom>
        </p:spPr>
        <p:txBody>
          <a:bodyPr wrap="none">
            <a:spAutoFit/>
          </a:bodyPr>
          <a:lstStyle/>
          <a:p>
            <a:r>
              <a:rPr lang="en-US" sz="1400" dirty="0" smtClean="0"/>
              <a:t>Overview of the dataflow into Machine Learning Data Model</a:t>
            </a:r>
            <a:endParaRPr lang="en-IN" sz="1400" dirty="0"/>
          </a:p>
        </p:txBody>
      </p:sp>
      <p:pic>
        <p:nvPicPr>
          <p:cNvPr id="5" name="Picture 4"/>
          <p:cNvPicPr/>
          <p:nvPr/>
        </p:nvPicPr>
        <p:blipFill>
          <a:blip r:embed="rId3"/>
          <a:stretch>
            <a:fillRect/>
          </a:stretch>
        </p:blipFill>
        <p:spPr>
          <a:xfrm>
            <a:off x="1901952" y="3386968"/>
            <a:ext cx="7936991" cy="1097915"/>
          </a:xfrm>
          <a:prstGeom prst="rect">
            <a:avLst/>
          </a:prstGeom>
        </p:spPr>
      </p:pic>
      <p:pic>
        <p:nvPicPr>
          <p:cNvPr id="6" name="Picture 5"/>
          <p:cNvPicPr/>
          <p:nvPr/>
        </p:nvPicPr>
        <p:blipFill>
          <a:blip r:embed="rId4"/>
          <a:stretch>
            <a:fillRect/>
          </a:stretch>
        </p:blipFill>
        <p:spPr>
          <a:xfrm>
            <a:off x="1901951" y="4484883"/>
            <a:ext cx="7936991" cy="1641729"/>
          </a:xfrm>
          <a:prstGeom prst="rect">
            <a:avLst/>
          </a:prstGeom>
        </p:spPr>
      </p:pic>
      <p:sp>
        <p:nvSpPr>
          <p:cNvPr id="7" name="Rectangle 6"/>
          <p:cNvSpPr/>
          <p:nvPr/>
        </p:nvSpPr>
        <p:spPr>
          <a:xfrm>
            <a:off x="4017034" y="6209037"/>
            <a:ext cx="4036682" cy="307777"/>
          </a:xfrm>
          <a:prstGeom prst="rect">
            <a:avLst/>
          </a:prstGeom>
        </p:spPr>
        <p:txBody>
          <a:bodyPr wrap="none">
            <a:spAutoFit/>
          </a:bodyPr>
          <a:lstStyle/>
          <a:p>
            <a:r>
              <a:rPr lang="en-US" sz="1400" dirty="0" smtClean="0"/>
              <a:t>Classification Models used for Data Modeling</a:t>
            </a:r>
            <a:endParaRPr lang="en-IN" sz="1400" dirty="0"/>
          </a:p>
        </p:txBody>
      </p:sp>
    </p:spTree>
    <p:extLst>
      <p:ext uri="{BB962C8B-B14F-4D97-AF65-F5344CB8AC3E}">
        <p14:creationId xmlns:p14="http://schemas.microsoft.com/office/powerpoint/2010/main" val="26947308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5499" y="388956"/>
            <a:ext cx="8382000" cy="670055"/>
          </a:xfrm>
        </p:spPr>
        <p:txBody>
          <a:bodyPr/>
          <a:lstStyle/>
          <a:p>
            <a:pPr algn="ctr"/>
            <a:r>
              <a:rPr lang="en-IN" dirty="0"/>
              <a:t>Data Evaluation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385172270"/>
              </p:ext>
            </p:extLst>
          </p:nvPr>
        </p:nvGraphicFramePr>
        <p:xfrm>
          <a:off x="4024884" y="1205516"/>
          <a:ext cx="3866388" cy="1257300"/>
        </p:xfrm>
        <a:graphic>
          <a:graphicData uri="http://schemas.openxmlformats.org/drawingml/2006/table">
            <a:tbl>
              <a:tblPr firstRow="1" firstCol="1" bandRow="1">
                <a:tableStyleId>{5C22544A-7EE6-4342-B048-85BDC9FD1C3A}</a:tableStyleId>
              </a:tblPr>
              <a:tblGrid>
                <a:gridCol w="2625434">
                  <a:extLst>
                    <a:ext uri="{9D8B030D-6E8A-4147-A177-3AD203B41FA5}">
                      <a16:colId xmlns:a16="http://schemas.microsoft.com/office/drawing/2014/main" val="920443744"/>
                    </a:ext>
                  </a:extLst>
                </a:gridCol>
                <a:gridCol w="1240954">
                  <a:extLst>
                    <a:ext uri="{9D8B030D-6E8A-4147-A177-3AD203B41FA5}">
                      <a16:colId xmlns:a16="http://schemas.microsoft.com/office/drawing/2014/main" val="355961618"/>
                    </a:ext>
                  </a:extLst>
                </a:gridCol>
              </a:tblGrid>
              <a:tr h="184150">
                <a:tc>
                  <a:txBody>
                    <a:bodyPr/>
                    <a:lstStyle/>
                    <a:p>
                      <a:pPr algn="ctr">
                        <a:lnSpc>
                          <a:spcPct val="150000"/>
                        </a:lnSpc>
                        <a:spcAft>
                          <a:spcPts val="0"/>
                        </a:spcAft>
                      </a:pPr>
                      <a:r>
                        <a:rPr lang="en-IN" sz="1100">
                          <a:effectLst/>
                        </a:rPr>
                        <a:t>Models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N" sz="1100">
                          <a:effectLst/>
                        </a:rPr>
                        <a:t>Accuracy</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210535170"/>
                  </a:ext>
                </a:extLst>
              </a:tr>
              <a:tr h="184150">
                <a:tc>
                  <a:txBody>
                    <a:bodyPr/>
                    <a:lstStyle/>
                    <a:p>
                      <a:pPr algn="l">
                        <a:lnSpc>
                          <a:spcPct val="150000"/>
                        </a:lnSpc>
                        <a:spcAft>
                          <a:spcPts val="0"/>
                        </a:spcAft>
                      </a:pPr>
                      <a:r>
                        <a:rPr lang="en-IN" sz="1100">
                          <a:effectLst/>
                        </a:rPr>
                        <a:t>Logistic Regression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N" sz="1100">
                          <a:effectLst/>
                        </a:rPr>
                        <a:t>89.63%</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284353641"/>
                  </a:ext>
                </a:extLst>
              </a:tr>
              <a:tr h="184150">
                <a:tc>
                  <a:txBody>
                    <a:bodyPr/>
                    <a:lstStyle/>
                    <a:p>
                      <a:pPr algn="l">
                        <a:lnSpc>
                          <a:spcPct val="150000"/>
                        </a:lnSpc>
                        <a:spcAft>
                          <a:spcPts val="0"/>
                        </a:spcAft>
                      </a:pPr>
                      <a:r>
                        <a:rPr lang="en-IN" sz="1100">
                          <a:effectLst/>
                        </a:rPr>
                        <a:t>Decision Tree Classifier</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N" sz="1100">
                          <a:effectLst/>
                        </a:rPr>
                        <a:t>93.45%</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906717951"/>
                  </a:ext>
                </a:extLst>
              </a:tr>
              <a:tr h="184150">
                <a:tc>
                  <a:txBody>
                    <a:bodyPr/>
                    <a:lstStyle/>
                    <a:p>
                      <a:pPr algn="l">
                        <a:lnSpc>
                          <a:spcPct val="150000"/>
                        </a:lnSpc>
                        <a:spcAft>
                          <a:spcPts val="0"/>
                        </a:spcAft>
                      </a:pPr>
                      <a:r>
                        <a:rPr lang="en-IN" sz="1100" dirty="0">
                          <a:effectLst/>
                        </a:rPr>
                        <a:t>GaussianNB</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N" sz="1100">
                          <a:effectLst/>
                        </a:rPr>
                        <a:t>88.53%</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966739743"/>
                  </a:ext>
                </a:extLst>
              </a:tr>
              <a:tr h="184150">
                <a:tc>
                  <a:txBody>
                    <a:bodyPr/>
                    <a:lstStyle/>
                    <a:p>
                      <a:pPr algn="l">
                        <a:lnSpc>
                          <a:spcPct val="150000"/>
                        </a:lnSpc>
                        <a:spcAft>
                          <a:spcPts val="0"/>
                        </a:spcAft>
                      </a:pPr>
                      <a:r>
                        <a:rPr lang="en-IN" sz="1100">
                          <a:effectLst/>
                        </a:rPr>
                        <a:t>Support Vector Machine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N" sz="1100" dirty="0">
                          <a:effectLst/>
                        </a:rPr>
                        <a:t>90.09%</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531248412"/>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676371180"/>
              </p:ext>
            </p:extLst>
          </p:nvPr>
        </p:nvGraphicFramePr>
        <p:xfrm>
          <a:off x="7955280" y="1205516"/>
          <a:ext cx="3794760" cy="1257300"/>
        </p:xfrm>
        <a:graphic>
          <a:graphicData uri="http://schemas.openxmlformats.org/drawingml/2006/table">
            <a:tbl>
              <a:tblPr firstRow="1" firstCol="1" bandRow="1">
                <a:tableStyleId>{5C22544A-7EE6-4342-B048-85BDC9FD1C3A}</a:tableStyleId>
              </a:tblPr>
              <a:tblGrid>
                <a:gridCol w="2603089">
                  <a:extLst>
                    <a:ext uri="{9D8B030D-6E8A-4147-A177-3AD203B41FA5}">
                      <a16:colId xmlns:a16="http://schemas.microsoft.com/office/drawing/2014/main" val="129056087"/>
                    </a:ext>
                  </a:extLst>
                </a:gridCol>
                <a:gridCol w="1191671">
                  <a:extLst>
                    <a:ext uri="{9D8B030D-6E8A-4147-A177-3AD203B41FA5}">
                      <a16:colId xmlns:a16="http://schemas.microsoft.com/office/drawing/2014/main" val="2970405668"/>
                    </a:ext>
                  </a:extLst>
                </a:gridCol>
              </a:tblGrid>
              <a:tr h="184150">
                <a:tc>
                  <a:txBody>
                    <a:bodyPr/>
                    <a:lstStyle/>
                    <a:p>
                      <a:pPr algn="ctr">
                        <a:lnSpc>
                          <a:spcPct val="150000"/>
                        </a:lnSpc>
                        <a:spcAft>
                          <a:spcPts val="0"/>
                        </a:spcAft>
                      </a:pPr>
                      <a:r>
                        <a:rPr lang="en-IN" sz="1100" dirty="0">
                          <a:effectLst/>
                        </a:rPr>
                        <a:t>Models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N" sz="1100">
                          <a:effectLst/>
                        </a:rPr>
                        <a:t>Accuracy</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953380002"/>
                  </a:ext>
                </a:extLst>
              </a:tr>
              <a:tr h="184150">
                <a:tc>
                  <a:txBody>
                    <a:bodyPr/>
                    <a:lstStyle/>
                    <a:p>
                      <a:pPr algn="l">
                        <a:lnSpc>
                          <a:spcPct val="150000"/>
                        </a:lnSpc>
                        <a:spcAft>
                          <a:spcPts val="0"/>
                        </a:spcAft>
                      </a:pPr>
                      <a:r>
                        <a:rPr lang="en-IN" sz="1100" dirty="0">
                          <a:effectLst/>
                        </a:rPr>
                        <a:t>Logistic Regression</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N" sz="1100">
                          <a:effectLst/>
                        </a:rPr>
                        <a:t>46.26%</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237302566"/>
                  </a:ext>
                </a:extLst>
              </a:tr>
              <a:tr h="184150">
                <a:tc>
                  <a:txBody>
                    <a:bodyPr/>
                    <a:lstStyle/>
                    <a:p>
                      <a:pPr algn="l">
                        <a:lnSpc>
                          <a:spcPct val="150000"/>
                        </a:lnSpc>
                        <a:spcAft>
                          <a:spcPts val="0"/>
                        </a:spcAft>
                      </a:pPr>
                      <a:r>
                        <a:rPr lang="en-IN" sz="1100" dirty="0">
                          <a:effectLst/>
                        </a:rPr>
                        <a:t>Decision Tree Classifier</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N" sz="1100">
                          <a:effectLst/>
                        </a:rPr>
                        <a:t>96.11%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636728774"/>
                  </a:ext>
                </a:extLst>
              </a:tr>
              <a:tr h="184150">
                <a:tc>
                  <a:txBody>
                    <a:bodyPr/>
                    <a:lstStyle/>
                    <a:p>
                      <a:pPr algn="l">
                        <a:lnSpc>
                          <a:spcPct val="150000"/>
                        </a:lnSpc>
                        <a:spcAft>
                          <a:spcPts val="0"/>
                        </a:spcAft>
                      </a:pPr>
                      <a:r>
                        <a:rPr lang="en-IN" sz="1100" dirty="0">
                          <a:effectLst/>
                        </a:rPr>
                        <a:t>GaussianNB</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N" sz="1100">
                          <a:effectLst/>
                        </a:rPr>
                        <a:t>49.58%</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349105532"/>
                  </a:ext>
                </a:extLst>
              </a:tr>
              <a:tr h="184150">
                <a:tc>
                  <a:txBody>
                    <a:bodyPr/>
                    <a:lstStyle/>
                    <a:p>
                      <a:pPr algn="l">
                        <a:lnSpc>
                          <a:spcPct val="150000"/>
                        </a:lnSpc>
                        <a:spcAft>
                          <a:spcPts val="0"/>
                        </a:spcAft>
                      </a:pPr>
                      <a:r>
                        <a:rPr lang="en-IN" sz="1100" dirty="0">
                          <a:effectLst/>
                        </a:rPr>
                        <a:t>Support Vector Machine</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N" sz="1100" dirty="0">
                          <a:effectLst/>
                        </a:rPr>
                        <a:t>49.79%</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63739736"/>
                  </a:ext>
                </a:extLst>
              </a:tr>
            </a:tbl>
          </a:graphicData>
        </a:graphic>
      </p:graphicFrame>
      <p:pic>
        <p:nvPicPr>
          <p:cNvPr id="5" name="Picture 4"/>
          <p:cNvPicPr/>
          <p:nvPr/>
        </p:nvPicPr>
        <p:blipFill>
          <a:blip r:embed="rId2"/>
          <a:stretch>
            <a:fillRect/>
          </a:stretch>
        </p:blipFill>
        <p:spPr>
          <a:xfrm>
            <a:off x="320040" y="1389888"/>
            <a:ext cx="3640836" cy="4663440"/>
          </a:xfrm>
          <a:prstGeom prst="rect">
            <a:avLst/>
          </a:prstGeom>
        </p:spPr>
      </p:pic>
      <p:sp>
        <p:nvSpPr>
          <p:cNvPr id="6" name="Rectangle 5"/>
          <p:cNvSpPr/>
          <p:nvPr/>
        </p:nvSpPr>
        <p:spPr>
          <a:xfrm>
            <a:off x="4479649" y="2531102"/>
            <a:ext cx="3013967" cy="276999"/>
          </a:xfrm>
          <a:prstGeom prst="rect">
            <a:avLst/>
          </a:prstGeom>
        </p:spPr>
        <p:txBody>
          <a:bodyPr wrap="none">
            <a:spAutoFit/>
          </a:bodyPr>
          <a:lstStyle/>
          <a:p>
            <a:r>
              <a:rPr lang="en-US" sz="1200" dirty="0"/>
              <a:t>Accuracy Metrics for Imbalanced data </a:t>
            </a:r>
            <a:endParaRPr lang="en-IN" sz="1200" dirty="0"/>
          </a:p>
        </p:txBody>
      </p:sp>
      <p:sp>
        <p:nvSpPr>
          <p:cNvPr id="7" name="Rectangle 6"/>
          <p:cNvSpPr/>
          <p:nvPr/>
        </p:nvSpPr>
        <p:spPr>
          <a:xfrm>
            <a:off x="8581144" y="2531102"/>
            <a:ext cx="2805576" cy="276999"/>
          </a:xfrm>
          <a:prstGeom prst="rect">
            <a:avLst/>
          </a:prstGeom>
        </p:spPr>
        <p:txBody>
          <a:bodyPr wrap="none">
            <a:spAutoFit/>
          </a:bodyPr>
          <a:lstStyle/>
          <a:p>
            <a:r>
              <a:rPr lang="en-US" sz="1200" dirty="0"/>
              <a:t>Accuracy Metrics for Balanced Data</a:t>
            </a:r>
            <a:endParaRPr lang="en-IN" sz="1200" dirty="0"/>
          </a:p>
        </p:txBody>
      </p:sp>
      <p:sp>
        <p:nvSpPr>
          <p:cNvPr id="8" name="Rectangle 7"/>
          <p:cNvSpPr/>
          <p:nvPr/>
        </p:nvSpPr>
        <p:spPr>
          <a:xfrm>
            <a:off x="168395" y="6176478"/>
            <a:ext cx="3844322" cy="276999"/>
          </a:xfrm>
          <a:prstGeom prst="rect">
            <a:avLst/>
          </a:prstGeom>
        </p:spPr>
        <p:txBody>
          <a:bodyPr wrap="none">
            <a:spAutoFit/>
          </a:bodyPr>
          <a:lstStyle/>
          <a:p>
            <a:r>
              <a:rPr lang="en-US" sz="1200" dirty="0"/>
              <a:t>Decision </a:t>
            </a:r>
            <a:r>
              <a:rPr lang="en-US" sz="1200" dirty="0" smtClean="0"/>
              <a:t>Tree - </a:t>
            </a:r>
            <a:r>
              <a:rPr lang="en-US" sz="1200" dirty="0"/>
              <a:t>parameter of max_leaf_node of 10</a:t>
            </a:r>
            <a:endParaRPr lang="en-IN" sz="1200" dirty="0"/>
          </a:p>
        </p:txBody>
      </p:sp>
      <p:sp>
        <p:nvSpPr>
          <p:cNvPr id="9" name="Rectangle 8"/>
          <p:cNvSpPr/>
          <p:nvPr/>
        </p:nvSpPr>
        <p:spPr>
          <a:xfrm>
            <a:off x="3969258" y="2767690"/>
            <a:ext cx="6742558" cy="1083374"/>
          </a:xfrm>
          <a:prstGeom prst="rect">
            <a:avLst/>
          </a:prstGeom>
        </p:spPr>
        <p:txBody>
          <a:bodyPr wrap="square">
            <a:spAutoFit/>
          </a:bodyPr>
          <a:lstStyle/>
          <a:p>
            <a:pPr>
              <a:lnSpc>
                <a:spcPct val="115000"/>
              </a:lnSpc>
            </a:pPr>
            <a:r>
              <a:rPr lang="en-US" sz="1400" dirty="0">
                <a:ea typeface="Calibri" panose="020F0502020204030204" pitchFamily="34" charset="0"/>
              </a:rPr>
              <a:t>Decision Tree, we see that </a:t>
            </a:r>
          </a:p>
          <a:p>
            <a:pPr>
              <a:lnSpc>
                <a:spcPct val="115000"/>
              </a:lnSpc>
            </a:pPr>
            <a:r>
              <a:rPr lang="en-US" sz="1400" dirty="0">
                <a:ea typeface="Calibri" panose="020F0502020204030204" pitchFamily="34" charset="0"/>
              </a:rPr>
              <a:t>X [0] Assigned User an entropy of 0.664 </a:t>
            </a:r>
          </a:p>
          <a:p>
            <a:pPr>
              <a:lnSpc>
                <a:spcPct val="115000"/>
              </a:lnSpc>
            </a:pPr>
            <a:r>
              <a:rPr lang="en-US" sz="1400" dirty="0">
                <a:ea typeface="Calibri" panose="020F0502020204030204" pitchFamily="34" charset="0"/>
              </a:rPr>
              <a:t>X [3] Dispute Amount, 	X [7] Recipient Team – Board Team, </a:t>
            </a:r>
          </a:p>
          <a:p>
            <a:pPr>
              <a:lnSpc>
                <a:spcPct val="115000"/>
              </a:lnSpc>
            </a:pPr>
            <a:r>
              <a:rPr lang="en-US" sz="1400" dirty="0">
                <a:ea typeface="Calibri" panose="020F0502020204030204" pitchFamily="34" charset="0"/>
              </a:rPr>
              <a:t>X [1] Invoice Amount 	</a:t>
            </a:r>
            <a:r>
              <a:rPr lang="en-US" sz="1400" dirty="0" smtClean="0">
                <a:ea typeface="Calibri" panose="020F0502020204030204" pitchFamily="34" charset="0"/>
              </a:rPr>
              <a:t>	X </a:t>
            </a:r>
            <a:r>
              <a:rPr lang="en-US" sz="1400" dirty="0">
                <a:ea typeface="Calibri" panose="020F0502020204030204" pitchFamily="34" charset="0"/>
              </a:rPr>
              <a:t>[5] Requestor.</a:t>
            </a:r>
            <a:endParaRPr lang="en-IN" sz="1400" dirty="0">
              <a:ea typeface="Calibri" panose="020F0502020204030204" pitchFamily="34" charset="0"/>
            </a:endParaRPr>
          </a:p>
        </p:txBody>
      </p:sp>
      <p:sp>
        <p:nvSpPr>
          <p:cNvPr id="11" name="Rectangle 10"/>
          <p:cNvSpPr/>
          <p:nvPr/>
        </p:nvSpPr>
        <p:spPr>
          <a:xfrm>
            <a:off x="3886200" y="4074537"/>
            <a:ext cx="8055102" cy="941796"/>
          </a:xfrm>
          <a:prstGeom prst="rect">
            <a:avLst/>
          </a:prstGeom>
        </p:spPr>
        <p:txBody>
          <a:bodyPr wrap="square">
            <a:spAutoFit/>
          </a:bodyPr>
          <a:lstStyle/>
          <a:p>
            <a:pPr algn="just">
              <a:lnSpc>
                <a:spcPct val="115000"/>
              </a:lnSpc>
            </a:pPr>
            <a:r>
              <a:rPr lang="en-US" sz="1600" dirty="0">
                <a:ea typeface="Calibri" panose="020F0502020204030204" pitchFamily="34" charset="0"/>
              </a:rPr>
              <a:t>Many machine learning models are designed around the assumption of balanced class distribution, and often learn simple rules (explicit or otherwise) like always predict the majority class, causing them to achieve an accuracy </a:t>
            </a:r>
            <a:r>
              <a:rPr lang="en-US" sz="1600" dirty="0" smtClean="0">
                <a:ea typeface="Calibri" panose="020F0502020204030204" pitchFamily="34" charset="0"/>
              </a:rPr>
              <a:t>99 %.</a:t>
            </a:r>
            <a:endParaRPr lang="en-IN" sz="1600" dirty="0">
              <a:ea typeface="Calibri" panose="020F0502020204030204" pitchFamily="34" charset="0"/>
            </a:endParaRPr>
          </a:p>
        </p:txBody>
      </p:sp>
      <p:sp>
        <p:nvSpPr>
          <p:cNvPr id="12" name="Rectangle 11"/>
          <p:cNvSpPr/>
          <p:nvPr/>
        </p:nvSpPr>
        <p:spPr>
          <a:xfrm>
            <a:off x="3905250" y="5131729"/>
            <a:ext cx="7972044" cy="921599"/>
          </a:xfrm>
          <a:prstGeom prst="rect">
            <a:avLst/>
          </a:prstGeom>
        </p:spPr>
        <p:txBody>
          <a:bodyPr wrap="square">
            <a:spAutoFit/>
          </a:bodyPr>
          <a:lstStyle/>
          <a:p>
            <a:pPr algn="just" fontAlgn="base">
              <a:lnSpc>
                <a:spcPct val="115000"/>
              </a:lnSpc>
            </a:pPr>
            <a:r>
              <a:rPr lang="en-US" sz="1600" dirty="0">
                <a:ea typeface="Calibri" panose="020F0502020204030204" pitchFamily="34" charset="0"/>
              </a:rPr>
              <a:t>Classification accuracy fails on classification problems with a skewed class distribution because of the intuitions developed by practitioners on datasets with an equal class distribution.</a:t>
            </a:r>
          </a:p>
        </p:txBody>
      </p:sp>
    </p:spTree>
    <p:extLst>
      <p:ext uri="{BB962C8B-B14F-4D97-AF65-F5344CB8AC3E}">
        <p14:creationId xmlns:p14="http://schemas.microsoft.com/office/powerpoint/2010/main" val="20615746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5499" y="388956"/>
            <a:ext cx="8382000" cy="670055"/>
          </a:xfrm>
        </p:spPr>
        <p:txBody>
          <a:bodyPr/>
          <a:lstStyle/>
          <a:p>
            <a:pPr algn="ctr"/>
            <a:r>
              <a:rPr lang="en-IN" dirty="0"/>
              <a:t>Deployment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673311089"/>
              </p:ext>
            </p:extLst>
          </p:nvPr>
        </p:nvGraphicFramePr>
        <p:xfrm>
          <a:off x="3456432" y="2075686"/>
          <a:ext cx="6062472" cy="1463040"/>
        </p:xfrm>
        <a:graphic>
          <a:graphicData uri="http://schemas.openxmlformats.org/drawingml/2006/table">
            <a:tbl>
              <a:tblPr firstRow="1" firstCol="1" bandRow="1">
                <a:tableStyleId>{5C22544A-7EE6-4342-B048-85BDC9FD1C3A}</a:tableStyleId>
              </a:tblPr>
              <a:tblGrid>
                <a:gridCol w="2341494">
                  <a:extLst>
                    <a:ext uri="{9D8B030D-6E8A-4147-A177-3AD203B41FA5}">
                      <a16:colId xmlns:a16="http://schemas.microsoft.com/office/drawing/2014/main" val="2943829342"/>
                    </a:ext>
                  </a:extLst>
                </a:gridCol>
                <a:gridCol w="3720978">
                  <a:extLst>
                    <a:ext uri="{9D8B030D-6E8A-4147-A177-3AD203B41FA5}">
                      <a16:colId xmlns:a16="http://schemas.microsoft.com/office/drawing/2014/main" val="930593388"/>
                    </a:ext>
                  </a:extLst>
                </a:gridCol>
              </a:tblGrid>
              <a:tr h="271090">
                <a:tc>
                  <a:txBody>
                    <a:bodyPr/>
                    <a:lstStyle/>
                    <a:p>
                      <a:pPr>
                        <a:lnSpc>
                          <a:spcPct val="150000"/>
                        </a:lnSpc>
                        <a:spcAft>
                          <a:spcPts val="0"/>
                        </a:spcAft>
                      </a:pPr>
                      <a:r>
                        <a:rPr lang="en-IN" sz="1600" dirty="0">
                          <a:effectLst/>
                        </a:rPr>
                        <a:t>Row Labels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50000"/>
                        </a:lnSpc>
                        <a:spcAft>
                          <a:spcPts val="0"/>
                        </a:spcAft>
                      </a:pPr>
                      <a:r>
                        <a:rPr lang="en-IN" sz="1600">
                          <a:effectLst/>
                        </a:rPr>
                        <a:t>Count of Predicted_Dispute_status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350831033"/>
                  </a:ext>
                </a:extLst>
              </a:tr>
              <a:tr h="271090">
                <a:tc>
                  <a:txBody>
                    <a:bodyPr/>
                    <a:lstStyle/>
                    <a:p>
                      <a:pPr>
                        <a:lnSpc>
                          <a:spcPct val="150000"/>
                        </a:lnSpc>
                        <a:spcAft>
                          <a:spcPts val="0"/>
                        </a:spcAft>
                      </a:pPr>
                      <a:r>
                        <a:rPr lang="en-IN" sz="1600" dirty="0">
                          <a:effectLst/>
                        </a:rPr>
                        <a:t>0</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N" sz="1600">
                          <a:effectLst/>
                        </a:rPr>
                        <a:t>338</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410374774"/>
                  </a:ext>
                </a:extLst>
              </a:tr>
              <a:tr h="271090">
                <a:tc>
                  <a:txBody>
                    <a:bodyPr/>
                    <a:lstStyle/>
                    <a:p>
                      <a:pPr>
                        <a:lnSpc>
                          <a:spcPct val="150000"/>
                        </a:lnSpc>
                        <a:spcAft>
                          <a:spcPts val="0"/>
                        </a:spcAft>
                      </a:pPr>
                      <a:r>
                        <a:rPr lang="en-IN" sz="1600" dirty="0">
                          <a:effectLst/>
                        </a:rPr>
                        <a:t>1</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N" sz="1600" dirty="0">
                          <a:effectLst/>
                        </a:rPr>
                        <a:t>577</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409223999"/>
                  </a:ext>
                </a:extLst>
              </a:tr>
              <a:tr h="271090">
                <a:tc>
                  <a:txBody>
                    <a:bodyPr/>
                    <a:lstStyle/>
                    <a:p>
                      <a:pPr>
                        <a:lnSpc>
                          <a:spcPct val="150000"/>
                        </a:lnSpc>
                        <a:spcAft>
                          <a:spcPts val="0"/>
                        </a:spcAft>
                      </a:pPr>
                      <a:r>
                        <a:rPr lang="en-IN" sz="1600">
                          <a:effectLst/>
                        </a:rPr>
                        <a:t>Grand Total</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N" sz="1600" dirty="0">
                          <a:effectLst/>
                        </a:rPr>
                        <a:t>915</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283149302"/>
                  </a:ext>
                </a:extLst>
              </a:tr>
            </a:tbl>
          </a:graphicData>
        </a:graphic>
      </p:graphicFrame>
      <p:sp>
        <p:nvSpPr>
          <p:cNvPr id="4" name="Rectangle 3"/>
          <p:cNvSpPr/>
          <p:nvPr/>
        </p:nvSpPr>
        <p:spPr>
          <a:xfrm>
            <a:off x="457201" y="4069281"/>
            <a:ext cx="11110298" cy="1366528"/>
          </a:xfrm>
          <a:prstGeom prst="rect">
            <a:avLst/>
          </a:prstGeom>
        </p:spPr>
        <p:txBody>
          <a:bodyPr wrap="square">
            <a:spAutoFit/>
          </a:bodyPr>
          <a:lstStyle/>
          <a:p>
            <a:pPr algn="ctr">
              <a:lnSpc>
                <a:spcPct val="115000"/>
              </a:lnSpc>
            </a:pPr>
            <a:r>
              <a:rPr lang="en-US" dirty="0">
                <a:ea typeface="Calibri" panose="020F0502020204030204" pitchFamily="34" charset="0"/>
              </a:rPr>
              <a:t>Out of 915 disputed invoices338 were rejected and 577 were approved.</a:t>
            </a:r>
            <a:endParaRPr lang="en-IN" dirty="0"/>
          </a:p>
          <a:p>
            <a:pPr algn="ctr">
              <a:lnSpc>
                <a:spcPct val="115000"/>
              </a:lnSpc>
            </a:pPr>
            <a:r>
              <a:rPr lang="en-US" dirty="0">
                <a:ea typeface="Calibri" panose="020F0502020204030204" pitchFamily="34" charset="0"/>
              </a:rPr>
              <a:t> </a:t>
            </a:r>
            <a:endParaRPr lang="en-IN" dirty="0"/>
          </a:p>
          <a:p>
            <a:pPr algn="just">
              <a:lnSpc>
                <a:spcPct val="115000"/>
              </a:lnSpc>
            </a:pPr>
            <a:r>
              <a:rPr lang="en-US" b="1" i="1" dirty="0">
                <a:ea typeface="Calibri" panose="020F0502020204030204" pitchFamily="34" charset="0"/>
              </a:rPr>
              <a:t>Dispute status value will be validated against the actual status of disputed invoice number from the organizations based on which next actions will be taken for the implementation of the model.</a:t>
            </a:r>
            <a:endParaRPr lang="en-IN" dirty="0">
              <a:effectLst/>
            </a:endParaRPr>
          </a:p>
        </p:txBody>
      </p:sp>
    </p:spTree>
    <p:extLst>
      <p:ext uri="{BB962C8B-B14F-4D97-AF65-F5344CB8AC3E}">
        <p14:creationId xmlns:p14="http://schemas.microsoft.com/office/powerpoint/2010/main" val="35124010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5499" y="388956"/>
            <a:ext cx="8382000" cy="670055"/>
          </a:xfrm>
        </p:spPr>
        <p:txBody>
          <a:bodyPr/>
          <a:lstStyle/>
          <a:p>
            <a:pPr algn="ctr"/>
            <a:r>
              <a:rPr lang="en-IN" dirty="0"/>
              <a:t>Analysis and Results</a:t>
            </a:r>
            <a:endParaRPr lang="en-US" dirty="0"/>
          </a:p>
        </p:txBody>
      </p:sp>
      <p:pic>
        <p:nvPicPr>
          <p:cNvPr id="3" name="Picture 2"/>
          <p:cNvPicPr/>
          <p:nvPr/>
        </p:nvPicPr>
        <p:blipFill>
          <a:blip r:embed="rId2"/>
          <a:stretch>
            <a:fillRect/>
          </a:stretch>
        </p:blipFill>
        <p:spPr>
          <a:xfrm>
            <a:off x="317500" y="1437957"/>
            <a:ext cx="3239516" cy="1570419"/>
          </a:xfrm>
          <a:prstGeom prst="rect">
            <a:avLst/>
          </a:prstGeom>
        </p:spPr>
      </p:pic>
      <p:pic>
        <p:nvPicPr>
          <p:cNvPr id="4" name="Picture 3"/>
          <p:cNvPicPr/>
          <p:nvPr/>
        </p:nvPicPr>
        <p:blipFill>
          <a:blip r:embed="rId3"/>
          <a:stretch>
            <a:fillRect/>
          </a:stretch>
        </p:blipFill>
        <p:spPr>
          <a:xfrm>
            <a:off x="3566160" y="1437956"/>
            <a:ext cx="3346704" cy="1570419"/>
          </a:xfrm>
          <a:prstGeom prst="rect">
            <a:avLst/>
          </a:prstGeom>
        </p:spPr>
      </p:pic>
      <p:sp>
        <p:nvSpPr>
          <p:cNvPr id="5" name="Rectangle 4"/>
          <p:cNvSpPr/>
          <p:nvPr/>
        </p:nvSpPr>
        <p:spPr>
          <a:xfrm>
            <a:off x="937768" y="3040501"/>
            <a:ext cx="2247731" cy="276999"/>
          </a:xfrm>
          <a:prstGeom prst="rect">
            <a:avLst/>
          </a:prstGeom>
        </p:spPr>
        <p:txBody>
          <a:bodyPr wrap="none">
            <a:spAutoFit/>
          </a:bodyPr>
          <a:lstStyle/>
          <a:p>
            <a:r>
              <a:rPr lang="en-US" sz="1200" dirty="0"/>
              <a:t>Metrics for imbalanced data</a:t>
            </a:r>
            <a:endParaRPr lang="en-IN" sz="1200" dirty="0"/>
          </a:p>
        </p:txBody>
      </p:sp>
      <p:sp>
        <p:nvSpPr>
          <p:cNvPr id="6" name="Rectangle 5"/>
          <p:cNvSpPr/>
          <p:nvPr/>
        </p:nvSpPr>
        <p:spPr>
          <a:xfrm>
            <a:off x="3920385" y="3062654"/>
            <a:ext cx="2087431" cy="276999"/>
          </a:xfrm>
          <a:prstGeom prst="rect">
            <a:avLst/>
          </a:prstGeom>
        </p:spPr>
        <p:txBody>
          <a:bodyPr wrap="none">
            <a:spAutoFit/>
          </a:bodyPr>
          <a:lstStyle/>
          <a:p>
            <a:r>
              <a:rPr lang="en-US" sz="1200" dirty="0"/>
              <a:t>Metrics for balanced data.</a:t>
            </a:r>
            <a:endParaRPr lang="en-IN" sz="1200" dirty="0"/>
          </a:p>
        </p:txBody>
      </p:sp>
      <p:sp>
        <p:nvSpPr>
          <p:cNvPr id="7" name="Rectangle 6"/>
          <p:cNvSpPr/>
          <p:nvPr/>
        </p:nvSpPr>
        <p:spPr>
          <a:xfrm>
            <a:off x="361396" y="3572346"/>
            <a:ext cx="6085332" cy="2682273"/>
          </a:xfrm>
          <a:prstGeom prst="rect">
            <a:avLst/>
          </a:prstGeom>
        </p:spPr>
        <p:txBody>
          <a:bodyPr wrap="square">
            <a:spAutoFit/>
          </a:bodyPr>
          <a:lstStyle/>
          <a:p>
            <a:pPr algn="just">
              <a:lnSpc>
                <a:spcPct val="115000"/>
              </a:lnSpc>
            </a:pPr>
            <a:r>
              <a:rPr lang="en-US" sz="1100" dirty="0">
                <a:ea typeface="Calibri" panose="020F0502020204030204" pitchFamily="34" charset="0"/>
              </a:rPr>
              <a:t>Confusion Matrix: Model was able to identify 659 approved statuses correctly, with 23 approved statuses was identified wrongly. 116 rejected statuses were identified correctly with 19 rejected statuses identified wrongly from the imbalanced data.</a:t>
            </a:r>
            <a:endParaRPr lang="en-IN" sz="1100" dirty="0"/>
          </a:p>
          <a:p>
            <a:pPr algn="just">
              <a:lnSpc>
                <a:spcPct val="115000"/>
              </a:lnSpc>
            </a:pPr>
            <a:r>
              <a:rPr lang="en-US" sz="1100" dirty="0">
                <a:ea typeface="Calibri" panose="020F0502020204030204" pitchFamily="34" charset="0"/>
              </a:rPr>
              <a:t> </a:t>
            </a:r>
            <a:endParaRPr lang="en-IN" sz="1100" dirty="0"/>
          </a:p>
          <a:p>
            <a:pPr algn="just">
              <a:lnSpc>
                <a:spcPct val="115000"/>
              </a:lnSpc>
            </a:pPr>
            <a:r>
              <a:rPr lang="en-US" sz="1100" dirty="0">
                <a:ea typeface="Calibri" panose="020F0502020204030204" pitchFamily="34" charset="0"/>
              </a:rPr>
              <a:t>Precision value for imbalanced and balanced is around 0.95 for predicting the approved status and 0.83 for unbalanced, 0.95 to the balanced data, i.e. the performance of the model can correctly predict the true positive values from the false positive values for the approved dispute status. Value closer to 1 is the better model. </a:t>
            </a:r>
            <a:endParaRPr lang="en-IN" sz="1100" dirty="0"/>
          </a:p>
          <a:p>
            <a:pPr>
              <a:lnSpc>
                <a:spcPct val="150000"/>
              </a:lnSpc>
              <a:spcAft>
                <a:spcPts val="0"/>
              </a:spcAft>
            </a:pPr>
            <a:r>
              <a:rPr lang="en-US" sz="1100" dirty="0">
                <a:ea typeface="Calibri" panose="020F0502020204030204" pitchFamily="34" charset="0"/>
              </a:rPr>
              <a:t> </a:t>
            </a:r>
            <a:endParaRPr lang="en-IN" sz="1100" dirty="0">
              <a:ea typeface="Times New Roman" panose="02020603050405020304" pitchFamily="18" charset="0"/>
            </a:endParaRPr>
          </a:p>
          <a:p>
            <a:pPr algn="just">
              <a:lnSpc>
                <a:spcPct val="115000"/>
              </a:lnSpc>
            </a:pPr>
            <a:r>
              <a:rPr lang="en-US" sz="1100" dirty="0">
                <a:ea typeface="Calibri" panose="020F0502020204030204" pitchFamily="34" charset="0"/>
              </a:rPr>
              <a:t>Recall metric value for imbalanced and balanced is around 0.95 for approved status and 0.86 for unbalanced and 0.95 for balanced data, i.e. the performance of the model can predict the true positive from total positive values for the approved dispute status. Value closer to 1 is the better model.</a:t>
            </a:r>
            <a:endParaRPr lang="en-IN" sz="1100" dirty="0">
              <a:effectLst/>
            </a:endParaRPr>
          </a:p>
        </p:txBody>
      </p:sp>
      <p:pic>
        <p:nvPicPr>
          <p:cNvPr id="8" name="Picture 7"/>
          <p:cNvPicPr/>
          <p:nvPr/>
        </p:nvPicPr>
        <p:blipFill>
          <a:blip r:embed="rId4" cstate="print"/>
          <a:stretch>
            <a:fillRect/>
          </a:stretch>
        </p:blipFill>
        <p:spPr>
          <a:xfrm>
            <a:off x="6976872" y="1365096"/>
            <a:ext cx="2478025" cy="1771296"/>
          </a:xfrm>
          <a:prstGeom prst="rect">
            <a:avLst/>
          </a:prstGeom>
        </p:spPr>
      </p:pic>
      <p:pic>
        <p:nvPicPr>
          <p:cNvPr id="9" name="Picture 8"/>
          <p:cNvPicPr/>
          <p:nvPr/>
        </p:nvPicPr>
        <p:blipFill>
          <a:blip r:embed="rId5"/>
          <a:stretch>
            <a:fillRect/>
          </a:stretch>
        </p:blipFill>
        <p:spPr>
          <a:xfrm>
            <a:off x="9564625" y="1365096"/>
            <a:ext cx="2304287" cy="1771296"/>
          </a:xfrm>
          <a:prstGeom prst="rect">
            <a:avLst/>
          </a:prstGeom>
        </p:spPr>
      </p:pic>
      <p:sp>
        <p:nvSpPr>
          <p:cNvPr id="12" name="Rectangle 11"/>
          <p:cNvSpPr/>
          <p:nvPr/>
        </p:nvSpPr>
        <p:spPr>
          <a:xfrm>
            <a:off x="7252717" y="4011947"/>
            <a:ext cx="4404360" cy="1200329"/>
          </a:xfrm>
          <a:prstGeom prst="rect">
            <a:avLst/>
          </a:prstGeom>
        </p:spPr>
        <p:txBody>
          <a:bodyPr wrap="square">
            <a:spAutoFit/>
          </a:bodyPr>
          <a:lstStyle/>
          <a:p>
            <a:r>
              <a:rPr lang="en-US" dirty="0">
                <a:latin typeface="Times New Roman" panose="02020603050405020304" pitchFamily="18" charset="0"/>
                <a:ea typeface="Calibri" panose="020F0502020204030204" pitchFamily="34" charset="0"/>
              </a:rPr>
              <a:t>AUC in ROC graph is closer to top left corner indicting the better performance. This metric holds good for the balanced dataset, not preferred for the imbalanced data.</a:t>
            </a:r>
            <a:endParaRPr lang="en-IN" dirty="0"/>
          </a:p>
        </p:txBody>
      </p:sp>
    </p:spTree>
    <p:extLst>
      <p:ext uri="{BB962C8B-B14F-4D97-AF65-F5344CB8AC3E}">
        <p14:creationId xmlns:p14="http://schemas.microsoft.com/office/powerpoint/2010/main" val="22448231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5808" y="228600"/>
            <a:ext cx="8531691" cy="830411"/>
          </a:xfrm>
        </p:spPr>
        <p:txBody>
          <a:bodyPr>
            <a:normAutofit fontScale="90000"/>
          </a:bodyPr>
          <a:lstStyle/>
          <a:p>
            <a:pPr algn="ctr"/>
            <a:r>
              <a:rPr lang="en-US" dirty="0"/>
              <a:t>Conclusions and Recommendations </a:t>
            </a:r>
            <a:r>
              <a:rPr lang="en-US" dirty="0" smtClean="0"/>
              <a:t/>
            </a:r>
            <a:br>
              <a:rPr lang="en-US" dirty="0" smtClean="0"/>
            </a:br>
            <a:r>
              <a:rPr lang="en-US" dirty="0" smtClean="0"/>
              <a:t>for </a:t>
            </a:r>
            <a:r>
              <a:rPr lang="en-US" dirty="0"/>
              <a:t>future work</a:t>
            </a:r>
            <a:r>
              <a:rPr lang="en-IN" dirty="0" smtClean="0"/>
              <a:t> </a:t>
            </a:r>
            <a:endParaRPr lang="en-US" dirty="0"/>
          </a:p>
        </p:txBody>
      </p:sp>
      <p:sp>
        <p:nvSpPr>
          <p:cNvPr id="3" name="Rectangle 2"/>
          <p:cNvSpPr/>
          <p:nvPr/>
        </p:nvSpPr>
        <p:spPr>
          <a:xfrm>
            <a:off x="631104" y="1911757"/>
            <a:ext cx="11110299" cy="923330"/>
          </a:xfrm>
          <a:prstGeom prst="rect">
            <a:avLst/>
          </a:prstGeom>
        </p:spPr>
        <p:txBody>
          <a:bodyPr wrap="square">
            <a:spAutoFit/>
          </a:bodyPr>
          <a:lstStyle/>
          <a:p>
            <a:pPr algn="just"/>
            <a:r>
              <a:rPr lang="en-IN" dirty="0"/>
              <a:t>P</a:t>
            </a:r>
            <a:r>
              <a:rPr lang="en-IN" dirty="0" smtClean="0"/>
              <a:t>roject </a:t>
            </a:r>
            <a:r>
              <a:rPr lang="en-IN" dirty="0"/>
              <a:t>solely focuses on the predicting the disputed invoices will get approved or rejected based on ML model, where the model studies the historical data and reduce the number of disputed invoices rejections and make the customers pay the invoice well with in time.</a:t>
            </a:r>
            <a:endParaRPr lang="en-IN" dirty="0">
              <a:effectLst/>
            </a:endParaRPr>
          </a:p>
        </p:txBody>
      </p:sp>
      <p:sp>
        <p:nvSpPr>
          <p:cNvPr id="4" name="Rectangle 3"/>
          <p:cNvSpPr/>
          <p:nvPr/>
        </p:nvSpPr>
        <p:spPr>
          <a:xfrm>
            <a:off x="631105" y="3194057"/>
            <a:ext cx="11110299" cy="2585323"/>
          </a:xfrm>
          <a:prstGeom prst="rect">
            <a:avLst/>
          </a:prstGeom>
        </p:spPr>
        <p:txBody>
          <a:bodyPr wrap="square">
            <a:spAutoFit/>
          </a:bodyPr>
          <a:lstStyle/>
          <a:p>
            <a:pPr algn="just">
              <a:spcAft>
                <a:spcPts val="0"/>
              </a:spcAft>
            </a:pPr>
            <a:r>
              <a:rPr lang="en-IN" b="1" dirty="0"/>
              <a:t>Recommendations for further work: </a:t>
            </a:r>
            <a:r>
              <a:rPr lang="en-IN" dirty="0"/>
              <a:t>P</a:t>
            </a:r>
            <a:r>
              <a:rPr lang="en-IN" dirty="0" smtClean="0"/>
              <a:t>roject </a:t>
            </a:r>
            <a:r>
              <a:rPr lang="en-IN" dirty="0"/>
              <a:t>does not cover why these disputed invoices gets created. </a:t>
            </a:r>
            <a:endParaRPr lang="en-IN" dirty="0" smtClean="0"/>
          </a:p>
          <a:p>
            <a:pPr algn="just">
              <a:spcAft>
                <a:spcPts val="0"/>
              </a:spcAft>
            </a:pPr>
            <a:endParaRPr lang="en-IN" dirty="0"/>
          </a:p>
          <a:p>
            <a:pPr algn="just">
              <a:spcAft>
                <a:spcPts val="0"/>
              </a:spcAft>
            </a:pPr>
            <a:r>
              <a:rPr lang="en-IN" dirty="0" smtClean="0"/>
              <a:t>At </a:t>
            </a:r>
            <a:r>
              <a:rPr lang="en-IN" dirty="0"/>
              <a:t>a high level the data shows the following</a:t>
            </a:r>
            <a:r>
              <a:rPr lang="en-IN" dirty="0" smtClean="0"/>
              <a:t>:</a:t>
            </a:r>
          </a:p>
          <a:p>
            <a:pPr algn="just">
              <a:spcAft>
                <a:spcPts val="0"/>
              </a:spcAft>
            </a:pPr>
            <a:endParaRPr lang="en-IN" dirty="0" smtClean="0"/>
          </a:p>
          <a:p>
            <a:pPr marL="342900" lvl="0" indent="-342900" algn="just">
              <a:buFont typeface="Symbol" panose="05050102010706020507" pitchFamily="18" charset="2"/>
              <a:buChar char=""/>
            </a:pPr>
            <a:r>
              <a:rPr lang="en-IN" dirty="0" smtClean="0"/>
              <a:t>Who </a:t>
            </a:r>
            <a:r>
              <a:rPr lang="en-IN" dirty="0"/>
              <a:t>are the customers who regularly create these </a:t>
            </a:r>
            <a:r>
              <a:rPr lang="en-IN" dirty="0" smtClean="0"/>
              <a:t>disputes ?</a:t>
            </a:r>
          </a:p>
          <a:p>
            <a:pPr lvl="0" algn="just"/>
            <a:endParaRPr lang="en-IN" dirty="0"/>
          </a:p>
          <a:p>
            <a:pPr marL="342900" lvl="0" indent="-342900" algn="just">
              <a:buFont typeface="Symbol" panose="05050102010706020507" pitchFamily="18" charset="2"/>
              <a:buChar char=""/>
            </a:pPr>
            <a:r>
              <a:rPr lang="en-IN" dirty="0"/>
              <a:t>Which countries maximum number of invoices which are </a:t>
            </a:r>
            <a:r>
              <a:rPr lang="en-IN" dirty="0" smtClean="0"/>
              <a:t>disputed</a:t>
            </a:r>
            <a:r>
              <a:rPr lang="en-IN" dirty="0"/>
              <a:t> </a:t>
            </a:r>
            <a:r>
              <a:rPr lang="en-IN" dirty="0" smtClean="0"/>
              <a:t>?</a:t>
            </a:r>
          </a:p>
          <a:p>
            <a:pPr lvl="0" algn="just"/>
            <a:endParaRPr lang="en-IN" dirty="0"/>
          </a:p>
          <a:p>
            <a:pPr marL="342900" lvl="0" indent="-342900" algn="just">
              <a:buFont typeface="Symbol" panose="05050102010706020507" pitchFamily="18" charset="2"/>
              <a:buChar char=""/>
            </a:pPr>
            <a:r>
              <a:rPr lang="en-IN" dirty="0"/>
              <a:t>The reasons quoted for disputes etc.</a:t>
            </a:r>
            <a:endParaRPr lang="en-IN" dirty="0">
              <a:effectLst/>
            </a:endParaRPr>
          </a:p>
        </p:txBody>
      </p:sp>
    </p:spTree>
    <p:extLst>
      <p:ext uri="{BB962C8B-B14F-4D97-AF65-F5344CB8AC3E}">
        <p14:creationId xmlns:p14="http://schemas.microsoft.com/office/powerpoint/2010/main" val="10950636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5808" y="228600"/>
            <a:ext cx="8531691" cy="830411"/>
          </a:xfrm>
        </p:spPr>
        <p:txBody>
          <a:bodyPr>
            <a:normAutofit/>
          </a:bodyPr>
          <a:lstStyle/>
          <a:p>
            <a:pPr algn="ctr"/>
            <a:r>
              <a:rPr lang="en-IN" dirty="0"/>
              <a:t>GitHub Link</a:t>
            </a:r>
            <a:endParaRPr lang="en-US" dirty="0"/>
          </a:p>
        </p:txBody>
      </p:sp>
      <p:sp>
        <p:nvSpPr>
          <p:cNvPr id="3" name="Rectangle 2"/>
          <p:cNvSpPr/>
          <p:nvPr/>
        </p:nvSpPr>
        <p:spPr>
          <a:xfrm>
            <a:off x="631104" y="3595500"/>
            <a:ext cx="11622024" cy="646331"/>
          </a:xfrm>
          <a:prstGeom prst="rect">
            <a:avLst/>
          </a:prstGeom>
        </p:spPr>
        <p:txBody>
          <a:bodyPr wrap="square">
            <a:spAutoFit/>
          </a:bodyPr>
          <a:lstStyle/>
          <a:p>
            <a:r>
              <a:rPr lang="en-IN" dirty="0" smtClean="0"/>
              <a:t>GitHub </a:t>
            </a:r>
            <a:r>
              <a:rPr lang="en-IN" dirty="0"/>
              <a:t>Link : </a:t>
            </a:r>
            <a:endParaRPr lang="en-IN" dirty="0" smtClean="0"/>
          </a:p>
          <a:p>
            <a:r>
              <a:rPr lang="en-IN" dirty="0" smtClean="0"/>
              <a:t>https</a:t>
            </a:r>
            <a:r>
              <a:rPr lang="en-IN" dirty="0"/>
              <a:t>://github.com/kyasanur/Predicting-Dispute-Status-using-Machine-Learning-Approach</a:t>
            </a:r>
            <a:endParaRPr lang="en-IN" dirty="0">
              <a:effectLst/>
            </a:endParaRPr>
          </a:p>
        </p:txBody>
      </p:sp>
      <p:sp>
        <p:nvSpPr>
          <p:cNvPr id="5" name="Rectangle 4"/>
          <p:cNvSpPr/>
          <p:nvPr/>
        </p:nvSpPr>
        <p:spPr>
          <a:xfrm>
            <a:off x="631104" y="1911757"/>
            <a:ext cx="11110299" cy="1477328"/>
          </a:xfrm>
          <a:prstGeom prst="rect">
            <a:avLst/>
          </a:prstGeom>
        </p:spPr>
        <p:txBody>
          <a:bodyPr wrap="square">
            <a:spAutoFit/>
          </a:bodyPr>
          <a:lstStyle/>
          <a:p>
            <a:pPr algn="just"/>
            <a:r>
              <a:rPr lang="en-IN" dirty="0" smtClean="0"/>
              <a:t>GitHub Link Contains:</a:t>
            </a:r>
          </a:p>
          <a:p>
            <a:pPr marL="285750" indent="-285750" algn="just">
              <a:buFont typeface="Arial" panose="020B0604020202020204" pitchFamily="34" charset="0"/>
              <a:buChar char="•"/>
            </a:pPr>
            <a:r>
              <a:rPr lang="en-IN" dirty="0" smtClean="0"/>
              <a:t>Code</a:t>
            </a:r>
          </a:p>
          <a:p>
            <a:pPr marL="285750" indent="-285750" algn="just">
              <a:buFont typeface="Arial" panose="020B0604020202020204" pitchFamily="34" charset="0"/>
              <a:buChar char="•"/>
            </a:pPr>
            <a:r>
              <a:rPr lang="en-IN" dirty="0" smtClean="0"/>
              <a:t>HTML Files for Pandas Profiling </a:t>
            </a:r>
          </a:p>
          <a:p>
            <a:pPr marL="285750" indent="-285750" algn="just">
              <a:buFont typeface="Arial" panose="020B0604020202020204" pitchFamily="34" charset="0"/>
              <a:buChar char="•"/>
            </a:pPr>
            <a:r>
              <a:rPr lang="en-IN" dirty="0" smtClean="0"/>
              <a:t>HTML File for Code Output</a:t>
            </a:r>
          </a:p>
          <a:p>
            <a:pPr algn="just"/>
            <a:endParaRPr lang="en-IN" dirty="0">
              <a:effectLst/>
            </a:endParaRPr>
          </a:p>
        </p:txBody>
      </p:sp>
    </p:spTree>
    <p:extLst>
      <p:ext uri="{BB962C8B-B14F-4D97-AF65-F5344CB8AC3E}">
        <p14:creationId xmlns:p14="http://schemas.microsoft.com/office/powerpoint/2010/main" val="18499323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6993" y="1776401"/>
            <a:ext cx="3711482" cy="3633799"/>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1104163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dirty="0" smtClean="0"/>
              <a:t>AGENDA</a:t>
            </a:r>
            <a:endParaRPr lang="en-IN" dirty="0"/>
          </a:p>
        </p:txBody>
      </p:sp>
      <p:grpSp>
        <p:nvGrpSpPr>
          <p:cNvPr id="9" name="Group 8">
            <a:extLst>
              <a:ext uri="{FF2B5EF4-FFF2-40B4-BE49-F238E27FC236}">
                <a16:creationId xmlns:a16="http://schemas.microsoft.com/office/drawing/2014/main" id="{37F06B10-F2B9-45AE-BAEE-3A25BDC40F60}"/>
              </a:ext>
            </a:extLst>
          </p:cNvPr>
          <p:cNvGrpSpPr/>
          <p:nvPr/>
        </p:nvGrpSpPr>
        <p:grpSpPr>
          <a:xfrm>
            <a:off x="694673" y="1390725"/>
            <a:ext cx="5365516" cy="646331"/>
            <a:chOff x="1848112" y="1575921"/>
            <a:chExt cx="5365516" cy="646331"/>
          </a:xfrm>
        </p:grpSpPr>
        <p:sp>
          <p:nvSpPr>
            <p:cNvPr id="11" name="TextBox 10"/>
            <p:cNvSpPr txBox="1"/>
            <p:nvPr/>
          </p:nvSpPr>
          <p:spPr>
            <a:xfrm>
              <a:off x="2705936" y="1702727"/>
              <a:ext cx="4507692" cy="400110"/>
            </a:xfrm>
            <a:prstGeom prst="rect">
              <a:avLst/>
            </a:prstGeom>
            <a:noFill/>
          </p:spPr>
          <p:txBody>
            <a:bodyPr wrap="square" lIns="108000" rIns="108000" rtlCol="0">
              <a:spAutoFit/>
            </a:bodyPr>
            <a:lstStyle/>
            <a:p>
              <a:r>
                <a:rPr lang="en-US" sz="2000" dirty="0"/>
                <a:t>Introduction</a:t>
              </a:r>
              <a:endParaRPr lang="ko-KR" altLang="en-US" sz="2000" b="1" dirty="0">
                <a:solidFill>
                  <a:schemeClr val="tx1">
                    <a:lumMod val="75000"/>
                    <a:lumOff val="25000"/>
                  </a:schemeClr>
                </a:solidFill>
                <a:latin typeface="+mj-lt"/>
                <a:cs typeface="Arial" pitchFamily="34" charset="0"/>
              </a:endParaRPr>
            </a:p>
          </p:txBody>
        </p:sp>
        <p:sp>
          <p:nvSpPr>
            <p:cNvPr id="12" name="TextBox 11"/>
            <p:cNvSpPr txBox="1"/>
            <p:nvPr/>
          </p:nvSpPr>
          <p:spPr>
            <a:xfrm>
              <a:off x="1848112" y="1575921"/>
              <a:ext cx="958096" cy="646331"/>
            </a:xfrm>
            <a:prstGeom prst="rect">
              <a:avLst/>
            </a:prstGeom>
            <a:noFill/>
          </p:spPr>
          <p:txBody>
            <a:bodyPr wrap="square" lIns="108000" rIns="108000" rtlCol="0">
              <a:spAutoFit/>
            </a:bodyPr>
            <a:lstStyle/>
            <a:p>
              <a:pPr algn="ctr"/>
              <a:r>
                <a:rPr lang="en-US" altLang="ko-KR" sz="3600" b="1" dirty="0">
                  <a:solidFill>
                    <a:schemeClr val="tx1">
                      <a:lumMod val="75000"/>
                      <a:lumOff val="25000"/>
                    </a:schemeClr>
                  </a:solidFill>
                  <a:latin typeface="+mj-lt"/>
                  <a:cs typeface="Arial" pitchFamily="34" charset="0"/>
                </a:rPr>
                <a:t>01</a:t>
              </a:r>
              <a:endParaRPr lang="ko-KR" altLang="en-US" sz="3600" b="1" dirty="0">
                <a:solidFill>
                  <a:schemeClr val="tx1">
                    <a:lumMod val="75000"/>
                    <a:lumOff val="25000"/>
                  </a:schemeClr>
                </a:solidFill>
                <a:latin typeface="+mj-lt"/>
                <a:cs typeface="Arial" pitchFamily="34" charset="0"/>
              </a:endParaRPr>
            </a:p>
          </p:txBody>
        </p:sp>
      </p:grpSp>
      <p:grpSp>
        <p:nvGrpSpPr>
          <p:cNvPr id="13" name="Group 12">
            <a:extLst>
              <a:ext uri="{FF2B5EF4-FFF2-40B4-BE49-F238E27FC236}">
                <a16:creationId xmlns:a16="http://schemas.microsoft.com/office/drawing/2014/main" id="{48C572D2-FF82-4F09-A87C-3D3A60EF1C3D}"/>
              </a:ext>
            </a:extLst>
          </p:cNvPr>
          <p:cNvGrpSpPr/>
          <p:nvPr/>
        </p:nvGrpSpPr>
        <p:grpSpPr>
          <a:xfrm>
            <a:off x="703909" y="2135265"/>
            <a:ext cx="5365516" cy="646331"/>
            <a:chOff x="1848112" y="1575921"/>
            <a:chExt cx="5365516" cy="646331"/>
          </a:xfrm>
        </p:grpSpPr>
        <p:sp>
          <p:nvSpPr>
            <p:cNvPr id="15" name="TextBox 14">
              <a:extLst>
                <a:ext uri="{FF2B5EF4-FFF2-40B4-BE49-F238E27FC236}">
                  <a16:creationId xmlns:a16="http://schemas.microsoft.com/office/drawing/2014/main" id="{4FCF8A9D-7E22-4279-8535-9C4F0258D7B9}"/>
                </a:ext>
              </a:extLst>
            </p:cNvPr>
            <p:cNvSpPr txBox="1"/>
            <p:nvPr/>
          </p:nvSpPr>
          <p:spPr>
            <a:xfrm>
              <a:off x="2705936" y="1725253"/>
              <a:ext cx="4507692" cy="400110"/>
            </a:xfrm>
            <a:prstGeom prst="rect">
              <a:avLst/>
            </a:prstGeom>
            <a:noFill/>
          </p:spPr>
          <p:txBody>
            <a:bodyPr wrap="square" lIns="108000" rIns="108000" rtlCol="0">
              <a:spAutoFit/>
            </a:bodyPr>
            <a:lstStyle/>
            <a:p>
              <a:r>
                <a:rPr lang="en-IN" sz="2000" dirty="0"/>
                <a:t>Problem Statement</a:t>
              </a:r>
              <a:endParaRPr lang="ko-KR" altLang="en-US" sz="2000" b="1" dirty="0">
                <a:solidFill>
                  <a:schemeClr val="tx1">
                    <a:lumMod val="75000"/>
                    <a:lumOff val="25000"/>
                  </a:schemeClr>
                </a:solidFill>
                <a:latin typeface="+mj-lt"/>
                <a:cs typeface="Arial" pitchFamily="34" charset="0"/>
              </a:endParaRPr>
            </a:p>
          </p:txBody>
        </p:sp>
        <p:sp>
          <p:nvSpPr>
            <p:cNvPr id="16" name="TextBox 15">
              <a:extLst>
                <a:ext uri="{FF2B5EF4-FFF2-40B4-BE49-F238E27FC236}">
                  <a16:creationId xmlns:a16="http://schemas.microsoft.com/office/drawing/2014/main" id="{3E6D74D0-F347-4E58-A9D8-7E9536FAAEC3}"/>
                </a:ext>
              </a:extLst>
            </p:cNvPr>
            <p:cNvSpPr txBox="1"/>
            <p:nvPr/>
          </p:nvSpPr>
          <p:spPr>
            <a:xfrm>
              <a:off x="1848112" y="1575921"/>
              <a:ext cx="958096" cy="646331"/>
            </a:xfrm>
            <a:prstGeom prst="rect">
              <a:avLst/>
            </a:prstGeom>
            <a:noFill/>
          </p:spPr>
          <p:txBody>
            <a:bodyPr wrap="square" lIns="108000" rIns="108000" rtlCol="0">
              <a:spAutoFit/>
            </a:bodyPr>
            <a:lstStyle/>
            <a:p>
              <a:pPr algn="ctr"/>
              <a:r>
                <a:rPr lang="en-US" altLang="ko-KR" sz="3600" b="1" dirty="0">
                  <a:solidFill>
                    <a:schemeClr val="tx1">
                      <a:lumMod val="75000"/>
                      <a:lumOff val="25000"/>
                    </a:schemeClr>
                  </a:solidFill>
                  <a:latin typeface="+mj-lt"/>
                  <a:cs typeface="Arial" pitchFamily="34" charset="0"/>
                </a:rPr>
                <a:t>02</a:t>
              </a:r>
              <a:endParaRPr lang="ko-KR" altLang="en-US" sz="3600" b="1" dirty="0">
                <a:solidFill>
                  <a:schemeClr val="tx1">
                    <a:lumMod val="75000"/>
                    <a:lumOff val="25000"/>
                  </a:schemeClr>
                </a:solidFill>
                <a:latin typeface="+mj-lt"/>
                <a:cs typeface="Arial" pitchFamily="34" charset="0"/>
              </a:endParaRPr>
            </a:p>
          </p:txBody>
        </p:sp>
      </p:grpSp>
      <p:grpSp>
        <p:nvGrpSpPr>
          <p:cNvPr id="17" name="Group 16">
            <a:extLst>
              <a:ext uri="{FF2B5EF4-FFF2-40B4-BE49-F238E27FC236}">
                <a16:creationId xmlns:a16="http://schemas.microsoft.com/office/drawing/2014/main" id="{C66517ED-D341-498B-BF06-476933A43F6B}"/>
              </a:ext>
            </a:extLst>
          </p:cNvPr>
          <p:cNvGrpSpPr/>
          <p:nvPr/>
        </p:nvGrpSpPr>
        <p:grpSpPr>
          <a:xfrm>
            <a:off x="694673" y="2912353"/>
            <a:ext cx="5365516" cy="646331"/>
            <a:chOff x="1848112" y="1575921"/>
            <a:chExt cx="5365516" cy="646331"/>
          </a:xfrm>
        </p:grpSpPr>
        <p:sp>
          <p:nvSpPr>
            <p:cNvPr id="19" name="TextBox 18">
              <a:extLst>
                <a:ext uri="{FF2B5EF4-FFF2-40B4-BE49-F238E27FC236}">
                  <a16:creationId xmlns:a16="http://schemas.microsoft.com/office/drawing/2014/main" id="{190EC436-1B46-49D9-A7E4-ADECB5E929DF}"/>
                </a:ext>
              </a:extLst>
            </p:cNvPr>
            <p:cNvSpPr txBox="1"/>
            <p:nvPr/>
          </p:nvSpPr>
          <p:spPr>
            <a:xfrm>
              <a:off x="2705936" y="1699031"/>
              <a:ext cx="4507692" cy="400110"/>
            </a:xfrm>
            <a:prstGeom prst="rect">
              <a:avLst/>
            </a:prstGeom>
            <a:noFill/>
          </p:spPr>
          <p:txBody>
            <a:bodyPr wrap="square" lIns="108000" rIns="108000" rtlCol="0">
              <a:spAutoFit/>
            </a:bodyPr>
            <a:lstStyle/>
            <a:p>
              <a:r>
                <a:rPr lang="en-IN" sz="2000" dirty="0"/>
                <a:t>Objectives of the Study</a:t>
              </a:r>
              <a:endParaRPr lang="ko-KR" altLang="en-US" sz="2000" b="1" dirty="0">
                <a:solidFill>
                  <a:schemeClr val="tx1">
                    <a:lumMod val="75000"/>
                    <a:lumOff val="25000"/>
                  </a:schemeClr>
                </a:solidFill>
                <a:latin typeface="+mj-lt"/>
                <a:cs typeface="Arial" pitchFamily="34" charset="0"/>
              </a:endParaRPr>
            </a:p>
          </p:txBody>
        </p:sp>
        <p:sp>
          <p:nvSpPr>
            <p:cNvPr id="20" name="TextBox 19">
              <a:extLst>
                <a:ext uri="{FF2B5EF4-FFF2-40B4-BE49-F238E27FC236}">
                  <a16:creationId xmlns:a16="http://schemas.microsoft.com/office/drawing/2014/main" id="{CF831A6C-272F-4BDD-8F88-4227AAB90FB2}"/>
                </a:ext>
              </a:extLst>
            </p:cNvPr>
            <p:cNvSpPr txBox="1"/>
            <p:nvPr/>
          </p:nvSpPr>
          <p:spPr>
            <a:xfrm>
              <a:off x="1848112" y="1575921"/>
              <a:ext cx="958096" cy="646331"/>
            </a:xfrm>
            <a:prstGeom prst="rect">
              <a:avLst/>
            </a:prstGeom>
            <a:noFill/>
          </p:spPr>
          <p:txBody>
            <a:bodyPr wrap="square" lIns="108000" rIns="108000" rtlCol="0">
              <a:spAutoFit/>
            </a:bodyPr>
            <a:lstStyle/>
            <a:p>
              <a:pPr algn="ctr"/>
              <a:r>
                <a:rPr lang="en-US" altLang="ko-KR" sz="3600" b="1" dirty="0">
                  <a:solidFill>
                    <a:schemeClr val="tx1">
                      <a:lumMod val="75000"/>
                      <a:lumOff val="25000"/>
                    </a:schemeClr>
                  </a:solidFill>
                  <a:latin typeface="+mj-lt"/>
                  <a:cs typeface="Arial" pitchFamily="34" charset="0"/>
                </a:rPr>
                <a:t>03</a:t>
              </a:r>
              <a:endParaRPr lang="ko-KR" altLang="en-US" sz="3600" b="1" dirty="0">
                <a:solidFill>
                  <a:schemeClr val="tx1">
                    <a:lumMod val="75000"/>
                    <a:lumOff val="25000"/>
                  </a:schemeClr>
                </a:solidFill>
                <a:latin typeface="+mj-lt"/>
                <a:cs typeface="Arial" pitchFamily="34" charset="0"/>
              </a:endParaRPr>
            </a:p>
          </p:txBody>
        </p:sp>
      </p:grpSp>
      <p:grpSp>
        <p:nvGrpSpPr>
          <p:cNvPr id="21" name="Group 20">
            <a:extLst>
              <a:ext uri="{FF2B5EF4-FFF2-40B4-BE49-F238E27FC236}">
                <a16:creationId xmlns:a16="http://schemas.microsoft.com/office/drawing/2014/main" id="{1DEE4032-D811-4C99-AE03-98362C887B64}"/>
              </a:ext>
            </a:extLst>
          </p:cNvPr>
          <p:cNvGrpSpPr/>
          <p:nvPr/>
        </p:nvGrpSpPr>
        <p:grpSpPr>
          <a:xfrm>
            <a:off x="694673" y="3746091"/>
            <a:ext cx="5365516" cy="646331"/>
            <a:chOff x="1848112" y="1575921"/>
            <a:chExt cx="5365516" cy="646331"/>
          </a:xfrm>
        </p:grpSpPr>
        <p:sp>
          <p:nvSpPr>
            <p:cNvPr id="23" name="TextBox 22">
              <a:extLst>
                <a:ext uri="{FF2B5EF4-FFF2-40B4-BE49-F238E27FC236}">
                  <a16:creationId xmlns:a16="http://schemas.microsoft.com/office/drawing/2014/main" id="{3DFCC804-6C1D-4C67-B274-1978635DA6F9}"/>
                </a:ext>
              </a:extLst>
            </p:cNvPr>
            <p:cNvSpPr txBox="1"/>
            <p:nvPr/>
          </p:nvSpPr>
          <p:spPr>
            <a:xfrm>
              <a:off x="2705936" y="1725254"/>
              <a:ext cx="4507692" cy="400110"/>
            </a:xfrm>
            <a:prstGeom prst="rect">
              <a:avLst/>
            </a:prstGeom>
            <a:noFill/>
          </p:spPr>
          <p:txBody>
            <a:bodyPr wrap="square" lIns="108000" rIns="108000" rtlCol="0">
              <a:spAutoFit/>
            </a:bodyPr>
            <a:lstStyle/>
            <a:p>
              <a:r>
                <a:rPr lang="en-IN" sz="2000" dirty="0"/>
                <a:t>Project Methodology</a:t>
              </a:r>
              <a:endParaRPr lang="ko-KR" altLang="en-US" sz="2000" b="1" dirty="0">
                <a:solidFill>
                  <a:schemeClr val="tx1">
                    <a:lumMod val="75000"/>
                    <a:lumOff val="25000"/>
                  </a:schemeClr>
                </a:solidFill>
                <a:latin typeface="+mj-lt"/>
                <a:cs typeface="Arial" pitchFamily="34" charset="0"/>
              </a:endParaRPr>
            </a:p>
          </p:txBody>
        </p:sp>
        <p:sp>
          <p:nvSpPr>
            <p:cNvPr id="24" name="TextBox 23">
              <a:extLst>
                <a:ext uri="{FF2B5EF4-FFF2-40B4-BE49-F238E27FC236}">
                  <a16:creationId xmlns:a16="http://schemas.microsoft.com/office/drawing/2014/main" id="{7B7AC64B-48B2-4F4F-A626-7901145018C6}"/>
                </a:ext>
              </a:extLst>
            </p:cNvPr>
            <p:cNvSpPr txBox="1"/>
            <p:nvPr/>
          </p:nvSpPr>
          <p:spPr>
            <a:xfrm>
              <a:off x="1848112" y="1575921"/>
              <a:ext cx="958096" cy="646331"/>
            </a:xfrm>
            <a:prstGeom prst="rect">
              <a:avLst/>
            </a:prstGeom>
            <a:noFill/>
          </p:spPr>
          <p:txBody>
            <a:bodyPr wrap="square" lIns="108000" rIns="108000" rtlCol="0">
              <a:spAutoFit/>
            </a:bodyPr>
            <a:lstStyle/>
            <a:p>
              <a:pPr algn="ctr"/>
              <a:r>
                <a:rPr lang="en-US" altLang="ko-KR" sz="3600" b="1" dirty="0">
                  <a:solidFill>
                    <a:schemeClr val="tx1">
                      <a:lumMod val="75000"/>
                      <a:lumOff val="25000"/>
                    </a:schemeClr>
                  </a:solidFill>
                  <a:latin typeface="+mj-lt"/>
                  <a:cs typeface="Arial" pitchFamily="34" charset="0"/>
                </a:rPr>
                <a:t>04</a:t>
              </a:r>
              <a:endParaRPr lang="ko-KR" altLang="en-US" sz="3600" b="1" dirty="0">
                <a:solidFill>
                  <a:schemeClr val="tx1">
                    <a:lumMod val="75000"/>
                    <a:lumOff val="25000"/>
                  </a:schemeClr>
                </a:solidFill>
                <a:latin typeface="+mj-lt"/>
                <a:cs typeface="Arial" pitchFamily="34" charset="0"/>
              </a:endParaRPr>
            </a:p>
          </p:txBody>
        </p:sp>
      </p:grpSp>
      <p:grpSp>
        <p:nvGrpSpPr>
          <p:cNvPr id="25" name="Group 24">
            <a:extLst>
              <a:ext uri="{FF2B5EF4-FFF2-40B4-BE49-F238E27FC236}">
                <a16:creationId xmlns:a16="http://schemas.microsoft.com/office/drawing/2014/main" id="{37F06B10-F2B9-45AE-BAEE-3A25BDC40F60}"/>
              </a:ext>
            </a:extLst>
          </p:cNvPr>
          <p:cNvGrpSpPr/>
          <p:nvPr/>
        </p:nvGrpSpPr>
        <p:grpSpPr>
          <a:xfrm>
            <a:off x="703909" y="4608334"/>
            <a:ext cx="5365516" cy="646331"/>
            <a:chOff x="1848112" y="1575921"/>
            <a:chExt cx="5365516" cy="646331"/>
          </a:xfrm>
        </p:grpSpPr>
        <p:sp>
          <p:nvSpPr>
            <p:cNvPr id="27" name="TextBox 26"/>
            <p:cNvSpPr txBox="1"/>
            <p:nvPr/>
          </p:nvSpPr>
          <p:spPr>
            <a:xfrm>
              <a:off x="2705936" y="1708434"/>
              <a:ext cx="4507692" cy="400110"/>
            </a:xfrm>
            <a:prstGeom prst="rect">
              <a:avLst/>
            </a:prstGeom>
            <a:noFill/>
          </p:spPr>
          <p:txBody>
            <a:bodyPr wrap="square" lIns="108000" rIns="108000" rtlCol="0">
              <a:spAutoFit/>
            </a:bodyPr>
            <a:lstStyle/>
            <a:p>
              <a:r>
                <a:rPr lang="en-IN" sz="2000" dirty="0"/>
                <a:t>Business Understanding</a:t>
              </a:r>
              <a:endParaRPr lang="ko-KR" altLang="en-US" sz="2000" b="1" dirty="0">
                <a:solidFill>
                  <a:schemeClr val="tx1">
                    <a:lumMod val="75000"/>
                    <a:lumOff val="25000"/>
                  </a:schemeClr>
                </a:solidFill>
                <a:latin typeface="+mj-lt"/>
                <a:cs typeface="Arial" pitchFamily="34" charset="0"/>
              </a:endParaRPr>
            </a:p>
          </p:txBody>
        </p:sp>
        <p:sp>
          <p:nvSpPr>
            <p:cNvPr id="28" name="TextBox 27"/>
            <p:cNvSpPr txBox="1"/>
            <p:nvPr/>
          </p:nvSpPr>
          <p:spPr>
            <a:xfrm>
              <a:off x="1848112" y="1575921"/>
              <a:ext cx="958096" cy="646331"/>
            </a:xfrm>
            <a:prstGeom prst="rect">
              <a:avLst/>
            </a:prstGeom>
            <a:noFill/>
          </p:spPr>
          <p:txBody>
            <a:bodyPr wrap="square" lIns="108000" rIns="108000" rtlCol="0">
              <a:spAutoFit/>
            </a:bodyPr>
            <a:lstStyle/>
            <a:p>
              <a:pPr algn="ctr"/>
              <a:r>
                <a:rPr lang="en-US" altLang="ko-KR" sz="3600" b="1" dirty="0" smtClean="0">
                  <a:solidFill>
                    <a:schemeClr val="tx1">
                      <a:lumMod val="75000"/>
                      <a:lumOff val="25000"/>
                    </a:schemeClr>
                  </a:solidFill>
                  <a:latin typeface="+mj-lt"/>
                  <a:cs typeface="Arial" pitchFamily="34" charset="0"/>
                </a:rPr>
                <a:t>05</a:t>
              </a:r>
              <a:endParaRPr lang="ko-KR" altLang="en-US" sz="3600" b="1" dirty="0">
                <a:solidFill>
                  <a:schemeClr val="tx1">
                    <a:lumMod val="75000"/>
                    <a:lumOff val="25000"/>
                  </a:schemeClr>
                </a:solidFill>
                <a:latin typeface="+mj-lt"/>
                <a:cs typeface="Arial" pitchFamily="34" charset="0"/>
              </a:endParaRPr>
            </a:p>
          </p:txBody>
        </p:sp>
      </p:grpSp>
      <p:grpSp>
        <p:nvGrpSpPr>
          <p:cNvPr id="29" name="Group 28">
            <a:extLst>
              <a:ext uri="{FF2B5EF4-FFF2-40B4-BE49-F238E27FC236}">
                <a16:creationId xmlns:a16="http://schemas.microsoft.com/office/drawing/2014/main" id="{48C572D2-FF82-4F09-A87C-3D3A60EF1C3D}"/>
              </a:ext>
            </a:extLst>
          </p:cNvPr>
          <p:cNvGrpSpPr/>
          <p:nvPr/>
        </p:nvGrpSpPr>
        <p:grpSpPr>
          <a:xfrm>
            <a:off x="703909" y="5467462"/>
            <a:ext cx="5365516" cy="646331"/>
            <a:chOff x="1848112" y="1575921"/>
            <a:chExt cx="5365516" cy="646331"/>
          </a:xfrm>
        </p:grpSpPr>
        <p:sp>
          <p:nvSpPr>
            <p:cNvPr id="31" name="TextBox 30">
              <a:extLst>
                <a:ext uri="{FF2B5EF4-FFF2-40B4-BE49-F238E27FC236}">
                  <a16:creationId xmlns:a16="http://schemas.microsoft.com/office/drawing/2014/main" id="{4FCF8A9D-7E22-4279-8535-9C4F0258D7B9}"/>
                </a:ext>
              </a:extLst>
            </p:cNvPr>
            <p:cNvSpPr txBox="1"/>
            <p:nvPr/>
          </p:nvSpPr>
          <p:spPr>
            <a:xfrm>
              <a:off x="2705936" y="1678613"/>
              <a:ext cx="4507692" cy="400110"/>
            </a:xfrm>
            <a:prstGeom prst="rect">
              <a:avLst/>
            </a:prstGeom>
            <a:noFill/>
          </p:spPr>
          <p:txBody>
            <a:bodyPr wrap="square" lIns="108000" rIns="108000" rtlCol="0">
              <a:spAutoFit/>
            </a:bodyPr>
            <a:lstStyle/>
            <a:p>
              <a:r>
                <a:rPr lang="en-IN" sz="2000" dirty="0"/>
                <a:t>Data Understanding</a:t>
              </a:r>
              <a:endParaRPr lang="ko-KR" altLang="en-US" sz="2000" b="1" dirty="0">
                <a:solidFill>
                  <a:schemeClr val="tx1">
                    <a:lumMod val="75000"/>
                    <a:lumOff val="25000"/>
                  </a:schemeClr>
                </a:solidFill>
                <a:latin typeface="+mj-lt"/>
                <a:cs typeface="Arial" pitchFamily="34" charset="0"/>
              </a:endParaRPr>
            </a:p>
          </p:txBody>
        </p:sp>
        <p:sp>
          <p:nvSpPr>
            <p:cNvPr id="32" name="TextBox 31">
              <a:extLst>
                <a:ext uri="{FF2B5EF4-FFF2-40B4-BE49-F238E27FC236}">
                  <a16:creationId xmlns:a16="http://schemas.microsoft.com/office/drawing/2014/main" id="{3E6D74D0-F347-4E58-A9D8-7E9536FAAEC3}"/>
                </a:ext>
              </a:extLst>
            </p:cNvPr>
            <p:cNvSpPr txBox="1"/>
            <p:nvPr/>
          </p:nvSpPr>
          <p:spPr>
            <a:xfrm>
              <a:off x="1848112" y="1575921"/>
              <a:ext cx="958096" cy="646331"/>
            </a:xfrm>
            <a:prstGeom prst="rect">
              <a:avLst/>
            </a:prstGeom>
            <a:noFill/>
          </p:spPr>
          <p:txBody>
            <a:bodyPr wrap="square" lIns="108000" rIns="108000" rtlCol="0">
              <a:spAutoFit/>
            </a:bodyPr>
            <a:lstStyle/>
            <a:p>
              <a:pPr algn="ctr"/>
              <a:r>
                <a:rPr lang="en-US" altLang="ko-KR" sz="3600" b="1" dirty="0" smtClean="0">
                  <a:solidFill>
                    <a:schemeClr val="tx1">
                      <a:lumMod val="75000"/>
                      <a:lumOff val="25000"/>
                    </a:schemeClr>
                  </a:solidFill>
                  <a:latin typeface="+mj-lt"/>
                  <a:cs typeface="Arial" pitchFamily="34" charset="0"/>
                </a:rPr>
                <a:t>06</a:t>
              </a:r>
              <a:endParaRPr lang="ko-KR" altLang="en-US" sz="3600" b="1" dirty="0">
                <a:solidFill>
                  <a:schemeClr val="tx1">
                    <a:lumMod val="75000"/>
                    <a:lumOff val="25000"/>
                  </a:schemeClr>
                </a:solidFill>
                <a:latin typeface="+mj-lt"/>
                <a:cs typeface="Arial" pitchFamily="34" charset="0"/>
              </a:endParaRPr>
            </a:p>
          </p:txBody>
        </p:sp>
      </p:grpSp>
      <p:grpSp>
        <p:nvGrpSpPr>
          <p:cNvPr id="33" name="Group 32">
            <a:extLst>
              <a:ext uri="{FF2B5EF4-FFF2-40B4-BE49-F238E27FC236}">
                <a16:creationId xmlns:a16="http://schemas.microsoft.com/office/drawing/2014/main" id="{C66517ED-D341-498B-BF06-476933A43F6B}"/>
              </a:ext>
            </a:extLst>
          </p:cNvPr>
          <p:cNvGrpSpPr/>
          <p:nvPr/>
        </p:nvGrpSpPr>
        <p:grpSpPr>
          <a:xfrm>
            <a:off x="6206493" y="1418919"/>
            <a:ext cx="5365516" cy="646331"/>
            <a:chOff x="1848112" y="1575921"/>
            <a:chExt cx="5365516" cy="646331"/>
          </a:xfrm>
        </p:grpSpPr>
        <p:sp>
          <p:nvSpPr>
            <p:cNvPr id="35" name="TextBox 34">
              <a:extLst>
                <a:ext uri="{FF2B5EF4-FFF2-40B4-BE49-F238E27FC236}">
                  <a16:creationId xmlns:a16="http://schemas.microsoft.com/office/drawing/2014/main" id="{190EC436-1B46-49D9-A7E4-ADECB5E929DF}"/>
                </a:ext>
              </a:extLst>
            </p:cNvPr>
            <p:cNvSpPr txBox="1"/>
            <p:nvPr/>
          </p:nvSpPr>
          <p:spPr>
            <a:xfrm>
              <a:off x="2705936" y="1734007"/>
              <a:ext cx="4507692" cy="400110"/>
            </a:xfrm>
            <a:prstGeom prst="rect">
              <a:avLst/>
            </a:prstGeom>
            <a:noFill/>
          </p:spPr>
          <p:txBody>
            <a:bodyPr wrap="square" lIns="108000" rIns="108000" rtlCol="0">
              <a:spAutoFit/>
            </a:bodyPr>
            <a:lstStyle/>
            <a:p>
              <a:r>
                <a:rPr lang="en-IN" sz="2000" dirty="0"/>
                <a:t>Data </a:t>
              </a:r>
              <a:r>
                <a:rPr lang="en-IN" sz="2000" dirty="0" smtClean="0"/>
                <a:t>Preparation</a:t>
              </a:r>
              <a:endParaRPr lang="ko-KR" altLang="en-US" sz="2000" b="1" dirty="0">
                <a:solidFill>
                  <a:schemeClr val="tx1">
                    <a:lumMod val="75000"/>
                    <a:lumOff val="25000"/>
                  </a:schemeClr>
                </a:solidFill>
                <a:latin typeface="+mj-lt"/>
                <a:cs typeface="Arial" pitchFamily="34" charset="0"/>
              </a:endParaRPr>
            </a:p>
          </p:txBody>
        </p:sp>
        <p:sp>
          <p:nvSpPr>
            <p:cNvPr id="36" name="TextBox 35">
              <a:extLst>
                <a:ext uri="{FF2B5EF4-FFF2-40B4-BE49-F238E27FC236}">
                  <a16:creationId xmlns:a16="http://schemas.microsoft.com/office/drawing/2014/main" id="{CF831A6C-272F-4BDD-8F88-4227AAB90FB2}"/>
                </a:ext>
              </a:extLst>
            </p:cNvPr>
            <p:cNvSpPr txBox="1"/>
            <p:nvPr/>
          </p:nvSpPr>
          <p:spPr>
            <a:xfrm>
              <a:off x="1848112" y="1575921"/>
              <a:ext cx="958096" cy="646331"/>
            </a:xfrm>
            <a:prstGeom prst="rect">
              <a:avLst/>
            </a:prstGeom>
            <a:noFill/>
          </p:spPr>
          <p:txBody>
            <a:bodyPr wrap="square" lIns="108000" rIns="108000" rtlCol="0">
              <a:spAutoFit/>
            </a:bodyPr>
            <a:lstStyle/>
            <a:p>
              <a:pPr algn="ctr"/>
              <a:r>
                <a:rPr lang="en-US" altLang="ko-KR" sz="3600" b="1" dirty="0" smtClean="0">
                  <a:solidFill>
                    <a:schemeClr val="tx1">
                      <a:lumMod val="75000"/>
                      <a:lumOff val="25000"/>
                    </a:schemeClr>
                  </a:solidFill>
                  <a:latin typeface="+mj-lt"/>
                  <a:cs typeface="Arial" pitchFamily="34" charset="0"/>
                </a:rPr>
                <a:t>07</a:t>
              </a:r>
              <a:endParaRPr lang="ko-KR" altLang="en-US" sz="3600" b="1" dirty="0">
                <a:solidFill>
                  <a:schemeClr val="tx1">
                    <a:lumMod val="75000"/>
                    <a:lumOff val="25000"/>
                  </a:schemeClr>
                </a:solidFill>
                <a:latin typeface="+mj-lt"/>
                <a:cs typeface="Arial" pitchFamily="34" charset="0"/>
              </a:endParaRPr>
            </a:p>
          </p:txBody>
        </p:sp>
      </p:grpSp>
      <p:grpSp>
        <p:nvGrpSpPr>
          <p:cNvPr id="37" name="Group 36">
            <a:extLst>
              <a:ext uri="{FF2B5EF4-FFF2-40B4-BE49-F238E27FC236}">
                <a16:creationId xmlns:a16="http://schemas.microsoft.com/office/drawing/2014/main" id="{1DEE4032-D811-4C99-AE03-98362C887B64}"/>
              </a:ext>
            </a:extLst>
          </p:cNvPr>
          <p:cNvGrpSpPr/>
          <p:nvPr/>
        </p:nvGrpSpPr>
        <p:grpSpPr>
          <a:xfrm>
            <a:off x="6206493" y="2226697"/>
            <a:ext cx="5365516" cy="646331"/>
            <a:chOff x="1848112" y="1575921"/>
            <a:chExt cx="5365516" cy="646331"/>
          </a:xfrm>
        </p:grpSpPr>
        <p:sp>
          <p:nvSpPr>
            <p:cNvPr id="39" name="TextBox 38">
              <a:extLst>
                <a:ext uri="{FF2B5EF4-FFF2-40B4-BE49-F238E27FC236}">
                  <a16:creationId xmlns:a16="http://schemas.microsoft.com/office/drawing/2014/main" id="{3DFCC804-6C1D-4C67-B274-1978635DA6F9}"/>
                </a:ext>
              </a:extLst>
            </p:cNvPr>
            <p:cNvSpPr txBox="1"/>
            <p:nvPr/>
          </p:nvSpPr>
          <p:spPr>
            <a:xfrm>
              <a:off x="2705936" y="1734008"/>
              <a:ext cx="4507692" cy="400110"/>
            </a:xfrm>
            <a:prstGeom prst="rect">
              <a:avLst/>
            </a:prstGeom>
            <a:noFill/>
          </p:spPr>
          <p:txBody>
            <a:bodyPr wrap="square" lIns="108000" rIns="108000" rtlCol="0">
              <a:spAutoFit/>
            </a:bodyPr>
            <a:lstStyle/>
            <a:p>
              <a:r>
                <a:rPr lang="en-IN" sz="2000" dirty="0"/>
                <a:t>Data </a:t>
              </a:r>
              <a:r>
                <a:rPr lang="en-IN" sz="2000" dirty="0" smtClean="0"/>
                <a:t>Modeling</a:t>
              </a:r>
              <a:endParaRPr lang="ko-KR" altLang="en-US" sz="2000" b="1" dirty="0">
                <a:solidFill>
                  <a:schemeClr val="tx1">
                    <a:lumMod val="75000"/>
                    <a:lumOff val="25000"/>
                  </a:schemeClr>
                </a:solidFill>
                <a:latin typeface="+mj-lt"/>
                <a:cs typeface="Arial" pitchFamily="34" charset="0"/>
              </a:endParaRPr>
            </a:p>
          </p:txBody>
        </p:sp>
        <p:sp>
          <p:nvSpPr>
            <p:cNvPr id="40" name="TextBox 39">
              <a:extLst>
                <a:ext uri="{FF2B5EF4-FFF2-40B4-BE49-F238E27FC236}">
                  <a16:creationId xmlns:a16="http://schemas.microsoft.com/office/drawing/2014/main" id="{7B7AC64B-48B2-4F4F-A626-7901145018C6}"/>
                </a:ext>
              </a:extLst>
            </p:cNvPr>
            <p:cNvSpPr txBox="1"/>
            <p:nvPr/>
          </p:nvSpPr>
          <p:spPr>
            <a:xfrm>
              <a:off x="1848112" y="1575921"/>
              <a:ext cx="958096" cy="646331"/>
            </a:xfrm>
            <a:prstGeom prst="rect">
              <a:avLst/>
            </a:prstGeom>
            <a:noFill/>
          </p:spPr>
          <p:txBody>
            <a:bodyPr wrap="square" lIns="108000" rIns="108000" rtlCol="0">
              <a:spAutoFit/>
            </a:bodyPr>
            <a:lstStyle/>
            <a:p>
              <a:pPr algn="ctr"/>
              <a:r>
                <a:rPr lang="en-US" altLang="ko-KR" sz="3600" b="1" dirty="0" smtClean="0">
                  <a:solidFill>
                    <a:schemeClr val="tx1">
                      <a:lumMod val="75000"/>
                      <a:lumOff val="25000"/>
                    </a:schemeClr>
                  </a:solidFill>
                  <a:latin typeface="+mj-lt"/>
                  <a:cs typeface="Arial" pitchFamily="34" charset="0"/>
                </a:rPr>
                <a:t>08</a:t>
              </a:r>
              <a:endParaRPr lang="ko-KR" altLang="en-US" sz="3600" b="1" dirty="0">
                <a:solidFill>
                  <a:schemeClr val="tx1">
                    <a:lumMod val="75000"/>
                    <a:lumOff val="25000"/>
                  </a:schemeClr>
                </a:solidFill>
                <a:latin typeface="+mj-lt"/>
                <a:cs typeface="Arial" pitchFamily="34" charset="0"/>
              </a:endParaRPr>
            </a:p>
          </p:txBody>
        </p:sp>
      </p:grpSp>
      <p:sp>
        <p:nvSpPr>
          <p:cNvPr id="42" name="TextBox 41">
            <a:extLst>
              <a:ext uri="{FF2B5EF4-FFF2-40B4-BE49-F238E27FC236}">
                <a16:creationId xmlns:a16="http://schemas.microsoft.com/office/drawing/2014/main" id="{3DFCC804-6C1D-4C67-B274-1978635DA6F9}"/>
              </a:ext>
            </a:extLst>
          </p:cNvPr>
          <p:cNvSpPr txBox="1"/>
          <p:nvPr/>
        </p:nvSpPr>
        <p:spPr>
          <a:xfrm>
            <a:off x="7073461" y="3069914"/>
            <a:ext cx="4507692" cy="369332"/>
          </a:xfrm>
          <a:prstGeom prst="rect">
            <a:avLst/>
          </a:prstGeom>
          <a:noFill/>
        </p:spPr>
        <p:txBody>
          <a:bodyPr wrap="square" lIns="108000" rIns="108000" rtlCol="0">
            <a:spAutoFit/>
          </a:bodyPr>
          <a:lstStyle/>
          <a:p>
            <a:r>
              <a:rPr lang="en-IN" dirty="0"/>
              <a:t>Deployment</a:t>
            </a:r>
            <a:endParaRPr lang="ko-KR" altLang="en-US" sz="2000" b="1" dirty="0">
              <a:solidFill>
                <a:schemeClr val="tx1">
                  <a:lumMod val="75000"/>
                  <a:lumOff val="25000"/>
                </a:schemeClr>
              </a:solidFill>
              <a:latin typeface="+mj-lt"/>
              <a:cs typeface="Arial" pitchFamily="34" charset="0"/>
            </a:endParaRPr>
          </a:p>
        </p:txBody>
      </p:sp>
      <p:sp>
        <p:nvSpPr>
          <p:cNvPr id="43" name="TextBox 42">
            <a:extLst>
              <a:ext uri="{FF2B5EF4-FFF2-40B4-BE49-F238E27FC236}">
                <a16:creationId xmlns:a16="http://schemas.microsoft.com/office/drawing/2014/main" id="{7B7AC64B-48B2-4F4F-A626-7901145018C6}"/>
              </a:ext>
            </a:extLst>
          </p:cNvPr>
          <p:cNvSpPr txBox="1"/>
          <p:nvPr/>
        </p:nvSpPr>
        <p:spPr>
          <a:xfrm>
            <a:off x="6206493" y="2957547"/>
            <a:ext cx="958096" cy="646331"/>
          </a:xfrm>
          <a:prstGeom prst="rect">
            <a:avLst/>
          </a:prstGeom>
          <a:noFill/>
        </p:spPr>
        <p:txBody>
          <a:bodyPr wrap="square" lIns="108000" rIns="108000" rtlCol="0">
            <a:spAutoFit/>
          </a:bodyPr>
          <a:lstStyle/>
          <a:p>
            <a:pPr algn="ctr"/>
            <a:r>
              <a:rPr lang="en-US" altLang="ko-KR" sz="3600" b="1" dirty="0" smtClean="0">
                <a:solidFill>
                  <a:schemeClr val="tx1">
                    <a:lumMod val="75000"/>
                    <a:lumOff val="25000"/>
                  </a:schemeClr>
                </a:solidFill>
                <a:latin typeface="+mj-lt"/>
                <a:cs typeface="Arial" pitchFamily="34" charset="0"/>
              </a:rPr>
              <a:t>09</a:t>
            </a:r>
            <a:endParaRPr lang="ko-KR" altLang="en-US" sz="3600" b="1" dirty="0">
              <a:solidFill>
                <a:schemeClr val="tx1">
                  <a:lumMod val="75000"/>
                  <a:lumOff val="25000"/>
                </a:schemeClr>
              </a:solidFill>
              <a:latin typeface="+mj-lt"/>
              <a:cs typeface="Arial" pitchFamily="34" charset="0"/>
            </a:endParaRPr>
          </a:p>
        </p:txBody>
      </p:sp>
      <p:sp>
        <p:nvSpPr>
          <p:cNvPr id="44" name="TextBox 43">
            <a:extLst>
              <a:ext uri="{FF2B5EF4-FFF2-40B4-BE49-F238E27FC236}">
                <a16:creationId xmlns:a16="http://schemas.microsoft.com/office/drawing/2014/main" id="{3DFCC804-6C1D-4C67-B274-1978635DA6F9}"/>
              </a:ext>
            </a:extLst>
          </p:cNvPr>
          <p:cNvSpPr txBox="1"/>
          <p:nvPr/>
        </p:nvSpPr>
        <p:spPr>
          <a:xfrm>
            <a:off x="7064317" y="3934164"/>
            <a:ext cx="4507692" cy="369332"/>
          </a:xfrm>
          <a:prstGeom prst="rect">
            <a:avLst/>
          </a:prstGeom>
          <a:noFill/>
        </p:spPr>
        <p:txBody>
          <a:bodyPr wrap="square" lIns="108000" rIns="108000" rtlCol="0">
            <a:spAutoFit/>
          </a:bodyPr>
          <a:lstStyle/>
          <a:p>
            <a:r>
              <a:rPr lang="en-IN" dirty="0"/>
              <a:t>Analysis and Results</a:t>
            </a:r>
            <a:endParaRPr lang="ko-KR" altLang="en-US" sz="2000" b="1" dirty="0">
              <a:solidFill>
                <a:schemeClr val="tx1">
                  <a:lumMod val="75000"/>
                  <a:lumOff val="25000"/>
                </a:schemeClr>
              </a:solidFill>
              <a:latin typeface="+mj-lt"/>
              <a:cs typeface="Arial" pitchFamily="34" charset="0"/>
            </a:endParaRPr>
          </a:p>
        </p:txBody>
      </p:sp>
      <p:sp>
        <p:nvSpPr>
          <p:cNvPr id="45" name="TextBox 44">
            <a:extLst>
              <a:ext uri="{FF2B5EF4-FFF2-40B4-BE49-F238E27FC236}">
                <a16:creationId xmlns:a16="http://schemas.microsoft.com/office/drawing/2014/main" id="{7B7AC64B-48B2-4F4F-A626-7901145018C6}"/>
              </a:ext>
            </a:extLst>
          </p:cNvPr>
          <p:cNvSpPr txBox="1"/>
          <p:nvPr/>
        </p:nvSpPr>
        <p:spPr>
          <a:xfrm>
            <a:off x="6206493" y="3814221"/>
            <a:ext cx="958096" cy="646331"/>
          </a:xfrm>
          <a:prstGeom prst="rect">
            <a:avLst/>
          </a:prstGeom>
          <a:noFill/>
        </p:spPr>
        <p:txBody>
          <a:bodyPr wrap="square" lIns="108000" rIns="108000" rtlCol="0">
            <a:spAutoFit/>
          </a:bodyPr>
          <a:lstStyle/>
          <a:p>
            <a:pPr algn="ctr"/>
            <a:r>
              <a:rPr lang="en-US" altLang="ko-KR" sz="3600" b="1" dirty="0" smtClean="0">
                <a:solidFill>
                  <a:schemeClr val="tx1">
                    <a:lumMod val="75000"/>
                    <a:lumOff val="25000"/>
                  </a:schemeClr>
                </a:solidFill>
                <a:latin typeface="+mj-lt"/>
                <a:cs typeface="Arial" pitchFamily="34" charset="0"/>
              </a:rPr>
              <a:t>10</a:t>
            </a:r>
            <a:endParaRPr lang="ko-KR" altLang="en-US" sz="3600" b="1" dirty="0">
              <a:solidFill>
                <a:schemeClr val="tx1">
                  <a:lumMod val="75000"/>
                  <a:lumOff val="25000"/>
                </a:schemeClr>
              </a:solidFill>
              <a:latin typeface="+mj-lt"/>
              <a:cs typeface="Arial" pitchFamily="34" charset="0"/>
            </a:endParaRPr>
          </a:p>
        </p:txBody>
      </p:sp>
      <p:sp>
        <p:nvSpPr>
          <p:cNvPr id="46" name="TextBox 45">
            <a:extLst>
              <a:ext uri="{FF2B5EF4-FFF2-40B4-BE49-F238E27FC236}">
                <a16:creationId xmlns:a16="http://schemas.microsoft.com/office/drawing/2014/main" id="{3DFCC804-6C1D-4C67-B274-1978635DA6F9}"/>
              </a:ext>
            </a:extLst>
          </p:cNvPr>
          <p:cNvSpPr txBox="1"/>
          <p:nvPr/>
        </p:nvSpPr>
        <p:spPr>
          <a:xfrm>
            <a:off x="7064317" y="4671236"/>
            <a:ext cx="4507692" cy="646331"/>
          </a:xfrm>
          <a:prstGeom prst="rect">
            <a:avLst/>
          </a:prstGeom>
          <a:noFill/>
        </p:spPr>
        <p:txBody>
          <a:bodyPr wrap="square" lIns="108000" rIns="108000" rtlCol="0">
            <a:spAutoFit/>
          </a:bodyPr>
          <a:lstStyle/>
          <a:p>
            <a:r>
              <a:rPr lang="en-IN" dirty="0"/>
              <a:t>Conclusions and Recommendations for future work</a:t>
            </a:r>
            <a:endParaRPr lang="ko-KR" altLang="en-US" sz="2000" b="1" dirty="0">
              <a:solidFill>
                <a:schemeClr val="tx1">
                  <a:lumMod val="75000"/>
                  <a:lumOff val="25000"/>
                </a:schemeClr>
              </a:solidFill>
              <a:latin typeface="+mj-lt"/>
              <a:cs typeface="Arial" pitchFamily="34" charset="0"/>
            </a:endParaRPr>
          </a:p>
        </p:txBody>
      </p:sp>
      <p:sp>
        <p:nvSpPr>
          <p:cNvPr id="47" name="TextBox 46">
            <a:extLst>
              <a:ext uri="{FF2B5EF4-FFF2-40B4-BE49-F238E27FC236}">
                <a16:creationId xmlns:a16="http://schemas.microsoft.com/office/drawing/2014/main" id="{7B7AC64B-48B2-4F4F-A626-7901145018C6}"/>
              </a:ext>
            </a:extLst>
          </p:cNvPr>
          <p:cNvSpPr txBox="1"/>
          <p:nvPr/>
        </p:nvSpPr>
        <p:spPr>
          <a:xfrm>
            <a:off x="6206493" y="4656083"/>
            <a:ext cx="958096" cy="646331"/>
          </a:xfrm>
          <a:prstGeom prst="rect">
            <a:avLst/>
          </a:prstGeom>
          <a:noFill/>
        </p:spPr>
        <p:txBody>
          <a:bodyPr wrap="square" lIns="108000" rIns="108000" rtlCol="0">
            <a:spAutoFit/>
          </a:bodyPr>
          <a:lstStyle/>
          <a:p>
            <a:pPr algn="ctr"/>
            <a:r>
              <a:rPr lang="en-US" altLang="ko-KR" sz="3600" b="1" dirty="0" smtClean="0">
                <a:solidFill>
                  <a:schemeClr val="tx1">
                    <a:lumMod val="75000"/>
                    <a:lumOff val="25000"/>
                  </a:schemeClr>
                </a:solidFill>
                <a:latin typeface="+mj-lt"/>
                <a:cs typeface="Arial" pitchFamily="34" charset="0"/>
              </a:rPr>
              <a:t>11</a:t>
            </a:r>
            <a:endParaRPr lang="ko-KR" altLang="en-US" sz="3600" b="1" dirty="0">
              <a:solidFill>
                <a:schemeClr val="tx1">
                  <a:lumMod val="75000"/>
                  <a:lumOff val="25000"/>
                </a:schemeClr>
              </a:solidFill>
              <a:latin typeface="+mj-lt"/>
              <a:cs typeface="Arial" pitchFamily="34" charset="0"/>
            </a:endParaRPr>
          </a:p>
        </p:txBody>
      </p:sp>
      <p:sp>
        <p:nvSpPr>
          <p:cNvPr id="48" name="TextBox 47">
            <a:extLst>
              <a:ext uri="{FF2B5EF4-FFF2-40B4-BE49-F238E27FC236}">
                <a16:creationId xmlns:a16="http://schemas.microsoft.com/office/drawing/2014/main" id="{3DFCC804-6C1D-4C67-B274-1978635DA6F9}"/>
              </a:ext>
            </a:extLst>
          </p:cNvPr>
          <p:cNvSpPr txBox="1"/>
          <p:nvPr/>
        </p:nvSpPr>
        <p:spPr>
          <a:xfrm>
            <a:off x="7064317" y="5551282"/>
            <a:ext cx="4507692" cy="369332"/>
          </a:xfrm>
          <a:prstGeom prst="rect">
            <a:avLst/>
          </a:prstGeom>
          <a:noFill/>
        </p:spPr>
        <p:txBody>
          <a:bodyPr wrap="square" lIns="108000" rIns="108000" rtlCol="0">
            <a:spAutoFit/>
          </a:bodyPr>
          <a:lstStyle/>
          <a:p>
            <a:r>
              <a:rPr lang="en-IN" dirty="0" smtClean="0"/>
              <a:t>GitHub Link</a:t>
            </a:r>
            <a:endParaRPr lang="ko-KR" altLang="en-US" sz="2000" b="1" dirty="0">
              <a:solidFill>
                <a:schemeClr val="tx1">
                  <a:lumMod val="75000"/>
                  <a:lumOff val="25000"/>
                </a:schemeClr>
              </a:solidFill>
              <a:latin typeface="+mj-lt"/>
              <a:cs typeface="Arial" pitchFamily="34" charset="0"/>
            </a:endParaRPr>
          </a:p>
        </p:txBody>
      </p:sp>
      <p:sp>
        <p:nvSpPr>
          <p:cNvPr id="49" name="TextBox 48">
            <a:extLst>
              <a:ext uri="{FF2B5EF4-FFF2-40B4-BE49-F238E27FC236}">
                <a16:creationId xmlns:a16="http://schemas.microsoft.com/office/drawing/2014/main" id="{7B7AC64B-48B2-4F4F-A626-7901145018C6}"/>
              </a:ext>
            </a:extLst>
          </p:cNvPr>
          <p:cNvSpPr txBox="1"/>
          <p:nvPr/>
        </p:nvSpPr>
        <p:spPr>
          <a:xfrm>
            <a:off x="6206493" y="5398969"/>
            <a:ext cx="958096" cy="646331"/>
          </a:xfrm>
          <a:prstGeom prst="rect">
            <a:avLst/>
          </a:prstGeom>
          <a:noFill/>
        </p:spPr>
        <p:txBody>
          <a:bodyPr wrap="square" lIns="108000" rIns="108000" rtlCol="0">
            <a:spAutoFit/>
          </a:bodyPr>
          <a:lstStyle/>
          <a:p>
            <a:pPr algn="ctr"/>
            <a:r>
              <a:rPr lang="en-US" altLang="ko-KR" sz="3600" b="1" dirty="0" smtClean="0">
                <a:solidFill>
                  <a:schemeClr val="tx1">
                    <a:lumMod val="75000"/>
                    <a:lumOff val="25000"/>
                  </a:schemeClr>
                </a:solidFill>
                <a:latin typeface="+mj-lt"/>
                <a:cs typeface="Arial" pitchFamily="34" charset="0"/>
              </a:rPr>
              <a:t>12</a:t>
            </a:r>
            <a:endParaRPr lang="ko-KR" altLang="en-US" sz="3600" b="1" dirty="0">
              <a:solidFill>
                <a:schemeClr val="tx1">
                  <a:lumMod val="75000"/>
                  <a:lumOff val="25000"/>
                </a:schemeClr>
              </a:solidFill>
              <a:latin typeface="+mj-lt"/>
              <a:cs typeface="Arial" pitchFamily="34" charset="0"/>
            </a:endParaRPr>
          </a:p>
        </p:txBody>
      </p:sp>
    </p:spTree>
    <p:extLst>
      <p:ext uri="{BB962C8B-B14F-4D97-AF65-F5344CB8AC3E}">
        <p14:creationId xmlns:p14="http://schemas.microsoft.com/office/powerpoint/2010/main" val="32483608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Rectangle 2"/>
          <p:cNvSpPr/>
          <p:nvPr/>
        </p:nvSpPr>
        <p:spPr>
          <a:xfrm>
            <a:off x="310896" y="1791962"/>
            <a:ext cx="6858000" cy="4124206"/>
          </a:xfrm>
          <a:prstGeom prst="rect">
            <a:avLst/>
          </a:prstGeom>
        </p:spPr>
        <p:txBody>
          <a:bodyPr wrap="square">
            <a:spAutoFit/>
          </a:bodyPr>
          <a:lstStyle/>
          <a:p>
            <a:pPr marL="285750" indent="-285750">
              <a:buFont typeface="Arial" panose="020B0604020202020204" pitchFamily="34" charset="0"/>
              <a:buChar char="•"/>
            </a:pPr>
            <a:r>
              <a:rPr lang="en-US" sz="1700" dirty="0"/>
              <a:t>Order to Cash business process involves account receivable collections after an invoice is issued to the </a:t>
            </a:r>
            <a:r>
              <a:rPr lang="en-US" sz="1700" dirty="0" smtClean="0"/>
              <a:t>customer. </a:t>
            </a:r>
          </a:p>
          <a:p>
            <a:endParaRPr lang="en-US" sz="1700" dirty="0" smtClean="0"/>
          </a:p>
          <a:p>
            <a:pPr marL="285750" indent="-285750">
              <a:buFont typeface="Arial" panose="020B0604020202020204" pitchFamily="34" charset="0"/>
              <a:buChar char="•"/>
            </a:pPr>
            <a:r>
              <a:rPr lang="en-US" sz="1700" dirty="0" smtClean="0"/>
              <a:t>Invoices </a:t>
            </a:r>
            <a:r>
              <a:rPr lang="en-US" sz="1700" dirty="0"/>
              <a:t>are used where services and product are provided and they usually contain the rendered </a:t>
            </a:r>
            <a:r>
              <a:rPr lang="en-US" sz="1700" dirty="0" smtClean="0"/>
              <a:t>charges.</a:t>
            </a:r>
          </a:p>
          <a:p>
            <a:endParaRPr lang="en-US" sz="1700" dirty="0" smtClean="0"/>
          </a:p>
          <a:p>
            <a:pPr marL="285750" indent="-285750">
              <a:buFont typeface="Arial" panose="020B0604020202020204" pitchFamily="34" charset="0"/>
              <a:buChar char="•"/>
            </a:pPr>
            <a:r>
              <a:rPr lang="en-US" sz="1600" dirty="0"/>
              <a:t>Typical payment terms provided would be of 30, 45 and 60 days to customer to make full payment of the invoiced amount</a:t>
            </a:r>
            <a:r>
              <a:rPr lang="en-US" sz="1600" dirty="0" smtClean="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In </a:t>
            </a:r>
            <a:r>
              <a:rPr lang="en-US" sz="1600" dirty="0"/>
              <a:t>business certain customers do not make invoiced amount on time and an intervention </a:t>
            </a:r>
            <a:r>
              <a:rPr lang="en-US" sz="1600" dirty="0" smtClean="0"/>
              <a:t>actions are required for payment collection.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During the invoice process a dispute can be raised by the customer for the invoice which could be due to product mismatch or the exceptions of the delivery of the product is not meet.</a:t>
            </a:r>
            <a:endParaRPr lang="en-IN" sz="1700" dirty="0"/>
          </a:p>
        </p:txBody>
      </p:sp>
      <p:pic>
        <p:nvPicPr>
          <p:cNvPr id="5" name="Picture 4"/>
          <p:cNvPicPr>
            <a:picLocks noChangeAspect="1"/>
          </p:cNvPicPr>
          <p:nvPr/>
        </p:nvPicPr>
        <p:blipFill>
          <a:blip r:embed="rId2"/>
          <a:stretch>
            <a:fillRect/>
          </a:stretch>
        </p:blipFill>
        <p:spPr>
          <a:xfrm>
            <a:off x="7254320" y="1791962"/>
            <a:ext cx="4450000" cy="4124206"/>
          </a:xfrm>
          <a:prstGeom prst="rect">
            <a:avLst/>
          </a:prstGeom>
        </p:spPr>
      </p:pic>
    </p:spTree>
    <p:extLst>
      <p:ext uri="{BB962C8B-B14F-4D97-AF65-F5344CB8AC3E}">
        <p14:creationId xmlns:p14="http://schemas.microsoft.com/office/powerpoint/2010/main" val="26439403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Problem Statement</a:t>
            </a:r>
            <a:endParaRPr lang="en-US" dirty="0"/>
          </a:p>
        </p:txBody>
      </p:sp>
      <p:sp>
        <p:nvSpPr>
          <p:cNvPr id="5" name="Rectangle 4"/>
          <p:cNvSpPr/>
          <p:nvPr/>
        </p:nvSpPr>
        <p:spPr>
          <a:xfrm>
            <a:off x="448056" y="5289104"/>
            <a:ext cx="11183112" cy="1200329"/>
          </a:xfrm>
          <a:prstGeom prst="rect">
            <a:avLst/>
          </a:prstGeom>
        </p:spPr>
        <p:txBody>
          <a:bodyPr wrap="square">
            <a:spAutoFit/>
          </a:bodyPr>
          <a:lstStyle/>
          <a:p>
            <a:pPr algn="just"/>
            <a:r>
              <a:rPr lang="en-US" i="1" dirty="0"/>
              <a:t>Predicting the disputed status of invoices - will get approved or rejected using appropriate Machine Learning Algorithms and to explore the key drivers leading to disputes. The purpose is to help the business stakeholders to reduce such disputes in future leading to financial stress. Better management of disputes also will lead to better customer satisfaction.</a:t>
            </a:r>
            <a:endParaRPr lang="en-IN" i="1" dirty="0"/>
          </a:p>
        </p:txBody>
      </p:sp>
      <p:sp>
        <p:nvSpPr>
          <p:cNvPr id="6" name="Rectangle 5"/>
          <p:cNvSpPr/>
          <p:nvPr/>
        </p:nvSpPr>
        <p:spPr>
          <a:xfrm>
            <a:off x="722376" y="1390405"/>
            <a:ext cx="10634472" cy="2554545"/>
          </a:xfrm>
          <a:prstGeom prst="rect">
            <a:avLst/>
          </a:prstGeom>
        </p:spPr>
        <p:txBody>
          <a:bodyPr wrap="square">
            <a:spAutoFit/>
          </a:bodyPr>
          <a:lstStyle/>
          <a:p>
            <a:pPr marL="285750" indent="-285750" algn="just">
              <a:buFont typeface="Arial" panose="020B0604020202020204" pitchFamily="34" charset="0"/>
              <a:buChar char="•"/>
            </a:pPr>
            <a:r>
              <a:rPr lang="en-US" sz="1600" dirty="0"/>
              <a:t>Customers raise disputes on invoices which eventually delay the invoice payment cycle based on either the disputed invoices get rejected or approved. </a:t>
            </a:r>
            <a:endParaRPr lang="en-US" sz="1600" dirty="0" smtClean="0"/>
          </a:p>
          <a:p>
            <a:pPr marL="285750" indent="-285750" algn="just">
              <a:buFont typeface="Arial" panose="020B0604020202020204" pitchFamily="34" charset="0"/>
              <a:buChar char="•"/>
            </a:pPr>
            <a:endParaRPr lang="en-US" sz="1600" dirty="0" smtClean="0"/>
          </a:p>
          <a:p>
            <a:pPr marL="285750" indent="-285750" algn="just">
              <a:buFont typeface="Arial" panose="020B0604020202020204" pitchFamily="34" charset="0"/>
              <a:buChar char="•"/>
            </a:pPr>
            <a:r>
              <a:rPr lang="en-US" sz="1600" dirty="0" smtClean="0"/>
              <a:t>A </a:t>
            </a:r>
            <a:r>
              <a:rPr lang="en-US" sz="1600" dirty="0"/>
              <a:t>typical dispute takes around 6 working days, thus giving the customer an additional 7 days for payment. This is over and above the usual payment term of 30 days. </a:t>
            </a:r>
            <a:endParaRPr lang="en-US" sz="1600" dirty="0" smtClean="0"/>
          </a:p>
          <a:p>
            <a:pPr marL="285750" indent="-285750" algn="just">
              <a:buFont typeface="Arial" panose="020B0604020202020204" pitchFamily="34" charset="0"/>
              <a:buChar char="•"/>
            </a:pPr>
            <a:endParaRPr lang="en-US" sz="1600" dirty="0" smtClean="0"/>
          </a:p>
          <a:p>
            <a:pPr marL="285750" indent="-285750" algn="just">
              <a:buFont typeface="Arial" panose="020B0604020202020204" pitchFamily="34" charset="0"/>
              <a:buChar char="•"/>
            </a:pPr>
            <a:r>
              <a:rPr lang="en-US" sz="1600" dirty="0" smtClean="0"/>
              <a:t>Some </a:t>
            </a:r>
            <a:r>
              <a:rPr lang="en-US" sz="1600" dirty="0"/>
              <a:t>disputes are genuine in the sense that invoices might not have met customer requirements as per contractual agreement while booking the orders. </a:t>
            </a:r>
            <a:endParaRPr lang="en-US" sz="1600" dirty="0" smtClean="0"/>
          </a:p>
          <a:p>
            <a:pPr marL="285750" indent="-285750" algn="just">
              <a:buFont typeface="Arial" panose="020B0604020202020204" pitchFamily="34" charset="0"/>
              <a:buChar char="•"/>
            </a:pPr>
            <a:endParaRPr lang="en-US" sz="1600" dirty="0" smtClean="0"/>
          </a:p>
          <a:p>
            <a:pPr marL="285750" indent="-285750" algn="just">
              <a:buFont typeface="Arial" panose="020B0604020202020204" pitchFamily="34" charset="0"/>
              <a:buChar char="•"/>
            </a:pPr>
            <a:r>
              <a:rPr lang="en-US" sz="1600" dirty="0" smtClean="0"/>
              <a:t>Some </a:t>
            </a:r>
            <a:r>
              <a:rPr lang="en-US" sz="1600" dirty="0"/>
              <a:t>customers may take this route to raise false disputes which gave them extra time to pay. </a:t>
            </a:r>
            <a:endParaRPr lang="en-IN" sz="1600" dirty="0"/>
          </a:p>
        </p:txBody>
      </p:sp>
      <p:graphicFrame>
        <p:nvGraphicFramePr>
          <p:cNvPr id="7" name="Table 6">
            <a:extLst>
              <a:ext uri="{FF2B5EF4-FFF2-40B4-BE49-F238E27FC236}">
                <a16:creationId xmlns:a16="http://schemas.microsoft.com/office/drawing/2014/main" id="{18B89E95-B796-4697-B4E1-2636E8E29CDA}"/>
              </a:ext>
            </a:extLst>
          </p:cNvPr>
          <p:cNvGraphicFramePr>
            <a:graphicFrameLocks noGrp="1"/>
          </p:cNvGraphicFramePr>
          <p:nvPr>
            <p:extLst>
              <p:ext uri="{D42A27DB-BD31-4B8C-83A1-F6EECF244321}">
                <p14:modId xmlns:p14="http://schemas.microsoft.com/office/powerpoint/2010/main" val="1720992511"/>
              </p:ext>
            </p:extLst>
          </p:nvPr>
        </p:nvGraphicFramePr>
        <p:xfrm>
          <a:off x="1520952" y="4023360"/>
          <a:ext cx="9360408" cy="1184068"/>
        </p:xfrm>
        <a:graphic>
          <a:graphicData uri="http://schemas.openxmlformats.org/drawingml/2006/table">
            <a:tbl>
              <a:tblPr firstRow="1" bandRow="1">
                <a:tableStyleId>{5C22544A-7EE6-4342-B048-85BDC9FD1C3A}</a:tableStyleId>
              </a:tblPr>
              <a:tblGrid>
                <a:gridCol w="2017776">
                  <a:extLst>
                    <a:ext uri="{9D8B030D-6E8A-4147-A177-3AD203B41FA5}">
                      <a16:colId xmlns:a16="http://schemas.microsoft.com/office/drawing/2014/main" val="2974174361"/>
                    </a:ext>
                  </a:extLst>
                </a:gridCol>
                <a:gridCol w="2167128">
                  <a:extLst>
                    <a:ext uri="{9D8B030D-6E8A-4147-A177-3AD203B41FA5}">
                      <a16:colId xmlns:a16="http://schemas.microsoft.com/office/drawing/2014/main" val="2637270003"/>
                    </a:ext>
                  </a:extLst>
                </a:gridCol>
                <a:gridCol w="3346704">
                  <a:extLst>
                    <a:ext uri="{9D8B030D-6E8A-4147-A177-3AD203B41FA5}">
                      <a16:colId xmlns:a16="http://schemas.microsoft.com/office/drawing/2014/main" val="4292538986"/>
                    </a:ext>
                  </a:extLst>
                </a:gridCol>
                <a:gridCol w="1828800">
                  <a:extLst>
                    <a:ext uri="{9D8B030D-6E8A-4147-A177-3AD203B41FA5}">
                      <a16:colId xmlns:a16="http://schemas.microsoft.com/office/drawing/2014/main" val="3486277229"/>
                    </a:ext>
                  </a:extLst>
                </a:gridCol>
              </a:tblGrid>
              <a:tr h="461924">
                <a:tc>
                  <a:txBody>
                    <a:bodyPr/>
                    <a:lstStyle/>
                    <a:p>
                      <a:pPr algn="l"/>
                      <a:r>
                        <a:rPr lang="en-US" sz="1400" dirty="0">
                          <a:effectLst/>
                        </a:rPr>
                        <a:t>Dispute Raised</a:t>
                      </a:r>
                    </a:p>
                  </a:txBody>
                  <a:tcPr anchor="ctr"/>
                </a:tc>
                <a:tc>
                  <a:txBody>
                    <a:bodyPr/>
                    <a:lstStyle/>
                    <a:p>
                      <a:pPr algn="l"/>
                      <a:r>
                        <a:rPr lang="en-US" sz="1400" dirty="0">
                          <a:effectLst/>
                        </a:rPr>
                        <a:t/>
                      </a:r>
                      <a:br>
                        <a:rPr lang="en-US" sz="1400" dirty="0">
                          <a:effectLst/>
                        </a:rPr>
                      </a:br>
                      <a:endParaRPr lang="en-US" sz="1400" dirty="0">
                        <a:effectLst/>
                      </a:endParaRPr>
                    </a:p>
                  </a:txBody>
                  <a:tcPr anchor="ctr"/>
                </a:tc>
                <a:tc>
                  <a:txBody>
                    <a:bodyPr/>
                    <a:lstStyle/>
                    <a:p>
                      <a:pPr algn="l"/>
                      <a:r>
                        <a:rPr lang="en-US" sz="1400">
                          <a:effectLst/>
                        </a:rPr>
                        <a:t/>
                      </a:r>
                      <a:br>
                        <a:rPr lang="en-US" sz="1400">
                          <a:effectLst/>
                        </a:rPr>
                      </a:br>
                      <a:endParaRPr lang="en-US" sz="1400">
                        <a:effectLst/>
                      </a:endParaRPr>
                    </a:p>
                  </a:txBody>
                  <a:tcPr anchor="ctr"/>
                </a:tc>
                <a:tc>
                  <a:txBody>
                    <a:bodyPr/>
                    <a:lstStyle/>
                    <a:p>
                      <a:pPr algn="l"/>
                      <a:r>
                        <a:rPr lang="en-US" sz="1400" dirty="0">
                          <a:effectLst/>
                        </a:rPr>
                        <a:t/>
                      </a:r>
                      <a:br>
                        <a:rPr lang="en-US" sz="1400" dirty="0">
                          <a:effectLst/>
                        </a:rPr>
                      </a:br>
                      <a:endParaRPr lang="en-US" sz="1400" dirty="0">
                        <a:effectLst/>
                      </a:endParaRPr>
                    </a:p>
                  </a:txBody>
                  <a:tcPr anchor="ctr"/>
                </a:tc>
                <a:extLst>
                  <a:ext uri="{0D108BD9-81ED-4DB2-BD59-A6C34878D82A}">
                    <a16:rowId xmlns:a16="http://schemas.microsoft.com/office/drawing/2014/main" val="143407032"/>
                  </a:ext>
                </a:extLst>
              </a:tr>
              <a:tr h="361108">
                <a:tc>
                  <a:txBody>
                    <a:bodyPr/>
                    <a:lstStyle/>
                    <a:p>
                      <a:pPr algn="l"/>
                      <a:r>
                        <a:rPr lang="en-US" sz="1400">
                          <a:effectLst/>
                        </a:rPr>
                        <a:t>Payment Date</a:t>
                      </a:r>
                    </a:p>
                  </a:txBody>
                  <a:tcPr anchor="ctr"/>
                </a:tc>
                <a:tc>
                  <a:txBody>
                    <a:bodyPr/>
                    <a:lstStyle/>
                    <a:p>
                      <a:pPr algn="l"/>
                      <a:r>
                        <a:rPr lang="en-US" sz="1400" dirty="0">
                          <a:effectLst/>
                        </a:rPr>
                        <a:t>Internal Verification</a:t>
                      </a:r>
                    </a:p>
                  </a:txBody>
                  <a:tcPr anchor="ctr"/>
                </a:tc>
                <a:tc>
                  <a:txBody>
                    <a:bodyPr/>
                    <a:lstStyle/>
                    <a:p>
                      <a:pPr algn="l"/>
                      <a:r>
                        <a:rPr lang="en-US" sz="1400" dirty="0">
                          <a:effectLst/>
                        </a:rPr>
                        <a:t>Extended Days</a:t>
                      </a:r>
                    </a:p>
                  </a:txBody>
                  <a:tcPr anchor="ctr"/>
                </a:tc>
                <a:tc>
                  <a:txBody>
                    <a:bodyPr/>
                    <a:lstStyle/>
                    <a:p>
                      <a:pPr algn="l"/>
                      <a:r>
                        <a:rPr lang="en-US" sz="1400" dirty="0">
                          <a:effectLst/>
                        </a:rPr>
                        <a:t>Total Days</a:t>
                      </a:r>
                    </a:p>
                  </a:txBody>
                  <a:tcPr anchor="ctr"/>
                </a:tc>
                <a:extLst>
                  <a:ext uri="{0D108BD9-81ED-4DB2-BD59-A6C34878D82A}">
                    <a16:rowId xmlns:a16="http://schemas.microsoft.com/office/drawing/2014/main" val="747066446"/>
                  </a:ext>
                </a:extLst>
              </a:tr>
              <a:tr h="217982">
                <a:tc>
                  <a:txBody>
                    <a:bodyPr/>
                    <a:lstStyle/>
                    <a:p>
                      <a:pPr algn="l"/>
                      <a:r>
                        <a:rPr lang="en-US" sz="1400">
                          <a:effectLst/>
                        </a:rPr>
                        <a:t>30 Days</a:t>
                      </a:r>
                    </a:p>
                  </a:txBody>
                  <a:tcPr anchor="ctr"/>
                </a:tc>
                <a:tc>
                  <a:txBody>
                    <a:bodyPr/>
                    <a:lstStyle/>
                    <a:p>
                      <a:pPr algn="l"/>
                      <a:r>
                        <a:rPr lang="en-US" sz="1400">
                          <a:effectLst/>
                        </a:rPr>
                        <a:t>7 Days</a:t>
                      </a:r>
                    </a:p>
                  </a:txBody>
                  <a:tcPr anchor="ctr"/>
                </a:tc>
                <a:tc>
                  <a:txBody>
                    <a:bodyPr/>
                    <a:lstStyle/>
                    <a:p>
                      <a:pPr algn="l"/>
                      <a:r>
                        <a:rPr lang="en-US" sz="1400" dirty="0">
                          <a:effectLst/>
                        </a:rPr>
                        <a:t>7 Days</a:t>
                      </a:r>
                    </a:p>
                  </a:txBody>
                  <a:tcPr anchor="ctr"/>
                </a:tc>
                <a:tc>
                  <a:txBody>
                    <a:bodyPr/>
                    <a:lstStyle/>
                    <a:p>
                      <a:pPr algn="l"/>
                      <a:r>
                        <a:rPr lang="en-US" sz="1400" dirty="0">
                          <a:effectLst/>
                        </a:rPr>
                        <a:t>45 Days</a:t>
                      </a:r>
                    </a:p>
                  </a:txBody>
                  <a:tcPr anchor="ctr"/>
                </a:tc>
                <a:extLst>
                  <a:ext uri="{0D108BD9-81ED-4DB2-BD59-A6C34878D82A}">
                    <a16:rowId xmlns:a16="http://schemas.microsoft.com/office/drawing/2014/main" val="1539831562"/>
                  </a:ext>
                </a:extLst>
              </a:tr>
            </a:tbl>
          </a:graphicData>
        </a:graphic>
      </p:graphicFrame>
    </p:spTree>
    <p:extLst>
      <p:ext uri="{BB962C8B-B14F-4D97-AF65-F5344CB8AC3E}">
        <p14:creationId xmlns:p14="http://schemas.microsoft.com/office/powerpoint/2010/main" val="34497866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5499" y="388956"/>
            <a:ext cx="8382000" cy="670055"/>
          </a:xfrm>
        </p:spPr>
        <p:txBody>
          <a:bodyPr/>
          <a:lstStyle/>
          <a:p>
            <a:pPr algn="ctr"/>
            <a:r>
              <a:rPr lang="en-IN" dirty="0"/>
              <a:t>Objectives of the Study</a:t>
            </a:r>
            <a:endParaRPr lang="en-US" dirty="0"/>
          </a:p>
        </p:txBody>
      </p:sp>
      <p:sp>
        <p:nvSpPr>
          <p:cNvPr id="3" name="Rectangle 2"/>
          <p:cNvSpPr/>
          <p:nvPr/>
        </p:nvSpPr>
        <p:spPr>
          <a:xfrm>
            <a:off x="868680" y="2205704"/>
            <a:ext cx="10698819" cy="3046988"/>
          </a:xfrm>
          <a:prstGeom prst="rect">
            <a:avLst/>
          </a:prstGeom>
        </p:spPr>
        <p:txBody>
          <a:bodyPr wrap="square">
            <a:spAutoFit/>
          </a:bodyPr>
          <a:lstStyle/>
          <a:p>
            <a:r>
              <a:rPr lang="en-US" sz="2400" dirty="0"/>
              <a:t>Two major objectives of this </a:t>
            </a:r>
            <a:r>
              <a:rPr lang="en-US" sz="2400" dirty="0" smtClean="0"/>
              <a:t>study:</a:t>
            </a:r>
          </a:p>
          <a:p>
            <a:endParaRPr lang="en-US" sz="2400" dirty="0" smtClean="0"/>
          </a:p>
          <a:p>
            <a:endParaRPr lang="en-US" sz="2400" dirty="0" smtClean="0"/>
          </a:p>
          <a:p>
            <a:pPr marL="342900" indent="-342900">
              <a:buAutoNum type="arabicPeriod"/>
            </a:pPr>
            <a:r>
              <a:rPr lang="en-US" sz="2400" dirty="0" smtClean="0"/>
              <a:t>Identify </a:t>
            </a:r>
            <a:r>
              <a:rPr lang="en-US" sz="2400" dirty="0"/>
              <a:t>the key features which contributes to the dispute rejections. </a:t>
            </a:r>
            <a:endParaRPr lang="en-US" sz="2400" dirty="0" smtClean="0"/>
          </a:p>
          <a:p>
            <a:pPr marL="342900" indent="-342900">
              <a:buAutoNum type="arabicPeriod"/>
            </a:pPr>
            <a:endParaRPr lang="en-US" sz="2400" dirty="0"/>
          </a:p>
          <a:p>
            <a:pPr marL="342900" indent="-342900">
              <a:buAutoNum type="arabicPeriod"/>
            </a:pPr>
            <a:endParaRPr lang="en-US" sz="2400" dirty="0" smtClean="0"/>
          </a:p>
          <a:p>
            <a:pPr marL="342900" indent="-342900">
              <a:buAutoNum type="arabicPeriod"/>
            </a:pPr>
            <a:r>
              <a:rPr lang="en-US" sz="2400" dirty="0" smtClean="0"/>
              <a:t>Proactively </a:t>
            </a:r>
            <a:r>
              <a:rPr lang="en-US" sz="2400" dirty="0"/>
              <a:t>predict the disputed status of invoice to eliminate delay in payments and improve customer satisfaction.</a:t>
            </a:r>
            <a:endParaRPr lang="en-IN" sz="2400" dirty="0"/>
          </a:p>
        </p:txBody>
      </p:sp>
    </p:spTree>
    <p:extLst>
      <p:ext uri="{BB962C8B-B14F-4D97-AF65-F5344CB8AC3E}">
        <p14:creationId xmlns:p14="http://schemas.microsoft.com/office/powerpoint/2010/main" val="33246143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5499" y="388956"/>
            <a:ext cx="8382000" cy="670055"/>
          </a:xfrm>
        </p:spPr>
        <p:txBody>
          <a:bodyPr/>
          <a:lstStyle/>
          <a:p>
            <a:pPr algn="ctr"/>
            <a:r>
              <a:rPr lang="en-IN" dirty="0"/>
              <a:t>Project Methodology</a:t>
            </a:r>
            <a:endParaRPr lang="en-US" dirty="0"/>
          </a:p>
        </p:txBody>
      </p:sp>
      <p:sp>
        <p:nvSpPr>
          <p:cNvPr id="4" name="Rectangle 3"/>
          <p:cNvSpPr/>
          <p:nvPr/>
        </p:nvSpPr>
        <p:spPr>
          <a:xfrm>
            <a:off x="3185499" y="1141214"/>
            <a:ext cx="8193269" cy="369332"/>
          </a:xfrm>
          <a:prstGeom prst="rect">
            <a:avLst/>
          </a:prstGeom>
        </p:spPr>
        <p:txBody>
          <a:bodyPr wrap="none">
            <a:spAutoFit/>
          </a:bodyPr>
          <a:lstStyle/>
          <a:p>
            <a:r>
              <a:rPr lang="en-IN" b="1" dirty="0"/>
              <a:t>CRISP-DM </a:t>
            </a:r>
            <a:r>
              <a:rPr lang="en-IN" b="1" dirty="0" smtClean="0"/>
              <a:t>Framework </a:t>
            </a:r>
            <a:r>
              <a:rPr lang="en-IN" b="1" dirty="0"/>
              <a:t>- </a:t>
            </a:r>
            <a:r>
              <a:rPr lang="en-IN" b="1" dirty="0" smtClean="0"/>
              <a:t>Cross-Industry Standard Process </a:t>
            </a:r>
            <a:r>
              <a:rPr lang="en-IN" b="1" dirty="0"/>
              <a:t>for </a:t>
            </a:r>
            <a:r>
              <a:rPr lang="en-IN" b="1" dirty="0" smtClean="0"/>
              <a:t>Data Mining</a:t>
            </a:r>
            <a:endParaRPr lang="en-IN" b="1" dirty="0"/>
          </a:p>
        </p:txBody>
      </p:sp>
      <p:pic>
        <p:nvPicPr>
          <p:cNvPr id="8" name="Picture 7"/>
          <p:cNvPicPr>
            <a:picLocks noChangeAspect="1"/>
          </p:cNvPicPr>
          <p:nvPr/>
        </p:nvPicPr>
        <p:blipFill>
          <a:blip r:embed="rId2"/>
          <a:stretch>
            <a:fillRect/>
          </a:stretch>
        </p:blipFill>
        <p:spPr>
          <a:xfrm>
            <a:off x="7964424" y="2698787"/>
            <a:ext cx="3898730" cy="3747731"/>
          </a:xfrm>
          <a:prstGeom prst="rect">
            <a:avLst/>
          </a:prstGeom>
        </p:spPr>
      </p:pic>
      <p:sp>
        <p:nvSpPr>
          <p:cNvPr id="9" name="Rectangle 8"/>
          <p:cNvSpPr/>
          <p:nvPr/>
        </p:nvSpPr>
        <p:spPr>
          <a:xfrm>
            <a:off x="255850" y="1528741"/>
            <a:ext cx="10561502" cy="553998"/>
          </a:xfrm>
          <a:prstGeom prst="rect">
            <a:avLst/>
          </a:prstGeom>
        </p:spPr>
        <p:txBody>
          <a:bodyPr wrap="square">
            <a:spAutoFit/>
          </a:bodyPr>
          <a:lstStyle/>
          <a:p>
            <a:r>
              <a:rPr lang="en-IN" dirty="0"/>
              <a:t>Business </a:t>
            </a:r>
            <a:r>
              <a:rPr lang="en-IN" dirty="0" smtClean="0"/>
              <a:t>Understanding : </a:t>
            </a:r>
            <a:r>
              <a:rPr lang="en-US" sz="1200" dirty="0"/>
              <a:t>Focus on understanding the project </a:t>
            </a:r>
            <a:r>
              <a:rPr lang="en-US" sz="1200" dirty="0" smtClean="0"/>
              <a:t>objectives and </a:t>
            </a:r>
            <a:r>
              <a:rPr lang="en-US" sz="1200" dirty="0"/>
              <a:t>requirements from a business perspective, </a:t>
            </a:r>
            <a:r>
              <a:rPr lang="en-US" sz="1200" dirty="0" smtClean="0"/>
              <a:t>then </a:t>
            </a:r>
            <a:r>
              <a:rPr lang="en-US" sz="1200" dirty="0"/>
              <a:t>converting this knowledge </a:t>
            </a:r>
            <a:r>
              <a:rPr lang="en-US" sz="1200" dirty="0" smtClean="0"/>
              <a:t>into </a:t>
            </a:r>
            <a:r>
              <a:rPr lang="en-US" sz="1200" dirty="0"/>
              <a:t>a analytics objectives and </a:t>
            </a:r>
            <a:r>
              <a:rPr lang="en-US" sz="1200" dirty="0" smtClean="0"/>
              <a:t>a </a:t>
            </a:r>
            <a:r>
              <a:rPr lang="en-US" sz="1200" dirty="0"/>
              <a:t>preliminary plan to achieve the </a:t>
            </a:r>
            <a:r>
              <a:rPr lang="en-US" sz="1200" dirty="0" smtClean="0"/>
              <a:t>objectives.</a:t>
            </a:r>
            <a:endParaRPr lang="en-IN" sz="1200" dirty="0"/>
          </a:p>
        </p:txBody>
      </p:sp>
      <p:sp>
        <p:nvSpPr>
          <p:cNvPr id="10" name="Rectangle 9"/>
          <p:cNvSpPr/>
          <p:nvPr/>
        </p:nvSpPr>
        <p:spPr>
          <a:xfrm>
            <a:off x="255848" y="2175392"/>
            <a:ext cx="10214030" cy="553998"/>
          </a:xfrm>
          <a:prstGeom prst="rect">
            <a:avLst/>
          </a:prstGeom>
        </p:spPr>
        <p:txBody>
          <a:bodyPr wrap="square">
            <a:spAutoFit/>
          </a:bodyPr>
          <a:lstStyle/>
          <a:p>
            <a:r>
              <a:rPr lang="en-IN" dirty="0"/>
              <a:t>Data </a:t>
            </a:r>
            <a:r>
              <a:rPr lang="en-IN" dirty="0" smtClean="0"/>
              <a:t>Understanding : </a:t>
            </a:r>
            <a:r>
              <a:rPr lang="en-US" sz="1200" dirty="0"/>
              <a:t>Starts with an initial data collection and proceeds with activities in order to get familiar with the data, to identify data quality problems, to discover first insights into the data or to detect interesting patterns to form hypotheses. </a:t>
            </a:r>
            <a:endParaRPr lang="en-IN" sz="1200" dirty="0"/>
          </a:p>
        </p:txBody>
      </p:sp>
      <p:sp>
        <p:nvSpPr>
          <p:cNvPr id="11" name="Rectangle 10"/>
          <p:cNvSpPr/>
          <p:nvPr/>
        </p:nvSpPr>
        <p:spPr>
          <a:xfrm>
            <a:off x="255850" y="2864215"/>
            <a:ext cx="7809158" cy="738664"/>
          </a:xfrm>
          <a:prstGeom prst="rect">
            <a:avLst/>
          </a:prstGeom>
        </p:spPr>
        <p:txBody>
          <a:bodyPr wrap="square">
            <a:spAutoFit/>
          </a:bodyPr>
          <a:lstStyle/>
          <a:p>
            <a:r>
              <a:rPr lang="en-IN" dirty="0"/>
              <a:t>Data </a:t>
            </a:r>
            <a:r>
              <a:rPr lang="en-IN" dirty="0" smtClean="0"/>
              <a:t>Preparation  : </a:t>
            </a:r>
            <a:r>
              <a:rPr lang="en-US" sz="1200" dirty="0"/>
              <a:t>Covers all activities to construct the final dataset </a:t>
            </a:r>
            <a:r>
              <a:rPr lang="en-US" sz="1200" dirty="0" smtClean="0"/>
              <a:t>from the </a:t>
            </a:r>
            <a:r>
              <a:rPr lang="en-US" sz="1200" dirty="0"/>
              <a:t>initial raw data. Data preparation tasks are likely to be performed multiple </a:t>
            </a:r>
            <a:r>
              <a:rPr lang="en-US" sz="1200" dirty="0" smtClean="0"/>
              <a:t>times and </a:t>
            </a:r>
            <a:r>
              <a:rPr lang="en-US" sz="1200" dirty="0"/>
              <a:t>not in any prescribed order. Tasks include record and variable selection </a:t>
            </a:r>
            <a:r>
              <a:rPr lang="en-US" sz="1200" dirty="0" smtClean="0"/>
              <a:t>as </a:t>
            </a:r>
            <a:r>
              <a:rPr lang="en-US" sz="1200" dirty="0"/>
              <a:t>well as transformation and cleaning of data for </a:t>
            </a:r>
            <a:r>
              <a:rPr lang="en-US" sz="1200" dirty="0" smtClean="0"/>
              <a:t>modelling</a:t>
            </a:r>
            <a:r>
              <a:rPr lang="en-IN" sz="1200" dirty="0"/>
              <a:t>.</a:t>
            </a:r>
          </a:p>
        </p:txBody>
      </p:sp>
      <p:sp>
        <p:nvSpPr>
          <p:cNvPr id="12" name="Rectangle 11"/>
          <p:cNvSpPr/>
          <p:nvPr/>
        </p:nvSpPr>
        <p:spPr>
          <a:xfrm>
            <a:off x="255848" y="3767125"/>
            <a:ext cx="7708576" cy="738664"/>
          </a:xfrm>
          <a:prstGeom prst="rect">
            <a:avLst/>
          </a:prstGeom>
        </p:spPr>
        <p:txBody>
          <a:bodyPr wrap="square">
            <a:spAutoFit/>
          </a:bodyPr>
          <a:lstStyle/>
          <a:p>
            <a:r>
              <a:rPr lang="en-IN" dirty="0" smtClean="0"/>
              <a:t>Modeling : </a:t>
            </a:r>
            <a:r>
              <a:rPr lang="en-US" sz="1200" dirty="0"/>
              <a:t>Various modeling techniques are selected and applied and </a:t>
            </a:r>
            <a:r>
              <a:rPr lang="en-US" sz="1200" dirty="0" smtClean="0"/>
              <a:t>their parameters </a:t>
            </a:r>
            <a:r>
              <a:rPr lang="en-US" sz="1200" dirty="0"/>
              <a:t>are set to optimal values. Some techniques have specific requirements </a:t>
            </a:r>
            <a:r>
              <a:rPr lang="en-US" sz="1200" dirty="0" smtClean="0"/>
              <a:t>on </a:t>
            </a:r>
            <a:r>
              <a:rPr lang="en-US" sz="1200" dirty="0"/>
              <a:t>the form of data. Therefore, stepping back to the data preparation phase </a:t>
            </a:r>
            <a:r>
              <a:rPr lang="en-US" sz="1200" dirty="0" smtClean="0"/>
              <a:t>is </a:t>
            </a:r>
            <a:r>
              <a:rPr lang="en-US" sz="1200" dirty="0"/>
              <a:t>often necessary</a:t>
            </a:r>
            <a:r>
              <a:rPr lang="en-IN" sz="1200" dirty="0" smtClean="0"/>
              <a:t> </a:t>
            </a:r>
            <a:endParaRPr lang="en-IN" sz="1200" dirty="0"/>
          </a:p>
        </p:txBody>
      </p:sp>
      <p:sp>
        <p:nvSpPr>
          <p:cNvPr id="13" name="Rectangle 12"/>
          <p:cNvSpPr/>
          <p:nvPr/>
        </p:nvSpPr>
        <p:spPr>
          <a:xfrm>
            <a:off x="255848" y="4614379"/>
            <a:ext cx="7708576" cy="738664"/>
          </a:xfrm>
          <a:prstGeom prst="rect">
            <a:avLst/>
          </a:prstGeom>
        </p:spPr>
        <p:txBody>
          <a:bodyPr wrap="square">
            <a:spAutoFit/>
          </a:bodyPr>
          <a:lstStyle/>
          <a:p>
            <a:pPr algn="just"/>
            <a:r>
              <a:rPr lang="en-IN" dirty="0" smtClean="0"/>
              <a:t>Evaluation :</a:t>
            </a:r>
            <a:r>
              <a:rPr lang="en-IN" sz="1400" dirty="0" smtClean="0"/>
              <a:t> </a:t>
            </a:r>
            <a:r>
              <a:rPr lang="en-US" sz="1200" dirty="0"/>
              <a:t>Thoroughly evaluate the model and review the steps executed to </a:t>
            </a:r>
            <a:r>
              <a:rPr lang="en-US" sz="1200" dirty="0" smtClean="0"/>
              <a:t>be certain </a:t>
            </a:r>
            <a:r>
              <a:rPr lang="en-US" sz="1200" dirty="0"/>
              <a:t>it properly achieves the business objectives. At the end of this phase, </a:t>
            </a:r>
            <a:r>
              <a:rPr lang="en-US" sz="1200" dirty="0" smtClean="0"/>
              <a:t>a </a:t>
            </a:r>
            <a:r>
              <a:rPr lang="en-US" sz="1200" dirty="0"/>
              <a:t>decision on the use of the analytics results should be reached</a:t>
            </a:r>
            <a:r>
              <a:rPr lang="en-IN" sz="1200" dirty="0" smtClean="0"/>
              <a:t> </a:t>
            </a:r>
            <a:endParaRPr lang="en-IN" sz="1200" dirty="0"/>
          </a:p>
        </p:txBody>
      </p:sp>
      <p:sp>
        <p:nvSpPr>
          <p:cNvPr id="14" name="Rectangle 13"/>
          <p:cNvSpPr/>
          <p:nvPr/>
        </p:nvSpPr>
        <p:spPr>
          <a:xfrm>
            <a:off x="255848" y="5461633"/>
            <a:ext cx="7708576" cy="738664"/>
          </a:xfrm>
          <a:prstGeom prst="rect">
            <a:avLst/>
          </a:prstGeom>
        </p:spPr>
        <p:txBody>
          <a:bodyPr wrap="square">
            <a:spAutoFit/>
          </a:bodyPr>
          <a:lstStyle/>
          <a:p>
            <a:pPr algn="just"/>
            <a:r>
              <a:rPr lang="en-IN" dirty="0" smtClean="0"/>
              <a:t>Deployment : </a:t>
            </a:r>
            <a:r>
              <a:rPr lang="en-US" sz="1200" dirty="0"/>
              <a:t>Once the model is created and tested and evaluated on the Test and Validation </a:t>
            </a:r>
            <a:r>
              <a:rPr lang="en-US" sz="1200" dirty="0" smtClean="0"/>
              <a:t>data. </a:t>
            </a:r>
            <a:r>
              <a:rPr lang="en-US" sz="1200" dirty="0"/>
              <a:t>The model the undergoes different real time evaluation and testing </a:t>
            </a:r>
            <a:r>
              <a:rPr lang="en-US" sz="1200" dirty="0" smtClean="0"/>
              <a:t>and </a:t>
            </a:r>
            <a:r>
              <a:rPr lang="en-US" sz="1200" dirty="0"/>
              <a:t>after all the approval process, the code is pushed to the PROD/Live </a:t>
            </a:r>
            <a:r>
              <a:rPr lang="en-US" sz="1200" dirty="0" smtClean="0"/>
              <a:t>data.</a:t>
            </a:r>
            <a:endParaRPr lang="en-IN" sz="1200" dirty="0"/>
          </a:p>
        </p:txBody>
      </p:sp>
    </p:spTree>
    <p:extLst>
      <p:ext uri="{BB962C8B-B14F-4D97-AF65-F5344CB8AC3E}">
        <p14:creationId xmlns:p14="http://schemas.microsoft.com/office/powerpoint/2010/main" val="5959871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5499" y="388956"/>
            <a:ext cx="8382000" cy="670055"/>
          </a:xfrm>
        </p:spPr>
        <p:txBody>
          <a:bodyPr/>
          <a:lstStyle/>
          <a:p>
            <a:pPr algn="ctr"/>
            <a:r>
              <a:rPr lang="en-IN" dirty="0" smtClean="0"/>
              <a:t>Business </a:t>
            </a:r>
            <a:r>
              <a:rPr lang="en-IN" dirty="0"/>
              <a:t>Understanding</a:t>
            </a:r>
            <a:endParaRPr lang="en-US" dirty="0"/>
          </a:p>
        </p:txBody>
      </p:sp>
      <p:sp>
        <p:nvSpPr>
          <p:cNvPr id="3" name="Rectangle 2"/>
          <p:cNvSpPr/>
          <p:nvPr/>
        </p:nvSpPr>
        <p:spPr>
          <a:xfrm>
            <a:off x="576072" y="1614023"/>
            <a:ext cx="11183111" cy="338554"/>
          </a:xfrm>
          <a:prstGeom prst="rect">
            <a:avLst/>
          </a:prstGeom>
        </p:spPr>
        <p:txBody>
          <a:bodyPr wrap="square">
            <a:spAutoFit/>
          </a:bodyPr>
          <a:lstStyle/>
          <a:p>
            <a:r>
              <a:rPr lang="en-US" sz="1600" dirty="0"/>
              <a:t>The client is a large MNC which sells software products and services in business applications and consulting.</a:t>
            </a:r>
            <a:endParaRPr lang="en-IN" sz="1600" dirty="0"/>
          </a:p>
        </p:txBody>
      </p:sp>
      <p:sp>
        <p:nvSpPr>
          <p:cNvPr id="6" name="Rectangle 5"/>
          <p:cNvSpPr/>
          <p:nvPr/>
        </p:nvSpPr>
        <p:spPr>
          <a:xfrm>
            <a:off x="576072" y="2166450"/>
            <a:ext cx="10744200" cy="2062103"/>
          </a:xfrm>
          <a:prstGeom prst="rect">
            <a:avLst/>
          </a:prstGeom>
        </p:spPr>
        <p:txBody>
          <a:bodyPr wrap="square">
            <a:spAutoFit/>
          </a:bodyPr>
          <a:lstStyle/>
          <a:p>
            <a:pPr algn="just"/>
            <a:r>
              <a:rPr lang="en-US" sz="1600" dirty="0"/>
              <a:t>This project aims to provide algorithmic solutions to the team in predicting the disputed invoice will get either approved or rejected based on the features </a:t>
            </a:r>
            <a:r>
              <a:rPr lang="en-US" sz="1600" dirty="0" smtClean="0"/>
              <a:t>like, </a:t>
            </a:r>
            <a:r>
              <a:rPr lang="en-US" sz="1600" dirty="0"/>
              <a:t>reasons </a:t>
            </a:r>
            <a:r>
              <a:rPr lang="en-US" sz="1600" dirty="0" smtClean="0"/>
              <a:t>for :</a:t>
            </a:r>
          </a:p>
          <a:p>
            <a:pPr algn="just"/>
            <a:endParaRPr lang="en-US" sz="1600" dirty="0" smtClean="0"/>
          </a:p>
          <a:p>
            <a:pPr marL="285750" indent="-285750" algn="just">
              <a:buFont typeface="Arial" panose="020B0604020202020204" pitchFamily="34" charset="0"/>
              <a:buChar char="•"/>
            </a:pPr>
            <a:r>
              <a:rPr lang="en-US" sz="1600" dirty="0" smtClean="0"/>
              <a:t>Department wise rejections ?</a:t>
            </a:r>
          </a:p>
          <a:p>
            <a:pPr marL="285750" indent="-285750" algn="just">
              <a:buFont typeface="Arial" panose="020B0604020202020204" pitchFamily="34" charset="0"/>
              <a:buChar char="•"/>
            </a:pPr>
            <a:r>
              <a:rPr lang="en-US" sz="1600" dirty="0" smtClean="0"/>
              <a:t>Reasons for raising disputes ?</a:t>
            </a:r>
          </a:p>
          <a:p>
            <a:pPr marL="285750" indent="-285750" algn="just">
              <a:buFont typeface="Arial" panose="020B0604020202020204" pitchFamily="34" charset="0"/>
              <a:buChar char="•"/>
            </a:pPr>
            <a:r>
              <a:rPr lang="en-US" sz="1600" dirty="0" smtClean="0"/>
              <a:t>Which customer raises more disputes ?</a:t>
            </a:r>
          </a:p>
          <a:p>
            <a:pPr marL="285750" indent="-285750" algn="just">
              <a:buFont typeface="Arial" panose="020B0604020202020204" pitchFamily="34" charset="0"/>
              <a:buChar char="•"/>
            </a:pPr>
            <a:r>
              <a:rPr lang="en-US" sz="1600" dirty="0" smtClean="0"/>
              <a:t>Who approves / rejects the disputed invoices ?</a:t>
            </a:r>
          </a:p>
          <a:p>
            <a:pPr marL="285750" indent="-285750" algn="just">
              <a:buFont typeface="Arial" panose="020B0604020202020204" pitchFamily="34" charset="0"/>
              <a:buChar char="•"/>
            </a:pPr>
            <a:r>
              <a:rPr lang="en-IN" sz="1600" dirty="0" smtClean="0"/>
              <a:t>Country wise disputes ?</a:t>
            </a:r>
            <a:endParaRPr lang="en-IN" sz="1600" dirty="0"/>
          </a:p>
        </p:txBody>
      </p:sp>
      <p:sp>
        <p:nvSpPr>
          <p:cNvPr id="7" name="Flowchart: Multidocument 6"/>
          <p:cNvSpPr/>
          <p:nvPr/>
        </p:nvSpPr>
        <p:spPr>
          <a:xfrm>
            <a:off x="1417320" y="4636008"/>
            <a:ext cx="2002536" cy="128016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Dataset</a:t>
            </a:r>
            <a:endParaRPr lang="en-IN" sz="1400" dirty="0"/>
          </a:p>
        </p:txBody>
      </p:sp>
      <p:sp>
        <p:nvSpPr>
          <p:cNvPr id="15" name="Regular Pentagon 14"/>
          <p:cNvSpPr/>
          <p:nvPr/>
        </p:nvSpPr>
        <p:spPr>
          <a:xfrm>
            <a:off x="5170932" y="4572000"/>
            <a:ext cx="1554480" cy="128016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ML</a:t>
            </a:r>
          </a:p>
          <a:p>
            <a:pPr algn="ctr"/>
            <a:r>
              <a:rPr lang="en-IN" sz="1400" dirty="0" smtClean="0"/>
              <a:t>Model</a:t>
            </a:r>
            <a:endParaRPr lang="en-IN" sz="1400" dirty="0"/>
          </a:p>
        </p:txBody>
      </p:sp>
      <p:sp>
        <p:nvSpPr>
          <p:cNvPr id="16" name="Flowchart: Document 15"/>
          <p:cNvSpPr/>
          <p:nvPr/>
        </p:nvSpPr>
        <p:spPr>
          <a:xfrm>
            <a:off x="8375904" y="4727448"/>
            <a:ext cx="2203704" cy="112471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Prediction of Disputed Invoice</a:t>
            </a:r>
            <a:endParaRPr lang="en-IN" dirty="0"/>
          </a:p>
        </p:txBody>
      </p:sp>
      <p:sp>
        <p:nvSpPr>
          <p:cNvPr id="18" name="Right Arrow 17"/>
          <p:cNvSpPr/>
          <p:nvPr/>
        </p:nvSpPr>
        <p:spPr>
          <a:xfrm>
            <a:off x="3611880" y="4969764"/>
            <a:ext cx="145846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ight Arrow 18"/>
          <p:cNvSpPr/>
          <p:nvPr/>
        </p:nvSpPr>
        <p:spPr>
          <a:xfrm>
            <a:off x="6967728" y="4969764"/>
            <a:ext cx="127101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p:cNvSpPr/>
          <p:nvPr/>
        </p:nvSpPr>
        <p:spPr>
          <a:xfrm>
            <a:off x="3567272" y="6041718"/>
            <a:ext cx="4671472" cy="307777"/>
          </a:xfrm>
          <a:prstGeom prst="rect">
            <a:avLst/>
          </a:prstGeom>
        </p:spPr>
        <p:txBody>
          <a:bodyPr wrap="none">
            <a:spAutoFit/>
          </a:bodyPr>
          <a:lstStyle/>
          <a:p>
            <a:r>
              <a:rPr lang="en-US" sz="1400" dirty="0"/>
              <a:t>Algorithmic Solution for Disputed Invoice Prediction</a:t>
            </a:r>
            <a:endParaRPr lang="en-IN" sz="1400" dirty="0"/>
          </a:p>
        </p:txBody>
      </p:sp>
    </p:spTree>
    <p:extLst>
      <p:ext uri="{BB962C8B-B14F-4D97-AF65-F5344CB8AC3E}">
        <p14:creationId xmlns:p14="http://schemas.microsoft.com/office/powerpoint/2010/main" val="22644180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5499" y="388956"/>
            <a:ext cx="8382000" cy="670055"/>
          </a:xfrm>
        </p:spPr>
        <p:txBody>
          <a:bodyPr/>
          <a:lstStyle/>
          <a:p>
            <a:pPr algn="ctr"/>
            <a:r>
              <a:rPr lang="en-IN" dirty="0"/>
              <a:t>Data Understanding</a:t>
            </a:r>
            <a:endParaRPr lang="en-US" dirty="0"/>
          </a:p>
        </p:txBody>
      </p:sp>
      <p:sp>
        <p:nvSpPr>
          <p:cNvPr id="3" name="Rounded Rectangle 2"/>
          <p:cNvSpPr/>
          <p:nvPr/>
        </p:nvSpPr>
        <p:spPr>
          <a:xfrm>
            <a:off x="3340947" y="1261872"/>
            <a:ext cx="2048256"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Oracle Reports</a:t>
            </a:r>
          </a:p>
          <a:p>
            <a:pPr algn="ctr"/>
            <a:r>
              <a:rPr lang="en-IN" sz="1400" dirty="0" smtClean="0"/>
              <a:t>ERP System</a:t>
            </a:r>
            <a:endParaRPr lang="en-IN" sz="1400" dirty="0"/>
          </a:p>
        </p:txBody>
      </p:sp>
      <p:sp>
        <p:nvSpPr>
          <p:cNvPr id="4" name="Flowchart: Multidocument 3"/>
          <p:cNvSpPr/>
          <p:nvPr/>
        </p:nvSpPr>
        <p:spPr>
          <a:xfrm>
            <a:off x="6720840" y="1234440"/>
            <a:ext cx="1719072" cy="74980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Files in .csv</a:t>
            </a:r>
            <a:endParaRPr lang="en-IN" sz="1400" dirty="0"/>
          </a:p>
        </p:txBody>
      </p:sp>
      <p:sp>
        <p:nvSpPr>
          <p:cNvPr id="6" name="Flowchart: Multidocument 5"/>
          <p:cNvSpPr/>
          <p:nvPr/>
        </p:nvSpPr>
        <p:spPr>
          <a:xfrm>
            <a:off x="9707880" y="1234440"/>
            <a:ext cx="1719072" cy="74980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Files in .csv</a:t>
            </a:r>
            <a:endParaRPr lang="en-IN" sz="1400" dirty="0"/>
          </a:p>
        </p:txBody>
      </p:sp>
      <p:cxnSp>
        <p:nvCxnSpPr>
          <p:cNvPr id="8" name="Straight Arrow Connector 7"/>
          <p:cNvCxnSpPr>
            <a:stCxn id="3" idx="3"/>
            <a:endCxn id="4" idx="1"/>
          </p:cNvCxnSpPr>
          <p:nvPr/>
        </p:nvCxnSpPr>
        <p:spPr>
          <a:xfrm>
            <a:off x="5389203" y="1604772"/>
            <a:ext cx="1331637" cy="45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389203" y="1296995"/>
            <a:ext cx="1225015" cy="307777"/>
          </a:xfrm>
          <a:prstGeom prst="rect">
            <a:avLst/>
          </a:prstGeom>
          <a:noFill/>
        </p:spPr>
        <p:txBody>
          <a:bodyPr wrap="none" rtlCol="0">
            <a:spAutoFit/>
          </a:bodyPr>
          <a:lstStyle/>
          <a:p>
            <a:r>
              <a:rPr lang="en-IN" sz="1400" dirty="0" smtClean="0"/>
              <a:t>downloaded</a:t>
            </a:r>
            <a:endParaRPr lang="en-IN" sz="1400" dirty="0"/>
          </a:p>
        </p:txBody>
      </p:sp>
      <p:cxnSp>
        <p:nvCxnSpPr>
          <p:cNvPr id="11" name="Straight Arrow Connector 10"/>
          <p:cNvCxnSpPr>
            <a:stCxn id="4" idx="3"/>
            <a:endCxn id="6" idx="1"/>
          </p:cNvCxnSpPr>
          <p:nvPr/>
        </p:nvCxnSpPr>
        <p:spPr>
          <a:xfrm>
            <a:off x="8439912" y="1609344"/>
            <a:ext cx="126796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644932" y="1296995"/>
            <a:ext cx="857927" cy="307777"/>
          </a:xfrm>
          <a:prstGeom prst="rect">
            <a:avLst/>
          </a:prstGeom>
          <a:noFill/>
        </p:spPr>
        <p:txBody>
          <a:bodyPr wrap="none" rtlCol="0">
            <a:spAutoFit/>
          </a:bodyPr>
          <a:lstStyle/>
          <a:p>
            <a:r>
              <a:rPr lang="en-IN" sz="1400" dirty="0" smtClean="0"/>
              <a:t>masked</a:t>
            </a:r>
            <a:endParaRPr lang="en-IN" sz="1400" dirty="0"/>
          </a:p>
        </p:txBody>
      </p:sp>
      <p:pic>
        <p:nvPicPr>
          <p:cNvPr id="13" name="Picture 12"/>
          <p:cNvPicPr/>
          <p:nvPr/>
        </p:nvPicPr>
        <p:blipFill>
          <a:blip r:embed="rId2"/>
          <a:stretch>
            <a:fillRect/>
          </a:stretch>
        </p:blipFill>
        <p:spPr>
          <a:xfrm>
            <a:off x="1449634" y="2315124"/>
            <a:ext cx="3527425" cy="1763099"/>
          </a:xfrm>
          <a:prstGeom prst="rect">
            <a:avLst/>
          </a:prstGeom>
          <a:ln>
            <a:solidFill>
              <a:schemeClr val="tx1"/>
            </a:solidFill>
          </a:ln>
        </p:spPr>
      </p:pic>
      <p:sp>
        <p:nvSpPr>
          <p:cNvPr id="16" name="Rectangle 15"/>
          <p:cNvSpPr/>
          <p:nvPr/>
        </p:nvSpPr>
        <p:spPr>
          <a:xfrm>
            <a:off x="2133193" y="4078223"/>
            <a:ext cx="2204450" cy="276999"/>
          </a:xfrm>
          <a:prstGeom prst="rect">
            <a:avLst/>
          </a:prstGeom>
        </p:spPr>
        <p:txBody>
          <a:bodyPr wrap="none">
            <a:spAutoFit/>
          </a:bodyPr>
          <a:lstStyle/>
          <a:p>
            <a:r>
              <a:rPr lang="en-IN" sz="1200" dirty="0"/>
              <a:t>Department wise rejections</a:t>
            </a:r>
          </a:p>
        </p:txBody>
      </p:sp>
      <p:pic>
        <p:nvPicPr>
          <p:cNvPr id="17" name="Picture 16"/>
          <p:cNvPicPr/>
          <p:nvPr/>
        </p:nvPicPr>
        <p:blipFill>
          <a:blip r:embed="rId3"/>
          <a:stretch>
            <a:fillRect/>
          </a:stretch>
        </p:blipFill>
        <p:spPr>
          <a:xfrm>
            <a:off x="7433495" y="4419844"/>
            <a:ext cx="4106233" cy="1763099"/>
          </a:xfrm>
          <a:prstGeom prst="rect">
            <a:avLst/>
          </a:prstGeom>
          <a:ln>
            <a:solidFill>
              <a:schemeClr val="tx1"/>
            </a:solidFill>
          </a:ln>
        </p:spPr>
      </p:pic>
      <p:sp>
        <p:nvSpPr>
          <p:cNvPr id="18" name="Rectangle 17"/>
          <p:cNvSpPr/>
          <p:nvPr/>
        </p:nvSpPr>
        <p:spPr>
          <a:xfrm>
            <a:off x="8824827" y="6203183"/>
            <a:ext cx="1723549" cy="276999"/>
          </a:xfrm>
          <a:prstGeom prst="rect">
            <a:avLst/>
          </a:prstGeom>
        </p:spPr>
        <p:txBody>
          <a:bodyPr wrap="none">
            <a:spAutoFit/>
          </a:bodyPr>
          <a:lstStyle/>
          <a:p>
            <a:r>
              <a:rPr lang="en-US" sz="1200" dirty="0"/>
              <a:t>Reasons for Disputes</a:t>
            </a:r>
            <a:endParaRPr lang="en-IN" sz="1200" dirty="0"/>
          </a:p>
        </p:txBody>
      </p:sp>
      <p:sp>
        <p:nvSpPr>
          <p:cNvPr id="23" name="Rectangle 22"/>
          <p:cNvSpPr/>
          <p:nvPr/>
        </p:nvSpPr>
        <p:spPr>
          <a:xfrm>
            <a:off x="5465739" y="2694601"/>
            <a:ext cx="5206875" cy="584775"/>
          </a:xfrm>
          <a:prstGeom prst="rect">
            <a:avLst/>
          </a:prstGeom>
        </p:spPr>
        <p:txBody>
          <a:bodyPr wrap="none">
            <a:spAutoFit/>
          </a:bodyPr>
          <a:lstStyle/>
          <a:p>
            <a:pPr marL="285750" indent="-285750">
              <a:buFont typeface="Arial" panose="020B0604020202020204" pitchFamily="34" charset="0"/>
              <a:buChar char="•"/>
            </a:pPr>
            <a:r>
              <a:rPr lang="en-US" sz="1600" dirty="0" smtClean="0">
                <a:latin typeface="Times New Roman" panose="02020603050405020304" pitchFamily="18" charset="0"/>
                <a:ea typeface="Calibri" panose="020F0502020204030204" pitchFamily="34" charset="0"/>
              </a:rPr>
              <a:t>Collections Department has the highest level of rejection.</a:t>
            </a:r>
          </a:p>
          <a:p>
            <a:pPr marL="285750" indent="-285750">
              <a:buFont typeface="Arial" panose="020B0604020202020204" pitchFamily="34" charset="0"/>
              <a:buChar char="•"/>
            </a:pPr>
            <a:r>
              <a:rPr lang="en-US" sz="1600" dirty="0" smtClean="0">
                <a:latin typeface="Times New Roman" panose="02020603050405020304" pitchFamily="18" charset="0"/>
                <a:ea typeface="Calibri" panose="020F0502020204030204" pitchFamily="34" charset="0"/>
              </a:rPr>
              <a:t>Cash </a:t>
            </a:r>
            <a:r>
              <a:rPr lang="en-US" sz="1600" dirty="0">
                <a:latin typeface="Times New Roman" panose="02020603050405020304" pitchFamily="18" charset="0"/>
                <a:ea typeface="Calibri" panose="020F0502020204030204" pitchFamily="34" charset="0"/>
              </a:rPr>
              <a:t>Apps team has minimum number of </a:t>
            </a:r>
            <a:r>
              <a:rPr lang="en-US" sz="1600" dirty="0" smtClean="0">
                <a:latin typeface="Times New Roman" panose="02020603050405020304" pitchFamily="18" charset="0"/>
                <a:ea typeface="Calibri" panose="020F0502020204030204" pitchFamily="34" charset="0"/>
              </a:rPr>
              <a:t>rejections. </a:t>
            </a:r>
            <a:endParaRPr lang="en-IN" sz="1600" dirty="0">
              <a:latin typeface="Times New Roman" panose="02020603050405020304" pitchFamily="18" charset="0"/>
              <a:ea typeface="Calibri" panose="020F0502020204030204" pitchFamily="34" charset="0"/>
            </a:endParaRPr>
          </a:p>
        </p:txBody>
      </p:sp>
      <p:sp>
        <p:nvSpPr>
          <p:cNvPr id="24" name="Rectangle 23"/>
          <p:cNvSpPr/>
          <p:nvPr/>
        </p:nvSpPr>
        <p:spPr>
          <a:xfrm>
            <a:off x="557784" y="4883975"/>
            <a:ext cx="6875711" cy="830997"/>
          </a:xfrm>
          <a:prstGeom prst="rect">
            <a:avLst/>
          </a:prstGeom>
        </p:spPr>
        <p:txBody>
          <a:bodyPr wrap="square">
            <a:spAutoFit/>
          </a:bodyPr>
          <a:lstStyle/>
          <a:p>
            <a:pPr marL="285750" indent="-285750">
              <a:buFont typeface="Arial" panose="020B0604020202020204" pitchFamily="34" charset="0"/>
              <a:buChar char="•"/>
            </a:pPr>
            <a:r>
              <a:rPr lang="en-US" sz="1600" dirty="0">
                <a:latin typeface="Times New Roman" panose="02020603050405020304" pitchFamily="18" charset="0"/>
                <a:ea typeface="Calibri" panose="020F0502020204030204" pitchFamily="34" charset="0"/>
              </a:rPr>
              <a:t>Rebill (Code-25), Credit (Code-37), Credit (Code-22), </a:t>
            </a:r>
            <a:r>
              <a:rPr lang="en-US" sz="1600" dirty="0" smtClean="0">
                <a:latin typeface="Times New Roman" panose="02020603050405020304" pitchFamily="18" charset="0"/>
                <a:ea typeface="Calibri" panose="020F0502020204030204" pitchFamily="34" charset="0"/>
              </a:rPr>
              <a:t>Rebill </a:t>
            </a:r>
            <a:r>
              <a:rPr lang="en-US" sz="1600" dirty="0">
                <a:latin typeface="Times New Roman" panose="02020603050405020304" pitchFamily="18" charset="0"/>
                <a:ea typeface="Calibri" panose="020F0502020204030204" pitchFamily="34" charset="0"/>
              </a:rPr>
              <a:t>(Code-12), Rebill (Code-19) are the reasons codes with more number of rejections. </a:t>
            </a:r>
            <a:endParaRPr lang="en-US" sz="1600" dirty="0" smtClean="0">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US" sz="1600" dirty="0" smtClean="0">
                <a:latin typeface="Times New Roman" panose="02020603050405020304" pitchFamily="18" charset="0"/>
                <a:ea typeface="Calibri" panose="020F0502020204030204" pitchFamily="34" charset="0"/>
              </a:rPr>
              <a:t>Credit </a:t>
            </a:r>
            <a:r>
              <a:rPr lang="en-US" sz="1600" dirty="0">
                <a:latin typeface="Times New Roman" panose="02020603050405020304" pitchFamily="18" charset="0"/>
                <a:ea typeface="Calibri" panose="020F0502020204030204" pitchFamily="34" charset="0"/>
              </a:rPr>
              <a:t>(Code-32), Credit (Code-6) are with minimum number of </a:t>
            </a:r>
            <a:r>
              <a:rPr lang="en-US" sz="1600" dirty="0" smtClean="0">
                <a:latin typeface="Times New Roman" panose="02020603050405020304" pitchFamily="18" charset="0"/>
                <a:ea typeface="Calibri" panose="020F0502020204030204" pitchFamily="34" charset="0"/>
              </a:rPr>
              <a:t>rejections</a:t>
            </a:r>
            <a:endParaRPr lang="en-IN" sz="1600" dirty="0"/>
          </a:p>
        </p:txBody>
      </p:sp>
    </p:spTree>
    <p:extLst>
      <p:ext uri="{BB962C8B-B14F-4D97-AF65-F5344CB8AC3E}">
        <p14:creationId xmlns:p14="http://schemas.microsoft.com/office/powerpoint/2010/main" val="18386258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5499" y="388956"/>
            <a:ext cx="8382000" cy="670055"/>
          </a:xfrm>
        </p:spPr>
        <p:txBody>
          <a:bodyPr/>
          <a:lstStyle/>
          <a:p>
            <a:pPr algn="ctr"/>
            <a:r>
              <a:rPr lang="en-IN" dirty="0"/>
              <a:t>Data Understanding</a:t>
            </a:r>
            <a:endParaRPr lang="en-US" dirty="0"/>
          </a:p>
        </p:txBody>
      </p:sp>
      <p:pic>
        <p:nvPicPr>
          <p:cNvPr id="19" name="Picture 18"/>
          <p:cNvPicPr/>
          <p:nvPr/>
        </p:nvPicPr>
        <p:blipFill>
          <a:blip r:embed="rId2"/>
          <a:stretch>
            <a:fillRect/>
          </a:stretch>
        </p:blipFill>
        <p:spPr>
          <a:xfrm>
            <a:off x="4407408" y="1154785"/>
            <a:ext cx="3794760" cy="1763099"/>
          </a:xfrm>
          <a:prstGeom prst="rect">
            <a:avLst/>
          </a:prstGeom>
          <a:ln>
            <a:solidFill>
              <a:schemeClr val="tx1"/>
            </a:solidFill>
          </a:ln>
        </p:spPr>
      </p:pic>
      <p:sp>
        <p:nvSpPr>
          <p:cNvPr id="20" name="Rectangle 19"/>
          <p:cNvSpPr/>
          <p:nvPr/>
        </p:nvSpPr>
        <p:spPr>
          <a:xfrm>
            <a:off x="5240233" y="3018536"/>
            <a:ext cx="2129109" cy="276999"/>
          </a:xfrm>
          <a:prstGeom prst="rect">
            <a:avLst/>
          </a:prstGeom>
        </p:spPr>
        <p:txBody>
          <a:bodyPr wrap="none">
            <a:spAutoFit/>
          </a:bodyPr>
          <a:lstStyle/>
          <a:p>
            <a:r>
              <a:rPr lang="en-US" sz="1200" dirty="0"/>
              <a:t>Who Raises Disputes More</a:t>
            </a:r>
            <a:endParaRPr lang="en-IN" sz="1200" dirty="0"/>
          </a:p>
        </p:txBody>
      </p:sp>
      <p:pic>
        <p:nvPicPr>
          <p:cNvPr id="21" name="Picture 20"/>
          <p:cNvPicPr/>
          <p:nvPr/>
        </p:nvPicPr>
        <p:blipFill>
          <a:blip r:embed="rId3"/>
          <a:stretch>
            <a:fillRect/>
          </a:stretch>
        </p:blipFill>
        <p:spPr>
          <a:xfrm>
            <a:off x="374904" y="2003396"/>
            <a:ext cx="3785616" cy="2092868"/>
          </a:xfrm>
          <a:prstGeom prst="rect">
            <a:avLst/>
          </a:prstGeom>
          <a:ln>
            <a:solidFill>
              <a:schemeClr val="tx1"/>
            </a:solidFill>
          </a:ln>
        </p:spPr>
      </p:pic>
      <p:pic>
        <p:nvPicPr>
          <p:cNvPr id="22" name="Picture 21"/>
          <p:cNvPicPr/>
          <p:nvPr/>
        </p:nvPicPr>
        <p:blipFill>
          <a:blip r:embed="rId4"/>
          <a:stretch>
            <a:fillRect/>
          </a:stretch>
        </p:blipFill>
        <p:spPr>
          <a:xfrm>
            <a:off x="4407408" y="3731611"/>
            <a:ext cx="3794760" cy="1879019"/>
          </a:xfrm>
          <a:prstGeom prst="rect">
            <a:avLst/>
          </a:prstGeom>
          <a:ln>
            <a:solidFill>
              <a:schemeClr val="tx1"/>
            </a:solidFill>
          </a:ln>
        </p:spPr>
      </p:pic>
      <p:sp>
        <p:nvSpPr>
          <p:cNvPr id="7" name="Rectangle 6"/>
          <p:cNvSpPr/>
          <p:nvPr/>
        </p:nvSpPr>
        <p:spPr>
          <a:xfrm>
            <a:off x="5387710" y="5727964"/>
            <a:ext cx="1834156" cy="307777"/>
          </a:xfrm>
          <a:prstGeom prst="rect">
            <a:avLst/>
          </a:prstGeom>
        </p:spPr>
        <p:txBody>
          <a:bodyPr wrap="none">
            <a:spAutoFit/>
          </a:bodyPr>
          <a:lstStyle/>
          <a:p>
            <a:r>
              <a:rPr lang="en-US" sz="1200" dirty="0"/>
              <a:t>Country</a:t>
            </a:r>
            <a:r>
              <a:rPr lang="en-US" sz="1400" b="1" dirty="0">
                <a:latin typeface="Times New Roman" panose="02020603050405020304" pitchFamily="18" charset="0"/>
                <a:ea typeface="Calibri" panose="020F0502020204030204" pitchFamily="34" charset="0"/>
              </a:rPr>
              <a:t> </a:t>
            </a:r>
            <a:r>
              <a:rPr lang="en-US" sz="1200" dirty="0"/>
              <a:t>wise Disputes</a:t>
            </a:r>
            <a:endParaRPr lang="en-IN" sz="1200" dirty="0"/>
          </a:p>
        </p:txBody>
      </p:sp>
      <p:sp>
        <p:nvSpPr>
          <p:cNvPr id="10" name="Rectangle 9"/>
          <p:cNvSpPr/>
          <p:nvPr/>
        </p:nvSpPr>
        <p:spPr>
          <a:xfrm>
            <a:off x="1077434" y="4170523"/>
            <a:ext cx="2714205" cy="276999"/>
          </a:xfrm>
          <a:prstGeom prst="rect">
            <a:avLst/>
          </a:prstGeom>
        </p:spPr>
        <p:txBody>
          <a:bodyPr wrap="none">
            <a:spAutoFit/>
          </a:bodyPr>
          <a:lstStyle/>
          <a:p>
            <a:r>
              <a:rPr lang="en-US" sz="1200" dirty="0"/>
              <a:t>Who Rejects the Disputed Invoices</a:t>
            </a:r>
            <a:endParaRPr lang="en-IN" sz="1200" dirty="0"/>
          </a:p>
        </p:txBody>
      </p:sp>
      <p:sp>
        <p:nvSpPr>
          <p:cNvPr id="14" name="Rectangle 13"/>
          <p:cNvSpPr/>
          <p:nvPr/>
        </p:nvSpPr>
        <p:spPr>
          <a:xfrm>
            <a:off x="374904" y="4804635"/>
            <a:ext cx="3611880" cy="1077218"/>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0000"/>
                </a:solidFill>
                <a:latin typeface="Times New Roman" panose="02020603050405020304" pitchFamily="18" charset="0"/>
                <a:ea typeface="Calibri" panose="020F0502020204030204" pitchFamily="34" charset="0"/>
              </a:rPr>
              <a:t>LAURA158@.COM, LIMA@.COM and YADIR@.COM are requestor who has the highest number of rejection of disputed invoices.</a:t>
            </a:r>
            <a:endParaRPr lang="en-IN" sz="1600" dirty="0">
              <a:solidFill>
                <a:srgbClr val="000000"/>
              </a:solidFill>
              <a:latin typeface="Times New Roman" panose="02020603050405020304" pitchFamily="18" charset="0"/>
              <a:ea typeface="Calibri" panose="020F0502020204030204" pitchFamily="34" charset="0"/>
            </a:endParaRPr>
          </a:p>
        </p:txBody>
      </p:sp>
      <p:sp>
        <p:nvSpPr>
          <p:cNvPr id="15" name="Rectangle 14"/>
          <p:cNvSpPr/>
          <p:nvPr/>
        </p:nvSpPr>
        <p:spPr>
          <a:xfrm>
            <a:off x="8211313" y="1372454"/>
            <a:ext cx="3703320" cy="1508105"/>
          </a:xfrm>
          <a:prstGeom prst="rect">
            <a:avLst/>
          </a:prstGeom>
        </p:spPr>
        <p:txBody>
          <a:bodyPr wrap="square">
            <a:spAutoFit/>
          </a:bodyPr>
          <a:lstStyle/>
          <a:p>
            <a:pPr marL="285750" indent="-285750">
              <a:buFont typeface="Arial" panose="020B0604020202020204" pitchFamily="34" charset="0"/>
              <a:buChar char="•"/>
            </a:pPr>
            <a:r>
              <a:rPr lang="en-IN" sz="1400" dirty="0">
                <a:latin typeface="Times New Roman" panose="02020603050405020304" pitchFamily="18" charset="0"/>
                <a:ea typeface="Calibri" panose="020F0502020204030204" pitchFamily="34" charset="0"/>
              </a:rPr>
              <a:t>ALINA20@.COM, HITE@.COM,</a:t>
            </a:r>
          </a:p>
          <a:p>
            <a:r>
              <a:rPr lang="en-IN" sz="1400" dirty="0" smtClean="0">
                <a:latin typeface="Times New Roman" panose="02020603050405020304" pitchFamily="18" charset="0"/>
                <a:ea typeface="Calibri" panose="020F0502020204030204" pitchFamily="34" charset="0"/>
              </a:rPr>
              <a:t>MONI</a:t>
            </a:r>
            <a:r>
              <a:rPr lang="en-IN" sz="1400" dirty="0">
                <a:latin typeface="Times New Roman" panose="02020603050405020304" pitchFamily="18" charset="0"/>
                <a:ea typeface="Calibri" panose="020F0502020204030204" pitchFamily="34" charset="0"/>
              </a:rPr>
              <a:t>@.COM, MARIA186@.COM, ELEN345@.COM, HECT375@.COM, SANT365@.COM </a:t>
            </a:r>
            <a:r>
              <a:rPr lang="en-IN" sz="1600" dirty="0">
                <a:latin typeface="Times New Roman" panose="02020603050405020304" pitchFamily="18" charset="0"/>
                <a:ea typeface="Calibri" panose="020F0502020204030204" pitchFamily="34" charset="0"/>
              </a:rPr>
              <a:t>are the assigned users who have rejected the maximum number of disputed invoices.</a:t>
            </a:r>
          </a:p>
        </p:txBody>
      </p:sp>
      <p:sp>
        <p:nvSpPr>
          <p:cNvPr id="26" name="Rectangle 25"/>
          <p:cNvSpPr/>
          <p:nvPr/>
        </p:nvSpPr>
        <p:spPr>
          <a:xfrm>
            <a:off x="8211312" y="3886290"/>
            <a:ext cx="3602736" cy="1569660"/>
          </a:xfrm>
          <a:prstGeom prst="rect">
            <a:avLst/>
          </a:prstGeom>
        </p:spPr>
        <p:txBody>
          <a:bodyPr wrap="square">
            <a:spAutoFit/>
          </a:bodyPr>
          <a:lstStyle/>
          <a:p>
            <a:pPr marL="285750" indent="-285750">
              <a:buFont typeface="Arial" panose="020B0604020202020204" pitchFamily="34" charset="0"/>
              <a:buChar char="•"/>
            </a:pPr>
            <a:r>
              <a:rPr lang="en-US" sz="1600" dirty="0">
                <a:latin typeface="Times New Roman" panose="02020603050405020304" pitchFamily="18" charset="0"/>
                <a:ea typeface="Calibri" panose="020F0502020204030204" pitchFamily="34" charset="0"/>
              </a:rPr>
              <a:t>Taiwan, Canada, Aruba, Italy and Australia have the highest number of disputed rejections. </a:t>
            </a:r>
            <a:endParaRPr lang="en-US" sz="1600" dirty="0" smtClean="0">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US" sz="1600" dirty="0">
                <a:latin typeface="Times New Roman" panose="02020603050405020304" pitchFamily="18" charset="0"/>
                <a:ea typeface="Calibri" panose="020F0502020204030204" pitchFamily="34" charset="0"/>
              </a:rPr>
              <a:t>Poland and Costa Rica have the minimum number of rejection of disputed </a:t>
            </a:r>
            <a:r>
              <a:rPr lang="en-US" sz="1600" dirty="0" smtClean="0">
                <a:latin typeface="Times New Roman" panose="02020603050405020304" pitchFamily="18" charset="0"/>
                <a:ea typeface="Calibri" panose="020F0502020204030204" pitchFamily="34" charset="0"/>
              </a:rPr>
              <a:t>invoices.</a:t>
            </a:r>
            <a:endParaRPr lang="en-IN" sz="16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4492399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ustom 5">
      <a:majorFont>
        <a:latin typeface="Roboto Slab"/>
        <a:ea typeface=""/>
        <a:cs typeface=""/>
      </a:majorFont>
      <a:minorFont>
        <a:latin typeface="Roboto Slab"/>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3832</TotalTime>
  <Words>1653</Words>
  <Application>Microsoft Office PowerPoint</Application>
  <PresentationFormat>Widescreen</PresentationFormat>
  <Paragraphs>247</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Calibri</vt:lpstr>
      <vt:lpstr>Roboto Slab</vt:lpstr>
      <vt:lpstr>Arial</vt:lpstr>
      <vt:lpstr>Courier New</vt:lpstr>
      <vt:lpstr>Times New Roman</vt:lpstr>
      <vt:lpstr>Symbol</vt:lpstr>
      <vt:lpstr>Office Theme</vt:lpstr>
      <vt:lpstr>Predicting Dispute Status using Machine Learning Approach </vt:lpstr>
      <vt:lpstr>AGENDA</vt:lpstr>
      <vt:lpstr>Introduction</vt:lpstr>
      <vt:lpstr>Problem Statement</vt:lpstr>
      <vt:lpstr>Objectives of the Study</vt:lpstr>
      <vt:lpstr>Project Methodology</vt:lpstr>
      <vt:lpstr>Business Understanding</vt:lpstr>
      <vt:lpstr>Data Understanding</vt:lpstr>
      <vt:lpstr>Data Understanding</vt:lpstr>
      <vt:lpstr>Data Preparation </vt:lpstr>
      <vt:lpstr>Data Preparation </vt:lpstr>
      <vt:lpstr>Data Modeling </vt:lpstr>
      <vt:lpstr>Data Evaluation</vt:lpstr>
      <vt:lpstr>Deployment </vt:lpstr>
      <vt:lpstr>Analysis and Results</vt:lpstr>
      <vt:lpstr>Conclusions and Recommendations  for future work </vt:lpstr>
      <vt:lpstr>GitHub Link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MADHUKESHWAR K</cp:lastModifiedBy>
  <cp:revision>346</cp:revision>
  <dcterms:created xsi:type="dcterms:W3CDTF">2020-01-23T06:03:51Z</dcterms:created>
  <dcterms:modified xsi:type="dcterms:W3CDTF">2021-03-05T09:26:02Z</dcterms:modified>
</cp:coreProperties>
</file>