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14" r:id="rId3"/>
    <p:sldId id="310" r:id="rId4"/>
    <p:sldId id="311" r:id="rId5"/>
    <p:sldId id="411" r:id="rId6"/>
    <p:sldId id="312" r:id="rId7"/>
    <p:sldId id="412" r:id="rId8"/>
    <p:sldId id="313" r:id="rId9"/>
    <p:sldId id="401" r:id="rId10"/>
    <p:sldId id="415" r:id="rId11"/>
    <p:sldId id="314" r:id="rId12"/>
    <p:sldId id="419" r:id="rId13"/>
    <p:sldId id="421" r:id="rId14"/>
    <p:sldId id="320" r:id="rId15"/>
    <p:sldId id="340" r:id="rId16"/>
    <p:sldId id="321" r:id="rId17"/>
    <p:sldId id="420" r:id="rId18"/>
    <p:sldId id="418" r:id="rId19"/>
    <p:sldId id="426" r:id="rId20"/>
    <p:sldId id="391" r:id="rId21"/>
    <p:sldId id="416" r:id="rId22"/>
    <p:sldId id="422" r:id="rId23"/>
    <p:sldId id="423" r:id="rId24"/>
    <p:sldId id="424" r:id="rId25"/>
    <p:sldId id="408" r:id="rId26"/>
    <p:sldId id="31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326CD-8BC1-456D-8730-2C06B4B380BE}" type="doc">
      <dgm:prSet loTypeId="urn:microsoft.com/office/officeart/2005/8/layout/chevron1" loCatId="process" qsTypeId="urn:microsoft.com/office/officeart/2005/8/quickstyle/simple5" qsCatId="simple" csTypeId="urn:microsoft.com/office/officeart/2005/8/colors/accent0_3" csCatId="mainScheme" phldr="1"/>
      <dgm:spPr/>
      <dgm:t>
        <a:bodyPr/>
        <a:lstStyle/>
        <a:p>
          <a:endParaRPr lang="en-US"/>
        </a:p>
      </dgm:t>
    </dgm:pt>
    <dgm:pt modelId="{2E302600-B7B4-41D9-BCD7-529F8A9FBD68}">
      <dgm:prSet phldrT="[Text]" custT="1"/>
      <dgm:spPr/>
      <dgm:t>
        <a:bodyPr lIns="182880"/>
        <a:lstStyle/>
        <a:p>
          <a:pPr algn="l"/>
          <a:endParaRPr lang="en-US" sz="1200" i="1" u="none" dirty="0">
            <a:effectLst>
              <a:outerShdw blurRad="38100" dist="38100" dir="2700000" algn="tl">
                <a:srgbClr val="000000">
                  <a:alpha val="43137"/>
                </a:srgbClr>
              </a:outerShdw>
            </a:effectLst>
            <a:latin typeface="Din"/>
          </a:endParaRPr>
        </a:p>
      </dgm:t>
    </dgm:pt>
    <dgm:pt modelId="{E6D64C09-5CEF-4012-98A3-15A4D98E803C}" type="parTrans" cxnId="{0A99CE12-66DF-4250-A006-82CFF9EDB59E}">
      <dgm:prSet/>
      <dgm:spPr/>
      <dgm:t>
        <a:bodyPr/>
        <a:lstStyle/>
        <a:p>
          <a:endParaRPr lang="en-US" i="1">
            <a:solidFill>
              <a:schemeClr val="tx1"/>
            </a:solidFill>
          </a:endParaRPr>
        </a:p>
      </dgm:t>
    </dgm:pt>
    <dgm:pt modelId="{92FCCFCF-7E59-4071-8AEC-1AD3EE7254FB}" type="sibTrans" cxnId="{0A99CE12-66DF-4250-A006-82CFF9EDB59E}">
      <dgm:prSet/>
      <dgm:spPr/>
      <dgm:t>
        <a:bodyPr/>
        <a:lstStyle/>
        <a:p>
          <a:endParaRPr lang="en-US" i="1">
            <a:solidFill>
              <a:schemeClr val="tx1"/>
            </a:solidFill>
          </a:endParaRPr>
        </a:p>
      </dgm:t>
    </dgm:pt>
    <dgm:pt modelId="{C1B86117-A5CB-4FDF-9B3F-12EA75DEC4BF}">
      <dgm:prSet phldrT="[Text]" custT="1"/>
      <dgm:spPr/>
      <dgm:t>
        <a:bodyPr lIns="0" anchor="t"/>
        <a:lstStyle/>
        <a:p>
          <a:pPr algn="l"/>
          <a:endParaRPr lang="en-US" sz="1200" i="1" u="none" dirty="0">
            <a:effectLst>
              <a:outerShdw blurRad="38100" dist="38100" dir="2700000" algn="tl">
                <a:srgbClr val="000000">
                  <a:alpha val="43137"/>
                </a:srgbClr>
              </a:outerShdw>
            </a:effectLst>
            <a:latin typeface="Din"/>
          </a:endParaRPr>
        </a:p>
      </dgm:t>
    </dgm:pt>
    <dgm:pt modelId="{F853C217-8664-4701-9E13-4BE997B45454}" type="parTrans" cxnId="{D6BE284E-FC4D-449F-AB90-ED7B221A0CD2}">
      <dgm:prSet/>
      <dgm:spPr/>
      <dgm:t>
        <a:bodyPr/>
        <a:lstStyle/>
        <a:p>
          <a:endParaRPr lang="en-US" i="1">
            <a:solidFill>
              <a:schemeClr val="tx1"/>
            </a:solidFill>
          </a:endParaRPr>
        </a:p>
      </dgm:t>
    </dgm:pt>
    <dgm:pt modelId="{89CA9918-3A05-4A0D-9D92-4AA22A3126E8}" type="sibTrans" cxnId="{D6BE284E-FC4D-449F-AB90-ED7B221A0CD2}">
      <dgm:prSet/>
      <dgm:spPr/>
      <dgm:t>
        <a:bodyPr/>
        <a:lstStyle/>
        <a:p>
          <a:endParaRPr lang="en-US" i="1">
            <a:solidFill>
              <a:schemeClr val="tx1"/>
            </a:solidFill>
          </a:endParaRPr>
        </a:p>
      </dgm:t>
    </dgm:pt>
    <dgm:pt modelId="{7F2F6DE1-F7D5-411F-9140-6D5D90DFF69D}">
      <dgm:prSet phldrT="[Text]" custT="1"/>
      <dgm:spPr/>
      <dgm:t>
        <a:bodyPr lIns="182880"/>
        <a:lstStyle/>
        <a:p>
          <a:pPr algn="l"/>
          <a:endParaRPr lang="en-US" sz="1200" dirty="0">
            <a:latin typeface="Din"/>
          </a:endParaRPr>
        </a:p>
      </dgm:t>
    </dgm:pt>
    <dgm:pt modelId="{441AEC4F-F6EE-43A0-8908-EEC9A25A3509}" type="parTrans" cxnId="{05A62E4F-7E22-47DA-AE24-7A3F7056CED0}">
      <dgm:prSet/>
      <dgm:spPr/>
      <dgm:t>
        <a:bodyPr/>
        <a:lstStyle/>
        <a:p>
          <a:endParaRPr lang="en-US"/>
        </a:p>
      </dgm:t>
    </dgm:pt>
    <dgm:pt modelId="{2B0B3E3A-6C0D-4EDD-81E1-37D46F31A1B0}" type="sibTrans" cxnId="{05A62E4F-7E22-47DA-AE24-7A3F7056CED0}">
      <dgm:prSet/>
      <dgm:spPr/>
      <dgm:t>
        <a:bodyPr/>
        <a:lstStyle/>
        <a:p>
          <a:endParaRPr lang="en-US"/>
        </a:p>
      </dgm:t>
    </dgm:pt>
    <dgm:pt modelId="{FC744898-5EA8-4E74-AFFB-85128A7372F8}">
      <dgm:prSet phldrT="[Text]" custT="1"/>
      <dgm:spPr/>
      <dgm:t>
        <a:bodyPr lIns="182880"/>
        <a:lstStyle/>
        <a:p>
          <a:pPr algn="l"/>
          <a:endParaRPr lang="en-US" sz="1200" i="0" u="sng" dirty="0">
            <a:effectLst>
              <a:outerShdw blurRad="38100" dist="38100" dir="2700000" algn="tl">
                <a:srgbClr val="000000">
                  <a:alpha val="43137"/>
                </a:srgbClr>
              </a:outerShdw>
            </a:effectLst>
            <a:latin typeface="Din"/>
          </a:endParaRPr>
        </a:p>
      </dgm:t>
    </dgm:pt>
    <dgm:pt modelId="{7DC0D633-1C3F-4DE8-8F4D-C90B0DD65ACF}" type="parTrans" cxnId="{C093CF32-FABA-4E20-8D22-9B0BE612649A}">
      <dgm:prSet/>
      <dgm:spPr/>
      <dgm:t>
        <a:bodyPr/>
        <a:lstStyle/>
        <a:p>
          <a:endParaRPr lang="en-US"/>
        </a:p>
      </dgm:t>
    </dgm:pt>
    <dgm:pt modelId="{7997A5FD-BBAD-43BE-AFB6-2F94629CA5FE}" type="sibTrans" cxnId="{C093CF32-FABA-4E20-8D22-9B0BE612649A}">
      <dgm:prSet/>
      <dgm:spPr/>
      <dgm:t>
        <a:bodyPr/>
        <a:lstStyle/>
        <a:p>
          <a:endParaRPr lang="en-US"/>
        </a:p>
      </dgm:t>
    </dgm:pt>
    <dgm:pt modelId="{1E38967A-F792-40F7-A6AE-9C6837EB15F4}">
      <dgm:prSet phldrT="[Text]" custT="1"/>
      <dgm:spPr/>
      <dgm:t>
        <a:bodyPr lIns="182880"/>
        <a:lstStyle/>
        <a:p>
          <a:pPr algn="l"/>
          <a:endParaRPr lang="en-US" sz="1200" i="0" dirty="0">
            <a:effectLst>
              <a:outerShdw blurRad="38100" dist="38100" dir="2700000" algn="tl">
                <a:srgbClr val="000000">
                  <a:alpha val="43137"/>
                </a:srgbClr>
              </a:outerShdw>
            </a:effectLst>
            <a:latin typeface="Din"/>
          </a:endParaRPr>
        </a:p>
      </dgm:t>
    </dgm:pt>
    <dgm:pt modelId="{0A9649DB-2CE7-4DCB-B3DD-6B566A7998D0}" type="parTrans" cxnId="{C0E131D0-5F68-4D5E-BD92-BEEE40C18E8D}">
      <dgm:prSet/>
      <dgm:spPr/>
      <dgm:t>
        <a:bodyPr/>
        <a:lstStyle/>
        <a:p>
          <a:endParaRPr lang="en-US"/>
        </a:p>
      </dgm:t>
    </dgm:pt>
    <dgm:pt modelId="{C8174495-359E-4C94-A8C2-1F9E71AFB192}" type="sibTrans" cxnId="{C0E131D0-5F68-4D5E-BD92-BEEE40C18E8D}">
      <dgm:prSet/>
      <dgm:spPr/>
      <dgm:t>
        <a:bodyPr/>
        <a:lstStyle/>
        <a:p>
          <a:endParaRPr lang="en-US"/>
        </a:p>
      </dgm:t>
    </dgm:pt>
    <dgm:pt modelId="{50A815E1-7B37-49B7-9749-E3DD1DAB542F}" type="pres">
      <dgm:prSet presAssocID="{611326CD-8BC1-456D-8730-2C06B4B380BE}" presName="Name0" presStyleCnt="0">
        <dgm:presLayoutVars>
          <dgm:dir/>
          <dgm:animLvl val="lvl"/>
          <dgm:resizeHandles val="exact"/>
        </dgm:presLayoutVars>
      </dgm:prSet>
      <dgm:spPr/>
      <dgm:t>
        <a:bodyPr/>
        <a:lstStyle/>
        <a:p>
          <a:endParaRPr lang="en-IN"/>
        </a:p>
      </dgm:t>
    </dgm:pt>
    <dgm:pt modelId="{C8F98C3A-10E4-4DE2-BBF5-2D50DB0A4F5B}" type="pres">
      <dgm:prSet presAssocID="{C1B86117-A5CB-4FDF-9B3F-12EA75DEC4BF}" presName="parTxOnly" presStyleLbl="node1" presStyleIdx="0" presStyleCnt="5">
        <dgm:presLayoutVars>
          <dgm:chMax val="0"/>
          <dgm:chPref val="0"/>
          <dgm:bulletEnabled val="1"/>
        </dgm:presLayoutVars>
      </dgm:prSet>
      <dgm:spPr/>
      <dgm:t>
        <a:bodyPr/>
        <a:lstStyle/>
        <a:p>
          <a:endParaRPr lang="en-IN"/>
        </a:p>
      </dgm:t>
    </dgm:pt>
    <dgm:pt modelId="{8E573D6B-442C-4DE6-932C-57D3083FCC54}" type="pres">
      <dgm:prSet presAssocID="{89CA9918-3A05-4A0D-9D92-4AA22A3126E8}" presName="parTxOnlySpace" presStyleCnt="0"/>
      <dgm:spPr/>
    </dgm:pt>
    <dgm:pt modelId="{2186FBB7-822C-4BBF-AA58-7AFE2C19612F}" type="pres">
      <dgm:prSet presAssocID="{2E302600-B7B4-41D9-BCD7-529F8A9FBD68}" presName="parTxOnly" presStyleLbl="node1" presStyleIdx="1" presStyleCnt="5">
        <dgm:presLayoutVars>
          <dgm:chMax val="0"/>
          <dgm:chPref val="0"/>
          <dgm:bulletEnabled val="1"/>
        </dgm:presLayoutVars>
      </dgm:prSet>
      <dgm:spPr/>
      <dgm:t>
        <a:bodyPr/>
        <a:lstStyle/>
        <a:p>
          <a:endParaRPr lang="en-IN"/>
        </a:p>
      </dgm:t>
    </dgm:pt>
    <dgm:pt modelId="{F408B2D5-2050-4A9B-9276-D28F4B53F467}" type="pres">
      <dgm:prSet presAssocID="{92FCCFCF-7E59-4071-8AEC-1AD3EE7254FB}" presName="parTxOnlySpace" presStyleCnt="0"/>
      <dgm:spPr/>
    </dgm:pt>
    <dgm:pt modelId="{EA25C186-E4EC-431B-8AC5-5E1FA72ADBDA}" type="pres">
      <dgm:prSet presAssocID="{7F2F6DE1-F7D5-411F-9140-6D5D90DFF69D}" presName="parTxOnly" presStyleLbl="node1" presStyleIdx="2" presStyleCnt="5">
        <dgm:presLayoutVars>
          <dgm:chMax val="0"/>
          <dgm:chPref val="0"/>
          <dgm:bulletEnabled val="1"/>
        </dgm:presLayoutVars>
      </dgm:prSet>
      <dgm:spPr/>
      <dgm:t>
        <a:bodyPr/>
        <a:lstStyle/>
        <a:p>
          <a:endParaRPr lang="en-IN"/>
        </a:p>
      </dgm:t>
    </dgm:pt>
    <dgm:pt modelId="{BDC25EA6-A33B-480F-9D63-5EA784BFE90B}" type="pres">
      <dgm:prSet presAssocID="{2B0B3E3A-6C0D-4EDD-81E1-37D46F31A1B0}" presName="parTxOnlySpace" presStyleCnt="0"/>
      <dgm:spPr/>
    </dgm:pt>
    <dgm:pt modelId="{E48F68CD-E99A-4281-99C0-40184F9D2184}" type="pres">
      <dgm:prSet presAssocID="{FC744898-5EA8-4E74-AFFB-85128A7372F8}" presName="parTxOnly" presStyleLbl="node1" presStyleIdx="3" presStyleCnt="5">
        <dgm:presLayoutVars>
          <dgm:chMax val="0"/>
          <dgm:chPref val="0"/>
          <dgm:bulletEnabled val="1"/>
        </dgm:presLayoutVars>
      </dgm:prSet>
      <dgm:spPr/>
      <dgm:t>
        <a:bodyPr/>
        <a:lstStyle/>
        <a:p>
          <a:endParaRPr lang="en-IN"/>
        </a:p>
      </dgm:t>
    </dgm:pt>
    <dgm:pt modelId="{D7FDDAD2-D8A2-4C26-B750-3EF0046577B3}" type="pres">
      <dgm:prSet presAssocID="{7997A5FD-BBAD-43BE-AFB6-2F94629CA5FE}" presName="parTxOnlySpace" presStyleCnt="0"/>
      <dgm:spPr/>
    </dgm:pt>
    <dgm:pt modelId="{3915ECC1-4793-4D42-A5B6-8ACA47F9FEB4}" type="pres">
      <dgm:prSet presAssocID="{1E38967A-F792-40F7-A6AE-9C6837EB15F4}" presName="parTxOnly" presStyleLbl="node1" presStyleIdx="4" presStyleCnt="5">
        <dgm:presLayoutVars>
          <dgm:chMax val="0"/>
          <dgm:chPref val="0"/>
          <dgm:bulletEnabled val="1"/>
        </dgm:presLayoutVars>
      </dgm:prSet>
      <dgm:spPr/>
      <dgm:t>
        <a:bodyPr/>
        <a:lstStyle/>
        <a:p>
          <a:endParaRPr lang="en-IN"/>
        </a:p>
      </dgm:t>
    </dgm:pt>
  </dgm:ptLst>
  <dgm:cxnLst>
    <dgm:cxn modelId="{E80B046E-4E9B-4EA7-A024-1C846ABABD3A}" type="presOf" srcId="{1E38967A-F792-40F7-A6AE-9C6837EB15F4}" destId="{3915ECC1-4793-4D42-A5B6-8ACA47F9FEB4}" srcOrd="0" destOrd="0" presId="urn:microsoft.com/office/officeart/2005/8/layout/chevron1"/>
    <dgm:cxn modelId="{36278036-8FBF-415C-9435-F4867DAF7E54}" type="presOf" srcId="{7F2F6DE1-F7D5-411F-9140-6D5D90DFF69D}" destId="{EA25C186-E4EC-431B-8AC5-5E1FA72ADBDA}" srcOrd="0" destOrd="0" presId="urn:microsoft.com/office/officeart/2005/8/layout/chevron1"/>
    <dgm:cxn modelId="{8B8C52A4-A9A1-462D-81B4-D70AAC27E60B}" type="presOf" srcId="{2E302600-B7B4-41D9-BCD7-529F8A9FBD68}" destId="{2186FBB7-822C-4BBF-AA58-7AFE2C19612F}" srcOrd="0" destOrd="0" presId="urn:microsoft.com/office/officeart/2005/8/layout/chevron1"/>
    <dgm:cxn modelId="{60225045-EB2F-4D45-BC09-35A449627BE2}" type="presOf" srcId="{611326CD-8BC1-456D-8730-2C06B4B380BE}" destId="{50A815E1-7B37-49B7-9749-E3DD1DAB542F}" srcOrd="0" destOrd="0" presId="urn:microsoft.com/office/officeart/2005/8/layout/chevron1"/>
    <dgm:cxn modelId="{C093CF32-FABA-4E20-8D22-9B0BE612649A}" srcId="{611326CD-8BC1-456D-8730-2C06B4B380BE}" destId="{FC744898-5EA8-4E74-AFFB-85128A7372F8}" srcOrd="3" destOrd="0" parTransId="{7DC0D633-1C3F-4DE8-8F4D-C90B0DD65ACF}" sibTransId="{7997A5FD-BBAD-43BE-AFB6-2F94629CA5FE}"/>
    <dgm:cxn modelId="{D6BE284E-FC4D-449F-AB90-ED7B221A0CD2}" srcId="{611326CD-8BC1-456D-8730-2C06B4B380BE}" destId="{C1B86117-A5CB-4FDF-9B3F-12EA75DEC4BF}" srcOrd="0" destOrd="0" parTransId="{F853C217-8664-4701-9E13-4BE997B45454}" sibTransId="{89CA9918-3A05-4A0D-9D92-4AA22A3126E8}"/>
    <dgm:cxn modelId="{C0E131D0-5F68-4D5E-BD92-BEEE40C18E8D}" srcId="{611326CD-8BC1-456D-8730-2C06B4B380BE}" destId="{1E38967A-F792-40F7-A6AE-9C6837EB15F4}" srcOrd="4" destOrd="0" parTransId="{0A9649DB-2CE7-4DCB-B3DD-6B566A7998D0}" sibTransId="{C8174495-359E-4C94-A8C2-1F9E71AFB192}"/>
    <dgm:cxn modelId="{05A62E4F-7E22-47DA-AE24-7A3F7056CED0}" srcId="{611326CD-8BC1-456D-8730-2C06B4B380BE}" destId="{7F2F6DE1-F7D5-411F-9140-6D5D90DFF69D}" srcOrd="2" destOrd="0" parTransId="{441AEC4F-F6EE-43A0-8908-EEC9A25A3509}" sibTransId="{2B0B3E3A-6C0D-4EDD-81E1-37D46F31A1B0}"/>
    <dgm:cxn modelId="{0A99CE12-66DF-4250-A006-82CFF9EDB59E}" srcId="{611326CD-8BC1-456D-8730-2C06B4B380BE}" destId="{2E302600-B7B4-41D9-BCD7-529F8A9FBD68}" srcOrd="1" destOrd="0" parTransId="{E6D64C09-5CEF-4012-98A3-15A4D98E803C}" sibTransId="{92FCCFCF-7E59-4071-8AEC-1AD3EE7254FB}"/>
    <dgm:cxn modelId="{4F53F8C0-4F1C-4F3F-BD7F-D9D4478DAA75}" type="presOf" srcId="{FC744898-5EA8-4E74-AFFB-85128A7372F8}" destId="{E48F68CD-E99A-4281-99C0-40184F9D2184}" srcOrd="0" destOrd="0" presId="urn:microsoft.com/office/officeart/2005/8/layout/chevron1"/>
    <dgm:cxn modelId="{DCE94132-2B64-4845-8EE4-91342347D825}" type="presOf" srcId="{C1B86117-A5CB-4FDF-9B3F-12EA75DEC4BF}" destId="{C8F98C3A-10E4-4DE2-BBF5-2D50DB0A4F5B}" srcOrd="0" destOrd="0" presId="urn:microsoft.com/office/officeart/2005/8/layout/chevron1"/>
    <dgm:cxn modelId="{4D13F0B1-F481-4ADF-B9C6-2C121DAB5AF5}" type="presParOf" srcId="{50A815E1-7B37-49B7-9749-E3DD1DAB542F}" destId="{C8F98C3A-10E4-4DE2-BBF5-2D50DB0A4F5B}" srcOrd="0" destOrd="0" presId="urn:microsoft.com/office/officeart/2005/8/layout/chevron1"/>
    <dgm:cxn modelId="{470316AC-1B89-416B-9DCC-927B9C3A51D0}" type="presParOf" srcId="{50A815E1-7B37-49B7-9749-E3DD1DAB542F}" destId="{8E573D6B-442C-4DE6-932C-57D3083FCC54}" srcOrd="1" destOrd="0" presId="urn:microsoft.com/office/officeart/2005/8/layout/chevron1"/>
    <dgm:cxn modelId="{2CEC0F7A-CC12-45B7-BF4E-C4E0D65C7B50}" type="presParOf" srcId="{50A815E1-7B37-49B7-9749-E3DD1DAB542F}" destId="{2186FBB7-822C-4BBF-AA58-7AFE2C19612F}" srcOrd="2" destOrd="0" presId="urn:microsoft.com/office/officeart/2005/8/layout/chevron1"/>
    <dgm:cxn modelId="{6375A65B-4427-4FA2-AC28-2658282195D7}" type="presParOf" srcId="{50A815E1-7B37-49B7-9749-E3DD1DAB542F}" destId="{F408B2D5-2050-4A9B-9276-D28F4B53F467}" srcOrd="3" destOrd="0" presId="urn:microsoft.com/office/officeart/2005/8/layout/chevron1"/>
    <dgm:cxn modelId="{354BD99A-C975-47E9-A7B2-FCC2E6B22A7C}" type="presParOf" srcId="{50A815E1-7B37-49B7-9749-E3DD1DAB542F}" destId="{EA25C186-E4EC-431B-8AC5-5E1FA72ADBDA}" srcOrd="4" destOrd="0" presId="urn:microsoft.com/office/officeart/2005/8/layout/chevron1"/>
    <dgm:cxn modelId="{F213CF3E-21E6-4C23-9E70-C834A5ABAE78}" type="presParOf" srcId="{50A815E1-7B37-49B7-9749-E3DD1DAB542F}" destId="{BDC25EA6-A33B-480F-9D63-5EA784BFE90B}" srcOrd="5" destOrd="0" presId="urn:microsoft.com/office/officeart/2005/8/layout/chevron1"/>
    <dgm:cxn modelId="{256A2BEB-CE6C-447A-A881-26A89930B1FA}" type="presParOf" srcId="{50A815E1-7B37-49B7-9749-E3DD1DAB542F}" destId="{E48F68CD-E99A-4281-99C0-40184F9D2184}" srcOrd="6" destOrd="0" presId="urn:microsoft.com/office/officeart/2005/8/layout/chevron1"/>
    <dgm:cxn modelId="{0C553944-F9A9-48F6-9A36-3FCC7A6C8814}" type="presParOf" srcId="{50A815E1-7B37-49B7-9749-E3DD1DAB542F}" destId="{D7FDDAD2-D8A2-4C26-B750-3EF0046577B3}" srcOrd="7" destOrd="0" presId="urn:microsoft.com/office/officeart/2005/8/layout/chevron1"/>
    <dgm:cxn modelId="{CC92B46E-E4E9-4036-A1A1-F8A8D770D231}" type="presParOf" srcId="{50A815E1-7B37-49B7-9749-E3DD1DAB542F}" destId="{3915ECC1-4793-4D42-A5B6-8ACA47F9FEB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98C3A-10E4-4DE2-BBF5-2D50DB0A4F5B}">
      <dsp:nvSpPr>
        <dsp:cNvPr id="0" name=""/>
        <dsp:cNvSpPr/>
      </dsp:nvSpPr>
      <dsp:spPr>
        <a:xfrm>
          <a:off x="2745" y="2028229"/>
          <a:ext cx="2443215" cy="977286"/>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16002" rIns="16002" bIns="16002" numCol="1" spcCol="1270" anchor="t" anchorCtr="0">
          <a:noAutofit/>
        </a:bodyPr>
        <a:lstStyle/>
        <a:p>
          <a:pPr lvl="0" algn="l" defTabSz="533400">
            <a:lnSpc>
              <a:spcPct val="90000"/>
            </a:lnSpc>
            <a:spcBef>
              <a:spcPct val="0"/>
            </a:spcBef>
            <a:spcAft>
              <a:spcPct val="35000"/>
            </a:spcAft>
          </a:pPr>
          <a:endParaRPr lang="en-US" sz="1200" i="1" u="none" kern="1200" dirty="0">
            <a:effectLst>
              <a:outerShdw blurRad="38100" dist="38100" dir="2700000" algn="tl">
                <a:srgbClr val="000000">
                  <a:alpha val="43137"/>
                </a:srgbClr>
              </a:outerShdw>
            </a:effectLst>
            <a:latin typeface="Din"/>
          </a:endParaRPr>
        </a:p>
      </dsp:txBody>
      <dsp:txXfrm>
        <a:off x="491388" y="2028229"/>
        <a:ext cx="1465929" cy="977286"/>
      </dsp:txXfrm>
    </dsp:sp>
    <dsp:sp modelId="{2186FBB7-822C-4BBF-AA58-7AFE2C19612F}">
      <dsp:nvSpPr>
        <dsp:cNvPr id="0" name=""/>
        <dsp:cNvSpPr/>
      </dsp:nvSpPr>
      <dsp:spPr>
        <a:xfrm>
          <a:off x="2201639" y="2028229"/>
          <a:ext cx="2443215" cy="977286"/>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16002" rIns="16002" bIns="16002" numCol="1" spcCol="1270" anchor="ctr" anchorCtr="0">
          <a:noAutofit/>
        </a:bodyPr>
        <a:lstStyle/>
        <a:p>
          <a:pPr lvl="0" algn="l" defTabSz="533400">
            <a:lnSpc>
              <a:spcPct val="90000"/>
            </a:lnSpc>
            <a:spcBef>
              <a:spcPct val="0"/>
            </a:spcBef>
            <a:spcAft>
              <a:spcPct val="35000"/>
            </a:spcAft>
          </a:pPr>
          <a:endParaRPr lang="en-US" sz="1200" i="1" u="none" kern="1200" dirty="0">
            <a:effectLst>
              <a:outerShdw blurRad="38100" dist="38100" dir="2700000" algn="tl">
                <a:srgbClr val="000000">
                  <a:alpha val="43137"/>
                </a:srgbClr>
              </a:outerShdw>
            </a:effectLst>
            <a:latin typeface="Din"/>
          </a:endParaRPr>
        </a:p>
      </dsp:txBody>
      <dsp:txXfrm>
        <a:off x="2690282" y="2028229"/>
        <a:ext cx="1465929" cy="977286"/>
      </dsp:txXfrm>
    </dsp:sp>
    <dsp:sp modelId="{EA25C186-E4EC-431B-8AC5-5E1FA72ADBDA}">
      <dsp:nvSpPr>
        <dsp:cNvPr id="0" name=""/>
        <dsp:cNvSpPr/>
      </dsp:nvSpPr>
      <dsp:spPr>
        <a:xfrm>
          <a:off x="4400532" y="2028229"/>
          <a:ext cx="2443215" cy="977286"/>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16002" rIns="16002" bIns="16002" numCol="1" spcCol="1270" anchor="ctr" anchorCtr="0">
          <a:noAutofit/>
        </a:bodyPr>
        <a:lstStyle/>
        <a:p>
          <a:pPr lvl="0" algn="l" defTabSz="533400">
            <a:lnSpc>
              <a:spcPct val="90000"/>
            </a:lnSpc>
            <a:spcBef>
              <a:spcPct val="0"/>
            </a:spcBef>
            <a:spcAft>
              <a:spcPct val="35000"/>
            </a:spcAft>
          </a:pPr>
          <a:endParaRPr lang="en-US" sz="1200" kern="1200" dirty="0">
            <a:latin typeface="Din"/>
          </a:endParaRPr>
        </a:p>
      </dsp:txBody>
      <dsp:txXfrm>
        <a:off x="4889175" y="2028229"/>
        <a:ext cx="1465929" cy="977286"/>
      </dsp:txXfrm>
    </dsp:sp>
    <dsp:sp modelId="{E48F68CD-E99A-4281-99C0-40184F9D2184}">
      <dsp:nvSpPr>
        <dsp:cNvPr id="0" name=""/>
        <dsp:cNvSpPr/>
      </dsp:nvSpPr>
      <dsp:spPr>
        <a:xfrm>
          <a:off x="6599426" y="2028229"/>
          <a:ext cx="2443215" cy="977286"/>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16002" rIns="16002" bIns="16002" numCol="1" spcCol="1270" anchor="ctr" anchorCtr="0">
          <a:noAutofit/>
        </a:bodyPr>
        <a:lstStyle/>
        <a:p>
          <a:pPr lvl="0" algn="l" defTabSz="533400">
            <a:lnSpc>
              <a:spcPct val="90000"/>
            </a:lnSpc>
            <a:spcBef>
              <a:spcPct val="0"/>
            </a:spcBef>
            <a:spcAft>
              <a:spcPct val="35000"/>
            </a:spcAft>
          </a:pPr>
          <a:endParaRPr lang="en-US" sz="1200" i="0" u="sng" kern="1200" dirty="0">
            <a:effectLst>
              <a:outerShdw blurRad="38100" dist="38100" dir="2700000" algn="tl">
                <a:srgbClr val="000000">
                  <a:alpha val="43137"/>
                </a:srgbClr>
              </a:outerShdw>
            </a:effectLst>
            <a:latin typeface="Din"/>
          </a:endParaRPr>
        </a:p>
      </dsp:txBody>
      <dsp:txXfrm>
        <a:off x="7088069" y="2028229"/>
        <a:ext cx="1465929" cy="977286"/>
      </dsp:txXfrm>
    </dsp:sp>
    <dsp:sp modelId="{3915ECC1-4793-4D42-A5B6-8ACA47F9FEB4}">
      <dsp:nvSpPr>
        <dsp:cNvPr id="0" name=""/>
        <dsp:cNvSpPr/>
      </dsp:nvSpPr>
      <dsp:spPr>
        <a:xfrm>
          <a:off x="8798320" y="2028229"/>
          <a:ext cx="2443215" cy="977286"/>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16002" rIns="16002" bIns="16002" numCol="1" spcCol="1270" anchor="ctr" anchorCtr="0">
          <a:noAutofit/>
        </a:bodyPr>
        <a:lstStyle/>
        <a:p>
          <a:pPr lvl="0" algn="l" defTabSz="533400">
            <a:lnSpc>
              <a:spcPct val="90000"/>
            </a:lnSpc>
            <a:spcBef>
              <a:spcPct val="0"/>
            </a:spcBef>
            <a:spcAft>
              <a:spcPct val="35000"/>
            </a:spcAft>
          </a:pPr>
          <a:endParaRPr lang="en-US" sz="1200" i="0" kern="1200" dirty="0">
            <a:effectLst>
              <a:outerShdw blurRad="38100" dist="38100" dir="2700000" algn="tl">
                <a:srgbClr val="000000">
                  <a:alpha val="43137"/>
                </a:srgbClr>
              </a:outerShdw>
            </a:effectLst>
            <a:latin typeface="Din"/>
          </a:endParaRPr>
        </a:p>
      </dsp:txBody>
      <dsp:txXfrm>
        <a:off x="9286963" y="2028229"/>
        <a:ext cx="1465929" cy="9772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32286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3/6/2021</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208930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1802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71705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48410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99502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20051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40488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98420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6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5716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3/6/2021</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619969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93AFD-9842-4C67-A644-206358EDDC4F}"/>
              </a:ext>
            </a:extLst>
          </p:cNvPr>
          <p:cNvSpPr>
            <a:spLocks noGrp="1"/>
          </p:cNvSpPr>
          <p:nvPr>
            <p:ph type="ctrTitle"/>
          </p:nvPr>
        </p:nvSpPr>
        <p:spPr>
          <a:xfrm>
            <a:off x="6430450" y="2899716"/>
            <a:ext cx="5630921" cy="1058567"/>
          </a:xfrm>
        </p:spPr>
        <p:txBody>
          <a:bodyPr>
            <a:normAutofit fontScale="90000"/>
          </a:bodyPr>
          <a:lstStyle/>
          <a:p>
            <a:r>
              <a:rPr lang="en-US" sz="4800" b="1" dirty="0"/>
              <a:t>Repeat Visit Modeling in </a:t>
            </a:r>
            <a:br>
              <a:rPr lang="en-US" sz="4800" b="1" dirty="0"/>
            </a:br>
            <a:r>
              <a:rPr lang="en-US" sz="4800" b="1" dirty="0"/>
              <a:t>E-Commerce</a:t>
            </a:r>
            <a:endParaRPr lang="en-US" sz="4800" dirty="0"/>
          </a:p>
        </p:txBody>
      </p:sp>
      <p:sp>
        <p:nvSpPr>
          <p:cNvPr id="3" name="Rectangle 2">
            <a:extLst>
              <a:ext uri="{FF2B5EF4-FFF2-40B4-BE49-F238E27FC236}">
                <a16:creationId xmlns="" xmlns:a16="http://schemas.microsoft.com/office/drawing/2014/main" id="{3B2CB021-3AA9-43E6-BBEC-5EEF4E1B577B}"/>
              </a:ext>
            </a:extLst>
          </p:cNvPr>
          <p:cNvSpPr/>
          <p:nvPr/>
        </p:nvSpPr>
        <p:spPr>
          <a:xfrm>
            <a:off x="6096000" y="5504804"/>
            <a:ext cx="5725683" cy="461665"/>
          </a:xfrm>
          <a:prstGeom prst="rect">
            <a:avLst/>
          </a:prstGeom>
        </p:spPr>
        <p:txBody>
          <a:bodyPr>
            <a:spAutoFit/>
          </a:bodyPr>
          <a:lstStyle/>
          <a:p>
            <a:pPr algn="ctr"/>
            <a:r>
              <a:rPr lang="en-US" sz="2400" dirty="0">
                <a:solidFill>
                  <a:srgbClr val="C00000"/>
                </a:solidFill>
              </a:rPr>
              <a:t>Ashish Chandra Jha</a:t>
            </a:r>
          </a:p>
        </p:txBody>
      </p:sp>
      <p:pic>
        <p:nvPicPr>
          <p:cNvPr id="1026" name="Picture 2" descr="14 Metrics that Impact Customer Churn in Fashion Retail | Manthan">
            <a:extLst>
              <a:ext uri="{FF2B5EF4-FFF2-40B4-BE49-F238E27FC236}">
                <a16:creationId xmlns="" xmlns:a16="http://schemas.microsoft.com/office/drawing/2014/main" id="{D6A1E18F-5BB1-4287-85A3-1A2A8DD79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1" y="1529093"/>
            <a:ext cx="6261389" cy="336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3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Data Preparation</a:t>
            </a:r>
          </a:p>
        </p:txBody>
      </p:sp>
      <p:sp>
        <p:nvSpPr>
          <p:cNvPr id="3" name="Rectangle 2">
            <a:extLst>
              <a:ext uri="{FF2B5EF4-FFF2-40B4-BE49-F238E27FC236}">
                <a16:creationId xmlns="" xmlns:a16="http://schemas.microsoft.com/office/drawing/2014/main" id="{3A1A8CAC-8B4D-4DC6-9F59-336443351BAB}"/>
              </a:ext>
            </a:extLst>
          </p:cNvPr>
          <p:cNvSpPr/>
          <p:nvPr/>
        </p:nvSpPr>
        <p:spPr>
          <a:xfrm>
            <a:off x="441602" y="980063"/>
            <a:ext cx="10515600" cy="2677656"/>
          </a:xfrm>
          <a:prstGeom prst="rect">
            <a:avLst/>
          </a:prstGeom>
        </p:spPr>
        <p:txBody>
          <a:bodyPr wrap="square">
            <a:spAutoFit/>
          </a:bodyPr>
          <a:lstStyle/>
          <a:p>
            <a:pPr marL="457200" indent="-457200" algn="just">
              <a:buFont typeface="Arial" panose="020B0604020202020204" pitchFamily="34" charset="0"/>
              <a:buChar char="•"/>
            </a:pPr>
            <a:r>
              <a:rPr lang="en-US" sz="2800" dirty="0"/>
              <a:t>Invoiced feature has some negative values </a:t>
            </a:r>
          </a:p>
          <a:p>
            <a:pPr marL="457200" indent="-457200" algn="just">
              <a:buFont typeface="Arial" panose="020B0604020202020204" pitchFamily="34" charset="0"/>
              <a:buChar char="•"/>
            </a:pPr>
            <a:r>
              <a:rPr lang="en-US" sz="2800" dirty="0"/>
              <a:t>Upon check with business, we found that these are few dissatisfied customer who has been rewarded with free gift items.</a:t>
            </a:r>
          </a:p>
          <a:p>
            <a:pPr marL="457200" indent="-457200" algn="just">
              <a:buFont typeface="Arial" panose="020B0604020202020204" pitchFamily="34" charset="0"/>
              <a:buChar char="•"/>
            </a:pPr>
            <a:r>
              <a:rPr lang="en-US" sz="2800" dirty="0"/>
              <a:t>Removing negative value from invoiced has been suggested.</a:t>
            </a:r>
          </a:p>
          <a:p>
            <a:pPr algn="just"/>
            <a:endParaRPr lang="en-US" sz="2800" dirty="0"/>
          </a:p>
          <a:p>
            <a:pPr algn="just"/>
            <a:endParaRPr lang="en-US" sz="2800" dirty="0"/>
          </a:p>
        </p:txBody>
      </p:sp>
      <p:pic>
        <p:nvPicPr>
          <p:cNvPr id="5" name="Picture 4">
            <a:extLst>
              <a:ext uri="{FF2B5EF4-FFF2-40B4-BE49-F238E27FC236}">
                <a16:creationId xmlns="" xmlns:a16="http://schemas.microsoft.com/office/drawing/2014/main" id="{824AB740-6A54-4391-8A89-272069A74502}"/>
              </a:ext>
            </a:extLst>
          </p:cNvPr>
          <p:cNvPicPr>
            <a:picLocks noChangeAspect="1"/>
          </p:cNvPicPr>
          <p:nvPr/>
        </p:nvPicPr>
        <p:blipFill>
          <a:blip r:embed="rId2"/>
          <a:stretch>
            <a:fillRect/>
          </a:stretch>
        </p:blipFill>
        <p:spPr>
          <a:xfrm>
            <a:off x="5022574" y="2799521"/>
            <a:ext cx="1762539" cy="3322218"/>
          </a:xfrm>
          <a:prstGeom prst="rect">
            <a:avLst/>
          </a:prstGeom>
        </p:spPr>
      </p:pic>
    </p:spTree>
    <p:extLst>
      <p:ext uri="{BB962C8B-B14F-4D97-AF65-F5344CB8AC3E}">
        <p14:creationId xmlns:p14="http://schemas.microsoft.com/office/powerpoint/2010/main" val="1361885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663629" y="0"/>
            <a:ext cx="10515600" cy="834887"/>
          </a:xfrm>
        </p:spPr>
        <p:txBody>
          <a:bodyPr/>
          <a:lstStyle/>
          <a:p>
            <a:r>
              <a:rPr lang="en-US" dirty="0"/>
              <a:t>Exploratory Data Analysis </a:t>
            </a:r>
          </a:p>
        </p:txBody>
      </p:sp>
      <p:sp>
        <p:nvSpPr>
          <p:cNvPr id="3" name="Rectangle 2">
            <a:extLst>
              <a:ext uri="{FF2B5EF4-FFF2-40B4-BE49-F238E27FC236}">
                <a16:creationId xmlns="" xmlns:a16="http://schemas.microsoft.com/office/drawing/2014/main" id="{3A1A8CAC-8B4D-4DC6-9F59-336443351BAB}"/>
              </a:ext>
            </a:extLst>
          </p:cNvPr>
          <p:cNvSpPr/>
          <p:nvPr/>
        </p:nvSpPr>
        <p:spPr>
          <a:xfrm>
            <a:off x="869435" y="2644170"/>
            <a:ext cx="10890738" cy="1569660"/>
          </a:xfrm>
          <a:prstGeom prst="rect">
            <a:avLst/>
          </a:prstGeom>
        </p:spPr>
        <p:txBody>
          <a:bodyPr wrap="square">
            <a:spAutoFit/>
          </a:bodyPr>
          <a:lstStyle/>
          <a:p>
            <a:pPr algn="just"/>
            <a:r>
              <a:rPr lang="en-US" sz="2400" dirty="0"/>
              <a:t>Exploratory Data Analysis is used to analyze the data sets to summarize their main characteristics, often with visual methods like graphs and lists.</a:t>
            </a:r>
          </a:p>
          <a:p>
            <a:pPr algn="just"/>
            <a:r>
              <a:rPr lang="en-US" sz="2400" dirty="0"/>
              <a:t>Below are the outcome from EDA :</a:t>
            </a:r>
          </a:p>
          <a:p>
            <a:pPr algn="just"/>
            <a:endParaRPr lang="en-US" sz="2400" dirty="0"/>
          </a:p>
        </p:txBody>
      </p:sp>
    </p:spTree>
    <p:extLst>
      <p:ext uri="{BB962C8B-B14F-4D97-AF65-F5344CB8AC3E}">
        <p14:creationId xmlns:p14="http://schemas.microsoft.com/office/powerpoint/2010/main" val="3594883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2655268" y="2594113"/>
            <a:ext cx="7691231" cy="834887"/>
          </a:xfrm>
        </p:spPr>
        <p:txBody>
          <a:bodyPr/>
          <a:lstStyle/>
          <a:p>
            <a:r>
              <a:rPr lang="en-US" dirty="0"/>
              <a:t>Exploratory Data Analysis </a:t>
            </a:r>
          </a:p>
        </p:txBody>
      </p:sp>
    </p:spTree>
    <p:extLst>
      <p:ext uri="{BB962C8B-B14F-4D97-AF65-F5344CB8AC3E}">
        <p14:creationId xmlns:p14="http://schemas.microsoft.com/office/powerpoint/2010/main" val="338943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424069" y="119269"/>
            <a:ext cx="8216348" cy="834887"/>
          </a:xfrm>
        </p:spPr>
        <p:txBody>
          <a:bodyPr/>
          <a:lstStyle/>
          <a:p>
            <a:r>
              <a:rPr lang="en-US" dirty="0"/>
              <a:t>EDA – Correlation Matrix</a:t>
            </a:r>
          </a:p>
        </p:txBody>
      </p:sp>
      <p:pic>
        <p:nvPicPr>
          <p:cNvPr id="3" name="Picture 2">
            <a:extLst>
              <a:ext uri="{FF2B5EF4-FFF2-40B4-BE49-F238E27FC236}">
                <a16:creationId xmlns="" xmlns:a16="http://schemas.microsoft.com/office/drawing/2014/main" id="{12768C93-1A7A-4C1B-84B3-2C7108B00E02}"/>
              </a:ext>
            </a:extLst>
          </p:cNvPr>
          <p:cNvPicPr>
            <a:picLocks noChangeAspect="1"/>
          </p:cNvPicPr>
          <p:nvPr/>
        </p:nvPicPr>
        <p:blipFill>
          <a:blip r:embed="rId2"/>
          <a:stretch>
            <a:fillRect/>
          </a:stretch>
        </p:blipFill>
        <p:spPr>
          <a:xfrm>
            <a:off x="2776123" y="1287862"/>
            <a:ext cx="6639753" cy="4781840"/>
          </a:xfrm>
          <a:prstGeom prst="rect">
            <a:avLst/>
          </a:prstGeom>
        </p:spPr>
      </p:pic>
    </p:spTree>
    <p:extLst>
      <p:ext uri="{BB962C8B-B14F-4D97-AF65-F5344CB8AC3E}">
        <p14:creationId xmlns:p14="http://schemas.microsoft.com/office/powerpoint/2010/main" val="103145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EDA – Top 5 State Sales</a:t>
            </a:r>
          </a:p>
        </p:txBody>
      </p:sp>
      <p:pic>
        <p:nvPicPr>
          <p:cNvPr id="5" name="Picture 4">
            <a:extLst>
              <a:ext uri="{FF2B5EF4-FFF2-40B4-BE49-F238E27FC236}">
                <a16:creationId xmlns="" xmlns:a16="http://schemas.microsoft.com/office/drawing/2014/main" id="{20C2ACBE-7B26-428F-B7CF-B82AFFF34115}"/>
              </a:ext>
            </a:extLst>
          </p:cNvPr>
          <p:cNvPicPr>
            <a:picLocks noChangeAspect="1"/>
          </p:cNvPicPr>
          <p:nvPr/>
        </p:nvPicPr>
        <p:blipFill>
          <a:blip r:embed="rId2"/>
          <a:stretch>
            <a:fillRect/>
          </a:stretch>
        </p:blipFill>
        <p:spPr>
          <a:xfrm>
            <a:off x="6004421" y="1833562"/>
            <a:ext cx="6067425" cy="3590925"/>
          </a:xfrm>
          <a:prstGeom prst="rect">
            <a:avLst/>
          </a:prstGeom>
        </p:spPr>
      </p:pic>
      <p:pic>
        <p:nvPicPr>
          <p:cNvPr id="7" name="Picture 6">
            <a:extLst>
              <a:ext uri="{FF2B5EF4-FFF2-40B4-BE49-F238E27FC236}">
                <a16:creationId xmlns="" xmlns:a16="http://schemas.microsoft.com/office/drawing/2014/main" id="{B73A4918-8851-44F3-B3C4-A5A51296C22F}"/>
              </a:ext>
            </a:extLst>
          </p:cNvPr>
          <p:cNvPicPr>
            <a:picLocks noChangeAspect="1"/>
          </p:cNvPicPr>
          <p:nvPr/>
        </p:nvPicPr>
        <p:blipFill>
          <a:blip r:embed="rId3"/>
          <a:stretch>
            <a:fillRect/>
          </a:stretch>
        </p:blipFill>
        <p:spPr>
          <a:xfrm>
            <a:off x="332684" y="897622"/>
            <a:ext cx="4925116" cy="52640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13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EDA – Top 5 Cities Sales &amp; GM </a:t>
            </a:r>
          </a:p>
        </p:txBody>
      </p:sp>
      <p:pic>
        <p:nvPicPr>
          <p:cNvPr id="6" name="Picture 5">
            <a:extLst>
              <a:ext uri="{FF2B5EF4-FFF2-40B4-BE49-F238E27FC236}">
                <a16:creationId xmlns="" xmlns:a16="http://schemas.microsoft.com/office/drawing/2014/main" id="{CDE005DE-0AF7-4F29-8D12-0E13E3E9D5C6}"/>
              </a:ext>
            </a:extLst>
          </p:cNvPr>
          <p:cNvPicPr>
            <a:picLocks noChangeAspect="1"/>
          </p:cNvPicPr>
          <p:nvPr/>
        </p:nvPicPr>
        <p:blipFill>
          <a:blip r:embed="rId2"/>
          <a:stretch>
            <a:fillRect/>
          </a:stretch>
        </p:blipFill>
        <p:spPr>
          <a:xfrm>
            <a:off x="132258" y="1233574"/>
            <a:ext cx="5821962" cy="3514975"/>
          </a:xfrm>
          <a:prstGeom prst="rect">
            <a:avLst/>
          </a:prstGeom>
        </p:spPr>
      </p:pic>
      <p:pic>
        <p:nvPicPr>
          <p:cNvPr id="13" name="Picture 12">
            <a:extLst>
              <a:ext uri="{FF2B5EF4-FFF2-40B4-BE49-F238E27FC236}">
                <a16:creationId xmlns="" xmlns:a16="http://schemas.microsoft.com/office/drawing/2014/main" id="{75F2ECA0-E145-46C4-8BE9-A581FD4D0742}"/>
              </a:ext>
            </a:extLst>
          </p:cNvPr>
          <p:cNvPicPr>
            <a:picLocks noChangeAspect="1"/>
          </p:cNvPicPr>
          <p:nvPr/>
        </p:nvPicPr>
        <p:blipFill>
          <a:blip r:embed="rId3"/>
          <a:stretch>
            <a:fillRect/>
          </a:stretch>
        </p:blipFill>
        <p:spPr>
          <a:xfrm>
            <a:off x="5872291" y="1158893"/>
            <a:ext cx="6072720" cy="3673166"/>
          </a:xfrm>
          <a:prstGeom prst="rect">
            <a:avLst/>
          </a:prstGeom>
        </p:spPr>
      </p:pic>
    </p:spTree>
    <p:extLst>
      <p:ext uri="{BB962C8B-B14F-4D97-AF65-F5344CB8AC3E}">
        <p14:creationId xmlns:p14="http://schemas.microsoft.com/office/powerpoint/2010/main" val="884568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EDA – Top 5 Cities Gross Margin</a:t>
            </a:r>
          </a:p>
        </p:txBody>
      </p:sp>
      <p:pic>
        <p:nvPicPr>
          <p:cNvPr id="13" name="Picture 12">
            <a:extLst>
              <a:ext uri="{FF2B5EF4-FFF2-40B4-BE49-F238E27FC236}">
                <a16:creationId xmlns="" xmlns:a16="http://schemas.microsoft.com/office/drawing/2014/main" id="{E4E5E195-B76A-4F96-A5B3-6954DEB1F2A7}"/>
              </a:ext>
            </a:extLst>
          </p:cNvPr>
          <p:cNvPicPr>
            <a:picLocks noChangeAspect="1"/>
          </p:cNvPicPr>
          <p:nvPr/>
        </p:nvPicPr>
        <p:blipFill>
          <a:blip r:embed="rId2"/>
          <a:stretch>
            <a:fillRect/>
          </a:stretch>
        </p:blipFill>
        <p:spPr>
          <a:xfrm>
            <a:off x="3048000" y="1647825"/>
            <a:ext cx="6096000" cy="3562350"/>
          </a:xfrm>
          <a:prstGeom prst="rect">
            <a:avLst/>
          </a:prstGeom>
        </p:spPr>
      </p:pic>
    </p:spTree>
    <p:extLst>
      <p:ext uri="{BB962C8B-B14F-4D97-AF65-F5344CB8AC3E}">
        <p14:creationId xmlns:p14="http://schemas.microsoft.com/office/powerpoint/2010/main" val="410011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EDA – Top 5 Cities Gross Margin</a:t>
            </a:r>
          </a:p>
        </p:txBody>
      </p:sp>
      <p:pic>
        <p:nvPicPr>
          <p:cNvPr id="13" name="Picture 12">
            <a:extLst>
              <a:ext uri="{FF2B5EF4-FFF2-40B4-BE49-F238E27FC236}">
                <a16:creationId xmlns="" xmlns:a16="http://schemas.microsoft.com/office/drawing/2014/main" id="{E4E5E195-B76A-4F96-A5B3-6954DEB1F2A7}"/>
              </a:ext>
            </a:extLst>
          </p:cNvPr>
          <p:cNvPicPr>
            <a:picLocks noChangeAspect="1"/>
          </p:cNvPicPr>
          <p:nvPr/>
        </p:nvPicPr>
        <p:blipFill>
          <a:blip r:embed="rId2"/>
          <a:stretch>
            <a:fillRect/>
          </a:stretch>
        </p:blipFill>
        <p:spPr>
          <a:xfrm>
            <a:off x="3048000" y="1647825"/>
            <a:ext cx="6096000" cy="3562350"/>
          </a:xfrm>
          <a:prstGeom prst="rect">
            <a:avLst/>
          </a:prstGeom>
        </p:spPr>
      </p:pic>
    </p:spTree>
    <p:extLst>
      <p:ext uri="{BB962C8B-B14F-4D97-AF65-F5344CB8AC3E}">
        <p14:creationId xmlns:p14="http://schemas.microsoft.com/office/powerpoint/2010/main" val="1002475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EDA – Monetary &amp; GM Quartile wise</a:t>
            </a:r>
          </a:p>
        </p:txBody>
      </p:sp>
      <p:pic>
        <p:nvPicPr>
          <p:cNvPr id="4" name="Picture 3">
            <a:extLst>
              <a:ext uri="{FF2B5EF4-FFF2-40B4-BE49-F238E27FC236}">
                <a16:creationId xmlns="" xmlns:a16="http://schemas.microsoft.com/office/drawing/2014/main" id="{5540BD7B-2F7F-422A-BDEB-F949CD09B837}"/>
              </a:ext>
            </a:extLst>
          </p:cNvPr>
          <p:cNvPicPr>
            <a:picLocks noChangeAspect="1"/>
          </p:cNvPicPr>
          <p:nvPr/>
        </p:nvPicPr>
        <p:blipFill>
          <a:blip r:embed="rId2"/>
          <a:stretch>
            <a:fillRect/>
          </a:stretch>
        </p:blipFill>
        <p:spPr>
          <a:xfrm>
            <a:off x="38100" y="1194121"/>
            <a:ext cx="5884528" cy="3608437"/>
          </a:xfrm>
          <a:prstGeom prst="rect">
            <a:avLst/>
          </a:prstGeom>
        </p:spPr>
      </p:pic>
      <p:pic>
        <p:nvPicPr>
          <p:cNvPr id="11" name="Picture 10">
            <a:extLst>
              <a:ext uri="{FF2B5EF4-FFF2-40B4-BE49-F238E27FC236}">
                <a16:creationId xmlns="" xmlns:a16="http://schemas.microsoft.com/office/drawing/2014/main" id="{FC39E43C-42AE-489F-8738-BFB68C65B38D}"/>
              </a:ext>
            </a:extLst>
          </p:cNvPr>
          <p:cNvPicPr>
            <a:picLocks noChangeAspect="1"/>
          </p:cNvPicPr>
          <p:nvPr/>
        </p:nvPicPr>
        <p:blipFill>
          <a:blip r:embed="rId3"/>
          <a:stretch>
            <a:fillRect/>
          </a:stretch>
        </p:blipFill>
        <p:spPr>
          <a:xfrm>
            <a:off x="5922628" y="1164776"/>
            <a:ext cx="6301269" cy="3667125"/>
          </a:xfrm>
          <a:prstGeom prst="rect">
            <a:avLst/>
          </a:prstGeom>
        </p:spPr>
      </p:pic>
    </p:spTree>
    <p:extLst>
      <p:ext uri="{BB962C8B-B14F-4D97-AF65-F5344CB8AC3E}">
        <p14:creationId xmlns:p14="http://schemas.microsoft.com/office/powerpoint/2010/main" val="3377185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283886" y="105603"/>
            <a:ext cx="8462549" cy="834887"/>
          </a:xfrm>
        </p:spPr>
        <p:txBody>
          <a:bodyPr/>
          <a:lstStyle/>
          <a:p>
            <a:r>
              <a:rPr lang="en-US" dirty="0"/>
              <a:t>EDA – Customers Retain/Lost</a:t>
            </a:r>
          </a:p>
        </p:txBody>
      </p:sp>
      <p:pic>
        <p:nvPicPr>
          <p:cNvPr id="5" name="Picture 4">
            <a:extLst>
              <a:ext uri="{FF2B5EF4-FFF2-40B4-BE49-F238E27FC236}">
                <a16:creationId xmlns="" xmlns:a16="http://schemas.microsoft.com/office/drawing/2014/main" id="{8281DE29-3B55-459A-BBE7-8D448EC70040}"/>
              </a:ext>
            </a:extLst>
          </p:cNvPr>
          <p:cNvPicPr>
            <a:picLocks noChangeAspect="1"/>
          </p:cNvPicPr>
          <p:nvPr/>
        </p:nvPicPr>
        <p:blipFill>
          <a:blip r:embed="rId2"/>
          <a:stretch>
            <a:fillRect/>
          </a:stretch>
        </p:blipFill>
        <p:spPr>
          <a:xfrm>
            <a:off x="3256929" y="940490"/>
            <a:ext cx="5678142" cy="5255302"/>
          </a:xfrm>
          <a:prstGeom prst="rect">
            <a:avLst/>
          </a:prstGeom>
        </p:spPr>
      </p:pic>
    </p:spTree>
    <p:extLst>
      <p:ext uri="{BB962C8B-B14F-4D97-AF65-F5344CB8AC3E}">
        <p14:creationId xmlns:p14="http://schemas.microsoft.com/office/powerpoint/2010/main" val="3588392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sz="4400" dirty="0"/>
              <a:t>Project Pipeline</a:t>
            </a:r>
            <a:endParaRPr lang="en-US" dirty="0"/>
          </a:p>
        </p:txBody>
      </p:sp>
      <p:grpSp>
        <p:nvGrpSpPr>
          <p:cNvPr id="4" name="Group 3">
            <a:extLst>
              <a:ext uri="{FF2B5EF4-FFF2-40B4-BE49-F238E27FC236}">
                <a16:creationId xmlns="" xmlns:a16="http://schemas.microsoft.com/office/drawing/2014/main" id="{40B95351-D89F-427B-8442-5241259432CF}"/>
              </a:ext>
            </a:extLst>
          </p:cNvPr>
          <p:cNvGrpSpPr/>
          <p:nvPr/>
        </p:nvGrpSpPr>
        <p:grpSpPr>
          <a:xfrm>
            <a:off x="474925" y="962808"/>
            <a:ext cx="11244281" cy="5033745"/>
            <a:chOff x="1050379" y="1199765"/>
            <a:chExt cx="10592980" cy="5033745"/>
          </a:xfrm>
        </p:grpSpPr>
        <p:grpSp>
          <p:nvGrpSpPr>
            <p:cNvPr id="5" name="Group 4">
              <a:extLst>
                <a:ext uri="{FF2B5EF4-FFF2-40B4-BE49-F238E27FC236}">
                  <a16:creationId xmlns="" xmlns:a16="http://schemas.microsoft.com/office/drawing/2014/main" id="{D0284D26-9EAB-4AD5-974E-DA54A339FBB1}"/>
                </a:ext>
              </a:extLst>
            </p:cNvPr>
            <p:cNvGrpSpPr/>
            <p:nvPr/>
          </p:nvGrpSpPr>
          <p:grpSpPr>
            <a:xfrm>
              <a:off x="1050379" y="1199765"/>
              <a:ext cx="10592980" cy="5033745"/>
              <a:chOff x="6323419" y="679301"/>
              <a:chExt cx="6410943" cy="5033745"/>
            </a:xfrm>
          </p:grpSpPr>
          <p:graphicFrame>
            <p:nvGraphicFramePr>
              <p:cNvPr id="10" name="Diagram 9">
                <a:extLst>
                  <a:ext uri="{FF2B5EF4-FFF2-40B4-BE49-F238E27FC236}">
                    <a16:creationId xmlns="" xmlns:a16="http://schemas.microsoft.com/office/drawing/2014/main" id="{E10E4BA0-89E6-431A-B296-6B865D136030}"/>
                  </a:ext>
                </a:extLst>
              </p:cNvPr>
              <p:cNvGraphicFramePr/>
              <p:nvPr>
                <p:extLst>
                  <p:ext uri="{D42A27DB-BD31-4B8C-83A1-F6EECF244321}">
                    <p14:modId xmlns:p14="http://schemas.microsoft.com/office/powerpoint/2010/main" val="792660044"/>
                  </p:ext>
                </p:extLst>
              </p:nvPr>
            </p:nvGraphicFramePr>
            <p:xfrm>
              <a:off x="6323419" y="679301"/>
              <a:ext cx="6410943" cy="5033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 xmlns:a16="http://schemas.microsoft.com/office/drawing/2014/main" id="{EB7109E1-E032-45C3-A58E-2825B97EA68E}"/>
                  </a:ext>
                </a:extLst>
              </p:cNvPr>
              <p:cNvSpPr txBox="1"/>
              <p:nvPr/>
            </p:nvSpPr>
            <p:spPr>
              <a:xfrm>
                <a:off x="6659446" y="2959419"/>
                <a:ext cx="904342" cy="461665"/>
              </a:xfrm>
              <a:prstGeom prst="rect">
                <a:avLst/>
              </a:prstGeom>
              <a:noFill/>
            </p:spPr>
            <p:txBody>
              <a:bodyPr wrap="square" rtlCol="0">
                <a:spAutoFit/>
              </a:bodyPr>
              <a:lstStyle/>
              <a:p>
                <a:r>
                  <a:rPr lang="en-US" sz="1200" b="1" dirty="0">
                    <a:solidFill>
                      <a:schemeClr val="bg1"/>
                    </a:solidFill>
                  </a:rPr>
                  <a:t>Business Understanding</a:t>
                </a:r>
              </a:p>
            </p:txBody>
          </p:sp>
        </p:grpSp>
        <p:sp>
          <p:nvSpPr>
            <p:cNvPr id="6" name="TextBox 5">
              <a:extLst>
                <a:ext uri="{FF2B5EF4-FFF2-40B4-BE49-F238E27FC236}">
                  <a16:creationId xmlns="" xmlns:a16="http://schemas.microsoft.com/office/drawing/2014/main" id="{1FF8BA1D-4707-42BC-89E6-1E65C7BCA4E8}"/>
                </a:ext>
              </a:extLst>
            </p:cNvPr>
            <p:cNvSpPr txBox="1"/>
            <p:nvPr/>
          </p:nvSpPr>
          <p:spPr>
            <a:xfrm>
              <a:off x="3688567" y="3532164"/>
              <a:ext cx="1198555" cy="461665"/>
            </a:xfrm>
            <a:prstGeom prst="rect">
              <a:avLst/>
            </a:prstGeom>
            <a:noFill/>
          </p:spPr>
          <p:txBody>
            <a:bodyPr wrap="square" rtlCol="0">
              <a:spAutoFit/>
            </a:bodyPr>
            <a:lstStyle/>
            <a:p>
              <a:r>
                <a:rPr lang="en-IN" sz="1200" b="1" dirty="0">
                  <a:solidFill>
                    <a:schemeClr val="bg1"/>
                  </a:solidFill>
                </a:rPr>
                <a:t>Data Understanding</a:t>
              </a:r>
            </a:p>
          </p:txBody>
        </p:sp>
        <p:sp>
          <p:nvSpPr>
            <p:cNvPr id="7" name="TextBox 6">
              <a:extLst>
                <a:ext uri="{FF2B5EF4-FFF2-40B4-BE49-F238E27FC236}">
                  <a16:creationId xmlns="" xmlns:a16="http://schemas.microsoft.com/office/drawing/2014/main" id="{ABB6E893-2A4E-4A55-8849-AAB9775DF0F1}"/>
                </a:ext>
              </a:extLst>
            </p:cNvPr>
            <p:cNvSpPr txBox="1"/>
            <p:nvPr/>
          </p:nvSpPr>
          <p:spPr>
            <a:xfrm>
              <a:off x="5777928" y="3624496"/>
              <a:ext cx="1198555" cy="276999"/>
            </a:xfrm>
            <a:prstGeom prst="rect">
              <a:avLst/>
            </a:prstGeom>
            <a:noFill/>
          </p:spPr>
          <p:txBody>
            <a:bodyPr wrap="square" rtlCol="0">
              <a:spAutoFit/>
            </a:bodyPr>
            <a:lstStyle/>
            <a:p>
              <a:r>
                <a:rPr lang="en-IN" sz="1200" b="1" dirty="0">
                  <a:solidFill>
                    <a:schemeClr val="bg1"/>
                  </a:solidFill>
                </a:rPr>
                <a:t>Data preparation</a:t>
              </a:r>
            </a:p>
          </p:txBody>
        </p:sp>
        <p:sp>
          <p:nvSpPr>
            <p:cNvPr id="8" name="TextBox 7">
              <a:extLst>
                <a:ext uri="{FF2B5EF4-FFF2-40B4-BE49-F238E27FC236}">
                  <a16:creationId xmlns="" xmlns:a16="http://schemas.microsoft.com/office/drawing/2014/main" id="{5013D7EC-4F44-4682-BBE9-A14AD2CE7426}"/>
                </a:ext>
              </a:extLst>
            </p:cNvPr>
            <p:cNvSpPr txBox="1"/>
            <p:nvPr/>
          </p:nvSpPr>
          <p:spPr>
            <a:xfrm>
              <a:off x="7804608" y="3532164"/>
              <a:ext cx="1088109" cy="461665"/>
            </a:xfrm>
            <a:prstGeom prst="rect">
              <a:avLst/>
            </a:prstGeom>
            <a:noFill/>
          </p:spPr>
          <p:txBody>
            <a:bodyPr wrap="square" rtlCol="0">
              <a:spAutoFit/>
            </a:bodyPr>
            <a:lstStyle/>
            <a:p>
              <a:r>
                <a:rPr lang="en-IN" sz="1200" b="1" dirty="0">
                  <a:solidFill>
                    <a:schemeClr val="bg1"/>
                  </a:solidFill>
                </a:rPr>
                <a:t>Repeat Visit Modeling </a:t>
              </a:r>
            </a:p>
          </p:txBody>
        </p:sp>
        <p:sp>
          <p:nvSpPr>
            <p:cNvPr id="9" name="TextBox 8">
              <a:extLst>
                <a:ext uri="{FF2B5EF4-FFF2-40B4-BE49-F238E27FC236}">
                  <a16:creationId xmlns="" xmlns:a16="http://schemas.microsoft.com/office/drawing/2014/main" id="{B731759F-78D4-42C0-B934-E3D7165A7849}"/>
                </a:ext>
              </a:extLst>
            </p:cNvPr>
            <p:cNvSpPr txBox="1"/>
            <p:nvPr/>
          </p:nvSpPr>
          <p:spPr>
            <a:xfrm>
              <a:off x="10174453" y="3562941"/>
              <a:ext cx="1088109" cy="276999"/>
            </a:xfrm>
            <a:prstGeom prst="rect">
              <a:avLst/>
            </a:prstGeom>
            <a:noFill/>
          </p:spPr>
          <p:txBody>
            <a:bodyPr wrap="square" rtlCol="0">
              <a:spAutoFit/>
            </a:bodyPr>
            <a:lstStyle/>
            <a:p>
              <a:r>
                <a:rPr lang="en-US" sz="1200" b="1" dirty="0">
                  <a:solidFill>
                    <a:schemeClr val="bg1"/>
                  </a:solidFill>
                </a:rPr>
                <a:t>Evaluation</a:t>
              </a:r>
            </a:p>
          </p:txBody>
        </p:sp>
      </p:grpSp>
      <p:sp>
        <p:nvSpPr>
          <p:cNvPr id="16" name="TextBox 15">
            <a:extLst>
              <a:ext uri="{FF2B5EF4-FFF2-40B4-BE49-F238E27FC236}">
                <a16:creationId xmlns="" xmlns:a16="http://schemas.microsoft.com/office/drawing/2014/main" id="{DAC7600C-0850-405A-99BA-31374E471F60}"/>
              </a:ext>
            </a:extLst>
          </p:cNvPr>
          <p:cNvSpPr txBox="1"/>
          <p:nvPr/>
        </p:nvSpPr>
        <p:spPr>
          <a:xfrm>
            <a:off x="-10911" y="2532408"/>
            <a:ext cx="967409" cy="369332"/>
          </a:xfrm>
          <a:prstGeom prst="rect">
            <a:avLst/>
          </a:prstGeom>
          <a:noFill/>
        </p:spPr>
        <p:txBody>
          <a:bodyPr wrap="square">
            <a:spAutoFit/>
          </a:bodyPr>
          <a:lstStyle/>
          <a:p>
            <a:r>
              <a:rPr lang="en-US" b="1" dirty="0"/>
              <a:t>Planned</a:t>
            </a:r>
          </a:p>
        </p:txBody>
      </p:sp>
      <p:sp>
        <p:nvSpPr>
          <p:cNvPr id="18" name="TextBox 17">
            <a:extLst>
              <a:ext uri="{FF2B5EF4-FFF2-40B4-BE49-F238E27FC236}">
                <a16:creationId xmlns="" xmlns:a16="http://schemas.microsoft.com/office/drawing/2014/main" id="{E1144015-6DEB-4F20-AAFE-5B25029B5BDC}"/>
              </a:ext>
            </a:extLst>
          </p:cNvPr>
          <p:cNvSpPr txBox="1"/>
          <p:nvPr/>
        </p:nvSpPr>
        <p:spPr>
          <a:xfrm>
            <a:off x="-1" y="4156353"/>
            <a:ext cx="790125" cy="369332"/>
          </a:xfrm>
          <a:prstGeom prst="rect">
            <a:avLst/>
          </a:prstGeom>
          <a:noFill/>
        </p:spPr>
        <p:txBody>
          <a:bodyPr wrap="square">
            <a:spAutoFit/>
          </a:bodyPr>
          <a:lstStyle/>
          <a:p>
            <a:r>
              <a:rPr lang="en-US" b="1" dirty="0"/>
              <a:t>Actual</a:t>
            </a:r>
          </a:p>
        </p:txBody>
      </p:sp>
      <p:sp>
        <p:nvSpPr>
          <p:cNvPr id="20" name="TextBox 19">
            <a:extLst>
              <a:ext uri="{FF2B5EF4-FFF2-40B4-BE49-F238E27FC236}">
                <a16:creationId xmlns="" xmlns:a16="http://schemas.microsoft.com/office/drawing/2014/main" id="{9109545D-6396-4AFA-B04C-0C0029DF91AA}"/>
              </a:ext>
            </a:extLst>
          </p:cNvPr>
          <p:cNvSpPr txBox="1"/>
          <p:nvPr/>
        </p:nvSpPr>
        <p:spPr>
          <a:xfrm>
            <a:off x="1067235" y="4156353"/>
            <a:ext cx="790125" cy="307777"/>
          </a:xfrm>
          <a:prstGeom prst="rect">
            <a:avLst/>
          </a:prstGeom>
          <a:noFill/>
        </p:spPr>
        <p:txBody>
          <a:bodyPr wrap="square">
            <a:spAutoFit/>
          </a:bodyPr>
          <a:lstStyle/>
          <a:p>
            <a:r>
              <a:rPr lang="en-US" sz="1400" b="1" dirty="0"/>
              <a:t>3 Days</a:t>
            </a:r>
          </a:p>
        </p:txBody>
      </p:sp>
      <p:sp>
        <p:nvSpPr>
          <p:cNvPr id="22" name="TextBox 21">
            <a:extLst>
              <a:ext uri="{FF2B5EF4-FFF2-40B4-BE49-F238E27FC236}">
                <a16:creationId xmlns="" xmlns:a16="http://schemas.microsoft.com/office/drawing/2014/main" id="{5657D6DF-0550-4150-A791-64A3944AF953}"/>
              </a:ext>
            </a:extLst>
          </p:cNvPr>
          <p:cNvSpPr txBox="1"/>
          <p:nvPr/>
        </p:nvSpPr>
        <p:spPr>
          <a:xfrm>
            <a:off x="1064289" y="2555380"/>
            <a:ext cx="790125" cy="307777"/>
          </a:xfrm>
          <a:prstGeom prst="rect">
            <a:avLst/>
          </a:prstGeom>
          <a:noFill/>
        </p:spPr>
        <p:txBody>
          <a:bodyPr wrap="square">
            <a:spAutoFit/>
          </a:bodyPr>
          <a:lstStyle/>
          <a:p>
            <a:r>
              <a:rPr lang="en-US" sz="1400" b="1" dirty="0"/>
              <a:t>3 Days</a:t>
            </a:r>
          </a:p>
        </p:txBody>
      </p:sp>
      <p:sp>
        <p:nvSpPr>
          <p:cNvPr id="24" name="TextBox 23">
            <a:extLst>
              <a:ext uri="{FF2B5EF4-FFF2-40B4-BE49-F238E27FC236}">
                <a16:creationId xmlns="" xmlns:a16="http://schemas.microsoft.com/office/drawing/2014/main" id="{53388EC4-EBB8-468A-8DC2-385DDB72DC2E}"/>
              </a:ext>
            </a:extLst>
          </p:cNvPr>
          <p:cNvSpPr txBox="1"/>
          <p:nvPr/>
        </p:nvSpPr>
        <p:spPr>
          <a:xfrm>
            <a:off x="3275320" y="2555379"/>
            <a:ext cx="790125" cy="307777"/>
          </a:xfrm>
          <a:prstGeom prst="rect">
            <a:avLst/>
          </a:prstGeom>
          <a:noFill/>
        </p:spPr>
        <p:txBody>
          <a:bodyPr wrap="square">
            <a:spAutoFit/>
          </a:bodyPr>
          <a:lstStyle/>
          <a:p>
            <a:r>
              <a:rPr lang="en-US" sz="1400" b="1" dirty="0"/>
              <a:t>1 Week</a:t>
            </a:r>
          </a:p>
        </p:txBody>
      </p:sp>
      <p:sp>
        <p:nvSpPr>
          <p:cNvPr id="26" name="TextBox 25">
            <a:extLst>
              <a:ext uri="{FF2B5EF4-FFF2-40B4-BE49-F238E27FC236}">
                <a16:creationId xmlns="" xmlns:a16="http://schemas.microsoft.com/office/drawing/2014/main" id="{3C62A3E8-4866-43FF-8FD6-005DBF376608}"/>
              </a:ext>
            </a:extLst>
          </p:cNvPr>
          <p:cNvSpPr txBox="1"/>
          <p:nvPr/>
        </p:nvSpPr>
        <p:spPr>
          <a:xfrm>
            <a:off x="3275319" y="4156353"/>
            <a:ext cx="790125" cy="307777"/>
          </a:xfrm>
          <a:prstGeom prst="rect">
            <a:avLst/>
          </a:prstGeom>
          <a:noFill/>
        </p:spPr>
        <p:txBody>
          <a:bodyPr wrap="square">
            <a:spAutoFit/>
          </a:bodyPr>
          <a:lstStyle/>
          <a:p>
            <a:r>
              <a:rPr lang="en-US" sz="1400" b="1" dirty="0"/>
              <a:t>1 Week</a:t>
            </a:r>
          </a:p>
        </p:txBody>
      </p:sp>
      <p:sp>
        <p:nvSpPr>
          <p:cNvPr id="28" name="TextBox 27">
            <a:extLst>
              <a:ext uri="{FF2B5EF4-FFF2-40B4-BE49-F238E27FC236}">
                <a16:creationId xmlns="" xmlns:a16="http://schemas.microsoft.com/office/drawing/2014/main" id="{C3681A45-8676-414C-B400-3CB74A3DD64B}"/>
              </a:ext>
            </a:extLst>
          </p:cNvPr>
          <p:cNvSpPr txBox="1"/>
          <p:nvPr/>
        </p:nvSpPr>
        <p:spPr>
          <a:xfrm>
            <a:off x="5464540" y="2574455"/>
            <a:ext cx="790125" cy="307777"/>
          </a:xfrm>
          <a:prstGeom prst="rect">
            <a:avLst/>
          </a:prstGeom>
          <a:noFill/>
        </p:spPr>
        <p:txBody>
          <a:bodyPr wrap="square">
            <a:spAutoFit/>
          </a:bodyPr>
          <a:lstStyle/>
          <a:p>
            <a:r>
              <a:rPr lang="en-US" sz="1400" b="1" dirty="0"/>
              <a:t>2 Week</a:t>
            </a:r>
          </a:p>
        </p:txBody>
      </p:sp>
      <p:sp>
        <p:nvSpPr>
          <p:cNvPr id="30" name="TextBox 29">
            <a:extLst>
              <a:ext uri="{FF2B5EF4-FFF2-40B4-BE49-F238E27FC236}">
                <a16:creationId xmlns="" xmlns:a16="http://schemas.microsoft.com/office/drawing/2014/main" id="{F0031CB6-8A59-4CE9-892F-F29EBA86B079}"/>
              </a:ext>
            </a:extLst>
          </p:cNvPr>
          <p:cNvSpPr txBox="1"/>
          <p:nvPr/>
        </p:nvSpPr>
        <p:spPr>
          <a:xfrm>
            <a:off x="5523159" y="4156352"/>
            <a:ext cx="790125" cy="307777"/>
          </a:xfrm>
          <a:prstGeom prst="rect">
            <a:avLst/>
          </a:prstGeom>
          <a:noFill/>
        </p:spPr>
        <p:txBody>
          <a:bodyPr wrap="square">
            <a:spAutoFit/>
          </a:bodyPr>
          <a:lstStyle/>
          <a:p>
            <a:r>
              <a:rPr lang="en-US" sz="1400" b="1" dirty="0"/>
              <a:t>6 Week</a:t>
            </a:r>
          </a:p>
        </p:txBody>
      </p:sp>
      <p:sp>
        <p:nvSpPr>
          <p:cNvPr id="32" name="TextBox 31">
            <a:extLst>
              <a:ext uri="{FF2B5EF4-FFF2-40B4-BE49-F238E27FC236}">
                <a16:creationId xmlns="" xmlns:a16="http://schemas.microsoft.com/office/drawing/2014/main" id="{C00A3B6D-02E1-4657-AE73-55B6528C5F4D}"/>
              </a:ext>
            </a:extLst>
          </p:cNvPr>
          <p:cNvSpPr txBox="1"/>
          <p:nvPr/>
        </p:nvSpPr>
        <p:spPr>
          <a:xfrm>
            <a:off x="7675571" y="2574455"/>
            <a:ext cx="790125" cy="307777"/>
          </a:xfrm>
          <a:prstGeom prst="rect">
            <a:avLst/>
          </a:prstGeom>
          <a:noFill/>
        </p:spPr>
        <p:txBody>
          <a:bodyPr wrap="square">
            <a:spAutoFit/>
          </a:bodyPr>
          <a:lstStyle/>
          <a:p>
            <a:r>
              <a:rPr lang="en-US" sz="1400" b="1" dirty="0"/>
              <a:t>2 Week</a:t>
            </a:r>
          </a:p>
        </p:txBody>
      </p:sp>
      <p:sp>
        <p:nvSpPr>
          <p:cNvPr id="34" name="TextBox 33">
            <a:extLst>
              <a:ext uri="{FF2B5EF4-FFF2-40B4-BE49-F238E27FC236}">
                <a16:creationId xmlns="" xmlns:a16="http://schemas.microsoft.com/office/drawing/2014/main" id="{CB2ED007-72AC-4DB2-91D3-FFD9B09F55E1}"/>
              </a:ext>
            </a:extLst>
          </p:cNvPr>
          <p:cNvSpPr txBox="1"/>
          <p:nvPr/>
        </p:nvSpPr>
        <p:spPr>
          <a:xfrm>
            <a:off x="7826874" y="4186102"/>
            <a:ext cx="790125" cy="307777"/>
          </a:xfrm>
          <a:prstGeom prst="rect">
            <a:avLst/>
          </a:prstGeom>
          <a:noFill/>
        </p:spPr>
        <p:txBody>
          <a:bodyPr wrap="square">
            <a:spAutoFit/>
          </a:bodyPr>
          <a:lstStyle/>
          <a:p>
            <a:r>
              <a:rPr lang="en-US" sz="1400" b="1" dirty="0"/>
              <a:t>2 Week</a:t>
            </a:r>
          </a:p>
        </p:txBody>
      </p:sp>
      <p:sp>
        <p:nvSpPr>
          <p:cNvPr id="36" name="TextBox 35">
            <a:extLst>
              <a:ext uri="{FF2B5EF4-FFF2-40B4-BE49-F238E27FC236}">
                <a16:creationId xmlns="" xmlns:a16="http://schemas.microsoft.com/office/drawing/2014/main" id="{388AA1A6-384A-4339-A117-3B105EE3DEA5}"/>
              </a:ext>
            </a:extLst>
          </p:cNvPr>
          <p:cNvSpPr txBox="1"/>
          <p:nvPr/>
        </p:nvSpPr>
        <p:spPr>
          <a:xfrm>
            <a:off x="9947365" y="2574455"/>
            <a:ext cx="790125" cy="307777"/>
          </a:xfrm>
          <a:prstGeom prst="rect">
            <a:avLst/>
          </a:prstGeom>
          <a:noFill/>
        </p:spPr>
        <p:txBody>
          <a:bodyPr wrap="square">
            <a:spAutoFit/>
          </a:bodyPr>
          <a:lstStyle/>
          <a:p>
            <a:r>
              <a:rPr lang="en-US" sz="1400" b="1" dirty="0"/>
              <a:t>1 Week</a:t>
            </a:r>
          </a:p>
        </p:txBody>
      </p:sp>
      <p:sp>
        <p:nvSpPr>
          <p:cNvPr id="38" name="TextBox 37">
            <a:extLst>
              <a:ext uri="{FF2B5EF4-FFF2-40B4-BE49-F238E27FC236}">
                <a16:creationId xmlns="" xmlns:a16="http://schemas.microsoft.com/office/drawing/2014/main" id="{4CB75396-36F0-408D-98CB-34DE7A03E8FC}"/>
              </a:ext>
            </a:extLst>
          </p:cNvPr>
          <p:cNvSpPr txBox="1"/>
          <p:nvPr/>
        </p:nvSpPr>
        <p:spPr>
          <a:xfrm>
            <a:off x="10130589" y="4169846"/>
            <a:ext cx="790125" cy="307777"/>
          </a:xfrm>
          <a:prstGeom prst="rect">
            <a:avLst/>
          </a:prstGeom>
          <a:noFill/>
        </p:spPr>
        <p:txBody>
          <a:bodyPr wrap="square">
            <a:spAutoFit/>
          </a:bodyPr>
          <a:lstStyle/>
          <a:p>
            <a:r>
              <a:rPr lang="en-US" sz="1400" b="1" dirty="0"/>
              <a:t>1 Week</a:t>
            </a:r>
          </a:p>
        </p:txBody>
      </p:sp>
    </p:spTree>
    <p:extLst>
      <p:ext uri="{BB962C8B-B14F-4D97-AF65-F5344CB8AC3E}">
        <p14:creationId xmlns:p14="http://schemas.microsoft.com/office/powerpoint/2010/main" val="1088730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9080FB-BFF3-4300-B3AB-8E2B00854DD9}"/>
              </a:ext>
            </a:extLst>
          </p:cNvPr>
          <p:cNvSpPr>
            <a:spLocks noGrp="1"/>
          </p:cNvSpPr>
          <p:nvPr>
            <p:ph type="title"/>
          </p:nvPr>
        </p:nvSpPr>
        <p:spPr>
          <a:xfrm>
            <a:off x="955646" y="2344926"/>
            <a:ext cx="10515600" cy="1325563"/>
          </a:xfrm>
        </p:spPr>
        <p:txBody>
          <a:bodyPr/>
          <a:lstStyle/>
          <a:p>
            <a:pPr algn="ctr"/>
            <a:r>
              <a:rPr lang="en-IN" dirty="0"/>
              <a:t>Repeat Visit Modeling </a:t>
            </a:r>
          </a:p>
        </p:txBody>
      </p:sp>
    </p:spTree>
    <p:extLst>
      <p:ext uri="{BB962C8B-B14F-4D97-AF65-F5344CB8AC3E}">
        <p14:creationId xmlns:p14="http://schemas.microsoft.com/office/powerpoint/2010/main" val="3474475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734679" y="140677"/>
            <a:ext cx="10515600" cy="834887"/>
          </a:xfrm>
        </p:spPr>
        <p:txBody>
          <a:bodyPr/>
          <a:lstStyle/>
          <a:p>
            <a:r>
              <a:rPr lang="en-IN" dirty="0"/>
              <a:t>Repeat Visit Modeling </a:t>
            </a:r>
            <a:endParaRPr lang="en-US" dirty="0"/>
          </a:p>
        </p:txBody>
      </p:sp>
      <p:sp>
        <p:nvSpPr>
          <p:cNvPr id="3" name="Rectangle 2">
            <a:extLst>
              <a:ext uri="{FF2B5EF4-FFF2-40B4-BE49-F238E27FC236}">
                <a16:creationId xmlns="" xmlns:a16="http://schemas.microsoft.com/office/drawing/2014/main" id="{3A1A8CAC-8B4D-4DC6-9F59-336443351BAB}"/>
              </a:ext>
            </a:extLst>
          </p:cNvPr>
          <p:cNvSpPr/>
          <p:nvPr/>
        </p:nvSpPr>
        <p:spPr>
          <a:xfrm>
            <a:off x="734679" y="1586606"/>
            <a:ext cx="10515600" cy="5693866"/>
          </a:xfrm>
          <a:prstGeom prst="rect">
            <a:avLst/>
          </a:prstGeom>
        </p:spPr>
        <p:txBody>
          <a:bodyPr wrap="square">
            <a:spAutoFit/>
          </a:bodyPr>
          <a:lstStyle/>
          <a:p>
            <a:pPr marL="457200" indent="-457200" algn="just">
              <a:buFont typeface="Arial" panose="020B0604020202020204" pitchFamily="34" charset="0"/>
              <a:buChar char="•"/>
            </a:pPr>
            <a:r>
              <a:rPr lang="en-US" sz="2800" dirty="0"/>
              <a:t>Repeat Visit Modeling is a modeling technique where algorithm predicts which customers are likely to visit or going to be churned.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Used 1 year cleaned and clustered data (Jan 2019 – Dec 2019) for analysis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Used three modeling technique (KNN, Decision Tree, Random Forest) for sales forecasting</a:t>
            </a:r>
          </a:p>
          <a:p>
            <a:pPr marL="514350" indent="-514350" algn="just">
              <a:buFont typeface="+mj-lt"/>
              <a:buAutoNum type="arabicPeriod"/>
            </a:pPr>
            <a:endParaRPr lang="en-US" sz="2800" dirty="0"/>
          </a:p>
          <a:p>
            <a:pPr algn="just"/>
            <a:endParaRPr lang="en-US" sz="2800" dirty="0"/>
          </a:p>
          <a:p>
            <a:pPr algn="just"/>
            <a:endParaRPr lang="en-US" sz="2800" dirty="0"/>
          </a:p>
          <a:p>
            <a:pPr algn="just"/>
            <a:endParaRPr lang="en-US" sz="2800" dirty="0"/>
          </a:p>
          <a:p>
            <a:pPr marL="514350" indent="-514350" algn="just">
              <a:buFont typeface="+mj-lt"/>
              <a:buAutoNum type="arabicPeriod"/>
            </a:pPr>
            <a:endParaRPr lang="en-US" sz="2800" dirty="0"/>
          </a:p>
        </p:txBody>
      </p:sp>
    </p:spTree>
    <p:extLst>
      <p:ext uri="{BB962C8B-B14F-4D97-AF65-F5344CB8AC3E}">
        <p14:creationId xmlns:p14="http://schemas.microsoft.com/office/powerpoint/2010/main" val="4180382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734679" y="140677"/>
            <a:ext cx="10515600" cy="834887"/>
          </a:xfrm>
        </p:spPr>
        <p:txBody>
          <a:bodyPr/>
          <a:lstStyle/>
          <a:p>
            <a:r>
              <a:rPr lang="en-IN" dirty="0"/>
              <a:t>Repeat Visit Modeling  - KNN </a:t>
            </a:r>
            <a:endParaRPr lang="en-US" dirty="0"/>
          </a:p>
        </p:txBody>
      </p:sp>
      <p:sp>
        <p:nvSpPr>
          <p:cNvPr id="3" name="Rectangle 2">
            <a:extLst>
              <a:ext uri="{FF2B5EF4-FFF2-40B4-BE49-F238E27FC236}">
                <a16:creationId xmlns="" xmlns:a16="http://schemas.microsoft.com/office/drawing/2014/main" id="{3A1A8CAC-8B4D-4DC6-9F59-336443351BAB}"/>
              </a:ext>
            </a:extLst>
          </p:cNvPr>
          <p:cNvSpPr/>
          <p:nvPr/>
        </p:nvSpPr>
        <p:spPr>
          <a:xfrm>
            <a:off x="933462" y="1560579"/>
            <a:ext cx="5059017" cy="523220"/>
          </a:xfrm>
          <a:prstGeom prst="rect">
            <a:avLst/>
          </a:prstGeom>
        </p:spPr>
        <p:txBody>
          <a:bodyPr wrap="square">
            <a:spAutoFit/>
          </a:bodyPr>
          <a:lstStyle/>
          <a:p>
            <a:pPr algn="just"/>
            <a:r>
              <a:rPr lang="en-US" sz="2800" dirty="0"/>
              <a:t>Training Accuracy Score – 97.64%</a:t>
            </a:r>
          </a:p>
        </p:txBody>
      </p:sp>
      <p:pic>
        <p:nvPicPr>
          <p:cNvPr id="4" name="Picture 3">
            <a:extLst>
              <a:ext uri="{FF2B5EF4-FFF2-40B4-BE49-F238E27FC236}">
                <a16:creationId xmlns="" xmlns:a16="http://schemas.microsoft.com/office/drawing/2014/main" id="{97CC4A4B-267D-46D0-8112-F55F2B5EEAEB}"/>
              </a:ext>
            </a:extLst>
          </p:cNvPr>
          <p:cNvPicPr>
            <a:picLocks noChangeAspect="1"/>
          </p:cNvPicPr>
          <p:nvPr/>
        </p:nvPicPr>
        <p:blipFill>
          <a:blip r:embed="rId2"/>
          <a:stretch>
            <a:fillRect/>
          </a:stretch>
        </p:blipFill>
        <p:spPr>
          <a:xfrm>
            <a:off x="1284396" y="2985050"/>
            <a:ext cx="10148385" cy="3309733"/>
          </a:xfrm>
          <a:prstGeom prst="rect">
            <a:avLst/>
          </a:prstGeom>
        </p:spPr>
      </p:pic>
      <p:sp>
        <p:nvSpPr>
          <p:cNvPr id="6" name="Rectangle 5">
            <a:extLst>
              <a:ext uri="{FF2B5EF4-FFF2-40B4-BE49-F238E27FC236}">
                <a16:creationId xmlns="" xmlns:a16="http://schemas.microsoft.com/office/drawing/2014/main" id="{B329826F-F692-46F4-BF02-F126C7BB32DF}"/>
              </a:ext>
            </a:extLst>
          </p:cNvPr>
          <p:cNvSpPr/>
          <p:nvPr/>
        </p:nvSpPr>
        <p:spPr>
          <a:xfrm>
            <a:off x="7244011" y="2556515"/>
            <a:ext cx="4605947" cy="523220"/>
          </a:xfrm>
          <a:prstGeom prst="rect">
            <a:avLst/>
          </a:prstGeom>
        </p:spPr>
        <p:txBody>
          <a:bodyPr wrap="square">
            <a:spAutoFit/>
          </a:bodyPr>
          <a:lstStyle/>
          <a:p>
            <a:pPr algn="just"/>
            <a:r>
              <a:rPr lang="en-US" sz="2800" dirty="0"/>
              <a:t>Confusion Matrix- Test</a:t>
            </a:r>
          </a:p>
        </p:txBody>
      </p:sp>
      <p:sp>
        <p:nvSpPr>
          <p:cNvPr id="10" name="Rectangle 9">
            <a:extLst>
              <a:ext uri="{FF2B5EF4-FFF2-40B4-BE49-F238E27FC236}">
                <a16:creationId xmlns="" xmlns:a16="http://schemas.microsoft.com/office/drawing/2014/main" id="{9C546BA8-9379-4A3A-8C4F-454AF45F53B8}"/>
              </a:ext>
            </a:extLst>
          </p:cNvPr>
          <p:cNvSpPr/>
          <p:nvPr/>
        </p:nvSpPr>
        <p:spPr>
          <a:xfrm>
            <a:off x="1386532" y="2559676"/>
            <a:ext cx="4605947" cy="523220"/>
          </a:xfrm>
          <a:prstGeom prst="rect">
            <a:avLst/>
          </a:prstGeom>
        </p:spPr>
        <p:txBody>
          <a:bodyPr wrap="square">
            <a:spAutoFit/>
          </a:bodyPr>
          <a:lstStyle/>
          <a:p>
            <a:pPr algn="just"/>
            <a:r>
              <a:rPr lang="en-US" sz="2800" dirty="0"/>
              <a:t>Confusion Matrix- Training</a:t>
            </a:r>
          </a:p>
        </p:txBody>
      </p:sp>
      <p:sp>
        <p:nvSpPr>
          <p:cNvPr id="16" name="Rectangle 15">
            <a:extLst>
              <a:ext uri="{FF2B5EF4-FFF2-40B4-BE49-F238E27FC236}">
                <a16:creationId xmlns="" xmlns:a16="http://schemas.microsoft.com/office/drawing/2014/main" id="{6D9D425E-1916-4B2F-BDEA-AEC4FF555A59}"/>
              </a:ext>
            </a:extLst>
          </p:cNvPr>
          <p:cNvSpPr/>
          <p:nvPr/>
        </p:nvSpPr>
        <p:spPr>
          <a:xfrm>
            <a:off x="6559010" y="1550878"/>
            <a:ext cx="5059017" cy="523220"/>
          </a:xfrm>
          <a:prstGeom prst="rect">
            <a:avLst/>
          </a:prstGeom>
        </p:spPr>
        <p:txBody>
          <a:bodyPr wrap="square">
            <a:spAutoFit/>
          </a:bodyPr>
          <a:lstStyle/>
          <a:p>
            <a:pPr algn="just"/>
            <a:r>
              <a:rPr lang="en-US" sz="2800" dirty="0"/>
              <a:t>Test Accuracy Score – 97.00%</a:t>
            </a:r>
          </a:p>
        </p:txBody>
      </p:sp>
    </p:spTree>
    <p:extLst>
      <p:ext uri="{BB962C8B-B14F-4D97-AF65-F5344CB8AC3E}">
        <p14:creationId xmlns:p14="http://schemas.microsoft.com/office/powerpoint/2010/main" val="2552742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257601" y="145773"/>
            <a:ext cx="10515600" cy="834887"/>
          </a:xfrm>
        </p:spPr>
        <p:txBody>
          <a:bodyPr>
            <a:normAutofit/>
          </a:bodyPr>
          <a:lstStyle/>
          <a:p>
            <a:r>
              <a:rPr lang="en-IN" sz="4000" dirty="0"/>
              <a:t>Repeat Visit Modeling  - Decision Tree </a:t>
            </a:r>
            <a:endParaRPr lang="en-US" sz="4000" dirty="0"/>
          </a:p>
        </p:txBody>
      </p:sp>
      <p:sp>
        <p:nvSpPr>
          <p:cNvPr id="3" name="Rectangle 2">
            <a:extLst>
              <a:ext uri="{FF2B5EF4-FFF2-40B4-BE49-F238E27FC236}">
                <a16:creationId xmlns="" xmlns:a16="http://schemas.microsoft.com/office/drawing/2014/main" id="{3A1A8CAC-8B4D-4DC6-9F59-336443351BAB}"/>
              </a:ext>
            </a:extLst>
          </p:cNvPr>
          <p:cNvSpPr/>
          <p:nvPr/>
        </p:nvSpPr>
        <p:spPr>
          <a:xfrm>
            <a:off x="933462" y="1560579"/>
            <a:ext cx="5059017" cy="523220"/>
          </a:xfrm>
          <a:prstGeom prst="rect">
            <a:avLst/>
          </a:prstGeom>
        </p:spPr>
        <p:txBody>
          <a:bodyPr wrap="square">
            <a:spAutoFit/>
          </a:bodyPr>
          <a:lstStyle/>
          <a:p>
            <a:pPr algn="just"/>
            <a:r>
              <a:rPr lang="en-US" sz="2800" dirty="0"/>
              <a:t>Training Accuracy Score – 100%</a:t>
            </a:r>
          </a:p>
        </p:txBody>
      </p:sp>
      <p:sp>
        <p:nvSpPr>
          <p:cNvPr id="6" name="Rectangle 5">
            <a:extLst>
              <a:ext uri="{FF2B5EF4-FFF2-40B4-BE49-F238E27FC236}">
                <a16:creationId xmlns="" xmlns:a16="http://schemas.microsoft.com/office/drawing/2014/main" id="{B329826F-F692-46F4-BF02-F126C7BB32DF}"/>
              </a:ext>
            </a:extLst>
          </p:cNvPr>
          <p:cNvSpPr/>
          <p:nvPr/>
        </p:nvSpPr>
        <p:spPr>
          <a:xfrm>
            <a:off x="7244011" y="2556515"/>
            <a:ext cx="4605947" cy="523220"/>
          </a:xfrm>
          <a:prstGeom prst="rect">
            <a:avLst/>
          </a:prstGeom>
        </p:spPr>
        <p:txBody>
          <a:bodyPr wrap="square">
            <a:spAutoFit/>
          </a:bodyPr>
          <a:lstStyle/>
          <a:p>
            <a:pPr algn="just"/>
            <a:r>
              <a:rPr lang="en-US" sz="2800" dirty="0"/>
              <a:t>Confusion Matrix- Test</a:t>
            </a:r>
          </a:p>
        </p:txBody>
      </p:sp>
      <p:sp>
        <p:nvSpPr>
          <p:cNvPr id="10" name="Rectangle 9">
            <a:extLst>
              <a:ext uri="{FF2B5EF4-FFF2-40B4-BE49-F238E27FC236}">
                <a16:creationId xmlns="" xmlns:a16="http://schemas.microsoft.com/office/drawing/2014/main" id="{9C546BA8-9379-4A3A-8C4F-454AF45F53B8}"/>
              </a:ext>
            </a:extLst>
          </p:cNvPr>
          <p:cNvSpPr/>
          <p:nvPr/>
        </p:nvSpPr>
        <p:spPr>
          <a:xfrm>
            <a:off x="1386532" y="2559676"/>
            <a:ext cx="4605947" cy="523220"/>
          </a:xfrm>
          <a:prstGeom prst="rect">
            <a:avLst/>
          </a:prstGeom>
        </p:spPr>
        <p:txBody>
          <a:bodyPr wrap="square">
            <a:spAutoFit/>
          </a:bodyPr>
          <a:lstStyle/>
          <a:p>
            <a:pPr algn="just"/>
            <a:r>
              <a:rPr lang="en-US" sz="2800" dirty="0"/>
              <a:t>Confusion Matrix- Training</a:t>
            </a:r>
          </a:p>
        </p:txBody>
      </p:sp>
      <p:sp>
        <p:nvSpPr>
          <p:cNvPr id="16" name="Rectangle 15">
            <a:extLst>
              <a:ext uri="{FF2B5EF4-FFF2-40B4-BE49-F238E27FC236}">
                <a16:creationId xmlns="" xmlns:a16="http://schemas.microsoft.com/office/drawing/2014/main" id="{6D9D425E-1916-4B2F-BDEA-AEC4FF555A59}"/>
              </a:ext>
            </a:extLst>
          </p:cNvPr>
          <p:cNvSpPr/>
          <p:nvPr/>
        </p:nvSpPr>
        <p:spPr>
          <a:xfrm>
            <a:off x="6559010" y="1550878"/>
            <a:ext cx="5059017" cy="523220"/>
          </a:xfrm>
          <a:prstGeom prst="rect">
            <a:avLst/>
          </a:prstGeom>
        </p:spPr>
        <p:txBody>
          <a:bodyPr wrap="square">
            <a:spAutoFit/>
          </a:bodyPr>
          <a:lstStyle/>
          <a:p>
            <a:pPr algn="just"/>
            <a:r>
              <a:rPr lang="en-US" sz="2800" dirty="0"/>
              <a:t>Test Accuracy Score – 97.42%</a:t>
            </a:r>
          </a:p>
        </p:txBody>
      </p:sp>
      <p:pic>
        <p:nvPicPr>
          <p:cNvPr id="5" name="Picture 4">
            <a:extLst>
              <a:ext uri="{FF2B5EF4-FFF2-40B4-BE49-F238E27FC236}">
                <a16:creationId xmlns="" xmlns:a16="http://schemas.microsoft.com/office/drawing/2014/main" id="{F124CAB7-3F26-4024-B480-45D8CBC5015E}"/>
              </a:ext>
            </a:extLst>
          </p:cNvPr>
          <p:cNvPicPr>
            <a:picLocks noChangeAspect="1"/>
          </p:cNvPicPr>
          <p:nvPr/>
        </p:nvPicPr>
        <p:blipFill>
          <a:blip r:embed="rId2"/>
          <a:stretch>
            <a:fillRect/>
          </a:stretch>
        </p:blipFill>
        <p:spPr>
          <a:xfrm>
            <a:off x="1112335" y="3026727"/>
            <a:ext cx="10893350" cy="3258594"/>
          </a:xfrm>
          <a:prstGeom prst="rect">
            <a:avLst/>
          </a:prstGeom>
        </p:spPr>
      </p:pic>
    </p:spTree>
    <p:extLst>
      <p:ext uri="{BB962C8B-B14F-4D97-AF65-F5344CB8AC3E}">
        <p14:creationId xmlns:p14="http://schemas.microsoft.com/office/powerpoint/2010/main" val="308982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4946" y="155235"/>
            <a:ext cx="10515600" cy="834887"/>
          </a:xfrm>
        </p:spPr>
        <p:txBody>
          <a:bodyPr>
            <a:normAutofit/>
          </a:bodyPr>
          <a:lstStyle/>
          <a:p>
            <a:r>
              <a:rPr lang="en-IN" sz="4000" dirty="0"/>
              <a:t>Repeat Visit Modeling  - Random Forest </a:t>
            </a:r>
            <a:endParaRPr lang="en-US" sz="4000" dirty="0"/>
          </a:p>
        </p:txBody>
      </p:sp>
      <p:sp>
        <p:nvSpPr>
          <p:cNvPr id="3" name="Rectangle 2">
            <a:extLst>
              <a:ext uri="{FF2B5EF4-FFF2-40B4-BE49-F238E27FC236}">
                <a16:creationId xmlns="" xmlns:a16="http://schemas.microsoft.com/office/drawing/2014/main" id="{3A1A8CAC-8B4D-4DC6-9F59-336443351BAB}"/>
              </a:ext>
            </a:extLst>
          </p:cNvPr>
          <p:cNvSpPr/>
          <p:nvPr/>
        </p:nvSpPr>
        <p:spPr>
          <a:xfrm>
            <a:off x="933462" y="1560579"/>
            <a:ext cx="5059017" cy="523220"/>
          </a:xfrm>
          <a:prstGeom prst="rect">
            <a:avLst/>
          </a:prstGeom>
        </p:spPr>
        <p:txBody>
          <a:bodyPr wrap="square">
            <a:spAutoFit/>
          </a:bodyPr>
          <a:lstStyle/>
          <a:p>
            <a:pPr algn="just"/>
            <a:r>
              <a:rPr lang="en-US" sz="2800" dirty="0"/>
              <a:t>Training Accuracy Score – 100%</a:t>
            </a:r>
          </a:p>
        </p:txBody>
      </p:sp>
      <p:sp>
        <p:nvSpPr>
          <p:cNvPr id="6" name="Rectangle 5">
            <a:extLst>
              <a:ext uri="{FF2B5EF4-FFF2-40B4-BE49-F238E27FC236}">
                <a16:creationId xmlns="" xmlns:a16="http://schemas.microsoft.com/office/drawing/2014/main" id="{B329826F-F692-46F4-BF02-F126C7BB32DF}"/>
              </a:ext>
            </a:extLst>
          </p:cNvPr>
          <p:cNvSpPr/>
          <p:nvPr/>
        </p:nvSpPr>
        <p:spPr>
          <a:xfrm>
            <a:off x="7244011" y="2556515"/>
            <a:ext cx="4605947" cy="523220"/>
          </a:xfrm>
          <a:prstGeom prst="rect">
            <a:avLst/>
          </a:prstGeom>
        </p:spPr>
        <p:txBody>
          <a:bodyPr wrap="square">
            <a:spAutoFit/>
          </a:bodyPr>
          <a:lstStyle/>
          <a:p>
            <a:pPr algn="just"/>
            <a:r>
              <a:rPr lang="en-US" sz="2800" dirty="0"/>
              <a:t>Confusion Matrix- Test</a:t>
            </a:r>
          </a:p>
        </p:txBody>
      </p:sp>
      <p:sp>
        <p:nvSpPr>
          <p:cNvPr id="10" name="Rectangle 9">
            <a:extLst>
              <a:ext uri="{FF2B5EF4-FFF2-40B4-BE49-F238E27FC236}">
                <a16:creationId xmlns="" xmlns:a16="http://schemas.microsoft.com/office/drawing/2014/main" id="{9C546BA8-9379-4A3A-8C4F-454AF45F53B8}"/>
              </a:ext>
            </a:extLst>
          </p:cNvPr>
          <p:cNvSpPr/>
          <p:nvPr/>
        </p:nvSpPr>
        <p:spPr>
          <a:xfrm>
            <a:off x="1386532" y="2559676"/>
            <a:ext cx="4605947" cy="523220"/>
          </a:xfrm>
          <a:prstGeom prst="rect">
            <a:avLst/>
          </a:prstGeom>
        </p:spPr>
        <p:txBody>
          <a:bodyPr wrap="square">
            <a:spAutoFit/>
          </a:bodyPr>
          <a:lstStyle/>
          <a:p>
            <a:pPr algn="just"/>
            <a:r>
              <a:rPr lang="en-US" sz="2800" dirty="0"/>
              <a:t>Confusion Matrix- Training</a:t>
            </a:r>
          </a:p>
        </p:txBody>
      </p:sp>
      <p:sp>
        <p:nvSpPr>
          <p:cNvPr id="16" name="Rectangle 15">
            <a:extLst>
              <a:ext uri="{FF2B5EF4-FFF2-40B4-BE49-F238E27FC236}">
                <a16:creationId xmlns="" xmlns:a16="http://schemas.microsoft.com/office/drawing/2014/main" id="{6D9D425E-1916-4B2F-BDEA-AEC4FF555A59}"/>
              </a:ext>
            </a:extLst>
          </p:cNvPr>
          <p:cNvSpPr/>
          <p:nvPr/>
        </p:nvSpPr>
        <p:spPr>
          <a:xfrm>
            <a:off x="6559010" y="1550878"/>
            <a:ext cx="5059017" cy="523220"/>
          </a:xfrm>
          <a:prstGeom prst="rect">
            <a:avLst/>
          </a:prstGeom>
        </p:spPr>
        <p:txBody>
          <a:bodyPr wrap="square">
            <a:spAutoFit/>
          </a:bodyPr>
          <a:lstStyle/>
          <a:p>
            <a:pPr algn="just"/>
            <a:r>
              <a:rPr lang="en-US" sz="2800" dirty="0"/>
              <a:t>Test Accuracy Score – 97.92%</a:t>
            </a:r>
          </a:p>
        </p:txBody>
      </p:sp>
      <p:pic>
        <p:nvPicPr>
          <p:cNvPr id="4" name="Picture 3">
            <a:extLst>
              <a:ext uri="{FF2B5EF4-FFF2-40B4-BE49-F238E27FC236}">
                <a16:creationId xmlns="" xmlns:a16="http://schemas.microsoft.com/office/drawing/2014/main" id="{DF15CC0E-BC1B-41C6-ABDE-3741F41D5389}"/>
              </a:ext>
            </a:extLst>
          </p:cNvPr>
          <p:cNvPicPr>
            <a:picLocks noChangeAspect="1"/>
          </p:cNvPicPr>
          <p:nvPr/>
        </p:nvPicPr>
        <p:blipFill>
          <a:blip r:embed="rId2"/>
          <a:stretch>
            <a:fillRect/>
          </a:stretch>
        </p:blipFill>
        <p:spPr>
          <a:xfrm>
            <a:off x="916701" y="3106239"/>
            <a:ext cx="10481969" cy="3135535"/>
          </a:xfrm>
          <a:prstGeom prst="rect">
            <a:avLst/>
          </a:prstGeom>
        </p:spPr>
      </p:pic>
    </p:spTree>
    <p:extLst>
      <p:ext uri="{BB962C8B-B14F-4D97-AF65-F5344CB8AC3E}">
        <p14:creationId xmlns:p14="http://schemas.microsoft.com/office/powerpoint/2010/main" val="3143640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425703" y="0"/>
            <a:ext cx="7453168" cy="834887"/>
          </a:xfrm>
        </p:spPr>
        <p:txBody>
          <a:bodyPr>
            <a:normAutofit/>
          </a:bodyPr>
          <a:lstStyle/>
          <a:p>
            <a:r>
              <a:rPr lang="en-IN" sz="4000" dirty="0"/>
              <a:t>Evaluation</a:t>
            </a:r>
            <a:endParaRPr lang="en-US" sz="4000" dirty="0"/>
          </a:p>
        </p:txBody>
      </p:sp>
      <p:sp>
        <p:nvSpPr>
          <p:cNvPr id="3" name="Rectangle 2">
            <a:extLst>
              <a:ext uri="{FF2B5EF4-FFF2-40B4-BE49-F238E27FC236}">
                <a16:creationId xmlns="" xmlns:a16="http://schemas.microsoft.com/office/drawing/2014/main" id="{3A1A8CAC-8B4D-4DC6-9F59-336443351BAB}"/>
              </a:ext>
            </a:extLst>
          </p:cNvPr>
          <p:cNvSpPr/>
          <p:nvPr/>
        </p:nvSpPr>
        <p:spPr>
          <a:xfrm>
            <a:off x="425703" y="1452575"/>
            <a:ext cx="10515599" cy="3539430"/>
          </a:xfrm>
          <a:prstGeom prst="rect">
            <a:avLst/>
          </a:prstGeom>
        </p:spPr>
        <p:txBody>
          <a:bodyPr wrap="square">
            <a:spAutoFit/>
          </a:bodyPr>
          <a:lstStyle/>
          <a:p>
            <a:pPr marL="457200" indent="-457200" algn="just">
              <a:buFont typeface="Arial" panose="020B0604020202020204" pitchFamily="34" charset="0"/>
              <a:buChar char="•"/>
            </a:pPr>
            <a:r>
              <a:rPr lang="en-US" sz="2800" dirty="0"/>
              <a:t>For Repeat Visit Modeling, we have used three modeling techniques namely KNN, Decision Tree, Random Forest to identify the customers who are likely to come or not</a:t>
            </a:r>
          </a:p>
          <a:p>
            <a:pPr marL="457200" indent="-457200" algn="just">
              <a:buFont typeface="Arial" panose="020B0604020202020204" pitchFamily="34" charset="0"/>
              <a:buChar char="•"/>
            </a:pPr>
            <a:r>
              <a:rPr lang="en-US" sz="2800" dirty="0"/>
              <a:t>Started the modeling with KNN followed by Decision Tress and Random Forest </a:t>
            </a:r>
          </a:p>
          <a:p>
            <a:pPr marL="457200" indent="-457200" algn="just">
              <a:buFont typeface="Arial" panose="020B0604020202020204" pitchFamily="34" charset="0"/>
              <a:buChar char="•"/>
            </a:pPr>
            <a:r>
              <a:rPr lang="en-US" sz="2800" dirty="0"/>
              <a:t>Using accuracy score and confusion matrix , all three models has been evaluated on train and test data, Random forest is able to predict the retained customers more accurately</a:t>
            </a:r>
          </a:p>
        </p:txBody>
      </p:sp>
    </p:spTree>
    <p:extLst>
      <p:ext uri="{BB962C8B-B14F-4D97-AF65-F5344CB8AC3E}">
        <p14:creationId xmlns:p14="http://schemas.microsoft.com/office/powerpoint/2010/main" val="2954478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93AFD-9842-4C67-A644-206358EDDC4F}"/>
              </a:ext>
            </a:extLst>
          </p:cNvPr>
          <p:cNvSpPr>
            <a:spLocks noGrp="1"/>
          </p:cNvSpPr>
          <p:nvPr>
            <p:ph type="ctrTitle"/>
          </p:nvPr>
        </p:nvSpPr>
        <p:spPr>
          <a:xfrm>
            <a:off x="754743" y="2554514"/>
            <a:ext cx="11132457" cy="2387600"/>
          </a:xfrm>
        </p:spPr>
        <p:txBody>
          <a:bodyPr>
            <a:noAutofit/>
          </a:bodyPr>
          <a:lstStyle/>
          <a:p>
            <a:r>
              <a:rPr lang="en-US" sz="4000" i="1" dirty="0"/>
              <a:t>Special Thanks to Dr. </a:t>
            </a:r>
            <a:r>
              <a:rPr lang="en-US" sz="4000" i="1" dirty="0" err="1"/>
              <a:t>J.B.Simha</a:t>
            </a:r>
            <a:r>
              <a:rPr lang="en-US" sz="4000" i="1" dirty="0"/>
              <a:t> and </a:t>
            </a:r>
            <a:br>
              <a:rPr lang="en-US" sz="4000" i="1" dirty="0"/>
            </a:br>
            <a:r>
              <a:rPr lang="en-US" sz="4000" i="1" dirty="0"/>
              <a:t>Dr. </a:t>
            </a:r>
            <a:r>
              <a:rPr lang="en-US" sz="4000" i="1" dirty="0" err="1"/>
              <a:t>Shinu</a:t>
            </a:r>
            <a:r>
              <a:rPr lang="en-US" sz="4000" i="1" dirty="0"/>
              <a:t> </a:t>
            </a:r>
            <a:r>
              <a:rPr lang="en-US" sz="4000" i="1" dirty="0" err="1"/>
              <a:t>Abhi</a:t>
            </a:r>
            <a:r>
              <a:rPr lang="en-US" sz="4000" i="1" dirty="0"/>
              <a:t> for guidance</a:t>
            </a:r>
            <a:br>
              <a:rPr lang="en-US" sz="4000" i="1" dirty="0"/>
            </a:br>
            <a:r>
              <a:rPr lang="en-US" sz="4000" i="1" dirty="0"/>
              <a:t/>
            </a:r>
            <a:br>
              <a:rPr lang="en-US" sz="4000" i="1" dirty="0"/>
            </a:br>
            <a:r>
              <a:rPr lang="en-US" sz="4000" i="1" dirty="0"/>
              <a:t>Sanjeev Kumar Jha for collaborative work support</a:t>
            </a:r>
          </a:p>
        </p:txBody>
      </p:sp>
    </p:spTree>
    <p:extLst>
      <p:ext uri="{BB962C8B-B14F-4D97-AF65-F5344CB8AC3E}">
        <p14:creationId xmlns:p14="http://schemas.microsoft.com/office/powerpoint/2010/main" val="252277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441602" y="0"/>
            <a:ext cx="8123583" cy="834887"/>
          </a:xfrm>
        </p:spPr>
        <p:txBody>
          <a:bodyPr/>
          <a:lstStyle/>
          <a:p>
            <a:r>
              <a:rPr lang="en-US" dirty="0"/>
              <a:t>Process</a:t>
            </a:r>
          </a:p>
        </p:txBody>
      </p:sp>
      <p:sp>
        <p:nvSpPr>
          <p:cNvPr id="3" name="Rectangle 2">
            <a:extLst>
              <a:ext uri="{FF2B5EF4-FFF2-40B4-BE49-F238E27FC236}">
                <a16:creationId xmlns="" xmlns:a16="http://schemas.microsoft.com/office/drawing/2014/main" id="{3A1A8CAC-8B4D-4DC6-9F59-336443351BAB}"/>
              </a:ext>
            </a:extLst>
          </p:cNvPr>
          <p:cNvSpPr/>
          <p:nvPr/>
        </p:nvSpPr>
        <p:spPr>
          <a:xfrm>
            <a:off x="441602" y="980063"/>
            <a:ext cx="10515600" cy="5262979"/>
          </a:xfrm>
          <a:prstGeom prst="rect">
            <a:avLst/>
          </a:prstGeom>
        </p:spPr>
        <p:txBody>
          <a:bodyPr wrap="square">
            <a:spAutoFit/>
          </a:bodyPr>
          <a:lstStyle/>
          <a:p>
            <a:pPr marL="514350" indent="-514350" algn="just">
              <a:buFont typeface="Arial" panose="020B0604020202020204" pitchFamily="34" charset="0"/>
              <a:buChar char="•"/>
            </a:pPr>
            <a:r>
              <a:rPr lang="en-US" sz="2800" dirty="0"/>
              <a:t>Business Understanding</a:t>
            </a:r>
          </a:p>
          <a:p>
            <a:pPr marL="742950" indent="-742950" algn="just">
              <a:buFont typeface="Arial" panose="020B0604020202020204" pitchFamily="34" charset="0"/>
              <a:buChar char="•"/>
            </a:pPr>
            <a:endParaRPr lang="en-US" sz="2800" dirty="0"/>
          </a:p>
          <a:p>
            <a:pPr marL="514350" indent="-514350" algn="just">
              <a:buFont typeface="Arial" panose="020B0604020202020204" pitchFamily="34" charset="0"/>
              <a:buChar char="•"/>
            </a:pPr>
            <a:r>
              <a:rPr lang="en-US" sz="2800" dirty="0"/>
              <a:t>Data Understanding</a:t>
            </a:r>
          </a:p>
          <a:p>
            <a:pPr marL="742950" indent="-742950" algn="just">
              <a:buFont typeface="Arial" panose="020B0604020202020204" pitchFamily="34" charset="0"/>
              <a:buChar char="•"/>
            </a:pPr>
            <a:endParaRPr lang="en-US" sz="2800" dirty="0"/>
          </a:p>
          <a:p>
            <a:pPr marL="514350" indent="-514350" algn="just">
              <a:buFont typeface="Arial" panose="020B0604020202020204" pitchFamily="34" charset="0"/>
              <a:buChar char="•"/>
            </a:pPr>
            <a:r>
              <a:rPr lang="en-US" sz="2800" dirty="0"/>
              <a:t>Data Preparation</a:t>
            </a:r>
          </a:p>
          <a:p>
            <a:pPr marL="514350" indent="-514350" algn="just">
              <a:buFont typeface="Arial" panose="020B0604020202020204" pitchFamily="34" charset="0"/>
              <a:buChar char="•"/>
            </a:pPr>
            <a:endParaRPr lang="en-US" sz="2800" dirty="0"/>
          </a:p>
          <a:p>
            <a:pPr marL="514350" indent="-514350" algn="just">
              <a:buFont typeface="Arial" panose="020B0604020202020204" pitchFamily="34" charset="0"/>
              <a:buChar char="•"/>
            </a:pPr>
            <a:r>
              <a:rPr lang="en-US" sz="2800" dirty="0"/>
              <a:t>Repeat Visit Modeling</a:t>
            </a:r>
          </a:p>
          <a:p>
            <a:pPr marL="514350" indent="-514350" algn="just">
              <a:buFont typeface="Arial" panose="020B0604020202020204" pitchFamily="34" charset="0"/>
              <a:buChar char="•"/>
            </a:pPr>
            <a:endParaRPr lang="en-US" sz="2800" dirty="0"/>
          </a:p>
          <a:p>
            <a:pPr marL="514350" indent="-514350" algn="just">
              <a:buFont typeface="Arial" panose="020B0604020202020204" pitchFamily="34" charset="0"/>
              <a:buChar char="•"/>
            </a:pPr>
            <a:r>
              <a:rPr lang="en-US" sz="2800" dirty="0"/>
              <a:t>Evaluation</a:t>
            </a:r>
          </a:p>
          <a:p>
            <a:pPr marL="514350" indent="-514350" algn="just">
              <a:buFont typeface="+mj-lt"/>
              <a:buAutoNum type="arabicPeriod"/>
            </a:pPr>
            <a:endParaRPr lang="en-US" sz="2800" dirty="0"/>
          </a:p>
          <a:p>
            <a:pPr algn="just"/>
            <a:endParaRPr lang="en-US" sz="2800" dirty="0"/>
          </a:p>
          <a:p>
            <a:pPr algn="just"/>
            <a:endParaRPr lang="en-US" sz="2800" dirty="0">
              <a:effectLst/>
            </a:endParaRPr>
          </a:p>
        </p:txBody>
      </p:sp>
    </p:spTree>
    <p:extLst>
      <p:ext uri="{BB962C8B-B14F-4D97-AF65-F5344CB8AC3E}">
        <p14:creationId xmlns:p14="http://schemas.microsoft.com/office/powerpoint/2010/main" val="373697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797202" y="0"/>
            <a:ext cx="8918713" cy="834887"/>
          </a:xfrm>
        </p:spPr>
        <p:txBody>
          <a:bodyPr/>
          <a:lstStyle/>
          <a:p>
            <a:r>
              <a:rPr lang="en-US" dirty="0"/>
              <a:t>Business Understanding</a:t>
            </a:r>
          </a:p>
        </p:txBody>
      </p:sp>
      <p:sp>
        <p:nvSpPr>
          <p:cNvPr id="3" name="Rectangle 2">
            <a:extLst>
              <a:ext uri="{FF2B5EF4-FFF2-40B4-BE49-F238E27FC236}">
                <a16:creationId xmlns="" xmlns:a16="http://schemas.microsoft.com/office/drawing/2014/main" id="{3A1A8CAC-8B4D-4DC6-9F59-336443351BAB}"/>
              </a:ext>
            </a:extLst>
          </p:cNvPr>
          <p:cNvSpPr/>
          <p:nvPr/>
        </p:nvSpPr>
        <p:spPr>
          <a:xfrm>
            <a:off x="797201" y="972169"/>
            <a:ext cx="11169511" cy="3970318"/>
          </a:xfrm>
          <a:prstGeom prst="rect">
            <a:avLst/>
          </a:prstGeom>
        </p:spPr>
        <p:txBody>
          <a:bodyPr wrap="square">
            <a:spAutoFit/>
          </a:bodyPr>
          <a:lstStyle/>
          <a:p>
            <a:pPr algn="just"/>
            <a:r>
              <a:rPr lang="en-US" sz="2800" i="1" dirty="0"/>
              <a:t>Companies Background:</a:t>
            </a:r>
          </a:p>
          <a:p>
            <a:pPr marL="457200" indent="-457200" algn="just">
              <a:buFont typeface="Arial" panose="020B0604020202020204" pitchFamily="34" charset="0"/>
              <a:buChar char="•"/>
            </a:pPr>
            <a:r>
              <a:rPr lang="en-US" sz="2800" dirty="0"/>
              <a:t>ABC is a fashion category multinational company with a turnover of more then one billion dollars. It has 40 factories across the globe. </a:t>
            </a:r>
          </a:p>
          <a:p>
            <a:pPr marL="457200" indent="-457200" algn="just">
              <a:buFont typeface="Arial" panose="020B0604020202020204" pitchFamily="34" charset="0"/>
              <a:buChar char="•"/>
            </a:pPr>
            <a:r>
              <a:rPr lang="en-US" sz="2800" dirty="0"/>
              <a:t>ABC is a profitable company which makes money using their E-commerce website and few other marketplace like Amazon and Flipkart.</a:t>
            </a:r>
          </a:p>
          <a:p>
            <a:pPr marL="457200" indent="-457200" algn="just">
              <a:buFont typeface="Arial" panose="020B0604020202020204" pitchFamily="34" charset="0"/>
              <a:buChar char="•"/>
            </a:pPr>
            <a:r>
              <a:rPr lang="en-US" sz="2800" dirty="0"/>
              <a:t>ABC products are sold through online and offline channels both company owned and with partners. </a:t>
            </a:r>
          </a:p>
          <a:p>
            <a:pPr marL="457200" indent="-457200" algn="just">
              <a:buFont typeface="Arial" panose="020B0604020202020204" pitchFamily="34" charset="0"/>
              <a:buChar char="•"/>
            </a:pPr>
            <a:r>
              <a:rPr lang="en-US" sz="2800" dirty="0"/>
              <a:t>Their clients includes -  Victoria’s Secrets, Marks &amp; Spencer, Triumph, Speedo, Calvin Klein among others.</a:t>
            </a:r>
          </a:p>
        </p:txBody>
      </p:sp>
    </p:spTree>
    <p:extLst>
      <p:ext uri="{BB962C8B-B14F-4D97-AF65-F5344CB8AC3E}">
        <p14:creationId xmlns:p14="http://schemas.microsoft.com/office/powerpoint/2010/main" val="33706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797202" y="0"/>
            <a:ext cx="8918713" cy="834887"/>
          </a:xfrm>
        </p:spPr>
        <p:txBody>
          <a:bodyPr/>
          <a:lstStyle/>
          <a:p>
            <a:r>
              <a:rPr lang="en-US" dirty="0"/>
              <a:t>Business Understanding</a:t>
            </a:r>
          </a:p>
        </p:txBody>
      </p:sp>
      <p:sp>
        <p:nvSpPr>
          <p:cNvPr id="3" name="Rectangle 2">
            <a:extLst>
              <a:ext uri="{FF2B5EF4-FFF2-40B4-BE49-F238E27FC236}">
                <a16:creationId xmlns="" xmlns:a16="http://schemas.microsoft.com/office/drawing/2014/main" id="{3A1A8CAC-8B4D-4DC6-9F59-336443351BAB}"/>
              </a:ext>
            </a:extLst>
          </p:cNvPr>
          <p:cNvSpPr/>
          <p:nvPr/>
        </p:nvSpPr>
        <p:spPr>
          <a:xfrm>
            <a:off x="797202" y="1144447"/>
            <a:ext cx="10515600" cy="4832092"/>
          </a:xfrm>
          <a:prstGeom prst="rect">
            <a:avLst/>
          </a:prstGeom>
        </p:spPr>
        <p:txBody>
          <a:bodyPr wrap="square">
            <a:spAutoFit/>
          </a:bodyPr>
          <a:lstStyle/>
          <a:p>
            <a:pPr marL="514350" indent="-514350" algn="just">
              <a:buFont typeface="Arial" panose="020B0604020202020204" pitchFamily="34" charset="0"/>
              <a:buChar char="•"/>
            </a:pPr>
            <a:r>
              <a:rPr lang="en-US" sz="2800" dirty="0"/>
              <a:t>Business found that customers with a fixed tenure shopping pattern has not bought any product for sometime, which is a cause of concern</a:t>
            </a:r>
          </a:p>
          <a:p>
            <a:pPr marL="514350" indent="-514350" algn="just">
              <a:buFont typeface="Arial" panose="020B0604020202020204" pitchFamily="34" charset="0"/>
              <a:buChar char="•"/>
            </a:pPr>
            <a:endParaRPr lang="en-US" sz="2800" dirty="0"/>
          </a:p>
          <a:p>
            <a:pPr marL="514350" indent="-514350" algn="just">
              <a:buFont typeface="Arial" panose="020B0604020202020204" pitchFamily="34" charset="0"/>
              <a:buChar char="•"/>
            </a:pPr>
            <a:r>
              <a:rPr lang="en-US" sz="2800" dirty="0"/>
              <a:t>They are looking to identify the customers who has already churned or likely to churn </a:t>
            </a:r>
          </a:p>
          <a:p>
            <a:pPr marL="514350" indent="-514350" algn="just">
              <a:buFont typeface="Arial" panose="020B0604020202020204" pitchFamily="34" charset="0"/>
              <a:buChar char="•"/>
            </a:pPr>
            <a:endParaRPr lang="en-US" sz="2800" dirty="0"/>
          </a:p>
          <a:p>
            <a:pPr marL="514350" indent="-514350" algn="just">
              <a:buFont typeface="Arial" panose="020B0604020202020204" pitchFamily="34" charset="0"/>
              <a:buChar char="•"/>
            </a:pPr>
            <a:r>
              <a:rPr lang="en-US" sz="2800" dirty="0"/>
              <a:t>Repeat visit purchase modeling technique is used to understand the demographics of those customers and try to regaining them by giving some recommendation (future work)</a:t>
            </a:r>
          </a:p>
          <a:p>
            <a:pPr algn="just"/>
            <a:endParaRPr lang="en-US" sz="2800" dirty="0"/>
          </a:p>
        </p:txBody>
      </p:sp>
    </p:spTree>
    <p:extLst>
      <p:ext uri="{BB962C8B-B14F-4D97-AF65-F5344CB8AC3E}">
        <p14:creationId xmlns:p14="http://schemas.microsoft.com/office/powerpoint/2010/main" val="209488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835302" y="92765"/>
            <a:ext cx="7832035" cy="834887"/>
          </a:xfrm>
        </p:spPr>
        <p:txBody>
          <a:bodyPr/>
          <a:lstStyle/>
          <a:p>
            <a:r>
              <a:rPr lang="en-US" dirty="0"/>
              <a:t>Data Understanding</a:t>
            </a:r>
          </a:p>
        </p:txBody>
      </p:sp>
      <p:sp>
        <p:nvSpPr>
          <p:cNvPr id="3" name="Rectangle 2">
            <a:extLst>
              <a:ext uri="{FF2B5EF4-FFF2-40B4-BE49-F238E27FC236}">
                <a16:creationId xmlns="" xmlns:a16="http://schemas.microsoft.com/office/drawing/2014/main" id="{3A1A8CAC-8B4D-4DC6-9F59-336443351BAB}"/>
              </a:ext>
            </a:extLst>
          </p:cNvPr>
          <p:cNvSpPr/>
          <p:nvPr/>
        </p:nvSpPr>
        <p:spPr>
          <a:xfrm>
            <a:off x="838200" y="1333350"/>
            <a:ext cx="10515600" cy="3970318"/>
          </a:xfrm>
          <a:prstGeom prst="rect">
            <a:avLst/>
          </a:prstGeom>
        </p:spPr>
        <p:txBody>
          <a:bodyPr wrap="square">
            <a:spAutoFit/>
          </a:bodyPr>
          <a:lstStyle/>
          <a:p>
            <a:pPr algn="just"/>
            <a:r>
              <a:rPr lang="en-US" sz="2800" dirty="0"/>
              <a:t>The dataset contain one year sales data from Jan-Dec 2019.</a:t>
            </a:r>
          </a:p>
          <a:p>
            <a:pPr algn="just"/>
            <a:r>
              <a:rPr lang="en-US" sz="2800" dirty="0"/>
              <a:t>Data contains :</a:t>
            </a:r>
          </a:p>
          <a:p>
            <a:pPr marL="514350" indent="-514350" algn="just">
              <a:buFont typeface="Arial" panose="020B0604020202020204" pitchFamily="34" charset="0"/>
              <a:buChar char="•"/>
            </a:pPr>
            <a:r>
              <a:rPr lang="en-US" sz="2800" dirty="0"/>
              <a:t>35 features, which are - Order No, External Order No, Order Date, Order Type, Status, Customer Name, Country, State, City, Email, SKU Code, Style, SKU Desc, Category1, Sub Category, Size, Color, Type, Quantity, Return Qty, Order Currency, Price, Ship Cost, Packing Cost, Discount, Discount Code, Tax, Invoiced, COGS, Invoiced In Base Currency, Gross Margin, GM Percent, Primary Vendor, On Hold Status and Replacement Order</a:t>
            </a:r>
          </a:p>
        </p:txBody>
      </p:sp>
    </p:spTree>
    <p:extLst>
      <p:ext uri="{BB962C8B-B14F-4D97-AF65-F5344CB8AC3E}">
        <p14:creationId xmlns:p14="http://schemas.microsoft.com/office/powerpoint/2010/main" val="2951755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835302" y="92765"/>
            <a:ext cx="7832035" cy="834887"/>
          </a:xfrm>
        </p:spPr>
        <p:txBody>
          <a:bodyPr/>
          <a:lstStyle/>
          <a:p>
            <a:r>
              <a:rPr lang="en-US" dirty="0"/>
              <a:t>Data Understanding</a:t>
            </a:r>
          </a:p>
        </p:txBody>
      </p:sp>
      <p:sp>
        <p:nvSpPr>
          <p:cNvPr id="3" name="Rectangle 2">
            <a:extLst>
              <a:ext uri="{FF2B5EF4-FFF2-40B4-BE49-F238E27FC236}">
                <a16:creationId xmlns="" xmlns:a16="http://schemas.microsoft.com/office/drawing/2014/main" id="{3A1A8CAC-8B4D-4DC6-9F59-336443351BAB}"/>
              </a:ext>
            </a:extLst>
          </p:cNvPr>
          <p:cNvSpPr/>
          <p:nvPr/>
        </p:nvSpPr>
        <p:spPr>
          <a:xfrm>
            <a:off x="835302" y="1071369"/>
            <a:ext cx="10515600" cy="5632311"/>
          </a:xfrm>
          <a:prstGeom prst="rect">
            <a:avLst/>
          </a:prstGeom>
        </p:spPr>
        <p:txBody>
          <a:bodyPr wrap="square">
            <a:spAutoFit/>
          </a:bodyPr>
          <a:lstStyle/>
          <a:p>
            <a:pPr marL="457200" indent="-457200" algn="just">
              <a:buFont typeface="Arial" panose="020B0604020202020204" pitchFamily="34" charset="0"/>
              <a:buChar char="•"/>
            </a:pPr>
            <a:r>
              <a:rPr lang="en-US" sz="2400" dirty="0"/>
              <a:t>Few important features in the data are Order number, Order Date, City, SKU Code, Size, Color, Quantity, Invoiced, Gross Margin</a:t>
            </a:r>
          </a:p>
          <a:p>
            <a:pPr marL="457200" indent="-4572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Feature Description:</a:t>
            </a:r>
          </a:p>
          <a:p>
            <a:pPr marL="914400" lvl="1" indent="-457200" algn="just">
              <a:buFont typeface="Wingdings" panose="05000000000000000000" pitchFamily="2" charset="2"/>
              <a:buChar char="Ø"/>
            </a:pPr>
            <a:r>
              <a:rPr lang="en-US" sz="2400" dirty="0"/>
              <a:t>Order number : Auto generated Order number in order management system</a:t>
            </a:r>
          </a:p>
          <a:p>
            <a:pPr marL="914400" lvl="1" indent="-457200" algn="just">
              <a:buFont typeface="Wingdings" panose="05000000000000000000" pitchFamily="2" charset="2"/>
              <a:buChar char="Ø"/>
            </a:pPr>
            <a:r>
              <a:rPr lang="en-US" sz="2400" dirty="0"/>
              <a:t>Order Date :- Exact time of the order</a:t>
            </a:r>
          </a:p>
          <a:p>
            <a:pPr marL="914400" lvl="1" indent="-457200" algn="just">
              <a:buFont typeface="Wingdings" panose="05000000000000000000" pitchFamily="2" charset="2"/>
              <a:buChar char="Ø"/>
            </a:pPr>
            <a:r>
              <a:rPr lang="en-US" sz="2400" dirty="0"/>
              <a:t>City :- Order placing city</a:t>
            </a:r>
          </a:p>
          <a:p>
            <a:pPr marL="914400" lvl="1" indent="-457200" algn="just">
              <a:buFont typeface="Wingdings" panose="05000000000000000000" pitchFamily="2" charset="2"/>
              <a:buChar char="Ø"/>
            </a:pPr>
            <a:r>
              <a:rPr lang="en-US" sz="2400" dirty="0"/>
              <a:t>SKU Code :- The SKU code (product code) ordered by the customer</a:t>
            </a:r>
          </a:p>
          <a:p>
            <a:pPr marL="914400" lvl="1" indent="-457200" algn="just">
              <a:buFont typeface="Wingdings" panose="05000000000000000000" pitchFamily="2" charset="2"/>
              <a:buChar char="Ø"/>
            </a:pPr>
            <a:r>
              <a:rPr lang="en-US" sz="2400" dirty="0"/>
              <a:t>Size :- Product Size</a:t>
            </a:r>
          </a:p>
          <a:p>
            <a:pPr marL="914400" lvl="1" indent="-457200" algn="just">
              <a:buFont typeface="Wingdings" panose="05000000000000000000" pitchFamily="2" charset="2"/>
              <a:buChar char="Ø"/>
            </a:pPr>
            <a:r>
              <a:rPr lang="en-US" sz="2400" dirty="0"/>
              <a:t>Color :- color name given by the designer</a:t>
            </a:r>
          </a:p>
          <a:p>
            <a:pPr marL="914400" lvl="1" indent="-457200" algn="just">
              <a:buFont typeface="Wingdings" panose="05000000000000000000" pitchFamily="2" charset="2"/>
              <a:buChar char="Ø"/>
            </a:pPr>
            <a:r>
              <a:rPr lang="en-US" sz="2400" dirty="0"/>
              <a:t>Quantity :- Qty ordered per SKU</a:t>
            </a:r>
          </a:p>
          <a:p>
            <a:pPr marL="914400" lvl="1" indent="-457200" algn="just">
              <a:buFont typeface="Wingdings" panose="05000000000000000000" pitchFamily="2" charset="2"/>
              <a:buChar char="Ø"/>
            </a:pPr>
            <a:r>
              <a:rPr lang="en-US" sz="2400" dirty="0"/>
              <a:t>Invoiced :- invoiced to the customer</a:t>
            </a:r>
          </a:p>
          <a:p>
            <a:pPr marL="914400" lvl="1" indent="-457200" algn="just">
              <a:buFont typeface="Wingdings" panose="05000000000000000000" pitchFamily="2" charset="2"/>
              <a:buChar char="Ø"/>
            </a:pPr>
            <a:r>
              <a:rPr lang="en-US" sz="2400" dirty="0"/>
              <a:t>Gross Margin :- percentage of profit made on invoiced amount</a:t>
            </a:r>
          </a:p>
          <a:p>
            <a:pPr lvl="1" algn="just"/>
            <a:endParaRPr lang="en-US" sz="2400" dirty="0"/>
          </a:p>
        </p:txBody>
      </p:sp>
    </p:spTree>
    <p:extLst>
      <p:ext uri="{BB962C8B-B14F-4D97-AF65-F5344CB8AC3E}">
        <p14:creationId xmlns:p14="http://schemas.microsoft.com/office/powerpoint/2010/main" val="1072773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401844" y="187890"/>
            <a:ext cx="8401878" cy="646997"/>
          </a:xfrm>
        </p:spPr>
        <p:txBody>
          <a:bodyPr>
            <a:normAutofit fontScale="90000"/>
          </a:bodyPr>
          <a:lstStyle/>
          <a:p>
            <a:pPr algn="just"/>
            <a:r>
              <a:rPr lang="en-US" sz="4400" dirty="0"/>
              <a:t>Data Preparation </a:t>
            </a:r>
          </a:p>
        </p:txBody>
      </p:sp>
      <p:sp>
        <p:nvSpPr>
          <p:cNvPr id="3" name="Rectangle 2">
            <a:extLst>
              <a:ext uri="{FF2B5EF4-FFF2-40B4-BE49-F238E27FC236}">
                <a16:creationId xmlns="" xmlns:a16="http://schemas.microsoft.com/office/drawing/2014/main" id="{3A1A8CAC-8B4D-4DC6-9F59-336443351BAB}"/>
              </a:ext>
            </a:extLst>
          </p:cNvPr>
          <p:cNvSpPr/>
          <p:nvPr/>
        </p:nvSpPr>
        <p:spPr>
          <a:xfrm>
            <a:off x="401844" y="742122"/>
            <a:ext cx="11644382" cy="4401205"/>
          </a:xfrm>
          <a:prstGeom prst="rect">
            <a:avLst/>
          </a:prstGeom>
        </p:spPr>
        <p:txBody>
          <a:bodyPr wrap="square">
            <a:spAutoFit/>
          </a:bodyPr>
          <a:lstStyle/>
          <a:p>
            <a:pPr algn="just"/>
            <a:r>
              <a:rPr lang="en-US" sz="2800" dirty="0"/>
              <a:t>For any business, data preparation is the most important step as</a:t>
            </a:r>
            <a:r>
              <a:rPr lang="en-US" dirty="0"/>
              <a:t> </a:t>
            </a:r>
            <a:r>
              <a:rPr lang="en-US" sz="2800" dirty="0"/>
              <a:t>it improves the data quality and increases the overall productivity</a:t>
            </a:r>
          </a:p>
          <a:p>
            <a:pPr algn="just"/>
            <a:r>
              <a:rPr lang="en-US" sz="2800" dirty="0"/>
              <a:t>Below are the few techniques which has been used for the data cleaning :</a:t>
            </a:r>
          </a:p>
          <a:p>
            <a:pPr marL="514350" indent="-514350" algn="just">
              <a:buFont typeface="Arial" panose="020B0604020202020204" pitchFamily="34" charset="0"/>
              <a:buChar char="•"/>
            </a:pPr>
            <a:r>
              <a:rPr lang="en-US" sz="2800" dirty="0"/>
              <a:t>Creating Unique Order No. :- Dataset contain multiple Order number for same product purchase (as it’s taking one row for every unit purchase) Solution to this is creating a new order number by matching Order No and SKU Code</a:t>
            </a:r>
          </a:p>
          <a:p>
            <a:pPr marL="514350" indent="-514350" algn="just">
              <a:buFont typeface="Arial" panose="020B0604020202020204" pitchFamily="34" charset="0"/>
              <a:buChar char="•"/>
            </a:pPr>
            <a:r>
              <a:rPr lang="en-US" sz="2800" dirty="0"/>
              <a:t>Removing Outlier:- Based on Invoiced amount removed the outlier (these are retailer. Will treat them separately)</a:t>
            </a:r>
          </a:p>
          <a:p>
            <a:pPr algn="just"/>
            <a:endParaRPr lang="en-US" sz="2800" dirty="0"/>
          </a:p>
        </p:txBody>
      </p:sp>
    </p:spTree>
    <p:extLst>
      <p:ext uri="{BB962C8B-B14F-4D97-AF65-F5344CB8AC3E}">
        <p14:creationId xmlns:p14="http://schemas.microsoft.com/office/powerpoint/2010/main" val="195249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dirty="0"/>
              <a:t>Data Preparation</a:t>
            </a:r>
          </a:p>
        </p:txBody>
      </p:sp>
      <p:sp>
        <p:nvSpPr>
          <p:cNvPr id="3" name="Rectangle 2">
            <a:extLst>
              <a:ext uri="{FF2B5EF4-FFF2-40B4-BE49-F238E27FC236}">
                <a16:creationId xmlns="" xmlns:a16="http://schemas.microsoft.com/office/drawing/2014/main" id="{3A1A8CAC-8B4D-4DC6-9F59-336443351BAB}"/>
              </a:ext>
            </a:extLst>
          </p:cNvPr>
          <p:cNvSpPr/>
          <p:nvPr/>
        </p:nvSpPr>
        <p:spPr>
          <a:xfrm>
            <a:off x="441602" y="980063"/>
            <a:ext cx="10515600" cy="5693866"/>
          </a:xfrm>
          <a:prstGeom prst="rect">
            <a:avLst/>
          </a:prstGeom>
        </p:spPr>
        <p:txBody>
          <a:bodyPr wrap="square">
            <a:spAutoFit/>
          </a:bodyPr>
          <a:lstStyle/>
          <a:p>
            <a:pPr marL="457200" indent="-457200" algn="just">
              <a:buFont typeface="Arial" panose="020B0604020202020204" pitchFamily="34" charset="0"/>
              <a:buChar char="•"/>
            </a:pPr>
            <a:r>
              <a:rPr lang="en-US" sz="2800" dirty="0"/>
              <a:t>Huge amount of time has been spent on cleaning the city. Prominent issues with the city columns are:- </a:t>
            </a:r>
          </a:p>
          <a:p>
            <a:pPr marL="457200" indent="-457200" algn="just">
              <a:buFont typeface="Wingdings" panose="05000000000000000000" pitchFamily="2" charset="2"/>
              <a:buChar char="Ø"/>
            </a:pPr>
            <a:r>
              <a:rPr lang="en-US" sz="2800" dirty="0"/>
              <a:t>Similar names for same city. E.g.  Bangalore , Bengaluru </a:t>
            </a:r>
          </a:p>
          <a:p>
            <a:pPr marL="457200" indent="-457200" algn="just">
              <a:buFont typeface="Wingdings" panose="05000000000000000000" pitchFamily="2" charset="2"/>
              <a:buChar char="Ø"/>
            </a:pPr>
            <a:r>
              <a:rPr lang="en-US" sz="2800" dirty="0"/>
              <a:t>Whole address or just the pin code in city column</a:t>
            </a:r>
          </a:p>
          <a:p>
            <a:pPr marL="457200" indent="-457200" algn="just">
              <a:buFont typeface="Wingdings" panose="05000000000000000000" pitchFamily="2" charset="2"/>
              <a:buChar char="Ø"/>
            </a:pPr>
            <a:r>
              <a:rPr lang="en-US" sz="2800" dirty="0"/>
              <a:t>Some cities like Bangalore is tagged to Tamil Nadu, Delhi etc.</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algn="just"/>
            <a:endParaRPr lang="en-US" sz="2800" dirty="0"/>
          </a:p>
          <a:p>
            <a:pPr algn="just"/>
            <a:endParaRPr lang="en-US" sz="2800" dirty="0"/>
          </a:p>
        </p:txBody>
      </p:sp>
      <p:pic>
        <p:nvPicPr>
          <p:cNvPr id="6" name="Picture 5">
            <a:extLst>
              <a:ext uri="{FF2B5EF4-FFF2-40B4-BE49-F238E27FC236}">
                <a16:creationId xmlns="" xmlns:a16="http://schemas.microsoft.com/office/drawing/2014/main" id="{B721FF24-0095-4353-B5A9-43DDC064E605}"/>
              </a:ext>
            </a:extLst>
          </p:cNvPr>
          <p:cNvPicPr>
            <a:picLocks noChangeAspect="1"/>
          </p:cNvPicPr>
          <p:nvPr/>
        </p:nvPicPr>
        <p:blipFill>
          <a:blip r:embed="rId2"/>
          <a:stretch>
            <a:fillRect/>
          </a:stretch>
        </p:blipFill>
        <p:spPr>
          <a:xfrm>
            <a:off x="9870867" y="2020262"/>
            <a:ext cx="1833148" cy="4027937"/>
          </a:xfrm>
          <a:prstGeom prst="rect">
            <a:avLst/>
          </a:prstGeom>
        </p:spPr>
      </p:pic>
    </p:spTree>
    <p:extLst>
      <p:ext uri="{BB962C8B-B14F-4D97-AF65-F5344CB8AC3E}">
        <p14:creationId xmlns:p14="http://schemas.microsoft.com/office/powerpoint/2010/main" val="3764298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9605</TotalTime>
  <Words>827</Words>
  <Application>Microsoft Office PowerPoint</Application>
  <PresentationFormat>Widescreen</PresentationFormat>
  <Paragraphs>121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Din</vt:lpstr>
      <vt:lpstr>Wingdings</vt:lpstr>
      <vt:lpstr>1_Office Theme</vt:lpstr>
      <vt:lpstr>Repeat Visit Modeling in  E-Commerce</vt:lpstr>
      <vt:lpstr>Project Pipeline</vt:lpstr>
      <vt:lpstr>Process</vt:lpstr>
      <vt:lpstr>Business Understanding</vt:lpstr>
      <vt:lpstr>Business Understanding</vt:lpstr>
      <vt:lpstr>Data Understanding</vt:lpstr>
      <vt:lpstr>Data Understanding</vt:lpstr>
      <vt:lpstr>Data Preparation </vt:lpstr>
      <vt:lpstr>Data Preparation</vt:lpstr>
      <vt:lpstr>Data Preparation</vt:lpstr>
      <vt:lpstr>Exploratory Data Analysis </vt:lpstr>
      <vt:lpstr>Exploratory Data Analysis </vt:lpstr>
      <vt:lpstr>EDA – Correlation Matrix</vt:lpstr>
      <vt:lpstr>EDA – Top 5 State Sales</vt:lpstr>
      <vt:lpstr>EDA – Top 5 Cities Sales &amp; GM </vt:lpstr>
      <vt:lpstr>EDA – Top 5 Cities Gross Margin</vt:lpstr>
      <vt:lpstr>EDA – Top 5 Cities Gross Margin</vt:lpstr>
      <vt:lpstr>EDA – Monetary &amp; GM Quartile wise</vt:lpstr>
      <vt:lpstr>EDA – Customers Retain/Lost</vt:lpstr>
      <vt:lpstr>Repeat Visit Modeling </vt:lpstr>
      <vt:lpstr>Repeat Visit Modeling </vt:lpstr>
      <vt:lpstr>Repeat Visit Modeling  - KNN </vt:lpstr>
      <vt:lpstr>Repeat Visit Modeling  - Decision Tree </vt:lpstr>
      <vt:lpstr>Repeat Visit Modeling  - Random Forest </vt:lpstr>
      <vt:lpstr>Evaluation</vt:lpstr>
      <vt:lpstr>Special Thanks to Dr. J.B.Simha and  Dr. Shinu Abhi for guidance  Sanjeev Kumar Jha for collaborative work support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Mahapara Gayasuddin</dc:creator>
  <cp:lastModifiedBy>Madhuri Jha</cp:lastModifiedBy>
  <cp:revision>514</cp:revision>
  <dcterms:created xsi:type="dcterms:W3CDTF">2019-11-25T16:12:31Z</dcterms:created>
  <dcterms:modified xsi:type="dcterms:W3CDTF">2021-03-06T10:08:53Z</dcterms:modified>
</cp:coreProperties>
</file>