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1"/>
  </p:notesMasterIdLst>
  <p:handoutMasterIdLst>
    <p:handoutMasterId r:id="rId32"/>
  </p:handoutMasterIdLst>
  <p:sldIdLst>
    <p:sldId id="256" r:id="rId2"/>
    <p:sldId id="307" r:id="rId3"/>
    <p:sldId id="321" r:id="rId4"/>
    <p:sldId id="282" r:id="rId5"/>
    <p:sldId id="322" r:id="rId6"/>
    <p:sldId id="323" r:id="rId7"/>
    <p:sldId id="289" r:id="rId8"/>
    <p:sldId id="324" r:id="rId9"/>
    <p:sldId id="295" r:id="rId10"/>
    <p:sldId id="300" r:id="rId11"/>
    <p:sldId id="327" r:id="rId12"/>
    <p:sldId id="328" r:id="rId13"/>
    <p:sldId id="333" r:id="rId14"/>
    <p:sldId id="325" r:id="rId15"/>
    <p:sldId id="326" r:id="rId16"/>
    <p:sldId id="319" r:id="rId17"/>
    <p:sldId id="329" r:id="rId18"/>
    <p:sldId id="330" r:id="rId19"/>
    <p:sldId id="331" r:id="rId20"/>
    <p:sldId id="332" r:id="rId21"/>
    <p:sldId id="314" r:id="rId22"/>
    <p:sldId id="304" r:id="rId23"/>
    <p:sldId id="285" r:id="rId24"/>
    <p:sldId id="286" r:id="rId25"/>
    <p:sldId id="316" r:id="rId26"/>
    <p:sldId id="311" r:id="rId27"/>
    <p:sldId id="315" r:id="rId28"/>
    <p:sldId id="308" r:id="rId29"/>
    <p:sldId id="277" r:id="rId30"/>
  </p:sldIdLst>
  <p:sldSz cx="12192000" cy="6858000"/>
  <p:notesSz cx="6858000" cy="9144000"/>
  <p:embeddedFontLst>
    <p:embeddedFont>
      <p:font typeface="Calibri" panose="020F0502020204030204" pitchFamily="34" charset="0"/>
      <p:regular r:id="rId33"/>
      <p:bold r:id="rId34"/>
      <p:italic r:id="rId35"/>
      <p:boldItalic r:id="rId36"/>
    </p:embeddedFont>
    <p:embeddedFont>
      <p:font typeface="Roboto Slab" panose="020B0604020202020204" charset="0"/>
      <p:regular r:id="rId37"/>
      <p:bold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F2F2F2"/>
    <a:srgbClr val="532476"/>
    <a:srgbClr val="595959"/>
    <a:srgbClr val="9900CC"/>
    <a:srgbClr val="9900FF"/>
    <a:srgbClr val="9933FF"/>
    <a:srgbClr val="990099"/>
    <a:srgbClr val="000000"/>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41" autoAdjust="0"/>
    <p:restoredTop sz="84875" autoAdjust="0"/>
  </p:normalViewPr>
  <p:slideViewPr>
    <p:cSldViewPr snapToGrid="0">
      <p:cViewPr varScale="1">
        <p:scale>
          <a:sx n="61" d="100"/>
          <a:sy n="61" d="100"/>
        </p:scale>
        <p:origin x="672" y="66"/>
      </p:cViewPr>
      <p:guideLst>
        <p:guide orient="horz" pos="2160"/>
        <p:guide pos="3840"/>
      </p:guideLst>
    </p:cSldViewPr>
  </p:slideViewPr>
  <p:notesTextViewPr>
    <p:cViewPr>
      <p:scale>
        <a:sx n="1" d="1"/>
        <a:sy n="1" d="1"/>
      </p:scale>
      <p:origin x="0" y="0"/>
    </p:cViewPr>
  </p:notesTextViewPr>
  <p:sorterViewPr>
    <p:cViewPr>
      <p:scale>
        <a:sx n="100" d="100"/>
        <a:sy n="100" d="100"/>
      </p:scale>
      <p:origin x="0" y="-241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2BFF4E-E832-41FE-83D9-AB0D408C9A2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7BF6C64-C895-4DEE-A406-CF4EDA9FE196}">
      <dgm:prSet custT="1"/>
      <dgm:spPr>
        <a:solidFill>
          <a:schemeClr val="accent1">
            <a:lumMod val="20000"/>
            <a:lumOff val="80000"/>
          </a:schemeClr>
        </a:solidFill>
      </dgm:spPr>
      <dgm:t>
        <a:bodyPr/>
        <a:lstStyle/>
        <a:p>
          <a:r>
            <a:rPr lang="en-US" sz="2400" dirty="0">
              <a:solidFill>
                <a:schemeClr val="tx1"/>
              </a:solidFill>
              <a:latin typeface="Arial" pitchFamily="34" charset="0"/>
              <a:cs typeface="Arial" pitchFamily="34" charset="0"/>
            </a:rPr>
            <a:t>1.Improve customer experience.</a:t>
          </a:r>
        </a:p>
        <a:p>
          <a:r>
            <a:rPr lang="en-US" sz="2400" dirty="0">
              <a:solidFill>
                <a:schemeClr val="tx1"/>
              </a:solidFill>
              <a:latin typeface="Arial" pitchFamily="34" charset="0"/>
              <a:cs typeface="Arial" pitchFamily="34" charset="0"/>
            </a:rPr>
            <a:t>2. Reduce unnecessary service calls and in-person appointments through proactive customer care.</a:t>
          </a:r>
        </a:p>
        <a:p>
          <a:r>
            <a:rPr lang="en-US" sz="2400" dirty="0">
              <a:solidFill>
                <a:schemeClr val="tx1"/>
              </a:solidFill>
              <a:latin typeface="Arial" pitchFamily="34" charset="0"/>
              <a:cs typeface="Arial" pitchFamily="34" charset="0"/>
            </a:rPr>
            <a:t> 3.Analyze the potential of new offerings.</a:t>
          </a:r>
        </a:p>
        <a:p>
          <a:r>
            <a:rPr lang="en-US" sz="2400" dirty="0">
              <a:solidFill>
                <a:schemeClr val="tx1"/>
              </a:solidFill>
              <a:latin typeface="Arial" pitchFamily="34" charset="0"/>
              <a:cs typeface="Arial" pitchFamily="34" charset="0"/>
            </a:rPr>
            <a:t>4.Reduce customer churn rate.</a:t>
          </a:r>
        </a:p>
        <a:p>
          <a:r>
            <a:rPr lang="en-US" sz="2400" dirty="0">
              <a:solidFill>
                <a:schemeClr val="tx1"/>
              </a:solidFill>
              <a:latin typeface="Arial" pitchFamily="34" charset="0"/>
              <a:cs typeface="Arial" pitchFamily="34" charset="0"/>
            </a:rPr>
            <a:t>5.Analyze customer feelings and viral Topics among customers with respect to  Telecom perspectives using Topic Modeling and Sentiment Analysis.</a:t>
          </a:r>
        </a:p>
      </dgm:t>
    </dgm:pt>
    <dgm:pt modelId="{9419C092-E4F5-4782-8DF6-FD3E049BBE51}" type="parTrans" cxnId="{67113A68-93BA-407B-9D74-CF56E1B7C2EE}">
      <dgm:prSet/>
      <dgm:spPr/>
      <dgm:t>
        <a:bodyPr/>
        <a:lstStyle/>
        <a:p>
          <a:endParaRPr lang="en-US"/>
        </a:p>
      </dgm:t>
    </dgm:pt>
    <dgm:pt modelId="{57F3071F-8378-4068-89DD-292C7C5A75ED}" type="sibTrans" cxnId="{67113A68-93BA-407B-9D74-CF56E1B7C2EE}">
      <dgm:prSet/>
      <dgm:spPr/>
      <dgm:t>
        <a:bodyPr/>
        <a:lstStyle/>
        <a:p>
          <a:endParaRPr lang="en-US"/>
        </a:p>
      </dgm:t>
    </dgm:pt>
    <dgm:pt modelId="{92ACD286-C043-4401-A0E6-BCAEFEDE357F}" type="pres">
      <dgm:prSet presAssocID="{4F2BFF4E-E832-41FE-83D9-AB0D408C9A23}" presName="linear" presStyleCnt="0">
        <dgm:presLayoutVars>
          <dgm:animLvl val="lvl"/>
          <dgm:resizeHandles val="exact"/>
        </dgm:presLayoutVars>
      </dgm:prSet>
      <dgm:spPr/>
    </dgm:pt>
    <dgm:pt modelId="{AE943645-B23B-4134-9B6B-DE843F254D81}" type="pres">
      <dgm:prSet presAssocID="{C7BF6C64-C895-4DEE-A406-CF4EDA9FE196}" presName="parentText" presStyleLbl="node1" presStyleIdx="0" presStyleCnt="1">
        <dgm:presLayoutVars>
          <dgm:chMax val="0"/>
          <dgm:bulletEnabled val="1"/>
        </dgm:presLayoutVars>
      </dgm:prSet>
      <dgm:spPr/>
    </dgm:pt>
  </dgm:ptLst>
  <dgm:cxnLst>
    <dgm:cxn modelId="{C873FB0C-57E5-4AE6-A309-A80F824B7A97}" type="presOf" srcId="{C7BF6C64-C895-4DEE-A406-CF4EDA9FE196}" destId="{AE943645-B23B-4134-9B6B-DE843F254D81}" srcOrd="0" destOrd="0" presId="urn:microsoft.com/office/officeart/2005/8/layout/vList2"/>
    <dgm:cxn modelId="{18C00C3C-5EEE-4DA8-B892-D9883AE8A4E9}" type="presOf" srcId="{4F2BFF4E-E832-41FE-83D9-AB0D408C9A23}" destId="{92ACD286-C043-4401-A0E6-BCAEFEDE357F}" srcOrd="0" destOrd="0" presId="urn:microsoft.com/office/officeart/2005/8/layout/vList2"/>
    <dgm:cxn modelId="{67113A68-93BA-407B-9D74-CF56E1B7C2EE}" srcId="{4F2BFF4E-E832-41FE-83D9-AB0D408C9A23}" destId="{C7BF6C64-C895-4DEE-A406-CF4EDA9FE196}" srcOrd="0" destOrd="0" parTransId="{9419C092-E4F5-4782-8DF6-FD3E049BBE51}" sibTransId="{57F3071F-8378-4068-89DD-292C7C5A75ED}"/>
    <dgm:cxn modelId="{AC7614F4-AD04-42CD-95AF-AEAA64BE6DB9}" type="presParOf" srcId="{92ACD286-C043-4401-A0E6-BCAEFEDE357F}" destId="{AE943645-B23B-4134-9B6B-DE843F254D8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2BFF4E-E832-41FE-83D9-AB0D408C9A2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B7F02C8-5717-4A36-8686-4E2D6A2C820F}">
      <dgm:prSet custT="1"/>
      <dgm:spPr>
        <a:solidFill>
          <a:schemeClr val="accent1">
            <a:lumMod val="20000"/>
            <a:lumOff val="80000"/>
          </a:schemeClr>
        </a:solidFill>
      </dgm:spPr>
      <dgm:t>
        <a:bodyPr/>
        <a:lstStyle/>
        <a:p>
          <a:r>
            <a:rPr lang="en-US" sz="2400" dirty="0">
              <a:solidFill>
                <a:schemeClr val="tx1"/>
              </a:solidFill>
              <a:latin typeface="Arial" pitchFamily="34" charset="0"/>
              <a:cs typeface="Arial" pitchFamily="34" charset="0"/>
            </a:rPr>
            <a:t>1.Combatting Traffic Overload: it can create automatically the number of virtual machines, required to handle the incoming amount of Text traffic, and funnel the excessive traffic via these virtual machines, promptly and without human involvement.</a:t>
          </a:r>
        </a:p>
        <a:p>
          <a:r>
            <a:rPr lang="en-US" sz="2400" dirty="0">
              <a:solidFill>
                <a:schemeClr val="tx1"/>
              </a:solidFill>
              <a:latin typeface="Arial" pitchFamily="34" charset="0"/>
              <a:cs typeface="Arial" pitchFamily="34" charset="0"/>
            </a:rPr>
            <a:t>2.Optimizing Service Quality by Predicting Future Network Usage.</a:t>
          </a:r>
        </a:p>
        <a:p>
          <a:r>
            <a:rPr lang="en-US" sz="2400" dirty="0">
              <a:solidFill>
                <a:schemeClr val="tx1"/>
              </a:solidFill>
              <a:latin typeface="Arial" pitchFamily="34" charset="0"/>
              <a:cs typeface="Arial" pitchFamily="34" charset="0"/>
            </a:rPr>
            <a:t>3.Performing Predictive Maintenance-it can detect various alarming network signals that may indicate probable forthcoming network failure.</a:t>
          </a:r>
        </a:p>
        <a:p>
          <a:r>
            <a:rPr lang="en-US" sz="2400" dirty="0">
              <a:solidFill>
                <a:schemeClr val="tx1"/>
              </a:solidFill>
              <a:latin typeface="Arial" pitchFamily="34" charset="0"/>
              <a:cs typeface="Arial" pitchFamily="34" charset="0"/>
            </a:rPr>
            <a:t>4.Averting Malicious Actions: With Machine Learning, network can be trained to identify a large number of Malicious requests and make a decision on whether to deny these requests flat-out, or shunt them to another.</a:t>
          </a:r>
        </a:p>
      </dgm:t>
    </dgm:pt>
    <dgm:pt modelId="{2D0FFDB1-55BF-43C0-8E3D-96E95BDB318B}" type="parTrans" cxnId="{FC81EA38-DDBA-4B6B-98FC-F9927BBBF149}">
      <dgm:prSet/>
      <dgm:spPr/>
      <dgm:t>
        <a:bodyPr/>
        <a:lstStyle/>
        <a:p>
          <a:endParaRPr lang="en-US"/>
        </a:p>
      </dgm:t>
    </dgm:pt>
    <dgm:pt modelId="{73CCABE0-EC5B-4CA6-885C-4358BBF71984}" type="sibTrans" cxnId="{FC81EA38-DDBA-4B6B-98FC-F9927BBBF149}">
      <dgm:prSet/>
      <dgm:spPr/>
      <dgm:t>
        <a:bodyPr/>
        <a:lstStyle/>
        <a:p>
          <a:endParaRPr lang="en-US"/>
        </a:p>
      </dgm:t>
    </dgm:pt>
    <dgm:pt modelId="{92ACD286-C043-4401-A0E6-BCAEFEDE357F}" type="pres">
      <dgm:prSet presAssocID="{4F2BFF4E-E832-41FE-83D9-AB0D408C9A23}" presName="linear" presStyleCnt="0">
        <dgm:presLayoutVars>
          <dgm:animLvl val="lvl"/>
          <dgm:resizeHandles val="exact"/>
        </dgm:presLayoutVars>
      </dgm:prSet>
      <dgm:spPr/>
    </dgm:pt>
    <dgm:pt modelId="{74057BD5-187A-454F-BA63-98C6162890ED}" type="pres">
      <dgm:prSet presAssocID="{DB7F02C8-5717-4A36-8686-4E2D6A2C820F}" presName="parentText" presStyleLbl="node1" presStyleIdx="0" presStyleCnt="1">
        <dgm:presLayoutVars>
          <dgm:chMax val="0"/>
          <dgm:bulletEnabled val="1"/>
        </dgm:presLayoutVars>
      </dgm:prSet>
      <dgm:spPr/>
    </dgm:pt>
  </dgm:ptLst>
  <dgm:cxnLst>
    <dgm:cxn modelId="{1CD22537-C485-4095-BE15-833DA64DCAAA}" type="presOf" srcId="{DB7F02C8-5717-4A36-8686-4E2D6A2C820F}" destId="{74057BD5-187A-454F-BA63-98C6162890ED}" srcOrd="0" destOrd="0" presId="urn:microsoft.com/office/officeart/2005/8/layout/vList2"/>
    <dgm:cxn modelId="{FC81EA38-DDBA-4B6B-98FC-F9927BBBF149}" srcId="{4F2BFF4E-E832-41FE-83D9-AB0D408C9A23}" destId="{DB7F02C8-5717-4A36-8686-4E2D6A2C820F}" srcOrd="0" destOrd="0" parTransId="{2D0FFDB1-55BF-43C0-8E3D-96E95BDB318B}" sibTransId="{73CCABE0-EC5B-4CA6-885C-4358BBF71984}"/>
    <dgm:cxn modelId="{841384BD-54AA-4843-A303-C4F181C9F26E}" type="presOf" srcId="{4F2BFF4E-E832-41FE-83D9-AB0D408C9A23}" destId="{92ACD286-C043-4401-A0E6-BCAEFEDE357F}" srcOrd="0" destOrd="0" presId="urn:microsoft.com/office/officeart/2005/8/layout/vList2"/>
    <dgm:cxn modelId="{920FFFBD-8352-4101-BBA8-409CF26500CA}" type="presParOf" srcId="{92ACD286-C043-4401-A0E6-BCAEFEDE357F}" destId="{74057BD5-187A-454F-BA63-98C6162890E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78D765-B8BC-4967-B8AB-DE84E66995C9}" type="doc">
      <dgm:prSet loTypeId="urn:microsoft.com/office/officeart/2005/8/layout/hChevron3" loCatId="process" qsTypeId="urn:microsoft.com/office/officeart/2005/8/quickstyle/simple1" qsCatId="simple" csTypeId="urn:microsoft.com/office/officeart/2005/8/colors/accent1_2" csCatId="accent1" phldr="1"/>
      <dgm:spPr/>
    </dgm:pt>
    <dgm:pt modelId="{80FE1197-F2EF-4635-B2D7-57A25E4CF02A}">
      <dgm:prSet phldrT="[Text]"/>
      <dgm:spPr/>
      <dgm:t>
        <a:bodyPr/>
        <a:lstStyle/>
        <a:p>
          <a:r>
            <a:rPr lang="en-US"/>
            <a:t>Acquisition</a:t>
          </a:r>
          <a:endParaRPr lang="en-US" dirty="0"/>
        </a:p>
      </dgm:t>
    </dgm:pt>
    <dgm:pt modelId="{11D0CE1C-E67F-47B9-91BB-5BEC1E45E295}" type="parTrans" cxnId="{132849B5-8950-4759-B0DE-A521AB27D131}">
      <dgm:prSet/>
      <dgm:spPr/>
      <dgm:t>
        <a:bodyPr/>
        <a:lstStyle/>
        <a:p>
          <a:endParaRPr lang="en-US"/>
        </a:p>
      </dgm:t>
    </dgm:pt>
    <dgm:pt modelId="{DE56296A-8F2F-4A26-84DB-F1CDD7E9A795}" type="sibTrans" cxnId="{132849B5-8950-4759-B0DE-A521AB27D131}">
      <dgm:prSet/>
      <dgm:spPr/>
      <dgm:t>
        <a:bodyPr/>
        <a:lstStyle/>
        <a:p>
          <a:endParaRPr lang="en-US"/>
        </a:p>
      </dgm:t>
    </dgm:pt>
    <dgm:pt modelId="{EC7528F0-EC9E-46AC-AFBD-EED8FA32DEC2}">
      <dgm:prSet phldrT="[Text]"/>
      <dgm:spPr/>
      <dgm:t>
        <a:bodyPr/>
        <a:lstStyle/>
        <a:p>
          <a:r>
            <a:rPr lang="en-US" dirty="0"/>
            <a:t>Servicing</a:t>
          </a:r>
        </a:p>
      </dgm:t>
    </dgm:pt>
    <dgm:pt modelId="{0D9AF7D3-86C7-432E-AF24-C7CF6B58B7E4}" type="parTrans" cxnId="{F4EDA0E0-AAC1-4406-9591-1AEC1A4A43E8}">
      <dgm:prSet/>
      <dgm:spPr/>
      <dgm:t>
        <a:bodyPr/>
        <a:lstStyle/>
        <a:p>
          <a:endParaRPr lang="en-US"/>
        </a:p>
      </dgm:t>
    </dgm:pt>
    <dgm:pt modelId="{38FE3ECA-23AD-4CC4-8527-1C8D3CA667BD}" type="sibTrans" cxnId="{F4EDA0E0-AAC1-4406-9591-1AEC1A4A43E8}">
      <dgm:prSet/>
      <dgm:spPr/>
      <dgm:t>
        <a:bodyPr/>
        <a:lstStyle/>
        <a:p>
          <a:endParaRPr lang="en-US"/>
        </a:p>
      </dgm:t>
    </dgm:pt>
    <dgm:pt modelId="{7C4F63C6-3864-4E18-AA72-C4409A13BF68}">
      <dgm:prSet phldrT="[Text]"/>
      <dgm:spPr/>
      <dgm:t>
        <a:bodyPr/>
        <a:lstStyle/>
        <a:p>
          <a:r>
            <a:rPr lang="en-US" dirty="0"/>
            <a:t>Collection &amp; Recovery</a:t>
          </a:r>
        </a:p>
      </dgm:t>
    </dgm:pt>
    <dgm:pt modelId="{C66AEA90-A5E7-448E-8F3A-9A9741762E4B}" type="parTrans" cxnId="{1EC388A0-FC8D-4195-9D4C-E41A01135591}">
      <dgm:prSet/>
      <dgm:spPr/>
      <dgm:t>
        <a:bodyPr/>
        <a:lstStyle/>
        <a:p>
          <a:endParaRPr lang="en-US"/>
        </a:p>
      </dgm:t>
    </dgm:pt>
    <dgm:pt modelId="{921530E3-1739-4C1F-A0C2-6D61AEA19BA3}" type="sibTrans" cxnId="{1EC388A0-FC8D-4195-9D4C-E41A01135591}">
      <dgm:prSet/>
      <dgm:spPr/>
      <dgm:t>
        <a:bodyPr/>
        <a:lstStyle/>
        <a:p>
          <a:endParaRPr lang="en-US"/>
        </a:p>
      </dgm:t>
    </dgm:pt>
    <dgm:pt modelId="{D4710594-AAB3-43CE-B690-40C08B913639}">
      <dgm:prSet phldrT="[Text]"/>
      <dgm:spPr/>
      <dgm:t>
        <a:bodyPr/>
        <a:lstStyle/>
        <a:p>
          <a:r>
            <a:rPr lang="en-US" dirty="0"/>
            <a:t>Origination &amp; Fulfilment        </a:t>
          </a:r>
        </a:p>
      </dgm:t>
    </dgm:pt>
    <dgm:pt modelId="{6C8AEF6D-8334-477E-BF29-FDC9EFEDD353}" type="sibTrans" cxnId="{366C0D09-0527-4CD7-8C35-41ED60897CD5}">
      <dgm:prSet/>
      <dgm:spPr/>
      <dgm:t>
        <a:bodyPr/>
        <a:lstStyle/>
        <a:p>
          <a:endParaRPr lang="en-US"/>
        </a:p>
      </dgm:t>
    </dgm:pt>
    <dgm:pt modelId="{A7F71C75-D714-4AA2-BF9D-03AA4728D4D0}" type="parTrans" cxnId="{366C0D09-0527-4CD7-8C35-41ED60897CD5}">
      <dgm:prSet/>
      <dgm:spPr/>
      <dgm:t>
        <a:bodyPr/>
        <a:lstStyle/>
        <a:p>
          <a:endParaRPr lang="en-US"/>
        </a:p>
      </dgm:t>
    </dgm:pt>
    <dgm:pt modelId="{5C7DBA0A-A706-44A4-A8A4-5E21BD9B381F}" type="pres">
      <dgm:prSet presAssocID="{7078D765-B8BC-4967-B8AB-DE84E66995C9}" presName="Name0" presStyleCnt="0">
        <dgm:presLayoutVars>
          <dgm:dir/>
          <dgm:resizeHandles val="exact"/>
        </dgm:presLayoutVars>
      </dgm:prSet>
      <dgm:spPr/>
    </dgm:pt>
    <dgm:pt modelId="{CCA09B58-2895-42E9-9D95-7F41FF18266C}" type="pres">
      <dgm:prSet presAssocID="{80FE1197-F2EF-4635-B2D7-57A25E4CF02A}" presName="parTxOnly" presStyleLbl="node1" presStyleIdx="0" presStyleCnt="4">
        <dgm:presLayoutVars>
          <dgm:bulletEnabled val="1"/>
        </dgm:presLayoutVars>
      </dgm:prSet>
      <dgm:spPr/>
    </dgm:pt>
    <dgm:pt modelId="{F53273BC-CE22-4EE6-BE22-0EB7C86E9F46}" type="pres">
      <dgm:prSet presAssocID="{DE56296A-8F2F-4A26-84DB-F1CDD7E9A795}" presName="parSpace" presStyleCnt="0"/>
      <dgm:spPr/>
    </dgm:pt>
    <dgm:pt modelId="{B0B38C65-3F61-44CC-A31F-5C44C0817702}" type="pres">
      <dgm:prSet presAssocID="{D4710594-AAB3-43CE-B690-40C08B913639}" presName="parTxOnly" presStyleLbl="node1" presStyleIdx="1" presStyleCnt="4" custScaleX="124771">
        <dgm:presLayoutVars>
          <dgm:bulletEnabled val="1"/>
        </dgm:presLayoutVars>
      </dgm:prSet>
      <dgm:spPr/>
    </dgm:pt>
    <dgm:pt modelId="{BDD7BDDA-EB28-4C74-9D13-0071A6D62DD4}" type="pres">
      <dgm:prSet presAssocID="{6C8AEF6D-8334-477E-BF29-FDC9EFEDD353}" presName="parSpace" presStyleCnt="0"/>
      <dgm:spPr/>
    </dgm:pt>
    <dgm:pt modelId="{9E851BDE-BBB4-4821-829A-4BF5581E9B50}" type="pres">
      <dgm:prSet presAssocID="{EC7528F0-EC9E-46AC-AFBD-EED8FA32DEC2}" presName="parTxOnly" presStyleLbl="node1" presStyleIdx="2" presStyleCnt="4" custScaleX="69793">
        <dgm:presLayoutVars>
          <dgm:bulletEnabled val="1"/>
        </dgm:presLayoutVars>
      </dgm:prSet>
      <dgm:spPr/>
    </dgm:pt>
    <dgm:pt modelId="{948721E6-4679-41E4-869F-CAAA2067135E}" type="pres">
      <dgm:prSet presAssocID="{38FE3ECA-23AD-4CC4-8527-1C8D3CA667BD}" presName="parSpace" presStyleCnt="0"/>
      <dgm:spPr/>
    </dgm:pt>
    <dgm:pt modelId="{A8625417-9910-455E-98EE-B69CD4712D7D}" type="pres">
      <dgm:prSet presAssocID="{7C4F63C6-3864-4E18-AA72-C4409A13BF68}" presName="parTxOnly" presStyleLbl="node1" presStyleIdx="3" presStyleCnt="4">
        <dgm:presLayoutVars>
          <dgm:bulletEnabled val="1"/>
        </dgm:presLayoutVars>
      </dgm:prSet>
      <dgm:spPr/>
    </dgm:pt>
  </dgm:ptLst>
  <dgm:cxnLst>
    <dgm:cxn modelId="{366C0D09-0527-4CD7-8C35-41ED60897CD5}" srcId="{7078D765-B8BC-4967-B8AB-DE84E66995C9}" destId="{D4710594-AAB3-43CE-B690-40C08B913639}" srcOrd="1" destOrd="0" parTransId="{A7F71C75-D714-4AA2-BF9D-03AA4728D4D0}" sibTransId="{6C8AEF6D-8334-477E-BF29-FDC9EFEDD353}"/>
    <dgm:cxn modelId="{D51BF509-42AA-47CF-AB75-20E27B5141AF}" type="presOf" srcId="{D4710594-AAB3-43CE-B690-40C08B913639}" destId="{B0B38C65-3F61-44CC-A31F-5C44C0817702}" srcOrd="0" destOrd="0" presId="urn:microsoft.com/office/officeart/2005/8/layout/hChevron3"/>
    <dgm:cxn modelId="{2CAB1D2A-189E-477B-A7AE-9B59C0602832}" type="presOf" srcId="{7078D765-B8BC-4967-B8AB-DE84E66995C9}" destId="{5C7DBA0A-A706-44A4-A8A4-5E21BD9B381F}" srcOrd="0" destOrd="0" presId="urn:microsoft.com/office/officeart/2005/8/layout/hChevron3"/>
    <dgm:cxn modelId="{1E992D30-E862-4D2B-8575-0F2ADD900115}" type="presOf" srcId="{EC7528F0-EC9E-46AC-AFBD-EED8FA32DEC2}" destId="{9E851BDE-BBB4-4821-829A-4BF5581E9B50}" srcOrd="0" destOrd="0" presId="urn:microsoft.com/office/officeart/2005/8/layout/hChevron3"/>
    <dgm:cxn modelId="{92B0A855-8D13-485E-AB7C-6F2A9D19883B}" type="presOf" srcId="{7C4F63C6-3864-4E18-AA72-C4409A13BF68}" destId="{A8625417-9910-455E-98EE-B69CD4712D7D}" srcOrd="0" destOrd="0" presId="urn:microsoft.com/office/officeart/2005/8/layout/hChevron3"/>
    <dgm:cxn modelId="{CBB8F59C-B316-4218-9D0C-74818A2B237F}" type="presOf" srcId="{80FE1197-F2EF-4635-B2D7-57A25E4CF02A}" destId="{CCA09B58-2895-42E9-9D95-7F41FF18266C}" srcOrd="0" destOrd="0" presId="urn:microsoft.com/office/officeart/2005/8/layout/hChevron3"/>
    <dgm:cxn modelId="{1EC388A0-FC8D-4195-9D4C-E41A01135591}" srcId="{7078D765-B8BC-4967-B8AB-DE84E66995C9}" destId="{7C4F63C6-3864-4E18-AA72-C4409A13BF68}" srcOrd="3" destOrd="0" parTransId="{C66AEA90-A5E7-448E-8F3A-9A9741762E4B}" sibTransId="{921530E3-1739-4C1F-A0C2-6D61AEA19BA3}"/>
    <dgm:cxn modelId="{132849B5-8950-4759-B0DE-A521AB27D131}" srcId="{7078D765-B8BC-4967-B8AB-DE84E66995C9}" destId="{80FE1197-F2EF-4635-B2D7-57A25E4CF02A}" srcOrd="0" destOrd="0" parTransId="{11D0CE1C-E67F-47B9-91BB-5BEC1E45E295}" sibTransId="{DE56296A-8F2F-4A26-84DB-F1CDD7E9A795}"/>
    <dgm:cxn modelId="{F4EDA0E0-AAC1-4406-9591-1AEC1A4A43E8}" srcId="{7078D765-B8BC-4967-B8AB-DE84E66995C9}" destId="{EC7528F0-EC9E-46AC-AFBD-EED8FA32DEC2}" srcOrd="2" destOrd="0" parTransId="{0D9AF7D3-86C7-432E-AF24-C7CF6B58B7E4}" sibTransId="{38FE3ECA-23AD-4CC4-8527-1C8D3CA667BD}"/>
    <dgm:cxn modelId="{A7243B36-F109-43A3-A302-D45968EEEF59}" type="presParOf" srcId="{5C7DBA0A-A706-44A4-A8A4-5E21BD9B381F}" destId="{CCA09B58-2895-42E9-9D95-7F41FF18266C}" srcOrd="0" destOrd="0" presId="urn:microsoft.com/office/officeart/2005/8/layout/hChevron3"/>
    <dgm:cxn modelId="{842B7B15-BAA1-40F3-9ECF-7317EA4D645F}" type="presParOf" srcId="{5C7DBA0A-A706-44A4-A8A4-5E21BD9B381F}" destId="{F53273BC-CE22-4EE6-BE22-0EB7C86E9F46}" srcOrd="1" destOrd="0" presId="urn:microsoft.com/office/officeart/2005/8/layout/hChevron3"/>
    <dgm:cxn modelId="{10EB7D08-7269-41EB-9418-3E50ACC144F8}" type="presParOf" srcId="{5C7DBA0A-A706-44A4-A8A4-5E21BD9B381F}" destId="{B0B38C65-3F61-44CC-A31F-5C44C0817702}" srcOrd="2" destOrd="0" presId="urn:microsoft.com/office/officeart/2005/8/layout/hChevron3"/>
    <dgm:cxn modelId="{7A6FB8E7-0845-4D22-A8A1-68139645A131}" type="presParOf" srcId="{5C7DBA0A-A706-44A4-A8A4-5E21BD9B381F}" destId="{BDD7BDDA-EB28-4C74-9D13-0071A6D62DD4}" srcOrd="3" destOrd="0" presId="urn:microsoft.com/office/officeart/2005/8/layout/hChevron3"/>
    <dgm:cxn modelId="{981F2174-CD0E-46AA-8E3C-F6F6DF568689}" type="presParOf" srcId="{5C7DBA0A-A706-44A4-A8A4-5E21BD9B381F}" destId="{9E851BDE-BBB4-4821-829A-4BF5581E9B50}" srcOrd="4" destOrd="0" presId="urn:microsoft.com/office/officeart/2005/8/layout/hChevron3"/>
    <dgm:cxn modelId="{B4B67471-8FAB-4038-AED8-C7A1369104DB}" type="presParOf" srcId="{5C7DBA0A-A706-44A4-A8A4-5E21BD9B381F}" destId="{948721E6-4679-41E4-869F-CAAA2067135E}" srcOrd="5" destOrd="0" presId="urn:microsoft.com/office/officeart/2005/8/layout/hChevron3"/>
    <dgm:cxn modelId="{79D6D183-129B-4A98-A05F-AA2BBAE57468}" type="presParOf" srcId="{5C7DBA0A-A706-44A4-A8A4-5E21BD9B381F}" destId="{A8625417-9910-455E-98EE-B69CD4712D7D}"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D1A09E-F1A8-4A2F-9885-A23E48041F45}"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C5EB2067-FB7D-46B7-B345-7010E2E800E7}">
      <dgm:prSet phldrT="[Text]" custT="1"/>
      <dgm:spPr/>
      <dgm:t>
        <a:bodyPr/>
        <a:lstStyle/>
        <a:p>
          <a:r>
            <a:rPr lang="en-US" sz="1800" dirty="0"/>
            <a:t>Solution Delivery</a:t>
          </a:r>
        </a:p>
      </dgm:t>
    </dgm:pt>
    <dgm:pt modelId="{B09E19C5-5D9D-4D80-AE44-197A1BDA184D}" type="parTrans" cxnId="{288E44DE-B3EB-491E-8037-0658B984D386}">
      <dgm:prSet/>
      <dgm:spPr/>
      <dgm:t>
        <a:bodyPr/>
        <a:lstStyle/>
        <a:p>
          <a:endParaRPr lang="en-US"/>
        </a:p>
      </dgm:t>
    </dgm:pt>
    <dgm:pt modelId="{1CA6F8C7-4ADA-43CC-B9BC-389848B4C876}" type="sibTrans" cxnId="{288E44DE-B3EB-491E-8037-0658B984D386}">
      <dgm:prSet custT="1"/>
      <dgm:spPr>
        <a:solidFill>
          <a:schemeClr val="accent4">
            <a:lumMod val="40000"/>
            <a:lumOff val="60000"/>
          </a:schemeClr>
        </a:solidFill>
      </dgm:spPr>
      <dgm:t>
        <a:bodyPr/>
        <a:lstStyle/>
        <a:p>
          <a:r>
            <a:rPr lang="en-US" sz="1800" dirty="0">
              <a:solidFill>
                <a:schemeClr val="tx1"/>
              </a:solidFill>
            </a:rPr>
            <a:t>Deploy</a:t>
          </a:r>
        </a:p>
      </dgm:t>
    </dgm:pt>
    <dgm:pt modelId="{F99AA22B-AE56-495D-9783-A17B385D90C6}">
      <dgm:prSet custT="1"/>
      <dgm:spPr>
        <a:solidFill>
          <a:schemeClr val="bg2">
            <a:lumMod val="75000"/>
          </a:schemeClr>
        </a:solidFill>
      </dgm:spPr>
      <dgm:t>
        <a:bodyPr/>
        <a:lstStyle/>
        <a:p>
          <a:r>
            <a:rPr lang="en-US" sz="1800" dirty="0"/>
            <a:t>Test</a:t>
          </a:r>
        </a:p>
      </dgm:t>
    </dgm:pt>
    <dgm:pt modelId="{180EA58B-6560-4E0B-9D87-71C8B532171E}" type="parTrans" cxnId="{3F2432AB-08F6-43B0-8F73-458B77DF5433}">
      <dgm:prSet/>
      <dgm:spPr/>
      <dgm:t>
        <a:bodyPr/>
        <a:lstStyle/>
        <a:p>
          <a:endParaRPr lang="en-US"/>
        </a:p>
      </dgm:t>
    </dgm:pt>
    <dgm:pt modelId="{129334E8-F16E-4E7B-BD10-922FE36CFBF1}" type="sibTrans" cxnId="{3F2432AB-08F6-43B0-8F73-458B77DF5433}">
      <dgm:prSet custT="1"/>
      <dgm:spPr>
        <a:solidFill>
          <a:schemeClr val="accent5">
            <a:lumMod val="40000"/>
            <a:lumOff val="60000"/>
          </a:schemeClr>
        </a:solidFill>
      </dgm:spPr>
      <dgm:t>
        <a:bodyPr/>
        <a:lstStyle/>
        <a:p>
          <a:r>
            <a:rPr lang="en-US" sz="1800" dirty="0">
              <a:solidFill>
                <a:schemeClr val="tx1"/>
              </a:solidFill>
            </a:rPr>
            <a:t>Build</a:t>
          </a:r>
        </a:p>
      </dgm:t>
    </dgm:pt>
    <dgm:pt modelId="{7AC93296-F416-465D-9D15-B9F4A642F1AA}">
      <dgm:prSet phldrT="[Text]" custT="1"/>
      <dgm:spPr>
        <a:solidFill>
          <a:schemeClr val="accent3">
            <a:lumMod val="40000"/>
            <a:lumOff val="60000"/>
          </a:schemeClr>
        </a:solidFill>
      </dgm:spPr>
      <dgm:t>
        <a:bodyPr/>
        <a:lstStyle/>
        <a:p>
          <a:r>
            <a:rPr lang="en-US" sz="1800" dirty="0">
              <a:solidFill>
                <a:schemeClr val="tx1"/>
              </a:solidFill>
            </a:rPr>
            <a:t>Plan</a:t>
          </a:r>
        </a:p>
      </dgm:t>
    </dgm:pt>
    <dgm:pt modelId="{5060C41E-0D92-455E-A8FD-5B1B826FAEB4}" type="sibTrans" cxnId="{91044669-344E-42DA-9889-12A4738080B7}">
      <dgm:prSet custT="1"/>
      <dgm:spPr>
        <a:solidFill>
          <a:srgbClr val="FFC000"/>
        </a:solidFill>
      </dgm:spPr>
      <dgm:t>
        <a:bodyPr/>
        <a:lstStyle/>
        <a:p>
          <a:r>
            <a:rPr lang="en-US" sz="1800" dirty="0">
              <a:solidFill>
                <a:schemeClr val="tx1"/>
              </a:solidFill>
            </a:rPr>
            <a:t>Analyze</a:t>
          </a:r>
        </a:p>
      </dgm:t>
    </dgm:pt>
    <dgm:pt modelId="{4F460DC7-E89E-4B05-AE1C-8DDE576269E0}" type="parTrans" cxnId="{91044669-344E-42DA-9889-12A4738080B7}">
      <dgm:prSet/>
      <dgm:spPr/>
      <dgm:t>
        <a:bodyPr/>
        <a:lstStyle/>
        <a:p>
          <a:endParaRPr lang="en-US"/>
        </a:p>
      </dgm:t>
    </dgm:pt>
    <dgm:pt modelId="{9C1599CD-6008-412E-94E5-5096F73BA764}">
      <dgm:prSet custT="1"/>
      <dgm:spPr/>
      <dgm:t>
        <a:bodyPr/>
        <a:lstStyle/>
        <a:p>
          <a:r>
            <a:rPr lang="en-US" sz="1800" dirty="0">
              <a:solidFill>
                <a:schemeClr val="tx1"/>
              </a:solidFill>
            </a:rPr>
            <a:t>Design</a:t>
          </a:r>
        </a:p>
      </dgm:t>
    </dgm:pt>
    <dgm:pt modelId="{109096EC-5A83-4783-A252-F649CCC5A31D}" type="parTrans" cxnId="{9AE48CB5-4122-4E25-973A-D6996B2288B6}">
      <dgm:prSet/>
      <dgm:spPr/>
      <dgm:t>
        <a:bodyPr/>
        <a:lstStyle/>
        <a:p>
          <a:endParaRPr lang="en-US"/>
        </a:p>
      </dgm:t>
    </dgm:pt>
    <dgm:pt modelId="{764A1501-4E85-4237-B68B-BE542F020F75}" type="sibTrans" cxnId="{9AE48CB5-4122-4E25-973A-D6996B2288B6}">
      <dgm:prSet/>
      <dgm:spPr>
        <a:solidFill>
          <a:schemeClr val="accent5">
            <a:lumMod val="40000"/>
            <a:lumOff val="60000"/>
          </a:schemeClr>
        </a:solidFill>
      </dgm:spPr>
      <dgm:t>
        <a:bodyPr/>
        <a:lstStyle/>
        <a:p>
          <a:endParaRPr lang="en-US" dirty="0">
            <a:solidFill>
              <a:schemeClr val="tx1"/>
            </a:solidFill>
          </a:endParaRPr>
        </a:p>
      </dgm:t>
    </dgm:pt>
    <dgm:pt modelId="{97D77DB9-597C-4F1A-B48B-9A39B14ADBFD}" type="pres">
      <dgm:prSet presAssocID="{75D1A09E-F1A8-4A2F-9885-A23E48041F45}" presName="Name0" presStyleCnt="0">
        <dgm:presLayoutVars>
          <dgm:chMax/>
          <dgm:chPref/>
          <dgm:dir/>
          <dgm:animLvl val="lvl"/>
        </dgm:presLayoutVars>
      </dgm:prSet>
      <dgm:spPr/>
    </dgm:pt>
    <dgm:pt modelId="{415B3F60-2D36-438C-9D76-EBB0BBD4EACC}" type="pres">
      <dgm:prSet presAssocID="{7AC93296-F416-465D-9D15-B9F4A642F1AA}" presName="composite" presStyleCnt="0"/>
      <dgm:spPr/>
    </dgm:pt>
    <dgm:pt modelId="{768018C4-BDF8-483D-B731-9127A80B3EDC}" type="pres">
      <dgm:prSet presAssocID="{7AC93296-F416-465D-9D15-B9F4A642F1AA}" presName="Parent1" presStyleLbl="node1" presStyleIdx="0" presStyleCnt="8" custScaleX="162981" custScaleY="134823" custLinFactNeighborX="-55033" custLinFactNeighborY="-19394">
        <dgm:presLayoutVars>
          <dgm:chMax val="1"/>
          <dgm:chPref val="1"/>
          <dgm:bulletEnabled val="1"/>
        </dgm:presLayoutVars>
      </dgm:prSet>
      <dgm:spPr/>
    </dgm:pt>
    <dgm:pt modelId="{883FE05D-0396-4DA9-A7E9-A6948189D196}" type="pres">
      <dgm:prSet presAssocID="{7AC93296-F416-465D-9D15-B9F4A642F1AA}" presName="Childtext1" presStyleLbl="revTx" presStyleIdx="0" presStyleCnt="4" custLinFactNeighborX="-28703" custLinFactNeighborY="-57879">
        <dgm:presLayoutVars>
          <dgm:chMax val="0"/>
          <dgm:chPref val="0"/>
          <dgm:bulletEnabled val="1"/>
        </dgm:presLayoutVars>
      </dgm:prSet>
      <dgm:spPr/>
    </dgm:pt>
    <dgm:pt modelId="{6510EAED-01C2-4282-A4D8-2C3C75C00905}" type="pres">
      <dgm:prSet presAssocID="{7AC93296-F416-465D-9D15-B9F4A642F1AA}" presName="BalanceSpacing" presStyleCnt="0"/>
      <dgm:spPr/>
    </dgm:pt>
    <dgm:pt modelId="{0B0D9B86-509E-4A8E-B0EB-42E4771BE690}" type="pres">
      <dgm:prSet presAssocID="{7AC93296-F416-465D-9D15-B9F4A642F1AA}" presName="BalanceSpacing1" presStyleCnt="0"/>
      <dgm:spPr/>
    </dgm:pt>
    <dgm:pt modelId="{FBFCF62C-55F1-4C51-9C32-93E2B2A8ABF5}" type="pres">
      <dgm:prSet presAssocID="{5060C41E-0D92-455E-A8FD-5B1B826FAEB4}" presName="Accent1Text" presStyleLbl="node1" presStyleIdx="1" presStyleCnt="8" custScaleX="208747" custScaleY="180341" custLinFactX="110244" custLinFactY="56058" custLinFactNeighborX="200000" custLinFactNeighborY="100000"/>
      <dgm:spPr/>
    </dgm:pt>
    <dgm:pt modelId="{914217DD-ACF0-42CF-B5E1-5F094BA73D8B}" type="pres">
      <dgm:prSet presAssocID="{5060C41E-0D92-455E-A8FD-5B1B826FAEB4}" presName="spaceBetweenRectangles" presStyleCnt="0"/>
      <dgm:spPr/>
    </dgm:pt>
    <dgm:pt modelId="{90C4EE16-7DA7-4C8D-BD32-E5E517FC2010}" type="pres">
      <dgm:prSet presAssocID="{C5EB2067-FB7D-46B7-B345-7010E2E800E7}" presName="composite" presStyleCnt="0"/>
      <dgm:spPr/>
    </dgm:pt>
    <dgm:pt modelId="{0E93435A-9295-4CAF-950B-23DD3DD098B2}" type="pres">
      <dgm:prSet presAssocID="{C5EB2067-FB7D-46B7-B345-7010E2E800E7}" presName="Parent1" presStyleLbl="node1" presStyleIdx="2" presStyleCnt="8" custScaleX="272920" custScaleY="189322" custLinFactNeighborX="-909" custLinFactNeighborY="7540">
        <dgm:presLayoutVars>
          <dgm:chMax val="1"/>
          <dgm:chPref val="1"/>
          <dgm:bulletEnabled val="1"/>
        </dgm:presLayoutVars>
      </dgm:prSet>
      <dgm:spPr/>
    </dgm:pt>
    <dgm:pt modelId="{E0640F24-64C3-41D8-B25F-C8CD04823037}" type="pres">
      <dgm:prSet presAssocID="{C5EB2067-FB7D-46B7-B345-7010E2E800E7}" presName="Childtext1" presStyleLbl="revTx" presStyleIdx="1" presStyleCnt="4">
        <dgm:presLayoutVars>
          <dgm:chMax val="0"/>
          <dgm:chPref val="0"/>
          <dgm:bulletEnabled val="1"/>
        </dgm:presLayoutVars>
      </dgm:prSet>
      <dgm:spPr/>
    </dgm:pt>
    <dgm:pt modelId="{E30FAE29-F89A-4EAB-8BF6-D0D43CF20864}" type="pres">
      <dgm:prSet presAssocID="{C5EB2067-FB7D-46B7-B345-7010E2E800E7}" presName="BalanceSpacing" presStyleCnt="0"/>
      <dgm:spPr/>
    </dgm:pt>
    <dgm:pt modelId="{78A60C7A-84DC-48C5-8F2B-563ED536624B}" type="pres">
      <dgm:prSet presAssocID="{C5EB2067-FB7D-46B7-B345-7010E2E800E7}" presName="BalanceSpacing1" presStyleCnt="0"/>
      <dgm:spPr/>
    </dgm:pt>
    <dgm:pt modelId="{412F6303-0950-4CB7-B393-D34FD2D0A6DD}" type="pres">
      <dgm:prSet presAssocID="{1CA6F8C7-4ADA-43CC-B9BC-389848B4C876}" presName="Accent1Text" presStyleLbl="node1" presStyleIdx="3" presStyleCnt="8" custScaleX="182534" custScaleY="129937" custLinFactX="-168777" custLinFactY="-21570" custLinFactNeighborX="-200000" custLinFactNeighborY="-100000"/>
      <dgm:spPr/>
    </dgm:pt>
    <dgm:pt modelId="{1F87356F-6393-41DB-B213-BA6D4CE05A7C}" type="pres">
      <dgm:prSet presAssocID="{1CA6F8C7-4ADA-43CC-B9BC-389848B4C876}" presName="spaceBetweenRectangles" presStyleCnt="0"/>
      <dgm:spPr/>
    </dgm:pt>
    <dgm:pt modelId="{EE5BA1C6-77E5-4D76-AC8B-463ED16C32EF}" type="pres">
      <dgm:prSet presAssocID="{F99AA22B-AE56-495D-9783-A17B385D90C6}" presName="composite" presStyleCnt="0"/>
      <dgm:spPr/>
    </dgm:pt>
    <dgm:pt modelId="{9853E166-DC0F-481D-BACF-9FCBA478F0BD}" type="pres">
      <dgm:prSet presAssocID="{F99AA22B-AE56-495D-9783-A17B385D90C6}" presName="Parent1" presStyleLbl="node1" presStyleIdx="4" presStyleCnt="8" custScaleX="136546" custScaleY="142631" custLinFactX="-100000" custLinFactNeighborX="-163420" custLinFactNeighborY="-64412">
        <dgm:presLayoutVars>
          <dgm:chMax val="1"/>
          <dgm:chPref val="1"/>
          <dgm:bulletEnabled val="1"/>
        </dgm:presLayoutVars>
      </dgm:prSet>
      <dgm:spPr/>
    </dgm:pt>
    <dgm:pt modelId="{547E611F-74CF-4B6B-9F2F-E0A68214FBD5}" type="pres">
      <dgm:prSet presAssocID="{F99AA22B-AE56-495D-9783-A17B385D90C6}" presName="Childtext1" presStyleLbl="revTx" presStyleIdx="2" presStyleCnt="4">
        <dgm:presLayoutVars>
          <dgm:chMax val="0"/>
          <dgm:chPref val="0"/>
          <dgm:bulletEnabled val="1"/>
        </dgm:presLayoutVars>
      </dgm:prSet>
      <dgm:spPr/>
    </dgm:pt>
    <dgm:pt modelId="{8723115D-3E32-403A-9981-77E957A0EB45}" type="pres">
      <dgm:prSet presAssocID="{F99AA22B-AE56-495D-9783-A17B385D90C6}" presName="BalanceSpacing" presStyleCnt="0"/>
      <dgm:spPr/>
    </dgm:pt>
    <dgm:pt modelId="{8BC3A5D4-1A35-49CD-808F-509062EEC4B6}" type="pres">
      <dgm:prSet presAssocID="{F99AA22B-AE56-495D-9783-A17B385D90C6}" presName="BalanceSpacing1" presStyleCnt="0"/>
      <dgm:spPr/>
    </dgm:pt>
    <dgm:pt modelId="{60799635-5610-4BBF-B17B-FEEDA70AD2C9}" type="pres">
      <dgm:prSet presAssocID="{129334E8-F16E-4E7B-BD10-922FE36CFBF1}" presName="Accent1Text" presStyleLbl="node1" presStyleIdx="5" presStyleCnt="8" custScaleX="197830" custScaleY="103474" custLinFactNeighborX="27339" custLinFactNeighborY="44697"/>
      <dgm:spPr/>
    </dgm:pt>
    <dgm:pt modelId="{B11ECF30-17A8-444E-B2B7-CDB8D0606981}" type="pres">
      <dgm:prSet presAssocID="{129334E8-F16E-4E7B-BD10-922FE36CFBF1}" presName="spaceBetweenRectangles" presStyleCnt="0"/>
      <dgm:spPr/>
    </dgm:pt>
    <dgm:pt modelId="{E483E790-1301-459B-9794-63377577F407}" type="pres">
      <dgm:prSet presAssocID="{9C1599CD-6008-412E-94E5-5096F73BA764}" presName="composite" presStyleCnt="0"/>
      <dgm:spPr/>
    </dgm:pt>
    <dgm:pt modelId="{DCDE22FF-FD35-4FC3-B2C1-1DECF27FA8AE}" type="pres">
      <dgm:prSet presAssocID="{9C1599CD-6008-412E-94E5-5096F73BA764}" presName="Parent1" presStyleLbl="node1" presStyleIdx="6" presStyleCnt="8" custScaleX="206308" custScaleY="104391" custLinFactX="100000" custLinFactY="-2522" custLinFactNeighborX="123724" custLinFactNeighborY="-100000">
        <dgm:presLayoutVars>
          <dgm:chMax val="1"/>
          <dgm:chPref val="1"/>
          <dgm:bulletEnabled val="1"/>
        </dgm:presLayoutVars>
      </dgm:prSet>
      <dgm:spPr/>
    </dgm:pt>
    <dgm:pt modelId="{D7C2DC54-A54B-42F1-90AB-830D54C2EE6B}" type="pres">
      <dgm:prSet presAssocID="{9C1599CD-6008-412E-94E5-5096F73BA764}" presName="Childtext1" presStyleLbl="revTx" presStyleIdx="3" presStyleCnt="4">
        <dgm:presLayoutVars>
          <dgm:chMax val="0"/>
          <dgm:chPref val="0"/>
          <dgm:bulletEnabled val="1"/>
        </dgm:presLayoutVars>
      </dgm:prSet>
      <dgm:spPr/>
    </dgm:pt>
    <dgm:pt modelId="{DC758099-74A7-4CB2-B960-12E6303660D6}" type="pres">
      <dgm:prSet presAssocID="{9C1599CD-6008-412E-94E5-5096F73BA764}" presName="BalanceSpacing" presStyleCnt="0"/>
      <dgm:spPr/>
    </dgm:pt>
    <dgm:pt modelId="{CF34BCE4-76CB-4077-B60D-908D730F9614}" type="pres">
      <dgm:prSet presAssocID="{9C1599CD-6008-412E-94E5-5096F73BA764}" presName="BalanceSpacing1" presStyleCnt="0"/>
      <dgm:spPr/>
    </dgm:pt>
    <dgm:pt modelId="{11EFEAF5-5179-4759-9FEB-DF6E6FB57142}" type="pres">
      <dgm:prSet presAssocID="{764A1501-4E85-4237-B68B-BE542F020F75}" presName="Accent1Text" presStyleLbl="node1" presStyleIdx="7" presStyleCnt="8" custFlipHor="1" custScaleX="30114" custScaleY="8956" custLinFactX="-172710" custLinFactNeighborX="-200000" custLinFactNeighborY="-38575"/>
      <dgm:spPr/>
    </dgm:pt>
  </dgm:ptLst>
  <dgm:cxnLst>
    <dgm:cxn modelId="{EDC4532A-AA3B-494E-B392-1CA5C62E763A}" type="presOf" srcId="{9C1599CD-6008-412E-94E5-5096F73BA764}" destId="{DCDE22FF-FD35-4FC3-B2C1-1DECF27FA8AE}" srcOrd="0" destOrd="0" presId="urn:microsoft.com/office/officeart/2008/layout/AlternatingHexagons"/>
    <dgm:cxn modelId="{91044669-344E-42DA-9889-12A4738080B7}" srcId="{75D1A09E-F1A8-4A2F-9885-A23E48041F45}" destId="{7AC93296-F416-465D-9D15-B9F4A642F1AA}" srcOrd="0" destOrd="0" parTransId="{4F460DC7-E89E-4B05-AE1C-8DDE576269E0}" sibTransId="{5060C41E-0D92-455E-A8FD-5B1B826FAEB4}"/>
    <dgm:cxn modelId="{7B5A874B-A3DE-4D1E-B3D0-BF2B05ED4B3E}" type="presOf" srcId="{129334E8-F16E-4E7B-BD10-922FE36CFBF1}" destId="{60799635-5610-4BBF-B17B-FEEDA70AD2C9}" srcOrd="0" destOrd="0" presId="urn:microsoft.com/office/officeart/2008/layout/AlternatingHexagons"/>
    <dgm:cxn modelId="{CDCBB69F-C3B1-47C9-BF2D-21A9FD63DDB9}" type="presOf" srcId="{1CA6F8C7-4ADA-43CC-B9BC-389848B4C876}" destId="{412F6303-0950-4CB7-B393-D34FD2D0A6DD}" srcOrd="0" destOrd="0" presId="urn:microsoft.com/office/officeart/2008/layout/AlternatingHexagons"/>
    <dgm:cxn modelId="{3F2432AB-08F6-43B0-8F73-458B77DF5433}" srcId="{75D1A09E-F1A8-4A2F-9885-A23E48041F45}" destId="{F99AA22B-AE56-495D-9783-A17B385D90C6}" srcOrd="2" destOrd="0" parTransId="{180EA58B-6560-4E0B-9D87-71C8B532171E}" sibTransId="{129334E8-F16E-4E7B-BD10-922FE36CFBF1}"/>
    <dgm:cxn modelId="{9AE48CB5-4122-4E25-973A-D6996B2288B6}" srcId="{75D1A09E-F1A8-4A2F-9885-A23E48041F45}" destId="{9C1599CD-6008-412E-94E5-5096F73BA764}" srcOrd="3" destOrd="0" parTransId="{109096EC-5A83-4783-A252-F649CCC5A31D}" sibTransId="{764A1501-4E85-4237-B68B-BE542F020F75}"/>
    <dgm:cxn modelId="{7431D1BC-8925-468C-814D-A1C4133185F6}" type="presOf" srcId="{7AC93296-F416-465D-9D15-B9F4A642F1AA}" destId="{768018C4-BDF8-483D-B731-9127A80B3EDC}" srcOrd="0" destOrd="0" presId="urn:microsoft.com/office/officeart/2008/layout/AlternatingHexagons"/>
    <dgm:cxn modelId="{97D4BCD0-0FF9-4337-B0AD-EC52E8BF00C1}" type="presOf" srcId="{764A1501-4E85-4237-B68B-BE542F020F75}" destId="{11EFEAF5-5179-4759-9FEB-DF6E6FB57142}" srcOrd="0" destOrd="0" presId="urn:microsoft.com/office/officeart/2008/layout/AlternatingHexagons"/>
    <dgm:cxn modelId="{288E44DE-B3EB-491E-8037-0658B984D386}" srcId="{75D1A09E-F1A8-4A2F-9885-A23E48041F45}" destId="{C5EB2067-FB7D-46B7-B345-7010E2E800E7}" srcOrd="1" destOrd="0" parTransId="{B09E19C5-5D9D-4D80-AE44-197A1BDA184D}" sibTransId="{1CA6F8C7-4ADA-43CC-B9BC-389848B4C876}"/>
    <dgm:cxn modelId="{924C0CE5-9EA3-4A85-ADD2-7765D5A63546}" type="presOf" srcId="{5060C41E-0D92-455E-A8FD-5B1B826FAEB4}" destId="{FBFCF62C-55F1-4C51-9C32-93E2B2A8ABF5}" srcOrd="0" destOrd="0" presId="urn:microsoft.com/office/officeart/2008/layout/AlternatingHexagons"/>
    <dgm:cxn modelId="{D768CEF2-DB96-477B-AEC9-2836AF067E06}" type="presOf" srcId="{75D1A09E-F1A8-4A2F-9885-A23E48041F45}" destId="{97D77DB9-597C-4F1A-B48B-9A39B14ADBFD}" srcOrd="0" destOrd="0" presId="urn:microsoft.com/office/officeart/2008/layout/AlternatingHexagons"/>
    <dgm:cxn modelId="{9A714FF3-C775-4336-92CF-6FA0F60305DD}" type="presOf" srcId="{F99AA22B-AE56-495D-9783-A17B385D90C6}" destId="{9853E166-DC0F-481D-BACF-9FCBA478F0BD}" srcOrd="0" destOrd="0" presId="urn:microsoft.com/office/officeart/2008/layout/AlternatingHexagons"/>
    <dgm:cxn modelId="{C63C9EF9-0CA7-47FC-88EB-FB0CB52492F0}" type="presOf" srcId="{C5EB2067-FB7D-46B7-B345-7010E2E800E7}" destId="{0E93435A-9295-4CAF-950B-23DD3DD098B2}" srcOrd="0" destOrd="0" presId="urn:microsoft.com/office/officeart/2008/layout/AlternatingHexagons"/>
    <dgm:cxn modelId="{0D518D16-F0DA-4C2C-A77C-144F9A46AD15}" type="presParOf" srcId="{97D77DB9-597C-4F1A-B48B-9A39B14ADBFD}" destId="{415B3F60-2D36-438C-9D76-EBB0BBD4EACC}" srcOrd="0" destOrd="0" presId="urn:microsoft.com/office/officeart/2008/layout/AlternatingHexagons"/>
    <dgm:cxn modelId="{ECED8623-E5D8-47FB-A222-3A996104E19C}" type="presParOf" srcId="{415B3F60-2D36-438C-9D76-EBB0BBD4EACC}" destId="{768018C4-BDF8-483D-B731-9127A80B3EDC}" srcOrd="0" destOrd="0" presId="urn:microsoft.com/office/officeart/2008/layout/AlternatingHexagons"/>
    <dgm:cxn modelId="{579481E2-B39B-450A-814A-6C02BEFC050F}" type="presParOf" srcId="{415B3F60-2D36-438C-9D76-EBB0BBD4EACC}" destId="{883FE05D-0396-4DA9-A7E9-A6948189D196}" srcOrd="1" destOrd="0" presId="urn:microsoft.com/office/officeart/2008/layout/AlternatingHexagons"/>
    <dgm:cxn modelId="{890CE3B6-A472-43D4-8B3D-05AC53C28DF7}" type="presParOf" srcId="{415B3F60-2D36-438C-9D76-EBB0BBD4EACC}" destId="{6510EAED-01C2-4282-A4D8-2C3C75C00905}" srcOrd="2" destOrd="0" presId="urn:microsoft.com/office/officeart/2008/layout/AlternatingHexagons"/>
    <dgm:cxn modelId="{093F2381-98A3-4B91-B1F7-BA54AF0C0D73}" type="presParOf" srcId="{415B3F60-2D36-438C-9D76-EBB0BBD4EACC}" destId="{0B0D9B86-509E-4A8E-B0EB-42E4771BE690}" srcOrd="3" destOrd="0" presId="urn:microsoft.com/office/officeart/2008/layout/AlternatingHexagons"/>
    <dgm:cxn modelId="{90E1FEA5-7DD8-44AE-A403-D0A894428725}" type="presParOf" srcId="{415B3F60-2D36-438C-9D76-EBB0BBD4EACC}" destId="{FBFCF62C-55F1-4C51-9C32-93E2B2A8ABF5}" srcOrd="4" destOrd="0" presId="urn:microsoft.com/office/officeart/2008/layout/AlternatingHexagons"/>
    <dgm:cxn modelId="{18E81F9A-253C-4C51-9DC4-C6E99249311F}" type="presParOf" srcId="{97D77DB9-597C-4F1A-B48B-9A39B14ADBFD}" destId="{914217DD-ACF0-42CF-B5E1-5F094BA73D8B}" srcOrd="1" destOrd="0" presId="urn:microsoft.com/office/officeart/2008/layout/AlternatingHexagons"/>
    <dgm:cxn modelId="{39B34C33-F8AB-4A84-9C4D-E119C9DEC711}" type="presParOf" srcId="{97D77DB9-597C-4F1A-B48B-9A39B14ADBFD}" destId="{90C4EE16-7DA7-4C8D-BD32-E5E517FC2010}" srcOrd="2" destOrd="0" presId="urn:microsoft.com/office/officeart/2008/layout/AlternatingHexagons"/>
    <dgm:cxn modelId="{8A3C1EC9-0446-4A62-B1F9-E17E13875956}" type="presParOf" srcId="{90C4EE16-7DA7-4C8D-BD32-E5E517FC2010}" destId="{0E93435A-9295-4CAF-950B-23DD3DD098B2}" srcOrd="0" destOrd="0" presId="urn:microsoft.com/office/officeart/2008/layout/AlternatingHexagons"/>
    <dgm:cxn modelId="{0881013B-0B6D-4F13-89FF-2BFAEC414DEA}" type="presParOf" srcId="{90C4EE16-7DA7-4C8D-BD32-E5E517FC2010}" destId="{E0640F24-64C3-41D8-B25F-C8CD04823037}" srcOrd="1" destOrd="0" presId="urn:microsoft.com/office/officeart/2008/layout/AlternatingHexagons"/>
    <dgm:cxn modelId="{F8151C8B-F629-489A-950F-286173729280}" type="presParOf" srcId="{90C4EE16-7DA7-4C8D-BD32-E5E517FC2010}" destId="{E30FAE29-F89A-4EAB-8BF6-D0D43CF20864}" srcOrd="2" destOrd="0" presId="urn:microsoft.com/office/officeart/2008/layout/AlternatingHexagons"/>
    <dgm:cxn modelId="{502CBFE5-FA05-4A11-B6B3-768477C2B3EB}" type="presParOf" srcId="{90C4EE16-7DA7-4C8D-BD32-E5E517FC2010}" destId="{78A60C7A-84DC-48C5-8F2B-563ED536624B}" srcOrd="3" destOrd="0" presId="urn:microsoft.com/office/officeart/2008/layout/AlternatingHexagons"/>
    <dgm:cxn modelId="{0E73940C-4DA7-4074-B6AA-D8B9B5005ECB}" type="presParOf" srcId="{90C4EE16-7DA7-4C8D-BD32-E5E517FC2010}" destId="{412F6303-0950-4CB7-B393-D34FD2D0A6DD}" srcOrd="4" destOrd="0" presId="urn:microsoft.com/office/officeart/2008/layout/AlternatingHexagons"/>
    <dgm:cxn modelId="{562B0E05-D34B-4FB9-99C2-3158A2B2074D}" type="presParOf" srcId="{97D77DB9-597C-4F1A-B48B-9A39B14ADBFD}" destId="{1F87356F-6393-41DB-B213-BA6D4CE05A7C}" srcOrd="3" destOrd="0" presId="urn:microsoft.com/office/officeart/2008/layout/AlternatingHexagons"/>
    <dgm:cxn modelId="{839F8AF1-58CE-4100-8A61-7134878778DA}" type="presParOf" srcId="{97D77DB9-597C-4F1A-B48B-9A39B14ADBFD}" destId="{EE5BA1C6-77E5-4D76-AC8B-463ED16C32EF}" srcOrd="4" destOrd="0" presId="urn:microsoft.com/office/officeart/2008/layout/AlternatingHexagons"/>
    <dgm:cxn modelId="{3E197240-985F-420B-AE30-F13FD28C9D1E}" type="presParOf" srcId="{EE5BA1C6-77E5-4D76-AC8B-463ED16C32EF}" destId="{9853E166-DC0F-481D-BACF-9FCBA478F0BD}" srcOrd="0" destOrd="0" presId="urn:microsoft.com/office/officeart/2008/layout/AlternatingHexagons"/>
    <dgm:cxn modelId="{A1B4F80C-9833-4752-85F3-348CF705B66F}" type="presParOf" srcId="{EE5BA1C6-77E5-4D76-AC8B-463ED16C32EF}" destId="{547E611F-74CF-4B6B-9F2F-E0A68214FBD5}" srcOrd="1" destOrd="0" presId="urn:microsoft.com/office/officeart/2008/layout/AlternatingHexagons"/>
    <dgm:cxn modelId="{C7B8FA70-EA52-400F-B2A1-3410619FAD4B}" type="presParOf" srcId="{EE5BA1C6-77E5-4D76-AC8B-463ED16C32EF}" destId="{8723115D-3E32-403A-9981-77E957A0EB45}" srcOrd="2" destOrd="0" presId="urn:microsoft.com/office/officeart/2008/layout/AlternatingHexagons"/>
    <dgm:cxn modelId="{F9436796-E958-4730-87B2-AEBC9C1B7887}" type="presParOf" srcId="{EE5BA1C6-77E5-4D76-AC8B-463ED16C32EF}" destId="{8BC3A5D4-1A35-49CD-808F-509062EEC4B6}" srcOrd="3" destOrd="0" presId="urn:microsoft.com/office/officeart/2008/layout/AlternatingHexagons"/>
    <dgm:cxn modelId="{2C946CDE-38B7-4CFE-A0E9-3026DB003D08}" type="presParOf" srcId="{EE5BA1C6-77E5-4D76-AC8B-463ED16C32EF}" destId="{60799635-5610-4BBF-B17B-FEEDA70AD2C9}" srcOrd="4" destOrd="0" presId="urn:microsoft.com/office/officeart/2008/layout/AlternatingHexagons"/>
    <dgm:cxn modelId="{FA7D8A65-917D-4D5D-BFDE-21879C6F0B1C}" type="presParOf" srcId="{97D77DB9-597C-4F1A-B48B-9A39B14ADBFD}" destId="{B11ECF30-17A8-444E-B2B7-CDB8D0606981}" srcOrd="5" destOrd="0" presId="urn:microsoft.com/office/officeart/2008/layout/AlternatingHexagons"/>
    <dgm:cxn modelId="{529EB4B1-16D0-4F8B-B0D7-6AE92BC11891}" type="presParOf" srcId="{97D77DB9-597C-4F1A-B48B-9A39B14ADBFD}" destId="{E483E790-1301-459B-9794-63377577F407}" srcOrd="6" destOrd="0" presId="urn:microsoft.com/office/officeart/2008/layout/AlternatingHexagons"/>
    <dgm:cxn modelId="{7AE3E749-EE1A-4480-8719-1B253EF75B50}" type="presParOf" srcId="{E483E790-1301-459B-9794-63377577F407}" destId="{DCDE22FF-FD35-4FC3-B2C1-1DECF27FA8AE}" srcOrd="0" destOrd="0" presId="urn:microsoft.com/office/officeart/2008/layout/AlternatingHexagons"/>
    <dgm:cxn modelId="{797B0EE2-8675-4D43-BF0A-11B65E3746B9}" type="presParOf" srcId="{E483E790-1301-459B-9794-63377577F407}" destId="{D7C2DC54-A54B-42F1-90AB-830D54C2EE6B}" srcOrd="1" destOrd="0" presId="urn:microsoft.com/office/officeart/2008/layout/AlternatingHexagons"/>
    <dgm:cxn modelId="{19E90535-B60F-42F1-A24A-BD99A319C6B2}" type="presParOf" srcId="{E483E790-1301-459B-9794-63377577F407}" destId="{DC758099-74A7-4CB2-B960-12E6303660D6}" srcOrd="2" destOrd="0" presId="urn:microsoft.com/office/officeart/2008/layout/AlternatingHexagons"/>
    <dgm:cxn modelId="{14AE3FAC-D4D5-4E7E-A2E0-03316D7E34E0}" type="presParOf" srcId="{E483E790-1301-459B-9794-63377577F407}" destId="{CF34BCE4-76CB-4077-B60D-908D730F9614}" srcOrd="3" destOrd="0" presId="urn:microsoft.com/office/officeart/2008/layout/AlternatingHexagons"/>
    <dgm:cxn modelId="{8D7B319A-6E34-4522-8AF4-7BC3493750D6}" type="presParOf" srcId="{E483E790-1301-459B-9794-63377577F407}" destId="{11EFEAF5-5179-4759-9FEB-DF6E6FB57142}"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2D968C3-B225-456E-8473-EFCBDE13B56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0BCC290-03B7-460F-8AF2-2F48D6CFBA89}">
      <dgm:prSet custT="1"/>
      <dgm:spPr>
        <a:solidFill>
          <a:schemeClr val="accent1">
            <a:lumMod val="20000"/>
            <a:lumOff val="80000"/>
          </a:schemeClr>
        </a:solidFill>
      </dgm:spPr>
      <dgm:t>
        <a:bodyPr/>
        <a:lstStyle/>
        <a:p>
          <a:r>
            <a:rPr lang="en-US" sz="1800" dirty="0"/>
            <a:t>Vodafone’s SuperIoT Uses AI to Optimize Networks. In 2018, Vodafone launched its AI chatbot, Tobi, a virtual service agent powered by IBM Watson, which helps customers seeking answers to basic questions over web chat. Tobi is currently exploring integration with Amazon’s personal assistant Alexa with advanced machine learning features.</a:t>
          </a:r>
        </a:p>
        <a:p>
          <a:endParaRPr lang="en-US" sz="1800" dirty="0"/>
        </a:p>
        <a:p>
          <a:r>
            <a:rPr lang="en-US" sz="1800" dirty="0"/>
            <a:t>In September 2017, Bharti Airtel partnered with SK Telecom, Korea’s largest telecom company latter to use its specialized network operating system. It is an AI-assisted network operating system with big data analytics and machine learning capabilities.</a:t>
          </a:r>
        </a:p>
        <a:p>
          <a:endParaRPr lang="en-US" sz="1800" dirty="0"/>
        </a:p>
        <a:p>
          <a:r>
            <a:rPr lang="en-US" sz="1800" dirty="0"/>
            <a:t>63.5% of operators are estimated to be investing in AI systems to improve their infrastructure. </a:t>
          </a:r>
        </a:p>
        <a:p>
          <a:endParaRPr lang="en-US" sz="1800" dirty="0"/>
        </a:p>
        <a:p>
          <a:r>
            <a:rPr lang="en-US" sz="1800" dirty="0"/>
            <a:t>Aria Networks: It uses AI-based network optimization solution. </a:t>
          </a:r>
        </a:p>
        <a:p>
          <a:endParaRPr lang="en-US" sz="1800" dirty="0"/>
        </a:p>
        <a:p>
          <a:r>
            <a:rPr lang="en-US" sz="1800" dirty="0"/>
            <a:t>Nokia launched its machine learning-based AVA platform to better manage capacity planning, and to predict service degradations on cell sites up to seven days in advance.</a:t>
          </a:r>
        </a:p>
        <a:p>
          <a:endParaRPr lang="en-US" sz="1900" dirty="0"/>
        </a:p>
      </dgm:t>
    </dgm:pt>
    <dgm:pt modelId="{2938A4C4-C9C9-4F13-9083-32D68FA6BFB4}" type="parTrans" cxnId="{9E98717B-EC41-4736-BD01-7BB2FA53E01F}">
      <dgm:prSet/>
      <dgm:spPr/>
      <dgm:t>
        <a:bodyPr/>
        <a:lstStyle/>
        <a:p>
          <a:endParaRPr lang="en-US"/>
        </a:p>
      </dgm:t>
    </dgm:pt>
    <dgm:pt modelId="{00F8C9EA-280B-4F80-A510-8AF64D384554}" type="sibTrans" cxnId="{9E98717B-EC41-4736-BD01-7BB2FA53E01F}">
      <dgm:prSet/>
      <dgm:spPr/>
      <dgm:t>
        <a:bodyPr/>
        <a:lstStyle/>
        <a:p>
          <a:endParaRPr lang="en-US"/>
        </a:p>
      </dgm:t>
    </dgm:pt>
    <dgm:pt modelId="{40DE114D-2385-4E36-A6A3-3196BABB0738}" type="pres">
      <dgm:prSet presAssocID="{52D968C3-B225-456E-8473-EFCBDE13B567}" presName="vert0" presStyleCnt="0">
        <dgm:presLayoutVars>
          <dgm:dir/>
          <dgm:animOne val="branch"/>
          <dgm:animLvl val="lvl"/>
        </dgm:presLayoutVars>
      </dgm:prSet>
      <dgm:spPr/>
    </dgm:pt>
    <dgm:pt modelId="{386F4857-ACA7-4B50-8BD9-F3BCAD36C47F}" type="pres">
      <dgm:prSet presAssocID="{C0BCC290-03B7-460F-8AF2-2F48D6CFBA89}" presName="thickLine" presStyleLbl="alignNode1" presStyleIdx="0" presStyleCnt="1"/>
      <dgm:spPr/>
    </dgm:pt>
    <dgm:pt modelId="{E0C15E49-0F92-4886-9F13-EA6D77C76CE8}" type="pres">
      <dgm:prSet presAssocID="{C0BCC290-03B7-460F-8AF2-2F48D6CFBA89}" presName="horz1" presStyleCnt="0"/>
      <dgm:spPr/>
    </dgm:pt>
    <dgm:pt modelId="{E69DE99D-5922-448A-98AA-3E1C94DCBBDA}" type="pres">
      <dgm:prSet presAssocID="{C0BCC290-03B7-460F-8AF2-2F48D6CFBA89}" presName="tx1" presStyleLbl="revTx" presStyleIdx="0" presStyleCnt="1" custScaleY="100098"/>
      <dgm:spPr/>
    </dgm:pt>
    <dgm:pt modelId="{5BE750E1-DE88-4586-A487-C7F13F9DFB0A}" type="pres">
      <dgm:prSet presAssocID="{C0BCC290-03B7-460F-8AF2-2F48D6CFBA89}" presName="vert1" presStyleCnt="0"/>
      <dgm:spPr/>
    </dgm:pt>
  </dgm:ptLst>
  <dgm:cxnLst>
    <dgm:cxn modelId="{090BF642-232E-4092-8CA3-682518BC4980}" type="presOf" srcId="{C0BCC290-03B7-460F-8AF2-2F48D6CFBA89}" destId="{E69DE99D-5922-448A-98AA-3E1C94DCBBDA}" srcOrd="0" destOrd="0" presId="urn:microsoft.com/office/officeart/2008/layout/LinedList"/>
    <dgm:cxn modelId="{9E98717B-EC41-4736-BD01-7BB2FA53E01F}" srcId="{52D968C3-B225-456E-8473-EFCBDE13B567}" destId="{C0BCC290-03B7-460F-8AF2-2F48D6CFBA89}" srcOrd="0" destOrd="0" parTransId="{2938A4C4-C9C9-4F13-9083-32D68FA6BFB4}" sibTransId="{00F8C9EA-280B-4F80-A510-8AF64D384554}"/>
    <dgm:cxn modelId="{5EF6A1C5-423D-4990-B1C3-493EB59F30DB}" type="presOf" srcId="{52D968C3-B225-456E-8473-EFCBDE13B567}" destId="{40DE114D-2385-4E36-A6A3-3196BABB0738}" srcOrd="0" destOrd="0" presId="urn:microsoft.com/office/officeart/2008/layout/LinedList"/>
    <dgm:cxn modelId="{EB09F0DD-6BFE-4587-A96F-73FE513647BB}" type="presParOf" srcId="{40DE114D-2385-4E36-A6A3-3196BABB0738}" destId="{386F4857-ACA7-4B50-8BD9-F3BCAD36C47F}" srcOrd="0" destOrd="0" presId="urn:microsoft.com/office/officeart/2008/layout/LinedList"/>
    <dgm:cxn modelId="{030B1EAE-CEA9-4B9C-ADCC-6A41B3988726}" type="presParOf" srcId="{40DE114D-2385-4E36-A6A3-3196BABB0738}" destId="{E0C15E49-0F92-4886-9F13-EA6D77C76CE8}" srcOrd="1" destOrd="0" presId="urn:microsoft.com/office/officeart/2008/layout/LinedList"/>
    <dgm:cxn modelId="{B2CEA094-FDD6-4FD8-8196-604E45DC2947}" type="presParOf" srcId="{E0C15E49-0F92-4886-9F13-EA6D77C76CE8}" destId="{E69DE99D-5922-448A-98AA-3E1C94DCBBDA}" srcOrd="0" destOrd="0" presId="urn:microsoft.com/office/officeart/2008/layout/LinedList"/>
    <dgm:cxn modelId="{82A95571-5B2E-4A73-B145-D85A47B8A2D8}" type="presParOf" srcId="{E0C15E49-0F92-4886-9F13-EA6D77C76CE8}" destId="{5BE750E1-DE88-4586-A487-C7F13F9DFB0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43645-B23B-4134-9B6B-DE843F254D81}">
      <dsp:nvSpPr>
        <dsp:cNvPr id="0" name=""/>
        <dsp:cNvSpPr/>
      </dsp:nvSpPr>
      <dsp:spPr>
        <a:xfrm>
          <a:off x="0" y="399341"/>
          <a:ext cx="10655300" cy="357435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1.Improve customer experience.</a:t>
          </a:r>
        </a:p>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2. Reduce unnecessary service calls and in-person appointments through proactive customer care.</a:t>
          </a:r>
        </a:p>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 3.Analyze the potential of new offerings.</a:t>
          </a:r>
        </a:p>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4.Reduce customer churn rate.</a:t>
          </a:r>
        </a:p>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5.Analyze customer feelings and viral Topics among customers with respect to  Telecom perspectives using Topic Modeling and Sentiment Analysis.</a:t>
          </a:r>
        </a:p>
      </dsp:txBody>
      <dsp:txXfrm>
        <a:off x="174485" y="573826"/>
        <a:ext cx="10306330" cy="3225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57BD5-187A-454F-BA63-98C6162890ED}">
      <dsp:nvSpPr>
        <dsp:cNvPr id="0" name=""/>
        <dsp:cNvSpPr/>
      </dsp:nvSpPr>
      <dsp:spPr>
        <a:xfrm>
          <a:off x="0" y="1541"/>
          <a:ext cx="10655300" cy="4369949"/>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1.Combatting Traffic Overload: it can create automatically the number of virtual machines, required to handle the incoming amount of Text traffic, and funnel the excessive traffic via these virtual machines, promptly and without human involvement.</a:t>
          </a:r>
        </a:p>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2.Optimizing Service Quality by Predicting Future Network Usage.</a:t>
          </a:r>
        </a:p>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3.Performing Predictive Maintenance-it can detect various alarming network signals that may indicate probable forthcoming network failure.</a:t>
          </a:r>
        </a:p>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4.Averting Malicious Actions: With Machine Learning, network can be trained to identify a large number of Malicious requests and make a decision on whether to deny these requests flat-out, or shunt them to another.</a:t>
          </a:r>
        </a:p>
      </dsp:txBody>
      <dsp:txXfrm>
        <a:off x="213323" y="214864"/>
        <a:ext cx="10228654" cy="39433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A09B58-2895-42E9-9D95-7F41FF18266C}">
      <dsp:nvSpPr>
        <dsp:cNvPr id="0" name=""/>
        <dsp:cNvSpPr/>
      </dsp:nvSpPr>
      <dsp:spPr>
        <a:xfrm>
          <a:off x="1283" y="0"/>
          <a:ext cx="3354404" cy="58320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a:t>Acquisition</a:t>
          </a:r>
          <a:endParaRPr lang="en-US" sz="2000" kern="1200" dirty="0"/>
        </a:p>
      </dsp:txBody>
      <dsp:txXfrm>
        <a:off x="1283" y="0"/>
        <a:ext cx="3208603" cy="583205"/>
      </dsp:txXfrm>
    </dsp:sp>
    <dsp:sp modelId="{B0B38C65-3F61-44CC-A31F-5C44C0817702}">
      <dsp:nvSpPr>
        <dsp:cNvPr id="0" name=""/>
        <dsp:cNvSpPr/>
      </dsp:nvSpPr>
      <dsp:spPr>
        <a:xfrm>
          <a:off x="2684806" y="0"/>
          <a:ext cx="4185323" cy="58320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Origination &amp; Fulfilment        </a:t>
          </a:r>
        </a:p>
      </dsp:txBody>
      <dsp:txXfrm>
        <a:off x="2976409" y="0"/>
        <a:ext cx="3602118" cy="583205"/>
      </dsp:txXfrm>
    </dsp:sp>
    <dsp:sp modelId="{9E851BDE-BBB4-4821-829A-4BF5581E9B50}">
      <dsp:nvSpPr>
        <dsp:cNvPr id="0" name=""/>
        <dsp:cNvSpPr/>
      </dsp:nvSpPr>
      <dsp:spPr>
        <a:xfrm>
          <a:off x="6199249" y="0"/>
          <a:ext cx="2341139" cy="58320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Servicing</a:t>
          </a:r>
        </a:p>
      </dsp:txBody>
      <dsp:txXfrm>
        <a:off x="6490852" y="0"/>
        <a:ext cx="1757934" cy="583205"/>
      </dsp:txXfrm>
    </dsp:sp>
    <dsp:sp modelId="{A8625417-9910-455E-98EE-B69CD4712D7D}">
      <dsp:nvSpPr>
        <dsp:cNvPr id="0" name=""/>
        <dsp:cNvSpPr/>
      </dsp:nvSpPr>
      <dsp:spPr>
        <a:xfrm>
          <a:off x="7869508" y="0"/>
          <a:ext cx="3354404" cy="58320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Collection &amp; Recovery</a:t>
          </a:r>
        </a:p>
      </dsp:txBody>
      <dsp:txXfrm>
        <a:off x="8161111" y="0"/>
        <a:ext cx="2771199" cy="5832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018C4-BDF8-483D-B731-9127A80B3EDC}">
      <dsp:nvSpPr>
        <dsp:cNvPr id="0" name=""/>
        <dsp:cNvSpPr/>
      </dsp:nvSpPr>
      <dsp:spPr>
        <a:xfrm rot="5400000">
          <a:off x="1268671" y="680"/>
          <a:ext cx="1000044" cy="1051747"/>
        </a:xfrm>
        <a:prstGeom prst="hexagon">
          <a:avLst>
            <a:gd name="adj" fmla="val 25000"/>
            <a:gd name="vf" fmla="val 115470"/>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Plan</a:t>
          </a:r>
        </a:p>
      </dsp:txBody>
      <dsp:txXfrm rot="-5400000">
        <a:off x="1418111" y="193205"/>
        <a:ext cx="701165" cy="666696"/>
      </dsp:txXfrm>
    </dsp:sp>
    <dsp:sp modelId="{883FE05D-0396-4DA9-A7E9-A6948189D196}">
      <dsp:nvSpPr>
        <dsp:cNvPr id="0" name=""/>
        <dsp:cNvSpPr/>
      </dsp:nvSpPr>
      <dsp:spPr>
        <a:xfrm>
          <a:off x="2228473" y="190295"/>
          <a:ext cx="827788" cy="445047"/>
        </a:xfrm>
        <a:prstGeom prst="rect">
          <a:avLst/>
        </a:prstGeom>
        <a:noFill/>
        <a:ln>
          <a:noFill/>
        </a:ln>
        <a:effectLst/>
      </dsp:spPr>
      <dsp:style>
        <a:lnRef idx="0">
          <a:scrgbClr r="0" g="0" b="0"/>
        </a:lnRef>
        <a:fillRef idx="0">
          <a:scrgbClr r="0" g="0" b="0"/>
        </a:fillRef>
        <a:effectRef idx="0">
          <a:scrgbClr r="0" g="0" b="0"/>
        </a:effectRef>
        <a:fontRef idx="minor"/>
      </dsp:style>
    </dsp:sp>
    <dsp:sp modelId="{FBFCF62C-55F1-4C51-9C32-93E2B2A8ABF5}">
      <dsp:nvSpPr>
        <dsp:cNvPr id="0" name=""/>
        <dsp:cNvSpPr/>
      </dsp:nvSpPr>
      <dsp:spPr>
        <a:xfrm rot="5400000">
          <a:off x="2575060" y="1154420"/>
          <a:ext cx="1337672" cy="1347084"/>
        </a:xfrm>
        <a:prstGeom prst="hexagon">
          <a:avLst>
            <a:gd name="adj" fmla="val 25000"/>
            <a:gd name="vf" fmla="val 11547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Analyze</a:t>
          </a:r>
        </a:p>
      </dsp:txBody>
      <dsp:txXfrm rot="-5400000">
        <a:off x="2794868" y="1382071"/>
        <a:ext cx="898056" cy="891782"/>
      </dsp:txXfrm>
    </dsp:sp>
    <dsp:sp modelId="{0E93435A-9295-4CAF-950B-23DD3DD098B2}">
      <dsp:nvSpPr>
        <dsp:cNvPr id="0" name=""/>
        <dsp:cNvSpPr/>
      </dsp:nvSpPr>
      <dsp:spPr>
        <a:xfrm rot="5400000">
          <a:off x="1066014" y="1104561"/>
          <a:ext cx="1404288" cy="1761204"/>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Solution Delivery</a:t>
          </a:r>
        </a:p>
      </dsp:txBody>
      <dsp:txXfrm rot="-5400000">
        <a:off x="1181090" y="1517067"/>
        <a:ext cx="1174136" cy="936192"/>
      </dsp:txXfrm>
    </dsp:sp>
    <dsp:sp modelId="{E0640F24-64C3-41D8-B25F-C8CD04823037}">
      <dsp:nvSpPr>
        <dsp:cNvPr id="0" name=""/>
        <dsp:cNvSpPr/>
      </dsp:nvSpPr>
      <dsp:spPr>
        <a:xfrm>
          <a:off x="623576" y="1706712"/>
          <a:ext cx="801085" cy="445047"/>
        </a:xfrm>
        <a:prstGeom prst="rect">
          <a:avLst/>
        </a:prstGeom>
        <a:noFill/>
        <a:ln>
          <a:noFill/>
        </a:ln>
        <a:effectLst/>
      </dsp:spPr>
      <dsp:style>
        <a:lnRef idx="0">
          <a:scrgbClr r="0" g="0" b="0"/>
        </a:lnRef>
        <a:fillRef idx="0">
          <a:scrgbClr r="0" g="0" b="0"/>
        </a:fillRef>
        <a:effectRef idx="0">
          <a:scrgbClr r="0" g="0" b="0"/>
        </a:effectRef>
        <a:fontRef idx="minor"/>
      </dsp:style>
    </dsp:sp>
    <dsp:sp modelId="{412F6303-0950-4CB7-B393-D34FD2D0A6DD}">
      <dsp:nvSpPr>
        <dsp:cNvPr id="0" name=""/>
        <dsp:cNvSpPr/>
      </dsp:nvSpPr>
      <dsp:spPr>
        <a:xfrm rot="5400000">
          <a:off x="107062" y="438532"/>
          <a:ext cx="963802" cy="1177926"/>
        </a:xfrm>
        <a:prstGeom prst="hexagon">
          <a:avLst>
            <a:gd name="adj" fmla="val 25000"/>
            <a:gd name="vf" fmla="val 115470"/>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Deploy</a:t>
          </a:r>
        </a:p>
      </dsp:txBody>
      <dsp:txXfrm rot="-5400000">
        <a:off x="196321" y="706228"/>
        <a:ext cx="785284" cy="642534"/>
      </dsp:txXfrm>
    </dsp:sp>
    <dsp:sp modelId="{9853E166-DC0F-481D-BACF-9FCBA478F0BD}">
      <dsp:nvSpPr>
        <dsp:cNvPr id="0" name=""/>
        <dsp:cNvSpPr/>
      </dsp:nvSpPr>
      <dsp:spPr>
        <a:xfrm rot="5400000">
          <a:off x="-88401" y="2129856"/>
          <a:ext cx="1057959" cy="881157"/>
        </a:xfrm>
        <a:prstGeom prst="hexagon">
          <a:avLst>
            <a:gd name="adj" fmla="val 25000"/>
            <a:gd name="vf" fmla="val 115470"/>
          </a:avLst>
        </a:prstGeom>
        <a:solidFill>
          <a:schemeClr val="bg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Test</a:t>
          </a:r>
        </a:p>
      </dsp:txBody>
      <dsp:txXfrm rot="-5400000">
        <a:off x="134588" y="2203048"/>
        <a:ext cx="611981" cy="734773"/>
      </dsp:txXfrm>
    </dsp:sp>
    <dsp:sp modelId="{547E611F-74CF-4B6B-9F2F-E0A68214FBD5}">
      <dsp:nvSpPr>
        <dsp:cNvPr id="0" name=""/>
        <dsp:cNvSpPr/>
      </dsp:nvSpPr>
      <dsp:spPr>
        <a:xfrm>
          <a:off x="2466073" y="2825684"/>
          <a:ext cx="827788" cy="445047"/>
        </a:xfrm>
        <a:prstGeom prst="rect">
          <a:avLst/>
        </a:prstGeom>
        <a:noFill/>
        <a:ln>
          <a:noFill/>
        </a:ln>
        <a:effectLst/>
      </dsp:spPr>
      <dsp:style>
        <a:lnRef idx="0">
          <a:scrgbClr r="0" g="0" b="0"/>
        </a:lnRef>
        <a:fillRef idx="0">
          <a:scrgbClr r="0" g="0" b="0"/>
        </a:fillRef>
        <a:effectRef idx="0">
          <a:scrgbClr r="0" g="0" b="0"/>
        </a:effectRef>
        <a:fontRef idx="minor"/>
      </dsp:style>
    </dsp:sp>
    <dsp:sp modelId="{60799635-5610-4BBF-B17B-FEEDA70AD2C9}">
      <dsp:nvSpPr>
        <dsp:cNvPr id="0" name=""/>
        <dsp:cNvSpPr/>
      </dsp:nvSpPr>
      <dsp:spPr>
        <a:xfrm rot="5400000">
          <a:off x="1219554" y="2741429"/>
          <a:ext cx="767514" cy="1276634"/>
        </a:xfrm>
        <a:prstGeom prst="hexagon">
          <a:avLst>
            <a:gd name="adj" fmla="val 25000"/>
            <a:gd name="vf" fmla="val 115470"/>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Build</a:t>
          </a:r>
        </a:p>
      </dsp:txBody>
      <dsp:txXfrm rot="-5400000">
        <a:off x="1177766" y="3123908"/>
        <a:ext cx="851090" cy="511676"/>
      </dsp:txXfrm>
    </dsp:sp>
    <dsp:sp modelId="{DCDE22FF-FD35-4FC3-B2C1-1DECF27FA8AE}">
      <dsp:nvSpPr>
        <dsp:cNvPr id="0" name=""/>
        <dsp:cNvSpPr/>
      </dsp:nvSpPr>
      <dsp:spPr>
        <a:xfrm rot="5400000">
          <a:off x="2830600" y="2426069"/>
          <a:ext cx="774316" cy="1331344"/>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Design</a:t>
          </a:r>
        </a:p>
      </dsp:txBody>
      <dsp:txXfrm rot="-5400000">
        <a:off x="2773977" y="2833636"/>
        <a:ext cx="887562" cy="516210"/>
      </dsp:txXfrm>
    </dsp:sp>
    <dsp:sp modelId="{D7C2DC54-A54B-42F1-90AB-830D54C2EE6B}">
      <dsp:nvSpPr>
        <dsp:cNvPr id="0" name=""/>
        <dsp:cNvSpPr/>
      </dsp:nvSpPr>
      <dsp:spPr>
        <a:xfrm>
          <a:off x="623576" y="3629670"/>
          <a:ext cx="801085" cy="445047"/>
        </a:xfrm>
        <a:prstGeom prst="rect">
          <a:avLst/>
        </a:prstGeom>
        <a:noFill/>
        <a:ln>
          <a:noFill/>
        </a:ln>
        <a:effectLst/>
      </dsp:spPr>
      <dsp:style>
        <a:lnRef idx="0">
          <a:scrgbClr r="0" g="0" b="0"/>
        </a:lnRef>
        <a:fillRef idx="0">
          <a:scrgbClr r="0" g="0" b="0"/>
        </a:fillRef>
        <a:effectRef idx="0">
          <a:scrgbClr r="0" g="0" b="0"/>
        </a:effectRef>
        <a:fontRef idx="minor"/>
      </dsp:style>
    </dsp:sp>
    <dsp:sp modelId="{11EFEAF5-5179-4759-9FEB-DF6E6FB57142}">
      <dsp:nvSpPr>
        <dsp:cNvPr id="0" name=""/>
        <dsp:cNvSpPr/>
      </dsp:nvSpPr>
      <dsp:spPr>
        <a:xfrm rot="16200000" flipH="1">
          <a:off x="63950" y="3468900"/>
          <a:ext cx="66430" cy="194331"/>
        </a:xfrm>
        <a:prstGeom prst="hexagon">
          <a:avLst>
            <a:gd name="adj" fmla="val 25000"/>
            <a:gd name="vf" fmla="val 115470"/>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dirty="0">
            <a:solidFill>
              <a:schemeClr val="tx1"/>
            </a:solidFill>
          </a:endParaRPr>
        </a:p>
      </dsp:txBody>
      <dsp:txXfrm rot="-5400000">
        <a:off x="32389" y="3543923"/>
        <a:ext cx="129554" cy="442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F4857-ACA7-4B50-8BD9-F3BCAD36C47F}">
      <dsp:nvSpPr>
        <dsp:cNvPr id="0" name=""/>
        <dsp:cNvSpPr/>
      </dsp:nvSpPr>
      <dsp:spPr>
        <a:xfrm>
          <a:off x="0" y="2464"/>
          <a:ext cx="1124431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9DE99D-5922-448A-98AA-3E1C94DCBBDA}">
      <dsp:nvSpPr>
        <dsp:cNvPr id="0" name=""/>
        <dsp:cNvSpPr/>
      </dsp:nvSpPr>
      <dsp:spPr>
        <a:xfrm>
          <a:off x="0" y="2464"/>
          <a:ext cx="11233336" cy="5050546"/>
        </a:xfrm>
        <a:prstGeom prst="rect">
          <a:avLst/>
        </a:prstGeom>
        <a:solidFill>
          <a:schemeClr val="accent1">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Vodafone’s SuperIoT Uses AI to Optimize Networks. In 2018, Vodafone launched its AI chatbot, Tobi, a virtual service agent powered by IBM Watson, which helps customers seeking answers to basic questions over web chat. Tobi is currently exploring integration with Amazon’s personal assistant Alexa with advanced machine learning features.</a:t>
          </a:r>
        </a:p>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r>
            <a:rPr lang="en-US" sz="1800" kern="1200" dirty="0"/>
            <a:t>In September 2017, Bharti Airtel partnered with SK Telecom, Korea’s largest telecom company latter to use its specialized network operating system. It is an AI-assisted network operating system with big data analytics and machine learning capabilities.</a:t>
          </a:r>
        </a:p>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r>
            <a:rPr lang="en-US" sz="1800" kern="1200" dirty="0"/>
            <a:t>63.5% of operators are estimated to be investing in AI systems to improve their infrastructure. </a:t>
          </a:r>
        </a:p>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r>
            <a:rPr lang="en-US" sz="1800" kern="1200" dirty="0"/>
            <a:t>Aria Networks: It uses AI-based network optimization solution. </a:t>
          </a:r>
        </a:p>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r>
            <a:rPr lang="en-US" sz="1800" kern="1200" dirty="0"/>
            <a:t>Nokia launched its machine learning-based AVA platform to better manage capacity planning, and to predict service degradations on cell sites up to seven days in advance.</a:t>
          </a:r>
        </a:p>
        <a:p>
          <a:pPr marL="0" lvl="0" indent="0" algn="l" defTabSz="800100">
            <a:lnSpc>
              <a:spcPct val="90000"/>
            </a:lnSpc>
            <a:spcBef>
              <a:spcPct val="0"/>
            </a:spcBef>
            <a:spcAft>
              <a:spcPct val="35000"/>
            </a:spcAft>
            <a:buNone/>
          </a:pPr>
          <a:endParaRPr lang="en-US" sz="1900" kern="1200" dirty="0"/>
        </a:p>
      </dsp:txBody>
      <dsp:txXfrm>
        <a:off x="0" y="2464"/>
        <a:ext cx="11233336" cy="50505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D2E242-B7F5-4277-9532-6AA387F32F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94D1595-47FD-49D6-A503-29861B23A0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5A0919-861D-4B8C-BB1B-92D7E99C3265}" type="datetimeFigureOut">
              <a:rPr lang="en-IN" smtClean="0"/>
              <a:t>15-09-2022</a:t>
            </a:fld>
            <a:endParaRPr lang="en-IN"/>
          </a:p>
        </p:txBody>
      </p:sp>
      <p:sp>
        <p:nvSpPr>
          <p:cNvPr id="4" name="Footer Placeholder 3">
            <a:extLst>
              <a:ext uri="{FF2B5EF4-FFF2-40B4-BE49-F238E27FC236}">
                <a16:creationId xmlns:a16="http://schemas.microsoft.com/office/drawing/2014/main" id="{D42921C8-B512-49EC-94F2-C834ABBB0D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929A0C8D-F3FA-4E1F-8AF9-796806C352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52C7A2-426F-401F-A7A8-F039D19DAC95}" type="slidenum">
              <a:rPr lang="en-IN" smtClean="0"/>
              <a:t>‹#›</a:t>
            </a:fld>
            <a:endParaRPr lang="en-IN"/>
          </a:p>
        </p:txBody>
      </p:sp>
    </p:spTree>
    <p:extLst>
      <p:ext uri="{BB962C8B-B14F-4D97-AF65-F5344CB8AC3E}">
        <p14:creationId xmlns:p14="http://schemas.microsoft.com/office/powerpoint/2010/main" val="12239691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04D3E-AB25-4865-88B1-E5CEDFA4F726}" type="datetimeFigureOut">
              <a:rPr lang="en-IN" smtClean="0"/>
              <a:t>15-09-2022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B107A-A654-4768-8807-756F0176A7E3}" type="slidenum">
              <a:rPr lang="en-IN" smtClean="0"/>
              <a:t>‹#›</a:t>
            </a:fld>
            <a:endParaRPr lang="en-IN"/>
          </a:p>
        </p:txBody>
      </p:sp>
    </p:spTree>
    <p:extLst>
      <p:ext uri="{BB962C8B-B14F-4D97-AF65-F5344CB8AC3E}">
        <p14:creationId xmlns:p14="http://schemas.microsoft.com/office/powerpoint/2010/main" val="181934114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dirty="0"/>
          </a:p>
        </p:txBody>
      </p:sp>
      <p:sp>
        <p:nvSpPr>
          <p:cNvPr id="5" name="Slide Number Placeholder 4"/>
          <p:cNvSpPr>
            <a:spLocks noGrp="1"/>
          </p:cNvSpPr>
          <p:nvPr>
            <p:ph type="sldNum" sz="quarter" idx="11"/>
          </p:nvPr>
        </p:nvSpPr>
        <p:spPr/>
        <p:txBody>
          <a:bodyPr/>
          <a:lstStyle/>
          <a:p>
            <a:fld id="{218B107A-A654-4768-8807-756F0176A7E3}" type="slidenum">
              <a:rPr lang="en-IN" smtClean="0"/>
              <a:t>1</a:t>
            </a:fld>
            <a:endParaRPr lang="en-IN" dirty="0"/>
          </a:p>
        </p:txBody>
      </p:sp>
    </p:spTree>
    <p:extLst>
      <p:ext uri="{BB962C8B-B14F-4D97-AF65-F5344CB8AC3E}">
        <p14:creationId xmlns:p14="http://schemas.microsoft.com/office/powerpoint/2010/main" val="4023102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10</a:t>
            </a:fld>
            <a:endParaRPr lang="en-IN">
              <a:solidFill>
                <a:prstClr val="black"/>
              </a:solidFill>
            </a:endParaRPr>
          </a:p>
        </p:txBody>
      </p:sp>
    </p:spTree>
    <p:extLst>
      <p:ext uri="{BB962C8B-B14F-4D97-AF65-F5344CB8AC3E}">
        <p14:creationId xmlns:p14="http://schemas.microsoft.com/office/powerpoint/2010/main" val="3250051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218B107A-A654-4768-8807-756F0176A7E3}" type="slidenum">
              <a:rPr lang="en-IN" smtClean="0"/>
              <a:t>13</a:t>
            </a:fld>
            <a:endParaRPr lang="en-IN"/>
          </a:p>
        </p:txBody>
      </p:sp>
    </p:spTree>
    <p:extLst>
      <p:ext uri="{BB962C8B-B14F-4D97-AF65-F5344CB8AC3E}">
        <p14:creationId xmlns:p14="http://schemas.microsoft.com/office/powerpoint/2010/main" val="1417249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218B107A-A654-4768-8807-756F0176A7E3}" type="slidenum">
              <a:rPr lang="en-IN" smtClean="0"/>
              <a:t>14</a:t>
            </a:fld>
            <a:endParaRPr lang="en-IN"/>
          </a:p>
        </p:txBody>
      </p:sp>
    </p:spTree>
    <p:extLst>
      <p:ext uri="{BB962C8B-B14F-4D97-AF65-F5344CB8AC3E}">
        <p14:creationId xmlns:p14="http://schemas.microsoft.com/office/powerpoint/2010/main" val="84813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8B107A-A654-4768-8807-756F0176A7E3}"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02350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16</a:t>
            </a:fld>
            <a:endParaRPr lang="en-IN">
              <a:solidFill>
                <a:prstClr val="black"/>
              </a:solidFill>
            </a:endParaRPr>
          </a:p>
        </p:txBody>
      </p:sp>
    </p:spTree>
    <p:extLst>
      <p:ext uri="{BB962C8B-B14F-4D97-AF65-F5344CB8AC3E}">
        <p14:creationId xmlns:p14="http://schemas.microsoft.com/office/powerpoint/2010/main" val="3482953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17</a:t>
            </a:fld>
            <a:endParaRPr lang="en-IN">
              <a:solidFill>
                <a:prstClr val="black"/>
              </a:solidFill>
            </a:endParaRPr>
          </a:p>
        </p:txBody>
      </p:sp>
    </p:spTree>
    <p:extLst>
      <p:ext uri="{BB962C8B-B14F-4D97-AF65-F5344CB8AC3E}">
        <p14:creationId xmlns:p14="http://schemas.microsoft.com/office/powerpoint/2010/main" val="2765589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8B107A-A654-4768-8807-756F0176A7E3}"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89309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8B107A-A654-4768-8807-756F0176A7E3}"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914242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8B107A-A654-4768-8807-756F0176A7E3}"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07441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21</a:t>
            </a:fld>
            <a:endParaRPr lang="en-IN">
              <a:solidFill>
                <a:prstClr val="black"/>
              </a:solidFill>
            </a:endParaRPr>
          </a:p>
        </p:txBody>
      </p:sp>
    </p:spTree>
    <p:extLst>
      <p:ext uri="{BB962C8B-B14F-4D97-AF65-F5344CB8AC3E}">
        <p14:creationId xmlns:p14="http://schemas.microsoft.com/office/powerpoint/2010/main" val="2966991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2</a:t>
            </a:fld>
            <a:endParaRPr lang="en-IN">
              <a:solidFill>
                <a:prstClr val="black"/>
              </a:solidFill>
            </a:endParaRPr>
          </a:p>
        </p:txBody>
      </p:sp>
    </p:spTree>
    <p:extLst>
      <p:ext uri="{BB962C8B-B14F-4D97-AF65-F5344CB8AC3E}">
        <p14:creationId xmlns:p14="http://schemas.microsoft.com/office/powerpoint/2010/main" val="9937679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28</a:t>
            </a:fld>
            <a:endParaRPr lang="en-IN">
              <a:solidFill>
                <a:prstClr val="black"/>
              </a:solidFill>
            </a:endParaRPr>
          </a:p>
        </p:txBody>
      </p:sp>
    </p:spTree>
    <p:extLst>
      <p:ext uri="{BB962C8B-B14F-4D97-AF65-F5344CB8AC3E}">
        <p14:creationId xmlns:p14="http://schemas.microsoft.com/office/powerpoint/2010/main" val="114192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8B107A-A654-4768-8807-756F0176A7E3}"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73535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4</a:t>
            </a:fld>
            <a:endParaRPr lang="en-IN">
              <a:solidFill>
                <a:prstClr val="black"/>
              </a:solidFill>
            </a:endParaRPr>
          </a:p>
        </p:txBody>
      </p:sp>
    </p:spTree>
    <p:extLst>
      <p:ext uri="{BB962C8B-B14F-4D97-AF65-F5344CB8AC3E}">
        <p14:creationId xmlns:p14="http://schemas.microsoft.com/office/powerpoint/2010/main" val="993767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5</a:t>
            </a:fld>
            <a:endParaRPr lang="en-IN">
              <a:solidFill>
                <a:prstClr val="black"/>
              </a:solidFill>
            </a:endParaRPr>
          </a:p>
        </p:txBody>
      </p:sp>
    </p:spTree>
    <p:extLst>
      <p:ext uri="{BB962C8B-B14F-4D97-AF65-F5344CB8AC3E}">
        <p14:creationId xmlns:p14="http://schemas.microsoft.com/office/powerpoint/2010/main" val="3920888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6</a:t>
            </a:fld>
            <a:endParaRPr lang="en-IN">
              <a:solidFill>
                <a:prstClr val="black"/>
              </a:solidFill>
            </a:endParaRPr>
          </a:p>
        </p:txBody>
      </p:sp>
    </p:spTree>
    <p:extLst>
      <p:ext uri="{BB962C8B-B14F-4D97-AF65-F5344CB8AC3E}">
        <p14:creationId xmlns:p14="http://schemas.microsoft.com/office/powerpoint/2010/main" val="3855081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218B107A-A654-4768-8807-756F0176A7E3}" type="slidenum">
              <a:rPr lang="en-IN" smtClean="0"/>
              <a:t>7</a:t>
            </a:fld>
            <a:endParaRPr lang="en-IN"/>
          </a:p>
        </p:txBody>
      </p:sp>
    </p:spTree>
    <p:extLst>
      <p:ext uri="{BB962C8B-B14F-4D97-AF65-F5344CB8AC3E}">
        <p14:creationId xmlns:p14="http://schemas.microsoft.com/office/powerpoint/2010/main" val="58662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8B107A-A654-4768-8807-756F0176A7E3}"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73339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9</a:t>
            </a:fld>
            <a:endParaRPr lang="en-IN">
              <a:solidFill>
                <a:prstClr val="black"/>
              </a:solidFill>
            </a:endParaRPr>
          </a:p>
        </p:txBody>
      </p:sp>
    </p:spTree>
    <p:extLst>
      <p:ext uri="{BB962C8B-B14F-4D97-AF65-F5344CB8AC3E}">
        <p14:creationId xmlns:p14="http://schemas.microsoft.com/office/powerpoint/2010/main" val="41388695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userDrawn="1"/>
        </p:nvGrpSpPr>
        <p:grpSpPr>
          <a:xfrm>
            <a:off x="285437" y="265677"/>
            <a:ext cx="11621126" cy="6326646"/>
            <a:chOff x="254476" y="265679"/>
            <a:chExt cx="11621126" cy="6326646"/>
          </a:xfrm>
        </p:grpSpPr>
        <p:sp>
          <p:nvSpPr>
            <p:cNvPr id="8" name="Flowchart: Manual Input 5"/>
            <p:cNvSpPr/>
            <p:nvPr userDrawn="1"/>
          </p:nvSpPr>
          <p:spPr>
            <a:xfrm rot="16200000" flipV="1">
              <a:off x="799317" y="-279162"/>
              <a:ext cx="6326646" cy="741632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3494"/>
                  </a:moveTo>
                  <a:lnTo>
                    <a:pt x="10000" y="0"/>
                  </a:lnTo>
                  <a:lnTo>
                    <a:pt x="10000" y="10000"/>
                  </a:lnTo>
                  <a:lnTo>
                    <a:pt x="0" y="10000"/>
                  </a:lnTo>
                  <a:lnTo>
                    <a:pt x="0" y="3494"/>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Manual Input 5"/>
            <p:cNvSpPr/>
            <p:nvPr userDrawn="1"/>
          </p:nvSpPr>
          <p:spPr>
            <a:xfrm rot="16200000" flipH="1">
              <a:off x="5594106" y="302528"/>
              <a:ext cx="5550769" cy="701222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 name="connsiteX0" fmla="*/ 15 w 10015"/>
                <a:gd name="connsiteY0" fmla="*/ 3494 h 10469"/>
                <a:gd name="connsiteX1" fmla="*/ 10015 w 10015"/>
                <a:gd name="connsiteY1" fmla="*/ 0 h 10469"/>
                <a:gd name="connsiteX2" fmla="*/ 10015 w 10015"/>
                <a:gd name="connsiteY2" fmla="*/ 10000 h 10469"/>
                <a:gd name="connsiteX3" fmla="*/ 0 w 10015"/>
                <a:gd name="connsiteY3" fmla="*/ 10469 h 10469"/>
                <a:gd name="connsiteX4" fmla="*/ 15 w 10015"/>
                <a:gd name="connsiteY4" fmla="*/ 3494 h 10469"/>
                <a:gd name="connsiteX0" fmla="*/ 15 w 10015"/>
                <a:gd name="connsiteY0" fmla="*/ 3494 h 10494"/>
                <a:gd name="connsiteX1" fmla="*/ 10015 w 10015"/>
                <a:gd name="connsiteY1" fmla="*/ 0 h 10494"/>
                <a:gd name="connsiteX2" fmla="*/ 9984 w 10015"/>
                <a:gd name="connsiteY2" fmla="*/ 10494 h 10494"/>
                <a:gd name="connsiteX3" fmla="*/ 0 w 10015"/>
                <a:gd name="connsiteY3" fmla="*/ 10469 h 10494"/>
                <a:gd name="connsiteX4" fmla="*/ 15 w 10015"/>
                <a:gd name="connsiteY4" fmla="*/ 3494 h 10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494">
                  <a:moveTo>
                    <a:pt x="15" y="3494"/>
                  </a:moveTo>
                  <a:lnTo>
                    <a:pt x="10015" y="0"/>
                  </a:lnTo>
                  <a:cubicBezTo>
                    <a:pt x="10005" y="3498"/>
                    <a:pt x="9994" y="6996"/>
                    <a:pt x="9984" y="10494"/>
                  </a:cubicBezTo>
                  <a:lnTo>
                    <a:pt x="0" y="10469"/>
                  </a:lnTo>
                  <a:lnTo>
                    <a:pt x="15" y="3494"/>
                  </a:lnTo>
                  <a:close/>
                </a:path>
              </a:pathLst>
            </a:custGeom>
            <a:solidFill>
              <a:schemeClr val="tx1">
                <a:lumMod val="65000"/>
                <a:lumOff val="3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itle 1"/>
          <p:cNvSpPr>
            <a:spLocks noGrp="1"/>
          </p:cNvSpPr>
          <p:nvPr>
            <p:ph type="ctrTitle"/>
          </p:nvPr>
        </p:nvSpPr>
        <p:spPr>
          <a:xfrm>
            <a:off x="228600" y="1984375"/>
            <a:ext cx="59055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228600" y="4564063"/>
            <a:ext cx="5905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13983" b="37125"/>
          <a:stretch/>
        </p:blipFill>
        <p:spPr>
          <a:xfrm>
            <a:off x="254475" y="3208830"/>
            <a:ext cx="6915786" cy="3375194"/>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0639" y="379813"/>
            <a:ext cx="2760542" cy="1110320"/>
          </a:xfrm>
          <a:prstGeom prst="rect">
            <a:avLst/>
          </a:prstGeom>
        </p:spPr>
      </p:pic>
    </p:spTree>
    <p:extLst>
      <p:ext uri="{BB962C8B-B14F-4D97-AF65-F5344CB8AC3E}">
        <p14:creationId xmlns:p14="http://schemas.microsoft.com/office/powerpoint/2010/main" val="72270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REVA Acadmey for Corporate Excellence (RACE)</a:t>
            </a:r>
          </a:p>
        </p:txBody>
      </p:sp>
      <p:sp>
        <p:nvSpPr>
          <p:cNvPr id="7" name="Slide Number Placeholder 6"/>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337123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REVA Acadmey for Corporate Excellence (RACE)</a:t>
            </a:r>
          </a:p>
        </p:txBody>
      </p:sp>
      <p:sp>
        <p:nvSpPr>
          <p:cNvPr id="7" name="Slide Number Placeholder 6"/>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4232552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REVA Acadmey for Corporate Excellence (RACE)</a:t>
            </a:r>
          </a:p>
        </p:txBody>
      </p:sp>
      <p:sp>
        <p:nvSpPr>
          <p:cNvPr id="6" name="Slide Number Placeholder 5"/>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2205557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REVA Acadmey for Corporate Excellence (RACE)</a:t>
            </a:r>
          </a:p>
        </p:txBody>
      </p:sp>
      <p:sp>
        <p:nvSpPr>
          <p:cNvPr id="6" name="Slide Number Placeholder 5"/>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4062721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REVA Acadmey for Corporate Excellence (RACE)</a:t>
            </a:r>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spTree>
    <p:extLst>
      <p:ext uri="{BB962C8B-B14F-4D97-AF65-F5344CB8AC3E}">
        <p14:creationId xmlns:p14="http://schemas.microsoft.com/office/powerpoint/2010/main" val="820423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1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Rectangle 5"/>
          <p:cNvSpPr/>
          <p:nvPr userDrawn="1"/>
        </p:nvSpPr>
        <p:spPr>
          <a:xfrm>
            <a:off x="123825" y="138112"/>
            <a:ext cx="11944351" cy="6581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1" name="Straight Connector 10"/>
          <p:cNvCxnSpPr/>
          <p:nvPr userDrawn="1"/>
        </p:nvCxnSpPr>
        <p:spPr>
          <a:xfrm>
            <a:off x="403412" y="1049867"/>
            <a:ext cx="113652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a:t>Click to edit Master title style</a:t>
            </a:r>
          </a:p>
        </p:txBody>
      </p:sp>
    </p:spTree>
    <p:extLst>
      <p:ext uri="{BB962C8B-B14F-4D97-AF65-F5344CB8AC3E}">
        <p14:creationId xmlns:p14="http://schemas.microsoft.com/office/powerpoint/2010/main" val="3417215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0639" y="379813"/>
            <a:ext cx="2444161" cy="983068"/>
          </a:xfrm>
          <a:prstGeom prst="rect">
            <a:avLst/>
          </a:prstGeom>
        </p:spPr>
      </p:pic>
      <p:cxnSp>
        <p:nvCxnSpPr>
          <p:cNvPr id="11" name="Straight Connector 10"/>
          <p:cNvCxnSpPr/>
          <p:nvPr userDrawn="1"/>
        </p:nvCxnSpPr>
        <p:spPr>
          <a:xfrm>
            <a:off x="3090333" y="1049867"/>
            <a:ext cx="86783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a:t>Click to edit Master title style</a:t>
            </a:r>
          </a:p>
        </p:txBody>
      </p:sp>
      <p:sp>
        <p:nvSpPr>
          <p:cNvPr id="6" name="Rectangle 5"/>
          <p:cNvSpPr/>
          <p:nvPr userDrawn="1"/>
        </p:nvSpPr>
        <p:spPr>
          <a:xfrm>
            <a:off x="254475" y="6502400"/>
            <a:ext cx="11683050" cy="70430"/>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83210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359785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noFill/>
              </a:ln>
            </a:endParaRPr>
          </a:p>
        </p:txBody>
      </p:sp>
    </p:spTree>
    <p:extLst>
      <p:ext uri="{BB962C8B-B14F-4D97-AF65-F5344CB8AC3E}">
        <p14:creationId xmlns:p14="http://schemas.microsoft.com/office/powerpoint/2010/main" val="2026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268668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noFill/>
              </a:ln>
            </a:endParaRPr>
          </a:p>
        </p:txBody>
      </p:sp>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49803"/>
          <a:stretch/>
        </p:blipFill>
        <p:spPr>
          <a:xfrm>
            <a:off x="245097" y="1534163"/>
            <a:ext cx="2393627" cy="4768501"/>
          </a:xfrm>
          <a:prstGeom prst="rect">
            <a:avLst/>
          </a:prstGeom>
        </p:spPr>
      </p:pic>
    </p:spTree>
    <p:extLst>
      <p:ext uri="{BB962C8B-B14F-4D97-AF65-F5344CB8AC3E}">
        <p14:creationId xmlns:p14="http://schemas.microsoft.com/office/powerpoint/2010/main" val="1454244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REVA Acadmey for Corporate Excellence (RACE)</a:t>
            </a:r>
          </a:p>
        </p:txBody>
      </p:sp>
      <p:sp>
        <p:nvSpPr>
          <p:cNvPr id="6" name="Slide Number Placeholder 5"/>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30604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REVA Acadmey for Corporate Excellence (RACE)</a:t>
            </a:r>
          </a:p>
        </p:txBody>
      </p:sp>
      <p:sp>
        <p:nvSpPr>
          <p:cNvPr id="7" name="Slide Number Placeholder 6"/>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3189455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REVA Acadmey for Corporate Excellence (RACE)</a:t>
            </a:r>
          </a:p>
        </p:txBody>
      </p:sp>
      <p:sp>
        <p:nvSpPr>
          <p:cNvPr id="9" name="Slide Number Placeholder 8"/>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1365294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REVA Acadmey for Corporate Excellence (RACE)</a:t>
            </a:r>
          </a:p>
        </p:txBody>
      </p:sp>
      <p:sp>
        <p:nvSpPr>
          <p:cNvPr id="5" name="Slide Number Placeholder 4"/>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3137221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REVA Acadmey for Corporate Excellence (RACE)</a:t>
            </a:r>
          </a:p>
        </p:txBody>
      </p:sp>
      <p:sp>
        <p:nvSpPr>
          <p:cNvPr id="4" name="Slide Number Placeholder 3"/>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240646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8382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REVA </a:t>
            </a:r>
            <a:r>
              <a:rPr lang="en-US" dirty="0" err="1"/>
              <a:t>Acadmey</a:t>
            </a:r>
            <a:r>
              <a:rPr lang="en-US" dirty="0"/>
              <a:t> for Corporate Excellence (RACE)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D3BC5-34EF-44B2-83AC-D5533E46F0A6}" type="slidenum">
              <a:rPr lang="en-US" smtClean="0"/>
              <a:t>‹#›</a:t>
            </a:fld>
            <a:endParaRPr lang="en-US" dirty="0"/>
          </a:p>
        </p:txBody>
      </p:sp>
    </p:spTree>
    <p:extLst>
      <p:ext uri="{BB962C8B-B14F-4D97-AF65-F5344CB8AC3E}">
        <p14:creationId xmlns:p14="http://schemas.microsoft.com/office/powerpoint/2010/main" val="1410419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8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84" r:id="rId14"/>
    <p:sldLayoutId id="2147483685"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4321-99AE-4383-B12A-B073FFD1C444}"/>
              </a:ext>
            </a:extLst>
          </p:cNvPr>
          <p:cNvSpPr>
            <a:spLocks noGrp="1"/>
          </p:cNvSpPr>
          <p:nvPr>
            <p:ph type="ctrTitle"/>
          </p:nvPr>
        </p:nvSpPr>
        <p:spPr>
          <a:xfrm>
            <a:off x="228600" y="1409340"/>
            <a:ext cx="5905500" cy="2387600"/>
          </a:xfrm>
        </p:spPr>
        <p:txBody>
          <a:bodyPr>
            <a:normAutofit/>
          </a:bodyPr>
          <a:lstStyle/>
          <a:p>
            <a:pPr algn="l"/>
            <a:r>
              <a:rPr lang="en-US" sz="3500" dirty="0">
                <a:solidFill>
                  <a:schemeClr val="accent1">
                    <a:lumMod val="50000"/>
                  </a:schemeClr>
                </a:solidFill>
              </a:rPr>
              <a:t>Jio Telecom-Newer</a:t>
            </a:r>
            <a:br>
              <a:rPr lang="en-US" sz="3500" dirty="0">
                <a:solidFill>
                  <a:schemeClr val="accent1">
                    <a:lumMod val="50000"/>
                  </a:schemeClr>
                </a:solidFill>
              </a:rPr>
            </a:br>
            <a:r>
              <a:rPr lang="en-US" sz="3500" dirty="0">
                <a:solidFill>
                  <a:schemeClr val="accent1">
                    <a:lumMod val="50000"/>
                  </a:schemeClr>
                </a:solidFill>
              </a:rPr>
              <a:t>Business Model</a:t>
            </a:r>
            <a:br>
              <a:rPr lang="en-US" sz="3500" dirty="0">
                <a:solidFill>
                  <a:schemeClr val="accent1">
                    <a:lumMod val="50000"/>
                  </a:schemeClr>
                </a:solidFill>
              </a:rPr>
            </a:br>
            <a:br>
              <a:rPr lang="en-US" sz="3500" dirty="0">
                <a:solidFill>
                  <a:schemeClr val="accent1">
                    <a:lumMod val="50000"/>
                  </a:schemeClr>
                </a:solidFill>
              </a:rPr>
            </a:br>
            <a:r>
              <a:rPr lang="en-US" sz="2000" dirty="0"/>
              <a:t>27/9/2022</a:t>
            </a:r>
            <a:br>
              <a:rPr lang="en-US" sz="2000" dirty="0"/>
            </a:br>
            <a:endParaRPr lang="en-IN" sz="2000" dirty="0"/>
          </a:p>
        </p:txBody>
      </p:sp>
      <p:sp>
        <p:nvSpPr>
          <p:cNvPr id="3" name="Subtitle 2">
            <a:extLst>
              <a:ext uri="{FF2B5EF4-FFF2-40B4-BE49-F238E27FC236}">
                <a16:creationId xmlns:a16="http://schemas.microsoft.com/office/drawing/2014/main" id="{D80E4C03-4900-429A-A5C8-50C558808B70}"/>
              </a:ext>
            </a:extLst>
          </p:cNvPr>
          <p:cNvSpPr>
            <a:spLocks noGrp="1"/>
          </p:cNvSpPr>
          <p:nvPr>
            <p:ph type="subTitle" idx="1"/>
          </p:nvPr>
        </p:nvSpPr>
        <p:spPr>
          <a:xfrm>
            <a:off x="5962846" y="3291445"/>
            <a:ext cx="5905500" cy="1655762"/>
          </a:xfrm>
        </p:spPr>
        <p:txBody>
          <a:bodyPr>
            <a:normAutofit/>
          </a:bodyPr>
          <a:lstStyle/>
          <a:p>
            <a:pPr lvl="7" algn="l"/>
            <a:r>
              <a:rPr lang="en-US" b="1" dirty="0">
                <a:solidFill>
                  <a:schemeClr val="bg1"/>
                </a:solidFill>
              </a:rPr>
              <a:t>ANAND MOHAN</a:t>
            </a:r>
          </a:p>
          <a:p>
            <a:pPr algn="r"/>
            <a:r>
              <a:rPr lang="en-US" dirty="0">
                <a:solidFill>
                  <a:schemeClr val="bg1"/>
                </a:solidFill>
              </a:rPr>
              <a:t>MBA Participant</a:t>
            </a:r>
            <a:endParaRPr lang="en-IN" dirty="0">
              <a:solidFill>
                <a:schemeClr val="bg1"/>
              </a:solidFill>
            </a:endParaRPr>
          </a:p>
        </p:txBody>
      </p:sp>
      <p:sp>
        <p:nvSpPr>
          <p:cNvPr id="4" name="TextBox 3">
            <a:extLst>
              <a:ext uri="{FF2B5EF4-FFF2-40B4-BE49-F238E27FC236}">
                <a16:creationId xmlns:a16="http://schemas.microsoft.com/office/drawing/2014/main" id="{B27C2A4A-C126-4DF4-8157-DCBD50238B5C}"/>
              </a:ext>
            </a:extLst>
          </p:cNvPr>
          <p:cNvSpPr txBox="1"/>
          <p:nvPr/>
        </p:nvSpPr>
        <p:spPr>
          <a:xfrm>
            <a:off x="7598005" y="612743"/>
            <a:ext cx="4458878" cy="307777"/>
          </a:xfrm>
          <a:prstGeom prst="rect">
            <a:avLst/>
          </a:prstGeom>
          <a:noFill/>
        </p:spPr>
        <p:txBody>
          <a:bodyPr wrap="square" rtlCol="0">
            <a:spAutoFit/>
          </a:bodyPr>
          <a:lstStyle/>
          <a:p>
            <a:r>
              <a:rPr lang="en-US" sz="1400" b="1" i="0" dirty="0">
                <a:solidFill>
                  <a:srgbClr val="595959"/>
                </a:solidFill>
                <a:effectLst/>
                <a:latin typeface="Arial" panose="020B0604020202020204" pitchFamily="34" charset="0"/>
                <a:cs typeface="Arial" panose="020B0604020202020204" pitchFamily="34" charset="0"/>
              </a:rPr>
              <a:t>REVA Academy for Corporate Excellence (RACE)</a:t>
            </a:r>
            <a:endParaRPr lang="en-IN" sz="1400" b="1" dirty="0">
              <a:solidFill>
                <a:srgbClr val="595959"/>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A1F68D3-1E53-43AA-80EF-E925C774D093}"/>
              </a:ext>
            </a:extLst>
          </p:cNvPr>
          <p:cNvSpPr txBox="1"/>
          <p:nvPr/>
        </p:nvSpPr>
        <p:spPr>
          <a:xfrm>
            <a:off x="10286214" y="6219825"/>
            <a:ext cx="1582132" cy="307777"/>
          </a:xfrm>
          <a:prstGeom prst="rect">
            <a:avLst/>
          </a:prstGeom>
          <a:noFill/>
        </p:spPr>
        <p:txBody>
          <a:bodyPr wrap="square" rtlCol="0">
            <a:spAutoFit/>
          </a:bodyPr>
          <a:lstStyle/>
          <a:p>
            <a:r>
              <a:rPr lang="en-US" sz="1400" b="1" i="0" dirty="0">
                <a:solidFill>
                  <a:schemeClr val="bg1">
                    <a:lumMod val="85000"/>
                  </a:schemeClr>
                </a:solidFill>
                <a:effectLst/>
                <a:latin typeface="Arial" panose="020B0604020202020204" pitchFamily="34" charset="0"/>
                <a:cs typeface="Arial" panose="020B0604020202020204" pitchFamily="34" charset="0"/>
              </a:rPr>
              <a:t>www.reva.edu.in</a:t>
            </a:r>
            <a:endParaRPr lang="en-IN" sz="1400" b="1"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6910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894" y="461698"/>
            <a:ext cx="8677954" cy="670055"/>
          </a:xfrm>
        </p:spPr>
        <p:style>
          <a:lnRef idx="1">
            <a:schemeClr val="accent1"/>
          </a:lnRef>
          <a:fillRef idx="2">
            <a:schemeClr val="accent1"/>
          </a:fillRef>
          <a:effectRef idx="1">
            <a:schemeClr val="accent1"/>
          </a:effectRef>
          <a:fontRef idx="minor">
            <a:schemeClr val="dk1"/>
          </a:fontRef>
        </p:style>
        <p:txBody>
          <a:bodyPr>
            <a:normAutofit/>
          </a:bodyPr>
          <a:lstStyle/>
          <a:p>
            <a:pPr algn="l"/>
            <a:r>
              <a:rPr lang="en-US" dirty="0"/>
              <a:t>Solution Proposed through AI:</a:t>
            </a:r>
          </a:p>
        </p:txBody>
      </p:sp>
      <p:graphicFrame>
        <p:nvGraphicFramePr>
          <p:cNvPr id="3" name="Diagram 2"/>
          <p:cNvGraphicFramePr/>
          <p:nvPr>
            <p:extLst>
              <p:ext uri="{D42A27DB-BD31-4B8C-83A1-F6EECF244321}">
                <p14:modId xmlns:p14="http://schemas.microsoft.com/office/powerpoint/2010/main" val="638196489"/>
              </p:ext>
            </p:extLst>
          </p:nvPr>
        </p:nvGraphicFramePr>
        <p:xfrm>
          <a:off x="1041400" y="1397000"/>
          <a:ext cx="10655300" cy="43730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5391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800" dirty="0"/>
              <a:t>Key Drivers-Machine Learning</a:t>
            </a:r>
          </a:p>
        </p:txBody>
      </p:sp>
      <p:sp>
        <p:nvSpPr>
          <p:cNvPr id="5" name="TextBox 4">
            <a:extLst>
              <a:ext uri="{FF2B5EF4-FFF2-40B4-BE49-F238E27FC236}">
                <a16:creationId xmlns:a16="http://schemas.microsoft.com/office/drawing/2014/main" id="{F17CA683-CC9C-4A65-8AE0-BDED34AD5661}"/>
              </a:ext>
            </a:extLst>
          </p:cNvPr>
          <p:cNvSpPr txBox="1"/>
          <p:nvPr/>
        </p:nvSpPr>
        <p:spPr>
          <a:xfrm>
            <a:off x="697623" y="1449602"/>
            <a:ext cx="11071043" cy="4801314"/>
          </a:xfrm>
          <a:prstGeom prst="rect">
            <a:avLst/>
          </a:prstGeom>
          <a:solidFill>
            <a:schemeClr val="accent1">
              <a:lumMod val="20000"/>
              <a:lumOff val="80000"/>
            </a:schemeClr>
          </a:solidFill>
        </p:spPr>
        <p:txBody>
          <a:bodyPr wrap="square">
            <a:spAutoFit/>
          </a:bodyPr>
          <a:lstStyle/>
          <a:p>
            <a:r>
              <a:rPr lang="en-US" dirty="0"/>
              <a:t>SQL Data warehouse will be source of transactions data from Tweeter blogs and chatbots and incremental data will refresh to Data Warehouse at end of the day daily.</a:t>
            </a:r>
          </a:p>
          <a:p>
            <a:endParaRPr lang="en-US" dirty="0"/>
          </a:p>
          <a:p>
            <a:r>
              <a:rPr lang="en-US" dirty="0"/>
              <a:t>Chatbots and Jio cloud voice automation tool  will update periodically and continuously information in SQL data warehouse and will be responsible for execution of machine learning applications and predefined scripts.</a:t>
            </a:r>
          </a:p>
          <a:p>
            <a:endParaRPr lang="en-US" dirty="0"/>
          </a:p>
          <a:p>
            <a:r>
              <a:rPr lang="en-US" dirty="0"/>
              <a:t>Models will retrain automatically daily on end of the day data based on tweeter blogs.</a:t>
            </a:r>
          </a:p>
          <a:p>
            <a:endParaRPr lang="en-US" dirty="0"/>
          </a:p>
          <a:p>
            <a:r>
              <a:rPr lang="en-US" dirty="0"/>
              <a:t>Machine learning APIs output to be exposed to SQL Data warehouse, Machine learning models integration with ML environment within the mobile device will be taken up as a backend daemon process.</a:t>
            </a:r>
          </a:p>
          <a:p>
            <a:endParaRPr lang="en-US" dirty="0"/>
          </a:p>
          <a:p>
            <a:r>
              <a:rPr lang="en-US" dirty="0"/>
              <a:t>Estimation is based on Azure ML studio as the ML development environment.</a:t>
            </a:r>
          </a:p>
          <a:p>
            <a:endParaRPr lang="en-US" dirty="0"/>
          </a:p>
          <a:p>
            <a:r>
              <a:rPr lang="en-US" dirty="0"/>
              <a:t>A total of 10 Power BI reports and 5 Dashboards are assumed to be developed every 2 weeks through automatic process using power BI apps installed on the mobile device.</a:t>
            </a:r>
          </a:p>
        </p:txBody>
      </p:sp>
    </p:spTree>
    <p:extLst>
      <p:ext uri="{BB962C8B-B14F-4D97-AF65-F5344CB8AC3E}">
        <p14:creationId xmlns:p14="http://schemas.microsoft.com/office/powerpoint/2010/main" val="3948483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800" dirty="0"/>
              <a:t>Key Drivers-Cyber Security</a:t>
            </a:r>
          </a:p>
        </p:txBody>
      </p:sp>
      <p:sp>
        <p:nvSpPr>
          <p:cNvPr id="5" name="TextBox 4">
            <a:extLst>
              <a:ext uri="{FF2B5EF4-FFF2-40B4-BE49-F238E27FC236}">
                <a16:creationId xmlns:a16="http://schemas.microsoft.com/office/drawing/2014/main" id="{9C8B50A6-7410-4D89-8898-AC6A0673B608}"/>
              </a:ext>
            </a:extLst>
          </p:cNvPr>
          <p:cNvSpPr txBox="1"/>
          <p:nvPr/>
        </p:nvSpPr>
        <p:spPr>
          <a:xfrm>
            <a:off x="587265" y="1520465"/>
            <a:ext cx="10874265" cy="3693319"/>
          </a:xfrm>
          <a:prstGeom prst="rect">
            <a:avLst/>
          </a:prstGeom>
          <a:solidFill>
            <a:schemeClr val="accent1">
              <a:lumMod val="20000"/>
              <a:lumOff val="80000"/>
            </a:schemeClr>
          </a:solidFill>
        </p:spPr>
        <p:txBody>
          <a:bodyPr wrap="square">
            <a:spAutoFit/>
          </a:bodyPr>
          <a:lstStyle/>
          <a:p>
            <a:r>
              <a:rPr lang="en-US" dirty="0"/>
              <a:t>Penetration testing is consistently performed randomly on mobile apps to protect mobile data and features from security loopholes.</a:t>
            </a:r>
          </a:p>
          <a:p>
            <a:endParaRPr lang="en-US" dirty="0"/>
          </a:p>
          <a:p>
            <a:r>
              <a:rPr lang="en-US" dirty="0"/>
              <a:t>VPN tunnel is being deployed to ensure that sensitive information transmission is protected against privacy leaks and data theft.</a:t>
            </a:r>
          </a:p>
          <a:p>
            <a:endParaRPr lang="en-US" dirty="0"/>
          </a:p>
          <a:p>
            <a:r>
              <a:rPr lang="en-US" dirty="0"/>
              <a:t>Mobile app data encryption using SQLite database encryption Models is being implemented.</a:t>
            </a:r>
          </a:p>
          <a:p>
            <a:endParaRPr lang="en-US" dirty="0"/>
          </a:p>
          <a:p>
            <a:r>
              <a:rPr lang="en-US" dirty="0"/>
              <a:t>Biometric authentication using fingerprints and retina scan is being implemented as authentication measures for accessing mobile access.</a:t>
            </a:r>
          </a:p>
          <a:p>
            <a:endParaRPr lang="en-US" dirty="0"/>
          </a:p>
          <a:p>
            <a:r>
              <a:rPr lang="en-US" dirty="0"/>
              <a:t>Antivirus software is being constantly updated and automatic scanning of the system is being performed by using automated scripts. </a:t>
            </a:r>
          </a:p>
        </p:txBody>
      </p:sp>
    </p:spTree>
    <p:extLst>
      <p:ext uri="{BB962C8B-B14F-4D97-AF65-F5344CB8AC3E}">
        <p14:creationId xmlns:p14="http://schemas.microsoft.com/office/powerpoint/2010/main" val="2050160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67" y="316750"/>
            <a:ext cx="8382000" cy="670055"/>
          </a:xfrm>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800" dirty="0"/>
              <a:t>Transformation Blueprint</a:t>
            </a:r>
          </a:p>
        </p:txBody>
      </p:sp>
      <p:sp>
        <p:nvSpPr>
          <p:cNvPr id="7" name="TextBox 6">
            <a:extLst>
              <a:ext uri="{FF2B5EF4-FFF2-40B4-BE49-F238E27FC236}">
                <a16:creationId xmlns:a16="http://schemas.microsoft.com/office/drawing/2014/main" id="{A3B3AB3C-6850-4AEC-82A2-203F783EEC46}"/>
              </a:ext>
            </a:extLst>
          </p:cNvPr>
          <p:cNvSpPr txBox="1"/>
          <p:nvPr/>
        </p:nvSpPr>
        <p:spPr>
          <a:xfrm>
            <a:off x="504497" y="1749972"/>
            <a:ext cx="1954924" cy="452470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a:p>
        </p:txBody>
      </p:sp>
      <p:sp>
        <p:nvSpPr>
          <p:cNvPr id="9" name="TextBox 8">
            <a:extLst>
              <a:ext uri="{FF2B5EF4-FFF2-40B4-BE49-F238E27FC236}">
                <a16:creationId xmlns:a16="http://schemas.microsoft.com/office/drawing/2014/main" id="{EB26BCB7-059A-4652-86C0-E44C90874D1D}"/>
              </a:ext>
            </a:extLst>
          </p:cNvPr>
          <p:cNvSpPr txBox="1"/>
          <p:nvPr/>
        </p:nvSpPr>
        <p:spPr>
          <a:xfrm>
            <a:off x="583324" y="3539385"/>
            <a:ext cx="1749973" cy="646331"/>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dirty="0"/>
              <a:t>Data Warehouse</a:t>
            </a:r>
          </a:p>
        </p:txBody>
      </p:sp>
      <p:sp>
        <p:nvSpPr>
          <p:cNvPr id="13" name="TextBox 12">
            <a:extLst>
              <a:ext uri="{FF2B5EF4-FFF2-40B4-BE49-F238E27FC236}">
                <a16:creationId xmlns:a16="http://schemas.microsoft.com/office/drawing/2014/main" id="{87604031-6FD3-48B1-A02A-794D509FE33F}"/>
              </a:ext>
            </a:extLst>
          </p:cNvPr>
          <p:cNvSpPr txBox="1"/>
          <p:nvPr/>
        </p:nvSpPr>
        <p:spPr>
          <a:xfrm>
            <a:off x="2822028" y="1749972"/>
            <a:ext cx="3273972" cy="234847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AAE2E5E1-82F4-43CD-9A3E-143BDD741B7B}"/>
              </a:ext>
            </a:extLst>
          </p:cNvPr>
          <p:cNvSpPr txBox="1"/>
          <p:nvPr/>
        </p:nvSpPr>
        <p:spPr>
          <a:xfrm>
            <a:off x="3042745" y="1811487"/>
            <a:ext cx="2435772" cy="369332"/>
          </a:xfrm>
          <a:prstGeom prst="rect">
            <a:avLst/>
          </a:prstGeom>
          <a:noFill/>
        </p:spPr>
        <p:txBody>
          <a:bodyPr wrap="square" rtlCol="0">
            <a:spAutoFit/>
          </a:bodyPr>
          <a:lstStyle/>
          <a:p>
            <a:r>
              <a:rPr lang="en-US" dirty="0"/>
              <a:t>Machine Learning</a:t>
            </a:r>
          </a:p>
        </p:txBody>
      </p:sp>
      <p:sp>
        <p:nvSpPr>
          <p:cNvPr id="15" name="TextBox 14">
            <a:extLst>
              <a:ext uri="{FF2B5EF4-FFF2-40B4-BE49-F238E27FC236}">
                <a16:creationId xmlns:a16="http://schemas.microsoft.com/office/drawing/2014/main" id="{C49267BD-8FE3-4F47-8BD0-49DF8C4DF07E}"/>
              </a:ext>
            </a:extLst>
          </p:cNvPr>
          <p:cNvSpPr txBox="1"/>
          <p:nvPr/>
        </p:nvSpPr>
        <p:spPr>
          <a:xfrm>
            <a:off x="2822028" y="4142082"/>
            <a:ext cx="3273972" cy="212468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a:p>
        </p:txBody>
      </p:sp>
      <p:sp>
        <p:nvSpPr>
          <p:cNvPr id="16" name="TextBox 15">
            <a:extLst>
              <a:ext uri="{FF2B5EF4-FFF2-40B4-BE49-F238E27FC236}">
                <a16:creationId xmlns:a16="http://schemas.microsoft.com/office/drawing/2014/main" id="{E345355F-CDB3-4C2E-B605-17BACF220C0E}"/>
              </a:ext>
            </a:extLst>
          </p:cNvPr>
          <p:cNvSpPr txBox="1"/>
          <p:nvPr/>
        </p:nvSpPr>
        <p:spPr>
          <a:xfrm>
            <a:off x="3042745" y="4225723"/>
            <a:ext cx="1340069" cy="369332"/>
          </a:xfrm>
          <a:prstGeom prst="rect">
            <a:avLst/>
          </a:prstGeom>
          <a:noFill/>
        </p:spPr>
        <p:txBody>
          <a:bodyPr wrap="square" rtlCol="0">
            <a:spAutoFit/>
          </a:bodyPr>
          <a:lstStyle/>
          <a:p>
            <a:r>
              <a:rPr lang="en-US" dirty="0"/>
              <a:t>Power BI</a:t>
            </a:r>
          </a:p>
        </p:txBody>
      </p:sp>
      <p:sp>
        <p:nvSpPr>
          <p:cNvPr id="18" name="Arrow: Left-Right 17">
            <a:extLst>
              <a:ext uri="{FF2B5EF4-FFF2-40B4-BE49-F238E27FC236}">
                <a16:creationId xmlns:a16="http://schemas.microsoft.com/office/drawing/2014/main" id="{A7BB891C-B4FC-4508-9571-E6860F5F680F}"/>
              </a:ext>
            </a:extLst>
          </p:cNvPr>
          <p:cNvSpPr/>
          <p:nvPr/>
        </p:nvSpPr>
        <p:spPr>
          <a:xfrm>
            <a:off x="2333297" y="2790496"/>
            <a:ext cx="709448" cy="1496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Left-Right 18">
            <a:extLst>
              <a:ext uri="{FF2B5EF4-FFF2-40B4-BE49-F238E27FC236}">
                <a16:creationId xmlns:a16="http://schemas.microsoft.com/office/drawing/2014/main" id="{CC20308B-48A7-4360-8186-C7ED64FEB28C}"/>
              </a:ext>
            </a:extLst>
          </p:cNvPr>
          <p:cNvSpPr/>
          <p:nvPr/>
        </p:nvSpPr>
        <p:spPr>
          <a:xfrm>
            <a:off x="2333297" y="5108028"/>
            <a:ext cx="709448" cy="1496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7D2830E-CF23-411F-B5C0-D36C33A909C7}"/>
              </a:ext>
            </a:extLst>
          </p:cNvPr>
          <p:cNvSpPr txBox="1"/>
          <p:nvPr/>
        </p:nvSpPr>
        <p:spPr>
          <a:xfrm>
            <a:off x="2902170" y="4618001"/>
            <a:ext cx="2716922" cy="369332"/>
          </a:xfrm>
          <a:prstGeom prst="rect">
            <a:avLst/>
          </a:prstGeom>
          <a:solidFill>
            <a:schemeClr val="accent2"/>
          </a:solidFill>
        </p:spPr>
        <p:txBody>
          <a:bodyPr wrap="square" rtlCol="0">
            <a:spAutoFit/>
          </a:bodyPr>
          <a:lstStyle/>
          <a:p>
            <a:r>
              <a:rPr lang="en-US" dirty="0">
                <a:solidFill>
                  <a:srgbClr val="F5F5F5"/>
                </a:solidFill>
              </a:rPr>
              <a:t>Dynamic Analysis</a:t>
            </a:r>
          </a:p>
        </p:txBody>
      </p:sp>
      <p:sp>
        <p:nvSpPr>
          <p:cNvPr id="21" name="TextBox 20">
            <a:extLst>
              <a:ext uri="{FF2B5EF4-FFF2-40B4-BE49-F238E27FC236}">
                <a16:creationId xmlns:a16="http://schemas.microsoft.com/office/drawing/2014/main" id="{F257F280-18A1-404E-8431-FC2DC5704D00}"/>
              </a:ext>
            </a:extLst>
          </p:cNvPr>
          <p:cNvSpPr txBox="1"/>
          <p:nvPr/>
        </p:nvSpPr>
        <p:spPr>
          <a:xfrm>
            <a:off x="2829911" y="5257717"/>
            <a:ext cx="2789180" cy="369332"/>
          </a:xfrm>
          <a:prstGeom prst="rect">
            <a:avLst/>
          </a:prstGeom>
          <a:solidFill>
            <a:schemeClr val="accent2"/>
          </a:solidFill>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a:t>ML Data Visualization</a:t>
            </a:r>
          </a:p>
        </p:txBody>
      </p:sp>
      <p:sp>
        <p:nvSpPr>
          <p:cNvPr id="23" name="TextBox 22">
            <a:extLst>
              <a:ext uri="{FF2B5EF4-FFF2-40B4-BE49-F238E27FC236}">
                <a16:creationId xmlns:a16="http://schemas.microsoft.com/office/drawing/2014/main" id="{19582658-B50D-4244-8464-8C119777F426}"/>
              </a:ext>
            </a:extLst>
          </p:cNvPr>
          <p:cNvSpPr txBox="1"/>
          <p:nvPr/>
        </p:nvSpPr>
        <p:spPr>
          <a:xfrm>
            <a:off x="2823049" y="5687130"/>
            <a:ext cx="2789180" cy="369332"/>
          </a:xfrm>
          <a:prstGeom prst="rect">
            <a:avLst/>
          </a:prstGeom>
          <a:solidFill>
            <a:schemeClr val="accent2"/>
          </a:solidFill>
        </p:spPr>
        <p:txBody>
          <a:bodyPr wrap="square" rtlCol="0">
            <a:spAutoFit/>
          </a:bodyPr>
          <a:lstStyle/>
          <a:p>
            <a:r>
              <a:rPr lang="en-US" dirty="0">
                <a:solidFill>
                  <a:srgbClr val="F5F5F5"/>
                </a:solidFill>
              </a:rPr>
              <a:t>Predictive</a:t>
            </a:r>
            <a:r>
              <a:rPr lang="en-US" dirty="0"/>
              <a:t> </a:t>
            </a:r>
            <a:r>
              <a:rPr lang="en-US" dirty="0">
                <a:solidFill>
                  <a:srgbClr val="F5F5F5"/>
                </a:solidFill>
              </a:rPr>
              <a:t>Analytics</a:t>
            </a:r>
          </a:p>
        </p:txBody>
      </p:sp>
      <p:sp>
        <p:nvSpPr>
          <p:cNvPr id="24" name="TextBox 23">
            <a:extLst>
              <a:ext uri="{FF2B5EF4-FFF2-40B4-BE49-F238E27FC236}">
                <a16:creationId xmlns:a16="http://schemas.microsoft.com/office/drawing/2014/main" id="{8B7A25B4-96D0-4AA5-B13D-FB49467CD30C}"/>
              </a:ext>
            </a:extLst>
          </p:cNvPr>
          <p:cNvSpPr txBox="1"/>
          <p:nvPr/>
        </p:nvSpPr>
        <p:spPr>
          <a:xfrm>
            <a:off x="3042745" y="2212562"/>
            <a:ext cx="2648606" cy="369332"/>
          </a:xfrm>
          <a:prstGeom prst="rect">
            <a:avLst/>
          </a:prstGeom>
          <a:solidFill>
            <a:schemeClr val="accent2"/>
          </a:solidFill>
        </p:spPr>
        <p:txBody>
          <a:bodyPr wrap="square" rtlCol="0">
            <a:spAutoFit/>
          </a:bodyPr>
          <a:lstStyle/>
          <a:p>
            <a:r>
              <a:rPr lang="en-US" dirty="0">
                <a:solidFill>
                  <a:srgbClr val="F5F5F5"/>
                </a:solidFill>
              </a:rPr>
              <a:t>Segmentation Models</a:t>
            </a:r>
          </a:p>
        </p:txBody>
      </p:sp>
      <p:sp>
        <p:nvSpPr>
          <p:cNvPr id="25" name="TextBox 24">
            <a:extLst>
              <a:ext uri="{FF2B5EF4-FFF2-40B4-BE49-F238E27FC236}">
                <a16:creationId xmlns:a16="http://schemas.microsoft.com/office/drawing/2014/main" id="{04D06796-F3F4-45A1-9958-DA0731862096}"/>
              </a:ext>
            </a:extLst>
          </p:cNvPr>
          <p:cNvSpPr txBox="1"/>
          <p:nvPr/>
        </p:nvSpPr>
        <p:spPr>
          <a:xfrm>
            <a:off x="3042745" y="2656738"/>
            <a:ext cx="2682765" cy="369332"/>
          </a:xfrm>
          <a:prstGeom prst="rect">
            <a:avLst/>
          </a:prstGeom>
          <a:solidFill>
            <a:schemeClr val="accent2"/>
          </a:solidFill>
        </p:spPr>
        <p:txBody>
          <a:bodyPr wrap="square" rtlCol="0">
            <a:spAutoFit/>
          </a:bodyPr>
          <a:lstStyle/>
          <a:p>
            <a:r>
              <a:rPr lang="en-US" dirty="0">
                <a:solidFill>
                  <a:srgbClr val="F5F5F5"/>
                </a:solidFill>
              </a:rPr>
              <a:t>Campaign  Response</a:t>
            </a:r>
          </a:p>
        </p:txBody>
      </p:sp>
      <p:sp>
        <p:nvSpPr>
          <p:cNvPr id="26" name="TextBox 25">
            <a:extLst>
              <a:ext uri="{FF2B5EF4-FFF2-40B4-BE49-F238E27FC236}">
                <a16:creationId xmlns:a16="http://schemas.microsoft.com/office/drawing/2014/main" id="{44D7698C-6D63-460B-A5C1-5B951E9191D5}"/>
              </a:ext>
            </a:extLst>
          </p:cNvPr>
          <p:cNvSpPr txBox="1"/>
          <p:nvPr/>
        </p:nvSpPr>
        <p:spPr>
          <a:xfrm>
            <a:off x="3042746" y="3178705"/>
            <a:ext cx="2682764" cy="379688"/>
          </a:xfrm>
          <a:prstGeom prst="rect">
            <a:avLst/>
          </a:prstGeom>
          <a:solidFill>
            <a:schemeClr val="accent2"/>
          </a:solidFill>
        </p:spPr>
        <p:txBody>
          <a:bodyPr wrap="square" rtlCol="0">
            <a:spAutoFit/>
          </a:bodyPr>
          <a:lstStyle/>
          <a:p>
            <a:r>
              <a:rPr lang="en-US" dirty="0">
                <a:solidFill>
                  <a:srgbClr val="F5F5F5"/>
                </a:solidFill>
              </a:rPr>
              <a:t>Sentiment Analysis</a:t>
            </a:r>
          </a:p>
        </p:txBody>
      </p:sp>
      <p:sp>
        <p:nvSpPr>
          <p:cNvPr id="27" name="TextBox 26">
            <a:extLst>
              <a:ext uri="{FF2B5EF4-FFF2-40B4-BE49-F238E27FC236}">
                <a16:creationId xmlns:a16="http://schemas.microsoft.com/office/drawing/2014/main" id="{2B34A0AF-B288-457C-A667-35B73051D382}"/>
              </a:ext>
            </a:extLst>
          </p:cNvPr>
          <p:cNvSpPr txBox="1"/>
          <p:nvPr/>
        </p:nvSpPr>
        <p:spPr>
          <a:xfrm>
            <a:off x="3042745" y="3637558"/>
            <a:ext cx="2716922" cy="369332"/>
          </a:xfrm>
          <a:prstGeom prst="rect">
            <a:avLst/>
          </a:prstGeom>
          <a:solidFill>
            <a:schemeClr val="accent2"/>
          </a:solidFill>
        </p:spPr>
        <p:txBody>
          <a:bodyPr wrap="square" rtlCol="0">
            <a:spAutoFit/>
          </a:bodyPr>
          <a:lstStyle/>
          <a:p>
            <a:r>
              <a:rPr lang="en-US" dirty="0">
                <a:solidFill>
                  <a:srgbClr val="F5F5F5"/>
                </a:solidFill>
              </a:rPr>
              <a:t>Topic Modelling</a:t>
            </a:r>
          </a:p>
        </p:txBody>
      </p:sp>
      <p:graphicFrame>
        <p:nvGraphicFramePr>
          <p:cNvPr id="31" name="Diagram 30">
            <a:extLst>
              <a:ext uri="{FF2B5EF4-FFF2-40B4-BE49-F238E27FC236}">
                <a16:creationId xmlns:a16="http://schemas.microsoft.com/office/drawing/2014/main" id="{E8F4528D-C0A6-42AB-B2B4-95C28ED0AE85}"/>
              </a:ext>
            </a:extLst>
          </p:cNvPr>
          <p:cNvGraphicFramePr/>
          <p:nvPr>
            <p:extLst>
              <p:ext uri="{D42A27DB-BD31-4B8C-83A1-F6EECF244321}">
                <p14:modId xmlns:p14="http://schemas.microsoft.com/office/powerpoint/2010/main" val="1432610532"/>
              </p:ext>
            </p:extLst>
          </p:nvPr>
        </p:nvGraphicFramePr>
        <p:xfrm>
          <a:off x="483402" y="1135024"/>
          <a:ext cx="11225196" cy="583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TextBox 31">
            <a:extLst>
              <a:ext uri="{FF2B5EF4-FFF2-40B4-BE49-F238E27FC236}">
                <a16:creationId xmlns:a16="http://schemas.microsoft.com/office/drawing/2014/main" id="{468E34EE-386D-464F-9781-80822778F013}"/>
              </a:ext>
            </a:extLst>
          </p:cNvPr>
          <p:cNvSpPr txBox="1"/>
          <p:nvPr/>
        </p:nvSpPr>
        <p:spPr>
          <a:xfrm>
            <a:off x="6227379" y="1811487"/>
            <a:ext cx="3273972" cy="445527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a:p>
        </p:txBody>
      </p:sp>
      <p:sp>
        <p:nvSpPr>
          <p:cNvPr id="33" name="TextBox 32">
            <a:extLst>
              <a:ext uri="{FF2B5EF4-FFF2-40B4-BE49-F238E27FC236}">
                <a16:creationId xmlns:a16="http://schemas.microsoft.com/office/drawing/2014/main" id="{0B414CEC-020D-433D-A294-4610D0743434}"/>
              </a:ext>
            </a:extLst>
          </p:cNvPr>
          <p:cNvSpPr txBox="1"/>
          <p:nvPr/>
        </p:nvSpPr>
        <p:spPr>
          <a:xfrm>
            <a:off x="9664261" y="1866448"/>
            <a:ext cx="2104405" cy="182880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a:p>
        </p:txBody>
      </p:sp>
      <p:sp>
        <p:nvSpPr>
          <p:cNvPr id="34" name="TextBox 33">
            <a:extLst>
              <a:ext uri="{FF2B5EF4-FFF2-40B4-BE49-F238E27FC236}">
                <a16:creationId xmlns:a16="http://schemas.microsoft.com/office/drawing/2014/main" id="{760A4AA0-C296-46B5-8F50-3F938F1BEFA4}"/>
              </a:ext>
            </a:extLst>
          </p:cNvPr>
          <p:cNvSpPr txBox="1"/>
          <p:nvPr/>
        </p:nvSpPr>
        <p:spPr>
          <a:xfrm>
            <a:off x="9664261" y="4098443"/>
            <a:ext cx="2104405" cy="217623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a:p>
        </p:txBody>
      </p:sp>
      <p:sp>
        <p:nvSpPr>
          <p:cNvPr id="35" name="Arrow: Left-Right 34">
            <a:extLst>
              <a:ext uri="{FF2B5EF4-FFF2-40B4-BE49-F238E27FC236}">
                <a16:creationId xmlns:a16="http://schemas.microsoft.com/office/drawing/2014/main" id="{4D404BDD-B797-4772-B1C9-799187B02F1F}"/>
              </a:ext>
            </a:extLst>
          </p:cNvPr>
          <p:cNvSpPr/>
          <p:nvPr/>
        </p:nvSpPr>
        <p:spPr>
          <a:xfrm>
            <a:off x="9138744" y="2656738"/>
            <a:ext cx="709448" cy="1496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Left-Right 35">
            <a:extLst>
              <a:ext uri="{FF2B5EF4-FFF2-40B4-BE49-F238E27FC236}">
                <a16:creationId xmlns:a16="http://schemas.microsoft.com/office/drawing/2014/main" id="{FD20E4B1-04A4-4AE6-A1C7-142C2C4052D2}"/>
              </a:ext>
            </a:extLst>
          </p:cNvPr>
          <p:cNvSpPr/>
          <p:nvPr/>
        </p:nvSpPr>
        <p:spPr>
          <a:xfrm>
            <a:off x="9161882" y="5054734"/>
            <a:ext cx="709448" cy="1496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9CD1DF9-05C1-4D5E-8402-FA737D957880}"/>
              </a:ext>
            </a:extLst>
          </p:cNvPr>
          <p:cNvSpPr txBox="1"/>
          <p:nvPr/>
        </p:nvSpPr>
        <p:spPr>
          <a:xfrm>
            <a:off x="9871330" y="4485538"/>
            <a:ext cx="1669029" cy="1200329"/>
          </a:xfrm>
          <a:prstGeom prst="rect">
            <a:avLst/>
          </a:prstGeom>
          <a:solidFill>
            <a:schemeClr val="accent2"/>
          </a:solidFill>
        </p:spPr>
        <p:txBody>
          <a:bodyPr wrap="square" rtlCol="0">
            <a:spAutoFit/>
          </a:bodyPr>
          <a:lstStyle/>
          <a:p>
            <a:r>
              <a:rPr lang="en-US" dirty="0">
                <a:solidFill>
                  <a:srgbClr val="F5F5F5"/>
                </a:solidFill>
              </a:rPr>
              <a:t>Intelligent Automation</a:t>
            </a:r>
          </a:p>
          <a:p>
            <a:r>
              <a:rPr lang="en-US" dirty="0">
                <a:solidFill>
                  <a:srgbClr val="F5F5F5"/>
                </a:solidFill>
              </a:rPr>
              <a:t>Bot Framework</a:t>
            </a:r>
          </a:p>
        </p:txBody>
      </p:sp>
      <p:sp>
        <p:nvSpPr>
          <p:cNvPr id="38" name="TextBox 37">
            <a:extLst>
              <a:ext uri="{FF2B5EF4-FFF2-40B4-BE49-F238E27FC236}">
                <a16:creationId xmlns:a16="http://schemas.microsoft.com/office/drawing/2014/main" id="{6DF19A39-FBB5-44DB-B4B4-41680A8AB1C5}"/>
              </a:ext>
            </a:extLst>
          </p:cNvPr>
          <p:cNvSpPr txBox="1"/>
          <p:nvPr/>
        </p:nvSpPr>
        <p:spPr>
          <a:xfrm>
            <a:off x="9985483" y="2061467"/>
            <a:ext cx="1669029" cy="923330"/>
          </a:xfrm>
          <a:prstGeom prst="rect">
            <a:avLst/>
          </a:prstGeom>
          <a:solidFill>
            <a:schemeClr val="accent2"/>
          </a:solidFill>
        </p:spPr>
        <p:txBody>
          <a:bodyPr wrap="square" rtlCol="0">
            <a:spAutoFit/>
          </a:bodyPr>
          <a:lstStyle/>
          <a:p>
            <a:endParaRPr lang="en-US" dirty="0"/>
          </a:p>
          <a:p>
            <a:r>
              <a:rPr lang="en-US" dirty="0">
                <a:solidFill>
                  <a:srgbClr val="F5F5F5"/>
                </a:solidFill>
              </a:rPr>
              <a:t>Market Execution</a:t>
            </a:r>
          </a:p>
        </p:txBody>
      </p:sp>
      <p:sp>
        <p:nvSpPr>
          <p:cNvPr id="39" name="TextBox 38">
            <a:extLst>
              <a:ext uri="{FF2B5EF4-FFF2-40B4-BE49-F238E27FC236}">
                <a16:creationId xmlns:a16="http://schemas.microsoft.com/office/drawing/2014/main" id="{D180A5B6-E09A-4A8F-80FD-183C3EEED6A6}"/>
              </a:ext>
            </a:extLst>
          </p:cNvPr>
          <p:cNvSpPr txBox="1"/>
          <p:nvPr/>
        </p:nvSpPr>
        <p:spPr>
          <a:xfrm>
            <a:off x="6385034" y="2061467"/>
            <a:ext cx="2776848" cy="369332"/>
          </a:xfrm>
          <a:prstGeom prst="rect">
            <a:avLst/>
          </a:prstGeom>
          <a:solidFill>
            <a:schemeClr val="accent2"/>
          </a:solidFill>
        </p:spPr>
        <p:txBody>
          <a:bodyPr wrap="square" rtlCol="0">
            <a:spAutoFit/>
          </a:bodyPr>
          <a:lstStyle/>
          <a:p>
            <a:r>
              <a:rPr lang="en-US" dirty="0">
                <a:solidFill>
                  <a:srgbClr val="F5F5F5"/>
                </a:solidFill>
              </a:rPr>
              <a:t>Customer 360 View</a:t>
            </a:r>
          </a:p>
        </p:txBody>
      </p:sp>
      <p:sp>
        <p:nvSpPr>
          <p:cNvPr id="40" name="TextBox 39">
            <a:extLst>
              <a:ext uri="{FF2B5EF4-FFF2-40B4-BE49-F238E27FC236}">
                <a16:creationId xmlns:a16="http://schemas.microsoft.com/office/drawing/2014/main" id="{1846D1E6-486D-4656-9C95-814A1F05B255}"/>
              </a:ext>
            </a:extLst>
          </p:cNvPr>
          <p:cNvSpPr txBox="1"/>
          <p:nvPr/>
        </p:nvSpPr>
        <p:spPr>
          <a:xfrm>
            <a:off x="6419449" y="2523132"/>
            <a:ext cx="1402475" cy="646331"/>
          </a:xfrm>
          <a:prstGeom prst="rect">
            <a:avLst/>
          </a:prstGeom>
          <a:solidFill>
            <a:srgbClr val="FF0000"/>
          </a:solidFill>
        </p:spPr>
        <p:txBody>
          <a:bodyPr wrap="square" rtlCol="0">
            <a:spAutoFit/>
          </a:bodyPr>
          <a:lstStyle/>
          <a:p>
            <a:r>
              <a:rPr lang="en-US" dirty="0">
                <a:solidFill>
                  <a:srgbClr val="F5F5F5"/>
                </a:solidFill>
              </a:rPr>
              <a:t>AI Module</a:t>
            </a:r>
          </a:p>
          <a:p>
            <a:endParaRPr lang="en-US" dirty="0">
              <a:solidFill>
                <a:srgbClr val="F5F5F5"/>
              </a:solidFill>
            </a:endParaRPr>
          </a:p>
        </p:txBody>
      </p:sp>
      <p:sp>
        <p:nvSpPr>
          <p:cNvPr id="41" name="TextBox 40">
            <a:extLst>
              <a:ext uri="{FF2B5EF4-FFF2-40B4-BE49-F238E27FC236}">
                <a16:creationId xmlns:a16="http://schemas.microsoft.com/office/drawing/2014/main" id="{4A4D7A30-749A-45E5-8646-4BA6457C6C85}"/>
              </a:ext>
            </a:extLst>
          </p:cNvPr>
          <p:cNvSpPr txBox="1"/>
          <p:nvPr/>
        </p:nvSpPr>
        <p:spPr>
          <a:xfrm>
            <a:off x="7890570" y="2478520"/>
            <a:ext cx="1225584" cy="923330"/>
          </a:xfrm>
          <a:prstGeom prst="rect">
            <a:avLst/>
          </a:prstGeom>
          <a:solidFill>
            <a:srgbClr val="FF0000"/>
          </a:solidFill>
        </p:spPr>
        <p:txBody>
          <a:bodyPr wrap="square" rtlCol="0">
            <a:spAutoFit/>
          </a:bodyPr>
          <a:lstStyle/>
          <a:p>
            <a:r>
              <a:rPr lang="en-US" dirty="0">
                <a:solidFill>
                  <a:srgbClr val="F5F5F5"/>
                </a:solidFill>
              </a:rPr>
              <a:t>Cyber Security Module</a:t>
            </a:r>
          </a:p>
        </p:txBody>
      </p:sp>
      <p:sp>
        <p:nvSpPr>
          <p:cNvPr id="42" name="TextBox 41">
            <a:extLst>
              <a:ext uri="{FF2B5EF4-FFF2-40B4-BE49-F238E27FC236}">
                <a16:creationId xmlns:a16="http://schemas.microsoft.com/office/drawing/2014/main" id="{8C6F48CB-3725-4939-BB6B-3A372B06916A}"/>
              </a:ext>
            </a:extLst>
          </p:cNvPr>
          <p:cNvSpPr txBox="1"/>
          <p:nvPr/>
        </p:nvSpPr>
        <p:spPr>
          <a:xfrm>
            <a:off x="6363211" y="3223099"/>
            <a:ext cx="1497871" cy="646331"/>
          </a:xfrm>
          <a:prstGeom prst="rect">
            <a:avLst/>
          </a:prstGeom>
          <a:solidFill>
            <a:srgbClr val="92D050"/>
          </a:solidFill>
        </p:spPr>
        <p:txBody>
          <a:bodyPr wrap="square" rtlCol="0">
            <a:spAutoFit/>
          </a:bodyPr>
          <a:lstStyle/>
          <a:p>
            <a:r>
              <a:rPr lang="en-US" dirty="0">
                <a:solidFill>
                  <a:srgbClr val="F5F5F5"/>
                </a:solidFill>
              </a:rPr>
              <a:t>Subscribe</a:t>
            </a:r>
          </a:p>
          <a:p>
            <a:endParaRPr lang="en-US" dirty="0">
              <a:solidFill>
                <a:srgbClr val="F5F5F5"/>
              </a:solidFill>
            </a:endParaRPr>
          </a:p>
        </p:txBody>
      </p:sp>
      <p:sp>
        <p:nvSpPr>
          <p:cNvPr id="43" name="TextBox 42">
            <a:extLst>
              <a:ext uri="{FF2B5EF4-FFF2-40B4-BE49-F238E27FC236}">
                <a16:creationId xmlns:a16="http://schemas.microsoft.com/office/drawing/2014/main" id="{0CEF3AA7-6A2C-42F5-B681-A5D6A95064DF}"/>
              </a:ext>
            </a:extLst>
          </p:cNvPr>
          <p:cNvSpPr txBox="1"/>
          <p:nvPr/>
        </p:nvSpPr>
        <p:spPr>
          <a:xfrm>
            <a:off x="6385035" y="3928461"/>
            <a:ext cx="1476048" cy="646331"/>
          </a:xfrm>
          <a:prstGeom prst="rect">
            <a:avLst/>
          </a:prstGeom>
          <a:solidFill>
            <a:srgbClr val="92D050"/>
          </a:solidFill>
        </p:spPr>
        <p:txBody>
          <a:bodyPr wrap="square" rtlCol="0">
            <a:spAutoFit/>
          </a:bodyPr>
          <a:lstStyle/>
          <a:p>
            <a:r>
              <a:rPr lang="en-US" dirty="0">
                <a:solidFill>
                  <a:srgbClr val="F5F5F5"/>
                </a:solidFill>
              </a:rPr>
              <a:t>Affiliate Marketing</a:t>
            </a:r>
          </a:p>
        </p:txBody>
      </p:sp>
      <p:sp>
        <p:nvSpPr>
          <p:cNvPr id="44" name="TextBox 43">
            <a:extLst>
              <a:ext uri="{FF2B5EF4-FFF2-40B4-BE49-F238E27FC236}">
                <a16:creationId xmlns:a16="http://schemas.microsoft.com/office/drawing/2014/main" id="{1BBE5292-119D-4E34-9CF8-479F59A67D64}"/>
              </a:ext>
            </a:extLst>
          </p:cNvPr>
          <p:cNvSpPr txBox="1"/>
          <p:nvPr/>
        </p:nvSpPr>
        <p:spPr>
          <a:xfrm>
            <a:off x="6400800" y="4637083"/>
            <a:ext cx="1460282" cy="646331"/>
          </a:xfrm>
          <a:prstGeom prst="rect">
            <a:avLst/>
          </a:prstGeom>
          <a:solidFill>
            <a:srgbClr val="92D050"/>
          </a:solidFill>
        </p:spPr>
        <p:txBody>
          <a:bodyPr wrap="square" rtlCol="0">
            <a:spAutoFit/>
          </a:bodyPr>
          <a:lstStyle/>
          <a:p>
            <a:r>
              <a:rPr lang="en-US" dirty="0">
                <a:solidFill>
                  <a:srgbClr val="F5F5F5"/>
                </a:solidFill>
              </a:rPr>
              <a:t>Voice assistants</a:t>
            </a:r>
          </a:p>
        </p:txBody>
      </p:sp>
      <p:sp>
        <p:nvSpPr>
          <p:cNvPr id="45" name="TextBox 44">
            <a:extLst>
              <a:ext uri="{FF2B5EF4-FFF2-40B4-BE49-F238E27FC236}">
                <a16:creationId xmlns:a16="http://schemas.microsoft.com/office/drawing/2014/main" id="{81C4A762-F819-4ABD-A18F-F2E7FDB52077}"/>
              </a:ext>
            </a:extLst>
          </p:cNvPr>
          <p:cNvSpPr txBox="1"/>
          <p:nvPr/>
        </p:nvSpPr>
        <p:spPr>
          <a:xfrm>
            <a:off x="6369270" y="5313424"/>
            <a:ext cx="1181174" cy="923330"/>
          </a:xfrm>
          <a:prstGeom prst="rect">
            <a:avLst/>
          </a:prstGeom>
          <a:solidFill>
            <a:srgbClr val="92D050"/>
          </a:solidFill>
        </p:spPr>
        <p:txBody>
          <a:bodyPr wrap="square" rtlCol="0">
            <a:spAutoFit/>
          </a:bodyPr>
          <a:lstStyle/>
          <a:p>
            <a:r>
              <a:rPr lang="en-US" dirty="0">
                <a:solidFill>
                  <a:srgbClr val="F5F5F5"/>
                </a:solidFill>
              </a:rPr>
              <a:t>Market Basket Analysis</a:t>
            </a:r>
          </a:p>
        </p:txBody>
      </p:sp>
      <p:sp>
        <p:nvSpPr>
          <p:cNvPr id="46" name="TextBox 45">
            <a:extLst>
              <a:ext uri="{FF2B5EF4-FFF2-40B4-BE49-F238E27FC236}">
                <a16:creationId xmlns:a16="http://schemas.microsoft.com/office/drawing/2014/main" id="{BDE4927B-22BE-4734-8519-277DA08B6841}"/>
              </a:ext>
            </a:extLst>
          </p:cNvPr>
          <p:cNvSpPr txBox="1"/>
          <p:nvPr/>
        </p:nvSpPr>
        <p:spPr>
          <a:xfrm>
            <a:off x="7951075" y="3558393"/>
            <a:ext cx="1476048" cy="369332"/>
          </a:xfrm>
          <a:prstGeom prst="rect">
            <a:avLst/>
          </a:prstGeom>
          <a:solidFill>
            <a:srgbClr val="FFC000"/>
          </a:solidFill>
        </p:spPr>
        <p:txBody>
          <a:bodyPr wrap="square" rtlCol="0">
            <a:spAutoFit/>
          </a:bodyPr>
          <a:lstStyle/>
          <a:p>
            <a:r>
              <a:rPr lang="en-US" dirty="0"/>
              <a:t>Encryption</a:t>
            </a:r>
          </a:p>
        </p:txBody>
      </p:sp>
      <p:sp>
        <p:nvSpPr>
          <p:cNvPr id="47" name="TextBox 46">
            <a:extLst>
              <a:ext uri="{FF2B5EF4-FFF2-40B4-BE49-F238E27FC236}">
                <a16:creationId xmlns:a16="http://schemas.microsoft.com/office/drawing/2014/main" id="{ED01EE20-48EC-41D3-8519-A13FA148C2A6}"/>
              </a:ext>
            </a:extLst>
          </p:cNvPr>
          <p:cNvSpPr txBox="1"/>
          <p:nvPr/>
        </p:nvSpPr>
        <p:spPr>
          <a:xfrm>
            <a:off x="7995232" y="4090532"/>
            <a:ext cx="1374740" cy="369332"/>
          </a:xfrm>
          <a:prstGeom prst="rect">
            <a:avLst/>
          </a:prstGeom>
          <a:solidFill>
            <a:srgbClr val="FFC000"/>
          </a:solidFill>
        </p:spPr>
        <p:txBody>
          <a:bodyPr wrap="square" rtlCol="0">
            <a:spAutoFit/>
          </a:bodyPr>
          <a:lstStyle/>
          <a:p>
            <a:r>
              <a:rPr lang="en-US" dirty="0"/>
              <a:t>Antivirus</a:t>
            </a:r>
          </a:p>
        </p:txBody>
      </p:sp>
      <p:sp>
        <p:nvSpPr>
          <p:cNvPr id="48" name="TextBox 47">
            <a:extLst>
              <a:ext uri="{FF2B5EF4-FFF2-40B4-BE49-F238E27FC236}">
                <a16:creationId xmlns:a16="http://schemas.microsoft.com/office/drawing/2014/main" id="{F56B2A65-51A2-4925-8A81-9996DA74FAEA}"/>
              </a:ext>
            </a:extLst>
          </p:cNvPr>
          <p:cNvSpPr txBox="1"/>
          <p:nvPr/>
        </p:nvSpPr>
        <p:spPr>
          <a:xfrm>
            <a:off x="7995232" y="4595055"/>
            <a:ext cx="1294598" cy="369332"/>
          </a:xfrm>
          <a:prstGeom prst="rect">
            <a:avLst/>
          </a:prstGeom>
          <a:solidFill>
            <a:srgbClr val="FFC000"/>
          </a:solidFill>
        </p:spPr>
        <p:txBody>
          <a:bodyPr wrap="square" rtlCol="0">
            <a:spAutoFit/>
          </a:bodyPr>
          <a:lstStyle/>
          <a:p>
            <a:r>
              <a:rPr lang="en-US" dirty="0"/>
              <a:t>Firewall</a:t>
            </a:r>
          </a:p>
        </p:txBody>
      </p:sp>
      <p:sp>
        <p:nvSpPr>
          <p:cNvPr id="49" name="TextBox 48">
            <a:extLst>
              <a:ext uri="{FF2B5EF4-FFF2-40B4-BE49-F238E27FC236}">
                <a16:creationId xmlns:a16="http://schemas.microsoft.com/office/drawing/2014/main" id="{1D8BE6EE-99CA-4F78-8B96-683863493505}"/>
              </a:ext>
            </a:extLst>
          </p:cNvPr>
          <p:cNvSpPr txBox="1"/>
          <p:nvPr/>
        </p:nvSpPr>
        <p:spPr>
          <a:xfrm>
            <a:off x="7550444" y="5294770"/>
            <a:ext cx="1966088" cy="646331"/>
          </a:xfrm>
          <a:prstGeom prst="rect">
            <a:avLst/>
          </a:prstGeom>
          <a:solidFill>
            <a:srgbClr val="FFC000"/>
          </a:solidFill>
        </p:spPr>
        <p:txBody>
          <a:bodyPr wrap="square" rtlCol="0">
            <a:spAutoFit/>
          </a:bodyPr>
          <a:lstStyle/>
          <a:p>
            <a:r>
              <a:rPr lang="en-US" dirty="0"/>
              <a:t>Biometric Authentication</a:t>
            </a:r>
          </a:p>
        </p:txBody>
      </p:sp>
    </p:spTree>
    <p:extLst>
      <p:ext uri="{BB962C8B-B14F-4D97-AF65-F5344CB8AC3E}">
        <p14:creationId xmlns:p14="http://schemas.microsoft.com/office/powerpoint/2010/main" val="2239974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Solution Delivery Process</a:t>
            </a:r>
          </a:p>
        </p:txBody>
      </p:sp>
      <p:graphicFrame>
        <p:nvGraphicFramePr>
          <p:cNvPr id="4" name="Diagram 3">
            <a:extLst>
              <a:ext uri="{FF2B5EF4-FFF2-40B4-BE49-F238E27FC236}">
                <a16:creationId xmlns:a16="http://schemas.microsoft.com/office/drawing/2014/main" id="{30861F14-3CF9-418E-A4F4-C901E651504F}"/>
              </a:ext>
            </a:extLst>
          </p:cNvPr>
          <p:cNvGraphicFramePr/>
          <p:nvPr/>
        </p:nvGraphicFramePr>
        <p:xfrm>
          <a:off x="7851227" y="1718441"/>
          <a:ext cx="3917439" cy="4240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Straight Connector 8">
            <a:extLst>
              <a:ext uri="{FF2B5EF4-FFF2-40B4-BE49-F238E27FC236}">
                <a16:creationId xmlns:a16="http://schemas.microsoft.com/office/drawing/2014/main" id="{4E70496E-BBD9-4F93-BCAF-BE07EB1FED4F}"/>
              </a:ext>
            </a:extLst>
          </p:cNvPr>
          <p:cNvCxnSpPr>
            <a:cxnSpLocks/>
          </p:cNvCxnSpPr>
          <p:nvPr/>
        </p:nvCxnSpPr>
        <p:spPr>
          <a:xfrm>
            <a:off x="7788165" y="1172948"/>
            <a:ext cx="42041" cy="5295774"/>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D0A2AE3D-7881-4C5B-B51B-66AE99F2D133}"/>
              </a:ext>
            </a:extLst>
          </p:cNvPr>
          <p:cNvSpPr txBox="1"/>
          <p:nvPr/>
        </p:nvSpPr>
        <p:spPr>
          <a:xfrm>
            <a:off x="320275" y="1296029"/>
            <a:ext cx="7278703" cy="5049612"/>
          </a:xfrm>
          <a:prstGeom prst="rect">
            <a:avLst/>
          </a:prstGeom>
          <a:solidFill>
            <a:schemeClr val="accent1">
              <a:lumMod val="20000"/>
              <a:lumOff val="80000"/>
            </a:schemeClr>
          </a:solidFill>
          <a:ln>
            <a:solidFill>
              <a:schemeClr val="accent1">
                <a:lumMod val="60000"/>
                <a:lumOff val="40000"/>
              </a:schemeClr>
            </a:solidFill>
          </a:ln>
        </p:spPr>
        <p:txBody>
          <a:bodyPr wrap="square">
            <a:spAutoFit/>
          </a:bodyPr>
          <a:lstStyle/>
          <a:p>
            <a:r>
              <a:rPr lang="en-US" dirty="0"/>
              <a:t>3 releases using standard waterfall (Plan, Analyze, Design, Build, Test, Deploy)methodology:</a:t>
            </a:r>
          </a:p>
          <a:p>
            <a:endParaRPr lang="en-US" dirty="0"/>
          </a:p>
          <a:p>
            <a:r>
              <a:rPr lang="en-US" dirty="0"/>
              <a:t>Release1:Customer 360 view(basic), Test, System training, Warranty</a:t>
            </a:r>
          </a:p>
          <a:p>
            <a:endParaRPr lang="en-US" dirty="0"/>
          </a:p>
          <a:p>
            <a:r>
              <a:rPr lang="en-US" dirty="0"/>
              <a:t>Release2:Implementation of AI Module-ML models, Integrations, Power BI Apps reports &amp; Dashboards, System training, Warranty</a:t>
            </a:r>
          </a:p>
          <a:p>
            <a:endParaRPr lang="en-US" dirty="0"/>
          </a:p>
          <a:p>
            <a:r>
              <a:rPr lang="en-US" dirty="0"/>
              <a:t>Release 3:Implementation of Cyber Security Module, Network security Monitoring evaluation, Encryption testing, web vulnerability scanning, penetration testing, firewall testing, system training, Warranty.</a:t>
            </a:r>
          </a:p>
          <a:p>
            <a:endParaRPr lang="en-US" dirty="0"/>
          </a:p>
          <a:p>
            <a:r>
              <a:rPr lang="en-US" dirty="0"/>
              <a:t>Each release will have 3 weeks of system training followed by 4 weeks of warranty support.IT support and Devops team will be playing pivotal roles during project testing and deployment phase.</a:t>
            </a:r>
          </a:p>
        </p:txBody>
      </p:sp>
    </p:spTree>
    <p:extLst>
      <p:ext uri="{BB962C8B-B14F-4D97-AF65-F5344CB8AC3E}">
        <p14:creationId xmlns:p14="http://schemas.microsoft.com/office/powerpoint/2010/main" val="2084538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Testing and Bug fixing</a:t>
            </a:r>
          </a:p>
        </p:txBody>
      </p:sp>
      <p:cxnSp>
        <p:nvCxnSpPr>
          <p:cNvPr id="9" name="Straight Connector 8">
            <a:extLst>
              <a:ext uri="{FF2B5EF4-FFF2-40B4-BE49-F238E27FC236}">
                <a16:creationId xmlns:a16="http://schemas.microsoft.com/office/drawing/2014/main" id="{4E70496E-BBD9-4F93-BCAF-BE07EB1FED4F}"/>
              </a:ext>
            </a:extLst>
          </p:cNvPr>
          <p:cNvCxnSpPr>
            <a:cxnSpLocks/>
          </p:cNvCxnSpPr>
          <p:nvPr/>
        </p:nvCxnSpPr>
        <p:spPr>
          <a:xfrm>
            <a:off x="3163611" y="1121022"/>
            <a:ext cx="0" cy="5428321"/>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D0A2AE3D-7881-4C5B-B51B-66AE99F2D133}"/>
              </a:ext>
            </a:extLst>
          </p:cNvPr>
          <p:cNvSpPr txBox="1"/>
          <p:nvPr/>
        </p:nvSpPr>
        <p:spPr>
          <a:xfrm>
            <a:off x="3354989" y="1296027"/>
            <a:ext cx="8445356" cy="5078313"/>
          </a:xfrm>
          <a:prstGeom prst="rect">
            <a:avLst/>
          </a:prstGeom>
          <a:solidFill>
            <a:schemeClr val="accent1">
              <a:lumMod val="20000"/>
              <a:lumOff val="80000"/>
            </a:schemeClr>
          </a:solidFill>
          <a:ln>
            <a:solidFill>
              <a:schemeClr val="accent1">
                <a:lumMod val="60000"/>
                <a:lumOff val="40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Functional and Integration testing will be manually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Each release has functional testing. Release 2 will also have integration testing.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Release 3 will also have Integration testing, Performance and Systems testing.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Functional and Integration testing will have 2 cycles each. Performance and Systems testing will have 3 cycles each.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Each cycle execution will be followed by defect fixing effort. Defect fixing prioritization will be based on defect priorities and assumed to fix all high and medium priority defects before completing the test cycle.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Regression testing will be performed after completion of each releases with sanity testing performed every 2 weeks till the culmination of release 3 process. Jira Software will be used for bug tracking and agile project management. </a:t>
            </a:r>
          </a:p>
        </p:txBody>
      </p:sp>
      <p:pic>
        <p:nvPicPr>
          <p:cNvPr id="1026" name="Picture 2" descr="Test automation tools: 8 trends and techniques to watch | TechBeacon">
            <a:extLst>
              <a:ext uri="{FF2B5EF4-FFF2-40B4-BE49-F238E27FC236}">
                <a16:creationId xmlns:a16="http://schemas.microsoft.com/office/drawing/2014/main" id="{28A2D31D-2D7B-4FB3-B7D5-8BDE8C3417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59" y="1709901"/>
            <a:ext cx="2582917" cy="1212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090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US" dirty="0"/>
              <a:t>Systems development life cycle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728" y="1269241"/>
            <a:ext cx="11259403" cy="507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7053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US" dirty="0"/>
              <a:t>Systems development life cycle</a:t>
            </a:r>
          </a:p>
        </p:txBody>
      </p:sp>
      <p:graphicFrame>
        <p:nvGraphicFramePr>
          <p:cNvPr id="3" name="Table 3">
            <a:extLst>
              <a:ext uri="{FF2B5EF4-FFF2-40B4-BE49-F238E27FC236}">
                <a16:creationId xmlns:a16="http://schemas.microsoft.com/office/drawing/2014/main" id="{6059314E-E173-4D0D-BB7E-8A3DCCD465B9}"/>
              </a:ext>
            </a:extLst>
          </p:cNvPr>
          <p:cNvGraphicFramePr>
            <a:graphicFrameLocks noGrp="1"/>
          </p:cNvGraphicFramePr>
          <p:nvPr>
            <p:extLst>
              <p:ext uri="{D42A27DB-BD31-4B8C-83A1-F6EECF244321}">
                <p14:modId xmlns:p14="http://schemas.microsoft.com/office/powerpoint/2010/main" val="108584862"/>
              </p:ext>
            </p:extLst>
          </p:nvPr>
        </p:nvGraphicFramePr>
        <p:xfrm>
          <a:off x="258525" y="1496172"/>
          <a:ext cx="11255558" cy="4982016"/>
        </p:xfrm>
        <a:graphic>
          <a:graphicData uri="http://schemas.openxmlformats.org/drawingml/2006/table">
            <a:tbl>
              <a:tblPr firstRow="1" bandRow="1">
                <a:tableStyleId>{00A15C55-8517-42AA-B614-E9B94910E393}</a:tableStyleId>
              </a:tblPr>
              <a:tblGrid>
                <a:gridCol w="4449398">
                  <a:extLst>
                    <a:ext uri="{9D8B030D-6E8A-4147-A177-3AD203B41FA5}">
                      <a16:colId xmlns:a16="http://schemas.microsoft.com/office/drawing/2014/main" val="19242294"/>
                    </a:ext>
                  </a:extLst>
                </a:gridCol>
                <a:gridCol w="121625">
                  <a:extLst>
                    <a:ext uri="{9D8B030D-6E8A-4147-A177-3AD203B41FA5}">
                      <a16:colId xmlns:a16="http://schemas.microsoft.com/office/drawing/2014/main" val="434368765"/>
                    </a:ext>
                  </a:extLst>
                </a:gridCol>
                <a:gridCol w="484382">
                  <a:extLst>
                    <a:ext uri="{9D8B030D-6E8A-4147-A177-3AD203B41FA5}">
                      <a16:colId xmlns:a16="http://schemas.microsoft.com/office/drawing/2014/main" val="3856751106"/>
                    </a:ext>
                  </a:extLst>
                </a:gridCol>
                <a:gridCol w="629794">
                  <a:extLst>
                    <a:ext uri="{9D8B030D-6E8A-4147-A177-3AD203B41FA5}">
                      <a16:colId xmlns:a16="http://schemas.microsoft.com/office/drawing/2014/main" val="142839217"/>
                    </a:ext>
                  </a:extLst>
                </a:gridCol>
                <a:gridCol w="645944">
                  <a:extLst>
                    <a:ext uri="{9D8B030D-6E8A-4147-A177-3AD203B41FA5}">
                      <a16:colId xmlns:a16="http://schemas.microsoft.com/office/drawing/2014/main" val="135786129"/>
                    </a:ext>
                  </a:extLst>
                </a:gridCol>
                <a:gridCol w="872935">
                  <a:extLst>
                    <a:ext uri="{9D8B030D-6E8A-4147-A177-3AD203B41FA5}">
                      <a16:colId xmlns:a16="http://schemas.microsoft.com/office/drawing/2014/main" val="1230342857"/>
                    </a:ext>
                  </a:extLst>
                </a:gridCol>
                <a:gridCol w="1012870">
                  <a:extLst>
                    <a:ext uri="{9D8B030D-6E8A-4147-A177-3AD203B41FA5}">
                      <a16:colId xmlns:a16="http://schemas.microsoft.com/office/drawing/2014/main" val="893757350"/>
                    </a:ext>
                  </a:extLst>
                </a:gridCol>
                <a:gridCol w="1012870">
                  <a:extLst>
                    <a:ext uri="{9D8B030D-6E8A-4147-A177-3AD203B41FA5}">
                      <a16:colId xmlns:a16="http://schemas.microsoft.com/office/drawing/2014/main" val="3498891555"/>
                    </a:ext>
                  </a:extLst>
                </a:gridCol>
                <a:gridCol w="1012870">
                  <a:extLst>
                    <a:ext uri="{9D8B030D-6E8A-4147-A177-3AD203B41FA5}">
                      <a16:colId xmlns:a16="http://schemas.microsoft.com/office/drawing/2014/main" val="2098318861"/>
                    </a:ext>
                  </a:extLst>
                </a:gridCol>
                <a:gridCol w="1012870">
                  <a:extLst>
                    <a:ext uri="{9D8B030D-6E8A-4147-A177-3AD203B41FA5}">
                      <a16:colId xmlns:a16="http://schemas.microsoft.com/office/drawing/2014/main" val="2492133847"/>
                    </a:ext>
                  </a:extLst>
                </a:gridCol>
              </a:tblGrid>
              <a:tr h="0">
                <a:tc>
                  <a:txBody>
                    <a:bodyPr/>
                    <a:lstStyle/>
                    <a:p>
                      <a:r>
                        <a:rPr lang="en-US" dirty="0">
                          <a:solidFill>
                            <a:schemeClr val="tx1"/>
                          </a:solidFill>
                        </a:rPr>
                        <a:t>Key Phases and Activities</a:t>
                      </a:r>
                    </a:p>
                  </a:txBody>
                  <a:tcPr/>
                </a:tc>
                <a:tc gridSpan="2">
                  <a:txBody>
                    <a:bodyPr/>
                    <a:lstStyle/>
                    <a:p>
                      <a:r>
                        <a:rPr lang="en-US" dirty="0">
                          <a:solidFill>
                            <a:schemeClr val="tx1"/>
                          </a:solidFill>
                        </a:rPr>
                        <a:t>M1</a:t>
                      </a:r>
                    </a:p>
                  </a:txBody>
                  <a:tcPr/>
                </a:tc>
                <a:tc hMerge="1">
                  <a:txBody>
                    <a:bodyPr/>
                    <a:lstStyle/>
                    <a:p>
                      <a:endParaRPr lang="en-US" dirty="0">
                        <a:solidFill>
                          <a:schemeClr val="tx1"/>
                        </a:solidFill>
                      </a:endParaRPr>
                    </a:p>
                  </a:txBody>
                  <a:tcPr/>
                </a:tc>
                <a:tc>
                  <a:txBody>
                    <a:bodyPr/>
                    <a:lstStyle/>
                    <a:p>
                      <a:r>
                        <a:rPr lang="en-US" dirty="0">
                          <a:solidFill>
                            <a:schemeClr val="tx1"/>
                          </a:solidFill>
                        </a:rPr>
                        <a:t>M2</a:t>
                      </a:r>
                    </a:p>
                  </a:txBody>
                  <a:tcPr/>
                </a:tc>
                <a:tc>
                  <a:txBody>
                    <a:bodyPr/>
                    <a:lstStyle/>
                    <a:p>
                      <a:r>
                        <a:rPr lang="en-US" dirty="0">
                          <a:solidFill>
                            <a:schemeClr val="tx1"/>
                          </a:solidFill>
                        </a:rPr>
                        <a:t>M3</a:t>
                      </a:r>
                    </a:p>
                  </a:txBody>
                  <a:tcPr/>
                </a:tc>
                <a:tc>
                  <a:txBody>
                    <a:bodyPr/>
                    <a:lstStyle/>
                    <a:p>
                      <a:r>
                        <a:rPr lang="en-US" dirty="0">
                          <a:solidFill>
                            <a:schemeClr val="tx1"/>
                          </a:solidFill>
                        </a:rPr>
                        <a:t>M4</a:t>
                      </a:r>
                    </a:p>
                  </a:txBody>
                  <a:tcPr/>
                </a:tc>
                <a:tc>
                  <a:txBody>
                    <a:bodyPr/>
                    <a:lstStyle/>
                    <a:p>
                      <a:r>
                        <a:rPr lang="en-US" dirty="0">
                          <a:solidFill>
                            <a:schemeClr val="tx1"/>
                          </a:solidFill>
                        </a:rPr>
                        <a:t>M5</a:t>
                      </a:r>
                    </a:p>
                  </a:txBody>
                  <a:tcPr/>
                </a:tc>
                <a:tc>
                  <a:txBody>
                    <a:bodyPr/>
                    <a:lstStyle/>
                    <a:p>
                      <a:r>
                        <a:rPr lang="en-US" dirty="0">
                          <a:solidFill>
                            <a:schemeClr val="tx1"/>
                          </a:solidFill>
                        </a:rPr>
                        <a:t>M6</a:t>
                      </a:r>
                    </a:p>
                  </a:txBody>
                  <a:tcPr/>
                </a:tc>
                <a:tc>
                  <a:txBody>
                    <a:bodyPr/>
                    <a:lstStyle/>
                    <a:p>
                      <a:r>
                        <a:rPr lang="en-US" dirty="0">
                          <a:solidFill>
                            <a:schemeClr val="tx1"/>
                          </a:solidFill>
                        </a:rPr>
                        <a:t>M7</a:t>
                      </a:r>
                    </a:p>
                  </a:txBody>
                  <a:tcPr/>
                </a:tc>
                <a:tc>
                  <a:txBody>
                    <a:bodyPr/>
                    <a:lstStyle/>
                    <a:p>
                      <a:r>
                        <a:rPr lang="en-US" dirty="0">
                          <a:solidFill>
                            <a:schemeClr val="tx1"/>
                          </a:solidFill>
                        </a:rPr>
                        <a:t>M8</a:t>
                      </a:r>
                    </a:p>
                  </a:txBody>
                  <a:tcPr/>
                </a:tc>
                <a:extLst>
                  <a:ext uri="{0D108BD9-81ED-4DB2-BD59-A6C34878D82A}">
                    <a16:rowId xmlns:a16="http://schemas.microsoft.com/office/drawing/2014/main" val="2155156760"/>
                  </a:ext>
                </a:extLst>
              </a:tr>
              <a:tr h="344799">
                <a:tc gridSpan="3">
                  <a:txBody>
                    <a:bodyPr/>
                    <a:lstStyle/>
                    <a:p>
                      <a:pPr algn="ctr"/>
                      <a:r>
                        <a:rPr lang="en-US" dirty="0">
                          <a:solidFill>
                            <a:schemeClr val="tx1"/>
                          </a:solidFill>
                        </a:rPr>
                        <a:t>Project Management</a:t>
                      </a:r>
                    </a:p>
                  </a:txBody>
                  <a:tcPr/>
                </a:tc>
                <a:tc hMerge="1">
                  <a:txBody>
                    <a:bodyPr/>
                    <a:lstStyle/>
                    <a:p>
                      <a:pPr algn="ctr"/>
                      <a:endParaRPr lang="en-US" dirty="0">
                        <a:solidFill>
                          <a:schemeClr val="tx1"/>
                        </a:solidFill>
                      </a:endParaRPr>
                    </a:p>
                  </a:txBody>
                  <a:tcPr/>
                </a:tc>
                <a:tc hMerge="1">
                  <a:txBody>
                    <a:bodyPr/>
                    <a:lstStyle/>
                    <a:p>
                      <a:pPr algn="ctr"/>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extLst>
                  <a:ext uri="{0D108BD9-81ED-4DB2-BD59-A6C34878D82A}">
                    <a16:rowId xmlns:a16="http://schemas.microsoft.com/office/drawing/2014/main" val="562526591"/>
                  </a:ext>
                </a:extLst>
              </a:tr>
              <a:tr h="344799">
                <a:tc gridSpan="2">
                  <a:txBody>
                    <a:bodyPr/>
                    <a:lstStyle/>
                    <a:p>
                      <a:r>
                        <a:rPr lang="en-US" dirty="0">
                          <a:solidFill>
                            <a:schemeClr val="tx1"/>
                          </a:solidFill>
                        </a:rPr>
                        <a:t>Solution Architecture</a:t>
                      </a:r>
                    </a:p>
                  </a:txBody>
                  <a:tcPr/>
                </a:tc>
                <a:tc hMerge="1">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extLst>
                  <a:ext uri="{0D108BD9-81ED-4DB2-BD59-A6C34878D82A}">
                    <a16:rowId xmlns:a16="http://schemas.microsoft.com/office/drawing/2014/main" val="787080209"/>
                  </a:ext>
                </a:extLst>
              </a:tr>
              <a:tr h="2034089">
                <a:tc gridSpan="2">
                  <a:txBody>
                    <a:bodyPr/>
                    <a:lstStyle/>
                    <a:p>
                      <a:r>
                        <a:rPr lang="en-US" dirty="0">
                          <a:solidFill>
                            <a:schemeClr val="tx1"/>
                          </a:solidFill>
                        </a:rPr>
                        <a:t>Plan, Analyze, Design and develop. Meetings  to understand current capability. Business process Review</a:t>
                      </a:r>
                    </a:p>
                    <a:p>
                      <a:r>
                        <a:rPr lang="en-US" dirty="0">
                          <a:solidFill>
                            <a:schemeClr val="tx1"/>
                          </a:solidFill>
                        </a:rPr>
                        <a:t>Gap Analysis. Use case identification</a:t>
                      </a:r>
                    </a:p>
                    <a:p>
                      <a:r>
                        <a:rPr lang="en-US" dirty="0">
                          <a:solidFill>
                            <a:schemeClr val="tx1"/>
                          </a:solidFill>
                        </a:rPr>
                        <a:t>Design deliverables</a:t>
                      </a:r>
                    </a:p>
                    <a:p>
                      <a:r>
                        <a:rPr lang="en-US" dirty="0">
                          <a:solidFill>
                            <a:schemeClr val="tx1"/>
                          </a:solidFill>
                        </a:rPr>
                        <a:t>Development and white box </a:t>
                      </a:r>
                    </a:p>
                    <a:p>
                      <a:r>
                        <a:rPr lang="en-US" dirty="0">
                          <a:solidFill>
                            <a:schemeClr val="tx1"/>
                          </a:solidFill>
                        </a:rPr>
                        <a:t>Testing</a:t>
                      </a:r>
                    </a:p>
                  </a:txBody>
                  <a:tcPr/>
                </a:tc>
                <a:tc hMerge="1">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extLst>
                  <a:ext uri="{0D108BD9-81ED-4DB2-BD59-A6C34878D82A}">
                    <a16:rowId xmlns:a16="http://schemas.microsoft.com/office/drawing/2014/main" val="1000623497"/>
                  </a:ext>
                </a:extLst>
              </a:tr>
              <a:tr h="603399">
                <a:tc gridSpan="2">
                  <a:txBody>
                    <a:bodyPr/>
                    <a:lstStyle/>
                    <a:p>
                      <a:r>
                        <a:rPr lang="en-US" dirty="0">
                          <a:solidFill>
                            <a:schemeClr val="tx1"/>
                          </a:solidFill>
                        </a:rPr>
                        <a:t>Release1</a:t>
                      </a:r>
                    </a:p>
                    <a:p>
                      <a:r>
                        <a:rPr lang="en-US" dirty="0">
                          <a:solidFill>
                            <a:schemeClr val="tx1"/>
                          </a:solidFill>
                        </a:rPr>
                        <a:t>Customer 360 view(Basic )Live support</a:t>
                      </a:r>
                    </a:p>
                  </a:txBody>
                  <a:tcPr/>
                </a:tc>
                <a:tc hMerge="1">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extLst>
                  <a:ext uri="{0D108BD9-81ED-4DB2-BD59-A6C34878D82A}">
                    <a16:rowId xmlns:a16="http://schemas.microsoft.com/office/drawing/2014/main" val="4242482711"/>
                  </a:ext>
                </a:extLst>
              </a:tr>
              <a:tr h="344799">
                <a:tc gridSpan="2">
                  <a:txBody>
                    <a:bodyPr/>
                    <a:lstStyle/>
                    <a:p>
                      <a:r>
                        <a:rPr lang="en-US" dirty="0">
                          <a:solidFill>
                            <a:schemeClr val="tx1"/>
                          </a:solidFill>
                        </a:rPr>
                        <a:t>Release2\</a:t>
                      </a:r>
                    </a:p>
                  </a:txBody>
                  <a:tcPr/>
                </a:tc>
                <a:tc hMerge="1">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extLst>
                  <a:ext uri="{0D108BD9-81ED-4DB2-BD59-A6C34878D82A}">
                    <a16:rowId xmlns:a16="http://schemas.microsoft.com/office/drawing/2014/main" val="3264033651"/>
                  </a:ext>
                </a:extLst>
              </a:tr>
              <a:tr h="344799">
                <a:tc gridSpan="2">
                  <a:txBody>
                    <a:bodyPr/>
                    <a:lstStyle/>
                    <a:p>
                      <a:r>
                        <a:rPr lang="en-US" dirty="0">
                          <a:solidFill>
                            <a:schemeClr val="tx1"/>
                          </a:solidFill>
                        </a:rPr>
                        <a:t>Release3</a:t>
                      </a:r>
                    </a:p>
                  </a:txBody>
                  <a:tcPr/>
                </a:tc>
                <a:tc hMerge="1">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extLst>
                  <a:ext uri="{0D108BD9-81ED-4DB2-BD59-A6C34878D82A}">
                    <a16:rowId xmlns:a16="http://schemas.microsoft.com/office/drawing/2014/main" val="905724661"/>
                  </a:ext>
                </a:extLst>
              </a:tr>
              <a:tr h="479047">
                <a:tc gridSpan="2">
                  <a:txBody>
                    <a:bodyPr/>
                    <a:lstStyle/>
                    <a:p>
                      <a:r>
                        <a:rPr lang="en-US" dirty="0">
                          <a:solidFill>
                            <a:schemeClr val="tx1"/>
                          </a:solidFill>
                        </a:rPr>
                        <a:t>Deployment, Training Plans, Delivery</a:t>
                      </a:r>
                    </a:p>
                  </a:txBody>
                  <a:tcPr/>
                </a:tc>
                <a:tc hMerge="1">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341807754"/>
                  </a:ext>
                </a:extLst>
              </a:tr>
            </a:tbl>
          </a:graphicData>
        </a:graphic>
      </p:graphicFrame>
      <p:sp>
        <p:nvSpPr>
          <p:cNvPr id="4" name="Arrow: Right 3">
            <a:extLst>
              <a:ext uri="{FF2B5EF4-FFF2-40B4-BE49-F238E27FC236}">
                <a16:creationId xmlns:a16="http://schemas.microsoft.com/office/drawing/2014/main" id="{4AC9949C-C4EA-4754-9DC3-3DAD9B24EBC8}"/>
              </a:ext>
            </a:extLst>
          </p:cNvPr>
          <p:cNvSpPr/>
          <p:nvPr/>
        </p:nvSpPr>
        <p:spPr>
          <a:xfrm>
            <a:off x="4908766" y="3093972"/>
            <a:ext cx="4072760" cy="670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303D17C5-BFA4-4528-B333-CF6732A90034}"/>
              </a:ext>
            </a:extLst>
          </p:cNvPr>
          <p:cNvSpPr/>
          <p:nvPr/>
        </p:nvSpPr>
        <p:spPr>
          <a:xfrm>
            <a:off x="7509348" y="4691772"/>
            <a:ext cx="2476063" cy="670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585C9F90-ED93-4D48-AAC8-166B038C9CAB}"/>
              </a:ext>
            </a:extLst>
          </p:cNvPr>
          <p:cNvSpPr/>
          <p:nvPr/>
        </p:nvSpPr>
        <p:spPr>
          <a:xfrm>
            <a:off x="7893413" y="5265403"/>
            <a:ext cx="1707931"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DBF6A872-E1FC-49C4-A47E-0E5D073E0646}"/>
              </a:ext>
            </a:extLst>
          </p:cNvPr>
          <p:cNvSpPr/>
          <p:nvPr/>
        </p:nvSpPr>
        <p:spPr>
          <a:xfrm>
            <a:off x="9490987" y="6013522"/>
            <a:ext cx="2023096"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3E67E6A3-DD40-44B9-9F1D-B2A8FF385B97}"/>
              </a:ext>
            </a:extLst>
          </p:cNvPr>
          <p:cNvSpPr/>
          <p:nvPr/>
        </p:nvSpPr>
        <p:spPr>
          <a:xfrm>
            <a:off x="8529583" y="5668414"/>
            <a:ext cx="1707931" cy="345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2076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894" y="461698"/>
            <a:ext cx="8677954" cy="670055"/>
          </a:xfrm>
        </p:spPr>
        <p:style>
          <a:lnRef idx="1">
            <a:schemeClr val="accent1"/>
          </a:lnRef>
          <a:fillRef idx="2">
            <a:schemeClr val="accent1"/>
          </a:fillRef>
          <a:effectRef idx="1">
            <a:schemeClr val="accent1"/>
          </a:effectRef>
          <a:fontRef idx="minor">
            <a:schemeClr val="dk1"/>
          </a:fontRef>
        </p:style>
        <p:txBody>
          <a:bodyPr>
            <a:normAutofit/>
          </a:bodyPr>
          <a:lstStyle/>
          <a:p>
            <a:pPr algn="l"/>
            <a:r>
              <a:rPr lang="en-US" dirty="0"/>
              <a:t>Risk and Cost Analysis</a:t>
            </a:r>
          </a:p>
        </p:txBody>
      </p:sp>
      <p:graphicFrame>
        <p:nvGraphicFramePr>
          <p:cNvPr id="3" name="Table 3">
            <a:extLst>
              <a:ext uri="{FF2B5EF4-FFF2-40B4-BE49-F238E27FC236}">
                <a16:creationId xmlns:a16="http://schemas.microsoft.com/office/drawing/2014/main" id="{1609D9FE-B49D-4E24-9847-053BDFD7B347}"/>
              </a:ext>
            </a:extLst>
          </p:cNvPr>
          <p:cNvGraphicFramePr>
            <a:graphicFrameLocks noGrp="1"/>
          </p:cNvGraphicFramePr>
          <p:nvPr>
            <p:extLst>
              <p:ext uri="{D42A27DB-BD31-4B8C-83A1-F6EECF244321}">
                <p14:modId xmlns:p14="http://schemas.microsoft.com/office/powerpoint/2010/main" val="4210685871"/>
              </p:ext>
            </p:extLst>
          </p:nvPr>
        </p:nvGraphicFramePr>
        <p:xfrm>
          <a:off x="283780" y="1450428"/>
          <a:ext cx="11617068" cy="5060732"/>
        </p:xfrm>
        <a:graphic>
          <a:graphicData uri="http://schemas.openxmlformats.org/drawingml/2006/table">
            <a:tbl>
              <a:tblPr firstRow="1" bandRow="1">
                <a:tableStyleId>{5C22544A-7EE6-4342-B048-85BDC9FD1C3A}</a:tableStyleId>
              </a:tblPr>
              <a:tblGrid>
                <a:gridCol w="4528891">
                  <a:extLst>
                    <a:ext uri="{9D8B030D-6E8A-4147-A177-3AD203B41FA5}">
                      <a16:colId xmlns:a16="http://schemas.microsoft.com/office/drawing/2014/main" val="1405546784"/>
                    </a:ext>
                  </a:extLst>
                </a:gridCol>
                <a:gridCol w="1635426">
                  <a:extLst>
                    <a:ext uri="{9D8B030D-6E8A-4147-A177-3AD203B41FA5}">
                      <a16:colId xmlns:a16="http://schemas.microsoft.com/office/drawing/2014/main" val="1546911275"/>
                    </a:ext>
                  </a:extLst>
                </a:gridCol>
                <a:gridCol w="5452751">
                  <a:extLst>
                    <a:ext uri="{9D8B030D-6E8A-4147-A177-3AD203B41FA5}">
                      <a16:colId xmlns:a16="http://schemas.microsoft.com/office/drawing/2014/main" val="488962715"/>
                    </a:ext>
                  </a:extLst>
                </a:gridCol>
              </a:tblGrid>
              <a:tr h="483990">
                <a:tc>
                  <a:txBody>
                    <a:bodyPr/>
                    <a:lstStyle/>
                    <a:p>
                      <a:r>
                        <a:rPr lang="en-US" dirty="0"/>
                        <a:t>Risk Description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Impact Description</a:t>
                      </a:r>
                    </a:p>
                    <a:p>
                      <a:endParaRPr lang="en-US" dirty="0"/>
                    </a:p>
                  </a:txBody>
                  <a:tcPr/>
                </a:tc>
                <a:tc>
                  <a:txBody>
                    <a:bodyPr/>
                    <a:lstStyle/>
                    <a:p>
                      <a:r>
                        <a:rPr lang="en-US" dirty="0"/>
                        <a:t>Mitigation</a:t>
                      </a:r>
                    </a:p>
                  </a:txBody>
                  <a:tcPr/>
                </a:tc>
                <a:extLst>
                  <a:ext uri="{0D108BD9-81ED-4DB2-BD59-A6C34878D82A}">
                    <a16:rowId xmlns:a16="http://schemas.microsoft.com/office/drawing/2014/main" val="3730347106"/>
                  </a:ext>
                </a:extLst>
              </a:tr>
              <a:tr h="1734207">
                <a:tc>
                  <a:txBody>
                    <a:bodyPr/>
                    <a:lstStyle/>
                    <a:p>
                      <a:r>
                        <a:rPr lang="en-US" dirty="0"/>
                        <a:t>Delay in environment availability(establishing connectivity between the various components hosted on Mobile device and the components hosted in Azure cloud)</a:t>
                      </a:r>
                    </a:p>
                  </a:txBody>
                  <a:tcPr/>
                </a:tc>
                <a:tc>
                  <a:txBody>
                    <a:bodyPr/>
                    <a:lstStyle/>
                    <a:p>
                      <a:r>
                        <a:rPr lang="en-US" dirty="0"/>
                        <a:t>Delay in task completion could impact the schedule.</a:t>
                      </a:r>
                    </a:p>
                  </a:txBody>
                  <a:tcPr/>
                </a:tc>
                <a:tc>
                  <a:txBody>
                    <a:bodyPr/>
                    <a:lstStyle/>
                    <a:p>
                      <a:pPr marL="342900" indent="-342900">
                        <a:buFont typeface="+mj-lt"/>
                        <a:buAutoNum type="arabicPeriod"/>
                      </a:pPr>
                      <a:r>
                        <a:rPr lang="en-US" dirty="0"/>
                        <a:t>Dedicated workstream created to cater to infrastructure requirements.</a:t>
                      </a:r>
                    </a:p>
                    <a:p>
                      <a:pPr marL="342900" indent="-342900">
                        <a:buFont typeface="+mj-lt"/>
                        <a:buAutoNum type="arabicPeriod"/>
                      </a:pPr>
                      <a:r>
                        <a:rPr lang="en-US" dirty="0"/>
                        <a:t>status and progress to be tracked during governance meetings.</a:t>
                      </a:r>
                    </a:p>
                    <a:p>
                      <a:pPr marL="342900" indent="-342900">
                        <a:buFont typeface="+mj-lt"/>
                        <a:buAutoNum type="arabicPeriod"/>
                      </a:pPr>
                      <a:r>
                        <a:rPr lang="en-US" dirty="0"/>
                        <a:t>proactive steps to be taken to mitigate challenges and potential delays.</a:t>
                      </a:r>
                    </a:p>
                  </a:txBody>
                  <a:tcPr/>
                </a:tc>
                <a:extLst>
                  <a:ext uri="{0D108BD9-81ED-4DB2-BD59-A6C34878D82A}">
                    <a16:rowId xmlns:a16="http://schemas.microsoft.com/office/drawing/2014/main" val="279224050"/>
                  </a:ext>
                </a:extLst>
              </a:tr>
              <a:tr h="1494572">
                <a:tc>
                  <a:txBody>
                    <a:bodyPr/>
                    <a:lstStyle/>
                    <a:p>
                      <a:r>
                        <a:rPr lang="en-US" dirty="0"/>
                        <a:t>Cyber Security and Machine learning are niche skills. There can be staffing challenges because staffing some of the roles will be based on project start date.</a:t>
                      </a:r>
                    </a:p>
                  </a:txBody>
                  <a:tcPr/>
                </a:tc>
                <a:tc>
                  <a:txBody>
                    <a:bodyPr/>
                    <a:lstStyle/>
                    <a:p>
                      <a:r>
                        <a:rPr lang="en-US" dirty="0"/>
                        <a:t>schedule and cost.</a:t>
                      </a:r>
                    </a:p>
                  </a:txBody>
                  <a:tcPr/>
                </a:tc>
                <a:tc>
                  <a:txBody>
                    <a:bodyPr/>
                    <a:lstStyle/>
                    <a:p>
                      <a:pPr marL="342900" indent="-342900">
                        <a:buFont typeface="+mj-lt"/>
                        <a:buAutoNum type="arabicPeriod"/>
                      </a:pPr>
                      <a:r>
                        <a:rPr lang="en-US" dirty="0"/>
                        <a:t>Detailed plan to identify critical resources and their onboarding.</a:t>
                      </a:r>
                    </a:p>
                    <a:p>
                      <a:pPr marL="342900" indent="-342900">
                        <a:buFont typeface="+mj-lt"/>
                        <a:buAutoNum type="arabicPeriod"/>
                      </a:pPr>
                      <a:r>
                        <a:rPr lang="en-US" dirty="0"/>
                        <a:t>working closely with resource sourcing team to onboard the identified critical resources.</a:t>
                      </a:r>
                    </a:p>
                  </a:txBody>
                  <a:tcPr/>
                </a:tc>
                <a:extLst>
                  <a:ext uri="{0D108BD9-81ED-4DB2-BD59-A6C34878D82A}">
                    <a16:rowId xmlns:a16="http://schemas.microsoft.com/office/drawing/2014/main" val="2562134583"/>
                  </a:ext>
                </a:extLst>
              </a:tr>
              <a:tr h="463087">
                <a:tc>
                  <a:txBody>
                    <a:bodyPr/>
                    <a:lstStyle/>
                    <a:p>
                      <a:r>
                        <a:rPr lang="en-US" dirty="0"/>
                        <a:t>Risks due to product feature release.</a:t>
                      </a:r>
                    </a:p>
                  </a:txBody>
                  <a:tcPr/>
                </a:tc>
                <a:tc>
                  <a:txBody>
                    <a:bodyPr/>
                    <a:lstStyle/>
                    <a:p>
                      <a:r>
                        <a:rPr lang="en-US" dirty="0"/>
                        <a:t>schedule and cost.</a:t>
                      </a:r>
                    </a:p>
                  </a:txBody>
                  <a:tcPr/>
                </a:tc>
                <a:tc>
                  <a:txBody>
                    <a:bodyPr/>
                    <a:lstStyle/>
                    <a:p>
                      <a:r>
                        <a:rPr lang="en-US" dirty="0"/>
                        <a:t>product feature release needs to be accessed from time to time and appropriate changes be made to the project timelines.</a:t>
                      </a:r>
                    </a:p>
                  </a:txBody>
                  <a:tcPr/>
                </a:tc>
                <a:extLst>
                  <a:ext uri="{0D108BD9-81ED-4DB2-BD59-A6C34878D82A}">
                    <a16:rowId xmlns:a16="http://schemas.microsoft.com/office/drawing/2014/main" val="3327972456"/>
                  </a:ext>
                </a:extLst>
              </a:tr>
            </a:tbl>
          </a:graphicData>
        </a:graphic>
      </p:graphicFrame>
    </p:spTree>
    <p:extLst>
      <p:ext uri="{BB962C8B-B14F-4D97-AF65-F5344CB8AC3E}">
        <p14:creationId xmlns:p14="http://schemas.microsoft.com/office/powerpoint/2010/main" val="1551088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894" y="461698"/>
            <a:ext cx="8677954" cy="670055"/>
          </a:xfrm>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800" dirty="0"/>
              <a:t>Revenue Generation due to AI module in JIO:</a:t>
            </a:r>
          </a:p>
        </p:txBody>
      </p:sp>
      <p:sp>
        <p:nvSpPr>
          <p:cNvPr id="5" name="TextBox 4">
            <a:extLst>
              <a:ext uri="{FF2B5EF4-FFF2-40B4-BE49-F238E27FC236}">
                <a16:creationId xmlns:a16="http://schemas.microsoft.com/office/drawing/2014/main" id="{E29049D6-E62C-4B2A-BD78-D359C58D30FB}"/>
              </a:ext>
            </a:extLst>
          </p:cNvPr>
          <p:cNvSpPr txBox="1"/>
          <p:nvPr/>
        </p:nvSpPr>
        <p:spPr>
          <a:xfrm>
            <a:off x="249444" y="1131753"/>
            <a:ext cx="11693111" cy="5355312"/>
          </a:xfrm>
          <a:prstGeom prst="rect">
            <a:avLst/>
          </a:prstGeom>
          <a:solidFill>
            <a:schemeClr val="accent1">
              <a:lumMod val="20000"/>
              <a:lumOff val="80000"/>
            </a:schemeClr>
          </a:solid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Jio can charge subscription fee from the customers who uses services provided by their newly developed  AI and ML framework in Jio phones.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Jio can earn revenues from affiliate marketing. It can earn a commission fee every time someone follows an affiliate linked placed on their AI and ML apps in jio phones.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Third party vendors can subscribes to Jio's  AI and ML apps and these vendors may provide services to their own customers based on JIO's AI and ML apps. Jio may charge service fee from both vendors and customers of their vendors who uses JIO's AI and ML framework.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indent="-342900">
              <a:buFont typeface="+mj-lt"/>
              <a:buAutoNum type="arabicPeriod"/>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JIO can use their own AI and ML framework to enhance Mobile commerce of their vendors and thereby increasing revenues for themself as well. JIO can do market based Analysis for their vendors using their own AI and ML framework and generate revenues from them.</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JIO can provided services of AI AND ML based voice assistants to deliver value to their vendors and thereby increasing its own revenue collections.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JIO can utilize market based analysis to provide better enhanced analysis of their own core customers for their mobile thereby increasing revenues from their own core businesses as well.</a:t>
            </a:r>
          </a:p>
        </p:txBody>
      </p:sp>
    </p:spTree>
    <p:extLst>
      <p:ext uri="{BB962C8B-B14F-4D97-AF65-F5344CB8AC3E}">
        <p14:creationId xmlns:p14="http://schemas.microsoft.com/office/powerpoint/2010/main" val="241493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JIO Telecom Management Team</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07" y="1484194"/>
            <a:ext cx="4924425" cy="4589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600132" y="1147234"/>
            <a:ext cx="6096000" cy="4893647"/>
          </a:xfrm>
          <a:prstGeom prst="rect">
            <a:avLst/>
          </a:prstGeom>
          <a:solidFill>
            <a:schemeClr val="bg1">
              <a:lumMod val="85000"/>
            </a:schemeClr>
          </a:solidFill>
        </p:spPr>
        <p:txBody>
          <a:bodyPr>
            <a:spAutoFit/>
          </a:bodyPr>
          <a:lstStyle/>
          <a:p>
            <a:pPr marL="342900" indent="-342900">
              <a:buFont typeface="+mj-lt"/>
              <a:buAutoNum type="arabicPeriod"/>
            </a:pPr>
            <a:r>
              <a:rPr lang="en-US" sz="2400" dirty="0"/>
              <a:t>Rainer Deutschmann-chief product innovation officer</a:t>
            </a:r>
          </a:p>
          <a:p>
            <a:pPr marL="342900" indent="-342900">
              <a:buFont typeface="+mj-lt"/>
              <a:buAutoNum type="arabicPeriod"/>
            </a:pPr>
            <a:r>
              <a:rPr lang="en-US" sz="2400" dirty="0"/>
              <a:t>Tareq Amin-senior vice-president-technology </a:t>
            </a:r>
          </a:p>
          <a:p>
            <a:pPr marL="342900" indent="-342900">
              <a:buFont typeface="+mj-lt"/>
              <a:buAutoNum type="arabicPeriod"/>
            </a:pPr>
            <a:r>
              <a:rPr lang="en-US" sz="2400" dirty="0"/>
              <a:t>Nikola Sucevic-lead, data analytics development </a:t>
            </a:r>
          </a:p>
          <a:p>
            <a:pPr marL="342900" indent="-342900">
              <a:buFont typeface="+mj-lt"/>
              <a:buAutoNum type="arabicPeriod"/>
            </a:pPr>
            <a:r>
              <a:rPr lang="en-US" sz="2400" dirty="0"/>
              <a:t>Stratos Davlos-head, platform and engineering; </a:t>
            </a:r>
          </a:p>
          <a:p>
            <a:pPr marL="342900" indent="-342900">
              <a:buFont typeface="+mj-lt"/>
              <a:buAutoNum type="arabicPeriod"/>
            </a:pPr>
            <a:r>
              <a:rPr lang="en-US" sz="2400" dirty="0"/>
              <a:t>Janina Anjuli Schmidt-design lead</a:t>
            </a:r>
          </a:p>
          <a:p>
            <a:pPr marL="342900" indent="-342900">
              <a:buFont typeface="+mj-lt"/>
              <a:buAutoNum type="arabicPeriod"/>
            </a:pPr>
            <a:r>
              <a:rPr lang="en-US" sz="2400" dirty="0"/>
              <a:t>Caroline Seifert-former chief brand and design officer.</a:t>
            </a:r>
          </a:p>
          <a:p>
            <a:pPr marL="342900" indent="-342900">
              <a:buFont typeface="+mj-lt"/>
              <a:buAutoNum type="arabicPeriod"/>
            </a:pPr>
            <a:endParaRPr lang="en-US" sz="2400" dirty="0"/>
          </a:p>
          <a:p>
            <a:pPr marL="342900" indent="-342900">
              <a:buFont typeface="+mj-lt"/>
              <a:buAutoNum type="arabicPeriod"/>
            </a:pPr>
            <a:endParaRPr lang="en-US" sz="2400" dirty="0"/>
          </a:p>
        </p:txBody>
      </p:sp>
    </p:spTree>
    <p:extLst>
      <p:ext uri="{BB962C8B-B14F-4D97-AF65-F5344CB8AC3E}">
        <p14:creationId xmlns:p14="http://schemas.microsoft.com/office/powerpoint/2010/main" val="3979221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894" y="461698"/>
            <a:ext cx="8677954" cy="670055"/>
          </a:xfrm>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800" dirty="0"/>
              <a:t>Revenue Generation due to Cyber security in JIO:</a:t>
            </a:r>
          </a:p>
        </p:txBody>
      </p:sp>
      <p:sp>
        <p:nvSpPr>
          <p:cNvPr id="5" name="TextBox 4">
            <a:extLst>
              <a:ext uri="{FF2B5EF4-FFF2-40B4-BE49-F238E27FC236}">
                <a16:creationId xmlns:a16="http://schemas.microsoft.com/office/drawing/2014/main" id="{E29049D6-E62C-4B2A-BD78-D359C58D30FB}"/>
              </a:ext>
            </a:extLst>
          </p:cNvPr>
          <p:cNvSpPr txBox="1"/>
          <p:nvPr/>
        </p:nvSpPr>
        <p:spPr>
          <a:xfrm>
            <a:off x="493634" y="1578950"/>
            <a:ext cx="11564869" cy="4247317"/>
          </a:xfrm>
          <a:prstGeom prst="rect">
            <a:avLst/>
          </a:prstGeom>
          <a:solidFill>
            <a:schemeClr val="accent1">
              <a:lumMod val="20000"/>
              <a:lumOff val="80000"/>
            </a:schemeClr>
          </a:solid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It builds trust and inspires customers confidence thereby increased revenues from their own businesses.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It drives competitive advantage from other companies who are in telecom businesses.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Added values due to cyber security enhancements also strengthens pricing options for JIO telecom.</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Cyber security features add brand values and reputation of JIO mobiles leading to expanding of their avenues and their business partners.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It can develop their own anti viruses, encryption based services and Biometric authentication capabilities and sell them to their own clients leading to increase in their annual revenues.</a:t>
            </a:r>
          </a:p>
        </p:txBody>
      </p:sp>
    </p:spTree>
    <p:extLst>
      <p:ext uri="{BB962C8B-B14F-4D97-AF65-F5344CB8AC3E}">
        <p14:creationId xmlns:p14="http://schemas.microsoft.com/office/powerpoint/2010/main" val="2989532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894" y="461698"/>
            <a:ext cx="8677954" cy="670055"/>
          </a:xfrm>
        </p:spPr>
        <p:style>
          <a:lnRef idx="1">
            <a:schemeClr val="accent1"/>
          </a:lnRef>
          <a:fillRef idx="2">
            <a:schemeClr val="accent1"/>
          </a:fillRef>
          <a:effectRef idx="1">
            <a:schemeClr val="accent1"/>
          </a:effectRef>
          <a:fontRef idx="minor">
            <a:schemeClr val="dk1"/>
          </a:fontRef>
        </p:style>
        <p:txBody>
          <a:bodyPr>
            <a:normAutofit/>
          </a:bodyPr>
          <a:lstStyle/>
          <a:p>
            <a:pPr algn="l"/>
            <a:r>
              <a:rPr lang="en-US" dirty="0"/>
              <a:t>Existing Challenges for AI in Telecom:</a:t>
            </a:r>
          </a:p>
        </p:txBody>
      </p:sp>
      <p:sp>
        <p:nvSpPr>
          <p:cNvPr id="5" name="TextBox 4">
            <a:extLst>
              <a:ext uri="{FF2B5EF4-FFF2-40B4-BE49-F238E27FC236}">
                <a16:creationId xmlns:a16="http://schemas.microsoft.com/office/drawing/2014/main" id="{E29049D6-E62C-4B2A-BD78-D359C58D30FB}"/>
              </a:ext>
            </a:extLst>
          </p:cNvPr>
          <p:cNvSpPr txBox="1"/>
          <p:nvPr/>
        </p:nvSpPr>
        <p:spPr>
          <a:xfrm>
            <a:off x="335979" y="1342468"/>
            <a:ext cx="11564869" cy="5078313"/>
          </a:xfrm>
          <a:prstGeom prst="rect">
            <a:avLst/>
          </a:prstGeom>
          <a:solidFill>
            <a:schemeClr val="accent1">
              <a:lumMod val="20000"/>
              <a:lumOff val="80000"/>
            </a:schemeClr>
          </a:solidFill>
        </p:spPr>
        <p:txBody>
          <a:bodyPr wrap="square">
            <a:spAutoFit/>
          </a:bodyPr>
          <a:lstStyle/>
          <a:p>
            <a:r>
              <a:rPr lang="en-US" b="1" dirty="0"/>
              <a:t>Lack of Resources</a:t>
            </a:r>
            <a:r>
              <a:rPr lang="en-US" dirty="0"/>
              <a:t>: Network engineers in the telecom industry do not have the background to include the mathematical training and experience that is essential in ML and AI.</a:t>
            </a:r>
          </a:p>
          <a:p>
            <a:endParaRPr lang="en-US" dirty="0"/>
          </a:p>
          <a:p>
            <a:r>
              <a:rPr lang="en-US" b="1" dirty="0"/>
              <a:t>Lack of Tools</a:t>
            </a:r>
            <a:r>
              <a:rPr lang="en-US" dirty="0"/>
              <a:t>: One of the significant challenges in AI implementation is the lack of tools in the telecom sector. </a:t>
            </a:r>
          </a:p>
          <a:p>
            <a:endParaRPr lang="en-US" dirty="0"/>
          </a:p>
          <a:p>
            <a:r>
              <a:rPr lang="en-US" b="1" dirty="0"/>
              <a:t>Network management </a:t>
            </a:r>
            <a:r>
              <a:rPr lang="en-US" dirty="0"/>
              <a:t>:Managing the complexity of AI enabled huge network is overwhelming for network technicians and require training and experience in dealing with it.</a:t>
            </a:r>
          </a:p>
          <a:p>
            <a:endParaRPr lang="en-US" dirty="0"/>
          </a:p>
          <a:p>
            <a:r>
              <a:rPr lang="en-US" dirty="0"/>
              <a:t>The Telecom providers will still rely heavily on human expertise, especially in early stages.</a:t>
            </a:r>
          </a:p>
          <a:p>
            <a:r>
              <a:rPr lang="en-US" dirty="0"/>
              <a:t>The network operations team will use AI to identify potential root cause issues, but those team members won't have the AI close the loop and automate the fix. </a:t>
            </a:r>
          </a:p>
          <a:p>
            <a:endParaRPr lang="en-US" dirty="0"/>
          </a:p>
          <a:p>
            <a:r>
              <a:rPr lang="en-US" dirty="0"/>
              <a:t>Only when the AI solution has developed a track record and the operations team has a high degree of confidence in its recommendations and ability to prescribe and act appropriately should an AI solution be used to fully automate processes. </a:t>
            </a:r>
          </a:p>
          <a:p>
            <a:endParaRPr lang="en-US" dirty="0"/>
          </a:p>
          <a:p>
            <a:endParaRPr lang="en-US" dirty="0"/>
          </a:p>
        </p:txBody>
      </p:sp>
    </p:spTree>
    <p:extLst>
      <p:ext uri="{BB962C8B-B14F-4D97-AF65-F5344CB8AC3E}">
        <p14:creationId xmlns:p14="http://schemas.microsoft.com/office/powerpoint/2010/main" val="3142917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pPr algn="l"/>
            <a:r>
              <a:rPr lang="en-US" dirty="0"/>
              <a:t>Competition Analysis:</a:t>
            </a:r>
          </a:p>
        </p:txBody>
      </p:sp>
      <p:graphicFrame>
        <p:nvGraphicFramePr>
          <p:cNvPr id="3" name="Diagram 2"/>
          <p:cNvGraphicFramePr/>
          <p:nvPr>
            <p:extLst>
              <p:ext uri="{D42A27DB-BD31-4B8C-83A1-F6EECF244321}">
                <p14:modId xmlns:p14="http://schemas.microsoft.com/office/powerpoint/2010/main" val="4167330471"/>
              </p:ext>
            </p:extLst>
          </p:nvPr>
        </p:nvGraphicFramePr>
        <p:xfrm>
          <a:off x="473841" y="1266497"/>
          <a:ext cx="11244317" cy="5055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8724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pPr algn="l"/>
            <a:r>
              <a:rPr lang="en-US" dirty="0"/>
              <a:t>Competition Advantage of Jio Telecom:</a:t>
            </a:r>
          </a:p>
        </p:txBody>
      </p:sp>
      <p:sp>
        <p:nvSpPr>
          <p:cNvPr id="5" name="TextBox 4">
            <a:extLst>
              <a:ext uri="{FF2B5EF4-FFF2-40B4-BE49-F238E27FC236}">
                <a16:creationId xmlns:a16="http://schemas.microsoft.com/office/drawing/2014/main" id="{4D4B9AC8-9D23-4E07-81AC-41B59D4441C5}"/>
              </a:ext>
            </a:extLst>
          </p:cNvPr>
          <p:cNvSpPr txBox="1"/>
          <p:nvPr/>
        </p:nvSpPr>
        <p:spPr>
          <a:xfrm>
            <a:off x="345528" y="1426890"/>
            <a:ext cx="11257893" cy="4801314"/>
          </a:xfrm>
          <a:prstGeom prst="rect">
            <a:avLst/>
          </a:prstGeom>
          <a:solidFill>
            <a:schemeClr val="accent1">
              <a:lumMod val="20000"/>
              <a:lumOff val="80000"/>
            </a:schemeClr>
          </a:solidFill>
        </p:spPr>
        <p:txBody>
          <a:bodyPr wrap="square">
            <a:spAutoFit/>
          </a:bodyPr>
          <a:lstStyle/>
          <a:p>
            <a:pPr marL="285750" indent="-285750">
              <a:buFont typeface="Arial" panose="020B0604020202020204" pitchFamily="34" charset="0"/>
              <a:buChar char="•"/>
            </a:pPr>
            <a:r>
              <a:rPr lang="en-US" dirty="0"/>
              <a:t>Strongest Customer Acquisition strategy</a:t>
            </a:r>
          </a:p>
          <a:p>
            <a:endParaRPr lang="en-US" dirty="0"/>
          </a:p>
          <a:p>
            <a:pPr marL="285750" indent="-285750">
              <a:buFont typeface="Arial" panose="020B0604020202020204" pitchFamily="34" charset="0"/>
              <a:buChar char="•"/>
            </a:pPr>
            <a:r>
              <a:rPr lang="en-US" dirty="0"/>
              <a:t>Strong backing by parent company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Innovative technology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Strong customer base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Sizeable Market share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Brand management and advertising strategies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Fast and wide network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Multiple offerings under a single name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LYF Smartphones</a:t>
            </a:r>
          </a:p>
        </p:txBody>
      </p:sp>
    </p:spTree>
    <p:extLst>
      <p:ext uri="{BB962C8B-B14F-4D97-AF65-F5344CB8AC3E}">
        <p14:creationId xmlns:p14="http://schemas.microsoft.com/office/powerpoint/2010/main" val="3298787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dirty="0"/>
              <a:t>Opportunities of Jio Telecom:</a:t>
            </a:r>
          </a:p>
        </p:txBody>
      </p:sp>
      <p:sp>
        <p:nvSpPr>
          <p:cNvPr id="5" name="TextBox 4">
            <a:extLst>
              <a:ext uri="{FF2B5EF4-FFF2-40B4-BE49-F238E27FC236}">
                <a16:creationId xmlns:a16="http://schemas.microsoft.com/office/drawing/2014/main" id="{746BF514-4D55-4969-994D-6F379B32B48A}"/>
              </a:ext>
            </a:extLst>
          </p:cNvPr>
          <p:cNvSpPr txBox="1"/>
          <p:nvPr/>
        </p:nvSpPr>
        <p:spPr>
          <a:xfrm>
            <a:off x="425669" y="1418897"/>
            <a:ext cx="11067393" cy="3693319"/>
          </a:xfrm>
          <a:prstGeom prst="rect">
            <a:avLst/>
          </a:prstGeom>
          <a:solidFill>
            <a:schemeClr val="accent1">
              <a:lumMod val="20000"/>
              <a:lumOff val="80000"/>
            </a:schemeClr>
          </a:solidFill>
        </p:spPr>
        <p:txBody>
          <a:bodyPr wrap="square">
            <a:spAutoFit/>
          </a:bodyPr>
          <a:lstStyle/>
          <a:p>
            <a:r>
              <a:rPr lang="en-US" dirty="0"/>
              <a:t>Competitive Pricing Strategies</a:t>
            </a:r>
          </a:p>
          <a:p>
            <a:endParaRPr lang="en-US" dirty="0"/>
          </a:p>
          <a:p>
            <a:r>
              <a:rPr lang="en-US" dirty="0"/>
              <a:t>Expansion to other countries</a:t>
            </a:r>
          </a:p>
          <a:p>
            <a:endParaRPr lang="en-US" dirty="0"/>
          </a:p>
          <a:p>
            <a:r>
              <a:rPr lang="en-US" dirty="0"/>
              <a:t>Focus on customer service and Mobile Number Portability</a:t>
            </a:r>
          </a:p>
          <a:p>
            <a:endParaRPr lang="en-US" dirty="0"/>
          </a:p>
          <a:p>
            <a:r>
              <a:rPr lang="en-US" dirty="0"/>
              <a:t>Partnerships and collaborations</a:t>
            </a:r>
          </a:p>
          <a:p>
            <a:endParaRPr lang="en-US" dirty="0"/>
          </a:p>
          <a:p>
            <a:r>
              <a:rPr lang="en-US" dirty="0"/>
              <a:t>Focus on 3G customers also</a:t>
            </a:r>
          </a:p>
          <a:p>
            <a:endParaRPr lang="en-US" dirty="0"/>
          </a:p>
          <a:p>
            <a:r>
              <a:rPr lang="en-US" dirty="0"/>
              <a:t>Future Opportunities in related segments-Text Analytics, Media, Medical Domain, E-marketing.</a:t>
            </a:r>
          </a:p>
          <a:p>
            <a:endParaRPr lang="en-US" dirty="0"/>
          </a:p>
          <a:p>
            <a:r>
              <a:rPr lang="en-US" dirty="0"/>
              <a:t>Focus on Newer Technologies like AI, Cyber security need to be explored.</a:t>
            </a:r>
          </a:p>
        </p:txBody>
      </p:sp>
    </p:spTree>
    <p:extLst>
      <p:ext uri="{BB962C8B-B14F-4D97-AF65-F5344CB8AC3E}">
        <p14:creationId xmlns:p14="http://schemas.microsoft.com/office/powerpoint/2010/main" val="2415325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800" dirty="0"/>
              <a:t>Customer Acquisition plans of Jio Telecom</a:t>
            </a:r>
          </a:p>
        </p:txBody>
      </p:sp>
      <p:sp>
        <p:nvSpPr>
          <p:cNvPr id="4" name="Rectangle 3"/>
          <p:cNvSpPr/>
          <p:nvPr/>
        </p:nvSpPr>
        <p:spPr>
          <a:xfrm>
            <a:off x="382137" y="1442661"/>
            <a:ext cx="11341290" cy="3693319"/>
          </a:xfrm>
          <a:prstGeom prst="rect">
            <a:avLst/>
          </a:prstGeom>
          <a:solidFill>
            <a:schemeClr val="accent1">
              <a:lumMod val="20000"/>
              <a:lumOff val="80000"/>
            </a:schemeClr>
          </a:solidFill>
        </p:spPr>
        <p:txBody>
          <a:bodyPr wrap="square">
            <a:spAutoFit/>
          </a:bodyPr>
          <a:lstStyle/>
          <a:p>
            <a:r>
              <a:rPr lang="en-US" b="1" dirty="0">
                <a:solidFill>
                  <a:srgbClr val="222222"/>
                </a:solidFill>
                <a:latin typeface="Roboto Slab" panose="020B0604020202020204" charset="0"/>
                <a:ea typeface="Roboto Slab" panose="020B0604020202020204" charset="0"/>
              </a:rPr>
              <a:t>Target Audience of Jio Telecom:</a:t>
            </a:r>
          </a:p>
          <a:p>
            <a:r>
              <a:rPr lang="en-US" dirty="0">
                <a:latin typeface="Roboto Slab" panose="020B0604020202020204" charset="0"/>
                <a:ea typeface="Roboto Slab" panose="020B0604020202020204" charset="0"/>
                <a:cs typeface="Arial" pitchFamily="34" charset="0"/>
              </a:rPr>
              <a:t>Jio’s target of having 100 million subscribers in 100 days after its launch speaks volumes of their </a:t>
            </a:r>
          </a:p>
          <a:p>
            <a:r>
              <a:rPr lang="en-US" dirty="0">
                <a:latin typeface="Roboto Slab" panose="020B0604020202020204" charset="0"/>
                <a:ea typeface="Roboto Slab" panose="020B0604020202020204" charset="0"/>
                <a:cs typeface="Arial" pitchFamily="34" charset="0"/>
              </a:rPr>
              <a:t>marketing strategy. Currently, the company’s revenue is around 1.6 billion dollars approximately.</a:t>
            </a:r>
          </a:p>
          <a:p>
            <a:endParaRPr lang="en-US" dirty="0">
              <a:latin typeface="Roboto Slab" panose="020B0604020202020204" charset="0"/>
              <a:ea typeface="Roboto Slab" panose="020B0604020202020204" charset="0"/>
              <a:cs typeface="Arial" pitchFamily="34" charset="0"/>
            </a:endParaRPr>
          </a:p>
          <a:p>
            <a:pPr marL="457200" indent="-457200">
              <a:buFont typeface="+mj-lt"/>
              <a:buAutoNum type="arabicPeriod"/>
            </a:pPr>
            <a:r>
              <a:rPr lang="en-US" dirty="0">
                <a:latin typeface="Roboto Slab" panose="020B0604020202020204" charset="0"/>
                <a:ea typeface="Roboto Slab" panose="020B0604020202020204" charset="0"/>
                <a:cs typeface="Arial" pitchFamily="34" charset="0"/>
              </a:rPr>
              <a:t>Jio paid interest in providing the best and cheapest Internet data services, so their target audience became the one’s having Smartphone, looking for high-speed internet connection. </a:t>
            </a:r>
          </a:p>
          <a:p>
            <a:pPr marL="457200" indent="-457200">
              <a:buFont typeface="+mj-lt"/>
              <a:buAutoNum type="arabicPeriod"/>
            </a:pPr>
            <a:endParaRPr lang="en-US" dirty="0">
              <a:latin typeface="Roboto Slab" panose="020B0604020202020204" charset="0"/>
              <a:ea typeface="Roboto Slab" panose="020B0604020202020204" charset="0"/>
              <a:cs typeface="Arial" pitchFamily="34" charset="0"/>
            </a:endParaRPr>
          </a:p>
          <a:p>
            <a:pPr marL="457200" indent="-457200">
              <a:buFont typeface="+mj-lt"/>
              <a:buAutoNum type="arabicPeriod"/>
            </a:pPr>
            <a:r>
              <a:rPr lang="en-US" dirty="0">
                <a:latin typeface="Roboto Slab" panose="020B0604020202020204" charset="0"/>
                <a:ea typeface="Roboto Slab" panose="020B0604020202020204" charset="0"/>
                <a:cs typeface="Arial" pitchFamily="34" charset="0"/>
              </a:rPr>
              <a:t>Not only is Jio targeting people using smartphones but also the industries which require the use of digital technology. Bridging gap between customer merchants and the final consumer.</a:t>
            </a:r>
          </a:p>
          <a:p>
            <a:pPr marL="457200" indent="-457200">
              <a:buFont typeface="+mj-lt"/>
              <a:buAutoNum type="arabicPeriod"/>
            </a:pPr>
            <a:endParaRPr lang="en-US" dirty="0">
              <a:latin typeface="Roboto Slab" panose="020B0604020202020204" charset="0"/>
              <a:ea typeface="Roboto Slab" panose="020B0604020202020204" charset="0"/>
              <a:cs typeface="Arial" pitchFamily="34" charset="0"/>
            </a:endParaRPr>
          </a:p>
          <a:p>
            <a:pPr marL="457200" indent="-457200">
              <a:buFont typeface="+mj-lt"/>
              <a:buAutoNum type="arabicPeriod"/>
            </a:pPr>
            <a:r>
              <a:rPr lang="en-US" dirty="0">
                <a:latin typeface="Roboto Slab" panose="020B0604020202020204" charset="0"/>
                <a:ea typeface="Roboto Slab" panose="020B0604020202020204" charset="0"/>
                <a:cs typeface="Arial" pitchFamily="34" charset="0"/>
              </a:rPr>
              <a:t>Jio’s plan is uniquely devised to capture any industry which requires the use of technology including AI,IOT and voice automation. Some specific industries include Education, Healthcare, Media and payment channels.</a:t>
            </a:r>
          </a:p>
        </p:txBody>
      </p:sp>
    </p:spTree>
    <p:extLst>
      <p:ext uri="{BB962C8B-B14F-4D97-AF65-F5344CB8AC3E}">
        <p14:creationId xmlns:p14="http://schemas.microsoft.com/office/powerpoint/2010/main" val="1923249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800" dirty="0"/>
              <a:t>Customer Acquisition plans of Jio Telecom</a:t>
            </a:r>
          </a:p>
        </p:txBody>
      </p:sp>
      <p:sp>
        <p:nvSpPr>
          <p:cNvPr id="3" name="Rectangle 2"/>
          <p:cNvSpPr/>
          <p:nvPr/>
        </p:nvSpPr>
        <p:spPr>
          <a:xfrm>
            <a:off x="682387" y="1443841"/>
            <a:ext cx="10440537" cy="3693319"/>
          </a:xfrm>
          <a:prstGeom prst="rect">
            <a:avLst/>
          </a:prstGeom>
          <a:solidFill>
            <a:schemeClr val="accent1">
              <a:lumMod val="20000"/>
              <a:lumOff val="80000"/>
            </a:schemeClr>
          </a:solidFill>
        </p:spPr>
        <p:txBody>
          <a:bodyPr wrap="square">
            <a:spAutoFit/>
          </a:bodyPr>
          <a:lstStyle/>
          <a:p>
            <a:r>
              <a:rPr lang="en-US" b="1" dirty="0"/>
              <a:t>Selling point:</a:t>
            </a:r>
          </a:p>
          <a:p>
            <a:pPr marL="457200" indent="-457200">
              <a:buFont typeface="+mj-lt"/>
              <a:buAutoNum type="arabicPeriod"/>
            </a:pPr>
            <a:r>
              <a:rPr lang="en-US" dirty="0">
                <a:cs typeface="Arial" pitchFamily="34" charset="0"/>
              </a:rPr>
              <a:t>free services to it’s customers in the beginning, bundled with a variety of services which allowed for On-demand streaming of movies, TV and music.</a:t>
            </a:r>
          </a:p>
          <a:p>
            <a:pPr marL="457200" indent="-457200">
              <a:buFont typeface="+mj-lt"/>
              <a:buAutoNum type="arabicPeriod"/>
            </a:pPr>
            <a:endParaRPr lang="en-US" dirty="0">
              <a:cs typeface="Arial" pitchFamily="34" charset="0"/>
            </a:endParaRPr>
          </a:p>
          <a:p>
            <a:pPr marL="457200" indent="-457200">
              <a:buFont typeface="+mj-lt"/>
              <a:buAutoNum type="arabicPeriod"/>
            </a:pPr>
            <a:r>
              <a:rPr lang="en-US" dirty="0">
                <a:cs typeface="Arial" pitchFamily="34" charset="0"/>
              </a:rPr>
              <a:t>Easy Activation –Easy processing with e-KYC, home delivery and quick activation.</a:t>
            </a:r>
          </a:p>
          <a:p>
            <a:pPr marL="457200" indent="-457200">
              <a:buFont typeface="+mj-lt"/>
              <a:buAutoNum type="arabicPeriod"/>
            </a:pPr>
            <a:endParaRPr lang="en-US" dirty="0">
              <a:cs typeface="Arial" pitchFamily="34" charset="0"/>
            </a:endParaRPr>
          </a:p>
          <a:p>
            <a:pPr marL="457200" indent="-457200">
              <a:buFont typeface="+mj-lt"/>
              <a:buAutoNum type="arabicPeriod"/>
            </a:pPr>
            <a:r>
              <a:rPr lang="en-US" dirty="0">
                <a:cs typeface="Arial" pitchFamily="34" charset="0"/>
              </a:rPr>
              <a:t>Customer Retention – offered Prime Membership for extremely competitive price.</a:t>
            </a:r>
          </a:p>
          <a:p>
            <a:pPr marL="457200" indent="-457200">
              <a:buFont typeface="+mj-lt"/>
              <a:buAutoNum type="arabicPeriod"/>
            </a:pPr>
            <a:endParaRPr lang="en-US" dirty="0">
              <a:cs typeface="Arial" pitchFamily="34" charset="0"/>
            </a:endParaRPr>
          </a:p>
          <a:p>
            <a:pPr marL="457200" indent="-457200">
              <a:buFont typeface="+mj-lt"/>
              <a:buAutoNum type="arabicPeriod"/>
            </a:pPr>
            <a:r>
              <a:rPr lang="en-US" dirty="0">
                <a:cs typeface="Arial" pitchFamily="34" charset="0"/>
              </a:rPr>
              <a:t>Referral Marketing – Jio did not invest big money in advertising. It relied on word of mouth and referral marketing.</a:t>
            </a:r>
          </a:p>
          <a:p>
            <a:pPr marL="457200" indent="-457200">
              <a:buFont typeface="+mj-lt"/>
              <a:buAutoNum type="arabicPeriod"/>
            </a:pPr>
            <a:endParaRPr lang="en-US" dirty="0">
              <a:cs typeface="Arial" pitchFamily="34" charset="0"/>
            </a:endParaRPr>
          </a:p>
          <a:p>
            <a:pPr marL="457200" indent="-457200">
              <a:buFont typeface="+mj-lt"/>
              <a:buAutoNum type="arabicPeriod"/>
            </a:pPr>
            <a:r>
              <a:rPr lang="en-US" dirty="0">
                <a:cs typeface="Arial" pitchFamily="34" charset="0"/>
              </a:rPr>
              <a:t>Superior Technology –  Jio had VoLTE, with a capability of handling voice calls with the help of data and hence created an edge over competitors.</a:t>
            </a:r>
          </a:p>
        </p:txBody>
      </p:sp>
    </p:spTree>
    <p:extLst>
      <p:ext uri="{BB962C8B-B14F-4D97-AF65-F5344CB8AC3E}">
        <p14:creationId xmlns:p14="http://schemas.microsoft.com/office/powerpoint/2010/main" val="2871624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800" dirty="0"/>
              <a:t>Customer Acquisition plans of Jio Telecom</a:t>
            </a:r>
          </a:p>
        </p:txBody>
      </p:sp>
      <p:sp>
        <p:nvSpPr>
          <p:cNvPr id="3" name="Rectangle 2"/>
          <p:cNvSpPr/>
          <p:nvPr/>
        </p:nvSpPr>
        <p:spPr>
          <a:xfrm>
            <a:off x="423081" y="1443841"/>
            <a:ext cx="11505062" cy="3970318"/>
          </a:xfrm>
          <a:prstGeom prst="rect">
            <a:avLst/>
          </a:prstGeom>
          <a:solidFill>
            <a:schemeClr val="accent1">
              <a:lumMod val="20000"/>
              <a:lumOff val="80000"/>
            </a:schemeClr>
          </a:solidFill>
        </p:spPr>
        <p:txBody>
          <a:bodyPr wrap="square">
            <a:spAutoFit/>
          </a:bodyPr>
          <a:lstStyle/>
          <a:p>
            <a:r>
              <a:rPr lang="en-US" b="1" dirty="0">
                <a:solidFill>
                  <a:prstClr val="black"/>
                </a:solidFill>
              </a:rPr>
              <a:t>Advertisement:</a:t>
            </a:r>
          </a:p>
          <a:p>
            <a:pPr marL="457200" indent="-457200">
              <a:buFont typeface="+mj-lt"/>
              <a:buAutoNum type="arabicPeriod"/>
            </a:pPr>
            <a:r>
              <a:rPr lang="en-US" dirty="0">
                <a:solidFill>
                  <a:prstClr val="black"/>
                </a:solidFill>
                <a:latin typeface="Arial" pitchFamily="34" charset="0"/>
                <a:cs typeface="Arial" pitchFamily="34" charset="0"/>
              </a:rPr>
              <a:t>Jio has been very aggressive with its promotional campaign, both online &amp; offline.</a:t>
            </a:r>
          </a:p>
          <a:p>
            <a:pPr marL="457200" indent="-457200">
              <a:buFont typeface="+mj-lt"/>
              <a:buAutoNum type="arabicPeriod"/>
            </a:pPr>
            <a:endParaRPr lang="en-US" dirty="0">
              <a:solidFill>
                <a:prstClr val="black"/>
              </a:solidFill>
              <a:latin typeface="Arial" pitchFamily="34" charset="0"/>
              <a:cs typeface="Arial" pitchFamily="34" charset="0"/>
            </a:endParaRPr>
          </a:p>
          <a:p>
            <a:pPr marL="457200" indent="-457200">
              <a:buFont typeface="+mj-lt"/>
              <a:buAutoNum type="arabicPeriod"/>
            </a:pPr>
            <a:r>
              <a:rPr lang="en-US" dirty="0">
                <a:solidFill>
                  <a:prstClr val="black"/>
                </a:solidFill>
                <a:latin typeface="Arial" pitchFamily="34" charset="0"/>
                <a:cs typeface="Arial" pitchFamily="34" charset="0"/>
              </a:rPr>
              <a:t>In December 2016, Jio collaborated with Pokemon Go. The popularity of Pokemon Go helped to promote Jio within the younger section of the society.</a:t>
            </a:r>
          </a:p>
          <a:p>
            <a:pPr marL="457200" indent="-457200">
              <a:buFont typeface="+mj-lt"/>
              <a:buAutoNum type="arabicPeriod"/>
            </a:pPr>
            <a:endParaRPr lang="en-US" dirty="0">
              <a:solidFill>
                <a:prstClr val="black"/>
              </a:solidFill>
              <a:latin typeface="Arial" pitchFamily="34" charset="0"/>
              <a:cs typeface="Arial" pitchFamily="34" charset="0"/>
            </a:endParaRPr>
          </a:p>
          <a:p>
            <a:pPr marL="457200" indent="-457200">
              <a:buFont typeface="+mj-lt"/>
              <a:buAutoNum type="arabicPeriod"/>
            </a:pPr>
            <a:r>
              <a:rPr lang="en-US" dirty="0">
                <a:solidFill>
                  <a:prstClr val="black"/>
                </a:solidFill>
                <a:latin typeface="Arial" pitchFamily="34" charset="0"/>
                <a:cs typeface="Arial" pitchFamily="34" charset="0"/>
              </a:rPr>
              <a:t>Jio was spread on all social media platforms like Instagram, Facebook, Twitter, and YouTube. </a:t>
            </a:r>
          </a:p>
          <a:p>
            <a:pPr marL="457200" indent="-457200">
              <a:buFont typeface="+mj-lt"/>
              <a:buAutoNum type="arabicPeriod"/>
            </a:pPr>
            <a:r>
              <a:rPr lang="en-US" dirty="0">
                <a:solidFill>
                  <a:prstClr val="black"/>
                </a:solidFill>
                <a:latin typeface="Arial" pitchFamily="34" charset="0"/>
                <a:cs typeface="Arial" pitchFamily="34" charset="0"/>
              </a:rPr>
              <a:t>They signed popular celebrities as their brand ambassador. </a:t>
            </a:r>
          </a:p>
          <a:p>
            <a:pPr marL="457200" indent="-457200">
              <a:buFont typeface="+mj-lt"/>
              <a:buAutoNum type="arabicPeriod"/>
            </a:pPr>
            <a:endParaRPr lang="en-US" dirty="0">
              <a:solidFill>
                <a:prstClr val="black"/>
              </a:solidFill>
              <a:latin typeface="Arial" pitchFamily="34" charset="0"/>
              <a:cs typeface="Arial" pitchFamily="34" charset="0"/>
            </a:endParaRPr>
          </a:p>
          <a:p>
            <a:pPr marL="457200" indent="-457200">
              <a:buFont typeface="+mj-lt"/>
              <a:buAutoNum type="arabicPeriod"/>
            </a:pPr>
            <a:r>
              <a:rPr lang="en-US" dirty="0">
                <a:solidFill>
                  <a:prstClr val="black"/>
                </a:solidFill>
                <a:latin typeface="Arial" pitchFamily="34" charset="0"/>
                <a:cs typeface="Arial" pitchFamily="34" charset="0"/>
              </a:rPr>
              <a:t>They have launched ad campaigns on television, radio, newspapers, magazines, and billboards. They made sure to have a sort of omnipresence in people’s minds.</a:t>
            </a:r>
          </a:p>
          <a:p>
            <a:pPr marL="457200" indent="-457200">
              <a:buFont typeface="+mj-lt"/>
              <a:buAutoNum type="arabicPeriod"/>
            </a:pPr>
            <a:endParaRPr lang="en-US" dirty="0">
              <a:solidFill>
                <a:prstClr val="black"/>
              </a:solidFill>
              <a:latin typeface="Arial" pitchFamily="34" charset="0"/>
              <a:cs typeface="Arial" pitchFamily="34" charset="0"/>
            </a:endParaRPr>
          </a:p>
          <a:p>
            <a:pPr marL="457200" indent="-457200">
              <a:buFont typeface="+mj-lt"/>
              <a:buAutoNum type="arabicPeriod"/>
            </a:pPr>
            <a:r>
              <a:rPr lang="en-US" dirty="0">
                <a:solidFill>
                  <a:prstClr val="black"/>
                </a:solidFill>
                <a:latin typeface="Arial" pitchFamily="34" charset="0"/>
                <a:cs typeface="Arial" pitchFamily="34" charset="0"/>
              </a:rPr>
              <a:t>Another genius move by Jio was the free internet Wi-Fi services they offered at six cricket stadiums during free internet Wi-Fi services at six cricket stadiums.</a:t>
            </a:r>
          </a:p>
        </p:txBody>
      </p:sp>
    </p:spTree>
    <p:extLst>
      <p:ext uri="{BB962C8B-B14F-4D97-AF65-F5344CB8AC3E}">
        <p14:creationId xmlns:p14="http://schemas.microsoft.com/office/powerpoint/2010/main" val="550484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pPr algn="l"/>
            <a:r>
              <a:rPr lang="en-US" dirty="0"/>
              <a:t>Market Validation-AI in Telecom</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4268" y="1419367"/>
            <a:ext cx="8734567" cy="4667533"/>
          </a:xfrm>
          <a:prstGeom prst="rect">
            <a:avLst/>
          </a:prstGeom>
          <a:solidFill>
            <a:schemeClr val="accent1">
              <a:lumMod val="20000"/>
              <a:lumOff val="80000"/>
            </a:schemeClr>
          </a:solidFill>
          <a:ln>
            <a:noFill/>
          </a:ln>
          <a:effectLst/>
        </p:spPr>
      </p:pic>
      <p:sp>
        <p:nvSpPr>
          <p:cNvPr id="3" name="Rectangle 2"/>
          <p:cNvSpPr/>
          <p:nvPr/>
        </p:nvSpPr>
        <p:spPr>
          <a:xfrm>
            <a:off x="345742" y="1419367"/>
            <a:ext cx="2479345" cy="3139321"/>
          </a:xfrm>
          <a:prstGeom prst="rect">
            <a:avLst/>
          </a:prstGeom>
          <a:solidFill>
            <a:schemeClr val="accent1">
              <a:lumMod val="20000"/>
              <a:lumOff val="80000"/>
            </a:schemeClr>
          </a:solidFill>
        </p:spPr>
        <p:txBody>
          <a:bodyPr wrap="square">
            <a:spAutoFit/>
          </a:bodyPr>
          <a:lstStyle/>
          <a:p>
            <a:r>
              <a:rPr lang="en-US" dirty="0">
                <a:solidFill>
                  <a:prstClr val="black"/>
                </a:solidFill>
              </a:rPr>
              <a:t>The global artificial intelligence in telecommunication market size was valued at USD 679.0 million in 2019 and is expected to grow at a compound annual growth rate (CAGR) of 38.4% from 2020 to 2027.</a:t>
            </a:r>
          </a:p>
        </p:txBody>
      </p:sp>
    </p:spTree>
    <p:extLst>
      <p:ext uri="{BB962C8B-B14F-4D97-AF65-F5344CB8AC3E}">
        <p14:creationId xmlns:p14="http://schemas.microsoft.com/office/powerpoint/2010/main" val="1381889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993" y="1776401"/>
            <a:ext cx="3711482" cy="363379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5149859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Business proposal</a:t>
            </a:r>
          </a:p>
        </p:txBody>
      </p:sp>
      <p:cxnSp>
        <p:nvCxnSpPr>
          <p:cNvPr id="5" name="Straight Connector 4">
            <a:extLst>
              <a:ext uri="{FF2B5EF4-FFF2-40B4-BE49-F238E27FC236}">
                <a16:creationId xmlns:a16="http://schemas.microsoft.com/office/drawing/2014/main" id="{E9F20DBF-5794-4A19-859E-386EFD2B6EC5}"/>
              </a:ext>
            </a:extLst>
          </p:cNvPr>
          <p:cNvCxnSpPr/>
          <p:nvPr/>
        </p:nvCxnSpPr>
        <p:spPr>
          <a:xfrm>
            <a:off x="4981903" y="1166648"/>
            <a:ext cx="0" cy="5407573"/>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48B0D3DE-0FB8-4093-8AB8-6E6260D3215D}"/>
              </a:ext>
            </a:extLst>
          </p:cNvPr>
          <p:cNvSpPr txBox="1"/>
          <p:nvPr/>
        </p:nvSpPr>
        <p:spPr>
          <a:xfrm>
            <a:off x="650328" y="1750001"/>
            <a:ext cx="2565834" cy="738664"/>
          </a:xfrm>
          <a:prstGeom prst="rect">
            <a:avLst/>
          </a:prstGeom>
          <a:solidFill>
            <a:schemeClr val="tx2">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endParaRPr lang="en-US" sz="2400" dirty="0">
              <a:solidFill>
                <a:schemeClr val="accent1">
                  <a:lumMod val="40000"/>
                  <a:lumOff val="60000"/>
                </a:schemeClr>
              </a:solidFill>
            </a:endParaRPr>
          </a:p>
          <a:p>
            <a:r>
              <a:rPr lang="en-US" dirty="0">
                <a:solidFill>
                  <a:schemeClr val="accent1">
                    <a:lumMod val="40000"/>
                    <a:lumOff val="60000"/>
                  </a:schemeClr>
                </a:solidFill>
                <a:highlight>
                  <a:srgbClr val="000000"/>
                </a:highlight>
              </a:rPr>
              <a:t>who is our client?</a:t>
            </a:r>
          </a:p>
        </p:txBody>
      </p:sp>
      <p:sp>
        <p:nvSpPr>
          <p:cNvPr id="12" name="TextBox 11">
            <a:extLst>
              <a:ext uri="{FF2B5EF4-FFF2-40B4-BE49-F238E27FC236}">
                <a16:creationId xmlns:a16="http://schemas.microsoft.com/office/drawing/2014/main" id="{21EC98B2-F967-47E8-A13E-24672EF7B5BF}"/>
              </a:ext>
            </a:extLst>
          </p:cNvPr>
          <p:cNvSpPr txBox="1"/>
          <p:nvPr/>
        </p:nvSpPr>
        <p:spPr>
          <a:xfrm>
            <a:off x="5218384" y="1166648"/>
            <a:ext cx="6323277"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Jio Platforms is an Indian technology company and a subsidiary of Reliance Industries, headquartered in Mumbai, India. Established in 2019, it acts as a holding company for India's largest mobile network operator Jio and other digital businesses of Reliance.</a:t>
            </a:r>
          </a:p>
        </p:txBody>
      </p:sp>
      <p:sp>
        <p:nvSpPr>
          <p:cNvPr id="11" name="TextBox 10">
            <a:extLst>
              <a:ext uri="{FF2B5EF4-FFF2-40B4-BE49-F238E27FC236}">
                <a16:creationId xmlns:a16="http://schemas.microsoft.com/office/drawing/2014/main" id="{D33D7ADD-D23E-4292-96A0-B9DAF56BA85F}"/>
              </a:ext>
            </a:extLst>
          </p:cNvPr>
          <p:cNvSpPr txBox="1"/>
          <p:nvPr/>
        </p:nvSpPr>
        <p:spPr>
          <a:xfrm>
            <a:off x="650328" y="3720662"/>
            <a:ext cx="2565833" cy="461665"/>
          </a:xfrm>
          <a:prstGeom prst="rect">
            <a:avLst/>
          </a:prstGeom>
          <a:solidFill>
            <a:schemeClr val="tx2">
              <a:lumMod val="40000"/>
              <a:lumOff val="60000"/>
            </a:schemeClr>
          </a:solidFill>
        </p:spPr>
        <p:txBody>
          <a:bodyPr wrap="square" rtlCol="0">
            <a:spAutoFit/>
          </a:bodyPr>
          <a:lstStyle/>
          <a:p>
            <a:r>
              <a:rPr lang="en-US" sz="2000" dirty="0"/>
              <a:t>What is </a:t>
            </a:r>
            <a:r>
              <a:rPr lang="en-US" sz="2400" dirty="0"/>
              <a:t>required</a:t>
            </a:r>
            <a:r>
              <a:rPr lang="en-US" sz="2000" dirty="0"/>
              <a:t>?</a:t>
            </a:r>
          </a:p>
        </p:txBody>
      </p:sp>
      <p:sp>
        <p:nvSpPr>
          <p:cNvPr id="15" name="TextBox 14">
            <a:extLst>
              <a:ext uri="{FF2B5EF4-FFF2-40B4-BE49-F238E27FC236}">
                <a16:creationId xmlns:a16="http://schemas.microsoft.com/office/drawing/2014/main" id="{6BA4B3E3-9B99-43C3-A341-002FCC86ED23}"/>
              </a:ext>
            </a:extLst>
          </p:cNvPr>
          <p:cNvSpPr txBox="1"/>
          <p:nvPr/>
        </p:nvSpPr>
        <p:spPr>
          <a:xfrm>
            <a:off x="5218384" y="2954573"/>
            <a:ext cx="6550283" cy="313932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Demand for Traditional Connectivity Services Is Decreasing in Telecom sector. Therefore AI and Cyber security solution as a newer initiative is being proposed.</a:t>
            </a:r>
          </a:p>
          <a:p>
            <a:endParaRPr lang="en-US" dirty="0"/>
          </a:p>
          <a:p>
            <a:r>
              <a:rPr lang="en-US" dirty="0"/>
              <a:t>It need to cater to Security and the Risk of Data Breaches.</a:t>
            </a:r>
          </a:p>
          <a:p>
            <a:endParaRPr lang="en-US" dirty="0"/>
          </a:p>
          <a:p>
            <a:r>
              <a:rPr lang="en-US" dirty="0"/>
              <a:t>It should incorporate Artificial intelligence based voice commands instead of text to interact with machines.</a:t>
            </a:r>
          </a:p>
          <a:p>
            <a:endParaRPr lang="en-US" dirty="0"/>
          </a:p>
          <a:p>
            <a:r>
              <a:rPr lang="en-US" dirty="0"/>
              <a:t>It should Gear Up for More Newer Technology including Text Analytics, Sentiment Analysis and Topic Modeling.</a:t>
            </a:r>
          </a:p>
        </p:txBody>
      </p:sp>
    </p:spTree>
    <p:extLst>
      <p:ext uri="{BB962C8B-B14F-4D97-AF65-F5344CB8AC3E}">
        <p14:creationId xmlns:p14="http://schemas.microsoft.com/office/powerpoint/2010/main" val="1881736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Problem Statement</a:t>
            </a:r>
          </a:p>
        </p:txBody>
      </p:sp>
      <p:cxnSp>
        <p:nvCxnSpPr>
          <p:cNvPr id="6" name="Straight Connector 5">
            <a:extLst>
              <a:ext uri="{FF2B5EF4-FFF2-40B4-BE49-F238E27FC236}">
                <a16:creationId xmlns:a16="http://schemas.microsoft.com/office/drawing/2014/main" id="{7FD0E139-434A-447C-A00E-61FC05173C50}"/>
              </a:ext>
            </a:extLst>
          </p:cNvPr>
          <p:cNvCxnSpPr/>
          <p:nvPr/>
        </p:nvCxnSpPr>
        <p:spPr>
          <a:xfrm>
            <a:off x="3988675" y="1160226"/>
            <a:ext cx="0" cy="5382464"/>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39F1AD0-D143-4AB4-9A2A-977525ED47A3}"/>
              </a:ext>
            </a:extLst>
          </p:cNvPr>
          <p:cNvSpPr txBox="1"/>
          <p:nvPr/>
        </p:nvSpPr>
        <p:spPr>
          <a:xfrm>
            <a:off x="488731" y="1813034"/>
            <a:ext cx="3184635" cy="369332"/>
          </a:xfrm>
          <a:prstGeom prst="rect">
            <a:avLst/>
          </a:prstGeom>
          <a:solidFill>
            <a:schemeClr val="tx2">
              <a:lumMod val="40000"/>
              <a:lumOff val="60000"/>
            </a:schemeClr>
          </a:solidFill>
        </p:spPr>
        <p:txBody>
          <a:bodyPr wrap="square" rtlCol="0">
            <a:spAutoFit/>
          </a:bodyPr>
          <a:lstStyle/>
          <a:p>
            <a:r>
              <a:rPr lang="en-US" dirty="0"/>
              <a:t>Current Technology</a:t>
            </a:r>
          </a:p>
        </p:txBody>
      </p:sp>
      <p:sp>
        <p:nvSpPr>
          <p:cNvPr id="9" name="TextBox 8">
            <a:extLst>
              <a:ext uri="{FF2B5EF4-FFF2-40B4-BE49-F238E27FC236}">
                <a16:creationId xmlns:a16="http://schemas.microsoft.com/office/drawing/2014/main" id="{70A219AB-B6EC-471F-9D67-F6EF81B51665}"/>
              </a:ext>
            </a:extLst>
          </p:cNvPr>
          <p:cNvSpPr txBox="1"/>
          <p:nvPr/>
        </p:nvSpPr>
        <p:spPr>
          <a:xfrm>
            <a:off x="4181802" y="1754685"/>
            <a:ext cx="7137835" cy="646331"/>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Current Technology in JIO Smartphones   not adequate to newer challenges </a:t>
            </a:r>
          </a:p>
        </p:txBody>
      </p:sp>
      <p:sp>
        <p:nvSpPr>
          <p:cNvPr id="10" name="TextBox 9">
            <a:extLst>
              <a:ext uri="{FF2B5EF4-FFF2-40B4-BE49-F238E27FC236}">
                <a16:creationId xmlns:a16="http://schemas.microsoft.com/office/drawing/2014/main" id="{9D2575B4-449E-4309-AF4A-47DB4A97C142}"/>
              </a:ext>
            </a:extLst>
          </p:cNvPr>
          <p:cNvSpPr txBox="1"/>
          <p:nvPr/>
        </p:nvSpPr>
        <p:spPr>
          <a:xfrm>
            <a:off x="488731" y="3279228"/>
            <a:ext cx="2897933" cy="369332"/>
          </a:xfrm>
          <a:prstGeom prst="rect">
            <a:avLst/>
          </a:prstGeom>
          <a:solidFill>
            <a:schemeClr val="tx2">
              <a:lumMod val="40000"/>
              <a:lumOff val="60000"/>
            </a:schemeClr>
          </a:solidFill>
        </p:spPr>
        <p:txBody>
          <a:bodyPr wrap="square" rtlCol="0">
            <a:spAutoFit/>
          </a:bodyPr>
          <a:lstStyle/>
          <a:p>
            <a:r>
              <a:rPr lang="en-US" dirty="0"/>
              <a:t>Cyber Security</a:t>
            </a:r>
          </a:p>
        </p:txBody>
      </p:sp>
      <p:sp>
        <p:nvSpPr>
          <p:cNvPr id="12" name="TextBox 11">
            <a:extLst>
              <a:ext uri="{FF2B5EF4-FFF2-40B4-BE49-F238E27FC236}">
                <a16:creationId xmlns:a16="http://schemas.microsoft.com/office/drawing/2014/main" id="{51AC2224-785D-453C-9AF3-D5EFC2665D7C}"/>
              </a:ext>
            </a:extLst>
          </p:cNvPr>
          <p:cNvSpPr txBox="1"/>
          <p:nvPr/>
        </p:nvSpPr>
        <p:spPr>
          <a:xfrm>
            <a:off x="4201508" y="2967335"/>
            <a:ext cx="7118131"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Need to cater to Cybersecurity threats namely Phishing detection, Network security, secure authentication and prevention of online frauds.</a:t>
            </a:r>
          </a:p>
        </p:txBody>
      </p:sp>
      <p:sp>
        <p:nvSpPr>
          <p:cNvPr id="14" name="TextBox 13">
            <a:extLst>
              <a:ext uri="{FF2B5EF4-FFF2-40B4-BE49-F238E27FC236}">
                <a16:creationId xmlns:a16="http://schemas.microsoft.com/office/drawing/2014/main" id="{B43F802B-5987-40A0-A4D4-9599CDC0A3D4}"/>
              </a:ext>
            </a:extLst>
          </p:cNvPr>
          <p:cNvSpPr txBox="1"/>
          <p:nvPr/>
        </p:nvSpPr>
        <p:spPr>
          <a:xfrm>
            <a:off x="488731" y="4572000"/>
            <a:ext cx="3184633" cy="369332"/>
          </a:xfrm>
          <a:prstGeom prst="rect">
            <a:avLst/>
          </a:prstGeom>
          <a:solidFill>
            <a:schemeClr val="tx2">
              <a:lumMod val="40000"/>
              <a:lumOff val="60000"/>
            </a:schemeClr>
          </a:solidFill>
        </p:spPr>
        <p:txBody>
          <a:bodyPr wrap="square" rtlCol="0">
            <a:spAutoFit/>
          </a:bodyPr>
          <a:lstStyle/>
          <a:p>
            <a:r>
              <a:rPr lang="en-US" dirty="0"/>
              <a:t>AI solutions</a:t>
            </a:r>
          </a:p>
        </p:txBody>
      </p:sp>
      <p:sp>
        <p:nvSpPr>
          <p:cNvPr id="16" name="TextBox 15">
            <a:extLst>
              <a:ext uri="{FF2B5EF4-FFF2-40B4-BE49-F238E27FC236}">
                <a16:creationId xmlns:a16="http://schemas.microsoft.com/office/drawing/2014/main" id="{BB90C59E-130F-4AB1-B3B8-7B2916A28767}"/>
              </a:ext>
            </a:extLst>
          </p:cNvPr>
          <p:cNvSpPr txBox="1"/>
          <p:nvPr/>
        </p:nvSpPr>
        <p:spPr>
          <a:xfrm>
            <a:off x="4181803" y="4318484"/>
            <a:ext cx="7137838"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Chat automation i.e. need to automate the process of responding to customer queries with natural language processing. Voice and speech recognition technology to provide digital assistance. Analyze and gain insights on customer behaviors using predictive and prescriptive analytics.</a:t>
            </a:r>
          </a:p>
        </p:txBody>
      </p:sp>
    </p:spTree>
    <p:extLst>
      <p:ext uri="{BB962C8B-B14F-4D97-AF65-F5344CB8AC3E}">
        <p14:creationId xmlns:p14="http://schemas.microsoft.com/office/powerpoint/2010/main" val="518547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AI  and Cyber Security</a:t>
            </a:r>
          </a:p>
        </p:txBody>
      </p:sp>
      <p:cxnSp>
        <p:nvCxnSpPr>
          <p:cNvPr id="6" name="Straight Connector 5">
            <a:extLst>
              <a:ext uri="{FF2B5EF4-FFF2-40B4-BE49-F238E27FC236}">
                <a16:creationId xmlns:a16="http://schemas.microsoft.com/office/drawing/2014/main" id="{7FD0E139-434A-447C-A00E-61FC05173C50}"/>
              </a:ext>
            </a:extLst>
          </p:cNvPr>
          <p:cNvCxnSpPr/>
          <p:nvPr/>
        </p:nvCxnSpPr>
        <p:spPr>
          <a:xfrm>
            <a:off x="3988675" y="1160226"/>
            <a:ext cx="0" cy="5382464"/>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39F1AD0-D143-4AB4-9A2A-977525ED47A3}"/>
              </a:ext>
            </a:extLst>
          </p:cNvPr>
          <p:cNvSpPr txBox="1"/>
          <p:nvPr/>
        </p:nvSpPr>
        <p:spPr>
          <a:xfrm>
            <a:off x="488731" y="1813034"/>
            <a:ext cx="3184635" cy="369332"/>
          </a:xfrm>
          <a:prstGeom prst="rect">
            <a:avLst/>
          </a:prstGeom>
          <a:solidFill>
            <a:schemeClr val="tx2">
              <a:lumMod val="40000"/>
              <a:lumOff val="60000"/>
            </a:schemeClr>
          </a:solidFill>
        </p:spPr>
        <p:txBody>
          <a:bodyPr wrap="square" rtlCol="0">
            <a:spAutoFit/>
          </a:bodyPr>
          <a:lstStyle/>
          <a:p>
            <a:r>
              <a:rPr lang="en-US" dirty="0"/>
              <a:t>Breach attempts</a:t>
            </a:r>
          </a:p>
        </p:txBody>
      </p:sp>
      <p:sp>
        <p:nvSpPr>
          <p:cNvPr id="9" name="TextBox 8">
            <a:extLst>
              <a:ext uri="{FF2B5EF4-FFF2-40B4-BE49-F238E27FC236}">
                <a16:creationId xmlns:a16="http://schemas.microsoft.com/office/drawing/2014/main" id="{70A219AB-B6EC-471F-9D67-F6EF81B51665}"/>
              </a:ext>
            </a:extLst>
          </p:cNvPr>
          <p:cNvSpPr txBox="1"/>
          <p:nvPr/>
        </p:nvSpPr>
        <p:spPr>
          <a:xfrm>
            <a:off x="4181802" y="1754685"/>
            <a:ext cx="7137835" cy="1754326"/>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61% of Business enterprises say they cannot detect breach attempts today without the use of AI technologies.</a:t>
            </a:r>
          </a:p>
          <a:p>
            <a:endParaRPr lang="en-US" dirty="0"/>
          </a:p>
          <a:p>
            <a:r>
              <a:rPr lang="en-US" dirty="0"/>
              <a:t>Breach attempts are proliferating with Cisco reporting that in 2018, they blocked seven trillion threats on behalf of their customers.</a:t>
            </a:r>
          </a:p>
        </p:txBody>
      </p:sp>
      <p:sp>
        <p:nvSpPr>
          <p:cNvPr id="10" name="TextBox 9">
            <a:extLst>
              <a:ext uri="{FF2B5EF4-FFF2-40B4-BE49-F238E27FC236}">
                <a16:creationId xmlns:a16="http://schemas.microsoft.com/office/drawing/2014/main" id="{9D2575B4-449E-4309-AF4A-47DB4A97C142}"/>
              </a:ext>
            </a:extLst>
          </p:cNvPr>
          <p:cNvSpPr txBox="1"/>
          <p:nvPr/>
        </p:nvSpPr>
        <p:spPr>
          <a:xfrm>
            <a:off x="488731" y="4675635"/>
            <a:ext cx="2897933" cy="646331"/>
          </a:xfrm>
          <a:prstGeom prst="rect">
            <a:avLst/>
          </a:prstGeom>
          <a:solidFill>
            <a:schemeClr val="tx2">
              <a:lumMod val="40000"/>
              <a:lumOff val="60000"/>
            </a:schemeClr>
          </a:solidFill>
        </p:spPr>
        <p:txBody>
          <a:bodyPr wrap="square" rtlCol="0">
            <a:spAutoFit/>
          </a:bodyPr>
          <a:lstStyle/>
          <a:p>
            <a:r>
              <a:rPr lang="en-US" dirty="0"/>
              <a:t>Budgets for AI in Cyber security</a:t>
            </a:r>
          </a:p>
        </p:txBody>
      </p:sp>
      <p:sp>
        <p:nvSpPr>
          <p:cNvPr id="12" name="TextBox 11">
            <a:extLst>
              <a:ext uri="{FF2B5EF4-FFF2-40B4-BE49-F238E27FC236}">
                <a16:creationId xmlns:a16="http://schemas.microsoft.com/office/drawing/2014/main" id="{51AC2224-785D-453C-9AF3-D5EFC2665D7C}"/>
              </a:ext>
            </a:extLst>
          </p:cNvPr>
          <p:cNvSpPr txBox="1"/>
          <p:nvPr/>
        </p:nvSpPr>
        <p:spPr>
          <a:xfrm>
            <a:off x="4201506" y="4675634"/>
            <a:ext cx="7118131" cy="6463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lvl="0"/>
            <a:r>
              <a:rPr lang="en-US" sz="1800" dirty="0">
                <a:solidFill>
                  <a:schemeClr val="tx1"/>
                </a:solidFill>
                <a:latin typeface="+mj-lt"/>
                <a:cs typeface="Arial" pitchFamily="34" charset="0"/>
              </a:rPr>
              <a:t>48% say their budgets for AI in cyber security will increase by an average of 29% in Fiscal Year (FY) 2020.</a:t>
            </a:r>
          </a:p>
        </p:txBody>
      </p:sp>
    </p:spTree>
    <p:extLst>
      <p:ext uri="{BB962C8B-B14F-4D97-AF65-F5344CB8AC3E}">
        <p14:creationId xmlns:p14="http://schemas.microsoft.com/office/powerpoint/2010/main" val="1312876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Objective</a:t>
            </a:r>
          </a:p>
        </p:txBody>
      </p:sp>
      <p:cxnSp>
        <p:nvCxnSpPr>
          <p:cNvPr id="6" name="Straight Connector 5">
            <a:extLst>
              <a:ext uri="{FF2B5EF4-FFF2-40B4-BE49-F238E27FC236}">
                <a16:creationId xmlns:a16="http://schemas.microsoft.com/office/drawing/2014/main" id="{7FD0E139-434A-447C-A00E-61FC05173C50}"/>
              </a:ext>
            </a:extLst>
          </p:cNvPr>
          <p:cNvCxnSpPr/>
          <p:nvPr/>
        </p:nvCxnSpPr>
        <p:spPr>
          <a:xfrm>
            <a:off x="6102756" y="1049867"/>
            <a:ext cx="0" cy="5382464"/>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39F1AD0-D143-4AB4-9A2A-977525ED47A3}"/>
              </a:ext>
            </a:extLst>
          </p:cNvPr>
          <p:cNvSpPr txBox="1"/>
          <p:nvPr/>
        </p:nvSpPr>
        <p:spPr>
          <a:xfrm>
            <a:off x="520263" y="1478941"/>
            <a:ext cx="5423338" cy="4524315"/>
          </a:xfrm>
          <a:prstGeom prst="rect">
            <a:avLst/>
          </a:prstGeom>
          <a:solidFill>
            <a:schemeClr val="tx2">
              <a:lumMod val="40000"/>
              <a:lumOff val="60000"/>
            </a:schemeClr>
          </a:solidFill>
        </p:spPr>
        <p:txBody>
          <a:bodyPr wrap="square" rtlCol="0">
            <a:spAutoFit/>
          </a:bodyPr>
          <a:lstStyle/>
          <a:p>
            <a:pPr marL="342900" indent="-342900">
              <a:buFont typeface="+mj-lt"/>
              <a:buAutoNum type="arabicPeriod"/>
            </a:pPr>
            <a:r>
              <a:rPr lang="en-US" dirty="0"/>
              <a:t>Easily configurable with minimal customization.</a:t>
            </a:r>
          </a:p>
          <a:p>
            <a:pPr marL="342900" indent="-342900">
              <a:buFont typeface="+mj-lt"/>
              <a:buAutoNum type="arabicPeriod"/>
            </a:pPr>
            <a:endParaRPr lang="en-US" dirty="0"/>
          </a:p>
          <a:p>
            <a:pPr marL="342900" indent="-342900">
              <a:buFont typeface="+mj-lt"/>
              <a:buAutoNum type="arabicPeriod"/>
            </a:pPr>
            <a:r>
              <a:rPr lang="en-US" dirty="0"/>
              <a:t>use the latest AI/ML technologies to provide meaningful insights for key business decision making.</a:t>
            </a:r>
          </a:p>
          <a:p>
            <a:pPr marL="342900" indent="-342900">
              <a:buFont typeface="+mj-lt"/>
              <a:buAutoNum type="arabicPeriod"/>
            </a:pPr>
            <a:endParaRPr lang="en-US" dirty="0"/>
          </a:p>
          <a:p>
            <a:pPr marL="342900" indent="-342900">
              <a:buFont typeface="+mj-lt"/>
              <a:buAutoNum type="arabicPeriod"/>
            </a:pPr>
            <a:r>
              <a:rPr lang="en-US" dirty="0"/>
              <a:t>Empowering mobile apps by making them intelligent pieces of software that can predict user behavior and make decisions.</a:t>
            </a:r>
          </a:p>
          <a:p>
            <a:pPr marL="342900" indent="-342900">
              <a:buFont typeface="+mj-lt"/>
              <a:buAutoNum type="arabicPeriod"/>
            </a:pPr>
            <a:endParaRPr lang="en-US" dirty="0"/>
          </a:p>
          <a:p>
            <a:pPr marL="342900" indent="-342900">
              <a:buFont typeface="+mj-lt"/>
              <a:buAutoNum type="arabicPeriod"/>
            </a:pPr>
            <a:r>
              <a:rPr lang="en-US" dirty="0"/>
              <a:t>protecting private data via cyber security.</a:t>
            </a:r>
          </a:p>
          <a:p>
            <a:pPr marL="342900" indent="-342900">
              <a:buFont typeface="+mj-lt"/>
              <a:buAutoNum type="arabicPeriod"/>
            </a:pPr>
            <a:endParaRPr lang="en-US" dirty="0"/>
          </a:p>
          <a:p>
            <a:pPr marL="342900" indent="-342900">
              <a:buFont typeface="+mj-lt"/>
              <a:buAutoNum type="arabicPeriod"/>
            </a:pPr>
            <a:r>
              <a:rPr lang="en-US" dirty="0"/>
              <a:t>prevent user from clicking malicious links camouflaged as genuine once.</a:t>
            </a:r>
          </a:p>
          <a:p>
            <a:pPr marL="342900" indent="-342900">
              <a:buFont typeface="+mj-lt"/>
              <a:buAutoNum type="arabicPeriod"/>
            </a:pPr>
            <a:endParaRPr lang="en-US" dirty="0"/>
          </a:p>
        </p:txBody>
      </p:sp>
      <p:pic>
        <p:nvPicPr>
          <p:cNvPr id="4" name="Picture 3">
            <a:extLst>
              <a:ext uri="{FF2B5EF4-FFF2-40B4-BE49-F238E27FC236}">
                <a16:creationId xmlns:a16="http://schemas.microsoft.com/office/drawing/2014/main" id="{76EA12CA-63B3-4DCF-A26B-926E852985B8}"/>
              </a:ext>
            </a:extLst>
          </p:cNvPr>
          <p:cNvPicPr>
            <a:picLocks noChangeAspect="1"/>
          </p:cNvPicPr>
          <p:nvPr/>
        </p:nvPicPr>
        <p:blipFill>
          <a:blip r:embed="rId3"/>
          <a:stretch>
            <a:fillRect/>
          </a:stretch>
        </p:blipFill>
        <p:spPr>
          <a:xfrm>
            <a:off x="6261912" y="2237013"/>
            <a:ext cx="5387649" cy="2905105"/>
          </a:xfrm>
          <a:prstGeom prst="rect">
            <a:avLst/>
          </a:prstGeom>
        </p:spPr>
      </p:pic>
    </p:spTree>
    <p:extLst>
      <p:ext uri="{BB962C8B-B14F-4D97-AF65-F5344CB8AC3E}">
        <p14:creationId xmlns:p14="http://schemas.microsoft.com/office/powerpoint/2010/main" val="2757330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Solution Proposed</a:t>
            </a:r>
          </a:p>
        </p:txBody>
      </p:sp>
      <p:sp>
        <p:nvSpPr>
          <p:cNvPr id="3" name="Oval 2"/>
          <p:cNvSpPr/>
          <p:nvPr/>
        </p:nvSpPr>
        <p:spPr>
          <a:xfrm>
            <a:off x="3108734" y="2547206"/>
            <a:ext cx="4283902" cy="167308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1CADE4">
                  <a:lumMod val="60000"/>
                  <a:lumOff val="40000"/>
                </a:srgbClr>
              </a:solidFill>
            </a:endParaRPr>
          </a:p>
        </p:txBody>
      </p:sp>
      <p:sp>
        <p:nvSpPr>
          <p:cNvPr id="5" name="Oval 4"/>
          <p:cNvSpPr/>
          <p:nvPr/>
        </p:nvSpPr>
        <p:spPr>
          <a:xfrm>
            <a:off x="1466277" y="4764166"/>
            <a:ext cx="3130043" cy="148916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7" name="TextBox 6"/>
          <p:cNvSpPr txBox="1"/>
          <p:nvPr/>
        </p:nvSpPr>
        <p:spPr>
          <a:xfrm>
            <a:off x="3031298" y="3040261"/>
            <a:ext cx="3875963" cy="646331"/>
          </a:xfrm>
          <a:prstGeom prst="rect">
            <a:avLst/>
          </a:prstGeom>
          <a:noFill/>
        </p:spPr>
        <p:txBody>
          <a:bodyPr wrap="square" rtlCol="0">
            <a:spAutoFit/>
          </a:bodyPr>
          <a:lstStyle/>
          <a:p>
            <a:pPr algn="ctr"/>
            <a:r>
              <a:rPr lang="en-US" sz="3600" dirty="0">
                <a:solidFill>
                  <a:prstClr val="black"/>
                </a:solidFill>
              </a:rPr>
              <a:t>Jio Telecom</a:t>
            </a:r>
          </a:p>
        </p:txBody>
      </p:sp>
      <p:sp>
        <p:nvSpPr>
          <p:cNvPr id="13" name="Oval 12"/>
          <p:cNvSpPr/>
          <p:nvPr/>
        </p:nvSpPr>
        <p:spPr>
          <a:xfrm>
            <a:off x="3343702" y="1105470"/>
            <a:ext cx="3971498" cy="1248954"/>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prstClr val="white"/>
              </a:solidFill>
            </a:endParaRPr>
          </a:p>
        </p:txBody>
      </p:sp>
      <p:sp>
        <p:nvSpPr>
          <p:cNvPr id="14" name="Oval 13"/>
          <p:cNvSpPr/>
          <p:nvPr/>
        </p:nvSpPr>
        <p:spPr>
          <a:xfrm>
            <a:off x="7721047" y="2203718"/>
            <a:ext cx="3875964" cy="167308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prstClr val="black"/>
              </a:solidFill>
            </a:endParaRPr>
          </a:p>
        </p:txBody>
      </p:sp>
      <p:sp>
        <p:nvSpPr>
          <p:cNvPr id="8" name="TextBox 7"/>
          <p:cNvSpPr txBox="1"/>
          <p:nvPr/>
        </p:nvSpPr>
        <p:spPr>
          <a:xfrm>
            <a:off x="3712191" y="1280388"/>
            <a:ext cx="3780430" cy="923330"/>
          </a:xfrm>
          <a:prstGeom prst="rect">
            <a:avLst/>
          </a:prstGeom>
          <a:noFill/>
        </p:spPr>
        <p:txBody>
          <a:bodyPr wrap="square" rtlCol="0">
            <a:spAutoFit/>
          </a:bodyPr>
          <a:lstStyle/>
          <a:p>
            <a:r>
              <a:rPr lang="en-US" dirty="0">
                <a:solidFill>
                  <a:prstClr val="black"/>
                </a:solidFill>
              </a:rPr>
              <a:t>Jio chat-Text Analytics, Sentiment Analysis, Topic Modeling </a:t>
            </a:r>
          </a:p>
        </p:txBody>
      </p:sp>
      <p:sp>
        <p:nvSpPr>
          <p:cNvPr id="16" name="TextBox 15"/>
          <p:cNvSpPr txBox="1"/>
          <p:nvPr/>
        </p:nvSpPr>
        <p:spPr>
          <a:xfrm>
            <a:off x="8437124" y="2829640"/>
            <a:ext cx="3331543" cy="646331"/>
          </a:xfrm>
          <a:prstGeom prst="rect">
            <a:avLst/>
          </a:prstGeom>
          <a:noFill/>
        </p:spPr>
        <p:txBody>
          <a:bodyPr wrap="square" rtlCol="0">
            <a:spAutoFit/>
          </a:bodyPr>
          <a:lstStyle/>
          <a:p>
            <a:r>
              <a:rPr lang="en-US" dirty="0">
                <a:solidFill>
                  <a:prstClr val="black"/>
                </a:solidFill>
              </a:rPr>
              <a:t>       Jio cloud</a:t>
            </a:r>
          </a:p>
          <a:p>
            <a:r>
              <a:rPr lang="en-US" dirty="0">
                <a:solidFill>
                  <a:prstClr val="black"/>
                </a:solidFill>
              </a:rPr>
              <a:t>Voice Automation- Alexa</a:t>
            </a:r>
          </a:p>
        </p:txBody>
      </p:sp>
      <p:pic>
        <p:nvPicPr>
          <p:cNvPr id="19" name="Picture 18">
            <a:extLst>
              <a:ext uri="{FF2B5EF4-FFF2-40B4-BE49-F238E27FC236}">
                <a16:creationId xmlns:a16="http://schemas.microsoft.com/office/drawing/2014/main" id="{A84FF2E4-0649-4A64-A3D2-5488864B2CF3}"/>
              </a:ext>
            </a:extLst>
          </p:cNvPr>
          <p:cNvPicPr>
            <a:picLocks noChangeAspect="1"/>
          </p:cNvPicPr>
          <p:nvPr/>
        </p:nvPicPr>
        <p:blipFill>
          <a:blip r:embed="rId3"/>
          <a:stretch>
            <a:fillRect/>
          </a:stretch>
        </p:blipFill>
        <p:spPr>
          <a:xfrm>
            <a:off x="1990021" y="5134016"/>
            <a:ext cx="2237426" cy="743776"/>
          </a:xfrm>
          <a:prstGeom prst="rect">
            <a:avLst/>
          </a:prstGeom>
        </p:spPr>
      </p:pic>
    </p:spTree>
    <p:extLst>
      <p:ext uri="{BB962C8B-B14F-4D97-AF65-F5344CB8AC3E}">
        <p14:creationId xmlns:p14="http://schemas.microsoft.com/office/powerpoint/2010/main" val="147353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Technology Description</a:t>
            </a:r>
          </a:p>
        </p:txBody>
      </p:sp>
      <p:sp>
        <p:nvSpPr>
          <p:cNvPr id="12" name="TextBox 11">
            <a:extLst>
              <a:ext uri="{FF2B5EF4-FFF2-40B4-BE49-F238E27FC236}">
                <a16:creationId xmlns:a16="http://schemas.microsoft.com/office/drawing/2014/main" id="{83020612-54FB-429B-8C2E-6E39C02F9B97}"/>
              </a:ext>
            </a:extLst>
          </p:cNvPr>
          <p:cNvSpPr txBox="1"/>
          <p:nvPr/>
        </p:nvSpPr>
        <p:spPr>
          <a:xfrm>
            <a:off x="488731" y="1940184"/>
            <a:ext cx="5344510" cy="1200329"/>
          </a:xfrm>
          <a:prstGeom prst="rect">
            <a:avLst/>
          </a:prstGeom>
          <a:solidFill>
            <a:schemeClr val="accent1">
              <a:lumMod val="40000"/>
              <a:lumOff val="60000"/>
            </a:schemeClr>
          </a:solidFill>
          <a:ln>
            <a:solidFill>
              <a:schemeClr val="accent1">
                <a:lumMod val="60000"/>
                <a:lumOff val="40000"/>
              </a:schemeClr>
            </a:solidFill>
          </a:ln>
        </p:spPr>
        <p:txBody>
          <a:bodyPr wrap="square">
            <a:spAutoFit/>
          </a:bodyPr>
          <a:lstStyle/>
          <a:p>
            <a:endParaRPr lang="en-US" dirty="0"/>
          </a:p>
          <a:p>
            <a:r>
              <a:rPr lang="en-US" dirty="0"/>
              <a:t>Research and Data Analysis Module, Sentiment Analysis, Topic Detection, Word clouds, Chatbots</a:t>
            </a:r>
          </a:p>
        </p:txBody>
      </p:sp>
      <p:cxnSp>
        <p:nvCxnSpPr>
          <p:cNvPr id="9" name="Straight Connector 8">
            <a:extLst>
              <a:ext uri="{FF2B5EF4-FFF2-40B4-BE49-F238E27FC236}">
                <a16:creationId xmlns:a16="http://schemas.microsoft.com/office/drawing/2014/main" id="{37F4A643-49AD-4DD0-8F7A-EEBC8FD34A68}"/>
              </a:ext>
            </a:extLst>
          </p:cNvPr>
          <p:cNvCxnSpPr/>
          <p:nvPr/>
        </p:nvCxnSpPr>
        <p:spPr>
          <a:xfrm>
            <a:off x="6096000" y="1049867"/>
            <a:ext cx="0" cy="5492823"/>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016A913B-C5CF-4935-B9E9-7C47EABBE0C4}"/>
              </a:ext>
            </a:extLst>
          </p:cNvPr>
          <p:cNvSpPr txBox="1"/>
          <p:nvPr/>
        </p:nvSpPr>
        <p:spPr>
          <a:xfrm>
            <a:off x="488730" y="3320791"/>
            <a:ext cx="5486398" cy="2031325"/>
          </a:xfrm>
          <a:prstGeom prst="rect">
            <a:avLst/>
          </a:prstGeom>
          <a:solidFill>
            <a:schemeClr val="accent1">
              <a:lumMod val="40000"/>
              <a:lumOff val="60000"/>
            </a:schemeClr>
          </a:solidFill>
          <a:ln>
            <a:solidFill>
              <a:schemeClr val="accent1">
                <a:lumMod val="60000"/>
                <a:lumOff val="40000"/>
              </a:schemeClr>
            </a:solidFill>
          </a:ln>
        </p:spPr>
        <p:txBody>
          <a:bodyPr wrap="square">
            <a:spAutoFit/>
          </a:bodyPr>
          <a:lstStyle/>
          <a:p>
            <a:r>
              <a:rPr lang="en-US" dirty="0"/>
              <a:t>Machine Learning-Azure Studio</a:t>
            </a:r>
          </a:p>
          <a:p>
            <a:endParaRPr lang="en-US" dirty="0"/>
          </a:p>
          <a:p>
            <a:r>
              <a:rPr lang="en-US" dirty="0"/>
              <a:t>Integration-Azure Logics</a:t>
            </a:r>
          </a:p>
          <a:p>
            <a:endParaRPr lang="en-US" dirty="0"/>
          </a:p>
          <a:p>
            <a:r>
              <a:rPr lang="en-US" dirty="0"/>
              <a:t>Data Visualization-Power BI apps</a:t>
            </a:r>
          </a:p>
          <a:p>
            <a:endParaRPr lang="en-US" dirty="0"/>
          </a:p>
          <a:p>
            <a:r>
              <a:rPr lang="en-US" dirty="0"/>
              <a:t>Hosted on Azure Cloud</a:t>
            </a:r>
          </a:p>
        </p:txBody>
      </p:sp>
      <p:sp>
        <p:nvSpPr>
          <p:cNvPr id="18" name="TextBox 17">
            <a:extLst>
              <a:ext uri="{FF2B5EF4-FFF2-40B4-BE49-F238E27FC236}">
                <a16:creationId xmlns:a16="http://schemas.microsoft.com/office/drawing/2014/main" id="{F527B087-7412-41D4-BE29-36DFFC913F71}"/>
              </a:ext>
            </a:extLst>
          </p:cNvPr>
          <p:cNvSpPr txBox="1"/>
          <p:nvPr/>
        </p:nvSpPr>
        <p:spPr>
          <a:xfrm>
            <a:off x="488729" y="1481959"/>
            <a:ext cx="5486393" cy="368086"/>
          </a:xfrm>
          <a:prstGeom prst="rect">
            <a:avLst/>
          </a:prstGeom>
          <a:solidFill>
            <a:srgbClr val="FFC0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5B74"/>
                </a:solidFill>
                <a:effectLst/>
                <a:uLnTx/>
                <a:uFillTx/>
                <a:latin typeface="Roboto Slab"/>
                <a:ea typeface="+mn-ea"/>
                <a:cs typeface="+mn-cs"/>
              </a:rPr>
              <a:t>Implementation of AI Module-</a:t>
            </a:r>
          </a:p>
        </p:txBody>
      </p:sp>
      <p:sp>
        <p:nvSpPr>
          <p:cNvPr id="20" name="TextBox 19">
            <a:extLst>
              <a:ext uri="{FF2B5EF4-FFF2-40B4-BE49-F238E27FC236}">
                <a16:creationId xmlns:a16="http://schemas.microsoft.com/office/drawing/2014/main" id="{EB38BBCA-39CA-4462-9050-9B963AC1DE29}"/>
              </a:ext>
            </a:extLst>
          </p:cNvPr>
          <p:cNvSpPr txBox="1"/>
          <p:nvPr/>
        </p:nvSpPr>
        <p:spPr>
          <a:xfrm>
            <a:off x="6216873" y="1481959"/>
            <a:ext cx="5551793" cy="368086"/>
          </a:xfrm>
          <a:prstGeom prst="rect">
            <a:avLst/>
          </a:prstGeom>
          <a:solidFill>
            <a:srgbClr val="FFC000"/>
          </a:solidFill>
        </p:spPr>
        <p:txBody>
          <a:bodyPr wrap="square">
            <a:spAutoFit/>
          </a:bodyPr>
          <a:lstStyle/>
          <a:p>
            <a:r>
              <a:rPr lang="en-US" dirty="0"/>
              <a:t>Implementation of Cyber Security Module</a:t>
            </a:r>
          </a:p>
        </p:txBody>
      </p:sp>
      <p:sp>
        <p:nvSpPr>
          <p:cNvPr id="22" name="TextBox 21">
            <a:extLst>
              <a:ext uri="{FF2B5EF4-FFF2-40B4-BE49-F238E27FC236}">
                <a16:creationId xmlns:a16="http://schemas.microsoft.com/office/drawing/2014/main" id="{732E6460-DEA4-4376-A4B6-912ECD07C7F9}"/>
              </a:ext>
            </a:extLst>
          </p:cNvPr>
          <p:cNvSpPr txBox="1"/>
          <p:nvPr/>
        </p:nvSpPr>
        <p:spPr>
          <a:xfrm>
            <a:off x="6216873" y="2217182"/>
            <a:ext cx="5551793" cy="646331"/>
          </a:xfrm>
          <a:prstGeom prst="rect">
            <a:avLst/>
          </a:prstGeom>
          <a:solidFill>
            <a:schemeClr val="accent1">
              <a:lumMod val="40000"/>
              <a:lumOff val="60000"/>
            </a:schemeClr>
          </a:solidFill>
        </p:spPr>
        <p:txBody>
          <a:bodyPr wrap="square">
            <a:spAutoFit/>
          </a:bodyPr>
          <a:lstStyle/>
          <a:p>
            <a:r>
              <a:rPr lang="en-US" dirty="0"/>
              <a:t>product security, infrastructure security, people security.</a:t>
            </a:r>
          </a:p>
        </p:txBody>
      </p:sp>
      <p:sp>
        <p:nvSpPr>
          <p:cNvPr id="24" name="TextBox 23">
            <a:extLst>
              <a:ext uri="{FF2B5EF4-FFF2-40B4-BE49-F238E27FC236}">
                <a16:creationId xmlns:a16="http://schemas.microsoft.com/office/drawing/2014/main" id="{3448C25D-112C-4B31-A7CF-7053AB549F2A}"/>
              </a:ext>
            </a:extLst>
          </p:cNvPr>
          <p:cNvSpPr txBox="1"/>
          <p:nvPr/>
        </p:nvSpPr>
        <p:spPr>
          <a:xfrm>
            <a:off x="6237887" y="3320790"/>
            <a:ext cx="5642448" cy="2031325"/>
          </a:xfrm>
          <a:prstGeom prst="rect">
            <a:avLst/>
          </a:prstGeom>
          <a:solidFill>
            <a:schemeClr val="accent1">
              <a:lumMod val="40000"/>
              <a:lumOff val="60000"/>
            </a:schemeClr>
          </a:solidFill>
        </p:spPr>
        <p:txBody>
          <a:bodyPr wrap="square">
            <a:spAutoFit/>
          </a:bodyPr>
          <a:lstStyle/>
          <a:p>
            <a:r>
              <a:rPr lang="en-US" dirty="0"/>
              <a:t>Network security monitoring-Splunk</a:t>
            </a:r>
          </a:p>
          <a:p>
            <a:r>
              <a:rPr lang="en-US" dirty="0"/>
              <a:t>Encryption-TrueCrypt</a:t>
            </a:r>
          </a:p>
          <a:p>
            <a:r>
              <a:rPr lang="en-US" dirty="0"/>
              <a:t>Web vulnerability scanning- SQLMap</a:t>
            </a:r>
          </a:p>
          <a:p>
            <a:r>
              <a:rPr lang="en-US" dirty="0"/>
              <a:t>Penetration testing-Kali Linux</a:t>
            </a:r>
          </a:p>
          <a:p>
            <a:r>
              <a:rPr lang="en-US" dirty="0"/>
              <a:t>Antivirus software-Norton 360</a:t>
            </a:r>
          </a:p>
          <a:p>
            <a:r>
              <a:rPr lang="en-US" dirty="0"/>
              <a:t>Firewall-Tufin</a:t>
            </a:r>
          </a:p>
          <a:p>
            <a:endParaRPr lang="en-US" dirty="0"/>
          </a:p>
        </p:txBody>
      </p:sp>
    </p:spTree>
    <p:extLst>
      <p:ext uri="{BB962C8B-B14F-4D97-AF65-F5344CB8AC3E}">
        <p14:creationId xmlns:p14="http://schemas.microsoft.com/office/powerpoint/2010/main" val="1549748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894" y="461698"/>
            <a:ext cx="8677954" cy="670055"/>
          </a:xfrm>
        </p:spPr>
        <p:style>
          <a:lnRef idx="1">
            <a:schemeClr val="accent1"/>
          </a:lnRef>
          <a:fillRef idx="2">
            <a:schemeClr val="accent1"/>
          </a:fillRef>
          <a:effectRef idx="1">
            <a:schemeClr val="accent1"/>
          </a:effectRef>
          <a:fontRef idx="minor">
            <a:schemeClr val="dk1"/>
          </a:fontRef>
        </p:style>
        <p:txBody>
          <a:bodyPr>
            <a:normAutofit fontScale="90000"/>
          </a:bodyPr>
          <a:lstStyle/>
          <a:p>
            <a:pPr algn="l"/>
            <a:r>
              <a:rPr lang="en-US" dirty="0"/>
              <a:t>Solution Proposed through Text Analytics :</a:t>
            </a:r>
          </a:p>
        </p:txBody>
      </p:sp>
      <p:graphicFrame>
        <p:nvGraphicFramePr>
          <p:cNvPr id="3" name="Diagram 2"/>
          <p:cNvGraphicFramePr/>
          <p:nvPr>
            <p:extLst>
              <p:ext uri="{D42A27DB-BD31-4B8C-83A1-F6EECF244321}">
                <p14:modId xmlns:p14="http://schemas.microsoft.com/office/powerpoint/2010/main" val="1031943654"/>
              </p:ext>
            </p:extLst>
          </p:nvPr>
        </p:nvGraphicFramePr>
        <p:xfrm>
          <a:off x="1041400" y="1397000"/>
          <a:ext cx="10655300" cy="43730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1771422"/>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5">
      <a:majorFont>
        <a:latin typeface="Roboto Slab"/>
        <a:ea typeface=""/>
        <a:cs typeface=""/>
      </a:majorFont>
      <a:minorFont>
        <a:latin typeface="Roboto Sla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2757</TotalTime>
  <Words>2672</Words>
  <Application>Microsoft Office PowerPoint</Application>
  <PresentationFormat>Widescreen</PresentationFormat>
  <Paragraphs>335</Paragraphs>
  <Slides>29</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Calibri</vt:lpstr>
      <vt:lpstr>Arial</vt:lpstr>
      <vt:lpstr>Roboto Slab</vt:lpstr>
      <vt:lpstr>Office Theme</vt:lpstr>
      <vt:lpstr>Jio Telecom-Newer Business Model  27/9/2022 </vt:lpstr>
      <vt:lpstr>JIO Telecom Management Team</vt:lpstr>
      <vt:lpstr>Business proposal</vt:lpstr>
      <vt:lpstr>Problem Statement</vt:lpstr>
      <vt:lpstr>AI  and Cyber Security</vt:lpstr>
      <vt:lpstr>Objective</vt:lpstr>
      <vt:lpstr>Solution Proposed</vt:lpstr>
      <vt:lpstr>Technology Description</vt:lpstr>
      <vt:lpstr>Solution Proposed through Text Analytics :</vt:lpstr>
      <vt:lpstr>Solution Proposed through AI:</vt:lpstr>
      <vt:lpstr>Key Drivers-Machine Learning</vt:lpstr>
      <vt:lpstr>Key Drivers-Cyber Security</vt:lpstr>
      <vt:lpstr>Transformation Blueprint</vt:lpstr>
      <vt:lpstr>Solution Delivery Process</vt:lpstr>
      <vt:lpstr>Testing and Bug fixing</vt:lpstr>
      <vt:lpstr>Systems development life cycle</vt:lpstr>
      <vt:lpstr>Systems development life cycle</vt:lpstr>
      <vt:lpstr>Risk and Cost Analysis</vt:lpstr>
      <vt:lpstr>Revenue Generation due to AI module in JIO:</vt:lpstr>
      <vt:lpstr>Revenue Generation due to Cyber security in JIO:</vt:lpstr>
      <vt:lpstr>Existing Challenges for AI in Telecom:</vt:lpstr>
      <vt:lpstr>Competition Analysis:</vt:lpstr>
      <vt:lpstr>Competition Advantage of Jio Telecom:</vt:lpstr>
      <vt:lpstr>Opportunities of Jio Telecom:</vt:lpstr>
      <vt:lpstr>Customer Acquisition plans of Jio Telecom</vt:lpstr>
      <vt:lpstr>Customer Acquisition plans of Jio Telecom</vt:lpstr>
      <vt:lpstr>Customer Acquisition plans of Jio Telecom</vt:lpstr>
      <vt:lpstr>Market Validation-AI in Telecom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Anand Mohan</cp:lastModifiedBy>
  <cp:revision>783</cp:revision>
  <dcterms:created xsi:type="dcterms:W3CDTF">2020-01-23T06:03:51Z</dcterms:created>
  <dcterms:modified xsi:type="dcterms:W3CDTF">2022-09-15T13:29:37Z</dcterms:modified>
</cp:coreProperties>
</file>