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462" r:id="rId3"/>
    <p:sldId id="507" r:id="rId4"/>
    <p:sldId id="508" r:id="rId5"/>
    <p:sldId id="509" r:id="rId6"/>
    <p:sldId id="505" r:id="rId7"/>
    <p:sldId id="518" r:id="rId8"/>
    <p:sldId id="506" r:id="rId9"/>
    <p:sldId id="522" r:id="rId10"/>
    <p:sldId id="464" r:id="rId11"/>
    <p:sldId id="465" r:id="rId12"/>
    <p:sldId id="476" r:id="rId13"/>
    <p:sldId id="477" r:id="rId14"/>
    <p:sldId id="478" r:id="rId15"/>
    <p:sldId id="479" r:id="rId16"/>
    <p:sldId id="532" r:id="rId17"/>
    <p:sldId id="534" r:id="rId18"/>
    <p:sldId id="535" r:id="rId19"/>
    <p:sldId id="273" r:id="rId20"/>
  </p:sldIdLst>
  <p:sldSz cx="12192000" cy="6858000"/>
  <p:notesSz cx="6858000" cy="9144000"/>
  <p:embeddedFontLst>
    <p:embeddedFont>
      <p:font typeface="Roboto Slab" charset="0"/>
      <p:regular r:id="rId22"/>
      <p:bold r:id="rId23"/>
    </p:embeddedFont>
    <p:embeddedFont>
      <p:font typeface="Calibr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000000"/>
    <a:srgbClr val="595959"/>
    <a:srgbClr val="990099"/>
    <a:srgbClr val="CC3399"/>
    <a:srgbClr val="532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318" autoAdjust="0"/>
  </p:normalViewPr>
  <p:slideViewPr>
    <p:cSldViewPr snapToGrid="0">
      <p:cViewPr>
        <p:scale>
          <a:sx n="81" d="100"/>
          <a:sy n="81" d="100"/>
        </p:scale>
        <p:origin x="-300" y="66"/>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t>16-06-2021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t>‹#›</a:t>
            </a:fld>
            <a:endParaRPr lang="en-IN" dirty="0"/>
          </a:p>
        </p:txBody>
      </p:sp>
    </p:spTree>
    <p:extLst>
      <p:ext uri="{BB962C8B-B14F-4D97-AF65-F5344CB8AC3E}">
        <p14:creationId xmlns:p14="http://schemas.microsoft.com/office/powerpoint/2010/main"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itle 2"/>
          <p:cNvSpPr txBox="1">
            <a:spLocks/>
          </p:cNvSpPr>
          <p:nvPr userDrawn="1"/>
        </p:nvSpPr>
        <p:spPr>
          <a:xfrm>
            <a:off x="7956645" y="6476902"/>
            <a:ext cx="3980880" cy="435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200" b="0" dirty="0" smtClean="0">
                <a:solidFill>
                  <a:srgbClr val="595959"/>
                </a:solidFill>
              </a:rPr>
              <a:t>REVA Academy for Corporate Excellence (RACE)</a:t>
            </a:r>
            <a:endParaRPr lang="en-IN" sz="1200" b="0" dirty="0">
              <a:solidFill>
                <a:srgbClr val="595959"/>
              </a:solidFill>
            </a:endParaRPr>
          </a:p>
        </p:txBody>
      </p:sp>
    </p:spTree>
    <p:extLst>
      <p:ext uri="{BB962C8B-B14F-4D97-AF65-F5344CB8AC3E}">
        <p14:creationId xmlns:p14="http://schemas.microsoft.com/office/powerpoint/2010/main"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t>6/16/2021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t>‹#›</a:t>
            </a:fld>
            <a:endParaRPr lang="en-US" dirty="0"/>
          </a:p>
        </p:txBody>
      </p:sp>
    </p:spTree>
    <p:extLst>
      <p:ext uri="{BB962C8B-B14F-4D97-AF65-F5344CB8AC3E}">
        <p14:creationId xmlns:p14="http://schemas.microsoft.com/office/powerpoint/2010/main"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t>6/16/2021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t>‹#›</a:t>
            </a:fld>
            <a:endParaRPr lang="en-US" dirty="0"/>
          </a:p>
        </p:txBody>
      </p:sp>
    </p:spTree>
    <p:extLst>
      <p:ext uri="{BB962C8B-B14F-4D97-AF65-F5344CB8AC3E}">
        <p14:creationId xmlns:p14="http://schemas.microsoft.com/office/powerpoint/2010/main"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611" y="1754587"/>
            <a:ext cx="6248255" cy="1998307"/>
          </a:xfrm>
        </p:spPr>
        <p:txBody>
          <a:bodyPr anchor="ctr">
            <a:noAutofit/>
          </a:bodyPr>
          <a:lstStyle/>
          <a:p>
            <a:r>
              <a:rPr lang="en-US" sz="2800" b="1" dirty="0" smtClean="0">
                <a:solidFill>
                  <a:schemeClr val="accent2"/>
                </a:solidFill>
                <a:cs typeface="Arial" panose="020B0604020202020204" pitchFamily="34" charset="0"/>
              </a:rPr>
              <a:t>Topic: </a:t>
            </a:r>
            <a:r>
              <a:rPr lang="en-IN" sz="2800" b="1" dirty="0"/>
              <a:t>Systematic approach to factor </a:t>
            </a:r>
            <a:r>
              <a:rPr lang="en-IN" sz="2800" b="1" dirty="0" smtClean="0"/>
              <a:t>Investing </a:t>
            </a:r>
            <a:r>
              <a:rPr lang="en-IN" sz="2800" b="1" dirty="0"/>
              <a:t>in Stock Market</a:t>
            </a:r>
            <a:r>
              <a:rPr lang="en-US" sz="2800" b="1" dirty="0"/>
              <a:t/>
            </a:r>
            <a:br>
              <a:rPr lang="en-US" sz="2800" b="1" dirty="0"/>
            </a:br>
            <a:endParaRPr lang="en-US" sz="2800" b="1" dirty="0">
              <a:solidFill>
                <a:schemeClr val="accent2"/>
              </a:solidFill>
              <a:cs typeface="Arial" panose="020B0604020202020204" pitchFamily="34" charset="0"/>
            </a:endParaRPr>
          </a:p>
        </p:txBody>
      </p:sp>
      <p:sp>
        <p:nvSpPr>
          <p:cNvPr id="3" name="Subtitle 2"/>
          <p:cNvSpPr>
            <a:spLocks noGrp="1"/>
          </p:cNvSpPr>
          <p:nvPr>
            <p:ph type="subTitle" idx="1"/>
          </p:nvPr>
        </p:nvSpPr>
        <p:spPr>
          <a:xfrm>
            <a:off x="5754994" y="3752894"/>
            <a:ext cx="5905500" cy="1252860"/>
          </a:xfrm>
        </p:spPr>
        <p:txBody>
          <a:bodyPr>
            <a:noAutofit/>
          </a:bodyPr>
          <a:lstStyle/>
          <a:p>
            <a:r>
              <a:rPr lang="en-US" sz="2000" b="1" dirty="0" smtClean="0">
                <a:solidFill>
                  <a:schemeClr val="bg1"/>
                </a:solidFill>
                <a:latin typeface="+mj-lt"/>
                <a:cs typeface="Arial" panose="020B0604020202020204" pitchFamily="34" charset="0"/>
              </a:rPr>
              <a:t>Name of the Presenter(s)</a:t>
            </a:r>
          </a:p>
          <a:p>
            <a:r>
              <a:rPr lang="en-US" sz="2000" b="1" dirty="0" smtClean="0">
                <a:solidFill>
                  <a:schemeClr val="bg1"/>
                </a:solidFill>
                <a:latin typeface="+mj-lt"/>
                <a:cs typeface="Arial" panose="020B0604020202020204" pitchFamily="34" charset="0"/>
              </a:rPr>
              <a:t>Anand Mohan</a:t>
            </a:r>
          </a:p>
          <a:p>
            <a:pPr algn="l"/>
            <a:r>
              <a:rPr lang="en-US" sz="2000" b="1" dirty="0" smtClean="0">
                <a:solidFill>
                  <a:schemeClr val="bg1"/>
                </a:solidFill>
                <a:latin typeface="+mj-lt"/>
                <a:cs typeface="Arial" panose="020B0604020202020204" pitchFamily="34" charset="0"/>
              </a:rPr>
              <a:t>Batch:MBA06</a:t>
            </a:r>
          </a:p>
          <a:p>
            <a:pPr algn="l"/>
            <a:r>
              <a:rPr lang="en-IN" sz="2000" b="1" dirty="0">
                <a:solidFill>
                  <a:schemeClr val="bg2"/>
                </a:solidFill>
              </a:rPr>
              <a:t>Trimester: THIRD </a:t>
            </a:r>
            <a:r>
              <a:rPr lang="en-IN" sz="2000" b="1" dirty="0" smtClean="0">
                <a:solidFill>
                  <a:schemeClr val="bg2"/>
                </a:solidFill>
              </a:rPr>
              <a:t>TRIMESTER</a:t>
            </a:r>
            <a:endParaRPr lang="en-US" sz="2000" dirty="0">
              <a:solidFill>
                <a:schemeClr val="bg2"/>
              </a:solidFill>
            </a:endParaRPr>
          </a:p>
          <a:p>
            <a:pPr algn="l"/>
            <a:r>
              <a:rPr lang="en-IN" sz="2000" b="1" dirty="0" smtClean="0">
                <a:solidFill>
                  <a:schemeClr val="bg2"/>
                </a:solidFill>
              </a:rPr>
              <a:t>SRN</a:t>
            </a:r>
            <a:r>
              <a:rPr lang="en-IN" sz="2000" b="1" dirty="0">
                <a:solidFill>
                  <a:schemeClr val="bg2"/>
                </a:solidFill>
              </a:rPr>
              <a:t>: </a:t>
            </a:r>
            <a:r>
              <a:rPr lang="en-US" sz="2000" b="1" dirty="0">
                <a:solidFill>
                  <a:schemeClr val="bg2"/>
                </a:solidFill>
              </a:rPr>
              <a:t>R19MBA53</a:t>
            </a:r>
            <a:endParaRPr lang="en-US" sz="2000" dirty="0">
              <a:solidFill>
                <a:schemeClr val="bg2"/>
              </a:solidFill>
            </a:endParaRPr>
          </a:p>
          <a:p>
            <a:pPr algn="r"/>
            <a:r>
              <a:rPr lang="en-US" sz="2000" dirty="0"/>
              <a:t>  </a:t>
            </a:r>
            <a:endParaRPr lang="en-US" sz="2000" b="1" dirty="0" smtClean="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smtClean="0">
                <a:solidFill>
                  <a:schemeClr val="bg1"/>
                </a:solidFill>
                <a:ea typeface="Calibri" panose="020F0502020204030204" pitchFamily="34" charset="0"/>
                <a:cs typeface="Arial" panose="020B0604020202020204" pitchFamily="34" charset="0"/>
              </a:rPr>
              <a:t>www.race.reva.edu.in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smtClean="0">
                <a:solidFill>
                  <a:srgbClr val="595959"/>
                </a:solidFill>
              </a:rPr>
              <a:t>REVA Academy for Corporate Excellence (RACE)</a:t>
            </a:r>
            <a:endParaRPr lang="en-IN" sz="1400" b="1" dirty="0">
              <a:solidFill>
                <a:srgbClr val="595959"/>
              </a:solidFill>
            </a:endParaRPr>
          </a:p>
        </p:txBody>
      </p:sp>
      <p:sp>
        <p:nvSpPr>
          <p:cNvPr id="9" name="Title 2"/>
          <p:cNvSpPr txBox="1">
            <a:spLocks/>
          </p:cNvSpPr>
          <p:nvPr/>
        </p:nvSpPr>
        <p:spPr>
          <a:xfrm>
            <a:off x="516611" y="2995224"/>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smtClean="0">
                <a:solidFill>
                  <a:srgbClr val="595959"/>
                </a:solidFill>
              </a:rPr>
              <a:t>Date:21/5/2021</a:t>
            </a:r>
            <a:endParaRPr lang="en-IN" sz="2400" dirty="0">
              <a:solidFill>
                <a:srgbClr val="595959"/>
              </a:solidFill>
            </a:endParaRPr>
          </a:p>
        </p:txBody>
      </p:sp>
    </p:spTree>
    <p:extLst>
      <p:ext uri="{BB962C8B-B14F-4D97-AF65-F5344CB8AC3E}">
        <p14:creationId xmlns:p14="http://schemas.microsoft.com/office/powerpoint/2010/main" val="169718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IN" dirty="0"/>
              <a:t>Proposed 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684987" y="1391540"/>
            <a:ext cx="11120151" cy="5109091"/>
          </a:xfrm>
          <a:prstGeom prst="rect">
            <a:avLst/>
          </a:prstGeom>
          <a:solidFill>
            <a:schemeClr val="accent1">
              <a:lumMod val="20000"/>
              <a:lumOff val="80000"/>
            </a:schemeClr>
          </a:solidFill>
        </p:spPr>
        <p:txBody>
          <a:bodyPr wrap="square" lIns="108000" rIns="108000" rtlCol="0">
            <a:spAutoFit/>
          </a:bodyPr>
          <a:lstStyle/>
          <a:p>
            <a:pPr lvl="0"/>
            <a:r>
              <a:rPr lang="en-IN" sz="2800" dirty="0">
                <a:latin typeface="Arial" pitchFamily="34" charset="0"/>
                <a:cs typeface="Arial" pitchFamily="34" charset="0"/>
              </a:rPr>
              <a:t>A new approach has recently emerged in investment practice known as Multi factor investing, which recommends that allocation decisions be expressed in terms of risk factors, as opposed to standard asset class decompositions</a:t>
            </a:r>
            <a:r>
              <a:rPr lang="en-IN" sz="2800" dirty="0" smtClean="0">
                <a:latin typeface="Arial" pitchFamily="34" charset="0"/>
                <a:cs typeface="Arial" pitchFamily="34" charset="0"/>
              </a:rPr>
              <a:t>.</a:t>
            </a:r>
            <a:endParaRPr lang="en-US" sz="2800" dirty="0">
              <a:latin typeface="Arial" pitchFamily="34" charset="0"/>
              <a:cs typeface="Arial" pitchFamily="34" charset="0"/>
            </a:endParaRPr>
          </a:p>
          <a:p>
            <a:r>
              <a:rPr lang="en-US" sz="2800" dirty="0" smtClean="0">
                <a:latin typeface="Arial" pitchFamily="34" charset="0"/>
                <a:cs typeface="Arial" pitchFamily="34" charset="0"/>
              </a:rPr>
              <a:t>Factors </a:t>
            </a:r>
            <a:r>
              <a:rPr lang="en-US" sz="2800" dirty="0">
                <a:latin typeface="Arial" pitchFamily="34" charset="0"/>
                <a:cs typeface="Arial" pitchFamily="34" charset="0"/>
              </a:rPr>
              <a:t>have historically been identified as critical drivers of portfolio risk and return and can now be used to better inform the investment process. </a:t>
            </a:r>
          </a:p>
          <a:p>
            <a:r>
              <a:rPr lang="en-US" sz="2800" dirty="0" smtClean="0">
                <a:latin typeface="Arial" pitchFamily="34" charset="0"/>
                <a:cs typeface="Arial" pitchFamily="34" charset="0"/>
              </a:rPr>
              <a:t>Factors </a:t>
            </a:r>
            <a:r>
              <a:rPr lang="en-US" sz="2800" dirty="0">
                <a:latin typeface="Arial" pitchFamily="34" charset="0"/>
                <a:cs typeface="Arial" pitchFamily="34" charset="0"/>
              </a:rPr>
              <a:t>may help investors meet their objectives such as reducing risk, increasing returns, and increasing diversification by providing a better understanding of risk and returns</a:t>
            </a:r>
            <a:r>
              <a:rPr lang="en-US" sz="2800" dirty="0" smtClean="0">
                <a:latin typeface="Arial" pitchFamily="34" charset="0"/>
                <a:cs typeface="Arial" pitchFamily="34" charset="0"/>
              </a:rPr>
              <a:t>.</a:t>
            </a:r>
            <a:endParaRPr lang="en-US" sz="2800" dirty="0"/>
          </a:p>
          <a:p>
            <a:endParaRPr lang="en-US" sz="1600" dirty="0"/>
          </a:p>
          <a:p>
            <a:pPr marL="285750" indent="-28575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54746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smtClean="0"/>
              <a:t>Proposed </a:t>
            </a:r>
            <a:r>
              <a:rPr lang="en-IN" dirty="0"/>
              <a:t>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177357" y="1766678"/>
            <a:ext cx="10240919" cy="4247317"/>
          </a:xfrm>
          <a:prstGeom prst="rect">
            <a:avLst/>
          </a:prstGeom>
          <a:solidFill>
            <a:schemeClr val="accent1">
              <a:lumMod val="20000"/>
              <a:lumOff val="80000"/>
            </a:schemeClr>
          </a:solidFill>
          <a:ln>
            <a:solidFill>
              <a:srgbClr val="92D050"/>
            </a:solidFill>
          </a:ln>
        </p:spPr>
        <p:txBody>
          <a:bodyPr wrap="square" lIns="108000" rIns="108000" rtlCol="0">
            <a:spAutoFit/>
          </a:bodyPr>
          <a:lstStyle/>
          <a:p>
            <a:endParaRPr lang="en-US" dirty="0"/>
          </a:p>
          <a:p>
            <a:r>
              <a:rPr lang="en-US" dirty="0" smtClean="0"/>
              <a:t>We </a:t>
            </a:r>
            <a:r>
              <a:rPr lang="en-US" dirty="0"/>
              <a:t>will apply fewer </a:t>
            </a:r>
            <a:r>
              <a:rPr lang="en-US" dirty="0" smtClean="0"/>
              <a:t>Modeling </a:t>
            </a:r>
            <a:r>
              <a:rPr lang="en-US" dirty="0"/>
              <a:t>Approaches to arrive at some Actionable Insights for profit which may be following:</a:t>
            </a:r>
          </a:p>
          <a:p>
            <a:endParaRPr lang="en-US" dirty="0"/>
          </a:p>
          <a:p>
            <a:r>
              <a:rPr lang="en-US" sz="2000" b="1" dirty="0" smtClean="0"/>
              <a:t>1.principal </a:t>
            </a:r>
            <a:r>
              <a:rPr lang="en-US" sz="2000" b="1" dirty="0"/>
              <a:t>component analysis:</a:t>
            </a:r>
          </a:p>
          <a:p>
            <a:r>
              <a:rPr lang="en-US" dirty="0" smtClean="0"/>
              <a:t>We </a:t>
            </a:r>
            <a:r>
              <a:rPr lang="en-US" dirty="0"/>
              <a:t>will find subset of variables that are the essential ones within the higher set of variables, and there's a method in statistics called principal component analysis. It is a method that allows to take a high dimensional set of data, projected on to much lower dimensions and give us basic information about what's important and what's not important.</a:t>
            </a:r>
          </a:p>
          <a:p>
            <a:endParaRPr lang="en-US" dirty="0"/>
          </a:p>
          <a:p>
            <a:r>
              <a:rPr lang="en-US" b="1" dirty="0" smtClean="0"/>
              <a:t>2.cluster </a:t>
            </a:r>
            <a:r>
              <a:rPr lang="en-US" b="1" dirty="0"/>
              <a:t>analysis:</a:t>
            </a:r>
          </a:p>
          <a:p>
            <a:r>
              <a:rPr lang="en-US" dirty="0" smtClean="0"/>
              <a:t>A </a:t>
            </a:r>
            <a:r>
              <a:rPr lang="en-US" dirty="0"/>
              <a:t>second approach that we're going to use is what's called cluster analysis. We will find clusters that somehow have commonality that are relatively homogeneous among themselves. And we will separate the data into clusters where there's one group of companies that act very similarly, from another group that that acts in a different way.</a:t>
            </a:r>
            <a:endParaRPr lang="en-US" sz="2000" dirty="0"/>
          </a:p>
        </p:txBody>
      </p:sp>
    </p:spTree>
    <p:extLst>
      <p:ext uri="{BB962C8B-B14F-4D97-AF65-F5344CB8AC3E}">
        <p14:creationId xmlns:p14="http://schemas.microsoft.com/office/powerpoint/2010/main" val="170768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smtClean="0"/>
              <a:t>Proposed </a:t>
            </a:r>
            <a:r>
              <a:rPr lang="en-IN" dirty="0"/>
              <a:t>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177357" y="1766678"/>
            <a:ext cx="10240919" cy="4247317"/>
          </a:xfrm>
          <a:prstGeom prst="rect">
            <a:avLst/>
          </a:prstGeom>
          <a:solidFill>
            <a:schemeClr val="accent3">
              <a:lumMod val="20000"/>
              <a:lumOff val="80000"/>
            </a:schemeClr>
          </a:solidFill>
          <a:ln>
            <a:solidFill>
              <a:srgbClr val="92D050"/>
            </a:solidFill>
          </a:ln>
        </p:spPr>
        <p:txBody>
          <a:bodyPr wrap="square" lIns="108000" rIns="108000" rtlCol="0">
            <a:spAutoFit/>
          </a:bodyPr>
          <a:lstStyle/>
          <a:p>
            <a:endParaRPr lang="en-US" dirty="0"/>
          </a:p>
          <a:p>
            <a:r>
              <a:rPr lang="en-US" dirty="0"/>
              <a:t>We are going to combine the PCA and the clustering to give us information that we can use in our investment strategies.</a:t>
            </a:r>
          </a:p>
          <a:p>
            <a:endParaRPr lang="en-US" dirty="0"/>
          </a:p>
          <a:p>
            <a:r>
              <a:rPr lang="en-US" b="1" dirty="0" smtClean="0"/>
              <a:t>3.Graphical </a:t>
            </a:r>
            <a:r>
              <a:rPr lang="en-US" b="1" dirty="0"/>
              <a:t>analysis:</a:t>
            </a:r>
          </a:p>
          <a:p>
            <a:r>
              <a:rPr lang="en-US" dirty="0" smtClean="0"/>
              <a:t>•Here </a:t>
            </a:r>
            <a:r>
              <a:rPr lang="en-US" dirty="0"/>
              <a:t>we take a group of companies and we put them in a network where the connections are indicated through the arcs in the network, the lines that connect the points. And the location on the network tells us, how central that company is, relative to everyone else. So the graphical analysis tells us what's the relationship among companies and how central are they in terms of their influences on other companies and we're going to use this over time to identify patterns that we might find. The courses will change, we will see this graph moving across time, and that will give us additional information.</a:t>
            </a:r>
          </a:p>
          <a:p>
            <a:endParaRPr lang="en-US" dirty="0"/>
          </a:p>
          <a:p>
            <a:r>
              <a:rPr lang="en-US" dirty="0" smtClean="0"/>
              <a:t>•</a:t>
            </a:r>
            <a:r>
              <a:rPr lang="en-US" dirty="0" smtClean="0">
                <a:solidFill>
                  <a:srgbClr val="000000"/>
                </a:solidFill>
              </a:rPr>
              <a:t>We </a:t>
            </a:r>
            <a:r>
              <a:rPr lang="en-US" dirty="0">
                <a:solidFill>
                  <a:srgbClr val="000000"/>
                </a:solidFill>
              </a:rPr>
              <a:t>need to find ways to identify patterns in the data. And we want to do that through these three methods, the principal component analysis, the clustering, and the graphical analysis.</a:t>
            </a:r>
            <a:endParaRPr lang="en-US" sz="2000" dirty="0">
              <a:solidFill>
                <a:srgbClr val="000000"/>
              </a:solidFill>
            </a:endParaRPr>
          </a:p>
        </p:txBody>
      </p:sp>
    </p:spTree>
    <p:extLst>
      <p:ext uri="{BB962C8B-B14F-4D97-AF65-F5344CB8AC3E}">
        <p14:creationId xmlns:p14="http://schemas.microsoft.com/office/powerpoint/2010/main" val="128632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7357" y="1766678"/>
            <a:ext cx="10240919" cy="3693319"/>
          </a:xfrm>
          <a:prstGeom prst="rect">
            <a:avLst/>
          </a:prstGeom>
          <a:solidFill>
            <a:schemeClr val="accent3">
              <a:lumMod val="20000"/>
              <a:lumOff val="80000"/>
            </a:schemeClr>
          </a:solidFill>
          <a:ln>
            <a:solidFill>
              <a:srgbClr val="92D050"/>
            </a:solidFill>
          </a:ln>
        </p:spPr>
        <p:txBody>
          <a:bodyPr wrap="square" lIns="108000" rIns="108000" rtlCol="0">
            <a:spAutoFit/>
          </a:bodyPr>
          <a:lstStyle/>
          <a:p>
            <a:endParaRPr lang="en-US" dirty="0"/>
          </a:p>
          <a:p>
            <a:r>
              <a:rPr lang="en-US" dirty="0"/>
              <a:t>There are two main types of factors that have driven returns: macroeconomic factors, which capture broad risks across asset classes; and style factors, which help to explain returns and risk within asset classes.</a:t>
            </a:r>
          </a:p>
          <a:p>
            <a:endParaRPr lang="en-US" dirty="0"/>
          </a:p>
          <a:p>
            <a:r>
              <a:rPr lang="en-US" b="1" dirty="0"/>
              <a:t>Macroeconomic factors:</a:t>
            </a:r>
          </a:p>
          <a:p>
            <a:endParaRPr lang="en-US" dirty="0"/>
          </a:p>
          <a:p>
            <a:r>
              <a:rPr lang="en-US" dirty="0"/>
              <a:t>1.	Economic growth: Exposure to the business cycle</a:t>
            </a:r>
          </a:p>
          <a:p>
            <a:r>
              <a:rPr lang="en-US" dirty="0"/>
              <a:t>2.	Real rates: The risk of interest-rate movements</a:t>
            </a:r>
          </a:p>
          <a:p>
            <a:r>
              <a:rPr lang="en-US" dirty="0"/>
              <a:t>3.	Inflation: Exposure to changes in prices</a:t>
            </a:r>
          </a:p>
          <a:p>
            <a:r>
              <a:rPr lang="en-US" dirty="0"/>
              <a:t>4.	Credit: Default risk from lending to companies</a:t>
            </a:r>
          </a:p>
          <a:p>
            <a:r>
              <a:rPr lang="en-US" dirty="0"/>
              <a:t>5.	Emerging markets: Political and sovereign risks</a:t>
            </a:r>
          </a:p>
          <a:p>
            <a:r>
              <a:rPr lang="en-US" dirty="0"/>
              <a:t>6.	Liquidity: Holding illiquid assets</a:t>
            </a:r>
          </a:p>
        </p:txBody>
      </p:sp>
      <p:sp>
        <p:nvSpPr>
          <p:cNvPr id="2" name="Title 1"/>
          <p:cNvSpPr>
            <a:spLocks noGrp="1"/>
          </p:cNvSpPr>
          <p:nvPr>
            <p:ph type="title"/>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n-US" dirty="0"/>
              <a:t>Proposed Solution</a:t>
            </a:r>
          </a:p>
        </p:txBody>
      </p:sp>
    </p:spTree>
    <p:extLst>
      <p:ext uri="{BB962C8B-B14F-4D97-AF65-F5344CB8AC3E}">
        <p14:creationId xmlns:p14="http://schemas.microsoft.com/office/powerpoint/2010/main" val="4520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Proposed </a:t>
            </a:r>
            <a:r>
              <a:rPr lang="en-IN" dirty="0" smtClean="0"/>
              <a:t>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177357" y="1766678"/>
            <a:ext cx="10240919" cy="3139321"/>
          </a:xfrm>
          <a:prstGeom prst="rect">
            <a:avLst/>
          </a:prstGeom>
          <a:solidFill>
            <a:schemeClr val="accent3">
              <a:lumMod val="20000"/>
              <a:lumOff val="80000"/>
            </a:schemeClr>
          </a:solidFill>
          <a:ln>
            <a:solidFill>
              <a:srgbClr val="92D050"/>
            </a:solidFill>
          </a:ln>
        </p:spPr>
        <p:txBody>
          <a:bodyPr wrap="square" lIns="108000" rIns="108000" rtlCol="0">
            <a:spAutoFit/>
          </a:bodyPr>
          <a:lstStyle/>
          <a:p>
            <a:endParaRPr lang="en-US" dirty="0"/>
          </a:p>
          <a:p>
            <a:r>
              <a:rPr lang="en-US" b="1" dirty="0"/>
              <a:t>Style factors:</a:t>
            </a:r>
          </a:p>
          <a:p>
            <a:endParaRPr lang="en-US" dirty="0"/>
          </a:p>
          <a:p>
            <a:r>
              <a:rPr lang="en-US" dirty="0"/>
              <a:t>1. Value: Relatively inexpensive stocks. Captures excess returns to stocks that have low prices relative to their fundamental value</a:t>
            </a:r>
          </a:p>
          <a:p>
            <a:r>
              <a:rPr lang="en-US" dirty="0"/>
              <a:t>2. Low size (small cap): smaller companies. Captures excess returns of smaller firms (by market capitalization) relative to their larger counterparts</a:t>
            </a:r>
          </a:p>
          <a:p>
            <a:r>
              <a:rPr lang="en-US" dirty="0"/>
              <a:t>3. Momentum: rising stocks. Reflects excess returns to stocks with stronger past performance</a:t>
            </a:r>
          </a:p>
          <a:p>
            <a:r>
              <a:rPr lang="en-US" dirty="0"/>
              <a:t>4. Low volatility: lower risk stocks. Captures excess returns to stocks with lower than average volatility, beta, and/or idiosyncratic risk.</a:t>
            </a:r>
          </a:p>
        </p:txBody>
      </p:sp>
    </p:spTree>
    <p:extLst>
      <p:ext uri="{BB962C8B-B14F-4D97-AF65-F5344CB8AC3E}">
        <p14:creationId xmlns:p14="http://schemas.microsoft.com/office/powerpoint/2010/main" val="287200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Proposed </a:t>
            </a:r>
            <a:r>
              <a:rPr lang="en-IN" dirty="0" smtClean="0"/>
              <a:t>Solution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177357" y="1766678"/>
            <a:ext cx="10240919" cy="4524315"/>
          </a:xfrm>
          <a:prstGeom prst="rect">
            <a:avLst/>
          </a:prstGeom>
          <a:solidFill>
            <a:schemeClr val="accent3">
              <a:lumMod val="20000"/>
              <a:lumOff val="80000"/>
            </a:schemeClr>
          </a:solidFill>
          <a:ln>
            <a:solidFill>
              <a:srgbClr val="92D050"/>
            </a:solidFill>
          </a:ln>
        </p:spPr>
        <p:txBody>
          <a:bodyPr wrap="square" lIns="108000" rIns="108000" rtlCol="0">
            <a:spAutoFit/>
          </a:bodyPr>
          <a:lstStyle/>
          <a:p>
            <a:endParaRPr lang="en-US" dirty="0"/>
          </a:p>
          <a:p>
            <a:r>
              <a:rPr lang="en-US" b="1" dirty="0"/>
              <a:t>Style factors:</a:t>
            </a:r>
          </a:p>
          <a:p>
            <a:endParaRPr lang="en-US" dirty="0" smtClean="0"/>
          </a:p>
          <a:p>
            <a:r>
              <a:rPr lang="en-US" dirty="0" smtClean="0"/>
              <a:t>5</a:t>
            </a:r>
            <a:r>
              <a:rPr lang="en-US" dirty="0"/>
              <a:t>. Dividend yield: cash flow paid out. Captures excess returns to stocks that have higher-than-average dividend yields</a:t>
            </a:r>
          </a:p>
          <a:p>
            <a:r>
              <a:rPr lang="en-US" dirty="0"/>
              <a:t>6. Quality: sound balance sheet stocks. Captures excess returns to stocks that are characterized by low debt, stable earnings growth, and other “quality” metrics</a:t>
            </a:r>
          </a:p>
          <a:p>
            <a:r>
              <a:rPr lang="en-US" dirty="0"/>
              <a:t>7. Growth: Measure of change in sales and earnings. Measures company growth prospects using historical earnings, sales and predicted earnings</a:t>
            </a:r>
          </a:p>
          <a:p>
            <a:r>
              <a:rPr lang="en-US" dirty="0"/>
              <a:t>8. Liquidity: Size-adjusted trading volume. Captures common variations in stock trading volumes relative to available shares trading.</a:t>
            </a:r>
          </a:p>
          <a:p>
            <a:endParaRPr lang="en-US" dirty="0"/>
          </a:p>
          <a:p>
            <a:r>
              <a:rPr lang="en-US" dirty="0"/>
              <a:t>The objective is to survey, study, and examine various facets and provide better solutions to overcome the challenges in Factor investing.</a:t>
            </a:r>
          </a:p>
          <a:p>
            <a:r>
              <a:rPr lang="en-US" dirty="0"/>
              <a:t>RP as Mentor and support from other Faculties as may be needed for more ideas and better implementation.</a:t>
            </a:r>
          </a:p>
        </p:txBody>
      </p:sp>
    </p:spTree>
    <p:extLst>
      <p:ext uri="{BB962C8B-B14F-4D97-AF65-F5344CB8AC3E}">
        <p14:creationId xmlns:p14="http://schemas.microsoft.com/office/powerpoint/2010/main" val="59960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433753" y="1250246"/>
            <a:ext cx="10785231" cy="5232202"/>
          </a:xfrm>
          <a:prstGeom prst="rect">
            <a:avLst/>
          </a:prstGeom>
          <a:solidFill>
            <a:schemeClr val="accent1">
              <a:lumMod val="40000"/>
              <a:lumOff val="60000"/>
            </a:schemeClr>
          </a:solidFill>
        </p:spPr>
        <p:txBody>
          <a:bodyPr wrap="square">
            <a:spAutoFit/>
          </a:bodyPr>
          <a:lstStyle/>
          <a:p>
            <a:r>
              <a:rPr lang="en-US" sz="2800" b="1" dirty="0" smtClean="0"/>
              <a:t>Conclusions:</a:t>
            </a:r>
            <a:endParaRPr lang="en-US" sz="2800" b="1" dirty="0"/>
          </a:p>
          <a:p>
            <a:r>
              <a:rPr lang="en-US" dirty="0"/>
              <a:t>There are 3 steps in our graphical network analysis algorithm:</a:t>
            </a:r>
          </a:p>
          <a:p>
            <a:pPr marL="171450" indent="-171450">
              <a:buFont typeface="Arial" panose="020B0604020202020204" pitchFamily="34" charset="0"/>
              <a:buChar char="•"/>
            </a:pPr>
            <a:r>
              <a:rPr lang="en-US" dirty="0"/>
              <a:t>First, we do sparse covariance estimation to find an estimate of the precision matrix. In our example, we use graphical lasso approach to accomplish this task.</a:t>
            </a:r>
          </a:p>
          <a:p>
            <a:pPr marL="171450" indent="-171450">
              <a:buFont typeface="Arial" panose="020B0604020202020204" pitchFamily="34" charset="0"/>
              <a:buChar char="•"/>
            </a:pPr>
            <a:r>
              <a:rPr lang="en-US" dirty="0"/>
              <a:t>Second, we perform clustering technique to group returns into clusters that have similar behaviors. The clustering method we chose to use in our example is the affinity propagation approach.</a:t>
            </a:r>
          </a:p>
          <a:p>
            <a:pPr marL="171450" indent="-171450">
              <a:buFont typeface="Arial" panose="020B0604020202020204" pitchFamily="34" charset="0"/>
              <a:buChar char="•"/>
            </a:pPr>
            <a:r>
              <a:rPr lang="en-US" dirty="0"/>
              <a:t>Lastly, we utilize manifold learning techniques to find an 2D embedding for visualizing the network graph. In particular, we chose to use the Multidimensional Scaling, or MDS, approach to do so.</a:t>
            </a:r>
          </a:p>
          <a:p>
            <a:r>
              <a:rPr lang="en-US" dirty="0"/>
              <a:t>We can consider applying this algorithm to various datasets to extract the conditional dependency structure of the data and draw inferences based on the given network graph</a:t>
            </a:r>
            <a:r>
              <a:rPr lang="en-US" dirty="0" smtClean="0"/>
              <a:t>.</a:t>
            </a:r>
          </a:p>
          <a:p>
            <a:endParaRPr lang="en-US" dirty="0"/>
          </a:p>
          <a:p>
            <a:r>
              <a:rPr lang="en-US" b="1" dirty="0" smtClean="0">
                <a:solidFill>
                  <a:srgbClr val="FF0000"/>
                </a:solidFill>
              </a:rPr>
              <a:t>The Road Ahead…………..</a:t>
            </a:r>
            <a:endParaRPr lang="en-US" b="1" dirty="0">
              <a:solidFill>
                <a:srgbClr val="FF0000"/>
              </a:solidFill>
            </a:endParaRPr>
          </a:p>
          <a:p>
            <a:r>
              <a:rPr lang="en-US" dirty="0" smtClean="0"/>
              <a:t>Further, we will also analyze and find about the different zones namely normal ,Transitional and Crash periods  </a:t>
            </a:r>
            <a:r>
              <a:rPr lang="en-US" dirty="0"/>
              <a:t>u</a:t>
            </a:r>
            <a:r>
              <a:rPr lang="en-US" dirty="0" smtClean="0"/>
              <a:t>nder which the Stock portfolios can be further segregated to maximize Returns and Minimize Risks. We will use appropriate Modeling algorithms accordingly to draw further inferences…</a:t>
            </a:r>
            <a:r>
              <a:rPr lang="en-US" sz="1600" dirty="0" smtClean="0"/>
              <a:t>.</a:t>
            </a:r>
            <a:endParaRPr lang="en-US" sz="1600" dirty="0"/>
          </a:p>
        </p:txBody>
      </p:sp>
    </p:spTree>
    <p:extLst>
      <p:ext uri="{BB962C8B-B14F-4D97-AF65-F5344CB8AC3E}">
        <p14:creationId xmlns:p14="http://schemas.microsoft.com/office/powerpoint/2010/main" val="544254709"/>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Detailed Scope of Work:</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33" y="1211641"/>
            <a:ext cx="7319352"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772400" y="1211641"/>
            <a:ext cx="3938954" cy="5078313"/>
          </a:xfrm>
          <a:prstGeom prst="rect">
            <a:avLst/>
          </a:prstGeom>
        </p:spPr>
        <p:txBody>
          <a:bodyPr wrap="square">
            <a:spAutoFit/>
          </a:bodyPr>
          <a:lstStyle/>
          <a:p>
            <a:endParaRPr lang="en-US" dirty="0"/>
          </a:p>
          <a:p>
            <a:endParaRPr lang="en-US" dirty="0" smtClean="0"/>
          </a:p>
          <a:p>
            <a:r>
              <a:rPr lang="en-US" dirty="0" smtClean="0"/>
              <a:t>The </a:t>
            </a:r>
            <a:r>
              <a:rPr lang="en-US" dirty="0"/>
              <a:t>data range is from Jan 2011 to June 2020, with 5-year rolling </a:t>
            </a:r>
            <a:r>
              <a:rPr lang="en-US" dirty="0" smtClean="0"/>
              <a:t>windows. Each </a:t>
            </a:r>
            <a:r>
              <a:rPr lang="en-US" dirty="0"/>
              <a:t>frame is updated monthly (e.g. first frame is from Jan 2011 to Dec 2015, second frame is from Feb 2011 to Jan </a:t>
            </a:r>
            <a:r>
              <a:rPr lang="en-US" dirty="0" smtClean="0"/>
              <a:t>2016.There </a:t>
            </a:r>
            <a:r>
              <a:rPr lang="en-US" dirty="0"/>
              <a:t>are 55 frames (i.e. months) in total</a:t>
            </a:r>
          </a:p>
          <a:p>
            <a:r>
              <a:rPr lang="en-US" dirty="0"/>
              <a:t>Number of stocks included: 21 firms</a:t>
            </a:r>
            <a:r>
              <a:rPr lang="en-US" dirty="0" smtClean="0"/>
              <a:t>.</a:t>
            </a:r>
          </a:p>
          <a:p>
            <a:endParaRPr lang="en-US" dirty="0"/>
          </a:p>
          <a:p>
            <a:endParaRPr lang="en-US" dirty="0" smtClean="0"/>
          </a:p>
          <a:p>
            <a:r>
              <a:rPr lang="en-US" dirty="0" smtClean="0"/>
              <a:t>we </a:t>
            </a:r>
            <a:r>
              <a:rPr lang="en-US" dirty="0"/>
              <a:t>simply re-run the </a:t>
            </a:r>
            <a:r>
              <a:rPr lang="en-US" dirty="0" smtClean="0"/>
              <a:t>graphical Analysis </a:t>
            </a:r>
            <a:r>
              <a:rPr lang="en-US" dirty="0"/>
              <a:t>function for the various time frames (i.e. different </a:t>
            </a:r>
            <a:r>
              <a:rPr lang="en-US" dirty="0" smtClean="0"/>
              <a:t>start date </a:t>
            </a:r>
            <a:r>
              <a:rPr lang="en-US" dirty="0"/>
              <a:t>and </a:t>
            </a:r>
            <a:r>
              <a:rPr lang="en-US" dirty="0" smtClean="0"/>
              <a:t>end date) </a:t>
            </a:r>
            <a:r>
              <a:rPr lang="en-US" dirty="0"/>
              <a:t>to get the corresponding network graph.</a:t>
            </a:r>
          </a:p>
        </p:txBody>
      </p:sp>
    </p:spTree>
    <p:extLst>
      <p:ext uri="{BB962C8B-B14F-4D97-AF65-F5344CB8AC3E}">
        <p14:creationId xmlns:p14="http://schemas.microsoft.com/office/powerpoint/2010/main" val="116802119"/>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pPr algn="l"/>
            <a:r>
              <a:rPr lang="en-US" b="1" dirty="0" smtClean="0"/>
              <a:t/>
            </a:r>
            <a:br>
              <a:rPr lang="en-US" b="1" dirty="0" smtClean="0"/>
            </a:br>
            <a:r>
              <a:rPr lang="en-US" b="1" dirty="0" smtClean="0"/>
              <a:t/>
            </a:r>
            <a:br>
              <a:rPr lang="en-US" b="1" dirty="0" smtClean="0"/>
            </a:br>
            <a:r>
              <a:rPr lang="en-IN" dirty="0"/>
              <a:t>References</a:t>
            </a:r>
            <a:r>
              <a:rPr lang="en-IN" dirty="0" smtClean="0"/>
              <a:t>:</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433753" y="1250246"/>
            <a:ext cx="10785231" cy="4832092"/>
          </a:xfrm>
          <a:prstGeom prst="rect">
            <a:avLst/>
          </a:prstGeom>
          <a:solidFill>
            <a:schemeClr val="accent1">
              <a:lumMod val="40000"/>
              <a:lumOff val="60000"/>
            </a:schemeClr>
          </a:solidFill>
        </p:spPr>
        <p:txBody>
          <a:bodyPr wrap="square">
            <a:spAutoFit/>
          </a:bodyPr>
          <a:lstStyle/>
          <a:p>
            <a:r>
              <a:rPr lang="en-US" sz="1600" dirty="0"/>
              <a:t>[1] Zelia Cazalet. and Thierry Roncalli (October 2014), Facts and Fantasies About Factor Investing</a:t>
            </a:r>
          </a:p>
          <a:p>
            <a:r>
              <a:rPr lang="en-US" sz="1600" dirty="0"/>
              <a:t>[2] David Blitz and Milan Vidojevic ,The Characteristics of Factor Investing</a:t>
            </a:r>
          </a:p>
          <a:p>
            <a:r>
              <a:rPr lang="en-US" sz="1600" dirty="0"/>
              <a:t>[3] Andrew Ang (06-10-2013), Chapter 14: Factor Investing</a:t>
            </a:r>
          </a:p>
          <a:p>
            <a:r>
              <a:rPr lang="en-US" sz="1600" dirty="0"/>
              <a:t>[4] An EDHEC-Risk Institute Publication  (March 2020),Factor Investing in Liability-Driven and Goal-Based Investment Solutions</a:t>
            </a:r>
          </a:p>
          <a:p>
            <a:r>
              <a:rPr lang="en-US" sz="1600" dirty="0"/>
              <a:t>[5] </a:t>
            </a:r>
            <a:r>
              <a:rPr lang="en-IN" sz="1600" dirty="0"/>
              <a:t>Scott N. Pappas, CFA; Joel M. Dickson, Ph.D.</a:t>
            </a:r>
            <a:r>
              <a:rPr lang="en-US" sz="1600" dirty="0"/>
              <a:t> (</a:t>
            </a:r>
            <a:r>
              <a:rPr lang="en-IN" sz="1600" dirty="0"/>
              <a:t>April 2015</a:t>
            </a:r>
            <a:r>
              <a:rPr lang="en-US" sz="1600" dirty="0"/>
              <a:t>), </a:t>
            </a:r>
            <a:r>
              <a:rPr lang="en-IN" sz="1600" dirty="0"/>
              <a:t>Factor-based investing</a:t>
            </a:r>
            <a:endParaRPr lang="en-US" sz="1600" dirty="0"/>
          </a:p>
          <a:p>
            <a:r>
              <a:rPr lang="en-US" sz="1600" dirty="0"/>
              <a:t>[6] </a:t>
            </a:r>
            <a:r>
              <a:rPr lang="en-US" sz="1600" i="1" dirty="0"/>
              <a:t>Douglas M. Grim, CFA; Scott N. Pappas, CFA; Ravi G. Tolani; Savas Kesidis</a:t>
            </a:r>
            <a:r>
              <a:rPr lang="en-US" sz="1600" dirty="0"/>
              <a:t> (April 2017), Equity factor-based investing: A practitioner’s guide</a:t>
            </a:r>
          </a:p>
          <a:p>
            <a:r>
              <a:rPr lang="en-US" sz="1600" dirty="0"/>
              <a:t>[7] An EDHEC-Risk Institute  Publication (September 2020), The EDHEC European ETF, Smart Beta and Factor Investing Survey</a:t>
            </a:r>
            <a:r>
              <a:rPr lang="en-US" sz="1600" b="1" dirty="0"/>
              <a:t> </a:t>
            </a:r>
            <a:endParaRPr lang="en-US" sz="1600" dirty="0"/>
          </a:p>
          <a:p>
            <a:r>
              <a:rPr lang="en-US" sz="1600" dirty="0"/>
              <a:t>[8] An EDHEC-Risk Institute  </a:t>
            </a:r>
            <a:r>
              <a:rPr lang="en-IN" sz="1600" dirty="0"/>
              <a:t>Publication </a:t>
            </a:r>
            <a:r>
              <a:rPr lang="en-US" sz="1600" dirty="0"/>
              <a:t>(September 2018), The EDHEC European ETF and Smart Beta and FactorInvesting Survey 2018</a:t>
            </a:r>
          </a:p>
          <a:p>
            <a:r>
              <a:rPr lang="en-US" sz="1600" dirty="0"/>
              <a:t>[9] An EDHEC-Risk Institute  </a:t>
            </a:r>
            <a:r>
              <a:rPr lang="en-IN" sz="1600" dirty="0"/>
              <a:t>Publication </a:t>
            </a:r>
            <a:r>
              <a:rPr lang="en-US" sz="1600" dirty="0"/>
              <a:t>(September 2019), </a:t>
            </a:r>
            <a:r>
              <a:rPr lang="en-IN" sz="1600" dirty="0"/>
              <a:t>The EDHEC European ETF, Smart Beta and Factor Investing Survey 2019 </a:t>
            </a:r>
            <a:endParaRPr lang="en-US" sz="1600" dirty="0"/>
          </a:p>
          <a:p>
            <a:r>
              <a:rPr lang="en-US" sz="1600" dirty="0"/>
              <a:t>[10] An EDHEC-Risk Institute  </a:t>
            </a:r>
            <a:r>
              <a:rPr lang="en-IN" sz="1600" dirty="0"/>
              <a:t>Publication </a:t>
            </a:r>
            <a:r>
              <a:rPr lang="en-US" sz="1600" dirty="0"/>
              <a:t>(February 2018), Smart Beta and Beyond: Maximizing the Benefits ofFactor Investing</a:t>
            </a:r>
          </a:p>
          <a:p>
            <a:r>
              <a:rPr lang="en-US" sz="1600" dirty="0"/>
              <a:t> [11] EUGENE PODKAMINER (SUMMER 2015 Volume 24 Number 2), </a:t>
            </a:r>
            <a:r>
              <a:rPr lang="en-IN" sz="1600" dirty="0"/>
              <a:t>The Education of Beta: Can Alternative Indexes Make Your Portfolio Smarter?</a:t>
            </a:r>
            <a:endParaRPr lang="en-US" sz="1600" dirty="0"/>
          </a:p>
          <a:p>
            <a:endParaRPr lang="en-US" sz="1600" dirty="0"/>
          </a:p>
        </p:txBody>
      </p:sp>
    </p:spTree>
    <p:extLst>
      <p:ext uri="{BB962C8B-B14F-4D97-AF65-F5344CB8AC3E}">
        <p14:creationId xmlns:p14="http://schemas.microsoft.com/office/powerpoint/2010/main" val="636847118"/>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1041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IN" dirty="0"/>
              <a:t>Background Information</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1247696" y="1239139"/>
            <a:ext cx="10240919" cy="5552289"/>
          </a:xfrm>
          <a:prstGeom prst="rect">
            <a:avLst/>
          </a:prstGeom>
          <a:noFill/>
        </p:spPr>
        <p:txBody>
          <a:bodyPr wrap="square" lIns="108000" rIns="108000" rtlCol="0">
            <a:spAutoFit/>
          </a:bodyPr>
          <a:lstStyle/>
          <a:p>
            <a:pPr lvl="0"/>
            <a:endParaRPr lang="en-GB" dirty="0" smtClean="0"/>
          </a:p>
          <a:p>
            <a:pPr lvl="0"/>
            <a:r>
              <a:rPr lang="en-GB" dirty="0" smtClean="0"/>
              <a:t>What </a:t>
            </a:r>
            <a:r>
              <a:rPr lang="en-GB" dirty="0"/>
              <a:t>are the main categories of risk we should be concerned about when making any financial investment</a:t>
            </a:r>
            <a:r>
              <a:rPr lang="en-GB" dirty="0" smtClean="0"/>
              <a:t>?</a:t>
            </a:r>
          </a:p>
          <a:p>
            <a:pPr marL="342900" indent="-342900">
              <a:spcBef>
                <a:spcPct val="20000"/>
              </a:spcBef>
              <a:buFont typeface="Wingdings" pitchFamily="2" charset="2"/>
              <a:buChar char="§"/>
            </a:pPr>
            <a:r>
              <a:rPr lang="en-GB" dirty="0">
                <a:solidFill>
                  <a:srgbClr val="00245E"/>
                </a:solidFill>
              </a:rPr>
              <a:t>Systematic &amp; Unsystematic risk</a:t>
            </a:r>
          </a:p>
          <a:p>
            <a:pPr marL="342900" indent="-342900">
              <a:spcBef>
                <a:spcPct val="20000"/>
              </a:spcBef>
              <a:buFont typeface="Wingdings" pitchFamily="2" charset="2"/>
              <a:buChar char="§"/>
            </a:pPr>
            <a:r>
              <a:rPr lang="en-GB" dirty="0">
                <a:solidFill>
                  <a:srgbClr val="00245E"/>
                </a:solidFill>
              </a:rPr>
              <a:t>Inflation risk</a:t>
            </a:r>
          </a:p>
          <a:p>
            <a:pPr marL="342900" indent="-342900">
              <a:spcBef>
                <a:spcPct val="20000"/>
              </a:spcBef>
              <a:buFont typeface="Wingdings" pitchFamily="2" charset="2"/>
              <a:buChar char="§"/>
            </a:pPr>
            <a:r>
              <a:rPr lang="en-GB" dirty="0">
                <a:solidFill>
                  <a:srgbClr val="00245E"/>
                </a:solidFill>
              </a:rPr>
              <a:t>Sentiment risk</a:t>
            </a:r>
          </a:p>
          <a:p>
            <a:pPr marL="342900" indent="-342900">
              <a:spcBef>
                <a:spcPct val="20000"/>
              </a:spcBef>
              <a:buFont typeface="Wingdings" pitchFamily="2" charset="2"/>
              <a:buChar char="§"/>
            </a:pPr>
            <a:r>
              <a:rPr lang="en-GB" dirty="0">
                <a:solidFill>
                  <a:srgbClr val="00245E"/>
                </a:solidFill>
              </a:rPr>
              <a:t>Interest Rate risk</a:t>
            </a:r>
          </a:p>
          <a:p>
            <a:pPr marL="342900" indent="-342900">
              <a:spcBef>
                <a:spcPct val="20000"/>
              </a:spcBef>
              <a:buFont typeface="Wingdings" pitchFamily="2" charset="2"/>
              <a:buChar char="§"/>
            </a:pPr>
            <a:r>
              <a:rPr lang="en-GB" dirty="0">
                <a:solidFill>
                  <a:srgbClr val="00245E"/>
                </a:solidFill>
              </a:rPr>
              <a:t>Credit risk</a:t>
            </a:r>
          </a:p>
          <a:p>
            <a:pPr marL="342900" indent="-342900">
              <a:spcBef>
                <a:spcPct val="20000"/>
              </a:spcBef>
              <a:buFont typeface="Wingdings" pitchFamily="2" charset="2"/>
              <a:buChar char="§"/>
            </a:pPr>
            <a:r>
              <a:rPr lang="en-GB" dirty="0">
                <a:solidFill>
                  <a:srgbClr val="00245E"/>
                </a:solidFill>
              </a:rPr>
              <a:t>Currency risk</a:t>
            </a:r>
          </a:p>
          <a:p>
            <a:pPr marL="342900" indent="-342900">
              <a:spcBef>
                <a:spcPct val="20000"/>
              </a:spcBef>
              <a:buFont typeface="Wingdings" pitchFamily="2" charset="2"/>
              <a:buChar char="§"/>
            </a:pPr>
            <a:r>
              <a:rPr lang="en-GB" dirty="0">
                <a:solidFill>
                  <a:srgbClr val="00245E"/>
                </a:solidFill>
              </a:rPr>
              <a:t>Liquidity risk</a:t>
            </a:r>
          </a:p>
          <a:p>
            <a:pPr marL="342900" indent="-342900">
              <a:spcBef>
                <a:spcPct val="20000"/>
              </a:spcBef>
              <a:buFont typeface="Wingdings" pitchFamily="2" charset="2"/>
              <a:buChar char="§"/>
            </a:pPr>
            <a:r>
              <a:rPr lang="en-GB" dirty="0">
                <a:solidFill>
                  <a:srgbClr val="00245E"/>
                </a:solidFill>
              </a:rPr>
              <a:t>Event risk</a:t>
            </a:r>
          </a:p>
          <a:p>
            <a:pPr marL="342900" indent="-342900">
              <a:spcBef>
                <a:spcPct val="20000"/>
              </a:spcBef>
              <a:buFont typeface="Wingdings" pitchFamily="2" charset="2"/>
              <a:buChar char="§"/>
            </a:pPr>
            <a:r>
              <a:rPr lang="en-GB" dirty="0">
                <a:solidFill>
                  <a:srgbClr val="00245E"/>
                </a:solidFill>
              </a:rPr>
              <a:t>Political risk</a:t>
            </a:r>
          </a:p>
          <a:p>
            <a:pPr marL="342900" indent="-342900">
              <a:spcBef>
                <a:spcPct val="20000"/>
              </a:spcBef>
              <a:buFont typeface="Wingdings" pitchFamily="2" charset="2"/>
              <a:buChar char="§"/>
            </a:pPr>
            <a:r>
              <a:rPr lang="en-GB" dirty="0">
                <a:solidFill>
                  <a:srgbClr val="00245E"/>
                </a:solidFill>
              </a:rPr>
              <a:t>Operational risk</a:t>
            </a:r>
          </a:p>
          <a:p>
            <a:pPr marL="342900" indent="-342900">
              <a:spcBef>
                <a:spcPct val="20000"/>
              </a:spcBef>
              <a:buFont typeface="Wingdings" pitchFamily="2" charset="2"/>
              <a:buChar char="§"/>
            </a:pPr>
            <a:r>
              <a:rPr lang="en-GB" dirty="0">
                <a:solidFill>
                  <a:srgbClr val="00245E"/>
                </a:solidFill>
              </a:rPr>
              <a:t>Relative risk</a:t>
            </a:r>
          </a:p>
          <a:p>
            <a:pPr marL="342900" indent="-342900">
              <a:spcBef>
                <a:spcPct val="20000"/>
              </a:spcBef>
              <a:buFont typeface="Wingdings" pitchFamily="2" charset="2"/>
              <a:buChar char="§"/>
            </a:pPr>
            <a:r>
              <a:rPr lang="en-GB" dirty="0">
                <a:solidFill>
                  <a:srgbClr val="00245E"/>
                </a:solidFill>
              </a:rPr>
              <a:t>Gearing risk</a:t>
            </a:r>
          </a:p>
          <a:p>
            <a:pPr marL="342900" indent="-342900">
              <a:spcBef>
                <a:spcPct val="20000"/>
              </a:spcBef>
              <a:buFont typeface="Wingdings" pitchFamily="2" charset="2"/>
              <a:buChar char="§"/>
            </a:pPr>
            <a:r>
              <a:rPr lang="en-GB" dirty="0">
                <a:solidFill>
                  <a:srgbClr val="00245E"/>
                </a:solidFill>
              </a:rPr>
              <a:t>Non-diversification risk</a:t>
            </a:r>
          </a:p>
          <a:p>
            <a:pPr lvl="0"/>
            <a:endParaRPr lang="en-US" sz="2000" dirty="0">
              <a:latin typeface="Arial" pitchFamily="34" charset="0"/>
              <a:cs typeface="Arial" pitchFamily="34" charset="0"/>
            </a:endParaRPr>
          </a:p>
        </p:txBody>
      </p:sp>
    </p:spTree>
    <p:extLst>
      <p:ext uri="{BB962C8B-B14F-4D97-AF65-F5344CB8AC3E}">
        <p14:creationId xmlns:p14="http://schemas.microsoft.com/office/powerpoint/2010/main" val="2794430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45243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t>M</a:t>
            </a:r>
            <a:r>
              <a:rPr lang="en-US" b="1" dirty="0" smtClean="0"/>
              <a:t>aximizing </a:t>
            </a:r>
            <a:r>
              <a:rPr lang="en-US" b="1" dirty="0"/>
              <a:t>R</a:t>
            </a:r>
            <a:r>
              <a:rPr lang="en-US" b="1" dirty="0" smtClean="0"/>
              <a:t>eturns:</a:t>
            </a:r>
          </a:p>
          <a:p>
            <a:r>
              <a:rPr lang="en-US" dirty="0" smtClean="0"/>
              <a:t>As </a:t>
            </a:r>
            <a:r>
              <a:rPr lang="en-US" dirty="0"/>
              <a:t>an investor you want to maximize the returns for a given level of </a:t>
            </a:r>
            <a:r>
              <a:rPr lang="en-US" dirty="0" smtClean="0"/>
              <a:t>risk. The </a:t>
            </a:r>
            <a:r>
              <a:rPr lang="en-US" dirty="0"/>
              <a:t>relationship between the returns for the different assets in the portfolio is </a:t>
            </a:r>
            <a:r>
              <a:rPr lang="en-US" dirty="0" smtClean="0"/>
              <a:t>important. A </a:t>
            </a:r>
            <a:r>
              <a:rPr lang="en-US" dirty="0"/>
              <a:t>good portfolio is not simply a collection of individually good investments</a:t>
            </a:r>
            <a:r>
              <a:rPr lang="en-US" dirty="0" smtClean="0"/>
              <a:t>.</a:t>
            </a:r>
          </a:p>
          <a:p>
            <a:endParaRPr lang="en-US" b="1" dirty="0"/>
          </a:p>
          <a:p>
            <a:r>
              <a:rPr lang="en-US" b="1" dirty="0"/>
              <a:t>Risk Aversion:</a:t>
            </a:r>
          </a:p>
          <a:p>
            <a:endParaRPr lang="en-US" b="1" dirty="0"/>
          </a:p>
          <a:p>
            <a:r>
              <a:rPr lang="en-US" dirty="0"/>
              <a:t>Given a choice between two assets with equal rates of return, most investors will select the asset with the lower level of </a:t>
            </a:r>
            <a:r>
              <a:rPr lang="en-US" dirty="0" smtClean="0"/>
              <a:t>risk. Risk </a:t>
            </a:r>
            <a:r>
              <a:rPr lang="en-US" dirty="0"/>
              <a:t>aversion is a consequence of decreasing marginal utility of consumption</a:t>
            </a:r>
            <a:r>
              <a:rPr lang="en-US" dirty="0" smtClean="0"/>
              <a:t>.</a:t>
            </a:r>
          </a:p>
          <a:p>
            <a:endParaRPr lang="en-US" b="1" dirty="0"/>
          </a:p>
          <a:p>
            <a:r>
              <a:rPr lang="en-US" b="1" i="1" dirty="0" smtClean="0"/>
              <a:t>In a nutshell we can conclude that modern investors want maximum returns and minimal risks. Having defined the problem statement we will explore various possibilities </a:t>
            </a:r>
            <a:r>
              <a:rPr lang="en-US" b="1" i="1" dirty="0"/>
              <a:t>starting with Markowitz Portfolio </a:t>
            </a:r>
            <a:r>
              <a:rPr lang="en-US" b="1" i="1" dirty="0" smtClean="0"/>
              <a:t>Theory and then moving on to CAPM </a:t>
            </a:r>
            <a:r>
              <a:rPr lang="en-US" b="1" i="1" dirty="0"/>
              <a:t>and then to </a:t>
            </a:r>
            <a:r>
              <a:rPr lang="en-US" b="1" i="1" dirty="0" smtClean="0"/>
              <a:t>arbitrage-pricing-theory and then finally arrive at multi factor investments as the  most latest paradigm applied in stock market portfolios formulations.</a:t>
            </a:r>
            <a:endParaRPr lang="en-US" b="1" i="1" dirty="0"/>
          </a:p>
          <a:p>
            <a:endParaRPr lang="en-US" b="1" dirty="0"/>
          </a:p>
        </p:txBody>
      </p:sp>
    </p:spTree>
    <p:extLst>
      <p:ext uri="{BB962C8B-B14F-4D97-AF65-F5344CB8AC3E}">
        <p14:creationId xmlns:p14="http://schemas.microsoft.com/office/powerpoint/2010/main" val="114858661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04801" y="1293917"/>
            <a:ext cx="11371384" cy="50783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solidFill>
                  <a:srgbClr val="FFFF00"/>
                </a:solidFill>
              </a:rPr>
              <a:t>Assumptions of </a:t>
            </a:r>
            <a:r>
              <a:rPr lang="en-US" b="1" dirty="0" smtClean="0">
                <a:solidFill>
                  <a:srgbClr val="FFFF00"/>
                </a:solidFill>
              </a:rPr>
              <a:t> Markowitz </a:t>
            </a:r>
            <a:r>
              <a:rPr lang="en-US" b="1" dirty="0">
                <a:solidFill>
                  <a:srgbClr val="FFFF00"/>
                </a:solidFill>
              </a:rPr>
              <a:t>Portfolio Theory</a:t>
            </a:r>
            <a:r>
              <a:rPr lang="en-US" b="1" dirty="0" smtClean="0">
                <a:solidFill>
                  <a:srgbClr val="FFFF00"/>
                </a:solidFill>
              </a:rPr>
              <a:t>:</a:t>
            </a:r>
            <a:endParaRPr lang="en-US" sz="2400" b="1" dirty="0">
              <a:latin typeface="Arial" pitchFamily="34" charset="0"/>
              <a:cs typeface="Arial" pitchFamily="34" charset="0"/>
            </a:endParaRPr>
          </a:p>
          <a:p>
            <a:pPr marL="342900" indent="-342900">
              <a:buAutoNum type="arabicPeriod"/>
            </a:pPr>
            <a:r>
              <a:rPr lang="en-US" sz="2400" b="1" dirty="0" smtClean="0">
                <a:latin typeface="Arial" pitchFamily="34" charset="0"/>
                <a:cs typeface="Arial" pitchFamily="34" charset="0"/>
              </a:rPr>
              <a:t>Investors </a:t>
            </a:r>
            <a:r>
              <a:rPr lang="en-US" sz="2400" b="1" dirty="0">
                <a:latin typeface="Arial" pitchFamily="34" charset="0"/>
                <a:cs typeface="Arial" pitchFamily="34" charset="0"/>
              </a:rPr>
              <a:t>consider each investment alternative as being presented by a probability distribution of expected returns over some holding period</a:t>
            </a:r>
            <a:r>
              <a:rPr lang="en-US" sz="2400" b="1" dirty="0" smtClean="0">
                <a:latin typeface="Arial" pitchFamily="34" charset="0"/>
                <a:cs typeface="Arial" pitchFamily="34" charset="0"/>
              </a:rPr>
              <a:t>.</a:t>
            </a:r>
          </a:p>
          <a:p>
            <a:endParaRPr lang="en-US" sz="2400" b="1" dirty="0">
              <a:latin typeface="Arial" pitchFamily="34" charset="0"/>
              <a:cs typeface="Arial" pitchFamily="34" charset="0"/>
            </a:endParaRPr>
          </a:p>
          <a:p>
            <a:r>
              <a:rPr lang="en-US" sz="2400" b="1" dirty="0">
                <a:latin typeface="Arial" pitchFamily="34" charset="0"/>
                <a:cs typeface="Arial" pitchFamily="34" charset="0"/>
              </a:rPr>
              <a:t>2. Investors minimize one-period expected utility, and their utility curves demonstrate diminishing marginal utility of wealth.I.e., investors like higher returns, but they are risk-averse in seeking those returns And, again, this is a one-period model (i.e., the portfolio will need to be rebalanced at some point in the future in order to remain optimal</a:t>
            </a:r>
            <a:r>
              <a:rPr lang="en-US" sz="2400" b="1" dirty="0" smtClean="0">
                <a:latin typeface="Arial" pitchFamily="34" charset="0"/>
                <a:cs typeface="Arial" pitchFamily="34" charset="0"/>
              </a:rPr>
              <a:t>).</a:t>
            </a:r>
          </a:p>
          <a:p>
            <a:endParaRPr lang="en-US" sz="2400" b="1" dirty="0">
              <a:latin typeface="Arial" pitchFamily="34" charset="0"/>
              <a:cs typeface="Arial" pitchFamily="34" charset="0"/>
            </a:endParaRPr>
          </a:p>
          <a:p>
            <a:r>
              <a:rPr lang="en-US" sz="2400" b="1" dirty="0">
                <a:latin typeface="Arial" pitchFamily="34" charset="0"/>
                <a:cs typeface="Arial" pitchFamily="34" charset="0"/>
              </a:rPr>
              <a:t>3. Investors estimate the risk of the portfolio on the basis of the variability of expected </a:t>
            </a:r>
            <a:r>
              <a:rPr lang="en-US" sz="2400" b="1" dirty="0" smtClean="0">
                <a:latin typeface="Arial" pitchFamily="34" charset="0"/>
                <a:cs typeface="Arial" pitchFamily="34" charset="0"/>
              </a:rPr>
              <a:t>returns. I.e</a:t>
            </a:r>
            <a:r>
              <a:rPr lang="en-US" sz="2400" b="1" dirty="0">
                <a:latin typeface="Arial" pitchFamily="34" charset="0"/>
                <a:cs typeface="Arial" pitchFamily="34" charset="0"/>
              </a:rPr>
              <a:t>., out of all the possible measures, variance is the key measure of risk</a:t>
            </a:r>
          </a:p>
          <a:p>
            <a:endParaRPr lang="en-US" b="1" dirty="0"/>
          </a:p>
        </p:txBody>
      </p:sp>
    </p:spTree>
    <p:extLst>
      <p:ext uri="{BB962C8B-B14F-4D97-AF65-F5344CB8AC3E}">
        <p14:creationId xmlns:p14="http://schemas.microsoft.com/office/powerpoint/2010/main" val="134371526"/>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86862" y="1293917"/>
            <a:ext cx="11500338" cy="504753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solidFill>
                  <a:srgbClr val="FFFF00"/>
                </a:solidFill>
              </a:rPr>
              <a:t>Assumptions of </a:t>
            </a:r>
            <a:r>
              <a:rPr lang="en-US" b="1" dirty="0" smtClean="0">
                <a:solidFill>
                  <a:srgbClr val="FFFF00"/>
                </a:solidFill>
              </a:rPr>
              <a:t> Markowitz </a:t>
            </a:r>
            <a:r>
              <a:rPr lang="en-US" b="1" dirty="0">
                <a:solidFill>
                  <a:srgbClr val="FFFF00"/>
                </a:solidFill>
              </a:rPr>
              <a:t>Portfolio Theory</a:t>
            </a:r>
            <a:r>
              <a:rPr lang="en-US" b="1" dirty="0" smtClean="0">
                <a:solidFill>
                  <a:srgbClr val="FFFF00"/>
                </a:solidFill>
              </a:rPr>
              <a:t>:</a:t>
            </a:r>
            <a:endParaRPr lang="en-US" b="1" dirty="0"/>
          </a:p>
          <a:p>
            <a:r>
              <a:rPr lang="en-US" sz="2200" b="1" dirty="0">
                <a:latin typeface="Arial" pitchFamily="34" charset="0"/>
                <a:cs typeface="Arial" pitchFamily="34" charset="0"/>
              </a:rPr>
              <a:t>4. Investors base decisions solely on expected return and risk, so their utility curves are a function of only expected portfolio returns and the expected variance (or standard deviation) of portfolio returns</a:t>
            </a:r>
            <a:r>
              <a:rPr lang="en-US" sz="2200" b="1" dirty="0" smtClean="0">
                <a:latin typeface="Arial" pitchFamily="34" charset="0"/>
                <a:cs typeface="Arial" pitchFamily="34" charset="0"/>
              </a:rPr>
              <a:t>.</a:t>
            </a:r>
          </a:p>
          <a:p>
            <a:endParaRPr lang="en-US" sz="2200" b="1" dirty="0">
              <a:latin typeface="Arial" pitchFamily="34" charset="0"/>
              <a:cs typeface="Arial" pitchFamily="34" charset="0"/>
            </a:endParaRPr>
          </a:p>
          <a:p>
            <a:r>
              <a:rPr lang="en-US" sz="2200" b="1" dirty="0" smtClean="0">
                <a:latin typeface="Arial" pitchFamily="34" charset="0"/>
                <a:cs typeface="Arial" pitchFamily="34" charset="0"/>
              </a:rPr>
              <a:t>Investors</a:t>
            </a:r>
            <a:r>
              <a:rPr lang="en-US" sz="2200" b="1" dirty="0">
                <a:latin typeface="Arial" pitchFamily="34" charset="0"/>
                <a:cs typeface="Arial" pitchFamily="34" charset="0"/>
              </a:rPr>
              <a:t>’ utility curves are functions of only expected return and the variance (or standard deviation) of </a:t>
            </a:r>
            <a:r>
              <a:rPr lang="en-US" sz="2200" b="1" dirty="0" smtClean="0">
                <a:latin typeface="Arial" pitchFamily="34" charset="0"/>
                <a:cs typeface="Arial" pitchFamily="34" charset="0"/>
              </a:rPr>
              <a:t>returns. Stocks’ </a:t>
            </a:r>
            <a:r>
              <a:rPr lang="en-US" sz="2200" b="1" dirty="0">
                <a:latin typeface="Arial" pitchFamily="34" charset="0"/>
                <a:cs typeface="Arial" pitchFamily="34" charset="0"/>
              </a:rPr>
              <a:t>returns are normally distributed or follow some other distribution that is fully described by mean and variance</a:t>
            </a:r>
            <a:r>
              <a:rPr lang="en-US" sz="2200" b="1" dirty="0" smtClean="0">
                <a:latin typeface="Arial" pitchFamily="34" charset="0"/>
                <a:cs typeface="Arial" pitchFamily="34" charset="0"/>
              </a:rPr>
              <a:t>.</a:t>
            </a:r>
            <a:endParaRPr lang="en-US" sz="2200" b="1" dirty="0">
              <a:latin typeface="Arial" pitchFamily="34" charset="0"/>
              <a:cs typeface="Arial" pitchFamily="34" charset="0"/>
            </a:endParaRPr>
          </a:p>
          <a:p>
            <a:r>
              <a:rPr lang="en-US" sz="2200" b="1" dirty="0">
                <a:latin typeface="Arial" pitchFamily="34" charset="0"/>
                <a:cs typeface="Arial" pitchFamily="34" charset="0"/>
              </a:rPr>
              <a:t>5. For a given risk level, investors prefer higher returns to lower returns.  Similarly, for a given level of expected returns, investors prefer less risk to more risk</a:t>
            </a:r>
            <a:r>
              <a:rPr lang="en-US" sz="2200" b="1" dirty="0" smtClean="0">
                <a:latin typeface="Arial" pitchFamily="34" charset="0"/>
                <a:cs typeface="Arial" pitchFamily="34" charset="0"/>
              </a:rPr>
              <a:t>.</a:t>
            </a:r>
          </a:p>
          <a:p>
            <a:endParaRPr lang="en-US" sz="2200" b="1" dirty="0">
              <a:latin typeface="Arial" pitchFamily="34" charset="0"/>
              <a:cs typeface="Arial" pitchFamily="34" charset="0"/>
            </a:endParaRPr>
          </a:p>
          <a:p>
            <a:r>
              <a:rPr lang="en-US" sz="2200" b="1" dirty="0" smtClean="0">
                <a:latin typeface="Arial" pitchFamily="34" charset="0"/>
                <a:cs typeface="Arial" pitchFamily="34" charset="0"/>
              </a:rPr>
              <a:t>Using </a:t>
            </a:r>
            <a:r>
              <a:rPr lang="en-US" sz="2200" b="1" dirty="0">
                <a:latin typeface="Arial" pitchFamily="34" charset="0"/>
                <a:cs typeface="Arial" pitchFamily="34" charset="0"/>
              </a:rPr>
              <a:t>these five assumptions, a single asset or portfolio of assets is considered to be efficient if no other asset or portfolio of assets offers higher expected return with the same (or lower) risk, or lower risk with the same (or higher) expected </a:t>
            </a:r>
            <a:r>
              <a:rPr lang="en-US" sz="2200" b="1" dirty="0" smtClean="0">
                <a:latin typeface="Arial" pitchFamily="34" charset="0"/>
                <a:cs typeface="Arial" pitchFamily="34" charset="0"/>
              </a:rPr>
              <a:t>return.</a:t>
            </a:r>
            <a:endParaRPr lang="en-US" sz="2200" b="1" dirty="0">
              <a:latin typeface="Arial" pitchFamily="34" charset="0"/>
              <a:cs typeface="Arial" pitchFamily="34" charset="0"/>
            </a:endParaRPr>
          </a:p>
          <a:p>
            <a:endParaRPr lang="en-US" b="1" dirty="0"/>
          </a:p>
        </p:txBody>
      </p:sp>
    </p:spTree>
    <p:extLst>
      <p:ext uri="{BB962C8B-B14F-4D97-AF65-F5344CB8AC3E}">
        <p14:creationId xmlns:p14="http://schemas.microsoft.com/office/powerpoint/2010/main" val="221449132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445477" y="1348154"/>
            <a:ext cx="11347938" cy="5016758"/>
          </a:xfrm>
          <a:prstGeom prst="rect">
            <a:avLst/>
          </a:prstGeom>
        </p:spPr>
        <p:style>
          <a:lnRef idx="1">
            <a:schemeClr val="accent2"/>
          </a:lnRef>
          <a:fillRef idx="3">
            <a:schemeClr val="accent2"/>
          </a:fillRef>
          <a:effectRef idx="2">
            <a:schemeClr val="accent2"/>
          </a:effectRef>
          <a:fontRef idx="minor">
            <a:schemeClr val="lt1"/>
          </a:fontRef>
        </p:style>
        <p:txBody>
          <a:bodyPr wrap="square" lIns="108000" rIns="108000" rtlCol="0">
            <a:spAutoFit/>
          </a:bodyPr>
          <a:lstStyle/>
          <a:p>
            <a:pPr lvl="0"/>
            <a:r>
              <a:rPr lang="en-US" sz="2000" b="1" dirty="0">
                <a:solidFill>
                  <a:srgbClr val="FFFF00"/>
                </a:solidFill>
                <a:latin typeface="Arial" pitchFamily="34" charset="0"/>
                <a:cs typeface="Arial" pitchFamily="34" charset="0"/>
              </a:rPr>
              <a:t>Systematic versus Idiosyncratic Risk:</a:t>
            </a:r>
          </a:p>
          <a:p>
            <a:pPr lvl="0"/>
            <a:r>
              <a:rPr lang="en-US" sz="2000" dirty="0">
                <a:latin typeface="Arial" pitchFamily="34" charset="0"/>
                <a:cs typeface="Arial" pitchFamily="34" charset="0"/>
              </a:rPr>
              <a:t>An investment’s systematic risk is far more important than its unsystematic risk</a:t>
            </a:r>
            <a:r>
              <a:rPr lang="en-US" sz="2000" dirty="0" smtClean="0">
                <a:latin typeface="Arial" pitchFamily="34" charset="0"/>
                <a:cs typeface="Arial" pitchFamily="34" charset="0"/>
              </a:rPr>
              <a:t>.</a:t>
            </a:r>
          </a:p>
          <a:p>
            <a:pPr lvl="0"/>
            <a:endParaRPr lang="en-US" sz="2000" dirty="0">
              <a:latin typeface="Arial" pitchFamily="34" charset="0"/>
              <a:cs typeface="Arial" pitchFamily="34" charset="0"/>
            </a:endParaRPr>
          </a:p>
          <a:p>
            <a:pPr lvl="0"/>
            <a:r>
              <a:rPr lang="en-US" sz="2000" dirty="0">
                <a:latin typeface="Arial" pitchFamily="34" charset="0"/>
                <a:cs typeface="Arial" pitchFamily="34" charset="0"/>
              </a:rPr>
              <a:t>If the risk of an investment comes mainly from unsystematic risk, the investment will tend to have a low correlation with the returns of most of the other stocks in the portfolio, and will make a minor contribution to the portfolio’s overall risk.</a:t>
            </a:r>
          </a:p>
          <a:p>
            <a:pPr lvl="0"/>
            <a:endParaRPr lang="en-US" sz="2000" dirty="0">
              <a:latin typeface="Arial" pitchFamily="34" charset="0"/>
              <a:cs typeface="Arial" pitchFamily="34" charset="0"/>
            </a:endParaRPr>
          </a:p>
          <a:p>
            <a:pPr lvl="0"/>
            <a:r>
              <a:rPr lang="en-US" sz="2000" b="1" dirty="0">
                <a:solidFill>
                  <a:srgbClr val="FFFF00"/>
                </a:solidFill>
                <a:latin typeface="Arial" pitchFamily="34" charset="0"/>
                <a:cs typeface="Arial" pitchFamily="34" charset="0"/>
              </a:rPr>
              <a:t>Diversification and Systematic Risk:</a:t>
            </a:r>
          </a:p>
          <a:p>
            <a:pPr lvl="0"/>
            <a:r>
              <a:rPr lang="en-US" sz="2000" dirty="0">
                <a:latin typeface="Arial" pitchFamily="34" charset="0"/>
                <a:cs typeface="Arial" pitchFamily="34" charset="0"/>
              </a:rPr>
              <a:t>Systematic or non-diversifiable risk is not reduced even as we increase the number of stocks in the portfolio</a:t>
            </a:r>
            <a:r>
              <a:rPr lang="en-US" sz="2000" dirty="0" smtClean="0">
                <a:latin typeface="Arial" pitchFamily="34" charset="0"/>
                <a:cs typeface="Arial" pitchFamily="34" charset="0"/>
              </a:rPr>
              <a:t>.</a:t>
            </a:r>
          </a:p>
          <a:p>
            <a:pPr lvl="0"/>
            <a:endParaRPr lang="en-US" sz="2000" dirty="0">
              <a:latin typeface="Arial" pitchFamily="34" charset="0"/>
              <a:cs typeface="Arial" pitchFamily="34" charset="0"/>
            </a:endParaRPr>
          </a:p>
          <a:p>
            <a:pPr lvl="0"/>
            <a:r>
              <a:rPr lang="en-US" sz="2000" dirty="0">
                <a:latin typeface="Arial" pitchFamily="34" charset="0"/>
                <a:cs typeface="Arial" pitchFamily="34" charset="0"/>
              </a:rPr>
              <a:t>Systematic sources of risk (such as inflation, war, interest rates) are common to most investments resulting in a perfect positive correlation and no diversification benefit</a:t>
            </a:r>
            <a:r>
              <a:rPr lang="en-US" sz="2000" dirty="0" smtClean="0">
                <a:latin typeface="Arial" pitchFamily="34" charset="0"/>
                <a:cs typeface="Arial" pitchFamily="34" charset="0"/>
              </a:rPr>
              <a:t>.</a:t>
            </a:r>
          </a:p>
          <a:p>
            <a:pPr lvl="0"/>
            <a:endParaRPr lang="en-US" sz="2000" dirty="0">
              <a:latin typeface="Arial" pitchFamily="34" charset="0"/>
              <a:cs typeface="Arial" pitchFamily="34" charset="0"/>
            </a:endParaRPr>
          </a:p>
          <a:p>
            <a:pPr lvl="0"/>
            <a:r>
              <a:rPr lang="en-US" sz="2000" dirty="0">
                <a:latin typeface="Arial" pitchFamily="34" charset="0"/>
                <a:cs typeface="Arial" pitchFamily="34" charset="0"/>
              </a:rPr>
              <a:t>Large portfolios will not be affected by unsystematic risk but will be influenced by systematic risk factors.</a:t>
            </a:r>
          </a:p>
        </p:txBody>
      </p:sp>
    </p:spTree>
    <p:extLst>
      <p:ext uri="{BB962C8B-B14F-4D97-AF65-F5344CB8AC3E}">
        <p14:creationId xmlns:p14="http://schemas.microsoft.com/office/powerpoint/2010/main" val="18290430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2" name="Rectangle 1"/>
          <p:cNvSpPr/>
          <p:nvPr/>
        </p:nvSpPr>
        <p:spPr>
          <a:xfrm>
            <a:off x="369327" y="1485873"/>
            <a:ext cx="10404181" cy="46166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400" dirty="0" smtClean="0"/>
              <a:t>Limitations of </a:t>
            </a:r>
            <a:r>
              <a:rPr lang="en-US" sz="2400" dirty="0"/>
              <a:t>Markowitz portfolio </a:t>
            </a:r>
            <a:r>
              <a:rPr lang="en-US" sz="2400" dirty="0" smtClean="0"/>
              <a:t>optimization:</a:t>
            </a:r>
            <a:endParaRPr lang="en-US" sz="2400" dirty="0"/>
          </a:p>
        </p:txBody>
      </p:sp>
      <p:sp>
        <p:nvSpPr>
          <p:cNvPr id="5" name="Rectangle 4"/>
          <p:cNvSpPr/>
          <p:nvPr/>
        </p:nvSpPr>
        <p:spPr>
          <a:xfrm>
            <a:off x="492368" y="2295271"/>
            <a:ext cx="10374923"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dirty="0">
                <a:latin typeface="Arial" pitchFamily="34" charset="0"/>
                <a:cs typeface="Arial" pitchFamily="34" charset="0"/>
              </a:rPr>
              <a:t>1.Too many inputs required  </a:t>
            </a:r>
          </a:p>
          <a:p>
            <a:r>
              <a:rPr lang="en-US" sz="2400" dirty="0">
                <a:latin typeface="Arial" pitchFamily="34" charset="0"/>
                <a:cs typeface="Arial" pitchFamily="34" charset="0"/>
              </a:rPr>
              <a:t>It Limit use to asset allocation or small-scale problems</a:t>
            </a:r>
          </a:p>
          <a:p>
            <a:endParaRPr lang="en-US" sz="2400" dirty="0">
              <a:latin typeface="Arial" pitchFamily="34" charset="0"/>
              <a:cs typeface="Arial" pitchFamily="34" charset="0"/>
            </a:endParaRPr>
          </a:p>
          <a:p>
            <a:r>
              <a:rPr lang="en-US" sz="2400" dirty="0" smtClean="0">
                <a:latin typeface="Arial" pitchFamily="34" charset="0"/>
                <a:cs typeface="Arial" pitchFamily="34" charset="0"/>
              </a:rPr>
              <a:t>2.Use </a:t>
            </a:r>
            <a:r>
              <a:rPr lang="en-US" sz="2400" dirty="0">
                <a:latin typeface="Arial" pitchFamily="34" charset="0"/>
                <a:cs typeface="Arial" pitchFamily="34" charset="0"/>
              </a:rPr>
              <a:t>of estimates can lead to “error maximization”</a:t>
            </a:r>
          </a:p>
          <a:p>
            <a:r>
              <a:rPr lang="en-US" sz="2400" dirty="0">
                <a:latin typeface="Arial" pitchFamily="34" charset="0"/>
                <a:cs typeface="Arial" pitchFamily="34" charset="0"/>
              </a:rPr>
              <a:t>It Introduce additional “hard” constraints in optimization </a:t>
            </a:r>
            <a:r>
              <a:rPr lang="en-US" sz="2400" dirty="0" err="1">
                <a:latin typeface="Arial" pitchFamily="34" charset="0"/>
                <a:cs typeface="Arial" pitchFamily="34" charset="0"/>
              </a:rPr>
              <a:t>process.we</a:t>
            </a:r>
            <a:r>
              <a:rPr lang="en-US" sz="2400" dirty="0">
                <a:latin typeface="Arial" pitchFamily="34" charset="0"/>
                <a:cs typeface="Arial" pitchFamily="34" charset="0"/>
              </a:rPr>
              <a:t> need to Use “portfolio resampling” to find average optimal portfolio given range of possible estimates.</a:t>
            </a:r>
          </a:p>
          <a:p>
            <a:endParaRPr lang="en-US" sz="2400" dirty="0">
              <a:latin typeface="Arial" pitchFamily="34" charset="0"/>
              <a:cs typeface="Arial" pitchFamily="34" charset="0"/>
            </a:endParaRPr>
          </a:p>
          <a:p>
            <a:r>
              <a:rPr lang="en-US" sz="2400" dirty="0">
                <a:latin typeface="Arial" pitchFamily="34" charset="0"/>
                <a:cs typeface="Arial" pitchFamily="34" charset="0"/>
              </a:rPr>
              <a:t>3.Reliance on historical data to obtain estimates</a:t>
            </a:r>
          </a:p>
          <a:p>
            <a:r>
              <a:rPr lang="en-US" sz="2400" dirty="0">
                <a:latin typeface="Arial" pitchFamily="34" charset="0"/>
                <a:cs typeface="Arial" pitchFamily="34" charset="0"/>
              </a:rPr>
              <a:t>True parameters not only never known, but also not constant over time.</a:t>
            </a:r>
          </a:p>
        </p:txBody>
      </p:sp>
    </p:spTree>
    <p:extLst>
      <p:ext uri="{BB962C8B-B14F-4D97-AF65-F5344CB8AC3E}">
        <p14:creationId xmlns:p14="http://schemas.microsoft.com/office/powerpoint/2010/main" val="21113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820616" y="1348154"/>
            <a:ext cx="10843846" cy="3170099"/>
          </a:xfrm>
          <a:prstGeom prst="rect">
            <a:avLst/>
          </a:prstGeom>
        </p:spPr>
        <p:style>
          <a:lnRef idx="1">
            <a:schemeClr val="accent1"/>
          </a:lnRef>
          <a:fillRef idx="2">
            <a:schemeClr val="accent1"/>
          </a:fillRef>
          <a:effectRef idx="1">
            <a:schemeClr val="accent1"/>
          </a:effectRef>
          <a:fontRef idx="minor">
            <a:schemeClr val="dk1"/>
          </a:fontRef>
        </p:style>
        <p:txBody>
          <a:bodyPr wrap="square" lIns="108000" rIns="108000" rtlCol="0">
            <a:spAutoFit/>
          </a:bodyPr>
          <a:lstStyle/>
          <a:p>
            <a:pPr lvl="0"/>
            <a:r>
              <a:rPr lang="en-US" sz="2000" b="1" dirty="0">
                <a:latin typeface="Arial" pitchFamily="34" charset="0"/>
                <a:cs typeface="Arial" pitchFamily="34" charset="0"/>
              </a:rPr>
              <a:t>Systematic Risk and Beta:</a:t>
            </a:r>
          </a:p>
          <a:p>
            <a:pPr lvl="0"/>
            <a:r>
              <a:rPr lang="en-US" sz="2000" dirty="0">
                <a:latin typeface="Arial" pitchFamily="34" charset="0"/>
                <a:cs typeface="Arial" pitchFamily="34" charset="0"/>
              </a:rPr>
              <a:t>Systematic risk is measured by beta coefficient, which estimates the extent to which a particular investment’s returns vary with  the returns on the market portfolio.</a:t>
            </a:r>
          </a:p>
          <a:p>
            <a:pPr lvl="0"/>
            <a:endParaRPr lang="en-US" sz="2000" dirty="0">
              <a:solidFill>
                <a:srgbClr val="FFFF00"/>
              </a:solidFill>
              <a:latin typeface="Arial" pitchFamily="34" charset="0"/>
              <a:cs typeface="Arial" pitchFamily="34" charset="0"/>
            </a:endParaRPr>
          </a:p>
          <a:p>
            <a:pPr lvl="0"/>
            <a:r>
              <a:rPr lang="en-US" sz="2000" b="1" dirty="0">
                <a:latin typeface="Arial" pitchFamily="34" charset="0"/>
                <a:cs typeface="Arial" pitchFamily="34" charset="0"/>
              </a:rPr>
              <a:t>The CAPM:</a:t>
            </a:r>
          </a:p>
          <a:p>
            <a:pPr lvl="0"/>
            <a:r>
              <a:rPr lang="en-US" sz="2000" dirty="0">
                <a:latin typeface="Arial" pitchFamily="34" charset="0"/>
                <a:cs typeface="Arial" pitchFamily="34" charset="0"/>
              </a:rPr>
              <a:t>CAPM also describes how the betas relate to the expected rates of return that investors require on their investments.</a:t>
            </a:r>
          </a:p>
          <a:p>
            <a:pPr lvl="0"/>
            <a:r>
              <a:rPr lang="en-US" sz="2000" dirty="0">
                <a:latin typeface="Arial" pitchFamily="34" charset="0"/>
                <a:cs typeface="Arial" pitchFamily="34" charset="0"/>
              </a:rPr>
              <a:t>The key insight of CAPM is that investors will require a higher rate of return on investments with higher betas. The relation is given by the following linear equation</a:t>
            </a:r>
            <a:r>
              <a:rPr lang="en-US" sz="2000" dirty="0" smtClean="0">
                <a:latin typeface="Arial" pitchFamily="34" charset="0"/>
                <a:cs typeface="Arial" pitchFamily="34" charset="0"/>
              </a:rPr>
              <a:t>:</a:t>
            </a:r>
          </a:p>
          <a:p>
            <a:pPr lvl="0"/>
            <a:endParaRPr lang="en-US" sz="2000" dirty="0">
              <a:latin typeface="Arial" pitchFamily="34" charset="0"/>
              <a:cs typeface="Arial" pitchFamily="34" charset="0"/>
            </a:endParaRPr>
          </a:p>
        </p:txBody>
      </p:sp>
      <p:sp>
        <p:nvSpPr>
          <p:cNvPr id="2" name="Rectangle 1"/>
          <p:cNvSpPr/>
          <p:nvPr/>
        </p:nvSpPr>
        <p:spPr>
          <a:xfrm>
            <a:off x="913606" y="5380892"/>
            <a:ext cx="7046364"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buFont typeface="Wingdings" pitchFamily="2" charset="2"/>
              <a:buChar char="q"/>
            </a:pPr>
            <a:r>
              <a:rPr lang="en-US" dirty="0"/>
              <a:t>R</a:t>
            </a:r>
            <a:r>
              <a:rPr lang="en-US" baseline="-25000" dirty="0"/>
              <a:t>market</a:t>
            </a:r>
            <a:r>
              <a:rPr lang="en-US" dirty="0"/>
              <a:t> is the expected return on the market portfolio</a:t>
            </a:r>
          </a:p>
          <a:p>
            <a:pPr>
              <a:buFont typeface="Wingdings" pitchFamily="2" charset="2"/>
              <a:buChar char="q"/>
            </a:pPr>
            <a:r>
              <a:rPr lang="en-US" dirty="0"/>
              <a:t>R</a:t>
            </a:r>
            <a:r>
              <a:rPr lang="en-US" baseline="-25000" dirty="0"/>
              <a:t>f</a:t>
            </a:r>
            <a:r>
              <a:rPr lang="en-US" dirty="0"/>
              <a:t> is the </a:t>
            </a:r>
            <a:r>
              <a:rPr lang="en-US" dirty="0" smtClean="0"/>
              <a:t>risk free </a:t>
            </a:r>
            <a:r>
              <a:rPr lang="en-US" dirty="0"/>
              <a:t>rate (return for zero-beta assets).</a:t>
            </a:r>
          </a:p>
        </p:txBody>
      </p:sp>
      <p:pic>
        <p:nvPicPr>
          <p:cNvPr id="7" name="Picture 6" descr="eq08_06"/>
          <p:cNvPicPr>
            <a:picLocks noChangeAspect="1" noChangeArrowheads="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820616" y="4667006"/>
            <a:ext cx="54879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698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b="1" dirty="0" smtClean="0"/>
              <a:t/>
            </a:r>
            <a:br>
              <a:rPr lang="en-US" b="1" dirty="0" smtClean="0"/>
            </a:br>
            <a:r>
              <a:rPr lang="en-US" b="1" dirty="0" smtClean="0"/>
              <a:t/>
            </a:r>
            <a:br>
              <a:rPr lang="en-US" b="1" dirty="0" smtClean="0"/>
            </a:br>
            <a:r>
              <a:rPr lang="en-IN" dirty="0"/>
              <a:t>Statement of the Problem</a:t>
            </a: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r>
              <a:rPr lang="ko-KR" altLang="en-US" b="1" dirty="0">
                <a:solidFill>
                  <a:schemeClr val="tx1">
                    <a:lumMod val="75000"/>
                    <a:lumOff val="25000"/>
                  </a:schemeClr>
                </a:solidFill>
                <a:cs typeface="Arial" pitchFamily="34" charset="0"/>
              </a:rPr>
              <a:t/>
            </a:r>
            <a:br>
              <a:rPr lang="ko-KR" altLang="en-US" b="1" dirty="0">
                <a:solidFill>
                  <a:schemeClr val="tx1">
                    <a:lumMod val="75000"/>
                    <a:lumOff val="25000"/>
                  </a:schemeClr>
                </a:solidFill>
                <a:cs typeface="Arial" pitchFamily="34" charset="0"/>
              </a:rPr>
            </a:br>
            <a:endParaRPr lang="en-IN" dirty="0"/>
          </a:p>
        </p:txBody>
      </p:sp>
      <p:sp>
        <p:nvSpPr>
          <p:cNvPr id="5" name="TextBox 4"/>
          <p:cNvSpPr txBox="1"/>
          <p:nvPr/>
        </p:nvSpPr>
        <p:spPr>
          <a:xfrm>
            <a:off x="363415" y="1359877"/>
            <a:ext cx="11347938" cy="400110"/>
          </a:xfrm>
          <a:prstGeom prst="rect">
            <a:avLst/>
          </a:prstGeom>
        </p:spPr>
        <p:style>
          <a:lnRef idx="1">
            <a:schemeClr val="accent2"/>
          </a:lnRef>
          <a:fillRef idx="3">
            <a:schemeClr val="accent2"/>
          </a:fillRef>
          <a:effectRef idx="2">
            <a:schemeClr val="accent2"/>
          </a:effectRef>
          <a:fontRef idx="minor">
            <a:schemeClr val="lt1"/>
          </a:fontRef>
        </p:style>
        <p:txBody>
          <a:bodyPr wrap="square" lIns="108000" rIns="108000" rtlCol="0">
            <a:spAutoFit/>
          </a:bodyPr>
          <a:lstStyle/>
          <a:p>
            <a:pPr lvl="0"/>
            <a:r>
              <a:rPr lang="en-US" sz="2000" b="1" dirty="0">
                <a:solidFill>
                  <a:srgbClr val="FFFF00"/>
                </a:solidFill>
                <a:latin typeface="Arial" pitchFamily="34" charset="0"/>
                <a:cs typeface="Arial" pitchFamily="34" charset="0"/>
              </a:rPr>
              <a:t>Difference between CAPM and Arbitrage Pricing Theory::</a:t>
            </a:r>
            <a:endParaRPr lang="en-US" sz="2000" dirty="0">
              <a:latin typeface="Arial" pitchFamily="34" charset="0"/>
              <a:cs typeface="Arial" pitchFamily="34" charset="0"/>
            </a:endParaRPr>
          </a:p>
        </p:txBody>
      </p:sp>
      <p:sp>
        <p:nvSpPr>
          <p:cNvPr id="2" name="Rectangle 1"/>
          <p:cNvSpPr/>
          <p:nvPr/>
        </p:nvSpPr>
        <p:spPr>
          <a:xfrm>
            <a:off x="281354" y="1794552"/>
            <a:ext cx="11512061" cy="4247317"/>
          </a:xfrm>
          <a:prstGeom prst="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dirty="0"/>
          </a:p>
          <a:p>
            <a:r>
              <a:rPr lang="en-US" dirty="0"/>
              <a:t>In the CAPM theory, the expected return on a stock can be described by the movement of that stock relative to the rest of the market.  The CAPM is really just a simplified version of the APT, whereby the only factor considered is the risk of a particular stock relative to the rest of the market, as described by the stock's beta. </a:t>
            </a:r>
          </a:p>
          <a:p>
            <a:endParaRPr lang="en-US" dirty="0"/>
          </a:p>
          <a:p>
            <a:r>
              <a:rPr lang="en-US" dirty="0"/>
              <a:t>The problem with this is that the theory in itself provides no indication of what these factors are, so they need to be empirically determined. Obvious factors include economic growth and interest rates. For companies in some sectors other factors are obviously relevant as well - such as consumer spending for retailers.  </a:t>
            </a:r>
            <a:endParaRPr lang="en-US" dirty="0" smtClean="0"/>
          </a:p>
          <a:p>
            <a:endParaRPr lang="en-US" dirty="0"/>
          </a:p>
          <a:p>
            <a:endParaRPr lang="en-US" dirty="0"/>
          </a:p>
          <a:p>
            <a:r>
              <a:rPr lang="en-US" dirty="0"/>
              <a:t> </a:t>
            </a:r>
            <a:r>
              <a:rPr lang="en-US" dirty="0" smtClean="0"/>
              <a:t>The </a:t>
            </a:r>
            <a:r>
              <a:rPr lang="en-US" dirty="0"/>
              <a:t>potentially large number of factors means more betas to be calculated. There is also no guarantee that all the relevant factors have been identified. This added complexity is the reason arbitrage pricing theory is far less widely used than CAPM. </a:t>
            </a:r>
          </a:p>
        </p:txBody>
      </p:sp>
    </p:spTree>
    <p:extLst>
      <p:ext uri="{BB962C8B-B14F-4D97-AF65-F5344CB8AC3E}">
        <p14:creationId xmlns:p14="http://schemas.microsoft.com/office/powerpoint/2010/main" val="40056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3206</TotalTime>
  <Words>2096</Words>
  <Application>Microsoft Office PowerPoint</Application>
  <PresentationFormat>Custom</PresentationFormat>
  <Paragraphs>172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 Slab</vt:lpstr>
      <vt:lpstr>Calibri</vt:lpstr>
      <vt:lpstr>Wingdings</vt:lpstr>
      <vt:lpstr>Office Theme</vt:lpstr>
      <vt:lpstr>Topic: Systematic approach to factor Investing in Stock Market </vt:lpstr>
      <vt:lpstr> Background Information </vt:lpstr>
      <vt:lpstr>  Statement of the Problem  </vt:lpstr>
      <vt:lpstr>  Statement of the Problem  </vt:lpstr>
      <vt:lpstr>  Statement of the Problem  </vt:lpstr>
      <vt:lpstr>  Statement of the Problem  </vt:lpstr>
      <vt:lpstr>  Statement of the Problem  </vt:lpstr>
      <vt:lpstr>  Statement of the Problem  </vt:lpstr>
      <vt:lpstr>  Statement of the Problem  </vt:lpstr>
      <vt:lpstr>   Proposed Solution   </vt:lpstr>
      <vt:lpstr>  Proposed Solution  </vt:lpstr>
      <vt:lpstr>  Proposed Solution  </vt:lpstr>
      <vt:lpstr>Proposed Solution</vt:lpstr>
      <vt:lpstr>  Proposed Solution  </vt:lpstr>
      <vt:lpstr>  Proposed Solution  </vt:lpstr>
      <vt:lpstr>  Detailed Scope of Work:  </vt:lpstr>
      <vt:lpstr>  Detailed Scope of Work:  </vt:lpstr>
      <vt:lpstr>  References: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csc</cp:lastModifiedBy>
  <cp:revision>414</cp:revision>
  <dcterms:created xsi:type="dcterms:W3CDTF">2020-01-23T06:03:51Z</dcterms:created>
  <dcterms:modified xsi:type="dcterms:W3CDTF">2021-06-16T15:42:48Z</dcterms:modified>
</cp:coreProperties>
</file>