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3" r:id="rId3"/>
    <p:sldId id="304" r:id="rId4"/>
    <p:sldId id="300" r:id="rId5"/>
    <p:sldId id="307" r:id="rId6"/>
    <p:sldId id="306" r:id="rId7"/>
    <p:sldId id="305" r:id="rId8"/>
    <p:sldId id="297" r:id="rId9"/>
    <p:sldId id="302" r:id="rId10"/>
    <p:sldId id="296" r:id="rId11"/>
    <p:sldId id="29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CC82F-3010-41A2-8FD7-556FC0EF19B3}" type="doc">
      <dgm:prSet loTypeId="urn:microsoft.com/office/officeart/2005/8/layout/default#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9208689-4DCA-440C-A2C0-3664E8FAAF8B}">
      <dgm:prSet phldrT="[Text]" custT="1"/>
      <dgm:spPr/>
      <dgm:t>
        <a:bodyPr/>
        <a:lstStyle/>
        <a:p>
          <a:r>
            <a:rPr lang="en-IN" sz="2800" dirty="0"/>
            <a:t>Thesis/Report</a:t>
          </a:r>
        </a:p>
      </dgm:t>
    </dgm:pt>
    <dgm:pt modelId="{50417A11-0F48-4686-8834-2405E0E68DF4}" type="parTrans" cxnId="{3221AD4D-C909-444F-96EE-743C1153A087}">
      <dgm:prSet/>
      <dgm:spPr/>
      <dgm:t>
        <a:bodyPr/>
        <a:lstStyle/>
        <a:p>
          <a:endParaRPr lang="en-IN" sz="1600"/>
        </a:p>
      </dgm:t>
    </dgm:pt>
    <dgm:pt modelId="{75AF4871-78E5-433A-865A-AEFC8C98CCC3}" type="sibTrans" cxnId="{3221AD4D-C909-444F-96EE-743C1153A087}">
      <dgm:prSet/>
      <dgm:spPr/>
      <dgm:t>
        <a:bodyPr/>
        <a:lstStyle/>
        <a:p>
          <a:endParaRPr lang="en-IN" sz="1600"/>
        </a:p>
      </dgm:t>
    </dgm:pt>
    <dgm:pt modelId="{380F5AEB-C72B-4FAE-8B78-189C4283F35E}">
      <dgm:prSet phldrT="[Text]" custT="1"/>
      <dgm:spPr/>
      <dgm:t>
        <a:bodyPr/>
        <a:lstStyle/>
        <a:p>
          <a:r>
            <a:rPr lang="en-IN" sz="2800" dirty="0"/>
            <a:t>Slide Deck</a:t>
          </a:r>
        </a:p>
      </dgm:t>
    </dgm:pt>
    <dgm:pt modelId="{0C58CD8D-4BCD-4F49-B796-190835435FC1}" type="parTrans" cxnId="{F320CFAD-36A7-4850-8A06-67F676E8CF25}">
      <dgm:prSet/>
      <dgm:spPr/>
      <dgm:t>
        <a:bodyPr/>
        <a:lstStyle/>
        <a:p>
          <a:endParaRPr lang="en-IN" sz="1600"/>
        </a:p>
      </dgm:t>
    </dgm:pt>
    <dgm:pt modelId="{0BF67642-B23F-489D-A1E7-2CD607DE6411}" type="sibTrans" cxnId="{F320CFAD-36A7-4850-8A06-67F676E8CF25}">
      <dgm:prSet/>
      <dgm:spPr/>
      <dgm:t>
        <a:bodyPr/>
        <a:lstStyle/>
        <a:p>
          <a:endParaRPr lang="en-IN" sz="1600"/>
        </a:p>
      </dgm:t>
    </dgm:pt>
    <dgm:pt modelId="{BA69D0DD-41CA-49A6-AA09-665F5FB4F83A}">
      <dgm:prSet phldrT="[Text]" custT="1"/>
      <dgm:spPr/>
      <dgm:t>
        <a:bodyPr/>
        <a:lstStyle/>
        <a:p>
          <a:r>
            <a:rPr lang="en-IN" sz="2400" dirty="0"/>
            <a:t>Demo/Code/ Datasets/Git</a:t>
          </a:r>
        </a:p>
      </dgm:t>
    </dgm:pt>
    <dgm:pt modelId="{7267B891-FA92-46E9-855E-2FCE8F4FE041}" type="parTrans" cxnId="{B22C087D-351C-4EB8-9E66-73E80D4C2232}">
      <dgm:prSet/>
      <dgm:spPr/>
      <dgm:t>
        <a:bodyPr/>
        <a:lstStyle/>
        <a:p>
          <a:endParaRPr lang="en-IN" sz="1600"/>
        </a:p>
      </dgm:t>
    </dgm:pt>
    <dgm:pt modelId="{0D239DBE-7E1C-42C5-B507-C0EA214D2FE4}" type="sibTrans" cxnId="{B22C087D-351C-4EB8-9E66-73E80D4C2232}">
      <dgm:prSet/>
      <dgm:spPr/>
      <dgm:t>
        <a:bodyPr/>
        <a:lstStyle/>
        <a:p>
          <a:endParaRPr lang="en-IN" sz="1600"/>
        </a:p>
      </dgm:t>
    </dgm:pt>
    <dgm:pt modelId="{0713B3C6-B4A7-49C4-A08C-F424201387F0}">
      <dgm:prSet phldrT="[Text]" custT="1"/>
      <dgm:spPr/>
      <dgm:t>
        <a:bodyPr/>
        <a:lstStyle/>
        <a:p>
          <a:r>
            <a:rPr lang="en-IN" sz="2800" dirty="0"/>
            <a:t>Plagiarism report</a:t>
          </a:r>
        </a:p>
      </dgm:t>
    </dgm:pt>
    <dgm:pt modelId="{C48B2C87-F320-4AA4-90A4-E290DD5204BE}" type="parTrans" cxnId="{129AE32F-2DD7-4155-84D5-79BB8C81A1E9}">
      <dgm:prSet/>
      <dgm:spPr/>
      <dgm:t>
        <a:bodyPr/>
        <a:lstStyle/>
        <a:p>
          <a:endParaRPr lang="en-IN" sz="1600"/>
        </a:p>
      </dgm:t>
    </dgm:pt>
    <dgm:pt modelId="{BA24E86B-65FE-453A-ACD1-CB0A2D1CEDE9}" type="sibTrans" cxnId="{129AE32F-2DD7-4155-84D5-79BB8C81A1E9}">
      <dgm:prSet/>
      <dgm:spPr/>
      <dgm:t>
        <a:bodyPr/>
        <a:lstStyle/>
        <a:p>
          <a:endParaRPr lang="en-IN" sz="1600"/>
        </a:p>
      </dgm:t>
    </dgm:pt>
    <dgm:pt modelId="{7B5DA13B-0902-4035-8773-047CEE8173D3}">
      <dgm:prSet phldrT="[Text]" custT="1"/>
      <dgm:spPr/>
      <dgm:t>
        <a:bodyPr/>
        <a:lstStyle/>
        <a:p>
          <a:r>
            <a:rPr lang="en-IN" sz="2800"/>
            <a:t>Confidence!</a:t>
          </a:r>
        </a:p>
        <a:p>
          <a:r>
            <a:rPr lang="en-IN" sz="2800">
              <a:sym typeface="Wingdings" panose="05000000000000000000" pitchFamily="2" charset="2"/>
            </a:rPr>
            <a:t></a:t>
          </a:r>
          <a:endParaRPr lang="en-IN" sz="2800" dirty="0"/>
        </a:p>
      </dgm:t>
    </dgm:pt>
    <dgm:pt modelId="{30E277D3-364D-45C2-8FF0-DD926D79375B}" type="parTrans" cxnId="{1F8878D9-C21F-4C05-A02C-09D1B318DE42}">
      <dgm:prSet/>
      <dgm:spPr/>
      <dgm:t>
        <a:bodyPr/>
        <a:lstStyle/>
        <a:p>
          <a:endParaRPr lang="en-IN" sz="1600"/>
        </a:p>
      </dgm:t>
    </dgm:pt>
    <dgm:pt modelId="{D1C5AF22-85DF-4C7B-A7CB-E605AE61A4EA}" type="sibTrans" cxnId="{1F8878D9-C21F-4C05-A02C-09D1B318DE42}">
      <dgm:prSet/>
      <dgm:spPr/>
      <dgm:t>
        <a:bodyPr/>
        <a:lstStyle/>
        <a:p>
          <a:endParaRPr lang="en-IN" sz="1600"/>
        </a:p>
      </dgm:t>
    </dgm:pt>
    <dgm:pt modelId="{062BFDC6-FBF5-4CC9-B158-14C95E1708F9}" type="pres">
      <dgm:prSet presAssocID="{1F1CC82F-3010-41A2-8FD7-556FC0EF19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8712B4-14C8-4F86-A1BA-B28BA50F5FFE}" type="pres">
      <dgm:prSet presAssocID="{79208689-4DCA-440C-A2C0-3664E8FAAF8B}" presName="node" presStyleLbl="node1" presStyleIdx="0" presStyleCnt="5" custScaleX="120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F56AD-571A-488C-B17D-02BF99EBA476}" type="pres">
      <dgm:prSet presAssocID="{75AF4871-78E5-433A-865A-AEFC8C98CCC3}" presName="sibTrans" presStyleCnt="0"/>
      <dgm:spPr/>
    </dgm:pt>
    <dgm:pt modelId="{7555E1C2-38BE-4D3C-877B-007AD5D6E172}" type="pres">
      <dgm:prSet presAssocID="{380F5AEB-C72B-4FAE-8B78-189C4283F35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48A27-6764-49F9-9341-FC88950D42D6}" type="pres">
      <dgm:prSet presAssocID="{0BF67642-B23F-489D-A1E7-2CD607DE6411}" presName="sibTrans" presStyleCnt="0"/>
      <dgm:spPr/>
    </dgm:pt>
    <dgm:pt modelId="{854A66D9-1DBF-41B7-BD0B-60492A3F4235}" type="pres">
      <dgm:prSet presAssocID="{BA69D0DD-41CA-49A6-AA09-665F5FB4F83A}" presName="node" presStyleLbl="node1" presStyleIdx="2" presStyleCnt="5" custScaleX="122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E3595-E006-427F-82B5-0D7E42F22C5A}" type="pres">
      <dgm:prSet presAssocID="{0D239DBE-7E1C-42C5-B507-C0EA214D2FE4}" presName="sibTrans" presStyleCnt="0"/>
      <dgm:spPr/>
    </dgm:pt>
    <dgm:pt modelId="{EB0E65B3-245E-4F13-B3C0-418EB2817D60}" type="pres">
      <dgm:prSet presAssocID="{0713B3C6-B4A7-49C4-A08C-F424201387F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4797C-DFBD-4103-BE40-882D37DFA1C3}" type="pres">
      <dgm:prSet presAssocID="{BA24E86B-65FE-453A-ACD1-CB0A2D1CEDE9}" presName="sibTrans" presStyleCnt="0"/>
      <dgm:spPr/>
    </dgm:pt>
    <dgm:pt modelId="{D14281C5-03D2-4F15-B0AC-8A8159E4C837}" type="pres">
      <dgm:prSet presAssocID="{7B5DA13B-0902-4035-8773-047CEE8173D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50570-10CF-49DB-929F-C3BE7793734F}" type="presOf" srcId="{0713B3C6-B4A7-49C4-A08C-F424201387F0}" destId="{EB0E65B3-245E-4F13-B3C0-418EB2817D60}" srcOrd="0" destOrd="0" presId="urn:microsoft.com/office/officeart/2005/8/layout/default#1"/>
    <dgm:cxn modelId="{129AE32F-2DD7-4155-84D5-79BB8C81A1E9}" srcId="{1F1CC82F-3010-41A2-8FD7-556FC0EF19B3}" destId="{0713B3C6-B4A7-49C4-A08C-F424201387F0}" srcOrd="3" destOrd="0" parTransId="{C48B2C87-F320-4AA4-90A4-E290DD5204BE}" sibTransId="{BA24E86B-65FE-453A-ACD1-CB0A2D1CEDE9}"/>
    <dgm:cxn modelId="{F320CFAD-36A7-4850-8A06-67F676E8CF25}" srcId="{1F1CC82F-3010-41A2-8FD7-556FC0EF19B3}" destId="{380F5AEB-C72B-4FAE-8B78-189C4283F35E}" srcOrd="1" destOrd="0" parTransId="{0C58CD8D-4BCD-4F49-B796-190835435FC1}" sibTransId="{0BF67642-B23F-489D-A1E7-2CD607DE6411}"/>
    <dgm:cxn modelId="{EF2E7ACD-1A86-492A-B4E6-298956E28975}" type="presOf" srcId="{380F5AEB-C72B-4FAE-8B78-189C4283F35E}" destId="{7555E1C2-38BE-4D3C-877B-007AD5D6E172}" srcOrd="0" destOrd="0" presId="urn:microsoft.com/office/officeart/2005/8/layout/default#1"/>
    <dgm:cxn modelId="{2F4C4A59-B720-41F2-8C79-92F550404D8E}" type="presOf" srcId="{79208689-4DCA-440C-A2C0-3664E8FAAF8B}" destId="{AA8712B4-14C8-4F86-A1BA-B28BA50F5FFE}" srcOrd="0" destOrd="0" presId="urn:microsoft.com/office/officeart/2005/8/layout/default#1"/>
    <dgm:cxn modelId="{A7CA71C6-32D5-4E7C-BC02-8EB3A11967D1}" type="presOf" srcId="{1F1CC82F-3010-41A2-8FD7-556FC0EF19B3}" destId="{062BFDC6-FBF5-4CC9-B158-14C95E1708F9}" srcOrd="0" destOrd="0" presId="urn:microsoft.com/office/officeart/2005/8/layout/default#1"/>
    <dgm:cxn modelId="{3221AD4D-C909-444F-96EE-743C1153A087}" srcId="{1F1CC82F-3010-41A2-8FD7-556FC0EF19B3}" destId="{79208689-4DCA-440C-A2C0-3664E8FAAF8B}" srcOrd="0" destOrd="0" parTransId="{50417A11-0F48-4686-8834-2405E0E68DF4}" sibTransId="{75AF4871-78E5-433A-865A-AEFC8C98CCC3}"/>
    <dgm:cxn modelId="{B22C087D-351C-4EB8-9E66-73E80D4C2232}" srcId="{1F1CC82F-3010-41A2-8FD7-556FC0EF19B3}" destId="{BA69D0DD-41CA-49A6-AA09-665F5FB4F83A}" srcOrd="2" destOrd="0" parTransId="{7267B891-FA92-46E9-855E-2FCE8F4FE041}" sibTransId="{0D239DBE-7E1C-42C5-B507-C0EA214D2FE4}"/>
    <dgm:cxn modelId="{1F8878D9-C21F-4C05-A02C-09D1B318DE42}" srcId="{1F1CC82F-3010-41A2-8FD7-556FC0EF19B3}" destId="{7B5DA13B-0902-4035-8773-047CEE8173D3}" srcOrd="4" destOrd="0" parTransId="{30E277D3-364D-45C2-8FF0-DD926D79375B}" sibTransId="{D1C5AF22-85DF-4C7B-A7CB-E605AE61A4EA}"/>
    <dgm:cxn modelId="{F3F6F211-0D7F-4B2B-BCC8-7DADCDC20A36}" type="presOf" srcId="{7B5DA13B-0902-4035-8773-047CEE8173D3}" destId="{D14281C5-03D2-4F15-B0AC-8A8159E4C837}" srcOrd="0" destOrd="0" presId="urn:microsoft.com/office/officeart/2005/8/layout/default#1"/>
    <dgm:cxn modelId="{C157FBF3-0B82-48C2-BF54-4B72CCC5D9DD}" type="presOf" srcId="{BA69D0DD-41CA-49A6-AA09-665F5FB4F83A}" destId="{854A66D9-1DBF-41B7-BD0B-60492A3F4235}" srcOrd="0" destOrd="0" presId="urn:microsoft.com/office/officeart/2005/8/layout/default#1"/>
    <dgm:cxn modelId="{5C0E8EE6-B939-450D-9530-B317F5A8AF46}" type="presParOf" srcId="{062BFDC6-FBF5-4CC9-B158-14C95E1708F9}" destId="{AA8712B4-14C8-4F86-A1BA-B28BA50F5FFE}" srcOrd="0" destOrd="0" presId="urn:microsoft.com/office/officeart/2005/8/layout/default#1"/>
    <dgm:cxn modelId="{485DF0F0-FCB3-4FC8-95EB-601CF1229E3B}" type="presParOf" srcId="{062BFDC6-FBF5-4CC9-B158-14C95E1708F9}" destId="{530F56AD-571A-488C-B17D-02BF99EBA476}" srcOrd="1" destOrd="0" presId="urn:microsoft.com/office/officeart/2005/8/layout/default#1"/>
    <dgm:cxn modelId="{DD21AB32-794A-4A6B-9B64-54FB160DA037}" type="presParOf" srcId="{062BFDC6-FBF5-4CC9-B158-14C95E1708F9}" destId="{7555E1C2-38BE-4D3C-877B-007AD5D6E172}" srcOrd="2" destOrd="0" presId="urn:microsoft.com/office/officeart/2005/8/layout/default#1"/>
    <dgm:cxn modelId="{4EF0C32F-9372-46A9-A638-B9FC81AD7325}" type="presParOf" srcId="{062BFDC6-FBF5-4CC9-B158-14C95E1708F9}" destId="{74448A27-6764-49F9-9341-FC88950D42D6}" srcOrd="3" destOrd="0" presId="urn:microsoft.com/office/officeart/2005/8/layout/default#1"/>
    <dgm:cxn modelId="{03BBE68A-3BBE-44A6-A4EC-EACC41DBB1CB}" type="presParOf" srcId="{062BFDC6-FBF5-4CC9-B158-14C95E1708F9}" destId="{854A66D9-1DBF-41B7-BD0B-60492A3F4235}" srcOrd="4" destOrd="0" presId="urn:microsoft.com/office/officeart/2005/8/layout/default#1"/>
    <dgm:cxn modelId="{ACAC351F-B928-4A64-953A-EAC56D49095F}" type="presParOf" srcId="{062BFDC6-FBF5-4CC9-B158-14C95E1708F9}" destId="{33DE3595-E006-427F-82B5-0D7E42F22C5A}" srcOrd="5" destOrd="0" presId="urn:microsoft.com/office/officeart/2005/8/layout/default#1"/>
    <dgm:cxn modelId="{9A07E866-A213-46A6-B2DF-FF4F74C93B93}" type="presParOf" srcId="{062BFDC6-FBF5-4CC9-B158-14C95E1708F9}" destId="{EB0E65B3-245E-4F13-B3C0-418EB2817D60}" srcOrd="6" destOrd="0" presId="urn:microsoft.com/office/officeart/2005/8/layout/default#1"/>
    <dgm:cxn modelId="{D613E759-8EE0-403D-AC52-909E989C7D25}" type="presParOf" srcId="{062BFDC6-FBF5-4CC9-B158-14C95E1708F9}" destId="{A3C4797C-DFBD-4103-BE40-882D37DFA1C3}" srcOrd="7" destOrd="0" presId="urn:microsoft.com/office/officeart/2005/8/layout/default#1"/>
    <dgm:cxn modelId="{0900BFFD-7A64-4307-A672-BA3731487AB3}" type="presParOf" srcId="{062BFDC6-FBF5-4CC9-B158-14C95E1708F9}" destId="{D14281C5-03D2-4F15-B0AC-8A8159E4C837}" srcOrd="8" destOrd="0" presId="urn:microsoft.com/office/officeart/2005/8/layout/default#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712B4-14C8-4F86-A1BA-B28BA50F5FFE}">
      <dsp:nvSpPr>
        <dsp:cNvPr id="0" name=""/>
        <dsp:cNvSpPr/>
      </dsp:nvSpPr>
      <dsp:spPr>
        <a:xfrm>
          <a:off x="33185" y="717"/>
          <a:ext cx="2671511" cy="1333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Thesis/Report</a:t>
          </a:r>
        </a:p>
      </dsp:txBody>
      <dsp:txXfrm>
        <a:off x="33185" y="717"/>
        <a:ext cx="2671511" cy="1333499"/>
      </dsp:txXfrm>
    </dsp:sp>
    <dsp:sp modelId="{7555E1C2-38BE-4D3C-877B-007AD5D6E172}">
      <dsp:nvSpPr>
        <dsp:cNvPr id="0" name=""/>
        <dsp:cNvSpPr/>
      </dsp:nvSpPr>
      <dsp:spPr>
        <a:xfrm>
          <a:off x="2926946" y="717"/>
          <a:ext cx="2222499" cy="1333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Slide Deck</a:t>
          </a:r>
        </a:p>
      </dsp:txBody>
      <dsp:txXfrm>
        <a:off x="2926946" y="717"/>
        <a:ext cx="2222499" cy="1333499"/>
      </dsp:txXfrm>
    </dsp:sp>
    <dsp:sp modelId="{854A66D9-1DBF-41B7-BD0B-60492A3F4235}">
      <dsp:nvSpPr>
        <dsp:cNvPr id="0" name=""/>
        <dsp:cNvSpPr/>
      </dsp:nvSpPr>
      <dsp:spPr>
        <a:xfrm>
          <a:off x="5371696" y="717"/>
          <a:ext cx="2723118" cy="1333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Demo/Code/ Datasets/Git</a:t>
          </a:r>
        </a:p>
      </dsp:txBody>
      <dsp:txXfrm>
        <a:off x="5371696" y="717"/>
        <a:ext cx="2723118" cy="1333499"/>
      </dsp:txXfrm>
    </dsp:sp>
    <dsp:sp modelId="{EB0E65B3-245E-4F13-B3C0-418EB2817D60}">
      <dsp:nvSpPr>
        <dsp:cNvPr id="0" name=""/>
        <dsp:cNvSpPr/>
      </dsp:nvSpPr>
      <dsp:spPr>
        <a:xfrm>
          <a:off x="1730374" y="1556467"/>
          <a:ext cx="2222499" cy="1333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Plagiarism report</a:t>
          </a:r>
        </a:p>
      </dsp:txBody>
      <dsp:txXfrm>
        <a:off x="1730374" y="1556467"/>
        <a:ext cx="2222499" cy="1333499"/>
      </dsp:txXfrm>
    </dsp:sp>
    <dsp:sp modelId="{D14281C5-03D2-4F15-B0AC-8A8159E4C837}">
      <dsp:nvSpPr>
        <dsp:cNvPr id="0" name=""/>
        <dsp:cNvSpPr/>
      </dsp:nvSpPr>
      <dsp:spPr>
        <a:xfrm>
          <a:off x="4175125" y="1556467"/>
          <a:ext cx="2222499" cy="13334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Confidence!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sym typeface="Wingdings" panose="05000000000000000000" pitchFamily="2" charset="2"/>
            </a:rPr>
            <a:t></a:t>
          </a:r>
          <a:endParaRPr lang="en-IN" sz="2800" kern="1200" dirty="0"/>
        </a:p>
      </dsp:txBody>
      <dsp:txXfrm>
        <a:off x="4175125" y="1556467"/>
        <a:ext cx="2222499" cy="1333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044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01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54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005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AFD22-97B6-4BF3-9496-41E458151A6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19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829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502400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19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86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13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7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5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4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8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96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4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bwFt8wWilU" TargetMode="External"/><Relationship Id="rId2" Type="http://schemas.openxmlformats.org/officeDocument/2006/relationships/hyperlink" Target="https://cubicleninjas.com/top-20-best-powerpoint-presentation-des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56" y="1754587"/>
            <a:ext cx="6129722" cy="199830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accent2"/>
                </a:solidFill>
                <a:cs typeface="Arial" panose="020B0604020202020204" pitchFamily="34" charset="0"/>
              </a:rPr>
              <a:t>How to Ace Project Viva?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4994" y="3752894"/>
            <a:ext cx="5905500" cy="762076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By, 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RACE Program Office</a:t>
            </a:r>
          </a:p>
          <a:p>
            <a:pPr algn="r"/>
            <a:endParaRPr lang="en-US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March 2023</a:t>
            </a: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prstClr val="white"/>
                </a:solidFill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271291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</a:p>
        </p:txBody>
      </p:sp>
    </p:spTree>
    <p:extLst>
      <p:ext uri="{BB962C8B-B14F-4D97-AF65-F5344CB8AC3E}">
        <p14:creationId xmlns:p14="http://schemas.microsoft.com/office/powerpoint/2010/main" xmlns="" val="381903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Appendix – To attach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59" y="2143012"/>
            <a:ext cx="3838408" cy="28899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242" y="1075624"/>
            <a:ext cx="4276866" cy="54023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08892" y="2456667"/>
            <a:ext cx="3077775" cy="2262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Plagiarism Report – Cover page and last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Publication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Full paper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Acceptance Letter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GitHub Link/Script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720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Acing Viva?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0612" y="2112135"/>
            <a:ext cx="39280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Before Viva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Dress formal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yourself and the topic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Plan the timing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Professional PPT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PRACTICE!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3982" y="2125014"/>
            <a:ext cx="392805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During Viva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the Agenda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 Aware of the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Demonstration of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Fake!</a:t>
            </a:r>
          </a:p>
        </p:txBody>
      </p:sp>
    </p:spTree>
    <p:extLst>
      <p:ext uri="{BB962C8B-B14F-4D97-AF65-F5344CB8AC3E}">
        <p14:creationId xmlns:p14="http://schemas.microsoft.com/office/powerpoint/2010/main" xmlns="" val="76139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6509" y="3057487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 The Best!</a:t>
            </a:r>
          </a:p>
        </p:txBody>
      </p:sp>
    </p:spTree>
    <p:extLst>
      <p:ext uri="{BB962C8B-B14F-4D97-AF65-F5344CB8AC3E}">
        <p14:creationId xmlns:p14="http://schemas.microsoft.com/office/powerpoint/2010/main" xmlns="" val="230759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3" y="1833913"/>
            <a:ext cx="6530068" cy="3690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"/>
            </a:pPr>
            <a:r>
              <a:rPr lang="en-US" sz="2000" dirty="0"/>
              <a:t>Pre-requisites</a:t>
            </a:r>
          </a:p>
          <a:p>
            <a:pPr marL="457200" indent="-45720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"/>
            </a:pPr>
            <a:r>
              <a:rPr lang="en-US" sz="2000" dirty="0"/>
              <a:t>Marks allocation</a:t>
            </a:r>
          </a:p>
          <a:p>
            <a:pPr marL="457200" indent="-45720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"/>
            </a:pPr>
            <a:r>
              <a:rPr lang="en-US" sz="2000" dirty="0"/>
              <a:t>Slide Deck -Best Practices</a:t>
            </a:r>
          </a:p>
          <a:p>
            <a:pPr marL="457200" indent="-45720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"/>
            </a:pPr>
            <a:r>
              <a:rPr lang="en-US" sz="2000" dirty="0"/>
              <a:t>How to plan the demo</a:t>
            </a:r>
          </a:p>
          <a:p>
            <a:pPr marL="457200" indent="-45720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"/>
            </a:pPr>
            <a:r>
              <a:rPr lang="en-US" sz="2000" dirty="0"/>
              <a:t>Defending your thesis/project</a:t>
            </a:r>
          </a:p>
          <a:p>
            <a:pPr marL="457200" indent="-45720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"/>
            </a:pPr>
            <a:r>
              <a:rPr lang="en-US" sz="2000" dirty="0"/>
              <a:t>A few tips to ace the viva</a:t>
            </a:r>
          </a:p>
        </p:txBody>
      </p:sp>
    </p:spTree>
    <p:extLst>
      <p:ext uri="{BB962C8B-B14F-4D97-AF65-F5344CB8AC3E}">
        <p14:creationId xmlns:p14="http://schemas.microsoft.com/office/powerpoint/2010/main" xmlns="" val="33709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1D7E8-C2B9-4FB1-14ED-C58154A1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002F5691-DE49-C3DA-BC32-9BDB124FF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94838282"/>
              </p:ext>
            </p:extLst>
          </p:nvPr>
        </p:nvGraphicFramePr>
        <p:xfrm>
          <a:off x="1899264" y="2094271"/>
          <a:ext cx="8128000" cy="289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204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369" y="3093972"/>
            <a:ext cx="3590368" cy="6700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Tell a Story!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5145261"/>
              </p:ext>
            </p:extLst>
          </p:nvPr>
        </p:nvGraphicFramePr>
        <p:xfrm>
          <a:off x="6984225" y="1194619"/>
          <a:ext cx="3712406" cy="5029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2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Title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Introduction (~2)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Literature Review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Problem Statement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Objectives</a:t>
                      </a:r>
                      <a:r>
                        <a:rPr lang="en-US" sz="1600" baseline="0" dirty="0"/>
                        <a:t> of the Study 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Project Methodology</a:t>
                      </a:r>
                      <a:r>
                        <a:rPr lang="en-US" sz="1600" baseline="0" dirty="0"/>
                        <a:t> 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Software</a:t>
                      </a:r>
                      <a:r>
                        <a:rPr lang="en-US" sz="1600" baseline="0" dirty="0"/>
                        <a:t> Design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Implementation (demo)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Testing</a:t>
                      </a:r>
                      <a:r>
                        <a:rPr lang="en-US" sz="1600" baseline="0" dirty="0">
                          <a:latin typeface="+mj-lt"/>
                          <a:cs typeface="Calibri" panose="020F0502020204030204" pitchFamily="34" charset="0"/>
                        </a:rPr>
                        <a:t> and Validation ((~2)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Analysis and Results (~2)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3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Conclusion</a:t>
                      </a:r>
                      <a:r>
                        <a:rPr lang="en-US" sz="1600" baseline="0" dirty="0">
                          <a:latin typeface="+mj-lt"/>
                          <a:cs typeface="Calibri" panose="020F0502020204030204" pitchFamily="34" charset="0"/>
                        </a:rPr>
                        <a:t> (1)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9A7E5337-11D8-294A-A04B-0F9ABFB419B3}"/>
              </a:ext>
            </a:extLst>
          </p:cNvPr>
          <p:cNvSpPr txBox="1">
            <a:spLocks/>
          </p:cNvSpPr>
          <p:nvPr/>
        </p:nvSpPr>
        <p:spPr>
          <a:xfrm>
            <a:off x="3386667" y="379812"/>
            <a:ext cx="8382000" cy="670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Deck Plan</a:t>
            </a:r>
          </a:p>
        </p:txBody>
      </p:sp>
    </p:spTree>
    <p:extLst>
      <p:ext uri="{BB962C8B-B14F-4D97-AF65-F5344CB8AC3E}">
        <p14:creationId xmlns:p14="http://schemas.microsoft.com/office/powerpoint/2010/main" xmlns="" val="192767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your Deck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2" y="1632916"/>
            <a:ext cx="6846812" cy="4325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Well-designed PPT  </a:t>
            </a:r>
            <a:r>
              <a:rPr lang="en-IN" dirty="0">
                <a:latin typeface="+mj-lt"/>
                <a:cs typeface="Calibri" panose="020F0502020204030204" pitchFamily="34" charset="0"/>
              </a:rPr>
              <a:t>as per the template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Maximum </a:t>
            </a:r>
            <a:r>
              <a:rPr lang="en-IN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12-15 Slides for a 20 minutes </a:t>
            </a:r>
            <a:r>
              <a:rPr lang="en-IN" dirty="0">
                <a:latin typeface="+mj-lt"/>
                <a:cs typeface="Calibri" panose="020F0502020204030204" pitchFamily="34" charset="0"/>
              </a:rPr>
              <a:t>presentation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Appropriate usage of </a:t>
            </a:r>
            <a:r>
              <a:rPr lang="en-IN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images with short descriptions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Use </a:t>
            </a:r>
            <a:r>
              <a:rPr lang="en-IN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bullet points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PPT must </a:t>
            </a:r>
            <a:r>
              <a:rPr lang="en-IN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speak by itself </a:t>
            </a:r>
            <a:r>
              <a:rPr lang="en-IN" dirty="0">
                <a:latin typeface="+mj-lt"/>
                <a:cs typeface="Calibri" panose="020F0502020204030204" pitchFamily="34" charset="0"/>
              </a:rPr>
              <a:t>(without you!)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Do not </a:t>
            </a:r>
            <a:r>
              <a:rPr lang="en-IN" dirty="0">
                <a:latin typeface="+mj-lt"/>
                <a:cs typeface="Calibri" panose="020F0502020204030204" pitchFamily="34" charset="0"/>
              </a:rPr>
              <a:t>use PPT as a Word doc!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Be </a:t>
            </a:r>
            <a:r>
              <a:rPr lang="en-IN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Brief, Crisp </a:t>
            </a:r>
            <a:r>
              <a:rPr lang="en-IN" dirty="0">
                <a:latin typeface="+mj-lt"/>
                <a:cs typeface="Calibri" panose="020F0502020204030204" pitchFamily="34" charset="0"/>
              </a:rPr>
              <a:t>and Professional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Use </a:t>
            </a:r>
            <a:r>
              <a:rPr lang="en-IN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mild colours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Tell a cohesive story!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Calibri" panose="020F0502020204030204" pitchFamily="34" charset="0"/>
              </a:rPr>
              <a:t>Refer to best practices on making PPTs from consulting firms </a:t>
            </a:r>
            <a:endParaRPr lang="en-IN" sz="17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69397" y="1226632"/>
          <a:ext cx="3296992" cy="5038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6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Deck</a:t>
                      </a:r>
                      <a:r>
                        <a:rPr lang="en-US" sz="1600" baseline="0" dirty="0"/>
                        <a:t> Plan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Title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Introduction (~2)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Literature Review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Problem Statement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Objectives</a:t>
                      </a:r>
                      <a:r>
                        <a:rPr lang="en-US" sz="1600" baseline="0" dirty="0"/>
                        <a:t> of the Study 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Project Methodology</a:t>
                      </a:r>
                      <a:r>
                        <a:rPr lang="en-US" sz="1600" baseline="0" dirty="0"/>
                        <a:t> 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Software</a:t>
                      </a:r>
                      <a:r>
                        <a:rPr lang="en-US" sz="1600" baseline="0" dirty="0"/>
                        <a:t> Design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Implementation (demo)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Testing</a:t>
                      </a:r>
                      <a:r>
                        <a:rPr lang="en-US" sz="1600" baseline="0" dirty="0">
                          <a:latin typeface="+mj-lt"/>
                          <a:cs typeface="Calibri" panose="020F0502020204030204" pitchFamily="34" charset="0"/>
                        </a:rPr>
                        <a:t> and Validation ((~2)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Analysis and Results (~2)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Conclusion</a:t>
                      </a:r>
                      <a:r>
                        <a:rPr lang="en-US" sz="1600" baseline="0" dirty="0">
                          <a:latin typeface="+mj-lt"/>
                          <a:cs typeface="Calibri" panose="020F0502020204030204" pitchFamily="34" charset="0"/>
                        </a:rPr>
                        <a:t> (1)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815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A0111-701E-6AE7-12F9-5DF97881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55FCD8-9C56-3819-C1D0-2D0542C1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5" y="379812"/>
            <a:ext cx="11752656" cy="59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0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A7FEE-323B-B6A9-83F5-77C0B406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on Presentations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85E5DA-9B99-ECBB-3098-EF8F35E8B9A0}"/>
              </a:ext>
            </a:extLst>
          </p:cNvPr>
          <p:cNvSpPr txBox="1"/>
          <p:nvPr/>
        </p:nvSpPr>
        <p:spPr>
          <a:xfrm>
            <a:off x="1669026" y="2121277"/>
            <a:ext cx="885394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General Tips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hlinkClick r:id="rId2"/>
              </a:rPr>
              <a:t>https://cubicleninjas.com/top-20-best-powerpoint-presentation-design/</a:t>
            </a:r>
            <a:endParaRPr lang="en-IN" dirty="0"/>
          </a:p>
          <a:p>
            <a:pPr algn="ctr">
              <a:lnSpc>
                <a:spcPct val="250000"/>
              </a:lnSpc>
            </a:pPr>
            <a:endParaRPr lang="en-IN" dirty="0"/>
          </a:p>
          <a:p>
            <a:pPr algn="ctr">
              <a:lnSpc>
                <a:spcPct val="150000"/>
              </a:lnSpc>
            </a:pPr>
            <a:r>
              <a:rPr lang="en-IN" b="1" dirty="0"/>
              <a:t>McKinsey presentations –Live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hlinkClick r:id="rId3"/>
              </a:rPr>
              <a:t>https://www.youtube.com/watch?v=MbwFt8wWilU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1573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Viva-Voce – Cybersecurity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558" y="2863076"/>
            <a:ext cx="4666243" cy="11318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  <a:cs typeface="Calibri" panose="020F0502020204030204" pitchFamily="34" charset="0"/>
              </a:rPr>
              <a:t>30 minutes with Q&amp;A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  <a:cs typeface="Calibri" panose="020F0502020204030204" pitchFamily="34" charset="0"/>
              </a:rPr>
              <a:t>Industry mentors as Panellists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9343767"/>
              </p:ext>
            </p:extLst>
          </p:nvPr>
        </p:nvGraphicFramePr>
        <p:xfrm>
          <a:off x="5782614" y="2060619"/>
          <a:ext cx="5369933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2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5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8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Description 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Marks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Topic, Literature Review and 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20 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Project Implementation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25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Presentation and Defense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25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Project Report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30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Capstone Mentoring 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+25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373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Viva-Voce – Business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186" y="3095663"/>
            <a:ext cx="480790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  <a:cs typeface="Calibri" panose="020F0502020204030204" pitchFamily="34" charset="0"/>
              </a:rPr>
              <a:t>30 minutes with Q&amp;A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  <a:cs typeface="Calibri" panose="020F0502020204030204" pitchFamily="34" charset="0"/>
              </a:rPr>
              <a:t>Industry mentors as Panellists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82614" y="1777284"/>
          <a:ext cx="4198513" cy="405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7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0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9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Description 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Marks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Business</a:t>
                      </a:r>
                      <a:r>
                        <a:rPr lang="en-US" sz="1600" baseline="0" dirty="0"/>
                        <a:t> Understanding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>
                          <a:latin typeface="+mn-lt"/>
                          <a:cs typeface="+mn-cs"/>
                        </a:rPr>
                        <a:t>15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600" baseline="0" dirty="0">
                          <a:latin typeface="+mj-lt"/>
                          <a:cs typeface="Calibri" panose="020F0502020204030204" pitchFamily="34" charset="0"/>
                        </a:rPr>
                        <a:t> Preparation and EDA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>
                          <a:latin typeface="+mn-lt"/>
                          <a:cs typeface="+mn-cs"/>
                        </a:rPr>
                        <a:t>15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Modeling and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20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Project Report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30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Presentation</a:t>
                      </a:r>
                      <a:r>
                        <a:rPr lang="en-US" sz="1600" baseline="0" dirty="0">
                          <a:latin typeface="+mj-lt"/>
                          <a:cs typeface="Calibri" panose="020F0502020204030204" pitchFamily="34" charset="0"/>
                        </a:rPr>
                        <a:t> and Defense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/>
                        <a:t>20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Mentoring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 dirty="0">
                          <a:latin typeface="+mj-lt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9171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391</Words>
  <Application>Microsoft Office PowerPoint</Application>
  <PresentationFormat>Custom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How to Ace Project Viva?</vt:lpstr>
      <vt:lpstr>Discussion Points</vt:lpstr>
      <vt:lpstr>Pre-requisites</vt:lpstr>
      <vt:lpstr>Tell a Story!</vt:lpstr>
      <vt:lpstr>Preparing your Deck</vt:lpstr>
      <vt:lpstr>Slide 6</vt:lpstr>
      <vt:lpstr>Best Practices on Presentations </vt:lpstr>
      <vt:lpstr>Viva-Voce – Cybersecurity</vt:lpstr>
      <vt:lpstr>Viva-Voce – Business Analytics</vt:lpstr>
      <vt:lpstr>Appendix – To attach</vt:lpstr>
      <vt:lpstr>Acing Viva?</vt:lpstr>
      <vt:lpstr>Slide 12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Planning</dc:title>
  <dc:creator>RACE-996</dc:creator>
  <cp:lastModifiedBy>Admin</cp:lastModifiedBy>
  <cp:revision>102</cp:revision>
  <dcterms:created xsi:type="dcterms:W3CDTF">2021-01-28T08:43:53Z</dcterms:created>
  <dcterms:modified xsi:type="dcterms:W3CDTF">2023-03-09T12:38:07Z</dcterms:modified>
</cp:coreProperties>
</file>