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3"/>
  </p:notesMasterIdLst>
  <p:sldIdLst>
    <p:sldId id="298" r:id="rId3"/>
    <p:sldId id="293" r:id="rId4"/>
    <p:sldId id="265" r:id="rId5"/>
    <p:sldId id="274" r:id="rId6"/>
    <p:sldId id="279" r:id="rId7"/>
    <p:sldId id="299" r:id="rId8"/>
    <p:sldId id="266" r:id="rId9"/>
    <p:sldId id="280" r:id="rId10"/>
    <p:sldId id="281" r:id="rId11"/>
    <p:sldId id="294" r:id="rId12"/>
    <p:sldId id="283" r:id="rId13"/>
    <p:sldId id="286" r:id="rId14"/>
    <p:sldId id="287" r:id="rId15"/>
    <p:sldId id="288" r:id="rId16"/>
    <p:sldId id="296" r:id="rId17"/>
    <p:sldId id="291" r:id="rId18"/>
    <p:sldId id="292" r:id="rId19"/>
    <p:sldId id="284" r:id="rId20"/>
    <p:sldId id="285" r:id="rId21"/>
    <p:sldId id="259"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3B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varScale="1">
        <p:scale>
          <a:sx n="86" d="100"/>
          <a:sy n="86" d="100"/>
        </p:scale>
        <p:origin x="76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31AFEE-CE9D-4B03-8B2E-7537FB5E76B6}"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07D3CA32-4662-4D21-8408-97742E302B77}">
      <dgm:prSet/>
      <dgm:spPr/>
      <dgm:t>
        <a:bodyPr/>
        <a:lstStyle/>
        <a:p>
          <a:r>
            <a:rPr lang="en-US" b="1" i="0" dirty="0">
              <a:latin typeface="Arial" panose="020B0604020202020204" pitchFamily="34" charset="0"/>
              <a:cs typeface="Arial" panose="020B0604020202020204" pitchFamily="34" charset="0"/>
            </a:rPr>
            <a:t>NPS Survey Analysis</a:t>
          </a:r>
          <a:endParaRPr lang="en-US" b="1" dirty="0">
            <a:latin typeface="Arial" panose="020B0604020202020204" pitchFamily="34" charset="0"/>
            <a:cs typeface="Arial" panose="020B0604020202020204" pitchFamily="34" charset="0"/>
          </a:endParaRPr>
        </a:p>
      </dgm:t>
    </dgm:pt>
    <dgm:pt modelId="{BAC0B307-BDAB-4686-B671-E880D83E5D95}" type="parTrans" cxnId="{417F8D1F-AA71-41A4-A905-C6549BCB314C}">
      <dgm:prSet/>
      <dgm:spPr/>
      <dgm:t>
        <a:bodyPr/>
        <a:lstStyle/>
        <a:p>
          <a:endParaRPr lang="en-US"/>
        </a:p>
      </dgm:t>
    </dgm:pt>
    <dgm:pt modelId="{B169F608-C542-4A4D-8B3B-9B0FB60ED365}" type="sibTrans" cxnId="{417F8D1F-AA71-41A4-A905-C6549BCB314C}">
      <dgm:prSet/>
      <dgm:spPr/>
      <dgm:t>
        <a:bodyPr/>
        <a:lstStyle/>
        <a:p>
          <a:endParaRPr lang="en-US"/>
        </a:p>
      </dgm:t>
    </dgm:pt>
    <dgm:pt modelId="{743C91F4-C0CE-4F19-AA66-38D913E5A855}" type="pres">
      <dgm:prSet presAssocID="{3F31AFEE-CE9D-4B03-8B2E-7537FB5E76B6}" presName="CompostProcess" presStyleCnt="0">
        <dgm:presLayoutVars>
          <dgm:dir/>
          <dgm:resizeHandles val="exact"/>
        </dgm:presLayoutVars>
      </dgm:prSet>
      <dgm:spPr/>
    </dgm:pt>
    <dgm:pt modelId="{F391A6EA-51A5-4BBA-BA9D-B6F327C7AA84}" type="pres">
      <dgm:prSet presAssocID="{3F31AFEE-CE9D-4B03-8B2E-7537FB5E76B6}" presName="arrow" presStyleLbl="bgShp" presStyleIdx="0" presStyleCnt="1" custLinFactNeighborX="1255" custLinFactNeighborY="-9684"/>
      <dgm:spPr/>
    </dgm:pt>
    <dgm:pt modelId="{22D3E93C-C4DB-4CDD-B276-6E64A52F71EB}" type="pres">
      <dgm:prSet presAssocID="{3F31AFEE-CE9D-4B03-8B2E-7537FB5E76B6}" presName="linearProcess" presStyleCnt="0"/>
      <dgm:spPr/>
    </dgm:pt>
    <dgm:pt modelId="{E27C071D-B228-4DAC-AFBD-42CFD084667D}" type="pres">
      <dgm:prSet presAssocID="{07D3CA32-4662-4D21-8408-97742E302B77}" presName="textNode" presStyleLbl="node1" presStyleIdx="0" presStyleCnt="1" custScaleX="114676">
        <dgm:presLayoutVars>
          <dgm:bulletEnabled val="1"/>
        </dgm:presLayoutVars>
      </dgm:prSet>
      <dgm:spPr/>
    </dgm:pt>
  </dgm:ptLst>
  <dgm:cxnLst>
    <dgm:cxn modelId="{15E46C1D-1611-4525-A54D-045A7C37ACAC}" type="presOf" srcId="{3F31AFEE-CE9D-4B03-8B2E-7537FB5E76B6}" destId="{743C91F4-C0CE-4F19-AA66-38D913E5A855}" srcOrd="0" destOrd="0" presId="urn:microsoft.com/office/officeart/2005/8/layout/hProcess9"/>
    <dgm:cxn modelId="{417F8D1F-AA71-41A4-A905-C6549BCB314C}" srcId="{3F31AFEE-CE9D-4B03-8B2E-7537FB5E76B6}" destId="{07D3CA32-4662-4D21-8408-97742E302B77}" srcOrd="0" destOrd="0" parTransId="{BAC0B307-BDAB-4686-B671-E880D83E5D95}" sibTransId="{B169F608-C542-4A4D-8B3B-9B0FB60ED365}"/>
    <dgm:cxn modelId="{728C8138-EEDB-4D60-B4A9-041D2E31D133}" type="presOf" srcId="{07D3CA32-4662-4D21-8408-97742E302B77}" destId="{E27C071D-B228-4DAC-AFBD-42CFD084667D}" srcOrd="0" destOrd="0" presId="urn:microsoft.com/office/officeart/2005/8/layout/hProcess9"/>
    <dgm:cxn modelId="{C4C2AFD7-8CE5-46D1-8899-C22EDE58FA41}" type="presParOf" srcId="{743C91F4-C0CE-4F19-AA66-38D913E5A855}" destId="{F391A6EA-51A5-4BBA-BA9D-B6F327C7AA84}" srcOrd="0" destOrd="0" presId="urn:microsoft.com/office/officeart/2005/8/layout/hProcess9"/>
    <dgm:cxn modelId="{A1AFC4E9-35B6-418F-A957-175E7E635AEA}" type="presParOf" srcId="{743C91F4-C0CE-4F19-AA66-38D913E5A855}" destId="{22D3E93C-C4DB-4CDD-B276-6E64A52F71EB}" srcOrd="1" destOrd="0" presId="urn:microsoft.com/office/officeart/2005/8/layout/hProcess9"/>
    <dgm:cxn modelId="{E9B122A4-B655-4CCE-A83F-8BC3CA4ED891}" type="presParOf" srcId="{22D3E93C-C4DB-4CDD-B276-6E64A52F71EB}" destId="{E27C071D-B228-4DAC-AFBD-42CFD084667D}"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CB998B1-2C31-4A5E-9EC8-CFD75209F1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B1B2A7F-2CA8-4C04-B94B-C16FC0C757DA}">
      <dgm:prSet custT="1"/>
      <dgm:spPr/>
      <dgm:t>
        <a:bodyPr/>
        <a:lstStyle/>
        <a:p>
          <a:r>
            <a:rPr lang="en-US" sz="1600" b="1" i="0" baseline="0" dirty="0">
              <a:latin typeface="Times New Roman" panose="02020603050405020304" pitchFamily="18" charset="0"/>
              <a:cs typeface="Times New Roman" panose="02020603050405020304" pitchFamily="18" charset="0"/>
            </a:rPr>
            <a:t>Future Recommendations:</a:t>
          </a:r>
          <a:endParaRPr lang="en-US" sz="1600" dirty="0">
            <a:latin typeface="Times New Roman" panose="02020603050405020304" pitchFamily="18" charset="0"/>
            <a:cs typeface="Times New Roman" panose="02020603050405020304" pitchFamily="18" charset="0"/>
          </a:endParaRPr>
        </a:p>
      </dgm:t>
    </dgm:pt>
    <dgm:pt modelId="{E5F80FC0-049C-4B53-9689-F19B41448B7A}" type="parTrans" cxnId="{7E007D7E-52D3-4756-8AC6-DE68B6EDB577}">
      <dgm:prSet/>
      <dgm:spPr/>
      <dgm:t>
        <a:bodyPr/>
        <a:lstStyle/>
        <a:p>
          <a:endParaRPr lang="en-US"/>
        </a:p>
      </dgm:t>
    </dgm:pt>
    <dgm:pt modelId="{2BD85916-98B5-4B46-8FDF-FC3EC1074A3A}" type="sibTrans" cxnId="{7E007D7E-52D3-4756-8AC6-DE68B6EDB577}">
      <dgm:prSet/>
      <dgm:spPr/>
      <dgm:t>
        <a:bodyPr/>
        <a:lstStyle/>
        <a:p>
          <a:endParaRPr lang="en-US"/>
        </a:p>
      </dgm:t>
    </dgm:pt>
    <dgm:pt modelId="{62BFA1B0-2309-4952-B6EB-25D593FDC79A}">
      <dgm:prSet custT="1"/>
      <dgm:spPr/>
      <dgm:t>
        <a:bodyPr/>
        <a:lstStyle/>
        <a:p>
          <a:r>
            <a:rPr lang="en-US" sz="1400" b="0" i="0" baseline="0" dirty="0">
              <a:latin typeface="Times New Roman" panose="02020603050405020304" pitchFamily="18" charset="0"/>
              <a:cs typeface="Times New Roman" panose="02020603050405020304" pitchFamily="18" charset="0"/>
            </a:rPr>
            <a:t>Scale the size of the project and make automation the backbone for each the task required to generate the Dashboard like:</a:t>
          </a:r>
          <a:endParaRPr lang="en-US" sz="1400" dirty="0">
            <a:latin typeface="Times New Roman" panose="02020603050405020304" pitchFamily="18" charset="0"/>
            <a:cs typeface="Times New Roman" panose="02020603050405020304" pitchFamily="18" charset="0"/>
          </a:endParaRPr>
        </a:p>
      </dgm:t>
    </dgm:pt>
    <dgm:pt modelId="{57AB4EEB-AC55-4DCF-AE10-E97857F9AEA0}" type="parTrans" cxnId="{4DC7E0C2-CFD8-4974-A60E-67499BAD5E55}">
      <dgm:prSet/>
      <dgm:spPr/>
      <dgm:t>
        <a:bodyPr/>
        <a:lstStyle/>
        <a:p>
          <a:endParaRPr lang="en-US"/>
        </a:p>
      </dgm:t>
    </dgm:pt>
    <dgm:pt modelId="{96E4058A-EFE6-45F3-9BC3-2300421C3F5C}" type="sibTrans" cxnId="{4DC7E0C2-CFD8-4974-A60E-67499BAD5E55}">
      <dgm:prSet/>
      <dgm:spPr/>
      <dgm:t>
        <a:bodyPr/>
        <a:lstStyle/>
        <a:p>
          <a:endParaRPr lang="en-US"/>
        </a:p>
      </dgm:t>
    </dgm:pt>
    <dgm:pt modelId="{EB21BC2E-2CAD-49A2-880E-6D3C4E2DCF79}">
      <dgm:prSet custT="1"/>
      <dgm:spPr/>
      <dgm:t>
        <a:bodyPr/>
        <a:lstStyle/>
        <a:p>
          <a:r>
            <a:rPr lang="en-US" sz="1400" b="0" i="0" baseline="0" dirty="0">
              <a:latin typeface="Times New Roman" panose="02020603050405020304" pitchFamily="18" charset="0"/>
              <a:cs typeface="Times New Roman" panose="02020603050405020304" pitchFamily="18" charset="0"/>
            </a:rPr>
            <a:t>Data export for the surveys, Data transfer/upload to the Dashboard. Alerts notification based to ensure any issues with the dashboard are notified to the respective teams.</a:t>
          </a:r>
          <a:endParaRPr lang="en-US" sz="1400" dirty="0">
            <a:latin typeface="Times New Roman" panose="02020603050405020304" pitchFamily="18" charset="0"/>
            <a:cs typeface="Times New Roman" panose="02020603050405020304" pitchFamily="18" charset="0"/>
          </a:endParaRPr>
        </a:p>
      </dgm:t>
    </dgm:pt>
    <dgm:pt modelId="{271C55F3-B768-4589-BE9C-03E7FCE31DF3}" type="parTrans" cxnId="{565C0CFC-6BB7-477F-8152-625588730E3F}">
      <dgm:prSet/>
      <dgm:spPr/>
      <dgm:t>
        <a:bodyPr/>
        <a:lstStyle/>
        <a:p>
          <a:endParaRPr lang="en-US"/>
        </a:p>
      </dgm:t>
    </dgm:pt>
    <dgm:pt modelId="{9F572140-C4B4-46FD-ABEA-2C682EF8BDF7}" type="sibTrans" cxnId="{565C0CFC-6BB7-477F-8152-625588730E3F}">
      <dgm:prSet/>
      <dgm:spPr/>
      <dgm:t>
        <a:bodyPr/>
        <a:lstStyle/>
        <a:p>
          <a:endParaRPr lang="en-US"/>
        </a:p>
      </dgm:t>
    </dgm:pt>
    <dgm:pt modelId="{BE870321-D3C4-4C0D-90FF-81F9149583FA}">
      <dgm:prSet custT="1"/>
      <dgm:spPr/>
      <dgm:t>
        <a:bodyPr/>
        <a:lstStyle/>
        <a:p>
          <a:r>
            <a:rPr lang="en-US" sz="1400" b="0" i="0" baseline="0" dirty="0">
              <a:latin typeface="Times New Roman" panose="02020603050405020304" pitchFamily="18" charset="0"/>
              <a:cs typeface="Times New Roman" panose="02020603050405020304" pitchFamily="18" charset="0"/>
            </a:rPr>
            <a:t>Use more advanced Data Science tool to add value to the analysis. Automated recommendations to the clients so they can get an understanding if they need to make changes to the type of surveys and metrices they are capturing.</a:t>
          </a:r>
          <a:endParaRPr lang="en-US" sz="1400" dirty="0">
            <a:latin typeface="Times New Roman" panose="02020603050405020304" pitchFamily="18" charset="0"/>
            <a:cs typeface="Times New Roman" panose="02020603050405020304" pitchFamily="18" charset="0"/>
          </a:endParaRPr>
        </a:p>
      </dgm:t>
    </dgm:pt>
    <dgm:pt modelId="{044E6243-2C4C-437B-BF7C-1FB60FCF6538}" type="parTrans" cxnId="{81AE7FA7-85E8-4C75-AF54-D4D06ED32E94}">
      <dgm:prSet/>
      <dgm:spPr/>
      <dgm:t>
        <a:bodyPr/>
        <a:lstStyle/>
        <a:p>
          <a:endParaRPr lang="en-US"/>
        </a:p>
      </dgm:t>
    </dgm:pt>
    <dgm:pt modelId="{384FAD93-A465-4FE3-9D0A-B4BF6039B6DE}" type="sibTrans" cxnId="{81AE7FA7-85E8-4C75-AF54-D4D06ED32E94}">
      <dgm:prSet/>
      <dgm:spPr/>
      <dgm:t>
        <a:bodyPr/>
        <a:lstStyle/>
        <a:p>
          <a:endParaRPr lang="en-US"/>
        </a:p>
      </dgm:t>
    </dgm:pt>
    <dgm:pt modelId="{80E031F8-EF51-46E0-A7D5-296AD075B5BA}">
      <dgm:prSet custT="1"/>
      <dgm:spPr/>
      <dgm:t>
        <a:bodyPr/>
        <a:lstStyle/>
        <a:p>
          <a:r>
            <a:rPr lang="en-US" sz="1400" b="0" i="0" baseline="0" dirty="0">
              <a:latin typeface="Times New Roman" panose="02020603050405020304" pitchFamily="18" charset="0"/>
              <a:cs typeface="Times New Roman" panose="02020603050405020304" pitchFamily="18" charset="0"/>
            </a:rPr>
            <a:t>To have some sort of Data purging settings so that the Dashboard can show the latest Data and old Data is archived effectively for performance enhancement</a:t>
          </a:r>
          <a:endParaRPr lang="en-US" sz="1400" dirty="0">
            <a:latin typeface="Times New Roman" panose="02020603050405020304" pitchFamily="18" charset="0"/>
            <a:cs typeface="Times New Roman" panose="02020603050405020304" pitchFamily="18" charset="0"/>
          </a:endParaRPr>
        </a:p>
      </dgm:t>
    </dgm:pt>
    <dgm:pt modelId="{1F4D5E17-D86C-4B24-8CCF-67B592793971}" type="parTrans" cxnId="{DBFEF88D-534D-4350-9134-B86A97EA1462}">
      <dgm:prSet/>
      <dgm:spPr/>
      <dgm:t>
        <a:bodyPr/>
        <a:lstStyle/>
        <a:p>
          <a:endParaRPr lang="en-US"/>
        </a:p>
      </dgm:t>
    </dgm:pt>
    <dgm:pt modelId="{5030D25E-D113-4A14-8A24-202299EB0D0E}" type="sibTrans" cxnId="{DBFEF88D-534D-4350-9134-B86A97EA1462}">
      <dgm:prSet/>
      <dgm:spPr/>
      <dgm:t>
        <a:bodyPr/>
        <a:lstStyle/>
        <a:p>
          <a:endParaRPr lang="en-US"/>
        </a:p>
      </dgm:t>
    </dgm:pt>
    <dgm:pt modelId="{C5E4F9F5-6B57-4887-9715-EAEF83A57D4E}">
      <dgm:prSet custT="1"/>
      <dgm:spPr/>
      <dgm:t>
        <a:bodyPr/>
        <a:lstStyle/>
        <a:p>
          <a:r>
            <a:rPr lang="en-US" sz="1400" b="0" i="0" baseline="0" dirty="0">
              <a:latin typeface="Times New Roman" panose="02020603050405020304" pitchFamily="18" charset="0"/>
              <a:cs typeface="Times New Roman" panose="02020603050405020304" pitchFamily="18" charset="0"/>
            </a:rPr>
            <a:t>As we saw a simple Sentiment analysis is giving far better results in gaining insights on the key emotions, we should push the client to adopt more of ML as part of analysis and this opens big scope for more money and bigger SOW’s</a:t>
          </a:r>
          <a:endParaRPr lang="en-US" sz="1400" dirty="0">
            <a:latin typeface="Times New Roman" panose="02020603050405020304" pitchFamily="18" charset="0"/>
            <a:cs typeface="Times New Roman" panose="02020603050405020304" pitchFamily="18" charset="0"/>
          </a:endParaRPr>
        </a:p>
      </dgm:t>
    </dgm:pt>
    <dgm:pt modelId="{E7D8122A-59E3-4F96-991B-F3A64B00CF88}" type="parTrans" cxnId="{6940E367-9DBC-4A51-A308-2A0FDDCF91A7}">
      <dgm:prSet/>
      <dgm:spPr/>
      <dgm:t>
        <a:bodyPr/>
        <a:lstStyle/>
        <a:p>
          <a:endParaRPr lang="en-US"/>
        </a:p>
      </dgm:t>
    </dgm:pt>
    <dgm:pt modelId="{1BF895C7-0FE0-4A27-876E-459DA4097795}" type="sibTrans" cxnId="{6940E367-9DBC-4A51-A308-2A0FDDCF91A7}">
      <dgm:prSet/>
      <dgm:spPr/>
      <dgm:t>
        <a:bodyPr/>
        <a:lstStyle/>
        <a:p>
          <a:endParaRPr lang="en-US"/>
        </a:p>
      </dgm:t>
    </dgm:pt>
    <dgm:pt modelId="{247CAF4A-2611-475A-A0C6-FB227998C3EF}" type="pres">
      <dgm:prSet presAssocID="{BCB998B1-2C31-4A5E-9EC8-CFD75209F15C}" presName="linear" presStyleCnt="0">
        <dgm:presLayoutVars>
          <dgm:animLvl val="lvl"/>
          <dgm:resizeHandles val="exact"/>
        </dgm:presLayoutVars>
      </dgm:prSet>
      <dgm:spPr/>
    </dgm:pt>
    <dgm:pt modelId="{E20B3230-EFB6-437B-9828-FFA263C09013}" type="pres">
      <dgm:prSet presAssocID="{9B1B2A7F-2CA8-4C04-B94B-C16FC0C757DA}" presName="parentText" presStyleLbl="node1" presStyleIdx="0" presStyleCnt="1" custScaleY="40114" custLinFactNeighborX="0" custLinFactNeighborY="-22844">
        <dgm:presLayoutVars>
          <dgm:chMax val="0"/>
          <dgm:bulletEnabled val="1"/>
        </dgm:presLayoutVars>
      </dgm:prSet>
      <dgm:spPr/>
    </dgm:pt>
    <dgm:pt modelId="{245187F7-7BA7-4813-ACD2-0E3532A8F31B}" type="pres">
      <dgm:prSet presAssocID="{9B1B2A7F-2CA8-4C04-B94B-C16FC0C757DA}" presName="childText" presStyleLbl="revTx" presStyleIdx="0" presStyleCnt="1" custLinFactNeighborY="-20683">
        <dgm:presLayoutVars>
          <dgm:bulletEnabled val="1"/>
        </dgm:presLayoutVars>
      </dgm:prSet>
      <dgm:spPr/>
    </dgm:pt>
  </dgm:ptLst>
  <dgm:cxnLst>
    <dgm:cxn modelId="{391D0617-091C-4928-8F45-8F1F8DC593C5}" type="presOf" srcId="{BCB998B1-2C31-4A5E-9EC8-CFD75209F15C}" destId="{247CAF4A-2611-475A-A0C6-FB227998C3EF}" srcOrd="0" destOrd="0" presId="urn:microsoft.com/office/officeart/2005/8/layout/vList2"/>
    <dgm:cxn modelId="{3C17FA2B-A6CA-40D2-88EC-339062E526D9}" type="presOf" srcId="{BE870321-D3C4-4C0D-90FF-81F9149583FA}" destId="{245187F7-7BA7-4813-ACD2-0E3532A8F31B}" srcOrd="0" destOrd="2" presId="urn:microsoft.com/office/officeart/2005/8/layout/vList2"/>
    <dgm:cxn modelId="{E4EA733A-4B59-44AC-892D-A2223A1C8975}" type="presOf" srcId="{C5E4F9F5-6B57-4887-9715-EAEF83A57D4E}" destId="{245187F7-7BA7-4813-ACD2-0E3532A8F31B}" srcOrd="0" destOrd="4" presId="urn:microsoft.com/office/officeart/2005/8/layout/vList2"/>
    <dgm:cxn modelId="{6940E367-9DBC-4A51-A308-2A0FDDCF91A7}" srcId="{9B1B2A7F-2CA8-4C04-B94B-C16FC0C757DA}" destId="{C5E4F9F5-6B57-4887-9715-EAEF83A57D4E}" srcOrd="4" destOrd="0" parTransId="{E7D8122A-59E3-4F96-991B-F3A64B00CF88}" sibTransId="{1BF895C7-0FE0-4A27-876E-459DA4097795}"/>
    <dgm:cxn modelId="{17EFDC69-F66E-4C9C-A462-8B4E21746E22}" type="presOf" srcId="{9B1B2A7F-2CA8-4C04-B94B-C16FC0C757DA}" destId="{E20B3230-EFB6-437B-9828-FFA263C09013}" srcOrd="0" destOrd="0" presId="urn:microsoft.com/office/officeart/2005/8/layout/vList2"/>
    <dgm:cxn modelId="{66E54A77-412A-4E1E-8F46-7428B7E27BF6}" type="presOf" srcId="{EB21BC2E-2CAD-49A2-880E-6D3C4E2DCF79}" destId="{245187F7-7BA7-4813-ACD2-0E3532A8F31B}" srcOrd="0" destOrd="1" presId="urn:microsoft.com/office/officeart/2005/8/layout/vList2"/>
    <dgm:cxn modelId="{7E007D7E-52D3-4756-8AC6-DE68B6EDB577}" srcId="{BCB998B1-2C31-4A5E-9EC8-CFD75209F15C}" destId="{9B1B2A7F-2CA8-4C04-B94B-C16FC0C757DA}" srcOrd="0" destOrd="0" parTransId="{E5F80FC0-049C-4B53-9689-F19B41448B7A}" sibTransId="{2BD85916-98B5-4B46-8FDF-FC3EC1074A3A}"/>
    <dgm:cxn modelId="{5F187E87-6346-4556-8117-695C02E916F5}" type="presOf" srcId="{80E031F8-EF51-46E0-A7D5-296AD075B5BA}" destId="{245187F7-7BA7-4813-ACD2-0E3532A8F31B}" srcOrd="0" destOrd="3" presId="urn:microsoft.com/office/officeart/2005/8/layout/vList2"/>
    <dgm:cxn modelId="{DBFEF88D-534D-4350-9134-B86A97EA1462}" srcId="{9B1B2A7F-2CA8-4C04-B94B-C16FC0C757DA}" destId="{80E031F8-EF51-46E0-A7D5-296AD075B5BA}" srcOrd="3" destOrd="0" parTransId="{1F4D5E17-D86C-4B24-8CCF-67B592793971}" sibTransId="{5030D25E-D113-4A14-8A24-202299EB0D0E}"/>
    <dgm:cxn modelId="{81AE7FA7-85E8-4C75-AF54-D4D06ED32E94}" srcId="{9B1B2A7F-2CA8-4C04-B94B-C16FC0C757DA}" destId="{BE870321-D3C4-4C0D-90FF-81F9149583FA}" srcOrd="2" destOrd="0" parTransId="{044E6243-2C4C-437B-BF7C-1FB60FCF6538}" sibTransId="{384FAD93-A465-4FE3-9D0A-B4BF6039B6DE}"/>
    <dgm:cxn modelId="{17E07EAC-B84A-4F87-AD34-6A1575CC59BB}" type="presOf" srcId="{62BFA1B0-2309-4952-B6EB-25D593FDC79A}" destId="{245187F7-7BA7-4813-ACD2-0E3532A8F31B}" srcOrd="0" destOrd="0" presId="urn:microsoft.com/office/officeart/2005/8/layout/vList2"/>
    <dgm:cxn modelId="{4DC7E0C2-CFD8-4974-A60E-67499BAD5E55}" srcId="{9B1B2A7F-2CA8-4C04-B94B-C16FC0C757DA}" destId="{62BFA1B0-2309-4952-B6EB-25D593FDC79A}" srcOrd="0" destOrd="0" parTransId="{57AB4EEB-AC55-4DCF-AE10-E97857F9AEA0}" sibTransId="{96E4058A-EFE6-45F3-9BC3-2300421C3F5C}"/>
    <dgm:cxn modelId="{565C0CFC-6BB7-477F-8152-625588730E3F}" srcId="{9B1B2A7F-2CA8-4C04-B94B-C16FC0C757DA}" destId="{EB21BC2E-2CAD-49A2-880E-6D3C4E2DCF79}" srcOrd="1" destOrd="0" parTransId="{271C55F3-B768-4589-BE9C-03E7FCE31DF3}" sibTransId="{9F572140-C4B4-46FD-ABEA-2C682EF8BDF7}"/>
    <dgm:cxn modelId="{8B810274-9641-4BA3-81C3-490647471AA3}" type="presParOf" srcId="{247CAF4A-2611-475A-A0C6-FB227998C3EF}" destId="{E20B3230-EFB6-437B-9828-FFA263C09013}" srcOrd="0" destOrd="0" presId="urn:microsoft.com/office/officeart/2005/8/layout/vList2"/>
    <dgm:cxn modelId="{E4A63614-0F5F-489D-AA55-56B61F668F03}" type="presParOf" srcId="{247CAF4A-2611-475A-A0C6-FB227998C3EF}" destId="{245187F7-7BA7-4813-ACD2-0E3532A8F31B}"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4B0B2A-157C-4035-86EA-E36454D59B23}"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0B3CAF11-7549-4960-BA4F-BE93CA232176}">
      <dgm:prSet/>
      <dgm:spPr/>
      <dgm:t>
        <a:bodyPr/>
        <a:lstStyle/>
        <a:p>
          <a:r>
            <a:rPr lang="en-US" b="0" i="0"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dgm:t>
    </dgm:pt>
    <dgm:pt modelId="{E8EA29CC-8A39-4FF0-8666-3AEBC0E5EF57}" type="parTrans" cxnId="{4F098CE0-AB2E-452A-B0B6-23EE6F7805CA}">
      <dgm:prSet/>
      <dgm:spPr/>
      <dgm:t>
        <a:bodyPr/>
        <a:lstStyle/>
        <a:p>
          <a:endParaRPr lang="en-US"/>
        </a:p>
      </dgm:t>
    </dgm:pt>
    <dgm:pt modelId="{4DB109BC-6FDE-4848-BE24-F228D84E6C37}" type="sibTrans" cxnId="{4F098CE0-AB2E-452A-B0B6-23EE6F7805CA}">
      <dgm:prSet/>
      <dgm:spPr/>
      <dgm:t>
        <a:bodyPr/>
        <a:lstStyle/>
        <a:p>
          <a:endParaRPr lang="en-US"/>
        </a:p>
      </dgm:t>
    </dgm:pt>
    <dgm:pt modelId="{AE19492F-EACE-4B57-808A-AD4CC58EDF0C}">
      <dgm:prSet/>
      <dgm:spPr/>
      <dgm:t>
        <a:bodyPr/>
        <a:lstStyle/>
        <a:p>
          <a:r>
            <a:rPr lang="en-US" b="0" i="0" dirty="0">
              <a:latin typeface="Times New Roman" panose="02020603050405020304" pitchFamily="18" charset="0"/>
              <a:cs typeface="Times New Roman" panose="02020603050405020304" pitchFamily="18" charset="0"/>
            </a:rPr>
            <a:t>Challenges</a:t>
          </a:r>
          <a:endParaRPr lang="en-US" dirty="0">
            <a:latin typeface="Times New Roman" panose="02020603050405020304" pitchFamily="18" charset="0"/>
            <a:cs typeface="Times New Roman" panose="02020603050405020304" pitchFamily="18" charset="0"/>
          </a:endParaRPr>
        </a:p>
      </dgm:t>
    </dgm:pt>
    <dgm:pt modelId="{EE2820DC-573E-48F3-B3E8-7F42CF5C397A}" type="parTrans" cxnId="{18C8E027-0C1E-49DE-8D5C-736AFE35F8FA}">
      <dgm:prSet/>
      <dgm:spPr/>
      <dgm:t>
        <a:bodyPr/>
        <a:lstStyle/>
        <a:p>
          <a:endParaRPr lang="en-US"/>
        </a:p>
      </dgm:t>
    </dgm:pt>
    <dgm:pt modelId="{91F5CF75-BD8A-45A9-86FB-3AE2B14D7B12}" type="sibTrans" cxnId="{18C8E027-0C1E-49DE-8D5C-736AFE35F8FA}">
      <dgm:prSet/>
      <dgm:spPr/>
      <dgm:t>
        <a:bodyPr/>
        <a:lstStyle/>
        <a:p>
          <a:endParaRPr lang="en-US"/>
        </a:p>
      </dgm:t>
    </dgm:pt>
    <dgm:pt modelId="{D9BAF048-725F-40FC-906A-F57B3BACDC7D}">
      <dgm:prSet/>
      <dgm:spPr/>
      <dgm:t>
        <a:bodyPr/>
        <a:lstStyle/>
        <a:p>
          <a:r>
            <a:rPr lang="en-US" b="0" i="0" dirty="0">
              <a:latin typeface="Times New Roman" panose="02020603050405020304" pitchFamily="18" charset="0"/>
              <a:cs typeface="Times New Roman" panose="02020603050405020304" pitchFamily="18" charset="0"/>
            </a:rPr>
            <a:t>Problem Statement &amp; Objectives</a:t>
          </a:r>
          <a:endParaRPr lang="en-US" dirty="0">
            <a:latin typeface="Times New Roman" panose="02020603050405020304" pitchFamily="18" charset="0"/>
            <a:cs typeface="Times New Roman" panose="02020603050405020304" pitchFamily="18" charset="0"/>
          </a:endParaRPr>
        </a:p>
      </dgm:t>
    </dgm:pt>
    <dgm:pt modelId="{F5ED9B65-415B-4EAF-82E4-BA5D9740FBF9}" type="parTrans" cxnId="{8206BDF3-57F1-4DCC-A495-BB83FE194460}">
      <dgm:prSet/>
      <dgm:spPr/>
      <dgm:t>
        <a:bodyPr/>
        <a:lstStyle/>
        <a:p>
          <a:endParaRPr lang="en-US"/>
        </a:p>
      </dgm:t>
    </dgm:pt>
    <dgm:pt modelId="{E2008241-D30D-4DBA-A233-95B96DFE7EF9}" type="sibTrans" cxnId="{8206BDF3-57F1-4DCC-A495-BB83FE194460}">
      <dgm:prSet/>
      <dgm:spPr/>
      <dgm:t>
        <a:bodyPr/>
        <a:lstStyle/>
        <a:p>
          <a:endParaRPr lang="en-US"/>
        </a:p>
      </dgm:t>
    </dgm:pt>
    <dgm:pt modelId="{D2084DC2-46A6-4ED3-842A-AF82C2934EC9}">
      <dgm:prSet/>
      <dgm:spPr/>
      <dgm:t>
        <a:bodyPr/>
        <a:lstStyle/>
        <a:p>
          <a:r>
            <a:rPr lang="en-US" b="0" i="0" dirty="0">
              <a:latin typeface="Times New Roman" panose="02020603050405020304" pitchFamily="18" charset="0"/>
              <a:cs typeface="Times New Roman" panose="02020603050405020304" pitchFamily="18" charset="0"/>
            </a:rPr>
            <a:t>Data Gathering &amp; Understanding</a:t>
          </a:r>
          <a:endParaRPr lang="en-US" dirty="0">
            <a:latin typeface="Times New Roman" panose="02020603050405020304" pitchFamily="18" charset="0"/>
            <a:cs typeface="Times New Roman" panose="02020603050405020304" pitchFamily="18" charset="0"/>
          </a:endParaRPr>
        </a:p>
      </dgm:t>
    </dgm:pt>
    <dgm:pt modelId="{B0B2DEBF-6FA5-449C-B09D-60EFD09A90C6}" type="parTrans" cxnId="{8090E691-2C92-4A00-9A19-9CFEA7BB2ADD}">
      <dgm:prSet/>
      <dgm:spPr/>
      <dgm:t>
        <a:bodyPr/>
        <a:lstStyle/>
        <a:p>
          <a:endParaRPr lang="en-US"/>
        </a:p>
      </dgm:t>
    </dgm:pt>
    <dgm:pt modelId="{3231D88D-F50B-46E6-ADC8-41D3A05B36B6}" type="sibTrans" cxnId="{8090E691-2C92-4A00-9A19-9CFEA7BB2ADD}">
      <dgm:prSet/>
      <dgm:spPr/>
      <dgm:t>
        <a:bodyPr/>
        <a:lstStyle/>
        <a:p>
          <a:endParaRPr lang="en-US"/>
        </a:p>
      </dgm:t>
    </dgm:pt>
    <dgm:pt modelId="{390B27DE-2CF8-46C1-94EF-327E9C6003F0}">
      <dgm:prSet/>
      <dgm:spPr/>
      <dgm:t>
        <a:bodyPr/>
        <a:lstStyle/>
        <a:p>
          <a:r>
            <a:rPr lang="en-US" b="0" i="0" dirty="0">
              <a:latin typeface="Times New Roman" panose="02020603050405020304" pitchFamily="18" charset="0"/>
              <a:cs typeface="Times New Roman" panose="02020603050405020304" pitchFamily="18" charset="0"/>
            </a:rPr>
            <a:t>Data Preparation</a:t>
          </a:r>
          <a:endParaRPr lang="en-US" dirty="0">
            <a:latin typeface="Times New Roman" panose="02020603050405020304" pitchFamily="18" charset="0"/>
            <a:cs typeface="Times New Roman" panose="02020603050405020304" pitchFamily="18" charset="0"/>
          </a:endParaRPr>
        </a:p>
      </dgm:t>
    </dgm:pt>
    <dgm:pt modelId="{F9A1FE61-1DEB-437C-AF8B-EED20E41316D}" type="parTrans" cxnId="{9CD435E5-2DD0-4D95-B803-ADB7E57E4823}">
      <dgm:prSet/>
      <dgm:spPr/>
      <dgm:t>
        <a:bodyPr/>
        <a:lstStyle/>
        <a:p>
          <a:endParaRPr lang="en-US"/>
        </a:p>
      </dgm:t>
    </dgm:pt>
    <dgm:pt modelId="{119FAE75-E9B5-43FB-AA45-0A651F6EB876}" type="sibTrans" cxnId="{9CD435E5-2DD0-4D95-B803-ADB7E57E4823}">
      <dgm:prSet/>
      <dgm:spPr/>
      <dgm:t>
        <a:bodyPr/>
        <a:lstStyle/>
        <a:p>
          <a:endParaRPr lang="en-US"/>
        </a:p>
      </dgm:t>
    </dgm:pt>
    <dgm:pt modelId="{A59FEF6A-7B30-4E7D-94C0-3B911CFDFFC4}">
      <dgm:prSet/>
      <dgm:spPr/>
      <dgm:t>
        <a:bodyPr/>
        <a:lstStyle/>
        <a:p>
          <a:r>
            <a:rPr lang="en-US" b="0" i="0" dirty="0">
              <a:latin typeface="Times New Roman" panose="02020603050405020304" pitchFamily="18" charset="0"/>
              <a:cs typeface="Times New Roman" panose="02020603050405020304" pitchFamily="18" charset="0"/>
            </a:rPr>
            <a:t>Sentiment Analysis</a:t>
          </a:r>
          <a:endParaRPr lang="en-US" dirty="0">
            <a:latin typeface="Times New Roman" panose="02020603050405020304" pitchFamily="18" charset="0"/>
            <a:cs typeface="Times New Roman" panose="02020603050405020304" pitchFamily="18" charset="0"/>
          </a:endParaRPr>
        </a:p>
      </dgm:t>
    </dgm:pt>
    <dgm:pt modelId="{7D242519-2874-4C02-92F0-8382E4128559}" type="parTrans" cxnId="{2E79A85A-BC06-4013-BECB-54208B747236}">
      <dgm:prSet/>
      <dgm:spPr/>
      <dgm:t>
        <a:bodyPr/>
        <a:lstStyle/>
        <a:p>
          <a:endParaRPr lang="en-US"/>
        </a:p>
      </dgm:t>
    </dgm:pt>
    <dgm:pt modelId="{C9FD8B6B-BEAD-414C-8C7A-EDD48E97377B}" type="sibTrans" cxnId="{2E79A85A-BC06-4013-BECB-54208B747236}">
      <dgm:prSet/>
      <dgm:spPr/>
      <dgm:t>
        <a:bodyPr/>
        <a:lstStyle/>
        <a:p>
          <a:endParaRPr lang="en-US"/>
        </a:p>
      </dgm:t>
    </dgm:pt>
    <dgm:pt modelId="{5168D3F7-4996-4708-BD70-DEB582C9054A}">
      <dgm:prSet/>
      <dgm:spPr/>
      <dgm:t>
        <a:bodyPr/>
        <a:lstStyle/>
        <a:p>
          <a:r>
            <a:rPr lang="en-US" b="0" i="0" dirty="0">
              <a:latin typeface="Times New Roman" panose="02020603050405020304" pitchFamily="18" charset="0"/>
              <a:cs typeface="Times New Roman" panose="02020603050405020304" pitchFamily="18" charset="0"/>
            </a:rPr>
            <a:t>Deployment</a:t>
          </a:r>
          <a:endParaRPr lang="en-US" dirty="0">
            <a:latin typeface="Times New Roman" panose="02020603050405020304" pitchFamily="18" charset="0"/>
            <a:cs typeface="Times New Roman" panose="02020603050405020304" pitchFamily="18" charset="0"/>
          </a:endParaRPr>
        </a:p>
      </dgm:t>
    </dgm:pt>
    <dgm:pt modelId="{7E73BF70-7427-4E67-97DC-D1786D45634B}" type="parTrans" cxnId="{001258E9-A5F4-4A9D-9436-6BFCAF890388}">
      <dgm:prSet/>
      <dgm:spPr/>
      <dgm:t>
        <a:bodyPr/>
        <a:lstStyle/>
        <a:p>
          <a:endParaRPr lang="en-US"/>
        </a:p>
      </dgm:t>
    </dgm:pt>
    <dgm:pt modelId="{647AFEF7-8C4F-4E69-A1AE-E9CD326D7786}" type="sibTrans" cxnId="{001258E9-A5F4-4A9D-9436-6BFCAF890388}">
      <dgm:prSet/>
      <dgm:spPr/>
      <dgm:t>
        <a:bodyPr/>
        <a:lstStyle/>
        <a:p>
          <a:endParaRPr lang="en-US"/>
        </a:p>
      </dgm:t>
    </dgm:pt>
    <dgm:pt modelId="{C004AF5D-A289-441A-9F9F-CADD086271E8}">
      <dgm:prSet/>
      <dgm:spPr/>
      <dgm:t>
        <a:bodyPr/>
        <a:lstStyle/>
        <a:p>
          <a:r>
            <a:rPr lang="en-US" b="0" i="0" dirty="0">
              <a:latin typeface="Times New Roman" panose="02020603050405020304" pitchFamily="18" charset="0"/>
              <a:cs typeface="Times New Roman" panose="02020603050405020304" pitchFamily="18" charset="0"/>
            </a:rPr>
            <a:t>Analysis &amp; Results</a:t>
          </a:r>
          <a:endParaRPr lang="en-US" dirty="0">
            <a:latin typeface="Times New Roman" panose="02020603050405020304" pitchFamily="18" charset="0"/>
            <a:cs typeface="Times New Roman" panose="02020603050405020304" pitchFamily="18" charset="0"/>
          </a:endParaRPr>
        </a:p>
      </dgm:t>
    </dgm:pt>
    <dgm:pt modelId="{E8159A47-670C-435D-B153-0E9018870B37}" type="parTrans" cxnId="{E1A82C00-E76B-4797-ABA5-FDE7AB88D60C}">
      <dgm:prSet/>
      <dgm:spPr/>
      <dgm:t>
        <a:bodyPr/>
        <a:lstStyle/>
        <a:p>
          <a:endParaRPr lang="en-US"/>
        </a:p>
      </dgm:t>
    </dgm:pt>
    <dgm:pt modelId="{48676438-6EFE-4236-A38E-89A34B9FE204}" type="sibTrans" cxnId="{E1A82C00-E76B-4797-ABA5-FDE7AB88D60C}">
      <dgm:prSet/>
      <dgm:spPr/>
      <dgm:t>
        <a:bodyPr/>
        <a:lstStyle/>
        <a:p>
          <a:endParaRPr lang="en-US"/>
        </a:p>
      </dgm:t>
    </dgm:pt>
    <dgm:pt modelId="{1D56F485-24E1-4C81-99CE-09741D00DF25}">
      <dgm:prSet/>
      <dgm:spPr/>
      <dgm:t>
        <a:bodyPr/>
        <a:lstStyle/>
        <a:p>
          <a:r>
            <a:rPr lang="en-US" b="0" i="0" dirty="0">
              <a:latin typeface="Times New Roman" panose="02020603050405020304" pitchFamily="18" charset="0"/>
              <a:cs typeface="Times New Roman" panose="02020603050405020304" pitchFamily="18" charset="0"/>
            </a:rPr>
            <a:t>Conclusion &amp; Future Recommendation</a:t>
          </a:r>
          <a:endParaRPr lang="en-US" dirty="0">
            <a:latin typeface="Times New Roman" panose="02020603050405020304" pitchFamily="18" charset="0"/>
            <a:cs typeface="Times New Roman" panose="02020603050405020304" pitchFamily="18" charset="0"/>
          </a:endParaRPr>
        </a:p>
      </dgm:t>
    </dgm:pt>
    <dgm:pt modelId="{70C0B98A-D6CC-47AD-877B-A100A16DD812}" type="parTrans" cxnId="{46A8E337-9E0B-458F-A7B2-110F6987CA73}">
      <dgm:prSet/>
      <dgm:spPr/>
      <dgm:t>
        <a:bodyPr/>
        <a:lstStyle/>
        <a:p>
          <a:endParaRPr lang="en-US"/>
        </a:p>
      </dgm:t>
    </dgm:pt>
    <dgm:pt modelId="{E03119C8-AD76-47AC-AD6D-70C10B2183D2}" type="sibTrans" cxnId="{46A8E337-9E0B-458F-A7B2-110F6987CA73}">
      <dgm:prSet/>
      <dgm:spPr/>
      <dgm:t>
        <a:bodyPr/>
        <a:lstStyle/>
        <a:p>
          <a:endParaRPr lang="en-US"/>
        </a:p>
      </dgm:t>
    </dgm:pt>
    <dgm:pt modelId="{4CE870DD-DFAC-496F-8E00-7C13B752E0B1}" type="pres">
      <dgm:prSet presAssocID="{144B0B2A-157C-4035-86EA-E36454D59B23}" presName="Name0" presStyleCnt="0">
        <dgm:presLayoutVars>
          <dgm:dir/>
          <dgm:resizeHandles val="exact"/>
        </dgm:presLayoutVars>
      </dgm:prSet>
      <dgm:spPr/>
    </dgm:pt>
    <dgm:pt modelId="{0605A502-F46E-46CC-A05F-42A67D215282}" type="pres">
      <dgm:prSet presAssocID="{0B3CAF11-7549-4960-BA4F-BE93CA232176}" presName="composite" presStyleCnt="0"/>
      <dgm:spPr/>
    </dgm:pt>
    <dgm:pt modelId="{113EED8D-247B-4070-9320-7E498E95D547}" type="pres">
      <dgm:prSet presAssocID="{0B3CAF11-7549-4960-BA4F-BE93CA232176}" presName="rect1" presStyleLbl="trAlignAcc1" presStyleIdx="0" presStyleCnt="9">
        <dgm:presLayoutVars>
          <dgm:bulletEnabled val="1"/>
        </dgm:presLayoutVars>
      </dgm:prSet>
      <dgm:spPr/>
    </dgm:pt>
    <dgm:pt modelId="{E874E39A-829F-4A0C-97B1-DFD2B474BECC}" type="pres">
      <dgm:prSet presAssocID="{0B3CAF11-7549-4960-BA4F-BE93CA232176}" presName="rect2" presStyleLbl="fgImgPlace1" presStyleIdx="0" presStyleCnt="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Badge 1 with solid fill"/>
        </a:ext>
      </dgm:extLst>
    </dgm:pt>
    <dgm:pt modelId="{BD041F73-890D-477C-AAE8-2D708EA18F8D}" type="pres">
      <dgm:prSet presAssocID="{4DB109BC-6FDE-4848-BE24-F228D84E6C37}" presName="sibTrans" presStyleCnt="0"/>
      <dgm:spPr/>
    </dgm:pt>
    <dgm:pt modelId="{05C96B1A-5A80-4579-B5E7-A9B220ED8EF4}" type="pres">
      <dgm:prSet presAssocID="{AE19492F-EACE-4B57-808A-AD4CC58EDF0C}" presName="composite" presStyleCnt="0"/>
      <dgm:spPr/>
    </dgm:pt>
    <dgm:pt modelId="{C712FEAC-6EFD-4C0E-9953-134F6BC2D46F}" type="pres">
      <dgm:prSet presAssocID="{AE19492F-EACE-4B57-808A-AD4CC58EDF0C}" presName="rect1" presStyleLbl="trAlignAcc1" presStyleIdx="1" presStyleCnt="9">
        <dgm:presLayoutVars>
          <dgm:bulletEnabled val="1"/>
        </dgm:presLayoutVars>
      </dgm:prSet>
      <dgm:spPr/>
    </dgm:pt>
    <dgm:pt modelId="{2ABB52E4-F8CE-4460-948E-C82825159D9A}" type="pres">
      <dgm:prSet presAssocID="{AE19492F-EACE-4B57-808A-AD4CC58EDF0C}" presName="rect2" presStyleLbl="fgImgPlace1" presStyleIdx="1" presStyleCnt="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Badge with solid fill"/>
        </a:ext>
      </dgm:extLst>
    </dgm:pt>
    <dgm:pt modelId="{0858DCF9-41F9-4C61-8BDF-341A0E65B0EE}" type="pres">
      <dgm:prSet presAssocID="{91F5CF75-BD8A-45A9-86FB-3AE2B14D7B12}" presName="sibTrans" presStyleCnt="0"/>
      <dgm:spPr/>
    </dgm:pt>
    <dgm:pt modelId="{8168EAF8-9590-4FF3-953C-64A4A3C85C59}" type="pres">
      <dgm:prSet presAssocID="{D9BAF048-725F-40FC-906A-F57B3BACDC7D}" presName="composite" presStyleCnt="0"/>
      <dgm:spPr/>
    </dgm:pt>
    <dgm:pt modelId="{AEC17D72-B1FD-4ADA-8390-B830C288F828}" type="pres">
      <dgm:prSet presAssocID="{D9BAF048-725F-40FC-906A-F57B3BACDC7D}" presName="rect1" presStyleLbl="trAlignAcc1" presStyleIdx="2" presStyleCnt="9">
        <dgm:presLayoutVars>
          <dgm:bulletEnabled val="1"/>
        </dgm:presLayoutVars>
      </dgm:prSet>
      <dgm:spPr/>
    </dgm:pt>
    <dgm:pt modelId="{AFDDA42D-DC78-4F69-91D1-DD235B832411}" type="pres">
      <dgm:prSet presAssocID="{D9BAF048-725F-40FC-906A-F57B3BACDC7D}" presName="rect2" presStyleLbl="fgImgPlace1" presStyleIdx="2" presStyleCnt="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Badge 3 with solid fill"/>
        </a:ext>
      </dgm:extLst>
    </dgm:pt>
    <dgm:pt modelId="{37DA3D59-1359-4E88-A3C5-E9B1A58B1396}" type="pres">
      <dgm:prSet presAssocID="{E2008241-D30D-4DBA-A233-95B96DFE7EF9}" presName="sibTrans" presStyleCnt="0"/>
      <dgm:spPr/>
    </dgm:pt>
    <dgm:pt modelId="{34CD2C2F-81AD-449D-BC9F-3A59170A585D}" type="pres">
      <dgm:prSet presAssocID="{D2084DC2-46A6-4ED3-842A-AF82C2934EC9}" presName="composite" presStyleCnt="0"/>
      <dgm:spPr/>
    </dgm:pt>
    <dgm:pt modelId="{A496C17F-D991-4A9C-A949-44B81099F9BD}" type="pres">
      <dgm:prSet presAssocID="{D2084DC2-46A6-4ED3-842A-AF82C2934EC9}" presName="rect1" presStyleLbl="trAlignAcc1" presStyleIdx="3" presStyleCnt="9">
        <dgm:presLayoutVars>
          <dgm:bulletEnabled val="1"/>
        </dgm:presLayoutVars>
      </dgm:prSet>
      <dgm:spPr/>
    </dgm:pt>
    <dgm:pt modelId="{94E55596-EBA5-4B98-9CD2-6E4F44539DEA}" type="pres">
      <dgm:prSet presAssocID="{D2084DC2-46A6-4ED3-842A-AF82C2934EC9}" presName="rect2" presStyleLbl="fgImgPlace1" presStyleIdx="3" presStyleCnt="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Badge 4 with solid fill"/>
        </a:ext>
      </dgm:extLst>
    </dgm:pt>
    <dgm:pt modelId="{F1934A09-AB63-41E6-9A94-B4961E2432F7}" type="pres">
      <dgm:prSet presAssocID="{3231D88D-F50B-46E6-ADC8-41D3A05B36B6}" presName="sibTrans" presStyleCnt="0"/>
      <dgm:spPr/>
    </dgm:pt>
    <dgm:pt modelId="{FF3C8E51-812A-4483-A951-E0019802E647}" type="pres">
      <dgm:prSet presAssocID="{390B27DE-2CF8-46C1-94EF-327E9C6003F0}" presName="composite" presStyleCnt="0"/>
      <dgm:spPr/>
    </dgm:pt>
    <dgm:pt modelId="{0AB5322E-E9EA-4C7D-940C-F6EBF0A8BDDF}" type="pres">
      <dgm:prSet presAssocID="{390B27DE-2CF8-46C1-94EF-327E9C6003F0}" presName="rect1" presStyleLbl="trAlignAcc1" presStyleIdx="4" presStyleCnt="9">
        <dgm:presLayoutVars>
          <dgm:bulletEnabled val="1"/>
        </dgm:presLayoutVars>
      </dgm:prSet>
      <dgm:spPr/>
    </dgm:pt>
    <dgm:pt modelId="{C5D7EF3C-90C3-49EB-BFCA-35A9DC077483}" type="pres">
      <dgm:prSet presAssocID="{390B27DE-2CF8-46C1-94EF-327E9C6003F0}" presName="rect2" presStyleLbl="fgImgPlace1" presStyleIdx="4"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25000" r="-25000"/>
          </a:stretch>
        </a:blipFill>
      </dgm:spPr>
      <dgm:extLst>
        <a:ext uri="{E40237B7-FDA0-4F09-8148-C483321AD2D9}">
          <dgm14:cNvPr xmlns:dgm14="http://schemas.microsoft.com/office/drawing/2010/diagram" id="0" name="" descr="Badge 5 with solid fill"/>
        </a:ext>
      </dgm:extLst>
    </dgm:pt>
    <dgm:pt modelId="{92936EE0-A5C0-4236-BED3-0D9DD7E75F77}" type="pres">
      <dgm:prSet presAssocID="{119FAE75-E9B5-43FB-AA45-0A651F6EB876}" presName="sibTrans" presStyleCnt="0"/>
      <dgm:spPr/>
    </dgm:pt>
    <dgm:pt modelId="{EDA8454A-47C3-4128-8401-789B282191C8}" type="pres">
      <dgm:prSet presAssocID="{A59FEF6A-7B30-4E7D-94C0-3B911CFDFFC4}" presName="composite" presStyleCnt="0"/>
      <dgm:spPr/>
    </dgm:pt>
    <dgm:pt modelId="{6754F450-D95F-4121-B98C-D0419D9B2E72}" type="pres">
      <dgm:prSet presAssocID="{A59FEF6A-7B30-4E7D-94C0-3B911CFDFFC4}" presName="rect1" presStyleLbl="trAlignAcc1" presStyleIdx="5" presStyleCnt="9">
        <dgm:presLayoutVars>
          <dgm:bulletEnabled val="1"/>
        </dgm:presLayoutVars>
      </dgm:prSet>
      <dgm:spPr/>
    </dgm:pt>
    <dgm:pt modelId="{EF347749-A019-4DE7-A5E6-480A60867365}" type="pres">
      <dgm:prSet presAssocID="{A59FEF6A-7B30-4E7D-94C0-3B911CFDFFC4}" presName="rect2" presStyleLbl="fgImgPlace1" presStyleIdx="5"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25000" r="-25000"/>
          </a:stretch>
        </a:blipFill>
      </dgm:spPr>
      <dgm:extLst>
        <a:ext uri="{E40237B7-FDA0-4F09-8148-C483321AD2D9}">
          <dgm14:cNvPr xmlns:dgm14="http://schemas.microsoft.com/office/drawing/2010/diagram" id="0" name="" descr="Badge 6 with solid fill"/>
        </a:ext>
      </dgm:extLst>
    </dgm:pt>
    <dgm:pt modelId="{7E21ED1D-BC75-4DAC-A1BE-C00E17A5C85D}" type="pres">
      <dgm:prSet presAssocID="{C9FD8B6B-BEAD-414C-8C7A-EDD48E97377B}" presName="sibTrans" presStyleCnt="0"/>
      <dgm:spPr/>
    </dgm:pt>
    <dgm:pt modelId="{A91153D9-F575-4436-9572-DAB00DDF5BB4}" type="pres">
      <dgm:prSet presAssocID="{5168D3F7-4996-4708-BD70-DEB582C9054A}" presName="composite" presStyleCnt="0"/>
      <dgm:spPr/>
    </dgm:pt>
    <dgm:pt modelId="{02524F2F-020E-4868-955A-B9F892DABD95}" type="pres">
      <dgm:prSet presAssocID="{5168D3F7-4996-4708-BD70-DEB582C9054A}" presName="rect1" presStyleLbl="trAlignAcc1" presStyleIdx="6" presStyleCnt="9">
        <dgm:presLayoutVars>
          <dgm:bulletEnabled val="1"/>
        </dgm:presLayoutVars>
      </dgm:prSet>
      <dgm:spPr/>
    </dgm:pt>
    <dgm:pt modelId="{9D62A9D4-749D-42A4-859E-3E308C609B08}" type="pres">
      <dgm:prSet presAssocID="{5168D3F7-4996-4708-BD70-DEB582C9054A}" presName="rect2" presStyleLbl="fgImgPlace1" presStyleIdx="6" presStyleCnt="9"/>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l="-25000" r="-25000"/>
          </a:stretch>
        </a:blipFill>
      </dgm:spPr>
      <dgm:extLst>
        <a:ext uri="{E40237B7-FDA0-4F09-8148-C483321AD2D9}">
          <dgm14:cNvPr xmlns:dgm14="http://schemas.microsoft.com/office/drawing/2010/diagram" id="0" name="" descr="Badge 7 with solid fill"/>
        </a:ext>
      </dgm:extLst>
    </dgm:pt>
    <dgm:pt modelId="{BE716140-7E1C-4B72-B9C7-FE0A2FFD5B22}" type="pres">
      <dgm:prSet presAssocID="{647AFEF7-8C4F-4E69-A1AE-E9CD326D7786}" presName="sibTrans" presStyleCnt="0"/>
      <dgm:spPr/>
    </dgm:pt>
    <dgm:pt modelId="{184993B4-F6F4-48F3-A932-7200CA74D9C8}" type="pres">
      <dgm:prSet presAssocID="{C004AF5D-A289-441A-9F9F-CADD086271E8}" presName="composite" presStyleCnt="0"/>
      <dgm:spPr/>
    </dgm:pt>
    <dgm:pt modelId="{8DFE0BE0-77D9-4577-9052-86C791946046}" type="pres">
      <dgm:prSet presAssocID="{C004AF5D-A289-441A-9F9F-CADD086271E8}" presName="rect1" presStyleLbl="trAlignAcc1" presStyleIdx="7" presStyleCnt="9">
        <dgm:presLayoutVars>
          <dgm:bulletEnabled val="1"/>
        </dgm:presLayoutVars>
      </dgm:prSet>
      <dgm:spPr/>
    </dgm:pt>
    <dgm:pt modelId="{A4FF8F65-AD7A-449A-9173-B5085CA0D5E7}" type="pres">
      <dgm:prSet presAssocID="{C004AF5D-A289-441A-9F9F-CADD086271E8}" presName="rect2" presStyleLbl="fgImgPlace1" presStyleIdx="7" presStyleCnt="9"/>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l="-25000" r="-25000"/>
          </a:stretch>
        </a:blipFill>
      </dgm:spPr>
      <dgm:extLst>
        <a:ext uri="{E40237B7-FDA0-4F09-8148-C483321AD2D9}">
          <dgm14:cNvPr xmlns:dgm14="http://schemas.microsoft.com/office/drawing/2010/diagram" id="0" name="" descr="Badge 8 with solid fill"/>
        </a:ext>
      </dgm:extLst>
    </dgm:pt>
    <dgm:pt modelId="{C45D1696-028F-4A36-91A7-B1EC7E43B4AD}" type="pres">
      <dgm:prSet presAssocID="{48676438-6EFE-4236-A38E-89A34B9FE204}" presName="sibTrans" presStyleCnt="0"/>
      <dgm:spPr/>
    </dgm:pt>
    <dgm:pt modelId="{C61DCADE-FB39-4462-9DB7-2182C96B4238}" type="pres">
      <dgm:prSet presAssocID="{1D56F485-24E1-4C81-99CE-09741D00DF25}" presName="composite" presStyleCnt="0"/>
      <dgm:spPr/>
    </dgm:pt>
    <dgm:pt modelId="{91D68053-39D1-4C7D-ACD7-9CABCC60B9CA}" type="pres">
      <dgm:prSet presAssocID="{1D56F485-24E1-4C81-99CE-09741D00DF25}" presName="rect1" presStyleLbl="trAlignAcc1" presStyleIdx="8" presStyleCnt="9">
        <dgm:presLayoutVars>
          <dgm:bulletEnabled val="1"/>
        </dgm:presLayoutVars>
      </dgm:prSet>
      <dgm:spPr/>
    </dgm:pt>
    <dgm:pt modelId="{FEAC5DBE-9020-4645-A8AE-D80B504C58A6}" type="pres">
      <dgm:prSet presAssocID="{1D56F485-24E1-4C81-99CE-09741D00DF25}" presName="rect2" presStyleLbl="fgImgPlace1" presStyleIdx="8" presStyleCnt="9"/>
      <dgm:spPr>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l="-25000" r="-25000"/>
          </a:stretch>
        </a:blipFill>
      </dgm:spPr>
      <dgm:extLst>
        <a:ext uri="{E40237B7-FDA0-4F09-8148-C483321AD2D9}">
          <dgm14:cNvPr xmlns:dgm14="http://schemas.microsoft.com/office/drawing/2010/diagram" id="0" name="" descr="Badge 9 with solid fill"/>
        </a:ext>
      </dgm:extLst>
    </dgm:pt>
  </dgm:ptLst>
  <dgm:cxnLst>
    <dgm:cxn modelId="{E1A82C00-E76B-4797-ABA5-FDE7AB88D60C}" srcId="{144B0B2A-157C-4035-86EA-E36454D59B23}" destId="{C004AF5D-A289-441A-9F9F-CADD086271E8}" srcOrd="7" destOrd="0" parTransId="{E8159A47-670C-435D-B153-0E9018870B37}" sibTransId="{48676438-6EFE-4236-A38E-89A34B9FE204}"/>
    <dgm:cxn modelId="{6242A911-69D9-4C2E-B116-A9D8F05D5DBB}" type="presOf" srcId="{D2084DC2-46A6-4ED3-842A-AF82C2934EC9}" destId="{A496C17F-D991-4A9C-A949-44B81099F9BD}" srcOrd="0" destOrd="0" presId="urn:microsoft.com/office/officeart/2008/layout/PictureStrips"/>
    <dgm:cxn modelId="{18C8E027-0C1E-49DE-8D5C-736AFE35F8FA}" srcId="{144B0B2A-157C-4035-86EA-E36454D59B23}" destId="{AE19492F-EACE-4B57-808A-AD4CC58EDF0C}" srcOrd="1" destOrd="0" parTransId="{EE2820DC-573E-48F3-B3E8-7F42CF5C397A}" sibTransId="{91F5CF75-BD8A-45A9-86FB-3AE2B14D7B12}"/>
    <dgm:cxn modelId="{D003C737-A24E-48FA-8E02-0E3588447418}" type="presOf" srcId="{144B0B2A-157C-4035-86EA-E36454D59B23}" destId="{4CE870DD-DFAC-496F-8E00-7C13B752E0B1}" srcOrd="0" destOrd="0" presId="urn:microsoft.com/office/officeart/2008/layout/PictureStrips"/>
    <dgm:cxn modelId="{46A8E337-9E0B-458F-A7B2-110F6987CA73}" srcId="{144B0B2A-157C-4035-86EA-E36454D59B23}" destId="{1D56F485-24E1-4C81-99CE-09741D00DF25}" srcOrd="8" destOrd="0" parTransId="{70C0B98A-D6CC-47AD-877B-A100A16DD812}" sibTransId="{E03119C8-AD76-47AC-AD6D-70C10B2183D2}"/>
    <dgm:cxn modelId="{B4F4934C-C51F-4ABB-AEC7-278AA43BC19B}" type="presOf" srcId="{A59FEF6A-7B30-4E7D-94C0-3B911CFDFFC4}" destId="{6754F450-D95F-4121-B98C-D0419D9B2E72}" srcOrd="0" destOrd="0" presId="urn:microsoft.com/office/officeart/2008/layout/PictureStrips"/>
    <dgm:cxn modelId="{98589252-E74F-4C86-B06E-B2A40ECDD963}" type="presOf" srcId="{C004AF5D-A289-441A-9F9F-CADD086271E8}" destId="{8DFE0BE0-77D9-4577-9052-86C791946046}" srcOrd="0" destOrd="0" presId="urn:microsoft.com/office/officeart/2008/layout/PictureStrips"/>
    <dgm:cxn modelId="{CAC7F176-3127-40DF-8423-B5BAD94B4DE0}" type="presOf" srcId="{D9BAF048-725F-40FC-906A-F57B3BACDC7D}" destId="{AEC17D72-B1FD-4ADA-8390-B830C288F828}" srcOrd="0" destOrd="0" presId="urn:microsoft.com/office/officeart/2008/layout/PictureStrips"/>
    <dgm:cxn modelId="{2E79A85A-BC06-4013-BECB-54208B747236}" srcId="{144B0B2A-157C-4035-86EA-E36454D59B23}" destId="{A59FEF6A-7B30-4E7D-94C0-3B911CFDFFC4}" srcOrd="5" destOrd="0" parTransId="{7D242519-2874-4C02-92F0-8382E4128559}" sibTransId="{C9FD8B6B-BEAD-414C-8C7A-EDD48E97377B}"/>
    <dgm:cxn modelId="{BBD10D86-59A7-4E51-BC5D-90CB2D9806AA}" type="presOf" srcId="{AE19492F-EACE-4B57-808A-AD4CC58EDF0C}" destId="{C712FEAC-6EFD-4C0E-9953-134F6BC2D46F}" srcOrd="0" destOrd="0" presId="urn:microsoft.com/office/officeart/2008/layout/PictureStrips"/>
    <dgm:cxn modelId="{9628D290-324B-4504-B2F7-C45AFA9DC7B9}" type="presOf" srcId="{0B3CAF11-7549-4960-BA4F-BE93CA232176}" destId="{113EED8D-247B-4070-9320-7E498E95D547}" srcOrd="0" destOrd="0" presId="urn:microsoft.com/office/officeart/2008/layout/PictureStrips"/>
    <dgm:cxn modelId="{8090E691-2C92-4A00-9A19-9CFEA7BB2ADD}" srcId="{144B0B2A-157C-4035-86EA-E36454D59B23}" destId="{D2084DC2-46A6-4ED3-842A-AF82C2934EC9}" srcOrd="3" destOrd="0" parTransId="{B0B2DEBF-6FA5-449C-B09D-60EFD09A90C6}" sibTransId="{3231D88D-F50B-46E6-ADC8-41D3A05B36B6}"/>
    <dgm:cxn modelId="{B8F124CD-9914-42E3-B91B-E412FC53ED0F}" type="presOf" srcId="{5168D3F7-4996-4708-BD70-DEB582C9054A}" destId="{02524F2F-020E-4868-955A-B9F892DABD95}" srcOrd="0" destOrd="0" presId="urn:microsoft.com/office/officeart/2008/layout/PictureStrips"/>
    <dgm:cxn modelId="{D12A29D9-13BD-4C3E-875B-8B10D296EB1C}" type="presOf" srcId="{1D56F485-24E1-4C81-99CE-09741D00DF25}" destId="{91D68053-39D1-4C7D-ACD7-9CABCC60B9CA}" srcOrd="0" destOrd="0" presId="urn:microsoft.com/office/officeart/2008/layout/PictureStrips"/>
    <dgm:cxn modelId="{4F098CE0-AB2E-452A-B0B6-23EE6F7805CA}" srcId="{144B0B2A-157C-4035-86EA-E36454D59B23}" destId="{0B3CAF11-7549-4960-BA4F-BE93CA232176}" srcOrd="0" destOrd="0" parTransId="{E8EA29CC-8A39-4FF0-8666-3AEBC0E5EF57}" sibTransId="{4DB109BC-6FDE-4848-BE24-F228D84E6C37}"/>
    <dgm:cxn modelId="{9CD435E5-2DD0-4D95-B803-ADB7E57E4823}" srcId="{144B0B2A-157C-4035-86EA-E36454D59B23}" destId="{390B27DE-2CF8-46C1-94EF-327E9C6003F0}" srcOrd="4" destOrd="0" parTransId="{F9A1FE61-1DEB-437C-AF8B-EED20E41316D}" sibTransId="{119FAE75-E9B5-43FB-AA45-0A651F6EB876}"/>
    <dgm:cxn modelId="{001258E9-A5F4-4A9D-9436-6BFCAF890388}" srcId="{144B0B2A-157C-4035-86EA-E36454D59B23}" destId="{5168D3F7-4996-4708-BD70-DEB582C9054A}" srcOrd="6" destOrd="0" parTransId="{7E73BF70-7427-4E67-97DC-D1786D45634B}" sibTransId="{647AFEF7-8C4F-4E69-A1AE-E9CD326D7786}"/>
    <dgm:cxn modelId="{E38E3BED-3F7D-41D1-B590-1D80B4C300D7}" type="presOf" srcId="{390B27DE-2CF8-46C1-94EF-327E9C6003F0}" destId="{0AB5322E-E9EA-4C7D-940C-F6EBF0A8BDDF}" srcOrd="0" destOrd="0" presId="urn:microsoft.com/office/officeart/2008/layout/PictureStrips"/>
    <dgm:cxn modelId="{8206BDF3-57F1-4DCC-A495-BB83FE194460}" srcId="{144B0B2A-157C-4035-86EA-E36454D59B23}" destId="{D9BAF048-725F-40FC-906A-F57B3BACDC7D}" srcOrd="2" destOrd="0" parTransId="{F5ED9B65-415B-4EAF-82E4-BA5D9740FBF9}" sibTransId="{E2008241-D30D-4DBA-A233-95B96DFE7EF9}"/>
    <dgm:cxn modelId="{5ED94252-5753-4A9D-BFFF-6CCA458C75C4}" type="presParOf" srcId="{4CE870DD-DFAC-496F-8E00-7C13B752E0B1}" destId="{0605A502-F46E-46CC-A05F-42A67D215282}" srcOrd="0" destOrd="0" presId="urn:microsoft.com/office/officeart/2008/layout/PictureStrips"/>
    <dgm:cxn modelId="{D298364B-87C1-44B1-9459-61C341A81095}" type="presParOf" srcId="{0605A502-F46E-46CC-A05F-42A67D215282}" destId="{113EED8D-247B-4070-9320-7E498E95D547}" srcOrd="0" destOrd="0" presId="urn:microsoft.com/office/officeart/2008/layout/PictureStrips"/>
    <dgm:cxn modelId="{251AA685-C5F3-48BC-AD89-7D2E1CDB6F78}" type="presParOf" srcId="{0605A502-F46E-46CC-A05F-42A67D215282}" destId="{E874E39A-829F-4A0C-97B1-DFD2B474BECC}" srcOrd="1" destOrd="0" presId="urn:microsoft.com/office/officeart/2008/layout/PictureStrips"/>
    <dgm:cxn modelId="{09F7F1C7-90AD-40FB-B99A-AB2B6E3B5871}" type="presParOf" srcId="{4CE870DD-DFAC-496F-8E00-7C13B752E0B1}" destId="{BD041F73-890D-477C-AAE8-2D708EA18F8D}" srcOrd="1" destOrd="0" presId="urn:microsoft.com/office/officeart/2008/layout/PictureStrips"/>
    <dgm:cxn modelId="{7959D2C0-56BB-495E-9DB0-48B5FCC9684B}" type="presParOf" srcId="{4CE870DD-DFAC-496F-8E00-7C13B752E0B1}" destId="{05C96B1A-5A80-4579-B5E7-A9B220ED8EF4}" srcOrd="2" destOrd="0" presId="urn:microsoft.com/office/officeart/2008/layout/PictureStrips"/>
    <dgm:cxn modelId="{D10EBCDE-CEA0-4F8B-ADBF-2EB5CA65811D}" type="presParOf" srcId="{05C96B1A-5A80-4579-B5E7-A9B220ED8EF4}" destId="{C712FEAC-6EFD-4C0E-9953-134F6BC2D46F}" srcOrd="0" destOrd="0" presId="urn:microsoft.com/office/officeart/2008/layout/PictureStrips"/>
    <dgm:cxn modelId="{26118716-D592-4895-837F-1733CD087864}" type="presParOf" srcId="{05C96B1A-5A80-4579-B5E7-A9B220ED8EF4}" destId="{2ABB52E4-F8CE-4460-948E-C82825159D9A}" srcOrd="1" destOrd="0" presId="urn:microsoft.com/office/officeart/2008/layout/PictureStrips"/>
    <dgm:cxn modelId="{A3B30D9E-D224-4CB6-9E12-D899D34B07CC}" type="presParOf" srcId="{4CE870DD-DFAC-496F-8E00-7C13B752E0B1}" destId="{0858DCF9-41F9-4C61-8BDF-341A0E65B0EE}" srcOrd="3" destOrd="0" presId="urn:microsoft.com/office/officeart/2008/layout/PictureStrips"/>
    <dgm:cxn modelId="{869F559A-3C28-430B-B04F-6B1534A32830}" type="presParOf" srcId="{4CE870DD-DFAC-496F-8E00-7C13B752E0B1}" destId="{8168EAF8-9590-4FF3-953C-64A4A3C85C59}" srcOrd="4" destOrd="0" presId="urn:microsoft.com/office/officeart/2008/layout/PictureStrips"/>
    <dgm:cxn modelId="{74D758BD-BF24-4426-921B-9378BC00FEDA}" type="presParOf" srcId="{8168EAF8-9590-4FF3-953C-64A4A3C85C59}" destId="{AEC17D72-B1FD-4ADA-8390-B830C288F828}" srcOrd="0" destOrd="0" presId="urn:microsoft.com/office/officeart/2008/layout/PictureStrips"/>
    <dgm:cxn modelId="{12CE0EBD-ED16-4FC5-9F4F-2B0140A4BB38}" type="presParOf" srcId="{8168EAF8-9590-4FF3-953C-64A4A3C85C59}" destId="{AFDDA42D-DC78-4F69-91D1-DD235B832411}" srcOrd="1" destOrd="0" presId="urn:microsoft.com/office/officeart/2008/layout/PictureStrips"/>
    <dgm:cxn modelId="{1E7DD6CE-2B11-44B9-8376-1573D1C03F8A}" type="presParOf" srcId="{4CE870DD-DFAC-496F-8E00-7C13B752E0B1}" destId="{37DA3D59-1359-4E88-A3C5-E9B1A58B1396}" srcOrd="5" destOrd="0" presId="urn:microsoft.com/office/officeart/2008/layout/PictureStrips"/>
    <dgm:cxn modelId="{8D35EE62-0800-4238-B85B-0B551B4F10C5}" type="presParOf" srcId="{4CE870DD-DFAC-496F-8E00-7C13B752E0B1}" destId="{34CD2C2F-81AD-449D-BC9F-3A59170A585D}" srcOrd="6" destOrd="0" presId="urn:microsoft.com/office/officeart/2008/layout/PictureStrips"/>
    <dgm:cxn modelId="{BC8EE6CB-E02D-4D81-A478-1A0FD59C7D9E}" type="presParOf" srcId="{34CD2C2F-81AD-449D-BC9F-3A59170A585D}" destId="{A496C17F-D991-4A9C-A949-44B81099F9BD}" srcOrd="0" destOrd="0" presId="urn:microsoft.com/office/officeart/2008/layout/PictureStrips"/>
    <dgm:cxn modelId="{6DBF0C7D-E0CC-4369-A654-7DF752A54615}" type="presParOf" srcId="{34CD2C2F-81AD-449D-BC9F-3A59170A585D}" destId="{94E55596-EBA5-4B98-9CD2-6E4F44539DEA}" srcOrd="1" destOrd="0" presId="urn:microsoft.com/office/officeart/2008/layout/PictureStrips"/>
    <dgm:cxn modelId="{F0DA5BE2-71C1-409D-AFB3-BACEBE94CF9E}" type="presParOf" srcId="{4CE870DD-DFAC-496F-8E00-7C13B752E0B1}" destId="{F1934A09-AB63-41E6-9A94-B4961E2432F7}" srcOrd="7" destOrd="0" presId="urn:microsoft.com/office/officeart/2008/layout/PictureStrips"/>
    <dgm:cxn modelId="{FD9396B4-4B85-49DF-AEBB-38809A42E5C3}" type="presParOf" srcId="{4CE870DD-DFAC-496F-8E00-7C13B752E0B1}" destId="{FF3C8E51-812A-4483-A951-E0019802E647}" srcOrd="8" destOrd="0" presId="urn:microsoft.com/office/officeart/2008/layout/PictureStrips"/>
    <dgm:cxn modelId="{C67CA8C1-6E33-401E-8ADD-0403864370E9}" type="presParOf" srcId="{FF3C8E51-812A-4483-A951-E0019802E647}" destId="{0AB5322E-E9EA-4C7D-940C-F6EBF0A8BDDF}" srcOrd="0" destOrd="0" presId="urn:microsoft.com/office/officeart/2008/layout/PictureStrips"/>
    <dgm:cxn modelId="{FFC578DF-EF9D-4069-BB1A-8F7BAB2B951C}" type="presParOf" srcId="{FF3C8E51-812A-4483-A951-E0019802E647}" destId="{C5D7EF3C-90C3-49EB-BFCA-35A9DC077483}" srcOrd="1" destOrd="0" presId="urn:microsoft.com/office/officeart/2008/layout/PictureStrips"/>
    <dgm:cxn modelId="{8F1D4EF3-900B-4683-978F-222B9C723B59}" type="presParOf" srcId="{4CE870DD-DFAC-496F-8E00-7C13B752E0B1}" destId="{92936EE0-A5C0-4236-BED3-0D9DD7E75F77}" srcOrd="9" destOrd="0" presId="urn:microsoft.com/office/officeart/2008/layout/PictureStrips"/>
    <dgm:cxn modelId="{B161D059-8913-4C7E-87F8-FE8BBBFE51C3}" type="presParOf" srcId="{4CE870DD-DFAC-496F-8E00-7C13B752E0B1}" destId="{EDA8454A-47C3-4128-8401-789B282191C8}" srcOrd="10" destOrd="0" presId="urn:microsoft.com/office/officeart/2008/layout/PictureStrips"/>
    <dgm:cxn modelId="{8C7EE8EB-5576-449F-B7AC-DFAEE1ADBC8D}" type="presParOf" srcId="{EDA8454A-47C3-4128-8401-789B282191C8}" destId="{6754F450-D95F-4121-B98C-D0419D9B2E72}" srcOrd="0" destOrd="0" presId="urn:microsoft.com/office/officeart/2008/layout/PictureStrips"/>
    <dgm:cxn modelId="{DA696AC5-18E0-4879-8BFE-D24D1769AA30}" type="presParOf" srcId="{EDA8454A-47C3-4128-8401-789B282191C8}" destId="{EF347749-A019-4DE7-A5E6-480A60867365}" srcOrd="1" destOrd="0" presId="urn:microsoft.com/office/officeart/2008/layout/PictureStrips"/>
    <dgm:cxn modelId="{4D3B538D-7A93-4AA2-A597-BDECDF3CE5C1}" type="presParOf" srcId="{4CE870DD-DFAC-496F-8E00-7C13B752E0B1}" destId="{7E21ED1D-BC75-4DAC-A1BE-C00E17A5C85D}" srcOrd="11" destOrd="0" presId="urn:microsoft.com/office/officeart/2008/layout/PictureStrips"/>
    <dgm:cxn modelId="{BA79FB22-1CB5-4F5B-9588-26AAF3D5DF60}" type="presParOf" srcId="{4CE870DD-DFAC-496F-8E00-7C13B752E0B1}" destId="{A91153D9-F575-4436-9572-DAB00DDF5BB4}" srcOrd="12" destOrd="0" presId="urn:microsoft.com/office/officeart/2008/layout/PictureStrips"/>
    <dgm:cxn modelId="{99312DD0-BB74-44CA-B9C8-E23112F4BEAF}" type="presParOf" srcId="{A91153D9-F575-4436-9572-DAB00DDF5BB4}" destId="{02524F2F-020E-4868-955A-B9F892DABD95}" srcOrd="0" destOrd="0" presId="urn:microsoft.com/office/officeart/2008/layout/PictureStrips"/>
    <dgm:cxn modelId="{AB573EC9-7D93-4880-91FC-A5DB480F7992}" type="presParOf" srcId="{A91153D9-F575-4436-9572-DAB00DDF5BB4}" destId="{9D62A9D4-749D-42A4-859E-3E308C609B08}" srcOrd="1" destOrd="0" presId="urn:microsoft.com/office/officeart/2008/layout/PictureStrips"/>
    <dgm:cxn modelId="{BEC5AB7A-564C-4DCF-A679-FAA2CDA7FFF2}" type="presParOf" srcId="{4CE870DD-DFAC-496F-8E00-7C13B752E0B1}" destId="{BE716140-7E1C-4B72-B9C7-FE0A2FFD5B22}" srcOrd="13" destOrd="0" presId="urn:microsoft.com/office/officeart/2008/layout/PictureStrips"/>
    <dgm:cxn modelId="{18A8578E-FF52-4848-A2D3-B147D4DC9754}" type="presParOf" srcId="{4CE870DD-DFAC-496F-8E00-7C13B752E0B1}" destId="{184993B4-F6F4-48F3-A932-7200CA74D9C8}" srcOrd="14" destOrd="0" presId="urn:microsoft.com/office/officeart/2008/layout/PictureStrips"/>
    <dgm:cxn modelId="{7DA2CA71-B906-4107-9033-0F8FF4D3145A}" type="presParOf" srcId="{184993B4-F6F4-48F3-A932-7200CA74D9C8}" destId="{8DFE0BE0-77D9-4577-9052-86C791946046}" srcOrd="0" destOrd="0" presId="urn:microsoft.com/office/officeart/2008/layout/PictureStrips"/>
    <dgm:cxn modelId="{A1A84C3E-7E85-4ED6-95DC-D6D5426C2B52}" type="presParOf" srcId="{184993B4-F6F4-48F3-A932-7200CA74D9C8}" destId="{A4FF8F65-AD7A-449A-9173-B5085CA0D5E7}" srcOrd="1" destOrd="0" presId="urn:microsoft.com/office/officeart/2008/layout/PictureStrips"/>
    <dgm:cxn modelId="{36AA0A65-6294-4D56-ABB2-9F53B2B5E0A0}" type="presParOf" srcId="{4CE870DD-DFAC-496F-8E00-7C13B752E0B1}" destId="{C45D1696-028F-4A36-91A7-B1EC7E43B4AD}" srcOrd="15" destOrd="0" presId="urn:microsoft.com/office/officeart/2008/layout/PictureStrips"/>
    <dgm:cxn modelId="{958C617C-2614-43C1-B3B0-63E93AFC1D6B}" type="presParOf" srcId="{4CE870DD-DFAC-496F-8E00-7C13B752E0B1}" destId="{C61DCADE-FB39-4462-9DB7-2182C96B4238}" srcOrd="16" destOrd="0" presId="urn:microsoft.com/office/officeart/2008/layout/PictureStrips"/>
    <dgm:cxn modelId="{08667452-65AA-41B6-A0EB-0439CDD41F30}" type="presParOf" srcId="{C61DCADE-FB39-4462-9DB7-2182C96B4238}" destId="{91D68053-39D1-4C7D-ACD7-9CABCC60B9CA}" srcOrd="0" destOrd="0" presId="urn:microsoft.com/office/officeart/2008/layout/PictureStrips"/>
    <dgm:cxn modelId="{828FDE50-4B76-4F97-B1B4-5C8BCBD38DBF}" type="presParOf" srcId="{C61DCADE-FB39-4462-9DB7-2182C96B4238}" destId="{FEAC5DBE-9020-4645-A8AE-D80B504C58A6}"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CEDD9D-68FF-477F-A918-C672EC9B202C}" type="doc">
      <dgm:prSet loTypeId="urn:microsoft.com/office/officeart/2005/8/layout/process1" loCatId="process" qsTypeId="urn:microsoft.com/office/officeart/2005/8/quickstyle/simple3" qsCatId="simple" csTypeId="urn:microsoft.com/office/officeart/2005/8/colors/accent1_5" csCatId="accent1" phldr="1"/>
      <dgm:spPr/>
      <dgm:t>
        <a:bodyPr/>
        <a:lstStyle/>
        <a:p>
          <a:endParaRPr lang="en-US"/>
        </a:p>
      </dgm:t>
    </dgm:pt>
    <dgm:pt modelId="{F73FE394-C5D1-4262-BE2F-5E67E6D5AE74}">
      <dgm:prSet custT="1"/>
      <dgm:spPr/>
      <dgm:t>
        <a:bodyPr/>
        <a:lstStyle/>
        <a:p>
          <a:r>
            <a:rPr lang="en-US" sz="1400" b="1" i="0" baseline="0" dirty="0">
              <a:latin typeface="Times New Roman" panose="02020603050405020304" pitchFamily="18" charset="0"/>
              <a:cs typeface="Times New Roman" panose="02020603050405020304" pitchFamily="18" charset="0"/>
            </a:rPr>
            <a:t>The Key Points are:</a:t>
          </a:r>
          <a:endParaRPr lang="en-US" sz="1400" b="1" dirty="0">
            <a:latin typeface="Times New Roman" panose="02020603050405020304" pitchFamily="18" charset="0"/>
            <a:cs typeface="Times New Roman" panose="02020603050405020304" pitchFamily="18" charset="0"/>
          </a:endParaRPr>
        </a:p>
      </dgm:t>
    </dgm:pt>
    <dgm:pt modelId="{EC9D0C1D-CB34-4D47-B84E-8A6BAD237705}" type="parTrans" cxnId="{98D17F12-9EF7-4E12-AC3C-41405183AD71}">
      <dgm:prSet/>
      <dgm:spPr/>
      <dgm:t>
        <a:bodyPr/>
        <a:lstStyle/>
        <a:p>
          <a:endParaRPr lang="en-US"/>
        </a:p>
      </dgm:t>
    </dgm:pt>
    <dgm:pt modelId="{48D8A6AF-DEE7-4CCB-98CD-4374CC78DD36}" type="sibTrans" cxnId="{98D17F12-9EF7-4E12-AC3C-41405183AD71}">
      <dgm:prSet/>
      <dgm:spPr/>
      <dgm:t>
        <a:bodyPr/>
        <a:lstStyle/>
        <a:p>
          <a:endParaRPr lang="en-US"/>
        </a:p>
      </dgm:t>
    </dgm:pt>
    <dgm:pt modelId="{D0A77A1A-AB83-474A-B2A4-148427E7925A}">
      <dgm:prSet custT="1"/>
      <dgm:spPr/>
      <dgm:t>
        <a:bodyPr/>
        <a:lstStyle/>
        <a:p>
          <a:r>
            <a:rPr lang="en-US" sz="1400" b="0" i="0" baseline="0" dirty="0">
              <a:latin typeface="Times New Roman" panose="02020603050405020304" pitchFamily="18" charset="0"/>
              <a:cs typeface="Times New Roman" panose="02020603050405020304" pitchFamily="18" charset="0"/>
            </a:rPr>
            <a:t>A Software-as-a-Service (SaaS) company which currently provides survey products that enable Market Researchers, CX specialists collect customer feedback wants to add the flavor of Data Analytics into its toolkit of features.</a:t>
          </a:r>
          <a:br>
            <a:rPr lang="en-US" sz="1400" b="0" i="0" baseline="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dgm:t>
    </dgm:pt>
    <dgm:pt modelId="{DA077268-FC49-4127-B4D6-779E2B2A2A5E}" type="parTrans" cxnId="{BE83DA3F-3EB0-4548-AF23-3DA8EF0C4D53}">
      <dgm:prSet/>
      <dgm:spPr/>
      <dgm:t>
        <a:bodyPr/>
        <a:lstStyle/>
        <a:p>
          <a:endParaRPr lang="en-US"/>
        </a:p>
      </dgm:t>
    </dgm:pt>
    <dgm:pt modelId="{CA81F17B-0D5A-4B9F-B29C-C62FAAC56271}" type="sibTrans" cxnId="{BE83DA3F-3EB0-4548-AF23-3DA8EF0C4D53}">
      <dgm:prSet/>
      <dgm:spPr/>
      <dgm:t>
        <a:bodyPr/>
        <a:lstStyle/>
        <a:p>
          <a:endParaRPr lang="en-US"/>
        </a:p>
      </dgm:t>
    </dgm:pt>
    <dgm:pt modelId="{42DF5C32-D3EA-414E-9765-DF2F912E747D}">
      <dgm:prSet custT="1"/>
      <dgm:spPr/>
      <dgm:t>
        <a:bodyPr/>
        <a:lstStyle/>
        <a:p>
          <a:r>
            <a:rPr lang="en-US" sz="1400" b="0" i="0" baseline="0" dirty="0">
              <a:latin typeface="Times New Roman" panose="02020603050405020304" pitchFamily="18" charset="0"/>
              <a:cs typeface="Times New Roman" panose="02020603050405020304" pitchFamily="18" charset="0"/>
            </a:rPr>
            <a:t>Data is collected for a variety of different surveys; company want to start the analysis process by analyzing one key survey for a Company XYZ which collects NPS and CES score data through a web-based survey created through the platform. The company wants to provide key actionable insights, which are easy to understand after the thorough analysis of the collected survey data via a dashboard.</a:t>
          </a:r>
          <a:br>
            <a:rPr lang="en-US" sz="1400" b="0" i="0" baseline="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dgm:t>
    </dgm:pt>
    <dgm:pt modelId="{2A74BA75-7BEF-4B46-BAFD-C3D226245AA9}" type="parTrans" cxnId="{AE299693-35D2-4C68-93FE-6890290D3DE2}">
      <dgm:prSet/>
      <dgm:spPr/>
      <dgm:t>
        <a:bodyPr/>
        <a:lstStyle/>
        <a:p>
          <a:endParaRPr lang="en-US"/>
        </a:p>
      </dgm:t>
    </dgm:pt>
    <dgm:pt modelId="{E55B8FFE-6D13-42F2-A8B8-89F3389D27E7}" type="sibTrans" cxnId="{AE299693-35D2-4C68-93FE-6890290D3DE2}">
      <dgm:prSet/>
      <dgm:spPr/>
      <dgm:t>
        <a:bodyPr/>
        <a:lstStyle/>
        <a:p>
          <a:endParaRPr lang="en-US"/>
        </a:p>
      </dgm:t>
    </dgm:pt>
    <dgm:pt modelId="{F7806E45-609C-410B-B65A-B9EC1B609324}">
      <dgm:prSet custT="1"/>
      <dgm:spPr/>
      <dgm:t>
        <a:bodyPr/>
        <a:lstStyle/>
        <a:p>
          <a:r>
            <a:rPr lang="en-US" sz="1400" b="0" i="0" baseline="0" dirty="0">
              <a:latin typeface="Times New Roman" panose="02020603050405020304" pitchFamily="18" charset="0"/>
              <a:cs typeface="Times New Roman" panose="02020603050405020304" pitchFamily="18" charset="0"/>
            </a:rPr>
            <a:t>The default dashboard will be provided for each survey created through the platform and will serve as a baseline to promote the scope for a bespoke more quality dashboard that can provide more advanced analytics features that the clients can use to drive their business.</a:t>
          </a:r>
          <a:endParaRPr lang="en-US" sz="1400" dirty="0">
            <a:latin typeface="Times New Roman" panose="02020603050405020304" pitchFamily="18" charset="0"/>
            <a:cs typeface="Times New Roman" panose="02020603050405020304" pitchFamily="18" charset="0"/>
          </a:endParaRPr>
        </a:p>
      </dgm:t>
    </dgm:pt>
    <dgm:pt modelId="{E1853089-E8A4-48F0-BA4C-699FC98C2048}" type="parTrans" cxnId="{CAD1A4EE-4BC6-45DD-B188-11BD10F9A5B0}">
      <dgm:prSet/>
      <dgm:spPr/>
      <dgm:t>
        <a:bodyPr/>
        <a:lstStyle/>
        <a:p>
          <a:endParaRPr lang="en-US"/>
        </a:p>
      </dgm:t>
    </dgm:pt>
    <dgm:pt modelId="{0ED86983-78DE-4212-BA59-871446F1EA89}" type="sibTrans" cxnId="{CAD1A4EE-4BC6-45DD-B188-11BD10F9A5B0}">
      <dgm:prSet/>
      <dgm:spPr/>
      <dgm:t>
        <a:bodyPr/>
        <a:lstStyle/>
        <a:p>
          <a:endParaRPr lang="en-US"/>
        </a:p>
      </dgm:t>
    </dgm:pt>
    <dgm:pt modelId="{FADD7525-6528-44F2-8DE8-3CD4A762A0F4}">
      <dgm:prSet custT="1"/>
      <dgm:spPr/>
      <dgm:t>
        <a:bodyPr/>
        <a:lstStyle/>
        <a:p>
          <a:r>
            <a:rPr lang="en-US" sz="1400" b="1" i="0" baseline="0" dirty="0">
              <a:latin typeface="Times New Roman" panose="02020603050405020304" pitchFamily="18" charset="0"/>
              <a:cs typeface="Times New Roman" panose="02020603050405020304" pitchFamily="18" charset="0"/>
            </a:rPr>
            <a:t>The overall anticipated outcome is :</a:t>
          </a:r>
          <a:endParaRPr lang="en-US" sz="1400" dirty="0">
            <a:latin typeface="Times New Roman" panose="02020603050405020304" pitchFamily="18" charset="0"/>
            <a:cs typeface="Times New Roman" panose="02020603050405020304" pitchFamily="18" charset="0"/>
          </a:endParaRPr>
        </a:p>
      </dgm:t>
    </dgm:pt>
    <dgm:pt modelId="{6BF0B7A7-4F67-4564-935F-D4C1CDA4F03F}" type="parTrans" cxnId="{2D452D78-C46E-403E-9E0A-79C4A42B78AC}">
      <dgm:prSet/>
      <dgm:spPr/>
      <dgm:t>
        <a:bodyPr/>
        <a:lstStyle/>
        <a:p>
          <a:endParaRPr lang="en-US"/>
        </a:p>
      </dgm:t>
    </dgm:pt>
    <dgm:pt modelId="{1D6CF7DA-70DF-46A1-B271-8EFD4D79E51A}" type="sibTrans" cxnId="{2D452D78-C46E-403E-9E0A-79C4A42B78AC}">
      <dgm:prSet/>
      <dgm:spPr/>
      <dgm:t>
        <a:bodyPr/>
        <a:lstStyle/>
        <a:p>
          <a:endParaRPr lang="en-US"/>
        </a:p>
      </dgm:t>
    </dgm:pt>
    <dgm:pt modelId="{64C0E990-ED8B-4911-911E-E0D7DE7D8938}">
      <dgm:prSet custT="1"/>
      <dgm:spPr/>
      <dgm:t>
        <a:bodyPr/>
        <a:lstStyle/>
        <a:p>
          <a:r>
            <a:rPr lang="en-US" sz="1400" b="1" i="0" baseline="0" dirty="0">
              <a:latin typeface="Times New Roman" panose="02020603050405020304" pitchFamily="18" charset="0"/>
              <a:cs typeface="Times New Roman" panose="02020603050405020304" pitchFamily="18" charset="0"/>
            </a:rPr>
            <a:t>Actionable Insights: </a:t>
          </a:r>
          <a:r>
            <a:rPr lang="en-US" sz="1400" b="0" i="0" baseline="0" dirty="0">
              <a:latin typeface="Times New Roman" panose="02020603050405020304" pitchFamily="18" charset="0"/>
              <a:cs typeface="Times New Roman" panose="02020603050405020304" pitchFamily="18" charset="0"/>
            </a:rPr>
            <a:t>Thorough analysis on collected data to make recommendation to the business if the existing approach is good enough and how interactive dashboards can help all members of the team to understand the raw collected data with ease, so it enables them to act and make improvements to the survey to further collect key features which can be helpful in making more powerful business decisions.</a:t>
          </a:r>
          <a:br>
            <a:rPr lang="en-US" sz="1400" b="0" i="0" baseline="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dgm:t>
    </dgm:pt>
    <dgm:pt modelId="{1C852CBF-87AD-4042-9F99-4EE1880722D9}" type="parTrans" cxnId="{DF643521-BC12-48DB-BE19-818DBCF4941C}">
      <dgm:prSet/>
      <dgm:spPr/>
      <dgm:t>
        <a:bodyPr/>
        <a:lstStyle/>
        <a:p>
          <a:endParaRPr lang="en-US"/>
        </a:p>
      </dgm:t>
    </dgm:pt>
    <dgm:pt modelId="{94D165AC-6F71-49A5-900E-C88E7F29B4AE}" type="sibTrans" cxnId="{DF643521-BC12-48DB-BE19-818DBCF4941C}">
      <dgm:prSet/>
      <dgm:spPr/>
      <dgm:t>
        <a:bodyPr/>
        <a:lstStyle/>
        <a:p>
          <a:endParaRPr lang="en-US"/>
        </a:p>
      </dgm:t>
    </dgm:pt>
    <dgm:pt modelId="{1B18A8A4-4B3C-4124-B74D-F7924D6EC672}">
      <dgm:prSet custT="1"/>
      <dgm:spPr/>
      <dgm:t>
        <a:bodyPr/>
        <a:lstStyle/>
        <a:p>
          <a:r>
            <a:rPr lang="en-US" sz="1400" b="1" i="0" baseline="0" dirty="0">
              <a:latin typeface="Times New Roman" panose="02020603050405020304" pitchFamily="18" charset="0"/>
              <a:cs typeface="Times New Roman" panose="02020603050405020304" pitchFamily="18" charset="0"/>
            </a:rPr>
            <a:t>More Revenue: </a:t>
          </a:r>
          <a:r>
            <a:rPr lang="en-US" sz="1400" b="0" i="0" baseline="0" dirty="0">
              <a:latin typeface="Times New Roman" panose="02020603050405020304" pitchFamily="18" charset="0"/>
              <a:cs typeface="Times New Roman" panose="02020603050405020304" pitchFamily="18" charset="0"/>
            </a:rPr>
            <a:t>once clients realize the platform can offer great analytics and like the default dashboards, they will request for bespoke use cases which will result in expanding the analytics side of the business, in turn, would lead to more revenue.</a:t>
          </a:r>
          <a:br>
            <a:rPr lang="en-US" sz="1400" b="0" i="0" baseline="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dgm:t>
    </dgm:pt>
    <dgm:pt modelId="{078E99FB-FF3E-4FAA-AAF0-21D93211E3FA}" type="parTrans" cxnId="{44D4D746-7031-47C1-98E8-1CF21B48ECA3}">
      <dgm:prSet/>
      <dgm:spPr/>
      <dgm:t>
        <a:bodyPr/>
        <a:lstStyle/>
        <a:p>
          <a:endParaRPr lang="en-US"/>
        </a:p>
      </dgm:t>
    </dgm:pt>
    <dgm:pt modelId="{A9FAFA43-641C-4C63-AA40-95FE5ADF7623}" type="sibTrans" cxnId="{44D4D746-7031-47C1-98E8-1CF21B48ECA3}">
      <dgm:prSet/>
      <dgm:spPr/>
      <dgm:t>
        <a:bodyPr/>
        <a:lstStyle/>
        <a:p>
          <a:endParaRPr lang="en-US"/>
        </a:p>
      </dgm:t>
    </dgm:pt>
    <dgm:pt modelId="{7E6B8B48-03C5-4F28-B88A-7E25D90EBCE0}">
      <dgm:prSet custT="1"/>
      <dgm:spPr/>
      <dgm:t>
        <a:bodyPr/>
        <a:lstStyle/>
        <a:p>
          <a:r>
            <a:rPr lang="en-US" sz="1400" b="1" i="0" baseline="0" dirty="0">
              <a:latin typeface="Times New Roman" panose="02020603050405020304" pitchFamily="18" charset="0"/>
              <a:cs typeface="Times New Roman" panose="02020603050405020304" pitchFamily="18" charset="0"/>
            </a:rPr>
            <a:t>More Options: </a:t>
          </a:r>
          <a:r>
            <a:rPr lang="en-US" sz="1400" b="0" i="0" baseline="0" dirty="0">
              <a:latin typeface="Times New Roman" panose="02020603050405020304" pitchFamily="18" charset="0"/>
              <a:cs typeface="Times New Roman" panose="02020603050405020304" pitchFamily="18" charset="0"/>
            </a:rPr>
            <a:t>Company can suggest more better approaches than NPS to gauge customer loyalty by scoping it as additional project.</a:t>
          </a:r>
          <a:endParaRPr lang="en-US" sz="1400" dirty="0">
            <a:latin typeface="Times New Roman" panose="02020603050405020304" pitchFamily="18" charset="0"/>
            <a:cs typeface="Times New Roman" panose="02020603050405020304" pitchFamily="18" charset="0"/>
          </a:endParaRPr>
        </a:p>
      </dgm:t>
    </dgm:pt>
    <dgm:pt modelId="{2D0BEC9E-CC80-4E25-B220-BB97AF249601}" type="parTrans" cxnId="{F1AFFDE3-EBBB-489B-A31C-D8B0AF3B6AA3}">
      <dgm:prSet/>
      <dgm:spPr/>
      <dgm:t>
        <a:bodyPr/>
        <a:lstStyle/>
        <a:p>
          <a:endParaRPr lang="en-US"/>
        </a:p>
      </dgm:t>
    </dgm:pt>
    <dgm:pt modelId="{17168612-0F59-4778-8507-419903BF065B}" type="sibTrans" cxnId="{F1AFFDE3-EBBB-489B-A31C-D8B0AF3B6AA3}">
      <dgm:prSet/>
      <dgm:spPr/>
      <dgm:t>
        <a:bodyPr/>
        <a:lstStyle/>
        <a:p>
          <a:endParaRPr lang="en-US"/>
        </a:p>
      </dgm:t>
    </dgm:pt>
    <dgm:pt modelId="{C4657DA4-2997-4FDA-8415-4C3C2CA9459B}" type="pres">
      <dgm:prSet presAssocID="{DECEDD9D-68FF-477F-A918-C672EC9B202C}" presName="Name0" presStyleCnt="0">
        <dgm:presLayoutVars>
          <dgm:dir/>
          <dgm:resizeHandles val="exact"/>
        </dgm:presLayoutVars>
      </dgm:prSet>
      <dgm:spPr/>
    </dgm:pt>
    <dgm:pt modelId="{86C68E86-33AF-4245-B553-F62998797B12}" type="pres">
      <dgm:prSet presAssocID="{F73FE394-C5D1-4262-BE2F-5E67E6D5AE74}" presName="node" presStyleLbl="node1" presStyleIdx="0" presStyleCnt="2" custScaleX="118799" custLinFactNeighborX="-117" custLinFactNeighborY="-532">
        <dgm:presLayoutVars>
          <dgm:bulletEnabled val="1"/>
        </dgm:presLayoutVars>
      </dgm:prSet>
      <dgm:spPr/>
    </dgm:pt>
    <dgm:pt modelId="{5ADC00AE-E6D3-4500-A43F-B9F1F007F6F0}" type="pres">
      <dgm:prSet presAssocID="{48D8A6AF-DEE7-4CCB-98CD-4374CC78DD36}" presName="sibTrans" presStyleLbl="sibTrans2D1" presStyleIdx="0" presStyleCnt="1"/>
      <dgm:spPr/>
    </dgm:pt>
    <dgm:pt modelId="{7E1979F6-A38E-43AA-9A6D-0B0BA7ECAB44}" type="pres">
      <dgm:prSet presAssocID="{48D8A6AF-DEE7-4CCB-98CD-4374CC78DD36}" presName="connectorText" presStyleLbl="sibTrans2D1" presStyleIdx="0" presStyleCnt="1"/>
      <dgm:spPr/>
    </dgm:pt>
    <dgm:pt modelId="{DB0C74EC-31BA-4F78-A994-EE877A29C74E}" type="pres">
      <dgm:prSet presAssocID="{FADD7525-6528-44F2-8DE8-3CD4A762A0F4}" presName="node" presStyleLbl="node1" presStyleIdx="1" presStyleCnt="2">
        <dgm:presLayoutVars>
          <dgm:bulletEnabled val="1"/>
        </dgm:presLayoutVars>
      </dgm:prSet>
      <dgm:spPr/>
    </dgm:pt>
  </dgm:ptLst>
  <dgm:cxnLst>
    <dgm:cxn modelId="{94CEED10-0BAC-4E32-AA3B-83C813E79440}" type="presOf" srcId="{48D8A6AF-DEE7-4CCB-98CD-4374CC78DD36}" destId="{7E1979F6-A38E-43AA-9A6D-0B0BA7ECAB44}" srcOrd="1" destOrd="0" presId="urn:microsoft.com/office/officeart/2005/8/layout/process1"/>
    <dgm:cxn modelId="{98D17F12-9EF7-4E12-AC3C-41405183AD71}" srcId="{DECEDD9D-68FF-477F-A918-C672EC9B202C}" destId="{F73FE394-C5D1-4262-BE2F-5E67E6D5AE74}" srcOrd="0" destOrd="0" parTransId="{EC9D0C1D-CB34-4D47-B84E-8A6BAD237705}" sibTransId="{48D8A6AF-DEE7-4CCB-98CD-4374CC78DD36}"/>
    <dgm:cxn modelId="{8A80CF1C-A230-4304-9881-819654B17071}" type="presOf" srcId="{FADD7525-6528-44F2-8DE8-3CD4A762A0F4}" destId="{DB0C74EC-31BA-4F78-A994-EE877A29C74E}" srcOrd="0" destOrd="0" presId="urn:microsoft.com/office/officeart/2005/8/layout/process1"/>
    <dgm:cxn modelId="{DF643521-BC12-48DB-BE19-818DBCF4941C}" srcId="{FADD7525-6528-44F2-8DE8-3CD4A762A0F4}" destId="{64C0E990-ED8B-4911-911E-E0D7DE7D8938}" srcOrd="0" destOrd="0" parTransId="{1C852CBF-87AD-4042-9F99-4EE1880722D9}" sibTransId="{94D165AC-6F71-49A5-900E-C88E7F29B4AE}"/>
    <dgm:cxn modelId="{7411AF25-2C71-4F97-B8FF-D379567E9A78}" type="presOf" srcId="{1B18A8A4-4B3C-4124-B74D-F7924D6EC672}" destId="{DB0C74EC-31BA-4F78-A994-EE877A29C74E}" srcOrd="0" destOrd="2" presId="urn:microsoft.com/office/officeart/2005/8/layout/process1"/>
    <dgm:cxn modelId="{F64E602C-27A3-4BEB-ACC0-14E55F2BE93C}" type="presOf" srcId="{7E6B8B48-03C5-4F28-B88A-7E25D90EBCE0}" destId="{DB0C74EC-31BA-4F78-A994-EE877A29C74E}" srcOrd="0" destOrd="3" presId="urn:microsoft.com/office/officeart/2005/8/layout/process1"/>
    <dgm:cxn modelId="{BE83DA3F-3EB0-4548-AF23-3DA8EF0C4D53}" srcId="{F73FE394-C5D1-4262-BE2F-5E67E6D5AE74}" destId="{D0A77A1A-AB83-474A-B2A4-148427E7925A}" srcOrd="0" destOrd="0" parTransId="{DA077268-FC49-4127-B4D6-779E2B2A2A5E}" sibTransId="{CA81F17B-0D5A-4B9F-B29C-C62FAAC56271}"/>
    <dgm:cxn modelId="{58A27C43-E4D3-4824-8586-0D8E0723588E}" type="presOf" srcId="{64C0E990-ED8B-4911-911E-E0D7DE7D8938}" destId="{DB0C74EC-31BA-4F78-A994-EE877A29C74E}" srcOrd="0" destOrd="1" presId="urn:microsoft.com/office/officeart/2005/8/layout/process1"/>
    <dgm:cxn modelId="{44D4D746-7031-47C1-98E8-1CF21B48ECA3}" srcId="{FADD7525-6528-44F2-8DE8-3CD4A762A0F4}" destId="{1B18A8A4-4B3C-4124-B74D-F7924D6EC672}" srcOrd="1" destOrd="0" parTransId="{078E99FB-FF3E-4FAA-AAF0-21D93211E3FA}" sibTransId="{A9FAFA43-641C-4C63-AA40-95FE5ADF7623}"/>
    <dgm:cxn modelId="{DD45F24E-222B-4FEC-84CC-859BD1FACECD}" type="presOf" srcId="{48D8A6AF-DEE7-4CCB-98CD-4374CC78DD36}" destId="{5ADC00AE-E6D3-4500-A43F-B9F1F007F6F0}" srcOrd="0" destOrd="0" presId="urn:microsoft.com/office/officeart/2005/8/layout/process1"/>
    <dgm:cxn modelId="{98D76857-B040-496B-AED1-989B8D128D69}" type="presOf" srcId="{D0A77A1A-AB83-474A-B2A4-148427E7925A}" destId="{86C68E86-33AF-4245-B553-F62998797B12}" srcOrd="0" destOrd="1" presId="urn:microsoft.com/office/officeart/2005/8/layout/process1"/>
    <dgm:cxn modelId="{2D452D78-C46E-403E-9E0A-79C4A42B78AC}" srcId="{DECEDD9D-68FF-477F-A918-C672EC9B202C}" destId="{FADD7525-6528-44F2-8DE8-3CD4A762A0F4}" srcOrd="1" destOrd="0" parTransId="{6BF0B7A7-4F67-4564-935F-D4C1CDA4F03F}" sibTransId="{1D6CF7DA-70DF-46A1-B271-8EFD4D79E51A}"/>
    <dgm:cxn modelId="{A2430C7C-D9EF-408B-B9BC-DC38279BCF22}" type="presOf" srcId="{42DF5C32-D3EA-414E-9765-DF2F912E747D}" destId="{86C68E86-33AF-4245-B553-F62998797B12}" srcOrd="0" destOrd="2" presId="urn:microsoft.com/office/officeart/2005/8/layout/process1"/>
    <dgm:cxn modelId="{AE299693-35D2-4C68-93FE-6890290D3DE2}" srcId="{F73FE394-C5D1-4262-BE2F-5E67E6D5AE74}" destId="{42DF5C32-D3EA-414E-9765-DF2F912E747D}" srcOrd="1" destOrd="0" parTransId="{2A74BA75-7BEF-4B46-BAFD-C3D226245AA9}" sibTransId="{E55B8FFE-6D13-42F2-A8B8-89F3389D27E7}"/>
    <dgm:cxn modelId="{F1AFFDE3-EBBB-489B-A31C-D8B0AF3B6AA3}" srcId="{FADD7525-6528-44F2-8DE8-3CD4A762A0F4}" destId="{7E6B8B48-03C5-4F28-B88A-7E25D90EBCE0}" srcOrd="2" destOrd="0" parTransId="{2D0BEC9E-CC80-4E25-B220-BB97AF249601}" sibTransId="{17168612-0F59-4778-8507-419903BF065B}"/>
    <dgm:cxn modelId="{8114C6EB-A571-4656-9630-E8FB5E5ECDA7}" type="presOf" srcId="{F7806E45-609C-410B-B65A-B9EC1B609324}" destId="{86C68E86-33AF-4245-B553-F62998797B12}" srcOrd="0" destOrd="3" presId="urn:microsoft.com/office/officeart/2005/8/layout/process1"/>
    <dgm:cxn modelId="{CAD1A4EE-4BC6-45DD-B188-11BD10F9A5B0}" srcId="{F73FE394-C5D1-4262-BE2F-5E67E6D5AE74}" destId="{F7806E45-609C-410B-B65A-B9EC1B609324}" srcOrd="2" destOrd="0" parTransId="{E1853089-E8A4-48F0-BA4C-699FC98C2048}" sibTransId="{0ED86983-78DE-4212-BA59-871446F1EA89}"/>
    <dgm:cxn modelId="{A7D1D3EF-AAB4-41B1-BA90-D873D6EB5482}" type="presOf" srcId="{DECEDD9D-68FF-477F-A918-C672EC9B202C}" destId="{C4657DA4-2997-4FDA-8415-4C3C2CA9459B}" srcOrd="0" destOrd="0" presId="urn:microsoft.com/office/officeart/2005/8/layout/process1"/>
    <dgm:cxn modelId="{68AE29FC-12C4-4461-9222-9F83B713F7A5}" type="presOf" srcId="{F73FE394-C5D1-4262-BE2F-5E67E6D5AE74}" destId="{86C68E86-33AF-4245-B553-F62998797B12}" srcOrd="0" destOrd="0" presId="urn:microsoft.com/office/officeart/2005/8/layout/process1"/>
    <dgm:cxn modelId="{5893B444-9908-43D2-9B6F-C88625981AF0}" type="presParOf" srcId="{C4657DA4-2997-4FDA-8415-4C3C2CA9459B}" destId="{86C68E86-33AF-4245-B553-F62998797B12}" srcOrd="0" destOrd="0" presId="urn:microsoft.com/office/officeart/2005/8/layout/process1"/>
    <dgm:cxn modelId="{3E0DCBF3-B68C-4A46-A218-54E79C7CAD3D}" type="presParOf" srcId="{C4657DA4-2997-4FDA-8415-4C3C2CA9459B}" destId="{5ADC00AE-E6D3-4500-A43F-B9F1F007F6F0}" srcOrd="1" destOrd="0" presId="urn:microsoft.com/office/officeart/2005/8/layout/process1"/>
    <dgm:cxn modelId="{FD66CC0A-CEEB-409C-920D-EF66788FF977}" type="presParOf" srcId="{5ADC00AE-E6D3-4500-A43F-B9F1F007F6F0}" destId="{7E1979F6-A38E-43AA-9A6D-0B0BA7ECAB44}" srcOrd="0" destOrd="0" presId="urn:microsoft.com/office/officeart/2005/8/layout/process1"/>
    <dgm:cxn modelId="{FCB4B4D3-4478-4ADC-AAEC-C06D5357F614}" type="presParOf" srcId="{C4657DA4-2997-4FDA-8415-4C3C2CA9459B}" destId="{DB0C74EC-31BA-4F78-A994-EE877A29C74E}"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73C6B8-EA1D-46A4-A738-AB03449745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B227DD3-1B26-4231-B83C-C39CB7BFC3D1}">
      <dgm:prSet/>
      <dgm:spPr/>
      <dgm:t>
        <a:bodyPr/>
        <a:lstStyle/>
        <a:p>
          <a:r>
            <a:rPr lang="en-US" b="1" i="0"/>
            <a:t>What are the business objectives?</a:t>
          </a:r>
          <a:endParaRPr lang="en-US"/>
        </a:p>
      </dgm:t>
    </dgm:pt>
    <dgm:pt modelId="{CB6711E4-0710-432D-9CB2-E92C8B8C480D}" type="parTrans" cxnId="{CEF43AEB-32BD-484F-8E8A-DDFC4631E807}">
      <dgm:prSet/>
      <dgm:spPr/>
      <dgm:t>
        <a:bodyPr/>
        <a:lstStyle/>
        <a:p>
          <a:endParaRPr lang="en-US"/>
        </a:p>
      </dgm:t>
    </dgm:pt>
    <dgm:pt modelId="{93BBCF87-9C74-44DF-A09D-204576ECED10}" type="sibTrans" cxnId="{CEF43AEB-32BD-484F-8E8A-DDFC4631E807}">
      <dgm:prSet/>
      <dgm:spPr/>
      <dgm:t>
        <a:bodyPr/>
        <a:lstStyle/>
        <a:p>
          <a:endParaRPr lang="en-US"/>
        </a:p>
      </dgm:t>
    </dgm:pt>
    <dgm:pt modelId="{13456360-43F3-4607-92E6-200C2545F30E}">
      <dgm:prSet/>
      <dgm:spPr/>
      <dgm:t>
        <a:bodyPr/>
        <a:lstStyle/>
        <a:p>
          <a:r>
            <a:rPr lang="en-US" b="0" i="0"/>
            <a:t>The company wants to add the feature of data analysis in its features toolkit to increase its product offering to its customers.</a:t>
          </a:r>
          <a:endParaRPr lang="en-US"/>
        </a:p>
      </dgm:t>
    </dgm:pt>
    <dgm:pt modelId="{28293739-2BD6-4BFE-A0F8-429418132EE3}" type="parTrans" cxnId="{5596BF74-78AE-422F-BEDB-36AEB16FFB26}">
      <dgm:prSet/>
      <dgm:spPr/>
      <dgm:t>
        <a:bodyPr/>
        <a:lstStyle/>
        <a:p>
          <a:endParaRPr lang="en-US"/>
        </a:p>
      </dgm:t>
    </dgm:pt>
    <dgm:pt modelId="{DCB34749-86CE-462D-B9EE-B4D37CBD44E2}" type="sibTrans" cxnId="{5596BF74-78AE-422F-BEDB-36AEB16FFB26}">
      <dgm:prSet/>
      <dgm:spPr/>
      <dgm:t>
        <a:bodyPr/>
        <a:lstStyle/>
        <a:p>
          <a:endParaRPr lang="en-US"/>
        </a:p>
      </dgm:t>
    </dgm:pt>
    <dgm:pt modelId="{735BF182-750B-4834-A521-C5594303AA2F}">
      <dgm:prSet/>
      <dgm:spPr/>
      <dgm:t>
        <a:bodyPr/>
        <a:lstStyle/>
        <a:p>
          <a:r>
            <a:rPr lang="en-US" b="0" i="0"/>
            <a:t>Initially, the plan is to provide some free key insights on the data collected in the survey platform and later use different marketing channels to make the customer aware the company can do much more to meet their customers' analysis requirement. </a:t>
          </a:r>
          <a:endParaRPr lang="en-US"/>
        </a:p>
      </dgm:t>
    </dgm:pt>
    <dgm:pt modelId="{7F924472-0D43-4015-BF46-536AEF4487FD}" type="parTrans" cxnId="{F599F097-7F1F-4D7C-895A-FD2C62D2F48D}">
      <dgm:prSet/>
      <dgm:spPr/>
      <dgm:t>
        <a:bodyPr/>
        <a:lstStyle/>
        <a:p>
          <a:endParaRPr lang="en-US"/>
        </a:p>
      </dgm:t>
    </dgm:pt>
    <dgm:pt modelId="{1BB6ACC6-A792-4B6E-BB25-864429FF9136}" type="sibTrans" cxnId="{F599F097-7F1F-4D7C-895A-FD2C62D2F48D}">
      <dgm:prSet/>
      <dgm:spPr/>
      <dgm:t>
        <a:bodyPr/>
        <a:lstStyle/>
        <a:p>
          <a:endParaRPr lang="en-US"/>
        </a:p>
      </dgm:t>
    </dgm:pt>
    <dgm:pt modelId="{C63F118A-7F65-4C7F-887E-191469440DF0}">
      <dgm:prSet/>
      <dgm:spPr/>
      <dgm:t>
        <a:bodyPr/>
        <a:lstStyle/>
        <a:p>
          <a:r>
            <a:rPr lang="en-US" b="0" i="0"/>
            <a:t>In turn, would lead to a bigger scope for the projects as analysis will also be part of the offering and features of advance analytics will be part of bespoke offerings.</a:t>
          </a:r>
          <a:endParaRPr lang="en-US"/>
        </a:p>
      </dgm:t>
    </dgm:pt>
    <dgm:pt modelId="{83513100-2D26-46A7-BD24-17969831DE98}" type="parTrans" cxnId="{899CF89C-AEFC-4F12-AFEC-4624E9D3462F}">
      <dgm:prSet/>
      <dgm:spPr/>
      <dgm:t>
        <a:bodyPr/>
        <a:lstStyle/>
        <a:p>
          <a:endParaRPr lang="en-US"/>
        </a:p>
      </dgm:t>
    </dgm:pt>
    <dgm:pt modelId="{8C454D7F-C58B-4139-9B1D-D9AC4E8F66D2}" type="sibTrans" cxnId="{899CF89C-AEFC-4F12-AFEC-4624E9D3462F}">
      <dgm:prSet/>
      <dgm:spPr/>
      <dgm:t>
        <a:bodyPr/>
        <a:lstStyle/>
        <a:p>
          <a:endParaRPr lang="en-US"/>
        </a:p>
      </dgm:t>
    </dgm:pt>
    <dgm:pt modelId="{AE58EDCB-177D-4B70-93A7-6A9DB826205D}">
      <dgm:prSet/>
      <dgm:spPr/>
      <dgm:t>
        <a:bodyPr/>
        <a:lstStyle/>
        <a:p>
          <a:r>
            <a:rPr lang="en-US" b="1" i="0"/>
            <a:t>What is the data analysis goals?</a:t>
          </a:r>
          <a:endParaRPr lang="en-US"/>
        </a:p>
      </dgm:t>
    </dgm:pt>
    <dgm:pt modelId="{87D0E761-07F7-4232-9B1F-B1596B4E682A}" type="parTrans" cxnId="{F67D67AC-C7B1-4395-83B7-76A80C1751A7}">
      <dgm:prSet/>
      <dgm:spPr/>
      <dgm:t>
        <a:bodyPr/>
        <a:lstStyle/>
        <a:p>
          <a:endParaRPr lang="en-US"/>
        </a:p>
      </dgm:t>
    </dgm:pt>
    <dgm:pt modelId="{22D80CC5-83B5-42BF-973F-BACF0B335459}" type="sibTrans" cxnId="{F67D67AC-C7B1-4395-83B7-76A80C1751A7}">
      <dgm:prSet/>
      <dgm:spPr/>
      <dgm:t>
        <a:bodyPr/>
        <a:lstStyle/>
        <a:p>
          <a:endParaRPr lang="en-US"/>
        </a:p>
      </dgm:t>
    </dgm:pt>
    <dgm:pt modelId="{FF1FD8A1-3EA5-4744-9AD4-A8AB8B63FF6F}">
      <dgm:prSet/>
      <dgm:spPr/>
      <dgm:t>
        <a:bodyPr/>
        <a:lstStyle/>
        <a:p>
          <a:r>
            <a:rPr lang="en-US" b="0" i="0"/>
            <a:t>The analysis goals for this project were focused on one survey. For the data collected for this survey, key insights were to be analyzed with the help of data science techniques and present those insights utilizing a dashboard so that the client can make actionable decisions.</a:t>
          </a:r>
          <a:endParaRPr lang="en-US"/>
        </a:p>
      </dgm:t>
    </dgm:pt>
    <dgm:pt modelId="{C9A3972F-720D-4E50-BBFF-47A0D07B52F3}" type="parTrans" cxnId="{6A0E9924-AF15-4BEF-87FE-812AB2908B80}">
      <dgm:prSet/>
      <dgm:spPr/>
      <dgm:t>
        <a:bodyPr/>
        <a:lstStyle/>
        <a:p>
          <a:endParaRPr lang="en-US"/>
        </a:p>
      </dgm:t>
    </dgm:pt>
    <dgm:pt modelId="{F8C33EB7-846B-4357-B36E-05442C0F867E}" type="sibTrans" cxnId="{6A0E9924-AF15-4BEF-87FE-812AB2908B80}">
      <dgm:prSet/>
      <dgm:spPr/>
      <dgm:t>
        <a:bodyPr/>
        <a:lstStyle/>
        <a:p>
          <a:endParaRPr lang="en-US"/>
        </a:p>
      </dgm:t>
    </dgm:pt>
    <dgm:pt modelId="{F7AF523C-7564-4E17-8A9F-9BDC20FEFF24}">
      <dgm:prSet/>
      <dgm:spPr/>
      <dgm:t>
        <a:bodyPr/>
        <a:lstStyle/>
        <a:p>
          <a:r>
            <a:rPr lang="en-US" b="0" i="0"/>
            <a:t>If the analysis is liked by the client and they decide to use it, the sales team will pitch the budget for enhancing the dashboard to make it as real-time such that every new data collected will be available for the team in the dashboard.</a:t>
          </a:r>
          <a:endParaRPr lang="en-US"/>
        </a:p>
      </dgm:t>
    </dgm:pt>
    <dgm:pt modelId="{EA55AC29-7486-4D59-9D97-0F5874D39082}" type="parTrans" cxnId="{3DD09D02-597C-45F3-83AE-C7C372FC79AE}">
      <dgm:prSet/>
      <dgm:spPr/>
      <dgm:t>
        <a:bodyPr/>
        <a:lstStyle/>
        <a:p>
          <a:endParaRPr lang="en-US"/>
        </a:p>
      </dgm:t>
    </dgm:pt>
    <dgm:pt modelId="{B7FD7444-E03D-49BE-A914-E9B550E14F0D}" type="sibTrans" cxnId="{3DD09D02-597C-45F3-83AE-C7C372FC79AE}">
      <dgm:prSet/>
      <dgm:spPr/>
      <dgm:t>
        <a:bodyPr/>
        <a:lstStyle/>
        <a:p>
          <a:endParaRPr lang="en-US"/>
        </a:p>
      </dgm:t>
    </dgm:pt>
    <dgm:pt modelId="{2237DB5A-5A6A-497F-A764-A957FBB57FBA}" type="pres">
      <dgm:prSet presAssocID="{CF73C6B8-EA1D-46A4-A738-AB0344974508}" presName="linear" presStyleCnt="0">
        <dgm:presLayoutVars>
          <dgm:animLvl val="lvl"/>
          <dgm:resizeHandles val="exact"/>
        </dgm:presLayoutVars>
      </dgm:prSet>
      <dgm:spPr/>
    </dgm:pt>
    <dgm:pt modelId="{0B2484A2-04E6-4BEA-BC2A-B8CAD88FF42D}" type="pres">
      <dgm:prSet presAssocID="{3B227DD3-1B26-4231-B83C-C39CB7BFC3D1}" presName="parentText" presStyleLbl="node1" presStyleIdx="0" presStyleCnt="2">
        <dgm:presLayoutVars>
          <dgm:chMax val="0"/>
          <dgm:bulletEnabled val="1"/>
        </dgm:presLayoutVars>
      </dgm:prSet>
      <dgm:spPr/>
    </dgm:pt>
    <dgm:pt modelId="{C2B5B201-4D5C-4CAC-AF7D-5328091F8BE5}" type="pres">
      <dgm:prSet presAssocID="{3B227DD3-1B26-4231-B83C-C39CB7BFC3D1}" presName="childText" presStyleLbl="revTx" presStyleIdx="0" presStyleCnt="2">
        <dgm:presLayoutVars>
          <dgm:bulletEnabled val="1"/>
        </dgm:presLayoutVars>
      </dgm:prSet>
      <dgm:spPr/>
    </dgm:pt>
    <dgm:pt modelId="{07107F9A-DD04-4AA0-96AA-CB8058185C5D}" type="pres">
      <dgm:prSet presAssocID="{AE58EDCB-177D-4B70-93A7-6A9DB826205D}" presName="parentText" presStyleLbl="node1" presStyleIdx="1" presStyleCnt="2">
        <dgm:presLayoutVars>
          <dgm:chMax val="0"/>
          <dgm:bulletEnabled val="1"/>
        </dgm:presLayoutVars>
      </dgm:prSet>
      <dgm:spPr/>
    </dgm:pt>
    <dgm:pt modelId="{54CA6D08-FECB-435D-A9B4-CF553C8F669B}" type="pres">
      <dgm:prSet presAssocID="{AE58EDCB-177D-4B70-93A7-6A9DB826205D}" presName="childText" presStyleLbl="revTx" presStyleIdx="1" presStyleCnt="2">
        <dgm:presLayoutVars>
          <dgm:bulletEnabled val="1"/>
        </dgm:presLayoutVars>
      </dgm:prSet>
      <dgm:spPr/>
    </dgm:pt>
  </dgm:ptLst>
  <dgm:cxnLst>
    <dgm:cxn modelId="{3DD09D02-597C-45F3-83AE-C7C372FC79AE}" srcId="{AE58EDCB-177D-4B70-93A7-6A9DB826205D}" destId="{F7AF523C-7564-4E17-8A9F-9BDC20FEFF24}" srcOrd="1" destOrd="0" parTransId="{EA55AC29-7486-4D59-9D97-0F5874D39082}" sibTransId="{B7FD7444-E03D-49BE-A914-E9B550E14F0D}"/>
    <dgm:cxn modelId="{6A0E9924-AF15-4BEF-87FE-812AB2908B80}" srcId="{AE58EDCB-177D-4B70-93A7-6A9DB826205D}" destId="{FF1FD8A1-3EA5-4744-9AD4-A8AB8B63FF6F}" srcOrd="0" destOrd="0" parTransId="{C9A3972F-720D-4E50-BBFF-47A0D07B52F3}" sibTransId="{F8C33EB7-846B-4357-B36E-05442C0F867E}"/>
    <dgm:cxn modelId="{EDE9A03B-CFF0-44AF-BD07-CF188A57A051}" type="presOf" srcId="{F7AF523C-7564-4E17-8A9F-9BDC20FEFF24}" destId="{54CA6D08-FECB-435D-A9B4-CF553C8F669B}" srcOrd="0" destOrd="1" presId="urn:microsoft.com/office/officeart/2005/8/layout/vList2"/>
    <dgm:cxn modelId="{6D2A225F-D29E-48D3-BFEB-5923169119BE}" type="presOf" srcId="{735BF182-750B-4834-A521-C5594303AA2F}" destId="{C2B5B201-4D5C-4CAC-AF7D-5328091F8BE5}" srcOrd="0" destOrd="1" presId="urn:microsoft.com/office/officeart/2005/8/layout/vList2"/>
    <dgm:cxn modelId="{49EB7E41-12F1-4697-AA27-A183D28E6FEE}" type="presOf" srcId="{13456360-43F3-4607-92E6-200C2545F30E}" destId="{C2B5B201-4D5C-4CAC-AF7D-5328091F8BE5}" srcOrd="0" destOrd="0" presId="urn:microsoft.com/office/officeart/2005/8/layout/vList2"/>
    <dgm:cxn modelId="{141B874A-FDD9-4C4A-B010-D427CF089833}" type="presOf" srcId="{3B227DD3-1B26-4231-B83C-C39CB7BFC3D1}" destId="{0B2484A2-04E6-4BEA-BC2A-B8CAD88FF42D}" srcOrd="0" destOrd="0" presId="urn:microsoft.com/office/officeart/2005/8/layout/vList2"/>
    <dgm:cxn modelId="{5596BF74-78AE-422F-BEDB-36AEB16FFB26}" srcId="{3B227DD3-1B26-4231-B83C-C39CB7BFC3D1}" destId="{13456360-43F3-4607-92E6-200C2545F30E}" srcOrd="0" destOrd="0" parTransId="{28293739-2BD6-4BFE-A0F8-429418132EE3}" sibTransId="{DCB34749-86CE-462D-B9EE-B4D37CBD44E2}"/>
    <dgm:cxn modelId="{215CA27F-BC8A-4FC9-A079-83FE51791FE8}" type="presOf" srcId="{AE58EDCB-177D-4B70-93A7-6A9DB826205D}" destId="{07107F9A-DD04-4AA0-96AA-CB8058185C5D}" srcOrd="0" destOrd="0" presId="urn:microsoft.com/office/officeart/2005/8/layout/vList2"/>
    <dgm:cxn modelId="{F599F097-7F1F-4D7C-895A-FD2C62D2F48D}" srcId="{3B227DD3-1B26-4231-B83C-C39CB7BFC3D1}" destId="{735BF182-750B-4834-A521-C5594303AA2F}" srcOrd="1" destOrd="0" parTransId="{7F924472-0D43-4015-BF46-536AEF4487FD}" sibTransId="{1BB6ACC6-A792-4B6E-BB25-864429FF9136}"/>
    <dgm:cxn modelId="{899CF89C-AEFC-4F12-AFEC-4624E9D3462F}" srcId="{3B227DD3-1B26-4231-B83C-C39CB7BFC3D1}" destId="{C63F118A-7F65-4C7F-887E-191469440DF0}" srcOrd="2" destOrd="0" parTransId="{83513100-2D26-46A7-BD24-17969831DE98}" sibTransId="{8C454D7F-C58B-4139-9B1D-D9AC4E8F66D2}"/>
    <dgm:cxn modelId="{B1DD0A9F-70EB-46D7-9043-A663720F06B1}" type="presOf" srcId="{C63F118A-7F65-4C7F-887E-191469440DF0}" destId="{C2B5B201-4D5C-4CAC-AF7D-5328091F8BE5}" srcOrd="0" destOrd="2" presId="urn:microsoft.com/office/officeart/2005/8/layout/vList2"/>
    <dgm:cxn modelId="{F67D67AC-C7B1-4395-83B7-76A80C1751A7}" srcId="{CF73C6B8-EA1D-46A4-A738-AB0344974508}" destId="{AE58EDCB-177D-4B70-93A7-6A9DB826205D}" srcOrd="1" destOrd="0" parTransId="{87D0E761-07F7-4232-9B1F-B1596B4E682A}" sibTransId="{22D80CC5-83B5-42BF-973F-BACF0B335459}"/>
    <dgm:cxn modelId="{D710B3B0-259B-4B65-86E3-2997AA351CB4}" type="presOf" srcId="{CF73C6B8-EA1D-46A4-A738-AB0344974508}" destId="{2237DB5A-5A6A-497F-A764-A957FBB57FBA}" srcOrd="0" destOrd="0" presId="urn:microsoft.com/office/officeart/2005/8/layout/vList2"/>
    <dgm:cxn modelId="{183718DE-1554-445B-AFC3-D4E743DB29F1}" type="presOf" srcId="{FF1FD8A1-3EA5-4744-9AD4-A8AB8B63FF6F}" destId="{54CA6D08-FECB-435D-A9B4-CF553C8F669B}" srcOrd="0" destOrd="0" presId="urn:microsoft.com/office/officeart/2005/8/layout/vList2"/>
    <dgm:cxn modelId="{CEF43AEB-32BD-484F-8E8A-DDFC4631E807}" srcId="{CF73C6B8-EA1D-46A4-A738-AB0344974508}" destId="{3B227DD3-1B26-4231-B83C-C39CB7BFC3D1}" srcOrd="0" destOrd="0" parTransId="{CB6711E4-0710-432D-9CB2-E92C8B8C480D}" sibTransId="{93BBCF87-9C74-44DF-A09D-204576ECED10}"/>
    <dgm:cxn modelId="{C854A0F5-7E96-4B4F-BD2A-BB23095E40C2}" type="presParOf" srcId="{2237DB5A-5A6A-497F-A764-A957FBB57FBA}" destId="{0B2484A2-04E6-4BEA-BC2A-B8CAD88FF42D}" srcOrd="0" destOrd="0" presId="urn:microsoft.com/office/officeart/2005/8/layout/vList2"/>
    <dgm:cxn modelId="{91AB4485-5624-48B9-B3E0-2B579C6B68D1}" type="presParOf" srcId="{2237DB5A-5A6A-497F-A764-A957FBB57FBA}" destId="{C2B5B201-4D5C-4CAC-AF7D-5328091F8BE5}" srcOrd="1" destOrd="0" presId="urn:microsoft.com/office/officeart/2005/8/layout/vList2"/>
    <dgm:cxn modelId="{B1D69220-13DD-4C68-AAA5-09AD4BC2767A}" type="presParOf" srcId="{2237DB5A-5A6A-497F-A764-A957FBB57FBA}" destId="{07107F9A-DD04-4AA0-96AA-CB8058185C5D}" srcOrd="2" destOrd="0" presId="urn:microsoft.com/office/officeart/2005/8/layout/vList2"/>
    <dgm:cxn modelId="{09A5AC78-35B9-4379-9430-CD5F8F3E7691}" type="presParOf" srcId="{2237DB5A-5A6A-497F-A764-A957FBB57FBA}" destId="{54CA6D08-FECB-435D-A9B4-CF553C8F669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33F9D2-3AFF-4492-B8FE-0CE21F56C41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3AB3FE-6689-4713-A2F9-F25199CA398D}">
      <dgm:prSet custT="1"/>
      <dgm:spPr/>
      <dgm:t>
        <a:bodyPr/>
        <a:lstStyle/>
        <a:p>
          <a:r>
            <a:rPr lang="en-US" sz="1400" b="1" i="0" dirty="0">
              <a:latin typeface="Times New Roman" panose="02020603050405020304" pitchFamily="18" charset="0"/>
              <a:cs typeface="Times New Roman" panose="02020603050405020304" pitchFamily="18" charset="0"/>
            </a:rPr>
            <a:t>Initial Data Collection:</a:t>
          </a:r>
          <a:endParaRPr lang="en-US" sz="1400" dirty="0">
            <a:latin typeface="Times New Roman" panose="02020603050405020304" pitchFamily="18" charset="0"/>
            <a:cs typeface="Times New Roman" panose="02020603050405020304" pitchFamily="18" charset="0"/>
          </a:endParaRPr>
        </a:p>
      </dgm:t>
    </dgm:pt>
    <dgm:pt modelId="{4A14CC58-CE25-433F-AE60-591FA23AE08C}" type="parTrans" cxnId="{4F936CE8-9BCC-4937-9958-3988ED6E936F}">
      <dgm:prSet/>
      <dgm:spPr/>
      <dgm:t>
        <a:bodyPr/>
        <a:lstStyle/>
        <a:p>
          <a:endParaRPr lang="en-US"/>
        </a:p>
      </dgm:t>
    </dgm:pt>
    <dgm:pt modelId="{CFD03686-FF73-4B44-B872-D3269402E2F3}" type="sibTrans" cxnId="{4F936CE8-9BCC-4937-9958-3988ED6E936F}">
      <dgm:prSet/>
      <dgm:spPr/>
      <dgm:t>
        <a:bodyPr/>
        <a:lstStyle/>
        <a:p>
          <a:endParaRPr lang="en-US"/>
        </a:p>
      </dgm:t>
    </dgm:pt>
    <dgm:pt modelId="{AFE947DB-3DB3-4B26-95B5-FE47332B0EE8}">
      <dgm:prSet custT="1"/>
      <dgm:spPr/>
      <dgm:t>
        <a:bodyPr/>
        <a:lstStyle/>
        <a:p>
          <a:r>
            <a:rPr lang="en-US" sz="1200" b="0" i="0" dirty="0">
              <a:latin typeface="Times New Roman" panose="02020603050405020304" pitchFamily="18" charset="0"/>
              <a:cs typeface="Times New Roman" panose="02020603050405020304" pitchFamily="18" charset="0"/>
            </a:rPr>
            <a:t>Data is collected daily using a </a:t>
          </a:r>
          <a:r>
            <a:rPr lang="en-US" sz="1200" b="0" i="0" dirty="0" err="1">
              <a:latin typeface="Times New Roman" panose="02020603050405020304" pitchFamily="18" charset="0"/>
              <a:cs typeface="Times New Roman" panose="02020603050405020304" pitchFamily="18" charset="0"/>
            </a:rPr>
            <a:t>MWeb</a:t>
          </a:r>
          <a:r>
            <a:rPr lang="en-US" sz="1200" b="0" i="0" dirty="0">
              <a:latin typeface="Times New Roman" panose="02020603050405020304" pitchFamily="18" charset="0"/>
              <a:cs typeface="Times New Roman" panose="02020603050405020304" pitchFamily="18" charset="0"/>
            </a:rPr>
            <a:t> survey. The survey platform enables its client, </a:t>
          </a:r>
          <a:r>
            <a:rPr lang="en-US" sz="1200" b="0" i="0" dirty="0" err="1">
              <a:latin typeface="Times New Roman" panose="02020603050405020304" pitchFamily="18" charset="0"/>
              <a:cs typeface="Times New Roman" panose="02020603050405020304" pitchFamily="18" charset="0"/>
            </a:rPr>
            <a:t>CompanyXYZ</a:t>
          </a:r>
          <a:r>
            <a:rPr lang="en-US" sz="1200" b="0" i="0" dirty="0">
              <a:latin typeface="Times New Roman" panose="02020603050405020304" pitchFamily="18" charset="0"/>
              <a:cs typeface="Times New Roman" panose="02020603050405020304" pitchFamily="18" charset="0"/>
            </a:rPr>
            <a:t> to send email invitations daily at different time intervals with a web survey link.</a:t>
          </a:r>
          <a:br>
            <a:rPr lang="en-US" sz="1200" b="0" i="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dgm:t>
    </dgm:pt>
    <dgm:pt modelId="{54B6422A-4C40-42B6-84E6-A22F241114DD}" type="parTrans" cxnId="{DF77CD95-DCA5-4F74-BC5A-6471331B25BB}">
      <dgm:prSet/>
      <dgm:spPr/>
      <dgm:t>
        <a:bodyPr/>
        <a:lstStyle/>
        <a:p>
          <a:endParaRPr lang="en-US"/>
        </a:p>
      </dgm:t>
    </dgm:pt>
    <dgm:pt modelId="{BEE702DF-61B5-45C5-ABBC-0AE0A71485A1}" type="sibTrans" cxnId="{DF77CD95-DCA5-4F74-BC5A-6471331B25BB}">
      <dgm:prSet/>
      <dgm:spPr/>
      <dgm:t>
        <a:bodyPr/>
        <a:lstStyle/>
        <a:p>
          <a:endParaRPr lang="en-US"/>
        </a:p>
      </dgm:t>
    </dgm:pt>
    <dgm:pt modelId="{A809011C-D5D3-44F3-82CF-CB42E0E97B7A}">
      <dgm:prSet custT="1"/>
      <dgm:spPr/>
      <dgm:t>
        <a:bodyPr/>
        <a:lstStyle/>
        <a:p>
          <a:r>
            <a:rPr lang="en-US" sz="1200" b="0" i="0" dirty="0">
              <a:latin typeface="Times New Roman" panose="02020603050405020304" pitchFamily="18" charset="0"/>
              <a:cs typeface="Times New Roman" panose="02020603050405020304" pitchFamily="18" charset="0"/>
            </a:rPr>
            <a:t>Survey targets all those customers who interacted with key touchpoints for different services offered like Internet services, Network Equipment’s, Customer Support, Logistics, and Billing. The survey link enables the participants to answer a short, branded questionnaire that is not too long, focuses on capturing the experiences of the customer, uses NPS as one of the key metrics.</a:t>
          </a:r>
          <a:endParaRPr lang="en-US" sz="1200" dirty="0">
            <a:latin typeface="Times New Roman" panose="02020603050405020304" pitchFamily="18" charset="0"/>
            <a:cs typeface="Times New Roman" panose="02020603050405020304" pitchFamily="18" charset="0"/>
          </a:endParaRPr>
        </a:p>
      </dgm:t>
    </dgm:pt>
    <dgm:pt modelId="{84B44EE4-5234-435D-8498-8ACC01663B2A}" type="parTrans" cxnId="{4C5ECB5D-CED1-4548-A82E-678FEC72F567}">
      <dgm:prSet/>
      <dgm:spPr/>
      <dgm:t>
        <a:bodyPr/>
        <a:lstStyle/>
        <a:p>
          <a:endParaRPr lang="en-US"/>
        </a:p>
      </dgm:t>
    </dgm:pt>
    <dgm:pt modelId="{05ADF43B-1BB8-47EB-B08D-DA61E455504D}" type="sibTrans" cxnId="{4C5ECB5D-CED1-4548-A82E-678FEC72F567}">
      <dgm:prSet/>
      <dgm:spPr/>
      <dgm:t>
        <a:bodyPr/>
        <a:lstStyle/>
        <a:p>
          <a:endParaRPr lang="en-US"/>
        </a:p>
      </dgm:t>
    </dgm:pt>
    <dgm:pt modelId="{A2F52194-6159-43A3-B9F3-BD4CCEE2E9F9}">
      <dgm:prSet custT="1"/>
      <dgm:spPr/>
      <dgm:t>
        <a:bodyPr/>
        <a:lstStyle/>
        <a:p>
          <a:r>
            <a:rPr lang="en-US" sz="1400" b="1" i="0" dirty="0">
              <a:latin typeface="Times New Roman" panose="02020603050405020304" pitchFamily="18" charset="0"/>
              <a:cs typeface="Times New Roman" panose="02020603050405020304" pitchFamily="18" charset="0"/>
            </a:rPr>
            <a:t>Describing The Data:</a:t>
          </a:r>
          <a:endParaRPr lang="en-US" sz="1400" dirty="0">
            <a:latin typeface="Times New Roman" panose="02020603050405020304" pitchFamily="18" charset="0"/>
            <a:cs typeface="Times New Roman" panose="02020603050405020304" pitchFamily="18" charset="0"/>
          </a:endParaRPr>
        </a:p>
      </dgm:t>
    </dgm:pt>
    <dgm:pt modelId="{36C5A4E7-6196-46C0-8112-2106BCAA3EC4}" type="parTrans" cxnId="{07269114-8466-4FE6-98B6-F1BC5B4876C0}">
      <dgm:prSet/>
      <dgm:spPr/>
      <dgm:t>
        <a:bodyPr/>
        <a:lstStyle/>
        <a:p>
          <a:endParaRPr lang="en-US"/>
        </a:p>
      </dgm:t>
    </dgm:pt>
    <dgm:pt modelId="{DD8183E1-C137-46CA-85E3-B855440FA162}" type="sibTrans" cxnId="{07269114-8466-4FE6-98B6-F1BC5B4876C0}">
      <dgm:prSet/>
      <dgm:spPr/>
      <dgm:t>
        <a:bodyPr/>
        <a:lstStyle/>
        <a:p>
          <a:endParaRPr lang="en-US"/>
        </a:p>
      </dgm:t>
    </dgm:pt>
    <dgm:pt modelId="{36572410-2A3F-48F8-A177-40E3EFB93559}">
      <dgm:prSet custT="1"/>
      <dgm:spPr/>
      <dgm:t>
        <a:bodyPr/>
        <a:lstStyle/>
        <a:p>
          <a:r>
            <a:rPr lang="en-US" sz="1200" b="0" i="0" dirty="0">
              <a:latin typeface="Times New Roman" panose="02020603050405020304" pitchFamily="18" charset="0"/>
              <a:cs typeface="Times New Roman" panose="02020603050405020304" pitchFamily="18" charset="0"/>
            </a:rPr>
            <a:t>For this project data collected from Feb-2016 till Jan-2021 is used.</a:t>
          </a:r>
          <a:endParaRPr lang="en-US" sz="1200" dirty="0">
            <a:latin typeface="Times New Roman" panose="02020603050405020304" pitchFamily="18" charset="0"/>
            <a:cs typeface="Times New Roman" panose="02020603050405020304" pitchFamily="18" charset="0"/>
          </a:endParaRPr>
        </a:p>
      </dgm:t>
    </dgm:pt>
    <dgm:pt modelId="{082983C4-6E62-4BC8-8591-6D94E30CB764}" type="parTrans" cxnId="{87BF673B-BAF7-4AA7-9DAD-F386D8EA31F2}">
      <dgm:prSet/>
      <dgm:spPr/>
      <dgm:t>
        <a:bodyPr/>
        <a:lstStyle/>
        <a:p>
          <a:endParaRPr lang="en-US"/>
        </a:p>
      </dgm:t>
    </dgm:pt>
    <dgm:pt modelId="{885C5878-87BC-4418-9387-99A464F7E89A}" type="sibTrans" cxnId="{87BF673B-BAF7-4AA7-9DAD-F386D8EA31F2}">
      <dgm:prSet/>
      <dgm:spPr/>
      <dgm:t>
        <a:bodyPr/>
        <a:lstStyle/>
        <a:p>
          <a:endParaRPr lang="en-US"/>
        </a:p>
      </dgm:t>
    </dgm:pt>
    <dgm:pt modelId="{6DA89F90-6582-4C37-A310-40B97ECD03E1}">
      <dgm:prSet custT="1"/>
      <dgm:spPr/>
      <dgm:t>
        <a:bodyPr/>
        <a:lstStyle/>
        <a:p>
          <a:r>
            <a:rPr lang="en-US" sz="1200" b="0" i="0" dirty="0">
              <a:latin typeface="Times New Roman" panose="02020603050405020304" pitchFamily="18" charset="0"/>
              <a:cs typeface="Times New Roman" panose="02020603050405020304" pitchFamily="18" charset="0"/>
            </a:rPr>
            <a:t>Dataset consisted of a total of 5698 records.</a:t>
          </a:r>
          <a:endParaRPr lang="en-US" sz="1200" dirty="0">
            <a:latin typeface="Times New Roman" panose="02020603050405020304" pitchFamily="18" charset="0"/>
            <a:cs typeface="Times New Roman" panose="02020603050405020304" pitchFamily="18" charset="0"/>
          </a:endParaRPr>
        </a:p>
      </dgm:t>
    </dgm:pt>
    <dgm:pt modelId="{B05985E0-92D7-4B41-8F2D-52507A0D178D}" type="parTrans" cxnId="{2743512F-102E-4D80-B9E6-5FDBFCA69D97}">
      <dgm:prSet/>
      <dgm:spPr/>
      <dgm:t>
        <a:bodyPr/>
        <a:lstStyle/>
        <a:p>
          <a:endParaRPr lang="en-US"/>
        </a:p>
      </dgm:t>
    </dgm:pt>
    <dgm:pt modelId="{6D63EBF5-1580-4DBA-B900-0B25A4038BCC}" type="sibTrans" cxnId="{2743512F-102E-4D80-B9E6-5FDBFCA69D97}">
      <dgm:prSet/>
      <dgm:spPr/>
      <dgm:t>
        <a:bodyPr/>
        <a:lstStyle/>
        <a:p>
          <a:endParaRPr lang="en-US"/>
        </a:p>
      </dgm:t>
    </dgm:pt>
    <dgm:pt modelId="{BAB43D5C-2D7D-4452-964F-DB36D1330ED8}">
      <dgm:prSet custT="1"/>
      <dgm:spPr/>
      <dgm:t>
        <a:bodyPr/>
        <a:lstStyle/>
        <a:p>
          <a:r>
            <a:rPr lang="en-US" sz="1200" b="0" i="0" dirty="0">
              <a:latin typeface="Times New Roman" panose="02020603050405020304" pitchFamily="18" charset="0"/>
              <a:cs typeface="Times New Roman" panose="02020603050405020304" pitchFamily="18" charset="0"/>
            </a:rPr>
            <a:t>A total of 15 fields are present and each clearly understood(</a:t>
          </a:r>
          <a:r>
            <a:rPr lang="en-US" sz="1200" b="0" i="1" dirty="0">
              <a:latin typeface="Times New Roman" panose="02020603050405020304" pitchFamily="18" charset="0"/>
              <a:cs typeface="Times New Roman" panose="02020603050405020304" pitchFamily="18" charset="0"/>
            </a:rPr>
            <a:t>fig. below</a:t>
          </a:r>
          <a:r>
            <a:rPr lang="en-US" sz="1200" b="0" i="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dgm:t>
    </dgm:pt>
    <dgm:pt modelId="{D867D5EC-5A55-48AC-907E-A94C4CCA6B40}" type="parTrans" cxnId="{81A152B3-CBC1-4DBE-A8FD-E4C199DB3A99}">
      <dgm:prSet/>
      <dgm:spPr/>
      <dgm:t>
        <a:bodyPr/>
        <a:lstStyle/>
        <a:p>
          <a:endParaRPr lang="en-US"/>
        </a:p>
      </dgm:t>
    </dgm:pt>
    <dgm:pt modelId="{A3287A10-31F6-49B7-8026-EFBFD601BF87}" type="sibTrans" cxnId="{81A152B3-CBC1-4DBE-A8FD-E4C199DB3A99}">
      <dgm:prSet/>
      <dgm:spPr/>
      <dgm:t>
        <a:bodyPr/>
        <a:lstStyle/>
        <a:p>
          <a:endParaRPr lang="en-US"/>
        </a:p>
      </dgm:t>
    </dgm:pt>
    <dgm:pt modelId="{95B7A654-A1B4-4ED2-8D7E-5DA7F72EA92B}">
      <dgm:prSet custT="1"/>
      <dgm:spPr/>
      <dgm:t>
        <a:bodyPr/>
        <a:lstStyle/>
        <a:p>
          <a:r>
            <a:rPr lang="en-US" sz="1400" b="1" i="0" dirty="0">
              <a:latin typeface="Times New Roman" panose="02020603050405020304" pitchFamily="18" charset="0"/>
              <a:cs typeface="Times New Roman" panose="02020603050405020304" pitchFamily="18" charset="0"/>
            </a:rPr>
            <a:t>Signing Off The Data Quality:</a:t>
          </a:r>
          <a:endParaRPr lang="en-US" sz="1400" dirty="0">
            <a:latin typeface="Times New Roman" panose="02020603050405020304" pitchFamily="18" charset="0"/>
            <a:cs typeface="Times New Roman" panose="02020603050405020304" pitchFamily="18" charset="0"/>
          </a:endParaRPr>
        </a:p>
      </dgm:t>
    </dgm:pt>
    <dgm:pt modelId="{0AD25F94-7F71-4362-BB8E-9B465C6C80D0}" type="parTrans" cxnId="{4F64A3EE-F4F6-441F-B8CD-A8B85FBA91E4}">
      <dgm:prSet/>
      <dgm:spPr/>
      <dgm:t>
        <a:bodyPr/>
        <a:lstStyle/>
        <a:p>
          <a:endParaRPr lang="en-US"/>
        </a:p>
      </dgm:t>
    </dgm:pt>
    <dgm:pt modelId="{2273C3B3-E943-4A57-B3BC-C73A2141E095}" type="sibTrans" cxnId="{4F64A3EE-F4F6-441F-B8CD-A8B85FBA91E4}">
      <dgm:prSet/>
      <dgm:spPr/>
      <dgm:t>
        <a:bodyPr/>
        <a:lstStyle/>
        <a:p>
          <a:endParaRPr lang="en-US"/>
        </a:p>
      </dgm:t>
    </dgm:pt>
    <dgm:pt modelId="{8DEE3197-F547-42D5-A2A1-5F4FCC81C1ED}">
      <dgm:prSet custT="1"/>
      <dgm:spPr/>
      <dgm:t>
        <a:bodyPr/>
        <a:lstStyle/>
        <a:p>
          <a:r>
            <a:rPr lang="en-US" sz="1200" b="0" i="0" dirty="0">
              <a:latin typeface="Times New Roman" panose="02020603050405020304" pitchFamily="18" charset="0"/>
              <a:cs typeface="Times New Roman" panose="02020603050405020304" pitchFamily="18" charset="0"/>
            </a:rPr>
            <a:t>A lot of users did not comment on NPS scores.</a:t>
          </a:r>
          <a:endParaRPr lang="en-US" sz="1200" dirty="0">
            <a:latin typeface="Times New Roman" panose="02020603050405020304" pitchFamily="18" charset="0"/>
            <a:cs typeface="Times New Roman" panose="02020603050405020304" pitchFamily="18" charset="0"/>
          </a:endParaRPr>
        </a:p>
      </dgm:t>
    </dgm:pt>
    <dgm:pt modelId="{7DEBDA15-A608-4AC4-B3EE-BCD93C36600F}" type="parTrans" cxnId="{54DEF9CB-CED0-40FF-860D-6C788841778A}">
      <dgm:prSet/>
      <dgm:spPr/>
      <dgm:t>
        <a:bodyPr/>
        <a:lstStyle/>
        <a:p>
          <a:endParaRPr lang="en-US"/>
        </a:p>
      </dgm:t>
    </dgm:pt>
    <dgm:pt modelId="{A38B57F8-0B01-466C-B772-EFB80C8F91C8}" type="sibTrans" cxnId="{54DEF9CB-CED0-40FF-860D-6C788841778A}">
      <dgm:prSet/>
      <dgm:spPr/>
      <dgm:t>
        <a:bodyPr/>
        <a:lstStyle/>
        <a:p>
          <a:endParaRPr lang="en-US"/>
        </a:p>
      </dgm:t>
    </dgm:pt>
    <dgm:pt modelId="{7360F2C4-275A-4787-9A01-8A5C577D8AC1}">
      <dgm:prSet custT="1"/>
      <dgm:spPr/>
      <dgm:t>
        <a:bodyPr/>
        <a:lstStyle/>
        <a:p>
          <a:r>
            <a:rPr lang="en-US" sz="1200" b="0" i="0" dirty="0">
              <a:latin typeface="Times New Roman" panose="02020603050405020304" pitchFamily="18" charset="0"/>
              <a:cs typeface="Times New Roman" panose="02020603050405020304" pitchFamily="18" charset="0"/>
            </a:rPr>
            <a:t>Partial completes were not considered and reported to the project team so they can monitor.</a:t>
          </a:r>
          <a:endParaRPr lang="en-US" sz="1200" dirty="0">
            <a:latin typeface="Times New Roman" panose="02020603050405020304" pitchFamily="18" charset="0"/>
            <a:cs typeface="Times New Roman" panose="02020603050405020304" pitchFamily="18" charset="0"/>
          </a:endParaRPr>
        </a:p>
      </dgm:t>
    </dgm:pt>
    <dgm:pt modelId="{9D56731D-1287-41A2-8203-33BB840FDD5E}" type="parTrans" cxnId="{D923E167-FABD-4C03-9A01-5D394840BBF0}">
      <dgm:prSet/>
      <dgm:spPr/>
      <dgm:t>
        <a:bodyPr/>
        <a:lstStyle/>
        <a:p>
          <a:endParaRPr lang="en-US"/>
        </a:p>
      </dgm:t>
    </dgm:pt>
    <dgm:pt modelId="{8503CBE5-EE48-42D3-8EB1-3B225DA95D2E}" type="sibTrans" cxnId="{D923E167-FABD-4C03-9A01-5D394840BBF0}">
      <dgm:prSet/>
      <dgm:spPr/>
      <dgm:t>
        <a:bodyPr/>
        <a:lstStyle/>
        <a:p>
          <a:endParaRPr lang="en-US"/>
        </a:p>
      </dgm:t>
    </dgm:pt>
    <dgm:pt modelId="{70122BE9-A077-4791-8701-A615AF91B180}">
      <dgm:prSet custT="1"/>
      <dgm:spPr/>
      <dgm:t>
        <a:bodyPr/>
        <a:lstStyle/>
        <a:p>
          <a:r>
            <a:rPr lang="en-US" sz="1200" b="0" i="0" dirty="0">
              <a:latin typeface="Times New Roman" panose="02020603050405020304" pitchFamily="18" charset="0"/>
              <a:cs typeface="Times New Roman" panose="02020603050405020304" pitchFamily="18" charset="0"/>
            </a:rPr>
            <a:t>NPS Score had label and comment in some instances which need to be cleaned to have only the value.</a:t>
          </a:r>
          <a:endParaRPr lang="en-US" sz="1200" dirty="0">
            <a:latin typeface="Times New Roman" panose="02020603050405020304" pitchFamily="18" charset="0"/>
            <a:cs typeface="Times New Roman" panose="02020603050405020304" pitchFamily="18" charset="0"/>
          </a:endParaRPr>
        </a:p>
      </dgm:t>
    </dgm:pt>
    <dgm:pt modelId="{371717FD-4F33-4594-80F2-0F666CEFB481}" type="parTrans" cxnId="{E2BE054B-A7AD-4580-827D-685D6C58178B}">
      <dgm:prSet/>
      <dgm:spPr/>
      <dgm:t>
        <a:bodyPr/>
        <a:lstStyle/>
        <a:p>
          <a:endParaRPr lang="en-US"/>
        </a:p>
      </dgm:t>
    </dgm:pt>
    <dgm:pt modelId="{549819AD-3454-4B4A-9F6C-F54A8E7507C8}" type="sibTrans" cxnId="{E2BE054B-A7AD-4580-827D-685D6C58178B}">
      <dgm:prSet/>
      <dgm:spPr/>
      <dgm:t>
        <a:bodyPr/>
        <a:lstStyle/>
        <a:p>
          <a:endParaRPr lang="en-US"/>
        </a:p>
      </dgm:t>
    </dgm:pt>
    <dgm:pt modelId="{314FBB38-506D-4A38-8BA6-C659259FFFC3}">
      <dgm:prSet custT="1"/>
      <dgm:spPr/>
      <dgm:t>
        <a:bodyPr/>
        <a:lstStyle/>
        <a:p>
          <a:r>
            <a:rPr lang="en-US" sz="1200" b="0" i="0" dirty="0">
              <a:latin typeface="Times New Roman" panose="02020603050405020304" pitchFamily="18" charset="0"/>
              <a:cs typeface="Times New Roman" panose="02020603050405020304" pitchFamily="18" charset="0"/>
            </a:rPr>
            <a:t>Data quality was signed off for the next phase of analysis.</a:t>
          </a:r>
          <a:endParaRPr lang="en-US" sz="1200" dirty="0">
            <a:latin typeface="Times New Roman" panose="02020603050405020304" pitchFamily="18" charset="0"/>
            <a:cs typeface="Times New Roman" panose="02020603050405020304" pitchFamily="18" charset="0"/>
          </a:endParaRPr>
        </a:p>
      </dgm:t>
    </dgm:pt>
    <dgm:pt modelId="{6A5B3728-4E69-435E-8576-3757AD6FD7EC}" type="parTrans" cxnId="{EA84FF44-1CDE-4BB5-9BAB-3AD9B4C8D460}">
      <dgm:prSet/>
      <dgm:spPr/>
      <dgm:t>
        <a:bodyPr/>
        <a:lstStyle/>
        <a:p>
          <a:endParaRPr lang="en-US"/>
        </a:p>
      </dgm:t>
    </dgm:pt>
    <dgm:pt modelId="{BA18E302-58DF-48EC-B87C-8008F1A92CF7}" type="sibTrans" cxnId="{EA84FF44-1CDE-4BB5-9BAB-3AD9B4C8D460}">
      <dgm:prSet/>
      <dgm:spPr/>
      <dgm:t>
        <a:bodyPr/>
        <a:lstStyle/>
        <a:p>
          <a:endParaRPr lang="en-US"/>
        </a:p>
      </dgm:t>
    </dgm:pt>
    <dgm:pt modelId="{763700D6-C8B5-4A3B-8A09-0E1CB8E38814}" type="pres">
      <dgm:prSet presAssocID="{CF33F9D2-3AFF-4492-B8FE-0CE21F56C419}" presName="linear" presStyleCnt="0">
        <dgm:presLayoutVars>
          <dgm:animLvl val="lvl"/>
          <dgm:resizeHandles val="exact"/>
        </dgm:presLayoutVars>
      </dgm:prSet>
      <dgm:spPr/>
    </dgm:pt>
    <dgm:pt modelId="{43E561CB-EE63-4CD6-BC42-76A40A2876A5}" type="pres">
      <dgm:prSet presAssocID="{D93AB3FE-6689-4713-A2F9-F25199CA398D}" presName="parentText" presStyleLbl="node1" presStyleIdx="0" presStyleCnt="3">
        <dgm:presLayoutVars>
          <dgm:chMax val="0"/>
          <dgm:bulletEnabled val="1"/>
        </dgm:presLayoutVars>
      </dgm:prSet>
      <dgm:spPr/>
    </dgm:pt>
    <dgm:pt modelId="{C7ED9420-7B39-4B44-ACDD-4E29D35799C2}" type="pres">
      <dgm:prSet presAssocID="{D93AB3FE-6689-4713-A2F9-F25199CA398D}" presName="childText" presStyleLbl="revTx" presStyleIdx="0" presStyleCnt="3">
        <dgm:presLayoutVars>
          <dgm:bulletEnabled val="1"/>
        </dgm:presLayoutVars>
      </dgm:prSet>
      <dgm:spPr/>
    </dgm:pt>
    <dgm:pt modelId="{23684B1F-0182-4132-A088-049810531AF1}" type="pres">
      <dgm:prSet presAssocID="{A2F52194-6159-43A3-B9F3-BD4CCEE2E9F9}" presName="parentText" presStyleLbl="node1" presStyleIdx="1" presStyleCnt="3">
        <dgm:presLayoutVars>
          <dgm:chMax val="0"/>
          <dgm:bulletEnabled val="1"/>
        </dgm:presLayoutVars>
      </dgm:prSet>
      <dgm:spPr/>
    </dgm:pt>
    <dgm:pt modelId="{C3285B8A-37AF-41EC-8654-3A0BBB8409FF}" type="pres">
      <dgm:prSet presAssocID="{A2F52194-6159-43A3-B9F3-BD4CCEE2E9F9}" presName="childText" presStyleLbl="revTx" presStyleIdx="1" presStyleCnt="3">
        <dgm:presLayoutVars>
          <dgm:bulletEnabled val="1"/>
        </dgm:presLayoutVars>
      </dgm:prSet>
      <dgm:spPr/>
    </dgm:pt>
    <dgm:pt modelId="{A139264A-0531-4F73-8D12-60DFC6DE9DA1}" type="pres">
      <dgm:prSet presAssocID="{95B7A654-A1B4-4ED2-8D7E-5DA7F72EA92B}" presName="parentText" presStyleLbl="node1" presStyleIdx="2" presStyleCnt="3">
        <dgm:presLayoutVars>
          <dgm:chMax val="0"/>
          <dgm:bulletEnabled val="1"/>
        </dgm:presLayoutVars>
      </dgm:prSet>
      <dgm:spPr/>
    </dgm:pt>
    <dgm:pt modelId="{A49F5114-7C17-475C-B8FF-7A1ADEC41C7C}" type="pres">
      <dgm:prSet presAssocID="{95B7A654-A1B4-4ED2-8D7E-5DA7F72EA92B}" presName="childText" presStyleLbl="revTx" presStyleIdx="2" presStyleCnt="3">
        <dgm:presLayoutVars>
          <dgm:bulletEnabled val="1"/>
        </dgm:presLayoutVars>
      </dgm:prSet>
      <dgm:spPr/>
    </dgm:pt>
  </dgm:ptLst>
  <dgm:cxnLst>
    <dgm:cxn modelId="{07269114-8466-4FE6-98B6-F1BC5B4876C0}" srcId="{CF33F9D2-3AFF-4492-B8FE-0CE21F56C419}" destId="{A2F52194-6159-43A3-B9F3-BD4CCEE2E9F9}" srcOrd="1" destOrd="0" parTransId="{36C5A4E7-6196-46C0-8112-2106BCAA3EC4}" sibTransId="{DD8183E1-C137-46CA-85E3-B855440FA162}"/>
    <dgm:cxn modelId="{0906FD17-3DD5-494B-909B-4477724415EC}" type="presOf" srcId="{A809011C-D5D3-44F3-82CF-CB42E0E97B7A}" destId="{C7ED9420-7B39-4B44-ACDD-4E29D35799C2}" srcOrd="0" destOrd="1" presId="urn:microsoft.com/office/officeart/2005/8/layout/vList2"/>
    <dgm:cxn modelId="{2743512F-102E-4D80-B9E6-5FDBFCA69D97}" srcId="{A2F52194-6159-43A3-B9F3-BD4CCEE2E9F9}" destId="{6DA89F90-6582-4C37-A310-40B97ECD03E1}" srcOrd="1" destOrd="0" parTransId="{B05985E0-92D7-4B41-8F2D-52507A0D178D}" sibTransId="{6D63EBF5-1580-4DBA-B900-0B25A4038BCC}"/>
    <dgm:cxn modelId="{99F4AD3A-E85C-4E56-A268-1A6FD5E3D6F9}" type="presOf" srcId="{7360F2C4-275A-4787-9A01-8A5C577D8AC1}" destId="{A49F5114-7C17-475C-B8FF-7A1ADEC41C7C}" srcOrd="0" destOrd="1" presId="urn:microsoft.com/office/officeart/2005/8/layout/vList2"/>
    <dgm:cxn modelId="{87BF673B-BAF7-4AA7-9DAD-F386D8EA31F2}" srcId="{A2F52194-6159-43A3-B9F3-BD4CCEE2E9F9}" destId="{36572410-2A3F-48F8-A177-40E3EFB93559}" srcOrd="0" destOrd="0" parTransId="{082983C4-6E62-4BC8-8591-6D94E30CB764}" sibTransId="{885C5878-87BC-4418-9387-99A464F7E89A}"/>
    <dgm:cxn modelId="{1552093C-2D37-4562-9CB6-02A1CF365AD8}" type="presOf" srcId="{6DA89F90-6582-4C37-A310-40B97ECD03E1}" destId="{C3285B8A-37AF-41EC-8654-3A0BBB8409FF}" srcOrd="0" destOrd="1" presId="urn:microsoft.com/office/officeart/2005/8/layout/vList2"/>
    <dgm:cxn modelId="{4C5ECB5D-CED1-4548-A82E-678FEC72F567}" srcId="{D93AB3FE-6689-4713-A2F9-F25199CA398D}" destId="{A809011C-D5D3-44F3-82CF-CB42E0E97B7A}" srcOrd="1" destOrd="0" parTransId="{84B44EE4-5234-435D-8498-8ACC01663B2A}" sibTransId="{05ADF43B-1BB8-47EB-B08D-DA61E455504D}"/>
    <dgm:cxn modelId="{C4E56960-CEB2-4A23-B049-A2447FFF19D2}" type="presOf" srcId="{AFE947DB-3DB3-4B26-95B5-FE47332B0EE8}" destId="{C7ED9420-7B39-4B44-ACDD-4E29D35799C2}" srcOrd="0" destOrd="0" presId="urn:microsoft.com/office/officeart/2005/8/layout/vList2"/>
    <dgm:cxn modelId="{B3ED8642-70F9-40D2-A0B2-D7C41F6E7B1B}" type="presOf" srcId="{70122BE9-A077-4791-8701-A615AF91B180}" destId="{A49F5114-7C17-475C-B8FF-7A1ADEC41C7C}" srcOrd="0" destOrd="2" presId="urn:microsoft.com/office/officeart/2005/8/layout/vList2"/>
    <dgm:cxn modelId="{EA84FF44-1CDE-4BB5-9BAB-3AD9B4C8D460}" srcId="{95B7A654-A1B4-4ED2-8D7E-5DA7F72EA92B}" destId="{314FBB38-506D-4A38-8BA6-C659259FFFC3}" srcOrd="3" destOrd="0" parTransId="{6A5B3728-4E69-435E-8576-3757AD6FD7EC}" sibTransId="{BA18E302-58DF-48EC-B87C-8008F1A92CF7}"/>
    <dgm:cxn modelId="{D923E167-FABD-4C03-9A01-5D394840BBF0}" srcId="{95B7A654-A1B4-4ED2-8D7E-5DA7F72EA92B}" destId="{7360F2C4-275A-4787-9A01-8A5C577D8AC1}" srcOrd="1" destOrd="0" parTransId="{9D56731D-1287-41A2-8203-33BB840FDD5E}" sibTransId="{8503CBE5-EE48-42D3-8EB1-3B225DA95D2E}"/>
    <dgm:cxn modelId="{E2BE054B-A7AD-4580-827D-685D6C58178B}" srcId="{95B7A654-A1B4-4ED2-8D7E-5DA7F72EA92B}" destId="{70122BE9-A077-4791-8701-A615AF91B180}" srcOrd="2" destOrd="0" parTransId="{371717FD-4F33-4594-80F2-0F666CEFB481}" sibTransId="{549819AD-3454-4B4A-9F6C-F54A8E7507C8}"/>
    <dgm:cxn modelId="{B8140851-8EB7-4FF5-9706-6D75A329107A}" type="presOf" srcId="{95B7A654-A1B4-4ED2-8D7E-5DA7F72EA92B}" destId="{A139264A-0531-4F73-8D12-60DFC6DE9DA1}" srcOrd="0" destOrd="0" presId="urn:microsoft.com/office/officeart/2005/8/layout/vList2"/>
    <dgm:cxn modelId="{E04F5759-57BF-4960-95E4-B3B73EC1AD6A}" type="presOf" srcId="{D93AB3FE-6689-4713-A2F9-F25199CA398D}" destId="{43E561CB-EE63-4CD6-BC42-76A40A2876A5}" srcOrd="0" destOrd="0" presId="urn:microsoft.com/office/officeart/2005/8/layout/vList2"/>
    <dgm:cxn modelId="{77641C8C-616E-4B70-8C56-F936FC6C014B}" type="presOf" srcId="{314FBB38-506D-4A38-8BA6-C659259FFFC3}" destId="{A49F5114-7C17-475C-B8FF-7A1ADEC41C7C}" srcOrd="0" destOrd="3" presId="urn:microsoft.com/office/officeart/2005/8/layout/vList2"/>
    <dgm:cxn modelId="{DF77CD95-DCA5-4F74-BC5A-6471331B25BB}" srcId="{D93AB3FE-6689-4713-A2F9-F25199CA398D}" destId="{AFE947DB-3DB3-4B26-95B5-FE47332B0EE8}" srcOrd="0" destOrd="0" parTransId="{54B6422A-4C40-42B6-84E6-A22F241114DD}" sibTransId="{BEE702DF-61B5-45C5-ABBC-0AE0A71485A1}"/>
    <dgm:cxn modelId="{8F851997-A587-41BB-AAEA-68EC9BBA34F4}" type="presOf" srcId="{36572410-2A3F-48F8-A177-40E3EFB93559}" destId="{C3285B8A-37AF-41EC-8654-3A0BBB8409FF}" srcOrd="0" destOrd="0" presId="urn:microsoft.com/office/officeart/2005/8/layout/vList2"/>
    <dgm:cxn modelId="{031D059B-90D8-4CD6-B853-D12F84E3DD0B}" type="presOf" srcId="{BAB43D5C-2D7D-4452-964F-DB36D1330ED8}" destId="{C3285B8A-37AF-41EC-8654-3A0BBB8409FF}" srcOrd="0" destOrd="2" presId="urn:microsoft.com/office/officeart/2005/8/layout/vList2"/>
    <dgm:cxn modelId="{7D1967B3-FE47-43F0-B45E-B4068D486BC6}" type="presOf" srcId="{CF33F9D2-3AFF-4492-B8FE-0CE21F56C419}" destId="{763700D6-C8B5-4A3B-8A09-0E1CB8E38814}" srcOrd="0" destOrd="0" presId="urn:microsoft.com/office/officeart/2005/8/layout/vList2"/>
    <dgm:cxn modelId="{81A152B3-CBC1-4DBE-A8FD-E4C199DB3A99}" srcId="{A2F52194-6159-43A3-B9F3-BD4CCEE2E9F9}" destId="{BAB43D5C-2D7D-4452-964F-DB36D1330ED8}" srcOrd="2" destOrd="0" parTransId="{D867D5EC-5A55-48AC-907E-A94C4CCA6B40}" sibTransId="{A3287A10-31F6-49B7-8026-EFBFD601BF87}"/>
    <dgm:cxn modelId="{281E94B7-8954-4D65-B8A9-07239194E93E}" type="presOf" srcId="{A2F52194-6159-43A3-B9F3-BD4CCEE2E9F9}" destId="{23684B1F-0182-4132-A088-049810531AF1}" srcOrd="0" destOrd="0" presId="urn:microsoft.com/office/officeart/2005/8/layout/vList2"/>
    <dgm:cxn modelId="{1A8F18C6-9E47-4D79-8CE8-79C60E720AE2}" type="presOf" srcId="{8DEE3197-F547-42D5-A2A1-5F4FCC81C1ED}" destId="{A49F5114-7C17-475C-B8FF-7A1ADEC41C7C}" srcOrd="0" destOrd="0" presId="urn:microsoft.com/office/officeart/2005/8/layout/vList2"/>
    <dgm:cxn modelId="{54DEF9CB-CED0-40FF-860D-6C788841778A}" srcId="{95B7A654-A1B4-4ED2-8D7E-5DA7F72EA92B}" destId="{8DEE3197-F547-42D5-A2A1-5F4FCC81C1ED}" srcOrd="0" destOrd="0" parTransId="{7DEBDA15-A608-4AC4-B3EE-BCD93C36600F}" sibTransId="{A38B57F8-0B01-466C-B772-EFB80C8F91C8}"/>
    <dgm:cxn modelId="{4F936CE8-9BCC-4937-9958-3988ED6E936F}" srcId="{CF33F9D2-3AFF-4492-B8FE-0CE21F56C419}" destId="{D93AB3FE-6689-4713-A2F9-F25199CA398D}" srcOrd="0" destOrd="0" parTransId="{4A14CC58-CE25-433F-AE60-591FA23AE08C}" sibTransId="{CFD03686-FF73-4B44-B872-D3269402E2F3}"/>
    <dgm:cxn modelId="{4F64A3EE-F4F6-441F-B8CD-A8B85FBA91E4}" srcId="{CF33F9D2-3AFF-4492-B8FE-0CE21F56C419}" destId="{95B7A654-A1B4-4ED2-8D7E-5DA7F72EA92B}" srcOrd="2" destOrd="0" parTransId="{0AD25F94-7F71-4362-BB8E-9B465C6C80D0}" sibTransId="{2273C3B3-E943-4A57-B3BC-C73A2141E095}"/>
    <dgm:cxn modelId="{6D567C1F-3311-455E-84A8-F7DEDCA98D5C}" type="presParOf" srcId="{763700D6-C8B5-4A3B-8A09-0E1CB8E38814}" destId="{43E561CB-EE63-4CD6-BC42-76A40A2876A5}" srcOrd="0" destOrd="0" presId="urn:microsoft.com/office/officeart/2005/8/layout/vList2"/>
    <dgm:cxn modelId="{778B62E8-4C00-4ADE-B569-1077D8E35140}" type="presParOf" srcId="{763700D6-C8B5-4A3B-8A09-0E1CB8E38814}" destId="{C7ED9420-7B39-4B44-ACDD-4E29D35799C2}" srcOrd="1" destOrd="0" presId="urn:microsoft.com/office/officeart/2005/8/layout/vList2"/>
    <dgm:cxn modelId="{22137E03-BE85-4594-88CE-A1B493D39EB4}" type="presParOf" srcId="{763700D6-C8B5-4A3B-8A09-0E1CB8E38814}" destId="{23684B1F-0182-4132-A088-049810531AF1}" srcOrd="2" destOrd="0" presId="urn:microsoft.com/office/officeart/2005/8/layout/vList2"/>
    <dgm:cxn modelId="{1A5A8B09-E51C-4755-A147-314869DE6BCD}" type="presParOf" srcId="{763700D6-C8B5-4A3B-8A09-0E1CB8E38814}" destId="{C3285B8A-37AF-41EC-8654-3A0BBB8409FF}" srcOrd="3" destOrd="0" presId="urn:microsoft.com/office/officeart/2005/8/layout/vList2"/>
    <dgm:cxn modelId="{C0F78D8F-C0C2-4CA6-BCE8-6DB0FEB035AC}" type="presParOf" srcId="{763700D6-C8B5-4A3B-8A09-0E1CB8E38814}" destId="{A139264A-0531-4F73-8D12-60DFC6DE9DA1}" srcOrd="4" destOrd="0" presId="urn:microsoft.com/office/officeart/2005/8/layout/vList2"/>
    <dgm:cxn modelId="{4CE46718-BFD9-4399-A40C-408C58395D9B}" type="presParOf" srcId="{763700D6-C8B5-4A3B-8A09-0E1CB8E38814}" destId="{A49F5114-7C17-475C-B8FF-7A1ADEC41C7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00F43A-D87B-4321-82B1-C89EDE76BEF0}" type="doc">
      <dgm:prSet loTypeId="urn:microsoft.com/office/officeart/2005/8/layout/chevron2" loCatId="process" qsTypeId="urn:microsoft.com/office/officeart/2005/8/quickstyle/simple1" qsCatId="simple" csTypeId="urn:microsoft.com/office/officeart/2005/8/colors/accent1_4" csCatId="accent1" phldr="1"/>
      <dgm:spPr/>
      <dgm:t>
        <a:bodyPr/>
        <a:lstStyle/>
        <a:p>
          <a:endParaRPr lang="en-US"/>
        </a:p>
      </dgm:t>
    </dgm:pt>
    <dgm:pt modelId="{F5318E12-FB41-48C1-8DD5-AEAD06866F49}">
      <dgm:prSet/>
      <dgm:spPr/>
      <dgm:t>
        <a:bodyPr/>
        <a:lstStyle/>
        <a:p>
          <a:r>
            <a:rPr lang="en-US" b="0" i="0"/>
            <a:t>Masking</a:t>
          </a:r>
          <a:endParaRPr lang="en-US"/>
        </a:p>
      </dgm:t>
    </dgm:pt>
    <dgm:pt modelId="{48A105CB-1533-4FFE-B3A4-B7EDD598A7DF}" type="parTrans" cxnId="{0FA87D97-CB62-4431-9199-C550E978B12C}">
      <dgm:prSet/>
      <dgm:spPr/>
      <dgm:t>
        <a:bodyPr/>
        <a:lstStyle/>
        <a:p>
          <a:endParaRPr lang="en-US"/>
        </a:p>
      </dgm:t>
    </dgm:pt>
    <dgm:pt modelId="{195DD2D9-45F0-4615-A496-85744F63C8A9}" type="sibTrans" cxnId="{0FA87D97-CB62-4431-9199-C550E978B12C}">
      <dgm:prSet/>
      <dgm:spPr/>
      <dgm:t>
        <a:bodyPr/>
        <a:lstStyle/>
        <a:p>
          <a:endParaRPr lang="en-US"/>
        </a:p>
      </dgm:t>
    </dgm:pt>
    <dgm:pt modelId="{782A6232-316F-4862-AC6D-AAE90EAD3D3B}">
      <dgm:prSet/>
      <dgm:spPr/>
      <dgm:t>
        <a:bodyPr/>
        <a:lstStyle/>
        <a:p>
          <a:r>
            <a:rPr lang="en-US" b="0" i="0"/>
            <a:t>New Fields Creation</a:t>
          </a:r>
          <a:endParaRPr lang="en-US"/>
        </a:p>
      </dgm:t>
    </dgm:pt>
    <dgm:pt modelId="{A4DBEA85-1AC4-43B2-9774-3C785C24CCC3}" type="parTrans" cxnId="{951558B5-E617-47B9-9A6C-0A7CC0E797E3}">
      <dgm:prSet/>
      <dgm:spPr/>
      <dgm:t>
        <a:bodyPr/>
        <a:lstStyle/>
        <a:p>
          <a:endParaRPr lang="en-US"/>
        </a:p>
      </dgm:t>
    </dgm:pt>
    <dgm:pt modelId="{00A9F023-1631-4EE0-B066-BC2420920C33}" type="sibTrans" cxnId="{951558B5-E617-47B9-9A6C-0A7CC0E797E3}">
      <dgm:prSet/>
      <dgm:spPr/>
      <dgm:t>
        <a:bodyPr/>
        <a:lstStyle/>
        <a:p>
          <a:endParaRPr lang="en-US"/>
        </a:p>
      </dgm:t>
    </dgm:pt>
    <dgm:pt modelId="{357B509B-2945-432F-A66E-BB6FD60095CB}">
      <dgm:prSet/>
      <dgm:spPr/>
      <dgm:t>
        <a:bodyPr/>
        <a:lstStyle/>
        <a:p>
          <a:r>
            <a:rPr lang="en-US" b="0" i="0"/>
            <a:t>Imputation</a:t>
          </a:r>
          <a:endParaRPr lang="en-US"/>
        </a:p>
      </dgm:t>
    </dgm:pt>
    <dgm:pt modelId="{1B615965-D3EA-4EC4-A855-6F2936D2F0D9}" type="parTrans" cxnId="{ED08AC06-8B7D-418B-98BF-8D989A2DCAF5}">
      <dgm:prSet/>
      <dgm:spPr/>
      <dgm:t>
        <a:bodyPr/>
        <a:lstStyle/>
        <a:p>
          <a:endParaRPr lang="en-US"/>
        </a:p>
      </dgm:t>
    </dgm:pt>
    <dgm:pt modelId="{C4CE87F3-2DD2-4809-9ABE-FBB5650A4063}" type="sibTrans" cxnId="{ED08AC06-8B7D-418B-98BF-8D989A2DCAF5}">
      <dgm:prSet/>
      <dgm:spPr/>
      <dgm:t>
        <a:bodyPr/>
        <a:lstStyle/>
        <a:p>
          <a:endParaRPr lang="en-US"/>
        </a:p>
      </dgm:t>
    </dgm:pt>
    <dgm:pt modelId="{316AE478-B516-4B9D-B0C2-546CAF771142}">
      <dgm:prSet/>
      <dgm:spPr/>
      <dgm:t>
        <a:bodyPr/>
        <a:lstStyle/>
        <a:p>
          <a:r>
            <a:rPr lang="en-US" b="0" i="0"/>
            <a:t>Binning</a:t>
          </a:r>
          <a:endParaRPr lang="en-US"/>
        </a:p>
      </dgm:t>
    </dgm:pt>
    <dgm:pt modelId="{C0885AA9-F029-4B05-82FC-6A120482755D}" type="parTrans" cxnId="{EB8CA8A3-416A-415A-AC97-75B68B5EE933}">
      <dgm:prSet/>
      <dgm:spPr/>
      <dgm:t>
        <a:bodyPr/>
        <a:lstStyle/>
        <a:p>
          <a:endParaRPr lang="en-US"/>
        </a:p>
      </dgm:t>
    </dgm:pt>
    <dgm:pt modelId="{8D062B70-DA2B-4EEE-B1F5-42D6F1BDFCA7}" type="sibTrans" cxnId="{EB8CA8A3-416A-415A-AC97-75B68B5EE933}">
      <dgm:prSet/>
      <dgm:spPr/>
      <dgm:t>
        <a:bodyPr/>
        <a:lstStyle/>
        <a:p>
          <a:endParaRPr lang="en-US"/>
        </a:p>
      </dgm:t>
    </dgm:pt>
    <dgm:pt modelId="{62D04709-2682-4781-BA9A-D43DE9B3D8B1}">
      <dgm:prSet custT="1"/>
      <dgm:spPr/>
      <dgm:t>
        <a:bodyPr/>
        <a:lstStyle/>
        <a:p>
          <a:r>
            <a:rPr lang="en-US" sz="1600" dirty="0">
              <a:latin typeface="Times New Roman" panose="02020603050405020304" pitchFamily="18" charset="0"/>
              <a:cs typeface="Times New Roman" panose="02020603050405020304" pitchFamily="18" charset="0"/>
            </a:rPr>
            <a:t>Features containing sensitive information were masked using Python</a:t>
          </a:r>
        </a:p>
      </dgm:t>
    </dgm:pt>
    <dgm:pt modelId="{1DF9A676-219E-4FF9-967C-4193CB59D672}" type="parTrans" cxnId="{1FB620BB-7480-4DB6-9113-462AA4F4C054}">
      <dgm:prSet/>
      <dgm:spPr/>
      <dgm:t>
        <a:bodyPr/>
        <a:lstStyle/>
        <a:p>
          <a:endParaRPr lang="en-US"/>
        </a:p>
      </dgm:t>
    </dgm:pt>
    <dgm:pt modelId="{30EE94DC-1536-4146-A43C-16D57A9BD3BB}" type="sibTrans" cxnId="{1FB620BB-7480-4DB6-9113-462AA4F4C054}">
      <dgm:prSet/>
      <dgm:spPr/>
      <dgm:t>
        <a:bodyPr/>
        <a:lstStyle/>
        <a:p>
          <a:endParaRPr lang="en-US"/>
        </a:p>
      </dgm:t>
    </dgm:pt>
    <dgm:pt modelId="{3B262294-1F87-41C4-ABC2-BFD855C73998}">
      <dgm:prSet custT="1"/>
      <dgm:spPr/>
      <dgm:t>
        <a:bodyPr/>
        <a:lstStyle/>
        <a:p>
          <a:r>
            <a:rPr lang="en-US" sz="1600" dirty="0">
              <a:latin typeface="Times New Roman" panose="02020603050405020304" pitchFamily="18" charset="0"/>
              <a:cs typeface="Times New Roman" panose="02020603050405020304" pitchFamily="18" charset="0"/>
            </a:rPr>
            <a:t>Year, Quarter &amp; Month created from Date field</a:t>
          </a:r>
        </a:p>
      </dgm:t>
    </dgm:pt>
    <dgm:pt modelId="{AA6A29B1-6CA6-4645-AB3F-972B80ED2D99}" type="parTrans" cxnId="{95180112-0AD0-438D-8958-703439097293}">
      <dgm:prSet/>
      <dgm:spPr/>
      <dgm:t>
        <a:bodyPr/>
        <a:lstStyle/>
        <a:p>
          <a:endParaRPr lang="en-US"/>
        </a:p>
      </dgm:t>
    </dgm:pt>
    <dgm:pt modelId="{2DFD951C-478A-438C-A72D-56680F86B4CE}" type="sibTrans" cxnId="{95180112-0AD0-438D-8958-703439097293}">
      <dgm:prSet/>
      <dgm:spPr/>
      <dgm:t>
        <a:bodyPr/>
        <a:lstStyle/>
        <a:p>
          <a:endParaRPr lang="en-US"/>
        </a:p>
      </dgm:t>
    </dgm:pt>
    <dgm:pt modelId="{8588CBF6-A93C-4C13-9180-BB68C91C41D6}">
      <dgm:prSet custT="1"/>
      <dgm:spPr/>
      <dgm:t>
        <a:bodyPr/>
        <a:lstStyle/>
        <a:p>
          <a:r>
            <a:rPr lang="en-US" sz="1600" dirty="0">
              <a:latin typeface="Times New Roman" panose="02020603050405020304" pitchFamily="18" charset="0"/>
              <a:cs typeface="Times New Roman" panose="02020603050405020304" pitchFamily="18" charset="0"/>
            </a:rPr>
            <a:t>High Effort &amp; Low Effort created from CES Score</a:t>
          </a:r>
        </a:p>
      </dgm:t>
    </dgm:pt>
    <dgm:pt modelId="{8E7AFBC0-7BA7-4B9A-80A4-E3F882DF4ED3}" type="parTrans" cxnId="{518F2F94-6ACE-424C-B4DD-40F3335BCBEA}">
      <dgm:prSet/>
      <dgm:spPr/>
      <dgm:t>
        <a:bodyPr/>
        <a:lstStyle/>
        <a:p>
          <a:endParaRPr lang="en-US"/>
        </a:p>
      </dgm:t>
    </dgm:pt>
    <dgm:pt modelId="{920AB6EB-BF40-410A-88EA-81057E6B9215}" type="sibTrans" cxnId="{518F2F94-6ACE-424C-B4DD-40F3335BCBEA}">
      <dgm:prSet/>
      <dgm:spPr/>
      <dgm:t>
        <a:bodyPr/>
        <a:lstStyle/>
        <a:p>
          <a:endParaRPr lang="en-US"/>
        </a:p>
      </dgm:t>
    </dgm:pt>
    <dgm:pt modelId="{D25FFFC9-08B3-4D0C-AAD5-01CF539E534B}">
      <dgm:prSet custT="1"/>
      <dgm:spPr/>
      <dgm:t>
        <a:bodyPr/>
        <a:lstStyle/>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 lot of participants did not provide comments. Such data was imputed with No comment as it will be good to understand what % of the users did not provide the feedback.</a:t>
          </a:r>
          <a:endParaRPr lang="en-US" sz="1600" dirty="0">
            <a:latin typeface="Times New Roman" panose="02020603050405020304" pitchFamily="18" charset="0"/>
            <a:cs typeface="Times New Roman" panose="02020603050405020304" pitchFamily="18" charset="0"/>
          </a:endParaRPr>
        </a:p>
      </dgm:t>
    </dgm:pt>
    <dgm:pt modelId="{045B54E6-A26B-4EA4-9901-CE116CE1A256}" type="parTrans" cxnId="{22183F93-3AA4-4EEF-AB28-A6CFED608E7D}">
      <dgm:prSet/>
      <dgm:spPr/>
      <dgm:t>
        <a:bodyPr/>
        <a:lstStyle/>
        <a:p>
          <a:endParaRPr lang="en-US"/>
        </a:p>
      </dgm:t>
    </dgm:pt>
    <dgm:pt modelId="{C6E6970A-9565-4539-BEDF-48B474C6FF13}" type="sibTrans" cxnId="{22183F93-3AA4-4EEF-AB28-A6CFED608E7D}">
      <dgm:prSet/>
      <dgm:spPr/>
      <dgm:t>
        <a:bodyPr/>
        <a:lstStyle/>
        <a:p>
          <a:endParaRPr lang="en-US"/>
        </a:p>
      </dgm:t>
    </dgm:pt>
    <dgm:pt modelId="{E9CF4930-5D6D-4762-A3C8-AC09DA1B539F}">
      <dgm:prSet custT="1"/>
      <dgm:spPr/>
      <dgm:t>
        <a:bodyPr/>
        <a:lstStyle/>
        <a:p>
          <a:r>
            <a:rPr lang="en-US" sz="1600" dirty="0">
              <a:latin typeface="Times New Roman" panose="02020603050405020304" pitchFamily="18" charset="0"/>
              <a:cs typeface="Times New Roman" panose="02020603050405020304" pitchFamily="18" charset="0"/>
            </a:rPr>
            <a:t>Based on the NPS score the participants were grouped into 3 buckets: Promoters (score 9-10), Neutrals (Score 7-8) , Detractors (Score 0-6) and </a:t>
          </a:r>
          <a:r>
            <a:rPr lang="en-IN" sz="1600" dirty="0">
              <a:latin typeface="Times New Roman" panose="02020603050405020304" pitchFamily="18" charset="0"/>
              <a:cs typeface="Times New Roman" panose="02020603050405020304" pitchFamily="18" charset="0"/>
            </a:rPr>
            <a:t>calculate NPS Score for each month by calculating % of promoters and detractors</a:t>
          </a:r>
          <a:endParaRPr lang="en-US" sz="1600" dirty="0">
            <a:latin typeface="Times New Roman" panose="02020603050405020304" pitchFamily="18" charset="0"/>
            <a:cs typeface="Times New Roman" panose="02020603050405020304" pitchFamily="18" charset="0"/>
          </a:endParaRPr>
        </a:p>
      </dgm:t>
    </dgm:pt>
    <dgm:pt modelId="{AEEA7442-E457-4FE9-9C97-5B5240BAD101}" type="parTrans" cxnId="{2063D69C-8D80-4201-985D-58472671E619}">
      <dgm:prSet/>
      <dgm:spPr/>
      <dgm:t>
        <a:bodyPr/>
        <a:lstStyle/>
        <a:p>
          <a:endParaRPr lang="en-US"/>
        </a:p>
      </dgm:t>
    </dgm:pt>
    <dgm:pt modelId="{7D9362D4-AB75-4583-B680-2FBCF6C0D06A}" type="sibTrans" cxnId="{2063D69C-8D80-4201-985D-58472671E619}">
      <dgm:prSet/>
      <dgm:spPr/>
      <dgm:t>
        <a:bodyPr/>
        <a:lstStyle/>
        <a:p>
          <a:endParaRPr lang="en-US"/>
        </a:p>
      </dgm:t>
    </dgm:pt>
    <dgm:pt modelId="{0793C242-531C-4E81-B5F8-0D2C38CFBA0B}" type="pres">
      <dgm:prSet presAssocID="{5B00F43A-D87B-4321-82B1-C89EDE76BEF0}" presName="linearFlow" presStyleCnt="0">
        <dgm:presLayoutVars>
          <dgm:dir/>
          <dgm:animLvl val="lvl"/>
          <dgm:resizeHandles val="exact"/>
        </dgm:presLayoutVars>
      </dgm:prSet>
      <dgm:spPr/>
    </dgm:pt>
    <dgm:pt modelId="{3924C532-AF8C-43E7-85C9-C14FD0C1B9AC}" type="pres">
      <dgm:prSet presAssocID="{F5318E12-FB41-48C1-8DD5-AEAD06866F49}" presName="composite" presStyleCnt="0"/>
      <dgm:spPr/>
    </dgm:pt>
    <dgm:pt modelId="{F29D38DA-B1B7-45E1-9918-7382C4476C6D}" type="pres">
      <dgm:prSet presAssocID="{F5318E12-FB41-48C1-8DD5-AEAD06866F49}" presName="parentText" presStyleLbl="alignNode1" presStyleIdx="0" presStyleCnt="4">
        <dgm:presLayoutVars>
          <dgm:chMax val="1"/>
          <dgm:bulletEnabled val="1"/>
        </dgm:presLayoutVars>
      </dgm:prSet>
      <dgm:spPr/>
    </dgm:pt>
    <dgm:pt modelId="{EC7EFF28-6F14-4CC3-AE37-4454E67FABD5}" type="pres">
      <dgm:prSet presAssocID="{F5318E12-FB41-48C1-8DD5-AEAD06866F49}" presName="descendantText" presStyleLbl="alignAcc1" presStyleIdx="0" presStyleCnt="4">
        <dgm:presLayoutVars>
          <dgm:bulletEnabled val="1"/>
        </dgm:presLayoutVars>
      </dgm:prSet>
      <dgm:spPr/>
    </dgm:pt>
    <dgm:pt modelId="{BA569569-B09B-47A2-A677-8550747BAE63}" type="pres">
      <dgm:prSet presAssocID="{195DD2D9-45F0-4615-A496-85744F63C8A9}" presName="sp" presStyleCnt="0"/>
      <dgm:spPr/>
    </dgm:pt>
    <dgm:pt modelId="{514FE8E7-7594-4049-9F1D-5A175892C424}" type="pres">
      <dgm:prSet presAssocID="{782A6232-316F-4862-AC6D-AAE90EAD3D3B}" presName="composite" presStyleCnt="0"/>
      <dgm:spPr/>
    </dgm:pt>
    <dgm:pt modelId="{DD36A2C2-C381-4C1B-85AA-4AEB53C6D28F}" type="pres">
      <dgm:prSet presAssocID="{782A6232-316F-4862-AC6D-AAE90EAD3D3B}" presName="parentText" presStyleLbl="alignNode1" presStyleIdx="1" presStyleCnt="4">
        <dgm:presLayoutVars>
          <dgm:chMax val="1"/>
          <dgm:bulletEnabled val="1"/>
        </dgm:presLayoutVars>
      </dgm:prSet>
      <dgm:spPr/>
    </dgm:pt>
    <dgm:pt modelId="{D77241CF-77B5-45CB-A4B0-64AEC0EE60D4}" type="pres">
      <dgm:prSet presAssocID="{782A6232-316F-4862-AC6D-AAE90EAD3D3B}" presName="descendantText" presStyleLbl="alignAcc1" presStyleIdx="1" presStyleCnt="4" custLinFactNeighborX="0">
        <dgm:presLayoutVars>
          <dgm:bulletEnabled val="1"/>
        </dgm:presLayoutVars>
      </dgm:prSet>
      <dgm:spPr/>
    </dgm:pt>
    <dgm:pt modelId="{3DDE58E3-63A6-4364-8B6C-C3417ED57B98}" type="pres">
      <dgm:prSet presAssocID="{00A9F023-1631-4EE0-B066-BC2420920C33}" presName="sp" presStyleCnt="0"/>
      <dgm:spPr/>
    </dgm:pt>
    <dgm:pt modelId="{EAEC93E4-06EC-49C4-83FD-EF9047FF23E6}" type="pres">
      <dgm:prSet presAssocID="{357B509B-2945-432F-A66E-BB6FD60095CB}" presName="composite" presStyleCnt="0"/>
      <dgm:spPr/>
    </dgm:pt>
    <dgm:pt modelId="{05061B52-90CD-4564-9C6D-9E41A50E828E}" type="pres">
      <dgm:prSet presAssocID="{357B509B-2945-432F-A66E-BB6FD60095CB}" presName="parentText" presStyleLbl="alignNode1" presStyleIdx="2" presStyleCnt="4">
        <dgm:presLayoutVars>
          <dgm:chMax val="1"/>
          <dgm:bulletEnabled val="1"/>
        </dgm:presLayoutVars>
      </dgm:prSet>
      <dgm:spPr/>
    </dgm:pt>
    <dgm:pt modelId="{EF5C1997-6F63-424A-8A96-3D615627330B}" type="pres">
      <dgm:prSet presAssocID="{357B509B-2945-432F-A66E-BB6FD60095CB}" presName="descendantText" presStyleLbl="alignAcc1" presStyleIdx="2" presStyleCnt="4">
        <dgm:presLayoutVars>
          <dgm:bulletEnabled val="1"/>
        </dgm:presLayoutVars>
      </dgm:prSet>
      <dgm:spPr/>
    </dgm:pt>
    <dgm:pt modelId="{B9741496-5C5F-413D-98FF-C9C306FB4493}" type="pres">
      <dgm:prSet presAssocID="{C4CE87F3-2DD2-4809-9ABE-FBB5650A4063}" presName="sp" presStyleCnt="0"/>
      <dgm:spPr/>
    </dgm:pt>
    <dgm:pt modelId="{A343E492-B927-4FF0-8BBB-D96EB17975A0}" type="pres">
      <dgm:prSet presAssocID="{316AE478-B516-4B9D-B0C2-546CAF771142}" presName="composite" presStyleCnt="0"/>
      <dgm:spPr/>
    </dgm:pt>
    <dgm:pt modelId="{61C02F2D-7B61-4AF6-A2F3-0D96414C2ED8}" type="pres">
      <dgm:prSet presAssocID="{316AE478-B516-4B9D-B0C2-546CAF771142}" presName="parentText" presStyleLbl="alignNode1" presStyleIdx="3" presStyleCnt="4">
        <dgm:presLayoutVars>
          <dgm:chMax val="1"/>
          <dgm:bulletEnabled val="1"/>
        </dgm:presLayoutVars>
      </dgm:prSet>
      <dgm:spPr/>
    </dgm:pt>
    <dgm:pt modelId="{48056DC7-A0C7-4472-8DD6-BA8A92924644}" type="pres">
      <dgm:prSet presAssocID="{316AE478-B516-4B9D-B0C2-546CAF771142}" presName="descendantText" presStyleLbl="alignAcc1" presStyleIdx="3" presStyleCnt="4">
        <dgm:presLayoutVars>
          <dgm:bulletEnabled val="1"/>
        </dgm:presLayoutVars>
      </dgm:prSet>
      <dgm:spPr/>
    </dgm:pt>
  </dgm:ptLst>
  <dgm:cxnLst>
    <dgm:cxn modelId="{ED08AC06-8B7D-418B-98BF-8D989A2DCAF5}" srcId="{5B00F43A-D87B-4321-82B1-C89EDE76BEF0}" destId="{357B509B-2945-432F-A66E-BB6FD60095CB}" srcOrd="2" destOrd="0" parTransId="{1B615965-D3EA-4EC4-A855-6F2936D2F0D9}" sibTransId="{C4CE87F3-2DD2-4809-9ABE-FBB5650A4063}"/>
    <dgm:cxn modelId="{95180112-0AD0-438D-8958-703439097293}" srcId="{782A6232-316F-4862-AC6D-AAE90EAD3D3B}" destId="{3B262294-1F87-41C4-ABC2-BFD855C73998}" srcOrd="0" destOrd="0" parTransId="{AA6A29B1-6CA6-4645-AB3F-972B80ED2D99}" sibTransId="{2DFD951C-478A-438C-A72D-56680F86B4CE}"/>
    <dgm:cxn modelId="{86410722-4FE4-495D-84A5-6F76D2CA46F3}" type="presOf" srcId="{357B509B-2945-432F-A66E-BB6FD60095CB}" destId="{05061B52-90CD-4564-9C6D-9E41A50E828E}" srcOrd="0" destOrd="0" presId="urn:microsoft.com/office/officeart/2005/8/layout/chevron2"/>
    <dgm:cxn modelId="{F119E52C-B56F-4776-A0DF-05E4E6E5CD61}" type="presOf" srcId="{D25FFFC9-08B3-4D0C-AAD5-01CF539E534B}" destId="{EF5C1997-6F63-424A-8A96-3D615627330B}" srcOrd="0" destOrd="0" presId="urn:microsoft.com/office/officeart/2005/8/layout/chevron2"/>
    <dgm:cxn modelId="{E397FA32-B8F4-4326-A827-AF86843E5595}" type="presOf" srcId="{3B262294-1F87-41C4-ABC2-BFD855C73998}" destId="{D77241CF-77B5-45CB-A4B0-64AEC0EE60D4}" srcOrd="0" destOrd="0" presId="urn:microsoft.com/office/officeart/2005/8/layout/chevron2"/>
    <dgm:cxn modelId="{CD973C35-68D6-4788-BB0C-547B29EF479E}" type="presOf" srcId="{316AE478-B516-4B9D-B0C2-546CAF771142}" destId="{61C02F2D-7B61-4AF6-A2F3-0D96414C2ED8}" srcOrd="0" destOrd="0" presId="urn:microsoft.com/office/officeart/2005/8/layout/chevron2"/>
    <dgm:cxn modelId="{3B4E8561-D08C-4727-AB64-14390C22663B}" type="presOf" srcId="{E9CF4930-5D6D-4762-A3C8-AC09DA1B539F}" destId="{48056DC7-A0C7-4472-8DD6-BA8A92924644}" srcOrd="0" destOrd="0" presId="urn:microsoft.com/office/officeart/2005/8/layout/chevron2"/>
    <dgm:cxn modelId="{86EF464B-CEC0-4FB7-9445-9D09F1D9CA24}" type="presOf" srcId="{8588CBF6-A93C-4C13-9180-BB68C91C41D6}" destId="{D77241CF-77B5-45CB-A4B0-64AEC0EE60D4}" srcOrd="0" destOrd="1" presId="urn:microsoft.com/office/officeart/2005/8/layout/chevron2"/>
    <dgm:cxn modelId="{22183F93-3AA4-4EEF-AB28-A6CFED608E7D}" srcId="{357B509B-2945-432F-A66E-BB6FD60095CB}" destId="{D25FFFC9-08B3-4D0C-AAD5-01CF539E534B}" srcOrd="0" destOrd="0" parTransId="{045B54E6-A26B-4EA4-9901-CE116CE1A256}" sibTransId="{C6E6970A-9565-4539-BEDF-48B474C6FF13}"/>
    <dgm:cxn modelId="{518F2F94-6ACE-424C-B4DD-40F3335BCBEA}" srcId="{782A6232-316F-4862-AC6D-AAE90EAD3D3B}" destId="{8588CBF6-A93C-4C13-9180-BB68C91C41D6}" srcOrd="1" destOrd="0" parTransId="{8E7AFBC0-7BA7-4B9A-80A4-E3F882DF4ED3}" sibTransId="{920AB6EB-BF40-410A-88EA-81057E6B9215}"/>
    <dgm:cxn modelId="{0FA87D97-CB62-4431-9199-C550E978B12C}" srcId="{5B00F43A-D87B-4321-82B1-C89EDE76BEF0}" destId="{F5318E12-FB41-48C1-8DD5-AEAD06866F49}" srcOrd="0" destOrd="0" parTransId="{48A105CB-1533-4FFE-B3A4-B7EDD598A7DF}" sibTransId="{195DD2D9-45F0-4615-A496-85744F63C8A9}"/>
    <dgm:cxn modelId="{2063D69C-8D80-4201-985D-58472671E619}" srcId="{316AE478-B516-4B9D-B0C2-546CAF771142}" destId="{E9CF4930-5D6D-4762-A3C8-AC09DA1B539F}" srcOrd="0" destOrd="0" parTransId="{AEEA7442-E457-4FE9-9C97-5B5240BAD101}" sibTransId="{7D9362D4-AB75-4583-B680-2FBCF6C0D06A}"/>
    <dgm:cxn modelId="{EB8CA8A3-416A-415A-AC97-75B68B5EE933}" srcId="{5B00F43A-D87B-4321-82B1-C89EDE76BEF0}" destId="{316AE478-B516-4B9D-B0C2-546CAF771142}" srcOrd="3" destOrd="0" parTransId="{C0885AA9-F029-4B05-82FC-6A120482755D}" sibTransId="{8D062B70-DA2B-4EEE-B1F5-42D6F1BDFCA7}"/>
    <dgm:cxn modelId="{951558B5-E617-47B9-9A6C-0A7CC0E797E3}" srcId="{5B00F43A-D87B-4321-82B1-C89EDE76BEF0}" destId="{782A6232-316F-4862-AC6D-AAE90EAD3D3B}" srcOrd="1" destOrd="0" parTransId="{A4DBEA85-1AC4-43B2-9774-3C785C24CCC3}" sibTransId="{00A9F023-1631-4EE0-B066-BC2420920C33}"/>
    <dgm:cxn modelId="{1FB620BB-7480-4DB6-9113-462AA4F4C054}" srcId="{F5318E12-FB41-48C1-8DD5-AEAD06866F49}" destId="{62D04709-2682-4781-BA9A-D43DE9B3D8B1}" srcOrd="0" destOrd="0" parTransId="{1DF9A676-219E-4FF9-967C-4193CB59D672}" sibTransId="{30EE94DC-1536-4146-A43C-16D57A9BD3BB}"/>
    <dgm:cxn modelId="{C7DDF0E0-EF3A-4B35-9C7A-BE98F125EDC5}" type="presOf" srcId="{5B00F43A-D87B-4321-82B1-C89EDE76BEF0}" destId="{0793C242-531C-4E81-B5F8-0D2C38CFBA0B}" srcOrd="0" destOrd="0" presId="urn:microsoft.com/office/officeart/2005/8/layout/chevron2"/>
    <dgm:cxn modelId="{28F2C5E1-28D1-491E-90ED-260280762758}" type="presOf" srcId="{F5318E12-FB41-48C1-8DD5-AEAD06866F49}" destId="{F29D38DA-B1B7-45E1-9918-7382C4476C6D}" srcOrd="0" destOrd="0" presId="urn:microsoft.com/office/officeart/2005/8/layout/chevron2"/>
    <dgm:cxn modelId="{600632E3-C187-47FD-B48C-C0283309B4A9}" type="presOf" srcId="{782A6232-316F-4862-AC6D-AAE90EAD3D3B}" destId="{DD36A2C2-C381-4C1B-85AA-4AEB53C6D28F}" srcOrd="0" destOrd="0" presId="urn:microsoft.com/office/officeart/2005/8/layout/chevron2"/>
    <dgm:cxn modelId="{FEDED8ED-4B95-4E90-A319-311277E5A640}" type="presOf" srcId="{62D04709-2682-4781-BA9A-D43DE9B3D8B1}" destId="{EC7EFF28-6F14-4CC3-AE37-4454E67FABD5}" srcOrd="0" destOrd="0" presId="urn:microsoft.com/office/officeart/2005/8/layout/chevron2"/>
    <dgm:cxn modelId="{63B511A1-7D22-4846-98EA-001FE2160EDC}" type="presParOf" srcId="{0793C242-531C-4E81-B5F8-0D2C38CFBA0B}" destId="{3924C532-AF8C-43E7-85C9-C14FD0C1B9AC}" srcOrd="0" destOrd="0" presId="urn:microsoft.com/office/officeart/2005/8/layout/chevron2"/>
    <dgm:cxn modelId="{5FA25A46-82A8-46B9-82D9-CCA333326898}" type="presParOf" srcId="{3924C532-AF8C-43E7-85C9-C14FD0C1B9AC}" destId="{F29D38DA-B1B7-45E1-9918-7382C4476C6D}" srcOrd="0" destOrd="0" presId="urn:microsoft.com/office/officeart/2005/8/layout/chevron2"/>
    <dgm:cxn modelId="{01FEF284-3769-4E5C-B81F-0919B4467BCF}" type="presParOf" srcId="{3924C532-AF8C-43E7-85C9-C14FD0C1B9AC}" destId="{EC7EFF28-6F14-4CC3-AE37-4454E67FABD5}" srcOrd="1" destOrd="0" presId="urn:microsoft.com/office/officeart/2005/8/layout/chevron2"/>
    <dgm:cxn modelId="{BED14B70-F741-4E1D-88AA-BAE89A8DBED0}" type="presParOf" srcId="{0793C242-531C-4E81-B5F8-0D2C38CFBA0B}" destId="{BA569569-B09B-47A2-A677-8550747BAE63}" srcOrd="1" destOrd="0" presId="urn:microsoft.com/office/officeart/2005/8/layout/chevron2"/>
    <dgm:cxn modelId="{0A8FC30D-753B-4A57-AE98-723873760A0B}" type="presParOf" srcId="{0793C242-531C-4E81-B5F8-0D2C38CFBA0B}" destId="{514FE8E7-7594-4049-9F1D-5A175892C424}" srcOrd="2" destOrd="0" presId="urn:microsoft.com/office/officeart/2005/8/layout/chevron2"/>
    <dgm:cxn modelId="{847A35B0-A501-4DAE-912F-775E31BAA795}" type="presParOf" srcId="{514FE8E7-7594-4049-9F1D-5A175892C424}" destId="{DD36A2C2-C381-4C1B-85AA-4AEB53C6D28F}" srcOrd="0" destOrd="0" presId="urn:microsoft.com/office/officeart/2005/8/layout/chevron2"/>
    <dgm:cxn modelId="{9BB402EE-813F-4145-98CF-6E55D495E294}" type="presParOf" srcId="{514FE8E7-7594-4049-9F1D-5A175892C424}" destId="{D77241CF-77B5-45CB-A4B0-64AEC0EE60D4}" srcOrd="1" destOrd="0" presId="urn:microsoft.com/office/officeart/2005/8/layout/chevron2"/>
    <dgm:cxn modelId="{1147FCDB-4AF9-40FE-86D3-DD393C53253A}" type="presParOf" srcId="{0793C242-531C-4E81-B5F8-0D2C38CFBA0B}" destId="{3DDE58E3-63A6-4364-8B6C-C3417ED57B98}" srcOrd="3" destOrd="0" presId="urn:microsoft.com/office/officeart/2005/8/layout/chevron2"/>
    <dgm:cxn modelId="{251A4DAE-55E5-4C4C-8DBA-2D7F1AE38F4D}" type="presParOf" srcId="{0793C242-531C-4E81-B5F8-0D2C38CFBA0B}" destId="{EAEC93E4-06EC-49C4-83FD-EF9047FF23E6}" srcOrd="4" destOrd="0" presId="urn:microsoft.com/office/officeart/2005/8/layout/chevron2"/>
    <dgm:cxn modelId="{21680EFB-068E-420B-AA75-CB80F772E6F9}" type="presParOf" srcId="{EAEC93E4-06EC-49C4-83FD-EF9047FF23E6}" destId="{05061B52-90CD-4564-9C6D-9E41A50E828E}" srcOrd="0" destOrd="0" presId="urn:microsoft.com/office/officeart/2005/8/layout/chevron2"/>
    <dgm:cxn modelId="{4F2637B5-9B96-43DD-9F4C-BA7FA1B2ED87}" type="presParOf" srcId="{EAEC93E4-06EC-49C4-83FD-EF9047FF23E6}" destId="{EF5C1997-6F63-424A-8A96-3D615627330B}" srcOrd="1" destOrd="0" presId="urn:microsoft.com/office/officeart/2005/8/layout/chevron2"/>
    <dgm:cxn modelId="{BA38EC99-458D-4195-AC1A-8E58AB2B278D}" type="presParOf" srcId="{0793C242-531C-4E81-B5F8-0D2C38CFBA0B}" destId="{B9741496-5C5F-413D-98FF-C9C306FB4493}" srcOrd="5" destOrd="0" presId="urn:microsoft.com/office/officeart/2005/8/layout/chevron2"/>
    <dgm:cxn modelId="{F2B9B2DB-6C87-4249-9BD1-1032712F9B6F}" type="presParOf" srcId="{0793C242-531C-4E81-B5F8-0D2C38CFBA0B}" destId="{A343E492-B927-4FF0-8BBB-D96EB17975A0}" srcOrd="6" destOrd="0" presId="urn:microsoft.com/office/officeart/2005/8/layout/chevron2"/>
    <dgm:cxn modelId="{09C54CE2-5DB6-4224-9020-A79F0D3278C3}" type="presParOf" srcId="{A343E492-B927-4FF0-8BBB-D96EB17975A0}" destId="{61C02F2D-7B61-4AF6-A2F3-0D96414C2ED8}" srcOrd="0" destOrd="0" presId="urn:microsoft.com/office/officeart/2005/8/layout/chevron2"/>
    <dgm:cxn modelId="{327F8718-58D7-409D-AF24-7ABB03BA84B4}" type="presParOf" srcId="{A343E492-B927-4FF0-8BBB-D96EB17975A0}" destId="{48056DC7-A0C7-4472-8DD6-BA8A9292464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B1CCEC-2FF1-4621-A08F-39B179611AB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F39CFEA-6EEE-49A7-88A0-00EB198D77D6}">
      <dgm:prSet custT="1"/>
      <dgm:spPr/>
      <dgm:t>
        <a:bodyPr/>
        <a:lstStyle/>
        <a:p>
          <a:pPr algn="l"/>
          <a:r>
            <a:rPr lang="en-US" sz="1200" b="1" i="0" dirty="0"/>
            <a:t>To correlate the NPS sentiments with NPS Score we will have to use Sentiment Analysis. </a:t>
          </a:r>
        </a:p>
        <a:p>
          <a:pPr algn="l"/>
          <a:endParaRPr lang="en-US" sz="1200" b="1" i="0" dirty="0"/>
        </a:p>
        <a:p>
          <a:pPr algn="l"/>
          <a:r>
            <a:rPr lang="en-US" sz="1200" b="1" i="0" dirty="0"/>
            <a:t>Before running sentiment analysis on the comments, the following pre-processing steps were implemented by making use of NLTK:</a:t>
          </a:r>
          <a:endParaRPr lang="en-US" sz="1200" b="1" dirty="0"/>
        </a:p>
      </dgm:t>
    </dgm:pt>
    <dgm:pt modelId="{06A39F48-C954-4188-B653-3DA711742C9F}" type="parTrans" cxnId="{500D4E26-0C59-475B-B381-92A7DBC83835}">
      <dgm:prSet/>
      <dgm:spPr/>
      <dgm:t>
        <a:bodyPr/>
        <a:lstStyle/>
        <a:p>
          <a:endParaRPr lang="en-US"/>
        </a:p>
      </dgm:t>
    </dgm:pt>
    <dgm:pt modelId="{F268756C-EE1C-401A-AB98-564F925B065D}" type="sibTrans" cxnId="{500D4E26-0C59-475B-B381-92A7DBC83835}">
      <dgm:prSet/>
      <dgm:spPr/>
      <dgm:t>
        <a:bodyPr/>
        <a:lstStyle/>
        <a:p>
          <a:endParaRPr lang="en-US"/>
        </a:p>
      </dgm:t>
    </dgm:pt>
    <dgm:pt modelId="{1254664B-620D-4E8B-9E88-F09060592371}">
      <dgm:prSet custT="1"/>
      <dgm:spPr/>
      <dgm:t>
        <a:bodyPr/>
        <a:lstStyle/>
        <a:p>
          <a:r>
            <a:rPr lang="en-US" sz="2400" b="1" i="0" dirty="0"/>
            <a:t>Lowercasing</a:t>
          </a:r>
          <a:endParaRPr lang="en-US" sz="2400" dirty="0"/>
        </a:p>
      </dgm:t>
    </dgm:pt>
    <dgm:pt modelId="{52B4622F-8431-4167-8679-07D70AA1A2B0}" type="parTrans" cxnId="{135D1C42-C846-4C53-8AA3-58C7548AB96D}">
      <dgm:prSet/>
      <dgm:spPr/>
      <dgm:t>
        <a:bodyPr/>
        <a:lstStyle/>
        <a:p>
          <a:endParaRPr lang="en-US"/>
        </a:p>
      </dgm:t>
    </dgm:pt>
    <dgm:pt modelId="{DE748AAE-3212-42F1-AB79-1654C7252CA7}" type="sibTrans" cxnId="{135D1C42-C846-4C53-8AA3-58C7548AB96D}">
      <dgm:prSet/>
      <dgm:spPr/>
      <dgm:t>
        <a:bodyPr/>
        <a:lstStyle/>
        <a:p>
          <a:endParaRPr lang="en-US"/>
        </a:p>
      </dgm:t>
    </dgm:pt>
    <dgm:pt modelId="{EEACAF97-436E-45CC-8DB9-9FCBDC259DCC}">
      <dgm:prSet custT="1"/>
      <dgm:spPr/>
      <dgm:t>
        <a:bodyPr/>
        <a:lstStyle/>
        <a:p>
          <a:r>
            <a:rPr lang="en-US" sz="2400" b="1" i="0" dirty="0"/>
            <a:t>Removal of Punctuations</a:t>
          </a:r>
          <a:endParaRPr lang="en-US" sz="2400" dirty="0"/>
        </a:p>
      </dgm:t>
    </dgm:pt>
    <dgm:pt modelId="{6D4062D3-BF5A-43EB-9E3F-74D02AEF579B}" type="parTrans" cxnId="{2F5983E2-17C9-48D6-A004-8263170F8018}">
      <dgm:prSet/>
      <dgm:spPr/>
      <dgm:t>
        <a:bodyPr/>
        <a:lstStyle/>
        <a:p>
          <a:endParaRPr lang="en-US"/>
        </a:p>
      </dgm:t>
    </dgm:pt>
    <dgm:pt modelId="{7769DBD8-F115-4374-AB1B-BC6E4034851A}" type="sibTrans" cxnId="{2F5983E2-17C9-48D6-A004-8263170F8018}">
      <dgm:prSet/>
      <dgm:spPr/>
      <dgm:t>
        <a:bodyPr/>
        <a:lstStyle/>
        <a:p>
          <a:endParaRPr lang="en-US"/>
        </a:p>
      </dgm:t>
    </dgm:pt>
    <dgm:pt modelId="{E0D133DC-F953-45A3-B600-8B6D0F4A4283}">
      <dgm:prSet custT="1"/>
      <dgm:spPr/>
      <dgm:t>
        <a:bodyPr/>
        <a:lstStyle/>
        <a:p>
          <a:r>
            <a:rPr lang="en-US" sz="2400" b="1" i="0" dirty="0"/>
            <a:t>Spelling Correction</a:t>
          </a:r>
          <a:endParaRPr lang="en-US" sz="2400" dirty="0"/>
        </a:p>
      </dgm:t>
    </dgm:pt>
    <dgm:pt modelId="{20C9F920-4E2D-47AD-842F-E45B627DBEAE}" type="parTrans" cxnId="{423BB5CD-8403-4B99-90DE-69FFA287FB20}">
      <dgm:prSet/>
      <dgm:spPr/>
      <dgm:t>
        <a:bodyPr/>
        <a:lstStyle/>
        <a:p>
          <a:endParaRPr lang="en-US"/>
        </a:p>
      </dgm:t>
    </dgm:pt>
    <dgm:pt modelId="{F9BC5A28-651C-4906-A61E-34B7548C3E8E}" type="sibTrans" cxnId="{423BB5CD-8403-4B99-90DE-69FFA287FB20}">
      <dgm:prSet/>
      <dgm:spPr/>
      <dgm:t>
        <a:bodyPr/>
        <a:lstStyle/>
        <a:p>
          <a:endParaRPr lang="en-US"/>
        </a:p>
      </dgm:t>
    </dgm:pt>
    <dgm:pt modelId="{B887538A-D4A7-48E9-A8B6-1D2ECFF31140}">
      <dgm:prSet custT="1"/>
      <dgm:spPr/>
      <dgm:t>
        <a:bodyPr/>
        <a:lstStyle/>
        <a:p>
          <a:r>
            <a:rPr lang="en-US" sz="2400" b="1" i="0" dirty="0"/>
            <a:t>Stemming</a:t>
          </a:r>
          <a:endParaRPr lang="en-US" sz="2400" dirty="0"/>
        </a:p>
      </dgm:t>
    </dgm:pt>
    <dgm:pt modelId="{339ADEF3-E6DE-4442-B18C-9A804656E257}" type="parTrans" cxnId="{776A100E-9D88-4278-B072-9CB70763F8E1}">
      <dgm:prSet/>
      <dgm:spPr/>
      <dgm:t>
        <a:bodyPr/>
        <a:lstStyle/>
        <a:p>
          <a:endParaRPr lang="en-US"/>
        </a:p>
      </dgm:t>
    </dgm:pt>
    <dgm:pt modelId="{EA84F7CC-A85A-4541-948B-0DBA383DDB28}" type="sibTrans" cxnId="{776A100E-9D88-4278-B072-9CB70763F8E1}">
      <dgm:prSet/>
      <dgm:spPr/>
      <dgm:t>
        <a:bodyPr/>
        <a:lstStyle/>
        <a:p>
          <a:endParaRPr lang="en-US"/>
        </a:p>
      </dgm:t>
    </dgm:pt>
    <dgm:pt modelId="{D2BF57E6-E93E-4638-9DB7-BFD97F366192}">
      <dgm:prSet custT="1"/>
      <dgm:spPr/>
      <dgm:t>
        <a:bodyPr/>
        <a:lstStyle/>
        <a:p>
          <a:r>
            <a:rPr lang="en-US" sz="2400" b="1" i="0" dirty="0"/>
            <a:t>Lemmatization</a:t>
          </a:r>
          <a:endParaRPr lang="en-US" sz="2400" dirty="0"/>
        </a:p>
      </dgm:t>
    </dgm:pt>
    <dgm:pt modelId="{CB985468-3422-45F9-998C-8BB39E6CD041}" type="parTrans" cxnId="{04F76054-DAEE-449B-996A-8F12996AEF95}">
      <dgm:prSet/>
      <dgm:spPr/>
      <dgm:t>
        <a:bodyPr/>
        <a:lstStyle/>
        <a:p>
          <a:endParaRPr lang="en-US"/>
        </a:p>
      </dgm:t>
    </dgm:pt>
    <dgm:pt modelId="{CF56FA7F-1091-4499-BE52-1879072D98DC}" type="sibTrans" cxnId="{04F76054-DAEE-449B-996A-8F12996AEF95}">
      <dgm:prSet/>
      <dgm:spPr/>
      <dgm:t>
        <a:bodyPr/>
        <a:lstStyle/>
        <a:p>
          <a:endParaRPr lang="en-US"/>
        </a:p>
      </dgm:t>
    </dgm:pt>
    <dgm:pt modelId="{6C081B6F-C72E-4557-BD1F-2C62BBCD676B}">
      <dgm:prSet custT="1"/>
      <dgm:spPr/>
      <dgm:t>
        <a:bodyPr/>
        <a:lstStyle/>
        <a:p>
          <a:r>
            <a:rPr lang="en-US" sz="2400" b="1" i="0" dirty="0"/>
            <a:t>Stop word Removal</a:t>
          </a:r>
          <a:endParaRPr lang="en-US" sz="2400" dirty="0"/>
        </a:p>
      </dgm:t>
    </dgm:pt>
    <dgm:pt modelId="{0D97D130-624E-48E4-812F-C0906A04427F}" type="parTrans" cxnId="{778E202E-1FF7-4D0D-BD81-832276617FF5}">
      <dgm:prSet/>
      <dgm:spPr/>
      <dgm:t>
        <a:bodyPr/>
        <a:lstStyle/>
        <a:p>
          <a:endParaRPr lang="en-US"/>
        </a:p>
      </dgm:t>
    </dgm:pt>
    <dgm:pt modelId="{C2ABF272-22DF-487A-9BA6-B47B69F4A319}" type="sibTrans" cxnId="{778E202E-1FF7-4D0D-BD81-832276617FF5}">
      <dgm:prSet/>
      <dgm:spPr/>
      <dgm:t>
        <a:bodyPr/>
        <a:lstStyle/>
        <a:p>
          <a:endParaRPr lang="en-US"/>
        </a:p>
      </dgm:t>
    </dgm:pt>
    <dgm:pt modelId="{F1865D97-774A-470E-90C2-E14E262633E8}" type="pres">
      <dgm:prSet presAssocID="{43B1CCEC-2FF1-4621-A08F-39B179611AB9}" presName="linearFlow" presStyleCnt="0">
        <dgm:presLayoutVars>
          <dgm:dir/>
          <dgm:animLvl val="lvl"/>
          <dgm:resizeHandles val="exact"/>
        </dgm:presLayoutVars>
      </dgm:prSet>
      <dgm:spPr/>
    </dgm:pt>
    <dgm:pt modelId="{ED271AAB-7E6E-4F87-9F04-E005427AC24E}" type="pres">
      <dgm:prSet presAssocID="{3F39CFEA-6EEE-49A7-88A0-00EB198D77D6}" presName="composite" presStyleCnt="0"/>
      <dgm:spPr/>
    </dgm:pt>
    <dgm:pt modelId="{A39F0B62-1665-462D-8960-5924BE6F2B42}" type="pres">
      <dgm:prSet presAssocID="{3F39CFEA-6EEE-49A7-88A0-00EB198D77D6}" presName="parentText" presStyleLbl="alignNode1" presStyleIdx="0" presStyleCnt="1">
        <dgm:presLayoutVars>
          <dgm:chMax val="1"/>
          <dgm:bulletEnabled val="1"/>
        </dgm:presLayoutVars>
      </dgm:prSet>
      <dgm:spPr/>
    </dgm:pt>
    <dgm:pt modelId="{F503DECE-3757-42A2-ABC3-E759E700A908}" type="pres">
      <dgm:prSet presAssocID="{3F39CFEA-6EEE-49A7-88A0-00EB198D77D6}" presName="descendantText" presStyleLbl="alignAcc1" presStyleIdx="0" presStyleCnt="1">
        <dgm:presLayoutVars>
          <dgm:bulletEnabled val="1"/>
        </dgm:presLayoutVars>
      </dgm:prSet>
      <dgm:spPr/>
    </dgm:pt>
  </dgm:ptLst>
  <dgm:cxnLst>
    <dgm:cxn modelId="{776A100E-9D88-4278-B072-9CB70763F8E1}" srcId="{3F39CFEA-6EEE-49A7-88A0-00EB198D77D6}" destId="{B887538A-D4A7-48E9-A8B6-1D2ECFF31140}" srcOrd="3" destOrd="0" parTransId="{339ADEF3-E6DE-4442-B18C-9A804656E257}" sibTransId="{EA84F7CC-A85A-4541-948B-0DBA383DDB28}"/>
    <dgm:cxn modelId="{5C53CD12-7CAF-49E4-9A65-1B17579ABEBF}" type="presOf" srcId="{6C081B6F-C72E-4557-BD1F-2C62BBCD676B}" destId="{F503DECE-3757-42A2-ABC3-E759E700A908}" srcOrd="0" destOrd="5" presId="urn:microsoft.com/office/officeart/2005/8/layout/chevron2"/>
    <dgm:cxn modelId="{0D6A421F-4F03-4132-B35D-C3F192E5044C}" type="presOf" srcId="{B887538A-D4A7-48E9-A8B6-1D2ECFF31140}" destId="{F503DECE-3757-42A2-ABC3-E759E700A908}" srcOrd="0" destOrd="3" presId="urn:microsoft.com/office/officeart/2005/8/layout/chevron2"/>
    <dgm:cxn modelId="{500D4E26-0C59-475B-B381-92A7DBC83835}" srcId="{43B1CCEC-2FF1-4621-A08F-39B179611AB9}" destId="{3F39CFEA-6EEE-49A7-88A0-00EB198D77D6}" srcOrd="0" destOrd="0" parTransId="{06A39F48-C954-4188-B653-3DA711742C9F}" sibTransId="{F268756C-EE1C-401A-AB98-564F925B065D}"/>
    <dgm:cxn modelId="{778E202E-1FF7-4D0D-BD81-832276617FF5}" srcId="{3F39CFEA-6EEE-49A7-88A0-00EB198D77D6}" destId="{6C081B6F-C72E-4557-BD1F-2C62BBCD676B}" srcOrd="5" destOrd="0" parTransId="{0D97D130-624E-48E4-812F-C0906A04427F}" sibTransId="{C2ABF272-22DF-487A-9BA6-B47B69F4A319}"/>
    <dgm:cxn modelId="{135D1C42-C846-4C53-8AA3-58C7548AB96D}" srcId="{3F39CFEA-6EEE-49A7-88A0-00EB198D77D6}" destId="{1254664B-620D-4E8B-9E88-F09060592371}" srcOrd="0" destOrd="0" parTransId="{52B4622F-8431-4167-8679-07D70AA1A2B0}" sibTransId="{DE748AAE-3212-42F1-AB79-1654C7252CA7}"/>
    <dgm:cxn modelId="{04F76054-DAEE-449B-996A-8F12996AEF95}" srcId="{3F39CFEA-6EEE-49A7-88A0-00EB198D77D6}" destId="{D2BF57E6-E93E-4638-9DB7-BFD97F366192}" srcOrd="4" destOrd="0" parTransId="{CB985468-3422-45F9-998C-8BB39E6CD041}" sibTransId="{CF56FA7F-1091-4499-BE52-1879072D98DC}"/>
    <dgm:cxn modelId="{C4B03556-072C-4D85-A3DA-01424D920D36}" type="presOf" srcId="{1254664B-620D-4E8B-9E88-F09060592371}" destId="{F503DECE-3757-42A2-ABC3-E759E700A908}" srcOrd="0" destOrd="0" presId="urn:microsoft.com/office/officeart/2005/8/layout/chevron2"/>
    <dgm:cxn modelId="{90D9EB79-AE73-407D-8FE8-7BBC674A1686}" type="presOf" srcId="{43B1CCEC-2FF1-4621-A08F-39B179611AB9}" destId="{F1865D97-774A-470E-90C2-E14E262633E8}" srcOrd="0" destOrd="0" presId="urn:microsoft.com/office/officeart/2005/8/layout/chevron2"/>
    <dgm:cxn modelId="{79F57F86-5A46-401F-99EC-168E708422A0}" type="presOf" srcId="{3F39CFEA-6EEE-49A7-88A0-00EB198D77D6}" destId="{A39F0B62-1665-462D-8960-5924BE6F2B42}" srcOrd="0" destOrd="0" presId="urn:microsoft.com/office/officeart/2005/8/layout/chevron2"/>
    <dgm:cxn modelId="{124952B5-4EDE-4557-8372-3AE4E58B1143}" type="presOf" srcId="{EEACAF97-436E-45CC-8DB9-9FCBDC259DCC}" destId="{F503DECE-3757-42A2-ABC3-E759E700A908}" srcOrd="0" destOrd="1" presId="urn:microsoft.com/office/officeart/2005/8/layout/chevron2"/>
    <dgm:cxn modelId="{423BB5CD-8403-4B99-90DE-69FFA287FB20}" srcId="{3F39CFEA-6EEE-49A7-88A0-00EB198D77D6}" destId="{E0D133DC-F953-45A3-B600-8B6D0F4A4283}" srcOrd="2" destOrd="0" parTransId="{20C9F920-4E2D-47AD-842F-E45B627DBEAE}" sibTransId="{F9BC5A28-651C-4906-A61E-34B7548C3E8E}"/>
    <dgm:cxn modelId="{3EC8D7CE-9F14-409D-97A0-59BB96C65267}" type="presOf" srcId="{D2BF57E6-E93E-4638-9DB7-BFD97F366192}" destId="{F503DECE-3757-42A2-ABC3-E759E700A908}" srcOrd="0" destOrd="4" presId="urn:microsoft.com/office/officeart/2005/8/layout/chevron2"/>
    <dgm:cxn modelId="{F025FDD3-738D-481C-84AE-318100558E82}" type="presOf" srcId="{E0D133DC-F953-45A3-B600-8B6D0F4A4283}" destId="{F503DECE-3757-42A2-ABC3-E759E700A908}" srcOrd="0" destOrd="2" presId="urn:microsoft.com/office/officeart/2005/8/layout/chevron2"/>
    <dgm:cxn modelId="{2F5983E2-17C9-48D6-A004-8263170F8018}" srcId="{3F39CFEA-6EEE-49A7-88A0-00EB198D77D6}" destId="{EEACAF97-436E-45CC-8DB9-9FCBDC259DCC}" srcOrd="1" destOrd="0" parTransId="{6D4062D3-BF5A-43EB-9E3F-74D02AEF579B}" sibTransId="{7769DBD8-F115-4374-AB1B-BC6E4034851A}"/>
    <dgm:cxn modelId="{4094612C-BC73-4F80-A314-F170F11D1D5B}" type="presParOf" srcId="{F1865D97-774A-470E-90C2-E14E262633E8}" destId="{ED271AAB-7E6E-4F87-9F04-E005427AC24E}" srcOrd="0" destOrd="0" presId="urn:microsoft.com/office/officeart/2005/8/layout/chevron2"/>
    <dgm:cxn modelId="{D1851CFE-2581-4175-9DC8-A896528ABCA5}" type="presParOf" srcId="{ED271AAB-7E6E-4F87-9F04-E005427AC24E}" destId="{A39F0B62-1665-462D-8960-5924BE6F2B42}" srcOrd="0" destOrd="0" presId="urn:microsoft.com/office/officeart/2005/8/layout/chevron2"/>
    <dgm:cxn modelId="{88B7AF8F-9613-4B54-8409-031FEA0103F8}" type="presParOf" srcId="{ED271AAB-7E6E-4F87-9F04-E005427AC24E}" destId="{F503DECE-3757-42A2-ABC3-E759E700A90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96707F1-478D-4CFF-AC0E-C902B9795EC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178689D-D339-4C0E-8B20-AA5FFF907F4D}">
      <dgm:prSet/>
      <dgm:spPr/>
      <dgm:t>
        <a:bodyPr/>
        <a:lstStyle/>
        <a:p>
          <a:r>
            <a:rPr lang="en-US" b="0" i="0" dirty="0">
              <a:latin typeface="Times New Roman" panose="02020603050405020304" pitchFamily="18" charset="0"/>
              <a:cs typeface="Times New Roman" panose="02020603050405020304" pitchFamily="18" charset="0"/>
            </a:rPr>
            <a:t>The sentiments generated by the Sentiment Analysis model gave a far better frequency of the words most used words in comments via word cloud. </a:t>
          </a:r>
          <a:endParaRPr lang="en-US" dirty="0">
            <a:latin typeface="Times New Roman" panose="02020603050405020304" pitchFamily="18" charset="0"/>
            <a:cs typeface="Times New Roman" panose="02020603050405020304" pitchFamily="18" charset="0"/>
          </a:endParaRPr>
        </a:p>
      </dgm:t>
    </dgm:pt>
    <dgm:pt modelId="{1E2647AC-D445-47B9-BB4F-8579C5814F66}" type="parTrans" cxnId="{9476E83C-A6CD-4801-B950-4CC36DBE96B8}">
      <dgm:prSet/>
      <dgm:spPr/>
      <dgm:t>
        <a:bodyPr/>
        <a:lstStyle/>
        <a:p>
          <a:endParaRPr lang="en-US"/>
        </a:p>
      </dgm:t>
    </dgm:pt>
    <dgm:pt modelId="{80C79717-53D9-41BF-9122-FAEB6889972F}" type="sibTrans" cxnId="{9476E83C-A6CD-4801-B950-4CC36DBE96B8}">
      <dgm:prSet/>
      <dgm:spPr/>
      <dgm:t>
        <a:bodyPr/>
        <a:lstStyle/>
        <a:p>
          <a:endParaRPr lang="en-US"/>
        </a:p>
      </dgm:t>
    </dgm:pt>
    <dgm:pt modelId="{920B9788-3751-457A-8C8C-ED2D5E0D3422}">
      <dgm:prSet/>
      <dgm:spPr/>
      <dgm:t>
        <a:bodyPr/>
        <a:lstStyle/>
        <a:p>
          <a:r>
            <a:rPr lang="en-US" b="0" i="0" dirty="0">
              <a:latin typeface="Times New Roman" panose="02020603050405020304" pitchFamily="18" charset="0"/>
              <a:cs typeface="Times New Roman" panose="02020603050405020304" pitchFamily="18" charset="0"/>
            </a:rPr>
            <a:t>The graphs shows the top twenty words for positive NPS sentiment via creating word cloud from direct comments and from Comments after running sentiment analysis.</a:t>
          </a:r>
          <a:endParaRPr lang="en-US" dirty="0">
            <a:latin typeface="Times New Roman" panose="02020603050405020304" pitchFamily="18" charset="0"/>
            <a:cs typeface="Times New Roman" panose="02020603050405020304" pitchFamily="18" charset="0"/>
          </a:endParaRPr>
        </a:p>
      </dgm:t>
    </dgm:pt>
    <dgm:pt modelId="{AB769C70-45F9-4CB9-A14B-6E08E80ED9F3}" type="parTrans" cxnId="{7E8A764F-91C3-40A0-99E5-87A32517B847}">
      <dgm:prSet/>
      <dgm:spPr/>
      <dgm:t>
        <a:bodyPr/>
        <a:lstStyle/>
        <a:p>
          <a:endParaRPr lang="en-US"/>
        </a:p>
      </dgm:t>
    </dgm:pt>
    <dgm:pt modelId="{B46B0577-9E26-43DD-B229-96158519686C}" type="sibTrans" cxnId="{7E8A764F-91C3-40A0-99E5-87A32517B847}">
      <dgm:prSet/>
      <dgm:spPr/>
      <dgm:t>
        <a:bodyPr/>
        <a:lstStyle/>
        <a:p>
          <a:endParaRPr lang="en-US"/>
        </a:p>
      </dgm:t>
    </dgm:pt>
    <dgm:pt modelId="{99B761F8-D9E7-4C0B-8184-4A492BDF102E}" type="pres">
      <dgm:prSet presAssocID="{B96707F1-478D-4CFF-AC0E-C902B9795ECB}" presName="linear" presStyleCnt="0">
        <dgm:presLayoutVars>
          <dgm:animLvl val="lvl"/>
          <dgm:resizeHandles val="exact"/>
        </dgm:presLayoutVars>
      </dgm:prSet>
      <dgm:spPr/>
    </dgm:pt>
    <dgm:pt modelId="{57F1A211-E83E-4FA7-8E06-04FCD18472F0}" type="pres">
      <dgm:prSet presAssocID="{3178689D-D339-4C0E-8B20-AA5FFF907F4D}" presName="parentText" presStyleLbl="node1" presStyleIdx="0" presStyleCnt="2">
        <dgm:presLayoutVars>
          <dgm:chMax val="0"/>
          <dgm:bulletEnabled val="1"/>
        </dgm:presLayoutVars>
      </dgm:prSet>
      <dgm:spPr/>
    </dgm:pt>
    <dgm:pt modelId="{34B4117A-FFA3-4D5A-B97E-7321E80B2C5B}" type="pres">
      <dgm:prSet presAssocID="{80C79717-53D9-41BF-9122-FAEB6889972F}" presName="spacer" presStyleCnt="0"/>
      <dgm:spPr/>
    </dgm:pt>
    <dgm:pt modelId="{E764A975-5393-4C72-9462-3545D7795322}" type="pres">
      <dgm:prSet presAssocID="{920B9788-3751-457A-8C8C-ED2D5E0D3422}" presName="parentText" presStyleLbl="node1" presStyleIdx="1" presStyleCnt="2">
        <dgm:presLayoutVars>
          <dgm:chMax val="0"/>
          <dgm:bulletEnabled val="1"/>
        </dgm:presLayoutVars>
      </dgm:prSet>
      <dgm:spPr/>
    </dgm:pt>
  </dgm:ptLst>
  <dgm:cxnLst>
    <dgm:cxn modelId="{9476E83C-A6CD-4801-B950-4CC36DBE96B8}" srcId="{B96707F1-478D-4CFF-AC0E-C902B9795ECB}" destId="{3178689D-D339-4C0E-8B20-AA5FFF907F4D}" srcOrd="0" destOrd="0" parTransId="{1E2647AC-D445-47B9-BB4F-8579C5814F66}" sibTransId="{80C79717-53D9-41BF-9122-FAEB6889972F}"/>
    <dgm:cxn modelId="{1E160947-DD6B-4886-BD4E-D7274A2EBA31}" type="presOf" srcId="{920B9788-3751-457A-8C8C-ED2D5E0D3422}" destId="{E764A975-5393-4C72-9462-3545D7795322}" srcOrd="0" destOrd="0" presId="urn:microsoft.com/office/officeart/2005/8/layout/vList2"/>
    <dgm:cxn modelId="{7E8A764F-91C3-40A0-99E5-87A32517B847}" srcId="{B96707F1-478D-4CFF-AC0E-C902B9795ECB}" destId="{920B9788-3751-457A-8C8C-ED2D5E0D3422}" srcOrd="1" destOrd="0" parTransId="{AB769C70-45F9-4CB9-A14B-6E08E80ED9F3}" sibTransId="{B46B0577-9E26-43DD-B229-96158519686C}"/>
    <dgm:cxn modelId="{2638428D-6842-4FA0-85E1-228E0AECDCE8}" type="presOf" srcId="{3178689D-D339-4C0E-8B20-AA5FFF907F4D}" destId="{57F1A211-E83E-4FA7-8E06-04FCD18472F0}" srcOrd="0" destOrd="0" presId="urn:microsoft.com/office/officeart/2005/8/layout/vList2"/>
    <dgm:cxn modelId="{37B9BBB2-9BEB-48BD-8026-352A1306E39D}" type="presOf" srcId="{B96707F1-478D-4CFF-AC0E-C902B9795ECB}" destId="{99B761F8-D9E7-4C0B-8184-4A492BDF102E}" srcOrd="0" destOrd="0" presId="urn:microsoft.com/office/officeart/2005/8/layout/vList2"/>
    <dgm:cxn modelId="{5F540366-F8AA-49D6-BF56-B11A2931B897}" type="presParOf" srcId="{99B761F8-D9E7-4C0B-8184-4A492BDF102E}" destId="{57F1A211-E83E-4FA7-8E06-04FCD18472F0}" srcOrd="0" destOrd="0" presId="urn:microsoft.com/office/officeart/2005/8/layout/vList2"/>
    <dgm:cxn modelId="{23357CD2-C3B6-4CD8-9C1D-F8D9CF1C1E1A}" type="presParOf" srcId="{99B761F8-D9E7-4C0B-8184-4A492BDF102E}" destId="{34B4117A-FFA3-4D5A-B97E-7321E80B2C5B}" srcOrd="1" destOrd="0" presId="urn:microsoft.com/office/officeart/2005/8/layout/vList2"/>
    <dgm:cxn modelId="{D7FF116F-1458-4FFF-BE48-B707620F19DB}" type="presParOf" srcId="{99B761F8-D9E7-4C0B-8184-4A492BDF102E}" destId="{E764A975-5393-4C72-9462-3545D779532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0B78C8-F74E-4EB4-A4BF-46F8BCE0ECC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21A24F-9FC3-43AD-BCE6-5CB1B81F0B40}">
      <dgm:prSet custT="1"/>
      <dgm:spPr/>
      <dgm:t>
        <a:bodyPr/>
        <a:lstStyle/>
        <a:p>
          <a:r>
            <a:rPr lang="en-US" sz="1600" b="1" i="0" baseline="0" dirty="0">
              <a:latin typeface="Times New Roman" panose="02020603050405020304" pitchFamily="18" charset="0"/>
              <a:cs typeface="Times New Roman" panose="02020603050405020304" pitchFamily="18" charset="0"/>
            </a:rPr>
            <a:t>Conclusion:</a:t>
          </a:r>
          <a:endParaRPr lang="en-US" sz="1600" dirty="0">
            <a:latin typeface="Times New Roman" panose="02020603050405020304" pitchFamily="18" charset="0"/>
            <a:cs typeface="Times New Roman" panose="02020603050405020304" pitchFamily="18" charset="0"/>
          </a:endParaRPr>
        </a:p>
      </dgm:t>
    </dgm:pt>
    <dgm:pt modelId="{DD1CE0BD-4C52-402B-AFBA-186A454296A8}" type="parTrans" cxnId="{AFC5DF17-8FE4-46EC-9FEA-261D6E8D0784}">
      <dgm:prSet/>
      <dgm:spPr/>
      <dgm:t>
        <a:bodyPr/>
        <a:lstStyle/>
        <a:p>
          <a:endParaRPr lang="en-US"/>
        </a:p>
      </dgm:t>
    </dgm:pt>
    <dgm:pt modelId="{FE66E369-D219-4909-A8FF-AC3447F98CE4}" type="sibTrans" cxnId="{AFC5DF17-8FE4-46EC-9FEA-261D6E8D0784}">
      <dgm:prSet/>
      <dgm:spPr/>
      <dgm:t>
        <a:bodyPr/>
        <a:lstStyle/>
        <a:p>
          <a:endParaRPr lang="en-US"/>
        </a:p>
      </dgm:t>
    </dgm:pt>
    <dgm:pt modelId="{CDADB9AC-0B63-4E08-BFFD-E97394CA4339}">
      <dgm:prSet custT="1"/>
      <dgm:spPr/>
      <dgm:t>
        <a:bodyPr/>
        <a:lstStyle/>
        <a:p>
          <a:r>
            <a:rPr lang="en-US" sz="1400" b="0" i="0" baseline="0" dirty="0">
              <a:latin typeface="Times New Roman" panose="02020603050405020304" pitchFamily="18" charset="0"/>
              <a:cs typeface="Times New Roman" panose="02020603050405020304" pitchFamily="18" charset="0"/>
            </a:rPr>
            <a:t>Dashboard designed here will support the team (Project managers, support staff, senior management etc.) to get a quick overview of how participants of the survey have shared their experience and help them in taking quick action to support the customers better and keep them engaged with the company for a longer duration.</a:t>
          </a:r>
          <a:endParaRPr lang="en-US" sz="1400" dirty="0">
            <a:latin typeface="Times New Roman" panose="02020603050405020304" pitchFamily="18" charset="0"/>
            <a:cs typeface="Times New Roman" panose="02020603050405020304" pitchFamily="18" charset="0"/>
          </a:endParaRPr>
        </a:p>
      </dgm:t>
    </dgm:pt>
    <dgm:pt modelId="{C17FB167-C2E7-4FEA-9679-E17761E64EFD}" type="parTrans" cxnId="{66CC8140-388D-4160-B91A-222EBD499337}">
      <dgm:prSet/>
      <dgm:spPr/>
      <dgm:t>
        <a:bodyPr/>
        <a:lstStyle/>
        <a:p>
          <a:endParaRPr lang="en-US"/>
        </a:p>
      </dgm:t>
    </dgm:pt>
    <dgm:pt modelId="{B889983E-31C9-46E9-9E1F-A33D9EC466EC}" type="sibTrans" cxnId="{66CC8140-388D-4160-B91A-222EBD499337}">
      <dgm:prSet/>
      <dgm:spPr/>
      <dgm:t>
        <a:bodyPr/>
        <a:lstStyle/>
        <a:p>
          <a:endParaRPr lang="en-US"/>
        </a:p>
      </dgm:t>
    </dgm:pt>
    <dgm:pt modelId="{E6E8555D-77F1-4BF1-B3D4-B87A9A23DC83}">
      <dgm:prSet custT="1"/>
      <dgm:spPr/>
      <dgm:t>
        <a:bodyPr/>
        <a:lstStyle/>
        <a:p>
          <a:r>
            <a:rPr lang="en-US" sz="1400" b="0" i="0" baseline="0" dirty="0">
              <a:latin typeface="Times New Roman" panose="02020603050405020304" pitchFamily="18" charset="0"/>
              <a:cs typeface="Times New Roman" panose="02020603050405020304" pitchFamily="18" charset="0"/>
            </a:rPr>
            <a:t>The Dashboard also provides Sentiment analysis for the NPS and CES comments which allows the team to easily understand the emotions of the participants and narrow down if the NPS Score is really a good predictor for customer retention.</a:t>
          </a:r>
          <a:endParaRPr lang="en-US" sz="1400" dirty="0">
            <a:latin typeface="Times New Roman" panose="02020603050405020304" pitchFamily="18" charset="0"/>
            <a:cs typeface="Times New Roman" panose="02020603050405020304" pitchFamily="18" charset="0"/>
          </a:endParaRPr>
        </a:p>
      </dgm:t>
    </dgm:pt>
    <dgm:pt modelId="{6A262AE4-90D3-4B46-B4C7-97C4078410E7}" type="parTrans" cxnId="{8DF34767-6087-4569-AD9E-0A44EB60AEAC}">
      <dgm:prSet/>
      <dgm:spPr/>
      <dgm:t>
        <a:bodyPr/>
        <a:lstStyle/>
        <a:p>
          <a:endParaRPr lang="en-US"/>
        </a:p>
      </dgm:t>
    </dgm:pt>
    <dgm:pt modelId="{E35197E8-E26C-4635-8102-19E0054457B5}" type="sibTrans" cxnId="{8DF34767-6087-4569-AD9E-0A44EB60AEAC}">
      <dgm:prSet/>
      <dgm:spPr/>
      <dgm:t>
        <a:bodyPr/>
        <a:lstStyle/>
        <a:p>
          <a:endParaRPr lang="en-US"/>
        </a:p>
      </dgm:t>
    </dgm:pt>
    <dgm:pt modelId="{C7F47716-C650-4C81-9333-FD98B3E0700F}">
      <dgm:prSet custT="1"/>
      <dgm:spPr/>
      <dgm:t>
        <a:bodyPr/>
        <a:lstStyle/>
        <a:p>
          <a:r>
            <a:rPr lang="en-US" sz="1400" b="0" i="0" baseline="0" dirty="0" err="1">
              <a:latin typeface="Times New Roman" panose="02020603050405020304" pitchFamily="18" charset="0"/>
              <a:cs typeface="Times New Roman" panose="02020603050405020304" pitchFamily="18" charset="0"/>
            </a:rPr>
            <a:t>Wordcloud</a:t>
          </a:r>
          <a:r>
            <a:rPr lang="en-US" sz="1400" b="0" i="0" baseline="0" dirty="0">
              <a:latin typeface="Times New Roman" panose="02020603050405020304" pitchFamily="18" charset="0"/>
              <a:cs typeface="Times New Roman" panose="02020603050405020304" pitchFamily="18" charset="0"/>
            </a:rPr>
            <a:t> helps in providing a good essence about the emotions and verbs used in the comments. </a:t>
          </a:r>
          <a:endParaRPr lang="en-US" sz="1400" dirty="0">
            <a:latin typeface="Times New Roman" panose="02020603050405020304" pitchFamily="18" charset="0"/>
            <a:cs typeface="Times New Roman" panose="02020603050405020304" pitchFamily="18" charset="0"/>
          </a:endParaRPr>
        </a:p>
      </dgm:t>
    </dgm:pt>
    <dgm:pt modelId="{5D2ABB63-5A58-4616-BF8F-84B22F0FCB85}" type="parTrans" cxnId="{6364EA23-CE50-4D5A-9312-C43B21623882}">
      <dgm:prSet/>
      <dgm:spPr/>
      <dgm:t>
        <a:bodyPr/>
        <a:lstStyle/>
        <a:p>
          <a:endParaRPr lang="en-US"/>
        </a:p>
      </dgm:t>
    </dgm:pt>
    <dgm:pt modelId="{7179F78D-62E3-4EA3-8B69-45AB1FD6CA89}" type="sibTrans" cxnId="{6364EA23-CE50-4D5A-9312-C43B21623882}">
      <dgm:prSet/>
      <dgm:spPr/>
      <dgm:t>
        <a:bodyPr/>
        <a:lstStyle/>
        <a:p>
          <a:endParaRPr lang="en-US"/>
        </a:p>
      </dgm:t>
    </dgm:pt>
    <dgm:pt modelId="{BCA80A5A-D59A-4776-9C64-60F3BA3D52DF}">
      <dgm:prSet custT="1"/>
      <dgm:spPr/>
      <dgm:t>
        <a:bodyPr/>
        <a:lstStyle/>
        <a:p>
          <a:r>
            <a:rPr lang="en-US" sz="1400" b="0" i="0" baseline="0" dirty="0">
              <a:latin typeface="Times New Roman" panose="02020603050405020304" pitchFamily="18" charset="0"/>
              <a:cs typeface="Times New Roman" panose="02020603050405020304" pitchFamily="18" charset="0"/>
            </a:rPr>
            <a:t>With the help of lot of filters, it becomes easy for the team to pinpoint a particular area they want to monitor.</a:t>
          </a:r>
          <a:endParaRPr lang="en-US" sz="1400" dirty="0">
            <a:latin typeface="Times New Roman" panose="02020603050405020304" pitchFamily="18" charset="0"/>
            <a:cs typeface="Times New Roman" panose="02020603050405020304" pitchFamily="18" charset="0"/>
          </a:endParaRPr>
        </a:p>
      </dgm:t>
    </dgm:pt>
    <dgm:pt modelId="{0680876C-0127-4B9B-850F-85B02F5BB0E5}" type="parTrans" cxnId="{8F5A3609-73ED-4F92-BD79-9C6BA22B3758}">
      <dgm:prSet/>
      <dgm:spPr/>
      <dgm:t>
        <a:bodyPr/>
        <a:lstStyle/>
        <a:p>
          <a:endParaRPr lang="en-US"/>
        </a:p>
      </dgm:t>
    </dgm:pt>
    <dgm:pt modelId="{C9CA2A40-35F6-4ED2-B7C6-29FB4CE9D96F}" type="sibTrans" cxnId="{8F5A3609-73ED-4F92-BD79-9C6BA22B3758}">
      <dgm:prSet/>
      <dgm:spPr/>
      <dgm:t>
        <a:bodyPr/>
        <a:lstStyle/>
        <a:p>
          <a:endParaRPr lang="en-US"/>
        </a:p>
      </dgm:t>
    </dgm:pt>
    <dgm:pt modelId="{D615D9DE-0FC0-4639-A0FE-9DD3451840FF}" type="pres">
      <dgm:prSet presAssocID="{BC0B78C8-F74E-4EB4-A4BF-46F8BCE0ECC4}" presName="linear" presStyleCnt="0">
        <dgm:presLayoutVars>
          <dgm:animLvl val="lvl"/>
          <dgm:resizeHandles val="exact"/>
        </dgm:presLayoutVars>
      </dgm:prSet>
      <dgm:spPr/>
    </dgm:pt>
    <dgm:pt modelId="{11D7A32F-8253-4511-B753-ECA7EB67420C}" type="pres">
      <dgm:prSet presAssocID="{FC21A24F-9FC3-43AD-BCE6-5CB1B81F0B40}" presName="parentText" presStyleLbl="node1" presStyleIdx="0" presStyleCnt="1" custLinFactNeighborX="-6489">
        <dgm:presLayoutVars>
          <dgm:chMax val="0"/>
          <dgm:bulletEnabled val="1"/>
        </dgm:presLayoutVars>
      </dgm:prSet>
      <dgm:spPr/>
    </dgm:pt>
    <dgm:pt modelId="{758230B6-1E91-491C-9359-C1E10E1CD52B}" type="pres">
      <dgm:prSet presAssocID="{FC21A24F-9FC3-43AD-BCE6-5CB1B81F0B40}" presName="childText" presStyleLbl="revTx" presStyleIdx="0" presStyleCnt="1" custScaleY="115053">
        <dgm:presLayoutVars>
          <dgm:bulletEnabled val="1"/>
        </dgm:presLayoutVars>
      </dgm:prSet>
      <dgm:spPr/>
    </dgm:pt>
  </dgm:ptLst>
  <dgm:cxnLst>
    <dgm:cxn modelId="{A6A73D02-DDCB-4F70-8C05-B93B504F2F90}" type="presOf" srcId="{BCA80A5A-D59A-4776-9C64-60F3BA3D52DF}" destId="{758230B6-1E91-491C-9359-C1E10E1CD52B}" srcOrd="0" destOrd="3" presId="urn:microsoft.com/office/officeart/2005/8/layout/vList2"/>
    <dgm:cxn modelId="{8F5A3609-73ED-4F92-BD79-9C6BA22B3758}" srcId="{FC21A24F-9FC3-43AD-BCE6-5CB1B81F0B40}" destId="{BCA80A5A-D59A-4776-9C64-60F3BA3D52DF}" srcOrd="3" destOrd="0" parTransId="{0680876C-0127-4B9B-850F-85B02F5BB0E5}" sibTransId="{C9CA2A40-35F6-4ED2-B7C6-29FB4CE9D96F}"/>
    <dgm:cxn modelId="{AFC5DF17-8FE4-46EC-9FEA-261D6E8D0784}" srcId="{BC0B78C8-F74E-4EB4-A4BF-46F8BCE0ECC4}" destId="{FC21A24F-9FC3-43AD-BCE6-5CB1B81F0B40}" srcOrd="0" destOrd="0" parTransId="{DD1CE0BD-4C52-402B-AFBA-186A454296A8}" sibTransId="{FE66E369-D219-4909-A8FF-AC3447F98CE4}"/>
    <dgm:cxn modelId="{6364EA23-CE50-4D5A-9312-C43B21623882}" srcId="{FC21A24F-9FC3-43AD-BCE6-5CB1B81F0B40}" destId="{C7F47716-C650-4C81-9333-FD98B3E0700F}" srcOrd="2" destOrd="0" parTransId="{5D2ABB63-5A58-4616-BF8F-84B22F0FCB85}" sibTransId="{7179F78D-62E3-4EA3-8B69-45AB1FD6CA89}"/>
    <dgm:cxn modelId="{66CC8140-388D-4160-B91A-222EBD499337}" srcId="{FC21A24F-9FC3-43AD-BCE6-5CB1B81F0B40}" destId="{CDADB9AC-0B63-4E08-BFFD-E97394CA4339}" srcOrd="0" destOrd="0" parTransId="{C17FB167-C2E7-4FEA-9679-E17761E64EFD}" sibTransId="{B889983E-31C9-46E9-9E1F-A33D9EC466EC}"/>
    <dgm:cxn modelId="{F7163842-4B32-4069-82BF-33D08EC239F1}" type="presOf" srcId="{C7F47716-C650-4C81-9333-FD98B3E0700F}" destId="{758230B6-1E91-491C-9359-C1E10E1CD52B}" srcOrd="0" destOrd="2" presId="urn:microsoft.com/office/officeart/2005/8/layout/vList2"/>
    <dgm:cxn modelId="{8DF34767-6087-4569-AD9E-0A44EB60AEAC}" srcId="{FC21A24F-9FC3-43AD-BCE6-5CB1B81F0B40}" destId="{E6E8555D-77F1-4BF1-B3D4-B87A9A23DC83}" srcOrd="1" destOrd="0" parTransId="{6A262AE4-90D3-4B46-B4C7-97C4078410E7}" sibTransId="{E35197E8-E26C-4635-8102-19E0054457B5}"/>
    <dgm:cxn modelId="{43FB8A73-0539-42D9-AB1C-92A3238D71FE}" type="presOf" srcId="{E6E8555D-77F1-4BF1-B3D4-B87A9A23DC83}" destId="{758230B6-1E91-491C-9359-C1E10E1CD52B}" srcOrd="0" destOrd="1" presId="urn:microsoft.com/office/officeart/2005/8/layout/vList2"/>
    <dgm:cxn modelId="{C810AC9E-10B5-463C-9C0F-8190BC43D6D8}" type="presOf" srcId="{BC0B78C8-F74E-4EB4-A4BF-46F8BCE0ECC4}" destId="{D615D9DE-0FC0-4639-A0FE-9DD3451840FF}" srcOrd="0" destOrd="0" presId="urn:microsoft.com/office/officeart/2005/8/layout/vList2"/>
    <dgm:cxn modelId="{C5B33CBF-B474-4A5A-8DD8-420CA930B730}" type="presOf" srcId="{FC21A24F-9FC3-43AD-BCE6-5CB1B81F0B40}" destId="{11D7A32F-8253-4511-B753-ECA7EB67420C}" srcOrd="0" destOrd="0" presId="urn:microsoft.com/office/officeart/2005/8/layout/vList2"/>
    <dgm:cxn modelId="{40B936D5-F45D-4778-B965-D9DD1F2EB429}" type="presOf" srcId="{CDADB9AC-0B63-4E08-BFFD-E97394CA4339}" destId="{758230B6-1E91-491C-9359-C1E10E1CD52B}" srcOrd="0" destOrd="0" presId="urn:microsoft.com/office/officeart/2005/8/layout/vList2"/>
    <dgm:cxn modelId="{42083FDF-0DF4-4ADE-AA77-288CFB892D73}" type="presParOf" srcId="{D615D9DE-0FC0-4639-A0FE-9DD3451840FF}" destId="{11D7A32F-8253-4511-B753-ECA7EB67420C}" srcOrd="0" destOrd="0" presId="urn:microsoft.com/office/officeart/2005/8/layout/vList2"/>
    <dgm:cxn modelId="{DFF5D86C-8FA7-4E2E-81D1-B086088363C2}" type="presParOf" srcId="{D615D9DE-0FC0-4639-A0FE-9DD3451840FF}" destId="{758230B6-1E91-491C-9359-C1E10E1CD52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1A6EA-51A5-4BBA-BA9D-B6F327C7AA84}">
      <dsp:nvSpPr>
        <dsp:cNvPr id="0" name=""/>
        <dsp:cNvSpPr/>
      </dsp:nvSpPr>
      <dsp:spPr>
        <a:xfrm>
          <a:off x="336864" y="0"/>
          <a:ext cx="3342401" cy="381158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C071D-B228-4DAC-AFBD-42CFD084667D}">
      <dsp:nvSpPr>
        <dsp:cNvPr id="0" name=""/>
        <dsp:cNvSpPr/>
      </dsp:nvSpPr>
      <dsp:spPr>
        <a:xfrm>
          <a:off x="7377" y="1143476"/>
          <a:ext cx="3917482" cy="152463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latin typeface="Arial" panose="020B0604020202020204" pitchFamily="34" charset="0"/>
              <a:cs typeface="Arial" panose="020B0604020202020204" pitchFamily="34" charset="0"/>
            </a:rPr>
            <a:t>NPS Survey Analysis</a:t>
          </a:r>
          <a:endParaRPr lang="en-US" sz="4000" b="1" kern="1200" dirty="0">
            <a:latin typeface="Arial" panose="020B0604020202020204" pitchFamily="34" charset="0"/>
            <a:cs typeface="Arial" panose="020B0604020202020204" pitchFamily="34" charset="0"/>
          </a:endParaRPr>
        </a:p>
      </dsp:txBody>
      <dsp:txXfrm>
        <a:off x="81804" y="1217903"/>
        <a:ext cx="3768628" cy="13757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B3230-EFB6-437B-9828-FFA263C09013}">
      <dsp:nvSpPr>
        <dsp:cNvPr id="0" name=""/>
        <dsp:cNvSpPr/>
      </dsp:nvSpPr>
      <dsp:spPr>
        <a:xfrm>
          <a:off x="0" y="0"/>
          <a:ext cx="11634565" cy="4881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baseline="0" dirty="0">
              <a:latin typeface="Times New Roman" panose="02020603050405020304" pitchFamily="18" charset="0"/>
              <a:cs typeface="Times New Roman" panose="02020603050405020304" pitchFamily="18" charset="0"/>
            </a:rPr>
            <a:t>Future Recommendations:</a:t>
          </a:r>
          <a:endParaRPr lang="en-US" sz="1600" kern="1200" dirty="0">
            <a:latin typeface="Times New Roman" panose="02020603050405020304" pitchFamily="18" charset="0"/>
            <a:cs typeface="Times New Roman" panose="02020603050405020304" pitchFamily="18" charset="0"/>
          </a:endParaRPr>
        </a:p>
      </dsp:txBody>
      <dsp:txXfrm>
        <a:off x="23827" y="23827"/>
        <a:ext cx="11586911" cy="440453"/>
      </dsp:txXfrm>
    </dsp:sp>
    <dsp:sp modelId="{245187F7-7BA7-4813-ACD2-0E3532A8F31B}">
      <dsp:nvSpPr>
        <dsp:cNvPr id="0" name=""/>
        <dsp:cNvSpPr/>
      </dsp:nvSpPr>
      <dsp:spPr>
        <a:xfrm>
          <a:off x="0" y="597109"/>
          <a:ext cx="11634565" cy="188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39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i="0" kern="1200" baseline="0" dirty="0">
              <a:latin typeface="Times New Roman" panose="02020603050405020304" pitchFamily="18" charset="0"/>
              <a:cs typeface="Times New Roman" panose="02020603050405020304" pitchFamily="18" charset="0"/>
            </a:rPr>
            <a:t>Scale the size of the project and make automation the backbone for each the task required to generate the Dashboard like:</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Char char="•"/>
          </a:pPr>
          <a:r>
            <a:rPr lang="en-US" sz="1400" b="0" i="0" kern="1200" baseline="0" dirty="0">
              <a:latin typeface="Times New Roman" panose="02020603050405020304" pitchFamily="18" charset="0"/>
              <a:cs typeface="Times New Roman" panose="02020603050405020304" pitchFamily="18" charset="0"/>
            </a:rPr>
            <a:t>Data export for the surveys, Data transfer/upload to the Dashboard. Alerts notification based to ensure any issues with the dashboard are notified to the respective teams.</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Char char="•"/>
          </a:pPr>
          <a:r>
            <a:rPr lang="en-US" sz="1400" b="0" i="0" kern="1200" baseline="0" dirty="0">
              <a:latin typeface="Times New Roman" panose="02020603050405020304" pitchFamily="18" charset="0"/>
              <a:cs typeface="Times New Roman" panose="02020603050405020304" pitchFamily="18" charset="0"/>
            </a:rPr>
            <a:t>Use more advanced Data Science tool to add value to the analysis. Automated recommendations to the clients so they can get an understanding if they need to make changes to the type of surveys and metrices they are capturing.</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Char char="•"/>
          </a:pPr>
          <a:r>
            <a:rPr lang="en-US" sz="1400" b="0" i="0" kern="1200" baseline="0" dirty="0">
              <a:latin typeface="Times New Roman" panose="02020603050405020304" pitchFamily="18" charset="0"/>
              <a:cs typeface="Times New Roman" panose="02020603050405020304" pitchFamily="18" charset="0"/>
            </a:rPr>
            <a:t>To have some sort of Data purging settings so that the Dashboard can show the latest Data and old Data is archived effectively for performance enhancement</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Char char="•"/>
          </a:pPr>
          <a:r>
            <a:rPr lang="en-US" sz="1400" b="0" i="0" kern="1200" baseline="0" dirty="0">
              <a:latin typeface="Times New Roman" panose="02020603050405020304" pitchFamily="18" charset="0"/>
              <a:cs typeface="Times New Roman" panose="02020603050405020304" pitchFamily="18" charset="0"/>
            </a:rPr>
            <a:t>As we saw a simple Sentiment analysis is giving far better results in gaining insights on the key emotions, we should push the client to adopt more of ML as part of analysis and this opens big scope for more money and bigger SOW’s</a:t>
          </a:r>
          <a:endParaRPr lang="en-US" sz="1400" kern="1200" dirty="0">
            <a:latin typeface="Times New Roman" panose="02020603050405020304" pitchFamily="18" charset="0"/>
            <a:cs typeface="Times New Roman" panose="02020603050405020304" pitchFamily="18" charset="0"/>
          </a:endParaRPr>
        </a:p>
      </dsp:txBody>
      <dsp:txXfrm>
        <a:off x="0" y="597109"/>
        <a:ext cx="11634565" cy="1883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EED8D-247B-4070-9320-7E498E95D547}">
      <dsp:nvSpPr>
        <dsp:cNvPr id="0" name=""/>
        <dsp:cNvSpPr/>
      </dsp:nvSpPr>
      <dsp:spPr>
        <a:xfrm>
          <a:off x="139063" y="450535"/>
          <a:ext cx="3272980" cy="10228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2781"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latin typeface="Times New Roman" panose="02020603050405020304" pitchFamily="18" charset="0"/>
              <a:cs typeface="Times New Roman" panose="02020603050405020304" pitchFamily="18" charset="0"/>
            </a:rPr>
            <a:t>Introduction</a:t>
          </a:r>
          <a:endParaRPr lang="en-US" sz="2300" kern="1200" dirty="0">
            <a:latin typeface="Times New Roman" panose="02020603050405020304" pitchFamily="18" charset="0"/>
            <a:cs typeface="Times New Roman" panose="02020603050405020304" pitchFamily="18" charset="0"/>
          </a:endParaRPr>
        </a:p>
      </dsp:txBody>
      <dsp:txXfrm>
        <a:off x="139063" y="450535"/>
        <a:ext cx="3272980" cy="1022806"/>
      </dsp:txXfrm>
    </dsp:sp>
    <dsp:sp modelId="{E874E39A-829F-4A0C-97B1-DFD2B474BECC}">
      <dsp:nvSpPr>
        <dsp:cNvPr id="0" name=""/>
        <dsp:cNvSpPr/>
      </dsp:nvSpPr>
      <dsp:spPr>
        <a:xfrm>
          <a:off x="2689" y="302796"/>
          <a:ext cx="715964" cy="10739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12FEAC-6EFD-4C0E-9953-134F6BC2D46F}">
      <dsp:nvSpPr>
        <dsp:cNvPr id="0" name=""/>
        <dsp:cNvSpPr/>
      </dsp:nvSpPr>
      <dsp:spPr>
        <a:xfrm>
          <a:off x="3689496" y="450535"/>
          <a:ext cx="3272980" cy="10228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2781"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latin typeface="Times New Roman" panose="02020603050405020304" pitchFamily="18" charset="0"/>
              <a:cs typeface="Times New Roman" panose="02020603050405020304" pitchFamily="18" charset="0"/>
            </a:rPr>
            <a:t>Challenges</a:t>
          </a:r>
          <a:endParaRPr lang="en-US" sz="2300" kern="1200" dirty="0">
            <a:latin typeface="Times New Roman" panose="02020603050405020304" pitchFamily="18" charset="0"/>
            <a:cs typeface="Times New Roman" panose="02020603050405020304" pitchFamily="18" charset="0"/>
          </a:endParaRPr>
        </a:p>
      </dsp:txBody>
      <dsp:txXfrm>
        <a:off x="3689496" y="450535"/>
        <a:ext cx="3272980" cy="1022806"/>
      </dsp:txXfrm>
    </dsp:sp>
    <dsp:sp modelId="{2ABB52E4-F8CE-4460-948E-C82825159D9A}">
      <dsp:nvSpPr>
        <dsp:cNvPr id="0" name=""/>
        <dsp:cNvSpPr/>
      </dsp:nvSpPr>
      <dsp:spPr>
        <a:xfrm>
          <a:off x="3553122" y="302796"/>
          <a:ext cx="715964" cy="10739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C17D72-B1FD-4ADA-8390-B830C288F828}">
      <dsp:nvSpPr>
        <dsp:cNvPr id="0" name=""/>
        <dsp:cNvSpPr/>
      </dsp:nvSpPr>
      <dsp:spPr>
        <a:xfrm>
          <a:off x="7239930" y="450535"/>
          <a:ext cx="3272980" cy="10228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2781"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latin typeface="Times New Roman" panose="02020603050405020304" pitchFamily="18" charset="0"/>
              <a:cs typeface="Times New Roman" panose="02020603050405020304" pitchFamily="18" charset="0"/>
            </a:rPr>
            <a:t>Problem Statement &amp; Objectives</a:t>
          </a:r>
          <a:endParaRPr lang="en-US" sz="2300" kern="1200" dirty="0">
            <a:latin typeface="Times New Roman" panose="02020603050405020304" pitchFamily="18" charset="0"/>
            <a:cs typeface="Times New Roman" panose="02020603050405020304" pitchFamily="18" charset="0"/>
          </a:endParaRPr>
        </a:p>
      </dsp:txBody>
      <dsp:txXfrm>
        <a:off x="7239930" y="450535"/>
        <a:ext cx="3272980" cy="1022806"/>
      </dsp:txXfrm>
    </dsp:sp>
    <dsp:sp modelId="{AFDDA42D-DC78-4F69-91D1-DD235B832411}">
      <dsp:nvSpPr>
        <dsp:cNvPr id="0" name=""/>
        <dsp:cNvSpPr/>
      </dsp:nvSpPr>
      <dsp:spPr>
        <a:xfrm>
          <a:off x="7103555" y="302796"/>
          <a:ext cx="715964" cy="10739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96C17F-D991-4A9C-A949-44B81099F9BD}">
      <dsp:nvSpPr>
        <dsp:cNvPr id="0" name=""/>
        <dsp:cNvSpPr/>
      </dsp:nvSpPr>
      <dsp:spPr>
        <a:xfrm>
          <a:off x="139063" y="1738135"/>
          <a:ext cx="3272980" cy="10228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2781"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latin typeface="Times New Roman" panose="02020603050405020304" pitchFamily="18" charset="0"/>
              <a:cs typeface="Times New Roman" panose="02020603050405020304" pitchFamily="18" charset="0"/>
            </a:rPr>
            <a:t>Data Gathering &amp; Understanding</a:t>
          </a:r>
          <a:endParaRPr lang="en-US" sz="2300" kern="1200" dirty="0">
            <a:latin typeface="Times New Roman" panose="02020603050405020304" pitchFamily="18" charset="0"/>
            <a:cs typeface="Times New Roman" panose="02020603050405020304" pitchFamily="18" charset="0"/>
          </a:endParaRPr>
        </a:p>
      </dsp:txBody>
      <dsp:txXfrm>
        <a:off x="139063" y="1738135"/>
        <a:ext cx="3272980" cy="1022806"/>
      </dsp:txXfrm>
    </dsp:sp>
    <dsp:sp modelId="{94E55596-EBA5-4B98-9CD2-6E4F44539DEA}">
      <dsp:nvSpPr>
        <dsp:cNvPr id="0" name=""/>
        <dsp:cNvSpPr/>
      </dsp:nvSpPr>
      <dsp:spPr>
        <a:xfrm>
          <a:off x="2689" y="1590396"/>
          <a:ext cx="715964" cy="10739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B5322E-E9EA-4C7D-940C-F6EBF0A8BDDF}">
      <dsp:nvSpPr>
        <dsp:cNvPr id="0" name=""/>
        <dsp:cNvSpPr/>
      </dsp:nvSpPr>
      <dsp:spPr>
        <a:xfrm>
          <a:off x="3689496" y="1738135"/>
          <a:ext cx="3272980" cy="10228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2781"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latin typeface="Times New Roman" panose="02020603050405020304" pitchFamily="18" charset="0"/>
              <a:cs typeface="Times New Roman" panose="02020603050405020304" pitchFamily="18" charset="0"/>
            </a:rPr>
            <a:t>Data Preparation</a:t>
          </a:r>
          <a:endParaRPr lang="en-US" sz="2300" kern="1200" dirty="0">
            <a:latin typeface="Times New Roman" panose="02020603050405020304" pitchFamily="18" charset="0"/>
            <a:cs typeface="Times New Roman" panose="02020603050405020304" pitchFamily="18" charset="0"/>
          </a:endParaRPr>
        </a:p>
      </dsp:txBody>
      <dsp:txXfrm>
        <a:off x="3689496" y="1738135"/>
        <a:ext cx="3272980" cy="1022806"/>
      </dsp:txXfrm>
    </dsp:sp>
    <dsp:sp modelId="{C5D7EF3C-90C3-49EB-BFCA-35A9DC077483}">
      <dsp:nvSpPr>
        <dsp:cNvPr id="0" name=""/>
        <dsp:cNvSpPr/>
      </dsp:nvSpPr>
      <dsp:spPr>
        <a:xfrm>
          <a:off x="3553122" y="1590396"/>
          <a:ext cx="715964" cy="10739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54F450-D95F-4121-B98C-D0419D9B2E72}">
      <dsp:nvSpPr>
        <dsp:cNvPr id="0" name=""/>
        <dsp:cNvSpPr/>
      </dsp:nvSpPr>
      <dsp:spPr>
        <a:xfrm>
          <a:off x="7239930" y="1738135"/>
          <a:ext cx="3272980" cy="10228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2781"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latin typeface="Times New Roman" panose="02020603050405020304" pitchFamily="18" charset="0"/>
              <a:cs typeface="Times New Roman" panose="02020603050405020304" pitchFamily="18" charset="0"/>
            </a:rPr>
            <a:t>Sentiment Analysis</a:t>
          </a:r>
          <a:endParaRPr lang="en-US" sz="2300" kern="1200" dirty="0">
            <a:latin typeface="Times New Roman" panose="02020603050405020304" pitchFamily="18" charset="0"/>
            <a:cs typeface="Times New Roman" panose="02020603050405020304" pitchFamily="18" charset="0"/>
          </a:endParaRPr>
        </a:p>
      </dsp:txBody>
      <dsp:txXfrm>
        <a:off x="7239930" y="1738135"/>
        <a:ext cx="3272980" cy="1022806"/>
      </dsp:txXfrm>
    </dsp:sp>
    <dsp:sp modelId="{EF347749-A019-4DE7-A5E6-480A60867365}">
      <dsp:nvSpPr>
        <dsp:cNvPr id="0" name=""/>
        <dsp:cNvSpPr/>
      </dsp:nvSpPr>
      <dsp:spPr>
        <a:xfrm>
          <a:off x="7103555" y="1590396"/>
          <a:ext cx="715964" cy="107394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524F2F-020E-4868-955A-B9F892DABD95}">
      <dsp:nvSpPr>
        <dsp:cNvPr id="0" name=""/>
        <dsp:cNvSpPr/>
      </dsp:nvSpPr>
      <dsp:spPr>
        <a:xfrm>
          <a:off x="139063" y="3025734"/>
          <a:ext cx="3272980" cy="10228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2781"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latin typeface="Times New Roman" panose="02020603050405020304" pitchFamily="18" charset="0"/>
              <a:cs typeface="Times New Roman" panose="02020603050405020304" pitchFamily="18" charset="0"/>
            </a:rPr>
            <a:t>Deployment</a:t>
          </a:r>
          <a:endParaRPr lang="en-US" sz="2300" kern="1200" dirty="0">
            <a:latin typeface="Times New Roman" panose="02020603050405020304" pitchFamily="18" charset="0"/>
            <a:cs typeface="Times New Roman" panose="02020603050405020304" pitchFamily="18" charset="0"/>
          </a:endParaRPr>
        </a:p>
      </dsp:txBody>
      <dsp:txXfrm>
        <a:off x="139063" y="3025734"/>
        <a:ext cx="3272980" cy="1022806"/>
      </dsp:txXfrm>
    </dsp:sp>
    <dsp:sp modelId="{9D62A9D4-749D-42A4-859E-3E308C609B08}">
      <dsp:nvSpPr>
        <dsp:cNvPr id="0" name=""/>
        <dsp:cNvSpPr/>
      </dsp:nvSpPr>
      <dsp:spPr>
        <a:xfrm>
          <a:off x="2689" y="2877996"/>
          <a:ext cx="715964" cy="107394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FE0BE0-77D9-4577-9052-86C791946046}">
      <dsp:nvSpPr>
        <dsp:cNvPr id="0" name=""/>
        <dsp:cNvSpPr/>
      </dsp:nvSpPr>
      <dsp:spPr>
        <a:xfrm>
          <a:off x="3689496" y="3025734"/>
          <a:ext cx="3272980" cy="10228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2781"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latin typeface="Times New Roman" panose="02020603050405020304" pitchFamily="18" charset="0"/>
              <a:cs typeface="Times New Roman" panose="02020603050405020304" pitchFamily="18" charset="0"/>
            </a:rPr>
            <a:t>Analysis &amp; Results</a:t>
          </a:r>
          <a:endParaRPr lang="en-US" sz="2300" kern="1200" dirty="0">
            <a:latin typeface="Times New Roman" panose="02020603050405020304" pitchFamily="18" charset="0"/>
            <a:cs typeface="Times New Roman" panose="02020603050405020304" pitchFamily="18" charset="0"/>
          </a:endParaRPr>
        </a:p>
      </dsp:txBody>
      <dsp:txXfrm>
        <a:off x="3689496" y="3025734"/>
        <a:ext cx="3272980" cy="1022806"/>
      </dsp:txXfrm>
    </dsp:sp>
    <dsp:sp modelId="{A4FF8F65-AD7A-449A-9173-B5085CA0D5E7}">
      <dsp:nvSpPr>
        <dsp:cNvPr id="0" name=""/>
        <dsp:cNvSpPr/>
      </dsp:nvSpPr>
      <dsp:spPr>
        <a:xfrm>
          <a:off x="3553122" y="2877996"/>
          <a:ext cx="715964" cy="107394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D68053-39D1-4C7D-ACD7-9CABCC60B9CA}">
      <dsp:nvSpPr>
        <dsp:cNvPr id="0" name=""/>
        <dsp:cNvSpPr/>
      </dsp:nvSpPr>
      <dsp:spPr>
        <a:xfrm>
          <a:off x="7239930" y="3025734"/>
          <a:ext cx="3272980" cy="102280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2781"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latin typeface="Times New Roman" panose="02020603050405020304" pitchFamily="18" charset="0"/>
              <a:cs typeface="Times New Roman" panose="02020603050405020304" pitchFamily="18" charset="0"/>
            </a:rPr>
            <a:t>Conclusion &amp; Future Recommendation</a:t>
          </a:r>
          <a:endParaRPr lang="en-US" sz="2300" kern="1200" dirty="0">
            <a:latin typeface="Times New Roman" panose="02020603050405020304" pitchFamily="18" charset="0"/>
            <a:cs typeface="Times New Roman" panose="02020603050405020304" pitchFamily="18" charset="0"/>
          </a:endParaRPr>
        </a:p>
      </dsp:txBody>
      <dsp:txXfrm>
        <a:off x="7239930" y="3025734"/>
        <a:ext cx="3272980" cy="1022806"/>
      </dsp:txXfrm>
    </dsp:sp>
    <dsp:sp modelId="{FEAC5DBE-9020-4645-A8AE-D80B504C58A6}">
      <dsp:nvSpPr>
        <dsp:cNvPr id="0" name=""/>
        <dsp:cNvSpPr/>
      </dsp:nvSpPr>
      <dsp:spPr>
        <a:xfrm>
          <a:off x="7103555" y="2877996"/>
          <a:ext cx="715964" cy="1073946"/>
        </a:xfrm>
        <a:prstGeom prst="rect">
          <a:avLst/>
        </a:prstGeom>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68E86-33AF-4245-B553-F62998797B12}">
      <dsp:nvSpPr>
        <dsp:cNvPr id="0" name=""/>
        <dsp:cNvSpPr/>
      </dsp:nvSpPr>
      <dsp:spPr>
        <a:xfrm>
          <a:off x="6205" y="462294"/>
          <a:ext cx="5395496" cy="4003405"/>
        </a:xfrm>
        <a:prstGeom prst="roundRect">
          <a:avLst>
            <a:gd name="adj" fmla="val 10000"/>
          </a:avLst>
        </a:prstGeom>
        <a:gradFill rotWithShape="0">
          <a:gsLst>
            <a:gs pos="0">
              <a:schemeClr val="accent1">
                <a:alpha val="90000"/>
                <a:hueOff val="0"/>
                <a:satOff val="0"/>
                <a:lumOff val="0"/>
                <a:alphaOff val="0"/>
                <a:tint val="50000"/>
                <a:satMod val="300000"/>
              </a:schemeClr>
            </a:gs>
            <a:gs pos="35000">
              <a:schemeClr val="accent1">
                <a:alpha val="90000"/>
                <a:hueOff val="0"/>
                <a:satOff val="0"/>
                <a:lumOff val="0"/>
                <a:alphaOff val="0"/>
                <a:tint val="37000"/>
                <a:satMod val="300000"/>
              </a:schemeClr>
            </a:gs>
            <a:gs pos="100000">
              <a:schemeClr val="accent1">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dirty="0">
              <a:latin typeface="Times New Roman" panose="02020603050405020304" pitchFamily="18" charset="0"/>
              <a:cs typeface="Times New Roman" panose="02020603050405020304" pitchFamily="18" charset="0"/>
            </a:rPr>
            <a:t>The Key Points are:</a:t>
          </a:r>
          <a:endParaRPr lang="en-US" sz="1400" b="1"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0" i="0" kern="1200" baseline="0" dirty="0">
              <a:latin typeface="Times New Roman" panose="02020603050405020304" pitchFamily="18" charset="0"/>
              <a:cs typeface="Times New Roman" panose="02020603050405020304" pitchFamily="18" charset="0"/>
            </a:rPr>
            <a:t>A Software-as-a-Service (SaaS) company which currently provides survey products that enable Market Researchers, CX specialists collect customer feedback wants to add the flavor of Data Analytics into its toolkit of features.</a:t>
          </a:r>
          <a:br>
            <a:rPr lang="en-US" sz="1400" b="0" i="0" kern="1200" baseline="0" dirty="0">
              <a:latin typeface="Times New Roman" panose="02020603050405020304" pitchFamily="18" charset="0"/>
              <a:cs typeface="Times New Roman" panose="02020603050405020304" pitchFamily="18" charset="0"/>
            </a:rPr>
          </a:b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0" i="0" kern="1200" baseline="0" dirty="0">
              <a:latin typeface="Times New Roman" panose="02020603050405020304" pitchFamily="18" charset="0"/>
              <a:cs typeface="Times New Roman" panose="02020603050405020304" pitchFamily="18" charset="0"/>
            </a:rPr>
            <a:t>Data is collected for a variety of different surveys; company want to start the analysis process by analyzing one key survey for a Company XYZ which collects NPS and CES score data through a web-based survey created through the platform. The company wants to provide key actionable insights, which are easy to understand after the thorough analysis of the collected survey data via a dashboard.</a:t>
          </a:r>
          <a:br>
            <a:rPr lang="en-US" sz="1400" b="0" i="0" kern="1200" baseline="0" dirty="0">
              <a:latin typeface="Times New Roman" panose="02020603050405020304" pitchFamily="18" charset="0"/>
              <a:cs typeface="Times New Roman" panose="02020603050405020304" pitchFamily="18" charset="0"/>
            </a:rPr>
          </a:b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0" i="0" kern="1200" baseline="0" dirty="0">
              <a:latin typeface="Times New Roman" panose="02020603050405020304" pitchFamily="18" charset="0"/>
              <a:cs typeface="Times New Roman" panose="02020603050405020304" pitchFamily="18" charset="0"/>
            </a:rPr>
            <a:t>The default dashboard will be provided for each survey created through the platform and will serve as a baseline to promote the scope for a bespoke more quality dashboard that can provide more advanced analytics features that the clients can use to drive their business.</a:t>
          </a:r>
          <a:endParaRPr lang="en-US" sz="1400" kern="1200" dirty="0">
            <a:latin typeface="Times New Roman" panose="02020603050405020304" pitchFamily="18" charset="0"/>
            <a:cs typeface="Times New Roman" panose="02020603050405020304" pitchFamily="18" charset="0"/>
          </a:endParaRPr>
        </a:p>
      </dsp:txBody>
      <dsp:txXfrm>
        <a:off x="123461" y="579550"/>
        <a:ext cx="5160984" cy="3768893"/>
      </dsp:txXfrm>
    </dsp:sp>
    <dsp:sp modelId="{5ADC00AE-E6D3-4500-A43F-B9F1F007F6F0}">
      <dsp:nvSpPr>
        <dsp:cNvPr id="0" name=""/>
        <dsp:cNvSpPr/>
      </dsp:nvSpPr>
      <dsp:spPr>
        <a:xfrm rot="10787">
          <a:off x="5856400" y="1912230"/>
          <a:ext cx="963972" cy="1126341"/>
        </a:xfrm>
        <a:prstGeom prst="rightArrow">
          <a:avLst>
            <a:gd name="adj1" fmla="val 60000"/>
            <a:gd name="adj2" fmla="val 50000"/>
          </a:avLst>
        </a:prstGeom>
        <a:gradFill rotWithShape="0">
          <a:gsLst>
            <a:gs pos="0">
              <a:schemeClr val="accent1">
                <a:shade val="90000"/>
                <a:hueOff val="0"/>
                <a:satOff val="0"/>
                <a:lumOff val="0"/>
                <a:alphaOff val="0"/>
                <a:tint val="50000"/>
                <a:satMod val="300000"/>
              </a:schemeClr>
            </a:gs>
            <a:gs pos="35000">
              <a:schemeClr val="accent1">
                <a:shade val="90000"/>
                <a:hueOff val="0"/>
                <a:satOff val="0"/>
                <a:lumOff val="0"/>
                <a:alphaOff val="0"/>
                <a:tint val="37000"/>
                <a:satMod val="300000"/>
              </a:schemeClr>
            </a:gs>
            <a:gs pos="100000">
              <a:schemeClr val="accent1">
                <a:shade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2266950">
            <a:lnSpc>
              <a:spcPct val="90000"/>
            </a:lnSpc>
            <a:spcBef>
              <a:spcPct val="0"/>
            </a:spcBef>
            <a:spcAft>
              <a:spcPct val="35000"/>
            </a:spcAft>
            <a:buNone/>
          </a:pPr>
          <a:endParaRPr lang="en-US" sz="5100" kern="1200"/>
        </a:p>
      </dsp:txBody>
      <dsp:txXfrm>
        <a:off x="5856401" y="2137044"/>
        <a:ext cx="674780" cy="675805"/>
      </dsp:txXfrm>
    </dsp:sp>
    <dsp:sp modelId="{DB0C74EC-31BA-4F78-A994-EE877A29C74E}">
      <dsp:nvSpPr>
        <dsp:cNvPr id="0" name=""/>
        <dsp:cNvSpPr/>
      </dsp:nvSpPr>
      <dsp:spPr>
        <a:xfrm>
          <a:off x="7220507" y="483592"/>
          <a:ext cx="4541701" cy="4003405"/>
        </a:xfrm>
        <a:prstGeom prst="roundRect">
          <a:avLst>
            <a:gd name="adj" fmla="val 10000"/>
          </a:avLst>
        </a:prstGeom>
        <a:gradFill rotWithShape="0">
          <a:gsLst>
            <a:gs pos="0">
              <a:schemeClr val="accent1">
                <a:alpha val="90000"/>
                <a:hueOff val="0"/>
                <a:satOff val="0"/>
                <a:lumOff val="0"/>
                <a:alphaOff val="-40000"/>
                <a:tint val="50000"/>
                <a:satMod val="300000"/>
              </a:schemeClr>
            </a:gs>
            <a:gs pos="35000">
              <a:schemeClr val="accent1">
                <a:alpha val="90000"/>
                <a:hueOff val="0"/>
                <a:satOff val="0"/>
                <a:lumOff val="0"/>
                <a:alphaOff val="-40000"/>
                <a:tint val="37000"/>
                <a:satMod val="300000"/>
              </a:schemeClr>
            </a:gs>
            <a:gs pos="100000">
              <a:schemeClr val="accent1">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dirty="0">
              <a:latin typeface="Times New Roman" panose="02020603050405020304" pitchFamily="18" charset="0"/>
              <a:cs typeface="Times New Roman" panose="02020603050405020304" pitchFamily="18" charset="0"/>
            </a:rPr>
            <a:t>The overall anticipated outcome is :</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1" i="0" kern="1200" baseline="0" dirty="0">
              <a:latin typeface="Times New Roman" panose="02020603050405020304" pitchFamily="18" charset="0"/>
              <a:cs typeface="Times New Roman" panose="02020603050405020304" pitchFamily="18" charset="0"/>
            </a:rPr>
            <a:t>Actionable Insights: </a:t>
          </a:r>
          <a:r>
            <a:rPr lang="en-US" sz="1400" b="0" i="0" kern="1200" baseline="0" dirty="0">
              <a:latin typeface="Times New Roman" panose="02020603050405020304" pitchFamily="18" charset="0"/>
              <a:cs typeface="Times New Roman" panose="02020603050405020304" pitchFamily="18" charset="0"/>
            </a:rPr>
            <a:t>Thorough analysis on collected data to make recommendation to the business if the existing approach is good enough and how interactive dashboards can help all members of the team to understand the raw collected data with ease, so it enables them to act and make improvements to the survey to further collect key features which can be helpful in making more powerful business decisions.</a:t>
          </a:r>
          <a:br>
            <a:rPr lang="en-US" sz="1400" b="0" i="0" kern="1200" baseline="0" dirty="0">
              <a:latin typeface="Times New Roman" panose="02020603050405020304" pitchFamily="18" charset="0"/>
              <a:cs typeface="Times New Roman" panose="02020603050405020304" pitchFamily="18" charset="0"/>
            </a:rPr>
          </a:b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1" i="0" kern="1200" baseline="0" dirty="0">
              <a:latin typeface="Times New Roman" panose="02020603050405020304" pitchFamily="18" charset="0"/>
              <a:cs typeface="Times New Roman" panose="02020603050405020304" pitchFamily="18" charset="0"/>
            </a:rPr>
            <a:t>More Revenue: </a:t>
          </a:r>
          <a:r>
            <a:rPr lang="en-US" sz="1400" b="0" i="0" kern="1200" baseline="0" dirty="0">
              <a:latin typeface="Times New Roman" panose="02020603050405020304" pitchFamily="18" charset="0"/>
              <a:cs typeface="Times New Roman" panose="02020603050405020304" pitchFamily="18" charset="0"/>
            </a:rPr>
            <a:t>once clients realize the platform can offer great analytics and like the default dashboards, they will request for bespoke use cases which will result in expanding the analytics side of the business, in turn, would lead to more revenue.</a:t>
          </a:r>
          <a:br>
            <a:rPr lang="en-US" sz="1400" b="0" i="0" kern="1200" baseline="0" dirty="0">
              <a:latin typeface="Times New Roman" panose="02020603050405020304" pitchFamily="18" charset="0"/>
              <a:cs typeface="Times New Roman" panose="02020603050405020304" pitchFamily="18" charset="0"/>
            </a:rPr>
          </a:b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1" i="0" kern="1200" baseline="0" dirty="0">
              <a:latin typeface="Times New Roman" panose="02020603050405020304" pitchFamily="18" charset="0"/>
              <a:cs typeface="Times New Roman" panose="02020603050405020304" pitchFamily="18" charset="0"/>
            </a:rPr>
            <a:t>More Options: </a:t>
          </a:r>
          <a:r>
            <a:rPr lang="en-US" sz="1400" b="0" i="0" kern="1200" baseline="0" dirty="0">
              <a:latin typeface="Times New Roman" panose="02020603050405020304" pitchFamily="18" charset="0"/>
              <a:cs typeface="Times New Roman" panose="02020603050405020304" pitchFamily="18" charset="0"/>
            </a:rPr>
            <a:t>Company can suggest more better approaches than NPS to gauge customer loyalty by scoping it as additional project.</a:t>
          </a:r>
          <a:endParaRPr lang="en-US" sz="1400" kern="1200" dirty="0">
            <a:latin typeface="Times New Roman" panose="02020603050405020304" pitchFamily="18" charset="0"/>
            <a:cs typeface="Times New Roman" panose="02020603050405020304" pitchFamily="18" charset="0"/>
          </a:endParaRPr>
        </a:p>
      </dsp:txBody>
      <dsp:txXfrm>
        <a:off x="7337763" y="600848"/>
        <a:ext cx="4307189" cy="37688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484A2-04E6-4BEA-BC2A-B8CAD88FF42D}">
      <dsp:nvSpPr>
        <dsp:cNvPr id="0" name=""/>
        <dsp:cNvSpPr/>
      </dsp:nvSpPr>
      <dsp:spPr>
        <a:xfrm>
          <a:off x="0" y="66968"/>
          <a:ext cx="1051560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What are the business objectives?</a:t>
          </a:r>
          <a:endParaRPr lang="en-US" sz="2200" kern="1200"/>
        </a:p>
      </dsp:txBody>
      <dsp:txXfrm>
        <a:off x="25130" y="92098"/>
        <a:ext cx="10465340" cy="464540"/>
      </dsp:txXfrm>
    </dsp:sp>
    <dsp:sp modelId="{C2B5B201-4D5C-4CAC-AF7D-5328091F8BE5}">
      <dsp:nvSpPr>
        <dsp:cNvPr id="0" name=""/>
        <dsp:cNvSpPr/>
      </dsp:nvSpPr>
      <dsp:spPr>
        <a:xfrm>
          <a:off x="0" y="581768"/>
          <a:ext cx="10515600" cy="173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a:t>The company wants to add the feature of data analysis in its features toolkit to increase its product offering to its customers.</a:t>
          </a:r>
          <a:endParaRPr lang="en-US" sz="1700" kern="1200"/>
        </a:p>
        <a:p>
          <a:pPr marL="171450" lvl="1" indent="-171450" algn="l" defTabSz="755650">
            <a:lnSpc>
              <a:spcPct val="90000"/>
            </a:lnSpc>
            <a:spcBef>
              <a:spcPct val="0"/>
            </a:spcBef>
            <a:spcAft>
              <a:spcPct val="20000"/>
            </a:spcAft>
            <a:buChar char="•"/>
          </a:pPr>
          <a:r>
            <a:rPr lang="en-US" sz="1700" b="0" i="0" kern="1200"/>
            <a:t>Initially, the plan is to provide some free key insights on the data collected in the survey platform and later use different marketing channels to make the customer aware the company can do much more to meet their customers' analysis requirement. </a:t>
          </a:r>
          <a:endParaRPr lang="en-US" sz="1700" kern="1200"/>
        </a:p>
        <a:p>
          <a:pPr marL="171450" lvl="1" indent="-171450" algn="l" defTabSz="755650">
            <a:lnSpc>
              <a:spcPct val="90000"/>
            </a:lnSpc>
            <a:spcBef>
              <a:spcPct val="0"/>
            </a:spcBef>
            <a:spcAft>
              <a:spcPct val="20000"/>
            </a:spcAft>
            <a:buChar char="•"/>
          </a:pPr>
          <a:r>
            <a:rPr lang="en-US" sz="1700" b="0" i="0" kern="1200"/>
            <a:t>In turn, would lead to a bigger scope for the projects as analysis will also be part of the offering and features of advance analytics will be part of bespoke offerings.</a:t>
          </a:r>
          <a:endParaRPr lang="en-US" sz="1700" kern="1200"/>
        </a:p>
      </dsp:txBody>
      <dsp:txXfrm>
        <a:off x="0" y="581768"/>
        <a:ext cx="10515600" cy="1730520"/>
      </dsp:txXfrm>
    </dsp:sp>
    <dsp:sp modelId="{07107F9A-DD04-4AA0-96AA-CB8058185C5D}">
      <dsp:nvSpPr>
        <dsp:cNvPr id="0" name=""/>
        <dsp:cNvSpPr/>
      </dsp:nvSpPr>
      <dsp:spPr>
        <a:xfrm>
          <a:off x="0" y="2312289"/>
          <a:ext cx="1051560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What is the data analysis goals?</a:t>
          </a:r>
          <a:endParaRPr lang="en-US" sz="2200" kern="1200"/>
        </a:p>
      </dsp:txBody>
      <dsp:txXfrm>
        <a:off x="25130" y="2337419"/>
        <a:ext cx="10465340" cy="464540"/>
      </dsp:txXfrm>
    </dsp:sp>
    <dsp:sp modelId="{54CA6D08-FECB-435D-A9B4-CF553C8F669B}">
      <dsp:nvSpPr>
        <dsp:cNvPr id="0" name=""/>
        <dsp:cNvSpPr/>
      </dsp:nvSpPr>
      <dsp:spPr>
        <a:xfrm>
          <a:off x="0" y="2827089"/>
          <a:ext cx="10515600" cy="145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a:t>The analysis goals for this project were focused on one survey. For the data collected for this survey, key insights were to be analyzed with the help of data science techniques and present those insights utilizing a dashboard so that the client can make actionable decisions.</a:t>
          </a:r>
          <a:endParaRPr lang="en-US" sz="1700" kern="1200"/>
        </a:p>
        <a:p>
          <a:pPr marL="171450" lvl="1" indent="-171450" algn="l" defTabSz="755650">
            <a:lnSpc>
              <a:spcPct val="90000"/>
            </a:lnSpc>
            <a:spcBef>
              <a:spcPct val="0"/>
            </a:spcBef>
            <a:spcAft>
              <a:spcPct val="20000"/>
            </a:spcAft>
            <a:buChar char="•"/>
          </a:pPr>
          <a:r>
            <a:rPr lang="en-US" sz="1700" b="0" i="0" kern="1200"/>
            <a:t>If the analysis is liked by the client and they decide to use it, the sales team will pitch the budget for enhancing the dashboard to make it as real-time such that every new data collected will be available for the team in the dashboard.</a:t>
          </a:r>
          <a:endParaRPr lang="en-US" sz="1700" kern="1200"/>
        </a:p>
      </dsp:txBody>
      <dsp:txXfrm>
        <a:off x="0" y="2827089"/>
        <a:ext cx="10515600" cy="1457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561CB-EE63-4CD6-BC42-76A40A2876A5}">
      <dsp:nvSpPr>
        <dsp:cNvPr id="0" name=""/>
        <dsp:cNvSpPr/>
      </dsp:nvSpPr>
      <dsp:spPr>
        <a:xfrm>
          <a:off x="0" y="3092"/>
          <a:ext cx="11900602" cy="3212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Initial Data Collection:</a:t>
          </a:r>
          <a:endParaRPr lang="en-US" sz="1400" kern="1200" dirty="0">
            <a:latin typeface="Times New Roman" panose="02020603050405020304" pitchFamily="18" charset="0"/>
            <a:cs typeface="Times New Roman" panose="02020603050405020304" pitchFamily="18" charset="0"/>
          </a:endParaRPr>
        </a:p>
      </dsp:txBody>
      <dsp:txXfrm>
        <a:off x="15680" y="18772"/>
        <a:ext cx="11869242" cy="289847"/>
      </dsp:txXfrm>
    </dsp:sp>
    <dsp:sp modelId="{C7ED9420-7B39-4B44-ACDD-4E29D35799C2}">
      <dsp:nvSpPr>
        <dsp:cNvPr id="0" name=""/>
        <dsp:cNvSpPr/>
      </dsp:nvSpPr>
      <dsp:spPr>
        <a:xfrm>
          <a:off x="0" y="324300"/>
          <a:ext cx="11900602" cy="852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7844"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b="0" i="0" kern="1200" dirty="0">
              <a:latin typeface="Times New Roman" panose="02020603050405020304" pitchFamily="18" charset="0"/>
              <a:cs typeface="Times New Roman" panose="02020603050405020304" pitchFamily="18" charset="0"/>
            </a:rPr>
            <a:t>Data is collected daily using a </a:t>
          </a:r>
          <a:r>
            <a:rPr lang="en-US" sz="1200" b="0" i="0" kern="1200" dirty="0" err="1">
              <a:latin typeface="Times New Roman" panose="02020603050405020304" pitchFamily="18" charset="0"/>
              <a:cs typeface="Times New Roman" panose="02020603050405020304" pitchFamily="18" charset="0"/>
            </a:rPr>
            <a:t>MWeb</a:t>
          </a:r>
          <a:r>
            <a:rPr lang="en-US" sz="1200" b="0" i="0" kern="1200" dirty="0">
              <a:latin typeface="Times New Roman" panose="02020603050405020304" pitchFamily="18" charset="0"/>
              <a:cs typeface="Times New Roman" panose="02020603050405020304" pitchFamily="18" charset="0"/>
            </a:rPr>
            <a:t> survey. The survey platform enables its client, </a:t>
          </a:r>
          <a:r>
            <a:rPr lang="en-US" sz="1200" b="0" i="0" kern="1200" dirty="0" err="1">
              <a:latin typeface="Times New Roman" panose="02020603050405020304" pitchFamily="18" charset="0"/>
              <a:cs typeface="Times New Roman" panose="02020603050405020304" pitchFamily="18" charset="0"/>
            </a:rPr>
            <a:t>CompanyXYZ</a:t>
          </a:r>
          <a:r>
            <a:rPr lang="en-US" sz="1200" b="0" i="0" kern="1200" dirty="0">
              <a:latin typeface="Times New Roman" panose="02020603050405020304" pitchFamily="18" charset="0"/>
              <a:cs typeface="Times New Roman" panose="02020603050405020304" pitchFamily="18" charset="0"/>
            </a:rPr>
            <a:t> to send email invitations daily at different time intervals with a web survey link.</a:t>
          </a:r>
          <a:br>
            <a:rPr lang="en-US" sz="1200" b="0" i="0" kern="1200" dirty="0">
              <a:latin typeface="Times New Roman" panose="02020603050405020304" pitchFamily="18" charset="0"/>
              <a:cs typeface="Times New Roman" panose="02020603050405020304" pitchFamily="18" charset="0"/>
            </a:rPr>
          </a:b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en-US" sz="1200" b="0" i="0" kern="1200" dirty="0">
              <a:latin typeface="Times New Roman" panose="02020603050405020304" pitchFamily="18" charset="0"/>
              <a:cs typeface="Times New Roman" panose="02020603050405020304" pitchFamily="18" charset="0"/>
            </a:rPr>
            <a:t>Survey targets all those customers who interacted with key touchpoints for different services offered like Internet services, Network Equipment’s, Customer Support, Logistics, and Billing. The survey link enables the participants to answer a short, branded questionnaire that is not too long, focuses on capturing the experiences of the customer, uses NPS as one of the key metrics.</a:t>
          </a:r>
          <a:endParaRPr lang="en-US" sz="1200" kern="1200" dirty="0">
            <a:latin typeface="Times New Roman" panose="02020603050405020304" pitchFamily="18" charset="0"/>
            <a:cs typeface="Times New Roman" panose="02020603050405020304" pitchFamily="18" charset="0"/>
          </a:endParaRPr>
        </a:p>
      </dsp:txBody>
      <dsp:txXfrm>
        <a:off x="0" y="324300"/>
        <a:ext cx="11900602" cy="852435"/>
      </dsp:txXfrm>
    </dsp:sp>
    <dsp:sp modelId="{23684B1F-0182-4132-A088-049810531AF1}">
      <dsp:nvSpPr>
        <dsp:cNvPr id="0" name=""/>
        <dsp:cNvSpPr/>
      </dsp:nvSpPr>
      <dsp:spPr>
        <a:xfrm>
          <a:off x="0" y="1176735"/>
          <a:ext cx="11900602" cy="3212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Describing The Data:</a:t>
          </a:r>
          <a:endParaRPr lang="en-US" sz="1400" kern="1200" dirty="0">
            <a:latin typeface="Times New Roman" panose="02020603050405020304" pitchFamily="18" charset="0"/>
            <a:cs typeface="Times New Roman" panose="02020603050405020304" pitchFamily="18" charset="0"/>
          </a:endParaRPr>
        </a:p>
      </dsp:txBody>
      <dsp:txXfrm>
        <a:off x="15680" y="1192415"/>
        <a:ext cx="11869242" cy="289847"/>
      </dsp:txXfrm>
    </dsp:sp>
    <dsp:sp modelId="{C3285B8A-37AF-41EC-8654-3A0BBB8409FF}">
      <dsp:nvSpPr>
        <dsp:cNvPr id="0" name=""/>
        <dsp:cNvSpPr/>
      </dsp:nvSpPr>
      <dsp:spPr>
        <a:xfrm>
          <a:off x="0" y="1497942"/>
          <a:ext cx="11900602" cy="568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7844"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b="0" i="0" kern="1200" dirty="0">
              <a:latin typeface="Times New Roman" panose="02020603050405020304" pitchFamily="18" charset="0"/>
              <a:cs typeface="Times New Roman" panose="02020603050405020304" pitchFamily="18" charset="0"/>
            </a:rPr>
            <a:t>For this project data collected from Feb-2016 till Jan-2021 is used.</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en-US" sz="1200" b="0" i="0" kern="1200" dirty="0">
              <a:latin typeface="Times New Roman" panose="02020603050405020304" pitchFamily="18" charset="0"/>
              <a:cs typeface="Times New Roman" panose="02020603050405020304" pitchFamily="18" charset="0"/>
            </a:rPr>
            <a:t>Dataset consisted of a total of 5698 records.</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en-US" sz="1200" b="0" i="0" kern="1200" dirty="0">
              <a:latin typeface="Times New Roman" panose="02020603050405020304" pitchFamily="18" charset="0"/>
              <a:cs typeface="Times New Roman" panose="02020603050405020304" pitchFamily="18" charset="0"/>
            </a:rPr>
            <a:t>A total of 15 fields are present and each clearly understood(</a:t>
          </a:r>
          <a:r>
            <a:rPr lang="en-US" sz="1200" b="0" i="1" kern="1200" dirty="0">
              <a:latin typeface="Times New Roman" panose="02020603050405020304" pitchFamily="18" charset="0"/>
              <a:cs typeface="Times New Roman" panose="02020603050405020304" pitchFamily="18" charset="0"/>
            </a:rPr>
            <a:t>fig. below</a:t>
          </a:r>
          <a:r>
            <a:rPr lang="en-US" sz="1200" b="0" i="0" kern="1200" dirty="0">
              <a:latin typeface="Times New Roman" panose="02020603050405020304" pitchFamily="18" charset="0"/>
              <a:cs typeface="Times New Roman" panose="02020603050405020304" pitchFamily="18" charset="0"/>
            </a:rPr>
            <a:t>)</a:t>
          </a:r>
          <a:endParaRPr lang="en-US" sz="1200" kern="1200" dirty="0">
            <a:latin typeface="Times New Roman" panose="02020603050405020304" pitchFamily="18" charset="0"/>
            <a:cs typeface="Times New Roman" panose="02020603050405020304" pitchFamily="18" charset="0"/>
          </a:endParaRPr>
        </a:p>
      </dsp:txBody>
      <dsp:txXfrm>
        <a:off x="0" y="1497942"/>
        <a:ext cx="11900602" cy="568290"/>
      </dsp:txXfrm>
    </dsp:sp>
    <dsp:sp modelId="{A139264A-0531-4F73-8D12-60DFC6DE9DA1}">
      <dsp:nvSpPr>
        <dsp:cNvPr id="0" name=""/>
        <dsp:cNvSpPr/>
      </dsp:nvSpPr>
      <dsp:spPr>
        <a:xfrm>
          <a:off x="0" y="2066233"/>
          <a:ext cx="11900602" cy="3212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Signing Off The Data Quality:</a:t>
          </a:r>
          <a:endParaRPr lang="en-US" sz="1400" kern="1200" dirty="0">
            <a:latin typeface="Times New Roman" panose="02020603050405020304" pitchFamily="18" charset="0"/>
            <a:cs typeface="Times New Roman" panose="02020603050405020304" pitchFamily="18" charset="0"/>
          </a:endParaRPr>
        </a:p>
      </dsp:txBody>
      <dsp:txXfrm>
        <a:off x="15680" y="2081913"/>
        <a:ext cx="11869242" cy="289847"/>
      </dsp:txXfrm>
    </dsp:sp>
    <dsp:sp modelId="{A49F5114-7C17-475C-B8FF-7A1ADEC41C7C}">
      <dsp:nvSpPr>
        <dsp:cNvPr id="0" name=""/>
        <dsp:cNvSpPr/>
      </dsp:nvSpPr>
      <dsp:spPr>
        <a:xfrm>
          <a:off x="0" y="2387440"/>
          <a:ext cx="11900602" cy="77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7844"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b="0" i="0" kern="1200" dirty="0">
              <a:latin typeface="Times New Roman" panose="02020603050405020304" pitchFamily="18" charset="0"/>
              <a:cs typeface="Times New Roman" panose="02020603050405020304" pitchFamily="18" charset="0"/>
            </a:rPr>
            <a:t>A lot of users did not comment on NPS scores.</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en-US" sz="1200" b="0" i="0" kern="1200" dirty="0">
              <a:latin typeface="Times New Roman" panose="02020603050405020304" pitchFamily="18" charset="0"/>
              <a:cs typeface="Times New Roman" panose="02020603050405020304" pitchFamily="18" charset="0"/>
            </a:rPr>
            <a:t>Partial completes were not considered and reported to the project team so they can monitor.</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en-US" sz="1200" b="0" i="0" kern="1200" dirty="0">
              <a:latin typeface="Times New Roman" panose="02020603050405020304" pitchFamily="18" charset="0"/>
              <a:cs typeface="Times New Roman" panose="02020603050405020304" pitchFamily="18" charset="0"/>
            </a:rPr>
            <a:t>NPS Score had label and comment in some instances which need to be cleaned to have only the value.</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en-US" sz="1200" b="0" i="0" kern="1200" dirty="0">
              <a:latin typeface="Times New Roman" panose="02020603050405020304" pitchFamily="18" charset="0"/>
              <a:cs typeface="Times New Roman" panose="02020603050405020304" pitchFamily="18" charset="0"/>
            </a:rPr>
            <a:t>Data quality was signed off for the next phase of analysis.</a:t>
          </a:r>
          <a:endParaRPr lang="en-US" sz="1200" kern="1200" dirty="0">
            <a:latin typeface="Times New Roman" panose="02020603050405020304" pitchFamily="18" charset="0"/>
            <a:cs typeface="Times New Roman" panose="02020603050405020304" pitchFamily="18" charset="0"/>
          </a:endParaRPr>
        </a:p>
      </dsp:txBody>
      <dsp:txXfrm>
        <a:off x="0" y="2387440"/>
        <a:ext cx="11900602" cy="7712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D38DA-B1B7-45E1-9918-7382C4476C6D}">
      <dsp:nvSpPr>
        <dsp:cNvPr id="0" name=""/>
        <dsp:cNvSpPr/>
      </dsp:nvSpPr>
      <dsp:spPr>
        <a:xfrm rot="5400000">
          <a:off x="-179747" y="180063"/>
          <a:ext cx="1198317" cy="838822"/>
        </a:xfrm>
        <a:prstGeom prst="chevron">
          <a:avLst/>
        </a:prstGeom>
        <a:solidFill>
          <a:schemeClr val="accent1">
            <a:shade val="50000"/>
            <a:hueOff val="0"/>
            <a:satOff val="0"/>
            <a:lumOff val="0"/>
            <a:alphaOff val="0"/>
          </a:schemeClr>
        </a:solidFill>
        <a:ln w="25400"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0" i="0" kern="1200"/>
            <a:t>Masking</a:t>
          </a:r>
          <a:endParaRPr lang="en-US" sz="1300" kern="1200"/>
        </a:p>
      </dsp:txBody>
      <dsp:txXfrm rot="-5400000">
        <a:off x="1" y="419726"/>
        <a:ext cx="838822" cy="359495"/>
      </dsp:txXfrm>
    </dsp:sp>
    <dsp:sp modelId="{EC7EFF28-6F14-4CC3-AE37-4454E67FABD5}">
      <dsp:nvSpPr>
        <dsp:cNvPr id="0" name=""/>
        <dsp:cNvSpPr/>
      </dsp:nvSpPr>
      <dsp:spPr>
        <a:xfrm rot="5400000">
          <a:off x="5287757" y="-4448620"/>
          <a:ext cx="778906" cy="9676777"/>
        </a:xfrm>
        <a:prstGeom prst="round2SameRect">
          <a:avLst/>
        </a:prstGeom>
        <a:solidFill>
          <a:schemeClr val="lt1">
            <a:alpha val="90000"/>
            <a:hueOff val="0"/>
            <a:satOff val="0"/>
            <a:lumOff val="0"/>
            <a:alphaOff val="0"/>
          </a:schemeClr>
        </a:solidFill>
        <a:ln w="25400"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Features containing sensitive information were masked using Python</a:t>
          </a:r>
        </a:p>
      </dsp:txBody>
      <dsp:txXfrm rot="-5400000">
        <a:off x="838822" y="38338"/>
        <a:ext cx="9638754" cy="702860"/>
      </dsp:txXfrm>
    </dsp:sp>
    <dsp:sp modelId="{DD36A2C2-C381-4C1B-85AA-4AEB53C6D28F}">
      <dsp:nvSpPr>
        <dsp:cNvPr id="0" name=""/>
        <dsp:cNvSpPr/>
      </dsp:nvSpPr>
      <dsp:spPr>
        <a:xfrm rot="5400000">
          <a:off x="-179747" y="1230859"/>
          <a:ext cx="1198317" cy="838822"/>
        </a:xfrm>
        <a:prstGeom prst="chevron">
          <a:avLst/>
        </a:prstGeom>
        <a:solidFill>
          <a:schemeClr val="accent1">
            <a:shade val="50000"/>
            <a:hueOff val="167129"/>
            <a:satOff val="4478"/>
            <a:lumOff val="19726"/>
            <a:alphaOff val="0"/>
          </a:schemeClr>
        </a:solidFill>
        <a:ln w="25400" cap="flat" cmpd="sng" algn="ctr">
          <a:solidFill>
            <a:schemeClr val="accent1">
              <a:shade val="50000"/>
              <a:hueOff val="167129"/>
              <a:satOff val="4478"/>
              <a:lumOff val="197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0" i="0" kern="1200"/>
            <a:t>New Fields Creation</a:t>
          </a:r>
          <a:endParaRPr lang="en-US" sz="1300" kern="1200"/>
        </a:p>
      </dsp:txBody>
      <dsp:txXfrm rot="-5400000">
        <a:off x="1" y="1470522"/>
        <a:ext cx="838822" cy="359495"/>
      </dsp:txXfrm>
    </dsp:sp>
    <dsp:sp modelId="{D77241CF-77B5-45CB-A4B0-64AEC0EE60D4}">
      <dsp:nvSpPr>
        <dsp:cNvPr id="0" name=""/>
        <dsp:cNvSpPr/>
      </dsp:nvSpPr>
      <dsp:spPr>
        <a:xfrm rot="5400000">
          <a:off x="5287757" y="-3397823"/>
          <a:ext cx="778906" cy="9676777"/>
        </a:xfrm>
        <a:prstGeom prst="round2SameRect">
          <a:avLst/>
        </a:prstGeom>
        <a:solidFill>
          <a:schemeClr val="lt1">
            <a:alpha val="90000"/>
            <a:hueOff val="0"/>
            <a:satOff val="0"/>
            <a:lumOff val="0"/>
            <a:alphaOff val="0"/>
          </a:schemeClr>
        </a:solidFill>
        <a:ln w="25400" cap="flat" cmpd="sng" algn="ctr">
          <a:solidFill>
            <a:schemeClr val="accent1">
              <a:shade val="50000"/>
              <a:hueOff val="167129"/>
              <a:satOff val="4478"/>
              <a:lumOff val="197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Year, Quarter &amp; Month created from Date field</a:t>
          </a: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High Effort &amp; Low Effort created from CES Score</a:t>
          </a:r>
        </a:p>
      </dsp:txBody>
      <dsp:txXfrm rot="-5400000">
        <a:off x="838822" y="1089135"/>
        <a:ext cx="9638754" cy="702860"/>
      </dsp:txXfrm>
    </dsp:sp>
    <dsp:sp modelId="{05061B52-90CD-4564-9C6D-9E41A50E828E}">
      <dsp:nvSpPr>
        <dsp:cNvPr id="0" name=""/>
        <dsp:cNvSpPr/>
      </dsp:nvSpPr>
      <dsp:spPr>
        <a:xfrm rot="5400000">
          <a:off x="-179747" y="2281656"/>
          <a:ext cx="1198317" cy="838822"/>
        </a:xfrm>
        <a:prstGeom prst="chevron">
          <a:avLst/>
        </a:prstGeom>
        <a:solidFill>
          <a:schemeClr val="accent1">
            <a:shade val="50000"/>
            <a:hueOff val="334258"/>
            <a:satOff val="8955"/>
            <a:lumOff val="39453"/>
            <a:alphaOff val="0"/>
          </a:schemeClr>
        </a:solidFill>
        <a:ln w="25400" cap="flat" cmpd="sng" algn="ctr">
          <a:solidFill>
            <a:schemeClr val="accent1">
              <a:shade val="50000"/>
              <a:hueOff val="334258"/>
              <a:satOff val="8955"/>
              <a:lumOff val="394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0" i="0" kern="1200"/>
            <a:t>Imputation</a:t>
          </a:r>
          <a:endParaRPr lang="en-US" sz="1300" kern="1200"/>
        </a:p>
      </dsp:txBody>
      <dsp:txXfrm rot="-5400000">
        <a:off x="1" y="2521319"/>
        <a:ext cx="838822" cy="359495"/>
      </dsp:txXfrm>
    </dsp:sp>
    <dsp:sp modelId="{EF5C1997-6F63-424A-8A96-3D615627330B}">
      <dsp:nvSpPr>
        <dsp:cNvPr id="0" name=""/>
        <dsp:cNvSpPr/>
      </dsp:nvSpPr>
      <dsp:spPr>
        <a:xfrm rot="5400000">
          <a:off x="5287757" y="-2347027"/>
          <a:ext cx="778906" cy="9676777"/>
        </a:xfrm>
        <a:prstGeom prst="round2SameRect">
          <a:avLst/>
        </a:prstGeom>
        <a:solidFill>
          <a:schemeClr val="lt1">
            <a:alpha val="90000"/>
            <a:hueOff val="0"/>
            <a:satOff val="0"/>
            <a:lumOff val="0"/>
            <a:alphaOff val="0"/>
          </a:schemeClr>
        </a:solidFill>
        <a:ln w="25400" cap="flat" cmpd="sng" algn="ctr">
          <a:solidFill>
            <a:schemeClr val="accent1">
              <a:shade val="50000"/>
              <a:hueOff val="334258"/>
              <a:satOff val="8955"/>
              <a:lumOff val="394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600" kern="1200" dirty="0">
              <a:latin typeface="Times New Roman" panose="02020603050405020304" pitchFamily="18" charset="0"/>
              <a:cs typeface="Times New Roman" panose="02020603050405020304" pitchFamily="18" charset="0"/>
            </a:rPr>
            <a:t>A lot of participants did not provide comments. Such data was imputed with No comment as it will be good to understand what % of the users did not provide the feedback.</a:t>
          </a:r>
          <a:endParaRPr lang="en-US" sz="1600" kern="1200" dirty="0">
            <a:latin typeface="Times New Roman" panose="02020603050405020304" pitchFamily="18" charset="0"/>
            <a:cs typeface="Times New Roman" panose="02020603050405020304" pitchFamily="18" charset="0"/>
          </a:endParaRPr>
        </a:p>
      </dsp:txBody>
      <dsp:txXfrm rot="-5400000">
        <a:off x="838822" y="2139931"/>
        <a:ext cx="9638754" cy="702860"/>
      </dsp:txXfrm>
    </dsp:sp>
    <dsp:sp modelId="{61C02F2D-7B61-4AF6-A2F3-0D96414C2ED8}">
      <dsp:nvSpPr>
        <dsp:cNvPr id="0" name=""/>
        <dsp:cNvSpPr/>
      </dsp:nvSpPr>
      <dsp:spPr>
        <a:xfrm rot="5400000">
          <a:off x="-179747" y="3332452"/>
          <a:ext cx="1198317" cy="838822"/>
        </a:xfrm>
        <a:prstGeom prst="chevron">
          <a:avLst/>
        </a:prstGeom>
        <a:solidFill>
          <a:schemeClr val="accent1">
            <a:shade val="50000"/>
            <a:hueOff val="167129"/>
            <a:satOff val="4478"/>
            <a:lumOff val="19726"/>
            <a:alphaOff val="0"/>
          </a:schemeClr>
        </a:solidFill>
        <a:ln w="25400" cap="flat" cmpd="sng" algn="ctr">
          <a:solidFill>
            <a:schemeClr val="accent1">
              <a:shade val="50000"/>
              <a:hueOff val="167129"/>
              <a:satOff val="4478"/>
              <a:lumOff val="197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0" i="0" kern="1200"/>
            <a:t>Binning</a:t>
          </a:r>
          <a:endParaRPr lang="en-US" sz="1300" kern="1200"/>
        </a:p>
      </dsp:txBody>
      <dsp:txXfrm rot="-5400000">
        <a:off x="1" y="3572115"/>
        <a:ext cx="838822" cy="359495"/>
      </dsp:txXfrm>
    </dsp:sp>
    <dsp:sp modelId="{48056DC7-A0C7-4472-8DD6-BA8A92924644}">
      <dsp:nvSpPr>
        <dsp:cNvPr id="0" name=""/>
        <dsp:cNvSpPr/>
      </dsp:nvSpPr>
      <dsp:spPr>
        <a:xfrm rot="5400000">
          <a:off x="5287757" y="-1296230"/>
          <a:ext cx="778906" cy="9676777"/>
        </a:xfrm>
        <a:prstGeom prst="round2SameRect">
          <a:avLst/>
        </a:prstGeom>
        <a:solidFill>
          <a:schemeClr val="lt1">
            <a:alpha val="90000"/>
            <a:hueOff val="0"/>
            <a:satOff val="0"/>
            <a:lumOff val="0"/>
            <a:alphaOff val="0"/>
          </a:schemeClr>
        </a:solidFill>
        <a:ln w="25400" cap="flat" cmpd="sng" algn="ctr">
          <a:solidFill>
            <a:schemeClr val="accent1">
              <a:shade val="50000"/>
              <a:hueOff val="167129"/>
              <a:satOff val="4478"/>
              <a:lumOff val="197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Based on the NPS score the participants were grouped into 3 buckets: Promoters (score 9-10), Neutrals (Score 7-8) , Detractors (Score 0-6) and </a:t>
          </a:r>
          <a:r>
            <a:rPr lang="en-IN" sz="1600" kern="1200" dirty="0">
              <a:latin typeface="Times New Roman" panose="02020603050405020304" pitchFamily="18" charset="0"/>
              <a:cs typeface="Times New Roman" panose="02020603050405020304" pitchFamily="18" charset="0"/>
            </a:rPr>
            <a:t>calculate NPS Score for each month by calculating % of promoters and detractors</a:t>
          </a:r>
          <a:endParaRPr lang="en-US" sz="1600" kern="1200" dirty="0">
            <a:latin typeface="Times New Roman" panose="02020603050405020304" pitchFamily="18" charset="0"/>
            <a:cs typeface="Times New Roman" panose="02020603050405020304" pitchFamily="18" charset="0"/>
          </a:endParaRPr>
        </a:p>
      </dsp:txBody>
      <dsp:txXfrm rot="-5400000">
        <a:off x="838822" y="3190728"/>
        <a:ext cx="9638754" cy="7028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F0B62-1665-462D-8960-5924BE6F2B42}">
      <dsp:nvSpPr>
        <dsp:cNvPr id="0" name=""/>
        <dsp:cNvSpPr/>
      </dsp:nvSpPr>
      <dsp:spPr>
        <a:xfrm rot="5400000">
          <a:off x="-651426" y="655673"/>
          <a:ext cx="4342843" cy="303999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b="1" i="0" kern="1200" dirty="0"/>
            <a:t>To correlate the NPS sentiments with NPS Score we will have to use Sentiment Analysis. </a:t>
          </a:r>
        </a:p>
        <a:p>
          <a:pPr marL="0" lvl="0" indent="0" algn="l" defTabSz="533400">
            <a:lnSpc>
              <a:spcPct val="90000"/>
            </a:lnSpc>
            <a:spcBef>
              <a:spcPct val="0"/>
            </a:spcBef>
            <a:spcAft>
              <a:spcPct val="35000"/>
            </a:spcAft>
            <a:buNone/>
          </a:pPr>
          <a:endParaRPr lang="en-US" sz="1200" b="1" i="0" kern="1200" dirty="0"/>
        </a:p>
        <a:p>
          <a:pPr marL="0" lvl="0" indent="0" algn="l" defTabSz="533400">
            <a:lnSpc>
              <a:spcPct val="90000"/>
            </a:lnSpc>
            <a:spcBef>
              <a:spcPct val="0"/>
            </a:spcBef>
            <a:spcAft>
              <a:spcPct val="35000"/>
            </a:spcAft>
            <a:buNone/>
          </a:pPr>
          <a:r>
            <a:rPr lang="en-US" sz="1200" b="1" i="0" kern="1200" dirty="0"/>
            <a:t>Before running sentiment analysis on the comments, the following pre-processing steps were implemented by making use of NLTK:</a:t>
          </a:r>
          <a:endParaRPr lang="en-US" sz="1200" b="1" kern="1200" dirty="0"/>
        </a:p>
      </dsp:txBody>
      <dsp:txXfrm rot="-5400000">
        <a:off x="1" y="1524241"/>
        <a:ext cx="3039990" cy="1302853"/>
      </dsp:txXfrm>
    </dsp:sp>
    <dsp:sp modelId="{F503DECE-3757-42A2-ABC3-E759E700A908}">
      <dsp:nvSpPr>
        <dsp:cNvPr id="0" name=""/>
        <dsp:cNvSpPr/>
      </dsp:nvSpPr>
      <dsp:spPr>
        <a:xfrm rot="5400000">
          <a:off x="5365628" y="-2321391"/>
          <a:ext cx="2824332" cy="74756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i="0" kern="1200" dirty="0"/>
            <a:t>Lowercasing</a:t>
          </a:r>
          <a:endParaRPr lang="en-US" sz="2400" kern="1200" dirty="0"/>
        </a:p>
        <a:p>
          <a:pPr marL="228600" lvl="1" indent="-228600" algn="l" defTabSz="1066800">
            <a:lnSpc>
              <a:spcPct val="90000"/>
            </a:lnSpc>
            <a:spcBef>
              <a:spcPct val="0"/>
            </a:spcBef>
            <a:spcAft>
              <a:spcPct val="15000"/>
            </a:spcAft>
            <a:buChar char="•"/>
          </a:pPr>
          <a:r>
            <a:rPr lang="en-US" sz="2400" b="1" i="0" kern="1200" dirty="0"/>
            <a:t>Removal of Punctuations</a:t>
          </a:r>
          <a:endParaRPr lang="en-US" sz="2400" kern="1200" dirty="0"/>
        </a:p>
        <a:p>
          <a:pPr marL="228600" lvl="1" indent="-228600" algn="l" defTabSz="1066800">
            <a:lnSpc>
              <a:spcPct val="90000"/>
            </a:lnSpc>
            <a:spcBef>
              <a:spcPct val="0"/>
            </a:spcBef>
            <a:spcAft>
              <a:spcPct val="15000"/>
            </a:spcAft>
            <a:buChar char="•"/>
          </a:pPr>
          <a:r>
            <a:rPr lang="en-US" sz="2400" b="1" i="0" kern="1200" dirty="0"/>
            <a:t>Spelling Correction</a:t>
          </a:r>
          <a:endParaRPr lang="en-US" sz="2400" kern="1200" dirty="0"/>
        </a:p>
        <a:p>
          <a:pPr marL="228600" lvl="1" indent="-228600" algn="l" defTabSz="1066800">
            <a:lnSpc>
              <a:spcPct val="90000"/>
            </a:lnSpc>
            <a:spcBef>
              <a:spcPct val="0"/>
            </a:spcBef>
            <a:spcAft>
              <a:spcPct val="15000"/>
            </a:spcAft>
            <a:buChar char="•"/>
          </a:pPr>
          <a:r>
            <a:rPr lang="en-US" sz="2400" b="1" i="0" kern="1200" dirty="0"/>
            <a:t>Stemming</a:t>
          </a:r>
          <a:endParaRPr lang="en-US" sz="2400" kern="1200" dirty="0"/>
        </a:p>
        <a:p>
          <a:pPr marL="228600" lvl="1" indent="-228600" algn="l" defTabSz="1066800">
            <a:lnSpc>
              <a:spcPct val="90000"/>
            </a:lnSpc>
            <a:spcBef>
              <a:spcPct val="0"/>
            </a:spcBef>
            <a:spcAft>
              <a:spcPct val="15000"/>
            </a:spcAft>
            <a:buChar char="•"/>
          </a:pPr>
          <a:r>
            <a:rPr lang="en-US" sz="2400" b="1" i="0" kern="1200" dirty="0"/>
            <a:t>Lemmatization</a:t>
          </a:r>
          <a:endParaRPr lang="en-US" sz="2400" kern="1200" dirty="0"/>
        </a:p>
        <a:p>
          <a:pPr marL="228600" lvl="1" indent="-228600" algn="l" defTabSz="1066800">
            <a:lnSpc>
              <a:spcPct val="90000"/>
            </a:lnSpc>
            <a:spcBef>
              <a:spcPct val="0"/>
            </a:spcBef>
            <a:spcAft>
              <a:spcPct val="15000"/>
            </a:spcAft>
            <a:buChar char="•"/>
          </a:pPr>
          <a:r>
            <a:rPr lang="en-US" sz="2400" b="1" i="0" kern="1200" dirty="0"/>
            <a:t>Stop word Removal</a:t>
          </a:r>
          <a:endParaRPr lang="en-US" sz="2400" kern="1200" dirty="0"/>
        </a:p>
      </dsp:txBody>
      <dsp:txXfrm rot="-5400000">
        <a:off x="3039990" y="142120"/>
        <a:ext cx="7337736" cy="25485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1A211-E83E-4FA7-8E06-04FCD18472F0}">
      <dsp:nvSpPr>
        <dsp:cNvPr id="0" name=""/>
        <dsp:cNvSpPr/>
      </dsp:nvSpPr>
      <dsp:spPr>
        <a:xfrm>
          <a:off x="0" y="337066"/>
          <a:ext cx="4168018" cy="17199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latin typeface="Times New Roman" panose="02020603050405020304" pitchFamily="18" charset="0"/>
              <a:cs typeface="Times New Roman" panose="02020603050405020304" pitchFamily="18" charset="0"/>
            </a:rPr>
            <a:t>The sentiments generated by the Sentiment Analysis model gave a far better frequency of the words most used words in comments via word cloud. </a:t>
          </a:r>
          <a:endParaRPr lang="en-US" sz="2100" kern="1200" dirty="0">
            <a:latin typeface="Times New Roman" panose="02020603050405020304" pitchFamily="18" charset="0"/>
            <a:cs typeface="Times New Roman" panose="02020603050405020304" pitchFamily="18" charset="0"/>
          </a:endParaRPr>
        </a:p>
      </dsp:txBody>
      <dsp:txXfrm>
        <a:off x="83959" y="421025"/>
        <a:ext cx="4000100" cy="1551982"/>
      </dsp:txXfrm>
    </dsp:sp>
    <dsp:sp modelId="{E764A975-5393-4C72-9462-3545D7795322}">
      <dsp:nvSpPr>
        <dsp:cNvPr id="0" name=""/>
        <dsp:cNvSpPr/>
      </dsp:nvSpPr>
      <dsp:spPr>
        <a:xfrm>
          <a:off x="0" y="2117446"/>
          <a:ext cx="4168018" cy="17199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latin typeface="Times New Roman" panose="02020603050405020304" pitchFamily="18" charset="0"/>
              <a:cs typeface="Times New Roman" panose="02020603050405020304" pitchFamily="18" charset="0"/>
            </a:rPr>
            <a:t>The graphs shows the top twenty words for positive NPS sentiment via creating word cloud from direct comments and from Comments after running sentiment analysis.</a:t>
          </a:r>
          <a:endParaRPr lang="en-US" sz="2100" kern="1200" dirty="0">
            <a:latin typeface="Times New Roman" panose="02020603050405020304" pitchFamily="18" charset="0"/>
            <a:cs typeface="Times New Roman" panose="02020603050405020304" pitchFamily="18" charset="0"/>
          </a:endParaRPr>
        </a:p>
      </dsp:txBody>
      <dsp:txXfrm>
        <a:off x="83959" y="2201405"/>
        <a:ext cx="4000100" cy="15519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7A32F-8253-4511-B753-ECA7EB67420C}">
      <dsp:nvSpPr>
        <dsp:cNvPr id="0" name=""/>
        <dsp:cNvSpPr/>
      </dsp:nvSpPr>
      <dsp:spPr>
        <a:xfrm>
          <a:off x="0" y="7227"/>
          <a:ext cx="11634565" cy="524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baseline="0" dirty="0">
              <a:latin typeface="Times New Roman" panose="02020603050405020304" pitchFamily="18" charset="0"/>
              <a:cs typeface="Times New Roman" panose="02020603050405020304" pitchFamily="18" charset="0"/>
            </a:rPr>
            <a:t>Conclusion:</a:t>
          </a:r>
          <a:endParaRPr lang="en-US" sz="1600" kern="1200" dirty="0">
            <a:latin typeface="Times New Roman" panose="02020603050405020304" pitchFamily="18" charset="0"/>
            <a:cs typeface="Times New Roman" panose="02020603050405020304" pitchFamily="18" charset="0"/>
          </a:endParaRPr>
        </a:p>
      </dsp:txBody>
      <dsp:txXfrm>
        <a:off x="25587" y="32814"/>
        <a:ext cx="11583391" cy="472986"/>
      </dsp:txXfrm>
    </dsp:sp>
    <dsp:sp modelId="{758230B6-1E91-491C-9359-C1E10E1CD52B}">
      <dsp:nvSpPr>
        <dsp:cNvPr id="0" name=""/>
        <dsp:cNvSpPr/>
      </dsp:nvSpPr>
      <dsp:spPr>
        <a:xfrm>
          <a:off x="0" y="531387"/>
          <a:ext cx="11634565" cy="1667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39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b="0" i="0" kern="1200" baseline="0" dirty="0">
              <a:latin typeface="Times New Roman" panose="02020603050405020304" pitchFamily="18" charset="0"/>
              <a:cs typeface="Times New Roman" panose="02020603050405020304" pitchFamily="18" charset="0"/>
            </a:rPr>
            <a:t>Dashboard designed here will support the team (Project managers, support staff, senior management etc.) to get a quick overview of how participants of the survey have shared their experience and help them in taking quick action to support the customers better and keep them engaged with the company for a longer duration.</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Char char="•"/>
          </a:pPr>
          <a:r>
            <a:rPr lang="en-US" sz="1400" b="0" i="0" kern="1200" baseline="0" dirty="0">
              <a:latin typeface="Times New Roman" panose="02020603050405020304" pitchFamily="18" charset="0"/>
              <a:cs typeface="Times New Roman" panose="02020603050405020304" pitchFamily="18" charset="0"/>
            </a:rPr>
            <a:t>The Dashboard also provides Sentiment analysis for the NPS and CES comments which allows the team to easily understand the emotions of the participants and narrow down if the NPS Score is really a good predictor for customer retention.</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Char char="•"/>
          </a:pPr>
          <a:r>
            <a:rPr lang="en-US" sz="1400" b="0" i="0" kern="1200" baseline="0" dirty="0" err="1">
              <a:latin typeface="Times New Roman" panose="02020603050405020304" pitchFamily="18" charset="0"/>
              <a:cs typeface="Times New Roman" panose="02020603050405020304" pitchFamily="18" charset="0"/>
            </a:rPr>
            <a:t>Wordcloud</a:t>
          </a:r>
          <a:r>
            <a:rPr lang="en-US" sz="1400" b="0" i="0" kern="1200" baseline="0" dirty="0">
              <a:latin typeface="Times New Roman" panose="02020603050405020304" pitchFamily="18" charset="0"/>
              <a:cs typeface="Times New Roman" panose="02020603050405020304" pitchFamily="18" charset="0"/>
            </a:rPr>
            <a:t> helps in providing a good essence about the emotions and verbs used in the comments. </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Char char="•"/>
          </a:pPr>
          <a:r>
            <a:rPr lang="en-US" sz="1400" b="0" i="0" kern="1200" baseline="0" dirty="0">
              <a:latin typeface="Times New Roman" panose="02020603050405020304" pitchFamily="18" charset="0"/>
              <a:cs typeface="Times New Roman" panose="02020603050405020304" pitchFamily="18" charset="0"/>
            </a:rPr>
            <a:t>With the help of lot of filters, it becomes easy for the team to pinpoint a particular area they want to monitor.</a:t>
          </a:r>
          <a:endParaRPr lang="en-US" sz="1400" kern="1200" dirty="0">
            <a:latin typeface="Times New Roman" panose="02020603050405020304" pitchFamily="18" charset="0"/>
            <a:cs typeface="Times New Roman" panose="02020603050405020304" pitchFamily="18" charset="0"/>
          </a:endParaRPr>
        </a:p>
      </dsp:txBody>
      <dsp:txXfrm>
        <a:off x="0" y="531387"/>
        <a:ext cx="11634565" cy="166711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98767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 name="Google Shape;25;p3"/>
          <p:cNvPicPr preferRelativeResize="0"/>
          <p:nvPr/>
        </p:nvPicPr>
        <p:blipFill rotWithShape="1">
          <a:blip r:embed="rId2">
            <a:alphaModFix/>
          </a:blip>
          <a:srcRect/>
          <a:stretch/>
        </p:blipFill>
        <p:spPr>
          <a:xfrm>
            <a:off x="9191579" y="92974"/>
            <a:ext cx="2926334" cy="780356"/>
          </a:xfrm>
          <a:prstGeom prst="rect">
            <a:avLst/>
          </a:prstGeom>
          <a:noFill/>
          <a:ln>
            <a:noFill/>
          </a:ln>
        </p:spPr>
      </p:pic>
      <p:pic>
        <p:nvPicPr>
          <p:cNvPr id="26" name="Google Shape;26;p3" descr="http://www.singaporexdexperience.com/application/views/public/images/orange-line-bg-inside2.png"/>
          <p:cNvPicPr preferRelativeResize="0"/>
          <p:nvPr/>
        </p:nvPicPr>
        <p:blipFill rotWithShape="1">
          <a:blip r:embed="rId3">
            <a:alphaModFix/>
          </a:blip>
          <a:srcRect/>
          <a:stretch/>
        </p:blipFill>
        <p:spPr>
          <a:xfrm>
            <a:off x="0" y="6178481"/>
            <a:ext cx="12191999" cy="609600"/>
          </a:xfrm>
          <a:prstGeom prst="rect">
            <a:avLst/>
          </a:prstGeom>
          <a:noFill/>
          <a:ln>
            <a:noFill/>
          </a:ln>
        </p:spPr>
      </p:pic>
      <p:sp>
        <p:nvSpPr>
          <p:cNvPr id="27" name="Google Shape;27;p3"/>
          <p:cNvSpPr txBox="1">
            <a:spLocks noGrp="1"/>
          </p:cNvSpPr>
          <p:nvPr>
            <p:ph type="dt" idx="10"/>
          </p:nvPr>
        </p:nvSpPr>
        <p:spPr>
          <a:xfrm>
            <a:off x="838200" y="6339439"/>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7239000" y="6357385"/>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7"/>
          <p:cNvPicPr preferRelativeResize="0"/>
          <p:nvPr/>
        </p:nvPicPr>
        <p:blipFill rotWithShape="1">
          <a:blip r:embed="rId2">
            <a:alphaModFix/>
          </a:blip>
          <a:srcRect/>
          <a:stretch/>
        </p:blipFill>
        <p:spPr>
          <a:xfrm>
            <a:off x="9191579" y="92974"/>
            <a:ext cx="2926334" cy="780356"/>
          </a:xfrm>
          <a:prstGeom prst="rect">
            <a:avLst/>
          </a:prstGeom>
          <a:noFill/>
          <a:ln>
            <a:noFill/>
          </a:ln>
        </p:spPr>
      </p:pic>
      <p:pic>
        <p:nvPicPr>
          <p:cNvPr id="56" name="Google Shape;56;p7" descr="http://www.singaporexdexperience.com/application/views/public/images/orange-line-bg-inside2.png"/>
          <p:cNvPicPr preferRelativeResize="0"/>
          <p:nvPr/>
        </p:nvPicPr>
        <p:blipFill rotWithShape="1">
          <a:blip r:embed="rId3">
            <a:alphaModFix/>
          </a:blip>
          <a:srcRect/>
          <a:stretch/>
        </p:blipFill>
        <p:spPr>
          <a:xfrm>
            <a:off x="0" y="6218237"/>
            <a:ext cx="12191999" cy="609600"/>
          </a:xfrm>
          <a:prstGeom prst="rect">
            <a:avLst/>
          </a:prstGeom>
          <a:noFill/>
          <a:ln>
            <a:noFill/>
          </a:ln>
        </p:spPr>
      </p:pic>
      <p:sp>
        <p:nvSpPr>
          <p:cNvPr id="57" name="Google Shape;57;p7"/>
          <p:cNvSpPr txBox="1">
            <a:spLocks noGrp="1"/>
          </p:cNvSpPr>
          <p:nvPr>
            <p:ph type="dt" idx="10"/>
          </p:nvPr>
        </p:nvSpPr>
        <p:spPr>
          <a:xfrm>
            <a:off x="838200" y="6352691"/>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7239000" y="6370637"/>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82998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8" name="Google Shape;68;p9" descr="http://www.singaporexdexperience.com/application/views/public/images/orange-line-bg-inside2.png"/>
          <p:cNvPicPr preferRelativeResize="0"/>
          <p:nvPr/>
        </p:nvPicPr>
        <p:blipFill rotWithShape="1">
          <a:blip r:embed="rId2">
            <a:alphaModFix/>
          </a:blip>
          <a:srcRect/>
          <a:stretch/>
        </p:blipFill>
        <p:spPr>
          <a:xfrm>
            <a:off x="0" y="6178481"/>
            <a:ext cx="12191999" cy="609600"/>
          </a:xfrm>
          <a:prstGeom prst="rect">
            <a:avLst/>
          </a:prstGeom>
          <a:noFill/>
          <a:ln>
            <a:noFill/>
          </a:ln>
        </p:spPr>
      </p:pic>
      <p:sp>
        <p:nvSpPr>
          <p:cNvPr id="69" name="Google Shape;69;p9"/>
          <p:cNvSpPr txBox="1">
            <a:spLocks noGrp="1"/>
          </p:cNvSpPr>
          <p:nvPr>
            <p:ph type="dt" idx="10"/>
          </p:nvPr>
        </p:nvSpPr>
        <p:spPr>
          <a:xfrm>
            <a:off x="838200" y="6352691"/>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7239000" y="6370637"/>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427854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75" name="Google Shape;75;p10" descr="http://www.singaporexdexperience.com/application/views/public/images/orange-line-bg-inside2.png"/>
          <p:cNvPicPr preferRelativeResize="0"/>
          <p:nvPr/>
        </p:nvPicPr>
        <p:blipFill rotWithShape="1">
          <a:blip r:embed="rId2">
            <a:alphaModFix/>
          </a:blip>
          <a:srcRect/>
          <a:stretch/>
        </p:blipFill>
        <p:spPr>
          <a:xfrm>
            <a:off x="0" y="6178481"/>
            <a:ext cx="12191999" cy="609600"/>
          </a:xfrm>
          <a:prstGeom prst="rect">
            <a:avLst/>
          </a:prstGeom>
          <a:noFill/>
          <a:ln>
            <a:noFill/>
          </a:ln>
        </p:spPr>
      </p:pic>
      <p:sp>
        <p:nvSpPr>
          <p:cNvPr id="76" name="Google Shape;76;p10"/>
          <p:cNvSpPr txBox="1">
            <a:spLocks noGrp="1"/>
          </p:cNvSpPr>
          <p:nvPr>
            <p:ph type="dt" idx="10"/>
          </p:nvPr>
        </p:nvSpPr>
        <p:spPr>
          <a:xfrm>
            <a:off x="838200" y="6365943"/>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7239000" y="6383889"/>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903116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1" name="Google Shape;81;p11" descr="http://www.singaporexdexperience.com/application/views/public/images/orange-line-bg-inside2.png"/>
          <p:cNvPicPr preferRelativeResize="0"/>
          <p:nvPr/>
        </p:nvPicPr>
        <p:blipFill rotWithShape="1">
          <a:blip r:embed="rId2">
            <a:alphaModFix/>
          </a:blip>
          <a:srcRect/>
          <a:stretch/>
        </p:blipFill>
        <p:spPr>
          <a:xfrm>
            <a:off x="0" y="6178481"/>
            <a:ext cx="12191999" cy="609600"/>
          </a:xfrm>
          <a:prstGeom prst="rect">
            <a:avLst/>
          </a:prstGeom>
          <a:noFill/>
          <a:ln>
            <a:noFill/>
          </a:ln>
        </p:spPr>
      </p:pic>
      <p:sp>
        <p:nvSpPr>
          <p:cNvPr id="82" name="Google Shape;82;p11"/>
          <p:cNvSpPr txBox="1">
            <a:spLocks noGrp="1"/>
          </p:cNvSpPr>
          <p:nvPr>
            <p:ph type="dt" idx="10"/>
          </p:nvPr>
        </p:nvSpPr>
        <p:spPr>
          <a:xfrm>
            <a:off x="838200" y="6365943"/>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7239000" y="6383889"/>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086934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7" name="Google Shape;87;p12" descr="http://www.singaporexdexperience.com/application/views/public/images/orange-line-bg-inside2.png"/>
          <p:cNvPicPr preferRelativeResize="0"/>
          <p:nvPr/>
        </p:nvPicPr>
        <p:blipFill rotWithShape="1">
          <a:blip r:embed="rId2">
            <a:alphaModFix/>
          </a:blip>
          <a:srcRect/>
          <a:stretch/>
        </p:blipFill>
        <p:spPr>
          <a:xfrm>
            <a:off x="0" y="6204985"/>
            <a:ext cx="12191999" cy="609600"/>
          </a:xfrm>
          <a:prstGeom prst="rect">
            <a:avLst/>
          </a:prstGeom>
          <a:noFill/>
          <a:ln>
            <a:noFill/>
          </a:ln>
        </p:spPr>
      </p:pic>
      <p:sp>
        <p:nvSpPr>
          <p:cNvPr id="88" name="Google Shape;88;p12"/>
          <p:cNvSpPr txBox="1">
            <a:spLocks noGrp="1"/>
          </p:cNvSpPr>
          <p:nvPr>
            <p:ph type="dt" idx="10"/>
          </p:nvPr>
        </p:nvSpPr>
        <p:spPr>
          <a:xfrm>
            <a:off x="838200" y="6339439"/>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7239000" y="6357385"/>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171003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32" name="Google Shape;32;p4" descr="http://www.singaporexdexperience.com/application/views/public/images/orange-line-bg-inside2.png"/>
          <p:cNvPicPr preferRelativeResize="0"/>
          <p:nvPr/>
        </p:nvPicPr>
        <p:blipFill rotWithShape="1">
          <a:blip r:embed="rId2">
            <a:alphaModFix/>
          </a:blip>
          <a:srcRect/>
          <a:stretch/>
        </p:blipFill>
        <p:spPr>
          <a:xfrm>
            <a:off x="0" y="6178481"/>
            <a:ext cx="12191999" cy="609600"/>
          </a:xfrm>
          <a:prstGeom prst="rect">
            <a:avLst/>
          </a:prstGeom>
          <a:noFill/>
          <a:ln>
            <a:noFill/>
          </a:ln>
        </p:spPr>
      </p:pic>
      <p:sp>
        <p:nvSpPr>
          <p:cNvPr id="33" name="Google Shape;33;p4"/>
          <p:cNvSpPr txBox="1">
            <a:spLocks noGrp="1"/>
          </p:cNvSpPr>
          <p:nvPr>
            <p:ph type="dt" idx="10"/>
          </p:nvPr>
        </p:nvSpPr>
        <p:spPr>
          <a:xfrm>
            <a:off x="838200" y="6339439"/>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7239000" y="6357385"/>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8" name="Google Shape;68;p9" descr="http://www.singaporexdexperience.com/application/views/public/images/orange-line-bg-inside2.png"/>
          <p:cNvPicPr preferRelativeResize="0"/>
          <p:nvPr/>
        </p:nvPicPr>
        <p:blipFill rotWithShape="1">
          <a:blip r:embed="rId2">
            <a:alphaModFix/>
          </a:blip>
          <a:srcRect/>
          <a:stretch/>
        </p:blipFill>
        <p:spPr>
          <a:xfrm>
            <a:off x="0" y="6178481"/>
            <a:ext cx="12191999" cy="609600"/>
          </a:xfrm>
          <a:prstGeom prst="rect">
            <a:avLst/>
          </a:prstGeom>
          <a:noFill/>
          <a:ln>
            <a:noFill/>
          </a:ln>
        </p:spPr>
      </p:pic>
      <p:sp>
        <p:nvSpPr>
          <p:cNvPr id="69" name="Google Shape;69;p9"/>
          <p:cNvSpPr txBox="1">
            <a:spLocks noGrp="1"/>
          </p:cNvSpPr>
          <p:nvPr>
            <p:ph type="dt" idx="10"/>
          </p:nvPr>
        </p:nvSpPr>
        <p:spPr>
          <a:xfrm>
            <a:off x="838200" y="6352691"/>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7239000" y="6370637"/>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1" name="Google Shape;81;p11" descr="http://www.singaporexdexperience.com/application/views/public/images/orange-line-bg-inside2.png"/>
          <p:cNvPicPr preferRelativeResize="0"/>
          <p:nvPr/>
        </p:nvPicPr>
        <p:blipFill rotWithShape="1">
          <a:blip r:embed="rId2">
            <a:alphaModFix/>
          </a:blip>
          <a:srcRect/>
          <a:stretch/>
        </p:blipFill>
        <p:spPr>
          <a:xfrm>
            <a:off x="0" y="6178481"/>
            <a:ext cx="12191999" cy="609600"/>
          </a:xfrm>
          <a:prstGeom prst="rect">
            <a:avLst/>
          </a:prstGeom>
          <a:noFill/>
          <a:ln>
            <a:noFill/>
          </a:ln>
        </p:spPr>
      </p:pic>
      <p:sp>
        <p:nvSpPr>
          <p:cNvPr id="82" name="Google Shape;82;p11"/>
          <p:cNvSpPr txBox="1">
            <a:spLocks noGrp="1"/>
          </p:cNvSpPr>
          <p:nvPr>
            <p:ph type="dt" idx="10"/>
          </p:nvPr>
        </p:nvSpPr>
        <p:spPr>
          <a:xfrm>
            <a:off x="838200" y="6365943"/>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7239000" y="6383889"/>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7" name="Google Shape;87;p12" descr="http://www.singaporexdexperience.com/application/views/public/images/orange-line-bg-inside2.png"/>
          <p:cNvPicPr preferRelativeResize="0"/>
          <p:nvPr/>
        </p:nvPicPr>
        <p:blipFill rotWithShape="1">
          <a:blip r:embed="rId2">
            <a:alphaModFix/>
          </a:blip>
          <a:srcRect/>
          <a:stretch/>
        </p:blipFill>
        <p:spPr>
          <a:xfrm>
            <a:off x="0" y="6204985"/>
            <a:ext cx="12191999" cy="609600"/>
          </a:xfrm>
          <a:prstGeom prst="rect">
            <a:avLst/>
          </a:prstGeom>
          <a:noFill/>
          <a:ln>
            <a:noFill/>
          </a:ln>
        </p:spPr>
      </p:pic>
      <p:sp>
        <p:nvSpPr>
          <p:cNvPr id="88" name="Google Shape;88;p12"/>
          <p:cNvSpPr txBox="1">
            <a:spLocks noGrp="1"/>
          </p:cNvSpPr>
          <p:nvPr>
            <p:ph type="dt" idx="10"/>
          </p:nvPr>
        </p:nvSpPr>
        <p:spPr>
          <a:xfrm>
            <a:off x="838200" y="6339439"/>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7239000" y="6357385"/>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9" name="Google Shape;19;p2" descr="http://www.singaporexdexperience.com/application/views/public/images/orange-line-bg-inside2.png"/>
          <p:cNvPicPr preferRelativeResize="0"/>
          <p:nvPr/>
        </p:nvPicPr>
        <p:blipFill rotWithShape="1">
          <a:blip r:embed="rId2">
            <a:alphaModFix/>
          </a:blip>
          <a:srcRect/>
          <a:stretch/>
        </p:blipFill>
        <p:spPr>
          <a:xfrm>
            <a:off x="0" y="6218237"/>
            <a:ext cx="12191999" cy="609600"/>
          </a:xfrm>
          <a:prstGeom prst="rect">
            <a:avLst/>
          </a:prstGeom>
          <a:noFill/>
          <a:ln>
            <a:noFill/>
          </a:ln>
        </p:spPr>
      </p:pic>
      <p:sp>
        <p:nvSpPr>
          <p:cNvPr id="20" name="Google Shape;20;p2"/>
          <p:cNvSpPr txBox="1">
            <a:spLocks noGrp="1"/>
          </p:cNvSpPr>
          <p:nvPr>
            <p:ph type="dt" idx="10"/>
          </p:nvPr>
        </p:nvSpPr>
        <p:spPr>
          <a:xfrm>
            <a:off x="838200" y="6339439"/>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7239000" y="6357385"/>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59209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 name="Google Shape;25;p3"/>
          <p:cNvPicPr preferRelativeResize="0"/>
          <p:nvPr/>
        </p:nvPicPr>
        <p:blipFill rotWithShape="1">
          <a:blip r:embed="rId2">
            <a:alphaModFix/>
          </a:blip>
          <a:srcRect/>
          <a:stretch/>
        </p:blipFill>
        <p:spPr>
          <a:xfrm>
            <a:off x="9191579" y="92974"/>
            <a:ext cx="2926334" cy="780356"/>
          </a:xfrm>
          <a:prstGeom prst="rect">
            <a:avLst/>
          </a:prstGeom>
          <a:noFill/>
          <a:ln>
            <a:noFill/>
          </a:ln>
        </p:spPr>
      </p:pic>
      <p:pic>
        <p:nvPicPr>
          <p:cNvPr id="26" name="Google Shape;26;p3" descr="http://www.singaporexdexperience.com/application/views/public/images/orange-line-bg-inside2.png"/>
          <p:cNvPicPr preferRelativeResize="0"/>
          <p:nvPr/>
        </p:nvPicPr>
        <p:blipFill rotWithShape="1">
          <a:blip r:embed="rId3">
            <a:alphaModFix/>
          </a:blip>
          <a:srcRect/>
          <a:stretch/>
        </p:blipFill>
        <p:spPr>
          <a:xfrm>
            <a:off x="0" y="6178481"/>
            <a:ext cx="12191999" cy="609600"/>
          </a:xfrm>
          <a:prstGeom prst="rect">
            <a:avLst/>
          </a:prstGeom>
          <a:noFill/>
          <a:ln>
            <a:noFill/>
          </a:ln>
        </p:spPr>
      </p:pic>
      <p:sp>
        <p:nvSpPr>
          <p:cNvPr id="27" name="Google Shape;27;p3"/>
          <p:cNvSpPr txBox="1">
            <a:spLocks noGrp="1"/>
          </p:cNvSpPr>
          <p:nvPr>
            <p:ph type="dt" idx="10"/>
          </p:nvPr>
        </p:nvSpPr>
        <p:spPr>
          <a:xfrm>
            <a:off x="838200" y="6339439"/>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7239000" y="6357385"/>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1732691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32" name="Google Shape;32;p4" descr="http://www.singaporexdexperience.com/application/views/public/images/orange-line-bg-inside2.png"/>
          <p:cNvPicPr preferRelativeResize="0"/>
          <p:nvPr/>
        </p:nvPicPr>
        <p:blipFill rotWithShape="1">
          <a:blip r:embed="rId2">
            <a:alphaModFix/>
          </a:blip>
          <a:srcRect/>
          <a:stretch/>
        </p:blipFill>
        <p:spPr>
          <a:xfrm>
            <a:off x="0" y="6178481"/>
            <a:ext cx="12191999" cy="609600"/>
          </a:xfrm>
          <a:prstGeom prst="rect">
            <a:avLst/>
          </a:prstGeom>
          <a:noFill/>
          <a:ln>
            <a:noFill/>
          </a:ln>
        </p:spPr>
      </p:pic>
      <p:sp>
        <p:nvSpPr>
          <p:cNvPr id="33" name="Google Shape;33;p4"/>
          <p:cNvSpPr txBox="1">
            <a:spLocks noGrp="1"/>
          </p:cNvSpPr>
          <p:nvPr>
            <p:ph type="dt" idx="10"/>
          </p:nvPr>
        </p:nvSpPr>
        <p:spPr>
          <a:xfrm>
            <a:off x="838200" y="6339439"/>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7239000" y="6357385"/>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23202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9" name="Google Shape;49;p6"/>
          <p:cNvPicPr preferRelativeResize="0"/>
          <p:nvPr/>
        </p:nvPicPr>
        <p:blipFill rotWithShape="1">
          <a:blip r:embed="rId2">
            <a:alphaModFix/>
          </a:blip>
          <a:srcRect/>
          <a:stretch/>
        </p:blipFill>
        <p:spPr>
          <a:xfrm>
            <a:off x="9191579" y="92974"/>
            <a:ext cx="2926334" cy="780356"/>
          </a:xfrm>
          <a:prstGeom prst="rect">
            <a:avLst/>
          </a:prstGeom>
          <a:noFill/>
          <a:ln>
            <a:noFill/>
          </a:ln>
        </p:spPr>
      </p:pic>
      <p:pic>
        <p:nvPicPr>
          <p:cNvPr id="50" name="Google Shape;50;p6" descr="http://www.singaporexdexperience.com/application/views/public/images/orange-line-bg-inside2.png"/>
          <p:cNvPicPr preferRelativeResize="0"/>
          <p:nvPr/>
        </p:nvPicPr>
        <p:blipFill rotWithShape="1">
          <a:blip r:embed="rId3">
            <a:alphaModFix/>
          </a:blip>
          <a:srcRect/>
          <a:stretch/>
        </p:blipFill>
        <p:spPr>
          <a:xfrm>
            <a:off x="0" y="6178481"/>
            <a:ext cx="12191999" cy="609600"/>
          </a:xfrm>
          <a:prstGeom prst="rect">
            <a:avLst/>
          </a:prstGeom>
          <a:noFill/>
          <a:ln>
            <a:noFill/>
          </a:ln>
        </p:spPr>
      </p:pic>
      <p:sp>
        <p:nvSpPr>
          <p:cNvPr id="51" name="Google Shape;51;p6"/>
          <p:cNvSpPr txBox="1">
            <a:spLocks noGrp="1"/>
          </p:cNvSpPr>
          <p:nvPr>
            <p:ph type="dt" idx="10"/>
          </p:nvPr>
        </p:nvSpPr>
        <p:spPr>
          <a:xfrm>
            <a:off x="838200" y="6339439"/>
            <a:ext cx="27432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7239000" y="6357385"/>
            <a:ext cx="41148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1198927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pn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http://www.singaporexdexperience.com/application/views/public/images/orange-line-bg-inside2.png"/>
          <p:cNvPicPr preferRelativeResize="0"/>
          <p:nvPr/>
        </p:nvPicPr>
        <p:blipFill rotWithShape="1">
          <a:blip r:embed="rId7">
            <a:alphaModFix/>
          </a:blip>
          <a:srcRect/>
          <a:stretch/>
        </p:blipFill>
        <p:spPr>
          <a:xfrm>
            <a:off x="0" y="6231489"/>
            <a:ext cx="12191999" cy="609600"/>
          </a:xfrm>
          <a:prstGeom prst="rect">
            <a:avLst/>
          </a:prstGeom>
          <a:noFill/>
          <a:ln>
            <a:noFill/>
          </a:ln>
        </p:spPr>
      </p:pic>
      <p:sp>
        <p:nvSpPr>
          <p:cNvPr id="11" name="Google Shape;11;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838200" y="6339439"/>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7239000" y="6357385"/>
            <a:ext cx="41148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5" name="Google Shape;15;p1"/>
          <p:cNvPicPr preferRelativeResize="0"/>
          <p:nvPr/>
        </p:nvPicPr>
        <p:blipFill rotWithShape="1">
          <a:blip r:embed="rId8">
            <a:alphaModFix/>
          </a:blip>
          <a:srcRect/>
          <a:stretch/>
        </p:blipFill>
        <p:spPr>
          <a:xfrm>
            <a:off x="9191579" y="92974"/>
            <a:ext cx="2926334" cy="7803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5" r:id="rId3"/>
    <p:sldLayoutId id="2147483657" r:id="rId4"/>
    <p:sldLayoutId id="2147483658" r:id="rId5"/>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http://www.singaporexdexperience.com/application/views/public/images/orange-line-bg-inside2.png"/>
          <p:cNvPicPr preferRelativeResize="0"/>
          <p:nvPr/>
        </p:nvPicPr>
        <p:blipFill rotWithShape="1">
          <a:blip r:embed="rId11">
            <a:alphaModFix/>
          </a:blip>
          <a:srcRect/>
          <a:stretch/>
        </p:blipFill>
        <p:spPr>
          <a:xfrm>
            <a:off x="0" y="6231489"/>
            <a:ext cx="12191999" cy="609600"/>
          </a:xfrm>
          <a:prstGeom prst="rect">
            <a:avLst/>
          </a:prstGeom>
          <a:noFill/>
          <a:ln>
            <a:noFill/>
          </a:ln>
        </p:spPr>
      </p:pic>
      <p:sp>
        <p:nvSpPr>
          <p:cNvPr id="11" name="Google Shape;11;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838200" y="6339439"/>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7239000" y="6357385"/>
            <a:ext cx="41148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5" name="Google Shape;15;p1"/>
          <p:cNvPicPr preferRelativeResize="0"/>
          <p:nvPr/>
        </p:nvPicPr>
        <p:blipFill rotWithShape="1">
          <a:blip r:embed="rId12">
            <a:alphaModFix/>
          </a:blip>
          <a:srcRect/>
          <a:stretch/>
        </p:blipFill>
        <p:spPr>
          <a:xfrm>
            <a:off x="9191579" y="92974"/>
            <a:ext cx="2926334" cy="780356"/>
          </a:xfrm>
          <a:prstGeom prst="rect">
            <a:avLst/>
          </a:prstGeom>
          <a:noFill/>
          <a:ln>
            <a:noFill/>
          </a:ln>
        </p:spPr>
      </p:pic>
    </p:spTree>
    <p:extLst>
      <p:ext uri="{BB962C8B-B14F-4D97-AF65-F5344CB8AC3E}">
        <p14:creationId xmlns:p14="http://schemas.microsoft.com/office/powerpoint/2010/main" val="353715550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8" r:id="rId6"/>
    <p:sldLayoutId id="2147483669" r:id="rId7"/>
    <p:sldLayoutId id="2147483670" r:id="rId8"/>
    <p:sldLayoutId id="2147483671" r:id="rId9"/>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8.xml"/><Relationship Id="rId7" Type="http://schemas.openxmlformats.org/officeDocument/2006/relationships/image" Target="../media/image33.png"/><Relationship Id="rId2" Type="http://schemas.openxmlformats.org/officeDocument/2006/relationships/diagramData" Target="../diagrams/data8.xml"/><Relationship Id="rId1" Type="http://schemas.openxmlformats.org/officeDocument/2006/relationships/slideLayout" Target="../slideLayouts/slideLayout1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Diagram&#10;&#10;Description automatically generated">
            <a:extLst>
              <a:ext uri="{FF2B5EF4-FFF2-40B4-BE49-F238E27FC236}">
                <a16:creationId xmlns:a16="http://schemas.microsoft.com/office/drawing/2014/main" id="{87526D5C-7CA8-46B1-800A-5250D8BC7B9D}"/>
              </a:ext>
            </a:extLst>
          </p:cNvPr>
          <p:cNvPicPr>
            <a:picLocks noGrp="1" noChangeAspect="1"/>
          </p:cNvPicPr>
          <p:nvPr>
            <p:ph type="pic" idx="2"/>
          </p:nvPr>
        </p:nvPicPr>
        <p:blipFill>
          <a:blip r:embed="rId2"/>
          <a:srcRect l="1242" r="1242"/>
          <a:stretch>
            <a:fillRect/>
          </a:stretch>
        </p:blipFill>
        <p:spPr>
          <a:xfrm>
            <a:off x="6338771" y="866352"/>
            <a:ext cx="5746460" cy="4460657"/>
          </a:xfrm>
        </p:spPr>
      </p:pic>
      <p:graphicFrame>
        <p:nvGraphicFramePr>
          <p:cNvPr id="8" name="Diagram 7">
            <a:extLst>
              <a:ext uri="{FF2B5EF4-FFF2-40B4-BE49-F238E27FC236}">
                <a16:creationId xmlns:a16="http://schemas.microsoft.com/office/drawing/2014/main" id="{6763688D-4065-4BD7-AABC-4BF37B7B4783}"/>
              </a:ext>
            </a:extLst>
          </p:cNvPr>
          <p:cNvGraphicFramePr/>
          <p:nvPr>
            <p:extLst>
              <p:ext uri="{D42A27DB-BD31-4B8C-83A1-F6EECF244321}">
                <p14:modId xmlns:p14="http://schemas.microsoft.com/office/powerpoint/2010/main" val="2094093847"/>
              </p:ext>
            </p:extLst>
          </p:nvPr>
        </p:nvGraphicFramePr>
        <p:xfrm>
          <a:off x="1150181" y="1017165"/>
          <a:ext cx="3932237" cy="3811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505383AB-2CC6-4EFC-B3DC-BDDB29B14E00}"/>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endParaRPr lang="en-US" dirty="0"/>
          </a:p>
        </p:txBody>
      </p:sp>
      <p:sp>
        <p:nvSpPr>
          <p:cNvPr id="9" name="TextBox 8">
            <a:extLst>
              <a:ext uri="{FF2B5EF4-FFF2-40B4-BE49-F238E27FC236}">
                <a16:creationId xmlns:a16="http://schemas.microsoft.com/office/drawing/2014/main" id="{6D06382B-B3DB-499D-BD72-C3089021A5D7}"/>
              </a:ext>
            </a:extLst>
          </p:cNvPr>
          <p:cNvSpPr txBox="1"/>
          <p:nvPr/>
        </p:nvSpPr>
        <p:spPr>
          <a:xfrm>
            <a:off x="9855133" y="5368226"/>
            <a:ext cx="2230098" cy="1015663"/>
          </a:xfrm>
          <a:prstGeom prst="rect">
            <a:avLst/>
          </a:prstGeom>
          <a:noFill/>
        </p:spPr>
        <p:txBody>
          <a:bodyPr wrap="none" rtlCol="0">
            <a:spAutoFit/>
          </a:bodyPr>
          <a:lstStyle/>
          <a:p>
            <a:pPr marL="0" lvl="0" indent="0" algn="l" rtl="0">
              <a:lnSpc>
                <a:spcPct val="100000"/>
              </a:lnSpc>
              <a:spcBef>
                <a:spcPts val="0"/>
              </a:spcBef>
              <a:spcAft>
                <a:spcPts val="0"/>
              </a:spcAft>
              <a:buClr>
                <a:schemeClr val="accent2"/>
              </a:buClr>
              <a:buSzPts val="1600"/>
              <a:buNone/>
            </a:pPr>
            <a:r>
              <a:rPr lang="en-US" sz="1600" b="1" dirty="0">
                <a:solidFill>
                  <a:schemeClr val="accent2"/>
                </a:solidFill>
                <a:latin typeface="Calibri"/>
                <a:ea typeface="Calibri"/>
                <a:cs typeface="Calibri"/>
                <a:sym typeface="Calibri"/>
              </a:rPr>
              <a:t>Hitesh Sanwal</a:t>
            </a:r>
          </a:p>
          <a:p>
            <a:pPr marL="0" indent="0" algn="l">
              <a:lnSpc>
                <a:spcPct val="100000"/>
              </a:lnSpc>
              <a:spcBef>
                <a:spcPts val="0"/>
              </a:spcBef>
              <a:buClr>
                <a:schemeClr val="accent2"/>
              </a:buClr>
              <a:buSzPts val="1600"/>
            </a:pPr>
            <a:r>
              <a:rPr lang="en-US" sz="1600" dirty="0">
                <a:solidFill>
                  <a:schemeClr val="tx1">
                    <a:lumMod val="65000"/>
                    <a:lumOff val="35000"/>
                  </a:schemeClr>
                </a:solidFill>
                <a:latin typeface="Calibri" panose="020F0502020204030204" pitchFamily="34" charset="0"/>
                <a:ea typeface="Calibri"/>
                <a:cs typeface="Calibri" panose="020F0502020204030204" pitchFamily="34" charset="0"/>
                <a:sym typeface="Calibri"/>
              </a:rPr>
              <a:t>R19DM002</a:t>
            </a:r>
          </a:p>
          <a:p>
            <a:pPr marL="0" lvl="0" indent="0" algn="l" rtl="0">
              <a:lnSpc>
                <a:spcPct val="100000"/>
              </a:lnSpc>
              <a:spcBef>
                <a:spcPts val="0"/>
              </a:spcBef>
              <a:spcAft>
                <a:spcPts val="0"/>
              </a:spcAft>
              <a:buClr>
                <a:schemeClr val="accent2"/>
              </a:buClr>
              <a:buSzPts val="1600"/>
              <a:buNone/>
            </a:pPr>
            <a:r>
              <a:rPr lang="en-US" sz="1400" dirty="0">
                <a:solidFill>
                  <a:schemeClr val="bg2"/>
                </a:solidFill>
                <a:latin typeface="Calibri"/>
                <a:ea typeface="Calibri"/>
                <a:cs typeface="Calibri"/>
                <a:sym typeface="Calibri"/>
              </a:rPr>
              <a:t>REVA University, Bengaluru </a:t>
            </a:r>
            <a:endParaRPr lang="en-US" dirty="0">
              <a:solidFill>
                <a:schemeClr val="bg2"/>
              </a:solidFill>
            </a:endParaRPr>
          </a:p>
          <a:p>
            <a:endParaRPr lang="en-US" dirty="0"/>
          </a:p>
        </p:txBody>
      </p:sp>
    </p:spTree>
    <p:extLst>
      <p:ext uri="{BB962C8B-B14F-4D97-AF65-F5344CB8AC3E}">
        <p14:creationId xmlns:p14="http://schemas.microsoft.com/office/powerpoint/2010/main" val="906722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2E28-91BE-4692-9F66-40CC0E9692C0}"/>
              </a:ext>
            </a:extLst>
          </p:cNvPr>
          <p:cNvSpPr>
            <a:spLocks noGrp="1"/>
          </p:cNvSpPr>
          <p:nvPr>
            <p:ph type="title"/>
          </p:nvPr>
        </p:nvSpPr>
        <p:spPr>
          <a:xfrm>
            <a:off x="838200" y="295457"/>
            <a:ext cx="8358051" cy="1019537"/>
          </a:xfrm>
        </p:spPr>
        <p:txBody>
          <a:bodyPr/>
          <a:lstStyle/>
          <a:p>
            <a:r>
              <a:rPr lang="en-US" sz="3600" dirty="0"/>
              <a:t>Sentiment Analysis</a:t>
            </a:r>
          </a:p>
        </p:txBody>
      </p:sp>
      <p:sp>
        <p:nvSpPr>
          <p:cNvPr id="3" name="Text Placeholder 2">
            <a:extLst>
              <a:ext uri="{FF2B5EF4-FFF2-40B4-BE49-F238E27FC236}">
                <a16:creationId xmlns:a16="http://schemas.microsoft.com/office/drawing/2014/main" id="{69F702EC-8C41-4CB8-841D-8CE23D5D9D9E}"/>
              </a:ext>
            </a:extLst>
          </p:cNvPr>
          <p:cNvSpPr>
            <a:spLocks noGrp="1"/>
          </p:cNvSpPr>
          <p:nvPr>
            <p:ph type="body" idx="1"/>
          </p:nvPr>
        </p:nvSpPr>
        <p:spPr>
          <a:xfrm>
            <a:off x="838200" y="1433739"/>
            <a:ext cx="6050280" cy="4351338"/>
          </a:xfrm>
        </p:spPr>
        <p:txBody>
          <a:bodyPr/>
          <a:lstStyle/>
          <a:p>
            <a:pPr marL="50800" indent="0">
              <a:buNone/>
            </a:pPr>
            <a:r>
              <a:rPr lang="en-US" sz="1600" b="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TextBlob (a python library) is used for checking sentiments of the NPS and CES comments. TextBlob returns polarity of a sentence. </a:t>
            </a:r>
          </a:p>
          <a:p>
            <a:pPr marL="50800" indent="0">
              <a:buNone/>
            </a:pPr>
            <a:r>
              <a:rPr lang="en-US" sz="1600" b="1"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The polarity lies between [-1,1]</a:t>
            </a:r>
          </a:p>
          <a:p>
            <a:pPr marL="50800" indent="0">
              <a:buNone/>
            </a:pPr>
            <a:r>
              <a:rPr lang="en-US" sz="1600" b="1" dirty="0">
                <a:latin typeface="Times New Roman" panose="02020603050405020304" pitchFamily="18" charset="0"/>
                <a:cs typeface="Times New Roman" panose="02020603050405020304" pitchFamily="18" charset="0"/>
              </a:rPr>
              <a:t>3. </a:t>
            </a:r>
            <a:r>
              <a:rPr lang="en-US" sz="1600" dirty="0">
                <a:latin typeface="Times New Roman" panose="02020603050405020304" pitchFamily="18" charset="0"/>
                <a:cs typeface="Times New Roman" panose="02020603050405020304" pitchFamily="18" charset="0"/>
              </a:rPr>
              <a:t>In our use cases we classified the sentences based on the following rule: </a:t>
            </a:r>
          </a:p>
          <a:p>
            <a:r>
              <a:rPr lang="en-US" sz="1600" dirty="0">
                <a:latin typeface="Times New Roman" panose="02020603050405020304" pitchFamily="18" charset="0"/>
                <a:cs typeface="Times New Roman" panose="02020603050405020304" pitchFamily="18" charset="0"/>
              </a:rPr>
              <a:t>with polarity greater than 0.2 as positive sentiments</a:t>
            </a:r>
          </a:p>
          <a:p>
            <a:r>
              <a:rPr lang="en-US" sz="1600" dirty="0">
                <a:latin typeface="Times New Roman" panose="02020603050405020304" pitchFamily="18" charset="0"/>
                <a:cs typeface="Times New Roman" panose="02020603050405020304" pitchFamily="18" charset="0"/>
              </a:rPr>
              <a:t>less than -0.2 as negative and </a:t>
            </a:r>
          </a:p>
          <a:p>
            <a:r>
              <a:rPr lang="en-US" sz="1600" dirty="0">
                <a:latin typeface="Times New Roman" panose="02020603050405020304" pitchFamily="18" charset="0"/>
                <a:cs typeface="Times New Roman" panose="02020603050405020304" pitchFamily="18" charset="0"/>
              </a:rPr>
              <a:t>in between -0.2 and 0.2 as neutral sentiments.</a:t>
            </a:r>
          </a:p>
          <a:p>
            <a:pPr marL="50800" indent="0">
              <a:buNone/>
            </a:pPr>
            <a:r>
              <a:rPr lang="en-US" sz="1600" b="1" dirty="0">
                <a:latin typeface="Times New Roman" panose="02020603050405020304" pitchFamily="18" charset="0"/>
                <a:cs typeface="Times New Roman" panose="02020603050405020304" pitchFamily="18" charset="0"/>
              </a:rPr>
              <a:t>4.</a:t>
            </a:r>
            <a:r>
              <a:rPr lang="en-US" sz="1600" dirty="0">
                <a:latin typeface="Times New Roman" panose="02020603050405020304" pitchFamily="18" charset="0"/>
                <a:cs typeface="Times New Roman" panose="02020603050405020304" pitchFamily="18" charset="0"/>
              </a:rPr>
              <a:t>These sentiments were added to the data set by creating a new feature. </a:t>
            </a:r>
          </a:p>
          <a:p>
            <a:pPr marL="50800" indent="0">
              <a:buNone/>
            </a:pPr>
            <a:r>
              <a:rPr lang="en-US" sz="1600" b="1" dirty="0">
                <a:latin typeface="Times New Roman" panose="02020603050405020304" pitchFamily="18" charset="0"/>
                <a:cs typeface="Times New Roman" panose="02020603050405020304" pitchFamily="18" charset="0"/>
              </a:rPr>
              <a:t>5. </a:t>
            </a:r>
            <a:r>
              <a:rPr lang="en-US" sz="1600" dirty="0">
                <a:latin typeface="Times New Roman" panose="02020603050405020304" pitchFamily="18" charset="0"/>
                <a:cs typeface="Times New Roman" panose="02020603050405020304" pitchFamily="18" charset="0"/>
              </a:rPr>
              <a:t>A correlation between the score given by sentiment analysis and NPS score gave us a very low co-relation.</a:t>
            </a:r>
          </a:p>
        </p:txBody>
      </p:sp>
      <p:sp>
        <p:nvSpPr>
          <p:cNvPr id="4" name="Footer Placeholder 3">
            <a:extLst>
              <a:ext uri="{FF2B5EF4-FFF2-40B4-BE49-F238E27FC236}">
                <a16:creationId xmlns:a16="http://schemas.microsoft.com/office/drawing/2014/main" id="{A6504D44-2BE3-4037-98C0-295F3F4BA318}"/>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p:txBody>
      </p:sp>
      <p:pic>
        <p:nvPicPr>
          <p:cNvPr id="6" name="Picture 5">
            <a:extLst>
              <a:ext uri="{FF2B5EF4-FFF2-40B4-BE49-F238E27FC236}">
                <a16:creationId xmlns:a16="http://schemas.microsoft.com/office/drawing/2014/main" id="{69D1290F-9298-4FC0-B5E0-09BACF5882A5}"/>
              </a:ext>
            </a:extLst>
          </p:cNvPr>
          <p:cNvPicPr>
            <a:picLocks noChangeAspect="1"/>
          </p:cNvPicPr>
          <p:nvPr/>
        </p:nvPicPr>
        <p:blipFill>
          <a:blip r:embed="rId2"/>
          <a:stretch>
            <a:fillRect/>
          </a:stretch>
        </p:blipFill>
        <p:spPr>
          <a:xfrm>
            <a:off x="6650051" y="1511652"/>
            <a:ext cx="5480989" cy="3590855"/>
          </a:xfrm>
          <a:prstGeom prst="rect">
            <a:avLst/>
          </a:prstGeom>
        </p:spPr>
      </p:pic>
    </p:spTree>
    <p:extLst>
      <p:ext uri="{BB962C8B-B14F-4D97-AF65-F5344CB8AC3E}">
        <p14:creationId xmlns:p14="http://schemas.microsoft.com/office/powerpoint/2010/main" val="398720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4B26-7B5A-47B6-839A-64EA75EC7380}"/>
              </a:ext>
            </a:extLst>
          </p:cNvPr>
          <p:cNvSpPr>
            <a:spLocks noGrp="1"/>
          </p:cNvSpPr>
          <p:nvPr>
            <p:ph type="title"/>
          </p:nvPr>
        </p:nvSpPr>
        <p:spPr>
          <a:xfrm>
            <a:off x="838200" y="365126"/>
            <a:ext cx="8314509" cy="897618"/>
          </a:xfrm>
        </p:spPr>
        <p:txBody>
          <a:bodyPr/>
          <a:lstStyle/>
          <a:p>
            <a:r>
              <a:rPr lang="en-US" sz="3600" dirty="0">
                <a:latin typeface="Times New Roman" panose="02020603050405020304" pitchFamily="18" charset="0"/>
                <a:cs typeface="Times New Roman" panose="02020603050405020304" pitchFamily="18" charset="0"/>
              </a:rPr>
              <a:t>Deployment</a:t>
            </a:r>
          </a:p>
        </p:txBody>
      </p:sp>
      <p:sp>
        <p:nvSpPr>
          <p:cNvPr id="3" name="Text Placeholder 2">
            <a:extLst>
              <a:ext uri="{FF2B5EF4-FFF2-40B4-BE49-F238E27FC236}">
                <a16:creationId xmlns:a16="http://schemas.microsoft.com/office/drawing/2014/main" id="{F2353E17-6DE5-4894-AFEC-832865F49A27}"/>
              </a:ext>
            </a:extLst>
          </p:cNvPr>
          <p:cNvSpPr>
            <a:spLocks noGrp="1"/>
          </p:cNvSpPr>
          <p:nvPr>
            <p:ph type="body" idx="1"/>
          </p:nvPr>
        </p:nvSpPr>
        <p:spPr>
          <a:xfrm>
            <a:off x="838200" y="1262744"/>
            <a:ext cx="10515600" cy="4914219"/>
          </a:xfrm>
        </p:spPr>
        <p:txBody>
          <a:bodyPr/>
          <a:lstStyle/>
          <a:p>
            <a:r>
              <a:rPr lang="en-US" sz="1600" dirty="0">
                <a:latin typeface="Times New Roman" panose="02020603050405020304" pitchFamily="18" charset="0"/>
                <a:cs typeface="Times New Roman" panose="02020603050405020304" pitchFamily="18" charset="0"/>
              </a:rPr>
              <a:t>The analysis dashboard and sentiment model results will be tested and monitored for 3-4 months and would require manual efforts to upload the daily data into the excel dashboard. </a:t>
            </a:r>
          </a:p>
          <a:p>
            <a:r>
              <a:rPr lang="en-US" sz="1600" dirty="0">
                <a:latin typeface="Times New Roman" panose="02020603050405020304" pitchFamily="18" charset="0"/>
                <a:cs typeface="Times New Roman" panose="02020603050405020304" pitchFamily="18" charset="0"/>
              </a:rPr>
              <a:t>Once the business decides to invest the same rules can be deployed across different more advanced tools like Tableau etc. </a:t>
            </a:r>
          </a:p>
          <a:p>
            <a:r>
              <a:rPr lang="en-US" sz="1600" dirty="0">
                <a:latin typeface="Times New Roman" panose="02020603050405020304" pitchFamily="18" charset="0"/>
                <a:cs typeface="Times New Roman" panose="02020603050405020304" pitchFamily="18" charset="0"/>
              </a:rPr>
              <a:t>The entire process will be automated by using automated data transfer to the dashboard tool via SFTP data upload or an API.</a:t>
            </a:r>
          </a:p>
          <a:p>
            <a:r>
              <a:rPr lang="en-IN" sz="1600" dirty="0">
                <a:effectLst/>
                <a:latin typeface="Times New Roman" panose="02020603050405020304" pitchFamily="18" charset="0"/>
                <a:ea typeface="Times New Roman" panose="02020603050405020304" pitchFamily="18" charset="0"/>
              </a:rPr>
              <a:t>Below is the </a:t>
            </a:r>
            <a:r>
              <a:rPr lang="en-US" sz="1600" dirty="0">
                <a:effectLst/>
                <a:latin typeface="Times New Roman" panose="02020603050405020304" pitchFamily="18" charset="0"/>
                <a:ea typeface="Calibri" panose="020F0502020204030204" pitchFamily="34" charset="0"/>
              </a:rPr>
              <a:t>snapshot from the </a:t>
            </a:r>
            <a:r>
              <a:rPr lang="en-IN" sz="1600" dirty="0">
                <a:effectLst/>
                <a:latin typeface="Times New Roman" panose="02020603050405020304" pitchFamily="18" charset="0"/>
                <a:ea typeface="Calibri" panose="020F0502020204030204" pitchFamily="34" charset="0"/>
              </a:rPr>
              <a:t>Excel</a:t>
            </a:r>
            <a:r>
              <a:rPr lang="en-US" sz="1600" dirty="0">
                <a:effectLst/>
                <a:latin typeface="Times New Roman" panose="02020603050405020304" pitchFamily="18" charset="0"/>
                <a:ea typeface="Calibri" panose="020F0502020204030204" pitchFamily="34" charset="0"/>
              </a:rPr>
              <a:t> Dashboard.</a:t>
            </a:r>
            <a:endParaRPr lang="en-US" sz="1600" dirty="0">
              <a:effectLst/>
              <a:latin typeface="Times New Roman" panose="02020603050405020304" pitchFamily="18" charset="0"/>
              <a:ea typeface="Times New Roman" panose="02020603050405020304" pitchFamily="18" charset="0"/>
            </a:endParaRPr>
          </a:p>
          <a:p>
            <a:pPr marL="50800" indent="0">
              <a:buNone/>
            </a:pPr>
            <a:endParaRPr lang="en-US" sz="1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C7D921D-503D-4C0F-AAF6-64C34D03A3AF}"/>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endParaRPr lang="en-US" dirty="0"/>
          </a:p>
        </p:txBody>
      </p:sp>
      <p:pic>
        <p:nvPicPr>
          <p:cNvPr id="5" name="Picture 4">
            <a:extLst>
              <a:ext uri="{FF2B5EF4-FFF2-40B4-BE49-F238E27FC236}">
                <a16:creationId xmlns:a16="http://schemas.microsoft.com/office/drawing/2014/main" id="{B5A672D9-8785-4FEC-9233-BD34EBA98036}"/>
              </a:ext>
            </a:extLst>
          </p:cNvPr>
          <p:cNvPicPr>
            <a:picLocks noChangeAspect="1"/>
          </p:cNvPicPr>
          <p:nvPr/>
        </p:nvPicPr>
        <p:blipFill>
          <a:blip r:embed="rId2"/>
          <a:stretch>
            <a:fillRect/>
          </a:stretch>
        </p:blipFill>
        <p:spPr>
          <a:xfrm>
            <a:off x="463731" y="3075641"/>
            <a:ext cx="5724640" cy="2188654"/>
          </a:xfrm>
          <a:prstGeom prst="rect">
            <a:avLst/>
          </a:prstGeom>
        </p:spPr>
      </p:pic>
      <p:pic>
        <p:nvPicPr>
          <p:cNvPr id="6" name="Picture 5">
            <a:extLst>
              <a:ext uri="{FF2B5EF4-FFF2-40B4-BE49-F238E27FC236}">
                <a16:creationId xmlns:a16="http://schemas.microsoft.com/office/drawing/2014/main" id="{03578A1A-0B50-404E-9936-9F1163680D92}"/>
              </a:ext>
            </a:extLst>
          </p:cNvPr>
          <p:cNvPicPr>
            <a:picLocks noChangeAspect="1"/>
          </p:cNvPicPr>
          <p:nvPr/>
        </p:nvPicPr>
        <p:blipFill>
          <a:blip r:embed="rId3"/>
          <a:stretch>
            <a:fillRect/>
          </a:stretch>
        </p:blipFill>
        <p:spPr>
          <a:xfrm>
            <a:off x="6290389" y="3075641"/>
            <a:ext cx="5724640" cy="2188654"/>
          </a:xfrm>
          <a:prstGeom prst="rect">
            <a:avLst/>
          </a:prstGeom>
        </p:spPr>
      </p:pic>
    </p:spTree>
    <p:extLst>
      <p:ext uri="{BB962C8B-B14F-4D97-AF65-F5344CB8AC3E}">
        <p14:creationId xmlns:p14="http://schemas.microsoft.com/office/powerpoint/2010/main" val="72891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29B7-0157-4C8B-AEC5-A94E164AEBCC}"/>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Analysis &amp; Results</a:t>
            </a:r>
          </a:p>
        </p:txBody>
      </p:sp>
      <p:sp>
        <p:nvSpPr>
          <p:cNvPr id="3" name="Text Placeholder 2">
            <a:extLst>
              <a:ext uri="{FF2B5EF4-FFF2-40B4-BE49-F238E27FC236}">
                <a16:creationId xmlns:a16="http://schemas.microsoft.com/office/drawing/2014/main" id="{DF8E7908-BA2A-49AD-8C4B-A119D1E38404}"/>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No. of Participants</a:t>
            </a:r>
          </a:p>
        </p:txBody>
      </p:sp>
      <p:pic>
        <p:nvPicPr>
          <p:cNvPr id="9" name="Picture 8">
            <a:extLst>
              <a:ext uri="{FF2B5EF4-FFF2-40B4-BE49-F238E27FC236}">
                <a16:creationId xmlns:a16="http://schemas.microsoft.com/office/drawing/2014/main" id="{C1ED68CD-4750-4DCD-B689-4A11FE6F516A}"/>
              </a:ext>
            </a:extLst>
          </p:cNvPr>
          <p:cNvPicPr>
            <a:picLocks noChangeAspect="1"/>
          </p:cNvPicPr>
          <p:nvPr/>
        </p:nvPicPr>
        <p:blipFill>
          <a:blip r:embed="rId2"/>
          <a:stretch>
            <a:fillRect/>
          </a:stretch>
        </p:blipFill>
        <p:spPr>
          <a:xfrm>
            <a:off x="907211" y="3429000"/>
            <a:ext cx="4572396" cy="2743438"/>
          </a:xfrm>
          <a:prstGeom prst="rect">
            <a:avLst/>
          </a:prstGeom>
        </p:spPr>
      </p:pic>
      <p:sp>
        <p:nvSpPr>
          <p:cNvPr id="4" name="Text Placeholder 3">
            <a:extLst>
              <a:ext uri="{FF2B5EF4-FFF2-40B4-BE49-F238E27FC236}">
                <a16:creationId xmlns:a16="http://schemas.microsoft.com/office/drawing/2014/main" id="{47141AE3-9756-475B-A568-7D8D8A567185}"/>
              </a:ext>
            </a:extLst>
          </p:cNvPr>
          <p:cNvSpPr>
            <a:spLocks noGrp="1"/>
          </p:cNvSpPr>
          <p:nvPr>
            <p:ph type="body" idx="2"/>
          </p:nvPr>
        </p:nvSpPr>
        <p:spPr/>
        <p:txBody>
          <a:bodyPr/>
          <a:lstStyle/>
          <a:p>
            <a:pPr marL="50800" indent="0">
              <a:buNone/>
            </a:pPr>
            <a:r>
              <a:rPr lang="en-US" sz="1400" dirty="0">
                <a:latin typeface="Times New Roman" panose="02020603050405020304" pitchFamily="18" charset="0"/>
                <a:cs typeface="Times New Roman" panose="02020603050405020304" pitchFamily="18" charset="0"/>
              </a:rPr>
              <a:t>The pilot started in Feb 2016 the number of participants has been consistent, max being in 2019</a:t>
            </a:r>
          </a:p>
        </p:txBody>
      </p:sp>
      <p:sp>
        <p:nvSpPr>
          <p:cNvPr id="5" name="Text Placeholder 4">
            <a:extLst>
              <a:ext uri="{FF2B5EF4-FFF2-40B4-BE49-F238E27FC236}">
                <a16:creationId xmlns:a16="http://schemas.microsoft.com/office/drawing/2014/main" id="{65C06DA9-E791-4CAF-BD1F-B0F55395327E}"/>
              </a:ext>
            </a:extLst>
          </p:cNvPr>
          <p:cNvSpPr>
            <a:spLocks noGrp="1"/>
          </p:cNvSpPr>
          <p:nvPr>
            <p:ph type="body" idx="3"/>
          </p:nvPr>
        </p:nvSpPr>
        <p:spPr/>
        <p:txBody>
          <a:bodyPr/>
          <a:lstStyle/>
          <a:p>
            <a:r>
              <a:rPr lang="en-US" dirty="0">
                <a:latin typeface="Times New Roman" panose="02020603050405020304" pitchFamily="18" charset="0"/>
                <a:cs typeface="Times New Roman" panose="02020603050405020304" pitchFamily="18" charset="0"/>
              </a:rPr>
              <a:t>NPS Score Trend</a:t>
            </a:r>
          </a:p>
        </p:txBody>
      </p:sp>
      <p:sp>
        <p:nvSpPr>
          <p:cNvPr id="6" name="Text Placeholder 5">
            <a:extLst>
              <a:ext uri="{FF2B5EF4-FFF2-40B4-BE49-F238E27FC236}">
                <a16:creationId xmlns:a16="http://schemas.microsoft.com/office/drawing/2014/main" id="{37EDDED2-38CB-4887-A7FF-4D04AEA1AEAC}"/>
              </a:ext>
            </a:extLst>
          </p:cNvPr>
          <p:cNvSpPr>
            <a:spLocks noGrp="1"/>
          </p:cNvSpPr>
          <p:nvPr>
            <p:ph type="body" idx="4"/>
          </p:nvPr>
        </p:nvSpPr>
        <p:spPr/>
        <p:txBody>
          <a:bodyPr/>
          <a:lstStyle/>
          <a:p>
            <a:pPr marL="50800" indent="0">
              <a:buNone/>
            </a:pPr>
            <a:r>
              <a:rPr lang="en-US" sz="1400" dirty="0">
                <a:latin typeface="Times New Roman" panose="02020603050405020304" pitchFamily="18" charset="0"/>
                <a:cs typeface="Times New Roman" panose="02020603050405020304" pitchFamily="18" charset="0"/>
              </a:rPr>
              <a:t>The Average NPS Score showed an increasing trend from 2017 and was the highest in the year 2019 and it dropped in 2020. The industry has an average NPS Score of 24, telecom holds the lowest industry average according to the NPS Benchmarks Report 2018.</a:t>
            </a:r>
          </a:p>
          <a:p>
            <a:pPr marL="50800" indent="0">
              <a:buNone/>
            </a:pPr>
            <a:endParaRPr lang="en-US" sz="1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8D5BCFCB-0DE6-41D7-A3BA-7E341A7A92DA}"/>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p:txBody>
      </p:sp>
      <p:pic>
        <p:nvPicPr>
          <p:cNvPr id="10" name="Picture 9">
            <a:extLst>
              <a:ext uri="{FF2B5EF4-FFF2-40B4-BE49-F238E27FC236}">
                <a16:creationId xmlns:a16="http://schemas.microsoft.com/office/drawing/2014/main" id="{8224D1FD-20DC-426D-8089-F994D16B4400}"/>
              </a:ext>
            </a:extLst>
          </p:cNvPr>
          <p:cNvPicPr>
            <a:picLocks noChangeAspect="1"/>
          </p:cNvPicPr>
          <p:nvPr/>
        </p:nvPicPr>
        <p:blipFill>
          <a:blip r:embed="rId3"/>
          <a:stretch>
            <a:fillRect/>
          </a:stretch>
        </p:blipFill>
        <p:spPr>
          <a:xfrm>
            <a:off x="6318110" y="3487341"/>
            <a:ext cx="4572396" cy="2725148"/>
          </a:xfrm>
          <a:prstGeom prst="rect">
            <a:avLst/>
          </a:prstGeom>
        </p:spPr>
      </p:pic>
    </p:spTree>
    <p:extLst>
      <p:ext uri="{BB962C8B-B14F-4D97-AF65-F5344CB8AC3E}">
        <p14:creationId xmlns:p14="http://schemas.microsoft.com/office/powerpoint/2010/main" val="2438738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29B7-0157-4C8B-AEC5-A94E164AEBCC}"/>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Analysis &amp; Results</a:t>
            </a:r>
          </a:p>
        </p:txBody>
      </p:sp>
      <p:sp>
        <p:nvSpPr>
          <p:cNvPr id="3" name="Text Placeholder 2">
            <a:extLst>
              <a:ext uri="{FF2B5EF4-FFF2-40B4-BE49-F238E27FC236}">
                <a16:creationId xmlns:a16="http://schemas.microsoft.com/office/drawing/2014/main" id="{DF8E7908-BA2A-49AD-8C4B-A119D1E38404}"/>
              </a:ext>
            </a:extLst>
          </p:cNvPr>
          <p:cNvSpPr>
            <a:spLocks noGrp="1"/>
          </p:cNvSpPr>
          <p:nvPr>
            <p:ph type="body" idx="1"/>
          </p:nvPr>
        </p:nvSpPr>
        <p:spPr>
          <a:xfrm>
            <a:off x="730308" y="1681163"/>
            <a:ext cx="5157787" cy="823912"/>
          </a:xfrm>
        </p:spPr>
        <p:txBody>
          <a:bodyPr/>
          <a:lstStyle/>
          <a:p>
            <a:r>
              <a:rPr lang="en-US" dirty="0">
                <a:latin typeface="Times New Roman" panose="02020603050405020304" pitchFamily="18" charset="0"/>
                <a:cs typeface="Times New Roman" panose="02020603050405020304" pitchFamily="18" charset="0"/>
              </a:rPr>
              <a:t>Brand Comparison</a:t>
            </a:r>
          </a:p>
        </p:txBody>
      </p:sp>
      <p:sp>
        <p:nvSpPr>
          <p:cNvPr id="4" name="Text Placeholder 3">
            <a:extLst>
              <a:ext uri="{FF2B5EF4-FFF2-40B4-BE49-F238E27FC236}">
                <a16:creationId xmlns:a16="http://schemas.microsoft.com/office/drawing/2014/main" id="{47141AE3-9756-475B-A568-7D8D8A567185}"/>
              </a:ext>
            </a:extLst>
          </p:cNvPr>
          <p:cNvSpPr>
            <a:spLocks noGrp="1"/>
          </p:cNvSpPr>
          <p:nvPr>
            <p:ph type="body" idx="2"/>
          </p:nvPr>
        </p:nvSpPr>
        <p:spPr/>
        <p:txBody>
          <a:bodyPr/>
          <a:lstStyle/>
          <a:p>
            <a:pPr marL="50800" indent="0">
              <a:buNone/>
            </a:pPr>
            <a:r>
              <a:rPr lang="en-US" sz="1400" dirty="0">
                <a:latin typeface="Times New Roman" panose="02020603050405020304" pitchFamily="18" charset="0"/>
                <a:cs typeface="Times New Roman" panose="02020603050405020304" pitchFamily="18" charset="0"/>
              </a:rPr>
              <a:t>When it comes to comparing </a:t>
            </a:r>
            <a:r>
              <a:rPr lang="en-US" sz="1400" dirty="0" err="1">
                <a:latin typeface="Times New Roman" panose="02020603050405020304" pitchFamily="18" charset="0"/>
                <a:cs typeface="Times New Roman" panose="02020603050405020304" pitchFamily="18" charset="0"/>
              </a:rPr>
              <a:t>CompanyABC</a:t>
            </a:r>
            <a:r>
              <a:rPr lang="en-US" sz="1400" dirty="0">
                <a:latin typeface="Times New Roman" panose="02020603050405020304" pitchFamily="18" charset="0"/>
                <a:cs typeface="Times New Roman" panose="02020603050405020304" pitchFamily="18" charset="0"/>
              </a:rPr>
              <a:t> with other providers, the top 3 comparison from 2016 to 2020 are: Better than Most, About the same, Better than All.</a:t>
            </a:r>
          </a:p>
          <a:p>
            <a:pPr marL="50800" indent="0">
              <a:buNone/>
            </a:pPr>
            <a:endParaRPr lang="en-US" sz="1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5C06DA9-E791-4CAF-BD1F-B0F55395327E}"/>
              </a:ext>
            </a:extLst>
          </p:cNvPr>
          <p:cNvSpPr>
            <a:spLocks noGrp="1"/>
          </p:cNvSpPr>
          <p:nvPr>
            <p:ph type="body" idx="3"/>
          </p:nvPr>
        </p:nvSpPr>
        <p:spPr>
          <a:xfrm>
            <a:off x="6030147" y="1677217"/>
            <a:ext cx="5183188" cy="823912"/>
          </a:xfrm>
        </p:spPr>
        <p:txBody>
          <a:bodyPr/>
          <a:lstStyle/>
          <a:p>
            <a:r>
              <a:rPr lang="en-US" dirty="0">
                <a:latin typeface="Times New Roman" panose="02020603050405020304" pitchFamily="18" charset="0"/>
                <a:cs typeface="Times New Roman" panose="02020603050405020304" pitchFamily="18" charset="0"/>
              </a:rPr>
              <a:t>Call Back Trend</a:t>
            </a:r>
          </a:p>
        </p:txBody>
      </p:sp>
      <p:sp>
        <p:nvSpPr>
          <p:cNvPr id="6" name="Text Placeholder 5">
            <a:extLst>
              <a:ext uri="{FF2B5EF4-FFF2-40B4-BE49-F238E27FC236}">
                <a16:creationId xmlns:a16="http://schemas.microsoft.com/office/drawing/2014/main" id="{37EDDED2-38CB-4887-A7FF-4D04AEA1AEAC}"/>
              </a:ext>
            </a:extLst>
          </p:cNvPr>
          <p:cNvSpPr>
            <a:spLocks noGrp="1"/>
          </p:cNvSpPr>
          <p:nvPr>
            <p:ph type="body" idx="4"/>
          </p:nvPr>
        </p:nvSpPr>
        <p:spPr/>
        <p:txBody>
          <a:bodyPr/>
          <a:lstStyle/>
          <a:p>
            <a:r>
              <a:rPr lang="en-US" sz="1400" dirty="0">
                <a:latin typeface="Times New Roman" panose="02020603050405020304" pitchFamily="18" charset="0"/>
                <a:cs typeface="Times New Roman" panose="02020603050405020304" pitchFamily="18" charset="0"/>
              </a:rPr>
              <a:t>Call back field was captured the participant willing to speak to Company Support staff. This question was kept as an additional measure to capture if any participant providing a bad score would like to share more details and the support staff can provide more TLC to make sure the client does not become a detractor.</a:t>
            </a:r>
          </a:p>
          <a:p>
            <a:r>
              <a:rPr lang="en-US" sz="1400" dirty="0">
                <a:latin typeface="Times New Roman" panose="02020603050405020304" pitchFamily="18" charset="0"/>
                <a:cs typeface="Times New Roman" panose="02020603050405020304" pitchFamily="18" charset="0"/>
              </a:rPr>
              <a:t>The number of call back showed a decreasing trend</a:t>
            </a:r>
          </a:p>
          <a:p>
            <a:pPr marL="50800" indent="0">
              <a:buNone/>
            </a:pPr>
            <a:endParaRPr lang="en-US" sz="1400" dirty="0">
              <a:latin typeface="Times New Roman" panose="02020603050405020304" pitchFamily="18" charset="0"/>
              <a:cs typeface="Times New Roman" panose="02020603050405020304" pitchFamily="18" charset="0"/>
            </a:endParaRPr>
          </a:p>
          <a:p>
            <a:pPr marL="50800" indent="0">
              <a:buNone/>
            </a:pPr>
            <a:endParaRPr lang="en-US" sz="1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8D5BCFCB-0DE6-41D7-A3BA-7E341A7A92DA}"/>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p:txBody>
      </p:sp>
      <p:pic>
        <p:nvPicPr>
          <p:cNvPr id="8" name="Picture 7">
            <a:extLst>
              <a:ext uri="{FF2B5EF4-FFF2-40B4-BE49-F238E27FC236}">
                <a16:creationId xmlns:a16="http://schemas.microsoft.com/office/drawing/2014/main" id="{619032ED-3D5B-4CA5-8155-35F49D353ED8}"/>
              </a:ext>
            </a:extLst>
          </p:cNvPr>
          <p:cNvPicPr>
            <a:picLocks noChangeAspect="1"/>
          </p:cNvPicPr>
          <p:nvPr/>
        </p:nvPicPr>
        <p:blipFill>
          <a:blip r:embed="rId2"/>
          <a:stretch>
            <a:fillRect/>
          </a:stretch>
        </p:blipFill>
        <p:spPr>
          <a:xfrm>
            <a:off x="938590" y="3319461"/>
            <a:ext cx="4960181" cy="2813029"/>
          </a:xfrm>
          <a:prstGeom prst="rect">
            <a:avLst/>
          </a:prstGeom>
        </p:spPr>
      </p:pic>
      <p:pic>
        <p:nvPicPr>
          <p:cNvPr id="11" name="Picture 10">
            <a:extLst>
              <a:ext uri="{FF2B5EF4-FFF2-40B4-BE49-F238E27FC236}">
                <a16:creationId xmlns:a16="http://schemas.microsoft.com/office/drawing/2014/main" id="{EBB33599-0D36-431F-9568-18584F8A22AC}"/>
              </a:ext>
            </a:extLst>
          </p:cNvPr>
          <p:cNvPicPr>
            <a:picLocks noChangeAspect="1"/>
          </p:cNvPicPr>
          <p:nvPr/>
        </p:nvPicPr>
        <p:blipFill>
          <a:blip r:embed="rId3"/>
          <a:stretch>
            <a:fillRect/>
          </a:stretch>
        </p:blipFill>
        <p:spPr>
          <a:xfrm>
            <a:off x="6818195" y="4229074"/>
            <a:ext cx="3891197" cy="1903417"/>
          </a:xfrm>
          <a:prstGeom prst="rect">
            <a:avLst/>
          </a:prstGeom>
        </p:spPr>
      </p:pic>
    </p:spTree>
    <p:extLst>
      <p:ext uri="{BB962C8B-B14F-4D97-AF65-F5344CB8AC3E}">
        <p14:creationId xmlns:p14="http://schemas.microsoft.com/office/powerpoint/2010/main" val="425665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29B7-0157-4C8B-AEC5-A94E164AEBCC}"/>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Analysis &amp; Results</a:t>
            </a:r>
          </a:p>
        </p:txBody>
      </p:sp>
      <p:sp>
        <p:nvSpPr>
          <p:cNvPr id="3" name="Text Placeholder 2">
            <a:extLst>
              <a:ext uri="{FF2B5EF4-FFF2-40B4-BE49-F238E27FC236}">
                <a16:creationId xmlns:a16="http://schemas.microsoft.com/office/drawing/2014/main" id="{DF8E7908-BA2A-49AD-8C4B-A119D1E38404}"/>
              </a:ext>
            </a:extLst>
          </p:cNvPr>
          <p:cNvSpPr>
            <a:spLocks noGrp="1"/>
          </p:cNvSpPr>
          <p:nvPr>
            <p:ph type="body" idx="1"/>
          </p:nvPr>
        </p:nvSpPr>
        <p:spPr>
          <a:xfrm>
            <a:off x="730308" y="1681163"/>
            <a:ext cx="5157787" cy="823912"/>
          </a:xfrm>
        </p:spPr>
        <p:txBody>
          <a:bodyPr/>
          <a:lstStyle/>
          <a:p>
            <a:r>
              <a:rPr lang="en-US" dirty="0">
                <a:latin typeface="Times New Roman" panose="02020603050405020304" pitchFamily="18" charset="0"/>
                <a:cs typeface="Times New Roman" panose="02020603050405020304" pitchFamily="18" charset="0"/>
              </a:rPr>
              <a:t>NPS &amp; </a:t>
            </a:r>
            <a:r>
              <a:rPr lang="en-US" dirty="0" err="1">
                <a:latin typeface="Times New Roman" panose="02020603050405020304" pitchFamily="18" charset="0"/>
                <a:cs typeface="Times New Roman" panose="02020603050405020304" pitchFamily="18" charset="0"/>
              </a:rPr>
              <a:t>CallBack</a:t>
            </a: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7141AE3-9756-475B-A568-7D8D8A567185}"/>
              </a:ext>
            </a:extLst>
          </p:cNvPr>
          <p:cNvSpPr>
            <a:spLocks noGrp="1"/>
          </p:cNvSpPr>
          <p:nvPr>
            <p:ph type="body" idx="2"/>
          </p:nvPr>
        </p:nvSpPr>
        <p:spPr/>
        <p:txBody>
          <a:bodyPr/>
          <a:lstStyle/>
          <a:p>
            <a:r>
              <a:rPr lang="en-US" sz="1300" dirty="0">
                <a:latin typeface="Times New Roman" panose="02020603050405020304" pitchFamily="18" charset="0"/>
                <a:cs typeface="Times New Roman" panose="02020603050405020304" pitchFamily="18" charset="0"/>
              </a:rPr>
              <a:t>The general understanding was that participants providing a good NPS Score (9 &amp; 10) will not be requesting for call backs, however, the analysis showed the high call back requests were given by participants giving 9 and 10 NPS score. </a:t>
            </a:r>
          </a:p>
          <a:p>
            <a:r>
              <a:rPr lang="en-US" sz="1300" dirty="0">
                <a:latin typeface="Times New Roman" panose="02020603050405020304" pitchFamily="18" charset="0"/>
                <a:cs typeface="Times New Roman" panose="02020603050405020304" pitchFamily="18" charset="0"/>
              </a:rPr>
              <a:t>This becomes very critical for the business to monitor these support calls to understand why the call back is requested and in case any dissatisfaction is shared it is acted upon immediately so that these promoters do not become passives or Detractors.</a:t>
            </a:r>
          </a:p>
          <a:p>
            <a:pPr marL="50800" indent="0">
              <a:buNone/>
            </a:pPr>
            <a:endParaRPr lang="en-US" sz="13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5C06DA9-E791-4CAF-BD1F-B0F55395327E}"/>
              </a:ext>
            </a:extLst>
          </p:cNvPr>
          <p:cNvSpPr>
            <a:spLocks noGrp="1"/>
          </p:cNvSpPr>
          <p:nvPr>
            <p:ph type="body" idx="3"/>
          </p:nvPr>
        </p:nvSpPr>
        <p:spPr>
          <a:xfrm>
            <a:off x="6030147" y="1677217"/>
            <a:ext cx="5183188" cy="823912"/>
          </a:xfrm>
        </p:spPr>
        <p:txBody>
          <a:bodyPr/>
          <a:lstStyle/>
          <a:p>
            <a:r>
              <a:rPr lang="en-US" dirty="0">
                <a:latin typeface="Times New Roman" panose="02020603050405020304" pitchFamily="18" charset="0"/>
                <a:cs typeface="Times New Roman" panose="02020603050405020304" pitchFamily="18" charset="0"/>
              </a:rPr>
              <a:t>NPS &amp; </a:t>
            </a:r>
            <a:r>
              <a:rPr lang="en-US" dirty="0" err="1">
                <a:latin typeface="Times New Roman" panose="02020603050405020304" pitchFamily="18" charset="0"/>
                <a:cs typeface="Times New Roman" panose="02020603050405020304" pitchFamily="18" charset="0"/>
              </a:rPr>
              <a:t>CallBack</a:t>
            </a:r>
            <a:endParaRPr lang="en-US"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37EDDED2-38CB-4887-A7FF-4D04AEA1AEAC}"/>
              </a:ext>
            </a:extLst>
          </p:cNvPr>
          <p:cNvSpPr>
            <a:spLocks noGrp="1"/>
          </p:cNvSpPr>
          <p:nvPr>
            <p:ph type="body" idx="4"/>
          </p:nvPr>
        </p:nvSpPr>
        <p:spPr/>
        <p:txBody>
          <a:bodyPr/>
          <a:lstStyle/>
          <a:p>
            <a:r>
              <a:rPr lang="en-US" sz="1300" dirty="0">
                <a:latin typeface="Times New Roman" panose="02020603050405020304" pitchFamily="18" charset="0"/>
                <a:cs typeface="Times New Roman" panose="02020603050405020304" pitchFamily="18" charset="0"/>
              </a:rPr>
              <a:t>Participants who did not request the call backs the results were in line with the general understanding, participants giving high NPS Score were did not request for call back.</a:t>
            </a:r>
          </a:p>
          <a:p>
            <a:pPr marL="50800" indent="0">
              <a:buNone/>
            </a:pPr>
            <a:endParaRPr lang="en-US" sz="1400" dirty="0">
              <a:latin typeface="Times New Roman" panose="02020603050405020304" pitchFamily="18" charset="0"/>
              <a:cs typeface="Times New Roman" panose="02020603050405020304" pitchFamily="18" charset="0"/>
            </a:endParaRPr>
          </a:p>
          <a:p>
            <a:pPr marL="50800" indent="0">
              <a:buNone/>
            </a:pPr>
            <a:endParaRPr lang="en-US" sz="1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8D5BCFCB-0DE6-41D7-A3BA-7E341A7A92DA}"/>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p:txBody>
      </p:sp>
      <p:pic>
        <p:nvPicPr>
          <p:cNvPr id="9" name="Picture 8">
            <a:extLst>
              <a:ext uri="{FF2B5EF4-FFF2-40B4-BE49-F238E27FC236}">
                <a16:creationId xmlns:a16="http://schemas.microsoft.com/office/drawing/2014/main" id="{E579C2A0-05B4-4F5B-942B-E51C6AA93273}"/>
              </a:ext>
            </a:extLst>
          </p:cNvPr>
          <p:cNvPicPr>
            <a:picLocks noChangeAspect="1"/>
          </p:cNvPicPr>
          <p:nvPr/>
        </p:nvPicPr>
        <p:blipFill>
          <a:blip r:embed="rId2"/>
          <a:stretch>
            <a:fillRect/>
          </a:stretch>
        </p:blipFill>
        <p:spPr>
          <a:xfrm>
            <a:off x="1264613" y="4309384"/>
            <a:ext cx="4261591" cy="1880279"/>
          </a:xfrm>
          <a:prstGeom prst="rect">
            <a:avLst/>
          </a:prstGeom>
        </p:spPr>
      </p:pic>
      <p:pic>
        <p:nvPicPr>
          <p:cNvPr id="10" name="Picture 9">
            <a:extLst>
              <a:ext uri="{FF2B5EF4-FFF2-40B4-BE49-F238E27FC236}">
                <a16:creationId xmlns:a16="http://schemas.microsoft.com/office/drawing/2014/main" id="{D2D8F32B-0820-4FAC-A839-F1CBC62C19A6}"/>
              </a:ext>
            </a:extLst>
          </p:cNvPr>
          <p:cNvPicPr>
            <a:picLocks noChangeAspect="1"/>
          </p:cNvPicPr>
          <p:nvPr/>
        </p:nvPicPr>
        <p:blipFill>
          <a:blip r:embed="rId3"/>
          <a:stretch>
            <a:fillRect/>
          </a:stretch>
        </p:blipFill>
        <p:spPr>
          <a:xfrm>
            <a:off x="6483692" y="3649201"/>
            <a:ext cx="4560203" cy="2540462"/>
          </a:xfrm>
          <a:prstGeom prst="rect">
            <a:avLst/>
          </a:prstGeom>
        </p:spPr>
      </p:pic>
    </p:spTree>
    <p:extLst>
      <p:ext uri="{BB962C8B-B14F-4D97-AF65-F5344CB8AC3E}">
        <p14:creationId xmlns:p14="http://schemas.microsoft.com/office/powerpoint/2010/main" val="2868137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7182-2E28-4ADC-A1C6-83FCC5B72327}"/>
              </a:ext>
            </a:extLst>
          </p:cNvPr>
          <p:cNvSpPr>
            <a:spLocks noGrp="1"/>
          </p:cNvSpPr>
          <p:nvPr>
            <p:ph type="title"/>
          </p:nvPr>
        </p:nvSpPr>
        <p:spPr>
          <a:xfrm>
            <a:off x="839788" y="987424"/>
            <a:ext cx="3932237" cy="606483"/>
          </a:xfrm>
        </p:spPr>
        <p:txBody>
          <a:bodyPr/>
          <a:lstStyle/>
          <a:p>
            <a:r>
              <a:rPr lang="en-US" sz="3600" dirty="0">
                <a:latin typeface="Times New Roman" panose="02020603050405020304" pitchFamily="18" charset="0"/>
                <a:cs typeface="Times New Roman" panose="02020603050405020304" pitchFamily="18" charset="0"/>
              </a:rPr>
              <a:t>Analysis &amp; Results</a:t>
            </a:r>
          </a:p>
        </p:txBody>
      </p:sp>
      <p:sp>
        <p:nvSpPr>
          <p:cNvPr id="3" name="Text Placeholder 2">
            <a:extLst>
              <a:ext uri="{FF2B5EF4-FFF2-40B4-BE49-F238E27FC236}">
                <a16:creationId xmlns:a16="http://schemas.microsoft.com/office/drawing/2014/main" id="{92C403F8-167D-4D90-8708-B831F0226C4E}"/>
              </a:ext>
            </a:extLst>
          </p:cNvPr>
          <p:cNvSpPr>
            <a:spLocks noGrp="1"/>
          </p:cNvSpPr>
          <p:nvPr>
            <p:ph type="body" idx="1"/>
          </p:nvPr>
        </p:nvSpPr>
        <p:spPr>
          <a:xfrm>
            <a:off x="4856017" y="987424"/>
            <a:ext cx="6172200" cy="4873625"/>
          </a:xfrm>
        </p:spPr>
        <p:txBody>
          <a:bodyPr/>
          <a:lstStyle/>
          <a:p>
            <a:pPr marL="25400" indent="0" algn="ctr">
              <a:buNone/>
            </a:pP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Word Frequency Sentiment Analysis                Word Frequency NPS Sentiment</a:t>
            </a:r>
          </a:p>
        </p:txBody>
      </p:sp>
      <p:graphicFrame>
        <p:nvGraphicFramePr>
          <p:cNvPr id="6" name="Diagram 5">
            <a:extLst>
              <a:ext uri="{FF2B5EF4-FFF2-40B4-BE49-F238E27FC236}">
                <a16:creationId xmlns:a16="http://schemas.microsoft.com/office/drawing/2014/main" id="{DE372626-E334-4710-911B-F2A47F855C46}"/>
              </a:ext>
            </a:extLst>
          </p:cNvPr>
          <p:cNvGraphicFramePr/>
          <p:nvPr>
            <p:extLst>
              <p:ext uri="{D42A27DB-BD31-4B8C-83A1-F6EECF244321}">
                <p14:modId xmlns:p14="http://schemas.microsoft.com/office/powerpoint/2010/main" val="3256845466"/>
              </p:ext>
            </p:extLst>
          </p:nvPr>
        </p:nvGraphicFramePr>
        <p:xfrm>
          <a:off x="604008" y="1694576"/>
          <a:ext cx="4168018" cy="4174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90B1CE96-30AD-46EF-8867-06AD1D2D16CE}"/>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cs typeface="Arial"/>
              <a:sym typeface="Arial"/>
            </a:endParaRPr>
          </a:p>
        </p:txBody>
      </p:sp>
      <p:pic>
        <p:nvPicPr>
          <p:cNvPr id="8" name="Picture 7">
            <a:extLst>
              <a:ext uri="{FF2B5EF4-FFF2-40B4-BE49-F238E27FC236}">
                <a16:creationId xmlns:a16="http://schemas.microsoft.com/office/drawing/2014/main" id="{BAB08A40-1678-4725-845E-767CF8F25E37}"/>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814021" y="2011909"/>
            <a:ext cx="3635493" cy="3464691"/>
          </a:xfrm>
          <a:prstGeom prst="rect">
            <a:avLst/>
          </a:prstGeom>
          <a:noFill/>
          <a:ln>
            <a:noFill/>
          </a:ln>
        </p:spPr>
      </p:pic>
      <p:pic>
        <p:nvPicPr>
          <p:cNvPr id="9" name="Picture 8">
            <a:extLst>
              <a:ext uri="{FF2B5EF4-FFF2-40B4-BE49-F238E27FC236}">
                <a16:creationId xmlns:a16="http://schemas.microsoft.com/office/drawing/2014/main" id="{ECB787C1-D37D-48E8-BFF3-53A33B7D4AFF}"/>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533505" y="2011910"/>
            <a:ext cx="3216189" cy="3464690"/>
          </a:xfrm>
          <a:prstGeom prst="rect">
            <a:avLst/>
          </a:prstGeom>
          <a:noFill/>
          <a:ln>
            <a:noFill/>
          </a:ln>
        </p:spPr>
      </p:pic>
    </p:spTree>
    <p:extLst>
      <p:ext uri="{BB962C8B-B14F-4D97-AF65-F5344CB8AC3E}">
        <p14:creationId xmlns:p14="http://schemas.microsoft.com/office/powerpoint/2010/main" val="244194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4611-8AA3-490B-BBFD-262A0C0A3C3E}"/>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Analysis &amp; Results</a:t>
            </a:r>
            <a:endParaRPr lang="en-US" sz="3600" dirty="0"/>
          </a:p>
        </p:txBody>
      </p:sp>
      <p:sp>
        <p:nvSpPr>
          <p:cNvPr id="3" name="Text Placeholder 2">
            <a:extLst>
              <a:ext uri="{FF2B5EF4-FFF2-40B4-BE49-F238E27FC236}">
                <a16:creationId xmlns:a16="http://schemas.microsoft.com/office/drawing/2014/main" id="{536ADE81-1522-4B75-9081-A5066DF20A22}"/>
              </a:ext>
            </a:extLst>
          </p:cNvPr>
          <p:cNvSpPr>
            <a:spLocks noGrp="1"/>
          </p:cNvSpPr>
          <p:nvPr>
            <p:ph type="body" idx="1"/>
          </p:nvPr>
        </p:nvSpPr>
        <p:spPr/>
        <p:txBody>
          <a:bodyPr/>
          <a:lstStyle/>
          <a:p>
            <a:pPr marL="228600" indent="0">
              <a:buNone/>
            </a:pPr>
            <a:r>
              <a:rPr lang="en-US" sz="1600" b="1" dirty="0">
                <a:solidFill>
                  <a:srgbClr val="FF0000"/>
                </a:solidFill>
                <a:latin typeface="Times New Roman" panose="02020603050405020304" pitchFamily="18" charset="0"/>
                <a:cs typeface="Times New Roman" panose="02020603050405020304" pitchFamily="18" charset="0"/>
              </a:rPr>
              <a:t>Analyzing Mis Match: </a:t>
            </a:r>
          </a:p>
          <a:p>
            <a:pPr marL="5143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One of the big highlights was that a basic sentiment analysis gave far better keywords in the word cloud for NPS comments. To check it further </a:t>
            </a:r>
            <a:r>
              <a:rPr lang="en-US" sz="1600" b="1" dirty="0" err="1">
                <a:latin typeface="Times New Roman" panose="02020603050405020304" pitchFamily="18" charset="0"/>
                <a:cs typeface="Times New Roman" panose="02020603050405020304" pitchFamily="18" charset="0"/>
              </a:rPr>
              <a:t>wordcloud</a:t>
            </a:r>
            <a:r>
              <a:rPr lang="en-US" sz="1600" dirty="0">
                <a:latin typeface="Times New Roman" panose="02020603050405020304" pitchFamily="18" charset="0"/>
                <a:cs typeface="Times New Roman" panose="02020603050405020304" pitchFamily="18" charset="0"/>
              </a:rPr>
              <a:t> were created for two cases:</a:t>
            </a:r>
          </a:p>
          <a:p>
            <a:pPr marL="228600" indent="0">
              <a:buNone/>
            </a:pPr>
            <a:endParaRPr lang="en-US" sz="1600" dirty="0">
              <a:latin typeface="Times New Roman" panose="02020603050405020304" pitchFamily="18" charset="0"/>
              <a:cs typeface="Times New Roman" panose="02020603050405020304" pitchFamily="18" charset="0"/>
            </a:endParaRPr>
          </a:p>
          <a:p>
            <a:pPr marL="50800" indent="0">
              <a:buNone/>
            </a:pPr>
            <a:endParaRPr lang="en-US" dirty="0"/>
          </a:p>
        </p:txBody>
      </p:sp>
      <p:sp>
        <p:nvSpPr>
          <p:cNvPr id="4" name="Footer Placeholder 3">
            <a:extLst>
              <a:ext uri="{FF2B5EF4-FFF2-40B4-BE49-F238E27FC236}">
                <a16:creationId xmlns:a16="http://schemas.microsoft.com/office/drawing/2014/main" id="{17BDD4A8-1871-455A-B917-BBDBD8252FE1}"/>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endParaRPr lang="en-US" dirty="0"/>
          </a:p>
        </p:txBody>
      </p:sp>
      <p:pic>
        <p:nvPicPr>
          <p:cNvPr id="5" name="Picture 4">
            <a:extLst>
              <a:ext uri="{FF2B5EF4-FFF2-40B4-BE49-F238E27FC236}">
                <a16:creationId xmlns:a16="http://schemas.microsoft.com/office/drawing/2014/main" id="{9A0B7F2B-8E32-4932-9262-8F60ECDA04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6747" y="2986480"/>
            <a:ext cx="3849909" cy="2857485"/>
          </a:xfrm>
          <a:prstGeom prst="rect">
            <a:avLst/>
          </a:prstGeom>
          <a:noFill/>
          <a:ln>
            <a:noFill/>
          </a:ln>
        </p:spPr>
      </p:pic>
      <p:pic>
        <p:nvPicPr>
          <p:cNvPr id="6" name="Picture 5">
            <a:extLst>
              <a:ext uri="{FF2B5EF4-FFF2-40B4-BE49-F238E27FC236}">
                <a16:creationId xmlns:a16="http://schemas.microsoft.com/office/drawing/2014/main" id="{1300BA15-A3B2-466B-AAD8-DA18C600BC2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16369" y="2942438"/>
            <a:ext cx="3849909" cy="2857485"/>
          </a:xfrm>
          <a:prstGeom prst="rect">
            <a:avLst/>
          </a:prstGeom>
          <a:noFill/>
          <a:ln>
            <a:noFill/>
          </a:ln>
        </p:spPr>
      </p:pic>
      <p:sp>
        <p:nvSpPr>
          <p:cNvPr id="7" name="TextBox 6">
            <a:extLst>
              <a:ext uri="{FF2B5EF4-FFF2-40B4-BE49-F238E27FC236}">
                <a16:creationId xmlns:a16="http://schemas.microsoft.com/office/drawing/2014/main" id="{8ABB40AD-7690-4B7D-A528-C7FB11819239}"/>
              </a:ext>
            </a:extLst>
          </p:cNvPr>
          <p:cNvSpPr txBox="1"/>
          <p:nvPr/>
        </p:nvSpPr>
        <p:spPr>
          <a:xfrm>
            <a:off x="1417739" y="5841187"/>
            <a:ext cx="2389335" cy="215444"/>
          </a:xfrm>
          <a:prstGeom prst="rect">
            <a:avLst/>
          </a:prstGeom>
          <a:noFill/>
        </p:spPr>
        <p:txBody>
          <a:bodyPr wrap="square" rtlCol="0">
            <a:spAutoFit/>
          </a:bodyPr>
          <a:lstStyle/>
          <a:p>
            <a:r>
              <a:rPr lang="en-US" sz="800" b="1" u="sng" dirty="0">
                <a:effectLst/>
                <a:latin typeface="Times New Roman" panose="02020603050405020304" pitchFamily="18" charset="0"/>
                <a:ea typeface="Calibri" panose="020F0502020204030204" pitchFamily="34" charset="0"/>
              </a:rPr>
              <a:t>Sentiment Score Negative VS NPS Score Positive</a:t>
            </a:r>
            <a:endParaRPr lang="en-US" sz="800" dirty="0"/>
          </a:p>
        </p:txBody>
      </p:sp>
      <p:sp>
        <p:nvSpPr>
          <p:cNvPr id="9" name="TextBox 8">
            <a:extLst>
              <a:ext uri="{FF2B5EF4-FFF2-40B4-BE49-F238E27FC236}">
                <a16:creationId xmlns:a16="http://schemas.microsoft.com/office/drawing/2014/main" id="{F88CC575-2A02-4F43-8C35-EDDB0939DB90}"/>
              </a:ext>
            </a:extLst>
          </p:cNvPr>
          <p:cNvSpPr txBox="1"/>
          <p:nvPr/>
        </p:nvSpPr>
        <p:spPr>
          <a:xfrm>
            <a:off x="6686849" y="5773069"/>
            <a:ext cx="2776757" cy="254878"/>
          </a:xfrm>
          <a:prstGeom prst="rect">
            <a:avLst/>
          </a:prstGeom>
          <a:noFill/>
        </p:spPr>
        <p:txBody>
          <a:bodyPr wrap="square" rtlCol="0">
            <a:spAutoFit/>
          </a:bodyPr>
          <a:lstStyle/>
          <a:p>
            <a:pPr marL="457200" marR="0" indent="0">
              <a:lnSpc>
                <a:spcPct val="150000"/>
              </a:lnSpc>
              <a:spcBef>
                <a:spcPts val="1600"/>
              </a:spcBef>
              <a:spcAft>
                <a:spcPts val="0"/>
              </a:spcAft>
            </a:pPr>
            <a:r>
              <a:rPr lang="en-US" sz="800" b="1" u="sng" dirty="0">
                <a:effectLst/>
                <a:latin typeface="Times New Roman" panose="02020603050405020304" pitchFamily="18" charset="0"/>
                <a:ea typeface="Calibri" panose="020F0502020204030204" pitchFamily="34" charset="0"/>
              </a:rPr>
              <a:t>Sentiment Score Positive VS NPS Score Negative</a:t>
            </a:r>
            <a:endParaRPr lang="en-US" sz="800"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64243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054B-6558-4C63-B54B-7F1C2A5DC13E}"/>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Analysis &amp; Results</a:t>
            </a:r>
            <a:endParaRPr lang="en-US" dirty="0"/>
          </a:p>
        </p:txBody>
      </p:sp>
      <p:sp>
        <p:nvSpPr>
          <p:cNvPr id="3" name="Text Placeholder 2">
            <a:extLst>
              <a:ext uri="{FF2B5EF4-FFF2-40B4-BE49-F238E27FC236}">
                <a16:creationId xmlns:a16="http://schemas.microsoft.com/office/drawing/2014/main" id="{B41115E2-E5B4-41B1-A1D7-A4E267DB957B}"/>
              </a:ext>
            </a:extLst>
          </p:cNvPr>
          <p:cNvSpPr>
            <a:spLocks noGrp="1"/>
          </p:cNvSpPr>
          <p:nvPr>
            <p:ph type="body" idx="1"/>
          </p:nvPr>
        </p:nvSpPr>
        <p:spPr/>
        <p:txBody>
          <a:bodyPr/>
          <a:lstStyle/>
          <a:p>
            <a:pPr marL="50800" indent="0">
              <a:buNone/>
            </a:pPr>
            <a:r>
              <a:rPr lang="en-US" sz="1600" b="1" dirty="0" err="1">
                <a:solidFill>
                  <a:schemeClr val="accent2"/>
                </a:solidFill>
                <a:latin typeface="Times New Roman" panose="02020603050405020304" pitchFamily="18" charset="0"/>
                <a:cs typeface="Times New Roman" panose="02020603050405020304" pitchFamily="18" charset="0"/>
              </a:rPr>
              <a:t>MisMatch:Neutrals</a:t>
            </a:r>
            <a:endParaRPr lang="en-US" sz="1600" b="1" dirty="0">
              <a:solidFill>
                <a:schemeClr val="accent2"/>
              </a:solidFill>
              <a:latin typeface="Times New Roman" panose="02020603050405020304" pitchFamily="18" charset="0"/>
              <a:cs typeface="Times New Roman" panose="02020603050405020304" pitchFamily="18" charset="0"/>
            </a:endParaRPr>
          </a:p>
          <a:p>
            <a:pPr marL="50800" indent="0">
              <a:buNone/>
            </a:pPr>
            <a:r>
              <a:rPr lang="en-US" sz="1600" dirty="0">
                <a:latin typeface="Times New Roman" panose="02020603050405020304" pitchFamily="18" charset="0"/>
                <a:cs typeface="Times New Roman" panose="02020603050405020304" pitchFamily="18" charset="0"/>
              </a:rPr>
              <a:t>One of the main drawbacks </a:t>
            </a:r>
            <a:r>
              <a:rPr lang="en-US" sz="1600">
                <a:latin typeface="Times New Roman" panose="02020603050405020304" pitchFamily="18" charset="0"/>
                <a:cs typeface="Times New Roman" panose="02020603050405020304" pitchFamily="18" charset="0"/>
              </a:rPr>
              <a:t>of NPS </a:t>
            </a:r>
            <a:r>
              <a:rPr lang="en-US" sz="1600" dirty="0">
                <a:latin typeface="Times New Roman" panose="02020603050405020304" pitchFamily="18" charset="0"/>
                <a:cs typeface="Times New Roman" panose="02020603050405020304" pitchFamily="18" charset="0"/>
              </a:rPr>
              <a:t>Score is the neutrals. Neutrals are not part of the NPS Score overall calculation. Sentiment analysis on dataset shows the neutrals are far higher than what are being reported by NPS Comments. This raises a key point </a:t>
            </a:r>
            <a:r>
              <a:rPr lang="en-US" sz="1600" b="1" dirty="0">
                <a:latin typeface="Times New Roman" panose="02020603050405020304" pitchFamily="18" charset="0"/>
                <a:cs typeface="Times New Roman" panose="02020603050405020304" pitchFamily="18" charset="0"/>
              </a:rPr>
              <a:t>should the analysis be just done by considering NPS Score?</a:t>
            </a:r>
          </a:p>
          <a:p>
            <a:pPr marL="50800" indent="0">
              <a:buNone/>
            </a:pPr>
            <a:endParaRPr lang="en-US" sz="1600" b="1" dirty="0">
              <a:latin typeface="Times New Roman" panose="02020603050405020304" pitchFamily="18" charset="0"/>
              <a:cs typeface="Times New Roman" panose="02020603050405020304" pitchFamily="18" charset="0"/>
            </a:endParaRPr>
          </a:p>
          <a:p>
            <a:pPr marL="50800" indent="0">
              <a:buNone/>
            </a:pPr>
            <a:endParaRPr lang="en-US" dirty="0"/>
          </a:p>
          <a:p>
            <a:pPr marL="50800" indent="0">
              <a:buNone/>
            </a:pPr>
            <a:endParaRPr lang="en-US" dirty="0"/>
          </a:p>
          <a:p>
            <a:pPr marL="50800" indent="0">
              <a:buNone/>
            </a:pPr>
            <a:endParaRPr lang="en-US" dirty="0"/>
          </a:p>
          <a:p>
            <a:pPr marL="50800" indent="0">
              <a:buNone/>
            </a:pPr>
            <a:endParaRPr lang="en-US" dirty="0"/>
          </a:p>
          <a:p>
            <a:pPr marL="50800" indent="0">
              <a:buNone/>
            </a:pPr>
            <a:endParaRPr lang="en-US" dirty="0"/>
          </a:p>
        </p:txBody>
      </p:sp>
      <p:sp>
        <p:nvSpPr>
          <p:cNvPr id="4" name="Footer Placeholder 3">
            <a:extLst>
              <a:ext uri="{FF2B5EF4-FFF2-40B4-BE49-F238E27FC236}">
                <a16:creationId xmlns:a16="http://schemas.microsoft.com/office/drawing/2014/main" id="{A3AB281A-8D22-428D-A8CE-6DC9397EAEF1}"/>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endParaRPr lang="en-US" dirty="0"/>
          </a:p>
        </p:txBody>
      </p:sp>
      <p:pic>
        <p:nvPicPr>
          <p:cNvPr id="5" name="Picture 4">
            <a:extLst>
              <a:ext uri="{FF2B5EF4-FFF2-40B4-BE49-F238E27FC236}">
                <a16:creationId xmlns:a16="http://schemas.microsoft.com/office/drawing/2014/main" id="{B9370B10-8D86-4DE4-BC28-15DF3C002E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17784" y="3257725"/>
            <a:ext cx="4267200" cy="2590800"/>
          </a:xfrm>
          <a:prstGeom prst="rect">
            <a:avLst/>
          </a:prstGeom>
          <a:noFill/>
          <a:ln>
            <a:noFill/>
          </a:ln>
        </p:spPr>
      </p:pic>
    </p:spTree>
    <p:extLst>
      <p:ext uri="{BB962C8B-B14F-4D97-AF65-F5344CB8AC3E}">
        <p14:creationId xmlns:p14="http://schemas.microsoft.com/office/powerpoint/2010/main" val="4255662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E861-A6FB-4145-92C6-B2072CAAB6AF}"/>
              </a:ext>
            </a:extLst>
          </p:cNvPr>
          <p:cNvSpPr>
            <a:spLocks noGrp="1"/>
          </p:cNvSpPr>
          <p:nvPr>
            <p:ph type="title"/>
          </p:nvPr>
        </p:nvSpPr>
        <p:spPr>
          <a:xfrm>
            <a:off x="190194" y="268174"/>
            <a:ext cx="9079641" cy="706293"/>
          </a:xfrm>
          <a:noFill/>
          <a:ln>
            <a:noFill/>
          </a:ln>
          <a:effectLst/>
        </p:spPr>
        <p:txBody>
          <a:bodyPr/>
          <a:lstStyle/>
          <a:p>
            <a:r>
              <a:rPr lang="en-IN" sz="3600" dirty="0">
                <a:latin typeface="Times New Roman" panose="02020603050405020304" pitchFamily="18" charset="0"/>
                <a:cs typeface="Times New Roman" panose="02020603050405020304" pitchFamily="18" charset="0"/>
              </a:rPr>
              <a:t>Conclusion and </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Future Work Recommendations :</a:t>
            </a:r>
          </a:p>
        </p:txBody>
      </p:sp>
      <p:sp>
        <p:nvSpPr>
          <p:cNvPr id="4" name="Footer Placeholder 3">
            <a:extLst>
              <a:ext uri="{FF2B5EF4-FFF2-40B4-BE49-F238E27FC236}">
                <a16:creationId xmlns:a16="http://schemas.microsoft.com/office/drawing/2014/main" id="{E7F7B4CF-3893-4020-8B49-3CA9DAACCD60}"/>
              </a:ext>
            </a:extLst>
          </p:cNvPr>
          <p:cNvSpPr>
            <a:spLocks noGrp="1"/>
          </p:cNvSpPr>
          <p:nvPr>
            <p:ph type="ftr" idx="11"/>
          </p:nvPr>
        </p:nvSpPr>
        <p:spPr>
          <a:xfrm>
            <a:off x="7238999" y="6357385"/>
            <a:ext cx="4506157" cy="365125"/>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400" b="0" i="0" u="none" strike="noStrike" kern="0" cap="none" spc="0" normalizeH="0" baseline="0" noProof="0" dirty="0">
              <a:ln>
                <a:noFill/>
              </a:ln>
              <a:solidFill>
                <a:srgbClr val="FFFFFF"/>
              </a:solidFill>
              <a:effectLst/>
              <a:uLnTx/>
              <a:uFillTx/>
              <a:latin typeface="Arial"/>
              <a:cs typeface="Arial"/>
              <a:sym typeface="Arial"/>
            </a:endParaRPr>
          </a:p>
        </p:txBody>
      </p:sp>
      <p:graphicFrame>
        <p:nvGraphicFramePr>
          <p:cNvPr id="5" name="Diagram 4">
            <a:extLst>
              <a:ext uri="{FF2B5EF4-FFF2-40B4-BE49-F238E27FC236}">
                <a16:creationId xmlns:a16="http://schemas.microsoft.com/office/drawing/2014/main" id="{B919878C-4946-4531-B1B4-ADC90CE19EA4}"/>
              </a:ext>
            </a:extLst>
          </p:cNvPr>
          <p:cNvGraphicFramePr/>
          <p:nvPr>
            <p:extLst>
              <p:ext uri="{D42A27DB-BD31-4B8C-83A1-F6EECF244321}">
                <p14:modId xmlns:p14="http://schemas.microsoft.com/office/powerpoint/2010/main" val="386169360"/>
              </p:ext>
            </p:extLst>
          </p:nvPr>
        </p:nvGraphicFramePr>
        <p:xfrm>
          <a:off x="190194" y="1252204"/>
          <a:ext cx="11634565" cy="2205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52FFB3A7-D74F-4E0B-92EF-5C150A515699}"/>
              </a:ext>
            </a:extLst>
          </p:cNvPr>
          <p:cNvGraphicFramePr/>
          <p:nvPr>
            <p:extLst>
              <p:ext uri="{D42A27DB-BD31-4B8C-83A1-F6EECF244321}">
                <p14:modId xmlns:p14="http://schemas.microsoft.com/office/powerpoint/2010/main" val="3205975204"/>
              </p:ext>
            </p:extLst>
          </p:nvPr>
        </p:nvGraphicFramePr>
        <p:xfrm>
          <a:off x="190194" y="3561266"/>
          <a:ext cx="11634565" cy="30931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18171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E861-A6FB-4145-92C6-B2072CAAB6AF}"/>
              </a:ext>
            </a:extLst>
          </p:cNvPr>
          <p:cNvSpPr>
            <a:spLocks noGrp="1"/>
          </p:cNvSpPr>
          <p:nvPr>
            <p:ph type="title"/>
          </p:nvPr>
        </p:nvSpPr>
        <p:spPr>
          <a:xfrm>
            <a:off x="190194" y="268174"/>
            <a:ext cx="10515600" cy="706293"/>
          </a:xfrm>
          <a:ln>
            <a:noFill/>
          </a:ln>
          <a:effectLst/>
        </p:spPr>
        <p:txBody>
          <a:bodyPr/>
          <a:lstStyle/>
          <a:p>
            <a:r>
              <a:rPr lang="en-IN" sz="3800" dirty="0">
                <a:latin typeface="Calibri" panose="020F0502020204030204" pitchFamily="34" charset="0"/>
                <a:cs typeface="Calibri" panose="020F0502020204030204" pitchFamily="34" charset="0"/>
              </a:rPr>
              <a:t>References</a:t>
            </a:r>
          </a:p>
        </p:txBody>
      </p:sp>
      <p:sp>
        <p:nvSpPr>
          <p:cNvPr id="4" name="Footer Placeholder 3">
            <a:extLst>
              <a:ext uri="{FF2B5EF4-FFF2-40B4-BE49-F238E27FC236}">
                <a16:creationId xmlns:a16="http://schemas.microsoft.com/office/drawing/2014/main" id="{E7F7B4CF-3893-4020-8B49-3CA9DAACCD60}"/>
              </a:ext>
            </a:extLst>
          </p:cNvPr>
          <p:cNvSpPr>
            <a:spLocks noGrp="1"/>
          </p:cNvSpPr>
          <p:nvPr>
            <p:ph type="ftr" idx="11"/>
          </p:nvPr>
        </p:nvSpPr>
        <p:spPr>
          <a:xfrm>
            <a:off x="7238999" y="6357385"/>
            <a:ext cx="4506157" cy="365125"/>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6" name="TextBox 5">
            <a:extLst>
              <a:ext uri="{FF2B5EF4-FFF2-40B4-BE49-F238E27FC236}">
                <a16:creationId xmlns:a16="http://schemas.microsoft.com/office/drawing/2014/main" id="{D4D98264-E8BE-412C-87EB-C2DF6AFC561C}"/>
              </a:ext>
            </a:extLst>
          </p:cNvPr>
          <p:cNvSpPr txBox="1"/>
          <p:nvPr/>
        </p:nvSpPr>
        <p:spPr>
          <a:xfrm>
            <a:off x="278717" y="1132698"/>
            <a:ext cx="11634565" cy="3372077"/>
          </a:xfrm>
          <a:prstGeom prst="rect">
            <a:avLst/>
          </a:prstGeom>
          <a:noFill/>
          <a:ln>
            <a:noFill/>
          </a:ln>
          <a:effectLst/>
        </p:spPr>
        <p:txBody>
          <a:bodyPr wrap="square">
            <a:spAutoFit/>
          </a:bodyPr>
          <a:lstStyle/>
          <a:p>
            <a:pPr marL="304800" marR="0" lvl="0" indent="-30480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Alex. (2019). </a:t>
            </a:r>
            <a:r>
              <a:rPr kumimoji="0" lang="en-IN" sz="1600" b="0" i="1"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NPS Data Analysis and Reporting</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a:t>
            </a:r>
            <a:endPar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a:p>
            <a:pPr marL="304800" marR="0" lvl="0" indent="-30480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Frederick F. Reichheld. (2003). </a:t>
            </a:r>
            <a:r>
              <a:rPr kumimoji="0" lang="en-IN" sz="1600" b="0" i="1"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the-one-number-you-need-to-grow</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a:t>
            </a:r>
            <a:endPar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a:p>
            <a:pPr marL="304800" marR="0" lvl="0" indent="-30480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Jared M. Spool. (2017, December). </a:t>
            </a:r>
            <a:r>
              <a:rPr kumimoji="0" lang="en-IN" sz="1600" b="0" i="1"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Net Promoter Score Considered Harmful (and What UX Professionals Can Do About It)</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a:t>
            </a:r>
            <a:endPar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a:p>
            <a:pPr marL="304800" marR="0" lvl="0" indent="-30480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Katerina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Sinitskaia</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(n.d.). </a:t>
            </a:r>
            <a:r>
              <a:rPr kumimoji="0" lang="en-IN" sz="1600" b="0" i="1"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Telecommunications NPS Benchmarks And CX Trends</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a:t>
            </a:r>
            <a:endPar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a:p>
            <a:pPr marL="304800" marR="0" lvl="0" indent="-30480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M.W.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Krol</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D. de Boer, D.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Delnoij</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J.J.D.J.M, &amp;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Rademakers</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(2015). </a:t>
            </a:r>
            <a:r>
              <a:rPr kumimoji="0" lang="en-IN" sz="1600" b="0" i="1"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The Net Promoter Score: An asset to patient experience surveys?</a:t>
            </a:r>
            <a:endPar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a:p>
            <a:pPr marL="304800" marR="0" lvl="0" indent="-30480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Muhammad Farooq,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Valliappan</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Raju, Faisal Khalil-Ur-Rehman, 4Waqar Younas, 5Qazi Mohammed Ahmed, &amp; Muhammad Ali. (n.d.). </a:t>
            </a:r>
            <a:r>
              <a:rPr kumimoji="0" lang="en-IN" sz="1600" b="0" i="1"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Investigating Relationship between Net Promoter Score and Company Performance: A Longitudinal Study </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a:t>
            </a:r>
            <a:endPar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a:p>
            <a:pPr marL="304800" marR="0" lvl="0" indent="-30480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Timothy L.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Keiningham</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Bruce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Cooil</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Tor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Wallin</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Andreassen</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Lerzan</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Aksoy, &amp; Timothy L.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Keiningham</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(2008). </a:t>
            </a:r>
            <a:r>
              <a:rPr kumimoji="0" lang="en-IN" sz="1600" b="0" i="1"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A Holistic Examination of Net Promoter</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a:t>
            </a:r>
            <a:endPar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p:txBody>
      </p:sp>
    </p:spTree>
    <p:extLst>
      <p:ext uri="{BB962C8B-B14F-4D97-AF65-F5344CB8AC3E}">
        <p14:creationId xmlns:p14="http://schemas.microsoft.com/office/powerpoint/2010/main" val="60000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8714-A047-4274-A377-CF232117D0EC}"/>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Agenda</a:t>
            </a:r>
          </a:p>
        </p:txBody>
      </p:sp>
      <p:graphicFrame>
        <p:nvGraphicFramePr>
          <p:cNvPr id="6" name="Diagram 5">
            <a:extLst>
              <a:ext uri="{FF2B5EF4-FFF2-40B4-BE49-F238E27FC236}">
                <a16:creationId xmlns:a16="http://schemas.microsoft.com/office/drawing/2014/main" id="{0111A27E-BF62-41E5-834B-73100F84C1D6}"/>
              </a:ext>
            </a:extLst>
          </p:cNvPr>
          <p:cNvGraphicFramePr/>
          <p:nvPr>
            <p:extLst>
              <p:ext uri="{D42A27DB-BD31-4B8C-83A1-F6EECF244321}">
                <p14:modId xmlns:p14="http://schemas.microsoft.com/office/powerpoint/2010/main" val="1879107670"/>
              </p:ext>
            </p:extLst>
          </p:nvPr>
        </p:nvGraphicFramePr>
        <p:xfrm>
          <a:off x="838200" y="161590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F2AB580-747B-4972-9AF1-8702806D3BD4}"/>
              </a:ext>
            </a:extLst>
          </p:cNvPr>
          <p:cNvSpPr>
            <a:spLocks noGrp="1"/>
          </p:cNvSpPr>
          <p:nvPr>
            <p:ph type="ftr" idx="11"/>
          </p:nvPr>
        </p:nvSpPr>
        <p:spPr>
          <a:xfrm>
            <a:off x="9185944" y="6357386"/>
            <a:ext cx="2167855" cy="13549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p:txBody>
      </p:sp>
    </p:spTree>
    <p:extLst>
      <p:ext uri="{BB962C8B-B14F-4D97-AF65-F5344CB8AC3E}">
        <p14:creationId xmlns:p14="http://schemas.microsoft.com/office/powerpoint/2010/main" val="2749290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p:nvPr/>
        </p:nvSpPr>
        <p:spPr>
          <a:xfrm>
            <a:off x="1" y="2636196"/>
            <a:ext cx="12192000" cy="817722"/>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90000"/>
              </a:lnSpc>
              <a:spcBef>
                <a:spcPts val="0"/>
              </a:spcBef>
              <a:spcAft>
                <a:spcPts val="0"/>
              </a:spcAft>
              <a:buClr>
                <a:srgbClr val="4472C4"/>
              </a:buClr>
              <a:buSzPts val="6000"/>
              <a:buFont typeface="Calibri"/>
              <a:buNone/>
              <a:tabLst/>
              <a:defRPr/>
            </a:pPr>
            <a:r>
              <a:rPr kumimoji="0" lang="en-US" sz="6000" b="0" i="0" u="none" strike="noStrike" kern="0" cap="none" spc="0" normalizeH="0" baseline="0" noProof="0" dirty="0">
                <a:ln>
                  <a:noFill/>
                </a:ln>
                <a:solidFill>
                  <a:srgbClr val="FFFFFF">
                    <a:lumMod val="50000"/>
                  </a:srgbClr>
                </a:solidFill>
                <a:effectLst/>
                <a:uLnTx/>
                <a:uFillTx/>
                <a:latin typeface="Calibri"/>
                <a:ea typeface="Calibri"/>
                <a:cs typeface="Calibri"/>
                <a:sym typeface="Calibri"/>
              </a:rPr>
              <a:t>Thank You</a:t>
            </a:r>
            <a:r>
              <a:rPr kumimoji="0" lang="en-US" sz="6000" b="0" i="0" u="none" strike="noStrike" kern="0" cap="none" spc="0" normalizeH="0" baseline="0" noProof="0" dirty="0">
                <a:ln>
                  <a:noFill/>
                </a:ln>
                <a:solidFill>
                  <a:srgbClr val="ED7D31"/>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2" name="Google Shape;152;p16"/>
          <p:cNvSpPr txBox="1">
            <a:spLocks noGrp="1"/>
          </p:cNvSpPr>
          <p:nvPr>
            <p:ph type="ftr" idx="11"/>
          </p:nvPr>
        </p:nvSpPr>
        <p:spPr>
          <a:xfrm>
            <a:off x="6973455" y="6378351"/>
            <a:ext cx="4581236" cy="383071"/>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200" b="0" i="0" u="none" strike="noStrike" kern="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82048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E861-A6FB-4145-92C6-B2072CAAB6AF}"/>
              </a:ext>
            </a:extLst>
          </p:cNvPr>
          <p:cNvSpPr>
            <a:spLocks noGrp="1"/>
          </p:cNvSpPr>
          <p:nvPr>
            <p:ph type="title"/>
          </p:nvPr>
        </p:nvSpPr>
        <p:spPr>
          <a:xfrm>
            <a:off x="292829" y="158240"/>
            <a:ext cx="10515600" cy="706293"/>
          </a:xfrm>
          <a:effectLst/>
        </p:spPr>
        <p:txBody>
          <a:bodyPr/>
          <a:lstStyle/>
          <a:p>
            <a:r>
              <a:rPr lang="en-IN" sz="3600" dirty="0">
                <a:latin typeface="Times New Roman" panose="02020603050405020304" pitchFamily="18" charset="0"/>
                <a:cs typeface="Times New Roman" panose="02020603050405020304" pitchFamily="18" charset="0"/>
              </a:rPr>
              <a:t>Introduction</a:t>
            </a:r>
          </a:p>
        </p:txBody>
      </p:sp>
      <p:sp>
        <p:nvSpPr>
          <p:cNvPr id="4" name="Footer Placeholder 3">
            <a:extLst>
              <a:ext uri="{FF2B5EF4-FFF2-40B4-BE49-F238E27FC236}">
                <a16:creationId xmlns:a16="http://schemas.microsoft.com/office/drawing/2014/main" id="{E7F7B4CF-3893-4020-8B49-3CA9DAACCD60}"/>
              </a:ext>
            </a:extLst>
          </p:cNvPr>
          <p:cNvSpPr>
            <a:spLocks noGrp="1"/>
          </p:cNvSpPr>
          <p:nvPr>
            <p:ph type="ftr" idx="11"/>
          </p:nvPr>
        </p:nvSpPr>
        <p:spPr>
          <a:xfrm>
            <a:off x="7685843" y="6334635"/>
            <a:ext cx="4506157" cy="365125"/>
          </a:xfrm>
        </p:spPr>
        <p:txBody>
          <a:bodyPr/>
          <a:lstStyle/>
          <a:p>
            <a:r>
              <a:rPr lang="en-US" sz="1400" dirty="0"/>
              <a:t>NPS Survey Analysis</a:t>
            </a:r>
          </a:p>
          <a:p>
            <a:endParaRPr lang="en-IN" dirty="0"/>
          </a:p>
        </p:txBody>
      </p:sp>
      <p:sp>
        <p:nvSpPr>
          <p:cNvPr id="9" name="TextBox 8">
            <a:extLst>
              <a:ext uri="{FF2B5EF4-FFF2-40B4-BE49-F238E27FC236}">
                <a16:creationId xmlns:a16="http://schemas.microsoft.com/office/drawing/2014/main" id="{9924025E-2FFB-4864-86BE-89692AE30423}"/>
              </a:ext>
            </a:extLst>
          </p:cNvPr>
          <p:cNvSpPr txBox="1"/>
          <p:nvPr/>
        </p:nvSpPr>
        <p:spPr>
          <a:xfrm>
            <a:off x="350459" y="850730"/>
            <a:ext cx="7946253" cy="5015797"/>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marL="0" marR="0" algn="just">
              <a:lnSpc>
                <a:spcPct val="115000"/>
              </a:lnSpc>
              <a:spcBef>
                <a:spcPts val="0"/>
              </a:spcBef>
              <a:spcAft>
                <a:spcPts val="100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Every business need money to survive and to make money one of the most important asset a businesses need is customers. Loyal customers are worth up to 10 times their initial purchase value. So, the big question is </a:t>
            </a: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how to measure customer satisfaction? </a:t>
            </a:r>
          </a:p>
          <a:p>
            <a:pPr algn="just">
              <a:lnSpc>
                <a:spcPct val="115000"/>
              </a:lnSpc>
              <a:spcAft>
                <a:spcPts val="100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In current times there are many metrics, however, since 2003, Net Promoter Score (by Fred Reichheld) stood out as one of the key metric to measure customer satisfaction and is still a widely used metric.</a:t>
            </a:r>
          </a:p>
          <a:p>
            <a:pPr algn="just">
              <a:lnSpc>
                <a:spcPct val="115000"/>
              </a:lnSpc>
              <a:spcAft>
                <a:spcPts val="1000"/>
              </a:spcAft>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How to Calculate the NPS Score?</a:t>
            </a:r>
          </a:p>
          <a:p>
            <a:pPr algn="just">
              <a:lnSpc>
                <a:spcPct val="115000"/>
              </a:lnSpc>
              <a:spcAft>
                <a:spcPts val="100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 simple rating question: </a:t>
            </a:r>
            <a:r>
              <a:rPr lang="en-US" sz="1300" b="1" i="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How likely are you to recommend [Company Brand] service/product/brand to your colleague, friends or family on a scale on 0 to 10 (where 10 is extremely likely)?</a:t>
            </a:r>
            <a:r>
              <a:rPr lang="en-US" sz="1300"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does the job.</a:t>
            </a:r>
          </a:p>
          <a:p>
            <a:pPr algn="just">
              <a:lnSpc>
                <a:spcPct val="115000"/>
              </a:lnSpc>
              <a:spcAft>
                <a:spcPts val="1000"/>
              </a:spcAft>
            </a:pP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Based on the rating given by the customers, three bins are created:</a:t>
            </a:r>
          </a:p>
          <a:p>
            <a:pPr marL="285750" indent="-285750" algn="just">
              <a:lnSpc>
                <a:spcPct val="115000"/>
              </a:lnSpc>
              <a:spcAft>
                <a:spcPts val="1000"/>
              </a:spcAft>
              <a:buFont typeface="Arial" panose="020B0604020202020204" pitchFamily="34" charset="0"/>
              <a:buChar char="•"/>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Promoters (Score 9 – 10): </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These are very happy by the services provided by the company and will always speak good about the business and will bring more customers due to positive recommendations.</a:t>
            </a:r>
          </a:p>
          <a:p>
            <a:pPr marL="285750" indent="-285750" algn="just">
              <a:lnSpc>
                <a:spcPct val="115000"/>
              </a:lnSpc>
              <a:spcAft>
                <a:spcPts val="1000"/>
              </a:spcAft>
              <a:buFont typeface="Arial" panose="020B0604020202020204" pitchFamily="34" charset="0"/>
              <a:buChar char="•"/>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Passively Satisfied or Neutrals (Score 7 -8): </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Those who score 7 or 8 are okay with the services and may or may not switch to other competitors.</a:t>
            </a:r>
          </a:p>
          <a:p>
            <a:pPr marL="285750" indent="-285750" algn="just">
              <a:lnSpc>
                <a:spcPct val="115000"/>
              </a:lnSpc>
              <a:spcAft>
                <a:spcPts val="1000"/>
              </a:spcAft>
              <a:buFont typeface="Arial" panose="020B0604020202020204" pitchFamily="34" charset="0"/>
              <a:buChar char="•"/>
            </a:pPr>
            <a:r>
              <a:rPr lang="en-US" sz="1300" b="1" dirty="0">
                <a:effectLst/>
                <a:latin typeface="Times New Roman" panose="02020603050405020304" pitchFamily="18" charset="0"/>
                <a:ea typeface="Calibri" panose="020F0502020204030204" pitchFamily="34" charset="0"/>
                <a:cs typeface="Times New Roman" panose="02020603050405020304" pitchFamily="18" charset="0"/>
              </a:rPr>
              <a:t>Detractors (Score 0-6): </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They are the customers who had a bad experience and can possibly churn. They are the ones who are likely to damage the brand by bad reviews. </a:t>
            </a:r>
          </a:p>
          <a:p>
            <a:pPr algn="just">
              <a:lnSpc>
                <a:spcPct val="115000"/>
              </a:lnSpc>
              <a:spcAft>
                <a:spcPts val="1000"/>
              </a:spcAft>
            </a:pPr>
            <a:r>
              <a:rPr lang="en-US" sz="1300" b="1" u="sng" dirty="0">
                <a:effectLst/>
                <a:latin typeface="Times New Roman" panose="02020603050405020304" pitchFamily="18" charset="0"/>
                <a:ea typeface="Calibri" panose="020F0502020204030204" pitchFamily="34" charset="0"/>
                <a:cs typeface="Times New Roman" panose="02020603050405020304" pitchFamily="18" charset="0"/>
              </a:rPr>
              <a:t>% of promoters - % of detractors </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gives the NPS score which is used as a measure of customer satisfaction and future growth potential of the business.</a:t>
            </a:r>
          </a:p>
        </p:txBody>
      </p:sp>
      <p:pic>
        <p:nvPicPr>
          <p:cNvPr id="5" name="Picture 4">
            <a:extLst>
              <a:ext uri="{FF2B5EF4-FFF2-40B4-BE49-F238E27FC236}">
                <a16:creationId xmlns:a16="http://schemas.microsoft.com/office/drawing/2014/main" id="{44E40B58-F4AC-41AE-8ED5-890C8C36171C}"/>
              </a:ext>
            </a:extLst>
          </p:cNvPr>
          <p:cNvPicPr>
            <a:picLocks noChangeAspect="1"/>
          </p:cNvPicPr>
          <p:nvPr/>
        </p:nvPicPr>
        <p:blipFill>
          <a:blip r:embed="rId2"/>
          <a:stretch>
            <a:fillRect/>
          </a:stretch>
        </p:blipFill>
        <p:spPr>
          <a:xfrm>
            <a:off x="8354342" y="2162262"/>
            <a:ext cx="3476625" cy="1828800"/>
          </a:xfrm>
          <a:prstGeom prst="rect">
            <a:avLst/>
          </a:prstGeom>
        </p:spPr>
      </p:pic>
    </p:spTree>
    <p:extLst>
      <p:ext uri="{BB962C8B-B14F-4D97-AF65-F5344CB8AC3E}">
        <p14:creationId xmlns:p14="http://schemas.microsoft.com/office/powerpoint/2010/main" val="65851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E861-A6FB-4145-92C6-B2072CAAB6AF}"/>
              </a:ext>
            </a:extLst>
          </p:cNvPr>
          <p:cNvSpPr>
            <a:spLocks noGrp="1"/>
          </p:cNvSpPr>
          <p:nvPr>
            <p:ph type="title"/>
          </p:nvPr>
        </p:nvSpPr>
        <p:spPr>
          <a:xfrm>
            <a:off x="292829" y="158240"/>
            <a:ext cx="10515600" cy="706293"/>
          </a:xfrm>
          <a:effectLst/>
        </p:spPr>
        <p:txBody>
          <a:bodyPr/>
          <a:lstStyle/>
          <a:p>
            <a:r>
              <a:rPr lang="en-IN" sz="3600" dirty="0">
                <a:latin typeface="Times New Roman" panose="02020603050405020304" pitchFamily="18" charset="0"/>
                <a:cs typeface="Times New Roman" panose="02020603050405020304" pitchFamily="18" charset="0"/>
              </a:rPr>
              <a:t>Challenges</a:t>
            </a:r>
          </a:p>
        </p:txBody>
      </p:sp>
      <p:sp>
        <p:nvSpPr>
          <p:cNvPr id="4" name="Footer Placeholder 3">
            <a:extLst>
              <a:ext uri="{FF2B5EF4-FFF2-40B4-BE49-F238E27FC236}">
                <a16:creationId xmlns:a16="http://schemas.microsoft.com/office/drawing/2014/main" id="{E7F7B4CF-3893-4020-8B49-3CA9DAACCD60}"/>
              </a:ext>
            </a:extLst>
          </p:cNvPr>
          <p:cNvSpPr>
            <a:spLocks noGrp="1"/>
          </p:cNvSpPr>
          <p:nvPr>
            <p:ph type="ftr" idx="11"/>
          </p:nvPr>
        </p:nvSpPr>
        <p:spPr>
          <a:xfrm>
            <a:off x="7685843" y="6334635"/>
            <a:ext cx="4506157" cy="365125"/>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9" name="TextBox 8">
            <a:extLst>
              <a:ext uri="{FF2B5EF4-FFF2-40B4-BE49-F238E27FC236}">
                <a16:creationId xmlns:a16="http://schemas.microsoft.com/office/drawing/2014/main" id="{9924025E-2FFB-4864-86BE-89692AE30423}"/>
              </a:ext>
            </a:extLst>
          </p:cNvPr>
          <p:cNvSpPr txBox="1"/>
          <p:nvPr/>
        </p:nvSpPr>
        <p:spPr>
          <a:xfrm>
            <a:off x="292829" y="828929"/>
            <a:ext cx="11804096" cy="4604530"/>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marL="0" marR="0" algn="just">
              <a:lnSpc>
                <a:spcPct val="150000"/>
              </a:lnSpc>
              <a:spcBef>
                <a:spcPts val="1200"/>
              </a:spcBef>
              <a:spcAft>
                <a:spcPts val="0"/>
              </a:spcAft>
            </a:pPr>
            <a:r>
              <a:rPr kumimoji="0" lang="en-US"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Across many industries net promoter score is now used as a key KPI for every department. However, it is key to understand that there is </a:t>
            </a:r>
            <a:r>
              <a:rPr kumimoji="0" lang="en-US" b="1" i="0" u="sng"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more to an NPS survey than the score itself.</a:t>
            </a:r>
            <a:r>
              <a:rPr kumimoji="0" lang="en-US"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There are various elements of the NPS data that will help us collect in-depth customer insights which very easily are missed, but nevertheless, very important for an effective NPS analysis. The key aspects to invest time and effort are:</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Understand the Net Promoter Score Analysis</a:t>
            </a:r>
            <a:endParaRPr lang="en-US"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Take a Closer Look at Your NPS Distribution</a:t>
            </a:r>
            <a:endParaRPr lang="en-US"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Find which survey channels work best</a:t>
            </a:r>
            <a:endParaRPr lang="en-US"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Focus on Customer Engagement</a:t>
            </a:r>
            <a:endParaRPr lang="en-US"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Feedback Sentiment Analysis</a:t>
            </a:r>
          </a:p>
          <a:p>
            <a:pPr marL="342900" indent="-342900" algn="just">
              <a:lnSpc>
                <a:spcPct val="150000"/>
              </a:lnSpc>
              <a:buFont typeface="Symbol" panose="05050102010706020507" pitchFamily="18" charset="2"/>
              <a:buChar char=""/>
            </a:pPr>
            <a:r>
              <a:rPr lang="en-IN" b="1"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Take Feedback Analysis Seriously, and Act on It</a:t>
            </a:r>
            <a:endParaRPr kumimoji="0" lang="en-US" b="1" i="0" u="none" strike="noStrike" kern="0" cap="none" spc="0" normalizeH="0" baseline="0" noProof="0" dirty="0">
              <a:ln>
                <a:noFill/>
              </a:ln>
              <a:solidFill>
                <a:schemeClr val="accent2"/>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endParaRPr>
          </a:p>
          <a:p>
            <a:pPr marL="0" marR="0" lvl="0" indent="0" algn="just" defTabSz="914400" rtl="0" eaLnBrk="1" fontAlgn="auto" latinLnBrk="0" hangingPunct="1">
              <a:lnSpc>
                <a:spcPct val="115000"/>
              </a:lnSpc>
              <a:spcBef>
                <a:spcPts val="0"/>
              </a:spcBef>
              <a:spcAft>
                <a:spcPts val="1000"/>
              </a:spcAft>
              <a:buClr>
                <a:srgbClr val="000000"/>
              </a:buClr>
              <a:buSzTx/>
              <a:buFont typeface="Arial"/>
              <a:buNone/>
              <a:tabLst/>
              <a:defRPr/>
            </a:pPr>
            <a:r>
              <a:rPr kumimoji="0" lang="en-US" b="1" i="0" u="sng"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Different elements considered as part of the study are:</a:t>
            </a:r>
          </a:p>
          <a:p>
            <a:pPr marL="0" marR="0" lvl="0" indent="0" algn="just" defTabSz="914400" rtl="0" eaLnBrk="1" fontAlgn="auto" latinLnBrk="0" hangingPunct="1">
              <a:lnSpc>
                <a:spcPct val="115000"/>
              </a:lnSpc>
              <a:spcBef>
                <a:spcPts val="0"/>
              </a:spcBef>
              <a:spcAft>
                <a:spcPts val="1000"/>
              </a:spcAft>
              <a:buClr>
                <a:srgbClr val="000000"/>
              </a:buClr>
              <a:buSzTx/>
              <a:buFont typeface="Arial"/>
              <a:buNone/>
              <a:tabLst/>
              <a:defRPr/>
            </a:pPr>
            <a:r>
              <a:rPr kumimoji="0" lang="en-US"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More Fields: </a:t>
            </a:r>
            <a:r>
              <a:rPr kumimoji="0" lang="en-US"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Use of an open end and other questions which capture more information from the client, not just the NPS question.</a:t>
            </a:r>
          </a:p>
          <a:p>
            <a:pPr marL="0" marR="0" lvl="0" indent="0" algn="just" defTabSz="914400" rtl="0" eaLnBrk="1" fontAlgn="auto" latinLnBrk="0" hangingPunct="1">
              <a:lnSpc>
                <a:spcPct val="115000"/>
              </a:lnSpc>
              <a:spcBef>
                <a:spcPts val="0"/>
              </a:spcBef>
              <a:spcAft>
                <a:spcPts val="1000"/>
              </a:spcAft>
              <a:buClr>
                <a:srgbClr val="000000"/>
              </a:buClr>
              <a:buSzTx/>
              <a:buFont typeface="Arial"/>
              <a:buNone/>
              <a:tabLst/>
              <a:defRPr/>
            </a:pPr>
            <a:r>
              <a:rPr kumimoji="0" lang="en-US"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No Analysis capability: </a:t>
            </a:r>
            <a:r>
              <a:rPr kumimoji="0" lang="en-US"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A lot of Data collection companies allow ways to capture the NPS data by providing effective survey building technology but do not add any analysis element to the data collected.</a:t>
            </a:r>
          </a:p>
          <a:p>
            <a:pPr marL="0" marR="0" lvl="0" indent="0" algn="just" defTabSz="914400" rtl="0" eaLnBrk="1" fontAlgn="auto" latinLnBrk="0" hangingPunct="1">
              <a:lnSpc>
                <a:spcPct val="115000"/>
              </a:lnSpc>
              <a:spcBef>
                <a:spcPts val="0"/>
              </a:spcBef>
              <a:spcAft>
                <a:spcPts val="1000"/>
              </a:spcAft>
              <a:buClr>
                <a:srgbClr val="000000"/>
              </a:buClr>
              <a:buSzTx/>
              <a:buFont typeface="Arial"/>
              <a:buNone/>
              <a:tabLst/>
              <a:defRPr/>
            </a:pPr>
            <a:r>
              <a:rPr kumimoji="0" lang="en-US"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Not much use of ML: </a:t>
            </a:r>
            <a:r>
              <a:rPr kumimoji="0" lang="en-US"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Not effectively using the ML techniques to enhance the value of analysis.</a:t>
            </a:r>
          </a:p>
        </p:txBody>
      </p:sp>
    </p:spTree>
    <p:extLst>
      <p:ext uri="{BB962C8B-B14F-4D97-AF65-F5344CB8AC3E}">
        <p14:creationId xmlns:p14="http://schemas.microsoft.com/office/powerpoint/2010/main" val="130278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E861-A6FB-4145-92C6-B2072CAAB6AF}"/>
              </a:ext>
            </a:extLst>
          </p:cNvPr>
          <p:cNvSpPr>
            <a:spLocks noGrp="1"/>
          </p:cNvSpPr>
          <p:nvPr>
            <p:ph type="title"/>
          </p:nvPr>
        </p:nvSpPr>
        <p:spPr>
          <a:xfrm>
            <a:off x="292829" y="158240"/>
            <a:ext cx="8817615" cy="706293"/>
          </a:xfrm>
          <a:effectLst/>
        </p:spPr>
        <p:txBody>
          <a:bodyPr/>
          <a:lstStyle/>
          <a:p>
            <a:r>
              <a:rPr lang="en-IN" sz="3600" dirty="0">
                <a:latin typeface="Times New Roman" panose="02020603050405020304" pitchFamily="18" charset="0"/>
                <a:cs typeface="Times New Roman" panose="02020603050405020304" pitchFamily="18" charset="0"/>
              </a:rPr>
              <a:t>Problem Statement &amp; Objectives</a:t>
            </a:r>
          </a:p>
        </p:txBody>
      </p:sp>
      <p:sp>
        <p:nvSpPr>
          <p:cNvPr id="4" name="Footer Placeholder 3">
            <a:extLst>
              <a:ext uri="{FF2B5EF4-FFF2-40B4-BE49-F238E27FC236}">
                <a16:creationId xmlns:a16="http://schemas.microsoft.com/office/drawing/2014/main" id="{E7F7B4CF-3893-4020-8B49-3CA9DAACCD60}"/>
              </a:ext>
            </a:extLst>
          </p:cNvPr>
          <p:cNvSpPr>
            <a:spLocks noGrp="1"/>
          </p:cNvSpPr>
          <p:nvPr>
            <p:ph type="ftr" idx="11"/>
          </p:nvPr>
        </p:nvSpPr>
        <p:spPr>
          <a:xfrm>
            <a:off x="7685843" y="6334635"/>
            <a:ext cx="4506157" cy="365125"/>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400" b="0" i="0" u="none" strike="noStrike" kern="0" cap="none" spc="0" normalizeH="0" baseline="0" noProof="0" dirty="0">
              <a:ln>
                <a:noFill/>
              </a:ln>
              <a:solidFill>
                <a:srgbClr val="FFFFFF"/>
              </a:solidFill>
              <a:effectLst/>
              <a:uLnTx/>
              <a:uFillTx/>
              <a:latin typeface="Arial"/>
              <a:cs typeface="Arial"/>
              <a:sym typeface="Arial"/>
            </a:endParaRPr>
          </a:p>
        </p:txBody>
      </p:sp>
      <p:graphicFrame>
        <p:nvGraphicFramePr>
          <p:cNvPr id="3" name="Diagram 2">
            <a:extLst>
              <a:ext uri="{FF2B5EF4-FFF2-40B4-BE49-F238E27FC236}">
                <a16:creationId xmlns:a16="http://schemas.microsoft.com/office/drawing/2014/main" id="{B88E8C7D-3C3D-4536-A19A-0770F6F87BCC}"/>
              </a:ext>
            </a:extLst>
          </p:cNvPr>
          <p:cNvGraphicFramePr/>
          <p:nvPr>
            <p:extLst>
              <p:ext uri="{D42A27DB-BD31-4B8C-83A1-F6EECF244321}">
                <p14:modId xmlns:p14="http://schemas.microsoft.com/office/powerpoint/2010/main" val="3640134586"/>
              </p:ext>
            </p:extLst>
          </p:nvPr>
        </p:nvGraphicFramePr>
        <p:xfrm>
          <a:off x="292829" y="1041478"/>
          <a:ext cx="11770540" cy="4970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02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C111-619F-4530-8077-22D215A2ADC0}"/>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Business Understanding</a:t>
            </a:r>
          </a:p>
        </p:txBody>
      </p:sp>
      <p:graphicFrame>
        <p:nvGraphicFramePr>
          <p:cNvPr id="5" name="Diagram 4">
            <a:extLst>
              <a:ext uri="{FF2B5EF4-FFF2-40B4-BE49-F238E27FC236}">
                <a16:creationId xmlns:a16="http://schemas.microsoft.com/office/drawing/2014/main" id="{5D5C031A-B68F-4F7A-94D0-C50CC9FF3ABD}"/>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5E8283EE-097D-4CEF-AF64-20EC45FA6C51}"/>
              </a:ext>
            </a:extLst>
          </p:cNvPr>
          <p:cNvSpPr>
            <a:spLocks noGrp="1"/>
          </p:cNvSpPr>
          <p:nvPr>
            <p:ph type="ftr" idx="11"/>
          </p:nvPr>
        </p:nvSpPr>
        <p:spPr/>
        <p:txBody>
          <a:bodyPr/>
          <a:lstStyle/>
          <a:p>
            <a:endParaRPr lang="en-US"/>
          </a:p>
        </p:txBody>
      </p:sp>
    </p:spTree>
    <p:extLst>
      <p:ext uri="{BB962C8B-B14F-4D97-AF65-F5344CB8AC3E}">
        <p14:creationId xmlns:p14="http://schemas.microsoft.com/office/powerpoint/2010/main" val="285519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E861-A6FB-4145-92C6-B2072CAAB6AF}"/>
              </a:ext>
            </a:extLst>
          </p:cNvPr>
          <p:cNvSpPr>
            <a:spLocks noGrp="1"/>
          </p:cNvSpPr>
          <p:nvPr>
            <p:ph type="title"/>
          </p:nvPr>
        </p:nvSpPr>
        <p:spPr>
          <a:xfrm>
            <a:off x="292829" y="158240"/>
            <a:ext cx="8909894" cy="706293"/>
          </a:xfrm>
          <a:effectLst/>
        </p:spPr>
        <p:txBody>
          <a:bodyPr/>
          <a:lstStyle/>
          <a:p>
            <a:r>
              <a:rPr lang="en-IN" sz="3600" dirty="0">
                <a:latin typeface="Times New Roman" panose="02020603050405020304" pitchFamily="18" charset="0"/>
                <a:cs typeface="Times New Roman" panose="02020603050405020304" pitchFamily="18" charset="0"/>
              </a:rPr>
              <a:t>Data Gathering &amp; Understanding</a:t>
            </a:r>
          </a:p>
        </p:txBody>
      </p:sp>
      <p:sp>
        <p:nvSpPr>
          <p:cNvPr id="4" name="Footer Placeholder 3">
            <a:extLst>
              <a:ext uri="{FF2B5EF4-FFF2-40B4-BE49-F238E27FC236}">
                <a16:creationId xmlns:a16="http://schemas.microsoft.com/office/drawing/2014/main" id="{E7F7B4CF-3893-4020-8B49-3CA9DAACCD60}"/>
              </a:ext>
            </a:extLst>
          </p:cNvPr>
          <p:cNvSpPr>
            <a:spLocks noGrp="1"/>
          </p:cNvSpPr>
          <p:nvPr>
            <p:ph type="ftr" idx="11"/>
          </p:nvPr>
        </p:nvSpPr>
        <p:spPr>
          <a:xfrm>
            <a:off x="7238999" y="6357385"/>
            <a:ext cx="4506157" cy="365125"/>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endParaRPr lang="en-IN" dirty="0"/>
          </a:p>
        </p:txBody>
      </p:sp>
      <p:pic>
        <p:nvPicPr>
          <p:cNvPr id="8" name="Picture 7">
            <a:extLst>
              <a:ext uri="{FF2B5EF4-FFF2-40B4-BE49-F238E27FC236}">
                <a16:creationId xmlns:a16="http://schemas.microsoft.com/office/drawing/2014/main" id="{709B001E-E8F3-4701-9CA1-14A5BF64DB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398" y="4026317"/>
            <a:ext cx="11609202" cy="2094865"/>
          </a:xfrm>
          <a:prstGeom prst="rect">
            <a:avLst/>
          </a:prstGeom>
          <a:noFill/>
          <a:ln>
            <a:noFill/>
          </a:ln>
        </p:spPr>
      </p:pic>
      <p:graphicFrame>
        <p:nvGraphicFramePr>
          <p:cNvPr id="3" name="Diagram 2">
            <a:extLst>
              <a:ext uri="{FF2B5EF4-FFF2-40B4-BE49-F238E27FC236}">
                <a16:creationId xmlns:a16="http://schemas.microsoft.com/office/drawing/2014/main" id="{1B6F0DDD-D6BA-42AC-9409-893C48632892}"/>
              </a:ext>
            </a:extLst>
          </p:cNvPr>
          <p:cNvGraphicFramePr/>
          <p:nvPr>
            <p:extLst>
              <p:ext uri="{D42A27DB-BD31-4B8C-83A1-F6EECF244321}">
                <p14:modId xmlns:p14="http://schemas.microsoft.com/office/powerpoint/2010/main" val="4187064741"/>
              </p:ext>
            </p:extLst>
          </p:nvPr>
        </p:nvGraphicFramePr>
        <p:xfrm>
          <a:off x="291399" y="864533"/>
          <a:ext cx="11900602" cy="3161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2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7881-1354-4DFE-B2E9-6ACABF84B3E9}"/>
              </a:ext>
            </a:extLst>
          </p:cNvPr>
          <p:cNvSpPr>
            <a:spLocks noGrp="1"/>
          </p:cNvSpPr>
          <p:nvPr>
            <p:ph type="title"/>
          </p:nvPr>
        </p:nvSpPr>
        <p:spPr>
          <a:xfrm>
            <a:off x="838200" y="225788"/>
            <a:ext cx="8323217" cy="1325563"/>
          </a:xfrm>
        </p:spPr>
        <p:txBody>
          <a:bodyPr/>
          <a:lstStyle/>
          <a:p>
            <a:r>
              <a:rPr lang="en-US" sz="3600" dirty="0">
                <a:latin typeface="Times New Roman" panose="02020603050405020304" pitchFamily="18" charset="0"/>
                <a:cs typeface="Times New Roman" panose="02020603050405020304" pitchFamily="18" charset="0"/>
              </a:rPr>
              <a:t>Data Preparation</a:t>
            </a:r>
          </a:p>
        </p:txBody>
      </p:sp>
      <p:graphicFrame>
        <p:nvGraphicFramePr>
          <p:cNvPr id="8" name="Diagram 7">
            <a:extLst>
              <a:ext uri="{FF2B5EF4-FFF2-40B4-BE49-F238E27FC236}">
                <a16:creationId xmlns:a16="http://schemas.microsoft.com/office/drawing/2014/main" id="{64D047D0-E178-468B-B75D-DA4F6008CD62}"/>
              </a:ext>
            </a:extLst>
          </p:cNvPr>
          <p:cNvGraphicFramePr/>
          <p:nvPr>
            <p:extLst>
              <p:ext uri="{D42A27DB-BD31-4B8C-83A1-F6EECF244321}">
                <p14:modId xmlns:p14="http://schemas.microsoft.com/office/powerpoint/2010/main" val="23560522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0DFB3524-2D0F-40B4-8BD6-756739F504A9}"/>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endParaRPr lang="en-US" dirty="0"/>
          </a:p>
        </p:txBody>
      </p:sp>
    </p:spTree>
    <p:extLst>
      <p:ext uri="{BB962C8B-B14F-4D97-AF65-F5344CB8AC3E}">
        <p14:creationId xmlns:p14="http://schemas.microsoft.com/office/powerpoint/2010/main" val="207727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BEA0-97C2-40C1-826A-85047365594E}"/>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Data Preparation</a:t>
            </a:r>
            <a:endParaRPr lang="en-US" sz="3600" dirty="0"/>
          </a:p>
        </p:txBody>
      </p:sp>
      <p:graphicFrame>
        <p:nvGraphicFramePr>
          <p:cNvPr id="5" name="Diagram 4">
            <a:extLst>
              <a:ext uri="{FF2B5EF4-FFF2-40B4-BE49-F238E27FC236}">
                <a16:creationId xmlns:a16="http://schemas.microsoft.com/office/drawing/2014/main" id="{85221A31-71F4-4C8F-B802-3B6ABB9EC641}"/>
              </a:ext>
            </a:extLst>
          </p:cNvPr>
          <p:cNvGraphicFramePr/>
          <p:nvPr>
            <p:extLst>
              <p:ext uri="{D42A27DB-BD31-4B8C-83A1-F6EECF244321}">
                <p14:modId xmlns:p14="http://schemas.microsoft.com/office/powerpoint/2010/main" val="39270041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8072D5D-E6F7-49ED-956D-A687E7D83B33}"/>
              </a:ext>
            </a:extLst>
          </p:cNvPr>
          <p:cNvSpPr>
            <a:spLocks noGrp="1"/>
          </p:cNvSpPr>
          <p:nvPr>
            <p:ph type="ftr" idx="11"/>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FFFFFF"/>
                </a:solidFill>
                <a:effectLst/>
                <a:uLnTx/>
                <a:uFillTx/>
                <a:latin typeface="Arial"/>
                <a:cs typeface="Arial"/>
                <a:sym typeface="Arial"/>
              </a:rPr>
              <a:t>NPS Survey Analysis</a:t>
            </a:r>
          </a:p>
          <a:p>
            <a:endParaRPr lang="en-US" dirty="0"/>
          </a:p>
        </p:txBody>
      </p:sp>
    </p:spTree>
    <p:extLst>
      <p:ext uri="{BB962C8B-B14F-4D97-AF65-F5344CB8AC3E}">
        <p14:creationId xmlns:p14="http://schemas.microsoft.com/office/powerpoint/2010/main" val="316210877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8754</TotalTime>
  <Words>2658</Words>
  <Application>Microsoft Office PowerPoint</Application>
  <PresentationFormat>Widescreen</PresentationFormat>
  <Paragraphs>174</Paragraphs>
  <Slides>20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Symbol</vt:lpstr>
      <vt:lpstr>Times New Roman</vt:lpstr>
      <vt:lpstr>Office Theme</vt:lpstr>
      <vt:lpstr>1_Office Theme</vt:lpstr>
      <vt:lpstr>PowerPoint Presentation</vt:lpstr>
      <vt:lpstr>Agenda</vt:lpstr>
      <vt:lpstr>Introduction</vt:lpstr>
      <vt:lpstr>Challenges</vt:lpstr>
      <vt:lpstr>Problem Statement &amp; Objectives</vt:lpstr>
      <vt:lpstr>Business Understanding</vt:lpstr>
      <vt:lpstr>Data Gathering &amp; Understanding</vt:lpstr>
      <vt:lpstr>Data Preparation</vt:lpstr>
      <vt:lpstr>Data Preparation</vt:lpstr>
      <vt:lpstr>Sentiment Analysis</vt:lpstr>
      <vt:lpstr>Deployment</vt:lpstr>
      <vt:lpstr>Analysis &amp; Results</vt:lpstr>
      <vt:lpstr>Analysis &amp; Results</vt:lpstr>
      <vt:lpstr>Analysis &amp; Results</vt:lpstr>
      <vt:lpstr>Analysis &amp; Results</vt:lpstr>
      <vt:lpstr>Analysis &amp; Results</vt:lpstr>
      <vt:lpstr>Analysis &amp; Results</vt:lpstr>
      <vt:lpstr>Conclusion and  Future Work Recommendations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Warning System for  Credit Risk Management</dc:title>
  <dc:creator>Sneha Tiwari</dc:creator>
  <cp:lastModifiedBy>OnePoint Global</cp:lastModifiedBy>
  <cp:revision>171</cp:revision>
  <dcterms:modified xsi:type="dcterms:W3CDTF">2021-03-06T06:25:54Z</dcterms:modified>
</cp:coreProperties>
</file>