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462" r:id="rId3"/>
    <p:sldId id="464" r:id="rId4"/>
    <p:sldId id="465" r:id="rId5"/>
    <p:sldId id="467" r:id="rId6"/>
    <p:sldId id="468" r:id="rId7"/>
    <p:sldId id="466" r:id="rId8"/>
    <p:sldId id="469" r:id="rId9"/>
    <p:sldId id="470" r:id="rId10"/>
    <p:sldId id="471" r:id="rId11"/>
    <p:sldId id="472" r:id="rId12"/>
    <p:sldId id="473" r:id="rId13"/>
    <p:sldId id="474" r:id="rId14"/>
    <p:sldId id="475" r:id="rId15"/>
  </p:sldIdLst>
  <p:sldSz cx="12192000" cy="6858000"/>
  <p:notesSz cx="6858000" cy="9144000"/>
  <p:embeddedFontLst>
    <p:embeddedFont>
      <p:font typeface="Roboto Slab" charset="0"/>
      <p:regular r:id="rId17"/>
      <p:bold r:id="rId18"/>
    </p:embeddedFont>
    <p:embeddedFont>
      <p:font typeface="Calibri" pitchFamily="34" charset="0"/>
      <p:regular r:id="rId19"/>
      <p:bold r:id="rId20"/>
      <p:italic r:id="rId21"/>
      <p:boldItalic r:id="rId22"/>
    </p:embeddedFont>
    <p:embeddedFont>
      <p:font typeface="Arial Black" pitchFamily="34" charset="0"/>
      <p:bold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5F5F5"/>
    <a:srgbClr val="000000"/>
    <a:srgbClr val="595959"/>
    <a:srgbClr val="990099"/>
    <a:srgbClr val="CC3399"/>
    <a:srgbClr val="53247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6318" autoAdjust="0"/>
  </p:normalViewPr>
  <p:slideViewPr>
    <p:cSldViewPr snapToGrid="0">
      <p:cViewPr>
        <p:scale>
          <a:sx n="84" d="100"/>
          <a:sy n="84" d="100"/>
        </p:scale>
        <p:origin x="-180" y="150"/>
      </p:cViewPr>
      <p:guideLst>
        <p:guide orient="horz" pos="2160"/>
        <p:guide pos="3840"/>
      </p:guideLst>
    </p:cSldViewPr>
  </p:slideViewPr>
  <p:notesTextViewPr>
    <p:cViewPr>
      <p:scale>
        <a:sx n="1" d="1"/>
        <a:sy n="1" d="1"/>
      </p:scale>
      <p:origin x="0" y="0"/>
    </p:cViewPr>
  </p:notesTextViewPr>
  <p:sorterViewPr>
    <p:cViewPr>
      <p:scale>
        <a:sx n="100" d="100"/>
        <a:sy n="100" d="100"/>
      </p:scale>
      <p:origin x="0" y="-2418"/>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A04D3E-AB25-4865-88B1-E5CEDFA4F726}" type="datetimeFigureOut">
              <a:rPr lang="en-IN" smtClean="0"/>
              <a:pPr/>
              <a:t>13-07-2022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B107A-A654-4768-8807-756F0176A7E3}" type="slidenum">
              <a:rPr lang="en-IN" smtClean="0"/>
              <a:pPr/>
              <a:t>‹#›</a:t>
            </a:fld>
            <a:endParaRPr lang="en-IN" dirty="0"/>
          </a:p>
        </p:txBody>
      </p:sp>
    </p:spTree>
    <p:extLst>
      <p:ext uri="{BB962C8B-B14F-4D97-AF65-F5344CB8AC3E}">
        <p14:creationId xmlns:p14="http://schemas.microsoft.com/office/powerpoint/2010/main" xmlns="" val="1819341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285437" y="265677"/>
            <a:ext cx="11621126" cy="6326646"/>
            <a:chOff x="254476" y="265679"/>
            <a:chExt cx="11621126" cy="6326646"/>
          </a:xfrm>
        </p:grpSpPr>
        <p:sp>
          <p:nvSpPr>
            <p:cNvPr id="8" name="Flowchart: Manual Input 5"/>
            <p:cNvSpPr/>
            <p:nvPr userDrawn="1"/>
          </p:nvSpPr>
          <p:spPr>
            <a:xfrm rot="16200000" flipV="1">
              <a:off x="799317" y="-279162"/>
              <a:ext cx="6326646" cy="74163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3494"/>
                  </a:moveTo>
                  <a:lnTo>
                    <a:pt x="10000" y="0"/>
                  </a:lnTo>
                  <a:lnTo>
                    <a:pt x="10000" y="10000"/>
                  </a:lnTo>
                  <a:lnTo>
                    <a:pt x="0" y="10000"/>
                  </a:lnTo>
                  <a:lnTo>
                    <a:pt x="0" y="3494"/>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Manual Input 5"/>
            <p:cNvSpPr/>
            <p:nvPr userDrawn="1"/>
          </p:nvSpPr>
          <p:spPr>
            <a:xfrm rot="16200000" flipH="1">
              <a:off x="5594106" y="302528"/>
              <a:ext cx="5550769" cy="701222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 name="connsiteX0" fmla="*/ 15 w 10015"/>
                <a:gd name="connsiteY0" fmla="*/ 3494 h 10469"/>
                <a:gd name="connsiteX1" fmla="*/ 10015 w 10015"/>
                <a:gd name="connsiteY1" fmla="*/ 0 h 10469"/>
                <a:gd name="connsiteX2" fmla="*/ 10015 w 10015"/>
                <a:gd name="connsiteY2" fmla="*/ 10000 h 10469"/>
                <a:gd name="connsiteX3" fmla="*/ 0 w 10015"/>
                <a:gd name="connsiteY3" fmla="*/ 10469 h 10469"/>
                <a:gd name="connsiteX4" fmla="*/ 15 w 10015"/>
                <a:gd name="connsiteY4" fmla="*/ 3494 h 10469"/>
                <a:gd name="connsiteX0" fmla="*/ 15 w 10015"/>
                <a:gd name="connsiteY0" fmla="*/ 3494 h 10494"/>
                <a:gd name="connsiteX1" fmla="*/ 10015 w 10015"/>
                <a:gd name="connsiteY1" fmla="*/ 0 h 10494"/>
                <a:gd name="connsiteX2" fmla="*/ 9984 w 10015"/>
                <a:gd name="connsiteY2" fmla="*/ 10494 h 10494"/>
                <a:gd name="connsiteX3" fmla="*/ 0 w 10015"/>
                <a:gd name="connsiteY3" fmla="*/ 10469 h 10494"/>
                <a:gd name="connsiteX4" fmla="*/ 15 w 10015"/>
                <a:gd name="connsiteY4" fmla="*/ 3494 h 1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494">
                  <a:moveTo>
                    <a:pt x="15" y="3494"/>
                  </a:moveTo>
                  <a:lnTo>
                    <a:pt x="10015" y="0"/>
                  </a:lnTo>
                  <a:cubicBezTo>
                    <a:pt x="10005" y="3498"/>
                    <a:pt x="9994" y="6996"/>
                    <a:pt x="9984" y="10494"/>
                  </a:cubicBezTo>
                  <a:lnTo>
                    <a:pt x="0" y="10469"/>
                  </a:lnTo>
                  <a:lnTo>
                    <a:pt x="15" y="3494"/>
                  </a:lnTo>
                  <a:close/>
                </a:path>
              </a:pathLst>
            </a:custGeom>
            <a:solidFill>
              <a:schemeClr val="tx1">
                <a:lumMod val="65000"/>
                <a:lumOff val="3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xmlns="" val="0"/>
              </a:ext>
            </a:extLst>
          </a:blip>
          <a:srcRect l="13983" b="37125"/>
          <a:stretch/>
        </p:blipFill>
        <p:spPr>
          <a:xfrm>
            <a:off x="254475" y="3208830"/>
            <a:ext cx="6915786" cy="3375194"/>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400639" y="379813"/>
            <a:ext cx="2760542" cy="1110320"/>
          </a:xfrm>
          <a:prstGeom prst="rect">
            <a:avLst/>
          </a:prstGeom>
        </p:spPr>
      </p:pic>
    </p:spTree>
    <p:extLst>
      <p:ext uri="{BB962C8B-B14F-4D97-AF65-F5344CB8AC3E}">
        <p14:creationId xmlns:p14="http://schemas.microsoft.com/office/powerpoint/2010/main" xmlns="" val="722703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17672-D273-40A8-9069-31B0837D5743}" type="datetimeFigureOut">
              <a:rPr lang="en-US" smtClean="0"/>
              <a:pPr/>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xmlns="" val="337123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317672-D273-40A8-9069-31B0837D5743}" type="datetimeFigureOut">
              <a:rPr lang="en-US" smtClean="0"/>
              <a:pPr/>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xmlns="" val="4232552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317672-D273-40A8-9069-31B0837D5743}" type="datetimeFigureOut">
              <a:rPr lang="en-US" smtClean="0"/>
              <a:pPr/>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xmlns="" val="220555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317672-D273-40A8-9069-31B0837D5743}" type="datetimeFigureOut">
              <a:rPr lang="en-US" smtClean="0"/>
              <a:pPr/>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xmlns="" val="4062721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smtClean="0"/>
              <a:t>Click to edit Master title style</a:t>
            </a:r>
            <a:endParaRPr lang="en-US" dirty="0"/>
          </a:p>
        </p:txBody>
      </p:sp>
    </p:spTree>
    <p:extLst>
      <p:ext uri="{BB962C8B-B14F-4D97-AF65-F5344CB8AC3E}">
        <p14:creationId xmlns:p14="http://schemas.microsoft.com/office/powerpoint/2010/main" xmlns="" val="3417215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400639" y="379813"/>
            <a:ext cx="2444161" cy="983068"/>
          </a:xfrm>
          <a:prstGeom prst="rect">
            <a:avLst/>
          </a:prstGeom>
        </p:spPr>
      </p:pic>
      <p:cxnSp>
        <p:nvCxnSpPr>
          <p:cNvPr id="11" name="Straight Connector 10"/>
          <p:cNvCxnSpPr/>
          <p:nvPr userDrawn="1"/>
        </p:nvCxnSpPr>
        <p:spPr>
          <a:xfrm>
            <a:off x="3090333" y="1049867"/>
            <a:ext cx="86783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smtClean="0"/>
              <a:t>Click to edit Master title style</a:t>
            </a:r>
            <a:endParaRPr lang="en-US" dirty="0"/>
          </a:p>
        </p:txBody>
      </p:sp>
      <p:sp>
        <p:nvSpPr>
          <p:cNvPr id="6" name="Rectangle 5"/>
          <p:cNvSpPr/>
          <p:nvPr userDrawn="1"/>
        </p:nvSpPr>
        <p:spPr>
          <a:xfrm>
            <a:off x="254475" y="6502400"/>
            <a:ext cx="11683050" cy="70430"/>
          </a:xfrm>
          <a:prstGeom prst="rect">
            <a:avLst/>
          </a:prstGeom>
          <a:solidFill>
            <a:schemeClr val="accent2"/>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dirty="0"/>
          </a:p>
        </p:txBody>
      </p:sp>
      <p:sp>
        <p:nvSpPr>
          <p:cNvPr id="9" name="Title 2"/>
          <p:cNvSpPr txBox="1">
            <a:spLocks/>
          </p:cNvSpPr>
          <p:nvPr userDrawn="1"/>
        </p:nvSpPr>
        <p:spPr>
          <a:xfrm>
            <a:off x="7956645" y="6476902"/>
            <a:ext cx="3980880" cy="4356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1200" b="0" dirty="0" smtClean="0">
                <a:solidFill>
                  <a:srgbClr val="595959"/>
                </a:solidFill>
              </a:rPr>
              <a:t>REVA Academy for Corporate Excellence (RACE)</a:t>
            </a:r>
            <a:endParaRPr lang="en-IN" sz="1200" b="0" dirty="0">
              <a:solidFill>
                <a:srgbClr val="595959"/>
              </a:solidFill>
            </a:endParaRPr>
          </a:p>
        </p:txBody>
      </p:sp>
    </p:spTree>
    <p:extLst>
      <p:ext uri="{BB962C8B-B14F-4D97-AF65-F5344CB8AC3E}">
        <p14:creationId xmlns:p14="http://schemas.microsoft.com/office/powerpoint/2010/main" xmlns="" val="1783210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spTree>
    <p:extLst>
      <p:ext uri="{BB962C8B-B14F-4D97-AF65-F5344CB8AC3E}">
        <p14:creationId xmlns:p14="http://schemas.microsoft.com/office/powerpoint/2010/main" xmlns="" val="2026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n>
                <a:noFill/>
              </a:ln>
            </a:endParaRP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xmlns="" val="0"/>
              </a:ext>
            </a:extLst>
          </a:blip>
          <a:srcRect l="49803"/>
          <a:stretch/>
        </p:blipFill>
        <p:spPr>
          <a:xfrm>
            <a:off x="245097" y="1534163"/>
            <a:ext cx="2393627" cy="4768501"/>
          </a:xfrm>
          <a:prstGeom prst="rect">
            <a:avLst/>
          </a:prstGeom>
        </p:spPr>
      </p:pic>
    </p:spTree>
    <p:extLst>
      <p:ext uri="{BB962C8B-B14F-4D97-AF65-F5344CB8AC3E}">
        <p14:creationId xmlns:p14="http://schemas.microsoft.com/office/powerpoint/2010/main" xmlns="" val="145424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317672-D273-40A8-9069-31B0837D5743}" type="datetimeFigureOut">
              <a:rPr lang="en-US" smtClean="0"/>
              <a:pPr/>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xmlns="" val="3060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317672-D273-40A8-9069-31B0837D5743}" type="datetimeFigureOut">
              <a:rPr lang="en-US" smtClean="0"/>
              <a:pPr/>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xmlns="" val="3189455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317672-D273-40A8-9069-31B0837D5743}" type="datetimeFigureOut">
              <a:rPr lang="en-US" smtClean="0"/>
              <a:pPr/>
              <a:t>7/13/2022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xmlns="" val="1365294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317672-D273-40A8-9069-31B0837D5743}" type="datetimeFigureOut">
              <a:rPr lang="en-US" smtClean="0"/>
              <a:pPr/>
              <a:t>7/13/2022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xmlns="" val="3137221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317672-D273-40A8-9069-31B0837D5743}" type="datetimeFigureOut">
              <a:rPr lang="en-US" smtClean="0"/>
              <a:pPr/>
              <a:t>7/13/2022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0B49BB6-5787-495D-AC20-623BD900045B}" type="slidenum">
              <a:rPr lang="en-US" smtClean="0"/>
              <a:pPr/>
              <a:t>‹#›</a:t>
            </a:fld>
            <a:endParaRPr lang="en-US" dirty="0"/>
          </a:p>
        </p:txBody>
      </p:sp>
    </p:spTree>
    <p:extLst>
      <p:ext uri="{BB962C8B-B14F-4D97-AF65-F5344CB8AC3E}">
        <p14:creationId xmlns:p14="http://schemas.microsoft.com/office/powerpoint/2010/main" xmlns="" val="2406463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317672-D273-40A8-9069-31B0837D5743}" type="datetimeFigureOut">
              <a:rPr lang="en-US" smtClean="0"/>
              <a:pPr/>
              <a:t>7/13/2022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1D3BC5-34EF-44B2-83AC-D5533E46F0A6}" type="slidenum">
              <a:rPr lang="en-US" smtClean="0"/>
              <a:pPr/>
              <a:t>‹#›</a:t>
            </a:fld>
            <a:endParaRPr lang="en-US" dirty="0"/>
          </a:p>
        </p:txBody>
      </p:sp>
    </p:spTree>
    <p:extLst>
      <p:ext uri="{BB962C8B-B14F-4D97-AF65-F5344CB8AC3E}">
        <p14:creationId xmlns:p14="http://schemas.microsoft.com/office/powerpoint/2010/main" xmlns="" val="1410419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8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85"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6611" y="1754587"/>
            <a:ext cx="6248255" cy="1998307"/>
          </a:xfrm>
        </p:spPr>
        <p:txBody>
          <a:bodyPr anchor="ctr">
            <a:noAutofit/>
          </a:bodyPr>
          <a:lstStyle/>
          <a:p>
            <a:r>
              <a:rPr lang="en-US" sz="2800" b="1" dirty="0" smtClean="0">
                <a:solidFill>
                  <a:schemeClr val="accent2"/>
                </a:solidFill>
                <a:cs typeface="Arial" panose="020B0604020202020204" pitchFamily="34" charset="0"/>
              </a:rPr>
              <a:t>Topic: Trading Analytics for </a:t>
            </a:r>
            <a:br>
              <a:rPr lang="en-US" sz="2800" b="1" dirty="0" smtClean="0">
                <a:solidFill>
                  <a:schemeClr val="accent2"/>
                </a:solidFill>
                <a:cs typeface="Arial" panose="020B0604020202020204" pitchFamily="34" charset="0"/>
              </a:rPr>
            </a:br>
            <a:r>
              <a:rPr lang="en-US" sz="2800" b="1" dirty="0" smtClean="0">
                <a:solidFill>
                  <a:schemeClr val="accent2"/>
                </a:solidFill>
                <a:cs typeface="Arial" panose="020B0604020202020204" pitchFamily="34" charset="0"/>
              </a:rPr>
              <a:t>Day Trading in Stock Market</a:t>
            </a:r>
            <a:r>
              <a:rPr lang="en-US" sz="2800" b="1" dirty="0"/>
              <a:t/>
            </a:r>
            <a:br>
              <a:rPr lang="en-US" sz="2800" b="1" dirty="0"/>
            </a:br>
            <a:endParaRPr lang="en-US" sz="2800" b="1" dirty="0">
              <a:solidFill>
                <a:schemeClr val="accent2"/>
              </a:solidFill>
              <a:cs typeface="Arial" panose="020B0604020202020204" pitchFamily="34" charset="0"/>
            </a:endParaRPr>
          </a:p>
        </p:txBody>
      </p:sp>
      <p:sp>
        <p:nvSpPr>
          <p:cNvPr id="3" name="Subtitle 2"/>
          <p:cNvSpPr>
            <a:spLocks noGrp="1"/>
          </p:cNvSpPr>
          <p:nvPr>
            <p:ph type="subTitle" idx="1"/>
          </p:nvPr>
        </p:nvSpPr>
        <p:spPr>
          <a:xfrm>
            <a:off x="5754994" y="3752894"/>
            <a:ext cx="5905500" cy="1252860"/>
          </a:xfrm>
        </p:spPr>
        <p:txBody>
          <a:bodyPr>
            <a:noAutofit/>
          </a:bodyPr>
          <a:lstStyle/>
          <a:p>
            <a:r>
              <a:rPr lang="en-US" sz="2000" b="1" dirty="0" smtClean="0">
                <a:solidFill>
                  <a:schemeClr val="bg1"/>
                </a:solidFill>
                <a:latin typeface="+mj-lt"/>
                <a:cs typeface="Arial" panose="020B0604020202020204" pitchFamily="34" charset="0"/>
              </a:rPr>
              <a:t>Name of the Presenter(s)</a:t>
            </a:r>
          </a:p>
          <a:p>
            <a:r>
              <a:rPr lang="en-US" sz="2000" b="1" dirty="0" smtClean="0">
                <a:solidFill>
                  <a:schemeClr val="bg1"/>
                </a:solidFill>
                <a:latin typeface="+mj-lt"/>
                <a:cs typeface="Arial" panose="020B0604020202020204" pitchFamily="34" charset="0"/>
              </a:rPr>
              <a:t>Anand Mohan</a:t>
            </a:r>
          </a:p>
          <a:p>
            <a:pPr algn="l"/>
            <a:r>
              <a:rPr lang="en-US" sz="2000" b="1" dirty="0" smtClean="0">
                <a:solidFill>
                  <a:schemeClr val="bg1"/>
                </a:solidFill>
                <a:latin typeface="+mj-lt"/>
                <a:cs typeface="Arial" panose="020B0604020202020204" pitchFamily="34" charset="0"/>
              </a:rPr>
              <a:t>Batch:MBA06</a:t>
            </a:r>
          </a:p>
          <a:p>
            <a:pPr algn="l"/>
            <a:r>
              <a:rPr lang="en-IN" sz="2000" b="1" dirty="0">
                <a:solidFill>
                  <a:schemeClr val="bg2"/>
                </a:solidFill>
              </a:rPr>
              <a:t>Trimester: THIRD </a:t>
            </a:r>
            <a:r>
              <a:rPr lang="en-IN" sz="2000" b="1" dirty="0" smtClean="0">
                <a:solidFill>
                  <a:schemeClr val="bg2"/>
                </a:solidFill>
              </a:rPr>
              <a:t>TRIMESTER</a:t>
            </a:r>
            <a:endParaRPr lang="en-US" sz="2000" dirty="0">
              <a:solidFill>
                <a:schemeClr val="bg2"/>
              </a:solidFill>
            </a:endParaRPr>
          </a:p>
          <a:p>
            <a:pPr algn="l"/>
            <a:r>
              <a:rPr lang="en-IN" sz="2000" b="1" dirty="0" smtClean="0">
                <a:solidFill>
                  <a:schemeClr val="bg2"/>
                </a:solidFill>
              </a:rPr>
              <a:t>SRN</a:t>
            </a:r>
            <a:r>
              <a:rPr lang="en-IN" sz="2000" b="1" dirty="0">
                <a:solidFill>
                  <a:schemeClr val="bg2"/>
                </a:solidFill>
              </a:rPr>
              <a:t>: </a:t>
            </a:r>
            <a:r>
              <a:rPr lang="en-US" sz="2000" b="1" dirty="0">
                <a:solidFill>
                  <a:schemeClr val="bg2"/>
                </a:solidFill>
              </a:rPr>
              <a:t>R19MBA53</a:t>
            </a:r>
            <a:endParaRPr lang="en-US" sz="2000" dirty="0">
              <a:solidFill>
                <a:schemeClr val="bg2"/>
              </a:solidFill>
            </a:endParaRPr>
          </a:p>
          <a:p>
            <a:pPr algn="r"/>
            <a:r>
              <a:rPr lang="en-US" sz="2000" dirty="0"/>
              <a:t>  </a:t>
            </a:r>
            <a:endParaRPr lang="en-US" sz="2000" b="1" dirty="0" smtClean="0">
              <a:solidFill>
                <a:schemeClr val="bg1"/>
              </a:solidFill>
              <a:latin typeface="+mj-lt"/>
              <a:cs typeface="Arial" panose="020B0604020202020204" pitchFamily="34" charset="0"/>
            </a:endParaRPr>
          </a:p>
        </p:txBody>
      </p:sp>
      <p:sp>
        <p:nvSpPr>
          <p:cNvPr id="7" name="Title 1"/>
          <p:cNvSpPr txBox="1">
            <a:spLocks/>
          </p:cNvSpPr>
          <p:nvPr/>
        </p:nvSpPr>
        <p:spPr>
          <a:xfrm>
            <a:off x="5485425" y="6119446"/>
            <a:ext cx="6175069" cy="35260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a:lnSpc>
                <a:spcPct val="100000"/>
              </a:lnSpc>
            </a:pPr>
            <a:r>
              <a:rPr lang="en-IN" sz="1600" dirty="0" smtClean="0">
                <a:solidFill>
                  <a:schemeClr val="bg1"/>
                </a:solidFill>
                <a:ea typeface="Calibri" panose="020F0502020204030204" pitchFamily="34" charset="0"/>
                <a:cs typeface="Arial" panose="020B0604020202020204" pitchFamily="34" charset="0"/>
              </a:rPr>
              <a:t>www.race.reva.edu.in</a:t>
            </a:r>
          </a:p>
        </p:txBody>
      </p:sp>
      <p:sp>
        <p:nvSpPr>
          <p:cNvPr id="8" name="Title 2"/>
          <p:cNvSpPr txBox="1">
            <a:spLocks/>
          </p:cNvSpPr>
          <p:nvPr/>
        </p:nvSpPr>
        <p:spPr>
          <a:xfrm>
            <a:off x="6646333" y="271291"/>
            <a:ext cx="5267501"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IN" sz="1400" b="1" dirty="0" smtClean="0">
                <a:solidFill>
                  <a:srgbClr val="595959"/>
                </a:solidFill>
              </a:rPr>
              <a:t>REVA Academy for Corporate Excellence (RACE)</a:t>
            </a:r>
            <a:endParaRPr lang="en-IN" sz="1400" b="1" dirty="0">
              <a:solidFill>
                <a:srgbClr val="595959"/>
              </a:solidFill>
            </a:endParaRPr>
          </a:p>
        </p:txBody>
      </p:sp>
      <p:sp>
        <p:nvSpPr>
          <p:cNvPr id="9" name="Title 2"/>
          <p:cNvSpPr txBox="1">
            <a:spLocks/>
          </p:cNvSpPr>
          <p:nvPr/>
        </p:nvSpPr>
        <p:spPr>
          <a:xfrm>
            <a:off x="516611" y="2995224"/>
            <a:ext cx="4127234"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dirty="0" smtClean="0">
                <a:solidFill>
                  <a:srgbClr val="595959"/>
                </a:solidFill>
              </a:rPr>
              <a:t>Date:25/6/2022</a:t>
            </a:r>
            <a:endParaRPr lang="en-IN" sz="2400" dirty="0">
              <a:solidFill>
                <a:srgbClr val="595959"/>
              </a:solidFill>
            </a:endParaRPr>
          </a:p>
        </p:txBody>
      </p:sp>
    </p:spTree>
    <p:extLst>
      <p:ext uri="{BB962C8B-B14F-4D97-AF65-F5344CB8AC3E}">
        <p14:creationId xmlns:p14="http://schemas.microsoft.com/office/powerpoint/2010/main" xmlns="" val="1697186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smtClean="0"/>
              <a:t>REGRESSION  MODELS METRICS</a:t>
            </a:r>
            <a:endParaRPr lang="en-US" dirty="0"/>
          </a:p>
        </p:txBody>
      </p:sp>
      <p:graphicFrame>
        <p:nvGraphicFramePr>
          <p:cNvPr id="4" name="Table 3"/>
          <p:cNvGraphicFramePr>
            <a:graphicFrameLocks noGrp="1"/>
          </p:cNvGraphicFramePr>
          <p:nvPr/>
        </p:nvGraphicFramePr>
        <p:xfrm>
          <a:off x="383824" y="1535287"/>
          <a:ext cx="11334042" cy="4797779"/>
        </p:xfrm>
        <a:graphic>
          <a:graphicData uri="http://schemas.openxmlformats.org/drawingml/2006/table">
            <a:tbl>
              <a:tblPr/>
              <a:tblGrid>
                <a:gridCol w="1831298"/>
                <a:gridCol w="2389151"/>
                <a:gridCol w="1465807"/>
                <a:gridCol w="1554295"/>
                <a:gridCol w="1323460"/>
                <a:gridCol w="1554295"/>
                <a:gridCol w="1215736"/>
              </a:tblGrid>
              <a:tr h="1084714">
                <a:tc>
                  <a:txBody>
                    <a:bodyPr/>
                    <a:lstStyle/>
                    <a:p>
                      <a:pPr algn="l" fontAlgn="b"/>
                      <a:r>
                        <a:rPr lang="en-US" sz="1400" b="1" i="0" u="none" strike="noStrike" dirty="0">
                          <a:solidFill>
                            <a:srgbClr val="000000"/>
                          </a:solidFill>
                          <a:latin typeface="Calibri"/>
                        </a:rPr>
                        <a:t>SERIAL NUMBERS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DESCRIPTIONS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ABSOLUTE ERROR (MAE)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ROOT 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Absolute Percentage Error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MAPE FOR    TEST DATA </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r>
              <a:tr h="903930">
                <a:tc>
                  <a:txBody>
                    <a:bodyPr/>
                    <a:lstStyle/>
                    <a:p>
                      <a:pPr algn="l" fontAlgn="b"/>
                      <a:r>
                        <a:rPr lang="en-US" sz="1200" b="1" i="0" u="none" strike="noStrike" dirty="0">
                          <a:solidFill>
                            <a:srgbClr val="000000"/>
                          </a:solidFill>
                          <a:latin typeface="Arial Black" pitchFamily="34" charset="0"/>
                        </a:rPr>
                        <a:t>DT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Decision Tree Algorithm</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3.26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23.95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4.89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2.10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0.383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1001275">
                <a:tc>
                  <a:txBody>
                    <a:bodyPr/>
                    <a:lstStyle/>
                    <a:p>
                      <a:pPr algn="l" fontAlgn="b"/>
                      <a:r>
                        <a:rPr lang="en-US" sz="1200" b="1" i="0" u="none" strike="noStrike">
                          <a:solidFill>
                            <a:srgbClr val="000000"/>
                          </a:solidFill>
                          <a:latin typeface="Arial Black" pitchFamily="34" charset="0"/>
                        </a:rPr>
                        <a:t>GRIDSEARCHCV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 GridSearchCV Algorithm with                    Hyper-parameter Tuning</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3.22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23.16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4.81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2.10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0.38</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903930">
                <a:tc>
                  <a:txBody>
                    <a:bodyPr/>
                    <a:lstStyle/>
                    <a:p>
                      <a:pPr algn="l" fontAlgn="b"/>
                      <a:r>
                        <a:rPr lang="en-US" sz="1200" b="1" i="0" u="none" strike="noStrike">
                          <a:solidFill>
                            <a:srgbClr val="000000"/>
                          </a:solidFill>
                          <a:latin typeface="Arial Black" pitchFamily="34" charset="0"/>
                        </a:rPr>
                        <a:t>RF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Random Forest Regression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2.45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15.25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3.90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1.49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0.29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903930">
                <a:tc>
                  <a:txBody>
                    <a:bodyPr/>
                    <a:lstStyle/>
                    <a:p>
                      <a:pPr algn="l" fontAlgn="b"/>
                      <a:r>
                        <a:rPr lang="en-US" sz="1200" b="1" i="0" u="none" strike="noStrike">
                          <a:solidFill>
                            <a:srgbClr val="000000"/>
                          </a:solidFill>
                          <a:latin typeface="Arial Black" pitchFamily="34" charset="0"/>
                        </a:rPr>
                        <a:t>XGBOOST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XGBoost ML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3.25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22.78</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4.77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2.12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0.37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bl>
          </a:graphicData>
        </a:graphic>
      </p:graphicFrame>
    </p:spTree>
    <p:extLst>
      <p:ext uri="{BB962C8B-B14F-4D97-AF65-F5344CB8AC3E}">
        <p14:creationId xmlns:p14="http://schemas.microsoft.com/office/powerpoint/2010/main" xmlns="" val="2794430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smtClean="0"/>
              <a:t>REGRESSION  MODELS METRICS</a:t>
            </a:r>
            <a:endParaRPr lang="en-US" dirty="0"/>
          </a:p>
        </p:txBody>
      </p:sp>
      <p:graphicFrame>
        <p:nvGraphicFramePr>
          <p:cNvPr id="5" name="Table 4"/>
          <p:cNvGraphicFramePr>
            <a:graphicFrameLocks noGrp="1"/>
          </p:cNvGraphicFramePr>
          <p:nvPr/>
        </p:nvGraphicFramePr>
        <p:xfrm>
          <a:off x="372535" y="1501422"/>
          <a:ext cx="11300179" cy="4741333"/>
        </p:xfrm>
        <a:graphic>
          <a:graphicData uri="http://schemas.openxmlformats.org/drawingml/2006/table">
            <a:tbl>
              <a:tblPr/>
              <a:tblGrid>
                <a:gridCol w="1825826"/>
                <a:gridCol w="2382013"/>
                <a:gridCol w="1461428"/>
                <a:gridCol w="1549651"/>
                <a:gridCol w="1319506"/>
                <a:gridCol w="1549651"/>
                <a:gridCol w="1212104"/>
              </a:tblGrid>
              <a:tr h="1021613">
                <a:tc>
                  <a:txBody>
                    <a:bodyPr/>
                    <a:lstStyle/>
                    <a:p>
                      <a:pPr algn="l" fontAlgn="b"/>
                      <a:r>
                        <a:rPr lang="en-US" sz="1400" b="1" i="0" u="none" strike="noStrike" dirty="0">
                          <a:solidFill>
                            <a:srgbClr val="000000"/>
                          </a:solidFill>
                          <a:latin typeface="Calibri"/>
                        </a:rPr>
                        <a:t>SERIAL NUMBERS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DESCRIPTIONS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ABSOLUTE ERROR (MAE)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ROOT 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Absolute Percentage Error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MAPE FOR    TEST DATA </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r>
              <a:tr h="851344">
                <a:tc>
                  <a:txBody>
                    <a:bodyPr/>
                    <a:lstStyle/>
                    <a:p>
                      <a:pPr algn="l" fontAlgn="b"/>
                      <a:r>
                        <a:rPr lang="en-US" sz="1200" b="1" i="0" u="none" strike="noStrike" dirty="0">
                          <a:solidFill>
                            <a:srgbClr val="000000"/>
                          </a:solidFill>
                          <a:latin typeface="Arial Black" pitchFamily="34" charset="0"/>
                        </a:rPr>
                        <a:t>PCA LSTM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Using Principal Component Analysis (PCA)  with LSTM</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4.37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34.70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5.89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3.60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33.44</a:t>
                      </a:r>
                      <a:br>
                        <a:rPr lang="en-US" sz="1200" b="1" i="0" u="none" strike="noStrike">
                          <a:solidFill>
                            <a:srgbClr val="000000"/>
                          </a:solidFill>
                          <a:latin typeface="Arial Black" pitchFamily="34" charset="0"/>
                        </a:rPr>
                      </a:br>
                      <a:endParaRPr lang="en-US" sz="1200" b="1" i="0" u="none" strike="noStrike">
                        <a:solidFill>
                          <a:srgbClr val="000000"/>
                        </a:solidFill>
                        <a:latin typeface="Arial Black" pitchFamily="34" charset="0"/>
                      </a:endParaRP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1074004">
                <a:tc>
                  <a:txBody>
                    <a:bodyPr/>
                    <a:lstStyle/>
                    <a:p>
                      <a:pPr algn="l" fontAlgn="b"/>
                      <a:r>
                        <a:rPr lang="en-US" sz="1200" b="1" i="0" u="none" strike="noStrike">
                          <a:solidFill>
                            <a:srgbClr val="000000"/>
                          </a:solidFill>
                          <a:latin typeface="Arial Black" pitchFamily="34" charset="0"/>
                        </a:rPr>
                        <a:t>PCA LSTM Moving Averages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Using Principal Component Analysis (PCA)  with LSTM with Moving Average variables(Feature Engineering)</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7.75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135.03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11.62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5.99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33.47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851344">
                <a:tc>
                  <a:txBody>
                    <a:bodyPr/>
                    <a:lstStyle/>
                    <a:p>
                      <a:pPr algn="l" fontAlgn="b"/>
                      <a:r>
                        <a:rPr lang="en-US" sz="1200" b="1" i="0" u="none" strike="noStrike">
                          <a:solidFill>
                            <a:srgbClr val="000000"/>
                          </a:solidFill>
                          <a:latin typeface="Arial Black" pitchFamily="34" charset="0"/>
                        </a:rPr>
                        <a:t>LSTM_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Long Short-Term Memory-LSTM Neural Network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9.71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159.01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12.61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8.20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33.40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943028">
                <a:tc>
                  <a:txBody>
                    <a:bodyPr/>
                    <a:lstStyle/>
                    <a:p>
                      <a:pPr algn="l" fontAlgn="b"/>
                      <a:r>
                        <a:rPr lang="en-US" sz="1200" b="1" i="0" u="none" strike="noStrike">
                          <a:solidFill>
                            <a:srgbClr val="000000"/>
                          </a:solidFill>
                          <a:latin typeface="Arial Black" pitchFamily="34" charset="0"/>
                        </a:rPr>
                        <a:t>AutoKeras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Regression Model using AutoKeras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2.59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242.51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15.57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1.10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0.27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bl>
          </a:graphicData>
        </a:graphic>
      </p:graphicFrame>
    </p:spTree>
    <p:extLst>
      <p:ext uri="{BB962C8B-B14F-4D97-AF65-F5344CB8AC3E}">
        <p14:creationId xmlns:p14="http://schemas.microsoft.com/office/powerpoint/2010/main" xmlns="" val="2794430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de-DE" sz="2800" dirty="0" smtClean="0"/>
              <a:t>REGRESSION  METRICS COMPARISON</a:t>
            </a:r>
            <a:endParaRPr lang="en-US" sz="2800" dirty="0"/>
          </a:p>
        </p:txBody>
      </p:sp>
      <p:graphicFrame>
        <p:nvGraphicFramePr>
          <p:cNvPr id="3" name="Table 2"/>
          <p:cNvGraphicFramePr>
            <a:graphicFrameLocks noGrp="1"/>
          </p:cNvGraphicFramePr>
          <p:nvPr/>
        </p:nvGraphicFramePr>
        <p:xfrm>
          <a:off x="383823" y="1535288"/>
          <a:ext cx="11334044" cy="4752622"/>
        </p:xfrm>
        <a:graphic>
          <a:graphicData uri="http://schemas.openxmlformats.org/drawingml/2006/table">
            <a:tbl>
              <a:tblPr/>
              <a:tblGrid>
                <a:gridCol w="2398846"/>
                <a:gridCol w="3971199"/>
                <a:gridCol w="2706261"/>
                <a:gridCol w="2257738"/>
              </a:tblGrid>
              <a:tr h="678946">
                <a:tc>
                  <a:txBody>
                    <a:bodyPr/>
                    <a:lstStyle/>
                    <a:p>
                      <a:pPr algn="l" fontAlgn="b"/>
                      <a:r>
                        <a:rPr lang="en-US" sz="1400" b="1" i="0" u="none" strike="noStrike" dirty="0">
                          <a:solidFill>
                            <a:srgbClr val="000000"/>
                          </a:solidFill>
                          <a:latin typeface="Calibri"/>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MAE&lt;=5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MAPE&lt;=0.33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r>
              <a:tr h="678946">
                <a:tc>
                  <a:txBody>
                    <a:bodyPr/>
                    <a:lstStyle/>
                    <a:p>
                      <a:pPr algn="l" fontAlgn="b"/>
                      <a:r>
                        <a:rPr lang="en-US" sz="1200" b="1" i="0" u="none" strike="noStrike" dirty="0">
                          <a:solidFill>
                            <a:srgbClr val="000000"/>
                          </a:solidFill>
                          <a:latin typeface="Arial Black" pitchFamily="34" charset="0"/>
                        </a:rPr>
                        <a:t>OLS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Ordinary Least Squares (OLS)-Linear Regression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YES-2.034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b"/>
                      <a:r>
                        <a:rPr lang="en-US" sz="1200" b="1" i="0" u="none" strike="noStrike">
                          <a:solidFill>
                            <a:srgbClr val="000000"/>
                          </a:solidFill>
                          <a:latin typeface="Arial Black" pitchFamily="34" charset="0"/>
                        </a:rPr>
                        <a:t>YES-0.23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r>
              <a:tr h="678946">
                <a:tc>
                  <a:txBody>
                    <a:bodyPr/>
                    <a:lstStyle/>
                    <a:p>
                      <a:pPr algn="l" fontAlgn="b"/>
                      <a:r>
                        <a:rPr lang="en-US" sz="1200" b="1" i="0" u="none" strike="noStrike" dirty="0">
                          <a:solidFill>
                            <a:srgbClr val="000000"/>
                          </a:solidFill>
                          <a:latin typeface="Arial Black" pitchFamily="34" charset="0"/>
                        </a:rPr>
                        <a:t>LASSO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Lasso Regression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NO-7.555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1200" b="1" i="0" u="none" strike="noStrike">
                          <a:solidFill>
                            <a:srgbClr val="000000"/>
                          </a:solidFill>
                          <a:latin typeface="Arial Black" pitchFamily="34" charset="0"/>
                        </a:rPr>
                        <a:t>NO-0.85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678946">
                <a:tc>
                  <a:txBody>
                    <a:bodyPr/>
                    <a:lstStyle/>
                    <a:p>
                      <a:pPr algn="l" fontAlgn="b"/>
                      <a:r>
                        <a:rPr lang="en-US" sz="1200" b="1" i="0" u="none" strike="noStrike">
                          <a:solidFill>
                            <a:srgbClr val="000000"/>
                          </a:solidFill>
                          <a:latin typeface="Arial Black" pitchFamily="34" charset="0"/>
                        </a:rPr>
                        <a:t>CVLASSO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Lasso regression Model Using Cross Validation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NO-7.55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1200" b="1" i="0" u="none" strike="noStrike">
                          <a:solidFill>
                            <a:srgbClr val="000000"/>
                          </a:solidFill>
                          <a:latin typeface="Arial Black" pitchFamily="34" charset="0"/>
                        </a:rPr>
                        <a:t>NO-0.85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678946">
                <a:tc>
                  <a:txBody>
                    <a:bodyPr/>
                    <a:lstStyle/>
                    <a:p>
                      <a:pPr algn="l" fontAlgn="b"/>
                      <a:r>
                        <a:rPr lang="en-US" sz="1200" b="1" i="0" u="none" strike="noStrike">
                          <a:solidFill>
                            <a:srgbClr val="000000"/>
                          </a:solidFill>
                          <a:latin typeface="Arial Black" pitchFamily="34" charset="0"/>
                        </a:rPr>
                        <a:t>KNN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The k-Nearest Neighbors (KNN) Algorithm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NO-5.423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c>
                  <a:txBody>
                    <a:bodyPr/>
                    <a:lstStyle/>
                    <a:p>
                      <a:pPr algn="l" fontAlgn="b"/>
                      <a:r>
                        <a:rPr lang="en-US" sz="1200" b="1" i="0" u="none" strike="noStrike">
                          <a:solidFill>
                            <a:srgbClr val="000000"/>
                          </a:solidFill>
                          <a:latin typeface="Arial Black" pitchFamily="34" charset="0"/>
                        </a:rPr>
                        <a:t>NO-0.59</a:t>
                      </a:r>
                      <a:br>
                        <a:rPr lang="en-US" sz="1200" b="1" i="0" u="none" strike="noStrike">
                          <a:solidFill>
                            <a:srgbClr val="000000"/>
                          </a:solidFill>
                          <a:latin typeface="Arial Black" pitchFamily="34" charset="0"/>
                        </a:rPr>
                      </a:br>
                      <a:endParaRPr lang="en-US" sz="1200" b="1" i="0" u="none" strike="noStrike">
                        <a:solidFill>
                          <a:srgbClr val="000000"/>
                        </a:solidFill>
                        <a:latin typeface="Arial Black"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6B9B8"/>
                    </a:solidFill>
                  </a:tcPr>
                </a:tc>
              </a:tr>
              <a:tr h="678946">
                <a:tc>
                  <a:txBody>
                    <a:bodyPr/>
                    <a:lstStyle/>
                    <a:p>
                      <a:pPr algn="l" fontAlgn="b"/>
                      <a:r>
                        <a:rPr lang="en-US" sz="1200" b="1" i="0" u="none" strike="noStrike">
                          <a:solidFill>
                            <a:srgbClr val="000000"/>
                          </a:solidFill>
                          <a:latin typeface="Arial Black" pitchFamily="34" charset="0"/>
                        </a:rPr>
                        <a:t>DT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Decision Tree Algorithm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YES-3.26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200" b="1" i="0" u="none" strike="noStrike">
                          <a:solidFill>
                            <a:srgbClr val="000000"/>
                          </a:solidFill>
                          <a:latin typeface="Arial Black" pitchFamily="34" charset="0"/>
                        </a:rPr>
                        <a:t>NO-0.38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r>
              <a:tr h="678946">
                <a:tc>
                  <a:txBody>
                    <a:bodyPr/>
                    <a:lstStyle/>
                    <a:p>
                      <a:pPr algn="l" fontAlgn="b"/>
                      <a:r>
                        <a:rPr lang="en-US" sz="1200" b="1" i="0" u="none" strike="noStrike">
                          <a:solidFill>
                            <a:srgbClr val="000000"/>
                          </a:solidFill>
                          <a:latin typeface="Arial Black" pitchFamily="34" charset="0"/>
                        </a:rPr>
                        <a:t>GRIDSEARCHCV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 GridSearchCV Algorithm with                    Hyper-parameter Tuning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YES-3.218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200" b="1" i="0" u="none" strike="noStrike" dirty="0">
                          <a:solidFill>
                            <a:srgbClr val="000000"/>
                          </a:solidFill>
                          <a:latin typeface="Arial Black" pitchFamily="34" charset="0"/>
                        </a:rPr>
                        <a:t>NO-0.38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r>
            </a:tbl>
          </a:graphicData>
        </a:graphic>
      </p:graphicFrame>
    </p:spTree>
    <p:extLst>
      <p:ext uri="{BB962C8B-B14F-4D97-AF65-F5344CB8AC3E}">
        <p14:creationId xmlns:p14="http://schemas.microsoft.com/office/powerpoint/2010/main" xmlns="" val="27944308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de-DE" sz="2800" dirty="0" smtClean="0"/>
              <a:t>REGRESSION  METRICS COMPARISON</a:t>
            </a:r>
            <a:endParaRPr lang="en-US" sz="2800" dirty="0"/>
          </a:p>
        </p:txBody>
      </p:sp>
      <p:graphicFrame>
        <p:nvGraphicFramePr>
          <p:cNvPr id="3" name="Table 2"/>
          <p:cNvGraphicFramePr>
            <a:graphicFrameLocks noGrp="1"/>
          </p:cNvGraphicFramePr>
          <p:nvPr/>
        </p:nvGraphicFramePr>
        <p:xfrm>
          <a:off x="383823" y="1478845"/>
          <a:ext cx="11435643" cy="4854222"/>
        </p:xfrm>
        <a:graphic>
          <a:graphicData uri="http://schemas.openxmlformats.org/drawingml/2006/table">
            <a:tbl>
              <a:tblPr/>
              <a:tblGrid>
                <a:gridCol w="2420349"/>
                <a:gridCol w="4006797"/>
                <a:gridCol w="2730520"/>
                <a:gridCol w="2277977"/>
              </a:tblGrid>
              <a:tr h="676408">
                <a:tc>
                  <a:txBody>
                    <a:bodyPr/>
                    <a:lstStyle/>
                    <a:p>
                      <a:pPr algn="l" fontAlgn="b"/>
                      <a:r>
                        <a:rPr lang="en-US" sz="1400" b="1" i="0" u="none" strike="noStrike" dirty="0">
                          <a:solidFill>
                            <a:srgbClr val="000000"/>
                          </a:solidFill>
                          <a:latin typeface="Calibri"/>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MAE&lt;=5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MAPE&lt;=0.33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r>
              <a:tr h="676408">
                <a:tc>
                  <a:txBody>
                    <a:bodyPr/>
                    <a:lstStyle/>
                    <a:p>
                      <a:pPr algn="l" fontAlgn="b"/>
                      <a:r>
                        <a:rPr lang="en-US" sz="1200" b="1" i="0" u="none" strike="noStrike" dirty="0">
                          <a:solidFill>
                            <a:srgbClr val="000000"/>
                          </a:solidFill>
                          <a:latin typeface="Arial Black" pitchFamily="34" charset="0"/>
                        </a:rPr>
                        <a:t>RF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Random Forest Regression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YES-2.45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b"/>
                      <a:r>
                        <a:rPr lang="en-US" sz="1200" b="1" i="0" u="none" strike="noStrike">
                          <a:solidFill>
                            <a:srgbClr val="000000"/>
                          </a:solidFill>
                          <a:latin typeface="Arial Black" pitchFamily="34" charset="0"/>
                        </a:rPr>
                        <a:t>YES-0.29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r>
              <a:tr h="676408">
                <a:tc>
                  <a:txBody>
                    <a:bodyPr/>
                    <a:lstStyle/>
                    <a:p>
                      <a:pPr algn="l" fontAlgn="b"/>
                      <a:r>
                        <a:rPr lang="en-US" sz="1200" b="1" i="0" u="none" strike="noStrike">
                          <a:solidFill>
                            <a:srgbClr val="000000"/>
                          </a:solidFill>
                          <a:latin typeface="Arial Black" pitchFamily="34" charset="0"/>
                        </a:rPr>
                        <a:t>XGBOOST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XGBoost ML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YES-3.25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200" b="1" i="0" u="none" strike="noStrike">
                          <a:solidFill>
                            <a:srgbClr val="000000"/>
                          </a:solidFill>
                          <a:latin typeface="Arial Black" pitchFamily="34" charset="0"/>
                        </a:rPr>
                        <a:t>NO-0.37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r>
              <a:tr h="676408">
                <a:tc>
                  <a:txBody>
                    <a:bodyPr/>
                    <a:lstStyle/>
                    <a:p>
                      <a:pPr algn="l" fontAlgn="b"/>
                      <a:r>
                        <a:rPr lang="en-US" sz="1200" b="1" i="0" u="none" strike="noStrike">
                          <a:solidFill>
                            <a:srgbClr val="000000"/>
                          </a:solidFill>
                          <a:latin typeface="Arial Black" pitchFamily="34" charset="0"/>
                        </a:rPr>
                        <a:t>PCA LSTM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Using Principal Component Analysis (PCA)  with LSTM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YES-4.366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b"/>
                      <a:r>
                        <a:rPr lang="en-US" sz="1200" b="0" i="0" u="none" strike="noStrike">
                          <a:solidFill>
                            <a:srgbClr val="000000"/>
                          </a:solidFill>
                          <a:latin typeface="Arial Black" pitchFamily="34" charset="0"/>
                        </a:rPr>
                        <a:t>YES-33.44</a:t>
                      </a:r>
                      <a:br>
                        <a:rPr lang="en-US" sz="1200" b="0" i="0" u="none" strike="noStrike">
                          <a:solidFill>
                            <a:srgbClr val="000000"/>
                          </a:solidFill>
                          <a:latin typeface="Arial Black" pitchFamily="34" charset="0"/>
                        </a:rPr>
                      </a:br>
                      <a:endParaRPr lang="en-US" sz="1200" b="0" i="0" u="none" strike="noStrike">
                        <a:solidFill>
                          <a:srgbClr val="000000"/>
                        </a:solidFill>
                        <a:latin typeface="Arial Black"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r>
              <a:tr h="795774">
                <a:tc>
                  <a:txBody>
                    <a:bodyPr/>
                    <a:lstStyle/>
                    <a:p>
                      <a:pPr algn="l" fontAlgn="b"/>
                      <a:r>
                        <a:rPr lang="en-US" sz="1200" b="1" i="0" u="none" strike="noStrike">
                          <a:solidFill>
                            <a:srgbClr val="000000"/>
                          </a:solidFill>
                          <a:latin typeface="Arial Black" pitchFamily="34" charset="0"/>
                        </a:rPr>
                        <a:t>PCA LSTM Moving Averages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Using Principal Component Analysis (PCA)  with LSTM with Moving Average variables(Feature Engineering)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NO-7.75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200" b="1" i="0" u="none" strike="noStrike">
                          <a:solidFill>
                            <a:srgbClr val="000000"/>
                          </a:solidFill>
                          <a:latin typeface="Arial Black" pitchFamily="34" charset="0"/>
                        </a:rPr>
                        <a:t>YES-33.47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r>
              <a:tr h="676408">
                <a:tc>
                  <a:txBody>
                    <a:bodyPr/>
                    <a:lstStyle/>
                    <a:p>
                      <a:pPr algn="l" fontAlgn="b"/>
                      <a:r>
                        <a:rPr lang="en-US" sz="1200" b="1" i="0" u="none" strike="noStrike">
                          <a:solidFill>
                            <a:srgbClr val="000000"/>
                          </a:solidFill>
                          <a:latin typeface="Arial Black" pitchFamily="34" charset="0"/>
                        </a:rPr>
                        <a:t>LSTM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Long Short-Term Memory-LSTM Neural Network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NO-9.71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c>
                  <a:txBody>
                    <a:bodyPr/>
                    <a:lstStyle/>
                    <a:p>
                      <a:pPr algn="l" fontAlgn="b"/>
                      <a:r>
                        <a:rPr lang="en-US" sz="1200" b="1" i="0" u="none" strike="noStrike" dirty="0">
                          <a:solidFill>
                            <a:srgbClr val="000000"/>
                          </a:solidFill>
                          <a:latin typeface="Arial Black" pitchFamily="34" charset="0"/>
                        </a:rPr>
                        <a:t>YES-33.40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9795"/>
                    </a:solidFill>
                  </a:tcPr>
                </a:tc>
              </a:tr>
              <a:tr h="676408">
                <a:tc>
                  <a:txBody>
                    <a:bodyPr/>
                    <a:lstStyle/>
                    <a:p>
                      <a:pPr algn="l" fontAlgn="b"/>
                      <a:r>
                        <a:rPr lang="en-US" sz="1200" b="1" i="0" u="none" strike="noStrike">
                          <a:solidFill>
                            <a:srgbClr val="000000"/>
                          </a:solidFill>
                          <a:latin typeface="Arial Black" pitchFamily="34" charset="0"/>
                        </a:rPr>
                        <a:t>AutoKeras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Regression Model using AutoKeras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YES-2.59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c>
                  <a:txBody>
                    <a:bodyPr/>
                    <a:lstStyle/>
                    <a:p>
                      <a:pPr algn="l" fontAlgn="b"/>
                      <a:r>
                        <a:rPr lang="en-US" sz="1200" b="1" i="0" u="none" strike="noStrike" dirty="0">
                          <a:solidFill>
                            <a:srgbClr val="000000"/>
                          </a:solidFill>
                          <a:latin typeface="Arial Black" pitchFamily="34" charset="0"/>
                        </a:rPr>
                        <a:t>YES-0.27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2D69A"/>
                    </a:solidFill>
                  </a:tcPr>
                </a:tc>
              </a:tr>
            </a:tbl>
          </a:graphicData>
        </a:graphic>
      </p:graphicFrame>
    </p:spTree>
    <p:extLst>
      <p:ext uri="{BB962C8B-B14F-4D97-AF65-F5344CB8AC3E}">
        <p14:creationId xmlns:p14="http://schemas.microsoft.com/office/powerpoint/2010/main" xmlns="" val="2794430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446993" y="1776401"/>
            <a:ext cx="3711482" cy="363379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xmlns="" val="41104163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smtClean="0"/>
              <a:t>SMA EMA T Test METRICS</a:t>
            </a:r>
            <a:endParaRPr lang="en-US" dirty="0"/>
          </a:p>
        </p:txBody>
      </p:sp>
      <p:graphicFrame>
        <p:nvGraphicFramePr>
          <p:cNvPr id="8" name="Table 7"/>
          <p:cNvGraphicFramePr>
            <a:graphicFrameLocks noGrp="1"/>
          </p:cNvGraphicFramePr>
          <p:nvPr/>
        </p:nvGraphicFramePr>
        <p:xfrm>
          <a:off x="349957" y="1562454"/>
          <a:ext cx="11514664" cy="4740969"/>
        </p:xfrm>
        <a:graphic>
          <a:graphicData uri="http://schemas.openxmlformats.org/drawingml/2006/table">
            <a:tbl>
              <a:tblPr/>
              <a:tblGrid>
                <a:gridCol w="1864021"/>
                <a:gridCol w="2194559"/>
                <a:gridCol w="1864021"/>
                <a:gridCol w="1864021"/>
                <a:gridCol w="1864021"/>
                <a:gridCol w="1864021"/>
              </a:tblGrid>
              <a:tr h="484685">
                <a:tc>
                  <a:txBody>
                    <a:bodyPr/>
                    <a:lstStyle/>
                    <a:p>
                      <a:pPr algn="l" fontAlgn="b"/>
                      <a:r>
                        <a:rPr lang="en-US" sz="1600" b="1" i="0" u="none" strike="noStrike" dirty="0">
                          <a:solidFill>
                            <a:srgbClr val="000000"/>
                          </a:solidFill>
                          <a:latin typeface="Arial Black" pitchFamily="34" charset="0"/>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TRUE 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dirty="0">
                          <a:solidFill>
                            <a:srgbClr val="000000"/>
                          </a:solidFill>
                          <a:latin typeface="Arial Black" pitchFamily="34" charset="0"/>
                        </a:rPr>
                        <a:t>FALSE COUNT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EFFICIENCY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538539">
                <a:tc>
                  <a:txBody>
                    <a:bodyPr/>
                    <a:lstStyle/>
                    <a:p>
                      <a:pPr algn="l" fontAlgn="b"/>
                      <a:r>
                        <a:rPr lang="en-US" sz="1600" b="1" i="0" u="none" strike="noStrike" dirty="0">
                          <a:solidFill>
                            <a:srgbClr val="000000"/>
                          </a:solidFill>
                          <a:latin typeface="Arial Black" pitchFamily="34" charset="0"/>
                        </a:rPr>
                        <a:t>SMA7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dirty="0">
                          <a:solidFill>
                            <a:srgbClr val="000000"/>
                          </a:solidFill>
                          <a:latin typeface="Arial Black" pitchFamily="34" charset="0"/>
                        </a:rPr>
                        <a:t>Simple moving average-7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5297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4114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1183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77.67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722385">
                <a:tc>
                  <a:txBody>
                    <a:bodyPr/>
                    <a:lstStyle/>
                    <a:p>
                      <a:pPr algn="l" fontAlgn="b"/>
                      <a:r>
                        <a:rPr lang="en-US" sz="1600" b="1" i="0" u="none" strike="noStrike" dirty="0">
                          <a:solidFill>
                            <a:srgbClr val="000000"/>
                          </a:solidFill>
                          <a:latin typeface="Arial Black" pitchFamily="34" charset="0"/>
                        </a:rPr>
                        <a:t>SMA13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Simple moving average-13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5291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3474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1817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65.66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722385">
                <a:tc>
                  <a:txBody>
                    <a:bodyPr/>
                    <a:lstStyle/>
                    <a:p>
                      <a:pPr algn="l" fontAlgn="b"/>
                      <a:r>
                        <a:rPr lang="en-US" sz="1600" b="1" i="0" u="none" strike="noStrike">
                          <a:solidFill>
                            <a:srgbClr val="000000"/>
                          </a:solidFill>
                          <a:latin typeface="Arial Black" pitchFamily="34" charset="0"/>
                        </a:rPr>
                        <a:t>SMA20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Simple moving average-20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5284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3217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2067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60.88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722385">
                <a:tc>
                  <a:txBody>
                    <a:bodyPr/>
                    <a:lstStyle/>
                    <a:p>
                      <a:pPr algn="l" fontAlgn="b"/>
                      <a:r>
                        <a:rPr lang="en-US" sz="1600" b="1" i="0" u="none" strike="noStrike">
                          <a:solidFill>
                            <a:srgbClr val="000000"/>
                          </a:solidFill>
                          <a:latin typeface="Arial Black" pitchFamily="34" charset="0"/>
                        </a:rPr>
                        <a:t>EMA7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Exponential  moving average-7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5297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4077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1220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76.97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722385">
                <a:tc>
                  <a:txBody>
                    <a:bodyPr/>
                    <a:lstStyle/>
                    <a:p>
                      <a:pPr algn="l" fontAlgn="b"/>
                      <a:r>
                        <a:rPr lang="en-US" sz="1600" b="1" i="0" u="none" strike="noStrike">
                          <a:solidFill>
                            <a:srgbClr val="000000"/>
                          </a:solidFill>
                          <a:latin typeface="Arial Black" pitchFamily="34" charset="0"/>
                        </a:rPr>
                        <a:t>EMA13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Exponential  moving average-13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5291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3486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1805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65.89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722385">
                <a:tc>
                  <a:txBody>
                    <a:bodyPr/>
                    <a:lstStyle/>
                    <a:p>
                      <a:pPr algn="l" fontAlgn="b"/>
                      <a:r>
                        <a:rPr lang="en-US" sz="1600" b="1" i="0" u="none" strike="noStrike">
                          <a:solidFill>
                            <a:srgbClr val="000000"/>
                          </a:solidFill>
                          <a:latin typeface="Arial Black" pitchFamily="34" charset="0"/>
                        </a:rPr>
                        <a:t>EMA20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Exponential  moving average-20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5284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3236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2048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61.24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bl>
          </a:graphicData>
        </a:graphic>
      </p:graphicFrame>
    </p:spTree>
    <p:extLst>
      <p:ext uri="{BB962C8B-B14F-4D97-AF65-F5344CB8AC3E}">
        <p14:creationId xmlns:p14="http://schemas.microsoft.com/office/powerpoint/2010/main" xmlns="" val="27944308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smtClean="0"/>
              <a:t>SMA EMA Z Test METRICS</a:t>
            </a:r>
            <a:endParaRPr lang="en-US" dirty="0"/>
          </a:p>
        </p:txBody>
      </p:sp>
      <p:graphicFrame>
        <p:nvGraphicFramePr>
          <p:cNvPr id="4" name="Table 3"/>
          <p:cNvGraphicFramePr>
            <a:graphicFrameLocks noGrp="1"/>
          </p:cNvGraphicFramePr>
          <p:nvPr/>
        </p:nvGraphicFramePr>
        <p:xfrm>
          <a:off x="304799" y="1478843"/>
          <a:ext cx="11401780" cy="4515558"/>
        </p:xfrm>
        <a:graphic>
          <a:graphicData uri="http://schemas.openxmlformats.org/drawingml/2006/table">
            <a:tbl>
              <a:tblPr/>
              <a:tblGrid>
                <a:gridCol w="1845747"/>
                <a:gridCol w="2173045"/>
                <a:gridCol w="1845747"/>
                <a:gridCol w="1845747"/>
                <a:gridCol w="1845747"/>
                <a:gridCol w="1845747"/>
              </a:tblGrid>
              <a:tr h="567720">
                <a:tc>
                  <a:txBody>
                    <a:bodyPr/>
                    <a:lstStyle/>
                    <a:p>
                      <a:pPr algn="l" fontAlgn="b"/>
                      <a:r>
                        <a:rPr lang="en-US" sz="1600" b="1" i="0" u="none" strike="noStrike" dirty="0">
                          <a:solidFill>
                            <a:srgbClr val="000000"/>
                          </a:solidFill>
                          <a:latin typeface="Arial Black" pitchFamily="34" charset="0"/>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TRUE 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FALSE COUNT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EFFICIENCY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847213">
                <a:tc>
                  <a:txBody>
                    <a:bodyPr/>
                    <a:lstStyle/>
                    <a:p>
                      <a:pPr algn="l" fontAlgn="b"/>
                      <a:r>
                        <a:rPr lang="en-US" sz="1600" b="1" i="0" u="none" strike="noStrike" dirty="0">
                          <a:solidFill>
                            <a:srgbClr val="000000"/>
                          </a:solidFill>
                          <a:latin typeface="Arial Black" pitchFamily="34" charset="0"/>
                        </a:rPr>
                        <a:t>SMA100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dirty="0">
                          <a:solidFill>
                            <a:srgbClr val="000000"/>
                          </a:solidFill>
                          <a:latin typeface="Arial Black" pitchFamily="34" charset="0"/>
                        </a:rPr>
                        <a:t>Simple moving average-100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5204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2798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2406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53.77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847213">
                <a:tc>
                  <a:txBody>
                    <a:bodyPr/>
                    <a:lstStyle/>
                    <a:p>
                      <a:pPr algn="l" fontAlgn="b"/>
                      <a:r>
                        <a:rPr lang="en-US" sz="1600" b="1" i="0" u="none" strike="noStrike" dirty="0">
                          <a:solidFill>
                            <a:srgbClr val="000000"/>
                          </a:solidFill>
                          <a:latin typeface="Arial Black" pitchFamily="34" charset="0"/>
                        </a:rPr>
                        <a:t>SMA200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dirty="0">
                          <a:solidFill>
                            <a:srgbClr val="000000"/>
                          </a:solidFill>
                          <a:latin typeface="Arial Black" pitchFamily="34" charset="0"/>
                        </a:rPr>
                        <a:t>Simple moving average-200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5104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2754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2350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53.96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1126706">
                <a:tc>
                  <a:txBody>
                    <a:bodyPr/>
                    <a:lstStyle/>
                    <a:p>
                      <a:pPr algn="l" fontAlgn="b"/>
                      <a:r>
                        <a:rPr lang="en-US" sz="1600" b="1" i="0" u="none" strike="noStrike">
                          <a:solidFill>
                            <a:srgbClr val="000000"/>
                          </a:solidFill>
                          <a:latin typeface="Arial Black" pitchFamily="34" charset="0"/>
                        </a:rPr>
                        <a:t>EMA100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Exponential  moving average-100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5204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2829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2375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54.36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1126706">
                <a:tc>
                  <a:txBody>
                    <a:bodyPr/>
                    <a:lstStyle/>
                    <a:p>
                      <a:pPr algn="l" fontAlgn="b"/>
                      <a:r>
                        <a:rPr lang="en-US" sz="1600" b="1" i="0" u="none" strike="noStrike">
                          <a:solidFill>
                            <a:srgbClr val="000000"/>
                          </a:solidFill>
                          <a:latin typeface="Arial Black" pitchFamily="34" charset="0"/>
                        </a:rPr>
                        <a:t>EMA200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dirty="0">
                          <a:solidFill>
                            <a:srgbClr val="000000"/>
                          </a:solidFill>
                          <a:latin typeface="Arial Black" pitchFamily="34" charset="0"/>
                        </a:rPr>
                        <a:t>Exponential  moving average-200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5104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2779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2325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54.45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bl>
          </a:graphicData>
        </a:graphic>
      </p:graphicFrame>
    </p:spTree>
    <p:extLst>
      <p:ext uri="{BB962C8B-B14F-4D97-AF65-F5344CB8AC3E}">
        <p14:creationId xmlns:p14="http://schemas.microsoft.com/office/powerpoint/2010/main" xmlns="" val="27944308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smtClean="0"/>
              <a:t>CLASSIFICATION MODELS METRICS</a:t>
            </a:r>
            <a:endParaRPr lang="en-US" dirty="0"/>
          </a:p>
        </p:txBody>
      </p:sp>
      <p:graphicFrame>
        <p:nvGraphicFramePr>
          <p:cNvPr id="6" name="Table 5"/>
          <p:cNvGraphicFramePr>
            <a:graphicFrameLocks noGrp="1"/>
          </p:cNvGraphicFramePr>
          <p:nvPr/>
        </p:nvGraphicFramePr>
        <p:xfrm>
          <a:off x="417691" y="1614311"/>
          <a:ext cx="11119555" cy="4526846"/>
        </p:xfrm>
        <a:graphic>
          <a:graphicData uri="http://schemas.openxmlformats.org/drawingml/2006/table">
            <a:tbl>
              <a:tblPr/>
              <a:tblGrid>
                <a:gridCol w="2345107"/>
                <a:gridCol w="1995312"/>
                <a:gridCol w="1694784"/>
                <a:gridCol w="1694784"/>
                <a:gridCol w="1694784"/>
                <a:gridCol w="1694784"/>
              </a:tblGrid>
              <a:tr h="759323">
                <a:tc>
                  <a:txBody>
                    <a:bodyPr/>
                    <a:lstStyle/>
                    <a:p>
                      <a:pPr algn="l" fontAlgn="b"/>
                      <a:r>
                        <a:rPr lang="en-US" sz="1600" b="1" i="0" u="none" strike="noStrike" dirty="0">
                          <a:solidFill>
                            <a:srgbClr val="000000"/>
                          </a:solidFill>
                          <a:latin typeface="Arial Black" pitchFamily="34" charset="0"/>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TOTAL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TRUE COUNT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FALSE COUNT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EFFICIENCY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1131712">
                <a:tc>
                  <a:txBody>
                    <a:bodyPr/>
                    <a:lstStyle/>
                    <a:p>
                      <a:pPr algn="l" fontAlgn="b"/>
                      <a:r>
                        <a:rPr lang="en-US" sz="1600" b="1" i="0" u="none" strike="noStrike">
                          <a:solidFill>
                            <a:srgbClr val="000000"/>
                          </a:solidFill>
                          <a:latin typeface="Arial Black" pitchFamily="34" charset="0"/>
                        </a:rPr>
                        <a:t>Structured Data 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dirty="0" smtClean="0">
                          <a:solidFill>
                            <a:srgbClr val="000000"/>
                          </a:solidFill>
                          <a:latin typeface="Arial Black" pitchFamily="34" charset="0"/>
                        </a:rPr>
                        <a:t>AutoKeras </a:t>
                      </a:r>
                      <a:r>
                        <a:rPr lang="en-US" sz="1600" b="1" i="0" u="none" strike="noStrike" dirty="0">
                          <a:solidFill>
                            <a:srgbClr val="000000"/>
                          </a:solidFill>
                          <a:latin typeface="Arial Black" pitchFamily="34" charset="0"/>
                        </a:rPr>
                        <a:t>Classification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1061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901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160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84.92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1131712">
                <a:tc>
                  <a:txBody>
                    <a:bodyPr/>
                    <a:lstStyle/>
                    <a:p>
                      <a:pPr algn="l" fontAlgn="b"/>
                      <a:r>
                        <a:rPr lang="en-US" sz="1600" b="1" i="0" u="none" strike="noStrike" dirty="0" smtClean="0">
                          <a:solidFill>
                            <a:srgbClr val="000000"/>
                          </a:solidFill>
                          <a:latin typeface="Arial Black" pitchFamily="34" charset="0"/>
                        </a:rPr>
                        <a:t>K-neighbors Classifier</a:t>
                      </a:r>
                      <a:endParaRPr lang="en-US" sz="1600" b="1" i="0" u="none" strike="noStrike" dirty="0">
                        <a:solidFill>
                          <a:srgbClr val="000000"/>
                        </a:solidFill>
                        <a:latin typeface="Arial Black"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KNN Classification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1061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786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267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74.08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1504099">
                <a:tc>
                  <a:txBody>
                    <a:bodyPr/>
                    <a:lstStyle/>
                    <a:p>
                      <a:pPr algn="l" fontAlgn="b"/>
                      <a:r>
                        <a:rPr lang="en-US" sz="1600" b="1" i="0" u="none" strike="noStrike" dirty="0" smtClean="0">
                          <a:solidFill>
                            <a:srgbClr val="000000"/>
                          </a:solidFill>
                          <a:latin typeface="Arial Black" pitchFamily="34" charset="0"/>
                        </a:rPr>
                        <a:t>Logistic Regression</a:t>
                      </a:r>
                      <a:endParaRPr lang="en-US" sz="1600" b="1" i="0" u="none" strike="noStrike" dirty="0">
                        <a:solidFill>
                          <a:srgbClr val="000000"/>
                        </a:solidFill>
                        <a:latin typeface="Arial Black"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600" b="1" i="0" u="none" strike="noStrike">
                          <a:solidFill>
                            <a:srgbClr val="000000"/>
                          </a:solidFill>
                          <a:latin typeface="Arial Black" pitchFamily="34" charset="0"/>
                        </a:rPr>
                        <a:t>LogisticRegression Classification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a:solidFill>
                            <a:srgbClr val="000000"/>
                          </a:solidFill>
                          <a:latin typeface="Arial Black" pitchFamily="34" charset="0"/>
                        </a:rPr>
                        <a:t>1061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956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600" b="1" i="0" u="none" strike="noStrike" dirty="0">
                          <a:solidFill>
                            <a:srgbClr val="000000"/>
                          </a:solidFill>
                          <a:latin typeface="Arial Black" pitchFamily="34" charset="0"/>
                        </a:rPr>
                        <a:t>90.10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bl>
          </a:graphicData>
        </a:graphic>
      </p:graphicFrame>
    </p:spTree>
    <p:extLst>
      <p:ext uri="{BB962C8B-B14F-4D97-AF65-F5344CB8AC3E}">
        <p14:creationId xmlns:p14="http://schemas.microsoft.com/office/powerpoint/2010/main" xmlns="" val="27944308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de-DE" sz="2800" dirty="0" smtClean="0"/>
              <a:t>CLASSIFICATION  METRICS COMPARISON</a:t>
            </a:r>
            <a:endParaRPr lang="en-US" sz="2800" dirty="0"/>
          </a:p>
        </p:txBody>
      </p:sp>
      <p:graphicFrame>
        <p:nvGraphicFramePr>
          <p:cNvPr id="4" name="Table 3"/>
          <p:cNvGraphicFramePr>
            <a:graphicFrameLocks noGrp="1"/>
          </p:cNvGraphicFramePr>
          <p:nvPr/>
        </p:nvGraphicFramePr>
        <p:xfrm>
          <a:off x="620889" y="1535290"/>
          <a:ext cx="10758311" cy="4752622"/>
        </p:xfrm>
        <a:graphic>
          <a:graphicData uri="http://schemas.openxmlformats.org/drawingml/2006/table">
            <a:tbl>
              <a:tblPr/>
              <a:tblGrid>
                <a:gridCol w="2894831"/>
                <a:gridCol w="2463039"/>
                <a:gridCol w="5400441"/>
              </a:tblGrid>
              <a:tr h="678946">
                <a:tc>
                  <a:txBody>
                    <a:bodyPr/>
                    <a:lstStyle/>
                    <a:p>
                      <a:pPr algn="l" fontAlgn="b"/>
                      <a:r>
                        <a:rPr lang="en-US" sz="2000" b="1" i="0" u="none" strike="noStrike" dirty="0">
                          <a:solidFill>
                            <a:srgbClr val="000000"/>
                          </a:solidFill>
                          <a:latin typeface="Calibri"/>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2000" b="1" i="0" u="none" strike="noStrike" dirty="0">
                          <a:solidFill>
                            <a:srgbClr val="000000"/>
                          </a:solidFill>
                          <a:latin typeface="Calibri"/>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2000" b="1" i="0" u="none" strike="noStrike" dirty="0">
                          <a:solidFill>
                            <a:srgbClr val="000000"/>
                          </a:solidFill>
                          <a:latin typeface="Calibri"/>
                        </a:rPr>
                        <a:t>EFFICIENCY&gt;67%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678946">
                <a:tc>
                  <a:txBody>
                    <a:bodyPr/>
                    <a:lstStyle/>
                    <a:p>
                      <a:pPr algn="l" fontAlgn="b"/>
                      <a:r>
                        <a:rPr lang="en-US" sz="1800" b="1" i="0" u="none" strike="noStrike" dirty="0">
                          <a:solidFill>
                            <a:srgbClr val="000000"/>
                          </a:solidFill>
                          <a:latin typeface="Calibri" pitchFamily="34" charset="0"/>
                          <a:cs typeface="Calibri" pitchFamily="34" charset="0"/>
                        </a:rPr>
                        <a:t>SMA7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a:solidFill>
                            <a:srgbClr val="000000"/>
                          </a:solidFill>
                          <a:latin typeface="Calibri" pitchFamily="34" charset="0"/>
                          <a:cs typeface="Calibri" pitchFamily="34" charset="0"/>
                        </a:rPr>
                        <a:t>Simple moving average-7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a:solidFill>
                            <a:srgbClr val="000000"/>
                          </a:solidFill>
                          <a:latin typeface="Calibri" pitchFamily="34" charset="0"/>
                          <a:cs typeface="Calibri" pitchFamily="34" charset="0"/>
                        </a:rPr>
                        <a:t>YES-77.67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r>
              <a:tr h="678946">
                <a:tc>
                  <a:txBody>
                    <a:bodyPr/>
                    <a:lstStyle/>
                    <a:p>
                      <a:pPr algn="l" fontAlgn="b"/>
                      <a:r>
                        <a:rPr lang="en-US" sz="1800" b="1" i="0" u="none" strike="noStrike" dirty="0">
                          <a:solidFill>
                            <a:srgbClr val="000000"/>
                          </a:solidFill>
                          <a:latin typeface="Calibri" pitchFamily="34" charset="0"/>
                          <a:cs typeface="Calibri" pitchFamily="34" charset="0"/>
                        </a:rPr>
                        <a:t>SMA13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a:solidFill>
                            <a:srgbClr val="000000"/>
                          </a:solidFill>
                          <a:latin typeface="Calibri" pitchFamily="34" charset="0"/>
                          <a:cs typeface="Calibri" pitchFamily="34" charset="0"/>
                        </a:rPr>
                        <a:t>Simple moving average-13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NO-65.66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678946">
                <a:tc>
                  <a:txBody>
                    <a:bodyPr/>
                    <a:lstStyle/>
                    <a:p>
                      <a:pPr algn="l" fontAlgn="b"/>
                      <a:r>
                        <a:rPr lang="en-US" sz="1800" b="1" i="0" u="none" strike="noStrike">
                          <a:solidFill>
                            <a:srgbClr val="000000"/>
                          </a:solidFill>
                          <a:latin typeface="Calibri" pitchFamily="34" charset="0"/>
                          <a:cs typeface="Calibri" pitchFamily="34" charset="0"/>
                        </a:rPr>
                        <a:t>SMA20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a:solidFill>
                            <a:srgbClr val="000000"/>
                          </a:solidFill>
                          <a:latin typeface="Calibri" pitchFamily="34" charset="0"/>
                          <a:cs typeface="Calibri" pitchFamily="34" charset="0"/>
                        </a:rPr>
                        <a:t>Simple moving average-20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NO-60.88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678946">
                <a:tc>
                  <a:txBody>
                    <a:bodyPr/>
                    <a:lstStyle/>
                    <a:p>
                      <a:pPr algn="l" fontAlgn="b"/>
                      <a:r>
                        <a:rPr lang="en-US" sz="1800" b="1" i="0" u="none" strike="noStrike">
                          <a:solidFill>
                            <a:srgbClr val="000000"/>
                          </a:solidFill>
                          <a:latin typeface="Calibri" pitchFamily="34" charset="0"/>
                          <a:cs typeface="Calibri" pitchFamily="34" charset="0"/>
                        </a:rPr>
                        <a:t>EMA7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a:solidFill>
                            <a:srgbClr val="000000"/>
                          </a:solidFill>
                          <a:latin typeface="Calibri" pitchFamily="34" charset="0"/>
                          <a:cs typeface="Calibri" pitchFamily="34" charset="0"/>
                        </a:rPr>
                        <a:t>Exponential  moving average-7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YES-76.97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r>
              <a:tr h="678946">
                <a:tc>
                  <a:txBody>
                    <a:bodyPr/>
                    <a:lstStyle/>
                    <a:p>
                      <a:pPr algn="l" fontAlgn="b"/>
                      <a:r>
                        <a:rPr lang="en-US" sz="1800" b="1" i="0" u="none" strike="noStrike">
                          <a:solidFill>
                            <a:srgbClr val="000000"/>
                          </a:solidFill>
                          <a:latin typeface="Calibri" pitchFamily="34" charset="0"/>
                          <a:cs typeface="Calibri" pitchFamily="34" charset="0"/>
                        </a:rPr>
                        <a:t>EMA13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a:solidFill>
                            <a:srgbClr val="000000"/>
                          </a:solidFill>
                          <a:latin typeface="Calibri" pitchFamily="34" charset="0"/>
                          <a:cs typeface="Calibri" pitchFamily="34" charset="0"/>
                        </a:rPr>
                        <a:t>Exponential  moving average-13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NO-65.89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678946">
                <a:tc>
                  <a:txBody>
                    <a:bodyPr/>
                    <a:lstStyle/>
                    <a:p>
                      <a:pPr algn="l" fontAlgn="b"/>
                      <a:r>
                        <a:rPr lang="en-US" sz="1800" b="1" i="0" u="none" strike="noStrike">
                          <a:solidFill>
                            <a:srgbClr val="000000"/>
                          </a:solidFill>
                          <a:latin typeface="Calibri" pitchFamily="34" charset="0"/>
                          <a:cs typeface="Calibri" pitchFamily="34" charset="0"/>
                        </a:rPr>
                        <a:t>EMA20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a:solidFill>
                            <a:srgbClr val="000000"/>
                          </a:solidFill>
                          <a:latin typeface="Calibri" pitchFamily="34" charset="0"/>
                          <a:cs typeface="Calibri" pitchFamily="34" charset="0"/>
                        </a:rPr>
                        <a:t>Exponential  moving average-20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NO-61.24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bl>
          </a:graphicData>
        </a:graphic>
      </p:graphicFrame>
    </p:spTree>
    <p:extLst>
      <p:ext uri="{BB962C8B-B14F-4D97-AF65-F5344CB8AC3E}">
        <p14:creationId xmlns:p14="http://schemas.microsoft.com/office/powerpoint/2010/main" xmlns="" val="2794430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de-DE" sz="2800" dirty="0" smtClean="0"/>
              <a:t>CLASSIFICATION  METRICS COMPARISON</a:t>
            </a:r>
            <a:endParaRPr lang="en-US" sz="2800" dirty="0"/>
          </a:p>
        </p:txBody>
      </p:sp>
      <p:graphicFrame>
        <p:nvGraphicFramePr>
          <p:cNvPr id="5" name="Table 4"/>
          <p:cNvGraphicFramePr>
            <a:graphicFrameLocks noGrp="1"/>
          </p:cNvGraphicFramePr>
          <p:nvPr/>
        </p:nvGraphicFramePr>
        <p:xfrm>
          <a:off x="722489" y="1603024"/>
          <a:ext cx="10871201" cy="4515555"/>
        </p:xfrm>
        <a:graphic>
          <a:graphicData uri="http://schemas.openxmlformats.org/drawingml/2006/table">
            <a:tbl>
              <a:tblPr/>
              <a:tblGrid>
                <a:gridCol w="2925208"/>
                <a:gridCol w="2488884"/>
                <a:gridCol w="5457109"/>
              </a:tblGrid>
              <a:tr h="903111">
                <a:tc>
                  <a:txBody>
                    <a:bodyPr/>
                    <a:lstStyle/>
                    <a:p>
                      <a:pPr algn="l" fontAlgn="b"/>
                      <a:r>
                        <a:rPr lang="en-US" sz="2000" b="1" i="0" u="none" strike="noStrike" dirty="0">
                          <a:solidFill>
                            <a:srgbClr val="000000"/>
                          </a:solidFill>
                          <a:latin typeface="Calibri"/>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2000" b="1" i="0" u="none" strike="noStrike" dirty="0">
                          <a:solidFill>
                            <a:srgbClr val="000000"/>
                          </a:solidFill>
                          <a:latin typeface="Calibri"/>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2000" b="1" i="0" u="none" strike="noStrike" dirty="0">
                          <a:solidFill>
                            <a:srgbClr val="000000"/>
                          </a:solidFill>
                          <a:latin typeface="Calibri"/>
                        </a:rPr>
                        <a:t>EFFICIENCY&gt;67%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903111">
                <a:tc>
                  <a:txBody>
                    <a:bodyPr/>
                    <a:lstStyle/>
                    <a:p>
                      <a:pPr algn="l" fontAlgn="b"/>
                      <a:r>
                        <a:rPr lang="en-US" sz="1800" b="1" i="0" u="none" strike="noStrike" dirty="0">
                          <a:solidFill>
                            <a:srgbClr val="000000"/>
                          </a:solidFill>
                          <a:latin typeface="Calibri" pitchFamily="34" charset="0"/>
                          <a:cs typeface="Calibri" pitchFamily="34" charset="0"/>
                        </a:rPr>
                        <a:t>SMA100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a:solidFill>
                            <a:srgbClr val="000000"/>
                          </a:solidFill>
                          <a:latin typeface="Calibri" pitchFamily="34" charset="0"/>
                          <a:cs typeface="Calibri" pitchFamily="34" charset="0"/>
                        </a:rPr>
                        <a:t>Simple moving average-100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NO-53.77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903111">
                <a:tc>
                  <a:txBody>
                    <a:bodyPr/>
                    <a:lstStyle/>
                    <a:p>
                      <a:pPr algn="l" fontAlgn="b"/>
                      <a:r>
                        <a:rPr lang="en-US" sz="1800" b="1" i="0" u="none" strike="noStrike">
                          <a:solidFill>
                            <a:srgbClr val="000000"/>
                          </a:solidFill>
                          <a:latin typeface="Calibri" pitchFamily="34" charset="0"/>
                          <a:cs typeface="Calibri" pitchFamily="34" charset="0"/>
                        </a:rPr>
                        <a:t>SMA200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a:solidFill>
                            <a:srgbClr val="000000"/>
                          </a:solidFill>
                          <a:latin typeface="Calibri" pitchFamily="34" charset="0"/>
                          <a:cs typeface="Calibri" pitchFamily="34" charset="0"/>
                        </a:rPr>
                        <a:t>Simple moving average-200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NO-53.96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903111">
                <a:tc>
                  <a:txBody>
                    <a:bodyPr/>
                    <a:lstStyle/>
                    <a:p>
                      <a:pPr algn="l" fontAlgn="b"/>
                      <a:r>
                        <a:rPr lang="en-US" sz="1800" b="1" i="0" u="none" strike="noStrike">
                          <a:solidFill>
                            <a:srgbClr val="000000"/>
                          </a:solidFill>
                          <a:latin typeface="Calibri" pitchFamily="34" charset="0"/>
                          <a:cs typeface="Calibri" pitchFamily="34" charset="0"/>
                        </a:rPr>
                        <a:t>EMA100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a:solidFill>
                            <a:srgbClr val="000000"/>
                          </a:solidFill>
                          <a:latin typeface="Calibri" pitchFamily="34" charset="0"/>
                          <a:cs typeface="Calibri" pitchFamily="34" charset="0"/>
                        </a:rPr>
                        <a:t>Exponential  moving average-100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NO-54.36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r h="903111">
                <a:tc>
                  <a:txBody>
                    <a:bodyPr/>
                    <a:lstStyle/>
                    <a:p>
                      <a:pPr algn="l" fontAlgn="b"/>
                      <a:r>
                        <a:rPr lang="en-US" sz="1800" b="1" i="0" u="none" strike="noStrike">
                          <a:solidFill>
                            <a:srgbClr val="000000"/>
                          </a:solidFill>
                          <a:latin typeface="Calibri" pitchFamily="34" charset="0"/>
                          <a:cs typeface="Calibri" pitchFamily="34" charset="0"/>
                        </a:rPr>
                        <a:t>EMA200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a:solidFill>
                            <a:srgbClr val="000000"/>
                          </a:solidFill>
                          <a:latin typeface="Calibri" pitchFamily="34" charset="0"/>
                          <a:cs typeface="Calibri" pitchFamily="34" charset="0"/>
                        </a:rPr>
                        <a:t>Exponential  moving average-200 samples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a:solidFill>
                            <a:srgbClr val="000000"/>
                          </a:solidFill>
                          <a:latin typeface="Calibri" pitchFamily="34" charset="0"/>
                          <a:cs typeface="Calibri" pitchFamily="34" charset="0"/>
                        </a:rPr>
                        <a:t>NO-54.45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E9D9"/>
                    </a:solidFill>
                  </a:tcPr>
                </a:tc>
              </a:tr>
            </a:tbl>
          </a:graphicData>
        </a:graphic>
      </p:graphicFrame>
    </p:spTree>
    <p:extLst>
      <p:ext uri="{BB962C8B-B14F-4D97-AF65-F5344CB8AC3E}">
        <p14:creationId xmlns:p14="http://schemas.microsoft.com/office/powerpoint/2010/main" xmlns="" val="27944308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normAutofit/>
          </a:bodyPr>
          <a:lstStyle/>
          <a:p>
            <a:pPr algn="l"/>
            <a:r>
              <a:rPr lang="de-DE" sz="2800" dirty="0" smtClean="0"/>
              <a:t>CLASSIFICATION  METRICS COMPARISON</a:t>
            </a:r>
            <a:endParaRPr lang="en-US" sz="2800" dirty="0"/>
          </a:p>
        </p:txBody>
      </p:sp>
      <p:graphicFrame>
        <p:nvGraphicFramePr>
          <p:cNvPr id="9" name="Table 8"/>
          <p:cNvGraphicFramePr>
            <a:graphicFrameLocks noGrp="1"/>
          </p:cNvGraphicFramePr>
          <p:nvPr/>
        </p:nvGraphicFramePr>
        <p:xfrm>
          <a:off x="745068" y="1704619"/>
          <a:ext cx="10487376" cy="4188180"/>
        </p:xfrm>
        <a:graphic>
          <a:graphicData uri="http://schemas.openxmlformats.org/drawingml/2006/table">
            <a:tbl>
              <a:tblPr/>
              <a:tblGrid>
                <a:gridCol w="2821929"/>
                <a:gridCol w="2401010"/>
                <a:gridCol w="5264437"/>
              </a:tblGrid>
              <a:tr h="1047045">
                <a:tc>
                  <a:txBody>
                    <a:bodyPr/>
                    <a:lstStyle/>
                    <a:p>
                      <a:pPr algn="l" fontAlgn="b"/>
                      <a:r>
                        <a:rPr lang="en-US" sz="2000" b="1" i="0" u="none" strike="noStrike" dirty="0">
                          <a:solidFill>
                            <a:srgbClr val="000000"/>
                          </a:solidFill>
                          <a:latin typeface="Calibri"/>
                        </a:rPr>
                        <a:t>SERIAL NUMBERS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2000" b="1" i="0" u="none" strike="noStrike" dirty="0">
                          <a:solidFill>
                            <a:srgbClr val="000000"/>
                          </a:solidFill>
                          <a:latin typeface="Calibri"/>
                        </a:rPr>
                        <a:t>DESCRIPTIONS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b"/>
                      <a:r>
                        <a:rPr lang="en-US" sz="2000" b="1" i="0" u="none" strike="noStrike" dirty="0">
                          <a:solidFill>
                            <a:srgbClr val="000000"/>
                          </a:solidFill>
                          <a:latin typeface="Calibri"/>
                        </a:rPr>
                        <a:t>EFFICIENCY&gt;67%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r>
              <a:tr h="1047045">
                <a:tc>
                  <a:txBody>
                    <a:bodyPr/>
                    <a:lstStyle/>
                    <a:p>
                      <a:pPr algn="l" fontAlgn="b"/>
                      <a:r>
                        <a:rPr lang="en-US" sz="1800" b="1" i="0" u="none" strike="noStrike" dirty="0">
                          <a:solidFill>
                            <a:srgbClr val="000000"/>
                          </a:solidFill>
                          <a:latin typeface="Calibri"/>
                        </a:rPr>
                        <a:t>Structured Data Classifier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smtClean="0">
                          <a:solidFill>
                            <a:srgbClr val="000000"/>
                          </a:solidFill>
                          <a:latin typeface="Calibri"/>
                        </a:rPr>
                        <a:t>AutoKeras </a:t>
                      </a:r>
                      <a:r>
                        <a:rPr lang="en-US" sz="1800" b="1" i="0" u="none" strike="noStrike" dirty="0">
                          <a:solidFill>
                            <a:srgbClr val="000000"/>
                          </a:solidFill>
                          <a:latin typeface="Calibri"/>
                        </a:rPr>
                        <a:t>Classification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smtClean="0">
                          <a:solidFill>
                            <a:srgbClr val="000000"/>
                          </a:solidFill>
                          <a:latin typeface="Calibri"/>
                        </a:rPr>
                        <a:t>YES-84.92</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r>
              <a:tr h="1047045">
                <a:tc>
                  <a:txBody>
                    <a:bodyPr/>
                    <a:lstStyle/>
                    <a:p>
                      <a:pPr algn="l" fontAlgn="b"/>
                      <a:r>
                        <a:rPr lang="en-US" sz="1800" b="1" i="0" u="none" strike="noStrike" dirty="0" smtClean="0">
                          <a:solidFill>
                            <a:srgbClr val="000000"/>
                          </a:solidFill>
                          <a:latin typeface="Calibri"/>
                        </a:rPr>
                        <a:t>K Neighbors Classifier</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a:solidFill>
                            <a:srgbClr val="000000"/>
                          </a:solidFill>
                          <a:latin typeface="Calibri"/>
                        </a:rPr>
                        <a:t>KNN Classification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smtClean="0">
                          <a:solidFill>
                            <a:srgbClr val="000000"/>
                          </a:solidFill>
                          <a:latin typeface="Calibri" pitchFamily="34" charset="0"/>
                          <a:cs typeface="Calibri" pitchFamily="34" charset="0"/>
                        </a:rPr>
                        <a:t>YES-74.0</a:t>
                      </a:r>
                      <a:r>
                        <a:rPr lang="en-US" sz="1800" b="1" i="0" u="none" strike="noStrike" dirty="0" smtClean="0">
                          <a:solidFill>
                            <a:srgbClr val="000000"/>
                          </a:solidFill>
                          <a:latin typeface="Courier New"/>
                        </a:rPr>
                        <a:t>8</a:t>
                      </a:r>
                      <a:endParaRPr lang="en-US" sz="1800" b="1" i="0" u="none" strike="noStrike" dirty="0">
                        <a:solidFill>
                          <a:srgbClr val="000000"/>
                        </a:solidFill>
                        <a:latin typeface="Courier New"/>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r>
              <a:tr h="1047045">
                <a:tc>
                  <a:txBody>
                    <a:bodyPr/>
                    <a:lstStyle/>
                    <a:p>
                      <a:pPr algn="l" fontAlgn="b"/>
                      <a:r>
                        <a:rPr lang="en-US" sz="1800" b="1" i="0" u="none" strike="noStrike">
                          <a:solidFill>
                            <a:srgbClr val="000000"/>
                          </a:solidFill>
                          <a:latin typeface="Calibri"/>
                        </a:rPr>
                        <a:t>LogisticRegression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800" b="1" i="0" u="none" strike="noStrike" dirty="0" smtClean="0">
                          <a:solidFill>
                            <a:srgbClr val="000000"/>
                          </a:solidFill>
                          <a:latin typeface="Calibri"/>
                        </a:rPr>
                        <a:t>Logistic Regression </a:t>
                      </a:r>
                      <a:r>
                        <a:rPr lang="en-US" sz="1800" b="1" i="0" u="none" strike="noStrike" dirty="0">
                          <a:solidFill>
                            <a:srgbClr val="000000"/>
                          </a:solidFill>
                          <a:latin typeface="Calibri"/>
                        </a:rPr>
                        <a:t>Classification Model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800" b="1" i="0" u="none" strike="noStrike" dirty="0" smtClean="0">
                          <a:solidFill>
                            <a:srgbClr val="000000"/>
                          </a:solidFill>
                          <a:latin typeface="Calibri"/>
                        </a:rPr>
                        <a:t>YES-90.10</a:t>
                      </a:r>
                      <a:endParaRPr lang="en-US" sz="1800" b="1"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4BC"/>
                    </a:solidFill>
                  </a:tcPr>
                </a:tc>
              </a:tr>
            </a:tbl>
          </a:graphicData>
        </a:graphic>
      </p:graphicFrame>
    </p:spTree>
    <p:extLst>
      <p:ext uri="{BB962C8B-B14F-4D97-AF65-F5344CB8AC3E}">
        <p14:creationId xmlns:p14="http://schemas.microsoft.com/office/powerpoint/2010/main" xmlns="" val="2794430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smtClean="0"/>
              <a:t>ARIMA MODELS METRICS</a:t>
            </a:r>
            <a:endParaRPr lang="en-US" dirty="0"/>
          </a:p>
        </p:txBody>
      </p:sp>
      <p:graphicFrame>
        <p:nvGraphicFramePr>
          <p:cNvPr id="4" name="Table 3"/>
          <p:cNvGraphicFramePr>
            <a:graphicFrameLocks noGrp="1"/>
          </p:cNvGraphicFramePr>
          <p:nvPr/>
        </p:nvGraphicFramePr>
        <p:xfrm>
          <a:off x="417689" y="1456266"/>
          <a:ext cx="11243733" cy="3978890"/>
        </p:xfrm>
        <a:graphic>
          <a:graphicData uri="http://schemas.openxmlformats.org/drawingml/2006/table">
            <a:tbl>
              <a:tblPr/>
              <a:tblGrid>
                <a:gridCol w="1816706"/>
                <a:gridCol w="2370115"/>
                <a:gridCol w="1454127"/>
                <a:gridCol w="1541910"/>
                <a:gridCol w="1312915"/>
                <a:gridCol w="1541910"/>
                <a:gridCol w="1206050"/>
              </a:tblGrid>
              <a:tr h="732345">
                <a:tc>
                  <a:txBody>
                    <a:bodyPr/>
                    <a:lstStyle/>
                    <a:p>
                      <a:pPr algn="l" fontAlgn="b"/>
                      <a:r>
                        <a:rPr lang="en-US" sz="1400" b="1" i="0" u="none" strike="noStrike" dirty="0">
                          <a:solidFill>
                            <a:srgbClr val="000000"/>
                          </a:solidFill>
                          <a:latin typeface="Calibri"/>
                        </a:rPr>
                        <a:t>SERIAL NUMBERS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r>
                        <a:rPr lang="en-US" sz="1400" b="1" i="0" u="none" strike="noStrike" dirty="0">
                          <a:solidFill>
                            <a:srgbClr val="000000"/>
                          </a:solidFill>
                          <a:latin typeface="Calibri"/>
                        </a:rPr>
                        <a:t>DESCRIPTIONS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r>
                        <a:rPr lang="en-US" sz="1400" b="1" i="0" u="none" strike="noStrike" dirty="0">
                          <a:solidFill>
                            <a:srgbClr val="000000"/>
                          </a:solidFill>
                          <a:latin typeface="Calibri"/>
                        </a:rPr>
                        <a:t>MEAN ABSOLUTE ERROR (MAE)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r>
                        <a:rPr lang="en-US" sz="1400" b="1" i="0" u="none" strike="noStrike" dirty="0">
                          <a:solidFill>
                            <a:srgbClr val="000000"/>
                          </a:solidFill>
                          <a:latin typeface="Calibri"/>
                        </a:rPr>
                        <a:t>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r>
                        <a:rPr lang="en-US" sz="1400" b="1" i="0" u="none" strike="noStrike" dirty="0">
                          <a:solidFill>
                            <a:srgbClr val="000000"/>
                          </a:solidFill>
                          <a:latin typeface="Calibri"/>
                        </a:rPr>
                        <a:t>ROOT 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r>
                        <a:rPr lang="en-US" sz="1400" b="1" i="0" u="none" strike="noStrike" dirty="0">
                          <a:solidFill>
                            <a:srgbClr val="000000"/>
                          </a:solidFill>
                          <a:latin typeface="Calibri"/>
                        </a:rPr>
                        <a:t>Mean Absolute Percentage Error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c>
                  <a:txBody>
                    <a:bodyPr/>
                    <a:lstStyle/>
                    <a:p>
                      <a:pPr algn="l" fontAlgn="b"/>
                      <a:r>
                        <a:rPr lang="en-US" sz="1400" b="1" i="0" u="none" strike="noStrike" dirty="0">
                          <a:solidFill>
                            <a:srgbClr val="000000"/>
                          </a:solidFill>
                          <a:latin typeface="Calibri"/>
                        </a:rPr>
                        <a:t>MAPE FOR    TEST DATA </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40000"/>
                        <a:lumOff val="60000"/>
                      </a:schemeClr>
                    </a:solidFill>
                  </a:tcPr>
                </a:tc>
              </a:tr>
              <a:tr h="610289">
                <a:tc>
                  <a:txBody>
                    <a:bodyPr/>
                    <a:lstStyle/>
                    <a:p>
                      <a:pPr algn="l" fontAlgn="b"/>
                      <a:r>
                        <a:rPr lang="en-US" sz="1200" b="1" i="0" u="none" strike="noStrike" dirty="0">
                          <a:solidFill>
                            <a:srgbClr val="000000"/>
                          </a:solidFill>
                          <a:latin typeface="Arial Black" pitchFamily="34" charset="0"/>
                        </a:rPr>
                        <a:t>EMA_200ARIMA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Auto Arima model using Exponential  moving average-200 samples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84.21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9662.99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98.30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96.06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err="1">
                          <a:solidFill>
                            <a:srgbClr val="000000"/>
                          </a:solidFill>
                          <a:latin typeface="Arial Black" pitchFamily="34" charset="0"/>
                        </a:rPr>
                        <a:t>NaN</a:t>
                      </a:r>
                      <a:endParaRPr lang="en-US" sz="1200" b="1" i="0" u="none" strike="noStrike" dirty="0">
                        <a:solidFill>
                          <a:srgbClr val="000000"/>
                        </a:solidFill>
                        <a:latin typeface="Arial Black" pitchFamily="34" charset="0"/>
                      </a:endParaRP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676011">
                <a:tc>
                  <a:txBody>
                    <a:bodyPr/>
                    <a:lstStyle/>
                    <a:p>
                      <a:pPr algn="l" fontAlgn="b"/>
                      <a:r>
                        <a:rPr lang="en-US" sz="1200" b="1" i="0" u="none" strike="noStrike">
                          <a:solidFill>
                            <a:srgbClr val="000000"/>
                          </a:solidFill>
                          <a:latin typeface="Arial Black" pitchFamily="34" charset="0"/>
                        </a:rPr>
                        <a:t>SMA_100ARIMA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Auto Arima model using Simple moving average-100 samples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112.25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19404.28</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139.30</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95.51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9.42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610289">
                <a:tc>
                  <a:txBody>
                    <a:bodyPr/>
                    <a:lstStyle/>
                    <a:p>
                      <a:pPr algn="l" fontAlgn="b"/>
                      <a:r>
                        <a:rPr lang="en-US" sz="1200" b="1" i="0" u="none" strike="noStrike">
                          <a:solidFill>
                            <a:srgbClr val="000000"/>
                          </a:solidFill>
                          <a:latin typeface="Arial Black" pitchFamily="34" charset="0"/>
                        </a:rPr>
                        <a:t>SMA_20ARIMA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Auto Arima model using Simple moving average-20 samples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183.76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45227.79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212.67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181.82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16.29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610289">
                <a:tc>
                  <a:txBody>
                    <a:bodyPr/>
                    <a:lstStyle/>
                    <a:p>
                      <a:pPr algn="l" fontAlgn="b"/>
                      <a:r>
                        <a:rPr lang="en-US" sz="1200" b="1" i="0" u="none" strike="noStrike">
                          <a:solidFill>
                            <a:srgbClr val="000000"/>
                          </a:solidFill>
                          <a:latin typeface="Arial Black" pitchFamily="34" charset="0"/>
                        </a:rPr>
                        <a:t>SMA_13ARIMA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Auto Arima model using Simple moving average-13 samples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184.73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44482.52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210.91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172.64</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16.171</a:t>
                      </a:r>
                      <a:br>
                        <a:rPr lang="en-US" sz="1200" b="1" i="0" u="none" strike="noStrike">
                          <a:solidFill>
                            <a:srgbClr val="000000"/>
                          </a:solidFill>
                          <a:latin typeface="Arial Black" pitchFamily="34" charset="0"/>
                        </a:rPr>
                      </a:br>
                      <a:endParaRPr lang="en-US" sz="1200" b="1" i="0" u="none" strike="noStrike">
                        <a:solidFill>
                          <a:srgbClr val="000000"/>
                        </a:solidFill>
                        <a:latin typeface="Arial Black" pitchFamily="34" charset="0"/>
                      </a:endParaRP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610289">
                <a:tc>
                  <a:txBody>
                    <a:bodyPr/>
                    <a:lstStyle/>
                    <a:p>
                      <a:pPr algn="l" fontAlgn="b"/>
                      <a:r>
                        <a:rPr lang="en-US" sz="1200" b="1" i="0" u="none" strike="noStrike">
                          <a:solidFill>
                            <a:srgbClr val="000000"/>
                          </a:solidFill>
                          <a:latin typeface="Arial Black" pitchFamily="34" charset="0"/>
                        </a:rPr>
                        <a:t>SMA_7ARIMA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Auto Arima model using Simple moving average-7 samples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185.64</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47486.11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217.91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173.93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
                      </a:r>
                      <a:br>
                        <a:rPr lang="en-US" sz="1200" b="1" i="0" u="none" strike="noStrike" dirty="0">
                          <a:solidFill>
                            <a:srgbClr val="000000"/>
                          </a:solidFill>
                          <a:latin typeface="Arial Black" pitchFamily="34" charset="0"/>
                        </a:rPr>
                      </a:br>
                      <a:r>
                        <a:rPr lang="en-US" sz="1200" b="1" i="0" u="none" strike="noStrike" dirty="0">
                          <a:solidFill>
                            <a:srgbClr val="000000"/>
                          </a:solidFill>
                          <a:latin typeface="Arial Black" pitchFamily="34" charset="0"/>
                        </a:rPr>
                        <a:t>15.09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bl>
          </a:graphicData>
        </a:graphic>
      </p:graphicFrame>
      <p:sp>
        <p:nvSpPr>
          <p:cNvPr id="5" name="Rectangle 4"/>
          <p:cNvSpPr/>
          <p:nvPr/>
        </p:nvSpPr>
        <p:spPr>
          <a:xfrm>
            <a:off x="259644" y="5508978"/>
            <a:ext cx="11322755"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fontAlgn="base"/>
            <a:r>
              <a:rPr lang="en-US" dirty="0" smtClean="0"/>
              <a:t>The p-value is obtained in ADF Test is greater than significance level of 0.05 and the ADF statistic is higher than any of the critical values. Clearly, there is no reason to reject the null hypothesis. So, the time series is non-stationary and </a:t>
            </a:r>
            <a:r>
              <a:rPr lang="en-US" dirty="0" smtClean="0"/>
              <a:t>Dataset </a:t>
            </a:r>
            <a:r>
              <a:rPr lang="en-US" dirty="0" smtClean="0"/>
              <a:t>u</a:t>
            </a:r>
            <a:r>
              <a:rPr lang="en-US" dirty="0" smtClean="0"/>
              <a:t>nder consideration is not </a:t>
            </a:r>
            <a:r>
              <a:rPr lang="en-US" dirty="0" smtClean="0"/>
              <a:t>applicable for Building ARIMA Models.</a:t>
            </a:r>
            <a:endParaRPr lang="en-US" dirty="0"/>
          </a:p>
        </p:txBody>
      </p:sp>
    </p:spTree>
    <p:extLst>
      <p:ext uri="{BB962C8B-B14F-4D97-AF65-F5344CB8AC3E}">
        <p14:creationId xmlns:p14="http://schemas.microsoft.com/office/powerpoint/2010/main" xmlns="" val="2794430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307644" y="662035"/>
            <a:ext cx="8382000" cy="670055"/>
          </a:xfrm>
        </p:spPr>
        <p:style>
          <a:lnRef idx="1">
            <a:schemeClr val="accent2"/>
          </a:lnRef>
          <a:fillRef idx="3">
            <a:schemeClr val="accent2"/>
          </a:fillRef>
          <a:effectRef idx="2">
            <a:schemeClr val="accent2"/>
          </a:effectRef>
          <a:fontRef idx="minor">
            <a:schemeClr val="lt1"/>
          </a:fontRef>
        </p:style>
        <p:txBody>
          <a:bodyPr/>
          <a:lstStyle/>
          <a:p>
            <a:pPr algn="l"/>
            <a:r>
              <a:rPr lang="de-DE" dirty="0" smtClean="0"/>
              <a:t>REGRESSION  MODELS METRICS</a:t>
            </a:r>
            <a:endParaRPr lang="en-US" dirty="0"/>
          </a:p>
        </p:txBody>
      </p:sp>
      <p:graphicFrame>
        <p:nvGraphicFramePr>
          <p:cNvPr id="4" name="Table 3"/>
          <p:cNvGraphicFramePr>
            <a:graphicFrameLocks noGrp="1"/>
          </p:cNvGraphicFramePr>
          <p:nvPr/>
        </p:nvGraphicFramePr>
        <p:xfrm>
          <a:off x="395113" y="1580446"/>
          <a:ext cx="11232443" cy="4651022"/>
        </p:xfrm>
        <a:graphic>
          <a:graphicData uri="http://schemas.openxmlformats.org/drawingml/2006/table">
            <a:tbl>
              <a:tblPr/>
              <a:tblGrid>
                <a:gridCol w="1814882"/>
                <a:gridCol w="2367735"/>
                <a:gridCol w="1452668"/>
                <a:gridCol w="1540362"/>
                <a:gridCol w="1311596"/>
                <a:gridCol w="1540362"/>
                <a:gridCol w="1204838"/>
              </a:tblGrid>
              <a:tr h="1051534">
                <a:tc>
                  <a:txBody>
                    <a:bodyPr/>
                    <a:lstStyle/>
                    <a:p>
                      <a:pPr algn="l" fontAlgn="b"/>
                      <a:r>
                        <a:rPr lang="en-US" sz="1400" b="1" i="0" u="none" strike="noStrike" dirty="0">
                          <a:solidFill>
                            <a:srgbClr val="000000"/>
                          </a:solidFill>
                          <a:latin typeface="Calibri"/>
                        </a:rPr>
                        <a:t>SERIAL NUMBERS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DESCRIPTIONS</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ABSOLUTE ERROR (MAE)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ROOT MEAN SQUARE ERROR (MSE)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Mean Absolute Percentage Error FOR TEST DATA</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c>
                  <a:txBody>
                    <a:bodyPr/>
                    <a:lstStyle/>
                    <a:p>
                      <a:pPr algn="l" fontAlgn="b"/>
                      <a:r>
                        <a:rPr lang="en-US" sz="1400" b="1" i="0" u="none" strike="noStrike" dirty="0">
                          <a:solidFill>
                            <a:srgbClr val="000000"/>
                          </a:solidFill>
                          <a:latin typeface="Calibri"/>
                        </a:rPr>
                        <a:t>MAPE FOR    TEST DATA </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60000"/>
                        <a:lumOff val="40000"/>
                      </a:schemeClr>
                    </a:solidFill>
                  </a:tcPr>
                </a:tc>
              </a:tr>
              <a:tr h="876280">
                <a:tc>
                  <a:txBody>
                    <a:bodyPr/>
                    <a:lstStyle/>
                    <a:p>
                      <a:pPr algn="l" fontAlgn="b"/>
                      <a:r>
                        <a:rPr lang="en-US" sz="1200" b="1" i="0" u="none" strike="noStrike" dirty="0">
                          <a:solidFill>
                            <a:srgbClr val="000000"/>
                          </a:solidFill>
                          <a:latin typeface="Arial Black" pitchFamily="34" charset="0"/>
                        </a:rPr>
                        <a:t>OLS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Ordinary Least Squares (OLS)-Linear Regression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2.03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11.83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3.44</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1.14</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0.227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970648">
                <a:tc>
                  <a:txBody>
                    <a:bodyPr/>
                    <a:lstStyle/>
                    <a:p>
                      <a:pPr algn="l" fontAlgn="b"/>
                      <a:r>
                        <a:rPr lang="en-US" sz="1200" b="1" i="0" u="none" strike="noStrike">
                          <a:solidFill>
                            <a:srgbClr val="000000"/>
                          </a:solidFill>
                          <a:latin typeface="Arial Black" pitchFamily="34" charset="0"/>
                        </a:rPr>
                        <a:t>LASSO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dirty="0">
                          <a:solidFill>
                            <a:srgbClr val="000000"/>
                          </a:solidFill>
                          <a:latin typeface="Arial Black" pitchFamily="34" charset="0"/>
                        </a:rPr>
                        <a:t>Lasso Regression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7.56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132.63</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11.52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4.67</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0.85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876280">
                <a:tc>
                  <a:txBody>
                    <a:bodyPr/>
                    <a:lstStyle/>
                    <a:p>
                      <a:pPr algn="l" fontAlgn="b"/>
                      <a:r>
                        <a:rPr lang="en-US" sz="1200" b="1" i="0" u="none" strike="noStrike">
                          <a:solidFill>
                            <a:srgbClr val="000000"/>
                          </a:solidFill>
                          <a:latin typeface="Arial Black" pitchFamily="34" charset="0"/>
                        </a:rPr>
                        <a:t>CVLASSO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Lasso regression Model Using Cross Validation </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7.55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132.59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11.51</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4.66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0.85</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r h="876280">
                <a:tc>
                  <a:txBody>
                    <a:bodyPr/>
                    <a:lstStyle/>
                    <a:p>
                      <a:pPr algn="l" fontAlgn="b"/>
                      <a:r>
                        <a:rPr lang="en-US" sz="1200" b="1" i="0" u="none" strike="noStrike">
                          <a:solidFill>
                            <a:srgbClr val="000000"/>
                          </a:solidFill>
                          <a:latin typeface="Arial Black" pitchFamily="34" charset="0"/>
                        </a:rPr>
                        <a:t>KNN Model</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l" fontAlgn="b"/>
                      <a:r>
                        <a:rPr lang="en-US" sz="1200" b="1" i="0" u="none" strike="noStrike">
                          <a:solidFill>
                            <a:srgbClr val="000000"/>
                          </a:solidFill>
                          <a:latin typeface="Arial Black" pitchFamily="34" charset="0"/>
                        </a:rPr>
                        <a:t>The k-Nearest Neighbors (KNN) Algorithm </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a:solidFill>
                            <a:srgbClr val="000000"/>
                          </a:solidFill>
                          <a:latin typeface="Arial Black" pitchFamily="34" charset="0"/>
                        </a:rPr>
                        <a:t>5.42</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132.08</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11.49</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3.16</a:t>
                      </a: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c>
                  <a:txBody>
                    <a:bodyPr/>
                    <a:lstStyle/>
                    <a:p>
                      <a:pPr algn="r" fontAlgn="b"/>
                      <a:r>
                        <a:rPr lang="en-US" sz="1200" b="1" i="0" u="none" strike="noStrike" dirty="0">
                          <a:solidFill>
                            <a:srgbClr val="000000"/>
                          </a:solidFill>
                          <a:latin typeface="Arial Black" pitchFamily="34" charset="0"/>
                        </a:rPr>
                        <a:t>0.59</a:t>
                      </a:r>
                      <a:br>
                        <a:rPr lang="en-US" sz="1200" b="1" i="0" u="none" strike="noStrike" dirty="0">
                          <a:solidFill>
                            <a:srgbClr val="000000"/>
                          </a:solidFill>
                          <a:latin typeface="Arial Black" pitchFamily="34" charset="0"/>
                        </a:rPr>
                      </a:br>
                      <a:endParaRPr lang="en-US" sz="1200" b="1" i="0" u="none" strike="noStrike" dirty="0">
                        <a:solidFill>
                          <a:srgbClr val="000000"/>
                        </a:solidFill>
                        <a:latin typeface="Arial Black" pitchFamily="34" charset="0"/>
                      </a:endParaRPr>
                    </a:p>
                  </a:txBody>
                  <a:tcPr marL="8283" marR="8283" marT="828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3"/>
                    </a:solidFill>
                  </a:tcPr>
                </a:tc>
              </a:tr>
            </a:tbl>
          </a:graphicData>
        </a:graphic>
      </p:graphicFrame>
    </p:spTree>
    <p:extLst>
      <p:ext uri="{BB962C8B-B14F-4D97-AF65-F5344CB8AC3E}">
        <p14:creationId xmlns:p14="http://schemas.microsoft.com/office/powerpoint/2010/main" xmlns="" val="27944308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3670</TotalTime>
  <Words>914</Words>
  <Application>Microsoft Office PowerPoint</Application>
  <PresentationFormat>Custom</PresentationFormat>
  <Paragraphs>370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Roboto Slab</vt:lpstr>
      <vt:lpstr>Calibri</vt:lpstr>
      <vt:lpstr>Arial Black</vt:lpstr>
      <vt:lpstr>Courier New</vt:lpstr>
      <vt:lpstr>Office Theme</vt:lpstr>
      <vt:lpstr>Topic: Trading Analytics for  Day Trading in Stock Market </vt:lpstr>
      <vt:lpstr>SMA EMA T Test METRICS</vt:lpstr>
      <vt:lpstr>SMA EMA Z Test METRICS</vt:lpstr>
      <vt:lpstr>CLASSIFICATION MODELS METRICS</vt:lpstr>
      <vt:lpstr>CLASSIFICATION  METRICS COMPARISON</vt:lpstr>
      <vt:lpstr>CLASSIFICATION  METRICS COMPARISON</vt:lpstr>
      <vt:lpstr>CLASSIFICATION  METRICS COMPARISON</vt:lpstr>
      <vt:lpstr>ARIMA MODELS METRICS</vt:lpstr>
      <vt:lpstr>REGRESSION  MODELS METRICS</vt:lpstr>
      <vt:lpstr>REGRESSION  MODELS METRICS</vt:lpstr>
      <vt:lpstr>REGRESSION  MODELS METRICS</vt:lpstr>
      <vt:lpstr>REGRESSION  METRICS COMPARISON</vt:lpstr>
      <vt:lpstr>REGRESSION  METRICS COMPARISON</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csc</cp:lastModifiedBy>
  <cp:revision>517</cp:revision>
  <dcterms:created xsi:type="dcterms:W3CDTF">2020-01-23T06:03:51Z</dcterms:created>
  <dcterms:modified xsi:type="dcterms:W3CDTF">2022-07-13T03:45:54Z</dcterms:modified>
</cp:coreProperties>
</file>