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86" r:id="rId2"/>
  </p:sldMasterIdLst>
  <p:notesMasterIdLst>
    <p:notesMasterId r:id="rId23"/>
  </p:notesMasterIdLst>
  <p:sldIdLst>
    <p:sldId id="483" r:id="rId3"/>
    <p:sldId id="387" r:id="rId4"/>
    <p:sldId id="472" r:id="rId5"/>
    <p:sldId id="484" r:id="rId6"/>
    <p:sldId id="475" r:id="rId7"/>
    <p:sldId id="485" r:id="rId8"/>
    <p:sldId id="476" r:id="rId9"/>
    <p:sldId id="471" r:id="rId10"/>
    <p:sldId id="473" r:id="rId11"/>
    <p:sldId id="486" r:id="rId12"/>
    <p:sldId id="474" r:id="rId13"/>
    <p:sldId id="478" r:id="rId14"/>
    <p:sldId id="479" r:id="rId15"/>
    <p:sldId id="489" r:id="rId16"/>
    <p:sldId id="480" r:id="rId17"/>
    <p:sldId id="481" r:id="rId18"/>
    <p:sldId id="482" r:id="rId19"/>
    <p:sldId id="488" r:id="rId20"/>
    <p:sldId id="487" r:id="rId21"/>
    <p:sldId id="273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 Slab" panose="020B0604020202020204" charset="0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5F5F5"/>
    <a:srgbClr val="000000"/>
    <a:srgbClr val="990099"/>
    <a:srgbClr val="CC3399"/>
    <a:srgbClr val="532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18" autoAdjust="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04D3E-AB25-4865-88B1-E5CEDFA4F726}" type="datetimeFigureOut">
              <a:rPr lang="en-IN" smtClean="0"/>
              <a:t>04-08-2021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107A-A654-4768-8807-756F0176A7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34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5437" y="265677"/>
            <a:ext cx="11621126" cy="6326646"/>
            <a:chOff x="254476" y="265679"/>
            <a:chExt cx="11621126" cy="6326646"/>
          </a:xfrm>
        </p:grpSpPr>
        <p:sp>
          <p:nvSpPr>
            <p:cNvPr id="8" name="Flowchart: Manual Input 5"/>
            <p:cNvSpPr/>
            <p:nvPr userDrawn="1"/>
          </p:nvSpPr>
          <p:spPr>
            <a:xfrm rot="16200000" flipV="1">
              <a:off x="799317" y="-279162"/>
              <a:ext cx="6326646" cy="741632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494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4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Flowchart: Manual Input 5"/>
            <p:cNvSpPr/>
            <p:nvPr userDrawn="1"/>
          </p:nvSpPr>
          <p:spPr>
            <a:xfrm rot="16200000" flipH="1">
              <a:off x="5594106" y="302528"/>
              <a:ext cx="5550769" cy="701222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  <a:gd name="connsiteX0" fmla="*/ 15 w 10015"/>
                <a:gd name="connsiteY0" fmla="*/ 3494 h 10469"/>
                <a:gd name="connsiteX1" fmla="*/ 10015 w 10015"/>
                <a:gd name="connsiteY1" fmla="*/ 0 h 10469"/>
                <a:gd name="connsiteX2" fmla="*/ 10015 w 10015"/>
                <a:gd name="connsiteY2" fmla="*/ 10000 h 10469"/>
                <a:gd name="connsiteX3" fmla="*/ 0 w 10015"/>
                <a:gd name="connsiteY3" fmla="*/ 10469 h 10469"/>
                <a:gd name="connsiteX4" fmla="*/ 15 w 10015"/>
                <a:gd name="connsiteY4" fmla="*/ 3494 h 10469"/>
                <a:gd name="connsiteX0" fmla="*/ 15 w 10015"/>
                <a:gd name="connsiteY0" fmla="*/ 3494 h 10494"/>
                <a:gd name="connsiteX1" fmla="*/ 10015 w 10015"/>
                <a:gd name="connsiteY1" fmla="*/ 0 h 10494"/>
                <a:gd name="connsiteX2" fmla="*/ 9984 w 10015"/>
                <a:gd name="connsiteY2" fmla="*/ 10494 h 10494"/>
                <a:gd name="connsiteX3" fmla="*/ 0 w 10015"/>
                <a:gd name="connsiteY3" fmla="*/ 10469 h 10494"/>
                <a:gd name="connsiteX4" fmla="*/ 15 w 10015"/>
                <a:gd name="connsiteY4" fmla="*/ 3494 h 1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494">
                  <a:moveTo>
                    <a:pt x="15" y="3494"/>
                  </a:moveTo>
                  <a:lnTo>
                    <a:pt x="10015" y="0"/>
                  </a:lnTo>
                  <a:cubicBezTo>
                    <a:pt x="10005" y="3498"/>
                    <a:pt x="9994" y="6996"/>
                    <a:pt x="9984" y="10494"/>
                  </a:cubicBezTo>
                  <a:lnTo>
                    <a:pt x="0" y="10469"/>
                  </a:lnTo>
                  <a:lnTo>
                    <a:pt x="15" y="349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4375"/>
            <a:ext cx="5905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64063"/>
            <a:ext cx="5905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3" b="37125"/>
          <a:stretch/>
        </p:blipFill>
        <p:spPr>
          <a:xfrm>
            <a:off x="254475" y="3208830"/>
            <a:ext cx="6915786" cy="337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760542" cy="11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0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5E36-7BAA-4247-BD67-F65D505F0A08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3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8E4B-B4BE-4485-B760-4FDE11BBF8DF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52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B9F-2697-4768-AB99-51DDC4A6B198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5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7161-874F-4175-969B-F648B8BA01D6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2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BF82ECC-E845-497A-BE70-31CF37516B47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23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3825" y="138112"/>
            <a:ext cx="11944351" cy="65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3412" y="1049867"/>
            <a:ext cx="11365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1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5437" y="265677"/>
            <a:ext cx="11621126" cy="6326646"/>
            <a:chOff x="254476" y="265679"/>
            <a:chExt cx="11621126" cy="6326646"/>
          </a:xfrm>
        </p:grpSpPr>
        <p:sp>
          <p:nvSpPr>
            <p:cNvPr id="8" name="Flowchart: Manual Input 5"/>
            <p:cNvSpPr/>
            <p:nvPr userDrawn="1"/>
          </p:nvSpPr>
          <p:spPr>
            <a:xfrm rot="16200000" flipV="1">
              <a:off x="799317" y="-279162"/>
              <a:ext cx="6326646" cy="741632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494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4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  <p:sp>
          <p:nvSpPr>
            <p:cNvPr id="12" name="Flowchart: Manual Input 5"/>
            <p:cNvSpPr/>
            <p:nvPr userDrawn="1"/>
          </p:nvSpPr>
          <p:spPr>
            <a:xfrm rot="16200000" flipH="1">
              <a:off x="5594106" y="302528"/>
              <a:ext cx="5550769" cy="701222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  <a:gd name="connsiteX0" fmla="*/ 15 w 10015"/>
                <a:gd name="connsiteY0" fmla="*/ 3494 h 10469"/>
                <a:gd name="connsiteX1" fmla="*/ 10015 w 10015"/>
                <a:gd name="connsiteY1" fmla="*/ 0 h 10469"/>
                <a:gd name="connsiteX2" fmla="*/ 10015 w 10015"/>
                <a:gd name="connsiteY2" fmla="*/ 10000 h 10469"/>
                <a:gd name="connsiteX3" fmla="*/ 0 w 10015"/>
                <a:gd name="connsiteY3" fmla="*/ 10469 h 10469"/>
                <a:gd name="connsiteX4" fmla="*/ 15 w 10015"/>
                <a:gd name="connsiteY4" fmla="*/ 3494 h 10469"/>
                <a:gd name="connsiteX0" fmla="*/ 15 w 10015"/>
                <a:gd name="connsiteY0" fmla="*/ 3494 h 10494"/>
                <a:gd name="connsiteX1" fmla="*/ 10015 w 10015"/>
                <a:gd name="connsiteY1" fmla="*/ 0 h 10494"/>
                <a:gd name="connsiteX2" fmla="*/ 9984 w 10015"/>
                <a:gd name="connsiteY2" fmla="*/ 10494 h 10494"/>
                <a:gd name="connsiteX3" fmla="*/ 0 w 10015"/>
                <a:gd name="connsiteY3" fmla="*/ 10469 h 10494"/>
                <a:gd name="connsiteX4" fmla="*/ 15 w 10015"/>
                <a:gd name="connsiteY4" fmla="*/ 3494 h 1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494">
                  <a:moveTo>
                    <a:pt x="15" y="3494"/>
                  </a:moveTo>
                  <a:lnTo>
                    <a:pt x="10015" y="0"/>
                  </a:lnTo>
                  <a:cubicBezTo>
                    <a:pt x="10005" y="3498"/>
                    <a:pt x="9994" y="6996"/>
                    <a:pt x="9984" y="10494"/>
                  </a:cubicBezTo>
                  <a:lnTo>
                    <a:pt x="0" y="10469"/>
                  </a:lnTo>
                  <a:lnTo>
                    <a:pt x="15" y="349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4375"/>
            <a:ext cx="5905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64063"/>
            <a:ext cx="5905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3" b="37125"/>
          <a:stretch/>
        </p:blipFill>
        <p:spPr>
          <a:xfrm>
            <a:off x="254475" y="3208830"/>
            <a:ext cx="6915786" cy="337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760542" cy="11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8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444161" cy="98306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90333" y="1049867"/>
            <a:ext cx="8678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4475" y="6502400"/>
            <a:ext cx="11683050" cy="70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122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359785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621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268668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3"/>
          <a:stretch/>
        </p:blipFill>
        <p:spPr>
          <a:xfrm>
            <a:off x="245097" y="1534163"/>
            <a:ext cx="2393627" cy="47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444161" cy="98306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90333" y="1049867"/>
            <a:ext cx="8678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4475" y="6447808"/>
            <a:ext cx="11683050" cy="70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151430" y="6513329"/>
            <a:ext cx="4781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REVA Academy for Corporate Excellence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321024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59845-CB85-4653-9B24-0CD9CE4EE81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610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53F319-BD7D-4F43-8900-90C2F1A87A1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103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E873F-DDA4-4AF4-9980-E2320A5DDDA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498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5C553-E799-448F-A3F3-A9B1BAD6487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945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BBB38D-6CD0-456B-9CC0-06DC2C96366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591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BF7E50-BE77-4E24-A935-0ABCCC2B860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1977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692428-7E80-4761-A045-9BEF1D1BD36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326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A15AB1-0059-4209-B4CE-8F72CC9731E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209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5CDAE-7CFA-4D72-896E-6D2E4EBC7E3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268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AAA4-47C0-4604-908E-511476E0119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9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359785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262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825" y="138112"/>
            <a:ext cx="11944351" cy="65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3412" y="1049867"/>
            <a:ext cx="11365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739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268668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noFill/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3"/>
          <a:stretch/>
        </p:blipFill>
        <p:spPr>
          <a:xfrm>
            <a:off x="245097" y="1534163"/>
            <a:ext cx="2393627" cy="47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ACA-2EEA-406D-BABF-28A0354E0585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80E5-B9BF-4CD2-ACF0-C35585B0F5CF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5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EE8E-9004-4D9D-B8BE-BDA8D24C5022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9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F4E2-B099-4C94-AFE6-8F3356847E86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2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CEA9-D9E8-4378-B6E4-F594681BDD17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0D52-5740-4A59-B69C-ACABE657B9FB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3BC5-34EF-44B2-83AC-D5533E46F0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1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8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84" r:id="rId14"/>
    <p:sldLayoutId id="214748368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3FA7F3-C61E-4B3B-8EA9-E488127E2B9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D3BC5-34EF-44B2-83AC-D5533E46F0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87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65" y="1943374"/>
            <a:ext cx="6129722" cy="71730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cs typeface="Arial" panose="020B0604020202020204" pitchFamily="34" charset="0"/>
              </a:rPr>
              <a:t>&lt;Title of the Project&gt;</a:t>
            </a:r>
            <a:endParaRPr lang="en-US" sz="2400" b="1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1825" y="2202173"/>
            <a:ext cx="3944203" cy="128313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Name 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of the 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Presenter</a:t>
            </a:r>
          </a:p>
          <a:p>
            <a:pPr algn="l"/>
            <a:r>
              <a:rPr lang="en-US" sz="2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SRN:  </a:t>
            </a:r>
            <a:endParaRPr lang="en-US" sz="2000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algn="l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Date</a:t>
            </a:r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: </a:t>
            </a:r>
            <a:endParaRPr lang="en-US" sz="20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l"/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l"/>
            <a:endParaRPr lang="en-US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85425" y="6119446"/>
            <a:ext cx="6175069" cy="3526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Calibri" panose="020F0502020204030204" pitchFamily="34" charset="0"/>
                <a:cs typeface="Arial" panose="020B0604020202020204" pitchFamily="34" charset="0"/>
              </a:rPr>
              <a:t>race.reva.edu.in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646333" y="271291"/>
            <a:ext cx="5267501" cy="579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Roboto Slab"/>
                <a:ea typeface="+mj-ea"/>
                <a:cs typeface="+mj-cs"/>
              </a:rPr>
              <a:t>REVA Academy for Corporate Excellence (RACE)</a:t>
            </a:r>
          </a:p>
        </p:txBody>
      </p:sp>
      <p:sp>
        <p:nvSpPr>
          <p:cNvPr id="4" name="Rectangle 3"/>
          <p:cNvSpPr/>
          <p:nvPr/>
        </p:nvSpPr>
        <p:spPr>
          <a:xfrm>
            <a:off x="7352194" y="4708939"/>
            <a:ext cx="4403834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PGDM/MBA in Business Analytics</a:t>
            </a:r>
          </a:p>
          <a:p>
            <a:pPr algn="r"/>
            <a:endParaRPr lang="en-US" sz="16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r"/>
            <a:r>
              <a:rPr 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Capstone Project Presentation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Year: I/II</a:t>
            </a:r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F8FA6-DB08-4060-9832-77D337D2BF55}"/>
              </a:ext>
            </a:extLst>
          </p:cNvPr>
          <p:cNvSpPr txBox="1"/>
          <p:nvPr/>
        </p:nvSpPr>
        <p:spPr>
          <a:xfrm>
            <a:off x="6769290" y="1049867"/>
            <a:ext cx="499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Pre-processing | Techniques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Analytics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9349" y="1049867"/>
            <a:ext cx="392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Multivariate Analysis </a:t>
            </a:r>
            <a:r>
              <a:rPr lang="en-US" sz="1600" dirty="0" smtClean="0"/>
              <a:t>| Hypothesis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25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7" y="407108"/>
            <a:ext cx="8382000" cy="670055"/>
          </a:xfrm>
        </p:spPr>
        <p:txBody>
          <a:bodyPr/>
          <a:lstStyle/>
          <a:p>
            <a:r>
              <a:rPr lang="en-US" dirty="0" smtClean="0"/>
              <a:t>Modeling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64072" y="1146411"/>
            <a:ext cx="5923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Modeling </a:t>
            </a:r>
            <a:r>
              <a:rPr lang="en-US" sz="1600" dirty="0" smtClean="0"/>
              <a:t>Techniques </a:t>
            </a:r>
            <a:r>
              <a:rPr lang="en-US" sz="1600" dirty="0" smtClean="0"/>
              <a:t>| Modeling Process | Model Building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55140" y="1146411"/>
            <a:ext cx="5732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Results | Interpretation | Insights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79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Deployment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55140" y="1049867"/>
            <a:ext cx="5732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Demonstration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6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Insights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55140" y="1119115"/>
            <a:ext cx="5732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Key Findings | Suggestions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30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2126" y="1146411"/>
            <a:ext cx="7165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Proposed solutions | Scope for future work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35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47463" y="1119114"/>
            <a:ext cx="4039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Bibliography | Webliography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19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Annexure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6269" y="1146410"/>
            <a:ext cx="438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Additional Information | Plagiarism score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63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Annexure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47463" y="1049867"/>
            <a:ext cx="4039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Publications | Conferences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47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260025" y="1711930"/>
            <a:ext cx="3684148" cy="716410"/>
            <a:chOff x="1848112" y="1575921"/>
            <a:chExt cx="5288092" cy="781718"/>
          </a:xfrm>
        </p:grpSpPr>
        <p:sp>
          <p:nvSpPr>
            <p:cNvPr id="10" name="TextBox 9"/>
            <p:cNvSpPr txBox="1"/>
            <p:nvPr/>
          </p:nvSpPr>
          <p:spPr>
            <a:xfrm>
              <a:off x="2628512" y="2088972"/>
              <a:ext cx="4507692" cy="268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Back Ground | Current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status | Why this study  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02027" y="1662793"/>
              <a:ext cx="4507692" cy="40300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Introduction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48112" y="1575921"/>
              <a:ext cx="958095" cy="57091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88384" y="2782244"/>
            <a:ext cx="5244336" cy="680781"/>
            <a:chOff x="1848112" y="1575921"/>
            <a:chExt cx="5244336" cy="6807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584756" y="2010481"/>
              <a:ext cx="450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FZShuTi" pitchFamily="2" charset="-122"/>
                  <a:cs typeface="Arial" pitchFamily="34" charset="0"/>
                </a:rPr>
                <a:t>Seminal works | Summary | Research Gap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584756" y="1641794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Literature Review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214288" y="5037016"/>
            <a:ext cx="4493778" cy="805558"/>
            <a:chOff x="1830629" y="1575337"/>
            <a:chExt cx="5282581" cy="805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605518" y="1980785"/>
              <a:ext cx="4507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Primary &amp; Secondary Objectives | Expected Outcome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535876" y="164255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Project Objectives 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30629" y="1575337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35939" y="1751347"/>
            <a:ext cx="3715984" cy="620982"/>
            <a:chOff x="366296" y="5072998"/>
            <a:chExt cx="5339298" cy="6209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DEE4032-D811-4C99-AE03-98362C887B64}"/>
                </a:ext>
              </a:extLst>
            </p:cNvPr>
            <p:cNvGrpSpPr/>
            <p:nvPr/>
          </p:nvGrpSpPr>
          <p:grpSpPr>
            <a:xfrm>
              <a:off x="366296" y="5072998"/>
              <a:ext cx="5339298" cy="523220"/>
              <a:chOff x="1683508" y="1590033"/>
              <a:chExt cx="5339298" cy="52322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FCC804-6C1D-4C67-B274-1978635DA6F9}"/>
                  </a:ext>
                </a:extLst>
              </p:cNvPr>
              <p:cNvSpPr txBox="1"/>
              <p:nvPr/>
            </p:nvSpPr>
            <p:spPr>
              <a:xfrm>
                <a:off x="2515114" y="1626240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Project Methodology </a:t>
                </a:r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 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7AC64B-48B2-4F4F-A626-7901145018C6}"/>
                  </a:ext>
                </a:extLst>
              </p:cNvPr>
              <p:cNvSpPr txBox="1"/>
              <p:nvPr/>
            </p:nvSpPr>
            <p:spPr>
              <a:xfrm>
                <a:off x="1683508" y="1590033"/>
                <a:ext cx="958096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05</a:t>
                </a:r>
                <a:endPara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228051" y="5440064"/>
              <a:ext cx="284084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Conceptual Framework | Research </a:t>
              </a:r>
              <a:r>
                <a:rPr lang="en-US" sz="1050" dirty="0" smtClean="0"/>
                <a:t>Design</a:t>
              </a:r>
              <a:endParaRPr lang="en-US" sz="105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4000419" y="2793980"/>
            <a:ext cx="3848699" cy="676334"/>
            <a:chOff x="1848112" y="1575921"/>
            <a:chExt cx="5360890" cy="676334"/>
          </a:xfrm>
        </p:grpSpPr>
        <p:sp>
          <p:nvSpPr>
            <p:cNvPr id="26" name="TextBox 25"/>
            <p:cNvSpPr txBox="1"/>
            <p:nvPr/>
          </p:nvSpPr>
          <p:spPr>
            <a:xfrm>
              <a:off x="2701310" y="2006034"/>
              <a:ext cx="450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Business Context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| Monetary Impact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5983" y="1652044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Business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Understanding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06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7800032" y="1612732"/>
            <a:ext cx="3521867" cy="639740"/>
            <a:chOff x="1848112" y="1575921"/>
            <a:chExt cx="5319257" cy="63974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659678" y="1969440"/>
              <a:ext cx="45076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Univariate | Bivariate | Hypothesis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581500" y="1637805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Descriptive Analytics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09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33109" y="4398982"/>
            <a:ext cx="4172861" cy="891895"/>
            <a:chOff x="530900" y="5058886"/>
            <a:chExt cx="5383988" cy="89189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DEE4032-D811-4C99-AE03-98362C887B64}"/>
                </a:ext>
              </a:extLst>
            </p:cNvPr>
            <p:cNvGrpSpPr/>
            <p:nvPr/>
          </p:nvGrpSpPr>
          <p:grpSpPr>
            <a:xfrm>
              <a:off x="530900" y="5058886"/>
              <a:ext cx="5383988" cy="891895"/>
              <a:chOff x="1848112" y="1575921"/>
              <a:chExt cx="5383988" cy="891895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9D096A-3B24-4BB9-A2CC-E0717D579571}"/>
                  </a:ext>
                </a:extLst>
              </p:cNvPr>
              <p:cNvSpPr txBox="1"/>
              <p:nvPr/>
            </p:nvSpPr>
            <p:spPr>
              <a:xfrm>
                <a:off x="2724408" y="2213900"/>
                <a:ext cx="450769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DFCC804-6C1D-4C67-B274-1978635DA6F9}"/>
                  </a:ext>
                </a:extLst>
              </p:cNvPr>
              <p:cNvSpPr txBox="1"/>
              <p:nvPr/>
            </p:nvSpPr>
            <p:spPr>
              <a:xfrm>
                <a:off x="2501685" y="1618775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Suggestions and Conclusions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B7AC64B-48B2-4F4F-A626-7901145018C6}"/>
                  </a:ext>
                </a:extLst>
              </p:cNvPr>
              <p:cNvSpPr txBox="1"/>
              <p:nvPr/>
            </p:nvSpPr>
            <p:spPr>
              <a:xfrm>
                <a:off x="1848112" y="1575921"/>
                <a:ext cx="958096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12</a:t>
                </a:r>
                <a:endPara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196963" y="5448440"/>
              <a:ext cx="246859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Insights </a:t>
              </a:r>
              <a:r>
                <a:rPr lang="en-US" sz="1050" dirty="0" smtClean="0"/>
                <a:t> </a:t>
              </a:r>
              <a:r>
                <a:rPr lang="en-US" sz="1050" dirty="0" smtClean="0"/>
                <a:t>| </a:t>
              </a:r>
              <a:r>
                <a:rPr lang="en-US" sz="1050" dirty="0"/>
                <a:t> </a:t>
              </a:r>
              <a:r>
                <a:rPr lang="en-US" sz="1050" dirty="0" smtClean="0"/>
                <a:t>Next Step \| Future Scope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9892" y="3897108"/>
            <a:ext cx="5244336" cy="691368"/>
            <a:chOff x="530900" y="5058886"/>
            <a:chExt cx="5244336" cy="69136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DEE4032-D811-4C99-AE03-98362C887B64}"/>
                </a:ext>
              </a:extLst>
            </p:cNvPr>
            <p:cNvGrpSpPr/>
            <p:nvPr/>
          </p:nvGrpSpPr>
          <p:grpSpPr>
            <a:xfrm>
              <a:off x="530900" y="5058886"/>
              <a:ext cx="5244336" cy="523220"/>
              <a:chOff x="1848112" y="1575921"/>
              <a:chExt cx="5244336" cy="52322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FCC804-6C1D-4C67-B274-1978635DA6F9}"/>
                  </a:ext>
                </a:extLst>
              </p:cNvPr>
              <p:cNvSpPr txBox="1"/>
              <p:nvPr/>
            </p:nvSpPr>
            <p:spPr>
              <a:xfrm>
                <a:off x="2584756" y="164169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Problem Statement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B7AC64B-48B2-4F4F-A626-7901145018C6}"/>
                  </a:ext>
                </a:extLst>
              </p:cNvPr>
              <p:cNvSpPr txBox="1"/>
              <p:nvPr/>
            </p:nvSpPr>
            <p:spPr>
              <a:xfrm>
                <a:off x="1848112" y="1575921"/>
                <a:ext cx="958096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267544" y="5496338"/>
              <a:ext cx="268214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Business Problem</a:t>
              </a:r>
              <a:r>
                <a:rPr lang="en-US" sz="1050" dirty="0" smtClean="0"/>
                <a:t> </a:t>
              </a:r>
              <a:r>
                <a:rPr lang="en-US" sz="1050" dirty="0" smtClean="0"/>
                <a:t>| </a:t>
              </a:r>
              <a:r>
                <a:rPr lang="en-US" sz="1050" dirty="0"/>
                <a:t> </a:t>
              </a:r>
              <a:r>
                <a:rPr lang="en-US" sz="1050" dirty="0" smtClean="0"/>
                <a:t>Analytics Solution </a:t>
              </a:r>
              <a:endParaRPr lang="en-US" sz="105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3925721" y="3912576"/>
            <a:ext cx="4825987" cy="644520"/>
            <a:chOff x="1848112" y="1575921"/>
            <a:chExt cx="5288345" cy="644520"/>
          </a:xfrm>
        </p:grpSpPr>
        <p:sp>
          <p:nvSpPr>
            <p:cNvPr id="50" name="TextBox 49"/>
            <p:cNvSpPr txBox="1"/>
            <p:nvPr/>
          </p:nvSpPr>
          <p:spPr>
            <a:xfrm>
              <a:off x="2628764" y="1966525"/>
              <a:ext cx="45076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Data Collection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|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Variables  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78371" y="1600386"/>
              <a:ext cx="4507693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Data Understanding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07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4035939" y="4990383"/>
            <a:ext cx="3647069" cy="661562"/>
            <a:chOff x="1848112" y="1575921"/>
            <a:chExt cx="5307517" cy="661562"/>
          </a:xfrm>
        </p:grpSpPr>
        <p:sp>
          <p:nvSpPr>
            <p:cNvPr id="54" name="TextBox 53"/>
            <p:cNvSpPr txBox="1"/>
            <p:nvPr/>
          </p:nvSpPr>
          <p:spPr>
            <a:xfrm>
              <a:off x="2647937" y="1983567"/>
              <a:ext cx="45076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Pre-processing | Process \| Techniques 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36" y="1626099"/>
              <a:ext cx="4507693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Data Preparation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08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800032" y="2497866"/>
            <a:ext cx="3801674" cy="635381"/>
            <a:chOff x="5576007" y="4046503"/>
            <a:chExt cx="5314026" cy="63538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C572D2-FF82-4F09-A87C-3D3A60EF1C3D}"/>
                </a:ext>
              </a:extLst>
            </p:cNvPr>
            <p:cNvGrpSpPr/>
            <p:nvPr/>
          </p:nvGrpSpPr>
          <p:grpSpPr>
            <a:xfrm>
              <a:off x="5576007" y="4046503"/>
              <a:ext cx="5314026" cy="635381"/>
              <a:chOff x="1848112" y="1575921"/>
              <a:chExt cx="5314026" cy="63538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C6F8FA6-DB08-4060-9832-77D337D2BF55}"/>
                  </a:ext>
                </a:extLst>
              </p:cNvPr>
              <p:cNvSpPr txBox="1"/>
              <p:nvPr/>
            </p:nvSpPr>
            <p:spPr>
              <a:xfrm>
                <a:off x="2654446" y="1965081"/>
                <a:ext cx="450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Machine Learning | Model Evaluation </a:t>
                </a:r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|  </a:t>
                </a:r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Insights 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CF8A9D-7E22-4279-8535-9C4F0258D7B9}"/>
                  </a:ext>
                </a:extLst>
              </p:cNvPr>
              <p:cNvSpPr txBox="1"/>
              <p:nvPr/>
            </p:nvSpPr>
            <p:spPr>
              <a:xfrm>
                <a:off x="2631749" y="1610423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6D74D0-F347-4E58-A9D8-7E9536FAAEC3}"/>
                  </a:ext>
                </a:extLst>
              </p:cNvPr>
              <p:cNvSpPr txBox="1"/>
              <p:nvPr/>
            </p:nvSpPr>
            <p:spPr>
              <a:xfrm>
                <a:off x="1848112" y="1575921"/>
                <a:ext cx="958095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10</a:t>
                </a:r>
                <a:endPara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359644" y="4087908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Modeling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809398" y="3442821"/>
            <a:ext cx="4196572" cy="660470"/>
            <a:chOff x="5576007" y="4046503"/>
            <a:chExt cx="5291329" cy="66047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8C572D2-FF82-4F09-A87C-3D3A60EF1C3D}"/>
                </a:ext>
              </a:extLst>
            </p:cNvPr>
            <p:cNvGrpSpPr/>
            <p:nvPr/>
          </p:nvGrpSpPr>
          <p:grpSpPr>
            <a:xfrm>
              <a:off x="5576007" y="4046503"/>
              <a:ext cx="5291329" cy="660470"/>
              <a:chOff x="1848112" y="1575921"/>
              <a:chExt cx="5291329" cy="660470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C6F8FA6-DB08-4060-9832-77D337D2BF55}"/>
                  </a:ext>
                </a:extLst>
              </p:cNvPr>
              <p:cNvSpPr txBox="1"/>
              <p:nvPr/>
            </p:nvSpPr>
            <p:spPr>
              <a:xfrm>
                <a:off x="2522754" y="1990170"/>
                <a:ext cx="450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Applications |  Demo 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FCF8A9D-7E22-4279-8535-9C4F0258D7B9}"/>
                  </a:ext>
                </a:extLst>
              </p:cNvPr>
              <p:cNvSpPr txBox="1"/>
              <p:nvPr/>
            </p:nvSpPr>
            <p:spPr>
              <a:xfrm>
                <a:off x="2631749" y="1610423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E6D74D0-F347-4E58-A9D8-7E9536FAAEC3}"/>
                  </a:ext>
                </a:extLst>
              </p:cNvPr>
              <p:cNvSpPr txBox="1"/>
              <p:nvPr/>
            </p:nvSpPr>
            <p:spPr>
              <a:xfrm>
                <a:off x="1848112" y="1575921"/>
                <a:ext cx="958096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11</a:t>
                </a:r>
                <a:endPara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6250649" y="411658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Model Deployment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889978" y="5389152"/>
            <a:ext cx="3937507" cy="891173"/>
            <a:chOff x="486960" y="5059608"/>
            <a:chExt cx="5427928" cy="89117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DEE4032-D811-4C99-AE03-98362C887B64}"/>
                </a:ext>
              </a:extLst>
            </p:cNvPr>
            <p:cNvGrpSpPr/>
            <p:nvPr/>
          </p:nvGrpSpPr>
          <p:grpSpPr>
            <a:xfrm>
              <a:off x="486960" y="5059608"/>
              <a:ext cx="5427928" cy="891173"/>
              <a:chOff x="1804172" y="1576643"/>
              <a:chExt cx="5427928" cy="891173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D9D096A-3B24-4BB9-A2CC-E0717D579571}"/>
                  </a:ext>
                </a:extLst>
              </p:cNvPr>
              <p:cNvSpPr txBox="1"/>
              <p:nvPr/>
            </p:nvSpPr>
            <p:spPr>
              <a:xfrm>
                <a:off x="2724408" y="2213900"/>
                <a:ext cx="450769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DFCC804-6C1D-4C67-B274-1978635DA6F9}"/>
                  </a:ext>
                </a:extLst>
              </p:cNvPr>
              <p:cNvSpPr txBox="1"/>
              <p:nvPr/>
            </p:nvSpPr>
            <p:spPr>
              <a:xfrm>
                <a:off x="2516908" y="1619289"/>
                <a:ext cx="4507693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Annexure 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7AC64B-48B2-4F4F-A626-7901145018C6}"/>
                  </a:ext>
                </a:extLst>
              </p:cNvPr>
              <p:cNvSpPr txBox="1"/>
              <p:nvPr/>
            </p:nvSpPr>
            <p:spPr>
              <a:xfrm>
                <a:off x="1804172" y="1576643"/>
                <a:ext cx="958096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13</a:t>
                </a:r>
                <a:endPara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158630" y="5459387"/>
              <a:ext cx="410177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References | Publications | Plagiarism Score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83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93" y="1776401"/>
            <a:ext cx="3711482" cy="36337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4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76031" y="1089800"/>
            <a:ext cx="46249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Background | Current </a:t>
            </a:r>
            <a:r>
              <a:rPr lang="en-US" sz="1600" dirty="0"/>
              <a:t>status </a:t>
            </a:r>
            <a:r>
              <a:rPr lang="en-US" sz="1600" dirty="0" smtClean="0"/>
              <a:t>| </a:t>
            </a:r>
            <a:r>
              <a:rPr lang="en-US" sz="1600" dirty="0"/>
              <a:t>Why this study  </a:t>
            </a:r>
          </a:p>
        </p:txBody>
      </p:sp>
    </p:spTree>
    <p:extLst>
      <p:ext uri="{BB962C8B-B14F-4D97-AF65-F5344CB8AC3E}">
        <p14:creationId xmlns:p14="http://schemas.microsoft.com/office/powerpoint/2010/main" val="10659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7" y="393460"/>
            <a:ext cx="8382000" cy="670055"/>
          </a:xfrm>
        </p:spPr>
        <p:txBody>
          <a:bodyPr/>
          <a:lstStyle/>
          <a:p>
            <a:r>
              <a:rPr lang="en-US" dirty="0" smtClean="0"/>
              <a:t>Literature Review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F8FA6-DB08-4060-9832-77D337D2BF55}"/>
              </a:ext>
            </a:extLst>
          </p:cNvPr>
          <p:cNvSpPr txBox="1"/>
          <p:nvPr/>
        </p:nvSpPr>
        <p:spPr>
          <a:xfrm>
            <a:off x="7533564" y="1112724"/>
            <a:ext cx="4235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Seminal works | Summary | Research Gap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67469" y="1104459"/>
            <a:ext cx="4463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Business Problem |  Analytics 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 Objectives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91368" y="1118107"/>
            <a:ext cx="5991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Primary &amp; Secondary Objectives | Expected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Outcome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Methodology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9540" y="1132764"/>
            <a:ext cx="46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Conceptual Framework | Research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F8FA6-DB08-4060-9832-77D337D2BF55}"/>
              </a:ext>
            </a:extLst>
          </p:cNvPr>
          <p:cNvSpPr txBox="1"/>
          <p:nvPr/>
        </p:nvSpPr>
        <p:spPr>
          <a:xfrm>
            <a:off x="6305266" y="1131751"/>
            <a:ext cx="546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Business Impact | Challenges |  Monetary Impact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F8FA6-DB08-4060-9832-77D337D2BF55}"/>
              </a:ext>
            </a:extLst>
          </p:cNvPr>
          <p:cNvSpPr txBox="1"/>
          <p:nvPr/>
        </p:nvSpPr>
        <p:spPr>
          <a:xfrm>
            <a:off x="6769290" y="1049867"/>
            <a:ext cx="499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Data Collection | Variables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267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Arial</vt:lpstr>
      <vt:lpstr>FZShuTi</vt:lpstr>
      <vt:lpstr>Roboto Slab</vt:lpstr>
      <vt:lpstr>Office Theme</vt:lpstr>
      <vt:lpstr>1_Office Theme</vt:lpstr>
      <vt:lpstr>&lt;Title of the Project&gt;</vt:lpstr>
      <vt:lpstr>Agenda</vt:lpstr>
      <vt:lpstr>Introduction </vt:lpstr>
      <vt:lpstr>Literature Review </vt:lpstr>
      <vt:lpstr>Problem Statement</vt:lpstr>
      <vt:lpstr>Project Objectives  </vt:lpstr>
      <vt:lpstr>Project Methodology</vt:lpstr>
      <vt:lpstr>Business Understanding</vt:lpstr>
      <vt:lpstr>Data Understanding </vt:lpstr>
      <vt:lpstr>Data Preparation</vt:lpstr>
      <vt:lpstr>Descriptive Analytics </vt:lpstr>
      <vt:lpstr>Modeling </vt:lpstr>
      <vt:lpstr>Model Evaluation </vt:lpstr>
      <vt:lpstr>Model Deployment </vt:lpstr>
      <vt:lpstr>Results and Insights</vt:lpstr>
      <vt:lpstr>Conclusion and Future Work</vt:lpstr>
      <vt:lpstr>References</vt:lpstr>
      <vt:lpstr>Annexure </vt:lpstr>
      <vt:lpstr>Annexure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RACE_SHINU_ABHI</cp:lastModifiedBy>
  <cp:revision>277</cp:revision>
  <dcterms:created xsi:type="dcterms:W3CDTF">2020-01-23T06:03:51Z</dcterms:created>
  <dcterms:modified xsi:type="dcterms:W3CDTF">2021-08-04T07:32:53Z</dcterms:modified>
</cp:coreProperties>
</file>