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257" r:id="rId2"/>
    <p:sldId id="403" r:id="rId3"/>
    <p:sldId id="409" r:id="rId4"/>
    <p:sldId id="414" r:id="rId5"/>
    <p:sldId id="415" r:id="rId6"/>
    <p:sldId id="416" r:id="rId7"/>
    <p:sldId id="417" r:id="rId8"/>
    <p:sldId id="418" r:id="rId9"/>
    <p:sldId id="419" r:id="rId10"/>
    <p:sldId id="420" r:id="rId11"/>
    <p:sldId id="429" r:id="rId12"/>
    <p:sldId id="421" r:id="rId13"/>
    <p:sldId id="422" r:id="rId14"/>
    <p:sldId id="424" r:id="rId15"/>
    <p:sldId id="431" r:id="rId16"/>
    <p:sldId id="425" r:id="rId17"/>
    <p:sldId id="426" r:id="rId18"/>
    <p:sldId id="427" r:id="rId19"/>
    <p:sldId id="428" r:id="rId20"/>
    <p:sldId id="387" r:id="rId21"/>
  </p:sldIdLst>
  <p:sldSz cx="12192000" cy="6858000"/>
  <p:notesSz cx="6858000" cy="9144000"/>
  <p:embeddedFontLst>
    <p:embeddedFont>
      <p:font typeface="Roboto Slab" charset="0"/>
      <p:regular r:id="rId23"/>
      <p:bold r:id="rId24"/>
    </p:embeddedFont>
    <p:embeddedFont>
      <p:font typeface="Calibri"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sha C R" initials="LCR" lastIdx="1" clrIdx="0">
    <p:extLst>
      <p:ext uri="{19B8F6BF-5375-455C-9EA6-DF929625EA0E}">
        <p15:presenceInfo xmlns:p15="http://schemas.microsoft.com/office/powerpoint/2012/main" xmlns="" userId="S::lakshmisha.cr@reva.edu.in::312cfaaf-b808-4d20-8acc-13912c2a8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4A4C55"/>
    <a:srgbClr val="F28128"/>
    <a:srgbClr val="757A7E"/>
    <a:srgbClr val="595959"/>
    <a:srgbClr val="EE6039"/>
    <a:srgbClr val="6F8E30"/>
    <a:srgbClr val="F99E2B"/>
    <a:srgbClr val="F86633"/>
    <a:srgbClr val="104B7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94" autoAdjust="0"/>
    <p:restoredTop sz="93487" autoAdjust="0"/>
  </p:normalViewPr>
  <p:slideViewPr>
    <p:cSldViewPr>
      <p:cViewPr varScale="1">
        <p:scale>
          <a:sx n="68" d="100"/>
          <a:sy n="68" d="100"/>
        </p:scale>
        <p:origin x="-606" y="-10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1C4AD-7134-4283-BA81-E2C2C63AE998}" type="datetimeFigureOut">
              <a:rPr lang="en-IN" smtClean="0"/>
              <a:pPr/>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D9B76-CDA5-4E30-8890-4B1448E78748}" type="slidenum">
              <a:rPr lang="en-IN" smtClean="0"/>
              <a:pPr/>
              <a:t>‹#›</a:t>
            </a:fld>
            <a:endParaRPr lang="en-IN"/>
          </a:p>
        </p:txBody>
      </p:sp>
    </p:spTree>
    <p:extLst>
      <p:ext uri="{BB962C8B-B14F-4D97-AF65-F5344CB8AC3E}">
        <p14:creationId xmlns:p14="http://schemas.microsoft.com/office/powerpoint/2010/main" xmlns="" val="139178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D9B76-CDA5-4E30-8890-4B1448E78748}" type="slidenum">
              <a:rPr lang="en-IN" smtClean="0"/>
              <a:pPr/>
              <a:t>1</a:t>
            </a:fld>
            <a:endParaRPr lang="en-IN" dirty="0"/>
          </a:p>
        </p:txBody>
      </p:sp>
    </p:spTree>
    <p:extLst>
      <p:ext uri="{BB962C8B-B14F-4D97-AF65-F5344CB8AC3E}">
        <p14:creationId xmlns:p14="http://schemas.microsoft.com/office/powerpoint/2010/main" xmlns="" val="64315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D9B76-CDA5-4E30-8890-4B1448E78748}" type="slidenum">
              <a:rPr lang="en-IN" smtClean="0"/>
              <a:pPr/>
              <a:t>20</a:t>
            </a:fld>
            <a:endParaRPr lang="en-IN"/>
          </a:p>
        </p:txBody>
      </p:sp>
    </p:spTree>
    <p:extLst>
      <p:ext uri="{BB962C8B-B14F-4D97-AF65-F5344CB8AC3E}">
        <p14:creationId xmlns:p14="http://schemas.microsoft.com/office/powerpoint/2010/main" xmlns="" val="584310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spTree>
    <p:extLst>
      <p:ext uri="{BB962C8B-B14F-4D97-AF65-F5344CB8AC3E}">
        <p14:creationId xmlns:p14="http://schemas.microsoft.com/office/powerpoint/2010/main" xmlns="" val="422252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sp>
        <p:nvSpPr>
          <p:cNvPr id="6" name="Picture Placeholder 5">
            <a:extLst>
              <a:ext uri="{FF2B5EF4-FFF2-40B4-BE49-F238E27FC236}">
                <a16:creationId xmlns:a16="http://schemas.microsoft.com/office/drawing/2014/main" xmlns="" id="{29C28C16-704E-E434-17FB-7E040C4548A2}"/>
              </a:ext>
            </a:extLst>
          </p:cNvPr>
          <p:cNvSpPr>
            <a:spLocks noGrp="1"/>
          </p:cNvSpPr>
          <p:nvPr>
            <p:ph type="pic" sz="quarter" idx="10"/>
          </p:nvPr>
        </p:nvSpPr>
        <p:spPr>
          <a:xfrm>
            <a:off x="7464287" y="1447800"/>
            <a:ext cx="4270513" cy="4327525"/>
          </a:xfrm>
        </p:spPr>
        <p:txBody>
          <a:bodyPr/>
          <a:lstStyle/>
          <a:p>
            <a:endParaRPr lang="en-IN"/>
          </a:p>
        </p:txBody>
      </p:sp>
    </p:spTree>
    <p:extLst>
      <p:ext uri="{BB962C8B-B14F-4D97-AF65-F5344CB8AC3E}">
        <p14:creationId xmlns:p14="http://schemas.microsoft.com/office/powerpoint/2010/main" xmlns="" val="141124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grpSp>
        <p:nvGrpSpPr>
          <p:cNvPr id="4" name="Graphic 5">
            <a:extLst>
              <a:ext uri="{FF2B5EF4-FFF2-40B4-BE49-F238E27FC236}">
                <a16:creationId xmlns:a16="http://schemas.microsoft.com/office/drawing/2014/main" xmlns="" id="{F72D3C31-5863-07B8-9235-962855F7C31B}"/>
              </a:ext>
            </a:extLst>
          </p:cNvPr>
          <p:cNvGrpSpPr/>
          <p:nvPr userDrawn="1"/>
        </p:nvGrpSpPr>
        <p:grpSpPr>
          <a:xfrm>
            <a:off x="5257800" y="1828800"/>
            <a:ext cx="6815847" cy="3941792"/>
            <a:chOff x="2482850" y="1416050"/>
            <a:chExt cx="6955790" cy="4022725"/>
          </a:xfrm>
        </p:grpSpPr>
        <p:grpSp>
          <p:nvGrpSpPr>
            <p:cNvPr id="6" name="Graphic 5">
              <a:extLst>
                <a:ext uri="{FF2B5EF4-FFF2-40B4-BE49-F238E27FC236}">
                  <a16:creationId xmlns:a16="http://schemas.microsoft.com/office/drawing/2014/main" xmlns="" id="{62BAA8A9-5209-308A-0398-E90F906A4199}"/>
                </a:ext>
              </a:extLst>
            </p:cNvPr>
            <p:cNvGrpSpPr/>
            <p:nvPr/>
          </p:nvGrpSpPr>
          <p:grpSpPr>
            <a:xfrm>
              <a:off x="3136900" y="1416050"/>
              <a:ext cx="5638800" cy="3879850"/>
              <a:chOff x="3136900" y="1416050"/>
              <a:chExt cx="5638800" cy="3879850"/>
            </a:xfrm>
            <a:solidFill>
              <a:srgbClr val="0C0C0C"/>
            </a:solidFill>
          </p:grpSpPr>
          <p:sp>
            <p:nvSpPr>
              <p:cNvPr id="77" name="Freeform: Shape 76">
                <a:extLst>
                  <a:ext uri="{FF2B5EF4-FFF2-40B4-BE49-F238E27FC236}">
                    <a16:creationId xmlns:a16="http://schemas.microsoft.com/office/drawing/2014/main" xmlns="" id="{5FFD9A82-5982-792B-B856-972992B8A5D8}"/>
                  </a:ext>
                </a:extLst>
              </p:cNvPr>
              <p:cNvSpPr/>
              <p:nvPr/>
            </p:nvSpPr>
            <p:spPr>
              <a:xfrm>
                <a:off x="3148329" y="1426844"/>
                <a:ext cx="5614670" cy="3858259"/>
              </a:xfrm>
              <a:custGeom>
                <a:avLst/>
                <a:gdLst>
                  <a:gd name="connsiteX0" fmla="*/ 0 w 5614670"/>
                  <a:gd name="connsiteY0" fmla="*/ 3689985 h 3858259"/>
                  <a:gd name="connsiteX1" fmla="*/ 0 w 5614670"/>
                  <a:gd name="connsiteY1" fmla="*/ 168275 h 3858259"/>
                  <a:gd name="connsiteX2" fmla="*/ 168275 w 5614670"/>
                  <a:gd name="connsiteY2" fmla="*/ 0 h 3858259"/>
                  <a:gd name="connsiteX3" fmla="*/ 5446395 w 5614670"/>
                  <a:gd name="connsiteY3" fmla="*/ 0 h 3858259"/>
                  <a:gd name="connsiteX4" fmla="*/ 5614670 w 5614670"/>
                  <a:gd name="connsiteY4" fmla="*/ 168275 h 3858259"/>
                  <a:gd name="connsiteX5" fmla="*/ 5614670 w 5614670"/>
                  <a:gd name="connsiteY5" fmla="*/ 3689985 h 3858259"/>
                  <a:gd name="connsiteX6" fmla="*/ 5446395 w 5614670"/>
                  <a:gd name="connsiteY6" fmla="*/ 3858260 h 3858259"/>
                  <a:gd name="connsiteX7" fmla="*/ 168910 w 5614670"/>
                  <a:gd name="connsiteY7" fmla="*/ 3858260 h 3858259"/>
                  <a:gd name="connsiteX8" fmla="*/ 0 w 5614670"/>
                  <a:gd name="connsiteY8" fmla="*/ 3689985 h 3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4670" h="3858259">
                    <a:moveTo>
                      <a:pt x="0" y="3689985"/>
                    </a:moveTo>
                    <a:lnTo>
                      <a:pt x="0" y="168275"/>
                    </a:lnTo>
                    <a:cubicBezTo>
                      <a:pt x="0" y="74930"/>
                      <a:pt x="75565" y="0"/>
                      <a:pt x="168275" y="0"/>
                    </a:cubicBezTo>
                    <a:lnTo>
                      <a:pt x="5446395" y="0"/>
                    </a:lnTo>
                    <a:cubicBezTo>
                      <a:pt x="5539740" y="0"/>
                      <a:pt x="5614670" y="75565"/>
                      <a:pt x="5614670" y="168275"/>
                    </a:cubicBezTo>
                    <a:lnTo>
                      <a:pt x="5614670" y="3689985"/>
                    </a:lnTo>
                    <a:cubicBezTo>
                      <a:pt x="5614670" y="3783330"/>
                      <a:pt x="5539105" y="3858260"/>
                      <a:pt x="5446395" y="3858260"/>
                    </a:cubicBezTo>
                    <a:lnTo>
                      <a:pt x="168910" y="3858260"/>
                    </a:lnTo>
                    <a:cubicBezTo>
                      <a:pt x="75565" y="3858260"/>
                      <a:pt x="0" y="3783330"/>
                      <a:pt x="0" y="3689985"/>
                    </a:cubicBezTo>
                    <a:close/>
                  </a:path>
                </a:pathLst>
              </a:custGeom>
              <a:solidFill>
                <a:srgbClr val="0C0C0C"/>
              </a:solidFill>
              <a:ln w="6350" cap="flat">
                <a:noFill/>
                <a:prstDash val="solid"/>
                <a:miter/>
              </a:ln>
            </p:spPr>
            <p:txBody>
              <a:bodyPr rtlCol="0" anchor="ctr"/>
              <a:lstStyle/>
              <a:p>
                <a:endParaRPr lang="en-IN"/>
              </a:p>
            </p:txBody>
          </p:sp>
          <p:pic>
            <p:nvPicPr>
              <p:cNvPr id="78" name="Picture 77">
                <a:extLst>
                  <a:ext uri="{FF2B5EF4-FFF2-40B4-BE49-F238E27FC236}">
                    <a16:creationId xmlns:a16="http://schemas.microsoft.com/office/drawing/2014/main" xmlns="" id="{DB9CB7C9-DF79-2D31-DB53-67380C3AD984}"/>
                  </a:ext>
                </a:extLst>
              </p:cNvPr>
              <p:cNvPicPr>
                <a:picLocks noChangeAspect="1"/>
              </p:cNvPicPr>
              <p:nvPr/>
            </p:nvPicPr>
            <p:blipFill>
              <a:blip r:embed="rId3"/>
              <a:stretch>
                <a:fillRect/>
              </a:stretch>
            </p:blipFill>
            <p:spPr>
              <a:xfrm>
                <a:off x="3136900" y="1416050"/>
                <a:ext cx="5638800" cy="3879850"/>
              </a:xfrm>
              <a:custGeom>
                <a:avLst/>
                <a:gdLst>
                  <a:gd name="connsiteX0" fmla="*/ 494 w 5638800"/>
                  <a:gd name="connsiteY0" fmla="*/ 223 h 3879850"/>
                  <a:gd name="connsiteX1" fmla="*/ 5639294 w 5638800"/>
                  <a:gd name="connsiteY1" fmla="*/ 223 h 3879850"/>
                  <a:gd name="connsiteX2" fmla="*/ 5639294 w 5638800"/>
                  <a:gd name="connsiteY2" fmla="*/ 3880073 h 3879850"/>
                  <a:gd name="connsiteX3" fmla="*/ 494 w 5638800"/>
                  <a:gd name="connsiteY3" fmla="*/ 3880073 h 3879850"/>
                </a:gdLst>
                <a:ahLst/>
                <a:cxnLst>
                  <a:cxn ang="0">
                    <a:pos x="connsiteX0" y="connsiteY0"/>
                  </a:cxn>
                  <a:cxn ang="0">
                    <a:pos x="connsiteX1" y="connsiteY1"/>
                  </a:cxn>
                  <a:cxn ang="0">
                    <a:pos x="connsiteX2" y="connsiteY2"/>
                  </a:cxn>
                  <a:cxn ang="0">
                    <a:pos x="connsiteX3" y="connsiteY3"/>
                  </a:cxn>
                </a:cxnLst>
                <a:rect l="l" t="t" r="r" b="b"/>
                <a:pathLst>
                  <a:path w="5638800" h="3879850">
                    <a:moveTo>
                      <a:pt x="494" y="223"/>
                    </a:moveTo>
                    <a:lnTo>
                      <a:pt x="5639294" y="223"/>
                    </a:lnTo>
                    <a:lnTo>
                      <a:pt x="5639294" y="3880073"/>
                    </a:lnTo>
                    <a:lnTo>
                      <a:pt x="494" y="3880073"/>
                    </a:lnTo>
                    <a:close/>
                  </a:path>
                </a:pathLst>
              </a:custGeom>
            </p:spPr>
          </p:pic>
        </p:grpSp>
        <p:sp>
          <p:nvSpPr>
            <p:cNvPr id="7" name="Freeform: Shape 6">
              <a:extLst>
                <a:ext uri="{FF2B5EF4-FFF2-40B4-BE49-F238E27FC236}">
                  <a16:creationId xmlns:a16="http://schemas.microsoft.com/office/drawing/2014/main" xmlns="" id="{3E7C9E1A-AA4F-F0DA-6E70-8F9088F6E543}"/>
                </a:ext>
              </a:extLst>
            </p:cNvPr>
            <p:cNvSpPr/>
            <p:nvPr/>
          </p:nvSpPr>
          <p:spPr>
            <a:xfrm>
              <a:off x="3155950" y="1435100"/>
              <a:ext cx="5600700" cy="3843020"/>
            </a:xfrm>
            <a:custGeom>
              <a:avLst/>
              <a:gdLst>
                <a:gd name="connsiteX0" fmla="*/ 5440045 w 5600700"/>
                <a:gd name="connsiteY0" fmla="*/ 10795 h 3843020"/>
                <a:gd name="connsiteX1" fmla="*/ 5589270 w 5600700"/>
                <a:gd name="connsiteY1" fmla="*/ 160020 h 3843020"/>
                <a:gd name="connsiteX2" fmla="*/ 5589270 w 5600700"/>
                <a:gd name="connsiteY2" fmla="*/ 3683000 h 3843020"/>
                <a:gd name="connsiteX3" fmla="*/ 5440045 w 5600700"/>
                <a:gd name="connsiteY3" fmla="*/ 3832225 h 3843020"/>
                <a:gd name="connsiteX4" fmla="*/ 160020 w 5600700"/>
                <a:gd name="connsiteY4" fmla="*/ 3832225 h 3843020"/>
                <a:gd name="connsiteX5" fmla="*/ 10795 w 5600700"/>
                <a:gd name="connsiteY5" fmla="*/ 3683000 h 3843020"/>
                <a:gd name="connsiteX6" fmla="*/ 10795 w 5600700"/>
                <a:gd name="connsiteY6" fmla="*/ 160020 h 3843020"/>
                <a:gd name="connsiteX7" fmla="*/ 160020 w 5600700"/>
                <a:gd name="connsiteY7" fmla="*/ 10795 h 3843020"/>
                <a:gd name="connsiteX8" fmla="*/ 5440045 w 5600700"/>
                <a:gd name="connsiteY8" fmla="*/ 10795 h 3843020"/>
                <a:gd name="connsiteX9" fmla="*/ 5440045 w 5600700"/>
                <a:gd name="connsiteY9" fmla="*/ 0 h 3843020"/>
                <a:gd name="connsiteX10" fmla="*/ 160020 w 5600700"/>
                <a:gd name="connsiteY10" fmla="*/ 0 h 3843020"/>
                <a:gd name="connsiteX11" fmla="*/ 0 w 5600700"/>
                <a:gd name="connsiteY11" fmla="*/ 160020 h 3843020"/>
                <a:gd name="connsiteX12" fmla="*/ 0 w 5600700"/>
                <a:gd name="connsiteY12" fmla="*/ 3683000 h 3843020"/>
                <a:gd name="connsiteX13" fmla="*/ 160020 w 5600700"/>
                <a:gd name="connsiteY13" fmla="*/ 3843020 h 3843020"/>
                <a:gd name="connsiteX14" fmla="*/ 5440681 w 5600700"/>
                <a:gd name="connsiteY14" fmla="*/ 3843020 h 3843020"/>
                <a:gd name="connsiteX15" fmla="*/ 5600700 w 5600700"/>
                <a:gd name="connsiteY15" fmla="*/ 3683000 h 3843020"/>
                <a:gd name="connsiteX16" fmla="*/ 5600700 w 5600700"/>
                <a:gd name="connsiteY16" fmla="*/ 160020 h 3843020"/>
                <a:gd name="connsiteX17" fmla="*/ 5440045 w 5600700"/>
                <a:gd name="connsiteY17" fmla="*/ 0 h 3843020"/>
                <a:gd name="connsiteX18" fmla="*/ 5440045 w 5600700"/>
                <a:gd name="connsiteY18" fmla="*/ 0 h 384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0700" h="3843020">
                  <a:moveTo>
                    <a:pt x="5440045" y="10795"/>
                  </a:moveTo>
                  <a:cubicBezTo>
                    <a:pt x="5522595" y="10795"/>
                    <a:pt x="5589270" y="77470"/>
                    <a:pt x="5589270" y="160020"/>
                  </a:cubicBezTo>
                  <a:lnTo>
                    <a:pt x="5589270" y="3683000"/>
                  </a:lnTo>
                  <a:cubicBezTo>
                    <a:pt x="5589270" y="3765550"/>
                    <a:pt x="5522595" y="3832225"/>
                    <a:pt x="5440045" y="3832225"/>
                  </a:cubicBezTo>
                  <a:lnTo>
                    <a:pt x="160020" y="3832225"/>
                  </a:lnTo>
                  <a:cubicBezTo>
                    <a:pt x="77470" y="3832225"/>
                    <a:pt x="10795" y="3765550"/>
                    <a:pt x="10795" y="3683000"/>
                  </a:cubicBezTo>
                  <a:lnTo>
                    <a:pt x="10795" y="160020"/>
                  </a:lnTo>
                  <a:cubicBezTo>
                    <a:pt x="10795" y="77470"/>
                    <a:pt x="77470" y="10795"/>
                    <a:pt x="160020" y="10795"/>
                  </a:cubicBezTo>
                  <a:lnTo>
                    <a:pt x="5440045" y="10795"/>
                  </a:lnTo>
                  <a:moveTo>
                    <a:pt x="5440045" y="0"/>
                  </a:moveTo>
                  <a:lnTo>
                    <a:pt x="160020" y="0"/>
                  </a:lnTo>
                  <a:cubicBezTo>
                    <a:pt x="71755" y="0"/>
                    <a:pt x="0" y="71755"/>
                    <a:pt x="0" y="160020"/>
                  </a:cubicBezTo>
                  <a:lnTo>
                    <a:pt x="0" y="3683000"/>
                  </a:lnTo>
                  <a:cubicBezTo>
                    <a:pt x="0" y="3771265"/>
                    <a:pt x="71755" y="3843020"/>
                    <a:pt x="160020" y="3843020"/>
                  </a:cubicBezTo>
                  <a:lnTo>
                    <a:pt x="5440681" y="3843020"/>
                  </a:lnTo>
                  <a:cubicBezTo>
                    <a:pt x="5528945" y="3843020"/>
                    <a:pt x="5600700" y="3771265"/>
                    <a:pt x="5600700" y="3683000"/>
                  </a:cubicBezTo>
                  <a:lnTo>
                    <a:pt x="5600700" y="160020"/>
                  </a:lnTo>
                  <a:cubicBezTo>
                    <a:pt x="5600065" y="71755"/>
                    <a:pt x="5528945" y="0"/>
                    <a:pt x="5440045" y="0"/>
                  </a:cubicBezTo>
                  <a:lnTo>
                    <a:pt x="5440045" y="0"/>
                  </a:lnTo>
                  <a:close/>
                </a:path>
              </a:pathLst>
            </a:custGeom>
            <a:solidFill>
              <a:srgbClr val="191919"/>
            </a:solidFill>
            <a:ln w="6350"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xmlns="" id="{6A418448-7F8D-A83F-E4D8-FAC9A708981F}"/>
                </a:ext>
              </a:extLst>
            </p:cNvPr>
            <p:cNvSpPr/>
            <p:nvPr/>
          </p:nvSpPr>
          <p:spPr>
            <a:xfrm>
              <a:off x="3166745" y="5100954"/>
              <a:ext cx="5577839" cy="177165"/>
            </a:xfrm>
            <a:custGeom>
              <a:avLst/>
              <a:gdLst>
                <a:gd name="connsiteX0" fmla="*/ 5414010 w 5577839"/>
                <a:gd name="connsiteY0" fmla="*/ 177165 h 177165"/>
                <a:gd name="connsiteX1" fmla="*/ 163830 w 5577839"/>
                <a:gd name="connsiteY1" fmla="*/ 177165 h 177165"/>
                <a:gd name="connsiteX2" fmla="*/ 0 w 5577839"/>
                <a:gd name="connsiteY2" fmla="*/ 13335 h 177165"/>
                <a:gd name="connsiteX3" fmla="*/ 0 w 5577839"/>
                <a:gd name="connsiteY3" fmla="*/ 0 h 177165"/>
                <a:gd name="connsiteX4" fmla="*/ 5577840 w 5577839"/>
                <a:gd name="connsiteY4" fmla="*/ 0 h 177165"/>
                <a:gd name="connsiteX5" fmla="*/ 5577840 w 5577839"/>
                <a:gd name="connsiteY5" fmla="*/ 13335 h 177165"/>
                <a:gd name="connsiteX6" fmla="*/ 5414010 w 5577839"/>
                <a:gd name="connsiteY6" fmla="*/ 177165 h 17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7839" h="177165">
                  <a:moveTo>
                    <a:pt x="5414010" y="177165"/>
                  </a:moveTo>
                  <a:lnTo>
                    <a:pt x="163830" y="177165"/>
                  </a:lnTo>
                  <a:cubicBezTo>
                    <a:pt x="73660" y="177165"/>
                    <a:pt x="0" y="104140"/>
                    <a:pt x="0" y="13335"/>
                  </a:cubicBezTo>
                  <a:lnTo>
                    <a:pt x="0" y="0"/>
                  </a:lnTo>
                  <a:lnTo>
                    <a:pt x="5577840" y="0"/>
                  </a:lnTo>
                  <a:lnTo>
                    <a:pt x="5577840" y="13335"/>
                  </a:lnTo>
                  <a:cubicBezTo>
                    <a:pt x="5577840" y="103505"/>
                    <a:pt x="5504180" y="177165"/>
                    <a:pt x="5414010" y="177165"/>
                  </a:cubicBezTo>
                  <a:close/>
                </a:path>
              </a:pathLst>
            </a:custGeom>
            <a:solidFill>
              <a:srgbClr val="1B1B1B"/>
            </a:solidFill>
            <a:ln w="6350" cap="flat">
              <a:noFill/>
              <a:prstDash val="solid"/>
              <a:miter/>
            </a:ln>
          </p:spPr>
          <p:txBody>
            <a:bodyPr rtlCol="0" anchor="ctr"/>
            <a:lstStyle/>
            <a:p>
              <a:endParaRPr lang="en-IN"/>
            </a:p>
          </p:txBody>
        </p:sp>
        <p:grpSp>
          <p:nvGrpSpPr>
            <p:cNvPr id="9" name="Graphic 5">
              <a:extLst>
                <a:ext uri="{FF2B5EF4-FFF2-40B4-BE49-F238E27FC236}">
                  <a16:creationId xmlns:a16="http://schemas.microsoft.com/office/drawing/2014/main" xmlns="" id="{4965C2A7-C612-0B6F-73E9-373A948663E3}"/>
                </a:ext>
              </a:extLst>
            </p:cNvPr>
            <p:cNvGrpSpPr/>
            <p:nvPr/>
          </p:nvGrpSpPr>
          <p:grpSpPr>
            <a:xfrm>
              <a:off x="5949950" y="1460500"/>
              <a:ext cx="31750" cy="38100"/>
              <a:chOff x="5949950" y="1460500"/>
              <a:chExt cx="31750" cy="38100"/>
            </a:xfrm>
          </p:grpSpPr>
          <p:pic>
            <p:nvPicPr>
              <p:cNvPr id="29" name="Picture 28">
                <a:extLst>
                  <a:ext uri="{FF2B5EF4-FFF2-40B4-BE49-F238E27FC236}">
                    <a16:creationId xmlns:a16="http://schemas.microsoft.com/office/drawing/2014/main" xmlns="" id="{1D2F2E76-7DC3-0B04-6CD8-7010126DFDB5}"/>
                  </a:ext>
                </a:extLst>
              </p:cNvPr>
              <p:cNvPicPr>
                <a:picLocks noChangeAspect="1"/>
              </p:cNvPicPr>
              <p:nvPr/>
            </p:nvPicPr>
            <p:blipFill>
              <a:blip r:embed="rId4"/>
              <a:stretch>
                <a:fillRect/>
              </a:stretch>
            </p:blipFill>
            <p:spPr>
              <a:xfrm>
                <a:off x="5949950" y="1460500"/>
                <a:ext cx="31750" cy="38100"/>
              </a:xfrm>
              <a:custGeom>
                <a:avLst/>
                <a:gdLst>
                  <a:gd name="connsiteX0" fmla="*/ 937 w 31750"/>
                  <a:gd name="connsiteY0" fmla="*/ 230 h 38100"/>
                  <a:gd name="connsiteX1" fmla="*/ 32687 w 31750"/>
                  <a:gd name="connsiteY1" fmla="*/ 230 h 38100"/>
                  <a:gd name="connsiteX2" fmla="*/ 32687 w 31750"/>
                  <a:gd name="connsiteY2" fmla="*/ 38330 h 38100"/>
                  <a:gd name="connsiteX3" fmla="*/ 937 w 31750"/>
                  <a:gd name="connsiteY3" fmla="*/ 38330 h 38100"/>
                </a:gdLst>
                <a:ahLst/>
                <a:cxnLst>
                  <a:cxn ang="0">
                    <a:pos x="connsiteX0" y="connsiteY0"/>
                  </a:cxn>
                  <a:cxn ang="0">
                    <a:pos x="connsiteX1" y="connsiteY1"/>
                  </a:cxn>
                  <a:cxn ang="0">
                    <a:pos x="connsiteX2" y="connsiteY2"/>
                  </a:cxn>
                  <a:cxn ang="0">
                    <a:pos x="connsiteX3" y="connsiteY3"/>
                  </a:cxn>
                </a:cxnLst>
                <a:rect l="l" t="t" r="r" b="b"/>
                <a:pathLst>
                  <a:path w="31750" h="38100">
                    <a:moveTo>
                      <a:pt x="937" y="230"/>
                    </a:moveTo>
                    <a:lnTo>
                      <a:pt x="32687" y="230"/>
                    </a:lnTo>
                    <a:lnTo>
                      <a:pt x="32687" y="38330"/>
                    </a:lnTo>
                    <a:lnTo>
                      <a:pt x="937" y="38330"/>
                    </a:lnTo>
                    <a:close/>
                  </a:path>
                </a:pathLst>
              </a:custGeom>
            </p:spPr>
          </p:pic>
          <p:sp>
            <p:nvSpPr>
              <p:cNvPr id="30" name="Freeform: Shape 29">
                <a:extLst>
                  <a:ext uri="{FF2B5EF4-FFF2-40B4-BE49-F238E27FC236}">
                    <a16:creationId xmlns:a16="http://schemas.microsoft.com/office/drawing/2014/main" xmlns="" id="{0983EC41-39A6-D9ED-6D3D-A713F5E8FCDE}"/>
                  </a:ext>
                </a:extLst>
              </p:cNvPr>
              <p:cNvSpPr/>
              <p:nvPr/>
            </p:nvSpPr>
            <p:spPr>
              <a:xfrm>
                <a:off x="5955029" y="1467485"/>
                <a:ext cx="22860" cy="22859"/>
              </a:xfrm>
              <a:custGeom>
                <a:avLst/>
                <a:gdLst>
                  <a:gd name="connsiteX0" fmla="*/ 11430 w 22860"/>
                  <a:gd name="connsiteY0" fmla="*/ 22860 h 22859"/>
                  <a:gd name="connsiteX1" fmla="*/ 0 w 22860"/>
                  <a:gd name="connsiteY1" fmla="*/ 11430 h 22859"/>
                  <a:gd name="connsiteX2" fmla="*/ 11430 w 22860"/>
                  <a:gd name="connsiteY2" fmla="*/ 0 h 22859"/>
                  <a:gd name="connsiteX3" fmla="*/ 22860 w 22860"/>
                  <a:gd name="connsiteY3" fmla="*/ 11430 h 22859"/>
                  <a:gd name="connsiteX4" fmla="*/ 11430 w 22860"/>
                  <a:gd name="connsiteY4" fmla="*/ 2286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 h="22859">
                    <a:moveTo>
                      <a:pt x="11430" y="22860"/>
                    </a:moveTo>
                    <a:cubicBezTo>
                      <a:pt x="5080" y="22860"/>
                      <a:pt x="0" y="17780"/>
                      <a:pt x="0" y="11430"/>
                    </a:cubicBezTo>
                    <a:cubicBezTo>
                      <a:pt x="0" y="5080"/>
                      <a:pt x="5080" y="0"/>
                      <a:pt x="11430" y="0"/>
                    </a:cubicBezTo>
                    <a:cubicBezTo>
                      <a:pt x="17780" y="0"/>
                      <a:pt x="22860" y="5080"/>
                      <a:pt x="22860" y="11430"/>
                    </a:cubicBezTo>
                    <a:cubicBezTo>
                      <a:pt x="22860" y="17780"/>
                      <a:pt x="17780" y="22860"/>
                      <a:pt x="11430" y="22860"/>
                    </a:cubicBezTo>
                    <a:close/>
                  </a:path>
                </a:pathLst>
              </a:custGeom>
              <a:solidFill>
                <a:srgbClr val="0D0D0D"/>
              </a:solidFill>
              <a:ln w="6350" cap="flat">
                <a:noFill/>
                <a:prstDash val="solid"/>
                <a:miter/>
              </a:ln>
            </p:spPr>
            <p:txBody>
              <a:bodyPr rtlCol="0" anchor="ctr"/>
              <a:lstStyle/>
              <a:p>
                <a:endParaRPr lang="en-IN"/>
              </a:p>
            </p:txBody>
          </p:sp>
          <p:grpSp>
            <p:nvGrpSpPr>
              <p:cNvPr id="33" name="Graphic 5">
                <a:extLst>
                  <a:ext uri="{FF2B5EF4-FFF2-40B4-BE49-F238E27FC236}">
                    <a16:creationId xmlns:a16="http://schemas.microsoft.com/office/drawing/2014/main" xmlns="" id="{8DDC8B51-49CA-4F8A-C331-B45A025910B2}"/>
                  </a:ext>
                </a:extLst>
              </p:cNvPr>
              <p:cNvGrpSpPr/>
              <p:nvPr/>
            </p:nvGrpSpPr>
            <p:grpSpPr>
              <a:xfrm>
                <a:off x="5955938" y="1472950"/>
                <a:ext cx="12718" cy="15887"/>
                <a:chOff x="5955938" y="1472950"/>
                <a:chExt cx="12718" cy="15887"/>
              </a:xfrm>
            </p:grpSpPr>
            <p:sp>
              <p:nvSpPr>
                <p:cNvPr id="60" name="Freeform: Shape 59">
                  <a:extLst>
                    <a:ext uri="{FF2B5EF4-FFF2-40B4-BE49-F238E27FC236}">
                      <a16:creationId xmlns:a16="http://schemas.microsoft.com/office/drawing/2014/main" xmlns="" id="{0B92A99D-ADCA-7FDC-C19F-889387B165B1}"/>
                    </a:ext>
                  </a:extLst>
                </p:cNvPr>
                <p:cNvSpPr/>
                <p:nvPr/>
              </p:nvSpPr>
              <p:spPr>
                <a:xfrm>
                  <a:off x="5955938" y="1472950"/>
                  <a:ext cx="12378" cy="15887"/>
                </a:xfrm>
                <a:custGeom>
                  <a:avLst/>
                  <a:gdLst>
                    <a:gd name="connsiteX0" fmla="*/ 8617 w 12378"/>
                    <a:gd name="connsiteY0" fmla="*/ 6599 h 15887"/>
                    <a:gd name="connsiteX1" fmla="*/ 3537 w 12378"/>
                    <a:gd name="connsiteY1" fmla="*/ 249 h 15887"/>
                    <a:gd name="connsiteX2" fmla="*/ 1632 w 12378"/>
                    <a:gd name="connsiteY2" fmla="*/ 11679 h 15887"/>
                    <a:gd name="connsiteX3" fmla="*/ 11792 w 12378"/>
                    <a:gd name="connsiteY3" fmla="*/ 14219 h 15887"/>
                    <a:gd name="connsiteX4" fmla="*/ 8617 w 12378"/>
                    <a:gd name="connsiteY4" fmla="*/ 6599 h 1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8" h="15887">
                      <a:moveTo>
                        <a:pt x="8617" y="6599"/>
                      </a:moveTo>
                      <a:cubicBezTo>
                        <a:pt x="6712" y="2789"/>
                        <a:pt x="6712" y="-1021"/>
                        <a:pt x="3537" y="249"/>
                      </a:cubicBezTo>
                      <a:cubicBezTo>
                        <a:pt x="362" y="1519"/>
                        <a:pt x="-1543" y="5964"/>
                        <a:pt x="1632" y="11679"/>
                      </a:cubicBezTo>
                      <a:cubicBezTo>
                        <a:pt x="4807" y="16759"/>
                        <a:pt x="9887" y="16759"/>
                        <a:pt x="11792" y="14219"/>
                      </a:cubicBezTo>
                      <a:cubicBezTo>
                        <a:pt x="13696" y="11679"/>
                        <a:pt x="10521" y="10409"/>
                        <a:pt x="8617" y="6599"/>
                      </a:cubicBezTo>
                      <a:close/>
                    </a:path>
                  </a:pathLst>
                </a:custGeom>
                <a:solidFill>
                  <a:srgbClr val="2F2F2F">
                    <a:alpha val="0"/>
                  </a:srgbClr>
                </a:solidFill>
                <a:ln w="6350"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xmlns="" id="{319783B7-0153-0711-70D2-E4FA2D8FE58B}"/>
                    </a:ext>
                  </a:extLst>
                </p:cNvPr>
                <p:cNvSpPr/>
                <p:nvPr/>
              </p:nvSpPr>
              <p:spPr>
                <a:xfrm>
                  <a:off x="5956573" y="1473118"/>
                  <a:ext cx="12083" cy="14815"/>
                </a:xfrm>
                <a:custGeom>
                  <a:avLst/>
                  <a:gdLst>
                    <a:gd name="connsiteX0" fmla="*/ 7982 w 12083"/>
                    <a:gd name="connsiteY0" fmla="*/ 6431 h 14815"/>
                    <a:gd name="connsiteX1" fmla="*/ 3537 w 12083"/>
                    <a:gd name="connsiteY1" fmla="*/ 81 h 14815"/>
                    <a:gd name="connsiteX2" fmla="*/ 1632 w 12083"/>
                    <a:gd name="connsiteY2" fmla="*/ 10876 h 14815"/>
                    <a:gd name="connsiteX3" fmla="*/ 11792 w 12083"/>
                    <a:gd name="connsiteY3" fmla="*/ 13416 h 14815"/>
                    <a:gd name="connsiteX4" fmla="*/ 7982 w 12083"/>
                    <a:gd name="connsiteY4" fmla="*/ 6431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3" h="14815">
                      <a:moveTo>
                        <a:pt x="7982" y="6431"/>
                      </a:moveTo>
                      <a:cubicBezTo>
                        <a:pt x="6077" y="2621"/>
                        <a:pt x="6712" y="-554"/>
                        <a:pt x="3537" y="81"/>
                      </a:cubicBezTo>
                      <a:cubicBezTo>
                        <a:pt x="362" y="1351"/>
                        <a:pt x="-1543" y="5796"/>
                        <a:pt x="1632" y="10876"/>
                      </a:cubicBezTo>
                      <a:cubicBezTo>
                        <a:pt x="4172" y="15956"/>
                        <a:pt x="9887" y="15321"/>
                        <a:pt x="11792" y="13416"/>
                      </a:cubicBezTo>
                      <a:cubicBezTo>
                        <a:pt x="13062" y="10876"/>
                        <a:pt x="9887" y="10241"/>
                        <a:pt x="7982" y="6431"/>
                      </a:cubicBezTo>
                      <a:close/>
                    </a:path>
                  </a:pathLst>
                </a:custGeom>
                <a:solidFill>
                  <a:srgbClr val="333333"/>
                </a:solidFill>
                <a:ln w="6350"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xmlns="" id="{BC411111-3C54-725A-3B5F-D42925614241}"/>
                    </a:ext>
                  </a:extLst>
                </p:cNvPr>
                <p:cNvSpPr/>
                <p:nvPr/>
              </p:nvSpPr>
              <p:spPr>
                <a:xfrm>
                  <a:off x="5956370" y="1473584"/>
                  <a:ext cx="11389" cy="14031"/>
                </a:xfrm>
                <a:custGeom>
                  <a:avLst/>
                  <a:gdLst>
                    <a:gd name="connsiteX0" fmla="*/ 7550 w 11389"/>
                    <a:gd name="connsiteY0" fmla="*/ 5966 h 14031"/>
                    <a:gd name="connsiteX1" fmla="*/ 3104 w 11389"/>
                    <a:gd name="connsiteY1" fmla="*/ 251 h 14031"/>
                    <a:gd name="connsiteX2" fmla="*/ 1200 w 11389"/>
                    <a:gd name="connsiteY2" fmla="*/ 10411 h 14031"/>
                    <a:gd name="connsiteX3" fmla="*/ 10725 w 11389"/>
                    <a:gd name="connsiteY3" fmla="*/ 12316 h 14031"/>
                    <a:gd name="connsiteX4" fmla="*/ 7550 w 11389"/>
                    <a:gd name="connsiteY4" fmla="*/ 5966 h 1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9" h="14031">
                      <a:moveTo>
                        <a:pt x="7550" y="5966"/>
                      </a:moveTo>
                      <a:cubicBezTo>
                        <a:pt x="5645" y="2791"/>
                        <a:pt x="6279" y="-1019"/>
                        <a:pt x="3104" y="251"/>
                      </a:cubicBezTo>
                      <a:cubicBezTo>
                        <a:pt x="564" y="1521"/>
                        <a:pt x="-1341" y="5966"/>
                        <a:pt x="1200" y="10411"/>
                      </a:cubicBezTo>
                      <a:cubicBezTo>
                        <a:pt x="3739" y="14856"/>
                        <a:pt x="8820" y="14856"/>
                        <a:pt x="10725" y="12316"/>
                      </a:cubicBezTo>
                      <a:cubicBezTo>
                        <a:pt x="12629" y="10411"/>
                        <a:pt x="10089" y="9776"/>
                        <a:pt x="7550" y="5966"/>
                      </a:cubicBezTo>
                      <a:close/>
                    </a:path>
                  </a:pathLst>
                </a:custGeom>
                <a:solidFill>
                  <a:srgbClr val="373737">
                    <a:alpha val="13000"/>
                  </a:srgbClr>
                </a:solidFill>
                <a:ln w="6350"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xmlns="" id="{4F162707-FCE1-6E73-287C-DAA9F13903BC}"/>
                    </a:ext>
                  </a:extLst>
                </p:cNvPr>
                <p:cNvSpPr/>
                <p:nvPr/>
              </p:nvSpPr>
              <p:spPr>
                <a:xfrm>
                  <a:off x="5956370" y="1474388"/>
                  <a:ext cx="10764" cy="13227"/>
                </a:xfrm>
                <a:custGeom>
                  <a:avLst/>
                  <a:gdLst>
                    <a:gd name="connsiteX0" fmla="*/ 7550 w 10764"/>
                    <a:gd name="connsiteY0" fmla="*/ 5797 h 13227"/>
                    <a:gd name="connsiteX1" fmla="*/ 3104 w 10764"/>
                    <a:gd name="connsiteY1" fmla="*/ 82 h 13227"/>
                    <a:gd name="connsiteX2" fmla="*/ 1200 w 10764"/>
                    <a:gd name="connsiteY2" fmla="*/ 9607 h 13227"/>
                    <a:gd name="connsiteX3" fmla="*/ 10089 w 10764"/>
                    <a:gd name="connsiteY3" fmla="*/ 11512 h 13227"/>
                    <a:gd name="connsiteX4" fmla="*/ 7550 w 10764"/>
                    <a:gd name="connsiteY4" fmla="*/ 5797 h 13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4" h="13227">
                      <a:moveTo>
                        <a:pt x="7550" y="5797"/>
                      </a:moveTo>
                      <a:cubicBezTo>
                        <a:pt x="5645" y="2622"/>
                        <a:pt x="6279" y="-553"/>
                        <a:pt x="3104" y="82"/>
                      </a:cubicBezTo>
                      <a:cubicBezTo>
                        <a:pt x="564" y="717"/>
                        <a:pt x="-1341" y="5162"/>
                        <a:pt x="1200" y="9607"/>
                      </a:cubicBezTo>
                      <a:cubicBezTo>
                        <a:pt x="3739" y="14052"/>
                        <a:pt x="8820" y="14052"/>
                        <a:pt x="10089" y="11512"/>
                      </a:cubicBezTo>
                      <a:cubicBezTo>
                        <a:pt x="11995" y="9607"/>
                        <a:pt x="9454" y="8972"/>
                        <a:pt x="7550" y="5797"/>
                      </a:cubicBezTo>
                      <a:close/>
                    </a:path>
                  </a:pathLst>
                </a:custGeom>
                <a:solidFill>
                  <a:srgbClr val="3C3C3C">
                    <a:alpha val="19000"/>
                  </a:srgbClr>
                </a:solidFill>
                <a:ln w="6350"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xmlns="" id="{7613A74F-1A49-7DE8-5BB4-C7C6474AE23B}"/>
                    </a:ext>
                  </a:extLst>
                </p:cNvPr>
                <p:cNvSpPr/>
                <p:nvPr/>
              </p:nvSpPr>
              <p:spPr>
                <a:xfrm>
                  <a:off x="5957005" y="1474818"/>
                  <a:ext cx="10431" cy="12534"/>
                </a:xfrm>
                <a:custGeom>
                  <a:avLst/>
                  <a:gdLst>
                    <a:gd name="connsiteX0" fmla="*/ 6914 w 10431"/>
                    <a:gd name="connsiteY0" fmla="*/ 5367 h 12534"/>
                    <a:gd name="connsiteX1" fmla="*/ 3104 w 10431"/>
                    <a:gd name="connsiteY1" fmla="*/ 287 h 12534"/>
                    <a:gd name="connsiteX2" fmla="*/ 1199 w 10431"/>
                    <a:gd name="connsiteY2" fmla="*/ 9177 h 12534"/>
                    <a:gd name="connsiteX3" fmla="*/ 10089 w 10431"/>
                    <a:gd name="connsiteY3" fmla="*/ 11082 h 12534"/>
                    <a:gd name="connsiteX4" fmla="*/ 6914 w 10431"/>
                    <a:gd name="connsiteY4" fmla="*/ 5367 h 1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1" h="12534">
                      <a:moveTo>
                        <a:pt x="6914" y="5367"/>
                      </a:moveTo>
                      <a:cubicBezTo>
                        <a:pt x="5010" y="2192"/>
                        <a:pt x="5644" y="-983"/>
                        <a:pt x="3104" y="287"/>
                      </a:cubicBezTo>
                      <a:cubicBezTo>
                        <a:pt x="564" y="922"/>
                        <a:pt x="-1340" y="5367"/>
                        <a:pt x="1199" y="9177"/>
                      </a:cubicBezTo>
                      <a:cubicBezTo>
                        <a:pt x="3739" y="13622"/>
                        <a:pt x="8185" y="12987"/>
                        <a:pt x="10089" y="11082"/>
                      </a:cubicBezTo>
                      <a:cubicBezTo>
                        <a:pt x="11360" y="9177"/>
                        <a:pt x="8819" y="8542"/>
                        <a:pt x="6914" y="5367"/>
                      </a:cubicBezTo>
                      <a:close/>
                    </a:path>
                  </a:pathLst>
                </a:custGeom>
                <a:solidFill>
                  <a:srgbClr val="404040">
                    <a:alpha val="25000"/>
                  </a:srgbClr>
                </a:solidFill>
                <a:ln w="6350"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xmlns="" id="{57473258-2176-644C-4A9F-D69ACB2603E7}"/>
                    </a:ext>
                  </a:extLst>
                </p:cNvPr>
                <p:cNvSpPr/>
                <p:nvPr/>
              </p:nvSpPr>
              <p:spPr>
                <a:xfrm>
                  <a:off x="5957287" y="1475007"/>
                  <a:ext cx="9518" cy="12144"/>
                </a:xfrm>
                <a:custGeom>
                  <a:avLst/>
                  <a:gdLst>
                    <a:gd name="connsiteX0" fmla="*/ 6632 w 9518"/>
                    <a:gd name="connsiteY0" fmla="*/ 5178 h 12144"/>
                    <a:gd name="connsiteX1" fmla="*/ 2822 w 9518"/>
                    <a:gd name="connsiteY1" fmla="*/ 98 h 12144"/>
                    <a:gd name="connsiteX2" fmla="*/ 917 w 9518"/>
                    <a:gd name="connsiteY2" fmla="*/ 8988 h 12144"/>
                    <a:gd name="connsiteX3" fmla="*/ 9172 w 9518"/>
                    <a:gd name="connsiteY3" fmla="*/ 10893 h 12144"/>
                    <a:gd name="connsiteX4" fmla="*/ 6632 w 9518"/>
                    <a:gd name="connsiteY4" fmla="*/ 5178 h 12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8" h="12144">
                      <a:moveTo>
                        <a:pt x="6632" y="5178"/>
                      </a:moveTo>
                      <a:cubicBezTo>
                        <a:pt x="4727" y="2003"/>
                        <a:pt x="5362" y="-537"/>
                        <a:pt x="2822" y="98"/>
                      </a:cubicBezTo>
                      <a:cubicBezTo>
                        <a:pt x="282" y="733"/>
                        <a:pt x="-988" y="4543"/>
                        <a:pt x="917" y="8988"/>
                      </a:cubicBezTo>
                      <a:cubicBezTo>
                        <a:pt x="3457" y="12798"/>
                        <a:pt x="7267" y="12798"/>
                        <a:pt x="9172" y="10893"/>
                      </a:cubicBezTo>
                      <a:cubicBezTo>
                        <a:pt x="10442" y="8988"/>
                        <a:pt x="7902" y="8353"/>
                        <a:pt x="6632" y="5178"/>
                      </a:cubicBezTo>
                      <a:close/>
                    </a:path>
                  </a:pathLst>
                </a:custGeom>
                <a:solidFill>
                  <a:srgbClr val="444444">
                    <a:alpha val="31000"/>
                  </a:srgbClr>
                </a:solidFill>
                <a:ln w="6350"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xmlns="" id="{2EDD06EC-D31E-024A-921B-BAB8126371AB}"/>
                    </a:ext>
                  </a:extLst>
                </p:cNvPr>
                <p:cNvSpPr/>
                <p:nvPr/>
              </p:nvSpPr>
              <p:spPr>
                <a:xfrm>
                  <a:off x="5956652" y="1475022"/>
                  <a:ext cx="9605" cy="11493"/>
                </a:xfrm>
                <a:custGeom>
                  <a:avLst/>
                  <a:gdLst>
                    <a:gd name="connsiteX0" fmla="*/ 6632 w 9605"/>
                    <a:gd name="connsiteY0" fmla="*/ 5162 h 11493"/>
                    <a:gd name="connsiteX1" fmla="*/ 2822 w 9605"/>
                    <a:gd name="connsiteY1" fmla="*/ 82 h 11493"/>
                    <a:gd name="connsiteX2" fmla="*/ 917 w 9605"/>
                    <a:gd name="connsiteY2" fmla="*/ 8337 h 11493"/>
                    <a:gd name="connsiteX3" fmla="*/ 8537 w 9605"/>
                    <a:gd name="connsiteY3" fmla="*/ 10242 h 11493"/>
                    <a:gd name="connsiteX4" fmla="*/ 6632 w 9605"/>
                    <a:gd name="connsiteY4" fmla="*/ 5162 h 1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 h="11493">
                      <a:moveTo>
                        <a:pt x="6632" y="5162"/>
                      </a:moveTo>
                      <a:cubicBezTo>
                        <a:pt x="4727" y="2622"/>
                        <a:pt x="5362" y="-553"/>
                        <a:pt x="2822" y="82"/>
                      </a:cubicBezTo>
                      <a:cubicBezTo>
                        <a:pt x="282" y="717"/>
                        <a:pt x="-988" y="4527"/>
                        <a:pt x="917" y="8337"/>
                      </a:cubicBezTo>
                      <a:cubicBezTo>
                        <a:pt x="2822" y="12147"/>
                        <a:pt x="7267" y="12147"/>
                        <a:pt x="8537" y="10242"/>
                      </a:cubicBezTo>
                      <a:cubicBezTo>
                        <a:pt x="11077" y="8972"/>
                        <a:pt x="8537" y="8337"/>
                        <a:pt x="6632" y="5162"/>
                      </a:cubicBezTo>
                      <a:close/>
                    </a:path>
                  </a:pathLst>
                </a:custGeom>
                <a:solidFill>
                  <a:srgbClr val="484848">
                    <a:alpha val="38000"/>
                  </a:srgbClr>
                </a:solidFill>
                <a:ln w="6350"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xmlns="" id="{0AB30800-BD2D-EFA2-709C-3CE557CEADB1}"/>
                    </a:ext>
                  </a:extLst>
                </p:cNvPr>
                <p:cNvSpPr/>
                <p:nvPr/>
              </p:nvSpPr>
              <p:spPr>
                <a:xfrm>
                  <a:off x="5957615" y="1475641"/>
                  <a:ext cx="8944" cy="10606"/>
                </a:xfrm>
                <a:custGeom>
                  <a:avLst/>
                  <a:gdLst>
                    <a:gd name="connsiteX0" fmla="*/ 5669 w 8944"/>
                    <a:gd name="connsiteY0" fmla="*/ 4544 h 10606"/>
                    <a:gd name="connsiteX1" fmla="*/ 2494 w 8944"/>
                    <a:gd name="connsiteY1" fmla="*/ 99 h 10606"/>
                    <a:gd name="connsiteX2" fmla="*/ 1224 w 8944"/>
                    <a:gd name="connsiteY2" fmla="*/ 7719 h 10606"/>
                    <a:gd name="connsiteX3" fmla="*/ 8844 w 8944"/>
                    <a:gd name="connsiteY3" fmla="*/ 9624 h 10606"/>
                    <a:gd name="connsiteX4" fmla="*/ 5669 w 8944"/>
                    <a:gd name="connsiteY4" fmla="*/ 4544 h 1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4" h="10606">
                      <a:moveTo>
                        <a:pt x="5669" y="4544"/>
                      </a:moveTo>
                      <a:cubicBezTo>
                        <a:pt x="4399" y="2004"/>
                        <a:pt x="4399" y="-536"/>
                        <a:pt x="2494" y="99"/>
                      </a:cubicBezTo>
                      <a:cubicBezTo>
                        <a:pt x="589" y="734"/>
                        <a:pt x="-1316" y="4544"/>
                        <a:pt x="1224" y="7719"/>
                      </a:cubicBezTo>
                      <a:cubicBezTo>
                        <a:pt x="3129" y="11529"/>
                        <a:pt x="6939" y="10894"/>
                        <a:pt x="8844" y="9624"/>
                      </a:cubicBezTo>
                      <a:cubicBezTo>
                        <a:pt x="9479" y="8354"/>
                        <a:pt x="6939" y="7719"/>
                        <a:pt x="5669" y="4544"/>
                      </a:cubicBezTo>
                      <a:close/>
                    </a:path>
                  </a:pathLst>
                </a:custGeom>
                <a:solidFill>
                  <a:srgbClr val="4C4C4C">
                    <a:alpha val="44000"/>
                  </a:srgbClr>
                </a:solidFill>
                <a:ln w="6350"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xmlns="" id="{0BE42EDB-5C19-8CFE-4974-C6A7A4DA0DA3}"/>
                    </a:ext>
                  </a:extLst>
                </p:cNvPr>
                <p:cNvSpPr/>
                <p:nvPr/>
              </p:nvSpPr>
              <p:spPr>
                <a:xfrm>
                  <a:off x="5957897" y="1476276"/>
                  <a:ext cx="8053" cy="9653"/>
                </a:xfrm>
                <a:custGeom>
                  <a:avLst/>
                  <a:gdLst>
                    <a:gd name="connsiteX0" fmla="*/ 5387 w 8053"/>
                    <a:gd name="connsiteY0" fmla="*/ 4544 h 9653"/>
                    <a:gd name="connsiteX1" fmla="*/ 2212 w 8053"/>
                    <a:gd name="connsiteY1" fmla="*/ 99 h 9653"/>
                    <a:gd name="connsiteX2" fmla="*/ 943 w 8053"/>
                    <a:gd name="connsiteY2" fmla="*/ 7084 h 9653"/>
                    <a:gd name="connsiteX3" fmla="*/ 7927 w 8053"/>
                    <a:gd name="connsiteY3" fmla="*/ 8354 h 9653"/>
                    <a:gd name="connsiteX4" fmla="*/ 5387 w 8053"/>
                    <a:gd name="connsiteY4" fmla="*/ 4544 h 9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 h="9653">
                      <a:moveTo>
                        <a:pt x="5387" y="4544"/>
                      </a:moveTo>
                      <a:cubicBezTo>
                        <a:pt x="4118" y="2004"/>
                        <a:pt x="4118" y="-536"/>
                        <a:pt x="2212" y="99"/>
                      </a:cubicBezTo>
                      <a:cubicBezTo>
                        <a:pt x="307" y="734"/>
                        <a:pt x="-963" y="3909"/>
                        <a:pt x="943" y="7084"/>
                      </a:cubicBezTo>
                      <a:cubicBezTo>
                        <a:pt x="2847" y="10259"/>
                        <a:pt x="6657" y="10259"/>
                        <a:pt x="7927" y="8354"/>
                      </a:cubicBezTo>
                      <a:cubicBezTo>
                        <a:pt x="8562" y="7719"/>
                        <a:pt x="6657" y="6449"/>
                        <a:pt x="5387" y="4544"/>
                      </a:cubicBezTo>
                      <a:close/>
                    </a:path>
                  </a:pathLst>
                </a:custGeom>
                <a:solidFill>
                  <a:srgbClr val="515151">
                    <a:alpha val="50000"/>
                  </a:srgbClr>
                </a:solidFill>
                <a:ln w="6350"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xmlns="" id="{2DE4196D-66C1-B52B-DB14-C10574A3A8E1}"/>
                    </a:ext>
                  </a:extLst>
                </p:cNvPr>
                <p:cNvSpPr/>
                <p:nvPr/>
              </p:nvSpPr>
              <p:spPr>
                <a:xfrm>
                  <a:off x="5957897" y="1476886"/>
                  <a:ext cx="7711" cy="9678"/>
                </a:xfrm>
                <a:custGeom>
                  <a:avLst/>
                  <a:gdLst>
                    <a:gd name="connsiteX0" fmla="*/ 5387 w 7711"/>
                    <a:gd name="connsiteY0" fmla="*/ 3933 h 9678"/>
                    <a:gd name="connsiteX1" fmla="*/ 2212 w 7711"/>
                    <a:gd name="connsiteY1" fmla="*/ 123 h 9678"/>
                    <a:gd name="connsiteX2" fmla="*/ 943 w 7711"/>
                    <a:gd name="connsiteY2" fmla="*/ 7108 h 9678"/>
                    <a:gd name="connsiteX3" fmla="*/ 7293 w 7711"/>
                    <a:gd name="connsiteY3" fmla="*/ 8378 h 9678"/>
                    <a:gd name="connsiteX4" fmla="*/ 5387 w 7711"/>
                    <a:gd name="connsiteY4" fmla="*/ 3933 h 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 h="9678">
                      <a:moveTo>
                        <a:pt x="5387" y="3933"/>
                      </a:moveTo>
                      <a:cubicBezTo>
                        <a:pt x="4118" y="1393"/>
                        <a:pt x="4118" y="-512"/>
                        <a:pt x="2212" y="123"/>
                      </a:cubicBezTo>
                      <a:cubicBezTo>
                        <a:pt x="307" y="758"/>
                        <a:pt x="-963" y="3933"/>
                        <a:pt x="943" y="7108"/>
                      </a:cubicBezTo>
                      <a:cubicBezTo>
                        <a:pt x="2847" y="10283"/>
                        <a:pt x="6022" y="10283"/>
                        <a:pt x="7293" y="8378"/>
                      </a:cubicBezTo>
                      <a:cubicBezTo>
                        <a:pt x="8562" y="6473"/>
                        <a:pt x="6657" y="5838"/>
                        <a:pt x="5387" y="3933"/>
                      </a:cubicBezTo>
                      <a:close/>
                    </a:path>
                  </a:pathLst>
                </a:custGeom>
                <a:solidFill>
                  <a:srgbClr val="555555">
                    <a:alpha val="56000"/>
                  </a:srgbClr>
                </a:solidFill>
                <a:ln w="6350"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xmlns="" id="{CE54C54A-8CE6-CAC0-34A5-A132306F17A1}"/>
                    </a:ext>
                  </a:extLst>
                </p:cNvPr>
                <p:cNvSpPr/>
                <p:nvPr/>
              </p:nvSpPr>
              <p:spPr>
                <a:xfrm>
                  <a:off x="5957897" y="1476910"/>
                  <a:ext cx="7076" cy="8759"/>
                </a:xfrm>
                <a:custGeom>
                  <a:avLst/>
                  <a:gdLst>
                    <a:gd name="connsiteX0" fmla="*/ 4752 w 7076"/>
                    <a:gd name="connsiteY0" fmla="*/ 3909 h 8759"/>
                    <a:gd name="connsiteX1" fmla="*/ 2212 w 7076"/>
                    <a:gd name="connsiteY1" fmla="*/ 99 h 8759"/>
                    <a:gd name="connsiteX2" fmla="*/ 943 w 7076"/>
                    <a:gd name="connsiteY2" fmla="*/ 6449 h 8759"/>
                    <a:gd name="connsiteX3" fmla="*/ 6657 w 7076"/>
                    <a:gd name="connsiteY3" fmla="*/ 7719 h 8759"/>
                    <a:gd name="connsiteX4" fmla="*/ 4752 w 7076"/>
                    <a:gd name="connsiteY4" fmla="*/ 3909 h 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6" h="8759">
                      <a:moveTo>
                        <a:pt x="4752" y="3909"/>
                      </a:moveTo>
                      <a:cubicBezTo>
                        <a:pt x="3482" y="2004"/>
                        <a:pt x="4118" y="-536"/>
                        <a:pt x="2212" y="99"/>
                      </a:cubicBezTo>
                      <a:cubicBezTo>
                        <a:pt x="307" y="734"/>
                        <a:pt x="-963" y="3274"/>
                        <a:pt x="943" y="6449"/>
                      </a:cubicBezTo>
                      <a:cubicBezTo>
                        <a:pt x="2847" y="9624"/>
                        <a:pt x="6022" y="8989"/>
                        <a:pt x="6657" y="7719"/>
                      </a:cubicBezTo>
                      <a:cubicBezTo>
                        <a:pt x="7927" y="6449"/>
                        <a:pt x="6022" y="5814"/>
                        <a:pt x="4752" y="3909"/>
                      </a:cubicBezTo>
                      <a:close/>
                    </a:path>
                  </a:pathLst>
                </a:custGeom>
                <a:solidFill>
                  <a:srgbClr val="595959">
                    <a:alpha val="63000"/>
                  </a:srgbClr>
                </a:solidFill>
                <a:ln w="6350"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xmlns="" id="{E86006FD-73D9-78EA-2950-F7B1EA89E2F4}"/>
                    </a:ext>
                  </a:extLst>
                </p:cNvPr>
                <p:cNvSpPr/>
                <p:nvPr/>
              </p:nvSpPr>
              <p:spPr>
                <a:xfrm>
                  <a:off x="5958179" y="1477520"/>
                  <a:ext cx="6544" cy="7943"/>
                </a:xfrm>
                <a:custGeom>
                  <a:avLst/>
                  <a:gdLst>
                    <a:gd name="connsiteX0" fmla="*/ 4471 w 6544"/>
                    <a:gd name="connsiteY0" fmla="*/ 3300 h 7943"/>
                    <a:gd name="connsiteX1" fmla="*/ 1931 w 6544"/>
                    <a:gd name="connsiteY1" fmla="*/ 125 h 7943"/>
                    <a:gd name="connsiteX2" fmla="*/ 661 w 6544"/>
                    <a:gd name="connsiteY2" fmla="*/ 5840 h 7943"/>
                    <a:gd name="connsiteX3" fmla="*/ 6376 w 6544"/>
                    <a:gd name="connsiteY3" fmla="*/ 7110 h 7943"/>
                    <a:gd name="connsiteX4" fmla="*/ 4471 w 6544"/>
                    <a:gd name="connsiteY4" fmla="*/ 3300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 h="7943">
                      <a:moveTo>
                        <a:pt x="4471" y="3300"/>
                      </a:moveTo>
                      <a:cubicBezTo>
                        <a:pt x="3201" y="1395"/>
                        <a:pt x="3836" y="-510"/>
                        <a:pt x="1931" y="125"/>
                      </a:cubicBezTo>
                      <a:cubicBezTo>
                        <a:pt x="26" y="760"/>
                        <a:pt x="-609" y="3300"/>
                        <a:pt x="661" y="5840"/>
                      </a:cubicBezTo>
                      <a:cubicBezTo>
                        <a:pt x="1931" y="8380"/>
                        <a:pt x="5106" y="8380"/>
                        <a:pt x="6376" y="7110"/>
                      </a:cubicBezTo>
                      <a:cubicBezTo>
                        <a:pt x="7011" y="5840"/>
                        <a:pt x="5741" y="5205"/>
                        <a:pt x="4471" y="3300"/>
                      </a:cubicBezTo>
                      <a:close/>
                    </a:path>
                  </a:pathLst>
                </a:custGeom>
                <a:solidFill>
                  <a:srgbClr val="5D5D5D">
                    <a:alpha val="69000"/>
                  </a:srgbClr>
                </a:solidFill>
                <a:ln w="6350"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xmlns="" id="{68500DA2-082D-53CF-C0D6-E04FA5CC36AB}"/>
                    </a:ext>
                  </a:extLst>
                </p:cNvPr>
                <p:cNvSpPr/>
                <p:nvPr/>
              </p:nvSpPr>
              <p:spPr>
                <a:xfrm>
                  <a:off x="5958314" y="1477520"/>
                  <a:ext cx="6033" cy="7308"/>
                </a:xfrm>
                <a:custGeom>
                  <a:avLst/>
                  <a:gdLst>
                    <a:gd name="connsiteX0" fmla="*/ 4336 w 6033"/>
                    <a:gd name="connsiteY0" fmla="*/ 3300 h 7308"/>
                    <a:gd name="connsiteX1" fmla="*/ 1796 w 6033"/>
                    <a:gd name="connsiteY1" fmla="*/ 125 h 7308"/>
                    <a:gd name="connsiteX2" fmla="*/ 526 w 6033"/>
                    <a:gd name="connsiteY2" fmla="*/ 5205 h 7308"/>
                    <a:gd name="connsiteX3" fmla="*/ 5606 w 6033"/>
                    <a:gd name="connsiteY3" fmla="*/ 6475 h 7308"/>
                    <a:gd name="connsiteX4" fmla="*/ 4336 w 6033"/>
                    <a:gd name="connsiteY4" fmla="*/ 3300 h 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3" h="7308">
                      <a:moveTo>
                        <a:pt x="4336" y="3300"/>
                      </a:moveTo>
                      <a:cubicBezTo>
                        <a:pt x="3066" y="1395"/>
                        <a:pt x="3701" y="-510"/>
                        <a:pt x="1796" y="125"/>
                      </a:cubicBezTo>
                      <a:cubicBezTo>
                        <a:pt x="526" y="760"/>
                        <a:pt x="-744" y="3300"/>
                        <a:pt x="526" y="5205"/>
                      </a:cubicBezTo>
                      <a:cubicBezTo>
                        <a:pt x="1796" y="7745"/>
                        <a:pt x="4336" y="7745"/>
                        <a:pt x="5606" y="6475"/>
                      </a:cubicBezTo>
                      <a:cubicBezTo>
                        <a:pt x="6876" y="5840"/>
                        <a:pt x="4971" y="5205"/>
                        <a:pt x="4336" y="3300"/>
                      </a:cubicBezTo>
                      <a:close/>
                    </a:path>
                  </a:pathLst>
                </a:custGeom>
                <a:solidFill>
                  <a:srgbClr val="626262">
                    <a:alpha val="75000"/>
                  </a:srgbClr>
                </a:solidFill>
                <a:ln w="6350"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xmlns="" id="{D723E264-A6AC-D758-EE51-BC2563B9BBF0}"/>
                    </a:ext>
                  </a:extLst>
                </p:cNvPr>
                <p:cNvSpPr/>
                <p:nvPr/>
              </p:nvSpPr>
              <p:spPr>
                <a:xfrm>
                  <a:off x="5958314" y="1478749"/>
                  <a:ext cx="5496" cy="6894"/>
                </a:xfrm>
                <a:custGeom>
                  <a:avLst/>
                  <a:gdLst>
                    <a:gd name="connsiteX0" fmla="*/ 3701 w 5496"/>
                    <a:gd name="connsiteY0" fmla="*/ 2705 h 6894"/>
                    <a:gd name="connsiteX1" fmla="*/ 1796 w 5496"/>
                    <a:gd name="connsiteY1" fmla="*/ 165 h 6894"/>
                    <a:gd name="connsiteX2" fmla="*/ 526 w 5496"/>
                    <a:gd name="connsiteY2" fmla="*/ 5245 h 6894"/>
                    <a:gd name="connsiteX3" fmla="*/ 4971 w 5496"/>
                    <a:gd name="connsiteY3" fmla="*/ 6515 h 6894"/>
                    <a:gd name="connsiteX4" fmla="*/ 3701 w 5496"/>
                    <a:gd name="connsiteY4" fmla="*/ 2705 h 6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6" h="6894">
                      <a:moveTo>
                        <a:pt x="3701" y="2705"/>
                      </a:moveTo>
                      <a:cubicBezTo>
                        <a:pt x="2431" y="800"/>
                        <a:pt x="3066" y="-470"/>
                        <a:pt x="1796" y="165"/>
                      </a:cubicBezTo>
                      <a:cubicBezTo>
                        <a:pt x="526" y="800"/>
                        <a:pt x="-744" y="2705"/>
                        <a:pt x="526" y="5245"/>
                      </a:cubicBezTo>
                      <a:cubicBezTo>
                        <a:pt x="1796" y="7150"/>
                        <a:pt x="4336" y="7150"/>
                        <a:pt x="4971" y="6515"/>
                      </a:cubicBezTo>
                      <a:cubicBezTo>
                        <a:pt x="6241" y="4610"/>
                        <a:pt x="4971" y="3975"/>
                        <a:pt x="3701" y="2705"/>
                      </a:cubicBezTo>
                      <a:close/>
                    </a:path>
                  </a:pathLst>
                </a:custGeom>
                <a:solidFill>
                  <a:srgbClr val="666666">
                    <a:alpha val="81000"/>
                  </a:srgbClr>
                </a:solidFill>
                <a:ln w="6350"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xmlns="" id="{67270454-F36D-8F11-18DF-9A38AEEA3BE3}"/>
                    </a:ext>
                  </a:extLst>
                </p:cNvPr>
                <p:cNvSpPr/>
                <p:nvPr/>
              </p:nvSpPr>
              <p:spPr>
                <a:xfrm>
                  <a:off x="5958782" y="1478788"/>
                  <a:ext cx="5137" cy="6091"/>
                </a:xfrm>
                <a:custGeom>
                  <a:avLst/>
                  <a:gdLst>
                    <a:gd name="connsiteX0" fmla="*/ 3232 w 5137"/>
                    <a:gd name="connsiteY0" fmla="*/ 2666 h 6091"/>
                    <a:gd name="connsiteX1" fmla="*/ 1327 w 5137"/>
                    <a:gd name="connsiteY1" fmla="*/ 126 h 6091"/>
                    <a:gd name="connsiteX2" fmla="*/ 692 w 5137"/>
                    <a:gd name="connsiteY2" fmla="*/ 4571 h 6091"/>
                    <a:gd name="connsiteX3" fmla="*/ 5137 w 5137"/>
                    <a:gd name="connsiteY3" fmla="*/ 5206 h 6091"/>
                    <a:gd name="connsiteX4" fmla="*/ 3232 w 5137"/>
                    <a:gd name="connsiteY4" fmla="*/ 2666 h 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 h="6091">
                      <a:moveTo>
                        <a:pt x="3232" y="2666"/>
                      </a:moveTo>
                      <a:cubicBezTo>
                        <a:pt x="2597" y="1396"/>
                        <a:pt x="2597" y="-509"/>
                        <a:pt x="1327" y="126"/>
                      </a:cubicBezTo>
                      <a:cubicBezTo>
                        <a:pt x="57" y="761"/>
                        <a:pt x="-578" y="2666"/>
                        <a:pt x="692" y="4571"/>
                      </a:cubicBezTo>
                      <a:cubicBezTo>
                        <a:pt x="1962" y="6476"/>
                        <a:pt x="3867" y="6476"/>
                        <a:pt x="5137" y="5206"/>
                      </a:cubicBezTo>
                      <a:cubicBezTo>
                        <a:pt x="5137" y="4571"/>
                        <a:pt x="4502" y="3936"/>
                        <a:pt x="3232" y="2666"/>
                      </a:cubicBezTo>
                      <a:close/>
                    </a:path>
                  </a:pathLst>
                </a:custGeom>
                <a:solidFill>
                  <a:srgbClr val="6A6A6A">
                    <a:alpha val="88000"/>
                  </a:srgbClr>
                </a:solidFill>
                <a:ln w="6350"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xmlns="" id="{F291E139-7513-9AF8-FA06-516536090CFB}"/>
                    </a:ext>
                  </a:extLst>
                </p:cNvPr>
                <p:cNvSpPr/>
                <p:nvPr/>
              </p:nvSpPr>
              <p:spPr>
                <a:xfrm>
                  <a:off x="5958782" y="1478914"/>
                  <a:ext cx="4675" cy="5330"/>
                </a:xfrm>
                <a:custGeom>
                  <a:avLst/>
                  <a:gdLst>
                    <a:gd name="connsiteX0" fmla="*/ 3232 w 4675"/>
                    <a:gd name="connsiteY0" fmla="*/ 2540 h 5330"/>
                    <a:gd name="connsiteX1" fmla="*/ 1327 w 4675"/>
                    <a:gd name="connsiteY1" fmla="*/ 0 h 5330"/>
                    <a:gd name="connsiteX2" fmla="*/ 692 w 4675"/>
                    <a:gd name="connsiteY2" fmla="*/ 3810 h 5330"/>
                    <a:gd name="connsiteX3" fmla="*/ 4502 w 4675"/>
                    <a:gd name="connsiteY3" fmla="*/ 4445 h 5330"/>
                    <a:gd name="connsiteX4" fmla="*/ 3232 w 4675"/>
                    <a:gd name="connsiteY4" fmla="*/ 2540 h 5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 h="5330">
                      <a:moveTo>
                        <a:pt x="3232" y="2540"/>
                      </a:moveTo>
                      <a:cubicBezTo>
                        <a:pt x="2597" y="1270"/>
                        <a:pt x="2597" y="0"/>
                        <a:pt x="1327" y="0"/>
                      </a:cubicBezTo>
                      <a:cubicBezTo>
                        <a:pt x="57" y="635"/>
                        <a:pt x="-578" y="1905"/>
                        <a:pt x="692" y="3810"/>
                      </a:cubicBezTo>
                      <a:cubicBezTo>
                        <a:pt x="1962" y="5715"/>
                        <a:pt x="3867" y="5715"/>
                        <a:pt x="4502" y="4445"/>
                      </a:cubicBezTo>
                      <a:cubicBezTo>
                        <a:pt x="5137" y="4445"/>
                        <a:pt x="3867" y="3810"/>
                        <a:pt x="3232" y="2540"/>
                      </a:cubicBezTo>
                      <a:close/>
                    </a:path>
                  </a:pathLst>
                </a:custGeom>
                <a:solidFill>
                  <a:srgbClr val="6E6E6E">
                    <a:alpha val="94000"/>
                  </a:srgbClr>
                </a:solidFill>
                <a:ln w="6350"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xmlns="" id="{932C3E92-4A39-6E39-AFF6-AC2758A49C13}"/>
                    </a:ext>
                  </a:extLst>
                </p:cNvPr>
                <p:cNvSpPr/>
                <p:nvPr/>
              </p:nvSpPr>
              <p:spPr>
                <a:xfrm>
                  <a:off x="5959417" y="1479381"/>
                  <a:ext cx="3867" cy="4396"/>
                </a:xfrm>
                <a:custGeom>
                  <a:avLst/>
                  <a:gdLst>
                    <a:gd name="connsiteX0" fmla="*/ 2597 w 3867"/>
                    <a:gd name="connsiteY0" fmla="*/ 2074 h 4396"/>
                    <a:gd name="connsiteX1" fmla="*/ 1327 w 3867"/>
                    <a:gd name="connsiteY1" fmla="*/ 169 h 4396"/>
                    <a:gd name="connsiteX2" fmla="*/ 692 w 3867"/>
                    <a:gd name="connsiteY2" fmla="*/ 3344 h 4396"/>
                    <a:gd name="connsiteX3" fmla="*/ 3867 w 3867"/>
                    <a:gd name="connsiteY3" fmla="*/ 3979 h 4396"/>
                    <a:gd name="connsiteX4" fmla="*/ 2597 w 3867"/>
                    <a:gd name="connsiteY4" fmla="*/ 2074 h 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 h="4396">
                      <a:moveTo>
                        <a:pt x="2597" y="2074"/>
                      </a:moveTo>
                      <a:cubicBezTo>
                        <a:pt x="1962" y="804"/>
                        <a:pt x="1962" y="-466"/>
                        <a:pt x="1327" y="169"/>
                      </a:cubicBezTo>
                      <a:cubicBezTo>
                        <a:pt x="57" y="804"/>
                        <a:pt x="-578" y="2074"/>
                        <a:pt x="692" y="3344"/>
                      </a:cubicBezTo>
                      <a:cubicBezTo>
                        <a:pt x="1327" y="4614"/>
                        <a:pt x="3232" y="4614"/>
                        <a:pt x="3867" y="3979"/>
                      </a:cubicBezTo>
                      <a:cubicBezTo>
                        <a:pt x="3867" y="3344"/>
                        <a:pt x="3232" y="3344"/>
                        <a:pt x="2597" y="2074"/>
                      </a:cubicBezTo>
                      <a:close/>
                    </a:path>
                  </a:pathLst>
                </a:custGeom>
                <a:solidFill>
                  <a:srgbClr val="727272"/>
                </a:solidFill>
                <a:ln w="6350" cap="flat">
                  <a:noFill/>
                  <a:prstDash val="solid"/>
                  <a:miter/>
                </a:ln>
              </p:spPr>
              <p:txBody>
                <a:bodyPr rtlCol="0" anchor="ctr"/>
                <a:lstStyle/>
                <a:p>
                  <a:endParaRPr lang="en-IN"/>
                </a:p>
              </p:txBody>
            </p:sp>
          </p:grpSp>
          <p:grpSp>
            <p:nvGrpSpPr>
              <p:cNvPr id="34" name="Graphic 5">
                <a:extLst>
                  <a:ext uri="{FF2B5EF4-FFF2-40B4-BE49-F238E27FC236}">
                    <a16:creationId xmlns:a16="http://schemas.microsoft.com/office/drawing/2014/main" xmlns="" id="{0EAB3FC3-71EB-3EEA-8F6A-CE21BC1BAB1C}"/>
                  </a:ext>
                </a:extLst>
              </p:cNvPr>
              <p:cNvGrpSpPr/>
              <p:nvPr/>
            </p:nvGrpSpPr>
            <p:grpSpPr>
              <a:xfrm>
                <a:off x="5967839" y="1470678"/>
                <a:ext cx="8551" cy="10264"/>
                <a:chOff x="5967839" y="1470678"/>
                <a:chExt cx="8551" cy="10264"/>
              </a:xfrm>
            </p:grpSpPr>
            <p:sp>
              <p:nvSpPr>
                <p:cNvPr id="40" name="Freeform: Shape 39">
                  <a:extLst>
                    <a:ext uri="{FF2B5EF4-FFF2-40B4-BE49-F238E27FC236}">
                      <a16:creationId xmlns:a16="http://schemas.microsoft.com/office/drawing/2014/main" xmlns="" id="{9393417B-7A93-754C-ED25-3F813290F6C6}"/>
                    </a:ext>
                  </a:extLst>
                </p:cNvPr>
                <p:cNvSpPr/>
                <p:nvPr/>
              </p:nvSpPr>
              <p:spPr>
                <a:xfrm>
                  <a:off x="5967853" y="1470678"/>
                  <a:ext cx="8536" cy="10264"/>
                </a:xfrm>
                <a:custGeom>
                  <a:avLst/>
                  <a:gdLst>
                    <a:gd name="connsiteX0" fmla="*/ 6861 w 8536"/>
                    <a:gd name="connsiteY0" fmla="*/ 3156 h 10264"/>
                    <a:gd name="connsiteX1" fmla="*/ 511 w 8536"/>
                    <a:gd name="connsiteY1" fmla="*/ 1251 h 10264"/>
                    <a:gd name="connsiteX2" fmla="*/ 2416 w 8536"/>
                    <a:gd name="connsiteY2" fmla="*/ 6331 h 10264"/>
                    <a:gd name="connsiteX3" fmla="*/ 6861 w 8536"/>
                    <a:gd name="connsiteY3" fmla="*/ 10141 h 10264"/>
                    <a:gd name="connsiteX4" fmla="*/ 6861 w 8536"/>
                    <a:gd name="connsiteY4" fmla="*/ 3156 h 10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 h="10264">
                      <a:moveTo>
                        <a:pt x="6861" y="3156"/>
                      </a:moveTo>
                      <a:cubicBezTo>
                        <a:pt x="4956" y="-654"/>
                        <a:pt x="1781" y="-654"/>
                        <a:pt x="511" y="1251"/>
                      </a:cubicBezTo>
                      <a:cubicBezTo>
                        <a:pt x="-759" y="3156"/>
                        <a:pt x="511" y="3791"/>
                        <a:pt x="2416" y="6331"/>
                      </a:cubicBezTo>
                      <a:cubicBezTo>
                        <a:pt x="4321" y="8871"/>
                        <a:pt x="4321" y="10776"/>
                        <a:pt x="6861" y="10141"/>
                      </a:cubicBezTo>
                      <a:cubicBezTo>
                        <a:pt x="8766" y="9506"/>
                        <a:pt x="9401" y="6331"/>
                        <a:pt x="6861" y="3156"/>
                      </a:cubicBezTo>
                      <a:close/>
                    </a:path>
                  </a:pathLst>
                </a:custGeom>
                <a:solidFill>
                  <a:srgbClr val="2F2F2F">
                    <a:alpha val="0"/>
                  </a:srgbClr>
                </a:solidFill>
                <a:ln w="6350"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xmlns="" id="{904F9979-A62D-1E01-2004-E749FB324E05}"/>
                    </a:ext>
                  </a:extLst>
                </p:cNvPr>
                <p:cNvSpPr/>
                <p:nvPr/>
              </p:nvSpPr>
              <p:spPr>
                <a:xfrm>
                  <a:off x="5967853" y="1471136"/>
                  <a:ext cx="8289" cy="9806"/>
                </a:xfrm>
                <a:custGeom>
                  <a:avLst/>
                  <a:gdLst>
                    <a:gd name="connsiteX0" fmla="*/ 6861 w 8289"/>
                    <a:gd name="connsiteY0" fmla="*/ 2698 h 9806"/>
                    <a:gd name="connsiteX1" fmla="*/ 511 w 8289"/>
                    <a:gd name="connsiteY1" fmla="*/ 793 h 9806"/>
                    <a:gd name="connsiteX2" fmla="*/ 2416 w 8289"/>
                    <a:gd name="connsiteY2" fmla="*/ 5873 h 9806"/>
                    <a:gd name="connsiteX3" fmla="*/ 6861 w 8289"/>
                    <a:gd name="connsiteY3" fmla="*/ 9683 h 9806"/>
                    <a:gd name="connsiteX4" fmla="*/ 6861 w 8289"/>
                    <a:gd name="connsiteY4" fmla="*/ 2698 h 9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9" h="9806">
                      <a:moveTo>
                        <a:pt x="6861" y="2698"/>
                      </a:moveTo>
                      <a:cubicBezTo>
                        <a:pt x="4956" y="-477"/>
                        <a:pt x="1781" y="-477"/>
                        <a:pt x="511" y="793"/>
                      </a:cubicBezTo>
                      <a:cubicBezTo>
                        <a:pt x="-759" y="2698"/>
                        <a:pt x="511" y="3333"/>
                        <a:pt x="2416" y="5873"/>
                      </a:cubicBezTo>
                      <a:cubicBezTo>
                        <a:pt x="3686" y="8413"/>
                        <a:pt x="4321" y="10318"/>
                        <a:pt x="6861" y="9683"/>
                      </a:cubicBezTo>
                      <a:cubicBezTo>
                        <a:pt x="8766" y="8413"/>
                        <a:pt x="8766" y="5873"/>
                        <a:pt x="6861" y="2698"/>
                      </a:cubicBezTo>
                      <a:close/>
                    </a:path>
                  </a:pathLst>
                </a:custGeom>
                <a:solidFill>
                  <a:srgbClr val="333333"/>
                </a:solidFill>
                <a:ln w="6350"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xmlns="" id="{F40A4719-BA2F-6263-CDC2-B71C5084E2EB}"/>
                    </a:ext>
                  </a:extLst>
                </p:cNvPr>
                <p:cNvSpPr/>
                <p:nvPr/>
              </p:nvSpPr>
              <p:spPr>
                <a:xfrm>
                  <a:off x="5967839" y="1471136"/>
                  <a:ext cx="7983" cy="9452"/>
                </a:xfrm>
                <a:custGeom>
                  <a:avLst/>
                  <a:gdLst>
                    <a:gd name="connsiteX0" fmla="*/ 6876 w 7983"/>
                    <a:gd name="connsiteY0" fmla="*/ 2698 h 9452"/>
                    <a:gd name="connsiteX1" fmla="*/ 526 w 7983"/>
                    <a:gd name="connsiteY1" fmla="*/ 793 h 9452"/>
                    <a:gd name="connsiteX2" fmla="*/ 1796 w 7983"/>
                    <a:gd name="connsiteY2" fmla="*/ 5873 h 9452"/>
                    <a:gd name="connsiteX3" fmla="*/ 5606 w 7983"/>
                    <a:gd name="connsiteY3" fmla="*/ 9048 h 9452"/>
                    <a:gd name="connsiteX4" fmla="*/ 6876 w 7983"/>
                    <a:gd name="connsiteY4" fmla="*/ 2698 h 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 h="9452">
                      <a:moveTo>
                        <a:pt x="6876" y="2698"/>
                      </a:moveTo>
                      <a:cubicBezTo>
                        <a:pt x="4971" y="-477"/>
                        <a:pt x="1796" y="-477"/>
                        <a:pt x="526" y="793"/>
                      </a:cubicBezTo>
                      <a:cubicBezTo>
                        <a:pt x="-744" y="2063"/>
                        <a:pt x="526" y="3333"/>
                        <a:pt x="1796" y="5873"/>
                      </a:cubicBezTo>
                      <a:cubicBezTo>
                        <a:pt x="3066" y="8413"/>
                        <a:pt x="3701" y="10318"/>
                        <a:pt x="5606" y="9048"/>
                      </a:cubicBezTo>
                      <a:cubicBezTo>
                        <a:pt x="8146" y="8413"/>
                        <a:pt x="8781" y="5873"/>
                        <a:pt x="6876" y="2698"/>
                      </a:cubicBezTo>
                      <a:close/>
                    </a:path>
                  </a:pathLst>
                </a:custGeom>
                <a:solidFill>
                  <a:srgbClr val="373737">
                    <a:alpha val="13000"/>
                  </a:srgbClr>
                </a:solidFill>
                <a:ln w="6350"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xmlns="" id="{E2330DAB-645F-DF63-2FFD-C2EFE6A2B467}"/>
                    </a:ext>
                  </a:extLst>
                </p:cNvPr>
                <p:cNvSpPr/>
                <p:nvPr/>
              </p:nvSpPr>
              <p:spPr>
                <a:xfrm>
                  <a:off x="5968473" y="1471264"/>
                  <a:ext cx="7391" cy="9081"/>
                </a:xfrm>
                <a:custGeom>
                  <a:avLst/>
                  <a:gdLst>
                    <a:gd name="connsiteX0" fmla="*/ 6241 w 7391"/>
                    <a:gd name="connsiteY0" fmla="*/ 2570 h 9081"/>
                    <a:gd name="connsiteX1" fmla="*/ 526 w 7391"/>
                    <a:gd name="connsiteY1" fmla="*/ 1300 h 9081"/>
                    <a:gd name="connsiteX2" fmla="*/ 1796 w 7391"/>
                    <a:gd name="connsiteY2" fmla="*/ 5745 h 9081"/>
                    <a:gd name="connsiteX3" fmla="*/ 5606 w 7391"/>
                    <a:gd name="connsiteY3" fmla="*/ 8920 h 9081"/>
                    <a:gd name="connsiteX4" fmla="*/ 6241 w 7391"/>
                    <a:gd name="connsiteY4" fmla="*/ 2570 h 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81">
                      <a:moveTo>
                        <a:pt x="6241" y="2570"/>
                      </a:moveTo>
                      <a:cubicBezTo>
                        <a:pt x="4336" y="-605"/>
                        <a:pt x="1796" y="-605"/>
                        <a:pt x="526" y="1300"/>
                      </a:cubicBezTo>
                      <a:cubicBezTo>
                        <a:pt x="-744" y="2570"/>
                        <a:pt x="526" y="3840"/>
                        <a:pt x="1796" y="5745"/>
                      </a:cubicBezTo>
                      <a:cubicBezTo>
                        <a:pt x="3066" y="8285"/>
                        <a:pt x="3701" y="9555"/>
                        <a:pt x="5606" y="8920"/>
                      </a:cubicBezTo>
                      <a:cubicBezTo>
                        <a:pt x="7511" y="8285"/>
                        <a:pt x="8146" y="5745"/>
                        <a:pt x="6241" y="2570"/>
                      </a:cubicBezTo>
                      <a:close/>
                    </a:path>
                  </a:pathLst>
                </a:custGeom>
                <a:solidFill>
                  <a:srgbClr val="3C3C3C">
                    <a:alpha val="19000"/>
                  </a:srgbClr>
                </a:solidFill>
                <a:ln w="6350"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xmlns="" id="{42F5194A-0C10-7110-FD9F-9D38A748A991}"/>
                    </a:ext>
                  </a:extLst>
                </p:cNvPr>
                <p:cNvSpPr/>
                <p:nvPr/>
              </p:nvSpPr>
              <p:spPr>
                <a:xfrm>
                  <a:off x="5968473" y="1471264"/>
                  <a:ext cx="7391" cy="9044"/>
                </a:xfrm>
                <a:custGeom>
                  <a:avLst/>
                  <a:gdLst>
                    <a:gd name="connsiteX0" fmla="*/ 6241 w 7391"/>
                    <a:gd name="connsiteY0" fmla="*/ 2570 h 9044"/>
                    <a:gd name="connsiteX1" fmla="*/ 526 w 7391"/>
                    <a:gd name="connsiteY1" fmla="*/ 1300 h 9044"/>
                    <a:gd name="connsiteX2" fmla="*/ 1796 w 7391"/>
                    <a:gd name="connsiteY2" fmla="*/ 5745 h 9044"/>
                    <a:gd name="connsiteX3" fmla="*/ 5606 w 7391"/>
                    <a:gd name="connsiteY3" fmla="*/ 8920 h 9044"/>
                    <a:gd name="connsiteX4" fmla="*/ 6241 w 7391"/>
                    <a:gd name="connsiteY4" fmla="*/ 2570 h 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44">
                      <a:moveTo>
                        <a:pt x="6241" y="2570"/>
                      </a:moveTo>
                      <a:cubicBezTo>
                        <a:pt x="4336" y="-605"/>
                        <a:pt x="1796" y="-605"/>
                        <a:pt x="526" y="1300"/>
                      </a:cubicBezTo>
                      <a:cubicBezTo>
                        <a:pt x="-744" y="2570"/>
                        <a:pt x="526" y="3840"/>
                        <a:pt x="1796" y="5745"/>
                      </a:cubicBezTo>
                      <a:cubicBezTo>
                        <a:pt x="3066" y="7650"/>
                        <a:pt x="3701" y="9555"/>
                        <a:pt x="5606" y="8920"/>
                      </a:cubicBezTo>
                      <a:cubicBezTo>
                        <a:pt x="7511" y="8285"/>
                        <a:pt x="8146" y="5745"/>
                        <a:pt x="6241" y="2570"/>
                      </a:cubicBezTo>
                      <a:close/>
                    </a:path>
                  </a:pathLst>
                </a:custGeom>
                <a:solidFill>
                  <a:srgbClr val="404040">
                    <a:alpha val="25000"/>
                  </a:srgbClr>
                </a:solidFill>
                <a:ln w="6350"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xmlns="" id="{7AB3DCDF-688E-1809-1BD9-5729B7D5DDF8}"/>
                    </a:ext>
                  </a:extLst>
                </p:cNvPr>
                <p:cNvSpPr/>
                <p:nvPr/>
              </p:nvSpPr>
              <p:spPr>
                <a:xfrm>
                  <a:off x="5968473" y="1471457"/>
                  <a:ext cx="7034" cy="8852"/>
                </a:xfrm>
                <a:custGeom>
                  <a:avLst/>
                  <a:gdLst>
                    <a:gd name="connsiteX0" fmla="*/ 5606 w 7034"/>
                    <a:gd name="connsiteY0" fmla="*/ 2378 h 8852"/>
                    <a:gd name="connsiteX1" fmla="*/ 526 w 7034"/>
                    <a:gd name="connsiteY1" fmla="*/ 1108 h 8852"/>
                    <a:gd name="connsiteX2" fmla="*/ 1796 w 7034"/>
                    <a:gd name="connsiteY2" fmla="*/ 5553 h 8852"/>
                    <a:gd name="connsiteX3" fmla="*/ 5606 w 7034"/>
                    <a:gd name="connsiteY3" fmla="*/ 8728 h 8852"/>
                    <a:gd name="connsiteX4" fmla="*/ 5606 w 7034"/>
                    <a:gd name="connsiteY4" fmla="*/ 2378 h 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4" h="8852">
                      <a:moveTo>
                        <a:pt x="5606" y="2378"/>
                      </a:moveTo>
                      <a:cubicBezTo>
                        <a:pt x="3701" y="-162"/>
                        <a:pt x="1161" y="-797"/>
                        <a:pt x="526" y="1108"/>
                      </a:cubicBezTo>
                      <a:cubicBezTo>
                        <a:pt x="-744" y="2378"/>
                        <a:pt x="526" y="3013"/>
                        <a:pt x="1796" y="5553"/>
                      </a:cubicBezTo>
                      <a:cubicBezTo>
                        <a:pt x="3066" y="7458"/>
                        <a:pt x="3701" y="9363"/>
                        <a:pt x="5606" y="8728"/>
                      </a:cubicBezTo>
                      <a:cubicBezTo>
                        <a:pt x="7511" y="7458"/>
                        <a:pt x="7511" y="5553"/>
                        <a:pt x="5606" y="2378"/>
                      </a:cubicBezTo>
                      <a:close/>
                    </a:path>
                  </a:pathLst>
                </a:custGeom>
                <a:solidFill>
                  <a:srgbClr val="444444">
                    <a:alpha val="31000"/>
                  </a:srgbClr>
                </a:solidFill>
                <a:ln w="6350"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xmlns="" id="{593E488F-8E43-20FD-4F2C-0371B5D318B1}"/>
                    </a:ext>
                  </a:extLst>
                </p:cNvPr>
                <p:cNvSpPr/>
                <p:nvPr/>
              </p:nvSpPr>
              <p:spPr>
                <a:xfrm>
                  <a:off x="5968473" y="1471730"/>
                  <a:ext cx="6756" cy="7943"/>
                </a:xfrm>
                <a:custGeom>
                  <a:avLst/>
                  <a:gdLst>
                    <a:gd name="connsiteX0" fmla="*/ 5606 w 6756"/>
                    <a:gd name="connsiteY0" fmla="*/ 2104 h 7943"/>
                    <a:gd name="connsiteX1" fmla="*/ 526 w 6756"/>
                    <a:gd name="connsiteY1" fmla="*/ 834 h 7943"/>
                    <a:gd name="connsiteX2" fmla="*/ 1796 w 6756"/>
                    <a:gd name="connsiteY2" fmla="*/ 4644 h 7943"/>
                    <a:gd name="connsiteX3" fmla="*/ 4971 w 6756"/>
                    <a:gd name="connsiteY3" fmla="*/ 7819 h 7943"/>
                    <a:gd name="connsiteX4" fmla="*/ 5606 w 6756"/>
                    <a:gd name="connsiteY4" fmla="*/ 2104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 h="7943">
                      <a:moveTo>
                        <a:pt x="5606" y="2104"/>
                      </a:moveTo>
                      <a:cubicBezTo>
                        <a:pt x="3701" y="-436"/>
                        <a:pt x="1796" y="-436"/>
                        <a:pt x="526" y="834"/>
                      </a:cubicBezTo>
                      <a:cubicBezTo>
                        <a:pt x="-744" y="2104"/>
                        <a:pt x="526" y="2739"/>
                        <a:pt x="1796" y="4644"/>
                      </a:cubicBezTo>
                      <a:cubicBezTo>
                        <a:pt x="3066" y="6549"/>
                        <a:pt x="3701" y="8454"/>
                        <a:pt x="4971" y="7819"/>
                      </a:cubicBezTo>
                      <a:cubicBezTo>
                        <a:pt x="6876" y="7184"/>
                        <a:pt x="7511" y="5279"/>
                        <a:pt x="5606" y="2104"/>
                      </a:cubicBezTo>
                      <a:close/>
                    </a:path>
                  </a:pathLst>
                </a:custGeom>
                <a:solidFill>
                  <a:srgbClr val="484848">
                    <a:alpha val="38000"/>
                  </a:srgbClr>
                </a:solidFill>
                <a:ln w="6350"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xmlns="" id="{264A4641-725D-087E-353A-873C5EA386CE}"/>
                    </a:ext>
                  </a:extLst>
                </p:cNvPr>
                <p:cNvSpPr/>
                <p:nvPr/>
              </p:nvSpPr>
              <p:spPr>
                <a:xfrm>
                  <a:off x="5969385" y="1471730"/>
                  <a:ext cx="5896" cy="7349"/>
                </a:xfrm>
                <a:custGeom>
                  <a:avLst/>
                  <a:gdLst>
                    <a:gd name="connsiteX0" fmla="*/ 4694 w 5896"/>
                    <a:gd name="connsiteY0" fmla="*/ 2104 h 7349"/>
                    <a:gd name="connsiteX1" fmla="*/ 249 w 5896"/>
                    <a:gd name="connsiteY1" fmla="*/ 834 h 7349"/>
                    <a:gd name="connsiteX2" fmla="*/ 1519 w 5896"/>
                    <a:gd name="connsiteY2" fmla="*/ 4644 h 7349"/>
                    <a:gd name="connsiteX3" fmla="*/ 4694 w 5896"/>
                    <a:gd name="connsiteY3" fmla="*/ 7184 h 7349"/>
                    <a:gd name="connsiteX4" fmla="*/ 4694 w 589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 h="7349">
                      <a:moveTo>
                        <a:pt x="4694" y="2104"/>
                      </a:moveTo>
                      <a:cubicBezTo>
                        <a:pt x="3424" y="-436"/>
                        <a:pt x="884" y="-436"/>
                        <a:pt x="249" y="834"/>
                      </a:cubicBezTo>
                      <a:cubicBezTo>
                        <a:pt x="-386" y="2104"/>
                        <a:pt x="249" y="2739"/>
                        <a:pt x="1519" y="4644"/>
                      </a:cubicBezTo>
                      <a:cubicBezTo>
                        <a:pt x="2789" y="6549"/>
                        <a:pt x="3424" y="7819"/>
                        <a:pt x="4694" y="7184"/>
                      </a:cubicBezTo>
                      <a:cubicBezTo>
                        <a:pt x="5964" y="7184"/>
                        <a:pt x="6599" y="4644"/>
                        <a:pt x="4694" y="2104"/>
                      </a:cubicBezTo>
                      <a:close/>
                    </a:path>
                  </a:pathLst>
                </a:custGeom>
                <a:solidFill>
                  <a:srgbClr val="4C4C4C">
                    <a:alpha val="44000"/>
                  </a:srgbClr>
                </a:solidFill>
                <a:ln w="6350"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xmlns="" id="{DABFDABF-FF85-8927-48E9-8519CE3F83A0}"/>
                    </a:ext>
                  </a:extLst>
                </p:cNvPr>
                <p:cNvSpPr/>
                <p:nvPr/>
              </p:nvSpPr>
              <p:spPr>
                <a:xfrm>
                  <a:off x="5969385" y="1472365"/>
                  <a:ext cx="5646" cy="7349"/>
                </a:xfrm>
                <a:custGeom>
                  <a:avLst/>
                  <a:gdLst>
                    <a:gd name="connsiteX0" fmla="*/ 4694 w 5646"/>
                    <a:gd name="connsiteY0" fmla="*/ 2104 h 7349"/>
                    <a:gd name="connsiteX1" fmla="*/ 249 w 5646"/>
                    <a:gd name="connsiteY1" fmla="*/ 834 h 7349"/>
                    <a:gd name="connsiteX2" fmla="*/ 1519 w 5646"/>
                    <a:gd name="connsiteY2" fmla="*/ 4644 h 7349"/>
                    <a:gd name="connsiteX3" fmla="*/ 4694 w 5646"/>
                    <a:gd name="connsiteY3" fmla="*/ 7184 h 7349"/>
                    <a:gd name="connsiteX4" fmla="*/ 4694 w 564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7349">
                      <a:moveTo>
                        <a:pt x="4694" y="2104"/>
                      </a:moveTo>
                      <a:cubicBezTo>
                        <a:pt x="3424" y="-436"/>
                        <a:pt x="884" y="-436"/>
                        <a:pt x="249" y="834"/>
                      </a:cubicBezTo>
                      <a:cubicBezTo>
                        <a:pt x="-386" y="2104"/>
                        <a:pt x="249" y="2739"/>
                        <a:pt x="1519" y="4644"/>
                      </a:cubicBezTo>
                      <a:cubicBezTo>
                        <a:pt x="2789" y="6549"/>
                        <a:pt x="2789" y="7819"/>
                        <a:pt x="4694" y="7184"/>
                      </a:cubicBezTo>
                      <a:cubicBezTo>
                        <a:pt x="5964" y="6549"/>
                        <a:pt x="5964" y="4009"/>
                        <a:pt x="4694" y="2104"/>
                      </a:cubicBezTo>
                      <a:close/>
                    </a:path>
                  </a:pathLst>
                </a:custGeom>
                <a:solidFill>
                  <a:srgbClr val="515151">
                    <a:alpha val="50000"/>
                  </a:srgbClr>
                </a:solidFill>
                <a:ln w="6350"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xmlns="" id="{5CBFA6BA-815F-ADFE-8FED-AE3A989DC140}"/>
                    </a:ext>
                  </a:extLst>
                </p:cNvPr>
                <p:cNvSpPr/>
                <p:nvPr/>
              </p:nvSpPr>
              <p:spPr>
                <a:xfrm>
                  <a:off x="5969385" y="1472365"/>
                  <a:ext cx="5646" cy="6714"/>
                </a:xfrm>
                <a:custGeom>
                  <a:avLst/>
                  <a:gdLst>
                    <a:gd name="connsiteX0" fmla="*/ 4694 w 5646"/>
                    <a:gd name="connsiteY0" fmla="*/ 2104 h 6714"/>
                    <a:gd name="connsiteX1" fmla="*/ 249 w 5646"/>
                    <a:gd name="connsiteY1" fmla="*/ 834 h 6714"/>
                    <a:gd name="connsiteX2" fmla="*/ 1519 w 5646"/>
                    <a:gd name="connsiteY2" fmla="*/ 4009 h 6714"/>
                    <a:gd name="connsiteX3" fmla="*/ 4694 w 5646"/>
                    <a:gd name="connsiteY3" fmla="*/ 6549 h 6714"/>
                    <a:gd name="connsiteX4" fmla="*/ 4694 w 5646"/>
                    <a:gd name="connsiteY4" fmla="*/ 2104 h 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6714">
                      <a:moveTo>
                        <a:pt x="4694" y="2104"/>
                      </a:moveTo>
                      <a:cubicBezTo>
                        <a:pt x="3424" y="-436"/>
                        <a:pt x="1519" y="-436"/>
                        <a:pt x="249" y="834"/>
                      </a:cubicBezTo>
                      <a:cubicBezTo>
                        <a:pt x="-386" y="2104"/>
                        <a:pt x="249" y="2739"/>
                        <a:pt x="1519" y="4009"/>
                      </a:cubicBezTo>
                      <a:cubicBezTo>
                        <a:pt x="2789" y="5914"/>
                        <a:pt x="2789" y="7184"/>
                        <a:pt x="4694" y="6549"/>
                      </a:cubicBezTo>
                      <a:cubicBezTo>
                        <a:pt x="5964" y="5914"/>
                        <a:pt x="5964" y="4009"/>
                        <a:pt x="4694" y="2104"/>
                      </a:cubicBezTo>
                      <a:close/>
                    </a:path>
                  </a:pathLst>
                </a:custGeom>
                <a:solidFill>
                  <a:srgbClr val="555555">
                    <a:alpha val="56000"/>
                  </a:srgbClr>
                </a:solidFill>
                <a:ln w="6350"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xmlns="" id="{BD92A3CD-4BC1-4A91-E336-B092807D05BB}"/>
                    </a:ext>
                  </a:extLst>
                </p:cNvPr>
                <p:cNvSpPr/>
                <p:nvPr/>
              </p:nvSpPr>
              <p:spPr>
                <a:xfrm>
                  <a:off x="5970020" y="1472539"/>
                  <a:ext cx="4792" cy="6501"/>
                </a:xfrm>
                <a:custGeom>
                  <a:avLst/>
                  <a:gdLst>
                    <a:gd name="connsiteX0" fmla="*/ 4059 w 4792"/>
                    <a:gd name="connsiteY0" fmla="*/ 1931 h 6501"/>
                    <a:gd name="connsiteX1" fmla="*/ 249 w 4792"/>
                    <a:gd name="connsiteY1" fmla="*/ 661 h 6501"/>
                    <a:gd name="connsiteX2" fmla="*/ 1519 w 4792"/>
                    <a:gd name="connsiteY2" fmla="*/ 3836 h 6501"/>
                    <a:gd name="connsiteX3" fmla="*/ 4059 w 4792"/>
                    <a:gd name="connsiteY3" fmla="*/ 6376 h 6501"/>
                    <a:gd name="connsiteX4" fmla="*/ 4059 w 4792"/>
                    <a:gd name="connsiteY4" fmla="*/ 1931 h 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2" h="6501">
                      <a:moveTo>
                        <a:pt x="4059" y="1931"/>
                      </a:moveTo>
                      <a:cubicBezTo>
                        <a:pt x="2789" y="26"/>
                        <a:pt x="884" y="-609"/>
                        <a:pt x="249" y="661"/>
                      </a:cubicBezTo>
                      <a:cubicBezTo>
                        <a:pt x="-386" y="1931"/>
                        <a:pt x="249" y="2566"/>
                        <a:pt x="1519" y="3836"/>
                      </a:cubicBezTo>
                      <a:cubicBezTo>
                        <a:pt x="2789" y="5106"/>
                        <a:pt x="2789" y="7011"/>
                        <a:pt x="4059" y="6376"/>
                      </a:cubicBezTo>
                      <a:cubicBezTo>
                        <a:pt x="4694" y="5741"/>
                        <a:pt x="5329" y="3836"/>
                        <a:pt x="4059" y="1931"/>
                      </a:cubicBezTo>
                      <a:close/>
                    </a:path>
                  </a:pathLst>
                </a:custGeom>
                <a:solidFill>
                  <a:srgbClr val="595959">
                    <a:alpha val="63000"/>
                  </a:srgbClr>
                </a:solidFill>
                <a:ln w="6350"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xmlns="" id="{4B235378-0DF5-A26D-2635-BD940E727DA8}"/>
                    </a:ext>
                  </a:extLst>
                </p:cNvPr>
                <p:cNvSpPr/>
                <p:nvPr/>
              </p:nvSpPr>
              <p:spPr>
                <a:xfrm>
                  <a:off x="5969371" y="1472820"/>
                  <a:ext cx="4958" cy="6094"/>
                </a:xfrm>
                <a:custGeom>
                  <a:avLst/>
                  <a:gdLst>
                    <a:gd name="connsiteX0" fmla="*/ 4073 w 4958"/>
                    <a:gd name="connsiteY0" fmla="*/ 1650 h 6094"/>
                    <a:gd name="connsiteX1" fmla="*/ 263 w 4958"/>
                    <a:gd name="connsiteY1" fmla="*/ 380 h 6094"/>
                    <a:gd name="connsiteX2" fmla="*/ 898 w 4958"/>
                    <a:gd name="connsiteY2" fmla="*/ 3555 h 6094"/>
                    <a:gd name="connsiteX3" fmla="*/ 3438 w 4958"/>
                    <a:gd name="connsiteY3" fmla="*/ 6095 h 6094"/>
                    <a:gd name="connsiteX4" fmla="*/ 4073 w 4958"/>
                    <a:gd name="connsiteY4" fmla="*/ 1650 h 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8" h="6094">
                      <a:moveTo>
                        <a:pt x="4073" y="1650"/>
                      </a:moveTo>
                      <a:cubicBezTo>
                        <a:pt x="2803" y="-255"/>
                        <a:pt x="898" y="-255"/>
                        <a:pt x="263" y="380"/>
                      </a:cubicBezTo>
                      <a:cubicBezTo>
                        <a:pt x="-372" y="1015"/>
                        <a:pt x="263" y="2285"/>
                        <a:pt x="898" y="3555"/>
                      </a:cubicBezTo>
                      <a:cubicBezTo>
                        <a:pt x="1533" y="4825"/>
                        <a:pt x="2168" y="6095"/>
                        <a:pt x="3438" y="6095"/>
                      </a:cubicBezTo>
                      <a:cubicBezTo>
                        <a:pt x="5343" y="5460"/>
                        <a:pt x="5343" y="3555"/>
                        <a:pt x="4073" y="1650"/>
                      </a:cubicBezTo>
                      <a:close/>
                    </a:path>
                  </a:pathLst>
                </a:custGeom>
                <a:solidFill>
                  <a:srgbClr val="5D5D5D">
                    <a:alpha val="69000"/>
                  </a:srgbClr>
                </a:solidFill>
                <a:ln w="6350"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xmlns="" id="{09AC52FE-7D96-767B-EF27-A6839849BFD1}"/>
                    </a:ext>
                  </a:extLst>
                </p:cNvPr>
                <p:cNvSpPr/>
                <p:nvPr/>
              </p:nvSpPr>
              <p:spPr>
                <a:xfrm>
                  <a:off x="5970006" y="1472820"/>
                  <a:ext cx="4390" cy="5628"/>
                </a:xfrm>
                <a:custGeom>
                  <a:avLst/>
                  <a:gdLst>
                    <a:gd name="connsiteX0" fmla="*/ 3438 w 4390"/>
                    <a:gd name="connsiteY0" fmla="*/ 1650 h 5628"/>
                    <a:gd name="connsiteX1" fmla="*/ 263 w 4390"/>
                    <a:gd name="connsiteY1" fmla="*/ 380 h 5628"/>
                    <a:gd name="connsiteX2" fmla="*/ 898 w 4390"/>
                    <a:gd name="connsiteY2" fmla="*/ 3555 h 5628"/>
                    <a:gd name="connsiteX3" fmla="*/ 3438 w 4390"/>
                    <a:gd name="connsiteY3" fmla="*/ 5460 h 5628"/>
                    <a:gd name="connsiteX4" fmla="*/ 3438 w 4390"/>
                    <a:gd name="connsiteY4" fmla="*/ 1650 h 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5628">
                      <a:moveTo>
                        <a:pt x="3438" y="1650"/>
                      </a:moveTo>
                      <a:cubicBezTo>
                        <a:pt x="2168" y="-255"/>
                        <a:pt x="898" y="-255"/>
                        <a:pt x="263" y="380"/>
                      </a:cubicBezTo>
                      <a:cubicBezTo>
                        <a:pt x="-372" y="1015"/>
                        <a:pt x="263" y="1650"/>
                        <a:pt x="898" y="3555"/>
                      </a:cubicBezTo>
                      <a:cubicBezTo>
                        <a:pt x="1533" y="4825"/>
                        <a:pt x="2168" y="6095"/>
                        <a:pt x="3438" y="5460"/>
                      </a:cubicBezTo>
                      <a:cubicBezTo>
                        <a:pt x="4708" y="5460"/>
                        <a:pt x="4708" y="3555"/>
                        <a:pt x="3438" y="1650"/>
                      </a:cubicBezTo>
                      <a:close/>
                    </a:path>
                  </a:pathLst>
                </a:custGeom>
                <a:solidFill>
                  <a:srgbClr val="626262">
                    <a:alpha val="75000"/>
                  </a:srgbClr>
                </a:solidFill>
                <a:ln w="6350"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xmlns="" id="{EEEB17FE-EEE2-0611-F2F0-0C83FF28C544}"/>
                    </a:ext>
                  </a:extLst>
                </p:cNvPr>
                <p:cNvSpPr/>
                <p:nvPr/>
              </p:nvSpPr>
              <p:spPr>
                <a:xfrm>
                  <a:off x="5970006" y="1472820"/>
                  <a:ext cx="4390" cy="4993"/>
                </a:xfrm>
                <a:custGeom>
                  <a:avLst/>
                  <a:gdLst>
                    <a:gd name="connsiteX0" fmla="*/ 3438 w 4390"/>
                    <a:gd name="connsiteY0" fmla="*/ 1650 h 4993"/>
                    <a:gd name="connsiteX1" fmla="*/ 263 w 4390"/>
                    <a:gd name="connsiteY1" fmla="*/ 380 h 4993"/>
                    <a:gd name="connsiteX2" fmla="*/ 898 w 4390"/>
                    <a:gd name="connsiteY2" fmla="*/ 2920 h 4993"/>
                    <a:gd name="connsiteX3" fmla="*/ 3438 w 4390"/>
                    <a:gd name="connsiteY3" fmla="*/ 4825 h 4993"/>
                    <a:gd name="connsiteX4" fmla="*/ 3438 w 4390"/>
                    <a:gd name="connsiteY4" fmla="*/ 1650 h 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4993">
                      <a:moveTo>
                        <a:pt x="3438" y="1650"/>
                      </a:moveTo>
                      <a:cubicBezTo>
                        <a:pt x="2168" y="-255"/>
                        <a:pt x="898" y="-255"/>
                        <a:pt x="263" y="380"/>
                      </a:cubicBezTo>
                      <a:cubicBezTo>
                        <a:pt x="-372" y="1015"/>
                        <a:pt x="263" y="1650"/>
                        <a:pt x="898" y="2920"/>
                      </a:cubicBezTo>
                      <a:cubicBezTo>
                        <a:pt x="1533" y="4190"/>
                        <a:pt x="2168" y="5460"/>
                        <a:pt x="3438" y="4825"/>
                      </a:cubicBezTo>
                      <a:cubicBezTo>
                        <a:pt x="4708" y="4825"/>
                        <a:pt x="4708" y="3555"/>
                        <a:pt x="3438" y="1650"/>
                      </a:cubicBezTo>
                      <a:close/>
                    </a:path>
                  </a:pathLst>
                </a:custGeom>
                <a:solidFill>
                  <a:srgbClr val="666666">
                    <a:alpha val="81000"/>
                  </a:srgbClr>
                </a:solidFill>
                <a:ln w="6350"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xmlns="" id="{7DE22A8C-8CB9-DE66-520C-25C9F9E7E95D}"/>
                    </a:ext>
                  </a:extLst>
                </p:cNvPr>
                <p:cNvSpPr/>
                <p:nvPr/>
              </p:nvSpPr>
              <p:spPr>
                <a:xfrm>
                  <a:off x="5970006" y="1473142"/>
                  <a:ext cx="4130" cy="5306"/>
                </a:xfrm>
                <a:custGeom>
                  <a:avLst/>
                  <a:gdLst>
                    <a:gd name="connsiteX0" fmla="*/ 3438 w 4130"/>
                    <a:gd name="connsiteY0" fmla="*/ 1327 h 5306"/>
                    <a:gd name="connsiteX1" fmla="*/ 263 w 4130"/>
                    <a:gd name="connsiteY1" fmla="*/ 692 h 5306"/>
                    <a:gd name="connsiteX2" fmla="*/ 898 w 4130"/>
                    <a:gd name="connsiteY2" fmla="*/ 3232 h 5306"/>
                    <a:gd name="connsiteX3" fmla="*/ 2803 w 4130"/>
                    <a:gd name="connsiteY3" fmla="*/ 5137 h 5306"/>
                    <a:gd name="connsiteX4" fmla="*/ 3438 w 4130"/>
                    <a:gd name="connsiteY4" fmla="*/ 1327 h 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0" h="5306">
                      <a:moveTo>
                        <a:pt x="3438" y="1327"/>
                      </a:moveTo>
                      <a:cubicBezTo>
                        <a:pt x="2168" y="57"/>
                        <a:pt x="898" y="-578"/>
                        <a:pt x="263" y="692"/>
                      </a:cubicBezTo>
                      <a:cubicBezTo>
                        <a:pt x="-372" y="1327"/>
                        <a:pt x="263" y="1962"/>
                        <a:pt x="898" y="3232"/>
                      </a:cubicBezTo>
                      <a:cubicBezTo>
                        <a:pt x="1533" y="4502"/>
                        <a:pt x="2168" y="5772"/>
                        <a:pt x="2803" y="5137"/>
                      </a:cubicBezTo>
                      <a:cubicBezTo>
                        <a:pt x="4073" y="4502"/>
                        <a:pt x="4708" y="3232"/>
                        <a:pt x="3438" y="1327"/>
                      </a:cubicBezTo>
                      <a:close/>
                    </a:path>
                  </a:pathLst>
                </a:custGeom>
                <a:solidFill>
                  <a:srgbClr val="6A6A6A">
                    <a:alpha val="88000"/>
                  </a:srgbClr>
                </a:solidFill>
                <a:ln w="6350"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xmlns="" id="{EEE34CE2-D7CF-792E-2E7B-577A1B6AA289}"/>
                    </a:ext>
                  </a:extLst>
                </p:cNvPr>
                <p:cNvSpPr/>
                <p:nvPr/>
              </p:nvSpPr>
              <p:spPr>
                <a:xfrm>
                  <a:off x="5970641" y="1473142"/>
                  <a:ext cx="3279" cy="5137"/>
                </a:xfrm>
                <a:custGeom>
                  <a:avLst/>
                  <a:gdLst>
                    <a:gd name="connsiteX0" fmla="*/ 2803 w 3279"/>
                    <a:gd name="connsiteY0" fmla="*/ 1327 h 5137"/>
                    <a:gd name="connsiteX1" fmla="*/ 263 w 3279"/>
                    <a:gd name="connsiteY1" fmla="*/ 692 h 5137"/>
                    <a:gd name="connsiteX2" fmla="*/ 898 w 3279"/>
                    <a:gd name="connsiteY2" fmla="*/ 3232 h 5137"/>
                    <a:gd name="connsiteX3" fmla="*/ 2803 w 3279"/>
                    <a:gd name="connsiteY3" fmla="*/ 5137 h 5137"/>
                    <a:gd name="connsiteX4" fmla="*/ 2803 w 3279"/>
                    <a:gd name="connsiteY4" fmla="*/ 1327 h 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5137">
                      <a:moveTo>
                        <a:pt x="2803" y="1327"/>
                      </a:moveTo>
                      <a:cubicBezTo>
                        <a:pt x="2168" y="57"/>
                        <a:pt x="898" y="-578"/>
                        <a:pt x="263" y="692"/>
                      </a:cubicBezTo>
                      <a:cubicBezTo>
                        <a:pt x="-372" y="1327"/>
                        <a:pt x="263" y="1962"/>
                        <a:pt x="898" y="3232"/>
                      </a:cubicBezTo>
                      <a:cubicBezTo>
                        <a:pt x="1533" y="4502"/>
                        <a:pt x="2168" y="5137"/>
                        <a:pt x="2803" y="5137"/>
                      </a:cubicBezTo>
                      <a:cubicBezTo>
                        <a:pt x="3438" y="4502"/>
                        <a:pt x="3438" y="3232"/>
                        <a:pt x="2803" y="1327"/>
                      </a:cubicBezTo>
                      <a:close/>
                    </a:path>
                  </a:pathLst>
                </a:custGeom>
                <a:solidFill>
                  <a:srgbClr val="6E6E6E">
                    <a:alpha val="94000"/>
                  </a:srgbClr>
                </a:solidFill>
                <a:ln w="6350"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xmlns="" id="{2F2E56D5-7C4E-0EC4-BA9E-292336CA5AEC}"/>
                    </a:ext>
                  </a:extLst>
                </p:cNvPr>
                <p:cNvSpPr/>
                <p:nvPr/>
              </p:nvSpPr>
              <p:spPr>
                <a:xfrm>
                  <a:off x="5970641" y="1473417"/>
                  <a:ext cx="3279" cy="4227"/>
                </a:xfrm>
                <a:custGeom>
                  <a:avLst/>
                  <a:gdLst>
                    <a:gd name="connsiteX0" fmla="*/ 2803 w 3279"/>
                    <a:gd name="connsiteY0" fmla="*/ 1052 h 4227"/>
                    <a:gd name="connsiteX1" fmla="*/ 263 w 3279"/>
                    <a:gd name="connsiteY1" fmla="*/ 417 h 4227"/>
                    <a:gd name="connsiteX2" fmla="*/ 898 w 3279"/>
                    <a:gd name="connsiteY2" fmla="*/ 2322 h 4227"/>
                    <a:gd name="connsiteX3" fmla="*/ 2803 w 3279"/>
                    <a:gd name="connsiteY3" fmla="*/ 4227 h 4227"/>
                    <a:gd name="connsiteX4" fmla="*/ 2803 w 3279"/>
                    <a:gd name="connsiteY4" fmla="*/ 1052 h 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4227">
                      <a:moveTo>
                        <a:pt x="2803" y="1052"/>
                      </a:moveTo>
                      <a:cubicBezTo>
                        <a:pt x="2168" y="-218"/>
                        <a:pt x="898" y="-218"/>
                        <a:pt x="263" y="417"/>
                      </a:cubicBezTo>
                      <a:cubicBezTo>
                        <a:pt x="-372" y="1052"/>
                        <a:pt x="263" y="1687"/>
                        <a:pt x="898" y="2322"/>
                      </a:cubicBezTo>
                      <a:cubicBezTo>
                        <a:pt x="1533" y="3592"/>
                        <a:pt x="2168" y="4227"/>
                        <a:pt x="2803" y="4227"/>
                      </a:cubicBezTo>
                      <a:cubicBezTo>
                        <a:pt x="3438" y="4227"/>
                        <a:pt x="3438" y="2957"/>
                        <a:pt x="2803" y="1052"/>
                      </a:cubicBezTo>
                      <a:close/>
                    </a:path>
                  </a:pathLst>
                </a:custGeom>
                <a:solidFill>
                  <a:srgbClr val="727272"/>
                </a:solidFill>
                <a:ln w="6350" cap="flat">
                  <a:noFill/>
                  <a:prstDash val="solid"/>
                  <a:miter/>
                </a:ln>
              </p:spPr>
              <p:txBody>
                <a:bodyPr rtlCol="0" anchor="ctr"/>
                <a:lstStyle/>
                <a:p>
                  <a:endParaRPr lang="en-IN"/>
                </a:p>
              </p:txBody>
            </p:sp>
          </p:grpSp>
          <p:sp>
            <p:nvSpPr>
              <p:cNvPr id="35" name="Freeform: Shape 34">
                <a:extLst>
                  <a:ext uri="{FF2B5EF4-FFF2-40B4-BE49-F238E27FC236}">
                    <a16:creationId xmlns:a16="http://schemas.microsoft.com/office/drawing/2014/main" xmlns="" id="{12A7DD49-B7B0-4FAE-1FB0-32DB16D0C8B7}"/>
                  </a:ext>
                </a:extLst>
              </p:cNvPr>
              <p:cNvSpPr/>
              <p:nvPr/>
            </p:nvSpPr>
            <p:spPr>
              <a:xfrm>
                <a:off x="5955029" y="1467485"/>
                <a:ext cx="22860" cy="22859"/>
              </a:xfrm>
              <a:custGeom>
                <a:avLst/>
                <a:gdLst>
                  <a:gd name="connsiteX0" fmla="*/ 0 w 22860"/>
                  <a:gd name="connsiteY0" fmla="*/ 11430 h 22859"/>
                  <a:gd name="connsiteX1" fmla="*/ 11430 w 22860"/>
                  <a:gd name="connsiteY1" fmla="*/ 0 h 22859"/>
                  <a:gd name="connsiteX2" fmla="*/ 22860 w 22860"/>
                  <a:gd name="connsiteY2" fmla="*/ 11430 h 22859"/>
                  <a:gd name="connsiteX3" fmla="*/ 11430 w 22860"/>
                  <a:gd name="connsiteY3" fmla="*/ 22860 h 22859"/>
                  <a:gd name="connsiteX4" fmla="*/ 0 w 22860"/>
                  <a:gd name="connsiteY4" fmla="*/ 11430 h 22859"/>
                  <a:gd name="connsiteX5" fmla="*/ 22225 w 22860"/>
                  <a:gd name="connsiteY5" fmla="*/ 11430 h 22859"/>
                  <a:gd name="connsiteX6" fmla="*/ 11430 w 22860"/>
                  <a:gd name="connsiteY6" fmla="*/ 635 h 22859"/>
                  <a:gd name="connsiteX7" fmla="*/ 635 w 22860"/>
                  <a:gd name="connsiteY7" fmla="*/ 11430 h 22859"/>
                  <a:gd name="connsiteX8" fmla="*/ 11430 w 22860"/>
                  <a:gd name="connsiteY8" fmla="*/ 22225 h 22859"/>
                  <a:gd name="connsiteX9" fmla="*/ 22225 w 22860"/>
                  <a:gd name="connsiteY9" fmla="*/ 1143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 h="22859">
                    <a:moveTo>
                      <a:pt x="0" y="11430"/>
                    </a:moveTo>
                    <a:cubicBezTo>
                      <a:pt x="0" y="5080"/>
                      <a:pt x="5080" y="0"/>
                      <a:pt x="11430" y="0"/>
                    </a:cubicBezTo>
                    <a:cubicBezTo>
                      <a:pt x="17780" y="0"/>
                      <a:pt x="22860" y="5080"/>
                      <a:pt x="22860" y="11430"/>
                    </a:cubicBezTo>
                    <a:cubicBezTo>
                      <a:pt x="22860" y="17780"/>
                      <a:pt x="17780" y="22860"/>
                      <a:pt x="11430" y="22860"/>
                    </a:cubicBezTo>
                    <a:cubicBezTo>
                      <a:pt x="5080" y="22860"/>
                      <a:pt x="0" y="17780"/>
                      <a:pt x="0" y="11430"/>
                    </a:cubicBezTo>
                    <a:close/>
                    <a:moveTo>
                      <a:pt x="22225" y="11430"/>
                    </a:moveTo>
                    <a:cubicBezTo>
                      <a:pt x="22225" y="5715"/>
                      <a:pt x="17145" y="635"/>
                      <a:pt x="11430" y="635"/>
                    </a:cubicBezTo>
                    <a:cubicBezTo>
                      <a:pt x="5715" y="635"/>
                      <a:pt x="635" y="5715"/>
                      <a:pt x="635" y="11430"/>
                    </a:cubicBezTo>
                    <a:cubicBezTo>
                      <a:pt x="635" y="17145"/>
                      <a:pt x="5715" y="22225"/>
                      <a:pt x="11430" y="22225"/>
                    </a:cubicBezTo>
                    <a:cubicBezTo>
                      <a:pt x="17145" y="22225"/>
                      <a:pt x="22225" y="17145"/>
                      <a:pt x="22225" y="11430"/>
                    </a:cubicBezTo>
                    <a:close/>
                  </a:path>
                </a:pathLst>
              </a:custGeom>
              <a:solidFill>
                <a:srgbClr val="080808"/>
              </a:solidFill>
              <a:ln w="6350"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xmlns="" id="{4E553068-9591-940D-F292-ADCB99B960DE}"/>
                  </a:ext>
                </a:extLst>
              </p:cNvPr>
              <p:cNvSpPr/>
              <p:nvPr/>
            </p:nvSpPr>
            <p:spPr>
              <a:xfrm>
                <a:off x="5966459" y="1476375"/>
                <a:ext cx="2540" cy="2539"/>
              </a:xfrm>
              <a:custGeom>
                <a:avLst/>
                <a:gdLst>
                  <a:gd name="connsiteX0" fmla="*/ 1270 w 2540"/>
                  <a:gd name="connsiteY0" fmla="*/ 2540 h 2539"/>
                  <a:gd name="connsiteX1" fmla="*/ 0 w 2540"/>
                  <a:gd name="connsiteY1" fmla="*/ 1270 h 2539"/>
                  <a:gd name="connsiteX2" fmla="*/ 1270 w 2540"/>
                  <a:gd name="connsiteY2" fmla="*/ 0 h 2539"/>
                  <a:gd name="connsiteX3" fmla="*/ 2540 w 2540"/>
                  <a:gd name="connsiteY3" fmla="*/ 1270 h 2539"/>
                  <a:gd name="connsiteX4" fmla="*/ 1270 w 2540"/>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 h="2539">
                    <a:moveTo>
                      <a:pt x="1270" y="2540"/>
                    </a:moveTo>
                    <a:cubicBezTo>
                      <a:pt x="635" y="2540"/>
                      <a:pt x="0" y="1905"/>
                      <a:pt x="0" y="1270"/>
                    </a:cubicBezTo>
                    <a:cubicBezTo>
                      <a:pt x="0" y="635"/>
                      <a:pt x="635" y="0"/>
                      <a:pt x="1270" y="0"/>
                    </a:cubicBezTo>
                    <a:cubicBezTo>
                      <a:pt x="1905" y="0"/>
                      <a:pt x="2540" y="635"/>
                      <a:pt x="2540" y="1270"/>
                    </a:cubicBezTo>
                    <a:cubicBezTo>
                      <a:pt x="2540"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xmlns="" id="{A51846DD-BA5E-EADE-8854-93450598D0C6}"/>
                  </a:ext>
                </a:extLst>
              </p:cNvPr>
              <p:cNvSpPr/>
              <p:nvPr/>
            </p:nvSpPr>
            <p:spPr>
              <a:xfrm>
                <a:off x="5967253" y="1476375"/>
                <a:ext cx="758" cy="1269"/>
              </a:xfrm>
              <a:custGeom>
                <a:avLst/>
                <a:gdLst>
                  <a:gd name="connsiteX0" fmla="*/ 476 w 758"/>
                  <a:gd name="connsiteY0" fmla="*/ 1270 h 1269"/>
                  <a:gd name="connsiteX1" fmla="*/ 476 w 758"/>
                  <a:gd name="connsiteY1" fmla="*/ 1270 h 1269"/>
                  <a:gd name="connsiteX2" fmla="*/ 476 w 758"/>
                  <a:gd name="connsiteY2" fmla="*/ 0 h 1269"/>
                  <a:gd name="connsiteX3" fmla="*/ 476 w 758"/>
                  <a:gd name="connsiteY3" fmla="*/ 1270 h 1269"/>
                  <a:gd name="connsiteX4" fmla="*/ 476 w 758"/>
                  <a:gd name="connsiteY4" fmla="*/ 1270 h 1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69">
                    <a:moveTo>
                      <a:pt x="476" y="1270"/>
                    </a:moveTo>
                    <a:cubicBezTo>
                      <a:pt x="-159" y="1270"/>
                      <a:pt x="-159" y="1270"/>
                      <a:pt x="476" y="1270"/>
                    </a:cubicBezTo>
                    <a:cubicBezTo>
                      <a:pt x="-159" y="635"/>
                      <a:pt x="476" y="0"/>
                      <a:pt x="476" y="0"/>
                    </a:cubicBezTo>
                    <a:cubicBezTo>
                      <a:pt x="476" y="635"/>
                      <a:pt x="1111" y="635"/>
                      <a:pt x="476" y="1270"/>
                    </a:cubicBezTo>
                    <a:cubicBezTo>
                      <a:pt x="1111" y="1270"/>
                      <a:pt x="476" y="1270"/>
                      <a:pt x="476" y="1270"/>
                    </a:cubicBezTo>
                    <a:close/>
                  </a:path>
                </a:pathLst>
              </a:custGeom>
              <a:solidFill>
                <a:srgbClr val="636363"/>
              </a:solidFill>
              <a:ln w="635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xmlns="" id="{4CC650BC-F3EE-633F-9DC8-5AE8B56EF71E}"/>
                  </a:ext>
                </a:extLst>
              </p:cNvPr>
              <p:cNvSpPr/>
              <p:nvPr/>
            </p:nvSpPr>
            <p:spPr>
              <a:xfrm>
                <a:off x="5963920" y="1478280"/>
                <a:ext cx="2539" cy="2539"/>
              </a:xfrm>
              <a:custGeom>
                <a:avLst/>
                <a:gdLst>
                  <a:gd name="connsiteX0" fmla="*/ 1270 w 2539"/>
                  <a:gd name="connsiteY0" fmla="*/ 2540 h 2539"/>
                  <a:gd name="connsiteX1" fmla="*/ 0 w 2539"/>
                  <a:gd name="connsiteY1" fmla="*/ 1270 h 2539"/>
                  <a:gd name="connsiteX2" fmla="*/ 1270 w 2539"/>
                  <a:gd name="connsiteY2" fmla="*/ 0 h 2539"/>
                  <a:gd name="connsiteX3" fmla="*/ 2540 w 2539"/>
                  <a:gd name="connsiteY3" fmla="*/ 1270 h 2539"/>
                  <a:gd name="connsiteX4" fmla="*/ 1270 w 2539"/>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2539">
                    <a:moveTo>
                      <a:pt x="1270" y="2540"/>
                    </a:moveTo>
                    <a:cubicBezTo>
                      <a:pt x="635" y="2540"/>
                      <a:pt x="0" y="1905"/>
                      <a:pt x="0" y="1270"/>
                    </a:cubicBezTo>
                    <a:cubicBezTo>
                      <a:pt x="0" y="635"/>
                      <a:pt x="635" y="0"/>
                      <a:pt x="1270" y="0"/>
                    </a:cubicBezTo>
                    <a:cubicBezTo>
                      <a:pt x="1905" y="0"/>
                      <a:pt x="2540" y="635"/>
                      <a:pt x="2540" y="1270"/>
                    </a:cubicBezTo>
                    <a:cubicBezTo>
                      <a:pt x="1905"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xmlns="" id="{279C6CFD-2440-DBB8-1FD8-D3AE06178D84}"/>
                  </a:ext>
                </a:extLst>
              </p:cNvPr>
              <p:cNvSpPr/>
              <p:nvPr/>
            </p:nvSpPr>
            <p:spPr>
              <a:xfrm>
                <a:off x="5964272" y="1478914"/>
                <a:ext cx="758" cy="1270"/>
              </a:xfrm>
              <a:custGeom>
                <a:avLst/>
                <a:gdLst>
                  <a:gd name="connsiteX0" fmla="*/ 282 w 758"/>
                  <a:gd name="connsiteY0" fmla="*/ 1270 h 1270"/>
                  <a:gd name="connsiteX1" fmla="*/ 282 w 758"/>
                  <a:gd name="connsiteY1" fmla="*/ 1270 h 1270"/>
                  <a:gd name="connsiteX2" fmla="*/ 282 w 758"/>
                  <a:gd name="connsiteY2" fmla="*/ 0 h 1270"/>
                  <a:gd name="connsiteX3" fmla="*/ 282 w 758"/>
                  <a:gd name="connsiteY3" fmla="*/ 1270 h 1270"/>
                  <a:gd name="connsiteX4" fmla="*/ 282 w 758"/>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70">
                    <a:moveTo>
                      <a:pt x="282" y="1270"/>
                    </a:moveTo>
                    <a:cubicBezTo>
                      <a:pt x="282" y="1270"/>
                      <a:pt x="282" y="1270"/>
                      <a:pt x="282" y="1270"/>
                    </a:cubicBezTo>
                    <a:cubicBezTo>
                      <a:pt x="-353" y="635"/>
                      <a:pt x="282" y="0"/>
                      <a:pt x="282" y="0"/>
                    </a:cubicBezTo>
                    <a:cubicBezTo>
                      <a:pt x="917" y="0"/>
                      <a:pt x="917" y="635"/>
                      <a:pt x="282" y="1270"/>
                    </a:cubicBezTo>
                    <a:cubicBezTo>
                      <a:pt x="917" y="1270"/>
                      <a:pt x="917" y="1270"/>
                      <a:pt x="282" y="1270"/>
                    </a:cubicBezTo>
                    <a:close/>
                  </a:path>
                </a:pathLst>
              </a:custGeom>
              <a:solidFill>
                <a:srgbClr val="636363"/>
              </a:solidFill>
              <a:ln w="6350" cap="flat">
                <a:noFill/>
                <a:prstDash val="solid"/>
                <a:miter/>
              </a:ln>
            </p:spPr>
            <p:txBody>
              <a:bodyPr rtlCol="0" anchor="ctr"/>
              <a:lstStyle/>
              <a:p>
                <a:endParaRPr lang="en-IN"/>
              </a:p>
            </p:txBody>
          </p:sp>
        </p:grpSp>
        <p:sp>
          <p:nvSpPr>
            <p:cNvPr id="10" name="Freeform: Shape 9">
              <a:extLst>
                <a:ext uri="{FF2B5EF4-FFF2-40B4-BE49-F238E27FC236}">
                  <a16:creationId xmlns:a16="http://schemas.microsoft.com/office/drawing/2014/main" xmlns="" id="{92579C32-7ED9-2ABF-47BF-6BB1C3954CB9}"/>
                </a:ext>
              </a:extLst>
            </p:cNvPr>
            <p:cNvSpPr/>
            <p:nvPr/>
          </p:nvSpPr>
          <p:spPr>
            <a:xfrm>
              <a:off x="2482850" y="5186045"/>
              <a:ext cx="6955790" cy="111125"/>
            </a:xfrm>
            <a:custGeom>
              <a:avLst/>
              <a:gdLst>
                <a:gd name="connsiteX0" fmla="*/ 5525135 w 6955790"/>
                <a:gd name="connsiteY0" fmla="*/ 635 h 111125"/>
                <a:gd name="connsiteX1" fmla="*/ 5522595 w 6955790"/>
                <a:gd name="connsiteY1" fmla="*/ 635 h 111125"/>
                <a:gd name="connsiteX2" fmla="*/ 3968750 w 6955790"/>
                <a:gd name="connsiteY2" fmla="*/ 635 h 111125"/>
                <a:gd name="connsiteX3" fmla="*/ 3968750 w 6955790"/>
                <a:gd name="connsiteY3" fmla="*/ 0 h 111125"/>
                <a:gd name="connsiteX4" fmla="*/ 3964305 w 6955790"/>
                <a:gd name="connsiteY4" fmla="*/ 0 h 111125"/>
                <a:gd name="connsiteX5" fmla="*/ 3964305 w 6955790"/>
                <a:gd name="connsiteY5" fmla="*/ 0 h 111125"/>
                <a:gd name="connsiteX6" fmla="*/ 3472180 w 6955790"/>
                <a:gd name="connsiteY6" fmla="*/ 0 h 111125"/>
                <a:gd name="connsiteX7" fmla="*/ 2980055 w 6955790"/>
                <a:gd name="connsiteY7" fmla="*/ 0 h 111125"/>
                <a:gd name="connsiteX8" fmla="*/ 2980055 w 6955790"/>
                <a:gd name="connsiteY8" fmla="*/ 0 h 111125"/>
                <a:gd name="connsiteX9" fmla="*/ 2975610 w 6955790"/>
                <a:gd name="connsiteY9" fmla="*/ 0 h 111125"/>
                <a:gd name="connsiteX10" fmla="*/ 2975610 w 6955790"/>
                <a:gd name="connsiteY10" fmla="*/ 635 h 111125"/>
                <a:gd name="connsiteX11" fmla="*/ 1433195 w 6955790"/>
                <a:gd name="connsiteY11" fmla="*/ 635 h 111125"/>
                <a:gd name="connsiteX12" fmla="*/ 1431925 w 6955790"/>
                <a:gd name="connsiteY12" fmla="*/ 635 h 111125"/>
                <a:gd name="connsiteX13" fmla="*/ 0 w 6955790"/>
                <a:gd name="connsiteY13" fmla="*/ 635 h 111125"/>
                <a:gd name="connsiteX14" fmla="*/ 0 w 6955790"/>
                <a:gd name="connsiteY14" fmla="*/ 53975 h 111125"/>
                <a:gd name="connsiteX15" fmla="*/ 0 w 6955790"/>
                <a:gd name="connsiteY15" fmla="*/ 53975 h 111125"/>
                <a:gd name="connsiteX16" fmla="*/ 622935 w 6955790"/>
                <a:gd name="connsiteY16" fmla="*/ 111125 h 111125"/>
                <a:gd name="connsiteX17" fmla="*/ 3474085 w 6955790"/>
                <a:gd name="connsiteY17" fmla="*/ 111125 h 111125"/>
                <a:gd name="connsiteX18" fmla="*/ 6326506 w 6955790"/>
                <a:gd name="connsiteY18" fmla="*/ 111125 h 111125"/>
                <a:gd name="connsiteX19" fmla="*/ 6949440 w 6955790"/>
                <a:gd name="connsiteY19" fmla="*/ 53975 h 111125"/>
                <a:gd name="connsiteX20" fmla="*/ 6955790 w 6955790"/>
                <a:gd name="connsiteY20" fmla="*/ 53975 h 111125"/>
                <a:gd name="connsiteX21" fmla="*/ 6955790 w 6955790"/>
                <a:gd name="connsiteY21" fmla="*/ 635 h 111125"/>
                <a:gd name="connsiteX22" fmla="*/ 5525135 w 6955790"/>
                <a:gd name="connsiteY22" fmla="*/ 635 h 11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955790" h="111125">
                  <a:moveTo>
                    <a:pt x="5525135" y="635"/>
                  </a:moveTo>
                  <a:lnTo>
                    <a:pt x="5522595" y="635"/>
                  </a:lnTo>
                  <a:lnTo>
                    <a:pt x="3968750" y="635"/>
                  </a:lnTo>
                  <a:cubicBezTo>
                    <a:pt x="3968750" y="635"/>
                    <a:pt x="3968750" y="0"/>
                    <a:pt x="3968750" y="0"/>
                  </a:cubicBezTo>
                  <a:lnTo>
                    <a:pt x="3964305" y="0"/>
                  </a:lnTo>
                  <a:lnTo>
                    <a:pt x="3964305" y="0"/>
                  </a:lnTo>
                  <a:lnTo>
                    <a:pt x="3472180" y="0"/>
                  </a:lnTo>
                  <a:lnTo>
                    <a:pt x="2980055" y="0"/>
                  </a:lnTo>
                  <a:lnTo>
                    <a:pt x="2980055" y="0"/>
                  </a:lnTo>
                  <a:lnTo>
                    <a:pt x="2975610" y="0"/>
                  </a:lnTo>
                  <a:cubicBezTo>
                    <a:pt x="2975610" y="0"/>
                    <a:pt x="2975610" y="635"/>
                    <a:pt x="2975610" y="635"/>
                  </a:cubicBezTo>
                  <a:lnTo>
                    <a:pt x="1433195" y="635"/>
                  </a:lnTo>
                  <a:lnTo>
                    <a:pt x="1431925" y="635"/>
                  </a:lnTo>
                  <a:lnTo>
                    <a:pt x="0" y="635"/>
                  </a:lnTo>
                  <a:lnTo>
                    <a:pt x="0" y="53975"/>
                  </a:lnTo>
                  <a:lnTo>
                    <a:pt x="0" y="53975"/>
                  </a:lnTo>
                  <a:cubicBezTo>
                    <a:pt x="206375" y="92075"/>
                    <a:pt x="414655" y="111125"/>
                    <a:pt x="622935" y="111125"/>
                  </a:cubicBezTo>
                  <a:lnTo>
                    <a:pt x="3474085" y="111125"/>
                  </a:lnTo>
                  <a:lnTo>
                    <a:pt x="6326506" y="111125"/>
                  </a:lnTo>
                  <a:cubicBezTo>
                    <a:pt x="6534785" y="111125"/>
                    <a:pt x="6743065" y="92075"/>
                    <a:pt x="6949440" y="53975"/>
                  </a:cubicBezTo>
                  <a:lnTo>
                    <a:pt x="6955790" y="53975"/>
                  </a:lnTo>
                  <a:lnTo>
                    <a:pt x="6955790" y="635"/>
                  </a:lnTo>
                  <a:lnTo>
                    <a:pt x="5525135" y="635"/>
                  </a:lnTo>
                  <a:close/>
                </a:path>
              </a:pathLst>
            </a:custGeom>
            <a:solidFill>
              <a:srgbClr val="C8C8C8"/>
            </a:solidFill>
            <a:ln w="6350"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xmlns="" id="{D63155C5-0CB3-C5B3-F69E-6FC7FBE43278}"/>
                </a:ext>
              </a:extLst>
            </p:cNvPr>
            <p:cNvSpPr/>
            <p:nvPr/>
          </p:nvSpPr>
          <p:spPr>
            <a:xfrm>
              <a:off x="2482850" y="523875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xmlns="" id="{509DD055-3F81-7AED-156B-913C8209A243}"/>
                </a:ext>
              </a:extLst>
            </p:cNvPr>
            <p:cNvSpPr/>
            <p:nvPr/>
          </p:nvSpPr>
          <p:spPr>
            <a:xfrm>
              <a:off x="2483485" y="5292725"/>
              <a:ext cx="6948805" cy="146050"/>
            </a:xfrm>
            <a:custGeom>
              <a:avLst/>
              <a:gdLst>
                <a:gd name="connsiteX0" fmla="*/ 3474720 w 6948805"/>
                <a:gd name="connsiteY0" fmla="*/ 146050 h 146050"/>
                <a:gd name="connsiteX1" fmla="*/ 6948805 w 6948805"/>
                <a:gd name="connsiteY1" fmla="*/ 146050 h 146050"/>
                <a:gd name="connsiteX2" fmla="*/ 6325871 w 6948805"/>
                <a:gd name="connsiteY2" fmla="*/ 0 h 146050"/>
                <a:gd name="connsiteX3" fmla="*/ 3474720 w 6948805"/>
                <a:gd name="connsiteY3" fmla="*/ 0 h 146050"/>
                <a:gd name="connsiteX4" fmla="*/ 622935 w 6948805"/>
                <a:gd name="connsiteY4" fmla="*/ 0 h 146050"/>
                <a:gd name="connsiteX5" fmla="*/ 0 w 6948805"/>
                <a:gd name="connsiteY5" fmla="*/ 146050 h 146050"/>
                <a:gd name="connsiteX6" fmla="*/ 3474720 w 6948805"/>
                <a:gd name="connsiteY6" fmla="*/ 14605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8805" h="146050">
                  <a:moveTo>
                    <a:pt x="3474720" y="146050"/>
                  </a:moveTo>
                  <a:lnTo>
                    <a:pt x="6948805" y="146050"/>
                  </a:lnTo>
                  <a:cubicBezTo>
                    <a:pt x="6742430" y="48895"/>
                    <a:pt x="6534150" y="0"/>
                    <a:pt x="6325871" y="0"/>
                  </a:cubicBezTo>
                  <a:lnTo>
                    <a:pt x="3474720" y="0"/>
                  </a:lnTo>
                  <a:lnTo>
                    <a:pt x="622935" y="0"/>
                  </a:lnTo>
                  <a:cubicBezTo>
                    <a:pt x="414655" y="0"/>
                    <a:pt x="206375" y="48895"/>
                    <a:pt x="0" y="146050"/>
                  </a:cubicBezTo>
                  <a:lnTo>
                    <a:pt x="3474720" y="146050"/>
                  </a:lnTo>
                  <a:close/>
                </a:path>
              </a:pathLst>
            </a:custGeom>
            <a:gradFill>
              <a:gsLst>
                <a:gs pos="0">
                  <a:srgbClr val="5D5D5D"/>
                </a:gs>
                <a:gs pos="2218">
                  <a:srgbClr val="616161"/>
                </a:gs>
                <a:gs pos="58140">
                  <a:srgbClr val="CDCDCD"/>
                </a:gs>
                <a:gs pos="83000">
                  <a:srgbClr val="F8F8F8"/>
                </a:gs>
              </a:gsLst>
              <a:lin ang="5400000" scaled="1"/>
            </a:gradFill>
            <a:ln w="6350" cap="flat">
              <a:noFill/>
              <a:prstDash val="solid"/>
              <a:miter/>
            </a:ln>
          </p:spPr>
          <p:txBody>
            <a:bodyPr rtlCol="0" anchor="ctr"/>
            <a:lstStyle/>
            <a:p>
              <a:endParaRPr lang="en-IN"/>
            </a:p>
          </p:txBody>
        </p:sp>
        <p:grpSp>
          <p:nvGrpSpPr>
            <p:cNvPr id="13" name="Graphic 5">
              <a:extLst>
                <a:ext uri="{FF2B5EF4-FFF2-40B4-BE49-F238E27FC236}">
                  <a16:creationId xmlns:a16="http://schemas.microsoft.com/office/drawing/2014/main" xmlns="" id="{FCF85071-1406-649F-A7DE-DF54CF781ED9}"/>
                </a:ext>
              </a:extLst>
            </p:cNvPr>
            <p:cNvGrpSpPr/>
            <p:nvPr/>
          </p:nvGrpSpPr>
          <p:grpSpPr>
            <a:xfrm>
              <a:off x="2482850" y="5186679"/>
              <a:ext cx="6955790" cy="53340"/>
              <a:chOff x="2482850" y="5186679"/>
              <a:chExt cx="6955790" cy="53340"/>
            </a:xfrm>
          </p:grpSpPr>
          <p:sp>
            <p:nvSpPr>
              <p:cNvPr id="25" name="Freeform: Shape 24">
                <a:extLst>
                  <a:ext uri="{FF2B5EF4-FFF2-40B4-BE49-F238E27FC236}">
                    <a16:creationId xmlns:a16="http://schemas.microsoft.com/office/drawing/2014/main" xmlns="" id="{89C782DD-1D22-B17C-F79C-16E4341EAFC7}"/>
                  </a:ext>
                </a:extLst>
              </p:cNvPr>
              <p:cNvSpPr/>
              <p:nvPr/>
            </p:nvSpPr>
            <p:spPr>
              <a:xfrm>
                <a:off x="2482850" y="5186680"/>
                <a:ext cx="1433195" cy="53339"/>
              </a:xfrm>
              <a:custGeom>
                <a:avLst/>
                <a:gdLst>
                  <a:gd name="connsiteX0" fmla="*/ 0 w 1433195"/>
                  <a:gd name="connsiteY0" fmla="*/ 0 h 53339"/>
                  <a:gd name="connsiteX1" fmla="*/ 1433195 w 1433195"/>
                  <a:gd name="connsiteY1" fmla="*/ 0 h 53339"/>
                  <a:gd name="connsiteX2" fmla="*/ 1433195 w 1433195"/>
                  <a:gd name="connsiteY2" fmla="*/ 53340 h 53339"/>
                  <a:gd name="connsiteX3" fmla="*/ 0 w 1433195"/>
                  <a:gd name="connsiteY3" fmla="*/ 53340 h 53339"/>
                </a:gdLst>
                <a:ahLst/>
                <a:cxnLst>
                  <a:cxn ang="0">
                    <a:pos x="connsiteX0" y="connsiteY0"/>
                  </a:cxn>
                  <a:cxn ang="0">
                    <a:pos x="connsiteX1" y="connsiteY1"/>
                  </a:cxn>
                  <a:cxn ang="0">
                    <a:pos x="connsiteX2" y="connsiteY2"/>
                  </a:cxn>
                  <a:cxn ang="0">
                    <a:pos x="connsiteX3" y="connsiteY3"/>
                  </a:cxn>
                </a:cxnLst>
                <a:rect l="l" t="t" r="r" b="b"/>
                <a:pathLst>
                  <a:path w="1433195" h="53339">
                    <a:moveTo>
                      <a:pt x="0" y="0"/>
                    </a:moveTo>
                    <a:lnTo>
                      <a:pt x="1433195" y="0"/>
                    </a:lnTo>
                    <a:lnTo>
                      <a:pt x="1433195"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0" scaled="1"/>
              </a:gradFill>
              <a:ln w="6350"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xmlns="" id="{367FD2AC-D206-F9B8-9058-AFA17B0F01A6}"/>
                  </a:ext>
                </a:extLst>
              </p:cNvPr>
              <p:cNvSpPr/>
              <p:nvPr/>
            </p:nvSpPr>
            <p:spPr>
              <a:xfrm>
                <a:off x="3914775" y="5186680"/>
                <a:ext cx="2047239" cy="53339"/>
              </a:xfrm>
              <a:custGeom>
                <a:avLst/>
                <a:gdLst>
                  <a:gd name="connsiteX0" fmla="*/ 0 w 2047239"/>
                  <a:gd name="connsiteY0" fmla="*/ 0 h 53339"/>
                  <a:gd name="connsiteX1" fmla="*/ 2047240 w 2047239"/>
                  <a:gd name="connsiteY1" fmla="*/ 0 h 53339"/>
                  <a:gd name="connsiteX2" fmla="*/ 2047240 w 2047239"/>
                  <a:gd name="connsiteY2" fmla="*/ 53340 h 53339"/>
                  <a:gd name="connsiteX3" fmla="*/ 0 w 2047239"/>
                  <a:gd name="connsiteY3" fmla="*/ 53340 h 53339"/>
                </a:gdLst>
                <a:ahLst/>
                <a:cxnLst>
                  <a:cxn ang="0">
                    <a:pos x="connsiteX0" y="connsiteY0"/>
                  </a:cxn>
                  <a:cxn ang="0">
                    <a:pos x="connsiteX1" y="connsiteY1"/>
                  </a:cxn>
                  <a:cxn ang="0">
                    <a:pos x="connsiteX2" y="connsiteY2"/>
                  </a:cxn>
                  <a:cxn ang="0">
                    <a:pos x="connsiteX3" y="connsiteY3"/>
                  </a:cxn>
                </a:cxnLst>
                <a:rect l="l" t="t" r="r" b="b"/>
                <a:pathLst>
                  <a:path w="2047239" h="53339">
                    <a:moveTo>
                      <a:pt x="0" y="0"/>
                    </a:moveTo>
                    <a:lnTo>
                      <a:pt x="2047240" y="0"/>
                    </a:lnTo>
                    <a:lnTo>
                      <a:pt x="2047240" y="53340"/>
                    </a:lnTo>
                    <a:lnTo>
                      <a:pt x="0" y="53340"/>
                    </a:lnTo>
                    <a:close/>
                  </a:path>
                </a:pathLst>
              </a:custGeom>
              <a:gradFill>
                <a:gsLst>
                  <a:gs pos="0">
                    <a:srgbClr val="B9B9B9"/>
                  </a:gs>
                  <a:gs pos="65210">
                    <a:srgbClr val="CFCFCF"/>
                  </a:gs>
                </a:gsLst>
                <a:lin ang="0" scaled="1"/>
              </a:gradFill>
              <a:ln w="635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xmlns="" id="{22D258EC-EBCA-586E-3CE1-BDF9B1A8E2F1}"/>
                  </a:ext>
                </a:extLst>
              </p:cNvPr>
              <p:cNvSpPr/>
              <p:nvPr/>
            </p:nvSpPr>
            <p:spPr>
              <a:xfrm>
                <a:off x="8005444" y="5186679"/>
                <a:ext cx="1433195" cy="53340"/>
              </a:xfrm>
              <a:custGeom>
                <a:avLst/>
                <a:gdLst>
                  <a:gd name="connsiteX0" fmla="*/ 0 w 1433195"/>
                  <a:gd name="connsiteY0" fmla="*/ 0 h 53340"/>
                  <a:gd name="connsiteX1" fmla="*/ 1433196 w 1433195"/>
                  <a:gd name="connsiteY1" fmla="*/ 0 h 53340"/>
                  <a:gd name="connsiteX2" fmla="*/ 1433196 w 1433195"/>
                  <a:gd name="connsiteY2" fmla="*/ 53340 h 53340"/>
                  <a:gd name="connsiteX3" fmla="*/ 0 w 1433195"/>
                  <a:gd name="connsiteY3" fmla="*/ 53340 h 53340"/>
                </a:gdLst>
                <a:ahLst/>
                <a:cxnLst>
                  <a:cxn ang="0">
                    <a:pos x="connsiteX0" y="connsiteY0"/>
                  </a:cxn>
                  <a:cxn ang="0">
                    <a:pos x="connsiteX1" y="connsiteY1"/>
                  </a:cxn>
                  <a:cxn ang="0">
                    <a:pos x="connsiteX2" y="connsiteY2"/>
                  </a:cxn>
                  <a:cxn ang="0">
                    <a:pos x="connsiteX3" y="connsiteY3"/>
                  </a:cxn>
                </a:cxnLst>
                <a:rect l="l" t="t" r="r" b="b"/>
                <a:pathLst>
                  <a:path w="1433195" h="53340">
                    <a:moveTo>
                      <a:pt x="0" y="0"/>
                    </a:moveTo>
                    <a:lnTo>
                      <a:pt x="1433196" y="0"/>
                    </a:lnTo>
                    <a:lnTo>
                      <a:pt x="1433196"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10800000" scaled="1"/>
              </a:gradFill>
              <a:ln w="635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xmlns="" id="{C6B8C8D1-6006-3644-6C5D-645694B9060B}"/>
                  </a:ext>
                </a:extLst>
              </p:cNvPr>
              <p:cNvSpPr/>
              <p:nvPr/>
            </p:nvSpPr>
            <p:spPr>
              <a:xfrm>
                <a:off x="5960745" y="5186679"/>
                <a:ext cx="2047239" cy="53340"/>
              </a:xfrm>
              <a:custGeom>
                <a:avLst/>
                <a:gdLst>
                  <a:gd name="connsiteX0" fmla="*/ 0 w 2047239"/>
                  <a:gd name="connsiteY0" fmla="*/ 0 h 53340"/>
                  <a:gd name="connsiteX1" fmla="*/ 2047240 w 2047239"/>
                  <a:gd name="connsiteY1" fmla="*/ 0 h 53340"/>
                  <a:gd name="connsiteX2" fmla="*/ 2047240 w 2047239"/>
                  <a:gd name="connsiteY2" fmla="*/ 53340 h 53340"/>
                  <a:gd name="connsiteX3" fmla="*/ 0 w 2047239"/>
                  <a:gd name="connsiteY3" fmla="*/ 53340 h 53340"/>
                </a:gdLst>
                <a:ahLst/>
                <a:cxnLst>
                  <a:cxn ang="0">
                    <a:pos x="connsiteX0" y="connsiteY0"/>
                  </a:cxn>
                  <a:cxn ang="0">
                    <a:pos x="connsiteX1" y="connsiteY1"/>
                  </a:cxn>
                  <a:cxn ang="0">
                    <a:pos x="connsiteX2" y="connsiteY2"/>
                  </a:cxn>
                  <a:cxn ang="0">
                    <a:pos x="connsiteX3" y="connsiteY3"/>
                  </a:cxn>
                </a:cxnLst>
                <a:rect l="l" t="t" r="r" b="b"/>
                <a:pathLst>
                  <a:path w="2047239" h="53340">
                    <a:moveTo>
                      <a:pt x="0" y="0"/>
                    </a:moveTo>
                    <a:lnTo>
                      <a:pt x="2047240" y="0"/>
                    </a:lnTo>
                    <a:lnTo>
                      <a:pt x="2047240" y="53340"/>
                    </a:lnTo>
                    <a:lnTo>
                      <a:pt x="0" y="53340"/>
                    </a:lnTo>
                    <a:close/>
                  </a:path>
                </a:pathLst>
              </a:custGeom>
              <a:gradFill>
                <a:gsLst>
                  <a:gs pos="0">
                    <a:srgbClr val="B9B9B9"/>
                  </a:gs>
                  <a:gs pos="65210">
                    <a:srgbClr val="CFCFCF"/>
                  </a:gs>
                </a:gsLst>
                <a:lin ang="10800000" scaled="1"/>
              </a:gradFill>
              <a:ln w="6350" cap="flat">
                <a:noFill/>
                <a:prstDash val="solid"/>
                <a:miter/>
              </a:ln>
            </p:spPr>
            <p:txBody>
              <a:bodyPr rtlCol="0" anchor="ctr"/>
              <a:lstStyle/>
              <a:p>
                <a:endParaRPr lang="en-IN"/>
              </a:p>
            </p:txBody>
          </p:sp>
        </p:grpSp>
        <p:grpSp>
          <p:nvGrpSpPr>
            <p:cNvPr id="14" name="Graphic 5">
              <a:extLst>
                <a:ext uri="{FF2B5EF4-FFF2-40B4-BE49-F238E27FC236}">
                  <a16:creationId xmlns:a16="http://schemas.microsoft.com/office/drawing/2014/main" xmlns="" id="{F808791E-6456-879F-492F-E25967BEC988}"/>
                </a:ext>
              </a:extLst>
            </p:cNvPr>
            <p:cNvGrpSpPr/>
            <p:nvPr/>
          </p:nvGrpSpPr>
          <p:grpSpPr>
            <a:xfrm>
              <a:off x="2482850" y="5182234"/>
              <a:ext cx="6955790" cy="4445"/>
              <a:chOff x="2482850" y="5182234"/>
              <a:chExt cx="6955790" cy="4445"/>
            </a:xfrm>
          </p:grpSpPr>
          <p:sp>
            <p:nvSpPr>
              <p:cNvPr id="21" name="Freeform: Shape 20">
                <a:extLst>
                  <a:ext uri="{FF2B5EF4-FFF2-40B4-BE49-F238E27FC236}">
                    <a16:creationId xmlns:a16="http://schemas.microsoft.com/office/drawing/2014/main" xmlns="" id="{8D5F99C9-EA96-7202-9EEB-BF584E704A19}"/>
                  </a:ext>
                </a:extLst>
              </p:cNvPr>
              <p:cNvSpPr/>
              <p:nvPr/>
            </p:nvSpPr>
            <p:spPr>
              <a:xfrm>
                <a:off x="2482850" y="5182234"/>
                <a:ext cx="1433195" cy="4445"/>
              </a:xfrm>
              <a:custGeom>
                <a:avLst/>
                <a:gdLst>
                  <a:gd name="connsiteX0" fmla="*/ 1433195 w 1433195"/>
                  <a:gd name="connsiteY0" fmla="*/ 4445 h 4445"/>
                  <a:gd name="connsiteX1" fmla="*/ 0 w 1433195"/>
                  <a:gd name="connsiteY1" fmla="*/ 4445 h 4445"/>
                  <a:gd name="connsiteX2" fmla="*/ 6350 w 1433195"/>
                  <a:gd name="connsiteY2" fmla="*/ 0 h 4445"/>
                  <a:gd name="connsiteX3" fmla="*/ 1433195 w 1433195"/>
                  <a:gd name="connsiteY3" fmla="*/ 0 h 4445"/>
                </a:gdLst>
                <a:ahLst/>
                <a:cxnLst>
                  <a:cxn ang="0">
                    <a:pos x="connsiteX0" y="connsiteY0"/>
                  </a:cxn>
                  <a:cxn ang="0">
                    <a:pos x="connsiteX1" y="connsiteY1"/>
                  </a:cxn>
                  <a:cxn ang="0">
                    <a:pos x="connsiteX2" y="connsiteY2"/>
                  </a:cxn>
                  <a:cxn ang="0">
                    <a:pos x="connsiteX3" y="connsiteY3"/>
                  </a:cxn>
                </a:cxnLst>
                <a:rect l="l" t="t" r="r" b="b"/>
                <a:pathLst>
                  <a:path w="1433195" h="4445">
                    <a:moveTo>
                      <a:pt x="1433195" y="4445"/>
                    </a:moveTo>
                    <a:lnTo>
                      <a:pt x="0" y="4445"/>
                    </a:lnTo>
                    <a:lnTo>
                      <a:pt x="6350" y="0"/>
                    </a:lnTo>
                    <a:lnTo>
                      <a:pt x="1433195" y="0"/>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0" scaled="1"/>
              </a:gradFill>
              <a:ln w="635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xmlns="" id="{0E2841BD-A898-348E-F850-78D0941DC84A}"/>
                  </a:ext>
                </a:extLst>
              </p:cNvPr>
              <p:cNvSpPr/>
              <p:nvPr/>
            </p:nvSpPr>
            <p:spPr>
              <a:xfrm>
                <a:off x="3916045" y="5182235"/>
                <a:ext cx="2044700" cy="4445"/>
              </a:xfrm>
              <a:custGeom>
                <a:avLst/>
                <a:gdLst>
                  <a:gd name="connsiteX0" fmla="*/ 0 w 2044700"/>
                  <a:gd name="connsiteY0" fmla="*/ 0 h 4445"/>
                  <a:gd name="connsiteX1" fmla="*/ 2044700 w 2044700"/>
                  <a:gd name="connsiteY1" fmla="*/ 0 h 4445"/>
                  <a:gd name="connsiteX2" fmla="*/ 2044700 w 2044700"/>
                  <a:gd name="connsiteY2" fmla="*/ 4445 h 4445"/>
                  <a:gd name="connsiteX3" fmla="*/ 0 w 2044700"/>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700" h="4445">
                    <a:moveTo>
                      <a:pt x="0" y="0"/>
                    </a:moveTo>
                    <a:lnTo>
                      <a:pt x="2044700" y="0"/>
                    </a:lnTo>
                    <a:lnTo>
                      <a:pt x="2044700" y="4445"/>
                    </a:lnTo>
                    <a:lnTo>
                      <a:pt x="0" y="4445"/>
                    </a:lnTo>
                    <a:close/>
                  </a:path>
                </a:pathLst>
              </a:custGeom>
              <a:gradFill>
                <a:gsLst>
                  <a:gs pos="0">
                    <a:srgbClr val="A4A4A4"/>
                  </a:gs>
                  <a:gs pos="65210">
                    <a:srgbClr val="B5B5B5"/>
                  </a:gs>
                </a:gsLst>
                <a:lin ang="0" scaled="1"/>
              </a:gradFill>
              <a:ln w="635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xmlns="" id="{BB5D312F-D901-0A3A-E3EC-2B3DE94B46D2}"/>
                  </a:ext>
                </a:extLst>
              </p:cNvPr>
              <p:cNvSpPr/>
              <p:nvPr/>
            </p:nvSpPr>
            <p:spPr>
              <a:xfrm>
                <a:off x="8005444" y="5182234"/>
                <a:ext cx="1433195" cy="4445"/>
              </a:xfrm>
              <a:custGeom>
                <a:avLst/>
                <a:gdLst>
                  <a:gd name="connsiteX0" fmla="*/ 0 w 1433195"/>
                  <a:gd name="connsiteY0" fmla="*/ 0 h 4445"/>
                  <a:gd name="connsiteX1" fmla="*/ 1426211 w 1433195"/>
                  <a:gd name="connsiteY1" fmla="*/ 0 h 4445"/>
                  <a:gd name="connsiteX2" fmla="*/ 1433196 w 1433195"/>
                  <a:gd name="connsiteY2" fmla="*/ 4445 h 4445"/>
                  <a:gd name="connsiteX3" fmla="*/ 0 w 1433195"/>
                  <a:gd name="connsiteY3" fmla="*/ 4445 h 4445"/>
                </a:gdLst>
                <a:ahLst/>
                <a:cxnLst>
                  <a:cxn ang="0">
                    <a:pos x="connsiteX0" y="connsiteY0"/>
                  </a:cxn>
                  <a:cxn ang="0">
                    <a:pos x="connsiteX1" y="connsiteY1"/>
                  </a:cxn>
                  <a:cxn ang="0">
                    <a:pos x="connsiteX2" y="connsiteY2"/>
                  </a:cxn>
                  <a:cxn ang="0">
                    <a:pos x="connsiteX3" y="connsiteY3"/>
                  </a:cxn>
                </a:cxnLst>
                <a:rect l="l" t="t" r="r" b="b"/>
                <a:pathLst>
                  <a:path w="1433195" h="4445">
                    <a:moveTo>
                      <a:pt x="0" y="0"/>
                    </a:moveTo>
                    <a:lnTo>
                      <a:pt x="1426211" y="0"/>
                    </a:lnTo>
                    <a:lnTo>
                      <a:pt x="1433196" y="4445"/>
                    </a:lnTo>
                    <a:lnTo>
                      <a:pt x="0" y="4445"/>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10800000" scaled="1"/>
              </a:gradFill>
              <a:ln w="6350"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xmlns="" id="{2A1B3AFE-4E9C-A0AD-81A6-66942554A305}"/>
                  </a:ext>
                </a:extLst>
              </p:cNvPr>
              <p:cNvSpPr/>
              <p:nvPr/>
            </p:nvSpPr>
            <p:spPr>
              <a:xfrm>
                <a:off x="5960745" y="5182234"/>
                <a:ext cx="2044699" cy="4445"/>
              </a:xfrm>
              <a:custGeom>
                <a:avLst/>
                <a:gdLst>
                  <a:gd name="connsiteX0" fmla="*/ 0 w 2044699"/>
                  <a:gd name="connsiteY0" fmla="*/ 0 h 4445"/>
                  <a:gd name="connsiteX1" fmla="*/ 2044700 w 2044699"/>
                  <a:gd name="connsiteY1" fmla="*/ 0 h 4445"/>
                  <a:gd name="connsiteX2" fmla="*/ 2044700 w 2044699"/>
                  <a:gd name="connsiteY2" fmla="*/ 4445 h 4445"/>
                  <a:gd name="connsiteX3" fmla="*/ 0 w 2044699"/>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699" h="4445">
                    <a:moveTo>
                      <a:pt x="0" y="0"/>
                    </a:moveTo>
                    <a:lnTo>
                      <a:pt x="2044700" y="0"/>
                    </a:lnTo>
                    <a:lnTo>
                      <a:pt x="2044700" y="4445"/>
                    </a:lnTo>
                    <a:lnTo>
                      <a:pt x="0" y="4445"/>
                    </a:lnTo>
                    <a:close/>
                  </a:path>
                </a:pathLst>
              </a:custGeom>
              <a:gradFill>
                <a:gsLst>
                  <a:gs pos="0">
                    <a:srgbClr val="A4A4A4"/>
                  </a:gs>
                  <a:gs pos="65210">
                    <a:srgbClr val="B5B5B5"/>
                  </a:gs>
                </a:gsLst>
                <a:lin ang="10800000" scaled="1"/>
              </a:gradFill>
              <a:ln w="6350" cap="flat">
                <a:noFill/>
                <a:prstDash val="solid"/>
                <a:miter/>
              </a:ln>
            </p:spPr>
            <p:txBody>
              <a:bodyPr rtlCol="0" anchor="ctr"/>
              <a:lstStyle/>
              <a:p>
                <a:endParaRPr lang="en-IN"/>
              </a:p>
            </p:txBody>
          </p:sp>
        </p:grpSp>
        <p:sp>
          <p:nvSpPr>
            <p:cNvPr id="15" name="Freeform: Shape 14">
              <a:extLst>
                <a:ext uri="{FF2B5EF4-FFF2-40B4-BE49-F238E27FC236}">
                  <a16:creationId xmlns:a16="http://schemas.microsoft.com/office/drawing/2014/main" xmlns="" id="{647C6839-2270-C4AA-0FA1-DFB6F67D7DF6}"/>
                </a:ext>
              </a:extLst>
            </p:cNvPr>
            <p:cNvSpPr/>
            <p:nvPr/>
          </p:nvSpPr>
          <p:spPr>
            <a:xfrm>
              <a:off x="2482850" y="524002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grpSp>
          <p:nvGrpSpPr>
            <p:cNvPr id="16" name="Graphic 5">
              <a:extLst>
                <a:ext uri="{FF2B5EF4-FFF2-40B4-BE49-F238E27FC236}">
                  <a16:creationId xmlns:a16="http://schemas.microsoft.com/office/drawing/2014/main" xmlns="" id="{ED709E0A-0E51-B193-1FF5-1D4F79D0F4B2}"/>
                </a:ext>
              </a:extLst>
            </p:cNvPr>
            <p:cNvGrpSpPr/>
            <p:nvPr/>
          </p:nvGrpSpPr>
          <p:grpSpPr>
            <a:xfrm>
              <a:off x="5458459" y="5185409"/>
              <a:ext cx="993775" cy="45085"/>
              <a:chOff x="5458459" y="5185409"/>
              <a:chExt cx="993775" cy="45085"/>
            </a:xfrm>
          </p:grpSpPr>
          <p:sp>
            <p:nvSpPr>
              <p:cNvPr id="17" name="Freeform: Shape 16">
                <a:extLst>
                  <a:ext uri="{FF2B5EF4-FFF2-40B4-BE49-F238E27FC236}">
                    <a16:creationId xmlns:a16="http://schemas.microsoft.com/office/drawing/2014/main" xmlns="" id="{36E62D3E-E0BB-F854-020A-A7CAE2DDB8FB}"/>
                  </a:ext>
                </a:extLst>
              </p:cNvPr>
              <p:cNvSpPr/>
              <p:nvPr/>
            </p:nvSpPr>
            <p:spPr>
              <a:xfrm>
                <a:off x="5459095" y="5185409"/>
                <a:ext cx="496570" cy="44450"/>
              </a:xfrm>
              <a:custGeom>
                <a:avLst/>
                <a:gdLst>
                  <a:gd name="connsiteX0" fmla="*/ 496570 w 496570"/>
                  <a:gd name="connsiteY0" fmla="*/ 44450 h 44450"/>
                  <a:gd name="connsiteX1" fmla="*/ 44450 w 496570"/>
                  <a:gd name="connsiteY1" fmla="*/ 44450 h 44450"/>
                  <a:gd name="connsiteX2" fmla="*/ 0 w 496570"/>
                  <a:gd name="connsiteY2" fmla="*/ 0 h 44450"/>
                  <a:gd name="connsiteX3" fmla="*/ 0 w 496570"/>
                  <a:gd name="connsiteY3" fmla="*/ 0 h 44450"/>
                  <a:gd name="connsiteX4" fmla="*/ 495935 w 496570"/>
                  <a:gd name="connsiteY4" fmla="*/ 0 h 44450"/>
                  <a:gd name="connsiteX5" fmla="*/ 495935 w 496570"/>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570" h="44450">
                    <a:moveTo>
                      <a:pt x="496570" y="44450"/>
                    </a:moveTo>
                    <a:lnTo>
                      <a:pt x="44450" y="44450"/>
                    </a:lnTo>
                    <a:cubicBezTo>
                      <a:pt x="20320" y="44450"/>
                      <a:pt x="0" y="24765"/>
                      <a:pt x="0" y="0"/>
                    </a:cubicBezTo>
                    <a:lnTo>
                      <a:pt x="0" y="0"/>
                    </a:lnTo>
                    <a:lnTo>
                      <a:pt x="495935" y="0"/>
                    </a:lnTo>
                    <a:lnTo>
                      <a:pt x="495935" y="44450"/>
                    </a:lnTo>
                    <a:close/>
                  </a:path>
                </a:pathLst>
              </a:custGeom>
              <a:gradFill>
                <a:gsLst>
                  <a:gs pos="783">
                    <a:srgbClr val="1E1E1E"/>
                  </a:gs>
                  <a:gs pos="15280">
                    <a:srgbClr val="383838"/>
                  </a:gs>
                  <a:gs pos="45030">
                    <a:srgbClr val="777777"/>
                  </a:gs>
                  <a:gs pos="100000">
                    <a:srgbClr val="939393"/>
                  </a:gs>
                </a:gsLst>
                <a:lin ang="0" scaled="1"/>
              </a:gradFill>
              <a:ln w="6350"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xmlns="" id="{73EEB0C5-FF76-A5D0-613C-5497D69898B6}"/>
                  </a:ext>
                </a:extLst>
              </p:cNvPr>
              <p:cNvSpPr/>
              <p:nvPr/>
            </p:nvSpPr>
            <p:spPr>
              <a:xfrm>
                <a:off x="5955665" y="5185409"/>
                <a:ext cx="495934" cy="44450"/>
              </a:xfrm>
              <a:custGeom>
                <a:avLst/>
                <a:gdLst>
                  <a:gd name="connsiteX0" fmla="*/ 0 w 495934"/>
                  <a:gd name="connsiteY0" fmla="*/ 44450 h 44450"/>
                  <a:gd name="connsiteX1" fmla="*/ 451485 w 495934"/>
                  <a:gd name="connsiteY1" fmla="*/ 44450 h 44450"/>
                  <a:gd name="connsiteX2" fmla="*/ 495935 w 495934"/>
                  <a:gd name="connsiteY2" fmla="*/ 0 h 44450"/>
                  <a:gd name="connsiteX3" fmla="*/ 495935 w 495934"/>
                  <a:gd name="connsiteY3" fmla="*/ 0 h 44450"/>
                  <a:gd name="connsiteX4" fmla="*/ 0 w 495934"/>
                  <a:gd name="connsiteY4" fmla="*/ 0 h 44450"/>
                  <a:gd name="connsiteX5" fmla="*/ 0 w 495934"/>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34" h="44450">
                    <a:moveTo>
                      <a:pt x="0" y="44450"/>
                    </a:moveTo>
                    <a:lnTo>
                      <a:pt x="451485" y="44450"/>
                    </a:lnTo>
                    <a:cubicBezTo>
                      <a:pt x="475615" y="44450"/>
                      <a:pt x="495935" y="24765"/>
                      <a:pt x="495935" y="0"/>
                    </a:cubicBezTo>
                    <a:lnTo>
                      <a:pt x="495935" y="0"/>
                    </a:lnTo>
                    <a:lnTo>
                      <a:pt x="0" y="0"/>
                    </a:lnTo>
                    <a:lnTo>
                      <a:pt x="0" y="44450"/>
                    </a:lnTo>
                    <a:close/>
                  </a:path>
                </a:pathLst>
              </a:custGeom>
              <a:gradFill>
                <a:gsLst>
                  <a:gs pos="783">
                    <a:srgbClr val="1E1E1E"/>
                  </a:gs>
                  <a:gs pos="15280">
                    <a:srgbClr val="383838"/>
                  </a:gs>
                  <a:gs pos="45030">
                    <a:srgbClr val="777777"/>
                  </a:gs>
                  <a:gs pos="100000">
                    <a:srgbClr val="939393"/>
                  </a:gs>
                </a:gsLst>
                <a:lin ang="10800000" scaled="1"/>
              </a:gradFill>
              <a:ln w="635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xmlns="" id="{C263F62A-9D6C-9095-6E48-62AAE24B176C}"/>
                  </a:ext>
                </a:extLst>
              </p:cNvPr>
              <p:cNvSpPr/>
              <p:nvPr/>
            </p:nvSpPr>
            <p:spPr>
              <a:xfrm>
                <a:off x="5459729" y="5186045"/>
                <a:ext cx="992504" cy="44450"/>
              </a:xfrm>
              <a:custGeom>
                <a:avLst/>
                <a:gdLst>
                  <a:gd name="connsiteX0" fmla="*/ 495935 w 992504"/>
                  <a:gd name="connsiteY0" fmla="*/ 0 h 44450"/>
                  <a:gd name="connsiteX1" fmla="*/ 0 w 992504"/>
                  <a:gd name="connsiteY1" fmla="*/ 0 h 44450"/>
                  <a:gd name="connsiteX2" fmla="*/ 44450 w 992504"/>
                  <a:gd name="connsiteY2" fmla="*/ 44450 h 44450"/>
                  <a:gd name="connsiteX3" fmla="*/ 496570 w 992504"/>
                  <a:gd name="connsiteY3" fmla="*/ 44450 h 44450"/>
                  <a:gd name="connsiteX4" fmla="*/ 948055 w 992504"/>
                  <a:gd name="connsiteY4" fmla="*/ 44450 h 44450"/>
                  <a:gd name="connsiteX5" fmla="*/ 992505 w 992504"/>
                  <a:gd name="connsiteY5" fmla="*/ 0 h 44450"/>
                  <a:gd name="connsiteX6" fmla="*/ 495935 w 992504"/>
                  <a:gd name="connsiteY6"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 h="44450">
                    <a:moveTo>
                      <a:pt x="495935" y="0"/>
                    </a:moveTo>
                    <a:lnTo>
                      <a:pt x="0" y="0"/>
                    </a:lnTo>
                    <a:cubicBezTo>
                      <a:pt x="0" y="24130"/>
                      <a:pt x="19685" y="44450"/>
                      <a:pt x="44450" y="44450"/>
                    </a:cubicBezTo>
                    <a:lnTo>
                      <a:pt x="496570" y="44450"/>
                    </a:lnTo>
                    <a:lnTo>
                      <a:pt x="948055" y="44450"/>
                    </a:lnTo>
                    <a:cubicBezTo>
                      <a:pt x="972185" y="44450"/>
                      <a:pt x="992505" y="24765"/>
                      <a:pt x="992505" y="0"/>
                    </a:cubicBezTo>
                    <a:lnTo>
                      <a:pt x="495935" y="0"/>
                    </a:lnTo>
                    <a:close/>
                  </a:path>
                </a:pathLst>
              </a:custGeom>
              <a:gradFill>
                <a:gsLst>
                  <a:gs pos="783">
                    <a:srgbClr val="1E1E1E"/>
                  </a:gs>
                  <a:gs pos="20710">
                    <a:srgbClr val="383838"/>
                  </a:gs>
                  <a:gs pos="45030">
                    <a:srgbClr val="5D5D5D"/>
                  </a:gs>
                  <a:gs pos="100000">
                    <a:srgbClr val="787878"/>
                  </a:gs>
                </a:gsLst>
                <a:lin ang="5400000" scaled="1"/>
              </a:gradFill>
              <a:ln w="635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xmlns="" id="{5A7B0A43-53D5-5B30-6CA5-04B0925E03F7}"/>
                  </a:ext>
                </a:extLst>
              </p:cNvPr>
              <p:cNvSpPr/>
              <p:nvPr/>
            </p:nvSpPr>
            <p:spPr>
              <a:xfrm>
                <a:off x="5458459" y="5186045"/>
                <a:ext cx="993140" cy="44450"/>
              </a:xfrm>
              <a:custGeom>
                <a:avLst/>
                <a:gdLst>
                  <a:gd name="connsiteX0" fmla="*/ 988695 w 993140"/>
                  <a:gd name="connsiteY0" fmla="*/ 0 h 44450"/>
                  <a:gd name="connsiteX1" fmla="*/ 988060 w 993140"/>
                  <a:gd name="connsiteY1" fmla="*/ 4445 h 44450"/>
                  <a:gd name="connsiteX2" fmla="*/ 948690 w 993140"/>
                  <a:gd name="connsiteY2" fmla="*/ 39370 h 44450"/>
                  <a:gd name="connsiteX3" fmla="*/ 44450 w 993140"/>
                  <a:gd name="connsiteY3" fmla="*/ 39370 h 44450"/>
                  <a:gd name="connsiteX4" fmla="*/ 5080 w 993140"/>
                  <a:gd name="connsiteY4" fmla="*/ 4445 h 44450"/>
                  <a:gd name="connsiteX5" fmla="*/ 4445 w 993140"/>
                  <a:gd name="connsiteY5" fmla="*/ 0 h 44450"/>
                  <a:gd name="connsiteX6" fmla="*/ 0 w 993140"/>
                  <a:gd name="connsiteY6" fmla="*/ 0 h 44450"/>
                  <a:gd name="connsiteX7" fmla="*/ 44450 w 993140"/>
                  <a:gd name="connsiteY7" fmla="*/ 44450 h 44450"/>
                  <a:gd name="connsiteX8" fmla="*/ 948690 w 993140"/>
                  <a:gd name="connsiteY8" fmla="*/ 44450 h 44450"/>
                  <a:gd name="connsiteX9" fmla="*/ 993140 w 993140"/>
                  <a:gd name="connsiteY9" fmla="*/ 0 h 44450"/>
                  <a:gd name="connsiteX10" fmla="*/ 988695 w 993140"/>
                  <a:gd name="connsiteY10"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3140" h="44450">
                    <a:moveTo>
                      <a:pt x="988695" y="0"/>
                    </a:moveTo>
                    <a:lnTo>
                      <a:pt x="988060" y="4445"/>
                    </a:lnTo>
                    <a:cubicBezTo>
                      <a:pt x="985520" y="24130"/>
                      <a:pt x="969010" y="39370"/>
                      <a:pt x="948690" y="39370"/>
                    </a:cubicBezTo>
                    <a:lnTo>
                      <a:pt x="44450" y="39370"/>
                    </a:lnTo>
                    <a:cubicBezTo>
                      <a:pt x="24130" y="39370"/>
                      <a:pt x="7620" y="24130"/>
                      <a:pt x="5080" y="4445"/>
                    </a:cubicBezTo>
                    <a:lnTo>
                      <a:pt x="4445" y="0"/>
                    </a:lnTo>
                    <a:lnTo>
                      <a:pt x="0" y="0"/>
                    </a:lnTo>
                    <a:cubicBezTo>
                      <a:pt x="0" y="24130"/>
                      <a:pt x="19685" y="44450"/>
                      <a:pt x="44450" y="44450"/>
                    </a:cubicBezTo>
                    <a:lnTo>
                      <a:pt x="948690" y="44450"/>
                    </a:lnTo>
                    <a:cubicBezTo>
                      <a:pt x="972820" y="44450"/>
                      <a:pt x="993140" y="24765"/>
                      <a:pt x="993140" y="0"/>
                    </a:cubicBezTo>
                    <a:lnTo>
                      <a:pt x="988695" y="0"/>
                    </a:lnTo>
                    <a:close/>
                  </a:path>
                </a:pathLst>
              </a:custGeom>
              <a:solidFill>
                <a:srgbClr val="C8C8C8"/>
              </a:solidFill>
              <a:ln w="6350" cap="flat">
                <a:noFill/>
                <a:prstDash val="solid"/>
                <a:miter/>
              </a:ln>
            </p:spPr>
            <p:txBody>
              <a:bodyPr rtlCol="0" anchor="ctr"/>
              <a:lstStyle/>
              <a:p>
                <a:endParaRPr lang="en-IN"/>
              </a:p>
            </p:txBody>
          </p:sp>
        </p:grpSp>
      </p:grpSp>
      <p:sp>
        <p:nvSpPr>
          <p:cNvPr id="79" name="Shape 413">
            <a:extLst>
              <a:ext uri="{FF2B5EF4-FFF2-40B4-BE49-F238E27FC236}">
                <a16:creationId xmlns:a16="http://schemas.microsoft.com/office/drawing/2014/main" xmlns="" id="{17EBD429-31A4-237F-D9C2-6C4C5F0C01F1}"/>
              </a:ext>
            </a:extLst>
          </p:cNvPr>
          <p:cNvSpPr>
            <a:spLocks noGrp="1"/>
          </p:cNvSpPr>
          <p:nvPr>
            <p:ph type="pic" sz="quarter" idx="13"/>
          </p:nvPr>
        </p:nvSpPr>
        <p:spPr>
          <a:xfrm>
            <a:off x="6026959" y="1999272"/>
            <a:ext cx="5256127" cy="3301116"/>
          </a:xfrm>
          <a:prstGeom prst="rect">
            <a:avLst/>
          </a:prstGeom>
        </p:spPr>
        <p:txBody>
          <a:bodyPr lIns="91439" tIns="45719" rIns="91439" bIns="45719" anchor="t">
            <a:noAutofit/>
          </a:bodyPr>
          <a:lstStyle/>
          <a:p>
            <a:endParaRPr dirty="0"/>
          </a:p>
        </p:txBody>
      </p:sp>
    </p:spTree>
    <p:extLst>
      <p:ext uri="{BB962C8B-B14F-4D97-AF65-F5344CB8AC3E}">
        <p14:creationId xmlns:p14="http://schemas.microsoft.com/office/powerpoint/2010/main" xmlns="" val="306130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grpSp>
        <p:nvGrpSpPr>
          <p:cNvPr id="4" name="Graphic 5">
            <a:extLst>
              <a:ext uri="{FF2B5EF4-FFF2-40B4-BE49-F238E27FC236}">
                <a16:creationId xmlns:a16="http://schemas.microsoft.com/office/drawing/2014/main" xmlns="" id="{F72D3C31-5863-07B8-9235-962855F7C31B}"/>
              </a:ext>
            </a:extLst>
          </p:cNvPr>
          <p:cNvGrpSpPr/>
          <p:nvPr userDrawn="1"/>
        </p:nvGrpSpPr>
        <p:grpSpPr>
          <a:xfrm>
            <a:off x="76200" y="2058853"/>
            <a:ext cx="6445329" cy="3727511"/>
            <a:chOff x="2482850" y="1416050"/>
            <a:chExt cx="6955790" cy="4022725"/>
          </a:xfrm>
        </p:grpSpPr>
        <p:grpSp>
          <p:nvGrpSpPr>
            <p:cNvPr id="6" name="Graphic 5">
              <a:extLst>
                <a:ext uri="{FF2B5EF4-FFF2-40B4-BE49-F238E27FC236}">
                  <a16:creationId xmlns:a16="http://schemas.microsoft.com/office/drawing/2014/main" xmlns="" id="{62BAA8A9-5209-308A-0398-E90F906A4199}"/>
                </a:ext>
              </a:extLst>
            </p:cNvPr>
            <p:cNvGrpSpPr/>
            <p:nvPr/>
          </p:nvGrpSpPr>
          <p:grpSpPr>
            <a:xfrm>
              <a:off x="3136900" y="1416050"/>
              <a:ext cx="5638800" cy="3879850"/>
              <a:chOff x="3136900" y="1416050"/>
              <a:chExt cx="5638800" cy="3879850"/>
            </a:xfrm>
            <a:solidFill>
              <a:srgbClr val="0C0C0C"/>
            </a:solidFill>
          </p:grpSpPr>
          <p:sp>
            <p:nvSpPr>
              <p:cNvPr id="77" name="Freeform: Shape 76">
                <a:extLst>
                  <a:ext uri="{FF2B5EF4-FFF2-40B4-BE49-F238E27FC236}">
                    <a16:creationId xmlns:a16="http://schemas.microsoft.com/office/drawing/2014/main" xmlns="" id="{5FFD9A82-5982-792B-B856-972992B8A5D8}"/>
                  </a:ext>
                </a:extLst>
              </p:cNvPr>
              <p:cNvSpPr/>
              <p:nvPr/>
            </p:nvSpPr>
            <p:spPr>
              <a:xfrm>
                <a:off x="3148329" y="1426844"/>
                <a:ext cx="5614670" cy="3858259"/>
              </a:xfrm>
              <a:custGeom>
                <a:avLst/>
                <a:gdLst>
                  <a:gd name="connsiteX0" fmla="*/ 0 w 5614670"/>
                  <a:gd name="connsiteY0" fmla="*/ 3689985 h 3858259"/>
                  <a:gd name="connsiteX1" fmla="*/ 0 w 5614670"/>
                  <a:gd name="connsiteY1" fmla="*/ 168275 h 3858259"/>
                  <a:gd name="connsiteX2" fmla="*/ 168275 w 5614670"/>
                  <a:gd name="connsiteY2" fmla="*/ 0 h 3858259"/>
                  <a:gd name="connsiteX3" fmla="*/ 5446395 w 5614670"/>
                  <a:gd name="connsiteY3" fmla="*/ 0 h 3858259"/>
                  <a:gd name="connsiteX4" fmla="*/ 5614670 w 5614670"/>
                  <a:gd name="connsiteY4" fmla="*/ 168275 h 3858259"/>
                  <a:gd name="connsiteX5" fmla="*/ 5614670 w 5614670"/>
                  <a:gd name="connsiteY5" fmla="*/ 3689985 h 3858259"/>
                  <a:gd name="connsiteX6" fmla="*/ 5446395 w 5614670"/>
                  <a:gd name="connsiteY6" fmla="*/ 3858260 h 3858259"/>
                  <a:gd name="connsiteX7" fmla="*/ 168910 w 5614670"/>
                  <a:gd name="connsiteY7" fmla="*/ 3858260 h 3858259"/>
                  <a:gd name="connsiteX8" fmla="*/ 0 w 5614670"/>
                  <a:gd name="connsiteY8" fmla="*/ 3689985 h 3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4670" h="3858259">
                    <a:moveTo>
                      <a:pt x="0" y="3689985"/>
                    </a:moveTo>
                    <a:lnTo>
                      <a:pt x="0" y="168275"/>
                    </a:lnTo>
                    <a:cubicBezTo>
                      <a:pt x="0" y="74930"/>
                      <a:pt x="75565" y="0"/>
                      <a:pt x="168275" y="0"/>
                    </a:cubicBezTo>
                    <a:lnTo>
                      <a:pt x="5446395" y="0"/>
                    </a:lnTo>
                    <a:cubicBezTo>
                      <a:pt x="5539740" y="0"/>
                      <a:pt x="5614670" y="75565"/>
                      <a:pt x="5614670" y="168275"/>
                    </a:cubicBezTo>
                    <a:lnTo>
                      <a:pt x="5614670" y="3689985"/>
                    </a:lnTo>
                    <a:cubicBezTo>
                      <a:pt x="5614670" y="3783330"/>
                      <a:pt x="5539105" y="3858260"/>
                      <a:pt x="5446395" y="3858260"/>
                    </a:cubicBezTo>
                    <a:lnTo>
                      <a:pt x="168910" y="3858260"/>
                    </a:lnTo>
                    <a:cubicBezTo>
                      <a:pt x="75565" y="3858260"/>
                      <a:pt x="0" y="3783330"/>
                      <a:pt x="0" y="3689985"/>
                    </a:cubicBezTo>
                    <a:close/>
                  </a:path>
                </a:pathLst>
              </a:custGeom>
              <a:solidFill>
                <a:srgbClr val="0C0C0C"/>
              </a:solidFill>
              <a:ln w="6350" cap="flat">
                <a:noFill/>
                <a:prstDash val="solid"/>
                <a:miter/>
              </a:ln>
            </p:spPr>
            <p:txBody>
              <a:bodyPr rtlCol="0" anchor="ctr"/>
              <a:lstStyle/>
              <a:p>
                <a:endParaRPr lang="en-IN"/>
              </a:p>
            </p:txBody>
          </p:sp>
          <p:pic>
            <p:nvPicPr>
              <p:cNvPr id="78" name="Picture 77">
                <a:extLst>
                  <a:ext uri="{FF2B5EF4-FFF2-40B4-BE49-F238E27FC236}">
                    <a16:creationId xmlns:a16="http://schemas.microsoft.com/office/drawing/2014/main" xmlns="" id="{DB9CB7C9-DF79-2D31-DB53-67380C3AD984}"/>
                  </a:ext>
                </a:extLst>
              </p:cNvPr>
              <p:cNvPicPr>
                <a:picLocks noChangeAspect="1"/>
              </p:cNvPicPr>
              <p:nvPr/>
            </p:nvPicPr>
            <p:blipFill>
              <a:blip r:embed="rId3"/>
              <a:stretch>
                <a:fillRect/>
              </a:stretch>
            </p:blipFill>
            <p:spPr>
              <a:xfrm>
                <a:off x="3136900" y="1416050"/>
                <a:ext cx="5638800" cy="3879850"/>
              </a:xfrm>
              <a:custGeom>
                <a:avLst/>
                <a:gdLst>
                  <a:gd name="connsiteX0" fmla="*/ 494 w 5638800"/>
                  <a:gd name="connsiteY0" fmla="*/ 223 h 3879850"/>
                  <a:gd name="connsiteX1" fmla="*/ 5639294 w 5638800"/>
                  <a:gd name="connsiteY1" fmla="*/ 223 h 3879850"/>
                  <a:gd name="connsiteX2" fmla="*/ 5639294 w 5638800"/>
                  <a:gd name="connsiteY2" fmla="*/ 3880073 h 3879850"/>
                  <a:gd name="connsiteX3" fmla="*/ 494 w 5638800"/>
                  <a:gd name="connsiteY3" fmla="*/ 3880073 h 3879850"/>
                </a:gdLst>
                <a:ahLst/>
                <a:cxnLst>
                  <a:cxn ang="0">
                    <a:pos x="connsiteX0" y="connsiteY0"/>
                  </a:cxn>
                  <a:cxn ang="0">
                    <a:pos x="connsiteX1" y="connsiteY1"/>
                  </a:cxn>
                  <a:cxn ang="0">
                    <a:pos x="connsiteX2" y="connsiteY2"/>
                  </a:cxn>
                  <a:cxn ang="0">
                    <a:pos x="connsiteX3" y="connsiteY3"/>
                  </a:cxn>
                </a:cxnLst>
                <a:rect l="l" t="t" r="r" b="b"/>
                <a:pathLst>
                  <a:path w="5638800" h="3879850">
                    <a:moveTo>
                      <a:pt x="494" y="223"/>
                    </a:moveTo>
                    <a:lnTo>
                      <a:pt x="5639294" y="223"/>
                    </a:lnTo>
                    <a:lnTo>
                      <a:pt x="5639294" y="3880073"/>
                    </a:lnTo>
                    <a:lnTo>
                      <a:pt x="494" y="3880073"/>
                    </a:lnTo>
                    <a:close/>
                  </a:path>
                </a:pathLst>
              </a:custGeom>
            </p:spPr>
          </p:pic>
        </p:grpSp>
        <p:sp>
          <p:nvSpPr>
            <p:cNvPr id="7" name="Freeform: Shape 6">
              <a:extLst>
                <a:ext uri="{FF2B5EF4-FFF2-40B4-BE49-F238E27FC236}">
                  <a16:creationId xmlns:a16="http://schemas.microsoft.com/office/drawing/2014/main" xmlns="" id="{3E7C9E1A-AA4F-F0DA-6E70-8F9088F6E543}"/>
                </a:ext>
              </a:extLst>
            </p:cNvPr>
            <p:cNvSpPr/>
            <p:nvPr/>
          </p:nvSpPr>
          <p:spPr>
            <a:xfrm>
              <a:off x="3155950" y="1435100"/>
              <a:ext cx="5600700" cy="3843020"/>
            </a:xfrm>
            <a:custGeom>
              <a:avLst/>
              <a:gdLst>
                <a:gd name="connsiteX0" fmla="*/ 5440045 w 5600700"/>
                <a:gd name="connsiteY0" fmla="*/ 10795 h 3843020"/>
                <a:gd name="connsiteX1" fmla="*/ 5589270 w 5600700"/>
                <a:gd name="connsiteY1" fmla="*/ 160020 h 3843020"/>
                <a:gd name="connsiteX2" fmla="*/ 5589270 w 5600700"/>
                <a:gd name="connsiteY2" fmla="*/ 3683000 h 3843020"/>
                <a:gd name="connsiteX3" fmla="*/ 5440045 w 5600700"/>
                <a:gd name="connsiteY3" fmla="*/ 3832225 h 3843020"/>
                <a:gd name="connsiteX4" fmla="*/ 160020 w 5600700"/>
                <a:gd name="connsiteY4" fmla="*/ 3832225 h 3843020"/>
                <a:gd name="connsiteX5" fmla="*/ 10795 w 5600700"/>
                <a:gd name="connsiteY5" fmla="*/ 3683000 h 3843020"/>
                <a:gd name="connsiteX6" fmla="*/ 10795 w 5600700"/>
                <a:gd name="connsiteY6" fmla="*/ 160020 h 3843020"/>
                <a:gd name="connsiteX7" fmla="*/ 160020 w 5600700"/>
                <a:gd name="connsiteY7" fmla="*/ 10795 h 3843020"/>
                <a:gd name="connsiteX8" fmla="*/ 5440045 w 5600700"/>
                <a:gd name="connsiteY8" fmla="*/ 10795 h 3843020"/>
                <a:gd name="connsiteX9" fmla="*/ 5440045 w 5600700"/>
                <a:gd name="connsiteY9" fmla="*/ 0 h 3843020"/>
                <a:gd name="connsiteX10" fmla="*/ 160020 w 5600700"/>
                <a:gd name="connsiteY10" fmla="*/ 0 h 3843020"/>
                <a:gd name="connsiteX11" fmla="*/ 0 w 5600700"/>
                <a:gd name="connsiteY11" fmla="*/ 160020 h 3843020"/>
                <a:gd name="connsiteX12" fmla="*/ 0 w 5600700"/>
                <a:gd name="connsiteY12" fmla="*/ 3683000 h 3843020"/>
                <a:gd name="connsiteX13" fmla="*/ 160020 w 5600700"/>
                <a:gd name="connsiteY13" fmla="*/ 3843020 h 3843020"/>
                <a:gd name="connsiteX14" fmla="*/ 5440681 w 5600700"/>
                <a:gd name="connsiteY14" fmla="*/ 3843020 h 3843020"/>
                <a:gd name="connsiteX15" fmla="*/ 5600700 w 5600700"/>
                <a:gd name="connsiteY15" fmla="*/ 3683000 h 3843020"/>
                <a:gd name="connsiteX16" fmla="*/ 5600700 w 5600700"/>
                <a:gd name="connsiteY16" fmla="*/ 160020 h 3843020"/>
                <a:gd name="connsiteX17" fmla="*/ 5440045 w 5600700"/>
                <a:gd name="connsiteY17" fmla="*/ 0 h 3843020"/>
                <a:gd name="connsiteX18" fmla="*/ 5440045 w 5600700"/>
                <a:gd name="connsiteY18" fmla="*/ 0 h 384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0700" h="3843020">
                  <a:moveTo>
                    <a:pt x="5440045" y="10795"/>
                  </a:moveTo>
                  <a:cubicBezTo>
                    <a:pt x="5522595" y="10795"/>
                    <a:pt x="5589270" y="77470"/>
                    <a:pt x="5589270" y="160020"/>
                  </a:cubicBezTo>
                  <a:lnTo>
                    <a:pt x="5589270" y="3683000"/>
                  </a:lnTo>
                  <a:cubicBezTo>
                    <a:pt x="5589270" y="3765550"/>
                    <a:pt x="5522595" y="3832225"/>
                    <a:pt x="5440045" y="3832225"/>
                  </a:cubicBezTo>
                  <a:lnTo>
                    <a:pt x="160020" y="3832225"/>
                  </a:lnTo>
                  <a:cubicBezTo>
                    <a:pt x="77470" y="3832225"/>
                    <a:pt x="10795" y="3765550"/>
                    <a:pt x="10795" y="3683000"/>
                  </a:cubicBezTo>
                  <a:lnTo>
                    <a:pt x="10795" y="160020"/>
                  </a:lnTo>
                  <a:cubicBezTo>
                    <a:pt x="10795" y="77470"/>
                    <a:pt x="77470" y="10795"/>
                    <a:pt x="160020" y="10795"/>
                  </a:cubicBezTo>
                  <a:lnTo>
                    <a:pt x="5440045" y="10795"/>
                  </a:lnTo>
                  <a:moveTo>
                    <a:pt x="5440045" y="0"/>
                  </a:moveTo>
                  <a:lnTo>
                    <a:pt x="160020" y="0"/>
                  </a:lnTo>
                  <a:cubicBezTo>
                    <a:pt x="71755" y="0"/>
                    <a:pt x="0" y="71755"/>
                    <a:pt x="0" y="160020"/>
                  </a:cubicBezTo>
                  <a:lnTo>
                    <a:pt x="0" y="3683000"/>
                  </a:lnTo>
                  <a:cubicBezTo>
                    <a:pt x="0" y="3771265"/>
                    <a:pt x="71755" y="3843020"/>
                    <a:pt x="160020" y="3843020"/>
                  </a:cubicBezTo>
                  <a:lnTo>
                    <a:pt x="5440681" y="3843020"/>
                  </a:lnTo>
                  <a:cubicBezTo>
                    <a:pt x="5528945" y="3843020"/>
                    <a:pt x="5600700" y="3771265"/>
                    <a:pt x="5600700" y="3683000"/>
                  </a:cubicBezTo>
                  <a:lnTo>
                    <a:pt x="5600700" y="160020"/>
                  </a:lnTo>
                  <a:cubicBezTo>
                    <a:pt x="5600065" y="71755"/>
                    <a:pt x="5528945" y="0"/>
                    <a:pt x="5440045" y="0"/>
                  </a:cubicBezTo>
                  <a:lnTo>
                    <a:pt x="5440045" y="0"/>
                  </a:lnTo>
                  <a:close/>
                </a:path>
              </a:pathLst>
            </a:custGeom>
            <a:solidFill>
              <a:srgbClr val="191919"/>
            </a:solidFill>
            <a:ln w="6350"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xmlns="" id="{6A418448-7F8D-A83F-E4D8-FAC9A708981F}"/>
                </a:ext>
              </a:extLst>
            </p:cNvPr>
            <p:cNvSpPr/>
            <p:nvPr/>
          </p:nvSpPr>
          <p:spPr>
            <a:xfrm>
              <a:off x="3166745" y="5100954"/>
              <a:ext cx="5577839" cy="177165"/>
            </a:xfrm>
            <a:custGeom>
              <a:avLst/>
              <a:gdLst>
                <a:gd name="connsiteX0" fmla="*/ 5414010 w 5577839"/>
                <a:gd name="connsiteY0" fmla="*/ 177165 h 177165"/>
                <a:gd name="connsiteX1" fmla="*/ 163830 w 5577839"/>
                <a:gd name="connsiteY1" fmla="*/ 177165 h 177165"/>
                <a:gd name="connsiteX2" fmla="*/ 0 w 5577839"/>
                <a:gd name="connsiteY2" fmla="*/ 13335 h 177165"/>
                <a:gd name="connsiteX3" fmla="*/ 0 w 5577839"/>
                <a:gd name="connsiteY3" fmla="*/ 0 h 177165"/>
                <a:gd name="connsiteX4" fmla="*/ 5577840 w 5577839"/>
                <a:gd name="connsiteY4" fmla="*/ 0 h 177165"/>
                <a:gd name="connsiteX5" fmla="*/ 5577840 w 5577839"/>
                <a:gd name="connsiteY5" fmla="*/ 13335 h 177165"/>
                <a:gd name="connsiteX6" fmla="*/ 5414010 w 5577839"/>
                <a:gd name="connsiteY6" fmla="*/ 177165 h 17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7839" h="177165">
                  <a:moveTo>
                    <a:pt x="5414010" y="177165"/>
                  </a:moveTo>
                  <a:lnTo>
                    <a:pt x="163830" y="177165"/>
                  </a:lnTo>
                  <a:cubicBezTo>
                    <a:pt x="73660" y="177165"/>
                    <a:pt x="0" y="104140"/>
                    <a:pt x="0" y="13335"/>
                  </a:cubicBezTo>
                  <a:lnTo>
                    <a:pt x="0" y="0"/>
                  </a:lnTo>
                  <a:lnTo>
                    <a:pt x="5577840" y="0"/>
                  </a:lnTo>
                  <a:lnTo>
                    <a:pt x="5577840" y="13335"/>
                  </a:lnTo>
                  <a:cubicBezTo>
                    <a:pt x="5577840" y="103505"/>
                    <a:pt x="5504180" y="177165"/>
                    <a:pt x="5414010" y="177165"/>
                  </a:cubicBezTo>
                  <a:close/>
                </a:path>
              </a:pathLst>
            </a:custGeom>
            <a:solidFill>
              <a:srgbClr val="1B1B1B"/>
            </a:solidFill>
            <a:ln w="6350" cap="flat">
              <a:noFill/>
              <a:prstDash val="solid"/>
              <a:miter/>
            </a:ln>
          </p:spPr>
          <p:txBody>
            <a:bodyPr rtlCol="0" anchor="ctr"/>
            <a:lstStyle/>
            <a:p>
              <a:endParaRPr lang="en-IN"/>
            </a:p>
          </p:txBody>
        </p:sp>
        <p:grpSp>
          <p:nvGrpSpPr>
            <p:cNvPr id="9" name="Graphic 5">
              <a:extLst>
                <a:ext uri="{FF2B5EF4-FFF2-40B4-BE49-F238E27FC236}">
                  <a16:creationId xmlns:a16="http://schemas.microsoft.com/office/drawing/2014/main" xmlns="" id="{4965C2A7-C612-0B6F-73E9-373A948663E3}"/>
                </a:ext>
              </a:extLst>
            </p:cNvPr>
            <p:cNvGrpSpPr/>
            <p:nvPr/>
          </p:nvGrpSpPr>
          <p:grpSpPr>
            <a:xfrm>
              <a:off x="5949950" y="1460500"/>
              <a:ext cx="31750" cy="38100"/>
              <a:chOff x="5949950" y="1460500"/>
              <a:chExt cx="31750" cy="38100"/>
            </a:xfrm>
          </p:grpSpPr>
          <p:pic>
            <p:nvPicPr>
              <p:cNvPr id="29" name="Picture 28">
                <a:extLst>
                  <a:ext uri="{FF2B5EF4-FFF2-40B4-BE49-F238E27FC236}">
                    <a16:creationId xmlns:a16="http://schemas.microsoft.com/office/drawing/2014/main" xmlns="" id="{1D2F2E76-7DC3-0B04-6CD8-7010126DFDB5}"/>
                  </a:ext>
                </a:extLst>
              </p:cNvPr>
              <p:cNvPicPr>
                <a:picLocks noChangeAspect="1"/>
              </p:cNvPicPr>
              <p:nvPr/>
            </p:nvPicPr>
            <p:blipFill>
              <a:blip r:embed="rId4"/>
              <a:stretch>
                <a:fillRect/>
              </a:stretch>
            </p:blipFill>
            <p:spPr>
              <a:xfrm>
                <a:off x="5949950" y="1460500"/>
                <a:ext cx="31750" cy="38100"/>
              </a:xfrm>
              <a:custGeom>
                <a:avLst/>
                <a:gdLst>
                  <a:gd name="connsiteX0" fmla="*/ 937 w 31750"/>
                  <a:gd name="connsiteY0" fmla="*/ 230 h 38100"/>
                  <a:gd name="connsiteX1" fmla="*/ 32687 w 31750"/>
                  <a:gd name="connsiteY1" fmla="*/ 230 h 38100"/>
                  <a:gd name="connsiteX2" fmla="*/ 32687 w 31750"/>
                  <a:gd name="connsiteY2" fmla="*/ 38330 h 38100"/>
                  <a:gd name="connsiteX3" fmla="*/ 937 w 31750"/>
                  <a:gd name="connsiteY3" fmla="*/ 38330 h 38100"/>
                </a:gdLst>
                <a:ahLst/>
                <a:cxnLst>
                  <a:cxn ang="0">
                    <a:pos x="connsiteX0" y="connsiteY0"/>
                  </a:cxn>
                  <a:cxn ang="0">
                    <a:pos x="connsiteX1" y="connsiteY1"/>
                  </a:cxn>
                  <a:cxn ang="0">
                    <a:pos x="connsiteX2" y="connsiteY2"/>
                  </a:cxn>
                  <a:cxn ang="0">
                    <a:pos x="connsiteX3" y="connsiteY3"/>
                  </a:cxn>
                </a:cxnLst>
                <a:rect l="l" t="t" r="r" b="b"/>
                <a:pathLst>
                  <a:path w="31750" h="38100">
                    <a:moveTo>
                      <a:pt x="937" y="230"/>
                    </a:moveTo>
                    <a:lnTo>
                      <a:pt x="32687" y="230"/>
                    </a:lnTo>
                    <a:lnTo>
                      <a:pt x="32687" y="38330"/>
                    </a:lnTo>
                    <a:lnTo>
                      <a:pt x="937" y="38330"/>
                    </a:lnTo>
                    <a:close/>
                  </a:path>
                </a:pathLst>
              </a:custGeom>
            </p:spPr>
          </p:pic>
          <p:sp>
            <p:nvSpPr>
              <p:cNvPr id="30" name="Freeform: Shape 29">
                <a:extLst>
                  <a:ext uri="{FF2B5EF4-FFF2-40B4-BE49-F238E27FC236}">
                    <a16:creationId xmlns:a16="http://schemas.microsoft.com/office/drawing/2014/main" xmlns="" id="{0983EC41-39A6-D9ED-6D3D-A713F5E8FCDE}"/>
                  </a:ext>
                </a:extLst>
              </p:cNvPr>
              <p:cNvSpPr/>
              <p:nvPr/>
            </p:nvSpPr>
            <p:spPr>
              <a:xfrm>
                <a:off x="5955029" y="1467485"/>
                <a:ext cx="22860" cy="22859"/>
              </a:xfrm>
              <a:custGeom>
                <a:avLst/>
                <a:gdLst>
                  <a:gd name="connsiteX0" fmla="*/ 11430 w 22860"/>
                  <a:gd name="connsiteY0" fmla="*/ 22860 h 22859"/>
                  <a:gd name="connsiteX1" fmla="*/ 0 w 22860"/>
                  <a:gd name="connsiteY1" fmla="*/ 11430 h 22859"/>
                  <a:gd name="connsiteX2" fmla="*/ 11430 w 22860"/>
                  <a:gd name="connsiteY2" fmla="*/ 0 h 22859"/>
                  <a:gd name="connsiteX3" fmla="*/ 22860 w 22860"/>
                  <a:gd name="connsiteY3" fmla="*/ 11430 h 22859"/>
                  <a:gd name="connsiteX4" fmla="*/ 11430 w 22860"/>
                  <a:gd name="connsiteY4" fmla="*/ 2286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 h="22859">
                    <a:moveTo>
                      <a:pt x="11430" y="22860"/>
                    </a:moveTo>
                    <a:cubicBezTo>
                      <a:pt x="5080" y="22860"/>
                      <a:pt x="0" y="17780"/>
                      <a:pt x="0" y="11430"/>
                    </a:cubicBezTo>
                    <a:cubicBezTo>
                      <a:pt x="0" y="5080"/>
                      <a:pt x="5080" y="0"/>
                      <a:pt x="11430" y="0"/>
                    </a:cubicBezTo>
                    <a:cubicBezTo>
                      <a:pt x="17780" y="0"/>
                      <a:pt x="22860" y="5080"/>
                      <a:pt x="22860" y="11430"/>
                    </a:cubicBezTo>
                    <a:cubicBezTo>
                      <a:pt x="22860" y="17780"/>
                      <a:pt x="17780" y="22860"/>
                      <a:pt x="11430" y="22860"/>
                    </a:cubicBezTo>
                    <a:close/>
                  </a:path>
                </a:pathLst>
              </a:custGeom>
              <a:solidFill>
                <a:srgbClr val="0D0D0D"/>
              </a:solidFill>
              <a:ln w="6350" cap="flat">
                <a:noFill/>
                <a:prstDash val="solid"/>
                <a:miter/>
              </a:ln>
            </p:spPr>
            <p:txBody>
              <a:bodyPr rtlCol="0" anchor="ctr"/>
              <a:lstStyle/>
              <a:p>
                <a:endParaRPr lang="en-IN"/>
              </a:p>
            </p:txBody>
          </p:sp>
          <p:grpSp>
            <p:nvGrpSpPr>
              <p:cNvPr id="33" name="Graphic 5">
                <a:extLst>
                  <a:ext uri="{FF2B5EF4-FFF2-40B4-BE49-F238E27FC236}">
                    <a16:creationId xmlns:a16="http://schemas.microsoft.com/office/drawing/2014/main" xmlns="" id="{8DDC8B51-49CA-4F8A-C331-B45A025910B2}"/>
                  </a:ext>
                </a:extLst>
              </p:cNvPr>
              <p:cNvGrpSpPr/>
              <p:nvPr/>
            </p:nvGrpSpPr>
            <p:grpSpPr>
              <a:xfrm>
                <a:off x="5955938" y="1472950"/>
                <a:ext cx="12718" cy="15887"/>
                <a:chOff x="5955938" y="1472950"/>
                <a:chExt cx="12718" cy="15887"/>
              </a:xfrm>
            </p:grpSpPr>
            <p:sp>
              <p:nvSpPr>
                <p:cNvPr id="60" name="Freeform: Shape 59">
                  <a:extLst>
                    <a:ext uri="{FF2B5EF4-FFF2-40B4-BE49-F238E27FC236}">
                      <a16:creationId xmlns:a16="http://schemas.microsoft.com/office/drawing/2014/main" xmlns="" id="{0B92A99D-ADCA-7FDC-C19F-889387B165B1}"/>
                    </a:ext>
                  </a:extLst>
                </p:cNvPr>
                <p:cNvSpPr/>
                <p:nvPr/>
              </p:nvSpPr>
              <p:spPr>
                <a:xfrm>
                  <a:off x="5955938" y="1472950"/>
                  <a:ext cx="12378" cy="15887"/>
                </a:xfrm>
                <a:custGeom>
                  <a:avLst/>
                  <a:gdLst>
                    <a:gd name="connsiteX0" fmla="*/ 8617 w 12378"/>
                    <a:gd name="connsiteY0" fmla="*/ 6599 h 15887"/>
                    <a:gd name="connsiteX1" fmla="*/ 3537 w 12378"/>
                    <a:gd name="connsiteY1" fmla="*/ 249 h 15887"/>
                    <a:gd name="connsiteX2" fmla="*/ 1632 w 12378"/>
                    <a:gd name="connsiteY2" fmla="*/ 11679 h 15887"/>
                    <a:gd name="connsiteX3" fmla="*/ 11792 w 12378"/>
                    <a:gd name="connsiteY3" fmla="*/ 14219 h 15887"/>
                    <a:gd name="connsiteX4" fmla="*/ 8617 w 12378"/>
                    <a:gd name="connsiteY4" fmla="*/ 6599 h 1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8" h="15887">
                      <a:moveTo>
                        <a:pt x="8617" y="6599"/>
                      </a:moveTo>
                      <a:cubicBezTo>
                        <a:pt x="6712" y="2789"/>
                        <a:pt x="6712" y="-1021"/>
                        <a:pt x="3537" y="249"/>
                      </a:cubicBezTo>
                      <a:cubicBezTo>
                        <a:pt x="362" y="1519"/>
                        <a:pt x="-1543" y="5964"/>
                        <a:pt x="1632" y="11679"/>
                      </a:cubicBezTo>
                      <a:cubicBezTo>
                        <a:pt x="4807" y="16759"/>
                        <a:pt x="9887" y="16759"/>
                        <a:pt x="11792" y="14219"/>
                      </a:cubicBezTo>
                      <a:cubicBezTo>
                        <a:pt x="13696" y="11679"/>
                        <a:pt x="10521" y="10409"/>
                        <a:pt x="8617" y="6599"/>
                      </a:cubicBezTo>
                      <a:close/>
                    </a:path>
                  </a:pathLst>
                </a:custGeom>
                <a:solidFill>
                  <a:srgbClr val="2F2F2F">
                    <a:alpha val="0"/>
                  </a:srgbClr>
                </a:solidFill>
                <a:ln w="6350"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xmlns="" id="{319783B7-0153-0711-70D2-E4FA2D8FE58B}"/>
                    </a:ext>
                  </a:extLst>
                </p:cNvPr>
                <p:cNvSpPr/>
                <p:nvPr/>
              </p:nvSpPr>
              <p:spPr>
                <a:xfrm>
                  <a:off x="5956573" y="1473118"/>
                  <a:ext cx="12083" cy="14815"/>
                </a:xfrm>
                <a:custGeom>
                  <a:avLst/>
                  <a:gdLst>
                    <a:gd name="connsiteX0" fmla="*/ 7982 w 12083"/>
                    <a:gd name="connsiteY0" fmla="*/ 6431 h 14815"/>
                    <a:gd name="connsiteX1" fmla="*/ 3537 w 12083"/>
                    <a:gd name="connsiteY1" fmla="*/ 81 h 14815"/>
                    <a:gd name="connsiteX2" fmla="*/ 1632 w 12083"/>
                    <a:gd name="connsiteY2" fmla="*/ 10876 h 14815"/>
                    <a:gd name="connsiteX3" fmla="*/ 11792 w 12083"/>
                    <a:gd name="connsiteY3" fmla="*/ 13416 h 14815"/>
                    <a:gd name="connsiteX4" fmla="*/ 7982 w 12083"/>
                    <a:gd name="connsiteY4" fmla="*/ 6431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3" h="14815">
                      <a:moveTo>
                        <a:pt x="7982" y="6431"/>
                      </a:moveTo>
                      <a:cubicBezTo>
                        <a:pt x="6077" y="2621"/>
                        <a:pt x="6712" y="-554"/>
                        <a:pt x="3537" y="81"/>
                      </a:cubicBezTo>
                      <a:cubicBezTo>
                        <a:pt x="362" y="1351"/>
                        <a:pt x="-1543" y="5796"/>
                        <a:pt x="1632" y="10876"/>
                      </a:cubicBezTo>
                      <a:cubicBezTo>
                        <a:pt x="4172" y="15956"/>
                        <a:pt x="9887" y="15321"/>
                        <a:pt x="11792" y="13416"/>
                      </a:cubicBezTo>
                      <a:cubicBezTo>
                        <a:pt x="13062" y="10876"/>
                        <a:pt x="9887" y="10241"/>
                        <a:pt x="7982" y="6431"/>
                      </a:cubicBezTo>
                      <a:close/>
                    </a:path>
                  </a:pathLst>
                </a:custGeom>
                <a:solidFill>
                  <a:srgbClr val="333333"/>
                </a:solidFill>
                <a:ln w="6350"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xmlns="" id="{BC411111-3C54-725A-3B5F-D42925614241}"/>
                    </a:ext>
                  </a:extLst>
                </p:cNvPr>
                <p:cNvSpPr/>
                <p:nvPr/>
              </p:nvSpPr>
              <p:spPr>
                <a:xfrm>
                  <a:off x="5956370" y="1473584"/>
                  <a:ext cx="11389" cy="14031"/>
                </a:xfrm>
                <a:custGeom>
                  <a:avLst/>
                  <a:gdLst>
                    <a:gd name="connsiteX0" fmla="*/ 7550 w 11389"/>
                    <a:gd name="connsiteY0" fmla="*/ 5966 h 14031"/>
                    <a:gd name="connsiteX1" fmla="*/ 3104 w 11389"/>
                    <a:gd name="connsiteY1" fmla="*/ 251 h 14031"/>
                    <a:gd name="connsiteX2" fmla="*/ 1200 w 11389"/>
                    <a:gd name="connsiteY2" fmla="*/ 10411 h 14031"/>
                    <a:gd name="connsiteX3" fmla="*/ 10725 w 11389"/>
                    <a:gd name="connsiteY3" fmla="*/ 12316 h 14031"/>
                    <a:gd name="connsiteX4" fmla="*/ 7550 w 11389"/>
                    <a:gd name="connsiteY4" fmla="*/ 5966 h 1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9" h="14031">
                      <a:moveTo>
                        <a:pt x="7550" y="5966"/>
                      </a:moveTo>
                      <a:cubicBezTo>
                        <a:pt x="5645" y="2791"/>
                        <a:pt x="6279" y="-1019"/>
                        <a:pt x="3104" y="251"/>
                      </a:cubicBezTo>
                      <a:cubicBezTo>
                        <a:pt x="564" y="1521"/>
                        <a:pt x="-1341" y="5966"/>
                        <a:pt x="1200" y="10411"/>
                      </a:cubicBezTo>
                      <a:cubicBezTo>
                        <a:pt x="3739" y="14856"/>
                        <a:pt x="8820" y="14856"/>
                        <a:pt x="10725" y="12316"/>
                      </a:cubicBezTo>
                      <a:cubicBezTo>
                        <a:pt x="12629" y="10411"/>
                        <a:pt x="10089" y="9776"/>
                        <a:pt x="7550" y="5966"/>
                      </a:cubicBezTo>
                      <a:close/>
                    </a:path>
                  </a:pathLst>
                </a:custGeom>
                <a:solidFill>
                  <a:srgbClr val="373737">
                    <a:alpha val="13000"/>
                  </a:srgbClr>
                </a:solidFill>
                <a:ln w="6350"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xmlns="" id="{4F162707-FCE1-6E73-287C-DAA9F13903BC}"/>
                    </a:ext>
                  </a:extLst>
                </p:cNvPr>
                <p:cNvSpPr/>
                <p:nvPr/>
              </p:nvSpPr>
              <p:spPr>
                <a:xfrm>
                  <a:off x="5956370" y="1474388"/>
                  <a:ext cx="10764" cy="13227"/>
                </a:xfrm>
                <a:custGeom>
                  <a:avLst/>
                  <a:gdLst>
                    <a:gd name="connsiteX0" fmla="*/ 7550 w 10764"/>
                    <a:gd name="connsiteY0" fmla="*/ 5797 h 13227"/>
                    <a:gd name="connsiteX1" fmla="*/ 3104 w 10764"/>
                    <a:gd name="connsiteY1" fmla="*/ 82 h 13227"/>
                    <a:gd name="connsiteX2" fmla="*/ 1200 w 10764"/>
                    <a:gd name="connsiteY2" fmla="*/ 9607 h 13227"/>
                    <a:gd name="connsiteX3" fmla="*/ 10089 w 10764"/>
                    <a:gd name="connsiteY3" fmla="*/ 11512 h 13227"/>
                    <a:gd name="connsiteX4" fmla="*/ 7550 w 10764"/>
                    <a:gd name="connsiteY4" fmla="*/ 5797 h 13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4" h="13227">
                      <a:moveTo>
                        <a:pt x="7550" y="5797"/>
                      </a:moveTo>
                      <a:cubicBezTo>
                        <a:pt x="5645" y="2622"/>
                        <a:pt x="6279" y="-553"/>
                        <a:pt x="3104" y="82"/>
                      </a:cubicBezTo>
                      <a:cubicBezTo>
                        <a:pt x="564" y="717"/>
                        <a:pt x="-1341" y="5162"/>
                        <a:pt x="1200" y="9607"/>
                      </a:cubicBezTo>
                      <a:cubicBezTo>
                        <a:pt x="3739" y="14052"/>
                        <a:pt x="8820" y="14052"/>
                        <a:pt x="10089" y="11512"/>
                      </a:cubicBezTo>
                      <a:cubicBezTo>
                        <a:pt x="11995" y="9607"/>
                        <a:pt x="9454" y="8972"/>
                        <a:pt x="7550" y="5797"/>
                      </a:cubicBezTo>
                      <a:close/>
                    </a:path>
                  </a:pathLst>
                </a:custGeom>
                <a:solidFill>
                  <a:srgbClr val="3C3C3C">
                    <a:alpha val="19000"/>
                  </a:srgbClr>
                </a:solidFill>
                <a:ln w="6350"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xmlns="" id="{7613A74F-1A49-7DE8-5BB4-C7C6474AE23B}"/>
                    </a:ext>
                  </a:extLst>
                </p:cNvPr>
                <p:cNvSpPr/>
                <p:nvPr/>
              </p:nvSpPr>
              <p:spPr>
                <a:xfrm>
                  <a:off x="5957005" y="1474818"/>
                  <a:ext cx="10431" cy="12534"/>
                </a:xfrm>
                <a:custGeom>
                  <a:avLst/>
                  <a:gdLst>
                    <a:gd name="connsiteX0" fmla="*/ 6914 w 10431"/>
                    <a:gd name="connsiteY0" fmla="*/ 5367 h 12534"/>
                    <a:gd name="connsiteX1" fmla="*/ 3104 w 10431"/>
                    <a:gd name="connsiteY1" fmla="*/ 287 h 12534"/>
                    <a:gd name="connsiteX2" fmla="*/ 1199 w 10431"/>
                    <a:gd name="connsiteY2" fmla="*/ 9177 h 12534"/>
                    <a:gd name="connsiteX3" fmla="*/ 10089 w 10431"/>
                    <a:gd name="connsiteY3" fmla="*/ 11082 h 12534"/>
                    <a:gd name="connsiteX4" fmla="*/ 6914 w 10431"/>
                    <a:gd name="connsiteY4" fmla="*/ 5367 h 1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1" h="12534">
                      <a:moveTo>
                        <a:pt x="6914" y="5367"/>
                      </a:moveTo>
                      <a:cubicBezTo>
                        <a:pt x="5010" y="2192"/>
                        <a:pt x="5644" y="-983"/>
                        <a:pt x="3104" y="287"/>
                      </a:cubicBezTo>
                      <a:cubicBezTo>
                        <a:pt x="564" y="922"/>
                        <a:pt x="-1340" y="5367"/>
                        <a:pt x="1199" y="9177"/>
                      </a:cubicBezTo>
                      <a:cubicBezTo>
                        <a:pt x="3739" y="13622"/>
                        <a:pt x="8185" y="12987"/>
                        <a:pt x="10089" y="11082"/>
                      </a:cubicBezTo>
                      <a:cubicBezTo>
                        <a:pt x="11360" y="9177"/>
                        <a:pt x="8819" y="8542"/>
                        <a:pt x="6914" y="5367"/>
                      </a:cubicBezTo>
                      <a:close/>
                    </a:path>
                  </a:pathLst>
                </a:custGeom>
                <a:solidFill>
                  <a:srgbClr val="404040">
                    <a:alpha val="25000"/>
                  </a:srgbClr>
                </a:solidFill>
                <a:ln w="6350"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xmlns="" id="{57473258-2176-644C-4A9F-D69ACB2603E7}"/>
                    </a:ext>
                  </a:extLst>
                </p:cNvPr>
                <p:cNvSpPr/>
                <p:nvPr/>
              </p:nvSpPr>
              <p:spPr>
                <a:xfrm>
                  <a:off x="5957287" y="1475007"/>
                  <a:ext cx="9518" cy="12144"/>
                </a:xfrm>
                <a:custGeom>
                  <a:avLst/>
                  <a:gdLst>
                    <a:gd name="connsiteX0" fmla="*/ 6632 w 9518"/>
                    <a:gd name="connsiteY0" fmla="*/ 5178 h 12144"/>
                    <a:gd name="connsiteX1" fmla="*/ 2822 w 9518"/>
                    <a:gd name="connsiteY1" fmla="*/ 98 h 12144"/>
                    <a:gd name="connsiteX2" fmla="*/ 917 w 9518"/>
                    <a:gd name="connsiteY2" fmla="*/ 8988 h 12144"/>
                    <a:gd name="connsiteX3" fmla="*/ 9172 w 9518"/>
                    <a:gd name="connsiteY3" fmla="*/ 10893 h 12144"/>
                    <a:gd name="connsiteX4" fmla="*/ 6632 w 9518"/>
                    <a:gd name="connsiteY4" fmla="*/ 5178 h 12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8" h="12144">
                      <a:moveTo>
                        <a:pt x="6632" y="5178"/>
                      </a:moveTo>
                      <a:cubicBezTo>
                        <a:pt x="4727" y="2003"/>
                        <a:pt x="5362" y="-537"/>
                        <a:pt x="2822" y="98"/>
                      </a:cubicBezTo>
                      <a:cubicBezTo>
                        <a:pt x="282" y="733"/>
                        <a:pt x="-988" y="4543"/>
                        <a:pt x="917" y="8988"/>
                      </a:cubicBezTo>
                      <a:cubicBezTo>
                        <a:pt x="3457" y="12798"/>
                        <a:pt x="7267" y="12798"/>
                        <a:pt x="9172" y="10893"/>
                      </a:cubicBezTo>
                      <a:cubicBezTo>
                        <a:pt x="10442" y="8988"/>
                        <a:pt x="7902" y="8353"/>
                        <a:pt x="6632" y="5178"/>
                      </a:cubicBezTo>
                      <a:close/>
                    </a:path>
                  </a:pathLst>
                </a:custGeom>
                <a:solidFill>
                  <a:srgbClr val="444444">
                    <a:alpha val="31000"/>
                  </a:srgbClr>
                </a:solidFill>
                <a:ln w="6350"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xmlns="" id="{2EDD06EC-D31E-024A-921B-BAB8126371AB}"/>
                    </a:ext>
                  </a:extLst>
                </p:cNvPr>
                <p:cNvSpPr/>
                <p:nvPr/>
              </p:nvSpPr>
              <p:spPr>
                <a:xfrm>
                  <a:off x="5956652" y="1475022"/>
                  <a:ext cx="9605" cy="11493"/>
                </a:xfrm>
                <a:custGeom>
                  <a:avLst/>
                  <a:gdLst>
                    <a:gd name="connsiteX0" fmla="*/ 6632 w 9605"/>
                    <a:gd name="connsiteY0" fmla="*/ 5162 h 11493"/>
                    <a:gd name="connsiteX1" fmla="*/ 2822 w 9605"/>
                    <a:gd name="connsiteY1" fmla="*/ 82 h 11493"/>
                    <a:gd name="connsiteX2" fmla="*/ 917 w 9605"/>
                    <a:gd name="connsiteY2" fmla="*/ 8337 h 11493"/>
                    <a:gd name="connsiteX3" fmla="*/ 8537 w 9605"/>
                    <a:gd name="connsiteY3" fmla="*/ 10242 h 11493"/>
                    <a:gd name="connsiteX4" fmla="*/ 6632 w 9605"/>
                    <a:gd name="connsiteY4" fmla="*/ 5162 h 1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 h="11493">
                      <a:moveTo>
                        <a:pt x="6632" y="5162"/>
                      </a:moveTo>
                      <a:cubicBezTo>
                        <a:pt x="4727" y="2622"/>
                        <a:pt x="5362" y="-553"/>
                        <a:pt x="2822" y="82"/>
                      </a:cubicBezTo>
                      <a:cubicBezTo>
                        <a:pt x="282" y="717"/>
                        <a:pt x="-988" y="4527"/>
                        <a:pt x="917" y="8337"/>
                      </a:cubicBezTo>
                      <a:cubicBezTo>
                        <a:pt x="2822" y="12147"/>
                        <a:pt x="7267" y="12147"/>
                        <a:pt x="8537" y="10242"/>
                      </a:cubicBezTo>
                      <a:cubicBezTo>
                        <a:pt x="11077" y="8972"/>
                        <a:pt x="8537" y="8337"/>
                        <a:pt x="6632" y="5162"/>
                      </a:cubicBezTo>
                      <a:close/>
                    </a:path>
                  </a:pathLst>
                </a:custGeom>
                <a:solidFill>
                  <a:srgbClr val="484848">
                    <a:alpha val="38000"/>
                  </a:srgbClr>
                </a:solidFill>
                <a:ln w="6350"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xmlns="" id="{0AB30800-BD2D-EFA2-709C-3CE557CEADB1}"/>
                    </a:ext>
                  </a:extLst>
                </p:cNvPr>
                <p:cNvSpPr/>
                <p:nvPr/>
              </p:nvSpPr>
              <p:spPr>
                <a:xfrm>
                  <a:off x="5957615" y="1475641"/>
                  <a:ext cx="8944" cy="10606"/>
                </a:xfrm>
                <a:custGeom>
                  <a:avLst/>
                  <a:gdLst>
                    <a:gd name="connsiteX0" fmla="*/ 5669 w 8944"/>
                    <a:gd name="connsiteY0" fmla="*/ 4544 h 10606"/>
                    <a:gd name="connsiteX1" fmla="*/ 2494 w 8944"/>
                    <a:gd name="connsiteY1" fmla="*/ 99 h 10606"/>
                    <a:gd name="connsiteX2" fmla="*/ 1224 w 8944"/>
                    <a:gd name="connsiteY2" fmla="*/ 7719 h 10606"/>
                    <a:gd name="connsiteX3" fmla="*/ 8844 w 8944"/>
                    <a:gd name="connsiteY3" fmla="*/ 9624 h 10606"/>
                    <a:gd name="connsiteX4" fmla="*/ 5669 w 8944"/>
                    <a:gd name="connsiteY4" fmla="*/ 4544 h 1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4" h="10606">
                      <a:moveTo>
                        <a:pt x="5669" y="4544"/>
                      </a:moveTo>
                      <a:cubicBezTo>
                        <a:pt x="4399" y="2004"/>
                        <a:pt x="4399" y="-536"/>
                        <a:pt x="2494" y="99"/>
                      </a:cubicBezTo>
                      <a:cubicBezTo>
                        <a:pt x="589" y="734"/>
                        <a:pt x="-1316" y="4544"/>
                        <a:pt x="1224" y="7719"/>
                      </a:cubicBezTo>
                      <a:cubicBezTo>
                        <a:pt x="3129" y="11529"/>
                        <a:pt x="6939" y="10894"/>
                        <a:pt x="8844" y="9624"/>
                      </a:cubicBezTo>
                      <a:cubicBezTo>
                        <a:pt x="9479" y="8354"/>
                        <a:pt x="6939" y="7719"/>
                        <a:pt x="5669" y="4544"/>
                      </a:cubicBezTo>
                      <a:close/>
                    </a:path>
                  </a:pathLst>
                </a:custGeom>
                <a:solidFill>
                  <a:srgbClr val="4C4C4C">
                    <a:alpha val="44000"/>
                  </a:srgbClr>
                </a:solidFill>
                <a:ln w="6350"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xmlns="" id="{0BE42EDB-5C19-8CFE-4974-C6A7A4DA0DA3}"/>
                    </a:ext>
                  </a:extLst>
                </p:cNvPr>
                <p:cNvSpPr/>
                <p:nvPr/>
              </p:nvSpPr>
              <p:spPr>
                <a:xfrm>
                  <a:off x="5957897" y="1476276"/>
                  <a:ext cx="8053" cy="9653"/>
                </a:xfrm>
                <a:custGeom>
                  <a:avLst/>
                  <a:gdLst>
                    <a:gd name="connsiteX0" fmla="*/ 5387 w 8053"/>
                    <a:gd name="connsiteY0" fmla="*/ 4544 h 9653"/>
                    <a:gd name="connsiteX1" fmla="*/ 2212 w 8053"/>
                    <a:gd name="connsiteY1" fmla="*/ 99 h 9653"/>
                    <a:gd name="connsiteX2" fmla="*/ 943 w 8053"/>
                    <a:gd name="connsiteY2" fmla="*/ 7084 h 9653"/>
                    <a:gd name="connsiteX3" fmla="*/ 7927 w 8053"/>
                    <a:gd name="connsiteY3" fmla="*/ 8354 h 9653"/>
                    <a:gd name="connsiteX4" fmla="*/ 5387 w 8053"/>
                    <a:gd name="connsiteY4" fmla="*/ 4544 h 9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 h="9653">
                      <a:moveTo>
                        <a:pt x="5387" y="4544"/>
                      </a:moveTo>
                      <a:cubicBezTo>
                        <a:pt x="4118" y="2004"/>
                        <a:pt x="4118" y="-536"/>
                        <a:pt x="2212" y="99"/>
                      </a:cubicBezTo>
                      <a:cubicBezTo>
                        <a:pt x="307" y="734"/>
                        <a:pt x="-963" y="3909"/>
                        <a:pt x="943" y="7084"/>
                      </a:cubicBezTo>
                      <a:cubicBezTo>
                        <a:pt x="2847" y="10259"/>
                        <a:pt x="6657" y="10259"/>
                        <a:pt x="7927" y="8354"/>
                      </a:cubicBezTo>
                      <a:cubicBezTo>
                        <a:pt x="8562" y="7719"/>
                        <a:pt x="6657" y="6449"/>
                        <a:pt x="5387" y="4544"/>
                      </a:cubicBezTo>
                      <a:close/>
                    </a:path>
                  </a:pathLst>
                </a:custGeom>
                <a:solidFill>
                  <a:srgbClr val="515151">
                    <a:alpha val="50000"/>
                  </a:srgbClr>
                </a:solidFill>
                <a:ln w="6350"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xmlns="" id="{2DE4196D-66C1-B52B-DB14-C10574A3A8E1}"/>
                    </a:ext>
                  </a:extLst>
                </p:cNvPr>
                <p:cNvSpPr/>
                <p:nvPr/>
              </p:nvSpPr>
              <p:spPr>
                <a:xfrm>
                  <a:off x="5957897" y="1476886"/>
                  <a:ext cx="7711" cy="9678"/>
                </a:xfrm>
                <a:custGeom>
                  <a:avLst/>
                  <a:gdLst>
                    <a:gd name="connsiteX0" fmla="*/ 5387 w 7711"/>
                    <a:gd name="connsiteY0" fmla="*/ 3933 h 9678"/>
                    <a:gd name="connsiteX1" fmla="*/ 2212 w 7711"/>
                    <a:gd name="connsiteY1" fmla="*/ 123 h 9678"/>
                    <a:gd name="connsiteX2" fmla="*/ 943 w 7711"/>
                    <a:gd name="connsiteY2" fmla="*/ 7108 h 9678"/>
                    <a:gd name="connsiteX3" fmla="*/ 7293 w 7711"/>
                    <a:gd name="connsiteY3" fmla="*/ 8378 h 9678"/>
                    <a:gd name="connsiteX4" fmla="*/ 5387 w 7711"/>
                    <a:gd name="connsiteY4" fmla="*/ 3933 h 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 h="9678">
                      <a:moveTo>
                        <a:pt x="5387" y="3933"/>
                      </a:moveTo>
                      <a:cubicBezTo>
                        <a:pt x="4118" y="1393"/>
                        <a:pt x="4118" y="-512"/>
                        <a:pt x="2212" y="123"/>
                      </a:cubicBezTo>
                      <a:cubicBezTo>
                        <a:pt x="307" y="758"/>
                        <a:pt x="-963" y="3933"/>
                        <a:pt x="943" y="7108"/>
                      </a:cubicBezTo>
                      <a:cubicBezTo>
                        <a:pt x="2847" y="10283"/>
                        <a:pt x="6022" y="10283"/>
                        <a:pt x="7293" y="8378"/>
                      </a:cubicBezTo>
                      <a:cubicBezTo>
                        <a:pt x="8562" y="6473"/>
                        <a:pt x="6657" y="5838"/>
                        <a:pt x="5387" y="3933"/>
                      </a:cubicBezTo>
                      <a:close/>
                    </a:path>
                  </a:pathLst>
                </a:custGeom>
                <a:solidFill>
                  <a:srgbClr val="555555">
                    <a:alpha val="56000"/>
                  </a:srgbClr>
                </a:solidFill>
                <a:ln w="6350"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xmlns="" id="{CE54C54A-8CE6-CAC0-34A5-A132306F17A1}"/>
                    </a:ext>
                  </a:extLst>
                </p:cNvPr>
                <p:cNvSpPr/>
                <p:nvPr/>
              </p:nvSpPr>
              <p:spPr>
                <a:xfrm>
                  <a:off x="5957897" y="1476910"/>
                  <a:ext cx="7076" cy="8759"/>
                </a:xfrm>
                <a:custGeom>
                  <a:avLst/>
                  <a:gdLst>
                    <a:gd name="connsiteX0" fmla="*/ 4752 w 7076"/>
                    <a:gd name="connsiteY0" fmla="*/ 3909 h 8759"/>
                    <a:gd name="connsiteX1" fmla="*/ 2212 w 7076"/>
                    <a:gd name="connsiteY1" fmla="*/ 99 h 8759"/>
                    <a:gd name="connsiteX2" fmla="*/ 943 w 7076"/>
                    <a:gd name="connsiteY2" fmla="*/ 6449 h 8759"/>
                    <a:gd name="connsiteX3" fmla="*/ 6657 w 7076"/>
                    <a:gd name="connsiteY3" fmla="*/ 7719 h 8759"/>
                    <a:gd name="connsiteX4" fmla="*/ 4752 w 7076"/>
                    <a:gd name="connsiteY4" fmla="*/ 3909 h 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6" h="8759">
                      <a:moveTo>
                        <a:pt x="4752" y="3909"/>
                      </a:moveTo>
                      <a:cubicBezTo>
                        <a:pt x="3482" y="2004"/>
                        <a:pt x="4118" y="-536"/>
                        <a:pt x="2212" y="99"/>
                      </a:cubicBezTo>
                      <a:cubicBezTo>
                        <a:pt x="307" y="734"/>
                        <a:pt x="-963" y="3274"/>
                        <a:pt x="943" y="6449"/>
                      </a:cubicBezTo>
                      <a:cubicBezTo>
                        <a:pt x="2847" y="9624"/>
                        <a:pt x="6022" y="8989"/>
                        <a:pt x="6657" y="7719"/>
                      </a:cubicBezTo>
                      <a:cubicBezTo>
                        <a:pt x="7927" y="6449"/>
                        <a:pt x="6022" y="5814"/>
                        <a:pt x="4752" y="3909"/>
                      </a:cubicBezTo>
                      <a:close/>
                    </a:path>
                  </a:pathLst>
                </a:custGeom>
                <a:solidFill>
                  <a:srgbClr val="595959">
                    <a:alpha val="63000"/>
                  </a:srgbClr>
                </a:solidFill>
                <a:ln w="6350"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xmlns="" id="{E86006FD-73D9-78EA-2950-F7B1EA89E2F4}"/>
                    </a:ext>
                  </a:extLst>
                </p:cNvPr>
                <p:cNvSpPr/>
                <p:nvPr/>
              </p:nvSpPr>
              <p:spPr>
                <a:xfrm>
                  <a:off x="5958179" y="1477520"/>
                  <a:ext cx="6544" cy="7943"/>
                </a:xfrm>
                <a:custGeom>
                  <a:avLst/>
                  <a:gdLst>
                    <a:gd name="connsiteX0" fmla="*/ 4471 w 6544"/>
                    <a:gd name="connsiteY0" fmla="*/ 3300 h 7943"/>
                    <a:gd name="connsiteX1" fmla="*/ 1931 w 6544"/>
                    <a:gd name="connsiteY1" fmla="*/ 125 h 7943"/>
                    <a:gd name="connsiteX2" fmla="*/ 661 w 6544"/>
                    <a:gd name="connsiteY2" fmla="*/ 5840 h 7943"/>
                    <a:gd name="connsiteX3" fmla="*/ 6376 w 6544"/>
                    <a:gd name="connsiteY3" fmla="*/ 7110 h 7943"/>
                    <a:gd name="connsiteX4" fmla="*/ 4471 w 6544"/>
                    <a:gd name="connsiteY4" fmla="*/ 3300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 h="7943">
                      <a:moveTo>
                        <a:pt x="4471" y="3300"/>
                      </a:moveTo>
                      <a:cubicBezTo>
                        <a:pt x="3201" y="1395"/>
                        <a:pt x="3836" y="-510"/>
                        <a:pt x="1931" y="125"/>
                      </a:cubicBezTo>
                      <a:cubicBezTo>
                        <a:pt x="26" y="760"/>
                        <a:pt x="-609" y="3300"/>
                        <a:pt x="661" y="5840"/>
                      </a:cubicBezTo>
                      <a:cubicBezTo>
                        <a:pt x="1931" y="8380"/>
                        <a:pt x="5106" y="8380"/>
                        <a:pt x="6376" y="7110"/>
                      </a:cubicBezTo>
                      <a:cubicBezTo>
                        <a:pt x="7011" y="5840"/>
                        <a:pt x="5741" y="5205"/>
                        <a:pt x="4471" y="3300"/>
                      </a:cubicBezTo>
                      <a:close/>
                    </a:path>
                  </a:pathLst>
                </a:custGeom>
                <a:solidFill>
                  <a:srgbClr val="5D5D5D">
                    <a:alpha val="69000"/>
                  </a:srgbClr>
                </a:solidFill>
                <a:ln w="6350"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xmlns="" id="{68500DA2-082D-53CF-C0D6-E04FA5CC36AB}"/>
                    </a:ext>
                  </a:extLst>
                </p:cNvPr>
                <p:cNvSpPr/>
                <p:nvPr/>
              </p:nvSpPr>
              <p:spPr>
                <a:xfrm>
                  <a:off x="5958314" y="1477520"/>
                  <a:ext cx="6033" cy="7308"/>
                </a:xfrm>
                <a:custGeom>
                  <a:avLst/>
                  <a:gdLst>
                    <a:gd name="connsiteX0" fmla="*/ 4336 w 6033"/>
                    <a:gd name="connsiteY0" fmla="*/ 3300 h 7308"/>
                    <a:gd name="connsiteX1" fmla="*/ 1796 w 6033"/>
                    <a:gd name="connsiteY1" fmla="*/ 125 h 7308"/>
                    <a:gd name="connsiteX2" fmla="*/ 526 w 6033"/>
                    <a:gd name="connsiteY2" fmla="*/ 5205 h 7308"/>
                    <a:gd name="connsiteX3" fmla="*/ 5606 w 6033"/>
                    <a:gd name="connsiteY3" fmla="*/ 6475 h 7308"/>
                    <a:gd name="connsiteX4" fmla="*/ 4336 w 6033"/>
                    <a:gd name="connsiteY4" fmla="*/ 3300 h 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3" h="7308">
                      <a:moveTo>
                        <a:pt x="4336" y="3300"/>
                      </a:moveTo>
                      <a:cubicBezTo>
                        <a:pt x="3066" y="1395"/>
                        <a:pt x="3701" y="-510"/>
                        <a:pt x="1796" y="125"/>
                      </a:cubicBezTo>
                      <a:cubicBezTo>
                        <a:pt x="526" y="760"/>
                        <a:pt x="-744" y="3300"/>
                        <a:pt x="526" y="5205"/>
                      </a:cubicBezTo>
                      <a:cubicBezTo>
                        <a:pt x="1796" y="7745"/>
                        <a:pt x="4336" y="7745"/>
                        <a:pt x="5606" y="6475"/>
                      </a:cubicBezTo>
                      <a:cubicBezTo>
                        <a:pt x="6876" y="5840"/>
                        <a:pt x="4971" y="5205"/>
                        <a:pt x="4336" y="3300"/>
                      </a:cubicBezTo>
                      <a:close/>
                    </a:path>
                  </a:pathLst>
                </a:custGeom>
                <a:solidFill>
                  <a:srgbClr val="626262">
                    <a:alpha val="75000"/>
                  </a:srgbClr>
                </a:solidFill>
                <a:ln w="6350"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xmlns="" id="{D723E264-A6AC-D758-EE51-BC2563B9BBF0}"/>
                    </a:ext>
                  </a:extLst>
                </p:cNvPr>
                <p:cNvSpPr/>
                <p:nvPr/>
              </p:nvSpPr>
              <p:spPr>
                <a:xfrm>
                  <a:off x="5958314" y="1478749"/>
                  <a:ext cx="5496" cy="6894"/>
                </a:xfrm>
                <a:custGeom>
                  <a:avLst/>
                  <a:gdLst>
                    <a:gd name="connsiteX0" fmla="*/ 3701 w 5496"/>
                    <a:gd name="connsiteY0" fmla="*/ 2705 h 6894"/>
                    <a:gd name="connsiteX1" fmla="*/ 1796 w 5496"/>
                    <a:gd name="connsiteY1" fmla="*/ 165 h 6894"/>
                    <a:gd name="connsiteX2" fmla="*/ 526 w 5496"/>
                    <a:gd name="connsiteY2" fmla="*/ 5245 h 6894"/>
                    <a:gd name="connsiteX3" fmla="*/ 4971 w 5496"/>
                    <a:gd name="connsiteY3" fmla="*/ 6515 h 6894"/>
                    <a:gd name="connsiteX4" fmla="*/ 3701 w 5496"/>
                    <a:gd name="connsiteY4" fmla="*/ 2705 h 6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6" h="6894">
                      <a:moveTo>
                        <a:pt x="3701" y="2705"/>
                      </a:moveTo>
                      <a:cubicBezTo>
                        <a:pt x="2431" y="800"/>
                        <a:pt x="3066" y="-470"/>
                        <a:pt x="1796" y="165"/>
                      </a:cubicBezTo>
                      <a:cubicBezTo>
                        <a:pt x="526" y="800"/>
                        <a:pt x="-744" y="2705"/>
                        <a:pt x="526" y="5245"/>
                      </a:cubicBezTo>
                      <a:cubicBezTo>
                        <a:pt x="1796" y="7150"/>
                        <a:pt x="4336" y="7150"/>
                        <a:pt x="4971" y="6515"/>
                      </a:cubicBezTo>
                      <a:cubicBezTo>
                        <a:pt x="6241" y="4610"/>
                        <a:pt x="4971" y="3975"/>
                        <a:pt x="3701" y="2705"/>
                      </a:cubicBezTo>
                      <a:close/>
                    </a:path>
                  </a:pathLst>
                </a:custGeom>
                <a:solidFill>
                  <a:srgbClr val="666666">
                    <a:alpha val="81000"/>
                  </a:srgbClr>
                </a:solidFill>
                <a:ln w="6350"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xmlns="" id="{67270454-F36D-8F11-18DF-9A38AEEA3BE3}"/>
                    </a:ext>
                  </a:extLst>
                </p:cNvPr>
                <p:cNvSpPr/>
                <p:nvPr/>
              </p:nvSpPr>
              <p:spPr>
                <a:xfrm>
                  <a:off x="5958782" y="1478788"/>
                  <a:ext cx="5137" cy="6091"/>
                </a:xfrm>
                <a:custGeom>
                  <a:avLst/>
                  <a:gdLst>
                    <a:gd name="connsiteX0" fmla="*/ 3232 w 5137"/>
                    <a:gd name="connsiteY0" fmla="*/ 2666 h 6091"/>
                    <a:gd name="connsiteX1" fmla="*/ 1327 w 5137"/>
                    <a:gd name="connsiteY1" fmla="*/ 126 h 6091"/>
                    <a:gd name="connsiteX2" fmla="*/ 692 w 5137"/>
                    <a:gd name="connsiteY2" fmla="*/ 4571 h 6091"/>
                    <a:gd name="connsiteX3" fmla="*/ 5137 w 5137"/>
                    <a:gd name="connsiteY3" fmla="*/ 5206 h 6091"/>
                    <a:gd name="connsiteX4" fmla="*/ 3232 w 5137"/>
                    <a:gd name="connsiteY4" fmla="*/ 2666 h 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 h="6091">
                      <a:moveTo>
                        <a:pt x="3232" y="2666"/>
                      </a:moveTo>
                      <a:cubicBezTo>
                        <a:pt x="2597" y="1396"/>
                        <a:pt x="2597" y="-509"/>
                        <a:pt x="1327" y="126"/>
                      </a:cubicBezTo>
                      <a:cubicBezTo>
                        <a:pt x="57" y="761"/>
                        <a:pt x="-578" y="2666"/>
                        <a:pt x="692" y="4571"/>
                      </a:cubicBezTo>
                      <a:cubicBezTo>
                        <a:pt x="1962" y="6476"/>
                        <a:pt x="3867" y="6476"/>
                        <a:pt x="5137" y="5206"/>
                      </a:cubicBezTo>
                      <a:cubicBezTo>
                        <a:pt x="5137" y="4571"/>
                        <a:pt x="4502" y="3936"/>
                        <a:pt x="3232" y="2666"/>
                      </a:cubicBezTo>
                      <a:close/>
                    </a:path>
                  </a:pathLst>
                </a:custGeom>
                <a:solidFill>
                  <a:srgbClr val="6A6A6A">
                    <a:alpha val="88000"/>
                  </a:srgbClr>
                </a:solidFill>
                <a:ln w="6350"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xmlns="" id="{F291E139-7513-9AF8-FA06-516536090CFB}"/>
                    </a:ext>
                  </a:extLst>
                </p:cNvPr>
                <p:cNvSpPr/>
                <p:nvPr/>
              </p:nvSpPr>
              <p:spPr>
                <a:xfrm>
                  <a:off x="5958782" y="1478914"/>
                  <a:ext cx="4675" cy="5330"/>
                </a:xfrm>
                <a:custGeom>
                  <a:avLst/>
                  <a:gdLst>
                    <a:gd name="connsiteX0" fmla="*/ 3232 w 4675"/>
                    <a:gd name="connsiteY0" fmla="*/ 2540 h 5330"/>
                    <a:gd name="connsiteX1" fmla="*/ 1327 w 4675"/>
                    <a:gd name="connsiteY1" fmla="*/ 0 h 5330"/>
                    <a:gd name="connsiteX2" fmla="*/ 692 w 4675"/>
                    <a:gd name="connsiteY2" fmla="*/ 3810 h 5330"/>
                    <a:gd name="connsiteX3" fmla="*/ 4502 w 4675"/>
                    <a:gd name="connsiteY3" fmla="*/ 4445 h 5330"/>
                    <a:gd name="connsiteX4" fmla="*/ 3232 w 4675"/>
                    <a:gd name="connsiteY4" fmla="*/ 2540 h 5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 h="5330">
                      <a:moveTo>
                        <a:pt x="3232" y="2540"/>
                      </a:moveTo>
                      <a:cubicBezTo>
                        <a:pt x="2597" y="1270"/>
                        <a:pt x="2597" y="0"/>
                        <a:pt x="1327" y="0"/>
                      </a:cubicBezTo>
                      <a:cubicBezTo>
                        <a:pt x="57" y="635"/>
                        <a:pt x="-578" y="1905"/>
                        <a:pt x="692" y="3810"/>
                      </a:cubicBezTo>
                      <a:cubicBezTo>
                        <a:pt x="1962" y="5715"/>
                        <a:pt x="3867" y="5715"/>
                        <a:pt x="4502" y="4445"/>
                      </a:cubicBezTo>
                      <a:cubicBezTo>
                        <a:pt x="5137" y="4445"/>
                        <a:pt x="3867" y="3810"/>
                        <a:pt x="3232" y="2540"/>
                      </a:cubicBezTo>
                      <a:close/>
                    </a:path>
                  </a:pathLst>
                </a:custGeom>
                <a:solidFill>
                  <a:srgbClr val="6E6E6E">
                    <a:alpha val="94000"/>
                  </a:srgbClr>
                </a:solidFill>
                <a:ln w="6350"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xmlns="" id="{932C3E92-4A39-6E39-AFF6-AC2758A49C13}"/>
                    </a:ext>
                  </a:extLst>
                </p:cNvPr>
                <p:cNvSpPr/>
                <p:nvPr/>
              </p:nvSpPr>
              <p:spPr>
                <a:xfrm>
                  <a:off x="5959417" y="1479381"/>
                  <a:ext cx="3867" cy="4396"/>
                </a:xfrm>
                <a:custGeom>
                  <a:avLst/>
                  <a:gdLst>
                    <a:gd name="connsiteX0" fmla="*/ 2597 w 3867"/>
                    <a:gd name="connsiteY0" fmla="*/ 2074 h 4396"/>
                    <a:gd name="connsiteX1" fmla="*/ 1327 w 3867"/>
                    <a:gd name="connsiteY1" fmla="*/ 169 h 4396"/>
                    <a:gd name="connsiteX2" fmla="*/ 692 w 3867"/>
                    <a:gd name="connsiteY2" fmla="*/ 3344 h 4396"/>
                    <a:gd name="connsiteX3" fmla="*/ 3867 w 3867"/>
                    <a:gd name="connsiteY3" fmla="*/ 3979 h 4396"/>
                    <a:gd name="connsiteX4" fmla="*/ 2597 w 3867"/>
                    <a:gd name="connsiteY4" fmla="*/ 2074 h 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 h="4396">
                      <a:moveTo>
                        <a:pt x="2597" y="2074"/>
                      </a:moveTo>
                      <a:cubicBezTo>
                        <a:pt x="1962" y="804"/>
                        <a:pt x="1962" y="-466"/>
                        <a:pt x="1327" y="169"/>
                      </a:cubicBezTo>
                      <a:cubicBezTo>
                        <a:pt x="57" y="804"/>
                        <a:pt x="-578" y="2074"/>
                        <a:pt x="692" y="3344"/>
                      </a:cubicBezTo>
                      <a:cubicBezTo>
                        <a:pt x="1327" y="4614"/>
                        <a:pt x="3232" y="4614"/>
                        <a:pt x="3867" y="3979"/>
                      </a:cubicBezTo>
                      <a:cubicBezTo>
                        <a:pt x="3867" y="3344"/>
                        <a:pt x="3232" y="3344"/>
                        <a:pt x="2597" y="2074"/>
                      </a:cubicBezTo>
                      <a:close/>
                    </a:path>
                  </a:pathLst>
                </a:custGeom>
                <a:solidFill>
                  <a:srgbClr val="727272"/>
                </a:solidFill>
                <a:ln w="6350" cap="flat">
                  <a:noFill/>
                  <a:prstDash val="solid"/>
                  <a:miter/>
                </a:ln>
              </p:spPr>
              <p:txBody>
                <a:bodyPr rtlCol="0" anchor="ctr"/>
                <a:lstStyle/>
                <a:p>
                  <a:endParaRPr lang="en-IN"/>
                </a:p>
              </p:txBody>
            </p:sp>
          </p:grpSp>
          <p:grpSp>
            <p:nvGrpSpPr>
              <p:cNvPr id="34" name="Graphic 5">
                <a:extLst>
                  <a:ext uri="{FF2B5EF4-FFF2-40B4-BE49-F238E27FC236}">
                    <a16:creationId xmlns:a16="http://schemas.microsoft.com/office/drawing/2014/main" xmlns="" id="{0EAB3FC3-71EB-3EEA-8F6A-CE21BC1BAB1C}"/>
                  </a:ext>
                </a:extLst>
              </p:cNvPr>
              <p:cNvGrpSpPr/>
              <p:nvPr/>
            </p:nvGrpSpPr>
            <p:grpSpPr>
              <a:xfrm>
                <a:off x="5967839" y="1470678"/>
                <a:ext cx="8551" cy="10264"/>
                <a:chOff x="5967839" y="1470678"/>
                <a:chExt cx="8551" cy="10264"/>
              </a:xfrm>
            </p:grpSpPr>
            <p:sp>
              <p:nvSpPr>
                <p:cNvPr id="40" name="Freeform: Shape 39">
                  <a:extLst>
                    <a:ext uri="{FF2B5EF4-FFF2-40B4-BE49-F238E27FC236}">
                      <a16:creationId xmlns:a16="http://schemas.microsoft.com/office/drawing/2014/main" xmlns="" id="{9393417B-7A93-754C-ED25-3F813290F6C6}"/>
                    </a:ext>
                  </a:extLst>
                </p:cNvPr>
                <p:cNvSpPr/>
                <p:nvPr/>
              </p:nvSpPr>
              <p:spPr>
                <a:xfrm>
                  <a:off x="5967853" y="1470678"/>
                  <a:ext cx="8536" cy="10264"/>
                </a:xfrm>
                <a:custGeom>
                  <a:avLst/>
                  <a:gdLst>
                    <a:gd name="connsiteX0" fmla="*/ 6861 w 8536"/>
                    <a:gd name="connsiteY0" fmla="*/ 3156 h 10264"/>
                    <a:gd name="connsiteX1" fmla="*/ 511 w 8536"/>
                    <a:gd name="connsiteY1" fmla="*/ 1251 h 10264"/>
                    <a:gd name="connsiteX2" fmla="*/ 2416 w 8536"/>
                    <a:gd name="connsiteY2" fmla="*/ 6331 h 10264"/>
                    <a:gd name="connsiteX3" fmla="*/ 6861 w 8536"/>
                    <a:gd name="connsiteY3" fmla="*/ 10141 h 10264"/>
                    <a:gd name="connsiteX4" fmla="*/ 6861 w 8536"/>
                    <a:gd name="connsiteY4" fmla="*/ 3156 h 10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 h="10264">
                      <a:moveTo>
                        <a:pt x="6861" y="3156"/>
                      </a:moveTo>
                      <a:cubicBezTo>
                        <a:pt x="4956" y="-654"/>
                        <a:pt x="1781" y="-654"/>
                        <a:pt x="511" y="1251"/>
                      </a:cubicBezTo>
                      <a:cubicBezTo>
                        <a:pt x="-759" y="3156"/>
                        <a:pt x="511" y="3791"/>
                        <a:pt x="2416" y="6331"/>
                      </a:cubicBezTo>
                      <a:cubicBezTo>
                        <a:pt x="4321" y="8871"/>
                        <a:pt x="4321" y="10776"/>
                        <a:pt x="6861" y="10141"/>
                      </a:cubicBezTo>
                      <a:cubicBezTo>
                        <a:pt x="8766" y="9506"/>
                        <a:pt x="9401" y="6331"/>
                        <a:pt x="6861" y="3156"/>
                      </a:cubicBezTo>
                      <a:close/>
                    </a:path>
                  </a:pathLst>
                </a:custGeom>
                <a:solidFill>
                  <a:srgbClr val="2F2F2F">
                    <a:alpha val="0"/>
                  </a:srgbClr>
                </a:solidFill>
                <a:ln w="6350"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xmlns="" id="{904F9979-A62D-1E01-2004-E749FB324E05}"/>
                    </a:ext>
                  </a:extLst>
                </p:cNvPr>
                <p:cNvSpPr/>
                <p:nvPr/>
              </p:nvSpPr>
              <p:spPr>
                <a:xfrm>
                  <a:off x="5967853" y="1471136"/>
                  <a:ext cx="8289" cy="9806"/>
                </a:xfrm>
                <a:custGeom>
                  <a:avLst/>
                  <a:gdLst>
                    <a:gd name="connsiteX0" fmla="*/ 6861 w 8289"/>
                    <a:gd name="connsiteY0" fmla="*/ 2698 h 9806"/>
                    <a:gd name="connsiteX1" fmla="*/ 511 w 8289"/>
                    <a:gd name="connsiteY1" fmla="*/ 793 h 9806"/>
                    <a:gd name="connsiteX2" fmla="*/ 2416 w 8289"/>
                    <a:gd name="connsiteY2" fmla="*/ 5873 h 9806"/>
                    <a:gd name="connsiteX3" fmla="*/ 6861 w 8289"/>
                    <a:gd name="connsiteY3" fmla="*/ 9683 h 9806"/>
                    <a:gd name="connsiteX4" fmla="*/ 6861 w 8289"/>
                    <a:gd name="connsiteY4" fmla="*/ 2698 h 9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9" h="9806">
                      <a:moveTo>
                        <a:pt x="6861" y="2698"/>
                      </a:moveTo>
                      <a:cubicBezTo>
                        <a:pt x="4956" y="-477"/>
                        <a:pt x="1781" y="-477"/>
                        <a:pt x="511" y="793"/>
                      </a:cubicBezTo>
                      <a:cubicBezTo>
                        <a:pt x="-759" y="2698"/>
                        <a:pt x="511" y="3333"/>
                        <a:pt x="2416" y="5873"/>
                      </a:cubicBezTo>
                      <a:cubicBezTo>
                        <a:pt x="3686" y="8413"/>
                        <a:pt x="4321" y="10318"/>
                        <a:pt x="6861" y="9683"/>
                      </a:cubicBezTo>
                      <a:cubicBezTo>
                        <a:pt x="8766" y="8413"/>
                        <a:pt x="8766" y="5873"/>
                        <a:pt x="6861" y="2698"/>
                      </a:cubicBezTo>
                      <a:close/>
                    </a:path>
                  </a:pathLst>
                </a:custGeom>
                <a:solidFill>
                  <a:srgbClr val="333333"/>
                </a:solidFill>
                <a:ln w="6350"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xmlns="" id="{F40A4719-BA2F-6263-CDC2-B71C5084E2EB}"/>
                    </a:ext>
                  </a:extLst>
                </p:cNvPr>
                <p:cNvSpPr/>
                <p:nvPr/>
              </p:nvSpPr>
              <p:spPr>
                <a:xfrm>
                  <a:off x="5967839" y="1471136"/>
                  <a:ext cx="7983" cy="9452"/>
                </a:xfrm>
                <a:custGeom>
                  <a:avLst/>
                  <a:gdLst>
                    <a:gd name="connsiteX0" fmla="*/ 6876 w 7983"/>
                    <a:gd name="connsiteY0" fmla="*/ 2698 h 9452"/>
                    <a:gd name="connsiteX1" fmla="*/ 526 w 7983"/>
                    <a:gd name="connsiteY1" fmla="*/ 793 h 9452"/>
                    <a:gd name="connsiteX2" fmla="*/ 1796 w 7983"/>
                    <a:gd name="connsiteY2" fmla="*/ 5873 h 9452"/>
                    <a:gd name="connsiteX3" fmla="*/ 5606 w 7983"/>
                    <a:gd name="connsiteY3" fmla="*/ 9048 h 9452"/>
                    <a:gd name="connsiteX4" fmla="*/ 6876 w 7983"/>
                    <a:gd name="connsiteY4" fmla="*/ 2698 h 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 h="9452">
                      <a:moveTo>
                        <a:pt x="6876" y="2698"/>
                      </a:moveTo>
                      <a:cubicBezTo>
                        <a:pt x="4971" y="-477"/>
                        <a:pt x="1796" y="-477"/>
                        <a:pt x="526" y="793"/>
                      </a:cubicBezTo>
                      <a:cubicBezTo>
                        <a:pt x="-744" y="2063"/>
                        <a:pt x="526" y="3333"/>
                        <a:pt x="1796" y="5873"/>
                      </a:cubicBezTo>
                      <a:cubicBezTo>
                        <a:pt x="3066" y="8413"/>
                        <a:pt x="3701" y="10318"/>
                        <a:pt x="5606" y="9048"/>
                      </a:cubicBezTo>
                      <a:cubicBezTo>
                        <a:pt x="8146" y="8413"/>
                        <a:pt x="8781" y="5873"/>
                        <a:pt x="6876" y="2698"/>
                      </a:cubicBezTo>
                      <a:close/>
                    </a:path>
                  </a:pathLst>
                </a:custGeom>
                <a:solidFill>
                  <a:srgbClr val="373737">
                    <a:alpha val="13000"/>
                  </a:srgbClr>
                </a:solidFill>
                <a:ln w="6350"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xmlns="" id="{E2330DAB-645F-DF63-2FFD-C2EFE6A2B467}"/>
                    </a:ext>
                  </a:extLst>
                </p:cNvPr>
                <p:cNvSpPr/>
                <p:nvPr/>
              </p:nvSpPr>
              <p:spPr>
                <a:xfrm>
                  <a:off x="5968473" y="1471264"/>
                  <a:ext cx="7391" cy="9081"/>
                </a:xfrm>
                <a:custGeom>
                  <a:avLst/>
                  <a:gdLst>
                    <a:gd name="connsiteX0" fmla="*/ 6241 w 7391"/>
                    <a:gd name="connsiteY0" fmla="*/ 2570 h 9081"/>
                    <a:gd name="connsiteX1" fmla="*/ 526 w 7391"/>
                    <a:gd name="connsiteY1" fmla="*/ 1300 h 9081"/>
                    <a:gd name="connsiteX2" fmla="*/ 1796 w 7391"/>
                    <a:gd name="connsiteY2" fmla="*/ 5745 h 9081"/>
                    <a:gd name="connsiteX3" fmla="*/ 5606 w 7391"/>
                    <a:gd name="connsiteY3" fmla="*/ 8920 h 9081"/>
                    <a:gd name="connsiteX4" fmla="*/ 6241 w 7391"/>
                    <a:gd name="connsiteY4" fmla="*/ 2570 h 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81">
                      <a:moveTo>
                        <a:pt x="6241" y="2570"/>
                      </a:moveTo>
                      <a:cubicBezTo>
                        <a:pt x="4336" y="-605"/>
                        <a:pt x="1796" y="-605"/>
                        <a:pt x="526" y="1300"/>
                      </a:cubicBezTo>
                      <a:cubicBezTo>
                        <a:pt x="-744" y="2570"/>
                        <a:pt x="526" y="3840"/>
                        <a:pt x="1796" y="5745"/>
                      </a:cubicBezTo>
                      <a:cubicBezTo>
                        <a:pt x="3066" y="8285"/>
                        <a:pt x="3701" y="9555"/>
                        <a:pt x="5606" y="8920"/>
                      </a:cubicBezTo>
                      <a:cubicBezTo>
                        <a:pt x="7511" y="8285"/>
                        <a:pt x="8146" y="5745"/>
                        <a:pt x="6241" y="2570"/>
                      </a:cubicBezTo>
                      <a:close/>
                    </a:path>
                  </a:pathLst>
                </a:custGeom>
                <a:solidFill>
                  <a:srgbClr val="3C3C3C">
                    <a:alpha val="19000"/>
                  </a:srgbClr>
                </a:solidFill>
                <a:ln w="6350"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xmlns="" id="{42F5194A-0C10-7110-FD9F-9D38A748A991}"/>
                    </a:ext>
                  </a:extLst>
                </p:cNvPr>
                <p:cNvSpPr/>
                <p:nvPr/>
              </p:nvSpPr>
              <p:spPr>
                <a:xfrm>
                  <a:off x="5968473" y="1471264"/>
                  <a:ext cx="7391" cy="9044"/>
                </a:xfrm>
                <a:custGeom>
                  <a:avLst/>
                  <a:gdLst>
                    <a:gd name="connsiteX0" fmla="*/ 6241 w 7391"/>
                    <a:gd name="connsiteY0" fmla="*/ 2570 h 9044"/>
                    <a:gd name="connsiteX1" fmla="*/ 526 w 7391"/>
                    <a:gd name="connsiteY1" fmla="*/ 1300 h 9044"/>
                    <a:gd name="connsiteX2" fmla="*/ 1796 w 7391"/>
                    <a:gd name="connsiteY2" fmla="*/ 5745 h 9044"/>
                    <a:gd name="connsiteX3" fmla="*/ 5606 w 7391"/>
                    <a:gd name="connsiteY3" fmla="*/ 8920 h 9044"/>
                    <a:gd name="connsiteX4" fmla="*/ 6241 w 7391"/>
                    <a:gd name="connsiteY4" fmla="*/ 2570 h 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44">
                      <a:moveTo>
                        <a:pt x="6241" y="2570"/>
                      </a:moveTo>
                      <a:cubicBezTo>
                        <a:pt x="4336" y="-605"/>
                        <a:pt x="1796" y="-605"/>
                        <a:pt x="526" y="1300"/>
                      </a:cubicBezTo>
                      <a:cubicBezTo>
                        <a:pt x="-744" y="2570"/>
                        <a:pt x="526" y="3840"/>
                        <a:pt x="1796" y="5745"/>
                      </a:cubicBezTo>
                      <a:cubicBezTo>
                        <a:pt x="3066" y="7650"/>
                        <a:pt x="3701" y="9555"/>
                        <a:pt x="5606" y="8920"/>
                      </a:cubicBezTo>
                      <a:cubicBezTo>
                        <a:pt x="7511" y="8285"/>
                        <a:pt x="8146" y="5745"/>
                        <a:pt x="6241" y="2570"/>
                      </a:cubicBezTo>
                      <a:close/>
                    </a:path>
                  </a:pathLst>
                </a:custGeom>
                <a:solidFill>
                  <a:srgbClr val="404040">
                    <a:alpha val="25000"/>
                  </a:srgbClr>
                </a:solidFill>
                <a:ln w="6350"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xmlns="" id="{7AB3DCDF-688E-1809-1BD9-5729B7D5DDF8}"/>
                    </a:ext>
                  </a:extLst>
                </p:cNvPr>
                <p:cNvSpPr/>
                <p:nvPr/>
              </p:nvSpPr>
              <p:spPr>
                <a:xfrm>
                  <a:off x="5968473" y="1471457"/>
                  <a:ext cx="7034" cy="8852"/>
                </a:xfrm>
                <a:custGeom>
                  <a:avLst/>
                  <a:gdLst>
                    <a:gd name="connsiteX0" fmla="*/ 5606 w 7034"/>
                    <a:gd name="connsiteY0" fmla="*/ 2378 h 8852"/>
                    <a:gd name="connsiteX1" fmla="*/ 526 w 7034"/>
                    <a:gd name="connsiteY1" fmla="*/ 1108 h 8852"/>
                    <a:gd name="connsiteX2" fmla="*/ 1796 w 7034"/>
                    <a:gd name="connsiteY2" fmla="*/ 5553 h 8852"/>
                    <a:gd name="connsiteX3" fmla="*/ 5606 w 7034"/>
                    <a:gd name="connsiteY3" fmla="*/ 8728 h 8852"/>
                    <a:gd name="connsiteX4" fmla="*/ 5606 w 7034"/>
                    <a:gd name="connsiteY4" fmla="*/ 2378 h 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4" h="8852">
                      <a:moveTo>
                        <a:pt x="5606" y="2378"/>
                      </a:moveTo>
                      <a:cubicBezTo>
                        <a:pt x="3701" y="-162"/>
                        <a:pt x="1161" y="-797"/>
                        <a:pt x="526" y="1108"/>
                      </a:cubicBezTo>
                      <a:cubicBezTo>
                        <a:pt x="-744" y="2378"/>
                        <a:pt x="526" y="3013"/>
                        <a:pt x="1796" y="5553"/>
                      </a:cubicBezTo>
                      <a:cubicBezTo>
                        <a:pt x="3066" y="7458"/>
                        <a:pt x="3701" y="9363"/>
                        <a:pt x="5606" y="8728"/>
                      </a:cubicBezTo>
                      <a:cubicBezTo>
                        <a:pt x="7511" y="7458"/>
                        <a:pt x="7511" y="5553"/>
                        <a:pt x="5606" y="2378"/>
                      </a:cubicBezTo>
                      <a:close/>
                    </a:path>
                  </a:pathLst>
                </a:custGeom>
                <a:solidFill>
                  <a:srgbClr val="444444">
                    <a:alpha val="31000"/>
                  </a:srgbClr>
                </a:solidFill>
                <a:ln w="6350"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xmlns="" id="{593E488F-8E43-20FD-4F2C-0371B5D318B1}"/>
                    </a:ext>
                  </a:extLst>
                </p:cNvPr>
                <p:cNvSpPr/>
                <p:nvPr/>
              </p:nvSpPr>
              <p:spPr>
                <a:xfrm>
                  <a:off x="5968473" y="1471730"/>
                  <a:ext cx="6756" cy="7943"/>
                </a:xfrm>
                <a:custGeom>
                  <a:avLst/>
                  <a:gdLst>
                    <a:gd name="connsiteX0" fmla="*/ 5606 w 6756"/>
                    <a:gd name="connsiteY0" fmla="*/ 2104 h 7943"/>
                    <a:gd name="connsiteX1" fmla="*/ 526 w 6756"/>
                    <a:gd name="connsiteY1" fmla="*/ 834 h 7943"/>
                    <a:gd name="connsiteX2" fmla="*/ 1796 w 6756"/>
                    <a:gd name="connsiteY2" fmla="*/ 4644 h 7943"/>
                    <a:gd name="connsiteX3" fmla="*/ 4971 w 6756"/>
                    <a:gd name="connsiteY3" fmla="*/ 7819 h 7943"/>
                    <a:gd name="connsiteX4" fmla="*/ 5606 w 6756"/>
                    <a:gd name="connsiteY4" fmla="*/ 2104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 h="7943">
                      <a:moveTo>
                        <a:pt x="5606" y="2104"/>
                      </a:moveTo>
                      <a:cubicBezTo>
                        <a:pt x="3701" y="-436"/>
                        <a:pt x="1796" y="-436"/>
                        <a:pt x="526" y="834"/>
                      </a:cubicBezTo>
                      <a:cubicBezTo>
                        <a:pt x="-744" y="2104"/>
                        <a:pt x="526" y="2739"/>
                        <a:pt x="1796" y="4644"/>
                      </a:cubicBezTo>
                      <a:cubicBezTo>
                        <a:pt x="3066" y="6549"/>
                        <a:pt x="3701" y="8454"/>
                        <a:pt x="4971" y="7819"/>
                      </a:cubicBezTo>
                      <a:cubicBezTo>
                        <a:pt x="6876" y="7184"/>
                        <a:pt x="7511" y="5279"/>
                        <a:pt x="5606" y="2104"/>
                      </a:cubicBezTo>
                      <a:close/>
                    </a:path>
                  </a:pathLst>
                </a:custGeom>
                <a:solidFill>
                  <a:srgbClr val="484848">
                    <a:alpha val="38000"/>
                  </a:srgbClr>
                </a:solidFill>
                <a:ln w="6350"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xmlns="" id="{264A4641-725D-087E-353A-873C5EA386CE}"/>
                    </a:ext>
                  </a:extLst>
                </p:cNvPr>
                <p:cNvSpPr/>
                <p:nvPr/>
              </p:nvSpPr>
              <p:spPr>
                <a:xfrm>
                  <a:off x="5969385" y="1471730"/>
                  <a:ext cx="5896" cy="7349"/>
                </a:xfrm>
                <a:custGeom>
                  <a:avLst/>
                  <a:gdLst>
                    <a:gd name="connsiteX0" fmla="*/ 4694 w 5896"/>
                    <a:gd name="connsiteY0" fmla="*/ 2104 h 7349"/>
                    <a:gd name="connsiteX1" fmla="*/ 249 w 5896"/>
                    <a:gd name="connsiteY1" fmla="*/ 834 h 7349"/>
                    <a:gd name="connsiteX2" fmla="*/ 1519 w 5896"/>
                    <a:gd name="connsiteY2" fmla="*/ 4644 h 7349"/>
                    <a:gd name="connsiteX3" fmla="*/ 4694 w 5896"/>
                    <a:gd name="connsiteY3" fmla="*/ 7184 h 7349"/>
                    <a:gd name="connsiteX4" fmla="*/ 4694 w 589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 h="7349">
                      <a:moveTo>
                        <a:pt x="4694" y="2104"/>
                      </a:moveTo>
                      <a:cubicBezTo>
                        <a:pt x="3424" y="-436"/>
                        <a:pt x="884" y="-436"/>
                        <a:pt x="249" y="834"/>
                      </a:cubicBezTo>
                      <a:cubicBezTo>
                        <a:pt x="-386" y="2104"/>
                        <a:pt x="249" y="2739"/>
                        <a:pt x="1519" y="4644"/>
                      </a:cubicBezTo>
                      <a:cubicBezTo>
                        <a:pt x="2789" y="6549"/>
                        <a:pt x="3424" y="7819"/>
                        <a:pt x="4694" y="7184"/>
                      </a:cubicBezTo>
                      <a:cubicBezTo>
                        <a:pt x="5964" y="7184"/>
                        <a:pt x="6599" y="4644"/>
                        <a:pt x="4694" y="2104"/>
                      </a:cubicBezTo>
                      <a:close/>
                    </a:path>
                  </a:pathLst>
                </a:custGeom>
                <a:solidFill>
                  <a:srgbClr val="4C4C4C">
                    <a:alpha val="44000"/>
                  </a:srgbClr>
                </a:solidFill>
                <a:ln w="6350"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xmlns="" id="{DABFDABF-FF85-8927-48E9-8519CE3F83A0}"/>
                    </a:ext>
                  </a:extLst>
                </p:cNvPr>
                <p:cNvSpPr/>
                <p:nvPr/>
              </p:nvSpPr>
              <p:spPr>
                <a:xfrm>
                  <a:off x="5969385" y="1472365"/>
                  <a:ext cx="5646" cy="7349"/>
                </a:xfrm>
                <a:custGeom>
                  <a:avLst/>
                  <a:gdLst>
                    <a:gd name="connsiteX0" fmla="*/ 4694 w 5646"/>
                    <a:gd name="connsiteY0" fmla="*/ 2104 h 7349"/>
                    <a:gd name="connsiteX1" fmla="*/ 249 w 5646"/>
                    <a:gd name="connsiteY1" fmla="*/ 834 h 7349"/>
                    <a:gd name="connsiteX2" fmla="*/ 1519 w 5646"/>
                    <a:gd name="connsiteY2" fmla="*/ 4644 h 7349"/>
                    <a:gd name="connsiteX3" fmla="*/ 4694 w 5646"/>
                    <a:gd name="connsiteY3" fmla="*/ 7184 h 7349"/>
                    <a:gd name="connsiteX4" fmla="*/ 4694 w 564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7349">
                      <a:moveTo>
                        <a:pt x="4694" y="2104"/>
                      </a:moveTo>
                      <a:cubicBezTo>
                        <a:pt x="3424" y="-436"/>
                        <a:pt x="884" y="-436"/>
                        <a:pt x="249" y="834"/>
                      </a:cubicBezTo>
                      <a:cubicBezTo>
                        <a:pt x="-386" y="2104"/>
                        <a:pt x="249" y="2739"/>
                        <a:pt x="1519" y="4644"/>
                      </a:cubicBezTo>
                      <a:cubicBezTo>
                        <a:pt x="2789" y="6549"/>
                        <a:pt x="2789" y="7819"/>
                        <a:pt x="4694" y="7184"/>
                      </a:cubicBezTo>
                      <a:cubicBezTo>
                        <a:pt x="5964" y="6549"/>
                        <a:pt x="5964" y="4009"/>
                        <a:pt x="4694" y="2104"/>
                      </a:cubicBezTo>
                      <a:close/>
                    </a:path>
                  </a:pathLst>
                </a:custGeom>
                <a:solidFill>
                  <a:srgbClr val="515151">
                    <a:alpha val="50000"/>
                  </a:srgbClr>
                </a:solidFill>
                <a:ln w="6350"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xmlns="" id="{5CBFA6BA-815F-ADFE-8FED-AE3A989DC140}"/>
                    </a:ext>
                  </a:extLst>
                </p:cNvPr>
                <p:cNvSpPr/>
                <p:nvPr/>
              </p:nvSpPr>
              <p:spPr>
                <a:xfrm>
                  <a:off x="5969385" y="1472365"/>
                  <a:ext cx="5646" cy="6714"/>
                </a:xfrm>
                <a:custGeom>
                  <a:avLst/>
                  <a:gdLst>
                    <a:gd name="connsiteX0" fmla="*/ 4694 w 5646"/>
                    <a:gd name="connsiteY0" fmla="*/ 2104 h 6714"/>
                    <a:gd name="connsiteX1" fmla="*/ 249 w 5646"/>
                    <a:gd name="connsiteY1" fmla="*/ 834 h 6714"/>
                    <a:gd name="connsiteX2" fmla="*/ 1519 w 5646"/>
                    <a:gd name="connsiteY2" fmla="*/ 4009 h 6714"/>
                    <a:gd name="connsiteX3" fmla="*/ 4694 w 5646"/>
                    <a:gd name="connsiteY3" fmla="*/ 6549 h 6714"/>
                    <a:gd name="connsiteX4" fmla="*/ 4694 w 5646"/>
                    <a:gd name="connsiteY4" fmla="*/ 2104 h 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6714">
                      <a:moveTo>
                        <a:pt x="4694" y="2104"/>
                      </a:moveTo>
                      <a:cubicBezTo>
                        <a:pt x="3424" y="-436"/>
                        <a:pt x="1519" y="-436"/>
                        <a:pt x="249" y="834"/>
                      </a:cubicBezTo>
                      <a:cubicBezTo>
                        <a:pt x="-386" y="2104"/>
                        <a:pt x="249" y="2739"/>
                        <a:pt x="1519" y="4009"/>
                      </a:cubicBezTo>
                      <a:cubicBezTo>
                        <a:pt x="2789" y="5914"/>
                        <a:pt x="2789" y="7184"/>
                        <a:pt x="4694" y="6549"/>
                      </a:cubicBezTo>
                      <a:cubicBezTo>
                        <a:pt x="5964" y="5914"/>
                        <a:pt x="5964" y="4009"/>
                        <a:pt x="4694" y="2104"/>
                      </a:cubicBezTo>
                      <a:close/>
                    </a:path>
                  </a:pathLst>
                </a:custGeom>
                <a:solidFill>
                  <a:srgbClr val="555555">
                    <a:alpha val="56000"/>
                  </a:srgbClr>
                </a:solidFill>
                <a:ln w="6350"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xmlns="" id="{BD92A3CD-4BC1-4A91-E336-B092807D05BB}"/>
                    </a:ext>
                  </a:extLst>
                </p:cNvPr>
                <p:cNvSpPr/>
                <p:nvPr/>
              </p:nvSpPr>
              <p:spPr>
                <a:xfrm>
                  <a:off x="5970020" y="1472539"/>
                  <a:ext cx="4792" cy="6501"/>
                </a:xfrm>
                <a:custGeom>
                  <a:avLst/>
                  <a:gdLst>
                    <a:gd name="connsiteX0" fmla="*/ 4059 w 4792"/>
                    <a:gd name="connsiteY0" fmla="*/ 1931 h 6501"/>
                    <a:gd name="connsiteX1" fmla="*/ 249 w 4792"/>
                    <a:gd name="connsiteY1" fmla="*/ 661 h 6501"/>
                    <a:gd name="connsiteX2" fmla="*/ 1519 w 4792"/>
                    <a:gd name="connsiteY2" fmla="*/ 3836 h 6501"/>
                    <a:gd name="connsiteX3" fmla="*/ 4059 w 4792"/>
                    <a:gd name="connsiteY3" fmla="*/ 6376 h 6501"/>
                    <a:gd name="connsiteX4" fmla="*/ 4059 w 4792"/>
                    <a:gd name="connsiteY4" fmla="*/ 1931 h 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2" h="6501">
                      <a:moveTo>
                        <a:pt x="4059" y="1931"/>
                      </a:moveTo>
                      <a:cubicBezTo>
                        <a:pt x="2789" y="26"/>
                        <a:pt x="884" y="-609"/>
                        <a:pt x="249" y="661"/>
                      </a:cubicBezTo>
                      <a:cubicBezTo>
                        <a:pt x="-386" y="1931"/>
                        <a:pt x="249" y="2566"/>
                        <a:pt x="1519" y="3836"/>
                      </a:cubicBezTo>
                      <a:cubicBezTo>
                        <a:pt x="2789" y="5106"/>
                        <a:pt x="2789" y="7011"/>
                        <a:pt x="4059" y="6376"/>
                      </a:cubicBezTo>
                      <a:cubicBezTo>
                        <a:pt x="4694" y="5741"/>
                        <a:pt x="5329" y="3836"/>
                        <a:pt x="4059" y="1931"/>
                      </a:cubicBezTo>
                      <a:close/>
                    </a:path>
                  </a:pathLst>
                </a:custGeom>
                <a:solidFill>
                  <a:srgbClr val="595959">
                    <a:alpha val="63000"/>
                  </a:srgbClr>
                </a:solidFill>
                <a:ln w="6350"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xmlns="" id="{4B235378-0DF5-A26D-2635-BD940E727DA8}"/>
                    </a:ext>
                  </a:extLst>
                </p:cNvPr>
                <p:cNvSpPr/>
                <p:nvPr/>
              </p:nvSpPr>
              <p:spPr>
                <a:xfrm>
                  <a:off x="5969371" y="1472820"/>
                  <a:ext cx="4958" cy="6094"/>
                </a:xfrm>
                <a:custGeom>
                  <a:avLst/>
                  <a:gdLst>
                    <a:gd name="connsiteX0" fmla="*/ 4073 w 4958"/>
                    <a:gd name="connsiteY0" fmla="*/ 1650 h 6094"/>
                    <a:gd name="connsiteX1" fmla="*/ 263 w 4958"/>
                    <a:gd name="connsiteY1" fmla="*/ 380 h 6094"/>
                    <a:gd name="connsiteX2" fmla="*/ 898 w 4958"/>
                    <a:gd name="connsiteY2" fmla="*/ 3555 h 6094"/>
                    <a:gd name="connsiteX3" fmla="*/ 3438 w 4958"/>
                    <a:gd name="connsiteY3" fmla="*/ 6095 h 6094"/>
                    <a:gd name="connsiteX4" fmla="*/ 4073 w 4958"/>
                    <a:gd name="connsiteY4" fmla="*/ 1650 h 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8" h="6094">
                      <a:moveTo>
                        <a:pt x="4073" y="1650"/>
                      </a:moveTo>
                      <a:cubicBezTo>
                        <a:pt x="2803" y="-255"/>
                        <a:pt x="898" y="-255"/>
                        <a:pt x="263" y="380"/>
                      </a:cubicBezTo>
                      <a:cubicBezTo>
                        <a:pt x="-372" y="1015"/>
                        <a:pt x="263" y="2285"/>
                        <a:pt x="898" y="3555"/>
                      </a:cubicBezTo>
                      <a:cubicBezTo>
                        <a:pt x="1533" y="4825"/>
                        <a:pt x="2168" y="6095"/>
                        <a:pt x="3438" y="6095"/>
                      </a:cubicBezTo>
                      <a:cubicBezTo>
                        <a:pt x="5343" y="5460"/>
                        <a:pt x="5343" y="3555"/>
                        <a:pt x="4073" y="1650"/>
                      </a:cubicBezTo>
                      <a:close/>
                    </a:path>
                  </a:pathLst>
                </a:custGeom>
                <a:solidFill>
                  <a:srgbClr val="5D5D5D">
                    <a:alpha val="69000"/>
                  </a:srgbClr>
                </a:solidFill>
                <a:ln w="6350"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xmlns="" id="{09AC52FE-7D96-767B-EF27-A6839849BFD1}"/>
                    </a:ext>
                  </a:extLst>
                </p:cNvPr>
                <p:cNvSpPr/>
                <p:nvPr/>
              </p:nvSpPr>
              <p:spPr>
                <a:xfrm>
                  <a:off x="5970006" y="1472820"/>
                  <a:ext cx="4390" cy="5628"/>
                </a:xfrm>
                <a:custGeom>
                  <a:avLst/>
                  <a:gdLst>
                    <a:gd name="connsiteX0" fmla="*/ 3438 w 4390"/>
                    <a:gd name="connsiteY0" fmla="*/ 1650 h 5628"/>
                    <a:gd name="connsiteX1" fmla="*/ 263 w 4390"/>
                    <a:gd name="connsiteY1" fmla="*/ 380 h 5628"/>
                    <a:gd name="connsiteX2" fmla="*/ 898 w 4390"/>
                    <a:gd name="connsiteY2" fmla="*/ 3555 h 5628"/>
                    <a:gd name="connsiteX3" fmla="*/ 3438 w 4390"/>
                    <a:gd name="connsiteY3" fmla="*/ 5460 h 5628"/>
                    <a:gd name="connsiteX4" fmla="*/ 3438 w 4390"/>
                    <a:gd name="connsiteY4" fmla="*/ 1650 h 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5628">
                      <a:moveTo>
                        <a:pt x="3438" y="1650"/>
                      </a:moveTo>
                      <a:cubicBezTo>
                        <a:pt x="2168" y="-255"/>
                        <a:pt x="898" y="-255"/>
                        <a:pt x="263" y="380"/>
                      </a:cubicBezTo>
                      <a:cubicBezTo>
                        <a:pt x="-372" y="1015"/>
                        <a:pt x="263" y="1650"/>
                        <a:pt x="898" y="3555"/>
                      </a:cubicBezTo>
                      <a:cubicBezTo>
                        <a:pt x="1533" y="4825"/>
                        <a:pt x="2168" y="6095"/>
                        <a:pt x="3438" y="5460"/>
                      </a:cubicBezTo>
                      <a:cubicBezTo>
                        <a:pt x="4708" y="5460"/>
                        <a:pt x="4708" y="3555"/>
                        <a:pt x="3438" y="1650"/>
                      </a:cubicBezTo>
                      <a:close/>
                    </a:path>
                  </a:pathLst>
                </a:custGeom>
                <a:solidFill>
                  <a:srgbClr val="626262">
                    <a:alpha val="75000"/>
                  </a:srgbClr>
                </a:solidFill>
                <a:ln w="6350"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xmlns="" id="{EEEB17FE-EEE2-0611-F2F0-0C83FF28C544}"/>
                    </a:ext>
                  </a:extLst>
                </p:cNvPr>
                <p:cNvSpPr/>
                <p:nvPr/>
              </p:nvSpPr>
              <p:spPr>
                <a:xfrm>
                  <a:off x="5970006" y="1472820"/>
                  <a:ext cx="4390" cy="4993"/>
                </a:xfrm>
                <a:custGeom>
                  <a:avLst/>
                  <a:gdLst>
                    <a:gd name="connsiteX0" fmla="*/ 3438 w 4390"/>
                    <a:gd name="connsiteY0" fmla="*/ 1650 h 4993"/>
                    <a:gd name="connsiteX1" fmla="*/ 263 w 4390"/>
                    <a:gd name="connsiteY1" fmla="*/ 380 h 4993"/>
                    <a:gd name="connsiteX2" fmla="*/ 898 w 4390"/>
                    <a:gd name="connsiteY2" fmla="*/ 2920 h 4993"/>
                    <a:gd name="connsiteX3" fmla="*/ 3438 w 4390"/>
                    <a:gd name="connsiteY3" fmla="*/ 4825 h 4993"/>
                    <a:gd name="connsiteX4" fmla="*/ 3438 w 4390"/>
                    <a:gd name="connsiteY4" fmla="*/ 1650 h 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4993">
                      <a:moveTo>
                        <a:pt x="3438" y="1650"/>
                      </a:moveTo>
                      <a:cubicBezTo>
                        <a:pt x="2168" y="-255"/>
                        <a:pt x="898" y="-255"/>
                        <a:pt x="263" y="380"/>
                      </a:cubicBezTo>
                      <a:cubicBezTo>
                        <a:pt x="-372" y="1015"/>
                        <a:pt x="263" y="1650"/>
                        <a:pt x="898" y="2920"/>
                      </a:cubicBezTo>
                      <a:cubicBezTo>
                        <a:pt x="1533" y="4190"/>
                        <a:pt x="2168" y="5460"/>
                        <a:pt x="3438" y="4825"/>
                      </a:cubicBezTo>
                      <a:cubicBezTo>
                        <a:pt x="4708" y="4825"/>
                        <a:pt x="4708" y="3555"/>
                        <a:pt x="3438" y="1650"/>
                      </a:cubicBezTo>
                      <a:close/>
                    </a:path>
                  </a:pathLst>
                </a:custGeom>
                <a:solidFill>
                  <a:srgbClr val="666666">
                    <a:alpha val="81000"/>
                  </a:srgbClr>
                </a:solidFill>
                <a:ln w="6350"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xmlns="" id="{7DE22A8C-8CB9-DE66-520C-25C9F9E7E95D}"/>
                    </a:ext>
                  </a:extLst>
                </p:cNvPr>
                <p:cNvSpPr/>
                <p:nvPr/>
              </p:nvSpPr>
              <p:spPr>
                <a:xfrm>
                  <a:off x="5970006" y="1473142"/>
                  <a:ext cx="4130" cy="5306"/>
                </a:xfrm>
                <a:custGeom>
                  <a:avLst/>
                  <a:gdLst>
                    <a:gd name="connsiteX0" fmla="*/ 3438 w 4130"/>
                    <a:gd name="connsiteY0" fmla="*/ 1327 h 5306"/>
                    <a:gd name="connsiteX1" fmla="*/ 263 w 4130"/>
                    <a:gd name="connsiteY1" fmla="*/ 692 h 5306"/>
                    <a:gd name="connsiteX2" fmla="*/ 898 w 4130"/>
                    <a:gd name="connsiteY2" fmla="*/ 3232 h 5306"/>
                    <a:gd name="connsiteX3" fmla="*/ 2803 w 4130"/>
                    <a:gd name="connsiteY3" fmla="*/ 5137 h 5306"/>
                    <a:gd name="connsiteX4" fmla="*/ 3438 w 4130"/>
                    <a:gd name="connsiteY4" fmla="*/ 1327 h 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0" h="5306">
                      <a:moveTo>
                        <a:pt x="3438" y="1327"/>
                      </a:moveTo>
                      <a:cubicBezTo>
                        <a:pt x="2168" y="57"/>
                        <a:pt x="898" y="-578"/>
                        <a:pt x="263" y="692"/>
                      </a:cubicBezTo>
                      <a:cubicBezTo>
                        <a:pt x="-372" y="1327"/>
                        <a:pt x="263" y="1962"/>
                        <a:pt x="898" y="3232"/>
                      </a:cubicBezTo>
                      <a:cubicBezTo>
                        <a:pt x="1533" y="4502"/>
                        <a:pt x="2168" y="5772"/>
                        <a:pt x="2803" y="5137"/>
                      </a:cubicBezTo>
                      <a:cubicBezTo>
                        <a:pt x="4073" y="4502"/>
                        <a:pt x="4708" y="3232"/>
                        <a:pt x="3438" y="1327"/>
                      </a:cubicBezTo>
                      <a:close/>
                    </a:path>
                  </a:pathLst>
                </a:custGeom>
                <a:solidFill>
                  <a:srgbClr val="6A6A6A">
                    <a:alpha val="88000"/>
                  </a:srgbClr>
                </a:solidFill>
                <a:ln w="6350"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xmlns="" id="{EEE34CE2-D7CF-792E-2E7B-577A1B6AA289}"/>
                    </a:ext>
                  </a:extLst>
                </p:cNvPr>
                <p:cNvSpPr/>
                <p:nvPr/>
              </p:nvSpPr>
              <p:spPr>
                <a:xfrm>
                  <a:off x="5970641" y="1473142"/>
                  <a:ext cx="3279" cy="5137"/>
                </a:xfrm>
                <a:custGeom>
                  <a:avLst/>
                  <a:gdLst>
                    <a:gd name="connsiteX0" fmla="*/ 2803 w 3279"/>
                    <a:gd name="connsiteY0" fmla="*/ 1327 h 5137"/>
                    <a:gd name="connsiteX1" fmla="*/ 263 w 3279"/>
                    <a:gd name="connsiteY1" fmla="*/ 692 h 5137"/>
                    <a:gd name="connsiteX2" fmla="*/ 898 w 3279"/>
                    <a:gd name="connsiteY2" fmla="*/ 3232 h 5137"/>
                    <a:gd name="connsiteX3" fmla="*/ 2803 w 3279"/>
                    <a:gd name="connsiteY3" fmla="*/ 5137 h 5137"/>
                    <a:gd name="connsiteX4" fmla="*/ 2803 w 3279"/>
                    <a:gd name="connsiteY4" fmla="*/ 1327 h 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5137">
                      <a:moveTo>
                        <a:pt x="2803" y="1327"/>
                      </a:moveTo>
                      <a:cubicBezTo>
                        <a:pt x="2168" y="57"/>
                        <a:pt x="898" y="-578"/>
                        <a:pt x="263" y="692"/>
                      </a:cubicBezTo>
                      <a:cubicBezTo>
                        <a:pt x="-372" y="1327"/>
                        <a:pt x="263" y="1962"/>
                        <a:pt x="898" y="3232"/>
                      </a:cubicBezTo>
                      <a:cubicBezTo>
                        <a:pt x="1533" y="4502"/>
                        <a:pt x="2168" y="5137"/>
                        <a:pt x="2803" y="5137"/>
                      </a:cubicBezTo>
                      <a:cubicBezTo>
                        <a:pt x="3438" y="4502"/>
                        <a:pt x="3438" y="3232"/>
                        <a:pt x="2803" y="1327"/>
                      </a:cubicBezTo>
                      <a:close/>
                    </a:path>
                  </a:pathLst>
                </a:custGeom>
                <a:solidFill>
                  <a:srgbClr val="6E6E6E">
                    <a:alpha val="94000"/>
                  </a:srgbClr>
                </a:solidFill>
                <a:ln w="6350"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xmlns="" id="{2F2E56D5-7C4E-0EC4-BA9E-292336CA5AEC}"/>
                    </a:ext>
                  </a:extLst>
                </p:cNvPr>
                <p:cNvSpPr/>
                <p:nvPr/>
              </p:nvSpPr>
              <p:spPr>
                <a:xfrm>
                  <a:off x="5970641" y="1473417"/>
                  <a:ext cx="3279" cy="4227"/>
                </a:xfrm>
                <a:custGeom>
                  <a:avLst/>
                  <a:gdLst>
                    <a:gd name="connsiteX0" fmla="*/ 2803 w 3279"/>
                    <a:gd name="connsiteY0" fmla="*/ 1052 h 4227"/>
                    <a:gd name="connsiteX1" fmla="*/ 263 w 3279"/>
                    <a:gd name="connsiteY1" fmla="*/ 417 h 4227"/>
                    <a:gd name="connsiteX2" fmla="*/ 898 w 3279"/>
                    <a:gd name="connsiteY2" fmla="*/ 2322 h 4227"/>
                    <a:gd name="connsiteX3" fmla="*/ 2803 w 3279"/>
                    <a:gd name="connsiteY3" fmla="*/ 4227 h 4227"/>
                    <a:gd name="connsiteX4" fmla="*/ 2803 w 3279"/>
                    <a:gd name="connsiteY4" fmla="*/ 1052 h 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4227">
                      <a:moveTo>
                        <a:pt x="2803" y="1052"/>
                      </a:moveTo>
                      <a:cubicBezTo>
                        <a:pt x="2168" y="-218"/>
                        <a:pt x="898" y="-218"/>
                        <a:pt x="263" y="417"/>
                      </a:cubicBezTo>
                      <a:cubicBezTo>
                        <a:pt x="-372" y="1052"/>
                        <a:pt x="263" y="1687"/>
                        <a:pt x="898" y="2322"/>
                      </a:cubicBezTo>
                      <a:cubicBezTo>
                        <a:pt x="1533" y="3592"/>
                        <a:pt x="2168" y="4227"/>
                        <a:pt x="2803" y="4227"/>
                      </a:cubicBezTo>
                      <a:cubicBezTo>
                        <a:pt x="3438" y="4227"/>
                        <a:pt x="3438" y="2957"/>
                        <a:pt x="2803" y="1052"/>
                      </a:cubicBezTo>
                      <a:close/>
                    </a:path>
                  </a:pathLst>
                </a:custGeom>
                <a:solidFill>
                  <a:srgbClr val="727272"/>
                </a:solidFill>
                <a:ln w="6350" cap="flat">
                  <a:noFill/>
                  <a:prstDash val="solid"/>
                  <a:miter/>
                </a:ln>
              </p:spPr>
              <p:txBody>
                <a:bodyPr rtlCol="0" anchor="ctr"/>
                <a:lstStyle/>
                <a:p>
                  <a:endParaRPr lang="en-IN"/>
                </a:p>
              </p:txBody>
            </p:sp>
          </p:grpSp>
          <p:sp>
            <p:nvSpPr>
              <p:cNvPr id="35" name="Freeform: Shape 34">
                <a:extLst>
                  <a:ext uri="{FF2B5EF4-FFF2-40B4-BE49-F238E27FC236}">
                    <a16:creationId xmlns:a16="http://schemas.microsoft.com/office/drawing/2014/main" xmlns="" id="{12A7DD49-B7B0-4FAE-1FB0-32DB16D0C8B7}"/>
                  </a:ext>
                </a:extLst>
              </p:cNvPr>
              <p:cNvSpPr/>
              <p:nvPr/>
            </p:nvSpPr>
            <p:spPr>
              <a:xfrm>
                <a:off x="5955029" y="1467485"/>
                <a:ext cx="22860" cy="22859"/>
              </a:xfrm>
              <a:custGeom>
                <a:avLst/>
                <a:gdLst>
                  <a:gd name="connsiteX0" fmla="*/ 0 w 22860"/>
                  <a:gd name="connsiteY0" fmla="*/ 11430 h 22859"/>
                  <a:gd name="connsiteX1" fmla="*/ 11430 w 22860"/>
                  <a:gd name="connsiteY1" fmla="*/ 0 h 22859"/>
                  <a:gd name="connsiteX2" fmla="*/ 22860 w 22860"/>
                  <a:gd name="connsiteY2" fmla="*/ 11430 h 22859"/>
                  <a:gd name="connsiteX3" fmla="*/ 11430 w 22860"/>
                  <a:gd name="connsiteY3" fmla="*/ 22860 h 22859"/>
                  <a:gd name="connsiteX4" fmla="*/ 0 w 22860"/>
                  <a:gd name="connsiteY4" fmla="*/ 11430 h 22859"/>
                  <a:gd name="connsiteX5" fmla="*/ 22225 w 22860"/>
                  <a:gd name="connsiteY5" fmla="*/ 11430 h 22859"/>
                  <a:gd name="connsiteX6" fmla="*/ 11430 w 22860"/>
                  <a:gd name="connsiteY6" fmla="*/ 635 h 22859"/>
                  <a:gd name="connsiteX7" fmla="*/ 635 w 22860"/>
                  <a:gd name="connsiteY7" fmla="*/ 11430 h 22859"/>
                  <a:gd name="connsiteX8" fmla="*/ 11430 w 22860"/>
                  <a:gd name="connsiteY8" fmla="*/ 22225 h 22859"/>
                  <a:gd name="connsiteX9" fmla="*/ 22225 w 22860"/>
                  <a:gd name="connsiteY9" fmla="*/ 1143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 h="22859">
                    <a:moveTo>
                      <a:pt x="0" y="11430"/>
                    </a:moveTo>
                    <a:cubicBezTo>
                      <a:pt x="0" y="5080"/>
                      <a:pt x="5080" y="0"/>
                      <a:pt x="11430" y="0"/>
                    </a:cubicBezTo>
                    <a:cubicBezTo>
                      <a:pt x="17780" y="0"/>
                      <a:pt x="22860" y="5080"/>
                      <a:pt x="22860" y="11430"/>
                    </a:cubicBezTo>
                    <a:cubicBezTo>
                      <a:pt x="22860" y="17780"/>
                      <a:pt x="17780" y="22860"/>
                      <a:pt x="11430" y="22860"/>
                    </a:cubicBezTo>
                    <a:cubicBezTo>
                      <a:pt x="5080" y="22860"/>
                      <a:pt x="0" y="17780"/>
                      <a:pt x="0" y="11430"/>
                    </a:cubicBezTo>
                    <a:close/>
                    <a:moveTo>
                      <a:pt x="22225" y="11430"/>
                    </a:moveTo>
                    <a:cubicBezTo>
                      <a:pt x="22225" y="5715"/>
                      <a:pt x="17145" y="635"/>
                      <a:pt x="11430" y="635"/>
                    </a:cubicBezTo>
                    <a:cubicBezTo>
                      <a:pt x="5715" y="635"/>
                      <a:pt x="635" y="5715"/>
                      <a:pt x="635" y="11430"/>
                    </a:cubicBezTo>
                    <a:cubicBezTo>
                      <a:pt x="635" y="17145"/>
                      <a:pt x="5715" y="22225"/>
                      <a:pt x="11430" y="22225"/>
                    </a:cubicBezTo>
                    <a:cubicBezTo>
                      <a:pt x="17145" y="22225"/>
                      <a:pt x="22225" y="17145"/>
                      <a:pt x="22225" y="11430"/>
                    </a:cubicBezTo>
                    <a:close/>
                  </a:path>
                </a:pathLst>
              </a:custGeom>
              <a:solidFill>
                <a:srgbClr val="080808"/>
              </a:solidFill>
              <a:ln w="6350"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xmlns="" id="{4E553068-9591-940D-F292-ADCB99B960DE}"/>
                  </a:ext>
                </a:extLst>
              </p:cNvPr>
              <p:cNvSpPr/>
              <p:nvPr/>
            </p:nvSpPr>
            <p:spPr>
              <a:xfrm>
                <a:off x="5966459" y="1476375"/>
                <a:ext cx="2540" cy="2539"/>
              </a:xfrm>
              <a:custGeom>
                <a:avLst/>
                <a:gdLst>
                  <a:gd name="connsiteX0" fmla="*/ 1270 w 2540"/>
                  <a:gd name="connsiteY0" fmla="*/ 2540 h 2539"/>
                  <a:gd name="connsiteX1" fmla="*/ 0 w 2540"/>
                  <a:gd name="connsiteY1" fmla="*/ 1270 h 2539"/>
                  <a:gd name="connsiteX2" fmla="*/ 1270 w 2540"/>
                  <a:gd name="connsiteY2" fmla="*/ 0 h 2539"/>
                  <a:gd name="connsiteX3" fmla="*/ 2540 w 2540"/>
                  <a:gd name="connsiteY3" fmla="*/ 1270 h 2539"/>
                  <a:gd name="connsiteX4" fmla="*/ 1270 w 2540"/>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 h="2539">
                    <a:moveTo>
                      <a:pt x="1270" y="2540"/>
                    </a:moveTo>
                    <a:cubicBezTo>
                      <a:pt x="635" y="2540"/>
                      <a:pt x="0" y="1905"/>
                      <a:pt x="0" y="1270"/>
                    </a:cubicBezTo>
                    <a:cubicBezTo>
                      <a:pt x="0" y="635"/>
                      <a:pt x="635" y="0"/>
                      <a:pt x="1270" y="0"/>
                    </a:cubicBezTo>
                    <a:cubicBezTo>
                      <a:pt x="1905" y="0"/>
                      <a:pt x="2540" y="635"/>
                      <a:pt x="2540" y="1270"/>
                    </a:cubicBezTo>
                    <a:cubicBezTo>
                      <a:pt x="2540"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xmlns="" id="{A51846DD-BA5E-EADE-8854-93450598D0C6}"/>
                  </a:ext>
                </a:extLst>
              </p:cNvPr>
              <p:cNvSpPr/>
              <p:nvPr/>
            </p:nvSpPr>
            <p:spPr>
              <a:xfrm>
                <a:off x="5967253" y="1476375"/>
                <a:ext cx="758" cy="1269"/>
              </a:xfrm>
              <a:custGeom>
                <a:avLst/>
                <a:gdLst>
                  <a:gd name="connsiteX0" fmla="*/ 476 w 758"/>
                  <a:gd name="connsiteY0" fmla="*/ 1270 h 1269"/>
                  <a:gd name="connsiteX1" fmla="*/ 476 w 758"/>
                  <a:gd name="connsiteY1" fmla="*/ 1270 h 1269"/>
                  <a:gd name="connsiteX2" fmla="*/ 476 w 758"/>
                  <a:gd name="connsiteY2" fmla="*/ 0 h 1269"/>
                  <a:gd name="connsiteX3" fmla="*/ 476 w 758"/>
                  <a:gd name="connsiteY3" fmla="*/ 1270 h 1269"/>
                  <a:gd name="connsiteX4" fmla="*/ 476 w 758"/>
                  <a:gd name="connsiteY4" fmla="*/ 1270 h 1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69">
                    <a:moveTo>
                      <a:pt x="476" y="1270"/>
                    </a:moveTo>
                    <a:cubicBezTo>
                      <a:pt x="-159" y="1270"/>
                      <a:pt x="-159" y="1270"/>
                      <a:pt x="476" y="1270"/>
                    </a:cubicBezTo>
                    <a:cubicBezTo>
                      <a:pt x="-159" y="635"/>
                      <a:pt x="476" y="0"/>
                      <a:pt x="476" y="0"/>
                    </a:cubicBezTo>
                    <a:cubicBezTo>
                      <a:pt x="476" y="635"/>
                      <a:pt x="1111" y="635"/>
                      <a:pt x="476" y="1270"/>
                    </a:cubicBezTo>
                    <a:cubicBezTo>
                      <a:pt x="1111" y="1270"/>
                      <a:pt x="476" y="1270"/>
                      <a:pt x="476" y="1270"/>
                    </a:cubicBezTo>
                    <a:close/>
                  </a:path>
                </a:pathLst>
              </a:custGeom>
              <a:solidFill>
                <a:srgbClr val="636363"/>
              </a:solidFill>
              <a:ln w="635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xmlns="" id="{4CC650BC-F3EE-633F-9DC8-5AE8B56EF71E}"/>
                  </a:ext>
                </a:extLst>
              </p:cNvPr>
              <p:cNvSpPr/>
              <p:nvPr/>
            </p:nvSpPr>
            <p:spPr>
              <a:xfrm>
                <a:off x="5963920" y="1478280"/>
                <a:ext cx="2539" cy="2539"/>
              </a:xfrm>
              <a:custGeom>
                <a:avLst/>
                <a:gdLst>
                  <a:gd name="connsiteX0" fmla="*/ 1270 w 2539"/>
                  <a:gd name="connsiteY0" fmla="*/ 2540 h 2539"/>
                  <a:gd name="connsiteX1" fmla="*/ 0 w 2539"/>
                  <a:gd name="connsiteY1" fmla="*/ 1270 h 2539"/>
                  <a:gd name="connsiteX2" fmla="*/ 1270 w 2539"/>
                  <a:gd name="connsiteY2" fmla="*/ 0 h 2539"/>
                  <a:gd name="connsiteX3" fmla="*/ 2540 w 2539"/>
                  <a:gd name="connsiteY3" fmla="*/ 1270 h 2539"/>
                  <a:gd name="connsiteX4" fmla="*/ 1270 w 2539"/>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2539">
                    <a:moveTo>
                      <a:pt x="1270" y="2540"/>
                    </a:moveTo>
                    <a:cubicBezTo>
                      <a:pt x="635" y="2540"/>
                      <a:pt x="0" y="1905"/>
                      <a:pt x="0" y="1270"/>
                    </a:cubicBezTo>
                    <a:cubicBezTo>
                      <a:pt x="0" y="635"/>
                      <a:pt x="635" y="0"/>
                      <a:pt x="1270" y="0"/>
                    </a:cubicBezTo>
                    <a:cubicBezTo>
                      <a:pt x="1905" y="0"/>
                      <a:pt x="2540" y="635"/>
                      <a:pt x="2540" y="1270"/>
                    </a:cubicBezTo>
                    <a:cubicBezTo>
                      <a:pt x="1905"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xmlns="" id="{279C6CFD-2440-DBB8-1FD8-D3AE06178D84}"/>
                  </a:ext>
                </a:extLst>
              </p:cNvPr>
              <p:cNvSpPr/>
              <p:nvPr/>
            </p:nvSpPr>
            <p:spPr>
              <a:xfrm>
                <a:off x="5964272" y="1478914"/>
                <a:ext cx="758" cy="1270"/>
              </a:xfrm>
              <a:custGeom>
                <a:avLst/>
                <a:gdLst>
                  <a:gd name="connsiteX0" fmla="*/ 282 w 758"/>
                  <a:gd name="connsiteY0" fmla="*/ 1270 h 1270"/>
                  <a:gd name="connsiteX1" fmla="*/ 282 w 758"/>
                  <a:gd name="connsiteY1" fmla="*/ 1270 h 1270"/>
                  <a:gd name="connsiteX2" fmla="*/ 282 w 758"/>
                  <a:gd name="connsiteY2" fmla="*/ 0 h 1270"/>
                  <a:gd name="connsiteX3" fmla="*/ 282 w 758"/>
                  <a:gd name="connsiteY3" fmla="*/ 1270 h 1270"/>
                  <a:gd name="connsiteX4" fmla="*/ 282 w 758"/>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70">
                    <a:moveTo>
                      <a:pt x="282" y="1270"/>
                    </a:moveTo>
                    <a:cubicBezTo>
                      <a:pt x="282" y="1270"/>
                      <a:pt x="282" y="1270"/>
                      <a:pt x="282" y="1270"/>
                    </a:cubicBezTo>
                    <a:cubicBezTo>
                      <a:pt x="-353" y="635"/>
                      <a:pt x="282" y="0"/>
                      <a:pt x="282" y="0"/>
                    </a:cubicBezTo>
                    <a:cubicBezTo>
                      <a:pt x="917" y="0"/>
                      <a:pt x="917" y="635"/>
                      <a:pt x="282" y="1270"/>
                    </a:cubicBezTo>
                    <a:cubicBezTo>
                      <a:pt x="917" y="1270"/>
                      <a:pt x="917" y="1270"/>
                      <a:pt x="282" y="1270"/>
                    </a:cubicBezTo>
                    <a:close/>
                  </a:path>
                </a:pathLst>
              </a:custGeom>
              <a:solidFill>
                <a:srgbClr val="636363"/>
              </a:solidFill>
              <a:ln w="6350" cap="flat">
                <a:noFill/>
                <a:prstDash val="solid"/>
                <a:miter/>
              </a:ln>
            </p:spPr>
            <p:txBody>
              <a:bodyPr rtlCol="0" anchor="ctr"/>
              <a:lstStyle/>
              <a:p>
                <a:endParaRPr lang="en-IN"/>
              </a:p>
            </p:txBody>
          </p:sp>
        </p:grpSp>
        <p:sp>
          <p:nvSpPr>
            <p:cNvPr id="10" name="Freeform: Shape 9">
              <a:extLst>
                <a:ext uri="{FF2B5EF4-FFF2-40B4-BE49-F238E27FC236}">
                  <a16:creationId xmlns:a16="http://schemas.microsoft.com/office/drawing/2014/main" xmlns="" id="{92579C32-7ED9-2ABF-47BF-6BB1C3954CB9}"/>
                </a:ext>
              </a:extLst>
            </p:cNvPr>
            <p:cNvSpPr/>
            <p:nvPr/>
          </p:nvSpPr>
          <p:spPr>
            <a:xfrm>
              <a:off x="2482850" y="5186045"/>
              <a:ext cx="6955790" cy="111125"/>
            </a:xfrm>
            <a:custGeom>
              <a:avLst/>
              <a:gdLst>
                <a:gd name="connsiteX0" fmla="*/ 5525135 w 6955790"/>
                <a:gd name="connsiteY0" fmla="*/ 635 h 111125"/>
                <a:gd name="connsiteX1" fmla="*/ 5522595 w 6955790"/>
                <a:gd name="connsiteY1" fmla="*/ 635 h 111125"/>
                <a:gd name="connsiteX2" fmla="*/ 3968750 w 6955790"/>
                <a:gd name="connsiteY2" fmla="*/ 635 h 111125"/>
                <a:gd name="connsiteX3" fmla="*/ 3968750 w 6955790"/>
                <a:gd name="connsiteY3" fmla="*/ 0 h 111125"/>
                <a:gd name="connsiteX4" fmla="*/ 3964305 w 6955790"/>
                <a:gd name="connsiteY4" fmla="*/ 0 h 111125"/>
                <a:gd name="connsiteX5" fmla="*/ 3964305 w 6955790"/>
                <a:gd name="connsiteY5" fmla="*/ 0 h 111125"/>
                <a:gd name="connsiteX6" fmla="*/ 3472180 w 6955790"/>
                <a:gd name="connsiteY6" fmla="*/ 0 h 111125"/>
                <a:gd name="connsiteX7" fmla="*/ 2980055 w 6955790"/>
                <a:gd name="connsiteY7" fmla="*/ 0 h 111125"/>
                <a:gd name="connsiteX8" fmla="*/ 2980055 w 6955790"/>
                <a:gd name="connsiteY8" fmla="*/ 0 h 111125"/>
                <a:gd name="connsiteX9" fmla="*/ 2975610 w 6955790"/>
                <a:gd name="connsiteY9" fmla="*/ 0 h 111125"/>
                <a:gd name="connsiteX10" fmla="*/ 2975610 w 6955790"/>
                <a:gd name="connsiteY10" fmla="*/ 635 h 111125"/>
                <a:gd name="connsiteX11" fmla="*/ 1433195 w 6955790"/>
                <a:gd name="connsiteY11" fmla="*/ 635 h 111125"/>
                <a:gd name="connsiteX12" fmla="*/ 1431925 w 6955790"/>
                <a:gd name="connsiteY12" fmla="*/ 635 h 111125"/>
                <a:gd name="connsiteX13" fmla="*/ 0 w 6955790"/>
                <a:gd name="connsiteY13" fmla="*/ 635 h 111125"/>
                <a:gd name="connsiteX14" fmla="*/ 0 w 6955790"/>
                <a:gd name="connsiteY14" fmla="*/ 53975 h 111125"/>
                <a:gd name="connsiteX15" fmla="*/ 0 w 6955790"/>
                <a:gd name="connsiteY15" fmla="*/ 53975 h 111125"/>
                <a:gd name="connsiteX16" fmla="*/ 622935 w 6955790"/>
                <a:gd name="connsiteY16" fmla="*/ 111125 h 111125"/>
                <a:gd name="connsiteX17" fmla="*/ 3474085 w 6955790"/>
                <a:gd name="connsiteY17" fmla="*/ 111125 h 111125"/>
                <a:gd name="connsiteX18" fmla="*/ 6326506 w 6955790"/>
                <a:gd name="connsiteY18" fmla="*/ 111125 h 111125"/>
                <a:gd name="connsiteX19" fmla="*/ 6949440 w 6955790"/>
                <a:gd name="connsiteY19" fmla="*/ 53975 h 111125"/>
                <a:gd name="connsiteX20" fmla="*/ 6955790 w 6955790"/>
                <a:gd name="connsiteY20" fmla="*/ 53975 h 111125"/>
                <a:gd name="connsiteX21" fmla="*/ 6955790 w 6955790"/>
                <a:gd name="connsiteY21" fmla="*/ 635 h 111125"/>
                <a:gd name="connsiteX22" fmla="*/ 5525135 w 6955790"/>
                <a:gd name="connsiteY22" fmla="*/ 635 h 11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955790" h="111125">
                  <a:moveTo>
                    <a:pt x="5525135" y="635"/>
                  </a:moveTo>
                  <a:lnTo>
                    <a:pt x="5522595" y="635"/>
                  </a:lnTo>
                  <a:lnTo>
                    <a:pt x="3968750" y="635"/>
                  </a:lnTo>
                  <a:cubicBezTo>
                    <a:pt x="3968750" y="635"/>
                    <a:pt x="3968750" y="0"/>
                    <a:pt x="3968750" y="0"/>
                  </a:cubicBezTo>
                  <a:lnTo>
                    <a:pt x="3964305" y="0"/>
                  </a:lnTo>
                  <a:lnTo>
                    <a:pt x="3964305" y="0"/>
                  </a:lnTo>
                  <a:lnTo>
                    <a:pt x="3472180" y="0"/>
                  </a:lnTo>
                  <a:lnTo>
                    <a:pt x="2980055" y="0"/>
                  </a:lnTo>
                  <a:lnTo>
                    <a:pt x="2980055" y="0"/>
                  </a:lnTo>
                  <a:lnTo>
                    <a:pt x="2975610" y="0"/>
                  </a:lnTo>
                  <a:cubicBezTo>
                    <a:pt x="2975610" y="0"/>
                    <a:pt x="2975610" y="635"/>
                    <a:pt x="2975610" y="635"/>
                  </a:cubicBezTo>
                  <a:lnTo>
                    <a:pt x="1433195" y="635"/>
                  </a:lnTo>
                  <a:lnTo>
                    <a:pt x="1431925" y="635"/>
                  </a:lnTo>
                  <a:lnTo>
                    <a:pt x="0" y="635"/>
                  </a:lnTo>
                  <a:lnTo>
                    <a:pt x="0" y="53975"/>
                  </a:lnTo>
                  <a:lnTo>
                    <a:pt x="0" y="53975"/>
                  </a:lnTo>
                  <a:cubicBezTo>
                    <a:pt x="206375" y="92075"/>
                    <a:pt x="414655" y="111125"/>
                    <a:pt x="622935" y="111125"/>
                  </a:cubicBezTo>
                  <a:lnTo>
                    <a:pt x="3474085" y="111125"/>
                  </a:lnTo>
                  <a:lnTo>
                    <a:pt x="6326506" y="111125"/>
                  </a:lnTo>
                  <a:cubicBezTo>
                    <a:pt x="6534785" y="111125"/>
                    <a:pt x="6743065" y="92075"/>
                    <a:pt x="6949440" y="53975"/>
                  </a:cubicBezTo>
                  <a:lnTo>
                    <a:pt x="6955790" y="53975"/>
                  </a:lnTo>
                  <a:lnTo>
                    <a:pt x="6955790" y="635"/>
                  </a:lnTo>
                  <a:lnTo>
                    <a:pt x="5525135" y="635"/>
                  </a:lnTo>
                  <a:close/>
                </a:path>
              </a:pathLst>
            </a:custGeom>
            <a:solidFill>
              <a:srgbClr val="C8C8C8"/>
            </a:solidFill>
            <a:ln w="6350"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xmlns="" id="{D63155C5-0CB3-C5B3-F69E-6FC7FBE43278}"/>
                </a:ext>
              </a:extLst>
            </p:cNvPr>
            <p:cNvSpPr/>
            <p:nvPr/>
          </p:nvSpPr>
          <p:spPr>
            <a:xfrm>
              <a:off x="2482850" y="523875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xmlns="" id="{509DD055-3F81-7AED-156B-913C8209A243}"/>
                </a:ext>
              </a:extLst>
            </p:cNvPr>
            <p:cNvSpPr/>
            <p:nvPr/>
          </p:nvSpPr>
          <p:spPr>
            <a:xfrm>
              <a:off x="2483485" y="5292725"/>
              <a:ext cx="6948805" cy="146050"/>
            </a:xfrm>
            <a:custGeom>
              <a:avLst/>
              <a:gdLst>
                <a:gd name="connsiteX0" fmla="*/ 3474720 w 6948805"/>
                <a:gd name="connsiteY0" fmla="*/ 146050 h 146050"/>
                <a:gd name="connsiteX1" fmla="*/ 6948805 w 6948805"/>
                <a:gd name="connsiteY1" fmla="*/ 146050 h 146050"/>
                <a:gd name="connsiteX2" fmla="*/ 6325871 w 6948805"/>
                <a:gd name="connsiteY2" fmla="*/ 0 h 146050"/>
                <a:gd name="connsiteX3" fmla="*/ 3474720 w 6948805"/>
                <a:gd name="connsiteY3" fmla="*/ 0 h 146050"/>
                <a:gd name="connsiteX4" fmla="*/ 622935 w 6948805"/>
                <a:gd name="connsiteY4" fmla="*/ 0 h 146050"/>
                <a:gd name="connsiteX5" fmla="*/ 0 w 6948805"/>
                <a:gd name="connsiteY5" fmla="*/ 146050 h 146050"/>
                <a:gd name="connsiteX6" fmla="*/ 3474720 w 6948805"/>
                <a:gd name="connsiteY6" fmla="*/ 14605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8805" h="146050">
                  <a:moveTo>
                    <a:pt x="3474720" y="146050"/>
                  </a:moveTo>
                  <a:lnTo>
                    <a:pt x="6948805" y="146050"/>
                  </a:lnTo>
                  <a:cubicBezTo>
                    <a:pt x="6742430" y="48895"/>
                    <a:pt x="6534150" y="0"/>
                    <a:pt x="6325871" y="0"/>
                  </a:cubicBezTo>
                  <a:lnTo>
                    <a:pt x="3474720" y="0"/>
                  </a:lnTo>
                  <a:lnTo>
                    <a:pt x="622935" y="0"/>
                  </a:lnTo>
                  <a:cubicBezTo>
                    <a:pt x="414655" y="0"/>
                    <a:pt x="206375" y="48895"/>
                    <a:pt x="0" y="146050"/>
                  </a:cubicBezTo>
                  <a:lnTo>
                    <a:pt x="3474720" y="146050"/>
                  </a:lnTo>
                  <a:close/>
                </a:path>
              </a:pathLst>
            </a:custGeom>
            <a:gradFill>
              <a:gsLst>
                <a:gs pos="0">
                  <a:srgbClr val="5D5D5D"/>
                </a:gs>
                <a:gs pos="2218">
                  <a:srgbClr val="616161"/>
                </a:gs>
                <a:gs pos="58140">
                  <a:srgbClr val="CDCDCD"/>
                </a:gs>
                <a:gs pos="83000">
                  <a:srgbClr val="F8F8F8"/>
                </a:gs>
              </a:gsLst>
              <a:lin ang="5400000" scaled="1"/>
            </a:gradFill>
            <a:ln w="6350" cap="flat">
              <a:noFill/>
              <a:prstDash val="solid"/>
              <a:miter/>
            </a:ln>
          </p:spPr>
          <p:txBody>
            <a:bodyPr rtlCol="0" anchor="ctr"/>
            <a:lstStyle/>
            <a:p>
              <a:endParaRPr lang="en-IN"/>
            </a:p>
          </p:txBody>
        </p:sp>
        <p:grpSp>
          <p:nvGrpSpPr>
            <p:cNvPr id="13" name="Graphic 5">
              <a:extLst>
                <a:ext uri="{FF2B5EF4-FFF2-40B4-BE49-F238E27FC236}">
                  <a16:creationId xmlns:a16="http://schemas.microsoft.com/office/drawing/2014/main" xmlns="" id="{FCF85071-1406-649F-A7DE-DF54CF781ED9}"/>
                </a:ext>
              </a:extLst>
            </p:cNvPr>
            <p:cNvGrpSpPr/>
            <p:nvPr/>
          </p:nvGrpSpPr>
          <p:grpSpPr>
            <a:xfrm>
              <a:off x="2482850" y="5186679"/>
              <a:ext cx="6955790" cy="53340"/>
              <a:chOff x="2482850" y="5186679"/>
              <a:chExt cx="6955790" cy="53340"/>
            </a:xfrm>
          </p:grpSpPr>
          <p:sp>
            <p:nvSpPr>
              <p:cNvPr id="25" name="Freeform: Shape 24">
                <a:extLst>
                  <a:ext uri="{FF2B5EF4-FFF2-40B4-BE49-F238E27FC236}">
                    <a16:creationId xmlns:a16="http://schemas.microsoft.com/office/drawing/2014/main" xmlns="" id="{89C782DD-1D22-B17C-F79C-16E4341EAFC7}"/>
                  </a:ext>
                </a:extLst>
              </p:cNvPr>
              <p:cNvSpPr/>
              <p:nvPr/>
            </p:nvSpPr>
            <p:spPr>
              <a:xfrm>
                <a:off x="2482850" y="5186680"/>
                <a:ext cx="1433195" cy="53339"/>
              </a:xfrm>
              <a:custGeom>
                <a:avLst/>
                <a:gdLst>
                  <a:gd name="connsiteX0" fmla="*/ 0 w 1433195"/>
                  <a:gd name="connsiteY0" fmla="*/ 0 h 53339"/>
                  <a:gd name="connsiteX1" fmla="*/ 1433195 w 1433195"/>
                  <a:gd name="connsiteY1" fmla="*/ 0 h 53339"/>
                  <a:gd name="connsiteX2" fmla="*/ 1433195 w 1433195"/>
                  <a:gd name="connsiteY2" fmla="*/ 53340 h 53339"/>
                  <a:gd name="connsiteX3" fmla="*/ 0 w 1433195"/>
                  <a:gd name="connsiteY3" fmla="*/ 53340 h 53339"/>
                </a:gdLst>
                <a:ahLst/>
                <a:cxnLst>
                  <a:cxn ang="0">
                    <a:pos x="connsiteX0" y="connsiteY0"/>
                  </a:cxn>
                  <a:cxn ang="0">
                    <a:pos x="connsiteX1" y="connsiteY1"/>
                  </a:cxn>
                  <a:cxn ang="0">
                    <a:pos x="connsiteX2" y="connsiteY2"/>
                  </a:cxn>
                  <a:cxn ang="0">
                    <a:pos x="connsiteX3" y="connsiteY3"/>
                  </a:cxn>
                </a:cxnLst>
                <a:rect l="l" t="t" r="r" b="b"/>
                <a:pathLst>
                  <a:path w="1433195" h="53339">
                    <a:moveTo>
                      <a:pt x="0" y="0"/>
                    </a:moveTo>
                    <a:lnTo>
                      <a:pt x="1433195" y="0"/>
                    </a:lnTo>
                    <a:lnTo>
                      <a:pt x="1433195"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0" scaled="1"/>
              </a:gradFill>
              <a:ln w="6350"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xmlns="" id="{367FD2AC-D206-F9B8-9058-AFA17B0F01A6}"/>
                  </a:ext>
                </a:extLst>
              </p:cNvPr>
              <p:cNvSpPr/>
              <p:nvPr/>
            </p:nvSpPr>
            <p:spPr>
              <a:xfrm>
                <a:off x="3914775" y="5186680"/>
                <a:ext cx="2047239" cy="53339"/>
              </a:xfrm>
              <a:custGeom>
                <a:avLst/>
                <a:gdLst>
                  <a:gd name="connsiteX0" fmla="*/ 0 w 2047239"/>
                  <a:gd name="connsiteY0" fmla="*/ 0 h 53339"/>
                  <a:gd name="connsiteX1" fmla="*/ 2047240 w 2047239"/>
                  <a:gd name="connsiteY1" fmla="*/ 0 h 53339"/>
                  <a:gd name="connsiteX2" fmla="*/ 2047240 w 2047239"/>
                  <a:gd name="connsiteY2" fmla="*/ 53340 h 53339"/>
                  <a:gd name="connsiteX3" fmla="*/ 0 w 2047239"/>
                  <a:gd name="connsiteY3" fmla="*/ 53340 h 53339"/>
                </a:gdLst>
                <a:ahLst/>
                <a:cxnLst>
                  <a:cxn ang="0">
                    <a:pos x="connsiteX0" y="connsiteY0"/>
                  </a:cxn>
                  <a:cxn ang="0">
                    <a:pos x="connsiteX1" y="connsiteY1"/>
                  </a:cxn>
                  <a:cxn ang="0">
                    <a:pos x="connsiteX2" y="connsiteY2"/>
                  </a:cxn>
                  <a:cxn ang="0">
                    <a:pos x="connsiteX3" y="connsiteY3"/>
                  </a:cxn>
                </a:cxnLst>
                <a:rect l="l" t="t" r="r" b="b"/>
                <a:pathLst>
                  <a:path w="2047239" h="53339">
                    <a:moveTo>
                      <a:pt x="0" y="0"/>
                    </a:moveTo>
                    <a:lnTo>
                      <a:pt x="2047240" y="0"/>
                    </a:lnTo>
                    <a:lnTo>
                      <a:pt x="2047240" y="53340"/>
                    </a:lnTo>
                    <a:lnTo>
                      <a:pt x="0" y="53340"/>
                    </a:lnTo>
                    <a:close/>
                  </a:path>
                </a:pathLst>
              </a:custGeom>
              <a:gradFill>
                <a:gsLst>
                  <a:gs pos="0">
                    <a:srgbClr val="B9B9B9"/>
                  </a:gs>
                  <a:gs pos="65210">
                    <a:srgbClr val="CFCFCF"/>
                  </a:gs>
                </a:gsLst>
                <a:lin ang="0" scaled="1"/>
              </a:gradFill>
              <a:ln w="635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xmlns="" id="{22D258EC-EBCA-586E-3CE1-BDF9B1A8E2F1}"/>
                  </a:ext>
                </a:extLst>
              </p:cNvPr>
              <p:cNvSpPr/>
              <p:nvPr/>
            </p:nvSpPr>
            <p:spPr>
              <a:xfrm>
                <a:off x="8005444" y="5186679"/>
                <a:ext cx="1433195" cy="53340"/>
              </a:xfrm>
              <a:custGeom>
                <a:avLst/>
                <a:gdLst>
                  <a:gd name="connsiteX0" fmla="*/ 0 w 1433195"/>
                  <a:gd name="connsiteY0" fmla="*/ 0 h 53340"/>
                  <a:gd name="connsiteX1" fmla="*/ 1433196 w 1433195"/>
                  <a:gd name="connsiteY1" fmla="*/ 0 h 53340"/>
                  <a:gd name="connsiteX2" fmla="*/ 1433196 w 1433195"/>
                  <a:gd name="connsiteY2" fmla="*/ 53340 h 53340"/>
                  <a:gd name="connsiteX3" fmla="*/ 0 w 1433195"/>
                  <a:gd name="connsiteY3" fmla="*/ 53340 h 53340"/>
                </a:gdLst>
                <a:ahLst/>
                <a:cxnLst>
                  <a:cxn ang="0">
                    <a:pos x="connsiteX0" y="connsiteY0"/>
                  </a:cxn>
                  <a:cxn ang="0">
                    <a:pos x="connsiteX1" y="connsiteY1"/>
                  </a:cxn>
                  <a:cxn ang="0">
                    <a:pos x="connsiteX2" y="connsiteY2"/>
                  </a:cxn>
                  <a:cxn ang="0">
                    <a:pos x="connsiteX3" y="connsiteY3"/>
                  </a:cxn>
                </a:cxnLst>
                <a:rect l="l" t="t" r="r" b="b"/>
                <a:pathLst>
                  <a:path w="1433195" h="53340">
                    <a:moveTo>
                      <a:pt x="0" y="0"/>
                    </a:moveTo>
                    <a:lnTo>
                      <a:pt x="1433196" y="0"/>
                    </a:lnTo>
                    <a:lnTo>
                      <a:pt x="1433196"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10800000" scaled="1"/>
              </a:gradFill>
              <a:ln w="635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xmlns="" id="{C6B8C8D1-6006-3644-6C5D-645694B9060B}"/>
                  </a:ext>
                </a:extLst>
              </p:cNvPr>
              <p:cNvSpPr/>
              <p:nvPr/>
            </p:nvSpPr>
            <p:spPr>
              <a:xfrm>
                <a:off x="5960745" y="5186679"/>
                <a:ext cx="2047239" cy="53340"/>
              </a:xfrm>
              <a:custGeom>
                <a:avLst/>
                <a:gdLst>
                  <a:gd name="connsiteX0" fmla="*/ 0 w 2047239"/>
                  <a:gd name="connsiteY0" fmla="*/ 0 h 53340"/>
                  <a:gd name="connsiteX1" fmla="*/ 2047240 w 2047239"/>
                  <a:gd name="connsiteY1" fmla="*/ 0 h 53340"/>
                  <a:gd name="connsiteX2" fmla="*/ 2047240 w 2047239"/>
                  <a:gd name="connsiteY2" fmla="*/ 53340 h 53340"/>
                  <a:gd name="connsiteX3" fmla="*/ 0 w 2047239"/>
                  <a:gd name="connsiteY3" fmla="*/ 53340 h 53340"/>
                </a:gdLst>
                <a:ahLst/>
                <a:cxnLst>
                  <a:cxn ang="0">
                    <a:pos x="connsiteX0" y="connsiteY0"/>
                  </a:cxn>
                  <a:cxn ang="0">
                    <a:pos x="connsiteX1" y="connsiteY1"/>
                  </a:cxn>
                  <a:cxn ang="0">
                    <a:pos x="connsiteX2" y="connsiteY2"/>
                  </a:cxn>
                  <a:cxn ang="0">
                    <a:pos x="connsiteX3" y="connsiteY3"/>
                  </a:cxn>
                </a:cxnLst>
                <a:rect l="l" t="t" r="r" b="b"/>
                <a:pathLst>
                  <a:path w="2047239" h="53340">
                    <a:moveTo>
                      <a:pt x="0" y="0"/>
                    </a:moveTo>
                    <a:lnTo>
                      <a:pt x="2047240" y="0"/>
                    </a:lnTo>
                    <a:lnTo>
                      <a:pt x="2047240" y="53340"/>
                    </a:lnTo>
                    <a:lnTo>
                      <a:pt x="0" y="53340"/>
                    </a:lnTo>
                    <a:close/>
                  </a:path>
                </a:pathLst>
              </a:custGeom>
              <a:gradFill>
                <a:gsLst>
                  <a:gs pos="0">
                    <a:srgbClr val="B9B9B9"/>
                  </a:gs>
                  <a:gs pos="65210">
                    <a:srgbClr val="CFCFCF"/>
                  </a:gs>
                </a:gsLst>
                <a:lin ang="10800000" scaled="1"/>
              </a:gradFill>
              <a:ln w="6350" cap="flat">
                <a:noFill/>
                <a:prstDash val="solid"/>
                <a:miter/>
              </a:ln>
            </p:spPr>
            <p:txBody>
              <a:bodyPr rtlCol="0" anchor="ctr"/>
              <a:lstStyle/>
              <a:p>
                <a:endParaRPr lang="en-IN"/>
              </a:p>
            </p:txBody>
          </p:sp>
        </p:grpSp>
        <p:grpSp>
          <p:nvGrpSpPr>
            <p:cNvPr id="14" name="Graphic 5">
              <a:extLst>
                <a:ext uri="{FF2B5EF4-FFF2-40B4-BE49-F238E27FC236}">
                  <a16:creationId xmlns:a16="http://schemas.microsoft.com/office/drawing/2014/main" xmlns="" id="{F808791E-6456-879F-492F-E25967BEC988}"/>
                </a:ext>
              </a:extLst>
            </p:cNvPr>
            <p:cNvGrpSpPr/>
            <p:nvPr/>
          </p:nvGrpSpPr>
          <p:grpSpPr>
            <a:xfrm>
              <a:off x="2482850" y="5182234"/>
              <a:ext cx="6955790" cy="4445"/>
              <a:chOff x="2482850" y="5182234"/>
              <a:chExt cx="6955790" cy="4445"/>
            </a:xfrm>
          </p:grpSpPr>
          <p:sp>
            <p:nvSpPr>
              <p:cNvPr id="21" name="Freeform: Shape 20">
                <a:extLst>
                  <a:ext uri="{FF2B5EF4-FFF2-40B4-BE49-F238E27FC236}">
                    <a16:creationId xmlns:a16="http://schemas.microsoft.com/office/drawing/2014/main" xmlns="" id="{8D5F99C9-EA96-7202-9EEB-BF584E704A19}"/>
                  </a:ext>
                </a:extLst>
              </p:cNvPr>
              <p:cNvSpPr/>
              <p:nvPr/>
            </p:nvSpPr>
            <p:spPr>
              <a:xfrm>
                <a:off x="2482850" y="5182234"/>
                <a:ext cx="1433195" cy="4445"/>
              </a:xfrm>
              <a:custGeom>
                <a:avLst/>
                <a:gdLst>
                  <a:gd name="connsiteX0" fmla="*/ 1433195 w 1433195"/>
                  <a:gd name="connsiteY0" fmla="*/ 4445 h 4445"/>
                  <a:gd name="connsiteX1" fmla="*/ 0 w 1433195"/>
                  <a:gd name="connsiteY1" fmla="*/ 4445 h 4445"/>
                  <a:gd name="connsiteX2" fmla="*/ 6350 w 1433195"/>
                  <a:gd name="connsiteY2" fmla="*/ 0 h 4445"/>
                  <a:gd name="connsiteX3" fmla="*/ 1433195 w 1433195"/>
                  <a:gd name="connsiteY3" fmla="*/ 0 h 4445"/>
                </a:gdLst>
                <a:ahLst/>
                <a:cxnLst>
                  <a:cxn ang="0">
                    <a:pos x="connsiteX0" y="connsiteY0"/>
                  </a:cxn>
                  <a:cxn ang="0">
                    <a:pos x="connsiteX1" y="connsiteY1"/>
                  </a:cxn>
                  <a:cxn ang="0">
                    <a:pos x="connsiteX2" y="connsiteY2"/>
                  </a:cxn>
                  <a:cxn ang="0">
                    <a:pos x="connsiteX3" y="connsiteY3"/>
                  </a:cxn>
                </a:cxnLst>
                <a:rect l="l" t="t" r="r" b="b"/>
                <a:pathLst>
                  <a:path w="1433195" h="4445">
                    <a:moveTo>
                      <a:pt x="1433195" y="4445"/>
                    </a:moveTo>
                    <a:lnTo>
                      <a:pt x="0" y="4445"/>
                    </a:lnTo>
                    <a:lnTo>
                      <a:pt x="6350" y="0"/>
                    </a:lnTo>
                    <a:lnTo>
                      <a:pt x="1433195" y="0"/>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0" scaled="1"/>
              </a:gradFill>
              <a:ln w="635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xmlns="" id="{0E2841BD-A898-348E-F850-78D0941DC84A}"/>
                  </a:ext>
                </a:extLst>
              </p:cNvPr>
              <p:cNvSpPr/>
              <p:nvPr/>
            </p:nvSpPr>
            <p:spPr>
              <a:xfrm>
                <a:off x="3916045" y="5182235"/>
                <a:ext cx="2044700" cy="4445"/>
              </a:xfrm>
              <a:custGeom>
                <a:avLst/>
                <a:gdLst>
                  <a:gd name="connsiteX0" fmla="*/ 0 w 2044700"/>
                  <a:gd name="connsiteY0" fmla="*/ 0 h 4445"/>
                  <a:gd name="connsiteX1" fmla="*/ 2044700 w 2044700"/>
                  <a:gd name="connsiteY1" fmla="*/ 0 h 4445"/>
                  <a:gd name="connsiteX2" fmla="*/ 2044700 w 2044700"/>
                  <a:gd name="connsiteY2" fmla="*/ 4445 h 4445"/>
                  <a:gd name="connsiteX3" fmla="*/ 0 w 2044700"/>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700" h="4445">
                    <a:moveTo>
                      <a:pt x="0" y="0"/>
                    </a:moveTo>
                    <a:lnTo>
                      <a:pt x="2044700" y="0"/>
                    </a:lnTo>
                    <a:lnTo>
                      <a:pt x="2044700" y="4445"/>
                    </a:lnTo>
                    <a:lnTo>
                      <a:pt x="0" y="4445"/>
                    </a:lnTo>
                    <a:close/>
                  </a:path>
                </a:pathLst>
              </a:custGeom>
              <a:gradFill>
                <a:gsLst>
                  <a:gs pos="0">
                    <a:srgbClr val="A4A4A4"/>
                  </a:gs>
                  <a:gs pos="65210">
                    <a:srgbClr val="B5B5B5"/>
                  </a:gs>
                </a:gsLst>
                <a:lin ang="0" scaled="1"/>
              </a:gradFill>
              <a:ln w="635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xmlns="" id="{BB5D312F-D901-0A3A-E3EC-2B3DE94B46D2}"/>
                  </a:ext>
                </a:extLst>
              </p:cNvPr>
              <p:cNvSpPr/>
              <p:nvPr/>
            </p:nvSpPr>
            <p:spPr>
              <a:xfrm>
                <a:off x="8005444" y="5182234"/>
                <a:ext cx="1433195" cy="4445"/>
              </a:xfrm>
              <a:custGeom>
                <a:avLst/>
                <a:gdLst>
                  <a:gd name="connsiteX0" fmla="*/ 0 w 1433195"/>
                  <a:gd name="connsiteY0" fmla="*/ 0 h 4445"/>
                  <a:gd name="connsiteX1" fmla="*/ 1426211 w 1433195"/>
                  <a:gd name="connsiteY1" fmla="*/ 0 h 4445"/>
                  <a:gd name="connsiteX2" fmla="*/ 1433196 w 1433195"/>
                  <a:gd name="connsiteY2" fmla="*/ 4445 h 4445"/>
                  <a:gd name="connsiteX3" fmla="*/ 0 w 1433195"/>
                  <a:gd name="connsiteY3" fmla="*/ 4445 h 4445"/>
                </a:gdLst>
                <a:ahLst/>
                <a:cxnLst>
                  <a:cxn ang="0">
                    <a:pos x="connsiteX0" y="connsiteY0"/>
                  </a:cxn>
                  <a:cxn ang="0">
                    <a:pos x="connsiteX1" y="connsiteY1"/>
                  </a:cxn>
                  <a:cxn ang="0">
                    <a:pos x="connsiteX2" y="connsiteY2"/>
                  </a:cxn>
                  <a:cxn ang="0">
                    <a:pos x="connsiteX3" y="connsiteY3"/>
                  </a:cxn>
                </a:cxnLst>
                <a:rect l="l" t="t" r="r" b="b"/>
                <a:pathLst>
                  <a:path w="1433195" h="4445">
                    <a:moveTo>
                      <a:pt x="0" y="0"/>
                    </a:moveTo>
                    <a:lnTo>
                      <a:pt x="1426211" y="0"/>
                    </a:lnTo>
                    <a:lnTo>
                      <a:pt x="1433196" y="4445"/>
                    </a:lnTo>
                    <a:lnTo>
                      <a:pt x="0" y="4445"/>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10800000" scaled="1"/>
              </a:gradFill>
              <a:ln w="6350"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xmlns="" id="{2A1B3AFE-4E9C-A0AD-81A6-66942554A305}"/>
                  </a:ext>
                </a:extLst>
              </p:cNvPr>
              <p:cNvSpPr/>
              <p:nvPr/>
            </p:nvSpPr>
            <p:spPr>
              <a:xfrm>
                <a:off x="5960745" y="5182234"/>
                <a:ext cx="2044699" cy="4445"/>
              </a:xfrm>
              <a:custGeom>
                <a:avLst/>
                <a:gdLst>
                  <a:gd name="connsiteX0" fmla="*/ 0 w 2044699"/>
                  <a:gd name="connsiteY0" fmla="*/ 0 h 4445"/>
                  <a:gd name="connsiteX1" fmla="*/ 2044700 w 2044699"/>
                  <a:gd name="connsiteY1" fmla="*/ 0 h 4445"/>
                  <a:gd name="connsiteX2" fmla="*/ 2044700 w 2044699"/>
                  <a:gd name="connsiteY2" fmla="*/ 4445 h 4445"/>
                  <a:gd name="connsiteX3" fmla="*/ 0 w 2044699"/>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699" h="4445">
                    <a:moveTo>
                      <a:pt x="0" y="0"/>
                    </a:moveTo>
                    <a:lnTo>
                      <a:pt x="2044700" y="0"/>
                    </a:lnTo>
                    <a:lnTo>
                      <a:pt x="2044700" y="4445"/>
                    </a:lnTo>
                    <a:lnTo>
                      <a:pt x="0" y="4445"/>
                    </a:lnTo>
                    <a:close/>
                  </a:path>
                </a:pathLst>
              </a:custGeom>
              <a:gradFill>
                <a:gsLst>
                  <a:gs pos="0">
                    <a:srgbClr val="A4A4A4"/>
                  </a:gs>
                  <a:gs pos="65210">
                    <a:srgbClr val="B5B5B5"/>
                  </a:gs>
                </a:gsLst>
                <a:lin ang="10800000" scaled="1"/>
              </a:gradFill>
              <a:ln w="6350" cap="flat">
                <a:noFill/>
                <a:prstDash val="solid"/>
                <a:miter/>
              </a:ln>
            </p:spPr>
            <p:txBody>
              <a:bodyPr rtlCol="0" anchor="ctr"/>
              <a:lstStyle/>
              <a:p>
                <a:endParaRPr lang="en-IN"/>
              </a:p>
            </p:txBody>
          </p:sp>
        </p:grpSp>
        <p:sp>
          <p:nvSpPr>
            <p:cNvPr id="15" name="Freeform: Shape 14">
              <a:extLst>
                <a:ext uri="{FF2B5EF4-FFF2-40B4-BE49-F238E27FC236}">
                  <a16:creationId xmlns:a16="http://schemas.microsoft.com/office/drawing/2014/main" xmlns="" id="{647C6839-2270-C4AA-0FA1-DFB6F67D7DF6}"/>
                </a:ext>
              </a:extLst>
            </p:cNvPr>
            <p:cNvSpPr/>
            <p:nvPr/>
          </p:nvSpPr>
          <p:spPr>
            <a:xfrm>
              <a:off x="2482850" y="524002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grpSp>
          <p:nvGrpSpPr>
            <p:cNvPr id="16" name="Graphic 5">
              <a:extLst>
                <a:ext uri="{FF2B5EF4-FFF2-40B4-BE49-F238E27FC236}">
                  <a16:creationId xmlns:a16="http://schemas.microsoft.com/office/drawing/2014/main" xmlns="" id="{ED709E0A-0E51-B193-1FF5-1D4F79D0F4B2}"/>
                </a:ext>
              </a:extLst>
            </p:cNvPr>
            <p:cNvGrpSpPr/>
            <p:nvPr/>
          </p:nvGrpSpPr>
          <p:grpSpPr>
            <a:xfrm>
              <a:off x="5458459" y="5185409"/>
              <a:ext cx="993775" cy="45085"/>
              <a:chOff x="5458459" y="5185409"/>
              <a:chExt cx="993775" cy="45085"/>
            </a:xfrm>
          </p:grpSpPr>
          <p:sp>
            <p:nvSpPr>
              <p:cNvPr id="17" name="Freeform: Shape 16">
                <a:extLst>
                  <a:ext uri="{FF2B5EF4-FFF2-40B4-BE49-F238E27FC236}">
                    <a16:creationId xmlns:a16="http://schemas.microsoft.com/office/drawing/2014/main" xmlns="" id="{36E62D3E-E0BB-F854-020A-A7CAE2DDB8FB}"/>
                  </a:ext>
                </a:extLst>
              </p:cNvPr>
              <p:cNvSpPr/>
              <p:nvPr/>
            </p:nvSpPr>
            <p:spPr>
              <a:xfrm>
                <a:off x="5459095" y="5185409"/>
                <a:ext cx="496570" cy="44450"/>
              </a:xfrm>
              <a:custGeom>
                <a:avLst/>
                <a:gdLst>
                  <a:gd name="connsiteX0" fmla="*/ 496570 w 496570"/>
                  <a:gd name="connsiteY0" fmla="*/ 44450 h 44450"/>
                  <a:gd name="connsiteX1" fmla="*/ 44450 w 496570"/>
                  <a:gd name="connsiteY1" fmla="*/ 44450 h 44450"/>
                  <a:gd name="connsiteX2" fmla="*/ 0 w 496570"/>
                  <a:gd name="connsiteY2" fmla="*/ 0 h 44450"/>
                  <a:gd name="connsiteX3" fmla="*/ 0 w 496570"/>
                  <a:gd name="connsiteY3" fmla="*/ 0 h 44450"/>
                  <a:gd name="connsiteX4" fmla="*/ 495935 w 496570"/>
                  <a:gd name="connsiteY4" fmla="*/ 0 h 44450"/>
                  <a:gd name="connsiteX5" fmla="*/ 495935 w 496570"/>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570" h="44450">
                    <a:moveTo>
                      <a:pt x="496570" y="44450"/>
                    </a:moveTo>
                    <a:lnTo>
                      <a:pt x="44450" y="44450"/>
                    </a:lnTo>
                    <a:cubicBezTo>
                      <a:pt x="20320" y="44450"/>
                      <a:pt x="0" y="24765"/>
                      <a:pt x="0" y="0"/>
                    </a:cubicBezTo>
                    <a:lnTo>
                      <a:pt x="0" y="0"/>
                    </a:lnTo>
                    <a:lnTo>
                      <a:pt x="495935" y="0"/>
                    </a:lnTo>
                    <a:lnTo>
                      <a:pt x="495935" y="44450"/>
                    </a:lnTo>
                    <a:close/>
                  </a:path>
                </a:pathLst>
              </a:custGeom>
              <a:gradFill>
                <a:gsLst>
                  <a:gs pos="783">
                    <a:srgbClr val="1E1E1E"/>
                  </a:gs>
                  <a:gs pos="15280">
                    <a:srgbClr val="383838"/>
                  </a:gs>
                  <a:gs pos="45030">
                    <a:srgbClr val="777777"/>
                  </a:gs>
                  <a:gs pos="100000">
                    <a:srgbClr val="939393"/>
                  </a:gs>
                </a:gsLst>
                <a:lin ang="0" scaled="1"/>
              </a:gradFill>
              <a:ln w="6350"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xmlns="" id="{73EEB0C5-FF76-A5D0-613C-5497D69898B6}"/>
                  </a:ext>
                </a:extLst>
              </p:cNvPr>
              <p:cNvSpPr/>
              <p:nvPr/>
            </p:nvSpPr>
            <p:spPr>
              <a:xfrm>
                <a:off x="5955665" y="5185409"/>
                <a:ext cx="495934" cy="44450"/>
              </a:xfrm>
              <a:custGeom>
                <a:avLst/>
                <a:gdLst>
                  <a:gd name="connsiteX0" fmla="*/ 0 w 495934"/>
                  <a:gd name="connsiteY0" fmla="*/ 44450 h 44450"/>
                  <a:gd name="connsiteX1" fmla="*/ 451485 w 495934"/>
                  <a:gd name="connsiteY1" fmla="*/ 44450 h 44450"/>
                  <a:gd name="connsiteX2" fmla="*/ 495935 w 495934"/>
                  <a:gd name="connsiteY2" fmla="*/ 0 h 44450"/>
                  <a:gd name="connsiteX3" fmla="*/ 495935 w 495934"/>
                  <a:gd name="connsiteY3" fmla="*/ 0 h 44450"/>
                  <a:gd name="connsiteX4" fmla="*/ 0 w 495934"/>
                  <a:gd name="connsiteY4" fmla="*/ 0 h 44450"/>
                  <a:gd name="connsiteX5" fmla="*/ 0 w 495934"/>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34" h="44450">
                    <a:moveTo>
                      <a:pt x="0" y="44450"/>
                    </a:moveTo>
                    <a:lnTo>
                      <a:pt x="451485" y="44450"/>
                    </a:lnTo>
                    <a:cubicBezTo>
                      <a:pt x="475615" y="44450"/>
                      <a:pt x="495935" y="24765"/>
                      <a:pt x="495935" y="0"/>
                    </a:cubicBezTo>
                    <a:lnTo>
                      <a:pt x="495935" y="0"/>
                    </a:lnTo>
                    <a:lnTo>
                      <a:pt x="0" y="0"/>
                    </a:lnTo>
                    <a:lnTo>
                      <a:pt x="0" y="44450"/>
                    </a:lnTo>
                    <a:close/>
                  </a:path>
                </a:pathLst>
              </a:custGeom>
              <a:gradFill>
                <a:gsLst>
                  <a:gs pos="783">
                    <a:srgbClr val="1E1E1E"/>
                  </a:gs>
                  <a:gs pos="15280">
                    <a:srgbClr val="383838"/>
                  </a:gs>
                  <a:gs pos="45030">
                    <a:srgbClr val="777777"/>
                  </a:gs>
                  <a:gs pos="100000">
                    <a:srgbClr val="939393"/>
                  </a:gs>
                </a:gsLst>
                <a:lin ang="10800000" scaled="1"/>
              </a:gradFill>
              <a:ln w="635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xmlns="" id="{C263F62A-9D6C-9095-6E48-62AAE24B176C}"/>
                  </a:ext>
                </a:extLst>
              </p:cNvPr>
              <p:cNvSpPr/>
              <p:nvPr/>
            </p:nvSpPr>
            <p:spPr>
              <a:xfrm>
                <a:off x="5459729" y="5186045"/>
                <a:ext cx="992504" cy="44450"/>
              </a:xfrm>
              <a:custGeom>
                <a:avLst/>
                <a:gdLst>
                  <a:gd name="connsiteX0" fmla="*/ 495935 w 992504"/>
                  <a:gd name="connsiteY0" fmla="*/ 0 h 44450"/>
                  <a:gd name="connsiteX1" fmla="*/ 0 w 992504"/>
                  <a:gd name="connsiteY1" fmla="*/ 0 h 44450"/>
                  <a:gd name="connsiteX2" fmla="*/ 44450 w 992504"/>
                  <a:gd name="connsiteY2" fmla="*/ 44450 h 44450"/>
                  <a:gd name="connsiteX3" fmla="*/ 496570 w 992504"/>
                  <a:gd name="connsiteY3" fmla="*/ 44450 h 44450"/>
                  <a:gd name="connsiteX4" fmla="*/ 948055 w 992504"/>
                  <a:gd name="connsiteY4" fmla="*/ 44450 h 44450"/>
                  <a:gd name="connsiteX5" fmla="*/ 992505 w 992504"/>
                  <a:gd name="connsiteY5" fmla="*/ 0 h 44450"/>
                  <a:gd name="connsiteX6" fmla="*/ 495935 w 992504"/>
                  <a:gd name="connsiteY6"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 h="44450">
                    <a:moveTo>
                      <a:pt x="495935" y="0"/>
                    </a:moveTo>
                    <a:lnTo>
                      <a:pt x="0" y="0"/>
                    </a:lnTo>
                    <a:cubicBezTo>
                      <a:pt x="0" y="24130"/>
                      <a:pt x="19685" y="44450"/>
                      <a:pt x="44450" y="44450"/>
                    </a:cubicBezTo>
                    <a:lnTo>
                      <a:pt x="496570" y="44450"/>
                    </a:lnTo>
                    <a:lnTo>
                      <a:pt x="948055" y="44450"/>
                    </a:lnTo>
                    <a:cubicBezTo>
                      <a:pt x="972185" y="44450"/>
                      <a:pt x="992505" y="24765"/>
                      <a:pt x="992505" y="0"/>
                    </a:cubicBezTo>
                    <a:lnTo>
                      <a:pt x="495935" y="0"/>
                    </a:lnTo>
                    <a:close/>
                  </a:path>
                </a:pathLst>
              </a:custGeom>
              <a:gradFill>
                <a:gsLst>
                  <a:gs pos="783">
                    <a:srgbClr val="1E1E1E"/>
                  </a:gs>
                  <a:gs pos="20710">
                    <a:srgbClr val="383838"/>
                  </a:gs>
                  <a:gs pos="45030">
                    <a:srgbClr val="5D5D5D"/>
                  </a:gs>
                  <a:gs pos="100000">
                    <a:srgbClr val="787878"/>
                  </a:gs>
                </a:gsLst>
                <a:lin ang="5400000" scaled="1"/>
              </a:gradFill>
              <a:ln w="635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xmlns="" id="{5A7B0A43-53D5-5B30-6CA5-04B0925E03F7}"/>
                  </a:ext>
                </a:extLst>
              </p:cNvPr>
              <p:cNvSpPr/>
              <p:nvPr/>
            </p:nvSpPr>
            <p:spPr>
              <a:xfrm>
                <a:off x="5458459" y="5186045"/>
                <a:ext cx="993140" cy="44450"/>
              </a:xfrm>
              <a:custGeom>
                <a:avLst/>
                <a:gdLst>
                  <a:gd name="connsiteX0" fmla="*/ 988695 w 993140"/>
                  <a:gd name="connsiteY0" fmla="*/ 0 h 44450"/>
                  <a:gd name="connsiteX1" fmla="*/ 988060 w 993140"/>
                  <a:gd name="connsiteY1" fmla="*/ 4445 h 44450"/>
                  <a:gd name="connsiteX2" fmla="*/ 948690 w 993140"/>
                  <a:gd name="connsiteY2" fmla="*/ 39370 h 44450"/>
                  <a:gd name="connsiteX3" fmla="*/ 44450 w 993140"/>
                  <a:gd name="connsiteY3" fmla="*/ 39370 h 44450"/>
                  <a:gd name="connsiteX4" fmla="*/ 5080 w 993140"/>
                  <a:gd name="connsiteY4" fmla="*/ 4445 h 44450"/>
                  <a:gd name="connsiteX5" fmla="*/ 4445 w 993140"/>
                  <a:gd name="connsiteY5" fmla="*/ 0 h 44450"/>
                  <a:gd name="connsiteX6" fmla="*/ 0 w 993140"/>
                  <a:gd name="connsiteY6" fmla="*/ 0 h 44450"/>
                  <a:gd name="connsiteX7" fmla="*/ 44450 w 993140"/>
                  <a:gd name="connsiteY7" fmla="*/ 44450 h 44450"/>
                  <a:gd name="connsiteX8" fmla="*/ 948690 w 993140"/>
                  <a:gd name="connsiteY8" fmla="*/ 44450 h 44450"/>
                  <a:gd name="connsiteX9" fmla="*/ 993140 w 993140"/>
                  <a:gd name="connsiteY9" fmla="*/ 0 h 44450"/>
                  <a:gd name="connsiteX10" fmla="*/ 988695 w 993140"/>
                  <a:gd name="connsiteY10"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3140" h="44450">
                    <a:moveTo>
                      <a:pt x="988695" y="0"/>
                    </a:moveTo>
                    <a:lnTo>
                      <a:pt x="988060" y="4445"/>
                    </a:lnTo>
                    <a:cubicBezTo>
                      <a:pt x="985520" y="24130"/>
                      <a:pt x="969010" y="39370"/>
                      <a:pt x="948690" y="39370"/>
                    </a:cubicBezTo>
                    <a:lnTo>
                      <a:pt x="44450" y="39370"/>
                    </a:lnTo>
                    <a:cubicBezTo>
                      <a:pt x="24130" y="39370"/>
                      <a:pt x="7620" y="24130"/>
                      <a:pt x="5080" y="4445"/>
                    </a:cubicBezTo>
                    <a:lnTo>
                      <a:pt x="4445" y="0"/>
                    </a:lnTo>
                    <a:lnTo>
                      <a:pt x="0" y="0"/>
                    </a:lnTo>
                    <a:cubicBezTo>
                      <a:pt x="0" y="24130"/>
                      <a:pt x="19685" y="44450"/>
                      <a:pt x="44450" y="44450"/>
                    </a:cubicBezTo>
                    <a:lnTo>
                      <a:pt x="948690" y="44450"/>
                    </a:lnTo>
                    <a:cubicBezTo>
                      <a:pt x="972820" y="44450"/>
                      <a:pt x="993140" y="24765"/>
                      <a:pt x="993140" y="0"/>
                    </a:cubicBezTo>
                    <a:lnTo>
                      <a:pt x="988695" y="0"/>
                    </a:lnTo>
                    <a:close/>
                  </a:path>
                </a:pathLst>
              </a:custGeom>
              <a:solidFill>
                <a:srgbClr val="C8C8C8"/>
              </a:solidFill>
              <a:ln w="6350" cap="flat">
                <a:noFill/>
                <a:prstDash val="solid"/>
                <a:miter/>
              </a:ln>
            </p:spPr>
            <p:txBody>
              <a:bodyPr rtlCol="0" anchor="ctr"/>
              <a:lstStyle/>
              <a:p>
                <a:endParaRPr lang="en-IN"/>
              </a:p>
            </p:txBody>
          </p:sp>
        </p:grpSp>
      </p:grpSp>
      <p:sp>
        <p:nvSpPr>
          <p:cNvPr id="79" name="Shape 413">
            <a:extLst>
              <a:ext uri="{FF2B5EF4-FFF2-40B4-BE49-F238E27FC236}">
                <a16:creationId xmlns:a16="http://schemas.microsoft.com/office/drawing/2014/main" xmlns="" id="{17EBD429-31A4-237F-D9C2-6C4C5F0C01F1}"/>
              </a:ext>
            </a:extLst>
          </p:cNvPr>
          <p:cNvSpPr>
            <a:spLocks noGrp="1"/>
          </p:cNvSpPr>
          <p:nvPr>
            <p:ph type="pic" sz="quarter" idx="13"/>
          </p:nvPr>
        </p:nvSpPr>
        <p:spPr>
          <a:xfrm>
            <a:off x="820803" y="2228110"/>
            <a:ext cx="4970397" cy="3121663"/>
          </a:xfrm>
          <a:prstGeom prst="rect">
            <a:avLst/>
          </a:prstGeom>
        </p:spPr>
        <p:txBody>
          <a:bodyPr lIns="91439" tIns="45719" rIns="91439" bIns="45719" anchor="t">
            <a:noAutofit/>
          </a:bodyPr>
          <a:lstStyle/>
          <a:p>
            <a:endParaRPr dirty="0"/>
          </a:p>
        </p:txBody>
      </p:sp>
    </p:spTree>
    <p:extLst>
      <p:ext uri="{BB962C8B-B14F-4D97-AF65-F5344CB8AC3E}">
        <p14:creationId xmlns:p14="http://schemas.microsoft.com/office/powerpoint/2010/main" xmlns="" val="48040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xmlns="" id="{BCB2BBDE-7AA3-3DC1-2E98-F3CE20D0DDD8}"/>
              </a:ext>
            </a:extLst>
          </p:cNvPr>
          <p:cNvSpPr/>
          <p:nvPr/>
        </p:nvSpPr>
        <p:spPr>
          <a:xfrm>
            <a:off x="6768275" y="0"/>
            <a:ext cx="5423725" cy="5881237"/>
          </a:xfrm>
          <a:prstGeom prst="rect">
            <a:avLst/>
          </a:prstGeom>
          <a:solidFill>
            <a:srgbClr val="4A4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dirty="0"/>
          </a:p>
        </p:txBody>
      </p:sp>
      <p:sp>
        <p:nvSpPr>
          <p:cNvPr id="2" name="Title 1"/>
          <p:cNvSpPr>
            <a:spLocks noGrp="1"/>
          </p:cNvSpPr>
          <p:nvPr>
            <p:ph type="title"/>
          </p:nvPr>
        </p:nvSpPr>
        <p:spPr>
          <a:xfrm>
            <a:off x="405395" y="630077"/>
            <a:ext cx="4964805"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cxnSp>
        <p:nvCxnSpPr>
          <p:cNvPr id="86" name="Straight Connector 85">
            <a:extLst>
              <a:ext uri="{FF2B5EF4-FFF2-40B4-BE49-F238E27FC236}">
                <a16:creationId xmlns:a16="http://schemas.microsoft.com/office/drawing/2014/main" xmlns="" id="{125A1069-B365-4792-E362-1577EB6B634D}"/>
              </a:ext>
            </a:extLst>
          </p:cNvPr>
          <p:cNvCxnSpPr>
            <a:cxnSpLocks/>
          </p:cNvCxnSpPr>
          <p:nvPr/>
        </p:nvCxnSpPr>
        <p:spPr>
          <a:xfrm>
            <a:off x="6796412" y="3561245"/>
            <a:ext cx="1" cy="964155"/>
          </a:xfrm>
          <a:prstGeom prst="line">
            <a:avLst/>
          </a:prstGeom>
          <a:ln w="57150">
            <a:solidFill>
              <a:srgbClr val="F28128"/>
            </a:solidFill>
          </a:ln>
        </p:spPr>
        <p:style>
          <a:lnRef idx="1">
            <a:schemeClr val="accent1"/>
          </a:lnRef>
          <a:fillRef idx="0">
            <a:schemeClr val="accent1"/>
          </a:fillRef>
          <a:effectRef idx="0">
            <a:schemeClr val="accent1"/>
          </a:effectRef>
          <a:fontRef idx="minor">
            <a:schemeClr val="tx1"/>
          </a:fontRef>
        </p:style>
      </p:cxnSp>
      <p:grpSp>
        <p:nvGrpSpPr>
          <p:cNvPr id="88" name="Graphic 10">
            <a:extLst>
              <a:ext uri="{FF2B5EF4-FFF2-40B4-BE49-F238E27FC236}">
                <a16:creationId xmlns:a16="http://schemas.microsoft.com/office/drawing/2014/main" xmlns="" id="{2A97B4D9-1DBE-43BF-4A6D-774EDB57B6BA}"/>
              </a:ext>
            </a:extLst>
          </p:cNvPr>
          <p:cNvGrpSpPr/>
          <p:nvPr userDrawn="1"/>
        </p:nvGrpSpPr>
        <p:grpSpPr>
          <a:xfrm>
            <a:off x="9672654" y="258446"/>
            <a:ext cx="2259629" cy="628716"/>
            <a:chOff x="9177655" y="258445"/>
            <a:chExt cx="2754629" cy="766444"/>
          </a:xfrm>
          <a:solidFill>
            <a:schemeClr val="bg1"/>
          </a:solidFill>
        </p:grpSpPr>
        <p:sp>
          <p:nvSpPr>
            <p:cNvPr id="89" name="Freeform: Shape 88">
              <a:extLst>
                <a:ext uri="{FF2B5EF4-FFF2-40B4-BE49-F238E27FC236}">
                  <a16:creationId xmlns:a16="http://schemas.microsoft.com/office/drawing/2014/main" xmlns="" id="{6460D4D7-B923-833C-0F80-98B53BAE8A22}"/>
                </a:ext>
              </a:extLst>
            </p:cNvPr>
            <p:cNvSpPr/>
            <p:nvPr/>
          </p:nvSpPr>
          <p:spPr>
            <a:xfrm>
              <a:off x="11052175" y="915669"/>
              <a:ext cx="870584" cy="109219"/>
            </a:xfrm>
            <a:custGeom>
              <a:avLst/>
              <a:gdLst>
                <a:gd name="connsiteX0" fmla="*/ 526415 w 870584"/>
                <a:gd name="connsiteY0" fmla="*/ 77470 h 109219"/>
                <a:gd name="connsiteX1" fmla="*/ 519430 w 870584"/>
                <a:gd name="connsiteY1" fmla="*/ 85090 h 109219"/>
                <a:gd name="connsiteX2" fmla="*/ 509270 w 870584"/>
                <a:gd name="connsiteY2" fmla="*/ 87630 h 109219"/>
                <a:gd name="connsiteX3" fmla="*/ 494030 w 870584"/>
                <a:gd name="connsiteY3" fmla="*/ 81280 h 109219"/>
                <a:gd name="connsiteX4" fmla="*/ 488315 w 870584"/>
                <a:gd name="connsiteY4" fmla="*/ 61595 h 109219"/>
                <a:gd name="connsiteX5" fmla="*/ 488315 w 870584"/>
                <a:gd name="connsiteY5" fmla="*/ 34925 h 109219"/>
                <a:gd name="connsiteX6" fmla="*/ 481330 w 870584"/>
                <a:gd name="connsiteY6" fmla="*/ 33655 h 109219"/>
                <a:gd name="connsiteX7" fmla="*/ 481330 w 870584"/>
                <a:gd name="connsiteY7" fmla="*/ 26670 h 109219"/>
                <a:gd name="connsiteX8" fmla="*/ 488315 w 870584"/>
                <a:gd name="connsiteY8" fmla="*/ 26670 h 109219"/>
                <a:gd name="connsiteX9" fmla="*/ 499110 w 870584"/>
                <a:gd name="connsiteY9" fmla="*/ 26670 h 109219"/>
                <a:gd name="connsiteX10" fmla="*/ 499110 w 870584"/>
                <a:gd name="connsiteY10" fmla="*/ 61595 h 109219"/>
                <a:gd name="connsiteX11" fmla="*/ 501650 w 870584"/>
                <a:gd name="connsiteY11" fmla="*/ 74930 h 109219"/>
                <a:gd name="connsiteX12" fmla="*/ 510540 w 870584"/>
                <a:gd name="connsiteY12" fmla="*/ 78740 h 109219"/>
                <a:gd name="connsiteX13" fmla="*/ 520065 w 870584"/>
                <a:gd name="connsiteY13" fmla="*/ 76200 h 109219"/>
                <a:gd name="connsiteX14" fmla="*/ 525780 w 870584"/>
                <a:gd name="connsiteY14" fmla="*/ 69850 h 109219"/>
                <a:gd name="connsiteX15" fmla="*/ 525780 w 870584"/>
                <a:gd name="connsiteY15" fmla="*/ 35560 h 109219"/>
                <a:gd name="connsiteX16" fmla="*/ 517525 w 870584"/>
                <a:gd name="connsiteY16" fmla="*/ 34290 h 109219"/>
                <a:gd name="connsiteX17" fmla="*/ 517525 w 870584"/>
                <a:gd name="connsiteY17" fmla="*/ 27305 h 109219"/>
                <a:gd name="connsiteX18" fmla="*/ 525780 w 870584"/>
                <a:gd name="connsiteY18" fmla="*/ 27305 h 109219"/>
                <a:gd name="connsiteX19" fmla="*/ 536575 w 870584"/>
                <a:gd name="connsiteY19" fmla="*/ 27305 h 109219"/>
                <a:gd name="connsiteX20" fmla="*/ 536575 w 870584"/>
                <a:gd name="connsiteY20" fmla="*/ 78105 h 109219"/>
                <a:gd name="connsiteX21" fmla="*/ 543560 w 870584"/>
                <a:gd name="connsiteY21" fmla="*/ 79375 h 109219"/>
                <a:gd name="connsiteX22" fmla="*/ 543560 w 870584"/>
                <a:gd name="connsiteY22" fmla="*/ 86360 h 109219"/>
                <a:gd name="connsiteX23" fmla="*/ 527050 w 870584"/>
                <a:gd name="connsiteY23" fmla="*/ 86360 h 109219"/>
                <a:gd name="connsiteX24" fmla="*/ 526415 w 870584"/>
                <a:gd name="connsiteY24" fmla="*/ 77470 h 109219"/>
                <a:gd name="connsiteX25" fmla="*/ 436880 w 870584"/>
                <a:gd name="connsiteY25" fmla="*/ 33655 h 109219"/>
                <a:gd name="connsiteX26" fmla="*/ 436880 w 870584"/>
                <a:gd name="connsiteY26" fmla="*/ 26670 h 109219"/>
                <a:gd name="connsiteX27" fmla="*/ 455295 w 870584"/>
                <a:gd name="connsiteY27" fmla="*/ 26670 h 109219"/>
                <a:gd name="connsiteX28" fmla="*/ 456565 w 870584"/>
                <a:gd name="connsiteY28" fmla="*/ 35560 h 109219"/>
                <a:gd name="connsiteX29" fmla="*/ 462915 w 870584"/>
                <a:gd name="connsiteY29" fmla="*/ 28575 h 109219"/>
                <a:gd name="connsiteX30" fmla="*/ 471170 w 870584"/>
                <a:gd name="connsiteY30" fmla="*/ 26035 h 109219"/>
                <a:gd name="connsiteX31" fmla="*/ 473710 w 870584"/>
                <a:gd name="connsiteY31" fmla="*/ 26035 h 109219"/>
                <a:gd name="connsiteX32" fmla="*/ 475615 w 870584"/>
                <a:gd name="connsiteY32" fmla="*/ 26670 h 109219"/>
                <a:gd name="connsiteX33" fmla="*/ 474345 w 870584"/>
                <a:gd name="connsiteY33" fmla="*/ 36830 h 109219"/>
                <a:gd name="connsiteX34" fmla="*/ 467995 w 870584"/>
                <a:gd name="connsiteY34" fmla="*/ 36195 h 109219"/>
                <a:gd name="connsiteX35" fmla="*/ 461010 w 870584"/>
                <a:gd name="connsiteY35" fmla="*/ 38100 h 109219"/>
                <a:gd name="connsiteX36" fmla="*/ 456565 w 870584"/>
                <a:gd name="connsiteY36" fmla="*/ 43815 h 109219"/>
                <a:gd name="connsiteX37" fmla="*/ 456565 w 870584"/>
                <a:gd name="connsiteY37" fmla="*/ 78105 h 109219"/>
                <a:gd name="connsiteX38" fmla="*/ 465455 w 870584"/>
                <a:gd name="connsiteY38" fmla="*/ 79375 h 109219"/>
                <a:gd name="connsiteX39" fmla="*/ 465455 w 870584"/>
                <a:gd name="connsiteY39" fmla="*/ 86360 h 109219"/>
                <a:gd name="connsiteX40" fmla="*/ 436880 w 870584"/>
                <a:gd name="connsiteY40" fmla="*/ 86360 h 109219"/>
                <a:gd name="connsiteX41" fmla="*/ 436880 w 870584"/>
                <a:gd name="connsiteY41" fmla="*/ 79375 h 109219"/>
                <a:gd name="connsiteX42" fmla="*/ 445770 w 870584"/>
                <a:gd name="connsiteY42" fmla="*/ 78105 h 109219"/>
                <a:gd name="connsiteX43" fmla="*/ 445770 w 870584"/>
                <a:gd name="connsiteY43" fmla="*/ 35560 h 109219"/>
                <a:gd name="connsiteX44" fmla="*/ 436880 w 870584"/>
                <a:gd name="connsiteY44" fmla="*/ 33655 h 109219"/>
                <a:gd name="connsiteX45" fmla="*/ 411480 w 870584"/>
                <a:gd name="connsiteY45" fmla="*/ 77470 h 109219"/>
                <a:gd name="connsiteX46" fmla="*/ 404495 w 870584"/>
                <a:gd name="connsiteY46" fmla="*/ 85090 h 109219"/>
                <a:gd name="connsiteX47" fmla="*/ 394335 w 870584"/>
                <a:gd name="connsiteY47" fmla="*/ 87630 h 109219"/>
                <a:gd name="connsiteX48" fmla="*/ 379095 w 870584"/>
                <a:gd name="connsiteY48" fmla="*/ 81280 h 109219"/>
                <a:gd name="connsiteX49" fmla="*/ 373380 w 870584"/>
                <a:gd name="connsiteY49" fmla="*/ 61595 h 109219"/>
                <a:gd name="connsiteX50" fmla="*/ 373380 w 870584"/>
                <a:gd name="connsiteY50" fmla="*/ 34925 h 109219"/>
                <a:gd name="connsiteX51" fmla="*/ 366395 w 870584"/>
                <a:gd name="connsiteY51" fmla="*/ 33655 h 109219"/>
                <a:gd name="connsiteX52" fmla="*/ 366395 w 870584"/>
                <a:gd name="connsiteY52" fmla="*/ 26670 h 109219"/>
                <a:gd name="connsiteX53" fmla="*/ 373380 w 870584"/>
                <a:gd name="connsiteY53" fmla="*/ 26670 h 109219"/>
                <a:gd name="connsiteX54" fmla="*/ 384175 w 870584"/>
                <a:gd name="connsiteY54" fmla="*/ 26670 h 109219"/>
                <a:gd name="connsiteX55" fmla="*/ 384175 w 870584"/>
                <a:gd name="connsiteY55" fmla="*/ 61595 h 109219"/>
                <a:gd name="connsiteX56" fmla="*/ 386715 w 870584"/>
                <a:gd name="connsiteY56" fmla="*/ 74930 h 109219"/>
                <a:gd name="connsiteX57" fmla="*/ 395605 w 870584"/>
                <a:gd name="connsiteY57" fmla="*/ 78740 h 109219"/>
                <a:gd name="connsiteX58" fmla="*/ 405130 w 870584"/>
                <a:gd name="connsiteY58" fmla="*/ 76200 h 109219"/>
                <a:gd name="connsiteX59" fmla="*/ 410845 w 870584"/>
                <a:gd name="connsiteY59" fmla="*/ 69850 h 109219"/>
                <a:gd name="connsiteX60" fmla="*/ 410845 w 870584"/>
                <a:gd name="connsiteY60" fmla="*/ 35560 h 109219"/>
                <a:gd name="connsiteX61" fmla="*/ 402590 w 870584"/>
                <a:gd name="connsiteY61" fmla="*/ 34290 h 109219"/>
                <a:gd name="connsiteX62" fmla="*/ 402590 w 870584"/>
                <a:gd name="connsiteY62" fmla="*/ 27305 h 109219"/>
                <a:gd name="connsiteX63" fmla="*/ 410845 w 870584"/>
                <a:gd name="connsiteY63" fmla="*/ 27305 h 109219"/>
                <a:gd name="connsiteX64" fmla="*/ 421640 w 870584"/>
                <a:gd name="connsiteY64" fmla="*/ 27305 h 109219"/>
                <a:gd name="connsiteX65" fmla="*/ 421640 w 870584"/>
                <a:gd name="connsiteY65" fmla="*/ 78105 h 109219"/>
                <a:gd name="connsiteX66" fmla="*/ 428625 w 870584"/>
                <a:gd name="connsiteY66" fmla="*/ 79375 h 109219"/>
                <a:gd name="connsiteX67" fmla="*/ 428625 w 870584"/>
                <a:gd name="connsiteY67" fmla="*/ 86360 h 109219"/>
                <a:gd name="connsiteX68" fmla="*/ 412115 w 870584"/>
                <a:gd name="connsiteY68" fmla="*/ 86360 h 109219"/>
                <a:gd name="connsiteX69" fmla="*/ 411480 w 870584"/>
                <a:gd name="connsiteY69" fmla="*/ 77470 h 109219"/>
                <a:gd name="connsiteX70" fmla="*/ 331470 w 870584"/>
                <a:gd name="connsiteY70" fmla="*/ 6985 h 109219"/>
                <a:gd name="connsiteX71" fmla="*/ 331470 w 870584"/>
                <a:gd name="connsiteY71" fmla="*/ 0 h 109219"/>
                <a:gd name="connsiteX72" fmla="*/ 351155 w 870584"/>
                <a:gd name="connsiteY72" fmla="*/ 0 h 109219"/>
                <a:gd name="connsiteX73" fmla="*/ 351155 w 870584"/>
                <a:gd name="connsiteY73" fmla="*/ 77470 h 109219"/>
                <a:gd name="connsiteX74" fmla="*/ 360045 w 870584"/>
                <a:gd name="connsiteY74" fmla="*/ 78740 h 109219"/>
                <a:gd name="connsiteX75" fmla="*/ 360045 w 870584"/>
                <a:gd name="connsiteY75" fmla="*/ 85725 h 109219"/>
                <a:gd name="connsiteX76" fmla="*/ 331470 w 870584"/>
                <a:gd name="connsiteY76" fmla="*/ 85725 h 109219"/>
                <a:gd name="connsiteX77" fmla="*/ 331470 w 870584"/>
                <a:gd name="connsiteY77" fmla="*/ 78740 h 109219"/>
                <a:gd name="connsiteX78" fmla="*/ 340360 w 870584"/>
                <a:gd name="connsiteY78" fmla="*/ 77470 h 109219"/>
                <a:gd name="connsiteX79" fmla="*/ 340360 w 870584"/>
                <a:gd name="connsiteY79" fmla="*/ 8890 h 109219"/>
                <a:gd name="connsiteX80" fmla="*/ 331470 w 870584"/>
                <a:gd name="connsiteY80" fmla="*/ 6985 h 109219"/>
                <a:gd name="connsiteX81" fmla="*/ 292735 w 870584"/>
                <a:gd name="connsiteY81" fmla="*/ 78105 h 109219"/>
                <a:gd name="connsiteX82" fmla="*/ 302895 w 870584"/>
                <a:gd name="connsiteY82" fmla="*/ 75565 h 109219"/>
                <a:gd name="connsiteX83" fmla="*/ 309245 w 870584"/>
                <a:gd name="connsiteY83" fmla="*/ 69215 h 109219"/>
                <a:gd name="connsiteX84" fmla="*/ 309245 w 870584"/>
                <a:gd name="connsiteY84" fmla="*/ 59690 h 109219"/>
                <a:gd name="connsiteX85" fmla="*/ 297815 w 870584"/>
                <a:gd name="connsiteY85" fmla="*/ 59690 h 109219"/>
                <a:gd name="connsiteX86" fmla="*/ 287020 w 870584"/>
                <a:gd name="connsiteY86" fmla="*/ 62865 h 109219"/>
                <a:gd name="connsiteX87" fmla="*/ 283210 w 870584"/>
                <a:gd name="connsiteY87" fmla="*/ 70485 h 109219"/>
                <a:gd name="connsiteX88" fmla="*/ 285750 w 870584"/>
                <a:gd name="connsiteY88" fmla="*/ 76200 h 109219"/>
                <a:gd name="connsiteX89" fmla="*/ 292735 w 870584"/>
                <a:gd name="connsiteY89" fmla="*/ 78105 h 109219"/>
                <a:gd name="connsiteX90" fmla="*/ 309880 w 870584"/>
                <a:gd name="connsiteY90" fmla="*/ 85725 h 109219"/>
                <a:gd name="connsiteX91" fmla="*/ 309245 w 870584"/>
                <a:gd name="connsiteY91" fmla="*/ 81280 h 109219"/>
                <a:gd name="connsiteX92" fmla="*/ 308610 w 870584"/>
                <a:gd name="connsiteY92" fmla="*/ 77470 h 109219"/>
                <a:gd name="connsiteX93" fmla="*/ 300990 w 870584"/>
                <a:gd name="connsiteY93" fmla="*/ 84455 h 109219"/>
                <a:gd name="connsiteX94" fmla="*/ 290830 w 870584"/>
                <a:gd name="connsiteY94" fmla="*/ 86995 h 109219"/>
                <a:gd name="connsiteX95" fmla="*/ 276860 w 870584"/>
                <a:gd name="connsiteY95" fmla="*/ 82550 h 109219"/>
                <a:gd name="connsiteX96" fmla="*/ 271780 w 870584"/>
                <a:gd name="connsiteY96" fmla="*/ 69850 h 109219"/>
                <a:gd name="connsiteX97" fmla="*/ 278765 w 870584"/>
                <a:gd name="connsiteY97" fmla="*/ 56515 h 109219"/>
                <a:gd name="connsiteX98" fmla="*/ 297815 w 870584"/>
                <a:gd name="connsiteY98" fmla="*/ 52070 h 109219"/>
                <a:gd name="connsiteX99" fmla="*/ 309245 w 870584"/>
                <a:gd name="connsiteY99" fmla="*/ 52070 h 109219"/>
                <a:gd name="connsiteX100" fmla="*/ 309245 w 870584"/>
                <a:gd name="connsiteY100" fmla="*/ 45085 h 109219"/>
                <a:gd name="connsiteX101" fmla="*/ 306070 w 870584"/>
                <a:gd name="connsiteY101" fmla="*/ 36830 h 109219"/>
                <a:gd name="connsiteX102" fmla="*/ 297180 w 870584"/>
                <a:gd name="connsiteY102" fmla="*/ 33655 h 109219"/>
                <a:gd name="connsiteX103" fmla="*/ 290195 w 870584"/>
                <a:gd name="connsiteY103" fmla="*/ 34925 h 109219"/>
                <a:gd name="connsiteX104" fmla="*/ 285115 w 870584"/>
                <a:gd name="connsiteY104" fmla="*/ 38100 h 109219"/>
                <a:gd name="connsiteX105" fmla="*/ 283845 w 870584"/>
                <a:gd name="connsiteY105" fmla="*/ 44450 h 109219"/>
                <a:gd name="connsiteX106" fmla="*/ 275590 w 870584"/>
                <a:gd name="connsiteY106" fmla="*/ 44450 h 109219"/>
                <a:gd name="connsiteX107" fmla="*/ 275590 w 870584"/>
                <a:gd name="connsiteY107" fmla="*/ 33020 h 109219"/>
                <a:gd name="connsiteX108" fmla="*/ 285750 w 870584"/>
                <a:gd name="connsiteY108" fmla="*/ 27940 h 109219"/>
                <a:gd name="connsiteX109" fmla="*/ 298450 w 870584"/>
                <a:gd name="connsiteY109" fmla="*/ 26035 h 109219"/>
                <a:gd name="connsiteX110" fmla="*/ 314960 w 870584"/>
                <a:gd name="connsiteY110" fmla="*/ 31115 h 109219"/>
                <a:gd name="connsiteX111" fmla="*/ 321310 w 870584"/>
                <a:gd name="connsiteY111" fmla="*/ 45720 h 109219"/>
                <a:gd name="connsiteX112" fmla="*/ 321310 w 870584"/>
                <a:gd name="connsiteY112" fmla="*/ 74295 h 109219"/>
                <a:gd name="connsiteX113" fmla="*/ 321310 w 870584"/>
                <a:gd name="connsiteY113" fmla="*/ 76835 h 109219"/>
                <a:gd name="connsiteX114" fmla="*/ 321310 w 870584"/>
                <a:gd name="connsiteY114" fmla="*/ 78740 h 109219"/>
                <a:gd name="connsiteX115" fmla="*/ 325755 w 870584"/>
                <a:gd name="connsiteY115" fmla="*/ 79375 h 109219"/>
                <a:gd name="connsiteX116" fmla="*/ 325755 w 870584"/>
                <a:gd name="connsiteY116" fmla="*/ 86360 h 109219"/>
                <a:gd name="connsiteX117" fmla="*/ 309880 w 870584"/>
                <a:gd name="connsiteY117" fmla="*/ 86360 h 109219"/>
                <a:gd name="connsiteX118" fmla="*/ 217805 w 870584"/>
                <a:gd name="connsiteY118" fmla="*/ 58420 h 109219"/>
                <a:gd name="connsiteX119" fmla="*/ 221615 w 870584"/>
                <a:gd name="connsiteY119" fmla="*/ 73025 h 109219"/>
                <a:gd name="connsiteX120" fmla="*/ 233045 w 870584"/>
                <a:gd name="connsiteY120" fmla="*/ 78740 h 109219"/>
                <a:gd name="connsiteX121" fmla="*/ 241300 w 870584"/>
                <a:gd name="connsiteY121" fmla="*/ 76200 h 109219"/>
                <a:gd name="connsiteX122" fmla="*/ 247015 w 870584"/>
                <a:gd name="connsiteY122" fmla="*/ 69850 h 109219"/>
                <a:gd name="connsiteX123" fmla="*/ 247015 w 870584"/>
                <a:gd name="connsiteY123" fmla="*/ 42545 h 109219"/>
                <a:gd name="connsiteX124" fmla="*/ 241300 w 870584"/>
                <a:gd name="connsiteY124" fmla="*/ 36830 h 109219"/>
                <a:gd name="connsiteX125" fmla="*/ 233045 w 870584"/>
                <a:gd name="connsiteY125" fmla="*/ 34290 h 109219"/>
                <a:gd name="connsiteX126" fmla="*/ 221615 w 870584"/>
                <a:gd name="connsiteY126" fmla="*/ 40640 h 109219"/>
                <a:gd name="connsiteX127" fmla="*/ 217805 w 870584"/>
                <a:gd name="connsiteY127" fmla="*/ 57150 h 109219"/>
                <a:gd name="connsiteX128" fmla="*/ 217805 w 870584"/>
                <a:gd name="connsiteY128" fmla="*/ 58420 h 109219"/>
                <a:gd name="connsiteX129" fmla="*/ 207010 w 870584"/>
                <a:gd name="connsiteY129" fmla="*/ 57150 h 109219"/>
                <a:gd name="connsiteX130" fmla="*/ 213360 w 870584"/>
                <a:gd name="connsiteY130" fmla="*/ 33655 h 109219"/>
                <a:gd name="connsiteX131" fmla="*/ 230505 w 870584"/>
                <a:gd name="connsiteY131" fmla="*/ 24765 h 109219"/>
                <a:gd name="connsiteX132" fmla="*/ 240665 w 870584"/>
                <a:gd name="connsiteY132" fmla="*/ 26670 h 109219"/>
                <a:gd name="connsiteX133" fmla="*/ 247650 w 870584"/>
                <a:gd name="connsiteY133" fmla="*/ 33020 h 109219"/>
                <a:gd name="connsiteX134" fmla="*/ 248920 w 870584"/>
                <a:gd name="connsiteY134" fmla="*/ 25400 h 109219"/>
                <a:gd name="connsiteX135" fmla="*/ 257810 w 870584"/>
                <a:gd name="connsiteY135" fmla="*/ 25400 h 109219"/>
                <a:gd name="connsiteX136" fmla="*/ 257810 w 870584"/>
                <a:gd name="connsiteY136" fmla="*/ 84455 h 109219"/>
                <a:gd name="connsiteX137" fmla="*/ 251460 w 870584"/>
                <a:gd name="connsiteY137" fmla="*/ 102870 h 109219"/>
                <a:gd name="connsiteX138" fmla="*/ 233045 w 870584"/>
                <a:gd name="connsiteY138" fmla="*/ 109220 h 109219"/>
                <a:gd name="connsiteX139" fmla="*/ 223520 w 870584"/>
                <a:gd name="connsiteY139" fmla="*/ 107950 h 109219"/>
                <a:gd name="connsiteX140" fmla="*/ 214630 w 870584"/>
                <a:gd name="connsiteY140" fmla="*/ 104775 h 109219"/>
                <a:gd name="connsiteX141" fmla="*/ 217170 w 870584"/>
                <a:gd name="connsiteY141" fmla="*/ 96520 h 109219"/>
                <a:gd name="connsiteX142" fmla="*/ 224155 w 870584"/>
                <a:gd name="connsiteY142" fmla="*/ 99060 h 109219"/>
                <a:gd name="connsiteX143" fmla="*/ 232410 w 870584"/>
                <a:gd name="connsiteY143" fmla="*/ 100330 h 109219"/>
                <a:gd name="connsiteX144" fmla="*/ 243205 w 870584"/>
                <a:gd name="connsiteY144" fmla="*/ 96520 h 109219"/>
                <a:gd name="connsiteX145" fmla="*/ 246380 w 870584"/>
                <a:gd name="connsiteY145" fmla="*/ 85090 h 109219"/>
                <a:gd name="connsiteX146" fmla="*/ 246380 w 870584"/>
                <a:gd name="connsiteY146" fmla="*/ 79375 h 109219"/>
                <a:gd name="connsiteX147" fmla="*/ 239395 w 870584"/>
                <a:gd name="connsiteY147" fmla="*/ 85090 h 109219"/>
                <a:gd name="connsiteX148" fmla="*/ 229870 w 870584"/>
                <a:gd name="connsiteY148" fmla="*/ 86995 h 109219"/>
                <a:gd name="connsiteX149" fmla="*/ 212725 w 870584"/>
                <a:gd name="connsiteY149" fmla="*/ 79375 h 109219"/>
                <a:gd name="connsiteX150" fmla="*/ 206375 w 870584"/>
                <a:gd name="connsiteY150" fmla="*/ 58420 h 109219"/>
                <a:gd name="connsiteX151" fmla="*/ 206375 w 870584"/>
                <a:gd name="connsiteY151" fmla="*/ 57150 h 109219"/>
                <a:gd name="connsiteX152" fmla="*/ 133350 w 870584"/>
                <a:gd name="connsiteY152" fmla="*/ 79375 h 109219"/>
                <a:gd name="connsiteX153" fmla="*/ 142240 w 870584"/>
                <a:gd name="connsiteY153" fmla="*/ 78105 h 109219"/>
                <a:gd name="connsiteX154" fmla="*/ 142240 w 870584"/>
                <a:gd name="connsiteY154" fmla="*/ 35560 h 109219"/>
                <a:gd name="connsiteX155" fmla="*/ 133350 w 870584"/>
                <a:gd name="connsiteY155" fmla="*/ 34290 h 109219"/>
                <a:gd name="connsiteX156" fmla="*/ 133350 w 870584"/>
                <a:gd name="connsiteY156" fmla="*/ 27305 h 109219"/>
                <a:gd name="connsiteX157" fmla="*/ 151765 w 870584"/>
                <a:gd name="connsiteY157" fmla="*/ 27305 h 109219"/>
                <a:gd name="connsiteX158" fmla="*/ 152400 w 870584"/>
                <a:gd name="connsiteY158" fmla="*/ 36195 h 109219"/>
                <a:gd name="connsiteX159" fmla="*/ 160020 w 870584"/>
                <a:gd name="connsiteY159" fmla="*/ 28575 h 109219"/>
                <a:gd name="connsiteX160" fmla="*/ 170180 w 870584"/>
                <a:gd name="connsiteY160" fmla="*/ 26035 h 109219"/>
                <a:gd name="connsiteX161" fmla="*/ 184785 w 870584"/>
                <a:gd name="connsiteY161" fmla="*/ 31750 h 109219"/>
                <a:gd name="connsiteX162" fmla="*/ 189865 w 870584"/>
                <a:gd name="connsiteY162" fmla="*/ 48895 h 109219"/>
                <a:gd name="connsiteX163" fmla="*/ 189865 w 870584"/>
                <a:gd name="connsiteY163" fmla="*/ 78105 h 109219"/>
                <a:gd name="connsiteX164" fmla="*/ 198755 w 870584"/>
                <a:gd name="connsiteY164" fmla="*/ 79375 h 109219"/>
                <a:gd name="connsiteX165" fmla="*/ 198755 w 870584"/>
                <a:gd name="connsiteY165" fmla="*/ 86360 h 109219"/>
                <a:gd name="connsiteX166" fmla="*/ 170180 w 870584"/>
                <a:gd name="connsiteY166" fmla="*/ 86360 h 109219"/>
                <a:gd name="connsiteX167" fmla="*/ 170180 w 870584"/>
                <a:gd name="connsiteY167" fmla="*/ 79375 h 109219"/>
                <a:gd name="connsiteX168" fmla="*/ 179070 w 870584"/>
                <a:gd name="connsiteY168" fmla="*/ 78105 h 109219"/>
                <a:gd name="connsiteX169" fmla="*/ 179070 w 870584"/>
                <a:gd name="connsiteY169" fmla="*/ 48895 h 109219"/>
                <a:gd name="connsiteX170" fmla="*/ 175895 w 870584"/>
                <a:gd name="connsiteY170" fmla="*/ 37465 h 109219"/>
                <a:gd name="connsiteX171" fmla="*/ 166370 w 870584"/>
                <a:gd name="connsiteY171" fmla="*/ 34290 h 109219"/>
                <a:gd name="connsiteX172" fmla="*/ 158115 w 870584"/>
                <a:gd name="connsiteY172" fmla="*/ 36830 h 109219"/>
                <a:gd name="connsiteX173" fmla="*/ 152400 w 870584"/>
                <a:gd name="connsiteY173" fmla="*/ 43180 h 109219"/>
                <a:gd name="connsiteX174" fmla="*/ 152400 w 870584"/>
                <a:gd name="connsiteY174" fmla="*/ 78105 h 109219"/>
                <a:gd name="connsiteX175" fmla="*/ 161290 w 870584"/>
                <a:gd name="connsiteY175" fmla="*/ 79375 h 109219"/>
                <a:gd name="connsiteX176" fmla="*/ 161290 w 870584"/>
                <a:gd name="connsiteY176" fmla="*/ 86360 h 109219"/>
                <a:gd name="connsiteX177" fmla="*/ 132715 w 870584"/>
                <a:gd name="connsiteY177" fmla="*/ 86360 h 109219"/>
                <a:gd name="connsiteX178" fmla="*/ 132715 w 870584"/>
                <a:gd name="connsiteY178" fmla="*/ 79375 h 109219"/>
                <a:gd name="connsiteX179" fmla="*/ 100330 w 870584"/>
                <a:gd name="connsiteY179" fmla="*/ 33655 h 109219"/>
                <a:gd name="connsiteX180" fmla="*/ 90805 w 870584"/>
                <a:gd name="connsiteY180" fmla="*/ 38100 h 109219"/>
                <a:gd name="connsiteX181" fmla="*/ 86360 w 870584"/>
                <a:gd name="connsiteY181" fmla="*/ 49530 h 109219"/>
                <a:gd name="connsiteX182" fmla="*/ 86360 w 870584"/>
                <a:gd name="connsiteY182" fmla="*/ 49530 h 109219"/>
                <a:gd name="connsiteX183" fmla="*/ 113665 w 870584"/>
                <a:gd name="connsiteY183" fmla="*/ 49530 h 109219"/>
                <a:gd name="connsiteX184" fmla="*/ 113665 w 870584"/>
                <a:gd name="connsiteY184" fmla="*/ 48260 h 109219"/>
                <a:gd name="connsiteX185" fmla="*/ 110490 w 870584"/>
                <a:gd name="connsiteY185" fmla="*/ 37465 h 109219"/>
                <a:gd name="connsiteX186" fmla="*/ 100330 w 870584"/>
                <a:gd name="connsiteY186" fmla="*/ 33655 h 109219"/>
                <a:gd name="connsiteX187" fmla="*/ 101600 w 870584"/>
                <a:gd name="connsiteY187" fmla="*/ 86995 h 109219"/>
                <a:gd name="connsiteX188" fmla="*/ 81915 w 870584"/>
                <a:gd name="connsiteY188" fmla="*/ 78740 h 109219"/>
                <a:gd name="connsiteX189" fmla="*/ 74295 w 870584"/>
                <a:gd name="connsiteY189" fmla="*/ 57150 h 109219"/>
                <a:gd name="connsiteX190" fmla="*/ 74295 w 870584"/>
                <a:gd name="connsiteY190" fmla="*/ 54610 h 109219"/>
                <a:gd name="connsiteX191" fmla="*/ 81915 w 870584"/>
                <a:gd name="connsiteY191" fmla="*/ 33655 h 109219"/>
                <a:gd name="connsiteX192" fmla="*/ 99695 w 870584"/>
                <a:gd name="connsiteY192" fmla="*/ 25400 h 109219"/>
                <a:gd name="connsiteX193" fmla="*/ 118110 w 870584"/>
                <a:gd name="connsiteY193" fmla="*/ 32385 h 109219"/>
                <a:gd name="connsiteX194" fmla="*/ 124460 w 870584"/>
                <a:gd name="connsiteY194" fmla="*/ 52070 h 109219"/>
                <a:gd name="connsiteX195" fmla="*/ 124460 w 870584"/>
                <a:gd name="connsiteY195" fmla="*/ 59055 h 109219"/>
                <a:gd name="connsiteX196" fmla="*/ 85725 w 870584"/>
                <a:gd name="connsiteY196" fmla="*/ 59055 h 109219"/>
                <a:gd name="connsiteX197" fmla="*/ 85725 w 870584"/>
                <a:gd name="connsiteY197" fmla="*/ 59055 h 109219"/>
                <a:gd name="connsiteX198" fmla="*/ 90170 w 870584"/>
                <a:gd name="connsiteY198" fmla="*/ 73025 h 109219"/>
                <a:gd name="connsiteX199" fmla="*/ 101600 w 870584"/>
                <a:gd name="connsiteY199" fmla="*/ 78740 h 109219"/>
                <a:gd name="connsiteX200" fmla="*/ 111125 w 870584"/>
                <a:gd name="connsiteY200" fmla="*/ 77470 h 109219"/>
                <a:gd name="connsiteX201" fmla="*/ 118110 w 870584"/>
                <a:gd name="connsiteY201" fmla="*/ 73025 h 109219"/>
                <a:gd name="connsiteX202" fmla="*/ 122555 w 870584"/>
                <a:gd name="connsiteY202" fmla="*/ 80010 h 109219"/>
                <a:gd name="connsiteX203" fmla="*/ 114300 w 870584"/>
                <a:gd name="connsiteY203" fmla="*/ 85090 h 109219"/>
                <a:gd name="connsiteX204" fmla="*/ 101600 w 870584"/>
                <a:gd name="connsiteY204" fmla="*/ 86995 h 109219"/>
                <a:gd name="connsiteX205" fmla="*/ 836930 w 870584"/>
                <a:gd name="connsiteY205" fmla="*/ 78105 h 109219"/>
                <a:gd name="connsiteX206" fmla="*/ 847090 w 870584"/>
                <a:gd name="connsiteY206" fmla="*/ 75565 h 109219"/>
                <a:gd name="connsiteX207" fmla="*/ 853440 w 870584"/>
                <a:gd name="connsiteY207" fmla="*/ 69215 h 109219"/>
                <a:gd name="connsiteX208" fmla="*/ 853440 w 870584"/>
                <a:gd name="connsiteY208" fmla="*/ 59690 h 109219"/>
                <a:gd name="connsiteX209" fmla="*/ 842010 w 870584"/>
                <a:gd name="connsiteY209" fmla="*/ 59690 h 109219"/>
                <a:gd name="connsiteX210" fmla="*/ 831215 w 870584"/>
                <a:gd name="connsiteY210" fmla="*/ 62865 h 109219"/>
                <a:gd name="connsiteX211" fmla="*/ 827405 w 870584"/>
                <a:gd name="connsiteY211" fmla="*/ 70485 h 109219"/>
                <a:gd name="connsiteX212" fmla="*/ 829945 w 870584"/>
                <a:gd name="connsiteY212" fmla="*/ 76200 h 109219"/>
                <a:gd name="connsiteX213" fmla="*/ 836930 w 870584"/>
                <a:gd name="connsiteY213" fmla="*/ 78105 h 109219"/>
                <a:gd name="connsiteX214" fmla="*/ 854710 w 870584"/>
                <a:gd name="connsiteY214" fmla="*/ 85725 h 109219"/>
                <a:gd name="connsiteX215" fmla="*/ 854075 w 870584"/>
                <a:gd name="connsiteY215" fmla="*/ 81280 h 109219"/>
                <a:gd name="connsiteX216" fmla="*/ 853440 w 870584"/>
                <a:gd name="connsiteY216" fmla="*/ 77470 h 109219"/>
                <a:gd name="connsiteX217" fmla="*/ 845820 w 870584"/>
                <a:gd name="connsiteY217" fmla="*/ 84455 h 109219"/>
                <a:gd name="connsiteX218" fmla="*/ 835660 w 870584"/>
                <a:gd name="connsiteY218" fmla="*/ 86995 h 109219"/>
                <a:gd name="connsiteX219" fmla="*/ 821690 w 870584"/>
                <a:gd name="connsiteY219" fmla="*/ 82550 h 109219"/>
                <a:gd name="connsiteX220" fmla="*/ 816610 w 870584"/>
                <a:gd name="connsiteY220" fmla="*/ 69850 h 109219"/>
                <a:gd name="connsiteX221" fmla="*/ 823595 w 870584"/>
                <a:gd name="connsiteY221" fmla="*/ 56515 h 109219"/>
                <a:gd name="connsiteX222" fmla="*/ 842645 w 870584"/>
                <a:gd name="connsiteY222" fmla="*/ 52070 h 109219"/>
                <a:gd name="connsiteX223" fmla="*/ 854075 w 870584"/>
                <a:gd name="connsiteY223" fmla="*/ 52070 h 109219"/>
                <a:gd name="connsiteX224" fmla="*/ 854075 w 870584"/>
                <a:gd name="connsiteY224" fmla="*/ 45085 h 109219"/>
                <a:gd name="connsiteX225" fmla="*/ 850900 w 870584"/>
                <a:gd name="connsiteY225" fmla="*/ 36830 h 109219"/>
                <a:gd name="connsiteX226" fmla="*/ 842010 w 870584"/>
                <a:gd name="connsiteY226" fmla="*/ 33655 h 109219"/>
                <a:gd name="connsiteX227" fmla="*/ 835025 w 870584"/>
                <a:gd name="connsiteY227" fmla="*/ 34925 h 109219"/>
                <a:gd name="connsiteX228" fmla="*/ 829945 w 870584"/>
                <a:gd name="connsiteY228" fmla="*/ 38100 h 109219"/>
                <a:gd name="connsiteX229" fmla="*/ 828675 w 870584"/>
                <a:gd name="connsiteY229" fmla="*/ 44450 h 109219"/>
                <a:gd name="connsiteX230" fmla="*/ 820420 w 870584"/>
                <a:gd name="connsiteY230" fmla="*/ 44450 h 109219"/>
                <a:gd name="connsiteX231" fmla="*/ 820420 w 870584"/>
                <a:gd name="connsiteY231" fmla="*/ 33020 h 109219"/>
                <a:gd name="connsiteX232" fmla="*/ 830580 w 870584"/>
                <a:gd name="connsiteY232" fmla="*/ 27940 h 109219"/>
                <a:gd name="connsiteX233" fmla="*/ 843280 w 870584"/>
                <a:gd name="connsiteY233" fmla="*/ 26035 h 109219"/>
                <a:gd name="connsiteX234" fmla="*/ 859790 w 870584"/>
                <a:gd name="connsiteY234" fmla="*/ 31115 h 109219"/>
                <a:gd name="connsiteX235" fmla="*/ 866140 w 870584"/>
                <a:gd name="connsiteY235" fmla="*/ 45720 h 109219"/>
                <a:gd name="connsiteX236" fmla="*/ 866140 w 870584"/>
                <a:gd name="connsiteY236" fmla="*/ 74295 h 109219"/>
                <a:gd name="connsiteX237" fmla="*/ 866140 w 870584"/>
                <a:gd name="connsiteY237" fmla="*/ 76835 h 109219"/>
                <a:gd name="connsiteX238" fmla="*/ 866140 w 870584"/>
                <a:gd name="connsiteY238" fmla="*/ 78740 h 109219"/>
                <a:gd name="connsiteX239" fmla="*/ 870585 w 870584"/>
                <a:gd name="connsiteY239" fmla="*/ 79375 h 109219"/>
                <a:gd name="connsiteX240" fmla="*/ 870585 w 870584"/>
                <a:gd name="connsiteY240" fmla="*/ 86360 h 109219"/>
                <a:gd name="connsiteX241" fmla="*/ 854710 w 870584"/>
                <a:gd name="connsiteY241" fmla="*/ 86360 h 109219"/>
                <a:gd name="connsiteX242" fmla="*/ 798195 w 870584"/>
                <a:gd name="connsiteY242" fmla="*/ 11430 h 109219"/>
                <a:gd name="connsiteX243" fmla="*/ 787400 w 870584"/>
                <a:gd name="connsiteY243" fmla="*/ 11430 h 109219"/>
                <a:gd name="connsiteX244" fmla="*/ 787400 w 870584"/>
                <a:gd name="connsiteY244" fmla="*/ 635 h 109219"/>
                <a:gd name="connsiteX245" fmla="*/ 798195 w 870584"/>
                <a:gd name="connsiteY245" fmla="*/ 635 h 109219"/>
                <a:gd name="connsiteX246" fmla="*/ 798195 w 870584"/>
                <a:gd name="connsiteY246" fmla="*/ 11430 h 109219"/>
                <a:gd name="connsiteX247" fmla="*/ 778510 w 870584"/>
                <a:gd name="connsiteY247" fmla="*/ 79375 h 109219"/>
                <a:gd name="connsiteX248" fmla="*/ 787400 w 870584"/>
                <a:gd name="connsiteY248" fmla="*/ 78105 h 109219"/>
                <a:gd name="connsiteX249" fmla="*/ 787400 w 870584"/>
                <a:gd name="connsiteY249" fmla="*/ 35560 h 109219"/>
                <a:gd name="connsiteX250" fmla="*/ 778510 w 870584"/>
                <a:gd name="connsiteY250" fmla="*/ 34290 h 109219"/>
                <a:gd name="connsiteX251" fmla="*/ 778510 w 870584"/>
                <a:gd name="connsiteY251" fmla="*/ 27305 h 109219"/>
                <a:gd name="connsiteX252" fmla="*/ 798195 w 870584"/>
                <a:gd name="connsiteY252" fmla="*/ 27305 h 109219"/>
                <a:gd name="connsiteX253" fmla="*/ 798195 w 870584"/>
                <a:gd name="connsiteY253" fmla="*/ 78105 h 109219"/>
                <a:gd name="connsiteX254" fmla="*/ 807085 w 870584"/>
                <a:gd name="connsiteY254" fmla="*/ 79375 h 109219"/>
                <a:gd name="connsiteX255" fmla="*/ 807085 w 870584"/>
                <a:gd name="connsiteY255" fmla="*/ 86360 h 109219"/>
                <a:gd name="connsiteX256" fmla="*/ 778510 w 870584"/>
                <a:gd name="connsiteY256" fmla="*/ 86360 h 109219"/>
                <a:gd name="connsiteX257" fmla="*/ 778510 w 870584"/>
                <a:gd name="connsiteY257" fmla="*/ 79375 h 109219"/>
                <a:gd name="connsiteX258" fmla="*/ 721995 w 870584"/>
                <a:gd name="connsiteY258" fmla="*/ 58420 h 109219"/>
                <a:gd name="connsiteX259" fmla="*/ 725805 w 870584"/>
                <a:gd name="connsiteY259" fmla="*/ 73025 h 109219"/>
                <a:gd name="connsiteX260" fmla="*/ 737235 w 870584"/>
                <a:gd name="connsiteY260" fmla="*/ 78740 h 109219"/>
                <a:gd name="connsiteX261" fmla="*/ 745490 w 870584"/>
                <a:gd name="connsiteY261" fmla="*/ 76835 h 109219"/>
                <a:gd name="connsiteX262" fmla="*/ 751205 w 870584"/>
                <a:gd name="connsiteY262" fmla="*/ 70485 h 109219"/>
                <a:gd name="connsiteX263" fmla="*/ 751205 w 870584"/>
                <a:gd name="connsiteY263" fmla="*/ 42545 h 109219"/>
                <a:gd name="connsiteX264" fmla="*/ 745490 w 870584"/>
                <a:gd name="connsiteY264" fmla="*/ 36830 h 109219"/>
                <a:gd name="connsiteX265" fmla="*/ 737235 w 870584"/>
                <a:gd name="connsiteY265" fmla="*/ 34925 h 109219"/>
                <a:gd name="connsiteX266" fmla="*/ 725805 w 870584"/>
                <a:gd name="connsiteY266" fmla="*/ 41275 h 109219"/>
                <a:gd name="connsiteX267" fmla="*/ 721995 w 870584"/>
                <a:gd name="connsiteY267" fmla="*/ 57785 h 109219"/>
                <a:gd name="connsiteX268" fmla="*/ 721995 w 870584"/>
                <a:gd name="connsiteY268" fmla="*/ 58420 h 109219"/>
                <a:gd name="connsiteX269" fmla="*/ 751205 w 870584"/>
                <a:gd name="connsiteY269" fmla="*/ 78740 h 109219"/>
                <a:gd name="connsiteX270" fmla="*/ 744220 w 870584"/>
                <a:gd name="connsiteY270" fmla="*/ 85090 h 109219"/>
                <a:gd name="connsiteX271" fmla="*/ 734695 w 870584"/>
                <a:gd name="connsiteY271" fmla="*/ 86995 h 109219"/>
                <a:gd name="connsiteX272" fmla="*/ 717550 w 870584"/>
                <a:gd name="connsiteY272" fmla="*/ 79375 h 109219"/>
                <a:gd name="connsiteX273" fmla="*/ 711200 w 870584"/>
                <a:gd name="connsiteY273" fmla="*/ 58420 h 109219"/>
                <a:gd name="connsiteX274" fmla="*/ 711200 w 870584"/>
                <a:gd name="connsiteY274" fmla="*/ 57150 h 109219"/>
                <a:gd name="connsiteX275" fmla="*/ 717550 w 870584"/>
                <a:gd name="connsiteY275" fmla="*/ 33655 h 109219"/>
                <a:gd name="connsiteX276" fmla="*/ 734695 w 870584"/>
                <a:gd name="connsiteY276" fmla="*/ 24765 h 109219"/>
                <a:gd name="connsiteX277" fmla="*/ 744220 w 870584"/>
                <a:gd name="connsiteY277" fmla="*/ 26670 h 109219"/>
                <a:gd name="connsiteX278" fmla="*/ 751205 w 870584"/>
                <a:gd name="connsiteY278" fmla="*/ 32385 h 109219"/>
                <a:gd name="connsiteX279" fmla="*/ 751205 w 870584"/>
                <a:gd name="connsiteY279" fmla="*/ 8255 h 109219"/>
                <a:gd name="connsiteX280" fmla="*/ 742315 w 870584"/>
                <a:gd name="connsiteY280" fmla="*/ 6985 h 109219"/>
                <a:gd name="connsiteX281" fmla="*/ 742315 w 870584"/>
                <a:gd name="connsiteY281" fmla="*/ 0 h 109219"/>
                <a:gd name="connsiteX282" fmla="*/ 751205 w 870584"/>
                <a:gd name="connsiteY282" fmla="*/ 0 h 109219"/>
                <a:gd name="connsiteX283" fmla="*/ 762000 w 870584"/>
                <a:gd name="connsiteY283" fmla="*/ 0 h 109219"/>
                <a:gd name="connsiteX284" fmla="*/ 762000 w 870584"/>
                <a:gd name="connsiteY284" fmla="*/ 77470 h 109219"/>
                <a:gd name="connsiteX285" fmla="*/ 770890 w 870584"/>
                <a:gd name="connsiteY285" fmla="*/ 78740 h 109219"/>
                <a:gd name="connsiteX286" fmla="*/ 770890 w 870584"/>
                <a:gd name="connsiteY286" fmla="*/ 85725 h 109219"/>
                <a:gd name="connsiteX287" fmla="*/ 752475 w 870584"/>
                <a:gd name="connsiteY287" fmla="*/ 85725 h 109219"/>
                <a:gd name="connsiteX288" fmla="*/ 751205 w 870584"/>
                <a:gd name="connsiteY288" fmla="*/ 78740 h 109219"/>
                <a:gd name="connsiteX289" fmla="*/ 637540 w 870584"/>
                <a:gd name="connsiteY289" fmla="*/ 79375 h 109219"/>
                <a:gd name="connsiteX290" fmla="*/ 646430 w 870584"/>
                <a:gd name="connsiteY290" fmla="*/ 78105 h 109219"/>
                <a:gd name="connsiteX291" fmla="*/ 646430 w 870584"/>
                <a:gd name="connsiteY291" fmla="*/ 35560 h 109219"/>
                <a:gd name="connsiteX292" fmla="*/ 637540 w 870584"/>
                <a:gd name="connsiteY292" fmla="*/ 34290 h 109219"/>
                <a:gd name="connsiteX293" fmla="*/ 637540 w 870584"/>
                <a:gd name="connsiteY293" fmla="*/ 27305 h 109219"/>
                <a:gd name="connsiteX294" fmla="*/ 655955 w 870584"/>
                <a:gd name="connsiteY294" fmla="*/ 27305 h 109219"/>
                <a:gd name="connsiteX295" fmla="*/ 656590 w 870584"/>
                <a:gd name="connsiteY295" fmla="*/ 36195 h 109219"/>
                <a:gd name="connsiteX296" fmla="*/ 664210 w 870584"/>
                <a:gd name="connsiteY296" fmla="*/ 28575 h 109219"/>
                <a:gd name="connsiteX297" fmla="*/ 674370 w 870584"/>
                <a:gd name="connsiteY297" fmla="*/ 26035 h 109219"/>
                <a:gd name="connsiteX298" fmla="*/ 688975 w 870584"/>
                <a:gd name="connsiteY298" fmla="*/ 31750 h 109219"/>
                <a:gd name="connsiteX299" fmla="*/ 694055 w 870584"/>
                <a:gd name="connsiteY299" fmla="*/ 48895 h 109219"/>
                <a:gd name="connsiteX300" fmla="*/ 694055 w 870584"/>
                <a:gd name="connsiteY300" fmla="*/ 78105 h 109219"/>
                <a:gd name="connsiteX301" fmla="*/ 702945 w 870584"/>
                <a:gd name="connsiteY301" fmla="*/ 79375 h 109219"/>
                <a:gd name="connsiteX302" fmla="*/ 702945 w 870584"/>
                <a:gd name="connsiteY302" fmla="*/ 86360 h 109219"/>
                <a:gd name="connsiteX303" fmla="*/ 674370 w 870584"/>
                <a:gd name="connsiteY303" fmla="*/ 86360 h 109219"/>
                <a:gd name="connsiteX304" fmla="*/ 674370 w 870584"/>
                <a:gd name="connsiteY304" fmla="*/ 79375 h 109219"/>
                <a:gd name="connsiteX305" fmla="*/ 683260 w 870584"/>
                <a:gd name="connsiteY305" fmla="*/ 78105 h 109219"/>
                <a:gd name="connsiteX306" fmla="*/ 683260 w 870584"/>
                <a:gd name="connsiteY306" fmla="*/ 48895 h 109219"/>
                <a:gd name="connsiteX307" fmla="*/ 680085 w 870584"/>
                <a:gd name="connsiteY307" fmla="*/ 37465 h 109219"/>
                <a:gd name="connsiteX308" fmla="*/ 670560 w 870584"/>
                <a:gd name="connsiteY308" fmla="*/ 34290 h 109219"/>
                <a:gd name="connsiteX309" fmla="*/ 662305 w 870584"/>
                <a:gd name="connsiteY309" fmla="*/ 36830 h 109219"/>
                <a:gd name="connsiteX310" fmla="*/ 656590 w 870584"/>
                <a:gd name="connsiteY310" fmla="*/ 43180 h 109219"/>
                <a:gd name="connsiteX311" fmla="*/ 656590 w 870584"/>
                <a:gd name="connsiteY311" fmla="*/ 78105 h 109219"/>
                <a:gd name="connsiteX312" fmla="*/ 665480 w 870584"/>
                <a:gd name="connsiteY312" fmla="*/ 79375 h 109219"/>
                <a:gd name="connsiteX313" fmla="*/ 665480 w 870584"/>
                <a:gd name="connsiteY313" fmla="*/ 86360 h 109219"/>
                <a:gd name="connsiteX314" fmla="*/ 636905 w 870584"/>
                <a:gd name="connsiteY314" fmla="*/ 86360 h 109219"/>
                <a:gd name="connsiteX315" fmla="*/ 636905 w 870584"/>
                <a:gd name="connsiteY315" fmla="*/ 79375 h 109219"/>
                <a:gd name="connsiteX316" fmla="*/ 601345 w 870584"/>
                <a:gd name="connsiteY316" fmla="*/ 12700 h 109219"/>
                <a:gd name="connsiteX317" fmla="*/ 601345 w 870584"/>
                <a:gd name="connsiteY317" fmla="*/ 5715 h 109219"/>
                <a:gd name="connsiteX318" fmla="*/ 629920 w 870584"/>
                <a:gd name="connsiteY318" fmla="*/ 5715 h 109219"/>
                <a:gd name="connsiteX319" fmla="*/ 629920 w 870584"/>
                <a:gd name="connsiteY319" fmla="*/ 12700 h 109219"/>
                <a:gd name="connsiteX320" fmla="*/ 621030 w 870584"/>
                <a:gd name="connsiteY320" fmla="*/ 13970 h 109219"/>
                <a:gd name="connsiteX321" fmla="*/ 621030 w 870584"/>
                <a:gd name="connsiteY321" fmla="*/ 76835 h 109219"/>
                <a:gd name="connsiteX322" fmla="*/ 629920 w 870584"/>
                <a:gd name="connsiteY322" fmla="*/ 78105 h 109219"/>
                <a:gd name="connsiteX323" fmla="*/ 629920 w 870584"/>
                <a:gd name="connsiteY323" fmla="*/ 85090 h 109219"/>
                <a:gd name="connsiteX324" fmla="*/ 601345 w 870584"/>
                <a:gd name="connsiteY324" fmla="*/ 85090 h 109219"/>
                <a:gd name="connsiteX325" fmla="*/ 601345 w 870584"/>
                <a:gd name="connsiteY325" fmla="*/ 78105 h 109219"/>
                <a:gd name="connsiteX326" fmla="*/ 610235 w 870584"/>
                <a:gd name="connsiteY326" fmla="*/ 76835 h 109219"/>
                <a:gd name="connsiteX327" fmla="*/ 610235 w 870584"/>
                <a:gd name="connsiteY327" fmla="*/ 13970 h 109219"/>
                <a:gd name="connsiteX328" fmla="*/ 601345 w 870584"/>
                <a:gd name="connsiteY328" fmla="*/ 12700 h 109219"/>
                <a:gd name="connsiteX329" fmla="*/ 564515 w 870584"/>
                <a:gd name="connsiteY329" fmla="*/ 81915 h 109219"/>
                <a:gd name="connsiteX330" fmla="*/ 561975 w 870584"/>
                <a:gd name="connsiteY330" fmla="*/ 93345 h 109219"/>
                <a:gd name="connsiteX331" fmla="*/ 554990 w 870584"/>
                <a:gd name="connsiteY331" fmla="*/ 102870 h 109219"/>
                <a:gd name="connsiteX332" fmla="*/ 548640 w 870584"/>
                <a:gd name="connsiteY332" fmla="*/ 99060 h 109219"/>
                <a:gd name="connsiteX333" fmla="*/ 552450 w 870584"/>
                <a:gd name="connsiteY333" fmla="*/ 90805 h 109219"/>
                <a:gd name="connsiteX334" fmla="*/ 553720 w 870584"/>
                <a:gd name="connsiteY334" fmla="*/ 81915 h 109219"/>
                <a:gd name="connsiteX335" fmla="*/ 553720 w 870584"/>
                <a:gd name="connsiteY335" fmla="*/ 73660 h 109219"/>
                <a:gd name="connsiteX336" fmla="*/ 564515 w 870584"/>
                <a:gd name="connsiteY336" fmla="*/ 73660 h 109219"/>
                <a:gd name="connsiteX337" fmla="*/ 564515 w 870584"/>
                <a:gd name="connsiteY337" fmla="*/ 81915 h 109219"/>
                <a:gd name="connsiteX338" fmla="*/ 19685 w 870584"/>
                <a:gd name="connsiteY338" fmla="*/ 40005 h 109219"/>
                <a:gd name="connsiteX339" fmla="*/ 38100 w 870584"/>
                <a:gd name="connsiteY339" fmla="*/ 40005 h 109219"/>
                <a:gd name="connsiteX340" fmla="*/ 47625 w 870584"/>
                <a:gd name="connsiteY340" fmla="*/ 36830 h 109219"/>
                <a:gd name="connsiteX341" fmla="*/ 51435 w 870584"/>
                <a:gd name="connsiteY341" fmla="*/ 27940 h 109219"/>
                <a:gd name="connsiteX342" fmla="*/ 47625 w 870584"/>
                <a:gd name="connsiteY342" fmla="*/ 18415 h 109219"/>
                <a:gd name="connsiteX343" fmla="*/ 35560 w 870584"/>
                <a:gd name="connsiteY343" fmla="*/ 15240 h 109219"/>
                <a:gd name="connsiteX344" fmla="*/ 20320 w 870584"/>
                <a:gd name="connsiteY344" fmla="*/ 15240 h 109219"/>
                <a:gd name="connsiteX345" fmla="*/ 20320 w 870584"/>
                <a:gd name="connsiteY345" fmla="*/ 40005 h 109219"/>
                <a:gd name="connsiteX346" fmla="*/ 19685 w 870584"/>
                <a:gd name="connsiteY346" fmla="*/ 48260 h 109219"/>
                <a:gd name="connsiteX347" fmla="*/ 19685 w 870584"/>
                <a:gd name="connsiteY347" fmla="*/ 77470 h 109219"/>
                <a:gd name="connsiteX348" fmla="*/ 38100 w 870584"/>
                <a:gd name="connsiteY348" fmla="*/ 77470 h 109219"/>
                <a:gd name="connsiteX349" fmla="*/ 49530 w 870584"/>
                <a:gd name="connsiteY349" fmla="*/ 73660 h 109219"/>
                <a:gd name="connsiteX350" fmla="*/ 53340 w 870584"/>
                <a:gd name="connsiteY350" fmla="*/ 63500 h 109219"/>
                <a:gd name="connsiteX351" fmla="*/ 50165 w 870584"/>
                <a:gd name="connsiteY351" fmla="*/ 52705 h 109219"/>
                <a:gd name="connsiteX352" fmla="*/ 39370 w 870584"/>
                <a:gd name="connsiteY352" fmla="*/ 48895 h 109219"/>
                <a:gd name="connsiteX353" fmla="*/ 19685 w 870584"/>
                <a:gd name="connsiteY353" fmla="*/ 48895 h 109219"/>
                <a:gd name="connsiteX354" fmla="*/ 34925 w 870584"/>
                <a:gd name="connsiteY354" fmla="*/ 5715 h 109219"/>
                <a:gd name="connsiteX355" fmla="*/ 54610 w 870584"/>
                <a:gd name="connsiteY355" fmla="*/ 11430 h 109219"/>
                <a:gd name="connsiteX356" fmla="*/ 61595 w 870584"/>
                <a:gd name="connsiteY356" fmla="*/ 27940 h 109219"/>
                <a:gd name="connsiteX357" fmla="*/ 58420 w 870584"/>
                <a:gd name="connsiteY357" fmla="*/ 37465 h 109219"/>
                <a:gd name="connsiteX358" fmla="*/ 49530 w 870584"/>
                <a:gd name="connsiteY358" fmla="*/ 43815 h 109219"/>
                <a:gd name="connsiteX359" fmla="*/ 60960 w 870584"/>
                <a:gd name="connsiteY359" fmla="*/ 50800 h 109219"/>
                <a:gd name="connsiteX360" fmla="*/ 65405 w 870584"/>
                <a:gd name="connsiteY360" fmla="*/ 63500 h 109219"/>
                <a:gd name="connsiteX361" fmla="*/ 58420 w 870584"/>
                <a:gd name="connsiteY361" fmla="*/ 80010 h 109219"/>
                <a:gd name="connsiteX362" fmla="*/ 38735 w 870584"/>
                <a:gd name="connsiteY362" fmla="*/ 85725 h 109219"/>
                <a:gd name="connsiteX363" fmla="*/ 0 w 870584"/>
                <a:gd name="connsiteY363" fmla="*/ 85725 h 109219"/>
                <a:gd name="connsiteX364" fmla="*/ 0 w 870584"/>
                <a:gd name="connsiteY364" fmla="*/ 78740 h 109219"/>
                <a:gd name="connsiteX365" fmla="*/ 8890 w 870584"/>
                <a:gd name="connsiteY365" fmla="*/ 77470 h 109219"/>
                <a:gd name="connsiteX366" fmla="*/ 8890 w 870584"/>
                <a:gd name="connsiteY366" fmla="*/ 14605 h 109219"/>
                <a:gd name="connsiteX367" fmla="*/ 0 w 870584"/>
                <a:gd name="connsiteY367" fmla="*/ 13335 h 109219"/>
                <a:gd name="connsiteX368" fmla="*/ 0 w 870584"/>
                <a:gd name="connsiteY368" fmla="*/ 6350 h 109219"/>
                <a:gd name="connsiteX369" fmla="*/ 8890 w 870584"/>
                <a:gd name="connsiteY369" fmla="*/ 6350 h 109219"/>
                <a:gd name="connsiteX370" fmla="*/ 34925 w 870584"/>
                <a:gd name="connsiteY370" fmla="*/ 6350 h 1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70584" h="109219">
                  <a:moveTo>
                    <a:pt x="526415" y="77470"/>
                  </a:moveTo>
                  <a:cubicBezTo>
                    <a:pt x="524510" y="80645"/>
                    <a:pt x="521970" y="83185"/>
                    <a:pt x="519430" y="85090"/>
                  </a:cubicBezTo>
                  <a:cubicBezTo>
                    <a:pt x="516255" y="86995"/>
                    <a:pt x="513080" y="87630"/>
                    <a:pt x="509270" y="87630"/>
                  </a:cubicBezTo>
                  <a:cubicBezTo>
                    <a:pt x="502920" y="87630"/>
                    <a:pt x="497840" y="85725"/>
                    <a:pt x="494030" y="81280"/>
                  </a:cubicBezTo>
                  <a:cubicBezTo>
                    <a:pt x="490220" y="76835"/>
                    <a:pt x="488315" y="70485"/>
                    <a:pt x="488315" y="61595"/>
                  </a:cubicBezTo>
                  <a:lnTo>
                    <a:pt x="488315" y="34925"/>
                  </a:lnTo>
                  <a:lnTo>
                    <a:pt x="481330" y="33655"/>
                  </a:lnTo>
                  <a:lnTo>
                    <a:pt x="481330" y="26670"/>
                  </a:lnTo>
                  <a:lnTo>
                    <a:pt x="488315" y="26670"/>
                  </a:lnTo>
                  <a:lnTo>
                    <a:pt x="499110" y="26670"/>
                  </a:lnTo>
                  <a:lnTo>
                    <a:pt x="499110" y="61595"/>
                  </a:lnTo>
                  <a:cubicBezTo>
                    <a:pt x="499110" y="67945"/>
                    <a:pt x="499745" y="72390"/>
                    <a:pt x="501650" y="74930"/>
                  </a:cubicBezTo>
                  <a:cubicBezTo>
                    <a:pt x="503555" y="77470"/>
                    <a:pt x="506730" y="78740"/>
                    <a:pt x="510540" y="78740"/>
                  </a:cubicBezTo>
                  <a:cubicBezTo>
                    <a:pt x="514350" y="78740"/>
                    <a:pt x="517525" y="78105"/>
                    <a:pt x="520065" y="76200"/>
                  </a:cubicBezTo>
                  <a:cubicBezTo>
                    <a:pt x="522605" y="74930"/>
                    <a:pt x="524510" y="72390"/>
                    <a:pt x="525780" y="69850"/>
                  </a:cubicBezTo>
                  <a:lnTo>
                    <a:pt x="525780" y="35560"/>
                  </a:lnTo>
                  <a:lnTo>
                    <a:pt x="517525" y="34290"/>
                  </a:lnTo>
                  <a:lnTo>
                    <a:pt x="517525" y="27305"/>
                  </a:lnTo>
                  <a:lnTo>
                    <a:pt x="525780" y="27305"/>
                  </a:lnTo>
                  <a:lnTo>
                    <a:pt x="536575" y="27305"/>
                  </a:lnTo>
                  <a:lnTo>
                    <a:pt x="536575" y="78105"/>
                  </a:lnTo>
                  <a:lnTo>
                    <a:pt x="543560" y="79375"/>
                  </a:lnTo>
                  <a:lnTo>
                    <a:pt x="543560" y="86360"/>
                  </a:lnTo>
                  <a:lnTo>
                    <a:pt x="527050" y="86360"/>
                  </a:lnTo>
                  <a:lnTo>
                    <a:pt x="526415" y="77470"/>
                  </a:lnTo>
                  <a:close/>
                  <a:moveTo>
                    <a:pt x="436880" y="33655"/>
                  </a:moveTo>
                  <a:lnTo>
                    <a:pt x="436880" y="26670"/>
                  </a:lnTo>
                  <a:lnTo>
                    <a:pt x="455295" y="26670"/>
                  </a:lnTo>
                  <a:lnTo>
                    <a:pt x="456565" y="35560"/>
                  </a:lnTo>
                  <a:cubicBezTo>
                    <a:pt x="458470" y="32385"/>
                    <a:pt x="460375" y="29845"/>
                    <a:pt x="462915" y="28575"/>
                  </a:cubicBezTo>
                  <a:cubicBezTo>
                    <a:pt x="465455" y="26670"/>
                    <a:pt x="467995" y="26035"/>
                    <a:pt x="471170" y="26035"/>
                  </a:cubicBezTo>
                  <a:cubicBezTo>
                    <a:pt x="471805" y="26035"/>
                    <a:pt x="473075" y="26035"/>
                    <a:pt x="473710" y="26035"/>
                  </a:cubicBezTo>
                  <a:cubicBezTo>
                    <a:pt x="474345" y="26035"/>
                    <a:pt x="474980" y="26035"/>
                    <a:pt x="475615" y="26670"/>
                  </a:cubicBezTo>
                  <a:lnTo>
                    <a:pt x="474345" y="36830"/>
                  </a:lnTo>
                  <a:lnTo>
                    <a:pt x="467995" y="36195"/>
                  </a:lnTo>
                  <a:cubicBezTo>
                    <a:pt x="464820" y="36195"/>
                    <a:pt x="462915" y="36830"/>
                    <a:pt x="461010" y="38100"/>
                  </a:cubicBezTo>
                  <a:cubicBezTo>
                    <a:pt x="459105" y="39370"/>
                    <a:pt x="457835" y="41275"/>
                    <a:pt x="456565" y="43815"/>
                  </a:cubicBezTo>
                  <a:lnTo>
                    <a:pt x="456565" y="78105"/>
                  </a:lnTo>
                  <a:lnTo>
                    <a:pt x="465455" y="79375"/>
                  </a:lnTo>
                  <a:lnTo>
                    <a:pt x="465455" y="86360"/>
                  </a:lnTo>
                  <a:lnTo>
                    <a:pt x="436880" y="86360"/>
                  </a:lnTo>
                  <a:lnTo>
                    <a:pt x="436880" y="79375"/>
                  </a:lnTo>
                  <a:lnTo>
                    <a:pt x="445770" y="78105"/>
                  </a:lnTo>
                  <a:lnTo>
                    <a:pt x="445770" y="35560"/>
                  </a:lnTo>
                  <a:lnTo>
                    <a:pt x="436880" y="33655"/>
                  </a:lnTo>
                  <a:close/>
                  <a:moveTo>
                    <a:pt x="411480" y="77470"/>
                  </a:moveTo>
                  <a:cubicBezTo>
                    <a:pt x="409575" y="80645"/>
                    <a:pt x="407035" y="83185"/>
                    <a:pt x="404495" y="85090"/>
                  </a:cubicBezTo>
                  <a:cubicBezTo>
                    <a:pt x="401320" y="86995"/>
                    <a:pt x="398145" y="87630"/>
                    <a:pt x="394335" y="87630"/>
                  </a:cubicBezTo>
                  <a:cubicBezTo>
                    <a:pt x="387985" y="87630"/>
                    <a:pt x="382905" y="85725"/>
                    <a:pt x="379095" y="81280"/>
                  </a:cubicBezTo>
                  <a:cubicBezTo>
                    <a:pt x="375285" y="76835"/>
                    <a:pt x="373380" y="70485"/>
                    <a:pt x="373380" y="61595"/>
                  </a:cubicBezTo>
                  <a:lnTo>
                    <a:pt x="373380" y="34925"/>
                  </a:lnTo>
                  <a:lnTo>
                    <a:pt x="366395" y="33655"/>
                  </a:lnTo>
                  <a:lnTo>
                    <a:pt x="366395" y="26670"/>
                  </a:lnTo>
                  <a:lnTo>
                    <a:pt x="373380" y="26670"/>
                  </a:lnTo>
                  <a:lnTo>
                    <a:pt x="384175" y="26670"/>
                  </a:lnTo>
                  <a:lnTo>
                    <a:pt x="384175" y="61595"/>
                  </a:lnTo>
                  <a:cubicBezTo>
                    <a:pt x="384175" y="67945"/>
                    <a:pt x="384810" y="72390"/>
                    <a:pt x="386715" y="74930"/>
                  </a:cubicBezTo>
                  <a:cubicBezTo>
                    <a:pt x="388620" y="77470"/>
                    <a:pt x="391795" y="78740"/>
                    <a:pt x="395605" y="78740"/>
                  </a:cubicBezTo>
                  <a:cubicBezTo>
                    <a:pt x="399415" y="78740"/>
                    <a:pt x="402590" y="78105"/>
                    <a:pt x="405130" y="76200"/>
                  </a:cubicBezTo>
                  <a:cubicBezTo>
                    <a:pt x="407670" y="74930"/>
                    <a:pt x="409575" y="72390"/>
                    <a:pt x="410845" y="69850"/>
                  </a:cubicBezTo>
                  <a:lnTo>
                    <a:pt x="410845" y="35560"/>
                  </a:lnTo>
                  <a:lnTo>
                    <a:pt x="402590" y="34290"/>
                  </a:lnTo>
                  <a:lnTo>
                    <a:pt x="402590" y="27305"/>
                  </a:lnTo>
                  <a:lnTo>
                    <a:pt x="410845" y="27305"/>
                  </a:lnTo>
                  <a:lnTo>
                    <a:pt x="421640" y="27305"/>
                  </a:lnTo>
                  <a:lnTo>
                    <a:pt x="421640" y="78105"/>
                  </a:lnTo>
                  <a:lnTo>
                    <a:pt x="428625" y="79375"/>
                  </a:lnTo>
                  <a:lnTo>
                    <a:pt x="428625" y="86360"/>
                  </a:lnTo>
                  <a:lnTo>
                    <a:pt x="412115" y="86360"/>
                  </a:lnTo>
                  <a:lnTo>
                    <a:pt x="411480" y="77470"/>
                  </a:lnTo>
                  <a:close/>
                  <a:moveTo>
                    <a:pt x="331470" y="6985"/>
                  </a:moveTo>
                  <a:lnTo>
                    <a:pt x="331470" y="0"/>
                  </a:lnTo>
                  <a:lnTo>
                    <a:pt x="351155" y="0"/>
                  </a:lnTo>
                  <a:lnTo>
                    <a:pt x="351155" y="77470"/>
                  </a:lnTo>
                  <a:lnTo>
                    <a:pt x="360045" y="78740"/>
                  </a:lnTo>
                  <a:lnTo>
                    <a:pt x="360045" y="85725"/>
                  </a:lnTo>
                  <a:lnTo>
                    <a:pt x="331470" y="85725"/>
                  </a:lnTo>
                  <a:lnTo>
                    <a:pt x="331470" y="78740"/>
                  </a:lnTo>
                  <a:lnTo>
                    <a:pt x="340360" y="77470"/>
                  </a:lnTo>
                  <a:lnTo>
                    <a:pt x="340360" y="8890"/>
                  </a:lnTo>
                  <a:lnTo>
                    <a:pt x="331470" y="6985"/>
                  </a:lnTo>
                  <a:close/>
                  <a:moveTo>
                    <a:pt x="292735" y="78105"/>
                  </a:moveTo>
                  <a:cubicBezTo>
                    <a:pt x="296545" y="78105"/>
                    <a:pt x="299720" y="77470"/>
                    <a:pt x="302895" y="75565"/>
                  </a:cubicBezTo>
                  <a:cubicBezTo>
                    <a:pt x="306070" y="73660"/>
                    <a:pt x="307975" y="71755"/>
                    <a:pt x="309245" y="69215"/>
                  </a:cubicBezTo>
                  <a:lnTo>
                    <a:pt x="309245" y="59690"/>
                  </a:lnTo>
                  <a:lnTo>
                    <a:pt x="297815" y="59690"/>
                  </a:lnTo>
                  <a:cubicBezTo>
                    <a:pt x="293370" y="59690"/>
                    <a:pt x="289560" y="60960"/>
                    <a:pt x="287020" y="62865"/>
                  </a:cubicBezTo>
                  <a:cubicBezTo>
                    <a:pt x="284480" y="64770"/>
                    <a:pt x="283210" y="67310"/>
                    <a:pt x="283210" y="70485"/>
                  </a:cubicBezTo>
                  <a:cubicBezTo>
                    <a:pt x="283210" y="73025"/>
                    <a:pt x="283845" y="74930"/>
                    <a:pt x="285750" y="76200"/>
                  </a:cubicBezTo>
                  <a:cubicBezTo>
                    <a:pt x="287020" y="77470"/>
                    <a:pt x="288925" y="78105"/>
                    <a:pt x="292735" y="78105"/>
                  </a:cubicBezTo>
                  <a:close/>
                  <a:moveTo>
                    <a:pt x="309880" y="85725"/>
                  </a:moveTo>
                  <a:cubicBezTo>
                    <a:pt x="309245" y="83820"/>
                    <a:pt x="309245" y="82550"/>
                    <a:pt x="309245" y="81280"/>
                  </a:cubicBezTo>
                  <a:cubicBezTo>
                    <a:pt x="309245" y="80010"/>
                    <a:pt x="309245" y="78740"/>
                    <a:pt x="308610" y="77470"/>
                  </a:cubicBezTo>
                  <a:cubicBezTo>
                    <a:pt x="306705" y="80010"/>
                    <a:pt x="304165" y="82550"/>
                    <a:pt x="300990" y="84455"/>
                  </a:cubicBezTo>
                  <a:cubicBezTo>
                    <a:pt x="297815" y="86360"/>
                    <a:pt x="294640" y="86995"/>
                    <a:pt x="290830" y="86995"/>
                  </a:cubicBezTo>
                  <a:cubicBezTo>
                    <a:pt x="284480" y="86995"/>
                    <a:pt x="280035" y="85725"/>
                    <a:pt x="276860" y="82550"/>
                  </a:cubicBezTo>
                  <a:cubicBezTo>
                    <a:pt x="273685" y="79375"/>
                    <a:pt x="271780" y="75565"/>
                    <a:pt x="271780" y="69850"/>
                  </a:cubicBezTo>
                  <a:cubicBezTo>
                    <a:pt x="271780" y="64135"/>
                    <a:pt x="274320" y="59690"/>
                    <a:pt x="278765" y="56515"/>
                  </a:cubicBezTo>
                  <a:cubicBezTo>
                    <a:pt x="283210" y="53340"/>
                    <a:pt x="289560" y="52070"/>
                    <a:pt x="297815" y="52070"/>
                  </a:cubicBezTo>
                  <a:lnTo>
                    <a:pt x="309245" y="52070"/>
                  </a:lnTo>
                  <a:lnTo>
                    <a:pt x="309245" y="45085"/>
                  </a:lnTo>
                  <a:cubicBezTo>
                    <a:pt x="309245" y="41910"/>
                    <a:pt x="307975" y="38735"/>
                    <a:pt x="306070" y="36830"/>
                  </a:cubicBezTo>
                  <a:cubicBezTo>
                    <a:pt x="304165" y="34925"/>
                    <a:pt x="300990" y="33655"/>
                    <a:pt x="297180" y="33655"/>
                  </a:cubicBezTo>
                  <a:cubicBezTo>
                    <a:pt x="294640" y="33655"/>
                    <a:pt x="292100" y="34290"/>
                    <a:pt x="290195" y="34925"/>
                  </a:cubicBezTo>
                  <a:cubicBezTo>
                    <a:pt x="288290" y="35560"/>
                    <a:pt x="286385" y="36830"/>
                    <a:pt x="285115" y="38100"/>
                  </a:cubicBezTo>
                  <a:lnTo>
                    <a:pt x="283845" y="44450"/>
                  </a:lnTo>
                  <a:lnTo>
                    <a:pt x="275590" y="44450"/>
                  </a:lnTo>
                  <a:lnTo>
                    <a:pt x="275590" y="33020"/>
                  </a:lnTo>
                  <a:cubicBezTo>
                    <a:pt x="278130" y="31115"/>
                    <a:pt x="281305" y="29210"/>
                    <a:pt x="285750" y="27940"/>
                  </a:cubicBezTo>
                  <a:cubicBezTo>
                    <a:pt x="289560" y="26670"/>
                    <a:pt x="294005" y="26035"/>
                    <a:pt x="298450" y="26035"/>
                  </a:cubicBezTo>
                  <a:cubicBezTo>
                    <a:pt x="305435" y="26035"/>
                    <a:pt x="310515" y="27940"/>
                    <a:pt x="314960" y="31115"/>
                  </a:cubicBezTo>
                  <a:cubicBezTo>
                    <a:pt x="319405" y="34290"/>
                    <a:pt x="321310" y="39370"/>
                    <a:pt x="321310" y="45720"/>
                  </a:cubicBezTo>
                  <a:lnTo>
                    <a:pt x="321310" y="74295"/>
                  </a:lnTo>
                  <a:cubicBezTo>
                    <a:pt x="321310" y="74930"/>
                    <a:pt x="321310" y="75565"/>
                    <a:pt x="321310" y="76835"/>
                  </a:cubicBezTo>
                  <a:cubicBezTo>
                    <a:pt x="321310" y="77470"/>
                    <a:pt x="321310" y="78105"/>
                    <a:pt x="321310" y="78740"/>
                  </a:cubicBezTo>
                  <a:lnTo>
                    <a:pt x="325755" y="79375"/>
                  </a:lnTo>
                  <a:lnTo>
                    <a:pt x="325755" y="86360"/>
                  </a:lnTo>
                  <a:lnTo>
                    <a:pt x="309880" y="86360"/>
                  </a:lnTo>
                  <a:close/>
                  <a:moveTo>
                    <a:pt x="217805" y="58420"/>
                  </a:moveTo>
                  <a:cubicBezTo>
                    <a:pt x="217805" y="64135"/>
                    <a:pt x="219075" y="69215"/>
                    <a:pt x="221615" y="73025"/>
                  </a:cubicBezTo>
                  <a:cubicBezTo>
                    <a:pt x="224155" y="76835"/>
                    <a:pt x="227965" y="78740"/>
                    <a:pt x="233045" y="78740"/>
                  </a:cubicBezTo>
                  <a:cubicBezTo>
                    <a:pt x="236220" y="78740"/>
                    <a:pt x="238760" y="78105"/>
                    <a:pt x="241300" y="76200"/>
                  </a:cubicBezTo>
                  <a:cubicBezTo>
                    <a:pt x="243205" y="74930"/>
                    <a:pt x="245110" y="72390"/>
                    <a:pt x="247015" y="69850"/>
                  </a:cubicBezTo>
                  <a:lnTo>
                    <a:pt x="247015" y="42545"/>
                  </a:lnTo>
                  <a:cubicBezTo>
                    <a:pt x="245745" y="40005"/>
                    <a:pt x="243840" y="38100"/>
                    <a:pt x="241300" y="36830"/>
                  </a:cubicBezTo>
                  <a:cubicBezTo>
                    <a:pt x="238760" y="35560"/>
                    <a:pt x="236220" y="34290"/>
                    <a:pt x="233045" y="34290"/>
                  </a:cubicBezTo>
                  <a:cubicBezTo>
                    <a:pt x="227965" y="34290"/>
                    <a:pt x="224155" y="36195"/>
                    <a:pt x="221615" y="40640"/>
                  </a:cubicBezTo>
                  <a:cubicBezTo>
                    <a:pt x="219075" y="45085"/>
                    <a:pt x="217805" y="50800"/>
                    <a:pt x="217805" y="57150"/>
                  </a:cubicBezTo>
                  <a:lnTo>
                    <a:pt x="217805" y="58420"/>
                  </a:lnTo>
                  <a:close/>
                  <a:moveTo>
                    <a:pt x="207010" y="57150"/>
                  </a:moveTo>
                  <a:cubicBezTo>
                    <a:pt x="207010" y="47625"/>
                    <a:pt x="208915" y="40005"/>
                    <a:pt x="213360" y="33655"/>
                  </a:cubicBezTo>
                  <a:cubicBezTo>
                    <a:pt x="217805" y="27940"/>
                    <a:pt x="223520" y="24765"/>
                    <a:pt x="230505" y="24765"/>
                  </a:cubicBezTo>
                  <a:cubicBezTo>
                    <a:pt x="234315" y="24765"/>
                    <a:pt x="237490" y="25400"/>
                    <a:pt x="240665" y="26670"/>
                  </a:cubicBezTo>
                  <a:cubicBezTo>
                    <a:pt x="243205" y="27940"/>
                    <a:pt x="245745" y="30480"/>
                    <a:pt x="247650" y="33020"/>
                  </a:cubicBezTo>
                  <a:lnTo>
                    <a:pt x="248920" y="25400"/>
                  </a:lnTo>
                  <a:lnTo>
                    <a:pt x="257810" y="25400"/>
                  </a:lnTo>
                  <a:lnTo>
                    <a:pt x="257810" y="84455"/>
                  </a:lnTo>
                  <a:cubicBezTo>
                    <a:pt x="257810" y="92075"/>
                    <a:pt x="255905" y="98425"/>
                    <a:pt x="251460" y="102870"/>
                  </a:cubicBezTo>
                  <a:cubicBezTo>
                    <a:pt x="247015" y="107315"/>
                    <a:pt x="241300" y="109220"/>
                    <a:pt x="233045" y="109220"/>
                  </a:cubicBezTo>
                  <a:cubicBezTo>
                    <a:pt x="229870" y="109220"/>
                    <a:pt x="227330" y="108585"/>
                    <a:pt x="223520" y="107950"/>
                  </a:cubicBezTo>
                  <a:cubicBezTo>
                    <a:pt x="220345" y="107315"/>
                    <a:pt x="217170" y="106045"/>
                    <a:pt x="214630" y="104775"/>
                  </a:cubicBezTo>
                  <a:lnTo>
                    <a:pt x="217170" y="96520"/>
                  </a:lnTo>
                  <a:cubicBezTo>
                    <a:pt x="219075" y="97790"/>
                    <a:pt x="221615" y="98425"/>
                    <a:pt x="224155" y="99060"/>
                  </a:cubicBezTo>
                  <a:cubicBezTo>
                    <a:pt x="226695" y="99695"/>
                    <a:pt x="229870" y="100330"/>
                    <a:pt x="232410" y="100330"/>
                  </a:cubicBezTo>
                  <a:cubicBezTo>
                    <a:pt x="237490" y="100330"/>
                    <a:pt x="240665" y="99060"/>
                    <a:pt x="243205" y="96520"/>
                  </a:cubicBezTo>
                  <a:cubicBezTo>
                    <a:pt x="245745" y="93980"/>
                    <a:pt x="246380" y="90170"/>
                    <a:pt x="246380" y="85090"/>
                  </a:cubicBezTo>
                  <a:lnTo>
                    <a:pt x="246380" y="79375"/>
                  </a:lnTo>
                  <a:cubicBezTo>
                    <a:pt x="244475" y="81915"/>
                    <a:pt x="241935" y="83820"/>
                    <a:pt x="239395" y="85090"/>
                  </a:cubicBezTo>
                  <a:cubicBezTo>
                    <a:pt x="236855" y="86360"/>
                    <a:pt x="233680" y="86995"/>
                    <a:pt x="229870" y="86995"/>
                  </a:cubicBezTo>
                  <a:cubicBezTo>
                    <a:pt x="222250" y="86995"/>
                    <a:pt x="216535" y="84455"/>
                    <a:pt x="212725" y="79375"/>
                  </a:cubicBezTo>
                  <a:cubicBezTo>
                    <a:pt x="208280" y="74295"/>
                    <a:pt x="206375" y="67310"/>
                    <a:pt x="206375" y="58420"/>
                  </a:cubicBezTo>
                  <a:lnTo>
                    <a:pt x="206375" y="57150"/>
                  </a:lnTo>
                  <a:close/>
                  <a:moveTo>
                    <a:pt x="133350" y="79375"/>
                  </a:moveTo>
                  <a:lnTo>
                    <a:pt x="142240" y="78105"/>
                  </a:lnTo>
                  <a:lnTo>
                    <a:pt x="142240" y="35560"/>
                  </a:lnTo>
                  <a:lnTo>
                    <a:pt x="133350" y="34290"/>
                  </a:lnTo>
                  <a:lnTo>
                    <a:pt x="133350" y="27305"/>
                  </a:lnTo>
                  <a:lnTo>
                    <a:pt x="151765" y="27305"/>
                  </a:lnTo>
                  <a:lnTo>
                    <a:pt x="152400" y="36195"/>
                  </a:lnTo>
                  <a:cubicBezTo>
                    <a:pt x="154305" y="33020"/>
                    <a:pt x="156845" y="30480"/>
                    <a:pt x="160020" y="28575"/>
                  </a:cubicBezTo>
                  <a:cubicBezTo>
                    <a:pt x="163195" y="26670"/>
                    <a:pt x="166370" y="26035"/>
                    <a:pt x="170180" y="26035"/>
                  </a:cubicBezTo>
                  <a:cubicBezTo>
                    <a:pt x="176530" y="26035"/>
                    <a:pt x="181610" y="27940"/>
                    <a:pt x="184785" y="31750"/>
                  </a:cubicBezTo>
                  <a:cubicBezTo>
                    <a:pt x="188595" y="35560"/>
                    <a:pt x="189865" y="41275"/>
                    <a:pt x="189865" y="48895"/>
                  </a:cubicBezTo>
                  <a:lnTo>
                    <a:pt x="189865" y="78105"/>
                  </a:lnTo>
                  <a:lnTo>
                    <a:pt x="198755" y="79375"/>
                  </a:lnTo>
                  <a:lnTo>
                    <a:pt x="198755" y="86360"/>
                  </a:lnTo>
                  <a:lnTo>
                    <a:pt x="170180" y="86360"/>
                  </a:lnTo>
                  <a:lnTo>
                    <a:pt x="170180" y="79375"/>
                  </a:lnTo>
                  <a:lnTo>
                    <a:pt x="179070" y="78105"/>
                  </a:lnTo>
                  <a:lnTo>
                    <a:pt x="179070" y="48895"/>
                  </a:lnTo>
                  <a:cubicBezTo>
                    <a:pt x="179070" y="43815"/>
                    <a:pt x="177800" y="40005"/>
                    <a:pt x="175895" y="37465"/>
                  </a:cubicBezTo>
                  <a:cubicBezTo>
                    <a:pt x="173990" y="35560"/>
                    <a:pt x="170815" y="34290"/>
                    <a:pt x="166370" y="34290"/>
                  </a:cubicBezTo>
                  <a:cubicBezTo>
                    <a:pt x="163195" y="34290"/>
                    <a:pt x="160655" y="34925"/>
                    <a:pt x="158115" y="36830"/>
                  </a:cubicBezTo>
                  <a:cubicBezTo>
                    <a:pt x="155575" y="38100"/>
                    <a:pt x="153670" y="40640"/>
                    <a:pt x="152400" y="43180"/>
                  </a:cubicBezTo>
                  <a:lnTo>
                    <a:pt x="152400" y="78105"/>
                  </a:lnTo>
                  <a:lnTo>
                    <a:pt x="161290" y="79375"/>
                  </a:lnTo>
                  <a:lnTo>
                    <a:pt x="161290" y="86360"/>
                  </a:lnTo>
                  <a:lnTo>
                    <a:pt x="132715" y="86360"/>
                  </a:lnTo>
                  <a:lnTo>
                    <a:pt x="132715" y="79375"/>
                  </a:lnTo>
                  <a:close/>
                  <a:moveTo>
                    <a:pt x="100330" y="33655"/>
                  </a:moveTo>
                  <a:cubicBezTo>
                    <a:pt x="96520" y="33655"/>
                    <a:pt x="93345" y="34925"/>
                    <a:pt x="90805" y="38100"/>
                  </a:cubicBezTo>
                  <a:cubicBezTo>
                    <a:pt x="88265" y="41275"/>
                    <a:pt x="86360" y="45085"/>
                    <a:pt x="86360" y="49530"/>
                  </a:cubicBezTo>
                  <a:lnTo>
                    <a:pt x="86360" y="49530"/>
                  </a:lnTo>
                  <a:lnTo>
                    <a:pt x="113665" y="49530"/>
                  </a:lnTo>
                  <a:lnTo>
                    <a:pt x="113665" y="48260"/>
                  </a:lnTo>
                  <a:cubicBezTo>
                    <a:pt x="113665" y="43815"/>
                    <a:pt x="112395" y="40640"/>
                    <a:pt x="110490" y="37465"/>
                  </a:cubicBezTo>
                  <a:cubicBezTo>
                    <a:pt x="107950" y="35560"/>
                    <a:pt x="104775" y="33655"/>
                    <a:pt x="100330" y="33655"/>
                  </a:cubicBezTo>
                  <a:close/>
                  <a:moveTo>
                    <a:pt x="101600" y="86995"/>
                  </a:moveTo>
                  <a:cubicBezTo>
                    <a:pt x="93345" y="86995"/>
                    <a:pt x="86995" y="84455"/>
                    <a:pt x="81915" y="78740"/>
                  </a:cubicBezTo>
                  <a:cubicBezTo>
                    <a:pt x="76835" y="73025"/>
                    <a:pt x="74295" y="66040"/>
                    <a:pt x="74295" y="57150"/>
                  </a:cubicBezTo>
                  <a:lnTo>
                    <a:pt x="74295" y="54610"/>
                  </a:lnTo>
                  <a:cubicBezTo>
                    <a:pt x="74295" y="46355"/>
                    <a:pt x="76835" y="39370"/>
                    <a:pt x="81915" y="33655"/>
                  </a:cubicBezTo>
                  <a:cubicBezTo>
                    <a:pt x="86995" y="27940"/>
                    <a:pt x="92710" y="25400"/>
                    <a:pt x="99695" y="25400"/>
                  </a:cubicBezTo>
                  <a:cubicBezTo>
                    <a:pt x="107950" y="25400"/>
                    <a:pt x="113665" y="27940"/>
                    <a:pt x="118110" y="32385"/>
                  </a:cubicBezTo>
                  <a:cubicBezTo>
                    <a:pt x="122555" y="37465"/>
                    <a:pt x="124460" y="43815"/>
                    <a:pt x="124460" y="52070"/>
                  </a:cubicBezTo>
                  <a:lnTo>
                    <a:pt x="124460" y="59055"/>
                  </a:lnTo>
                  <a:lnTo>
                    <a:pt x="85725" y="59055"/>
                  </a:lnTo>
                  <a:lnTo>
                    <a:pt x="85725" y="59055"/>
                  </a:lnTo>
                  <a:cubicBezTo>
                    <a:pt x="85725" y="64770"/>
                    <a:pt x="86995" y="69215"/>
                    <a:pt x="90170" y="73025"/>
                  </a:cubicBezTo>
                  <a:cubicBezTo>
                    <a:pt x="92710" y="76835"/>
                    <a:pt x="97155" y="78740"/>
                    <a:pt x="101600" y="78740"/>
                  </a:cubicBezTo>
                  <a:cubicBezTo>
                    <a:pt x="105410" y="78740"/>
                    <a:pt x="108585" y="78105"/>
                    <a:pt x="111125" y="77470"/>
                  </a:cubicBezTo>
                  <a:cubicBezTo>
                    <a:pt x="113665" y="76200"/>
                    <a:pt x="116205" y="74930"/>
                    <a:pt x="118110" y="73025"/>
                  </a:cubicBezTo>
                  <a:lnTo>
                    <a:pt x="122555" y="80010"/>
                  </a:lnTo>
                  <a:cubicBezTo>
                    <a:pt x="120650" y="81915"/>
                    <a:pt x="117475" y="83820"/>
                    <a:pt x="114300" y="85090"/>
                  </a:cubicBezTo>
                  <a:cubicBezTo>
                    <a:pt x="111125" y="86360"/>
                    <a:pt x="106680" y="86995"/>
                    <a:pt x="101600" y="86995"/>
                  </a:cubicBezTo>
                  <a:close/>
                  <a:moveTo>
                    <a:pt x="836930" y="78105"/>
                  </a:moveTo>
                  <a:cubicBezTo>
                    <a:pt x="840740" y="78105"/>
                    <a:pt x="843915" y="77470"/>
                    <a:pt x="847090" y="75565"/>
                  </a:cubicBezTo>
                  <a:cubicBezTo>
                    <a:pt x="850265" y="73660"/>
                    <a:pt x="852170" y="71755"/>
                    <a:pt x="853440" y="69215"/>
                  </a:cubicBezTo>
                  <a:lnTo>
                    <a:pt x="853440" y="59690"/>
                  </a:lnTo>
                  <a:lnTo>
                    <a:pt x="842010" y="59690"/>
                  </a:lnTo>
                  <a:cubicBezTo>
                    <a:pt x="837565" y="59690"/>
                    <a:pt x="833755" y="60960"/>
                    <a:pt x="831215" y="62865"/>
                  </a:cubicBezTo>
                  <a:cubicBezTo>
                    <a:pt x="828675" y="64770"/>
                    <a:pt x="827405" y="67310"/>
                    <a:pt x="827405" y="70485"/>
                  </a:cubicBezTo>
                  <a:cubicBezTo>
                    <a:pt x="827405" y="73025"/>
                    <a:pt x="828040" y="74930"/>
                    <a:pt x="829945" y="76200"/>
                  </a:cubicBezTo>
                  <a:cubicBezTo>
                    <a:pt x="831215" y="77470"/>
                    <a:pt x="833755" y="78105"/>
                    <a:pt x="836930" y="78105"/>
                  </a:cubicBezTo>
                  <a:close/>
                  <a:moveTo>
                    <a:pt x="854710" y="85725"/>
                  </a:moveTo>
                  <a:cubicBezTo>
                    <a:pt x="854075" y="83820"/>
                    <a:pt x="854075" y="82550"/>
                    <a:pt x="854075" y="81280"/>
                  </a:cubicBezTo>
                  <a:cubicBezTo>
                    <a:pt x="854075" y="80010"/>
                    <a:pt x="854075" y="78740"/>
                    <a:pt x="853440" y="77470"/>
                  </a:cubicBezTo>
                  <a:cubicBezTo>
                    <a:pt x="851535" y="80010"/>
                    <a:pt x="848995" y="82550"/>
                    <a:pt x="845820" y="84455"/>
                  </a:cubicBezTo>
                  <a:cubicBezTo>
                    <a:pt x="842645" y="86360"/>
                    <a:pt x="839470" y="86995"/>
                    <a:pt x="835660" y="86995"/>
                  </a:cubicBezTo>
                  <a:cubicBezTo>
                    <a:pt x="829310" y="86995"/>
                    <a:pt x="824865" y="85725"/>
                    <a:pt x="821690" y="82550"/>
                  </a:cubicBezTo>
                  <a:cubicBezTo>
                    <a:pt x="818515" y="79375"/>
                    <a:pt x="816610" y="75565"/>
                    <a:pt x="816610" y="69850"/>
                  </a:cubicBezTo>
                  <a:cubicBezTo>
                    <a:pt x="816610" y="64135"/>
                    <a:pt x="819150" y="59690"/>
                    <a:pt x="823595" y="56515"/>
                  </a:cubicBezTo>
                  <a:cubicBezTo>
                    <a:pt x="828040" y="53340"/>
                    <a:pt x="834390" y="52070"/>
                    <a:pt x="842645" y="52070"/>
                  </a:cubicBezTo>
                  <a:lnTo>
                    <a:pt x="854075" y="52070"/>
                  </a:lnTo>
                  <a:lnTo>
                    <a:pt x="854075" y="45085"/>
                  </a:lnTo>
                  <a:cubicBezTo>
                    <a:pt x="854075" y="41910"/>
                    <a:pt x="852805" y="38735"/>
                    <a:pt x="850900" y="36830"/>
                  </a:cubicBezTo>
                  <a:cubicBezTo>
                    <a:pt x="848995" y="34925"/>
                    <a:pt x="845820" y="33655"/>
                    <a:pt x="842010" y="33655"/>
                  </a:cubicBezTo>
                  <a:cubicBezTo>
                    <a:pt x="839470" y="33655"/>
                    <a:pt x="836930" y="34290"/>
                    <a:pt x="835025" y="34925"/>
                  </a:cubicBezTo>
                  <a:cubicBezTo>
                    <a:pt x="833120" y="35560"/>
                    <a:pt x="831215" y="36830"/>
                    <a:pt x="829945" y="38100"/>
                  </a:cubicBezTo>
                  <a:lnTo>
                    <a:pt x="828675" y="44450"/>
                  </a:lnTo>
                  <a:lnTo>
                    <a:pt x="820420" y="44450"/>
                  </a:lnTo>
                  <a:lnTo>
                    <a:pt x="820420" y="33020"/>
                  </a:lnTo>
                  <a:cubicBezTo>
                    <a:pt x="822960" y="31115"/>
                    <a:pt x="826135" y="29210"/>
                    <a:pt x="830580" y="27940"/>
                  </a:cubicBezTo>
                  <a:cubicBezTo>
                    <a:pt x="834390" y="26670"/>
                    <a:pt x="838835" y="26035"/>
                    <a:pt x="843280" y="26035"/>
                  </a:cubicBezTo>
                  <a:cubicBezTo>
                    <a:pt x="850265" y="26035"/>
                    <a:pt x="855345" y="27940"/>
                    <a:pt x="859790" y="31115"/>
                  </a:cubicBezTo>
                  <a:cubicBezTo>
                    <a:pt x="864235" y="34290"/>
                    <a:pt x="866140" y="39370"/>
                    <a:pt x="866140" y="45720"/>
                  </a:cubicBezTo>
                  <a:lnTo>
                    <a:pt x="866140" y="74295"/>
                  </a:lnTo>
                  <a:cubicBezTo>
                    <a:pt x="866140" y="74930"/>
                    <a:pt x="866140" y="75565"/>
                    <a:pt x="866140" y="76835"/>
                  </a:cubicBezTo>
                  <a:cubicBezTo>
                    <a:pt x="866140" y="77470"/>
                    <a:pt x="866140" y="78105"/>
                    <a:pt x="866140" y="78740"/>
                  </a:cubicBezTo>
                  <a:lnTo>
                    <a:pt x="870585" y="79375"/>
                  </a:lnTo>
                  <a:lnTo>
                    <a:pt x="870585" y="86360"/>
                  </a:lnTo>
                  <a:lnTo>
                    <a:pt x="854710" y="86360"/>
                  </a:lnTo>
                  <a:close/>
                  <a:moveTo>
                    <a:pt x="798195" y="11430"/>
                  </a:moveTo>
                  <a:lnTo>
                    <a:pt x="787400" y="11430"/>
                  </a:lnTo>
                  <a:lnTo>
                    <a:pt x="787400" y="635"/>
                  </a:lnTo>
                  <a:lnTo>
                    <a:pt x="798195" y="635"/>
                  </a:lnTo>
                  <a:lnTo>
                    <a:pt x="798195" y="11430"/>
                  </a:lnTo>
                  <a:close/>
                  <a:moveTo>
                    <a:pt x="778510" y="79375"/>
                  </a:moveTo>
                  <a:lnTo>
                    <a:pt x="787400" y="78105"/>
                  </a:lnTo>
                  <a:lnTo>
                    <a:pt x="787400" y="35560"/>
                  </a:lnTo>
                  <a:lnTo>
                    <a:pt x="778510" y="34290"/>
                  </a:lnTo>
                  <a:lnTo>
                    <a:pt x="778510" y="27305"/>
                  </a:lnTo>
                  <a:lnTo>
                    <a:pt x="798195" y="27305"/>
                  </a:lnTo>
                  <a:lnTo>
                    <a:pt x="798195" y="78105"/>
                  </a:lnTo>
                  <a:lnTo>
                    <a:pt x="807085" y="79375"/>
                  </a:lnTo>
                  <a:lnTo>
                    <a:pt x="807085" y="86360"/>
                  </a:lnTo>
                  <a:lnTo>
                    <a:pt x="778510" y="86360"/>
                  </a:lnTo>
                  <a:lnTo>
                    <a:pt x="778510" y="79375"/>
                  </a:lnTo>
                  <a:close/>
                  <a:moveTo>
                    <a:pt x="721995" y="58420"/>
                  </a:moveTo>
                  <a:cubicBezTo>
                    <a:pt x="721995" y="64135"/>
                    <a:pt x="723265" y="69215"/>
                    <a:pt x="725805" y="73025"/>
                  </a:cubicBezTo>
                  <a:cubicBezTo>
                    <a:pt x="728345" y="76835"/>
                    <a:pt x="732155" y="78740"/>
                    <a:pt x="737235" y="78740"/>
                  </a:cubicBezTo>
                  <a:cubicBezTo>
                    <a:pt x="740410" y="78740"/>
                    <a:pt x="742950" y="78105"/>
                    <a:pt x="745490" y="76835"/>
                  </a:cubicBezTo>
                  <a:cubicBezTo>
                    <a:pt x="747395" y="75565"/>
                    <a:pt x="749300" y="73025"/>
                    <a:pt x="751205" y="70485"/>
                  </a:cubicBezTo>
                  <a:lnTo>
                    <a:pt x="751205" y="42545"/>
                  </a:lnTo>
                  <a:cubicBezTo>
                    <a:pt x="749935" y="40005"/>
                    <a:pt x="748030" y="38100"/>
                    <a:pt x="745490" y="36830"/>
                  </a:cubicBezTo>
                  <a:cubicBezTo>
                    <a:pt x="742950" y="35560"/>
                    <a:pt x="740410" y="34925"/>
                    <a:pt x="737235" y="34925"/>
                  </a:cubicBezTo>
                  <a:cubicBezTo>
                    <a:pt x="732155" y="34925"/>
                    <a:pt x="728345" y="36830"/>
                    <a:pt x="725805" y="41275"/>
                  </a:cubicBezTo>
                  <a:cubicBezTo>
                    <a:pt x="723265" y="45720"/>
                    <a:pt x="721995" y="51435"/>
                    <a:pt x="721995" y="57785"/>
                  </a:cubicBezTo>
                  <a:lnTo>
                    <a:pt x="721995" y="58420"/>
                  </a:lnTo>
                  <a:close/>
                  <a:moveTo>
                    <a:pt x="751205" y="78740"/>
                  </a:moveTo>
                  <a:cubicBezTo>
                    <a:pt x="749300" y="81280"/>
                    <a:pt x="746760" y="83820"/>
                    <a:pt x="744220" y="85090"/>
                  </a:cubicBezTo>
                  <a:cubicBezTo>
                    <a:pt x="741680" y="86360"/>
                    <a:pt x="737870" y="86995"/>
                    <a:pt x="734695" y="86995"/>
                  </a:cubicBezTo>
                  <a:cubicBezTo>
                    <a:pt x="727710" y="86995"/>
                    <a:pt x="721995" y="84455"/>
                    <a:pt x="717550" y="79375"/>
                  </a:cubicBezTo>
                  <a:cubicBezTo>
                    <a:pt x="713740" y="74295"/>
                    <a:pt x="711200" y="67310"/>
                    <a:pt x="711200" y="58420"/>
                  </a:cubicBezTo>
                  <a:lnTo>
                    <a:pt x="711200" y="57150"/>
                  </a:lnTo>
                  <a:cubicBezTo>
                    <a:pt x="711200" y="47625"/>
                    <a:pt x="713105" y="40005"/>
                    <a:pt x="717550" y="33655"/>
                  </a:cubicBezTo>
                  <a:cubicBezTo>
                    <a:pt x="721360" y="27940"/>
                    <a:pt x="727075" y="24765"/>
                    <a:pt x="734695" y="24765"/>
                  </a:cubicBezTo>
                  <a:cubicBezTo>
                    <a:pt x="738505" y="24765"/>
                    <a:pt x="741045" y="25400"/>
                    <a:pt x="744220" y="26670"/>
                  </a:cubicBezTo>
                  <a:cubicBezTo>
                    <a:pt x="746760" y="27940"/>
                    <a:pt x="749300" y="29845"/>
                    <a:pt x="751205" y="32385"/>
                  </a:cubicBezTo>
                  <a:lnTo>
                    <a:pt x="751205" y="8255"/>
                  </a:lnTo>
                  <a:lnTo>
                    <a:pt x="742315" y="6985"/>
                  </a:lnTo>
                  <a:lnTo>
                    <a:pt x="742315" y="0"/>
                  </a:lnTo>
                  <a:lnTo>
                    <a:pt x="751205" y="0"/>
                  </a:lnTo>
                  <a:lnTo>
                    <a:pt x="762000" y="0"/>
                  </a:lnTo>
                  <a:lnTo>
                    <a:pt x="762000" y="77470"/>
                  </a:lnTo>
                  <a:lnTo>
                    <a:pt x="770890" y="78740"/>
                  </a:lnTo>
                  <a:lnTo>
                    <a:pt x="770890" y="85725"/>
                  </a:lnTo>
                  <a:lnTo>
                    <a:pt x="752475" y="85725"/>
                  </a:lnTo>
                  <a:lnTo>
                    <a:pt x="751205" y="78740"/>
                  </a:lnTo>
                  <a:close/>
                  <a:moveTo>
                    <a:pt x="637540" y="79375"/>
                  </a:moveTo>
                  <a:lnTo>
                    <a:pt x="646430" y="78105"/>
                  </a:lnTo>
                  <a:lnTo>
                    <a:pt x="646430" y="35560"/>
                  </a:lnTo>
                  <a:lnTo>
                    <a:pt x="637540" y="34290"/>
                  </a:lnTo>
                  <a:lnTo>
                    <a:pt x="637540" y="27305"/>
                  </a:lnTo>
                  <a:lnTo>
                    <a:pt x="655955" y="27305"/>
                  </a:lnTo>
                  <a:lnTo>
                    <a:pt x="656590" y="36195"/>
                  </a:lnTo>
                  <a:cubicBezTo>
                    <a:pt x="658495" y="33020"/>
                    <a:pt x="661035" y="30480"/>
                    <a:pt x="664210" y="28575"/>
                  </a:cubicBezTo>
                  <a:cubicBezTo>
                    <a:pt x="667385" y="26670"/>
                    <a:pt x="670560" y="26035"/>
                    <a:pt x="674370" y="26035"/>
                  </a:cubicBezTo>
                  <a:cubicBezTo>
                    <a:pt x="680720" y="26035"/>
                    <a:pt x="685800" y="27940"/>
                    <a:pt x="688975" y="31750"/>
                  </a:cubicBezTo>
                  <a:cubicBezTo>
                    <a:pt x="692785" y="35560"/>
                    <a:pt x="694055" y="41275"/>
                    <a:pt x="694055" y="48895"/>
                  </a:cubicBezTo>
                  <a:lnTo>
                    <a:pt x="694055" y="78105"/>
                  </a:lnTo>
                  <a:lnTo>
                    <a:pt x="702945" y="79375"/>
                  </a:lnTo>
                  <a:lnTo>
                    <a:pt x="702945" y="86360"/>
                  </a:lnTo>
                  <a:lnTo>
                    <a:pt x="674370" y="86360"/>
                  </a:lnTo>
                  <a:lnTo>
                    <a:pt x="674370" y="79375"/>
                  </a:lnTo>
                  <a:lnTo>
                    <a:pt x="683260" y="78105"/>
                  </a:lnTo>
                  <a:lnTo>
                    <a:pt x="683260" y="48895"/>
                  </a:lnTo>
                  <a:cubicBezTo>
                    <a:pt x="683260" y="43815"/>
                    <a:pt x="681990" y="40005"/>
                    <a:pt x="680085" y="37465"/>
                  </a:cubicBezTo>
                  <a:cubicBezTo>
                    <a:pt x="678180" y="35560"/>
                    <a:pt x="675005" y="34290"/>
                    <a:pt x="670560" y="34290"/>
                  </a:cubicBezTo>
                  <a:cubicBezTo>
                    <a:pt x="667385" y="34290"/>
                    <a:pt x="664845" y="34925"/>
                    <a:pt x="662305" y="36830"/>
                  </a:cubicBezTo>
                  <a:cubicBezTo>
                    <a:pt x="659765" y="38100"/>
                    <a:pt x="657860" y="40640"/>
                    <a:pt x="656590" y="43180"/>
                  </a:cubicBezTo>
                  <a:lnTo>
                    <a:pt x="656590" y="78105"/>
                  </a:lnTo>
                  <a:lnTo>
                    <a:pt x="665480" y="79375"/>
                  </a:lnTo>
                  <a:lnTo>
                    <a:pt x="665480" y="86360"/>
                  </a:lnTo>
                  <a:lnTo>
                    <a:pt x="636905" y="86360"/>
                  </a:lnTo>
                  <a:lnTo>
                    <a:pt x="636905" y="79375"/>
                  </a:lnTo>
                  <a:close/>
                  <a:moveTo>
                    <a:pt x="601345" y="12700"/>
                  </a:moveTo>
                  <a:lnTo>
                    <a:pt x="601345" y="5715"/>
                  </a:lnTo>
                  <a:lnTo>
                    <a:pt x="629920" y="5715"/>
                  </a:lnTo>
                  <a:lnTo>
                    <a:pt x="629920" y="12700"/>
                  </a:lnTo>
                  <a:lnTo>
                    <a:pt x="621030" y="13970"/>
                  </a:lnTo>
                  <a:lnTo>
                    <a:pt x="621030" y="76835"/>
                  </a:lnTo>
                  <a:lnTo>
                    <a:pt x="629920" y="78105"/>
                  </a:lnTo>
                  <a:lnTo>
                    <a:pt x="629920" y="85090"/>
                  </a:lnTo>
                  <a:lnTo>
                    <a:pt x="601345" y="85090"/>
                  </a:lnTo>
                  <a:lnTo>
                    <a:pt x="601345" y="78105"/>
                  </a:lnTo>
                  <a:lnTo>
                    <a:pt x="610235" y="76835"/>
                  </a:lnTo>
                  <a:lnTo>
                    <a:pt x="610235" y="13970"/>
                  </a:lnTo>
                  <a:lnTo>
                    <a:pt x="601345" y="12700"/>
                  </a:lnTo>
                  <a:close/>
                  <a:moveTo>
                    <a:pt x="564515" y="81915"/>
                  </a:moveTo>
                  <a:cubicBezTo>
                    <a:pt x="564515" y="85725"/>
                    <a:pt x="563880" y="89535"/>
                    <a:pt x="561975" y="93345"/>
                  </a:cubicBezTo>
                  <a:cubicBezTo>
                    <a:pt x="560070" y="97155"/>
                    <a:pt x="557530" y="100330"/>
                    <a:pt x="554990" y="102870"/>
                  </a:cubicBezTo>
                  <a:lnTo>
                    <a:pt x="548640" y="99060"/>
                  </a:lnTo>
                  <a:cubicBezTo>
                    <a:pt x="550545" y="96520"/>
                    <a:pt x="551815" y="93980"/>
                    <a:pt x="552450" y="90805"/>
                  </a:cubicBezTo>
                  <a:cubicBezTo>
                    <a:pt x="553085" y="88265"/>
                    <a:pt x="553720" y="85090"/>
                    <a:pt x="553720" y="81915"/>
                  </a:cubicBezTo>
                  <a:lnTo>
                    <a:pt x="553720" y="73660"/>
                  </a:lnTo>
                  <a:lnTo>
                    <a:pt x="564515" y="73660"/>
                  </a:lnTo>
                  <a:lnTo>
                    <a:pt x="564515" y="81915"/>
                  </a:lnTo>
                  <a:close/>
                  <a:moveTo>
                    <a:pt x="19685" y="40005"/>
                  </a:moveTo>
                  <a:lnTo>
                    <a:pt x="38100" y="40005"/>
                  </a:lnTo>
                  <a:cubicBezTo>
                    <a:pt x="41910" y="40005"/>
                    <a:pt x="45085" y="38735"/>
                    <a:pt x="47625" y="36830"/>
                  </a:cubicBezTo>
                  <a:cubicBezTo>
                    <a:pt x="50165" y="34925"/>
                    <a:pt x="51435" y="31750"/>
                    <a:pt x="51435" y="27940"/>
                  </a:cubicBezTo>
                  <a:cubicBezTo>
                    <a:pt x="51435" y="23495"/>
                    <a:pt x="50165" y="20320"/>
                    <a:pt x="47625" y="18415"/>
                  </a:cubicBezTo>
                  <a:cubicBezTo>
                    <a:pt x="45085" y="16510"/>
                    <a:pt x="41275" y="15240"/>
                    <a:pt x="35560" y="15240"/>
                  </a:cubicBezTo>
                  <a:lnTo>
                    <a:pt x="20320" y="15240"/>
                  </a:lnTo>
                  <a:lnTo>
                    <a:pt x="20320" y="40005"/>
                  </a:lnTo>
                  <a:close/>
                  <a:moveTo>
                    <a:pt x="19685" y="48260"/>
                  </a:moveTo>
                  <a:lnTo>
                    <a:pt x="19685" y="77470"/>
                  </a:lnTo>
                  <a:lnTo>
                    <a:pt x="38100" y="77470"/>
                  </a:lnTo>
                  <a:cubicBezTo>
                    <a:pt x="43180" y="77470"/>
                    <a:pt x="46990" y="76200"/>
                    <a:pt x="49530" y="73660"/>
                  </a:cubicBezTo>
                  <a:cubicBezTo>
                    <a:pt x="52070" y="71120"/>
                    <a:pt x="53340" y="67945"/>
                    <a:pt x="53340" y="63500"/>
                  </a:cubicBezTo>
                  <a:cubicBezTo>
                    <a:pt x="53340" y="59055"/>
                    <a:pt x="52070" y="55245"/>
                    <a:pt x="50165" y="52705"/>
                  </a:cubicBezTo>
                  <a:cubicBezTo>
                    <a:pt x="47625" y="50165"/>
                    <a:pt x="44450" y="48895"/>
                    <a:pt x="39370" y="48895"/>
                  </a:cubicBezTo>
                  <a:lnTo>
                    <a:pt x="19685" y="48895"/>
                  </a:lnTo>
                  <a:close/>
                  <a:moveTo>
                    <a:pt x="34925" y="5715"/>
                  </a:moveTo>
                  <a:cubicBezTo>
                    <a:pt x="43180" y="5715"/>
                    <a:pt x="49530" y="7620"/>
                    <a:pt x="54610" y="11430"/>
                  </a:cubicBezTo>
                  <a:cubicBezTo>
                    <a:pt x="59055" y="15240"/>
                    <a:pt x="61595" y="20320"/>
                    <a:pt x="61595" y="27940"/>
                  </a:cubicBezTo>
                  <a:cubicBezTo>
                    <a:pt x="61595" y="31750"/>
                    <a:pt x="60325" y="34925"/>
                    <a:pt x="58420" y="37465"/>
                  </a:cubicBezTo>
                  <a:cubicBezTo>
                    <a:pt x="55880" y="40005"/>
                    <a:pt x="53340" y="42545"/>
                    <a:pt x="49530" y="43815"/>
                  </a:cubicBezTo>
                  <a:cubicBezTo>
                    <a:pt x="54610" y="45085"/>
                    <a:pt x="58420" y="46990"/>
                    <a:pt x="60960" y="50800"/>
                  </a:cubicBezTo>
                  <a:cubicBezTo>
                    <a:pt x="63500" y="54610"/>
                    <a:pt x="65405" y="59055"/>
                    <a:pt x="65405" y="63500"/>
                  </a:cubicBezTo>
                  <a:cubicBezTo>
                    <a:pt x="65405" y="71120"/>
                    <a:pt x="62865" y="76200"/>
                    <a:pt x="58420" y="80010"/>
                  </a:cubicBezTo>
                  <a:cubicBezTo>
                    <a:pt x="53340" y="83820"/>
                    <a:pt x="46990" y="85725"/>
                    <a:pt x="38735" y="85725"/>
                  </a:cubicBezTo>
                  <a:lnTo>
                    <a:pt x="0" y="85725"/>
                  </a:lnTo>
                  <a:lnTo>
                    <a:pt x="0" y="78740"/>
                  </a:lnTo>
                  <a:lnTo>
                    <a:pt x="8890" y="77470"/>
                  </a:lnTo>
                  <a:lnTo>
                    <a:pt x="8890" y="14605"/>
                  </a:lnTo>
                  <a:lnTo>
                    <a:pt x="0" y="13335"/>
                  </a:lnTo>
                  <a:lnTo>
                    <a:pt x="0" y="6350"/>
                  </a:lnTo>
                  <a:lnTo>
                    <a:pt x="8890" y="6350"/>
                  </a:lnTo>
                  <a:lnTo>
                    <a:pt x="34925" y="6350"/>
                  </a:lnTo>
                  <a:close/>
                </a:path>
              </a:pathLst>
            </a:custGeom>
            <a:grpFill/>
            <a:ln w="6350"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xmlns="" id="{9668A649-5881-FFBB-5635-682F626881C1}"/>
                </a:ext>
              </a:extLst>
            </p:cNvPr>
            <p:cNvSpPr/>
            <p:nvPr/>
          </p:nvSpPr>
          <p:spPr>
            <a:xfrm>
              <a:off x="9177655" y="452119"/>
              <a:ext cx="205104" cy="179070"/>
            </a:xfrm>
            <a:custGeom>
              <a:avLst/>
              <a:gdLst>
                <a:gd name="connsiteX0" fmla="*/ 0 w 205104"/>
                <a:gd name="connsiteY0" fmla="*/ 89535 h 179070"/>
                <a:gd name="connsiteX1" fmla="*/ 89535 w 205104"/>
                <a:gd name="connsiteY1" fmla="*/ 179070 h 179070"/>
                <a:gd name="connsiteX2" fmla="*/ 205105 w 205104"/>
                <a:gd name="connsiteY2" fmla="*/ 64135 h 179070"/>
                <a:gd name="connsiteX3" fmla="*/ 179070 w 205104"/>
                <a:gd name="connsiteY3" fmla="*/ 38100 h 179070"/>
                <a:gd name="connsiteX4" fmla="*/ 89535 w 205104"/>
                <a:gd name="connsiteY4" fmla="*/ 127635 h 179070"/>
                <a:gd name="connsiteX5" fmla="*/ 51435 w 205104"/>
                <a:gd name="connsiteY5" fmla="*/ 89535 h 179070"/>
                <a:gd name="connsiteX6" fmla="*/ 89535 w 205104"/>
                <a:gd name="connsiteY6" fmla="*/ 50800 h 179070"/>
                <a:gd name="connsiteX7" fmla="*/ 114935 w 205104"/>
                <a:gd name="connsiteY7" fmla="*/ 76835 h 179070"/>
                <a:gd name="connsiteX8" fmla="*/ 140970 w 205104"/>
                <a:gd name="connsiteY8" fmla="*/ 50800 h 179070"/>
                <a:gd name="connsiteX9" fmla="*/ 89535 w 205104"/>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104" h="179070">
                  <a:moveTo>
                    <a:pt x="0" y="89535"/>
                  </a:moveTo>
                  <a:lnTo>
                    <a:pt x="89535" y="179070"/>
                  </a:lnTo>
                  <a:lnTo>
                    <a:pt x="205105" y="64135"/>
                  </a:lnTo>
                  <a:lnTo>
                    <a:pt x="179070" y="38100"/>
                  </a:lnTo>
                  <a:lnTo>
                    <a:pt x="89535" y="127635"/>
                  </a:lnTo>
                  <a:lnTo>
                    <a:pt x="51435" y="89535"/>
                  </a:lnTo>
                  <a:lnTo>
                    <a:pt x="89535" y="50800"/>
                  </a:lnTo>
                  <a:lnTo>
                    <a:pt x="114935" y="76835"/>
                  </a:lnTo>
                  <a:lnTo>
                    <a:pt x="140970" y="50800"/>
                  </a:lnTo>
                  <a:lnTo>
                    <a:pt x="89535" y="0"/>
                  </a:lnTo>
                  <a:close/>
                </a:path>
              </a:pathLst>
            </a:custGeom>
            <a:grpFill/>
            <a:ln w="6350"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xmlns="" id="{17F72253-52B9-3DB4-F832-6203D06381C7}"/>
                </a:ext>
              </a:extLst>
            </p:cNvPr>
            <p:cNvSpPr/>
            <p:nvPr/>
          </p:nvSpPr>
          <p:spPr>
            <a:xfrm>
              <a:off x="9536430" y="452119"/>
              <a:ext cx="204469" cy="179070"/>
            </a:xfrm>
            <a:custGeom>
              <a:avLst/>
              <a:gdLst>
                <a:gd name="connsiteX0" fmla="*/ 204470 w 204469"/>
                <a:gd name="connsiteY0" fmla="*/ 89535 h 179070"/>
                <a:gd name="connsiteX1" fmla="*/ 114935 w 204469"/>
                <a:gd name="connsiteY1" fmla="*/ 179070 h 179070"/>
                <a:gd name="connsiteX2" fmla="*/ 63500 w 204469"/>
                <a:gd name="connsiteY2" fmla="*/ 128270 h 179070"/>
                <a:gd name="connsiteX3" fmla="*/ 89535 w 204469"/>
                <a:gd name="connsiteY3" fmla="*/ 102235 h 179070"/>
                <a:gd name="connsiteX4" fmla="*/ 114935 w 204469"/>
                <a:gd name="connsiteY4" fmla="*/ 128270 h 179070"/>
                <a:gd name="connsiteX5" fmla="*/ 153670 w 204469"/>
                <a:gd name="connsiteY5" fmla="*/ 89535 h 179070"/>
                <a:gd name="connsiteX6" fmla="*/ 114935 w 204469"/>
                <a:gd name="connsiteY6" fmla="*/ 50800 h 179070"/>
                <a:gd name="connsiteX7" fmla="*/ 25400 w 204469"/>
                <a:gd name="connsiteY7" fmla="*/ 140970 h 179070"/>
                <a:gd name="connsiteX8" fmla="*/ 0 w 204469"/>
                <a:gd name="connsiteY8" fmla="*/ 114935 h 179070"/>
                <a:gd name="connsiteX9" fmla="*/ 114935 w 204469"/>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469" h="179070">
                  <a:moveTo>
                    <a:pt x="204470" y="89535"/>
                  </a:moveTo>
                  <a:lnTo>
                    <a:pt x="114935" y="179070"/>
                  </a:lnTo>
                  <a:lnTo>
                    <a:pt x="63500" y="128270"/>
                  </a:lnTo>
                  <a:lnTo>
                    <a:pt x="89535" y="102235"/>
                  </a:lnTo>
                  <a:lnTo>
                    <a:pt x="114935" y="128270"/>
                  </a:lnTo>
                  <a:lnTo>
                    <a:pt x="153670" y="89535"/>
                  </a:lnTo>
                  <a:lnTo>
                    <a:pt x="114935" y="50800"/>
                  </a:lnTo>
                  <a:lnTo>
                    <a:pt x="25400" y="140970"/>
                  </a:lnTo>
                  <a:lnTo>
                    <a:pt x="0" y="114935"/>
                  </a:lnTo>
                  <a:lnTo>
                    <a:pt x="114935" y="0"/>
                  </a:lnTo>
                  <a:close/>
                </a:path>
              </a:pathLst>
            </a:custGeom>
            <a:grpFill/>
            <a:ln w="6350"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xmlns="" id="{9371E860-5E78-3790-9FEE-CFC7CFE6116C}"/>
                </a:ext>
              </a:extLst>
            </p:cNvPr>
            <p:cNvSpPr/>
            <p:nvPr/>
          </p:nvSpPr>
          <p:spPr>
            <a:xfrm>
              <a:off x="9305925" y="323850"/>
              <a:ext cx="140334" cy="205105"/>
            </a:xfrm>
            <a:custGeom>
              <a:avLst/>
              <a:gdLst>
                <a:gd name="connsiteX0" fmla="*/ 0 w 140334"/>
                <a:gd name="connsiteY0" fmla="*/ 89535 h 205105"/>
                <a:gd name="connsiteX1" fmla="*/ 89535 w 140334"/>
                <a:gd name="connsiteY1" fmla="*/ 0 h 205105"/>
                <a:gd name="connsiteX2" fmla="*/ 140335 w 140334"/>
                <a:gd name="connsiteY2" fmla="*/ 51435 h 205105"/>
                <a:gd name="connsiteX3" fmla="*/ 114935 w 140334"/>
                <a:gd name="connsiteY3" fmla="*/ 76835 h 205105"/>
                <a:gd name="connsiteX4" fmla="*/ 89535 w 140334"/>
                <a:gd name="connsiteY4" fmla="*/ 51435 h 205105"/>
                <a:gd name="connsiteX5" fmla="*/ 50800 w 140334"/>
                <a:gd name="connsiteY5" fmla="*/ 89535 h 205105"/>
                <a:gd name="connsiteX6" fmla="*/ 140335 w 140334"/>
                <a:gd name="connsiteY6" fmla="*/ 179070 h 205105"/>
                <a:gd name="connsiteX7" fmla="*/ 114935 w 140334"/>
                <a:gd name="connsiteY7" fmla="*/ 205105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34" h="205105">
                  <a:moveTo>
                    <a:pt x="0" y="89535"/>
                  </a:moveTo>
                  <a:lnTo>
                    <a:pt x="89535" y="0"/>
                  </a:lnTo>
                  <a:lnTo>
                    <a:pt x="140335" y="51435"/>
                  </a:lnTo>
                  <a:lnTo>
                    <a:pt x="114935" y="76835"/>
                  </a:lnTo>
                  <a:lnTo>
                    <a:pt x="89535" y="51435"/>
                  </a:lnTo>
                  <a:lnTo>
                    <a:pt x="50800" y="89535"/>
                  </a:lnTo>
                  <a:lnTo>
                    <a:pt x="140335" y="179070"/>
                  </a:lnTo>
                  <a:lnTo>
                    <a:pt x="114935" y="205105"/>
                  </a:lnTo>
                  <a:close/>
                </a:path>
              </a:pathLst>
            </a:custGeom>
            <a:grpFill/>
            <a:ln w="6350"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xmlns="" id="{0395FECB-E72C-A99E-B938-5FEE354325F5}"/>
                </a:ext>
              </a:extLst>
            </p:cNvPr>
            <p:cNvSpPr/>
            <p:nvPr/>
          </p:nvSpPr>
          <p:spPr>
            <a:xfrm>
              <a:off x="9472294" y="554355"/>
              <a:ext cx="140970" cy="205104"/>
            </a:xfrm>
            <a:custGeom>
              <a:avLst/>
              <a:gdLst>
                <a:gd name="connsiteX0" fmla="*/ 140970 w 140970"/>
                <a:gd name="connsiteY0" fmla="*/ 115570 h 205104"/>
                <a:gd name="connsiteX1" fmla="*/ 50800 w 140970"/>
                <a:gd name="connsiteY1" fmla="*/ 205105 h 205104"/>
                <a:gd name="connsiteX2" fmla="*/ 0 w 140970"/>
                <a:gd name="connsiteY2" fmla="*/ 153670 h 205104"/>
                <a:gd name="connsiteX3" fmla="*/ 25400 w 140970"/>
                <a:gd name="connsiteY3" fmla="*/ 128270 h 205104"/>
                <a:gd name="connsiteX4" fmla="*/ 50800 w 140970"/>
                <a:gd name="connsiteY4" fmla="*/ 153670 h 205104"/>
                <a:gd name="connsiteX5" fmla="*/ 89536 w 140970"/>
                <a:gd name="connsiteY5" fmla="*/ 115570 h 205104"/>
                <a:gd name="connsiteX6" fmla="*/ 0 w 140970"/>
                <a:gd name="connsiteY6" fmla="*/ 25400 h 205104"/>
                <a:gd name="connsiteX7" fmla="*/ 25400 w 140970"/>
                <a:gd name="connsiteY7" fmla="*/ 0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70" h="205104">
                  <a:moveTo>
                    <a:pt x="140970" y="115570"/>
                  </a:moveTo>
                  <a:lnTo>
                    <a:pt x="50800" y="205105"/>
                  </a:lnTo>
                  <a:lnTo>
                    <a:pt x="0" y="153670"/>
                  </a:lnTo>
                  <a:lnTo>
                    <a:pt x="25400" y="128270"/>
                  </a:lnTo>
                  <a:lnTo>
                    <a:pt x="50800" y="153670"/>
                  </a:lnTo>
                  <a:lnTo>
                    <a:pt x="89536" y="115570"/>
                  </a:lnTo>
                  <a:lnTo>
                    <a:pt x="0" y="25400"/>
                  </a:lnTo>
                  <a:lnTo>
                    <a:pt x="25400" y="0"/>
                  </a:lnTo>
                  <a:close/>
                </a:path>
              </a:pathLst>
            </a:custGeom>
            <a:grpFill/>
            <a:ln w="6350"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xmlns="" id="{8B2276DF-784B-BC7E-6792-514C9B202683}"/>
                </a:ext>
              </a:extLst>
            </p:cNvPr>
            <p:cNvSpPr/>
            <p:nvPr/>
          </p:nvSpPr>
          <p:spPr>
            <a:xfrm>
              <a:off x="9408159" y="323850"/>
              <a:ext cx="205105" cy="205105"/>
            </a:xfrm>
            <a:custGeom>
              <a:avLst/>
              <a:gdLst>
                <a:gd name="connsiteX0" fmla="*/ 0 w 205105"/>
                <a:gd name="connsiteY0" fmla="*/ 114935 h 205105"/>
                <a:gd name="connsiteX1" fmla="*/ 25400 w 205105"/>
                <a:gd name="connsiteY1" fmla="*/ 140970 h 205105"/>
                <a:gd name="connsiteX2" fmla="*/ 51435 w 205105"/>
                <a:gd name="connsiteY2" fmla="*/ 114935 h 205105"/>
                <a:gd name="connsiteX3" fmla="*/ 140970 w 205105"/>
                <a:gd name="connsiteY3" fmla="*/ 205105 h 205105"/>
                <a:gd name="connsiteX4" fmla="*/ 166370 w 205105"/>
                <a:gd name="connsiteY4" fmla="*/ 179070 h 205105"/>
                <a:gd name="connsiteX5" fmla="*/ 76835 w 205105"/>
                <a:gd name="connsiteY5" fmla="*/ 89535 h 205105"/>
                <a:gd name="connsiteX6" fmla="*/ 114935 w 205105"/>
                <a:gd name="connsiteY6" fmla="*/ 51435 h 205105"/>
                <a:gd name="connsiteX7" fmla="*/ 153670 w 205105"/>
                <a:gd name="connsiteY7" fmla="*/ 89535 h 205105"/>
                <a:gd name="connsiteX8" fmla="*/ 128270 w 205105"/>
                <a:gd name="connsiteY8" fmla="*/ 114935 h 205105"/>
                <a:gd name="connsiteX9" fmla="*/ 153670 w 205105"/>
                <a:gd name="connsiteY9" fmla="*/ 140970 h 205105"/>
                <a:gd name="connsiteX10" fmla="*/ 205105 w 205105"/>
                <a:gd name="connsiteY10" fmla="*/ 89535 h 205105"/>
                <a:gd name="connsiteX11" fmla="*/ 114935 w 205105"/>
                <a:gd name="connsiteY11" fmla="*/ 0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105" h="205105">
                  <a:moveTo>
                    <a:pt x="0" y="114935"/>
                  </a:moveTo>
                  <a:lnTo>
                    <a:pt x="25400" y="140970"/>
                  </a:lnTo>
                  <a:lnTo>
                    <a:pt x="51435" y="114935"/>
                  </a:lnTo>
                  <a:lnTo>
                    <a:pt x="140970" y="205105"/>
                  </a:lnTo>
                  <a:lnTo>
                    <a:pt x="166370" y="179070"/>
                  </a:lnTo>
                  <a:lnTo>
                    <a:pt x="76835" y="89535"/>
                  </a:lnTo>
                  <a:lnTo>
                    <a:pt x="114935" y="51435"/>
                  </a:lnTo>
                  <a:lnTo>
                    <a:pt x="153670" y="89535"/>
                  </a:lnTo>
                  <a:lnTo>
                    <a:pt x="128270" y="114935"/>
                  </a:lnTo>
                  <a:lnTo>
                    <a:pt x="153670" y="140970"/>
                  </a:lnTo>
                  <a:lnTo>
                    <a:pt x="205105" y="89535"/>
                  </a:lnTo>
                  <a:lnTo>
                    <a:pt x="114935" y="0"/>
                  </a:lnTo>
                  <a:close/>
                </a:path>
              </a:pathLst>
            </a:custGeom>
            <a:grpFill/>
            <a:ln w="6350"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xmlns="" id="{4A39B7D2-2E38-138A-6BED-7759B53C9E27}"/>
                </a:ext>
              </a:extLst>
            </p:cNvPr>
            <p:cNvSpPr/>
            <p:nvPr/>
          </p:nvSpPr>
          <p:spPr>
            <a:xfrm>
              <a:off x="9305925" y="554355"/>
              <a:ext cx="204469" cy="205104"/>
            </a:xfrm>
            <a:custGeom>
              <a:avLst/>
              <a:gdLst>
                <a:gd name="connsiteX0" fmla="*/ 153670 w 204469"/>
                <a:gd name="connsiteY0" fmla="*/ 89535 h 205104"/>
                <a:gd name="connsiteX1" fmla="*/ 63500 w 204469"/>
                <a:gd name="connsiteY1" fmla="*/ 0 h 205104"/>
                <a:gd name="connsiteX2" fmla="*/ 38100 w 204469"/>
                <a:gd name="connsiteY2" fmla="*/ 25400 h 205104"/>
                <a:gd name="connsiteX3" fmla="*/ 127635 w 204469"/>
                <a:gd name="connsiteY3" fmla="*/ 115570 h 205104"/>
                <a:gd name="connsiteX4" fmla="*/ 89535 w 204469"/>
                <a:gd name="connsiteY4" fmla="*/ 153670 h 205104"/>
                <a:gd name="connsiteX5" fmla="*/ 50800 w 204469"/>
                <a:gd name="connsiteY5" fmla="*/ 115570 h 205104"/>
                <a:gd name="connsiteX6" fmla="*/ 76835 w 204469"/>
                <a:gd name="connsiteY6" fmla="*/ 89535 h 205104"/>
                <a:gd name="connsiteX7" fmla="*/ 50800 w 204469"/>
                <a:gd name="connsiteY7" fmla="*/ 64135 h 205104"/>
                <a:gd name="connsiteX8" fmla="*/ 0 w 204469"/>
                <a:gd name="connsiteY8" fmla="*/ 115570 h 205104"/>
                <a:gd name="connsiteX9" fmla="*/ 89535 w 204469"/>
                <a:gd name="connsiteY9" fmla="*/ 205105 h 205104"/>
                <a:gd name="connsiteX10" fmla="*/ 204470 w 204469"/>
                <a:gd name="connsiteY10" fmla="*/ 89535 h 205104"/>
                <a:gd name="connsiteX11" fmla="*/ 179070 w 204469"/>
                <a:gd name="connsiteY11" fmla="*/ 64135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5104">
                  <a:moveTo>
                    <a:pt x="153670" y="89535"/>
                  </a:moveTo>
                  <a:lnTo>
                    <a:pt x="63500" y="0"/>
                  </a:lnTo>
                  <a:lnTo>
                    <a:pt x="38100" y="25400"/>
                  </a:lnTo>
                  <a:lnTo>
                    <a:pt x="127635" y="115570"/>
                  </a:lnTo>
                  <a:lnTo>
                    <a:pt x="89535" y="153670"/>
                  </a:lnTo>
                  <a:lnTo>
                    <a:pt x="50800" y="115570"/>
                  </a:lnTo>
                  <a:lnTo>
                    <a:pt x="76835" y="89535"/>
                  </a:lnTo>
                  <a:lnTo>
                    <a:pt x="50800" y="64135"/>
                  </a:lnTo>
                  <a:lnTo>
                    <a:pt x="0" y="115570"/>
                  </a:lnTo>
                  <a:lnTo>
                    <a:pt x="89535" y="205105"/>
                  </a:lnTo>
                  <a:lnTo>
                    <a:pt x="204470" y="89535"/>
                  </a:lnTo>
                  <a:lnTo>
                    <a:pt x="179070" y="64135"/>
                  </a:lnTo>
                  <a:close/>
                </a:path>
              </a:pathLst>
            </a:custGeom>
            <a:grpFill/>
            <a:ln w="6350"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xmlns="" id="{BEE7D855-65E1-E4F1-BF38-202FD04E1FAC}"/>
                </a:ext>
              </a:extLst>
            </p:cNvPr>
            <p:cNvSpPr/>
            <p:nvPr/>
          </p:nvSpPr>
          <p:spPr>
            <a:xfrm rot="-2697569">
              <a:off x="9404889" y="523542"/>
              <a:ext cx="108583" cy="36194"/>
            </a:xfrm>
            <a:custGeom>
              <a:avLst/>
              <a:gdLst>
                <a:gd name="connsiteX0" fmla="*/ 0 w 108583"/>
                <a:gd name="connsiteY0" fmla="*/ 0 h 36194"/>
                <a:gd name="connsiteX1" fmla="*/ 108584 w 108583"/>
                <a:gd name="connsiteY1" fmla="*/ 0 h 36194"/>
                <a:gd name="connsiteX2" fmla="*/ 108584 w 108583"/>
                <a:gd name="connsiteY2" fmla="*/ 36195 h 36194"/>
                <a:gd name="connsiteX3" fmla="*/ 0 w 108583"/>
                <a:gd name="connsiteY3" fmla="*/ 36195 h 36194"/>
              </a:gdLst>
              <a:ahLst/>
              <a:cxnLst>
                <a:cxn ang="0">
                  <a:pos x="connsiteX0" y="connsiteY0"/>
                </a:cxn>
                <a:cxn ang="0">
                  <a:pos x="connsiteX1" y="connsiteY1"/>
                </a:cxn>
                <a:cxn ang="0">
                  <a:pos x="connsiteX2" y="connsiteY2"/>
                </a:cxn>
                <a:cxn ang="0">
                  <a:pos x="connsiteX3" y="connsiteY3"/>
                </a:cxn>
              </a:cxnLst>
              <a:rect l="l" t="t" r="r" b="b"/>
              <a:pathLst>
                <a:path w="108583" h="36194">
                  <a:moveTo>
                    <a:pt x="0" y="0"/>
                  </a:moveTo>
                  <a:lnTo>
                    <a:pt x="108584" y="0"/>
                  </a:lnTo>
                  <a:lnTo>
                    <a:pt x="108584" y="36195"/>
                  </a:lnTo>
                  <a:lnTo>
                    <a:pt x="0" y="36195"/>
                  </a:lnTo>
                  <a:close/>
                </a:path>
              </a:pathLst>
            </a:custGeom>
            <a:grpFill/>
            <a:ln w="6350"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xmlns="" id="{B6F9DC79-6DD4-4D6A-D8F4-8A0856C88A56}"/>
                </a:ext>
              </a:extLst>
            </p:cNvPr>
            <p:cNvSpPr/>
            <p:nvPr/>
          </p:nvSpPr>
          <p:spPr>
            <a:xfrm rot="-2698542">
              <a:off x="9432319" y="270974"/>
              <a:ext cx="54609" cy="54609"/>
            </a:xfrm>
            <a:custGeom>
              <a:avLst/>
              <a:gdLst>
                <a:gd name="connsiteX0" fmla="*/ 0 w 54609"/>
                <a:gd name="connsiteY0" fmla="*/ 0 h 54609"/>
                <a:gd name="connsiteX1" fmla="*/ 54609 w 54609"/>
                <a:gd name="connsiteY1" fmla="*/ 0 h 54609"/>
                <a:gd name="connsiteX2" fmla="*/ 54609 w 54609"/>
                <a:gd name="connsiteY2" fmla="*/ 54609 h 54609"/>
                <a:gd name="connsiteX3" fmla="*/ 0 w 54609"/>
                <a:gd name="connsiteY3" fmla="*/ 54609 h 54609"/>
              </a:gdLst>
              <a:ahLst/>
              <a:cxnLst>
                <a:cxn ang="0">
                  <a:pos x="connsiteX0" y="connsiteY0"/>
                </a:cxn>
                <a:cxn ang="0">
                  <a:pos x="connsiteX1" y="connsiteY1"/>
                </a:cxn>
                <a:cxn ang="0">
                  <a:pos x="connsiteX2" y="connsiteY2"/>
                </a:cxn>
                <a:cxn ang="0">
                  <a:pos x="connsiteX3" y="connsiteY3"/>
                </a:cxn>
              </a:cxnLst>
              <a:rect l="l" t="t" r="r" b="b"/>
              <a:pathLst>
                <a:path w="54609" h="54609">
                  <a:moveTo>
                    <a:pt x="0" y="0"/>
                  </a:moveTo>
                  <a:lnTo>
                    <a:pt x="54609" y="0"/>
                  </a:lnTo>
                  <a:lnTo>
                    <a:pt x="54609" y="54609"/>
                  </a:lnTo>
                  <a:lnTo>
                    <a:pt x="0" y="54609"/>
                  </a:lnTo>
                  <a:close/>
                </a:path>
              </a:pathLst>
            </a:custGeom>
            <a:grpFill/>
            <a:ln w="6350"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xmlns="" id="{A798E916-4181-21CC-848E-E637966BEDE7}"/>
                </a:ext>
              </a:extLst>
            </p:cNvPr>
            <p:cNvSpPr/>
            <p:nvPr/>
          </p:nvSpPr>
          <p:spPr>
            <a:xfrm>
              <a:off x="9420859" y="746759"/>
              <a:ext cx="76834" cy="76834"/>
            </a:xfrm>
            <a:custGeom>
              <a:avLst/>
              <a:gdLst>
                <a:gd name="connsiteX0" fmla="*/ 0 w 76834"/>
                <a:gd name="connsiteY0" fmla="*/ 38100 h 76834"/>
                <a:gd name="connsiteX1" fmla="*/ 38735 w 76834"/>
                <a:gd name="connsiteY1" fmla="*/ 76835 h 76834"/>
                <a:gd name="connsiteX2" fmla="*/ 76835 w 76834"/>
                <a:gd name="connsiteY2" fmla="*/ 38100 h 76834"/>
                <a:gd name="connsiteX3" fmla="*/ 38735 w 76834"/>
                <a:gd name="connsiteY3" fmla="*/ 0 h 76834"/>
              </a:gdLst>
              <a:ahLst/>
              <a:cxnLst>
                <a:cxn ang="0">
                  <a:pos x="connsiteX0" y="connsiteY0"/>
                </a:cxn>
                <a:cxn ang="0">
                  <a:pos x="connsiteX1" y="connsiteY1"/>
                </a:cxn>
                <a:cxn ang="0">
                  <a:pos x="connsiteX2" y="connsiteY2"/>
                </a:cxn>
                <a:cxn ang="0">
                  <a:pos x="connsiteX3" y="connsiteY3"/>
                </a:cxn>
              </a:cxnLst>
              <a:rect l="l" t="t" r="r" b="b"/>
              <a:pathLst>
                <a:path w="76834" h="76834">
                  <a:moveTo>
                    <a:pt x="0" y="38100"/>
                  </a:moveTo>
                  <a:lnTo>
                    <a:pt x="38735" y="76835"/>
                  </a:lnTo>
                  <a:lnTo>
                    <a:pt x="76835" y="38100"/>
                  </a:lnTo>
                  <a:lnTo>
                    <a:pt x="38735" y="0"/>
                  </a:lnTo>
                  <a:close/>
                </a:path>
              </a:pathLst>
            </a:custGeom>
            <a:grpFill/>
            <a:ln w="6350"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xmlns="" id="{72E56FED-8542-57E8-818F-D712DC37DF0B}"/>
                </a:ext>
              </a:extLst>
            </p:cNvPr>
            <p:cNvSpPr/>
            <p:nvPr/>
          </p:nvSpPr>
          <p:spPr>
            <a:xfrm>
              <a:off x="9937115" y="260350"/>
              <a:ext cx="253365" cy="277494"/>
            </a:xfrm>
            <a:custGeom>
              <a:avLst/>
              <a:gdLst>
                <a:gd name="connsiteX0" fmla="*/ 156210 w 253365"/>
                <a:gd name="connsiteY0" fmla="*/ 120650 h 277494"/>
                <a:gd name="connsiteX1" fmla="*/ 173355 w 253365"/>
                <a:gd name="connsiteY1" fmla="*/ 117475 h 277494"/>
                <a:gd name="connsiteX2" fmla="*/ 178435 w 253365"/>
                <a:gd name="connsiteY2" fmla="*/ 79375 h 277494"/>
                <a:gd name="connsiteX3" fmla="*/ 173355 w 253365"/>
                <a:gd name="connsiteY3" fmla="*/ 40640 h 277494"/>
                <a:gd name="connsiteX4" fmla="*/ 156210 w 253365"/>
                <a:gd name="connsiteY4" fmla="*/ 37465 h 277494"/>
                <a:gd name="connsiteX5" fmla="*/ 81280 w 253365"/>
                <a:gd name="connsiteY5" fmla="*/ 37465 h 277494"/>
                <a:gd name="connsiteX6" fmla="*/ 81280 w 253365"/>
                <a:gd name="connsiteY6" fmla="*/ 120650 h 277494"/>
                <a:gd name="connsiteX7" fmla="*/ 156210 w 253365"/>
                <a:gd name="connsiteY7" fmla="*/ 120650 h 277494"/>
                <a:gd name="connsiteX8" fmla="*/ 221615 w 253365"/>
                <a:gd name="connsiteY8" fmla="*/ 238760 h 277494"/>
                <a:gd name="connsiteX9" fmla="*/ 253365 w 253365"/>
                <a:gd name="connsiteY9" fmla="*/ 238760 h 277494"/>
                <a:gd name="connsiteX10" fmla="*/ 253365 w 253365"/>
                <a:gd name="connsiteY10" fmla="*/ 277495 h 277494"/>
                <a:gd name="connsiteX11" fmla="*/ 213360 w 253365"/>
                <a:gd name="connsiteY11" fmla="*/ 277495 h 277494"/>
                <a:gd name="connsiteX12" fmla="*/ 186055 w 253365"/>
                <a:gd name="connsiteY12" fmla="*/ 269875 h 277494"/>
                <a:gd name="connsiteX13" fmla="*/ 175260 w 253365"/>
                <a:gd name="connsiteY13" fmla="*/ 198120 h 277494"/>
                <a:gd name="connsiteX14" fmla="*/ 166370 w 253365"/>
                <a:gd name="connsiteY14" fmla="*/ 163830 h 277494"/>
                <a:gd name="connsiteX15" fmla="*/ 139065 w 253365"/>
                <a:gd name="connsiteY15" fmla="*/ 156210 h 277494"/>
                <a:gd name="connsiteX16" fmla="*/ 80010 w 253365"/>
                <a:gd name="connsiteY16" fmla="*/ 156210 h 277494"/>
                <a:gd name="connsiteX17" fmla="*/ 80010 w 253365"/>
                <a:gd name="connsiteY17" fmla="*/ 239395 h 277494"/>
                <a:gd name="connsiteX18" fmla="*/ 118110 w 253365"/>
                <a:gd name="connsiteY18" fmla="*/ 239395 h 277494"/>
                <a:gd name="connsiteX19" fmla="*/ 118110 w 253365"/>
                <a:gd name="connsiteY19" fmla="*/ 276860 h 277494"/>
                <a:gd name="connsiteX20" fmla="*/ 0 w 253365"/>
                <a:gd name="connsiteY20" fmla="*/ 276860 h 277494"/>
                <a:gd name="connsiteX21" fmla="*/ 0 w 253365"/>
                <a:gd name="connsiteY21" fmla="*/ 239395 h 277494"/>
                <a:gd name="connsiteX22" fmla="*/ 37465 w 253365"/>
                <a:gd name="connsiteY22" fmla="*/ 239395 h 277494"/>
                <a:gd name="connsiteX23" fmla="*/ 37465 w 253365"/>
                <a:gd name="connsiteY23" fmla="*/ 37465 h 277494"/>
                <a:gd name="connsiteX24" fmla="*/ 0 w 253365"/>
                <a:gd name="connsiteY24" fmla="*/ 37465 h 277494"/>
                <a:gd name="connsiteX25" fmla="*/ 0 w 253365"/>
                <a:gd name="connsiteY25" fmla="*/ 0 h 277494"/>
                <a:gd name="connsiteX26" fmla="*/ 168910 w 253365"/>
                <a:gd name="connsiteY26" fmla="*/ 0 h 277494"/>
                <a:gd name="connsiteX27" fmla="*/ 207645 w 253365"/>
                <a:gd name="connsiteY27" fmla="*/ 11430 h 277494"/>
                <a:gd name="connsiteX28" fmla="*/ 222885 w 253365"/>
                <a:gd name="connsiteY28" fmla="*/ 77470 h 277494"/>
                <a:gd name="connsiteX29" fmla="*/ 179705 w 253365"/>
                <a:gd name="connsiteY29" fmla="*/ 140335 h 277494"/>
                <a:gd name="connsiteX30" fmla="*/ 179705 w 253365"/>
                <a:gd name="connsiteY30" fmla="*/ 140970 h 277494"/>
                <a:gd name="connsiteX31" fmla="*/ 219075 w 253365"/>
                <a:gd name="connsiteY31" fmla="*/ 198120 h 277494"/>
                <a:gd name="connsiteX32" fmla="*/ 221615 w 253365"/>
                <a:gd name="connsiteY32" fmla="*/ 238760 h 2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365" h="277494">
                  <a:moveTo>
                    <a:pt x="156210" y="120650"/>
                  </a:moveTo>
                  <a:cubicBezTo>
                    <a:pt x="167640" y="120650"/>
                    <a:pt x="171450" y="119380"/>
                    <a:pt x="173355" y="117475"/>
                  </a:cubicBezTo>
                  <a:cubicBezTo>
                    <a:pt x="177165" y="113665"/>
                    <a:pt x="178435" y="107950"/>
                    <a:pt x="178435" y="79375"/>
                  </a:cubicBezTo>
                  <a:cubicBezTo>
                    <a:pt x="178435" y="50800"/>
                    <a:pt x="177165" y="43815"/>
                    <a:pt x="173355" y="40640"/>
                  </a:cubicBezTo>
                  <a:cubicBezTo>
                    <a:pt x="171450" y="38735"/>
                    <a:pt x="167640" y="37465"/>
                    <a:pt x="156210" y="37465"/>
                  </a:cubicBezTo>
                  <a:lnTo>
                    <a:pt x="81280" y="37465"/>
                  </a:lnTo>
                  <a:lnTo>
                    <a:pt x="81280" y="120650"/>
                  </a:lnTo>
                  <a:lnTo>
                    <a:pt x="156210" y="120650"/>
                  </a:lnTo>
                  <a:close/>
                  <a:moveTo>
                    <a:pt x="221615" y="238760"/>
                  </a:moveTo>
                  <a:lnTo>
                    <a:pt x="253365" y="238760"/>
                  </a:lnTo>
                  <a:lnTo>
                    <a:pt x="253365" y="277495"/>
                  </a:lnTo>
                  <a:lnTo>
                    <a:pt x="213360" y="277495"/>
                  </a:lnTo>
                  <a:cubicBezTo>
                    <a:pt x="196850" y="277495"/>
                    <a:pt x="190500" y="274955"/>
                    <a:pt x="186055" y="269875"/>
                  </a:cubicBezTo>
                  <a:cubicBezTo>
                    <a:pt x="180340" y="264160"/>
                    <a:pt x="177165" y="253365"/>
                    <a:pt x="175260" y="198120"/>
                  </a:cubicBezTo>
                  <a:cubicBezTo>
                    <a:pt x="174625" y="175895"/>
                    <a:pt x="171450" y="168910"/>
                    <a:pt x="166370" y="163830"/>
                  </a:cubicBezTo>
                  <a:cubicBezTo>
                    <a:pt x="160020" y="157480"/>
                    <a:pt x="153035" y="156210"/>
                    <a:pt x="139065" y="156210"/>
                  </a:cubicBezTo>
                  <a:lnTo>
                    <a:pt x="80010" y="156210"/>
                  </a:lnTo>
                  <a:lnTo>
                    <a:pt x="80010" y="239395"/>
                  </a:lnTo>
                  <a:lnTo>
                    <a:pt x="118110" y="239395"/>
                  </a:lnTo>
                  <a:lnTo>
                    <a:pt x="118110" y="276860"/>
                  </a:lnTo>
                  <a:lnTo>
                    <a:pt x="0" y="276860"/>
                  </a:lnTo>
                  <a:lnTo>
                    <a:pt x="0" y="239395"/>
                  </a:lnTo>
                  <a:lnTo>
                    <a:pt x="37465" y="239395"/>
                  </a:lnTo>
                  <a:lnTo>
                    <a:pt x="37465" y="37465"/>
                  </a:lnTo>
                  <a:lnTo>
                    <a:pt x="0" y="37465"/>
                  </a:lnTo>
                  <a:lnTo>
                    <a:pt x="0" y="0"/>
                  </a:lnTo>
                  <a:lnTo>
                    <a:pt x="168910" y="0"/>
                  </a:lnTo>
                  <a:cubicBezTo>
                    <a:pt x="187325" y="0"/>
                    <a:pt x="199390" y="3175"/>
                    <a:pt x="207645" y="11430"/>
                  </a:cubicBezTo>
                  <a:cubicBezTo>
                    <a:pt x="218440" y="22225"/>
                    <a:pt x="222885" y="35560"/>
                    <a:pt x="222885" y="77470"/>
                  </a:cubicBezTo>
                  <a:cubicBezTo>
                    <a:pt x="222885" y="126365"/>
                    <a:pt x="211455" y="135890"/>
                    <a:pt x="179705" y="140335"/>
                  </a:cubicBezTo>
                  <a:lnTo>
                    <a:pt x="179705" y="140970"/>
                  </a:lnTo>
                  <a:cubicBezTo>
                    <a:pt x="208915" y="146685"/>
                    <a:pt x="217170" y="157480"/>
                    <a:pt x="219075" y="198120"/>
                  </a:cubicBezTo>
                  <a:cubicBezTo>
                    <a:pt x="220345" y="210185"/>
                    <a:pt x="220980" y="226695"/>
                    <a:pt x="221615" y="238760"/>
                  </a:cubicBezTo>
                  <a:close/>
                </a:path>
              </a:pathLst>
            </a:custGeom>
            <a:grpFill/>
            <a:ln w="6350"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xmlns="" id="{ED97EF35-3441-3F12-1975-CA20F761DCEF}"/>
                </a:ext>
              </a:extLst>
            </p:cNvPr>
            <p:cNvSpPr/>
            <p:nvPr/>
          </p:nvSpPr>
          <p:spPr>
            <a:xfrm>
              <a:off x="10222230" y="259715"/>
              <a:ext cx="220344" cy="278129"/>
            </a:xfrm>
            <a:custGeom>
              <a:avLst/>
              <a:gdLst>
                <a:gd name="connsiteX0" fmla="*/ 0 w 220344"/>
                <a:gd name="connsiteY0" fmla="*/ 0 h 278129"/>
                <a:gd name="connsiteX1" fmla="*/ 0 w 220344"/>
                <a:gd name="connsiteY1" fmla="*/ 38100 h 278129"/>
                <a:gd name="connsiteX2" fmla="*/ 36830 w 220344"/>
                <a:gd name="connsiteY2" fmla="*/ 38100 h 278129"/>
                <a:gd name="connsiteX3" fmla="*/ 36830 w 220344"/>
                <a:gd name="connsiteY3" fmla="*/ 240665 h 278129"/>
                <a:gd name="connsiteX4" fmla="*/ 0 w 220344"/>
                <a:gd name="connsiteY4" fmla="*/ 240665 h 278129"/>
                <a:gd name="connsiteX5" fmla="*/ 0 w 220344"/>
                <a:gd name="connsiteY5" fmla="*/ 278130 h 278129"/>
                <a:gd name="connsiteX6" fmla="*/ 220345 w 220344"/>
                <a:gd name="connsiteY6" fmla="*/ 278130 h 278129"/>
                <a:gd name="connsiteX7" fmla="*/ 220345 w 220344"/>
                <a:gd name="connsiteY7" fmla="*/ 188595 h 278129"/>
                <a:gd name="connsiteX8" fmla="*/ 179070 w 220344"/>
                <a:gd name="connsiteY8" fmla="*/ 188595 h 278129"/>
                <a:gd name="connsiteX9" fmla="*/ 179070 w 220344"/>
                <a:gd name="connsiteY9" fmla="*/ 240665 h 278129"/>
                <a:gd name="connsiteX10" fmla="*/ 79375 w 220344"/>
                <a:gd name="connsiteY10" fmla="*/ 240665 h 278129"/>
                <a:gd name="connsiteX11" fmla="*/ 79375 w 220344"/>
                <a:gd name="connsiteY11" fmla="*/ 152400 h 278129"/>
                <a:gd name="connsiteX12" fmla="*/ 154305 w 220344"/>
                <a:gd name="connsiteY12" fmla="*/ 152400 h 278129"/>
                <a:gd name="connsiteX13" fmla="*/ 154305 w 220344"/>
                <a:gd name="connsiteY13" fmla="*/ 115570 h 278129"/>
                <a:gd name="connsiteX14" fmla="*/ 79375 w 220344"/>
                <a:gd name="connsiteY14" fmla="*/ 115570 h 278129"/>
                <a:gd name="connsiteX15" fmla="*/ 79375 w 220344"/>
                <a:gd name="connsiteY15" fmla="*/ 38100 h 278129"/>
                <a:gd name="connsiteX16" fmla="*/ 175895 w 220344"/>
                <a:gd name="connsiteY16" fmla="*/ 38100 h 278129"/>
                <a:gd name="connsiteX17" fmla="*/ 175895 w 220344"/>
                <a:gd name="connsiteY17" fmla="*/ 83820 h 278129"/>
                <a:gd name="connsiteX18" fmla="*/ 217805 w 220344"/>
                <a:gd name="connsiteY18" fmla="*/ 83820 h 278129"/>
                <a:gd name="connsiteX19" fmla="*/ 217805 w 220344"/>
                <a:gd name="connsiteY19" fmla="*/ 0 h 27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344" h="278129">
                  <a:moveTo>
                    <a:pt x="0" y="0"/>
                  </a:moveTo>
                  <a:lnTo>
                    <a:pt x="0" y="38100"/>
                  </a:lnTo>
                  <a:lnTo>
                    <a:pt x="36830" y="38100"/>
                  </a:lnTo>
                  <a:lnTo>
                    <a:pt x="36830" y="240665"/>
                  </a:lnTo>
                  <a:lnTo>
                    <a:pt x="0" y="240665"/>
                  </a:lnTo>
                  <a:lnTo>
                    <a:pt x="0" y="278130"/>
                  </a:lnTo>
                  <a:lnTo>
                    <a:pt x="220345" y="278130"/>
                  </a:lnTo>
                  <a:lnTo>
                    <a:pt x="220345" y="188595"/>
                  </a:lnTo>
                  <a:lnTo>
                    <a:pt x="179070" y="188595"/>
                  </a:lnTo>
                  <a:lnTo>
                    <a:pt x="179070" y="240665"/>
                  </a:lnTo>
                  <a:lnTo>
                    <a:pt x="79375" y="240665"/>
                  </a:lnTo>
                  <a:lnTo>
                    <a:pt x="79375" y="152400"/>
                  </a:lnTo>
                  <a:lnTo>
                    <a:pt x="154305" y="152400"/>
                  </a:lnTo>
                  <a:lnTo>
                    <a:pt x="154305" y="115570"/>
                  </a:lnTo>
                  <a:lnTo>
                    <a:pt x="79375" y="115570"/>
                  </a:lnTo>
                  <a:lnTo>
                    <a:pt x="79375" y="38100"/>
                  </a:lnTo>
                  <a:lnTo>
                    <a:pt x="175895" y="38100"/>
                  </a:lnTo>
                  <a:lnTo>
                    <a:pt x="175895" y="83820"/>
                  </a:lnTo>
                  <a:lnTo>
                    <a:pt x="217805" y="83820"/>
                  </a:lnTo>
                  <a:lnTo>
                    <a:pt x="217805" y="0"/>
                  </a:lnTo>
                  <a:close/>
                </a:path>
              </a:pathLst>
            </a:custGeom>
            <a:grpFill/>
            <a:ln w="6350"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xmlns="" id="{40CF1AF3-FA82-91A7-9490-2B808E57DDDD}"/>
                </a:ext>
              </a:extLst>
            </p:cNvPr>
            <p:cNvSpPr/>
            <p:nvPr/>
          </p:nvSpPr>
          <p:spPr>
            <a:xfrm>
              <a:off x="10471784" y="260350"/>
              <a:ext cx="273684" cy="278765"/>
            </a:xfrm>
            <a:custGeom>
              <a:avLst/>
              <a:gdLst>
                <a:gd name="connsiteX0" fmla="*/ 0 w 273684"/>
                <a:gd name="connsiteY0" fmla="*/ 37465 h 278765"/>
                <a:gd name="connsiteX1" fmla="*/ 0 w 273684"/>
                <a:gd name="connsiteY1" fmla="*/ 0 h 278765"/>
                <a:gd name="connsiteX2" fmla="*/ 115570 w 273684"/>
                <a:gd name="connsiteY2" fmla="*/ 0 h 278765"/>
                <a:gd name="connsiteX3" fmla="*/ 115570 w 273684"/>
                <a:gd name="connsiteY3" fmla="*/ 37465 h 278765"/>
                <a:gd name="connsiteX4" fmla="*/ 78105 w 273684"/>
                <a:gd name="connsiteY4" fmla="*/ 37465 h 278765"/>
                <a:gd name="connsiteX5" fmla="*/ 135890 w 273684"/>
                <a:gd name="connsiteY5" fmla="*/ 236855 h 278765"/>
                <a:gd name="connsiteX6" fmla="*/ 141605 w 273684"/>
                <a:gd name="connsiteY6" fmla="*/ 236855 h 278765"/>
                <a:gd name="connsiteX7" fmla="*/ 200025 w 273684"/>
                <a:gd name="connsiteY7" fmla="*/ 37465 h 278765"/>
                <a:gd name="connsiteX8" fmla="*/ 162560 w 273684"/>
                <a:gd name="connsiteY8" fmla="*/ 37465 h 278765"/>
                <a:gd name="connsiteX9" fmla="*/ 162560 w 273684"/>
                <a:gd name="connsiteY9" fmla="*/ 0 h 278765"/>
                <a:gd name="connsiteX10" fmla="*/ 273685 w 273684"/>
                <a:gd name="connsiteY10" fmla="*/ 0 h 278765"/>
                <a:gd name="connsiteX11" fmla="*/ 273685 w 273684"/>
                <a:gd name="connsiteY11" fmla="*/ 37465 h 278765"/>
                <a:gd name="connsiteX12" fmla="*/ 243205 w 273684"/>
                <a:gd name="connsiteY12" fmla="*/ 37465 h 278765"/>
                <a:gd name="connsiteX13" fmla="*/ 171450 w 273684"/>
                <a:gd name="connsiteY13" fmla="*/ 265430 h 278765"/>
                <a:gd name="connsiteX14" fmla="*/ 152400 w 273684"/>
                <a:gd name="connsiteY14" fmla="*/ 278765 h 278765"/>
                <a:gd name="connsiteX15" fmla="*/ 121285 w 273684"/>
                <a:gd name="connsiteY15" fmla="*/ 278765 h 278765"/>
                <a:gd name="connsiteX16" fmla="*/ 102235 w 273684"/>
                <a:gd name="connsiteY16" fmla="*/ 265430 h 278765"/>
                <a:gd name="connsiteX17" fmla="*/ 30480 w 273684"/>
                <a:gd name="connsiteY17" fmla="*/ 37465 h 278765"/>
                <a:gd name="connsiteX18" fmla="*/ 0 w 273684"/>
                <a:gd name="connsiteY18" fmla="*/ 37465 h 2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3684" h="278765">
                  <a:moveTo>
                    <a:pt x="0" y="37465"/>
                  </a:moveTo>
                  <a:lnTo>
                    <a:pt x="0" y="0"/>
                  </a:lnTo>
                  <a:lnTo>
                    <a:pt x="115570" y="0"/>
                  </a:lnTo>
                  <a:lnTo>
                    <a:pt x="115570" y="37465"/>
                  </a:lnTo>
                  <a:lnTo>
                    <a:pt x="78105" y="37465"/>
                  </a:lnTo>
                  <a:lnTo>
                    <a:pt x="135890" y="236855"/>
                  </a:lnTo>
                  <a:lnTo>
                    <a:pt x="141605" y="236855"/>
                  </a:lnTo>
                  <a:lnTo>
                    <a:pt x="200025" y="37465"/>
                  </a:lnTo>
                  <a:lnTo>
                    <a:pt x="162560" y="37465"/>
                  </a:lnTo>
                  <a:lnTo>
                    <a:pt x="162560" y="0"/>
                  </a:lnTo>
                  <a:lnTo>
                    <a:pt x="273685" y="0"/>
                  </a:lnTo>
                  <a:lnTo>
                    <a:pt x="273685" y="37465"/>
                  </a:lnTo>
                  <a:lnTo>
                    <a:pt x="243205" y="37465"/>
                  </a:lnTo>
                  <a:lnTo>
                    <a:pt x="171450" y="265430"/>
                  </a:lnTo>
                  <a:cubicBezTo>
                    <a:pt x="167640" y="276860"/>
                    <a:pt x="164465" y="278765"/>
                    <a:pt x="152400" y="278765"/>
                  </a:cubicBezTo>
                  <a:lnTo>
                    <a:pt x="121285" y="278765"/>
                  </a:lnTo>
                  <a:cubicBezTo>
                    <a:pt x="109220" y="278765"/>
                    <a:pt x="105410" y="276225"/>
                    <a:pt x="102235" y="265430"/>
                  </a:cubicBezTo>
                  <a:lnTo>
                    <a:pt x="30480" y="37465"/>
                  </a:lnTo>
                  <a:lnTo>
                    <a:pt x="0" y="37465"/>
                  </a:lnTo>
                  <a:close/>
                </a:path>
              </a:pathLst>
            </a:custGeom>
            <a:grpFill/>
            <a:ln w="6350"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xmlns="" id="{3749E75A-2E31-88BC-43CE-2313F1700212}"/>
                </a:ext>
              </a:extLst>
            </p:cNvPr>
            <p:cNvSpPr/>
            <p:nvPr/>
          </p:nvSpPr>
          <p:spPr>
            <a:xfrm>
              <a:off x="10715625" y="258445"/>
              <a:ext cx="275590" cy="280035"/>
            </a:xfrm>
            <a:custGeom>
              <a:avLst/>
              <a:gdLst>
                <a:gd name="connsiteX0" fmla="*/ 97790 w 275590"/>
                <a:gd name="connsiteY0" fmla="*/ 156210 h 280035"/>
                <a:gd name="connsiteX1" fmla="*/ 173355 w 275590"/>
                <a:gd name="connsiteY1" fmla="*/ 156210 h 280035"/>
                <a:gd name="connsiteX2" fmla="*/ 139065 w 275590"/>
                <a:gd name="connsiteY2" fmla="*/ 38735 h 280035"/>
                <a:gd name="connsiteX3" fmla="*/ 133350 w 275590"/>
                <a:gd name="connsiteY3" fmla="*/ 38735 h 280035"/>
                <a:gd name="connsiteX4" fmla="*/ 97790 w 275590"/>
                <a:gd name="connsiteY4" fmla="*/ 156210 h 280035"/>
                <a:gd name="connsiteX5" fmla="*/ 0 w 275590"/>
                <a:gd name="connsiteY5" fmla="*/ 279400 h 280035"/>
                <a:gd name="connsiteX6" fmla="*/ 0 w 275590"/>
                <a:gd name="connsiteY6" fmla="*/ 241300 h 280035"/>
                <a:gd name="connsiteX7" fmla="*/ 30480 w 275590"/>
                <a:gd name="connsiteY7" fmla="*/ 241300 h 280035"/>
                <a:gd name="connsiteX8" fmla="*/ 102235 w 275590"/>
                <a:gd name="connsiteY8" fmla="*/ 13335 h 280035"/>
                <a:gd name="connsiteX9" fmla="*/ 121285 w 275590"/>
                <a:gd name="connsiteY9" fmla="*/ 0 h 280035"/>
                <a:gd name="connsiteX10" fmla="*/ 154305 w 275590"/>
                <a:gd name="connsiteY10" fmla="*/ 0 h 280035"/>
                <a:gd name="connsiteX11" fmla="*/ 173355 w 275590"/>
                <a:gd name="connsiteY11" fmla="*/ 13335 h 280035"/>
                <a:gd name="connsiteX12" fmla="*/ 245110 w 275590"/>
                <a:gd name="connsiteY12" fmla="*/ 241300 h 280035"/>
                <a:gd name="connsiteX13" fmla="*/ 275590 w 275590"/>
                <a:gd name="connsiteY13" fmla="*/ 241300 h 280035"/>
                <a:gd name="connsiteX14" fmla="*/ 275590 w 275590"/>
                <a:gd name="connsiteY14" fmla="*/ 279400 h 280035"/>
                <a:gd name="connsiteX15" fmla="*/ 160655 w 275590"/>
                <a:gd name="connsiteY15" fmla="*/ 279400 h 280035"/>
                <a:gd name="connsiteX16" fmla="*/ 160655 w 275590"/>
                <a:gd name="connsiteY16" fmla="*/ 241300 h 280035"/>
                <a:gd name="connsiteX17" fmla="*/ 198755 w 275590"/>
                <a:gd name="connsiteY17" fmla="*/ 241300 h 280035"/>
                <a:gd name="connsiteX18" fmla="*/ 184150 w 275590"/>
                <a:gd name="connsiteY18" fmla="*/ 191770 h 280035"/>
                <a:gd name="connsiteX19" fmla="*/ 87630 w 275590"/>
                <a:gd name="connsiteY19" fmla="*/ 192405 h 280035"/>
                <a:gd name="connsiteX20" fmla="*/ 73025 w 275590"/>
                <a:gd name="connsiteY20" fmla="*/ 241935 h 280035"/>
                <a:gd name="connsiteX21" fmla="*/ 111125 w 275590"/>
                <a:gd name="connsiteY21" fmla="*/ 241935 h 280035"/>
                <a:gd name="connsiteX22" fmla="*/ 111125 w 275590"/>
                <a:gd name="connsiteY22" fmla="*/ 280035 h 280035"/>
                <a:gd name="connsiteX23" fmla="*/ 0 w 275590"/>
                <a:gd name="connsiteY23" fmla="*/ 280035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5590" h="280035">
                  <a:moveTo>
                    <a:pt x="97790" y="156210"/>
                  </a:moveTo>
                  <a:lnTo>
                    <a:pt x="173355" y="156210"/>
                  </a:lnTo>
                  <a:lnTo>
                    <a:pt x="139065" y="38735"/>
                  </a:lnTo>
                  <a:lnTo>
                    <a:pt x="133350" y="38735"/>
                  </a:lnTo>
                  <a:lnTo>
                    <a:pt x="97790" y="156210"/>
                  </a:lnTo>
                  <a:close/>
                  <a:moveTo>
                    <a:pt x="0" y="279400"/>
                  </a:moveTo>
                  <a:lnTo>
                    <a:pt x="0" y="241300"/>
                  </a:lnTo>
                  <a:lnTo>
                    <a:pt x="30480" y="241300"/>
                  </a:lnTo>
                  <a:lnTo>
                    <a:pt x="102235" y="13335"/>
                  </a:lnTo>
                  <a:cubicBezTo>
                    <a:pt x="106045" y="1905"/>
                    <a:pt x="109220" y="0"/>
                    <a:pt x="121285" y="0"/>
                  </a:cubicBezTo>
                  <a:lnTo>
                    <a:pt x="154305" y="0"/>
                  </a:lnTo>
                  <a:cubicBezTo>
                    <a:pt x="166370" y="0"/>
                    <a:pt x="169545" y="2540"/>
                    <a:pt x="173355" y="13335"/>
                  </a:cubicBezTo>
                  <a:lnTo>
                    <a:pt x="245110" y="241300"/>
                  </a:lnTo>
                  <a:lnTo>
                    <a:pt x="275590" y="241300"/>
                  </a:lnTo>
                  <a:lnTo>
                    <a:pt x="275590" y="279400"/>
                  </a:lnTo>
                  <a:lnTo>
                    <a:pt x="160655" y="279400"/>
                  </a:lnTo>
                  <a:lnTo>
                    <a:pt x="160655" y="241300"/>
                  </a:lnTo>
                  <a:lnTo>
                    <a:pt x="198755" y="241300"/>
                  </a:lnTo>
                  <a:lnTo>
                    <a:pt x="184150" y="191770"/>
                  </a:lnTo>
                  <a:cubicBezTo>
                    <a:pt x="160020" y="191770"/>
                    <a:pt x="113030" y="192405"/>
                    <a:pt x="87630" y="192405"/>
                  </a:cubicBezTo>
                  <a:lnTo>
                    <a:pt x="73025" y="241935"/>
                  </a:lnTo>
                  <a:lnTo>
                    <a:pt x="111125" y="241935"/>
                  </a:lnTo>
                  <a:lnTo>
                    <a:pt x="111125" y="280035"/>
                  </a:lnTo>
                  <a:lnTo>
                    <a:pt x="0" y="280035"/>
                  </a:lnTo>
                  <a:close/>
                </a:path>
              </a:pathLst>
            </a:custGeom>
            <a:grpFill/>
            <a:ln w="6350"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xmlns="" id="{5F47FA30-5DBF-4A98-5967-FEA47289F808}"/>
                </a:ext>
              </a:extLst>
            </p:cNvPr>
            <p:cNvSpPr/>
            <p:nvPr/>
          </p:nvSpPr>
          <p:spPr>
            <a:xfrm>
              <a:off x="9938384" y="597534"/>
              <a:ext cx="220345" cy="223520"/>
            </a:xfrm>
            <a:custGeom>
              <a:avLst/>
              <a:gdLst>
                <a:gd name="connsiteX0" fmla="*/ 137795 w 220345"/>
                <a:gd name="connsiteY0" fmla="*/ 17780 h 223520"/>
                <a:gd name="connsiteX1" fmla="*/ 137795 w 220345"/>
                <a:gd name="connsiteY1" fmla="*/ 0 h 223520"/>
                <a:gd name="connsiteX2" fmla="*/ 220345 w 220345"/>
                <a:gd name="connsiteY2" fmla="*/ 0 h 223520"/>
                <a:gd name="connsiteX3" fmla="*/ 220345 w 220345"/>
                <a:gd name="connsiteY3" fmla="*/ 17780 h 223520"/>
                <a:gd name="connsiteX4" fmla="*/ 189230 w 220345"/>
                <a:gd name="connsiteY4" fmla="*/ 17780 h 223520"/>
                <a:gd name="connsiteX5" fmla="*/ 189230 w 220345"/>
                <a:gd name="connsiteY5" fmla="*/ 133985 h 223520"/>
                <a:gd name="connsiteX6" fmla="*/ 173990 w 220345"/>
                <a:gd name="connsiteY6" fmla="*/ 213995 h 223520"/>
                <a:gd name="connsiteX7" fmla="*/ 133985 w 220345"/>
                <a:gd name="connsiteY7" fmla="*/ 223520 h 223520"/>
                <a:gd name="connsiteX8" fmla="*/ 84455 w 220345"/>
                <a:gd name="connsiteY8" fmla="*/ 223520 h 223520"/>
                <a:gd name="connsiteX9" fmla="*/ 45720 w 220345"/>
                <a:gd name="connsiteY9" fmla="*/ 213995 h 223520"/>
                <a:gd name="connsiteX10" fmla="*/ 30480 w 220345"/>
                <a:gd name="connsiteY10" fmla="*/ 133985 h 223520"/>
                <a:gd name="connsiteX11" fmla="*/ 30480 w 220345"/>
                <a:gd name="connsiteY11" fmla="*/ 17780 h 223520"/>
                <a:gd name="connsiteX12" fmla="*/ 0 w 220345"/>
                <a:gd name="connsiteY12" fmla="*/ 17780 h 223520"/>
                <a:gd name="connsiteX13" fmla="*/ 0 w 220345"/>
                <a:gd name="connsiteY13" fmla="*/ 0 h 223520"/>
                <a:gd name="connsiteX14" fmla="*/ 81915 w 220345"/>
                <a:gd name="connsiteY14" fmla="*/ 0 h 223520"/>
                <a:gd name="connsiteX15" fmla="*/ 81915 w 220345"/>
                <a:gd name="connsiteY15" fmla="*/ 17780 h 223520"/>
                <a:gd name="connsiteX16" fmla="*/ 48260 w 220345"/>
                <a:gd name="connsiteY16" fmla="*/ 17780 h 223520"/>
                <a:gd name="connsiteX17" fmla="*/ 48260 w 220345"/>
                <a:gd name="connsiteY17" fmla="*/ 135255 h 223520"/>
                <a:gd name="connsiteX18" fmla="*/ 59055 w 220345"/>
                <a:gd name="connsiteY18" fmla="*/ 199390 h 223520"/>
                <a:gd name="connsiteX19" fmla="*/ 88265 w 220345"/>
                <a:gd name="connsiteY19" fmla="*/ 206375 h 223520"/>
                <a:gd name="connsiteX20" fmla="*/ 131445 w 220345"/>
                <a:gd name="connsiteY20" fmla="*/ 206375 h 223520"/>
                <a:gd name="connsiteX21" fmla="*/ 160020 w 220345"/>
                <a:gd name="connsiteY21" fmla="*/ 199390 h 223520"/>
                <a:gd name="connsiteX22" fmla="*/ 170815 w 220345"/>
                <a:gd name="connsiteY22" fmla="*/ 135255 h 223520"/>
                <a:gd name="connsiteX23" fmla="*/ 170815 w 220345"/>
                <a:gd name="connsiteY23" fmla="*/ 17780 h 223520"/>
                <a:gd name="connsiteX24" fmla="*/ 137795 w 220345"/>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0345" h="223520">
                  <a:moveTo>
                    <a:pt x="137795" y="17780"/>
                  </a:moveTo>
                  <a:lnTo>
                    <a:pt x="137795" y="0"/>
                  </a:lnTo>
                  <a:lnTo>
                    <a:pt x="220345" y="0"/>
                  </a:lnTo>
                  <a:lnTo>
                    <a:pt x="220345" y="17780"/>
                  </a:lnTo>
                  <a:lnTo>
                    <a:pt x="189230" y="17780"/>
                  </a:lnTo>
                  <a:lnTo>
                    <a:pt x="189230" y="133985"/>
                  </a:lnTo>
                  <a:cubicBezTo>
                    <a:pt x="189230" y="186055"/>
                    <a:pt x="184785" y="202565"/>
                    <a:pt x="173990" y="213995"/>
                  </a:cubicBezTo>
                  <a:cubicBezTo>
                    <a:pt x="167005" y="220980"/>
                    <a:pt x="156210" y="223520"/>
                    <a:pt x="133985" y="223520"/>
                  </a:cubicBezTo>
                  <a:lnTo>
                    <a:pt x="84455" y="223520"/>
                  </a:lnTo>
                  <a:cubicBezTo>
                    <a:pt x="62230" y="223520"/>
                    <a:pt x="52705" y="220980"/>
                    <a:pt x="45720" y="213995"/>
                  </a:cubicBezTo>
                  <a:cubicBezTo>
                    <a:pt x="34925" y="203200"/>
                    <a:pt x="30480" y="186690"/>
                    <a:pt x="30480" y="133985"/>
                  </a:cubicBezTo>
                  <a:lnTo>
                    <a:pt x="30480" y="17780"/>
                  </a:lnTo>
                  <a:lnTo>
                    <a:pt x="0" y="17780"/>
                  </a:lnTo>
                  <a:lnTo>
                    <a:pt x="0" y="0"/>
                  </a:lnTo>
                  <a:lnTo>
                    <a:pt x="81915" y="0"/>
                  </a:lnTo>
                  <a:lnTo>
                    <a:pt x="81915" y="17780"/>
                  </a:lnTo>
                  <a:lnTo>
                    <a:pt x="48260" y="17780"/>
                  </a:lnTo>
                  <a:lnTo>
                    <a:pt x="48260" y="135255"/>
                  </a:lnTo>
                  <a:cubicBezTo>
                    <a:pt x="48260" y="181610"/>
                    <a:pt x="52705" y="192405"/>
                    <a:pt x="59055" y="199390"/>
                  </a:cubicBezTo>
                  <a:cubicBezTo>
                    <a:pt x="63500" y="203835"/>
                    <a:pt x="69215" y="206375"/>
                    <a:pt x="88265" y="206375"/>
                  </a:cubicBezTo>
                  <a:lnTo>
                    <a:pt x="131445" y="206375"/>
                  </a:lnTo>
                  <a:cubicBezTo>
                    <a:pt x="150495" y="206375"/>
                    <a:pt x="156210" y="203835"/>
                    <a:pt x="160020" y="199390"/>
                  </a:cubicBezTo>
                  <a:cubicBezTo>
                    <a:pt x="167005" y="192405"/>
                    <a:pt x="170815" y="182245"/>
                    <a:pt x="170815" y="135255"/>
                  </a:cubicBezTo>
                  <a:lnTo>
                    <a:pt x="170815" y="17780"/>
                  </a:lnTo>
                  <a:lnTo>
                    <a:pt x="137795" y="17780"/>
                  </a:lnTo>
                  <a:close/>
                </a:path>
              </a:pathLst>
            </a:custGeom>
            <a:grpFill/>
            <a:ln w="6350"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xmlns="" id="{814FC5CC-C6FD-F81E-87E3-CB289EB0640A}"/>
                </a:ext>
              </a:extLst>
            </p:cNvPr>
            <p:cNvSpPr/>
            <p:nvPr/>
          </p:nvSpPr>
          <p:spPr>
            <a:xfrm>
              <a:off x="10176509" y="597534"/>
              <a:ext cx="215900" cy="223520"/>
            </a:xfrm>
            <a:custGeom>
              <a:avLst/>
              <a:gdLst>
                <a:gd name="connsiteX0" fmla="*/ 168910 w 215900"/>
                <a:gd name="connsiteY0" fmla="*/ 17780 h 223520"/>
                <a:gd name="connsiteX1" fmla="*/ 134620 w 215900"/>
                <a:gd name="connsiteY1" fmla="*/ 17780 h 223520"/>
                <a:gd name="connsiteX2" fmla="*/ 134620 w 215900"/>
                <a:gd name="connsiteY2" fmla="*/ 0 h 223520"/>
                <a:gd name="connsiteX3" fmla="*/ 215900 w 215900"/>
                <a:gd name="connsiteY3" fmla="*/ 0 h 223520"/>
                <a:gd name="connsiteX4" fmla="*/ 215900 w 215900"/>
                <a:gd name="connsiteY4" fmla="*/ 17780 h 223520"/>
                <a:gd name="connsiteX5" fmla="*/ 186690 w 215900"/>
                <a:gd name="connsiteY5" fmla="*/ 17780 h 223520"/>
                <a:gd name="connsiteX6" fmla="*/ 186690 w 215900"/>
                <a:gd name="connsiteY6" fmla="*/ 223520 h 223520"/>
                <a:gd name="connsiteX7" fmla="*/ 165735 w 215900"/>
                <a:gd name="connsiteY7" fmla="*/ 223520 h 223520"/>
                <a:gd name="connsiteX8" fmla="*/ 153035 w 215900"/>
                <a:gd name="connsiteY8" fmla="*/ 215900 h 223520"/>
                <a:gd name="connsiteX9" fmla="*/ 50800 w 215900"/>
                <a:gd name="connsiteY9" fmla="*/ 17145 h 223520"/>
                <a:gd name="connsiteX10" fmla="*/ 47625 w 215900"/>
                <a:gd name="connsiteY10" fmla="*/ 17145 h 223520"/>
                <a:gd name="connsiteX11" fmla="*/ 47625 w 215900"/>
                <a:gd name="connsiteY11" fmla="*/ 208915 h 223520"/>
                <a:gd name="connsiteX12" fmla="*/ 81915 w 215900"/>
                <a:gd name="connsiteY12" fmla="*/ 208915 h 223520"/>
                <a:gd name="connsiteX13" fmla="*/ 81915 w 215900"/>
                <a:gd name="connsiteY13" fmla="*/ 222885 h 223520"/>
                <a:gd name="connsiteX14" fmla="*/ 0 w 215900"/>
                <a:gd name="connsiteY14" fmla="*/ 222885 h 223520"/>
                <a:gd name="connsiteX15" fmla="*/ 0 w 215900"/>
                <a:gd name="connsiteY15" fmla="*/ 208915 h 223520"/>
                <a:gd name="connsiteX16" fmla="*/ 29845 w 215900"/>
                <a:gd name="connsiteY16" fmla="*/ 208915 h 223520"/>
                <a:gd name="connsiteX17" fmla="*/ 29845 w 215900"/>
                <a:gd name="connsiteY17" fmla="*/ 17780 h 223520"/>
                <a:gd name="connsiteX18" fmla="*/ 0 w 215900"/>
                <a:gd name="connsiteY18" fmla="*/ 17780 h 223520"/>
                <a:gd name="connsiteX19" fmla="*/ 0 w 215900"/>
                <a:gd name="connsiteY19" fmla="*/ 0 h 223520"/>
                <a:gd name="connsiteX20" fmla="*/ 53340 w 215900"/>
                <a:gd name="connsiteY20" fmla="*/ 0 h 223520"/>
                <a:gd name="connsiteX21" fmla="*/ 66040 w 215900"/>
                <a:gd name="connsiteY21" fmla="*/ 7620 h 223520"/>
                <a:gd name="connsiteX22" fmla="*/ 167640 w 215900"/>
                <a:gd name="connsiteY22" fmla="*/ 204470 h 223520"/>
                <a:gd name="connsiteX23" fmla="*/ 168910 w 215900"/>
                <a:gd name="connsiteY23" fmla="*/ 204470 h 223520"/>
                <a:gd name="connsiteX24" fmla="*/ 168910 w 215900"/>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5900" h="223520">
                  <a:moveTo>
                    <a:pt x="168910" y="17780"/>
                  </a:moveTo>
                  <a:lnTo>
                    <a:pt x="134620" y="17780"/>
                  </a:lnTo>
                  <a:lnTo>
                    <a:pt x="134620" y="0"/>
                  </a:lnTo>
                  <a:lnTo>
                    <a:pt x="215900" y="0"/>
                  </a:lnTo>
                  <a:lnTo>
                    <a:pt x="215900" y="17780"/>
                  </a:lnTo>
                  <a:lnTo>
                    <a:pt x="186690" y="17780"/>
                  </a:lnTo>
                  <a:lnTo>
                    <a:pt x="186690" y="223520"/>
                  </a:lnTo>
                  <a:lnTo>
                    <a:pt x="165735" y="223520"/>
                  </a:lnTo>
                  <a:cubicBezTo>
                    <a:pt x="158750" y="223520"/>
                    <a:pt x="156210" y="221615"/>
                    <a:pt x="153035" y="215900"/>
                  </a:cubicBezTo>
                  <a:lnTo>
                    <a:pt x="50800" y="17145"/>
                  </a:lnTo>
                  <a:lnTo>
                    <a:pt x="47625" y="17145"/>
                  </a:lnTo>
                  <a:lnTo>
                    <a:pt x="47625" y="208915"/>
                  </a:lnTo>
                  <a:lnTo>
                    <a:pt x="81915" y="208915"/>
                  </a:lnTo>
                  <a:lnTo>
                    <a:pt x="81915" y="222885"/>
                  </a:lnTo>
                  <a:lnTo>
                    <a:pt x="0" y="222885"/>
                  </a:lnTo>
                  <a:lnTo>
                    <a:pt x="0" y="208915"/>
                  </a:lnTo>
                  <a:lnTo>
                    <a:pt x="29845" y="208915"/>
                  </a:lnTo>
                  <a:lnTo>
                    <a:pt x="29845" y="17780"/>
                  </a:lnTo>
                  <a:lnTo>
                    <a:pt x="0" y="17780"/>
                  </a:lnTo>
                  <a:lnTo>
                    <a:pt x="0" y="0"/>
                  </a:lnTo>
                  <a:lnTo>
                    <a:pt x="53340" y="0"/>
                  </a:lnTo>
                  <a:cubicBezTo>
                    <a:pt x="60325" y="0"/>
                    <a:pt x="62865" y="1905"/>
                    <a:pt x="66040" y="7620"/>
                  </a:cubicBezTo>
                  <a:lnTo>
                    <a:pt x="167640" y="204470"/>
                  </a:lnTo>
                  <a:lnTo>
                    <a:pt x="168910" y="204470"/>
                  </a:lnTo>
                  <a:lnTo>
                    <a:pt x="168910" y="17780"/>
                  </a:lnTo>
                  <a:close/>
                </a:path>
              </a:pathLst>
            </a:custGeom>
            <a:grpFill/>
            <a:ln w="6350"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xmlns="" id="{766B4ADB-ACB7-33A2-61FB-A528709EDC4D}"/>
                </a:ext>
              </a:extLst>
            </p:cNvPr>
            <p:cNvSpPr/>
            <p:nvPr/>
          </p:nvSpPr>
          <p:spPr>
            <a:xfrm>
              <a:off x="10415905"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xmlns="" id="{106C44DC-AE7F-0BEF-1475-630E14AC4995}"/>
                </a:ext>
              </a:extLst>
            </p:cNvPr>
            <p:cNvSpPr/>
            <p:nvPr/>
          </p:nvSpPr>
          <p:spPr>
            <a:xfrm>
              <a:off x="10520680" y="597534"/>
              <a:ext cx="220344" cy="224790"/>
            </a:xfrm>
            <a:custGeom>
              <a:avLst/>
              <a:gdLst>
                <a:gd name="connsiteX0" fmla="*/ 0 w 220344"/>
                <a:gd name="connsiteY0" fmla="*/ 17780 h 224790"/>
                <a:gd name="connsiteX1" fmla="*/ 0 w 220344"/>
                <a:gd name="connsiteY1" fmla="*/ 0 h 224790"/>
                <a:gd name="connsiteX2" fmla="*/ 79375 w 220344"/>
                <a:gd name="connsiteY2" fmla="*/ 0 h 224790"/>
                <a:gd name="connsiteX3" fmla="*/ 79375 w 220344"/>
                <a:gd name="connsiteY3" fmla="*/ 17780 h 224790"/>
                <a:gd name="connsiteX4" fmla="*/ 48895 w 220344"/>
                <a:gd name="connsiteY4" fmla="*/ 17780 h 224790"/>
                <a:gd name="connsiteX5" fmla="*/ 107314 w 220344"/>
                <a:gd name="connsiteY5" fmla="*/ 205740 h 224790"/>
                <a:gd name="connsiteX6" fmla="*/ 113664 w 220344"/>
                <a:gd name="connsiteY6" fmla="*/ 205740 h 224790"/>
                <a:gd name="connsiteX7" fmla="*/ 172085 w 220344"/>
                <a:gd name="connsiteY7" fmla="*/ 17780 h 224790"/>
                <a:gd name="connsiteX8" fmla="*/ 142239 w 220344"/>
                <a:gd name="connsiteY8" fmla="*/ 17780 h 224790"/>
                <a:gd name="connsiteX9" fmla="*/ 142239 w 220344"/>
                <a:gd name="connsiteY9" fmla="*/ 0 h 224790"/>
                <a:gd name="connsiteX10" fmla="*/ 220345 w 220344"/>
                <a:gd name="connsiteY10" fmla="*/ 0 h 224790"/>
                <a:gd name="connsiteX11" fmla="*/ 220345 w 220344"/>
                <a:gd name="connsiteY11" fmla="*/ 17780 h 224790"/>
                <a:gd name="connsiteX12" fmla="*/ 191770 w 220344"/>
                <a:gd name="connsiteY12" fmla="*/ 17780 h 224790"/>
                <a:gd name="connsiteX13" fmla="*/ 127000 w 220344"/>
                <a:gd name="connsiteY13" fmla="*/ 215900 h 224790"/>
                <a:gd name="connsiteX14" fmla="*/ 114300 w 220344"/>
                <a:gd name="connsiteY14" fmla="*/ 224790 h 224790"/>
                <a:gd name="connsiteX15" fmla="*/ 105410 w 220344"/>
                <a:gd name="connsiteY15" fmla="*/ 224790 h 224790"/>
                <a:gd name="connsiteX16" fmla="*/ 92710 w 220344"/>
                <a:gd name="connsiteY16" fmla="*/ 215900 h 224790"/>
                <a:gd name="connsiteX17" fmla="*/ 28575 w 220344"/>
                <a:gd name="connsiteY17" fmla="*/ 17780 h 224790"/>
                <a:gd name="connsiteX18" fmla="*/ 0 w 220344"/>
                <a:gd name="connsiteY18" fmla="*/ 1778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344" h="224790">
                  <a:moveTo>
                    <a:pt x="0" y="17780"/>
                  </a:moveTo>
                  <a:lnTo>
                    <a:pt x="0" y="0"/>
                  </a:lnTo>
                  <a:lnTo>
                    <a:pt x="79375" y="0"/>
                  </a:lnTo>
                  <a:lnTo>
                    <a:pt x="79375" y="17780"/>
                  </a:lnTo>
                  <a:lnTo>
                    <a:pt x="48895" y="17780"/>
                  </a:lnTo>
                  <a:lnTo>
                    <a:pt x="107314" y="205740"/>
                  </a:lnTo>
                  <a:lnTo>
                    <a:pt x="113664" y="205740"/>
                  </a:lnTo>
                  <a:lnTo>
                    <a:pt x="172085" y="17780"/>
                  </a:lnTo>
                  <a:lnTo>
                    <a:pt x="142239" y="17780"/>
                  </a:lnTo>
                  <a:lnTo>
                    <a:pt x="142239" y="0"/>
                  </a:lnTo>
                  <a:lnTo>
                    <a:pt x="220345" y="0"/>
                  </a:lnTo>
                  <a:lnTo>
                    <a:pt x="220345" y="17780"/>
                  </a:lnTo>
                  <a:lnTo>
                    <a:pt x="191770" y="17780"/>
                  </a:lnTo>
                  <a:lnTo>
                    <a:pt x="127000" y="215900"/>
                  </a:lnTo>
                  <a:cubicBezTo>
                    <a:pt x="124460" y="224155"/>
                    <a:pt x="123189" y="224790"/>
                    <a:pt x="114300" y="224790"/>
                  </a:cubicBezTo>
                  <a:lnTo>
                    <a:pt x="105410" y="224790"/>
                  </a:lnTo>
                  <a:cubicBezTo>
                    <a:pt x="97155" y="224790"/>
                    <a:pt x="94614" y="222885"/>
                    <a:pt x="92710" y="215900"/>
                  </a:cubicBezTo>
                  <a:lnTo>
                    <a:pt x="28575" y="17780"/>
                  </a:lnTo>
                  <a:lnTo>
                    <a:pt x="0" y="17780"/>
                  </a:lnTo>
                  <a:close/>
                </a:path>
              </a:pathLst>
            </a:custGeom>
            <a:grpFill/>
            <a:ln w="6350"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xmlns="" id="{4783D55E-CE39-9B5C-4938-2444863AC790}"/>
                </a:ext>
              </a:extLst>
            </p:cNvPr>
            <p:cNvSpPr/>
            <p:nvPr/>
          </p:nvSpPr>
          <p:spPr>
            <a:xfrm>
              <a:off x="10762615" y="597534"/>
              <a:ext cx="169544" cy="222884"/>
            </a:xfrm>
            <a:custGeom>
              <a:avLst/>
              <a:gdLst>
                <a:gd name="connsiteX0" fmla="*/ 0 w 169544"/>
                <a:gd name="connsiteY0" fmla="*/ 0 h 222884"/>
                <a:gd name="connsiteX1" fmla="*/ 0 w 169544"/>
                <a:gd name="connsiteY1" fmla="*/ 17780 h 222884"/>
                <a:gd name="connsiteX2" fmla="*/ 30480 w 169544"/>
                <a:gd name="connsiteY2" fmla="*/ 17780 h 222884"/>
                <a:gd name="connsiteX3" fmla="*/ 30480 w 169544"/>
                <a:gd name="connsiteY3" fmla="*/ 205105 h 222884"/>
                <a:gd name="connsiteX4" fmla="*/ 0 w 169544"/>
                <a:gd name="connsiteY4" fmla="*/ 205105 h 222884"/>
                <a:gd name="connsiteX5" fmla="*/ 0 w 169544"/>
                <a:gd name="connsiteY5" fmla="*/ 222885 h 222884"/>
                <a:gd name="connsiteX6" fmla="*/ 169545 w 169544"/>
                <a:gd name="connsiteY6" fmla="*/ 222885 h 222884"/>
                <a:gd name="connsiteX7" fmla="*/ 169545 w 169544"/>
                <a:gd name="connsiteY7" fmla="*/ 175895 h 222884"/>
                <a:gd name="connsiteX8" fmla="*/ 152400 w 169544"/>
                <a:gd name="connsiteY8" fmla="*/ 175895 h 222884"/>
                <a:gd name="connsiteX9" fmla="*/ 152400 w 169544"/>
                <a:gd name="connsiteY9" fmla="*/ 205105 h 222884"/>
                <a:gd name="connsiteX10" fmla="*/ 48260 w 169544"/>
                <a:gd name="connsiteY10" fmla="*/ 205105 h 222884"/>
                <a:gd name="connsiteX11" fmla="*/ 48260 w 169544"/>
                <a:gd name="connsiteY11" fmla="*/ 116205 h 222884"/>
                <a:gd name="connsiteX12" fmla="*/ 126365 w 169544"/>
                <a:gd name="connsiteY12" fmla="*/ 116205 h 222884"/>
                <a:gd name="connsiteX13" fmla="*/ 126365 w 169544"/>
                <a:gd name="connsiteY13" fmla="*/ 98425 h 222884"/>
                <a:gd name="connsiteX14" fmla="*/ 48260 w 169544"/>
                <a:gd name="connsiteY14" fmla="*/ 98425 h 222884"/>
                <a:gd name="connsiteX15" fmla="*/ 48260 w 169544"/>
                <a:gd name="connsiteY15" fmla="*/ 17780 h 222884"/>
                <a:gd name="connsiteX16" fmla="*/ 152400 w 169544"/>
                <a:gd name="connsiteY16" fmla="*/ 17780 h 222884"/>
                <a:gd name="connsiteX17" fmla="*/ 152400 w 169544"/>
                <a:gd name="connsiteY17" fmla="*/ 46355 h 222884"/>
                <a:gd name="connsiteX18" fmla="*/ 169545 w 169544"/>
                <a:gd name="connsiteY18" fmla="*/ 46355 h 222884"/>
                <a:gd name="connsiteX19" fmla="*/ 169545 w 169544"/>
                <a:gd name="connsiteY19"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9544" h="222884">
                  <a:moveTo>
                    <a:pt x="0" y="0"/>
                  </a:moveTo>
                  <a:lnTo>
                    <a:pt x="0" y="17780"/>
                  </a:lnTo>
                  <a:lnTo>
                    <a:pt x="30480" y="17780"/>
                  </a:lnTo>
                  <a:lnTo>
                    <a:pt x="30480" y="205105"/>
                  </a:lnTo>
                  <a:lnTo>
                    <a:pt x="0" y="205105"/>
                  </a:lnTo>
                  <a:lnTo>
                    <a:pt x="0" y="222885"/>
                  </a:lnTo>
                  <a:lnTo>
                    <a:pt x="169545" y="222885"/>
                  </a:lnTo>
                  <a:lnTo>
                    <a:pt x="169545" y="175895"/>
                  </a:lnTo>
                  <a:lnTo>
                    <a:pt x="152400" y="175895"/>
                  </a:lnTo>
                  <a:lnTo>
                    <a:pt x="152400" y="205105"/>
                  </a:lnTo>
                  <a:lnTo>
                    <a:pt x="48260" y="205105"/>
                  </a:lnTo>
                  <a:lnTo>
                    <a:pt x="48260" y="116205"/>
                  </a:lnTo>
                  <a:lnTo>
                    <a:pt x="126365" y="116205"/>
                  </a:lnTo>
                  <a:lnTo>
                    <a:pt x="126365" y="98425"/>
                  </a:lnTo>
                  <a:lnTo>
                    <a:pt x="48260" y="98425"/>
                  </a:lnTo>
                  <a:lnTo>
                    <a:pt x="48260" y="17780"/>
                  </a:lnTo>
                  <a:lnTo>
                    <a:pt x="152400" y="17780"/>
                  </a:lnTo>
                  <a:lnTo>
                    <a:pt x="152400" y="46355"/>
                  </a:lnTo>
                  <a:lnTo>
                    <a:pt x="169545" y="46355"/>
                  </a:lnTo>
                  <a:lnTo>
                    <a:pt x="169545" y="0"/>
                  </a:lnTo>
                  <a:close/>
                </a:path>
              </a:pathLst>
            </a:custGeom>
            <a:grpFill/>
            <a:ln w="6350"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xmlns="" id="{0C98646F-9866-B4CC-7EC2-699388A8649B}"/>
                </a:ext>
              </a:extLst>
            </p:cNvPr>
            <p:cNvSpPr/>
            <p:nvPr/>
          </p:nvSpPr>
          <p:spPr>
            <a:xfrm>
              <a:off x="10967084" y="597534"/>
              <a:ext cx="203200" cy="223520"/>
            </a:xfrm>
            <a:custGeom>
              <a:avLst/>
              <a:gdLst>
                <a:gd name="connsiteX0" fmla="*/ 118110 w 203200"/>
                <a:gd name="connsiteY0" fmla="*/ 104775 h 223520"/>
                <a:gd name="connsiteX1" fmla="*/ 141605 w 203200"/>
                <a:gd name="connsiteY1" fmla="*/ 98425 h 223520"/>
                <a:gd name="connsiteX2" fmla="*/ 151765 w 203200"/>
                <a:gd name="connsiteY2" fmla="*/ 60325 h 223520"/>
                <a:gd name="connsiteX3" fmla="*/ 142240 w 203200"/>
                <a:gd name="connsiteY3" fmla="*/ 23495 h 223520"/>
                <a:gd name="connsiteX4" fmla="*/ 118745 w 203200"/>
                <a:gd name="connsiteY4" fmla="*/ 17780 h 223520"/>
                <a:gd name="connsiteX5" fmla="*/ 48260 w 203200"/>
                <a:gd name="connsiteY5" fmla="*/ 17780 h 223520"/>
                <a:gd name="connsiteX6" fmla="*/ 48260 w 203200"/>
                <a:gd name="connsiteY6" fmla="*/ 104775 h 223520"/>
                <a:gd name="connsiteX7" fmla="*/ 118110 w 203200"/>
                <a:gd name="connsiteY7" fmla="*/ 104775 h 223520"/>
                <a:gd name="connsiteX8" fmla="*/ 171450 w 203200"/>
                <a:gd name="connsiteY8" fmla="*/ 205105 h 223520"/>
                <a:gd name="connsiteX9" fmla="*/ 203200 w 203200"/>
                <a:gd name="connsiteY9" fmla="*/ 205105 h 223520"/>
                <a:gd name="connsiteX10" fmla="*/ 203200 w 203200"/>
                <a:gd name="connsiteY10" fmla="*/ 222885 h 223520"/>
                <a:gd name="connsiteX11" fmla="*/ 168910 w 203200"/>
                <a:gd name="connsiteY11" fmla="*/ 222885 h 223520"/>
                <a:gd name="connsiteX12" fmla="*/ 156845 w 203200"/>
                <a:gd name="connsiteY12" fmla="*/ 219710 h 223520"/>
                <a:gd name="connsiteX13" fmla="*/ 150495 w 203200"/>
                <a:gd name="connsiteY13" fmla="*/ 165735 h 223520"/>
                <a:gd name="connsiteX14" fmla="*/ 142240 w 203200"/>
                <a:gd name="connsiteY14" fmla="*/ 128270 h 223520"/>
                <a:gd name="connsiteX15" fmla="*/ 116205 w 203200"/>
                <a:gd name="connsiteY15" fmla="*/ 122555 h 223520"/>
                <a:gd name="connsiteX16" fmla="*/ 47625 w 203200"/>
                <a:gd name="connsiteY16" fmla="*/ 122555 h 223520"/>
                <a:gd name="connsiteX17" fmla="*/ 47625 w 203200"/>
                <a:gd name="connsiteY17" fmla="*/ 205740 h 223520"/>
                <a:gd name="connsiteX18" fmla="*/ 81915 w 203200"/>
                <a:gd name="connsiteY18" fmla="*/ 205740 h 223520"/>
                <a:gd name="connsiteX19" fmla="*/ 81915 w 203200"/>
                <a:gd name="connsiteY19" fmla="*/ 223520 h 223520"/>
                <a:gd name="connsiteX20" fmla="*/ 0 w 203200"/>
                <a:gd name="connsiteY20" fmla="*/ 223520 h 223520"/>
                <a:gd name="connsiteX21" fmla="*/ 0 w 203200"/>
                <a:gd name="connsiteY21" fmla="*/ 205740 h 223520"/>
                <a:gd name="connsiteX22" fmla="*/ 30480 w 203200"/>
                <a:gd name="connsiteY22" fmla="*/ 205740 h 223520"/>
                <a:gd name="connsiteX23" fmla="*/ 30480 w 203200"/>
                <a:gd name="connsiteY23" fmla="*/ 17780 h 223520"/>
                <a:gd name="connsiteX24" fmla="*/ 0 w 203200"/>
                <a:gd name="connsiteY24" fmla="*/ 17780 h 223520"/>
                <a:gd name="connsiteX25" fmla="*/ 0 w 203200"/>
                <a:gd name="connsiteY25" fmla="*/ 0 h 223520"/>
                <a:gd name="connsiteX26" fmla="*/ 123190 w 203200"/>
                <a:gd name="connsiteY26" fmla="*/ 0 h 223520"/>
                <a:gd name="connsiteX27" fmla="*/ 156210 w 203200"/>
                <a:gd name="connsiteY27" fmla="*/ 9525 h 223520"/>
                <a:gd name="connsiteX28" fmla="*/ 170180 w 203200"/>
                <a:gd name="connsiteY28" fmla="*/ 60325 h 223520"/>
                <a:gd name="connsiteX29" fmla="*/ 139700 w 203200"/>
                <a:gd name="connsiteY29" fmla="*/ 114300 h 223520"/>
                <a:gd name="connsiteX30" fmla="*/ 144780 w 203200"/>
                <a:gd name="connsiteY30" fmla="*/ 114935 h 223520"/>
                <a:gd name="connsiteX31" fmla="*/ 170180 w 203200"/>
                <a:gd name="connsiteY31" fmla="*/ 165735 h 223520"/>
                <a:gd name="connsiteX32" fmla="*/ 171450 w 203200"/>
                <a:gd name="connsiteY32" fmla="*/ 205105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3200" h="223520">
                  <a:moveTo>
                    <a:pt x="118110" y="104775"/>
                  </a:moveTo>
                  <a:cubicBezTo>
                    <a:pt x="131445" y="104775"/>
                    <a:pt x="137160" y="102870"/>
                    <a:pt x="141605" y="98425"/>
                  </a:cubicBezTo>
                  <a:cubicBezTo>
                    <a:pt x="146050" y="93980"/>
                    <a:pt x="151765" y="87630"/>
                    <a:pt x="151765" y="60325"/>
                  </a:cubicBezTo>
                  <a:cubicBezTo>
                    <a:pt x="151765" y="33020"/>
                    <a:pt x="147320" y="27940"/>
                    <a:pt x="142240" y="23495"/>
                  </a:cubicBezTo>
                  <a:cubicBezTo>
                    <a:pt x="137795" y="19050"/>
                    <a:pt x="130810" y="17780"/>
                    <a:pt x="118745" y="17780"/>
                  </a:cubicBezTo>
                  <a:lnTo>
                    <a:pt x="48260" y="17780"/>
                  </a:lnTo>
                  <a:lnTo>
                    <a:pt x="48260" y="104775"/>
                  </a:lnTo>
                  <a:lnTo>
                    <a:pt x="118110" y="104775"/>
                  </a:lnTo>
                  <a:close/>
                  <a:moveTo>
                    <a:pt x="171450" y="205105"/>
                  </a:moveTo>
                  <a:lnTo>
                    <a:pt x="203200" y="205105"/>
                  </a:lnTo>
                  <a:lnTo>
                    <a:pt x="203200" y="222885"/>
                  </a:lnTo>
                  <a:lnTo>
                    <a:pt x="168910" y="222885"/>
                  </a:lnTo>
                  <a:cubicBezTo>
                    <a:pt x="162560" y="222885"/>
                    <a:pt x="159385" y="222250"/>
                    <a:pt x="156845" y="219710"/>
                  </a:cubicBezTo>
                  <a:cubicBezTo>
                    <a:pt x="153035" y="215900"/>
                    <a:pt x="151765" y="211455"/>
                    <a:pt x="150495" y="165735"/>
                  </a:cubicBezTo>
                  <a:cubicBezTo>
                    <a:pt x="149860" y="140335"/>
                    <a:pt x="146685" y="132715"/>
                    <a:pt x="142240" y="128270"/>
                  </a:cubicBezTo>
                  <a:cubicBezTo>
                    <a:pt x="137160" y="122555"/>
                    <a:pt x="130175" y="122555"/>
                    <a:pt x="116205" y="122555"/>
                  </a:cubicBezTo>
                  <a:lnTo>
                    <a:pt x="47625" y="122555"/>
                  </a:lnTo>
                  <a:lnTo>
                    <a:pt x="47625" y="205740"/>
                  </a:lnTo>
                  <a:lnTo>
                    <a:pt x="81915" y="205740"/>
                  </a:lnTo>
                  <a:lnTo>
                    <a:pt x="81915" y="223520"/>
                  </a:lnTo>
                  <a:lnTo>
                    <a:pt x="0" y="223520"/>
                  </a:lnTo>
                  <a:lnTo>
                    <a:pt x="0" y="205740"/>
                  </a:lnTo>
                  <a:lnTo>
                    <a:pt x="30480" y="205740"/>
                  </a:lnTo>
                  <a:lnTo>
                    <a:pt x="30480" y="17780"/>
                  </a:lnTo>
                  <a:lnTo>
                    <a:pt x="0" y="17780"/>
                  </a:lnTo>
                  <a:lnTo>
                    <a:pt x="0" y="0"/>
                  </a:lnTo>
                  <a:lnTo>
                    <a:pt x="123190" y="0"/>
                  </a:lnTo>
                  <a:cubicBezTo>
                    <a:pt x="139700" y="0"/>
                    <a:pt x="149225" y="1905"/>
                    <a:pt x="156210" y="9525"/>
                  </a:cubicBezTo>
                  <a:cubicBezTo>
                    <a:pt x="165100" y="18415"/>
                    <a:pt x="170180" y="28575"/>
                    <a:pt x="170180" y="60325"/>
                  </a:cubicBezTo>
                  <a:cubicBezTo>
                    <a:pt x="170180" y="98425"/>
                    <a:pt x="159385" y="109220"/>
                    <a:pt x="139700" y="114300"/>
                  </a:cubicBezTo>
                  <a:lnTo>
                    <a:pt x="144780" y="114935"/>
                  </a:lnTo>
                  <a:cubicBezTo>
                    <a:pt x="165735" y="119380"/>
                    <a:pt x="168275" y="127635"/>
                    <a:pt x="170180" y="165735"/>
                  </a:cubicBezTo>
                  <a:cubicBezTo>
                    <a:pt x="170180" y="194945"/>
                    <a:pt x="170815" y="197485"/>
                    <a:pt x="171450" y="205105"/>
                  </a:cubicBezTo>
                  <a:close/>
                </a:path>
              </a:pathLst>
            </a:custGeom>
            <a:grpFill/>
            <a:ln w="6350"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xmlns="" id="{9588690A-6024-D8F5-D5D7-FFDE29F80864}"/>
                </a:ext>
              </a:extLst>
            </p:cNvPr>
            <p:cNvSpPr/>
            <p:nvPr/>
          </p:nvSpPr>
          <p:spPr>
            <a:xfrm>
              <a:off x="11202034" y="597534"/>
              <a:ext cx="158750" cy="222884"/>
            </a:xfrm>
            <a:custGeom>
              <a:avLst/>
              <a:gdLst>
                <a:gd name="connsiteX0" fmla="*/ 145415 w 158750"/>
                <a:gd name="connsiteY0" fmla="*/ 213360 h 222884"/>
                <a:gd name="connsiteX1" fmla="*/ 114300 w 158750"/>
                <a:gd name="connsiteY1" fmla="*/ 222885 h 222884"/>
                <a:gd name="connsiteX2" fmla="*/ 42545 w 158750"/>
                <a:gd name="connsiteY2" fmla="*/ 222885 h 222884"/>
                <a:gd name="connsiteX3" fmla="*/ 11430 w 158750"/>
                <a:gd name="connsiteY3" fmla="*/ 213995 h 222884"/>
                <a:gd name="connsiteX4" fmla="*/ 0 w 158750"/>
                <a:gd name="connsiteY4" fmla="*/ 157480 h 222884"/>
                <a:gd name="connsiteX5" fmla="*/ 17780 w 158750"/>
                <a:gd name="connsiteY5" fmla="*/ 157480 h 222884"/>
                <a:gd name="connsiteX6" fmla="*/ 25400 w 158750"/>
                <a:gd name="connsiteY6" fmla="*/ 198755 h 222884"/>
                <a:gd name="connsiteX7" fmla="*/ 46355 w 158750"/>
                <a:gd name="connsiteY7" fmla="*/ 205105 h 222884"/>
                <a:gd name="connsiteX8" fmla="*/ 113030 w 158750"/>
                <a:gd name="connsiteY8" fmla="*/ 205105 h 222884"/>
                <a:gd name="connsiteX9" fmla="*/ 134620 w 158750"/>
                <a:gd name="connsiteY9" fmla="*/ 198755 h 222884"/>
                <a:gd name="connsiteX10" fmla="*/ 140335 w 158750"/>
                <a:gd name="connsiteY10" fmla="*/ 163830 h 222884"/>
                <a:gd name="connsiteX11" fmla="*/ 135255 w 158750"/>
                <a:gd name="connsiteY11" fmla="*/ 132715 h 222884"/>
                <a:gd name="connsiteX12" fmla="*/ 111125 w 158750"/>
                <a:gd name="connsiteY12" fmla="*/ 125730 h 222884"/>
                <a:gd name="connsiteX13" fmla="*/ 46990 w 158750"/>
                <a:gd name="connsiteY13" fmla="*/ 118110 h 222884"/>
                <a:gd name="connsiteX14" fmla="*/ 13970 w 158750"/>
                <a:gd name="connsiteY14" fmla="*/ 104140 h 222884"/>
                <a:gd name="connsiteX15" fmla="*/ 3810 w 158750"/>
                <a:gd name="connsiteY15" fmla="*/ 58420 h 222884"/>
                <a:gd name="connsiteX16" fmla="*/ 16510 w 158750"/>
                <a:gd name="connsiteY16" fmla="*/ 9525 h 222884"/>
                <a:gd name="connsiteX17" fmla="*/ 47625 w 158750"/>
                <a:gd name="connsiteY17" fmla="*/ 0 h 222884"/>
                <a:gd name="connsiteX18" fmla="*/ 112395 w 158750"/>
                <a:gd name="connsiteY18" fmla="*/ 0 h 222884"/>
                <a:gd name="connsiteX19" fmla="*/ 143510 w 158750"/>
                <a:gd name="connsiteY19" fmla="*/ 8890 h 222884"/>
                <a:gd name="connsiteX20" fmla="*/ 154940 w 158750"/>
                <a:gd name="connsiteY20" fmla="*/ 62865 h 222884"/>
                <a:gd name="connsiteX21" fmla="*/ 137160 w 158750"/>
                <a:gd name="connsiteY21" fmla="*/ 62865 h 222884"/>
                <a:gd name="connsiteX22" fmla="*/ 129540 w 158750"/>
                <a:gd name="connsiteY22" fmla="*/ 23495 h 222884"/>
                <a:gd name="connsiteX23" fmla="*/ 108585 w 158750"/>
                <a:gd name="connsiteY23" fmla="*/ 17145 h 222884"/>
                <a:gd name="connsiteX24" fmla="*/ 51435 w 158750"/>
                <a:gd name="connsiteY24" fmla="*/ 17145 h 222884"/>
                <a:gd name="connsiteX25" fmla="*/ 29845 w 158750"/>
                <a:gd name="connsiteY25" fmla="*/ 23495 h 222884"/>
                <a:gd name="connsiteX26" fmla="*/ 22225 w 158750"/>
                <a:gd name="connsiteY26" fmla="*/ 57785 h 222884"/>
                <a:gd name="connsiteX27" fmla="*/ 29210 w 158750"/>
                <a:gd name="connsiteY27" fmla="*/ 92075 h 222884"/>
                <a:gd name="connsiteX28" fmla="*/ 53340 w 158750"/>
                <a:gd name="connsiteY28" fmla="*/ 99060 h 222884"/>
                <a:gd name="connsiteX29" fmla="*/ 115570 w 158750"/>
                <a:gd name="connsiteY29" fmla="*/ 105410 h 222884"/>
                <a:gd name="connsiteX30" fmla="*/ 148590 w 158750"/>
                <a:gd name="connsiteY30" fmla="*/ 116205 h 222884"/>
                <a:gd name="connsiteX31" fmla="*/ 158750 w 158750"/>
                <a:gd name="connsiteY31" fmla="*/ 163830 h 222884"/>
                <a:gd name="connsiteX32" fmla="*/ 145415 w 158750"/>
                <a:gd name="connsiteY32" fmla="*/ 21336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750" h="222884">
                  <a:moveTo>
                    <a:pt x="145415" y="213360"/>
                  </a:moveTo>
                  <a:cubicBezTo>
                    <a:pt x="139700" y="219710"/>
                    <a:pt x="130810" y="222885"/>
                    <a:pt x="114300" y="222885"/>
                  </a:cubicBezTo>
                  <a:lnTo>
                    <a:pt x="42545" y="222885"/>
                  </a:lnTo>
                  <a:cubicBezTo>
                    <a:pt x="26670" y="222885"/>
                    <a:pt x="17780" y="220345"/>
                    <a:pt x="11430" y="213995"/>
                  </a:cubicBezTo>
                  <a:cubicBezTo>
                    <a:pt x="3175" y="205740"/>
                    <a:pt x="0" y="198120"/>
                    <a:pt x="0" y="157480"/>
                  </a:cubicBezTo>
                  <a:lnTo>
                    <a:pt x="17780" y="157480"/>
                  </a:lnTo>
                  <a:cubicBezTo>
                    <a:pt x="18415" y="191770"/>
                    <a:pt x="20320" y="193675"/>
                    <a:pt x="25400" y="198755"/>
                  </a:cubicBezTo>
                  <a:cubicBezTo>
                    <a:pt x="29845" y="203200"/>
                    <a:pt x="35560" y="205105"/>
                    <a:pt x="46355" y="205105"/>
                  </a:cubicBezTo>
                  <a:lnTo>
                    <a:pt x="113030" y="205105"/>
                  </a:lnTo>
                  <a:cubicBezTo>
                    <a:pt x="124460" y="205105"/>
                    <a:pt x="130175" y="203200"/>
                    <a:pt x="134620" y="198755"/>
                  </a:cubicBezTo>
                  <a:cubicBezTo>
                    <a:pt x="140335" y="193675"/>
                    <a:pt x="140335" y="187325"/>
                    <a:pt x="140335" y="163830"/>
                  </a:cubicBezTo>
                  <a:cubicBezTo>
                    <a:pt x="140335" y="139700"/>
                    <a:pt x="140970" y="138430"/>
                    <a:pt x="135255" y="132715"/>
                  </a:cubicBezTo>
                  <a:cubicBezTo>
                    <a:pt x="130810" y="128270"/>
                    <a:pt x="126365" y="127635"/>
                    <a:pt x="111125" y="125730"/>
                  </a:cubicBezTo>
                  <a:lnTo>
                    <a:pt x="46990" y="118110"/>
                  </a:lnTo>
                  <a:cubicBezTo>
                    <a:pt x="27305" y="116205"/>
                    <a:pt x="19050" y="109855"/>
                    <a:pt x="13970" y="104140"/>
                  </a:cubicBezTo>
                  <a:cubicBezTo>
                    <a:pt x="6985" y="97155"/>
                    <a:pt x="3810" y="86995"/>
                    <a:pt x="3810" y="58420"/>
                  </a:cubicBezTo>
                  <a:cubicBezTo>
                    <a:pt x="3810" y="32385"/>
                    <a:pt x="7620" y="18415"/>
                    <a:pt x="16510" y="9525"/>
                  </a:cubicBezTo>
                  <a:cubicBezTo>
                    <a:pt x="22860" y="3810"/>
                    <a:pt x="31115" y="0"/>
                    <a:pt x="47625" y="0"/>
                  </a:cubicBezTo>
                  <a:lnTo>
                    <a:pt x="112395" y="0"/>
                  </a:lnTo>
                  <a:cubicBezTo>
                    <a:pt x="128270" y="0"/>
                    <a:pt x="137160" y="2540"/>
                    <a:pt x="143510" y="8890"/>
                  </a:cubicBezTo>
                  <a:cubicBezTo>
                    <a:pt x="152400" y="17780"/>
                    <a:pt x="154940" y="26670"/>
                    <a:pt x="154940" y="62865"/>
                  </a:cubicBezTo>
                  <a:lnTo>
                    <a:pt x="137160" y="62865"/>
                  </a:lnTo>
                  <a:cubicBezTo>
                    <a:pt x="136525" y="32385"/>
                    <a:pt x="135255" y="28575"/>
                    <a:pt x="129540" y="23495"/>
                  </a:cubicBezTo>
                  <a:cubicBezTo>
                    <a:pt x="125095" y="19050"/>
                    <a:pt x="119380" y="17145"/>
                    <a:pt x="108585" y="17145"/>
                  </a:cubicBezTo>
                  <a:lnTo>
                    <a:pt x="51435" y="17145"/>
                  </a:lnTo>
                  <a:cubicBezTo>
                    <a:pt x="40005" y="17145"/>
                    <a:pt x="34290" y="19050"/>
                    <a:pt x="29845" y="23495"/>
                  </a:cubicBezTo>
                  <a:cubicBezTo>
                    <a:pt x="24130" y="29210"/>
                    <a:pt x="22225" y="36830"/>
                    <a:pt x="22225" y="57785"/>
                  </a:cubicBezTo>
                  <a:cubicBezTo>
                    <a:pt x="22225" y="81280"/>
                    <a:pt x="24130" y="86995"/>
                    <a:pt x="29210" y="92075"/>
                  </a:cubicBezTo>
                  <a:cubicBezTo>
                    <a:pt x="33655" y="95885"/>
                    <a:pt x="38735" y="97155"/>
                    <a:pt x="53340" y="99060"/>
                  </a:cubicBezTo>
                  <a:lnTo>
                    <a:pt x="115570" y="105410"/>
                  </a:lnTo>
                  <a:cubicBezTo>
                    <a:pt x="133985" y="107315"/>
                    <a:pt x="142875" y="110490"/>
                    <a:pt x="148590" y="116205"/>
                  </a:cubicBezTo>
                  <a:cubicBezTo>
                    <a:pt x="155575" y="123825"/>
                    <a:pt x="158750" y="134620"/>
                    <a:pt x="158750" y="163830"/>
                  </a:cubicBezTo>
                  <a:cubicBezTo>
                    <a:pt x="158750" y="193040"/>
                    <a:pt x="154305" y="204470"/>
                    <a:pt x="145415" y="213360"/>
                  </a:cubicBezTo>
                </a:path>
              </a:pathLst>
            </a:custGeom>
            <a:grpFill/>
            <a:ln w="6350"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xmlns="" id="{FDA94C19-568D-CFCE-D45E-91A47A914D72}"/>
                </a:ext>
              </a:extLst>
            </p:cNvPr>
            <p:cNvSpPr/>
            <p:nvPr/>
          </p:nvSpPr>
          <p:spPr>
            <a:xfrm>
              <a:off x="11722734" y="597534"/>
              <a:ext cx="209550" cy="222884"/>
            </a:xfrm>
            <a:custGeom>
              <a:avLst/>
              <a:gdLst>
                <a:gd name="connsiteX0" fmla="*/ 132715 w 209550"/>
                <a:gd name="connsiteY0" fmla="*/ 0 h 222884"/>
                <a:gd name="connsiteX1" fmla="*/ 132715 w 209550"/>
                <a:gd name="connsiteY1" fmla="*/ 17780 h 222884"/>
                <a:gd name="connsiteX2" fmla="*/ 164465 w 209550"/>
                <a:gd name="connsiteY2" fmla="*/ 17780 h 222884"/>
                <a:gd name="connsiteX3" fmla="*/ 106045 w 209550"/>
                <a:gd name="connsiteY3" fmla="*/ 113665 h 222884"/>
                <a:gd name="connsiteX4" fmla="*/ 104775 w 209550"/>
                <a:gd name="connsiteY4" fmla="*/ 113665 h 222884"/>
                <a:gd name="connsiteX5" fmla="*/ 46990 w 209550"/>
                <a:gd name="connsiteY5" fmla="*/ 17780 h 222884"/>
                <a:gd name="connsiteX6" fmla="*/ 79375 w 209550"/>
                <a:gd name="connsiteY6" fmla="*/ 17780 h 222884"/>
                <a:gd name="connsiteX7" fmla="*/ 79375 w 209550"/>
                <a:gd name="connsiteY7" fmla="*/ 0 h 222884"/>
                <a:gd name="connsiteX8" fmla="*/ 0 w 209550"/>
                <a:gd name="connsiteY8" fmla="*/ 0 h 222884"/>
                <a:gd name="connsiteX9" fmla="*/ 0 w 209550"/>
                <a:gd name="connsiteY9" fmla="*/ 17780 h 222884"/>
                <a:gd name="connsiteX10" fmla="*/ 25400 w 209550"/>
                <a:gd name="connsiteY10" fmla="*/ 17780 h 222884"/>
                <a:gd name="connsiteX11" fmla="*/ 95885 w 209550"/>
                <a:gd name="connsiteY11" fmla="*/ 128905 h 222884"/>
                <a:gd name="connsiteX12" fmla="*/ 95885 w 209550"/>
                <a:gd name="connsiteY12" fmla="*/ 205105 h 222884"/>
                <a:gd name="connsiteX13" fmla="*/ 62865 w 209550"/>
                <a:gd name="connsiteY13" fmla="*/ 205105 h 222884"/>
                <a:gd name="connsiteX14" fmla="*/ 62865 w 209550"/>
                <a:gd name="connsiteY14" fmla="*/ 222885 h 222884"/>
                <a:gd name="connsiteX15" fmla="*/ 146685 w 209550"/>
                <a:gd name="connsiteY15" fmla="*/ 222885 h 222884"/>
                <a:gd name="connsiteX16" fmla="*/ 146685 w 209550"/>
                <a:gd name="connsiteY16" fmla="*/ 205105 h 222884"/>
                <a:gd name="connsiteX17" fmla="*/ 113665 w 209550"/>
                <a:gd name="connsiteY17" fmla="*/ 205105 h 222884"/>
                <a:gd name="connsiteX18" fmla="*/ 113665 w 209550"/>
                <a:gd name="connsiteY18" fmla="*/ 128270 h 222884"/>
                <a:gd name="connsiteX19" fmla="*/ 183515 w 209550"/>
                <a:gd name="connsiteY19" fmla="*/ 17780 h 222884"/>
                <a:gd name="connsiteX20" fmla="*/ 209550 w 209550"/>
                <a:gd name="connsiteY20" fmla="*/ 17780 h 222884"/>
                <a:gd name="connsiteX21" fmla="*/ 209550 w 209550"/>
                <a:gd name="connsiteY2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550" h="222884">
                  <a:moveTo>
                    <a:pt x="132715" y="0"/>
                  </a:moveTo>
                  <a:lnTo>
                    <a:pt x="132715" y="17780"/>
                  </a:lnTo>
                  <a:lnTo>
                    <a:pt x="164465" y="17780"/>
                  </a:lnTo>
                  <a:lnTo>
                    <a:pt x="106045" y="113665"/>
                  </a:lnTo>
                  <a:lnTo>
                    <a:pt x="104775" y="113665"/>
                  </a:lnTo>
                  <a:lnTo>
                    <a:pt x="46990" y="17780"/>
                  </a:lnTo>
                  <a:lnTo>
                    <a:pt x="79375" y="17780"/>
                  </a:lnTo>
                  <a:lnTo>
                    <a:pt x="79375" y="0"/>
                  </a:lnTo>
                  <a:lnTo>
                    <a:pt x="0" y="0"/>
                  </a:lnTo>
                  <a:lnTo>
                    <a:pt x="0" y="17780"/>
                  </a:lnTo>
                  <a:lnTo>
                    <a:pt x="25400" y="17780"/>
                  </a:lnTo>
                  <a:lnTo>
                    <a:pt x="95885" y="128905"/>
                  </a:lnTo>
                  <a:lnTo>
                    <a:pt x="95885" y="205105"/>
                  </a:lnTo>
                  <a:lnTo>
                    <a:pt x="62865" y="205105"/>
                  </a:lnTo>
                  <a:lnTo>
                    <a:pt x="62865" y="222885"/>
                  </a:lnTo>
                  <a:lnTo>
                    <a:pt x="146685" y="222885"/>
                  </a:lnTo>
                  <a:lnTo>
                    <a:pt x="146685" y="205105"/>
                  </a:lnTo>
                  <a:lnTo>
                    <a:pt x="113665" y="205105"/>
                  </a:lnTo>
                  <a:lnTo>
                    <a:pt x="113665" y="128270"/>
                  </a:lnTo>
                  <a:lnTo>
                    <a:pt x="183515" y="17780"/>
                  </a:lnTo>
                  <a:lnTo>
                    <a:pt x="209550" y="17780"/>
                  </a:lnTo>
                  <a:lnTo>
                    <a:pt x="209550" y="0"/>
                  </a:lnTo>
                  <a:close/>
                </a:path>
              </a:pathLst>
            </a:custGeom>
            <a:grpFill/>
            <a:ln w="6350"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xmlns="" id="{3500A81F-8871-D05D-EB07-D9A9F728BD7F}"/>
                </a:ext>
              </a:extLst>
            </p:cNvPr>
            <p:cNvSpPr/>
            <p:nvPr/>
          </p:nvSpPr>
          <p:spPr>
            <a:xfrm>
              <a:off x="11511915" y="597534"/>
              <a:ext cx="183515" cy="222884"/>
            </a:xfrm>
            <a:custGeom>
              <a:avLst/>
              <a:gdLst>
                <a:gd name="connsiteX0" fmla="*/ 0 w 183515"/>
                <a:gd name="connsiteY0" fmla="*/ 0 h 222884"/>
                <a:gd name="connsiteX1" fmla="*/ 0 w 183515"/>
                <a:gd name="connsiteY1" fmla="*/ 59055 h 222884"/>
                <a:gd name="connsiteX2" fmla="*/ 17145 w 183515"/>
                <a:gd name="connsiteY2" fmla="*/ 59055 h 222884"/>
                <a:gd name="connsiteX3" fmla="*/ 17145 w 183515"/>
                <a:gd name="connsiteY3" fmla="*/ 13970 h 222884"/>
                <a:gd name="connsiteX4" fmla="*/ 82550 w 183515"/>
                <a:gd name="connsiteY4" fmla="*/ 13970 h 222884"/>
                <a:gd name="connsiteX5" fmla="*/ 82550 w 183515"/>
                <a:gd name="connsiteY5" fmla="*/ 205105 h 222884"/>
                <a:gd name="connsiteX6" fmla="*/ 49530 w 183515"/>
                <a:gd name="connsiteY6" fmla="*/ 205105 h 222884"/>
                <a:gd name="connsiteX7" fmla="*/ 49530 w 183515"/>
                <a:gd name="connsiteY7" fmla="*/ 222885 h 222884"/>
                <a:gd name="connsiteX8" fmla="*/ 133350 w 183515"/>
                <a:gd name="connsiteY8" fmla="*/ 222885 h 222884"/>
                <a:gd name="connsiteX9" fmla="*/ 133350 w 183515"/>
                <a:gd name="connsiteY9" fmla="*/ 205105 h 222884"/>
                <a:gd name="connsiteX10" fmla="*/ 100330 w 183515"/>
                <a:gd name="connsiteY10" fmla="*/ 205105 h 222884"/>
                <a:gd name="connsiteX11" fmla="*/ 100330 w 183515"/>
                <a:gd name="connsiteY11" fmla="*/ 13970 h 222884"/>
                <a:gd name="connsiteX12" fmla="*/ 165735 w 183515"/>
                <a:gd name="connsiteY12" fmla="*/ 13970 h 222884"/>
                <a:gd name="connsiteX13" fmla="*/ 165735 w 183515"/>
                <a:gd name="connsiteY13" fmla="*/ 59055 h 222884"/>
                <a:gd name="connsiteX14" fmla="*/ 183515 w 183515"/>
                <a:gd name="connsiteY14" fmla="*/ 59055 h 222884"/>
                <a:gd name="connsiteX15" fmla="*/ 183515 w 183515"/>
                <a:gd name="connsiteY15"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515" h="222884">
                  <a:moveTo>
                    <a:pt x="0" y="0"/>
                  </a:moveTo>
                  <a:lnTo>
                    <a:pt x="0" y="59055"/>
                  </a:lnTo>
                  <a:lnTo>
                    <a:pt x="17145" y="59055"/>
                  </a:lnTo>
                  <a:lnTo>
                    <a:pt x="17145" y="13970"/>
                  </a:lnTo>
                  <a:lnTo>
                    <a:pt x="82550" y="13970"/>
                  </a:lnTo>
                  <a:lnTo>
                    <a:pt x="82550" y="205105"/>
                  </a:lnTo>
                  <a:lnTo>
                    <a:pt x="49530" y="205105"/>
                  </a:lnTo>
                  <a:lnTo>
                    <a:pt x="49530" y="222885"/>
                  </a:lnTo>
                  <a:lnTo>
                    <a:pt x="133350" y="222885"/>
                  </a:lnTo>
                  <a:lnTo>
                    <a:pt x="133350" y="205105"/>
                  </a:lnTo>
                  <a:lnTo>
                    <a:pt x="100330" y="205105"/>
                  </a:lnTo>
                  <a:lnTo>
                    <a:pt x="100330" y="13970"/>
                  </a:lnTo>
                  <a:lnTo>
                    <a:pt x="165735" y="13970"/>
                  </a:lnTo>
                  <a:lnTo>
                    <a:pt x="165735" y="59055"/>
                  </a:lnTo>
                  <a:lnTo>
                    <a:pt x="183515" y="59055"/>
                  </a:lnTo>
                  <a:lnTo>
                    <a:pt x="183515" y="0"/>
                  </a:lnTo>
                  <a:close/>
                </a:path>
              </a:pathLst>
            </a:custGeom>
            <a:grpFill/>
            <a:ln w="6350"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xmlns="" id="{CCF0E74F-CD9B-1F1A-D0B8-878DC22A3564}"/>
                </a:ext>
              </a:extLst>
            </p:cNvPr>
            <p:cNvSpPr/>
            <p:nvPr/>
          </p:nvSpPr>
          <p:spPr>
            <a:xfrm>
              <a:off x="11396980"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grpSp>
      <p:sp>
        <p:nvSpPr>
          <p:cNvPr id="114" name="Picture Placeholder 113">
            <a:extLst>
              <a:ext uri="{FF2B5EF4-FFF2-40B4-BE49-F238E27FC236}">
                <a16:creationId xmlns:a16="http://schemas.microsoft.com/office/drawing/2014/main" xmlns="" id="{BD8A4C25-0C7A-6F2E-4A71-EEE4F03442F1}"/>
              </a:ext>
            </a:extLst>
          </p:cNvPr>
          <p:cNvSpPr>
            <a:spLocks noGrp="1"/>
          </p:cNvSpPr>
          <p:nvPr>
            <p:ph type="pic" sz="quarter" idx="10"/>
          </p:nvPr>
        </p:nvSpPr>
        <p:spPr>
          <a:xfrm>
            <a:off x="0" y="2286000"/>
            <a:ext cx="6767513" cy="3595237"/>
          </a:xfrm>
        </p:spPr>
        <p:txBody>
          <a:bodyPr/>
          <a:lstStyle/>
          <a:p>
            <a:endParaRPr lang="en-IN"/>
          </a:p>
        </p:txBody>
      </p:sp>
    </p:spTree>
    <p:extLst>
      <p:ext uri="{BB962C8B-B14F-4D97-AF65-F5344CB8AC3E}">
        <p14:creationId xmlns:p14="http://schemas.microsoft.com/office/powerpoint/2010/main" xmlns="" val="359221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ver Black">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3567D619-CB47-F041-985A-230E32AF28B6}"/>
              </a:ext>
            </a:extLst>
          </p:cNvPr>
          <p:cNvSpPr>
            <a:spLocks noGrp="1"/>
          </p:cNvSpPr>
          <p:nvPr>
            <p:ph type="title" hasCustomPrompt="1"/>
          </p:nvPr>
        </p:nvSpPr>
        <p:spPr bwMode="gray">
          <a:xfrm>
            <a:off x="1885089" y="2567923"/>
            <a:ext cx="8421823" cy="1750095"/>
          </a:xfrm>
          <a:prstGeom prst="rect">
            <a:avLst/>
          </a:prstGeom>
        </p:spPr>
        <p:txBody>
          <a:bodyPr anchor="ctr"/>
          <a:lstStyle>
            <a:lvl1pPr>
              <a:defRPr sz="4000" spc="0" baseline="0">
                <a:solidFill>
                  <a:srgbClr val="FF6600"/>
                </a:solidFill>
                <a:latin typeface="+mj-lt"/>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xmlns="" id="{DD82E332-C6ED-164F-A8EB-880825F13C99}"/>
              </a:ext>
            </a:extLst>
          </p:cNvPr>
          <p:cNvSpPr>
            <a:spLocks noGrp="1"/>
          </p:cNvSpPr>
          <p:nvPr>
            <p:ph type="body" sz="quarter" idx="10" hasCustomPrompt="1"/>
          </p:nvPr>
        </p:nvSpPr>
        <p:spPr bwMode="gray">
          <a:xfrm>
            <a:off x="2718142" y="4573513"/>
            <a:ext cx="6755716" cy="407987"/>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mj-lt"/>
                <a:ea typeface="Roboto Medium" pitchFamily="2" charset="0"/>
                <a:cs typeface="Roboto Medium" pitchFamily="2" charset="0"/>
              </a:defRPr>
            </a:lvl1pPr>
          </a:lstStyle>
          <a:p>
            <a:r>
              <a:rPr lang="en-NZ" dirty="0"/>
              <a:t>Department Name and Division</a:t>
            </a:r>
          </a:p>
        </p:txBody>
      </p:sp>
      <p:sp>
        <p:nvSpPr>
          <p:cNvPr id="117" name="Freeform: Shape 116">
            <a:extLst>
              <a:ext uri="{FF2B5EF4-FFF2-40B4-BE49-F238E27FC236}">
                <a16:creationId xmlns:a16="http://schemas.microsoft.com/office/drawing/2014/main" xmlns="" id="{E0D2A3CC-DD52-4103-5E2C-0B6C5E09A92D}"/>
              </a:ext>
            </a:extLst>
          </p:cNvPr>
          <p:cNvSpPr/>
          <p:nvPr/>
        </p:nvSpPr>
        <p:spPr>
          <a:xfrm>
            <a:off x="4978400" y="0"/>
            <a:ext cx="7213600" cy="3258184"/>
          </a:xfrm>
          <a:custGeom>
            <a:avLst/>
            <a:gdLst>
              <a:gd name="connsiteX0" fmla="*/ 0 w 7213600"/>
              <a:gd name="connsiteY0" fmla="*/ 0 h 3258184"/>
              <a:gd name="connsiteX1" fmla="*/ 7213600 w 7213600"/>
              <a:gd name="connsiteY1" fmla="*/ 0 h 3258184"/>
              <a:gd name="connsiteX2" fmla="*/ 7213600 w 7213600"/>
              <a:gd name="connsiteY2" fmla="*/ 3258185 h 3258184"/>
            </a:gdLst>
            <a:ahLst/>
            <a:cxnLst>
              <a:cxn ang="0">
                <a:pos x="connsiteX0" y="connsiteY0"/>
              </a:cxn>
              <a:cxn ang="0">
                <a:pos x="connsiteX1" y="connsiteY1"/>
              </a:cxn>
              <a:cxn ang="0">
                <a:pos x="connsiteX2" y="connsiteY2"/>
              </a:cxn>
            </a:cxnLst>
            <a:rect l="l" t="t" r="r" b="b"/>
            <a:pathLst>
              <a:path w="7213600" h="3258184">
                <a:moveTo>
                  <a:pt x="0" y="0"/>
                </a:moveTo>
                <a:lnTo>
                  <a:pt x="7213600" y="0"/>
                </a:lnTo>
                <a:lnTo>
                  <a:pt x="7213600" y="3258185"/>
                </a:lnTo>
              </a:path>
            </a:pathLst>
          </a:custGeom>
          <a:solidFill>
            <a:srgbClr val="575560"/>
          </a:solidFill>
          <a:ln w="6350"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xmlns="" id="{F6952B45-7E8C-D075-0BA2-3A121A529EC2}"/>
              </a:ext>
            </a:extLst>
          </p:cNvPr>
          <p:cNvSpPr/>
          <p:nvPr/>
        </p:nvSpPr>
        <p:spPr>
          <a:xfrm>
            <a:off x="0" y="0"/>
            <a:ext cx="7903844" cy="1616710"/>
          </a:xfrm>
          <a:custGeom>
            <a:avLst/>
            <a:gdLst>
              <a:gd name="connsiteX0" fmla="*/ 0 w 7903844"/>
              <a:gd name="connsiteY0" fmla="*/ 1616710 h 1616710"/>
              <a:gd name="connsiteX1" fmla="*/ 0 w 7903844"/>
              <a:gd name="connsiteY1" fmla="*/ 0 h 1616710"/>
              <a:gd name="connsiteX2" fmla="*/ 7903845 w 7903844"/>
              <a:gd name="connsiteY2" fmla="*/ 0 h 1616710"/>
            </a:gdLst>
            <a:ahLst/>
            <a:cxnLst>
              <a:cxn ang="0">
                <a:pos x="connsiteX0" y="connsiteY0"/>
              </a:cxn>
              <a:cxn ang="0">
                <a:pos x="connsiteX1" y="connsiteY1"/>
              </a:cxn>
              <a:cxn ang="0">
                <a:pos x="connsiteX2" y="connsiteY2"/>
              </a:cxn>
            </a:cxnLst>
            <a:rect l="l" t="t" r="r" b="b"/>
            <a:pathLst>
              <a:path w="7903844" h="1616710">
                <a:moveTo>
                  <a:pt x="0" y="1616710"/>
                </a:moveTo>
                <a:lnTo>
                  <a:pt x="0" y="0"/>
                </a:lnTo>
                <a:lnTo>
                  <a:pt x="7903845" y="0"/>
                </a:lnTo>
              </a:path>
            </a:pathLst>
          </a:custGeom>
          <a:gradFill>
            <a:gsLst>
              <a:gs pos="0">
                <a:srgbClr val="EE7025"/>
              </a:gs>
              <a:gs pos="50000">
                <a:srgbClr val="EE5C3D"/>
              </a:gs>
              <a:gs pos="100000">
                <a:srgbClr val="EE4955"/>
              </a:gs>
            </a:gsLst>
            <a:lin ang="0" scaled="1"/>
          </a:gradFill>
          <a:ln w="6350" cap="flat">
            <a:noFill/>
            <a:prstDash val="solid"/>
            <a:miter/>
          </a:ln>
        </p:spPr>
        <p:txBody>
          <a:bodyPr rtlCol="0" anchor="ctr"/>
          <a:lstStyle/>
          <a:p>
            <a:endParaRPr lang="en-IN"/>
          </a:p>
        </p:txBody>
      </p:sp>
      <p:grpSp>
        <p:nvGrpSpPr>
          <p:cNvPr id="119" name="Graphic 10">
            <a:extLst>
              <a:ext uri="{FF2B5EF4-FFF2-40B4-BE49-F238E27FC236}">
                <a16:creationId xmlns:a16="http://schemas.microsoft.com/office/drawing/2014/main" xmlns="" id="{007527A2-CE6D-CD2F-C6DC-52E9A412C681}"/>
              </a:ext>
            </a:extLst>
          </p:cNvPr>
          <p:cNvGrpSpPr/>
          <p:nvPr/>
        </p:nvGrpSpPr>
        <p:grpSpPr>
          <a:xfrm>
            <a:off x="9672654" y="258446"/>
            <a:ext cx="2259629" cy="628716"/>
            <a:chOff x="9177655" y="258445"/>
            <a:chExt cx="2754629" cy="766444"/>
          </a:xfrm>
          <a:solidFill>
            <a:schemeClr val="tx1"/>
          </a:solidFill>
        </p:grpSpPr>
        <p:sp>
          <p:nvSpPr>
            <p:cNvPr id="120" name="Freeform: Shape 119">
              <a:extLst>
                <a:ext uri="{FF2B5EF4-FFF2-40B4-BE49-F238E27FC236}">
                  <a16:creationId xmlns:a16="http://schemas.microsoft.com/office/drawing/2014/main" xmlns="" id="{07909AF7-9212-1B19-C361-D5FE0CD74D10}"/>
                </a:ext>
              </a:extLst>
            </p:cNvPr>
            <p:cNvSpPr/>
            <p:nvPr/>
          </p:nvSpPr>
          <p:spPr>
            <a:xfrm>
              <a:off x="11052175" y="915669"/>
              <a:ext cx="870584" cy="109219"/>
            </a:xfrm>
            <a:custGeom>
              <a:avLst/>
              <a:gdLst>
                <a:gd name="connsiteX0" fmla="*/ 526415 w 870584"/>
                <a:gd name="connsiteY0" fmla="*/ 77470 h 109219"/>
                <a:gd name="connsiteX1" fmla="*/ 519430 w 870584"/>
                <a:gd name="connsiteY1" fmla="*/ 85090 h 109219"/>
                <a:gd name="connsiteX2" fmla="*/ 509270 w 870584"/>
                <a:gd name="connsiteY2" fmla="*/ 87630 h 109219"/>
                <a:gd name="connsiteX3" fmla="*/ 494030 w 870584"/>
                <a:gd name="connsiteY3" fmla="*/ 81280 h 109219"/>
                <a:gd name="connsiteX4" fmla="*/ 488315 w 870584"/>
                <a:gd name="connsiteY4" fmla="*/ 61595 h 109219"/>
                <a:gd name="connsiteX5" fmla="*/ 488315 w 870584"/>
                <a:gd name="connsiteY5" fmla="*/ 34925 h 109219"/>
                <a:gd name="connsiteX6" fmla="*/ 481330 w 870584"/>
                <a:gd name="connsiteY6" fmla="*/ 33655 h 109219"/>
                <a:gd name="connsiteX7" fmla="*/ 481330 w 870584"/>
                <a:gd name="connsiteY7" fmla="*/ 26670 h 109219"/>
                <a:gd name="connsiteX8" fmla="*/ 488315 w 870584"/>
                <a:gd name="connsiteY8" fmla="*/ 26670 h 109219"/>
                <a:gd name="connsiteX9" fmla="*/ 499110 w 870584"/>
                <a:gd name="connsiteY9" fmla="*/ 26670 h 109219"/>
                <a:gd name="connsiteX10" fmla="*/ 499110 w 870584"/>
                <a:gd name="connsiteY10" fmla="*/ 61595 h 109219"/>
                <a:gd name="connsiteX11" fmla="*/ 501650 w 870584"/>
                <a:gd name="connsiteY11" fmla="*/ 74930 h 109219"/>
                <a:gd name="connsiteX12" fmla="*/ 510540 w 870584"/>
                <a:gd name="connsiteY12" fmla="*/ 78740 h 109219"/>
                <a:gd name="connsiteX13" fmla="*/ 520065 w 870584"/>
                <a:gd name="connsiteY13" fmla="*/ 76200 h 109219"/>
                <a:gd name="connsiteX14" fmla="*/ 525780 w 870584"/>
                <a:gd name="connsiteY14" fmla="*/ 69850 h 109219"/>
                <a:gd name="connsiteX15" fmla="*/ 525780 w 870584"/>
                <a:gd name="connsiteY15" fmla="*/ 35560 h 109219"/>
                <a:gd name="connsiteX16" fmla="*/ 517525 w 870584"/>
                <a:gd name="connsiteY16" fmla="*/ 34290 h 109219"/>
                <a:gd name="connsiteX17" fmla="*/ 517525 w 870584"/>
                <a:gd name="connsiteY17" fmla="*/ 27305 h 109219"/>
                <a:gd name="connsiteX18" fmla="*/ 525780 w 870584"/>
                <a:gd name="connsiteY18" fmla="*/ 27305 h 109219"/>
                <a:gd name="connsiteX19" fmla="*/ 536575 w 870584"/>
                <a:gd name="connsiteY19" fmla="*/ 27305 h 109219"/>
                <a:gd name="connsiteX20" fmla="*/ 536575 w 870584"/>
                <a:gd name="connsiteY20" fmla="*/ 78105 h 109219"/>
                <a:gd name="connsiteX21" fmla="*/ 543560 w 870584"/>
                <a:gd name="connsiteY21" fmla="*/ 79375 h 109219"/>
                <a:gd name="connsiteX22" fmla="*/ 543560 w 870584"/>
                <a:gd name="connsiteY22" fmla="*/ 86360 h 109219"/>
                <a:gd name="connsiteX23" fmla="*/ 527050 w 870584"/>
                <a:gd name="connsiteY23" fmla="*/ 86360 h 109219"/>
                <a:gd name="connsiteX24" fmla="*/ 526415 w 870584"/>
                <a:gd name="connsiteY24" fmla="*/ 77470 h 109219"/>
                <a:gd name="connsiteX25" fmla="*/ 436880 w 870584"/>
                <a:gd name="connsiteY25" fmla="*/ 33655 h 109219"/>
                <a:gd name="connsiteX26" fmla="*/ 436880 w 870584"/>
                <a:gd name="connsiteY26" fmla="*/ 26670 h 109219"/>
                <a:gd name="connsiteX27" fmla="*/ 455295 w 870584"/>
                <a:gd name="connsiteY27" fmla="*/ 26670 h 109219"/>
                <a:gd name="connsiteX28" fmla="*/ 456565 w 870584"/>
                <a:gd name="connsiteY28" fmla="*/ 35560 h 109219"/>
                <a:gd name="connsiteX29" fmla="*/ 462915 w 870584"/>
                <a:gd name="connsiteY29" fmla="*/ 28575 h 109219"/>
                <a:gd name="connsiteX30" fmla="*/ 471170 w 870584"/>
                <a:gd name="connsiteY30" fmla="*/ 26035 h 109219"/>
                <a:gd name="connsiteX31" fmla="*/ 473710 w 870584"/>
                <a:gd name="connsiteY31" fmla="*/ 26035 h 109219"/>
                <a:gd name="connsiteX32" fmla="*/ 475615 w 870584"/>
                <a:gd name="connsiteY32" fmla="*/ 26670 h 109219"/>
                <a:gd name="connsiteX33" fmla="*/ 474345 w 870584"/>
                <a:gd name="connsiteY33" fmla="*/ 36830 h 109219"/>
                <a:gd name="connsiteX34" fmla="*/ 467995 w 870584"/>
                <a:gd name="connsiteY34" fmla="*/ 36195 h 109219"/>
                <a:gd name="connsiteX35" fmla="*/ 461010 w 870584"/>
                <a:gd name="connsiteY35" fmla="*/ 38100 h 109219"/>
                <a:gd name="connsiteX36" fmla="*/ 456565 w 870584"/>
                <a:gd name="connsiteY36" fmla="*/ 43815 h 109219"/>
                <a:gd name="connsiteX37" fmla="*/ 456565 w 870584"/>
                <a:gd name="connsiteY37" fmla="*/ 78105 h 109219"/>
                <a:gd name="connsiteX38" fmla="*/ 465455 w 870584"/>
                <a:gd name="connsiteY38" fmla="*/ 79375 h 109219"/>
                <a:gd name="connsiteX39" fmla="*/ 465455 w 870584"/>
                <a:gd name="connsiteY39" fmla="*/ 86360 h 109219"/>
                <a:gd name="connsiteX40" fmla="*/ 436880 w 870584"/>
                <a:gd name="connsiteY40" fmla="*/ 86360 h 109219"/>
                <a:gd name="connsiteX41" fmla="*/ 436880 w 870584"/>
                <a:gd name="connsiteY41" fmla="*/ 79375 h 109219"/>
                <a:gd name="connsiteX42" fmla="*/ 445770 w 870584"/>
                <a:gd name="connsiteY42" fmla="*/ 78105 h 109219"/>
                <a:gd name="connsiteX43" fmla="*/ 445770 w 870584"/>
                <a:gd name="connsiteY43" fmla="*/ 35560 h 109219"/>
                <a:gd name="connsiteX44" fmla="*/ 436880 w 870584"/>
                <a:gd name="connsiteY44" fmla="*/ 33655 h 109219"/>
                <a:gd name="connsiteX45" fmla="*/ 411480 w 870584"/>
                <a:gd name="connsiteY45" fmla="*/ 77470 h 109219"/>
                <a:gd name="connsiteX46" fmla="*/ 404495 w 870584"/>
                <a:gd name="connsiteY46" fmla="*/ 85090 h 109219"/>
                <a:gd name="connsiteX47" fmla="*/ 394335 w 870584"/>
                <a:gd name="connsiteY47" fmla="*/ 87630 h 109219"/>
                <a:gd name="connsiteX48" fmla="*/ 379095 w 870584"/>
                <a:gd name="connsiteY48" fmla="*/ 81280 h 109219"/>
                <a:gd name="connsiteX49" fmla="*/ 373380 w 870584"/>
                <a:gd name="connsiteY49" fmla="*/ 61595 h 109219"/>
                <a:gd name="connsiteX50" fmla="*/ 373380 w 870584"/>
                <a:gd name="connsiteY50" fmla="*/ 34925 h 109219"/>
                <a:gd name="connsiteX51" fmla="*/ 366395 w 870584"/>
                <a:gd name="connsiteY51" fmla="*/ 33655 h 109219"/>
                <a:gd name="connsiteX52" fmla="*/ 366395 w 870584"/>
                <a:gd name="connsiteY52" fmla="*/ 26670 h 109219"/>
                <a:gd name="connsiteX53" fmla="*/ 373380 w 870584"/>
                <a:gd name="connsiteY53" fmla="*/ 26670 h 109219"/>
                <a:gd name="connsiteX54" fmla="*/ 384175 w 870584"/>
                <a:gd name="connsiteY54" fmla="*/ 26670 h 109219"/>
                <a:gd name="connsiteX55" fmla="*/ 384175 w 870584"/>
                <a:gd name="connsiteY55" fmla="*/ 61595 h 109219"/>
                <a:gd name="connsiteX56" fmla="*/ 386715 w 870584"/>
                <a:gd name="connsiteY56" fmla="*/ 74930 h 109219"/>
                <a:gd name="connsiteX57" fmla="*/ 395605 w 870584"/>
                <a:gd name="connsiteY57" fmla="*/ 78740 h 109219"/>
                <a:gd name="connsiteX58" fmla="*/ 405130 w 870584"/>
                <a:gd name="connsiteY58" fmla="*/ 76200 h 109219"/>
                <a:gd name="connsiteX59" fmla="*/ 410845 w 870584"/>
                <a:gd name="connsiteY59" fmla="*/ 69850 h 109219"/>
                <a:gd name="connsiteX60" fmla="*/ 410845 w 870584"/>
                <a:gd name="connsiteY60" fmla="*/ 35560 h 109219"/>
                <a:gd name="connsiteX61" fmla="*/ 402590 w 870584"/>
                <a:gd name="connsiteY61" fmla="*/ 34290 h 109219"/>
                <a:gd name="connsiteX62" fmla="*/ 402590 w 870584"/>
                <a:gd name="connsiteY62" fmla="*/ 27305 h 109219"/>
                <a:gd name="connsiteX63" fmla="*/ 410845 w 870584"/>
                <a:gd name="connsiteY63" fmla="*/ 27305 h 109219"/>
                <a:gd name="connsiteX64" fmla="*/ 421640 w 870584"/>
                <a:gd name="connsiteY64" fmla="*/ 27305 h 109219"/>
                <a:gd name="connsiteX65" fmla="*/ 421640 w 870584"/>
                <a:gd name="connsiteY65" fmla="*/ 78105 h 109219"/>
                <a:gd name="connsiteX66" fmla="*/ 428625 w 870584"/>
                <a:gd name="connsiteY66" fmla="*/ 79375 h 109219"/>
                <a:gd name="connsiteX67" fmla="*/ 428625 w 870584"/>
                <a:gd name="connsiteY67" fmla="*/ 86360 h 109219"/>
                <a:gd name="connsiteX68" fmla="*/ 412115 w 870584"/>
                <a:gd name="connsiteY68" fmla="*/ 86360 h 109219"/>
                <a:gd name="connsiteX69" fmla="*/ 411480 w 870584"/>
                <a:gd name="connsiteY69" fmla="*/ 77470 h 109219"/>
                <a:gd name="connsiteX70" fmla="*/ 331470 w 870584"/>
                <a:gd name="connsiteY70" fmla="*/ 6985 h 109219"/>
                <a:gd name="connsiteX71" fmla="*/ 331470 w 870584"/>
                <a:gd name="connsiteY71" fmla="*/ 0 h 109219"/>
                <a:gd name="connsiteX72" fmla="*/ 351155 w 870584"/>
                <a:gd name="connsiteY72" fmla="*/ 0 h 109219"/>
                <a:gd name="connsiteX73" fmla="*/ 351155 w 870584"/>
                <a:gd name="connsiteY73" fmla="*/ 77470 h 109219"/>
                <a:gd name="connsiteX74" fmla="*/ 360045 w 870584"/>
                <a:gd name="connsiteY74" fmla="*/ 78740 h 109219"/>
                <a:gd name="connsiteX75" fmla="*/ 360045 w 870584"/>
                <a:gd name="connsiteY75" fmla="*/ 85725 h 109219"/>
                <a:gd name="connsiteX76" fmla="*/ 331470 w 870584"/>
                <a:gd name="connsiteY76" fmla="*/ 85725 h 109219"/>
                <a:gd name="connsiteX77" fmla="*/ 331470 w 870584"/>
                <a:gd name="connsiteY77" fmla="*/ 78740 h 109219"/>
                <a:gd name="connsiteX78" fmla="*/ 340360 w 870584"/>
                <a:gd name="connsiteY78" fmla="*/ 77470 h 109219"/>
                <a:gd name="connsiteX79" fmla="*/ 340360 w 870584"/>
                <a:gd name="connsiteY79" fmla="*/ 8890 h 109219"/>
                <a:gd name="connsiteX80" fmla="*/ 331470 w 870584"/>
                <a:gd name="connsiteY80" fmla="*/ 6985 h 109219"/>
                <a:gd name="connsiteX81" fmla="*/ 292735 w 870584"/>
                <a:gd name="connsiteY81" fmla="*/ 78105 h 109219"/>
                <a:gd name="connsiteX82" fmla="*/ 302895 w 870584"/>
                <a:gd name="connsiteY82" fmla="*/ 75565 h 109219"/>
                <a:gd name="connsiteX83" fmla="*/ 309245 w 870584"/>
                <a:gd name="connsiteY83" fmla="*/ 69215 h 109219"/>
                <a:gd name="connsiteX84" fmla="*/ 309245 w 870584"/>
                <a:gd name="connsiteY84" fmla="*/ 59690 h 109219"/>
                <a:gd name="connsiteX85" fmla="*/ 297815 w 870584"/>
                <a:gd name="connsiteY85" fmla="*/ 59690 h 109219"/>
                <a:gd name="connsiteX86" fmla="*/ 287020 w 870584"/>
                <a:gd name="connsiteY86" fmla="*/ 62865 h 109219"/>
                <a:gd name="connsiteX87" fmla="*/ 283210 w 870584"/>
                <a:gd name="connsiteY87" fmla="*/ 70485 h 109219"/>
                <a:gd name="connsiteX88" fmla="*/ 285750 w 870584"/>
                <a:gd name="connsiteY88" fmla="*/ 76200 h 109219"/>
                <a:gd name="connsiteX89" fmla="*/ 292735 w 870584"/>
                <a:gd name="connsiteY89" fmla="*/ 78105 h 109219"/>
                <a:gd name="connsiteX90" fmla="*/ 309880 w 870584"/>
                <a:gd name="connsiteY90" fmla="*/ 85725 h 109219"/>
                <a:gd name="connsiteX91" fmla="*/ 309245 w 870584"/>
                <a:gd name="connsiteY91" fmla="*/ 81280 h 109219"/>
                <a:gd name="connsiteX92" fmla="*/ 308610 w 870584"/>
                <a:gd name="connsiteY92" fmla="*/ 77470 h 109219"/>
                <a:gd name="connsiteX93" fmla="*/ 300990 w 870584"/>
                <a:gd name="connsiteY93" fmla="*/ 84455 h 109219"/>
                <a:gd name="connsiteX94" fmla="*/ 290830 w 870584"/>
                <a:gd name="connsiteY94" fmla="*/ 86995 h 109219"/>
                <a:gd name="connsiteX95" fmla="*/ 276860 w 870584"/>
                <a:gd name="connsiteY95" fmla="*/ 82550 h 109219"/>
                <a:gd name="connsiteX96" fmla="*/ 271780 w 870584"/>
                <a:gd name="connsiteY96" fmla="*/ 69850 h 109219"/>
                <a:gd name="connsiteX97" fmla="*/ 278765 w 870584"/>
                <a:gd name="connsiteY97" fmla="*/ 56515 h 109219"/>
                <a:gd name="connsiteX98" fmla="*/ 297815 w 870584"/>
                <a:gd name="connsiteY98" fmla="*/ 52070 h 109219"/>
                <a:gd name="connsiteX99" fmla="*/ 309245 w 870584"/>
                <a:gd name="connsiteY99" fmla="*/ 52070 h 109219"/>
                <a:gd name="connsiteX100" fmla="*/ 309245 w 870584"/>
                <a:gd name="connsiteY100" fmla="*/ 45085 h 109219"/>
                <a:gd name="connsiteX101" fmla="*/ 306070 w 870584"/>
                <a:gd name="connsiteY101" fmla="*/ 36830 h 109219"/>
                <a:gd name="connsiteX102" fmla="*/ 297180 w 870584"/>
                <a:gd name="connsiteY102" fmla="*/ 33655 h 109219"/>
                <a:gd name="connsiteX103" fmla="*/ 290195 w 870584"/>
                <a:gd name="connsiteY103" fmla="*/ 34925 h 109219"/>
                <a:gd name="connsiteX104" fmla="*/ 285115 w 870584"/>
                <a:gd name="connsiteY104" fmla="*/ 38100 h 109219"/>
                <a:gd name="connsiteX105" fmla="*/ 283845 w 870584"/>
                <a:gd name="connsiteY105" fmla="*/ 44450 h 109219"/>
                <a:gd name="connsiteX106" fmla="*/ 275590 w 870584"/>
                <a:gd name="connsiteY106" fmla="*/ 44450 h 109219"/>
                <a:gd name="connsiteX107" fmla="*/ 275590 w 870584"/>
                <a:gd name="connsiteY107" fmla="*/ 33020 h 109219"/>
                <a:gd name="connsiteX108" fmla="*/ 285750 w 870584"/>
                <a:gd name="connsiteY108" fmla="*/ 27940 h 109219"/>
                <a:gd name="connsiteX109" fmla="*/ 298450 w 870584"/>
                <a:gd name="connsiteY109" fmla="*/ 26035 h 109219"/>
                <a:gd name="connsiteX110" fmla="*/ 314960 w 870584"/>
                <a:gd name="connsiteY110" fmla="*/ 31115 h 109219"/>
                <a:gd name="connsiteX111" fmla="*/ 321310 w 870584"/>
                <a:gd name="connsiteY111" fmla="*/ 45720 h 109219"/>
                <a:gd name="connsiteX112" fmla="*/ 321310 w 870584"/>
                <a:gd name="connsiteY112" fmla="*/ 74295 h 109219"/>
                <a:gd name="connsiteX113" fmla="*/ 321310 w 870584"/>
                <a:gd name="connsiteY113" fmla="*/ 76835 h 109219"/>
                <a:gd name="connsiteX114" fmla="*/ 321310 w 870584"/>
                <a:gd name="connsiteY114" fmla="*/ 78740 h 109219"/>
                <a:gd name="connsiteX115" fmla="*/ 325755 w 870584"/>
                <a:gd name="connsiteY115" fmla="*/ 79375 h 109219"/>
                <a:gd name="connsiteX116" fmla="*/ 325755 w 870584"/>
                <a:gd name="connsiteY116" fmla="*/ 86360 h 109219"/>
                <a:gd name="connsiteX117" fmla="*/ 309880 w 870584"/>
                <a:gd name="connsiteY117" fmla="*/ 86360 h 109219"/>
                <a:gd name="connsiteX118" fmla="*/ 217805 w 870584"/>
                <a:gd name="connsiteY118" fmla="*/ 58420 h 109219"/>
                <a:gd name="connsiteX119" fmla="*/ 221615 w 870584"/>
                <a:gd name="connsiteY119" fmla="*/ 73025 h 109219"/>
                <a:gd name="connsiteX120" fmla="*/ 233045 w 870584"/>
                <a:gd name="connsiteY120" fmla="*/ 78740 h 109219"/>
                <a:gd name="connsiteX121" fmla="*/ 241300 w 870584"/>
                <a:gd name="connsiteY121" fmla="*/ 76200 h 109219"/>
                <a:gd name="connsiteX122" fmla="*/ 247015 w 870584"/>
                <a:gd name="connsiteY122" fmla="*/ 69850 h 109219"/>
                <a:gd name="connsiteX123" fmla="*/ 247015 w 870584"/>
                <a:gd name="connsiteY123" fmla="*/ 42545 h 109219"/>
                <a:gd name="connsiteX124" fmla="*/ 241300 w 870584"/>
                <a:gd name="connsiteY124" fmla="*/ 36830 h 109219"/>
                <a:gd name="connsiteX125" fmla="*/ 233045 w 870584"/>
                <a:gd name="connsiteY125" fmla="*/ 34290 h 109219"/>
                <a:gd name="connsiteX126" fmla="*/ 221615 w 870584"/>
                <a:gd name="connsiteY126" fmla="*/ 40640 h 109219"/>
                <a:gd name="connsiteX127" fmla="*/ 217805 w 870584"/>
                <a:gd name="connsiteY127" fmla="*/ 57150 h 109219"/>
                <a:gd name="connsiteX128" fmla="*/ 217805 w 870584"/>
                <a:gd name="connsiteY128" fmla="*/ 58420 h 109219"/>
                <a:gd name="connsiteX129" fmla="*/ 207010 w 870584"/>
                <a:gd name="connsiteY129" fmla="*/ 57150 h 109219"/>
                <a:gd name="connsiteX130" fmla="*/ 213360 w 870584"/>
                <a:gd name="connsiteY130" fmla="*/ 33655 h 109219"/>
                <a:gd name="connsiteX131" fmla="*/ 230505 w 870584"/>
                <a:gd name="connsiteY131" fmla="*/ 24765 h 109219"/>
                <a:gd name="connsiteX132" fmla="*/ 240665 w 870584"/>
                <a:gd name="connsiteY132" fmla="*/ 26670 h 109219"/>
                <a:gd name="connsiteX133" fmla="*/ 247650 w 870584"/>
                <a:gd name="connsiteY133" fmla="*/ 33020 h 109219"/>
                <a:gd name="connsiteX134" fmla="*/ 248920 w 870584"/>
                <a:gd name="connsiteY134" fmla="*/ 25400 h 109219"/>
                <a:gd name="connsiteX135" fmla="*/ 257810 w 870584"/>
                <a:gd name="connsiteY135" fmla="*/ 25400 h 109219"/>
                <a:gd name="connsiteX136" fmla="*/ 257810 w 870584"/>
                <a:gd name="connsiteY136" fmla="*/ 84455 h 109219"/>
                <a:gd name="connsiteX137" fmla="*/ 251460 w 870584"/>
                <a:gd name="connsiteY137" fmla="*/ 102870 h 109219"/>
                <a:gd name="connsiteX138" fmla="*/ 233045 w 870584"/>
                <a:gd name="connsiteY138" fmla="*/ 109220 h 109219"/>
                <a:gd name="connsiteX139" fmla="*/ 223520 w 870584"/>
                <a:gd name="connsiteY139" fmla="*/ 107950 h 109219"/>
                <a:gd name="connsiteX140" fmla="*/ 214630 w 870584"/>
                <a:gd name="connsiteY140" fmla="*/ 104775 h 109219"/>
                <a:gd name="connsiteX141" fmla="*/ 217170 w 870584"/>
                <a:gd name="connsiteY141" fmla="*/ 96520 h 109219"/>
                <a:gd name="connsiteX142" fmla="*/ 224155 w 870584"/>
                <a:gd name="connsiteY142" fmla="*/ 99060 h 109219"/>
                <a:gd name="connsiteX143" fmla="*/ 232410 w 870584"/>
                <a:gd name="connsiteY143" fmla="*/ 100330 h 109219"/>
                <a:gd name="connsiteX144" fmla="*/ 243205 w 870584"/>
                <a:gd name="connsiteY144" fmla="*/ 96520 h 109219"/>
                <a:gd name="connsiteX145" fmla="*/ 246380 w 870584"/>
                <a:gd name="connsiteY145" fmla="*/ 85090 h 109219"/>
                <a:gd name="connsiteX146" fmla="*/ 246380 w 870584"/>
                <a:gd name="connsiteY146" fmla="*/ 79375 h 109219"/>
                <a:gd name="connsiteX147" fmla="*/ 239395 w 870584"/>
                <a:gd name="connsiteY147" fmla="*/ 85090 h 109219"/>
                <a:gd name="connsiteX148" fmla="*/ 229870 w 870584"/>
                <a:gd name="connsiteY148" fmla="*/ 86995 h 109219"/>
                <a:gd name="connsiteX149" fmla="*/ 212725 w 870584"/>
                <a:gd name="connsiteY149" fmla="*/ 79375 h 109219"/>
                <a:gd name="connsiteX150" fmla="*/ 206375 w 870584"/>
                <a:gd name="connsiteY150" fmla="*/ 58420 h 109219"/>
                <a:gd name="connsiteX151" fmla="*/ 206375 w 870584"/>
                <a:gd name="connsiteY151" fmla="*/ 57150 h 109219"/>
                <a:gd name="connsiteX152" fmla="*/ 133350 w 870584"/>
                <a:gd name="connsiteY152" fmla="*/ 79375 h 109219"/>
                <a:gd name="connsiteX153" fmla="*/ 142240 w 870584"/>
                <a:gd name="connsiteY153" fmla="*/ 78105 h 109219"/>
                <a:gd name="connsiteX154" fmla="*/ 142240 w 870584"/>
                <a:gd name="connsiteY154" fmla="*/ 35560 h 109219"/>
                <a:gd name="connsiteX155" fmla="*/ 133350 w 870584"/>
                <a:gd name="connsiteY155" fmla="*/ 34290 h 109219"/>
                <a:gd name="connsiteX156" fmla="*/ 133350 w 870584"/>
                <a:gd name="connsiteY156" fmla="*/ 27305 h 109219"/>
                <a:gd name="connsiteX157" fmla="*/ 151765 w 870584"/>
                <a:gd name="connsiteY157" fmla="*/ 27305 h 109219"/>
                <a:gd name="connsiteX158" fmla="*/ 152400 w 870584"/>
                <a:gd name="connsiteY158" fmla="*/ 36195 h 109219"/>
                <a:gd name="connsiteX159" fmla="*/ 160020 w 870584"/>
                <a:gd name="connsiteY159" fmla="*/ 28575 h 109219"/>
                <a:gd name="connsiteX160" fmla="*/ 170180 w 870584"/>
                <a:gd name="connsiteY160" fmla="*/ 26035 h 109219"/>
                <a:gd name="connsiteX161" fmla="*/ 184785 w 870584"/>
                <a:gd name="connsiteY161" fmla="*/ 31750 h 109219"/>
                <a:gd name="connsiteX162" fmla="*/ 189865 w 870584"/>
                <a:gd name="connsiteY162" fmla="*/ 48895 h 109219"/>
                <a:gd name="connsiteX163" fmla="*/ 189865 w 870584"/>
                <a:gd name="connsiteY163" fmla="*/ 78105 h 109219"/>
                <a:gd name="connsiteX164" fmla="*/ 198755 w 870584"/>
                <a:gd name="connsiteY164" fmla="*/ 79375 h 109219"/>
                <a:gd name="connsiteX165" fmla="*/ 198755 w 870584"/>
                <a:gd name="connsiteY165" fmla="*/ 86360 h 109219"/>
                <a:gd name="connsiteX166" fmla="*/ 170180 w 870584"/>
                <a:gd name="connsiteY166" fmla="*/ 86360 h 109219"/>
                <a:gd name="connsiteX167" fmla="*/ 170180 w 870584"/>
                <a:gd name="connsiteY167" fmla="*/ 79375 h 109219"/>
                <a:gd name="connsiteX168" fmla="*/ 179070 w 870584"/>
                <a:gd name="connsiteY168" fmla="*/ 78105 h 109219"/>
                <a:gd name="connsiteX169" fmla="*/ 179070 w 870584"/>
                <a:gd name="connsiteY169" fmla="*/ 48895 h 109219"/>
                <a:gd name="connsiteX170" fmla="*/ 175895 w 870584"/>
                <a:gd name="connsiteY170" fmla="*/ 37465 h 109219"/>
                <a:gd name="connsiteX171" fmla="*/ 166370 w 870584"/>
                <a:gd name="connsiteY171" fmla="*/ 34290 h 109219"/>
                <a:gd name="connsiteX172" fmla="*/ 158115 w 870584"/>
                <a:gd name="connsiteY172" fmla="*/ 36830 h 109219"/>
                <a:gd name="connsiteX173" fmla="*/ 152400 w 870584"/>
                <a:gd name="connsiteY173" fmla="*/ 43180 h 109219"/>
                <a:gd name="connsiteX174" fmla="*/ 152400 w 870584"/>
                <a:gd name="connsiteY174" fmla="*/ 78105 h 109219"/>
                <a:gd name="connsiteX175" fmla="*/ 161290 w 870584"/>
                <a:gd name="connsiteY175" fmla="*/ 79375 h 109219"/>
                <a:gd name="connsiteX176" fmla="*/ 161290 w 870584"/>
                <a:gd name="connsiteY176" fmla="*/ 86360 h 109219"/>
                <a:gd name="connsiteX177" fmla="*/ 132715 w 870584"/>
                <a:gd name="connsiteY177" fmla="*/ 86360 h 109219"/>
                <a:gd name="connsiteX178" fmla="*/ 132715 w 870584"/>
                <a:gd name="connsiteY178" fmla="*/ 79375 h 109219"/>
                <a:gd name="connsiteX179" fmla="*/ 100330 w 870584"/>
                <a:gd name="connsiteY179" fmla="*/ 33655 h 109219"/>
                <a:gd name="connsiteX180" fmla="*/ 90805 w 870584"/>
                <a:gd name="connsiteY180" fmla="*/ 38100 h 109219"/>
                <a:gd name="connsiteX181" fmla="*/ 86360 w 870584"/>
                <a:gd name="connsiteY181" fmla="*/ 49530 h 109219"/>
                <a:gd name="connsiteX182" fmla="*/ 86360 w 870584"/>
                <a:gd name="connsiteY182" fmla="*/ 49530 h 109219"/>
                <a:gd name="connsiteX183" fmla="*/ 113665 w 870584"/>
                <a:gd name="connsiteY183" fmla="*/ 49530 h 109219"/>
                <a:gd name="connsiteX184" fmla="*/ 113665 w 870584"/>
                <a:gd name="connsiteY184" fmla="*/ 48260 h 109219"/>
                <a:gd name="connsiteX185" fmla="*/ 110490 w 870584"/>
                <a:gd name="connsiteY185" fmla="*/ 37465 h 109219"/>
                <a:gd name="connsiteX186" fmla="*/ 100330 w 870584"/>
                <a:gd name="connsiteY186" fmla="*/ 33655 h 109219"/>
                <a:gd name="connsiteX187" fmla="*/ 101600 w 870584"/>
                <a:gd name="connsiteY187" fmla="*/ 86995 h 109219"/>
                <a:gd name="connsiteX188" fmla="*/ 81915 w 870584"/>
                <a:gd name="connsiteY188" fmla="*/ 78740 h 109219"/>
                <a:gd name="connsiteX189" fmla="*/ 74295 w 870584"/>
                <a:gd name="connsiteY189" fmla="*/ 57150 h 109219"/>
                <a:gd name="connsiteX190" fmla="*/ 74295 w 870584"/>
                <a:gd name="connsiteY190" fmla="*/ 54610 h 109219"/>
                <a:gd name="connsiteX191" fmla="*/ 81915 w 870584"/>
                <a:gd name="connsiteY191" fmla="*/ 33655 h 109219"/>
                <a:gd name="connsiteX192" fmla="*/ 99695 w 870584"/>
                <a:gd name="connsiteY192" fmla="*/ 25400 h 109219"/>
                <a:gd name="connsiteX193" fmla="*/ 118110 w 870584"/>
                <a:gd name="connsiteY193" fmla="*/ 32385 h 109219"/>
                <a:gd name="connsiteX194" fmla="*/ 124460 w 870584"/>
                <a:gd name="connsiteY194" fmla="*/ 52070 h 109219"/>
                <a:gd name="connsiteX195" fmla="*/ 124460 w 870584"/>
                <a:gd name="connsiteY195" fmla="*/ 59055 h 109219"/>
                <a:gd name="connsiteX196" fmla="*/ 85725 w 870584"/>
                <a:gd name="connsiteY196" fmla="*/ 59055 h 109219"/>
                <a:gd name="connsiteX197" fmla="*/ 85725 w 870584"/>
                <a:gd name="connsiteY197" fmla="*/ 59055 h 109219"/>
                <a:gd name="connsiteX198" fmla="*/ 90170 w 870584"/>
                <a:gd name="connsiteY198" fmla="*/ 73025 h 109219"/>
                <a:gd name="connsiteX199" fmla="*/ 101600 w 870584"/>
                <a:gd name="connsiteY199" fmla="*/ 78740 h 109219"/>
                <a:gd name="connsiteX200" fmla="*/ 111125 w 870584"/>
                <a:gd name="connsiteY200" fmla="*/ 77470 h 109219"/>
                <a:gd name="connsiteX201" fmla="*/ 118110 w 870584"/>
                <a:gd name="connsiteY201" fmla="*/ 73025 h 109219"/>
                <a:gd name="connsiteX202" fmla="*/ 122555 w 870584"/>
                <a:gd name="connsiteY202" fmla="*/ 80010 h 109219"/>
                <a:gd name="connsiteX203" fmla="*/ 114300 w 870584"/>
                <a:gd name="connsiteY203" fmla="*/ 85090 h 109219"/>
                <a:gd name="connsiteX204" fmla="*/ 101600 w 870584"/>
                <a:gd name="connsiteY204" fmla="*/ 86995 h 109219"/>
                <a:gd name="connsiteX205" fmla="*/ 836930 w 870584"/>
                <a:gd name="connsiteY205" fmla="*/ 78105 h 109219"/>
                <a:gd name="connsiteX206" fmla="*/ 847090 w 870584"/>
                <a:gd name="connsiteY206" fmla="*/ 75565 h 109219"/>
                <a:gd name="connsiteX207" fmla="*/ 853440 w 870584"/>
                <a:gd name="connsiteY207" fmla="*/ 69215 h 109219"/>
                <a:gd name="connsiteX208" fmla="*/ 853440 w 870584"/>
                <a:gd name="connsiteY208" fmla="*/ 59690 h 109219"/>
                <a:gd name="connsiteX209" fmla="*/ 842010 w 870584"/>
                <a:gd name="connsiteY209" fmla="*/ 59690 h 109219"/>
                <a:gd name="connsiteX210" fmla="*/ 831215 w 870584"/>
                <a:gd name="connsiteY210" fmla="*/ 62865 h 109219"/>
                <a:gd name="connsiteX211" fmla="*/ 827405 w 870584"/>
                <a:gd name="connsiteY211" fmla="*/ 70485 h 109219"/>
                <a:gd name="connsiteX212" fmla="*/ 829945 w 870584"/>
                <a:gd name="connsiteY212" fmla="*/ 76200 h 109219"/>
                <a:gd name="connsiteX213" fmla="*/ 836930 w 870584"/>
                <a:gd name="connsiteY213" fmla="*/ 78105 h 109219"/>
                <a:gd name="connsiteX214" fmla="*/ 854710 w 870584"/>
                <a:gd name="connsiteY214" fmla="*/ 85725 h 109219"/>
                <a:gd name="connsiteX215" fmla="*/ 854075 w 870584"/>
                <a:gd name="connsiteY215" fmla="*/ 81280 h 109219"/>
                <a:gd name="connsiteX216" fmla="*/ 853440 w 870584"/>
                <a:gd name="connsiteY216" fmla="*/ 77470 h 109219"/>
                <a:gd name="connsiteX217" fmla="*/ 845820 w 870584"/>
                <a:gd name="connsiteY217" fmla="*/ 84455 h 109219"/>
                <a:gd name="connsiteX218" fmla="*/ 835660 w 870584"/>
                <a:gd name="connsiteY218" fmla="*/ 86995 h 109219"/>
                <a:gd name="connsiteX219" fmla="*/ 821690 w 870584"/>
                <a:gd name="connsiteY219" fmla="*/ 82550 h 109219"/>
                <a:gd name="connsiteX220" fmla="*/ 816610 w 870584"/>
                <a:gd name="connsiteY220" fmla="*/ 69850 h 109219"/>
                <a:gd name="connsiteX221" fmla="*/ 823595 w 870584"/>
                <a:gd name="connsiteY221" fmla="*/ 56515 h 109219"/>
                <a:gd name="connsiteX222" fmla="*/ 842645 w 870584"/>
                <a:gd name="connsiteY222" fmla="*/ 52070 h 109219"/>
                <a:gd name="connsiteX223" fmla="*/ 854075 w 870584"/>
                <a:gd name="connsiteY223" fmla="*/ 52070 h 109219"/>
                <a:gd name="connsiteX224" fmla="*/ 854075 w 870584"/>
                <a:gd name="connsiteY224" fmla="*/ 45085 h 109219"/>
                <a:gd name="connsiteX225" fmla="*/ 850900 w 870584"/>
                <a:gd name="connsiteY225" fmla="*/ 36830 h 109219"/>
                <a:gd name="connsiteX226" fmla="*/ 842010 w 870584"/>
                <a:gd name="connsiteY226" fmla="*/ 33655 h 109219"/>
                <a:gd name="connsiteX227" fmla="*/ 835025 w 870584"/>
                <a:gd name="connsiteY227" fmla="*/ 34925 h 109219"/>
                <a:gd name="connsiteX228" fmla="*/ 829945 w 870584"/>
                <a:gd name="connsiteY228" fmla="*/ 38100 h 109219"/>
                <a:gd name="connsiteX229" fmla="*/ 828675 w 870584"/>
                <a:gd name="connsiteY229" fmla="*/ 44450 h 109219"/>
                <a:gd name="connsiteX230" fmla="*/ 820420 w 870584"/>
                <a:gd name="connsiteY230" fmla="*/ 44450 h 109219"/>
                <a:gd name="connsiteX231" fmla="*/ 820420 w 870584"/>
                <a:gd name="connsiteY231" fmla="*/ 33020 h 109219"/>
                <a:gd name="connsiteX232" fmla="*/ 830580 w 870584"/>
                <a:gd name="connsiteY232" fmla="*/ 27940 h 109219"/>
                <a:gd name="connsiteX233" fmla="*/ 843280 w 870584"/>
                <a:gd name="connsiteY233" fmla="*/ 26035 h 109219"/>
                <a:gd name="connsiteX234" fmla="*/ 859790 w 870584"/>
                <a:gd name="connsiteY234" fmla="*/ 31115 h 109219"/>
                <a:gd name="connsiteX235" fmla="*/ 866140 w 870584"/>
                <a:gd name="connsiteY235" fmla="*/ 45720 h 109219"/>
                <a:gd name="connsiteX236" fmla="*/ 866140 w 870584"/>
                <a:gd name="connsiteY236" fmla="*/ 74295 h 109219"/>
                <a:gd name="connsiteX237" fmla="*/ 866140 w 870584"/>
                <a:gd name="connsiteY237" fmla="*/ 76835 h 109219"/>
                <a:gd name="connsiteX238" fmla="*/ 866140 w 870584"/>
                <a:gd name="connsiteY238" fmla="*/ 78740 h 109219"/>
                <a:gd name="connsiteX239" fmla="*/ 870585 w 870584"/>
                <a:gd name="connsiteY239" fmla="*/ 79375 h 109219"/>
                <a:gd name="connsiteX240" fmla="*/ 870585 w 870584"/>
                <a:gd name="connsiteY240" fmla="*/ 86360 h 109219"/>
                <a:gd name="connsiteX241" fmla="*/ 854710 w 870584"/>
                <a:gd name="connsiteY241" fmla="*/ 86360 h 109219"/>
                <a:gd name="connsiteX242" fmla="*/ 798195 w 870584"/>
                <a:gd name="connsiteY242" fmla="*/ 11430 h 109219"/>
                <a:gd name="connsiteX243" fmla="*/ 787400 w 870584"/>
                <a:gd name="connsiteY243" fmla="*/ 11430 h 109219"/>
                <a:gd name="connsiteX244" fmla="*/ 787400 w 870584"/>
                <a:gd name="connsiteY244" fmla="*/ 635 h 109219"/>
                <a:gd name="connsiteX245" fmla="*/ 798195 w 870584"/>
                <a:gd name="connsiteY245" fmla="*/ 635 h 109219"/>
                <a:gd name="connsiteX246" fmla="*/ 798195 w 870584"/>
                <a:gd name="connsiteY246" fmla="*/ 11430 h 109219"/>
                <a:gd name="connsiteX247" fmla="*/ 778510 w 870584"/>
                <a:gd name="connsiteY247" fmla="*/ 79375 h 109219"/>
                <a:gd name="connsiteX248" fmla="*/ 787400 w 870584"/>
                <a:gd name="connsiteY248" fmla="*/ 78105 h 109219"/>
                <a:gd name="connsiteX249" fmla="*/ 787400 w 870584"/>
                <a:gd name="connsiteY249" fmla="*/ 35560 h 109219"/>
                <a:gd name="connsiteX250" fmla="*/ 778510 w 870584"/>
                <a:gd name="connsiteY250" fmla="*/ 34290 h 109219"/>
                <a:gd name="connsiteX251" fmla="*/ 778510 w 870584"/>
                <a:gd name="connsiteY251" fmla="*/ 27305 h 109219"/>
                <a:gd name="connsiteX252" fmla="*/ 798195 w 870584"/>
                <a:gd name="connsiteY252" fmla="*/ 27305 h 109219"/>
                <a:gd name="connsiteX253" fmla="*/ 798195 w 870584"/>
                <a:gd name="connsiteY253" fmla="*/ 78105 h 109219"/>
                <a:gd name="connsiteX254" fmla="*/ 807085 w 870584"/>
                <a:gd name="connsiteY254" fmla="*/ 79375 h 109219"/>
                <a:gd name="connsiteX255" fmla="*/ 807085 w 870584"/>
                <a:gd name="connsiteY255" fmla="*/ 86360 h 109219"/>
                <a:gd name="connsiteX256" fmla="*/ 778510 w 870584"/>
                <a:gd name="connsiteY256" fmla="*/ 86360 h 109219"/>
                <a:gd name="connsiteX257" fmla="*/ 778510 w 870584"/>
                <a:gd name="connsiteY257" fmla="*/ 79375 h 109219"/>
                <a:gd name="connsiteX258" fmla="*/ 721995 w 870584"/>
                <a:gd name="connsiteY258" fmla="*/ 58420 h 109219"/>
                <a:gd name="connsiteX259" fmla="*/ 725805 w 870584"/>
                <a:gd name="connsiteY259" fmla="*/ 73025 h 109219"/>
                <a:gd name="connsiteX260" fmla="*/ 737235 w 870584"/>
                <a:gd name="connsiteY260" fmla="*/ 78740 h 109219"/>
                <a:gd name="connsiteX261" fmla="*/ 745490 w 870584"/>
                <a:gd name="connsiteY261" fmla="*/ 76835 h 109219"/>
                <a:gd name="connsiteX262" fmla="*/ 751205 w 870584"/>
                <a:gd name="connsiteY262" fmla="*/ 70485 h 109219"/>
                <a:gd name="connsiteX263" fmla="*/ 751205 w 870584"/>
                <a:gd name="connsiteY263" fmla="*/ 42545 h 109219"/>
                <a:gd name="connsiteX264" fmla="*/ 745490 w 870584"/>
                <a:gd name="connsiteY264" fmla="*/ 36830 h 109219"/>
                <a:gd name="connsiteX265" fmla="*/ 737235 w 870584"/>
                <a:gd name="connsiteY265" fmla="*/ 34925 h 109219"/>
                <a:gd name="connsiteX266" fmla="*/ 725805 w 870584"/>
                <a:gd name="connsiteY266" fmla="*/ 41275 h 109219"/>
                <a:gd name="connsiteX267" fmla="*/ 721995 w 870584"/>
                <a:gd name="connsiteY267" fmla="*/ 57785 h 109219"/>
                <a:gd name="connsiteX268" fmla="*/ 721995 w 870584"/>
                <a:gd name="connsiteY268" fmla="*/ 58420 h 109219"/>
                <a:gd name="connsiteX269" fmla="*/ 751205 w 870584"/>
                <a:gd name="connsiteY269" fmla="*/ 78740 h 109219"/>
                <a:gd name="connsiteX270" fmla="*/ 744220 w 870584"/>
                <a:gd name="connsiteY270" fmla="*/ 85090 h 109219"/>
                <a:gd name="connsiteX271" fmla="*/ 734695 w 870584"/>
                <a:gd name="connsiteY271" fmla="*/ 86995 h 109219"/>
                <a:gd name="connsiteX272" fmla="*/ 717550 w 870584"/>
                <a:gd name="connsiteY272" fmla="*/ 79375 h 109219"/>
                <a:gd name="connsiteX273" fmla="*/ 711200 w 870584"/>
                <a:gd name="connsiteY273" fmla="*/ 58420 h 109219"/>
                <a:gd name="connsiteX274" fmla="*/ 711200 w 870584"/>
                <a:gd name="connsiteY274" fmla="*/ 57150 h 109219"/>
                <a:gd name="connsiteX275" fmla="*/ 717550 w 870584"/>
                <a:gd name="connsiteY275" fmla="*/ 33655 h 109219"/>
                <a:gd name="connsiteX276" fmla="*/ 734695 w 870584"/>
                <a:gd name="connsiteY276" fmla="*/ 24765 h 109219"/>
                <a:gd name="connsiteX277" fmla="*/ 744220 w 870584"/>
                <a:gd name="connsiteY277" fmla="*/ 26670 h 109219"/>
                <a:gd name="connsiteX278" fmla="*/ 751205 w 870584"/>
                <a:gd name="connsiteY278" fmla="*/ 32385 h 109219"/>
                <a:gd name="connsiteX279" fmla="*/ 751205 w 870584"/>
                <a:gd name="connsiteY279" fmla="*/ 8255 h 109219"/>
                <a:gd name="connsiteX280" fmla="*/ 742315 w 870584"/>
                <a:gd name="connsiteY280" fmla="*/ 6985 h 109219"/>
                <a:gd name="connsiteX281" fmla="*/ 742315 w 870584"/>
                <a:gd name="connsiteY281" fmla="*/ 0 h 109219"/>
                <a:gd name="connsiteX282" fmla="*/ 751205 w 870584"/>
                <a:gd name="connsiteY282" fmla="*/ 0 h 109219"/>
                <a:gd name="connsiteX283" fmla="*/ 762000 w 870584"/>
                <a:gd name="connsiteY283" fmla="*/ 0 h 109219"/>
                <a:gd name="connsiteX284" fmla="*/ 762000 w 870584"/>
                <a:gd name="connsiteY284" fmla="*/ 77470 h 109219"/>
                <a:gd name="connsiteX285" fmla="*/ 770890 w 870584"/>
                <a:gd name="connsiteY285" fmla="*/ 78740 h 109219"/>
                <a:gd name="connsiteX286" fmla="*/ 770890 w 870584"/>
                <a:gd name="connsiteY286" fmla="*/ 85725 h 109219"/>
                <a:gd name="connsiteX287" fmla="*/ 752475 w 870584"/>
                <a:gd name="connsiteY287" fmla="*/ 85725 h 109219"/>
                <a:gd name="connsiteX288" fmla="*/ 751205 w 870584"/>
                <a:gd name="connsiteY288" fmla="*/ 78740 h 109219"/>
                <a:gd name="connsiteX289" fmla="*/ 637540 w 870584"/>
                <a:gd name="connsiteY289" fmla="*/ 79375 h 109219"/>
                <a:gd name="connsiteX290" fmla="*/ 646430 w 870584"/>
                <a:gd name="connsiteY290" fmla="*/ 78105 h 109219"/>
                <a:gd name="connsiteX291" fmla="*/ 646430 w 870584"/>
                <a:gd name="connsiteY291" fmla="*/ 35560 h 109219"/>
                <a:gd name="connsiteX292" fmla="*/ 637540 w 870584"/>
                <a:gd name="connsiteY292" fmla="*/ 34290 h 109219"/>
                <a:gd name="connsiteX293" fmla="*/ 637540 w 870584"/>
                <a:gd name="connsiteY293" fmla="*/ 27305 h 109219"/>
                <a:gd name="connsiteX294" fmla="*/ 655955 w 870584"/>
                <a:gd name="connsiteY294" fmla="*/ 27305 h 109219"/>
                <a:gd name="connsiteX295" fmla="*/ 656590 w 870584"/>
                <a:gd name="connsiteY295" fmla="*/ 36195 h 109219"/>
                <a:gd name="connsiteX296" fmla="*/ 664210 w 870584"/>
                <a:gd name="connsiteY296" fmla="*/ 28575 h 109219"/>
                <a:gd name="connsiteX297" fmla="*/ 674370 w 870584"/>
                <a:gd name="connsiteY297" fmla="*/ 26035 h 109219"/>
                <a:gd name="connsiteX298" fmla="*/ 688975 w 870584"/>
                <a:gd name="connsiteY298" fmla="*/ 31750 h 109219"/>
                <a:gd name="connsiteX299" fmla="*/ 694055 w 870584"/>
                <a:gd name="connsiteY299" fmla="*/ 48895 h 109219"/>
                <a:gd name="connsiteX300" fmla="*/ 694055 w 870584"/>
                <a:gd name="connsiteY300" fmla="*/ 78105 h 109219"/>
                <a:gd name="connsiteX301" fmla="*/ 702945 w 870584"/>
                <a:gd name="connsiteY301" fmla="*/ 79375 h 109219"/>
                <a:gd name="connsiteX302" fmla="*/ 702945 w 870584"/>
                <a:gd name="connsiteY302" fmla="*/ 86360 h 109219"/>
                <a:gd name="connsiteX303" fmla="*/ 674370 w 870584"/>
                <a:gd name="connsiteY303" fmla="*/ 86360 h 109219"/>
                <a:gd name="connsiteX304" fmla="*/ 674370 w 870584"/>
                <a:gd name="connsiteY304" fmla="*/ 79375 h 109219"/>
                <a:gd name="connsiteX305" fmla="*/ 683260 w 870584"/>
                <a:gd name="connsiteY305" fmla="*/ 78105 h 109219"/>
                <a:gd name="connsiteX306" fmla="*/ 683260 w 870584"/>
                <a:gd name="connsiteY306" fmla="*/ 48895 h 109219"/>
                <a:gd name="connsiteX307" fmla="*/ 680085 w 870584"/>
                <a:gd name="connsiteY307" fmla="*/ 37465 h 109219"/>
                <a:gd name="connsiteX308" fmla="*/ 670560 w 870584"/>
                <a:gd name="connsiteY308" fmla="*/ 34290 h 109219"/>
                <a:gd name="connsiteX309" fmla="*/ 662305 w 870584"/>
                <a:gd name="connsiteY309" fmla="*/ 36830 h 109219"/>
                <a:gd name="connsiteX310" fmla="*/ 656590 w 870584"/>
                <a:gd name="connsiteY310" fmla="*/ 43180 h 109219"/>
                <a:gd name="connsiteX311" fmla="*/ 656590 w 870584"/>
                <a:gd name="connsiteY311" fmla="*/ 78105 h 109219"/>
                <a:gd name="connsiteX312" fmla="*/ 665480 w 870584"/>
                <a:gd name="connsiteY312" fmla="*/ 79375 h 109219"/>
                <a:gd name="connsiteX313" fmla="*/ 665480 w 870584"/>
                <a:gd name="connsiteY313" fmla="*/ 86360 h 109219"/>
                <a:gd name="connsiteX314" fmla="*/ 636905 w 870584"/>
                <a:gd name="connsiteY314" fmla="*/ 86360 h 109219"/>
                <a:gd name="connsiteX315" fmla="*/ 636905 w 870584"/>
                <a:gd name="connsiteY315" fmla="*/ 79375 h 109219"/>
                <a:gd name="connsiteX316" fmla="*/ 601345 w 870584"/>
                <a:gd name="connsiteY316" fmla="*/ 12700 h 109219"/>
                <a:gd name="connsiteX317" fmla="*/ 601345 w 870584"/>
                <a:gd name="connsiteY317" fmla="*/ 5715 h 109219"/>
                <a:gd name="connsiteX318" fmla="*/ 629920 w 870584"/>
                <a:gd name="connsiteY318" fmla="*/ 5715 h 109219"/>
                <a:gd name="connsiteX319" fmla="*/ 629920 w 870584"/>
                <a:gd name="connsiteY319" fmla="*/ 12700 h 109219"/>
                <a:gd name="connsiteX320" fmla="*/ 621030 w 870584"/>
                <a:gd name="connsiteY320" fmla="*/ 13970 h 109219"/>
                <a:gd name="connsiteX321" fmla="*/ 621030 w 870584"/>
                <a:gd name="connsiteY321" fmla="*/ 76835 h 109219"/>
                <a:gd name="connsiteX322" fmla="*/ 629920 w 870584"/>
                <a:gd name="connsiteY322" fmla="*/ 78105 h 109219"/>
                <a:gd name="connsiteX323" fmla="*/ 629920 w 870584"/>
                <a:gd name="connsiteY323" fmla="*/ 85090 h 109219"/>
                <a:gd name="connsiteX324" fmla="*/ 601345 w 870584"/>
                <a:gd name="connsiteY324" fmla="*/ 85090 h 109219"/>
                <a:gd name="connsiteX325" fmla="*/ 601345 w 870584"/>
                <a:gd name="connsiteY325" fmla="*/ 78105 h 109219"/>
                <a:gd name="connsiteX326" fmla="*/ 610235 w 870584"/>
                <a:gd name="connsiteY326" fmla="*/ 76835 h 109219"/>
                <a:gd name="connsiteX327" fmla="*/ 610235 w 870584"/>
                <a:gd name="connsiteY327" fmla="*/ 13970 h 109219"/>
                <a:gd name="connsiteX328" fmla="*/ 601345 w 870584"/>
                <a:gd name="connsiteY328" fmla="*/ 12700 h 109219"/>
                <a:gd name="connsiteX329" fmla="*/ 564515 w 870584"/>
                <a:gd name="connsiteY329" fmla="*/ 81915 h 109219"/>
                <a:gd name="connsiteX330" fmla="*/ 561975 w 870584"/>
                <a:gd name="connsiteY330" fmla="*/ 93345 h 109219"/>
                <a:gd name="connsiteX331" fmla="*/ 554990 w 870584"/>
                <a:gd name="connsiteY331" fmla="*/ 102870 h 109219"/>
                <a:gd name="connsiteX332" fmla="*/ 548640 w 870584"/>
                <a:gd name="connsiteY332" fmla="*/ 99060 h 109219"/>
                <a:gd name="connsiteX333" fmla="*/ 552450 w 870584"/>
                <a:gd name="connsiteY333" fmla="*/ 90805 h 109219"/>
                <a:gd name="connsiteX334" fmla="*/ 553720 w 870584"/>
                <a:gd name="connsiteY334" fmla="*/ 81915 h 109219"/>
                <a:gd name="connsiteX335" fmla="*/ 553720 w 870584"/>
                <a:gd name="connsiteY335" fmla="*/ 73660 h 109219"/>
                <a:gd name="connsiteX336" fmla="*/ 564515 w 870584"/>
                <a:gd name="connsiteY336" fmla="*/ 73660 h 109219"/>
                <a:gd name="connsiteX337" fmla="*/ 564515 w 870584"/>
                <a:gd name="connsiteY337" fmla="*/ 81915 h 109219"/>
                <a:gd name="connsiteX338" fmla="*/ 19685 w 870584"/>
                <a:gd name="connsiteY338" fmla="*/ 40005 h 109219"/>
                <a:gd name="connsiteX339" fmla="*/ 38100 w 870584"/>
                <a:gd name="connsiteY339" fmla="*/ 40005 h 109219"/>
                <a:gd name="connsiteX340" fmla="*/ 47625 w 870584"/>
                <a:gd name="connsiteY340" fmla="*/ 36830 h 109219"/>
                <a:gd name="connsiteX341" fmla="*/ 51435 w 870584"/>
                <a:gd name="connsiteY341" fmla="*/ 27940 h 109219"/>
                <a:gd name="connsiteX342" fmla="*/ 47625 w 870584"/>
                <a:gd name="connsiteY342" fmla="*/ 18415 h 109219"/>
                <a:gd name="connsiteX343" fmla="*/ 35560 w 870584"/>
                <a:gd name="connsiteY343" fmla="*/ 15240 h 109219"/>
                <a:gd name="connsiteX344" fmla="*/ 20320 w 870584"/>
                <a:gd name="connsiteY344" fmla="*/ 15240 h 109219"/>
                <a:gd name="connsiteX345" fmla="*/ 20320 w 870584"/>
                <a:gd name="connsiteY345" fmla="*/ 40005 h 109219"/>
                <a:gd name="connsiteX346" fmla="*/ 19685 w 870584"/>
                <a:gd name="connsiteY346" fmla="*/ 48260 h 109219"/>
                <a:gd name="connsiteX347" fmla="*/ 19685 w 870584"/>
                <a:gd name="connsiteY347" fmla="*/ 77470 h 109219"/>
                <a:gd name="connsiteX348" fmla="*/ 38100 w 870584"/>
                <a:gd name="connsiteY348" fmla="*/ 77470 h 109219"/>
                <a:gd name="connsiteX349" fmla="*/ 49530 w 870584"/>
                <a:gd name="connsiteY349" fmla="*/ 73660 h 109219"/>
                <a:gd name="connsiteX350" fmla="*/ 53340 w 870584"/>
                <a:gd name="connsiteY350" fmla="*/ 63500 h 109219"/>
                <a:gd name="connsiteX351" fmla="*/ 50165 w 870584"/>
                <a:gd name="connsiteY351" fmla="*/ 52705 h 109219"/>
                <a:gd name="connsiteX352" fmla="*/ 39370 w 870584"/>
                <a:gd name="connsiteY352" fmla="*/ 48895 h 109219"/>
                <a:gd name="connsiteX353" fmla="*/ 19685 w 870584"/>
                <a:gd name="connsiteY353" fmla="*/ 48895 h 109219"/>
                <a:gd name="connsiteX354" fmla="*/ 34925 w 870584"/>
                <a:gd name="connsiteY354" fmla="*/ 5715 h 109219"/>
                <a:gd name="connsiteX355" fmla="*/ 54610 w 870584"/>
                <a:gd name="connsiteY355" fmla="*/ 11430 h 109219"/>
                <a:gd name="connsiteX356" fmla="*/ 61595 w 870584"/>
                <a:gd name="connsiteY356" fmla="*/ 27940 h 109219"/>
                <a:gd name="connsiteX357" fmla="*/ 58420 w 870584"/>
                <a:gd name="connsiteY357" fmla="*/ 37465 h 109219"/>
                <a:gd name="connsiteX358" fmla="*/ 49530 w 870584"/>
                <a:gd name="connsiteY358" fmla="*/ 43815 h 109219"/>
                <a:gd name="connsiteX359" fmla="*/ 60960 w 870584"/>
                <a:gd name="connsiteY359" fmla="*/ 50800 h 109219"/>
                <a:gd name="connsiteX360" fmla="*/ 65405 w 870584"/>
                <a:gd name="connsiteY360" fmla="*/ 63500 h 109219"/>
                <a:gd name="connsiteX361" fmla="*/ 58420 w 870584"/>
                <a:gd name="connsiteY361" fmla="*/ 80010 h 109219"/>
                <a:gd name="connsiteX362" fmla="*/ 38735 w 870584"/>
                <a:gd name="connsiteY362" fmla="*/ 85725 h 109219"/>
                <a:gd name="connsiteX363" fmla="*/ 0 w 870584"/>
                <a:gd name="connsiteY363" fmla="*/ 85725 h 109219"/>
                <a:gd name="connsiteX364" fmla="*/ 0 w 870584"/>
                <a:gd name="connsiteY364" fmla="*/ 78740 h 109219"/>
                <a:gd name="connsiteX365" fmla="*/ 8890 w 870584"/>
                <a:gd name="connsiteY365" fmla="*/ 77470 h 109219"/>
                <a:gd name="connsiteX366" fmla="*/ 8890 w 870584"/>
                <a:gd name="connsiteY366" fmla="*/ 14605 h 109219"/>
                <a:gd name="connsiteX367" fmla="*/ 0 w 870584"/>
                <a:gd name="connsiteY367" fmla="*/ 13335 h 109219"/>
                <a:gd name="connsiteX368" fmla="*/ 0 w 870584"/>
                <a:gd name="connsiteY368" fmla="*/ 6350 h 109219"/>
                <a:gd name="connsiteX369" fmla="*/ 8890 w 870584"/>
                <a:gd name="connsiteY369" fmla="*/ 6350 h 109219"/>
                <a:gd name="connsiteX370" fmla="*/ 34925 w 870584"/>
                <a:gd name="connsiteY370" fmla="*/ 6350 h 1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70584" h="109219">
                  <a:moveTo>
                    <a:pt x="526415" y="77470"/>
                  </a:moveTo>
                  <a:cubicBezTo>
                    <a:pt x="524510" y="80645"/>
                    <a:pt x="521970" y="83185"/>
                    <a:pt x="519430" y="85090"/>
                  </a:cubicBezTo>
                  <a:cubicBezTo>
                    <a:pt x="516255" y="86995"/>
                    <a:pt x="513080" y="87630"/>
                    <a:pt x="509270" y="87630"/>
                  </a:cubicBezTo>
                  <a:cubicBezTo>
                    <a:pt x="502920" y="87630"/>
                    <a:pt x="497840" y="85725"/>
                    <a:pt x="494030" y="81280"/>
                  </a:cubicBezTo>
                  <a:cubicBezTo>
                    <a:pt x="490220" y="76835"/>
                    <a:pt x="488315" y="70485"/>
                    <a:pt x="488315" y="61595"/>
                  </a:cubicBezTo>
                  <a:lnTo>
                    <a:pt x="488315" y="34925"/>
                  </a:lnTo>
                  <a:lnTo>
                    <a:pt x="481330" y="33655"/>
                  </a:lnTo>
                  <a:lnTo>
                    <a:pt x="481330" y="26670"/>
                  </a:lnTo>
                  <a:lnTo>
                    <a:pt x="488315" y="26670"/>
                  </a:lnTo>
                  <a:lnTo>
                    <a:pt x="499110" y="26670"/>
                  </a:lnTo>
                  <a:lnTo>
                    <a:pt x="499110" y="61595"/>
                  </a:lnTo>
                  <a:cubicBezTo>
                    <a:pt x="499110" y="67945"/>
                    <a:pt x="499745" y="72390"/>
                    <a:pt x="501650" y="74930"/>
                  </a:cubicBezTo>
                  <a:cubicBezTo>
                    <a:pt x="503555" y="77470"/>
                    <a:pt x="506730" y="78740"/>
                    <a:pt x="510540" y="78740"/>
                  </a:cubicBezTo>
                  <a:cubicBezTo>
                    <a:pt x="514350" y="78740"/>
                    <a:pt x="517525" y="78105"/>
                    <a:pt x="520065" y="76200"/>
                  </a:cubicBezTo>
                  <a:cubicBezTo>
                    <a:pt x="522605" y="74930"/>
                    <a:pt x="524510" y="72390"/>
                    <a:pt x="525780" y="69850"/>
                  </a:cubicBezTo>
                  <a:lnTo>
                    <a:pt x="525780" y="35560"/>
                  </a:lnTo>
                  <a:lnTo>
                    <a:pt x="517525" y="34290"/>
                  </a:lnTo>
                  <a:lnTo>
                    <a:pt x="517525" y="27305"/>
                  </a:lnTo>
                  <a:lnTo>
                    <a:pt x="525780" y="27305"/>
                  </a:lnTo>
                  <a:lnTo>
                    <a:pt x="536575" y="27305"/>
                  </a:lnTo>
                  <a:lnTo>
                    <a:pt x="536575" y="78105"/>
                  </a:lnTo>
                  <a:lnTo>
                    <a:pt x="543560" y="79375"/>
                  </a:lnTo>
                  <a:lnTo>
                    <a:pt x="543560" y="86360"/>
                  </a:lnTo>
                  <a:lnTo>
                    <a:pt x="527050" y="86360"/>
                  </a:lnTo>
                  <a:lnTo>
                    <a:pt x="526415" y="77470"/>
                  </a:lnTo>
                  <a:close/>
                  <a:moveTo>
                    <a:pt x="436880" y="33655"/>
                  </a:moveTo>
                  <a:lnTo>
                    <a:pt x="436880" y="26670"/>
                  </a:lnTo>
                  <a:lnTo>
                    <a:pt x="455295" y="26670"/>
                  </a:lnTo>
                  <a:lnTo>
                    <a:pt x="456565" y="35560"/>
                  </a:lnTo>
                  <a:cubicBezTo>
                    <a:pt x="458470" y="32385"/>
                    <a:pt x="460375" y="29845"/>
                    <a:pt x="462915" y="28575"/>
                  </a:cubicBezTo>
                  <a:cubicBezTo>
                    <a:pt x="465455" y="26670"/>
                    <a:pt x="467995" y="26035"/>
                    <a:pt x="471170" y="26035"/>
                  </a:cubicBezTo>
                  <a:cubicBezTo>
                    <a:pt x="471805" y="26035"/>
                    <a:pt x="473075" y="26035"/>
                    <a:pt x="473710" y="26035"/>
                  </a:cubicBezTo>
                  <a:cubicBezTo>
                    <a:pt x="474345" y="26035"/>
                    <a:pt x="474980" y="26035"/>
                    <a:pt x="475615" y="26670"/>
                  </a:cubicBezTo>
                  <a:lnTo>
                    <a:pt x="474345" y="36830"/>
                  </a:lnTo>
                  <a:lnTo>
                    <a:pt x="467995" y="36195"/>
                  </a:lnTo>
                  <a:cubicBezTo>
                    <a:pt x="464820" y="36195"/>
                    <a:pt x="462915" y="36830"/>
                    <a:pt x="461010" y="38100"/>
                  </a:cubicBezTo>
                  <a:cubicBezTo>
                    <a:pt x="459105" y="39370"/>
                    <a:pt x="457835" y="41275"/>
                    <a:pt x="456565" y="43815"/>
                  </a:cubicBezTo>
                  <a:lnTo>
                    <a:pt x="456565" y="78105"/>
                  </a:lnTo>
                  <a:lnTo>
                    <a:pt x="465455" y="79375"/>
                  </a:lnTo>
                  <a:lnTo>
                    <a:pt x="465455" y="86360"/>
                  </a:lnTo>
                  <a:lnTo>
                    <a:pt x="436880" y="86360"/>
                  </a:lnTo>
                  <a:lnTo>
                    <a:pt x="436880" y="79375"/>
                  </a:lnTo>
                  <a:lnTo>
                    <a:pt x="445770" y="78105"/>
                  </a:lnTo>
                  <a:lnTo>
                    <a:pt x="445770" y="35560"/>
                  </a:lnTo>
                  <a:lnTo>
                    <a:pt x="436880" y="33655"/>
                  </a:lnTo>
                  <a:close/>
                  <a:moveTo>
                    <a:pt x="411480" y="77470"/>
                  </a:moveTo>
                  <a:cubicBezTo>
                    <a:pt x="409575" y="80645"/>
                    <a:pt x="407035" y="83185"/>
                    <a:pt x="404495" y="85090"/>
                  </a:cubicBezTo>
                  <a:cubicBezTo>
                    <a:pt x="401320" y="86995"/>
                    <a:pt x="398145" y="87630"/>
                    <a:pt x="394335" y="87630"/>
                  </a:cubicBezTo>
                  <a:cubicBezTo>
                    <a:pt x="387985" y="87630"/>
                    <a:pt x="382905" y="85725"/>
                    <a:pt x="379095" y="81280"/>
                  </a:cubicBezTo>
                  <a:cubicBezTo>
                    <a:pt x="375285" y="76835"/>
                    <a:pt x="373380" y="70485"/>
                    <a:pt x="373380" y="61595"/>
                  </a:cubicBezTo>
                  <a:lnTo>
                    <a:pt x="373380" y="34925"/>
                  </a:lnTo>
                  <a:lnTo>
                    <a:pt x="366395" y="33655"/>
                  </a:lnTo>
                  <a:lnTo>
                    <a:pt x="366395" y="26670"/>
                  </a:lnTo>
                  <a:lnTo>
                    <a:pt x="373380" y="26670"/>
                  </a:lnTo>
                  <a:lnTo>
                    <a:pt x="384175" y="26670"/>
                  </a:lnTo>
                  <a:lnTo>
                    <a:pt x="384175" y="61595"/>
                  </a:lnTo>
                  <a:cubicBezTo>
                    <a:pt x="384175" y="67945"/>
                    <a:pt x="384810" y="72390"/>
                    <a:pt x="386715" y="74930"/>
                  </a:cubicBezTo>
                  <a:cubicBezTo>
                    <a:pt x="388620" y="77470"/>
                    <a:pt x="391795" y="78740"/>
                    <a:pt x="395605" y="78740"/>
                  </a:cubicBezTo>
                  <a:cubicBezTo>
                    <a:pt x="399415" y="78740"/>
                    <a:pt x="402590" y="78105"/>
                    <a:pt x="405130" y="76200"/>
                  </a:cubicBezTo>
                  <a:cubicBezTo>
                    <a:pt x="407670" y="74930"/>
                    <a:pt x="409575" y="72390"/>
                    <a:pt x="410845" y="69850"/>
                  </a:cubicBezTo>
                  <a:lnTo>
                    <a:pt x="410845" y="35560"/>
                  </a:lnTo>
                  <a:lnTo>
                    <a:pt x="402590" y="34290"/>
                  </a:lnTo>
                  <a:lnTo>
                    <a:pt x="402590" y="27305"/>
                  </a:lnTo>
                  <a:lnTo>
                    <a:pt x="410845" y="27305"/>
                  </a:lnTo>
                  <a:lnTo>
                    <a:pt x="421640" y="27305"/>
                  </a:lnTo>
                  <a:lnTo>
                    <a:pt x="421640" y="78105"/>
                  </a:lnTo>
                  <a:lnTo>
                    <a:pt x="428625" y="79375"/>
                  </a:lnTo>
                  <a:lnTo>
                    <a:pt x="428625" y="86360"/>
                  </a:lnTo>
                  <a:lnTo>
                    <a:pt x="412115" y="86360"/>
                  </a:lnTo>
                  <a:lnTo>
                    <a:pt x="411480" y="77470"/>
                  </a:lnTo>
                  <a:close/>
                  <a:moveTo>
                    <a:pt x="331470" y="6985"/>
                  </a:moveTo>
                  <a:lnTo>
                    <a:pt x="331470" y="0"/>
                  </a:lnTo>
                  <a:lnTo>
                    <a:pt x="351155" y="0"/>
                  </a:lnTo>
                  <a:lnTo>
                    <a:pt x="351155" y="77470"/>
                  </a:lnTo>
                  <a:lnTo>
                    <a:pt x="360045" y="78740"/>
                  </a:lnTo>
                  <a:lnTo>
                    <a:pt x="360045" y="85725"/>
                  </a:lnTo>
                  <a:lnTo>
                    <a:pt x="331470" y="85725"/>
                  </a:lnTo>
                  <a:lnTo>
                    <a:pt x="331470" y="78740"/>
                  </a:lnTo>
                  <a:lnTo>
                    <a:pt x="340360" y="77470"/>
                  </a:lnTo>
                  <a:lnTo>
                    <a:pt x="340360" y="8890"/>
                  </a:lnTo>
                  <a:lnTo>
                    <a:pt x="331470" y="6985"/>
                  </a:lnTo>
                  <a:close/>
                  <a:moveTo>
                    <a:pt x="292735" y="78105"/>
                  </a:moveTo>
                  <a:cubicBezTo>
                    <a:pt x="296545" y="78105"/>
                    <a:pt x="299720" y="77470"/>
                    <a:pt x="302895" y="75565"/>
                  </a:cubicBezTo>
                  <a:cubicBezTo>
                    <a:pt x="306070" y="73660"/>
                    <a:pt x="307975" y="71755"/>
                    <a:pt x="309245" y="69215"/>
                  </a:cubicBezTo>
                  <a:lnTo>
                    <a:pt x="309245" y="59690"/>
                  </a:lnTo>
                  <a:lnTo>
                    <a:pt x="297815" y="59690"/>
                  </a:lnTo>
                  <a:cubicBezTo>
                    <a:pt x="293370" y="59690"/>
                    <a:pt x="289560" y="60960"/>
                    <a:pt x="287020" y="62865"/>
                  </a:cubicBezTo>
                  <a:cubicBezTo>
                    <a:pt x="284480" y="64770"/>
                    <a:pt x="283210" y="67310"/>
                    <a:pt x="283210" y="70485"/>
                  </a:cubicBezTo>
                  <a:cubicBezTo>
                    <a:pt x="283210" y="73025"/>
                    <a:pt x="283845" y="74930"/>
                    <a:pt x="285750" y="76200"/>
                  </a:cubicBezTo>
                  <a:cubicBezTo>
                    <a:pt x="287020" y="77470"/>
                    <a:pt x="288925" y="78105"/>
                    <a:pt x="292735" y="78105"/>
                  </a:cubicBezTo>
                  <a:close/>
                  <a:moveTo>
                    <a:pt x="309880" y="85725"/>
                  </a:moveTo>
                  <a:cubicBezTo>
                    <a:pt x="309245" y="83820"/>
                    <a:pt x="309245" y="82550"/>
                    <a:pt x="309245" y="81280"/>
                  </a:cubicBezTo>
                  <a:cubicBezTo>
                    <a:pt x="309245" y="80010"/>
                    <a:pt x="309245" y="78740"/>
                    <a:pt x="308610" y="77470"/>
                  </a:cubicBezTo>
                  <a:cubicBezTo>
                    <a:pt x="306705" y="80010"/>
                    <a:pt x="304165" y="82550"/>
                    <a:pt x="300990" y="84455"/>
                  </a:cubicBezTo>
                  <a:cubicBezTo>
                    <a:pt x="297815" y="86360"/>
                    <a:pt x="294640" y="86995"/>
                    <a:pt x="290830" y="86995"/>
                  </a:cubicBezTo>
                  <a:cubicBezTo>
                    <a:pt x="284480" y="86995"/>
                    <a:pt x="280035" y="85725"/>
                    <a:pt x="276860" y="82550"/>
                  </a:cubicBezTo>
                  <a:cubicBezTo>
                    <a:pt x="273685" y="79375"/>
                    <a:pt x="271780" y="75565"/>
                    <a:pt x="271780" y="69850"/>
                  </a:cubicBezTo>
                  <a:cubicBezTo>
                    <a:pt x="271780" y="64135"/>
                    <a:pt x="274320" y="59690"/>
                    <a:pt x="278765" y="56515"/>
                  </a:cubicBezTo>
                  <a:cubicBezTo>
                    <a:pt x="283210" y="53340"/>
                    <a:pt x="289560" y="52070"/>
                    <a:pt x="297815" y="52070"/>
                  </a:cubicBezTo>
                  <a:lnTo>
                    <a:pt x="309245" y="52070"/>
                  </a:lnTo>
                  <a:lnTo>
                    <a:pt x="309245" y="45085"/>
                  </a:lnTo>
                  <a:cubicBezTo>
                    <a:pt x="309245" y="41910"/>
                    <a:pt x="307975" y="38735"/>
                    <a:pt x="306070" y="36830"/>
                  </a:cubicBezTo>
                  <a:cubicBezTo>
                    <a:pt x="304165" y="34925"/>
                    <a:pt x="300990" y="33655"/>
                    <a:pt x="297180" y="33655"/>
                  </a:cubicBezTo>
                  <a:cubicBezTo>
                    <a:pt x="294640" y="33655"/>
                    <a:pt x="292100" y="34290"/>
                    <a:pt x="290195" y="34925"/>
                  </a:cubicBezTo>
                  <a:cubicBezTo>
                    <a:pt x="288290" y="35560"/>
                    <a:pt x="286385" y="36830"/>
                    <a:pt x="285115" y="38100"/>
                  </a:cubicBezTo>
                  <a:lnTo>
                    <a:pt x="283845" y="44450"/>
                  </a:lnTo>
                  <a:lnTo>
                    <a:pt x="275590" y="44450"/>
                  </a:lnTo>
                  <a:lnTo>
                    <a:pt x="275590" y="33020"/>
                  </a:lnTo>
                  <a:cubicBezTo>
                    <a:pt x="278130" y="31115"/>
                    <a:pt x="281305" y="29210"/>
                    <a:pt x="285750" y="27940"/>
                  </a:cubicBezTo>
                  <a:cubicBezTo>
                    <a:pt x="289560" y="26670"/>
                    <a:pt x="294005" y="26035"/>
                    <a:pt x="298450" y="26035"/>
                  </a:cubicBezTo>
                  <a:cubicBezTo>
                    <a:pt x="305435" y="26035"/>
                    <a:pt x="310515" y="27940"/>
                    <a:pt x="314960" y="31115"/>
                  </a:cubicBezTo>
                  <a:cubicBezTo>
                    <a:pt x="319405" y="34290"/>
                    <a:pt x="321310" y="39370"/>
                    <a:pt x="321310" y="45720"/>
                  </a:cubicBezTo>
                  <a:lnTo>
                    <a:pt x="321310" y="74295"/>
                  </a:lnTo>
                  <a:cubicBezTo>
                    <a:pt x="321310" y="74930"/>
                    <a:pt x="321310" y="75565"/>
                    <a:pt x="321310" y="76835"/>
                  </a:cubicBezTo>
                  <a:cubicBezTo>
                    <a:pt x="321310" y="77470"/>
                    <a:pt x="321310" y="78105"/>
                    <a:pt x="321310" y="78740"/>
                  </a:cubicBezTo>
                  <a:lnTo>
                    <a:pt x="325755" y="79375"/>
                  </a:lnTo>
                  <a:lnTo>
                    <a:pt x="325755" y="86360"/>
                  </a:lnTo>
                  <a:lnTo>
                    <a:pt x="309880" y="86360"/>
                  </a:lnTo>
                  <a:close/>
                  <a:moveTo>
                    <a:pt x="217805" y="58420"/>
                  </a:moveTo>
                  <a:cubicBezTo>
                    <a:pt x="217805" y="64135"/>
                    <a:pt x="219075" y="69215"/>
                    <a:pt x="221615" y="73025"/>
                  </a:cubicBezTo>
                  <a:cubicBezTo>
                    <a:pt x="224155" y="76835"/>
                    <a:pt x="227965" y="78740"/>
                    <a:pt x="233045" y="78740"/>
                  </a:cubicBezTo>
                  <a:cubicBezTo>
                    <a:pt x="236220" y="78740"/>
                    <a:pt x="238760" y="78105"/>
                    <a:pt x="241300" y="76200"/>
                  </a:cubicBezTo>
                  <a:cubicBezTo>
                    <a:pt x="243205" y="74930"/>
                    <a:pt x="245110" y="72390"/>
                    <a:pt x="247015" y="69850"/>
                  </a:cubicBezTo>
                  <a:lnTo>
                    <a:pt x="247015" y="42545"/>
                  </a:lnTo>
                  <a:cubicBezTo>
                    <a:pt x="245745" y="40005"/>
                    <a:pt x="243840" y="38100"/>
                    <a:pt x="241300" y="36830"/>
                  </a:cubicBezTo>
                  <a:cubicBezTo>
                    <a:pt x="238760" y="35560"/>
                    <a:pt x="236220" y="34290"/>
                    <a:pt x="233045" y="34290"/>
                  </a:cubicBezTo>
                  <a:cubicBezTo>
                    <a:pt x="227965" y="34290"/>
                    <a:pt x="224155" y="36195"/>
                    <a:pt x="221615" y="40640"/>
                  </a:cubicBezTo>
                  <a:cubicBezTo>
                    <a:pt x="219075" y="45085"/>
                    <a:pt x="217805" y="50800"/>
                    <a:pt x="217805" y="57150"/>
                  </a:cubicBezTo>
                  <a:lnTo>
                    <a:pt x="217805" y="58420"/>
                  </a:lnTo>
                  <a:close/>
                  <a:moveTo>
                    <a:pt x="207010" y="57150"/>
                  </a:moveTo>
                  <a:cubicBezTo>
                    <a:pt x="207010" y="47625"/>
                    <a:pt x="208915" y="40005"/>
                    <a:pt x="213360" y="33655"/>
                  </a:cubicBezTo>
                  <a:cubicBezTo>
                    <a:pt x="217805" y="27940"/>
                    <a:pt x="223520" y="24765"/>
                    <a:pt x="230505" y="24765"/>
                  </a:cubicBezTo>
                  <a:cubicBezTo>
                    <a:pt x="234315" y="24765"/>
                    <a:pt x="237490" y="25400"/>
                    <a:pt x="240665" y="26670"/>
                  </a:cubicBezTo>
                  <a:cubicBezTo>
                    <a:pt x="243205" y="27940"/>
                    <a:pt x="245745" y="30480"/>
                    <a:pt x="247650" y="33020"/>
                  </a:cubicBezTo>
                  <a:lnTo>
                    <a:pt x="248920" y="25400"/>
                  </a:lnTo>
                  <a:lnTo>
                    <a:pt x="257810" y="25400"/>
                  </a:lnTo>
                  <a:lnTo>
                    <a:pt x="257810" y="84455"/>
                  </a:lnTo>
                  <a:cubicBezTo>
                    <a:pt x="257810" y="92075"/>
                    <a:pt x="255905" y="98425"/>
                    <a:pt x="251460" y="102870"/>
                  </a:cubicBezTo>
                  <a:cubicBezTo>
                    <a:pt x="247015" y="107315"/>
                    <a:pt x="241300" y="109220"/>
                    <a:pt x="233045" y="109220"/>
                  </a:cubicBezTo>
                  <a:cubicBezTo>
                    <a:pt x="229870" y="109220"/>
                    <a:pt x="227330" y="108585"/>
                    <a:pt x="223520" y="107950"/>
                  </a:cubicBezTo>
                  <a:cubicBezTo>
                    <a:pt x="220345" y="107315"/>
                    <a:pt x="217170" y="106045"/>
                    <a:pt x="214630" y="104775"/>
                  </a:cubicBezTo>
                  <a:lnTo>
                    <a:pt x="217170" y="96520"/>
                  </a:lnTo>
                  <a:cubicBezTo>
                    <a:pt x="219075" y="97790"/>
                    <a:pt x="221615" y="98425"/>
                    <a:pt x="224155" y="99060"/>
                  </a:cubicBezTo>
                  <a:cubicBezTo>
                    <a:pt x="226695" y="99695"/>
                    <a:pt x="229870" y="100330"/>
                    <a:pt x="232410" y="100330"/>
                  </a:cubicBezTo>
                  <a:cubicBezTo>
                    <a:pt x="237490" y="100330"/>
                    <a:pt x="240665" y="99060"/>
                    <a:pt x="243205" y="96520"/>
                  </a:cubicBezTo>
                  <a:cubicBezTo>
                    <a:pt x="245745" y="93980"/>
                    <a:pt x="246380" y="90170"/>
                    <a:pt x="246380" y="85090"/>
                  </a:cubicBezTo>
                  <a:lnTo>
                    <a:pt x="246380" y="79375"/>
                  </a:lnTo>
                  <a:cubicBezTo>
                    <a:pt x="244475" y="81915"/>
                    <a:pt x="241935" y="83820"/>
                    <a:pt x="239395" y="85090"/>
                  </a:cubicBezTo>
                  <a:cubicBezTo>
                    <a:pt x="236855" y="86360"/>
                    <a:pt x="233680" y="86995"/>
                    <a:pt x="229870" y="86995"/>
                  </a:cubicBezTo>
                  <a:cubicBezTo>
                    <a:pt x="222250" y="86995"/>
                    <a:pt x="216535" y="84455"/>
                    <a:pt x="212725" y="79375"/>
                  </a:cubicBezTo>
                  <a:cubicBezTo>
                    <a:pt x="208280" y="74295"/>
                    <a:pt x="206375" y="67310"/>
                    <a:pt x="206375" y="58420"/>
                  </a:cubicBezTo>
                  <a:lnTo>
                    <a:pt x="206375" y="57150"/>
                  </a:lnTo>
                  <a:close/>
                  <a:moveTo>
                    <a:pt x="133350" y="79375"/>
                  </a:moveTo>
                  <a:lnTo>
                    <a:pt x="142240" y="78105"/>
                  </a:lnTo>
                  <a:lnTo>
                    <a:pt x="142240" y="35560"/>
                  </a:lnTo>
                  <a:lnTo>
                    <a:pt x="133350" y="34290"/>
                  </a:lnTo>
                  <a:lnTo>
                    <a:pt x="133350" y="27305"/>
                  </a:lnTo>
                  <a:lnTo>
                    <a:pt x="151765" y="27305"/>
                  </a:lnTo>
                  <a:lnTo>
                    <a:pt x="152400" y="36195"/>
                  </a:lnTo>
                  <a:cubicBezTo>
                    <a:pt x="154305" y="33020"/>
                    <a:pt x="156845" y="30480"/>
                    <a:pt x="160020" y="28575"/>
                  </a:cubicBezTo>
                  <a:cubicBezTo>
                    <a:pt x="163195" y="26670"/>
                    <a:pt x="166370" y="26035"/>
                    <a:pt x="170180" y="26035"/>
                  </a:cubicBezTo>
                  <a:cubicBezTo>
                    <a:pt x="176530" y="26035"/>
                    <a:pt x="181610" y="27940"/>
                    <a:pt x="184785" y="31750"/>
                  </a:cubicBezTo>
                  <a:cubicBezTo>
                    <a:pt x="188595" y="35560"/>
                    <a:pt x="189865" y="41275"/>
                    <a:pt x="189865" y="48895"/>
                  </a:cubicBezTo>
                  <a:lnTo>
                    <a:pt x="189865" y="78105"/>
                  </a:lnTo>
                  <a:lnTo>
                    <a:pt x="198755" y="79375"/>
                  </a:lnTo>
                  <a:lnTo>
                    <a:pt x="198755" y="86360"/>
                  </a:lnTo>
                  <a:lnTo>
                    <a:pt x="170180" y="86360"/>
                  </a:lnTo>
                  <a:lnTo>
                    <a:pt x="170180" y="79375"/>
                  </a:lnTo>
                  <a:lnTo>
                    <a:pt x="179070" y="78105"/>
                  </a:lnTo>
                  <a:lnTo>
                    <a:pt x="179070" y="48895"/>
                  </a:lnTo>
                  <a:cubicBezTo>
                    <a:pt x="179070" y="43815"/>
                    <a:pt x="177800" y="40005"/>
                    <a:pt x="175895" y="37465"/>
                  </a:cubicBezTo>
                  <a:cubicBezTo>
                    <a:pt x="173990" y="35560"/>
                    <a:pt x="170815" y="34290"/>
                    <a:pt x="166370" y="34290"/>
                  </a:cubicBezTo>
                  <a:cubicBezTo>
                    <a:pt x="163195" y="34290"/>
                    <a:pt x="160655" y="34925"/>
                    <a:pt x="158115" y="36830"/>
                  </a:cubicBezTo>
                  <a:cubicBezTo>
                    <a:pt x="155575" y="38100"/>
                    <a:pt x="153670" y="40640"/>
                    <a:pt x="152400" y="43180"/>
                  </a:cubicBezTo>
                  <a:lnTo>
                    <a:pt x="152400" y="78105"/>
                  </a:lnTo>
                  <a:lnTo>
                    <a:pt x="161290" y="79375"/>
                  </a:lnTo>
                  <a:lnTo>
                    <a:pt x="161290" y="86360"/>
                  </a:lnTo>
                  <a:lnTo>
                    <a:pt x="132715" y="86360"/>
                  </a:lnTo>
                  <a:lnTo>
                    <a:pt x="132715" y="79375"/>
                  </a:lnTo>
                  <a:close/>
                  <a:moveTo>
                    <a:pt x="100330" y="33655"/>
                  </a:moveTo>
                  <a:cubicBezTo>
                    <a:pt x="96520" y="33655"/>
                    <a:pt x="93345" y="34925"/>
                    <a:pt x="90805" y="38100"/>
                  </a:cubicBezTo>
                  <a:cubicBezTo>
                    <a:pt x="88265" y="41275"/>
                    <a:pt x="86360" y="45085"/>
                    <a:pt x="86360" y="49530"/>
                  </a:cubicBezTo>
                  <a:lnTo>
                    <a:pt x="86360" y="49530"/>
                  </a:lnTo>
                  <a:lnTo>
                    <a:pt x="113665" y="49530"/>
                  </a:lnTo>
                  <a:lnTo>
                    <a:pt x="113665" y="48260"/>
                  </a:lnTo>
                  <a:cubicBezTo>
                    <a:pt x="113665" y="43815"/>
                    <a:pt x="112395" y="40640"/>
                    <a:pt x="110490" y="37465"/>
                  </a:cubicBezTo>
                  <a:cubicBezTo>
                    <a:pt x="107950" y="35560"/>
                    <a:pt x="104775" y="33655"/>
                    <a:pt x="100330" y="33655"/>
                  </a:cubicBezTo>
                  <a:close/>
                  <a:moveTo>
                    <a:pt x="101600" y="86995"/>
                  </a:moveTo>
                  <a:cubicBezTo>
                    <a:pt x="93345" y="86995"/>
                    <a:pt x="86995" y="84455"/>
                    <a:pt x="81915" y="78740"/>
                  </a:cubicBezTo>
                  <a:cubicBezTo>
                    <a:pt x="76835" y="73025"/>
                    <a:pt x="74295" y="66040"/>
                    <a:pt x="74295" y="57150"/>
                  </a:cubicBezTo>
                  <a:lnTo>
                    <a:pt x="74295" y="54610"/>
                  </a:lnTo>
                  <a:cubicBezTo>
                    <a:pt x="74295" y="46355"/>
                    <a:pt x="76835" y="39370"/>
                    <a:pt x="81915" y="33655"/>
                  </a:cubicBezTo>
                  <a:cubicBezTo>
                    <a:pt x="86995" y="27940"/>
                    <a:pt x="92710" y="25400"/>
                    <a:pt x="99695" y="25400"/>
                  </a:cubicBezTo>
                  <a:cubicBezTo>
                    <a:pt x="107950" y="25400"/>
                    <a:pt x="113665" y="27940"/>
                    <a:pt x="118110" y="32385"/>
                  </a:cubicBezTo>
                  <a:cubicBezTo>
                    <a:pt x="122555" y="37465"/>
                    <a:pt x="124460" y="43815"/>
                    <a:pt x="124460" y="52070"/>
                  </a:cubicBezTo>
                  <a:lnTo>
                    <a:pt x="124460" y="59055"/>
                  </a:lnTo>
                  <a:lnTo>
                    <a:pt x="85725" y="59055"/>
                  </a:lnTo>
                  <a:lnTo>
                    <a:pt x="85725" y="59055"/>
                  </a:lnTo>
                  <a:cubicBezTo>
                    <a:pt x="85725" y="64770"/>
                    <a:pt x="86995" y="69215"/>
                    <a:pt x="90170" y="73025"/>
                  </a:cubicBezTo>
                  <a:cubicBezTo>
                    <a:pt x="92710" y="76835"/>
                    <a:pt x="97155" y="78740"/>
                    <a:pt x="101600" y="78740"/>
                  </a:cubicBezTo>
                  <a:cubicBezTo>
                    <a:pt x="105410" y="78740"/>
                    <a:pt x="108585" y="78105"/>
                    <a:pt x="111125" y="77470"/>
                  </a:cubicBezTo>
                  <a:cubicBezTo>
                    <a:pt x="113665" y="76200"/>
                    <a:pt x="116205" y="74930"/>
                    <a:pt x="118110" y="73025"/>
                  </a:cubicBezTo>
                  <a:lnTo>
                    <a:pt x="122555" y="80010"/>
                  </a:lnTo>
                  <a:cubicBezTo>
                    <a:pt x="120650" y="81915"/>
                    <a:pt x="117475" y="83820"/>
                    <a:pt x="114300" y="85090"/>
                  </a:cubicBezTo>
                  <a:cubicBezTo>
                    <a:pt x="111125" y="86360"/>
                    <a:pt x="106680" y="86995"/>
                    <a:pt x="101600" y="86995"/>
                  </a:cubicBezTo>
                  <a:close/>
                  <a:moveTo>
                    <a:pt x="836930" y="78105"/>
                  </a:moveTo>
                  <a:cubicBezTo>
                    <a:pt x="840740" y="78105"/>
                    <a:pt x="843915" y="77470"/>
                    <a:pt x="847090" y="75565"/>
                  </a:cubicBezTo>
                  <a:cubicBezTo>
                    <a:pt x="850265" y="73660"/>
                    <a:pt x="852170" y="71755"/>
                    <a:pt x="853440" y="69215"/>
                  </a:cubicBezTo>
                  <a:lnTo>
                    <a:pt x="853440" y="59690"/>
                  </a:lnTo>
                  <a:lnTo>
                    <a:pt x="842010" y="59690"/>
                  </a:lnTo>
                  <a:cubicBezTo>
                    <a:pt x="837565" y="59690"/>
                    <a:pt x="833755" y="60960"/>
                    <a:pt x="831215" y="62865"/>
                  </a:cubicBezTo>
                  <a:cubicBezTo>
                    <a:pt x="828675" y="64770"/>
                    <a:pt x="827405" y="67310"/>
                    <a:pt x="827405" y="70485"/>
                  </a:cubicBezTo>
                  <a:cubicBezTo>
                    <a:pt x="827405" y="73025"/>
                    <a:pt x="828040" y="74930"/>
                    <a:pt x="829945" y="76200"/>
                  </a:cubicBezTo>
                  <a:cubicBezTo>
                    <a:pt x="831215" y="77470"/>
                    <a:pt x="833755" y="78105"/>
                    <a:pt x="836930" y="78105"/>
                  </a:cubicBezTo>
                  <a:close/>
                  <a:moveTo>
                    <a:pt x="854710" y="85725"/>
                  </a:moveTo>
                  <a:cubicBezTo>
                    <a:pt x="854075" y="83820"/>
                    <a:pt x="854075" y="82550"/>
                    <a:pt x="854075" y="81280"/>
                  </a:cubicBezTo>
                  <a:cubicBezTo>
                    <a:pt x="854075" y="80010"/>
                    <a:pt x="854075" y="78740"/>
                    <a:pt x="853440" y="77470"/>
                  </a:cubicBezTo>
                  <a:cubicBezTo>
                    <a:pt x="851535" y="80010"/>
                    <a:pt x="848995" y="82550"/>
                    <a:pt x="845820" y="84455"/>
                  </a:cubicBezTo>
                  <a:cubicBezTo>
                    <a:pt x="842645" y="86360"/>
                    <a:pt x="839470" y="86995"/>
                    <a:pt x="835660" y="86995"/>
                  </a:cubicBezTo>
                  <a:cubicBezTo>
                    <a:pt x="829310" y="86995"/>
                    <a:pt x="824865" y="85725"/>
                    <a:pt x="821690" y="82550"/>
                  </a:cubicBezTo>
                  <a:cubicBezTo>
                    <a:pt x="818515" y="79375"/>
                    <a:pt x="816610" y="75565"/>
                    <a:pt x="816610" y="69850"/>
                  </a:cubicBezTo>
                  <a:cubicBezTo>
                    <a:pt x="816610" y="64135"/>
                    <a:pt x="819150" y="59690"/>
                    <a:pt x="823595" y="56515"/>
                  </a:cubicBezTo>
                  <a:cubicBezTo>
                    <a:pt x="828040" y="53340"/>
                    <a:pt x="834390" y="52070"/>
                    <a:pt x="842645" y="52070"/>
                  </a:cubicBezTo>
                  <a:lnTo>
                    <a:pt x="854075" y="52070"/>
                  </a:lnTo>
                  <a:lnTo>
                    <a:pt x="854075" y="45085"/>
                  </a:lnTo>
                  <a:cubicBezTo>
                    <a:pt x="854075" y="41910"/>
                    <a:pt x="852805" y="38735"/>
                    <a:pt x="850900" y="36830"/>
                  </a:cubicBezTo>
                  <a:cubicBezTo>
                    <a:pt x="848995" y="34925"/>
                    <a:pt x="845820" y="33655"/>
                    <a:pt x="842010" y="33655"/>
                  </a:cubicBezTo>
                  <a:cubicBezTo>
                    <a:pt x="839470" y="33655"/>
                    <a:pt x="836930" y="34290"/>
                    <a:pt x="835025" y="34925"/>
                  </a:cubicBezTo>
                  <a:cubicBezTo>
                    <a:pt x="833120" y="35560"/>
                    <a:pt x="831215" y="36830"/>
                    <a:pt x="829945" y="38100"/>
                  </a:cubicBezTo>
                  <a:lnTo>
                    <a:pt x="828675" y="44450"/>
                  </a:lnTo>
                  <a:lnTo>
                    <a:pt x="820420" y="44450"/>
                  </a:lnTo>
                  <a:lnTo>
                    <a:pt x="820420" y="33020"/>
                  </a:lnTo>
                  <a:cubicBezTo>
                    <a:pt x="822960" y="31115"/>
                    <a:pt x="826135" y="29210"/>
                    <a:pt x="830580" y="27940"/>
                  </a:cubicBezTo>
                  <a:cubicBezTo>
                    <a:pt x="834390" y="26670"/>
                    <a:pt x="838835" y="26035"/>
                    <a:pt x="843280" y="26035"/>
                  </a:cubicBezTo>
                  <a:cubicBezTo>
                    <a:pt x="850265" y="26035"/>
                    <a:pt x="855345" y="27940"/>
                    <a:pt x="859790" y="31115"/>
                  </a:cubicBezTo>
                  <a:cubicBezTo>
                    <a:pt x="864235" y="34290"/>
                    <a:pt x="866140" y="39370"/>
                    <a:pt x="866140" y="45720"/>
                  </a:cubicBezTo>
                  <a:lnTo>
                    <a:pt x="866140" y="74295"/>
                  </a:lnTo>
                  <a:cubicBezTo>
                    <a:pt x="866140" y="74930"/>
                    <a:pt x="866140" y="75565"/>
                    <a:pt x="866140" y="76835"/>
                  </a:cubicBezTo>
                  <a:cubicBezTo>
                    <a:pt x="866140" y="77470"/>
                    <a:pt x="866140" y="78105"/>
                    <a:pt x="866140" y="78740"/>
                  </a:cubicBezTo>
                  <a:lnTo>
                    <a:pt x="870585" y="79375"/>
                  </a:lnTo>
                  <a:lnTo>
                    <a:pt x="870585" y="86360"/>
                  </a:lnTo>
                  <a:lnTo>
                    <a:pt x="854710" y="86360"/>
                  </a:lnTo>
                  <a:close/>
                  <a:moveTo>
                    <a:pt x="798195" y="11430"/>
                  </a:moveTo>
                  <a:lnTo>
                    <a:pt x="787400" y="11430"/>
                  </a:lnTo>
                  <a:lnTo>
                    <a:pt x="787400" y="635"/>
                  </a:lnTo>
                  <a:lnTo>
                    <a:pt x="798195" y="635"/>
                  </a:lnTo>
                  <a:lnTo>
                    <a:pt x="798195" y="11430"/>
                  </a:lnTo>
                  <a:close/>
                  <a:moveTo>
                    <a:pt x="778510" y="79375"/>
                  </a:moveTo>
                  <a:lnTo>
                    <a:pt x="787400" y="78105"/>
                  </a:lnTo>
                  <a:lnTo>
                    <a:pt x="787400" y="35560"/>
                  </a:lnTo>
                  <a:lnTo>
                    <a:pt x="778510" y="34290"/>
                  </a:lnTo>
                  <a:lnTo>
                    <a:pt x="778510" y="27305"/>
                  </a:lnTo>
                  <a:lnTo>
                    <a:pt x="798195" y="27305"/>
                  </a:lnTo>
                  <a:lnTo>
                    <a:pt x="798195" y="78105"/>
                  </a:lnTo>
                  <a:lnTo>
                    <a:pt x="807085" y="79375"/>
                  </a:lnTo>
                  <a:lnTo>
                    <a:pt x="807085" y="86360"/>
                  </a:lnTo>
                  <a:lnTo>
                    <a:pt x="778510" y="86360"/>
                  </a:lnTo>
                  <a:lnTo>
                    <a:pt x="778510" y="79375"/>
                  </a:lnTo>
                  <a:close/>
                  <a:moveTo>
                    <a:pt x="721995" y="58420"/>
                  </a:moveTo>
                  <a:cubicBezTo>
                    <a:pt x="721995" y="64135"/>
                    <a:pt x="723265" y="69215"/>
                    <a:pt x="725805" y="73025"/>
                  </a:cubicBezTo>
                  <a:cubicBezTo>
                    <a:pt x="728345" y="76835"/>
                    <a:pt x="732155" y="78740"/>
                    <a:pt x="737235" y="78740"/>
                  </a:cubicBezTo>
                  <a:cubicBezTo>
                    <a:pt x="740410" y="78740"/>
                    <a:pt x="742950" y="78105"/>
                    <a:pt x="745490" y="76835"/>
                  </a:cubicBezTo>
                  <a:cubicBezTo>
                    <a:pt x="747395" y="75565"/>
                    <a:pt x="749300" y="73025"/>
                    <a:pt x="751205" y="70485"/>
                  </a:cubicBezTo>
                  <a:lnTo>
                    <a:pt x="751205" y="42545"/>
                  </a:lnTo>
                  <a:cubicBezTo>
                    <a:pt x="749935" y="40005"/>
                    <a:pt x="748030" y="38100"/>
                    <a:pt x="745490" y="36830"/>
                  </a:cubicBezTo>
                  <a:cubicBezTo>
                    <a:pt x="742950" y="35560"/>
                    <a:pt x="740410" y="34925"/>
                    <a:pt x="737235" y="34925"/>
                  </a:cubicBezTo>
                  <a:cubicBezTo>
                    <a:pt x="732155" y="34925"/>
                    <a:pt x="728345" y="36830"/>
                    <a:pt x="725805" y="41275"/>
                  </a:cubicBezTo>
                  <a:cubicBezTo>
                    <a:pt x="723265" y="45720"/>
                    <a:pt x="721995" y="51435"/>
                    <a:pt x="721995" y="57785"/>
                  </a:cubicBezTo>
                  <a:lnTo>
                    <a:pt x="721995" y="58420"/>
                  </a:lnTo>
                  <a:close/>
                  <a:moveTo>
                    <a:pt x="751205" y="78740"/>
                  </a:moveTo>
                  <a:cubicBezTo>
                    <a:pt x="749300" y="81280"/>
                    <a:pt x="746760" y="83820"/>
                    <a:pt x="744220" y="85090"/>
                  </a:cubicBezTo>
                  <a:cubicBezTo>
                    <a:pt x="741680" y="86360"/>
                    <a:pt x="737870" y="86995"/>
                    <a:pt x="734695" y="86995"/>
                  </a:cubicBezTo>
                  <a:cubicBezTo>
                    <a:pt x="727710" y="86995"/>
                    <a:pt x="721995" y="84455"/>
                    <a:pt x="717550" y="79375"/>
                  </a:cubicBezTo>
                  <a:cubicBezTo>
                    <a:pt x="713740" y="74295"/>
                    <a:pt x="711200" y="67310"/>
                    <a:pt x="711200" y="58420"/>
                  </a:cubicBezTo>
                  <a:lnTo>
                    <a:pt x="711200" y="57150"/>
                  </a:lnTo>
                  <a:cubicBezTo>
                    <a:pt x="711200" y="47625"/>
                    <a:pt x="713105" y="40005"/>
                    <a:pt x="717550" y="33655"/>
                  </a:cubicBezTo>
                  <a:cubicBezTo>
                    <a:pt x="721360" y="27940"/>
                    <a:pt x="727075" y="24765"/>
                    <a:pt x="734695" y="24765"/>
                  </a:cubicBezTo>
                  <a:cubicBezTo>
                    <a:pt x="738505" y="24765"/>
                    <a:pt x="741045" y="25400"/>
                    <a:pt x="744220" y="26670"/>
                  </a:cubicBezTo>
                  <a:cubicBezTo>
                    <a:pt x="746760" y="27940"/>
                    <a:pt x="749300" y="29845"/>
                    <a:pt x="751205" y="32385"/>
                  </a:cubicBezTo>
                  <a:lnTo>
                    <a:pt x="751205" y="8255"/>
                  </a:lnTo>
                  <a:lnTo>
                    <a:pt x="742315" y="6985"/>
                  </a:lnTo>
                  <a:lnTo>
                    <a:pt x="742315" y="0"/>
                  </a:lnTo>
                  <a:lnTo>
                    <a:pt x="751205" y="0"/>
                  </a:lnTo>
                  <a:lnTo>
                    <a:pt x="762000" y="0"/>
                  </a:lnTo>
                  <a:lnTo>
                    <a:pt x="762000" y="77470"/>
                  </a:lnTo>
                  <a:lnTo>
                    <a:pt x="770890" y="78740"/>
                  </a:lnTo>
                  <a:lnTo>
                    <a:pt x="770890" y="85725"/>
                  </a:lnTo>
                  <a:lnTo>
                    <a:pt x="752475" y="85725"/>
                  </a:lnTo>
                  <a:lnTo>
                    <a:pt x="751205" y="78740"/>
                  </a:lnTo>
                  <a:close/>
                  <a:moveTo>
                    <a:pt x="637540" y="79375"/>
                  </a:moveTo>
                  <a:lnTo>
                    <a:pt x="646430" y="78105"/>
                  </a:lnTo>
                  <a:lnTo>
                    <a:pt x="646430" y="35560"/>
                  </a:lnTo>
                  <a:lnTo>
                    <a:pt x="637540" y="34290"/>
                  </a:lnTo>
                  <a:lnTo>
                    <a:pt x="637540" y="27305"/>
                  </a:lnTo>
                  <a:lnTo>
                    <a:pt x="655955" y="27305"/>
                  </a:lnTo>
                  <a:lnTo>
                    <a:pt x="656590" y="36195"/>
                  </a:lnTo>
                  <a:cubicBezTo>
                    <a:pt x="658495" y="33020"/>
                    <a:pt x="661035" y="30480"/>
                    <a:pt x="664210" y="28575"/>
                  </a:cubicBezTo>
                  <a:cubicBezTo>
                    <a:pt x="667385" y="26670"/>
                    <a:pt x="670560" y="26035"/>
                    <a:pt x="674370" y="26035"/>
                  </a:cubicBezTo>
                  <a:cubicBezTo>
                    <a:pt x="680720" y="26035"/>
                    <a:pt x="685800" y="27940"/>
                    <a:pt x="688975" y="31750"/>
                  </a:cubicBezTo>
                  <a:cubicBezTo>
                    <a:pt x="692785" y="35560"/>
                    <a:pt x="694055" y="41275"/>
                    <a:pt x="694055" y="48895"/>
                  </a:cubicBezTo>
                  <a:lnTo>
                    <a:pt x="694055" y="78105"/>
                  </a:lnTo>
                  <a:lnTo>
                    <a:pt x="702945" y="79375"/>
                  </a:lnTo>
                  <a:lnTo>
                    <a:pt x="702945" y="86360"/>
                  </a:lnTo>
                  <a:lnTo>
                    <a:pt x="674370" y="86360"/>
                  </a:lnTo>
                  <a:lnTo>
                    <a:pt x="674370" y="79375"/>
                  </a:lnTo>
                  <a:lnTo>
                    <a:pt x="683260" y="78105"/>
                  </a:lnTo>
                  <a:lnTo>
                    <a:pt x="683260" y="48895"/>
                  </a:lnTo>
                  <a:cubicBezTo>
                    <a:pt x="683260" y="43815"/>
                    <a:pt x="681990" y="40005"/>
                    <a:pt x="680085" y="37465"/>
                  </a:cubicBezTo>
                  <a:cubicBezTo>
                    <a:pt x="678180" y="35560"/>
                    <a:pt x="675005" y="34290"/>
                    <a:pt x="670560" y="34290"/>
                  </a:cubicBezTo>
                  <a:cubicBezTo>
                    <a:pt x="667385" y="34290"/>
                    <a:pt x="664845" y="34925"/>
                    <a:pt x="662305" y="36830"/>
                  </a:cubicBezTo>
                  <a:cubicBezTo>
                    <a:pt x="659765" y="38100"/>
                    <a:pt x="657860" y="40640"/>
                    <a:pt x="656590" y="43180"/>
                  </a:cubicBezTo>
                  <a:lnTo>
                    <a:pt x="656590" y="78105"/>
                  </a:lnTo>
                  <a:lnTo>
                    <a:pt x="665480" y="79375"/>
                  </a:lnTo>
                  <a:lnTo>
                    <a:pt x="665480" y="86360"/>
                  </a:lnTo>
                  <a:lnTo>
                    <a:pt x="636905" y="86360"/>
                  </a:lnTo>
                  <a:lnTo>
                    <a:pt x="636905" y="79375"/>
                  </a:lnTo>
                  <a:close/>
                  <a:moveTo>
                    <a:pt x="601345" y="12700"/>
                  </a:moveTo>
                  <a:lnTo>
                    <a:pt x="601345" y="5715"/>
                  </a:lnTo>
                  <a:lnTo>
                    <a:pt x="629920" y="5715"/>
                  </a:lnTo>
                  <a:lnTo>
                    <a:pt x="629920" y="12700"/>
                  </a:lnTo>
                  <a:lnTo>
                    <a:pt x="621030" y="13970"/>
                  </a:lnTo>
                  <a:lnTo>
                    <a:pt x="621030" y="76835"/>
                  </a:lnTo>
                  <a:lnTo>
                    <a:pt x="629920" y="78105"/>
                  </a:lnTo>
                  <a:lnTo>
                    <a:pt x="629920" y="85090"/>
                  </a:lnTo>
                  <a:lnTo>
                    <a:pt x="601345" y="85090"/>
                  </a:lnTo>
                  <a:lnTo>
                    <a:pt x="601345" y="78105"/>
                  </a:lnTo>
                  <a:lnTo>
                    <a:pt x="610235" y="76835"/>
                  </a:lnTo>
                  <a:lnTo>
                    <a:pt x="610235" y="13970"/>
                  </a:lnTo>
                  <a:lnTo>
                    <a:pt x="601345" y="12700"/>
                  </a:lnTo>
                  <a:close/>
                  <a:moveTo>
                    <a:pt x="564515" y="81915"/>
                  </a:moveTo>
                  <a:cubicBezTo>
                    <a:pt x="564515" y="85725"/>
                    <a:pt x="563880" y="89535"/>
                    <a:pt x="561975" y="93345"/>
                  </a:cubicBezTo>
                  <a:cubicBezTo>
                    <a:pt x="560070" y="97155"/>
                    <a:pt x="557530" y="100330"/>
                    <a:pt x="554990" y="102870"/>
                  </a:cubicBezTo>
                  <a:lnTo>
                    <a:pt x="548640" y="99060"/>
                  </a:lnTo>
                  <a:cubicBezTo>
                    <a:pt x="550545" y="96520"/>
                    <a:pt x="551815" y="93980"/>
                    <a:pt x="552450" y="90805"/>
                  </a:cubicBezTo>
                  <a:cubicBezTo>
                    <a:pt x="553085" y="88265"/>
                    <a:pt x="553720" y="85090"/>
                    <a:pt x="553720" y="81915"/>
                  </a:cubicBezTo>
                  <a:lnTo>
                    <a:pt x="553720" y="73660"/>
                  </a:lnTo>
                  <a:lnTo>
                    <a:pt x="564515" y="73660"/>
                  </a:lnTo>
                  <a:lnTo>
                    <a:pt x="564515" y="81915"/>
                  </a:lnTo>
                  <a:close/>
                  <a:moveTo>
                    <a:pt x="19685" y="40005"/>
                  </a:moveTo>
                  <a:lnTo>
                    <a:pt x="38100" y="40005"/>
                  </a:lnTo>
                  <a:cubicBezTo>
                    <a:pt x="41910" y="40005"/>
                    <a:pt x="45085" y="38735"/>
                    <a:pt x="47625" y="36830"/>
                  </a:cubicBezTo>
                  <a:cubicBezTo>
                    <a:pt x="50165" y="34925"/>
                    <a:pt x="51435" y="31750"/>
                    <a:pt x="51435" y="27940"/>
                  </a:cubicBezTo>
                  <a:cubicBezTo>
                    <a:pt x="51435" y="23495"/>
                    <a:pt x="50165" y="20320"/>
                    <a:pt x="47625" y="18415"/>
                  </a:cubicBezTo>
                  <a:cubicBezTo>
                    <a:pt x="45085" y="16510"/>
                    <a:pt x="41275" y="15240"/>
                    <a:pt x="35560" y="15240"/>
                  </a:cubicBezTo>
                  <a:lnTo>
                    <a:pt x="20320" y="15240"/>
                  </a:lnTo>
                  <a:lnTo>
                    <a:pt x="20320" y="40005"/>
                  </a:lnTo>
                  <a:close/>
                  <a:moveTo>
                    <a:pt x="19685" y="48260"/>
                  </a:moveTo>
                  <a:lnTo>
                    <a:pt x="19685" y="77470"/>
                  </a:lnTo>
                  <a:lnTo>
                    <a:pt x="38100" y="77470"/>
                  </a:lnTo>
                  <a:cubicBezTo>
                    <a:pt x="43180" y="77470"/>
                    <a:pt x="46990" y="76200"/>
                    <a:pt x="49530" y="73660"/>
                  </a:cubicBezTo>
                  <a:cubicBezTo>
                    <a:pt x="52070" y="71120"/>
                    <a:pt x="53340" y="67945"/>
                    <a:pt x="53340" y="63500"/>
                  </a:cubicBezTo>
                  <a:cubicBezTo>
                    <a:pt x="53340" y="59055"/>
                    <a:pt x="52070" y="55245"/>
                    <a:pt x="50165" y="52705"/>
                  </a:cubicBezTo>
                  <a:cubicBezTo>
                    <a:pt x="47625" y="50165"/>
                    <a:pt x="44450" y="48895"/>
                    <a:pt x="39370" y="48895"/>
                  </a:cubicBezTo>
                  <a:lnTo>
                    <a:pt x="19685" y="48895"/>
                  </a:lnTo>
                  <a:close/>
                  <a:moveTo>
                    <a:pt x="34925" y="5715"/>
                  </a:moveTo>
                  <a:cubicBezTo>
                    <a:pt x="43180" y="5715"/>
                    <a:pt x="49530" y="7620"/>
                    <a:pt x="54610" y="11430"/>
                  </a:cubicBezTo>
                  <a:cubicBezTo>
                    <a:pt x="59055" y="15240"/>
                    <a:pt x="61595" y="20320"/>
                    <a:pt x="61595" y="27940"/>
                  </a:cubicBezTo>
                  <a:cubicBezTo>
                    <a:pt x="61595" y="31750"/>
                    <a:pt x="60325" y="34925"/>
                    <a:pt x="58420" y="37465"/>
                  </a:cubicBezTo>
                  <a:cubicBezTo>
                    <a:pt x="55880" y="40005"/>
                    <a:pt x="53340" y="42545"/>
                    <a:pt x="49530" y="43815"/>
                  </a:cubicBezTo>
                  <a:cubicBezTo>
                    <a:pt x="54610" y="45085"/>
                    <a:pt x="58420" y="46990"/>
                    <a:pt x="60960" y="50800"/>
                  </a:cubicBezTo>
                  <a:cubicBezTo>
                    <a:pt x="63500" y="54610"/>
                    <a:pt x="65405" y="59055"/>
                    <a:pt x="65405" y="63500"/>
                  </a:cubicBezTo>
                  <a:cubicBezTo>
                    <a:pt x="65405" y="71120"/>
                    <a:pt x="62865" y="76200"/>
                    <a:pt x="58420" y="80010"/>
                  </a:cubicBezTo>
                  <a:cubicBezTo>
                    <a:pt x="53340" y="83820"/>
                    <a:pt x="46990" y="85725"/>
                    <a:pt x="38735" y="85725"/>
                  </a:cubicBezTo>
                  <a:lnTo>
                    <a:pt x="0" y="85725"/>
                  </a:lnTo>
                  <a:lnTo>
                    <a:pt x="0" y="78740"/>
                  </a:lnTo>
                  <a:lnTo>
                    <a:pt x="8890" y="77470"/>
                  </a:lnTo>
                  <a:lnTo>
                    <a:pt x="8890" y="14605"/>
                  </a:lnTo>
                  <a:lnTo>
                    <a:pt x="0" y="13335"/>
                  </a:lnTo>
                  <a:lnTo>
                    <a:pt x="0" y="6350"/>
                  </a:lnTo>
                  <a:lnTo>
                    <a:pt x="8890" y="6350"/>
                  </a:lnTo>
                  <a:lnTo>
                    <a:pt x="34925" y="6350"/>
                  </a:lnTo>
                  <a:close/>
                </a:path>
              </a:pathLst>
            </a:custGeom>
            <a:grpFill/>
            <a:ln w="6350"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xmlns="" id="{9FCDD73F-F885-7AEC-9E52-4A19C9C7A170}"/>
                </a:ext>
              </a:extLst>
            </p:cNvPr>
            <p:cNvSpPr/>
            <p:nvPr/>
          </p:nvSpPr>
          <p:spPr>
            <a:xfrm>
              <a:off x="9177655" y="452119"/>
              <a:ext cx="205104" cy="179070"/>
            </a:xfrm>
            <a:custGeom>
              <a:avLst/>
              <a:gdLst>
                <a:gd name="connsiteX0" fmla="*/ 0 w 205104"/>
                <a:gd name="connsiteY0" fmla="*/ 89535 h 179070"/>
                <a:gd name="connsiteX1" fmla="*/ 89535 w 205104"/>
                <a:gd name="connsiteY1" fmla="*/ 179070 h 179070"/>
                <a:gd name="connsiteX2" fmla="*/ 205105 w 205104"/>
                <a:gd name="connsiteY2" fmla="*/ 64135 h 179070"/>
                <a:gd name="connsiteX3" fmla="*/ 179070 w 205104"/>
                <a:gd name="connsiteY3" fmla="*/ 38100 h 179070"/>
                <a:gd name="connsiteX4" fmla="*/ 89535 w 205104"/>
                <a:gd name="connsiteY4" fmla="*/ 127635 h 179070"/>
                <a:gd name="connsiteX5" fmla="*/ 51435 w 205104"/>
                <a:gd name="connsiteY5" fmla="*/ 89535 h 179070"/>
                <a:gd name="connsiteX6" fmla="*/ 89535 w 205104"/>
                <a:gd name="connsiteY6" fmla="*/ 50800 h 179070"/>
                <a:gd name="connsiteX7" fmla="*/ 114935 w 205104"/>
                <a:gd name="connsiteY7" fmla="*/ 76835 h 179070"/>
                <a:gd name="connsiteX8" fmla="*/ 140970 w 205104"/>
                <a:gd name="connsiteY8" fmla="*/ 50800 h 179070"/>
                <a:gd name="connsiteX9" fmla="*/ 89535 w 205104"/>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104" h="179070">
                  <a:moveTo>
                    <a:pt x="0" y="89535"/>
                  </a:moveTo>
                  <a:lnTo>
                    <a:pt x="89535" y="179070"/>
                  </a:lnTo>
                  <a:lnTo>
                    <a:pt x="205105" y="64135"/>
                  </a:lnTo>
                  <a:lnTo>
                    <a:pt x="179070" y="38100"/>
                  </a:lnTo>
                  <a:lnTo>
                    <a:pt x="89535" y="127635"/>
                  </a:lnTo>
                  <a:lnTo>
                    <a:pt x="51435" y="89535"/>
                  </a:lnTo>
                  <a:lnTo>
                    <a:pt x="89535" y="50800"/>
                  </a:lnTo>
                  <a:lnTo>
                    <a:pt x="114935" y="76835"/>
                  </a:lnTo>
                  <a:lnTo>
                    <a:pt x="140970" y="50800"/>
                  </a:lnTo>
                  <a:lnTo>
                    <a:pt x="89535" y="0"/>
                  </a:lnTo>
                  <a:close/>
                </a:path>
              </a:pathLst>
            </a:custGeom>
            <a:grpFill/>
            <a:ln w="6350"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xmlns="" id="{40936AFB-7EC2-CBC0-D318-9F2BB1266084}"/>
                </a:ext>
              </a:extLst>
            </p:cNvPr>
            <p:cNvSpPr/>
            <p:nvPr/>
          </p:nvSpPr>
          <p:spPr>
            <a:xfrm>
              <a:off x="9536430" y="452119"/>
              <a:ext cx="204469" cy="179070"/>
            </a:xfrm>
            <a:custGeom>
              <a:avLst/>
              <a:gdLst>
                <a:gd name="connsiteX0" fmla="*/ 204470 w 204469"/>
                <a:gd name="connsiteY0" fmla="*/ 89535 h 179070"/>
                <a:gd name="connsiteX1" fmla="*/ 114935 w 204469"/>
                <a:gd name="connsiteY1" fmla="*/ 179070 h 179070"/>
                <a:gd name="connsiteX2" fmla="*/ 63500 w 204469"/>
                <a:gd name="connsiteY2" fmla="*/ 128270 h 179070"/>
                <a:gd name="connsiteX3" fmla="*/ 89535 w 204469"/>
                <a:gd name="connsiteY3" fmla="*/ 102235 h 179070"/>
                <a:gd name="connsiteX4" fmla="*/ 114935 w 204469"/>
                <a:gd name="connsiteY4" fmla="*/ 128270 h 179070"/>
                <a:gd name="connsiteX5" fmla="*/ 153670 w 204469"/>
                <a:gd name="connsiteY5" fmla="*/ 89535 h 179070"/>
                <a:gd name="connsiteX6" fmla="*/ 114935 w 204469"/>
                <a:gd name="connsiteY6" fmla="*/ 50800 h 179070"/>
                <a:gd name="connsiteX7" fmla="*/ 25400 w 204469"/>
                <a:gd name="connsiteY7" fmla="*/ 140970 h 179070"/>
                <a:gd name="connsiteX8" fmla="*/ 0 w 204469"/>
                <a:gd name="connsiteY8" fmla="*/ 114935 h 179070"/>
                <a:gd name="connsiteX9" fmla="*/ 114935 w 204469"/>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469" h="179070">
                  <a:moveTo>
                    <a:pt x="204470" y="89535"/>
                  </a:moveTo>
                  <a:lnTo>
                    <a:pt x="114935" y="179070"/>
                  </a:lnTo>
                  <a:lnTo>
                    <a:pt x="63500" y="128270"/>
                  </a:lnTo>
                  <a:lnTo>
                    <a:pt x="89535" y="102235"/>
                  </a:lnTo>
                  <a:lnTo>
                    <a:pt x="114935" y="128270"/>
                  </a:lnTo>
                  <a:lnTo>
                    <a:pt x="153670" y="89535"/>
                  </a:lnTo>
                  <a:lnTo>
                    <a:pt x="114935" y="50800"/>
                  </a:lnTo>
                  <a:lnTo>
                    <a:pt x="25400" y="140970"/>
                  </a:lnTo>
                  <a:lnTo>
                    <a:pt x="0" y="114935"/>
                  </a:lnTo>
                  <a:lnTo>
                    <a:pt x="114935" y="0"/>
                  </a:lnTo>
                  <a:close/>
                </a:path>
              </a:pathLst>
            </a:custGeom>
            <a:grpFill/>
            <a:ln w="6350"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xmlns="" id="{77EEB376-3936-62DF-5025-A11330B91745}"/>
                </a:ext>
              </a:extLst>
            </p:cNvPr>
            <p:cNvSpPr/>
            <p:nvPr/>
          </p:nvSpPr>
          <p:spPr>
            <a:xfrm>
              <a:off x="9305925" y="323850"/>
              <a:ext cx="140334" cy="205105"/>
            </a:xfrm>
            <a:custGeom>
              <a:avLst/>
              <a:gdLst>
                <a:gd name="connsiteX0" fmla="*/ 0 w 140334"/>
                <a:gd name="connsiteY0" fmla="*/ 89535 h 205105"/>
                <a:gd name="connsiteX1" fmla="*/ 89535 w 140334"/>
                <a:gd name="connsiteY1" fmla="*/ 0 h 205105"/>
                <a:gd name="connsiteX2" fmla="*/ 140335 w 140334"/>
                <a:gd name="connsiteY2" fmla="*/ 51435 h 205105"/>
                <a:gd name="connsiteX3" fmla="*/ 114935 w 140334"/>
                <a:gd name="connsiteY3" fmla="*/ 76835 h 205105"/>
                <a:gd name="connsiteX4" fmla="*/ 89535 w 140334"/>
                <a:gd name="connsiteY4" fmla="*/ 51435 h 205105"/>
                <a:gd name="connsiteX5" fmla="*/ 50800 w 140334"/>
                <a:gd name="connsiteY5" fmla="*/ 89535 h 205105"/>
                <a:gd name="connsiteX6" fmla="*/ 140335 w 140334"/>
                <a:gd name="connsiteY6" fmla="*/ 179070 h 205105"/>
                <a:gd name="connsiteX7" fmla="*/ 114935 w 140334"/>
                <a:gd name="connsiteY7" fmla="*/ 205105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34" h="205105">
                  <a:moveTo>
                    <a:pt x="0" y="89535"/>
                  </a:moveTo>
                  <a:lnTo>
                    <a:pt x="89535" y="0"/>
                  </a:lnTo>
                  <a:lnTo>
                    <a:pt x="140335" y="51435"/>
                  </a:lnTo>
                  <a:lnTo>
                    <a:pt x="114935" y="76835"/>
                  </a:lnTo>
                  <a:lnTo>
                    <a:pt x="89535" y="51435"/>
                  </a:lnTo>
                  <a:lnTo>
                    <a:pt x="50800" y="89535"/>
                  </a:lnTo>
                  <a:lnTo>
                    <a:pt x="140335" y="179070"/>
                  </a:lnTo>
                  <a:lnTo>
                    <a:pt x="114935" y="205105"/>
                  </a:lnTo>
                  <a:close/>
                </a:path>
              </a:pathLst>
            </a:custGeom>
            <a:grpFill/>
            <a:ln w="6350"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xmlns="" id="{F3A7016B-A83C-7880-C44B-DDAA2D3413AD}"/>
                </a:ext>
              </a:extLst>
            </p:cNvPr>
            <p:cNvSpPr/>
            <p:nvPr/>
          </p:nvSpPr>
          <p:spPr>
            <a:xfrm>
              <a:off x="9472294" y="554355"/>
              <a:ext cx="140970" cy="205104"/>
            </a:xfrm>
            <a:custGeom>
              <a:avLst/>
              <a:gdLst>
                <a:gd name="connsiteX0" fmla="*/ 140970 w 140970"/>
                <a:gd name="connsiteY0" fmla="*/ 115570 h 205104"/>
                <a:gd name="connsiteX1" fmla="*/ 50800 w 140970"/>
                <a:gd name="connsiteY1" fmla="*/ 205105 h 205104"/>
                <a:gd name="connsiteX2" fmla="*/ 0 w 140970"/>
                <a:gd name="connsiteY2" fmla="*/ 153670 h 205104"/>
                <a:gd name="connsiteX3" fmla="*/ 25400 w 140970"/>
                <a:gd name="connsiteY3" fmla="*/ 128270 h 205104"/>
                <a:gd name="connsiteX4" fmla="*/ 50800 w 140970"/>
                <a:gd name="connsiteY4" fmla="*/ 153670 h 205104"/>
                <a:gd name="connsiteX5" fmla="*/ 89536 w 140970"/>
                <a:gd name="connsiteY5" fmla="*/ 115570 h 205104"/>
                <a:gd name="connsiteX6" fmla="*/ 0 w 140970"/>
                <a:gd name="connsiteY6" fmla="*/ 25400 h 205104"/>
                <a:gd name="connsiteX7" fmla="*/ 25400 w 140970"/>
                <a:gd name="connsiteY7" fmla="*/ 0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70" h="205104">
                  <a:moveTo>
                    <a:pt x="140970" y="115570"/>
                  </a:moveTo>
                  <a:lnTo>
                    <a:pt x="50800" y="205105"/>
                  </a:lnTo>
                  <a:lnTo>
                    <a:pt x="0" y="153670"/>
                  </a:lnTo>
                  <a:lnTo>
                    <a:pt x="25400" y="128270"/>
                  </a:lnTo>
                  <a:lnTo>
                    <a:pt x="50800" y="153670"/>
                  </a:lnTo>
                  <a:lnTo>
                    <a:pt x="89536" y="115570"/>
                  </a:lnTo>
                  <a:lnTo>
                    <a:pt x="0" y="25400"/>
                  </a:lnTo>
                  <a:lnTo>
                    <a:pt x="25400" y="0"/>
                  </a:lnTo>
                  <a:close/>
                </a:path>
              </a:pathLst>
            </a:custGeom>
            <a:grpFill/>
            <a:ln w="6350"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xmlns="" id="{B0767E0F-834E-FB82-A9A4-4E3BBA00D78D}"/>
                </a:ext>
              </a:extLst>
            </p:cNvPr>
            <p:cNvSpPr/>
            <p:nvPr/>
          </p:nvSpPr>
          <p:spPr>
            <a:xfrm>
              <a:off x="9408159" y="323850"/>
              <a:ext cx="205105" cy="205105"/>
            </a:xfrm>
            <a:custGeom>
              <a:avLst/>
              <a:gdLst>
                <a:gd name="connsiteX0" fmla="*/ 0 w 205105"/>
                <a:gd name="connsiteY0" fmla="*/ 114935 h 205105"/>
                <a:gd name="connsiteX1" fmla="*/ 25400 w 205105"/>
                <a:gd name="connsiteY1" fmla="*/ 140970 h 205105"/>
                <a:gd name="connsiteX2" fmla="*/ 51435 w 205105"/>
                <a:gd name="connsiteY2" fmla="*/ 114935 h 205105"/>
                <a:gd name="connsiteX3" fmla="*/ 140970 w 205105"/>
                <a:gd name="connsiteY3" fmla="*/ 205105 h 205105"/>
                <a:gd name="connsiteX4" fmla="*/ 166370 w 205105"/>
                <a:gd name="connsiteY4" fmla="*/ 179070 h 205105"/>
                <a:gd name="connsiteX5" fmla="*/ 76835 w 205105"/>
                <a:gd name="connsiteY5" fmla="*/ 89535 h 205105"/>
                <a:gd name="connsiteX6" fmla="*/ 114935 w 205105"/>
                <a:gd name="connsiteY6" fmla="*/ 51435 h 205105"/>
                <a:gd name="connsiteX7" fmla="*/ 153670 w 205105"/>
                <a:gd name="connsiteY7" fmla="*/ 89535 h 205105"/>
                <a:gd name="connsiteX8" fmla="*/ 128270 w 205105"/>
                <a:gd name="connsiteY8" fmla="*/ 114935 h 205105"/>
                <a:gd name="connsiteX9" fmla="*/ 153670 w 205105"/>
                <a:gd name="connsiteY9" fmla="*/ 140970 h 205105"/>
                <a:gd name="connsiteX10" fmla="*/ 205105 w 205105"/>
                <a:gd name="connsiteY10" fmla="*/ 89535 h 205105"/>
                <a:gd name="connsiteX11" fmla="*/ 114935 w 205105"/>
                <a:gd name="connsiteY11" fmla="*/ 0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105" h="205105">
                  <a:moveTo>
                    <a:pt x="0" y="114935"/>
                  </a:moveTo>
                  <a:lnTo>
                    <a:pt x="25400" y="140970"/>
                  </a:lnTo>
                  <a:lnTo>
                    <a:pt x="51435" y="114935"/>
                  </a:lnTo>
                  <a:lnTo>
                    <a:pt x="140970" y="205105"/>
                  </a:lnTo>
                  <a:lnTo>
                    <a:pt x="166370" y="179070"/>
                  </a:lnTo>
                  <a:lnTo>
                    <a:pt x="76835" y="89535"/>
                  </a:lnTo>
                  <a:lnTo>
                    <a:pt x="114935" y="51435"/>
                  </a:lnTo>
                  <a:lnTo>
                    <a:pt x="153670" y="89535"/>
                  </a:lnTo>
                  <a:lnTo>
                    <a:pt x="128270" y="114935"/>
                  </a:lnTo>
                  <a:lnTo>
                    <a:pt x="153670" y="140970"/>
                  </a:lnTo>
                  <a:lnTo>
                    <a:pt x="205105" y="89535"/>
                  </a:lnTo>
                  <a:lnTo>
                    <a:pt x="114935" y="0"/>
                  </a:lnTo>
                  <a:close/>
                </a:path>
              </a:pathLst>
            </a:custGeom>
            <a:grpFill/>
            <a:ln w="6350"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xmlns="" id="{A3366384-3227-4BBB-2403-D220A075A36D}"/>
                </a:ext>
              </a:extLst>
            </p:cNvPr>
            <p:cNvSpPr/>
            <p:nvPr/>
          </p:nvSpPr>
          <p:spPr>
            <a:xfrm>
              <a:off x="9305925" y="554355"/>
              <a:ext cx="204469" cy="205104"/>
            </a:xfrm>
            <a:custGeom>
              <a:avLst/>
              <a:gdLst>
                <a:gd name="connsiteX0" fmla="*/ 153670 w 204469"/>
                <a:gd name="connsiteY0" fmla="*/ 89535 h 205104"/>
                <a:gd name="connsiteX1" fmla="*/ 63500 w 204469"/>
                <a:gd name="connsiteY1" fmla="*/ 0 h 205104"/>
                <a:gd name="connsiteX2" fmla="*/ 38100 w 204469"/>
                <a:gd name="connsiteY2" fmla="*/ 25400 h 205104"/>
                <a:gd name="connsiteX3" fmla="*/ 127635 w 204469"/>
                <a:gd name="connsiteY3" fmla="*/ 115570 h 205104"/>
                <a:gd name="connsiteX4" fmla="*/ 89535 w 204469"/>
                <a:gd name="connsiteY4" fmla="*/ 153670 h 205104"/>
                <a:gd name="connsiteX5" fmla="*/ 50800 w 204469"/>
                <a:gd name="connsiteY5" fmla="*/ 115570 h 205104"/>
                <a:gd name="connsiteX6" fmla="*/ 76835 w 204469"/>
                <a:gd name="connsiteY6" fmla="*/ 89535 h 205104"/>
                <a:gd name="connsiteX7" fmla="*/ 50800 w 204469"/>
                <a:gd name="connsiteY7" fmla="*/ 64135 h 205104"/>
                <a:gd name="connsiteX8" fmla="*/ 0 w 204469"/>
                <a:gd name="connsiteY8" fmla="*/ 115570 h 205104"/>
                <a:gd name="connsiteX9" fmla="*/ 89535 w 204469"/>
                <a:gd name="connsiteY9" fmla="*/ 205105 h 205104"/>
                <a:gd name="connsiteX10" fmla="*/ 204470 w 204469"/>
                <a:gd name="connsiteY10" fmla="*/ 89535 h 205104"/>
                <a:gd name="connsiteX11" fmla="*/ 179070 w 204469"/>
                <a:gd name="connsiteY11" fmla="*/ 64135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5104">
                  <a:moveTo>
                    <a:pt x="153670" y="89535"/>
                  </a:moveTo>
                  <a:lnTo>
                    <a:pt x="63500" y="0"/>
                  </a:lnTo>
                  <a:lnTo>
                    <a:pt x="38100" y="25400"/>
                  </a:lnTo>
                  <a:lnTo>
                    <a:pt x="127635" y="115570"/>
                  </a:lnTo>
                  <a:lnTo>
                    <a:pt x="89535" y="153670"/>
                  </a:lnTo>
                  <a:lnTo>
                    <a:pt x="50800" y="115570"/>
                  </a:lnTo>
                  <a:lnTo>
                    <a:pt x="76835" y="89535"/>
                  </a:lnTo>
                  <a:lnTo>
                    <a:pt x="50800" y="64135"/>
                  </a:lnTo>
                  <a:lnTo>
                    <a:pt x="0" y="115570"/>
                  </a:lnTo>
                  <a:lnTo>
                    <a:pt x="89535" y="205105"/>
                  </a:lnTo>
                  <a:lnTo>
                    <a:pt x="204470" y="89535"/>
                  </a:lnTo>
                  <a:lnTo>
                    <a:pt x="179070" y="64135"/>
                  </a:lnTo>
                  <a:close/>
                </a:path>
              </a:pathLst>
            </a:custGeom>
            <a:grpFill/>
            <a:ln w="6350"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xmlns="" id="{00987F26-BBB6-A7F1-F511-74CA346DAC38}"/>
                </a:ext>
              </a:extLst>
            </p:cNvPr>
            <p:cNvSpPr/>
            <p:nvPr/>
          </p:nvSpPr>
          <p:spPr>
            <a:xfrm rot="-2697569">
              <a:off x="9404889" y="523542"/>
              <a:ext cx="108583" cy="36194"/>
            </a:xfrm>
            <a:custGeom>
              <a:avLst/>
              <a:gdLst>
                <a:gd name="connsiteX0" fmla="*/ 0 w 108583"/>
                <a:gd name="connsiteY0" fmla="*/ 0 h 36194"/>
                <a:gd name="connsiteX1" fmla="*/ 108584 w 108583"/>
                <a:gd name="connsiteY1" fmla="*/ 0 h 36194"/>
                <a:gd name="connsiteX2" fmla="*/ 108584 w 108583"/>
                <a:gd name="connsiteY2" fmla="*/ 36195 h 36194"/>
                <a:gd name="connsiteX3" fmla="*/ 0 w 108583"/>
                <a:gd name="connsiteY3" fmla="*/ 36195 h 36194"/>
              </a:gdLst>
              <a:ahLst/>
              <a:cxnLst>
                <a:cxn ang="0">
                  <a:pos x="connsiteX0" y="connsiteY0"/>
                </a:cxn>
                <a:cxn ang="0">
                  <a:pos x="connsiteX1" y="connsiteY1"/>
                </a:cxn>
                <a:cxn ang="0">
                  <a:pos x="connsiteX2" y="connsiteY2"/>
                </a:cxn>
                <a:cxn ang="0">
                  <a:pos x="connsiteX3" y="connsiteY3"/>
                </a:cxn>
              </a:cxnLst>
              <a:rect l="l" t="t" r="r" b="b"/>
              <a:pathLst>
                <a:path w="108583" h="36194">
                  <a:moveTo>
                    <a:pt x="0" y="0"/>
                  </a:moveTo>
                  <a:lnTo>
                    <a:pt x="108584" y="0"/>
                  </a:lnTo>
                  <a:lnTo>
                    <a:pt x="108584" y="36195"/>
                  </a:lnTo>
                  <a:lnTo>
                    <a:pt x="0" y="36195"/>
                  </a:lnTo>
                  <a:close/>
                </a:path>
              </a:pathLst>
            </a:custGeom>
            <a:grpFill/>
            <a:ln w="6350"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xmlns="" id="{C028066C-A0D0-D365-D691-31D005671E66}"/>
                </a:ext>
              </a:extLst>
            </p:cNvPr>
            <p:cNvSpPr/>
            <p:nvPr/>
          </p:nvSpPr>
          <p:spPr>
            <a:xfrm rot="-2698542">
              <a:off x="9432319" y="270974"/>
              <a:ext cx="54609" cy="54609"/>
            </a:xfrm>
            <a:custGeom>
              <a:avLst/>
              <a:gdLst>
                <a:gd name="connsiteX0" fmla="*/ 0 w 54609"/>
                <a:gd name="connsiteY0" fmla="*/ 0 h 54609"/>
                <a:gd name="connsiteX1" fmla="*/ 54609 w 54609"/>
                <a:gd name="connsiteY1" fmla="*/ 0 h 54609"/>
                <a:gd name="connsiteX2" fmla="*/ 54609 w 54609"/>
                <a:gd name="connsiteY2" fmla="*/ 54609 h 54609"/>
                <a:gd name="connsiteX3" fmla="*/ 0 w 54609"/>
                <a:gd name="connsiteY3" fmla="*/ 54609 h 54609"/>
              </a:gdLst>
              <a:ahLst/>
              <a:cxnLst>
                <a:cxn ang="0">
                  <a:pos x="connsiteX0" y="connsiteY0"/>
                </a:cxn>
                <a:cxn ang="0">
                  <a:pos x="connsiteX1" y="connsiteY1"/>
                </a:cxn>
                <a:cxn ang="0">
                  <a:pos x="connsiteX2" y="connsiteY2"/>
                </a:cxn>
                <a:cxn ang="0">
                  <a:pos x="connsiteX3" y="connsiteY3"/>
                </a:cxn>
              </a:cxnLst>
              <a:rect l="l" t="t" r="r" b="b"/>
              <a:pathLst>
                <a:path w="54609" h="54609">
                  <a:moveTo>
                    <a:pt x="0" y="0"/>
                  </a:moveTo>
                  <a:lnTo>
                    <a:pt x="54609" y="0"/>
                  </a:lnTo>
                  <a:lnTo>
                    <a:pt x="54609" y="54609"/>
                  </a:lnTo>
                  <a:lnTo>
                    <a:pt x="0" y="54609"/>
                  </a:lnTo>
                  <a:close/>
                </a:path>
              </a:pathLst>
            </a:custGeom>
            <a:grpFill/>
            <a:ln w="6350"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xmlns="" id="{9A93010D-0F9D-A7BE-815E-2A16225F16D0}"/>
                </a:ext>
              </a:extLst>
            </p:cNvPr>
            <p:cNvSpPr/>
            <p:nvPr/>
          </p:nvSpPr>
          <p:spPr>
            <a:xfrm>
              <a:off x="9420859" y="746759"/>
              <a:ext cx="76834" cy="76834"/>
            </a:xfrm>
            <a:custGeom>
              <a:avLst/>
              <a:gdLst>
                <a:gd name="connsiteX0" fmla="*/ 0 w 76834"/>
                <a:gd name="connsiteY0" fmla="*/ 38100 h 76834"/>
                <a:gd name="connsiteX1" fmla="*/ 38735 w 76834"/>
                <a:gd name="connsiteY1" fmla="*/ 76835 h 76834"/>
                <a:gd name="connsiteX2" fmla="*/ 76835 w 76834"/>
                <a:gd name="connsiteY2" fmla="*/ 38100 h 76834"/>
                <a:gd name="connsiteX3" fmla="*/ 38735 w 76834"/>
                <a:gd name="connsiteY3" fmla="*/ 0 h 76834"/>
              </a:gdLst>
              <a:ahLst/>
              <a:cxnLst>
                <a:cxn ang="0">
                  <a:pos x="connsiteX0" y="connsiteY0"/>
                </a:cxn>
                <a:cxn ang="0">
                  <a:pos x="connsiteX1" y="connsiteY1"/>
                </a:cxn>
                <a:cxn ang="0">
                  <a:pos x="connsiteX2" y="connsiteY2"/>
                </a:cxn>
                <a:cxn ang="0">
                  <a:pos x="connsiteX3" y="connsiteY3"/>
                </a:cxn>
              </a:cxnLst>
              <a:rect l="l" t="t" r="r" b="b"/>
              <a:pathLst>
                <a:path w="76834" h="76834">
                  <a:moveTo>
                    <a:pt x="0" y="38100"/>
                  </a:moveTo>
                  <a:lnTo>
                    <a:pt x="38735" y="76835"/>
                  </a:lnTo>
                  <a:lnTo>
                    <a:pt x="76835" y="38100"/>
                  </a:lnTo>
                  <a:lnTo>
                    <a:pt x="38735" y="0"/>
                  </a:lnTo>
                  <a:close/>
                </a:path>
              </a:pathLst>
            </a:custGeom>
            <a:grpFill/>
            <a:ln w="6350"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xmlns="" id="{185E711B-88E0-D08F-35E0-1FF7A2DB9807}"/>
                </a:ext>
              </a:extLst>
            </p:cNvPr>
            <p:cNvSpPr/>
            <p:nvPr/>
          </p:nvSpPr>
          <p:spPr>
            <a:xfrm>
              <a:off x="9937115" y="260350"/>
              <a:ext cx="253365" cy="277494"/>
            </a:xfrm>
            <a:custGeom>
              <a:avLst/>
              <a:gdLst>
                <a:gd name="connsiteX0" fmla="*/ 156210 w 253365"/>
                <a:gd name="connsiteY0" fmla="*/ 120650 h 277494"/>
                <a:gd name="connsiteX1" fmla="*/ 173355 w 253365"/>
                <a:gd name="connsiteY1" fmla="*/ 117475 h 277494"/>
                <a:gd name="connsiteX2" fmla="*/ 178435 w 253365"/>
                <a:gd name="connsiteY2" fmla="*/ 79375 h 277494"/>
                <a:gd name="connsiteX3" fmla="*/ 173355 w 253365"/>
                <a:gd name="connsiteY3" fmla="*/ 40640 h 277494"/>
                <a:gd name="connsiteX4" fmla="*/ 156210 w 253365"/>
                <a:gd name="connsiteY4" fmla="*/ 37465 h 277494"/>
                <a:gd name="connsiteX5" fmla="*/ 81280 w 253365"/>
                <a:gd name="connsiteY5" fmla="*/ 37465 h 277494"/>
                <a:gd name="connsiteX6" fmla="*/ 81280 w 253365"/>
                <a:gd name="connsiteY6" fmla="*/ 120650 h 277494"/>
                <a:gd name="connsiteX7" fmla="*/ 156210 w 253365"/>
                <a:gd name="connsiteY7" fmla="*/ 120650 h 277494"/>
                <a:gd name="connsiteX8" fmla="*/ 221615 w 253365"/>
                <a:gd name="connsiteY8" fmla="*/ 238760 h 277494"/>
                <a:gd name="connsiteX9" fmla="*/ 253365 w 253365"/>
                <a:gd name="connsiteY9" fmla="*/ 238760 h 277494"/>
                <a:gd name="connsiteX10" fmla="*/ 253365 w 253365"/>
                <a:gd name="connsiteY10" fmla="*/ 277495 h 277494"/>
                <a:gd name="connsiteX11" fmla="*/ 213360 w 253365"/>
                <a:gd name="connsiteY11" fmla="*/ 277495 h 277494"/>
                <a:gd name="connsiteX12" fmla="*/ 186055 w 253365"/>
                <a:gd name="connsiteY12" fmla="*/ 269875 h 277494"/>
                <a:gd name="connsiteX13" fmla="*/ 175260 w 253365"/>
                <a:gd name="connsiteY13" fmla="*/ 198120 h 277494"/>
                <a:gd name="connsiteX14" fmla="*/ 166370 w 253365"/>
                <a:gd name="connsiteY14" fmla="*/ 163830 h 277494"/>
                <a:gd name="connsiteX15" fmla="*/ 139065 w 253365"/>
                <a:gd name="connsiteY15" fmla="*/ 156210 h 277494"/>
                <a:gd name="connsiteX16" fmla="*/ 80010 w 253365"/>
                <a:gd name="connsiteY16" fmla="*/ 156210 h 277494"/>
                <a:gd name="connsiteX17" fmla="*/ 80010 w 253365"/>
                <a:gd name="connsiteY17" fmla="*/ 239395 h 277494"/>
                <a:gd name="connsiteX18" fmla="*/ 118110 w 253365"/>
                <a:gd name="connsiteY18" fmla="*/ 239395 h 277494"/>
                <a:gd name="connsiteX19" fmla="*/ 118110 w 253365"/>
                <a:gd name="connsiteY19" fmla="*/ 276860 h 277494"/>
                <a:gd name="connsiteX20" fmla="*/ 0 w 253365"/>
                <a:gd name="connsiteY20" fmla="*/ 276860 h 277494"/>
                <a:gd name="connsiteX21" fmla="*/ 0 w 253365"/>
                <a:gd name="connsiteY21" fmla="*/ 239395 h 277494"/>
                <a:gd name="connsiteX22" fmla="*/ 37465 w 253365"/>
                <a:gd name="connsiteY22" fmla="*/ 239395 h 277494"/>
                <a:gd name="connsiteX23" fmla="*/ 37465 w 253365"/>
                <a:gd name="connsiteY23" fmla="*/ 37465 h 277494"/>
                <a:gd name="connsiteX24" fmla="*/ 0 w 253365"/>
                <a:gd name="connsiteY24" fmla="*/ 37465 h 277494"/>
                <a:gd name="connsiteX25" fmla="*/ 0 w 253365"/>
                <a:gd name="connsiteY25" fmla="*/ 0 h 277494"/>
                <a:gd name="connsiteX26" fmla="*/ 168910 w 253365"/>
                <a:gd name="connsiteY26" fmla="*/ 0 h 277494"/>
                <a:gd name="connsiteX27" fmla="*/ 207645 w 253365"/>
                <a:gd name="connsiteY27" fmla="*/ 11430 h 277494"/>
                <a:gd name="connsiteX28" fmla="*/ 222885 w 253365"/>
                <a:gd name="connsiteY28" fmla="*/ 77470 h 277494"/>
                <a:gd name="connsiteX29" fmla="*/ 179705 w 253365"/>
                <a:gd name="connsiteY29" fmla="*/ 140335 h 277494"/>
                <a:gd name="connsiteX30" fmla="*/ 179705 w 253365"/>
                <a:gd name="connsiteY30" fmla="*/ 140970 h 277494"/>
                <a:gd name="connsiteX31" fmla="*/ 219075 w 253365"/>
                <a:gd name="connsiteY31" fmla="*/ 198120 h 277494"/>
                <a:gd name="connsiteX32" fmla="*/ 221615 w 253365"/>
                <a:gd name="connsiteY32" fmla="*/ 238760 h 2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365" h="277494">
                  <a:moveTo>
                    <a:pt x="156210" y="120650"/>
                  </a:moveTo>
                  <a:cubicBezTo>
                    <a:pt x="167640" y="120650"/>
                    <a:pt x="171450" y="119380"/>
                    <a:pt x="173355" y="117475"/>
                  </a:cubicBezTo>
                  <a:cubicBezTo>
                    <a:pt x="177165" y="113665"/>
                    <a:pt x="178435" y="107950"/>
                    <a:pt x="178435" y="79375"/>
                  </a:cubicBezTo>
                  <a:cubicBezTo>
                    <a:pt x="178435" y="50800"/>
                    <a:pt x="177165" y="43815"/>
                    <a:pt x="173355" y="40640"/>
                  </a:cubicBezTo>
                  <a:cubicBezTo>
                    <a:pt x="171450" y="38735"/>
                    <a:pt x="167640" y="37465"/>
                    <a:pt x="156210" y="37465"/>
                  </a:cubicBezTo>
                  <a:lnTo>
                    <a:pt x="81280" y="37465"/>
                  </a:lnTo>
                  <a:lnTo>
                    <a:pt x="81280" y="120650"/>
                  </a:lnTo>
                  <a:lnTo>
                    <a:pt x="156210" y="120650"/>
                  </a:lnTo>
                  <a:close/>
                  <a:moveTo>
                    <a:pt x="221615" y="238760"/>
                  </a:moveTo>
                  <a:lnTo>
                    <a:pt x="253365" y="238760"/>
                  </a:lnTo>
                  <a:lnTo>
                    <a:pt x="253365" y="277495"/>
                  </a:lnTo>
                  <a:lnTo>
                    <a:pt x="213360" y="277495"/>
                  </a:lnTo>
                  <a:cubicBezTo>
                    <a:pt x="196850" y="277495"/>
                    <a:pt x="190500" y="274955"/>
                    <a:pt x="186055" y="269875"/>
                  </a:cubicBezTo>
                  <a:cubicBezTo>
                    <a:pt x="180340" y="264160"/>
                    <a:pt x="177165" y="253365"/>
                    <a:pt x="175260" y="198120"/>
                  </a:cubicBezTo>
                  <a:cubicBezTo>
                    <a:pt x="174625" y="175895"/>
                    <a:pt x="171450" y="168910"/>
                    <a:pt x="166370" y="163830"/>
                  </a:cubicBezTo>
                  <a:cubicBezTo>
                    <a:pt x="160020" y="157480"/>
                    <a:pt x="153035" y="156210"/>
                    <a:pt x="139065" y="156210"/>
                  </a:cubicBezTo>
                  <a:lnTo>
                    <a:pt x="80010" y="156210"/>
                  </a:lnTo>
                  <a:lnTo>
                    <a:pt x="80010" y="239395"/>
                  </a:lnTo>
                  <a:lnTo>
                    <a:pt x="118110" y="239395"/>
                  </a:lnTo>
                  <a:lnTo>
                    <a:pt x="118110" y="276860"/>
                  </a:lnTo>
                  <a:lnTo>
                    <a:pt x="0" y="276860"/>
                  </a:lnTo>
                  <a:lnTo>
                    <a:pt x="0" y="239395"/>
                  </a:lnTo>
                  <a:lnTo>
                    <a:pt x="37465" y="239395"/>
                  </a:lnTo>
                  <a:lnTo>
                    <a:pt x="37465" y="37465"/>
                  </a:lnTo>
                  <a:lnTo>
                    <a:pt x="0" y="37465"/>
                  </a:lnTo>
                  <a:lnTo>
                    <a:pt x="0" y="0"/>
                  </a:lnTo>
                  <a:lnTo>
                    <a:pt x="168910" y="0"/>
                  </a:lnTo>
                  <a:cubicBezTo>
                    <a:pt x="187325" y="0"/>
                    <a:pt x="199390" y="3175"/>
                    <a:pt x="207645" y="11430"/>
                  </a:cubicBezTo>
                  <a:cubicBezTo>
                    <a:pt x="218440" y="22225"/>
                    <a:pt x="222885" y="35560"/>
                    <a:pt x="222885" y="77470"/>
                  </a:cubicBezTo>
                  <a:cubicBezTo>
                    <a:pt x="222885" y="126365"/>
                    <a:pt x="211455" y="135890"/>
                    <a:pt x="179705" y="140335"/>
                  </a:cubicBezTo>
                  <a:lnTo>
                    <a:pt x="179705" y="140970"/>
                  </a:lnTo>
                  <a:cubicBezTo>
                    <a:pt x="208915" y="146685"/>
                    <a:pt x="217170" y="157480"/>
                    <a:pt x="219075" y="198120"/>
                  </a:cubicBezTo>
                  <a:cubicBezTo>
                    <a:pt x="220345" y="210185"/>
                    <a:pt x="220980" y="226695"/>
                    <a:pt x="221615" y="238760"/>
                  </a:cubicBezTo>
                  <a:close/>
                </a:path>
              </a:pathLst>
            </a:custGeom>
            <a:grpFill/>
            <a:ln w="6350"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xmlns="" id="{AE411538-A511-6A82-ECF7-CDAAA664B253}"/>
                </a:ext>
              </a:extLst>
            </p:cNvPr>
            <p:cNvSpPr/>
            <p:nvPr/>
          </p:nvSpPr>
          <p:spPr>
            <a:xfrm>
              <a:off x="10222230" y="259715"/>
              <a:ext cx="220344" cy="278129"/>
            </a:xfrm>
            <a:custGeom>
              <a:avLst/>
              <a:gdLst>
                <a:gd name="connsiteX0" fmla="*/ 0 w 220344"/>
                <a:gd name="connsiteY0" fmla="*/ 0 h 278129"/>
                <a:gd name="connsiteX1" fmla="*/ 0 w 220344"/>
                <a:gd name="connsiteY1" fmla="*/ 38100 h 278129"/>
                <a:gd name="connsiteX2" fmla="*/ 36830 w 220344"/>
                <a:gd name="connsiteY2" fmla="*/ 38100 h 278129"/>
                <a:gd name="connsiteX3" fmla="*/ 36830 w 220344"/>
                <a:gd name="connsiteY3" fmla="*/ 240665 h 278129"/>
                <a:gd name="connsiteX4" fmla="*/ 0 w 220344"/>
                <a:gd name="connsiteY4" fmla="*/ 240665 h 278129"/>
                <a:gd name="connsiteX5" fmla="*/ 0 w 220344"/>
                <a:gd name="connsiteY5" fmla="*/ 278130 h 278129"/>
                <a:gd name="connsiteX6" fmla="*/ 220345 w 220344"/>
                <a:gd name="connsiteY6" fmla="*/ 278130 h 278129"/>
                <a:gd name="connsiteX7" fmla="*/ 220345 w 220344"/>
                <a:gd name="connsiteY7" fmla="*/ 188595 h 278129"/>
                <a:gd name="connsiteX8" fmla="*/ 179070 w 220344"/>
                <a:gd name="connsiteY8" fmla="*/ 188595 h 278129"/>
                <a:gd name="connsiteX9" fmla="*/ 179070 w 220344"/>
                <a:gd name="connsiteY9" fmla="*/ 240665 h 278129"/>
                <a:gd name="connsiteX10" fmla="*/ 79375 w 220344"/>
                <a:gd name="connsiteY10" fmla="*/ 240665 h 278129"/>
                <a:gd name="connsiteX11" fmla="*/ 79375 w 220344"/>
                <a:gd name="connsiteY11" fmla="*/ 152400 h 278129"/>
                <a:gd name="connsiteX12" fmla="*/ 154305 w 220344"/>
                <a:gd name="connsiteY12" fmla="*/ 152400 h 278129"/>
                <a:gd name="connsiteX13" fmla="*/ 154305 w 220344"/>
                <a:gd name="connsiteY13" fmla="*/ 115570 h 278129"/>
                <a:gd name="connsiteX14" fmla="*/ 79375 w 220344"/>
                <a:gd name="connsiteY14" fmla="*/ 115570 h 278129"/>
                <a:gd name="connsiteX15" fmla="*/ 79375 w 220344"/>
                <a:gd name="connsiteY15" fmla="*/ 38100 h 278129"/>
                <a:gd name="connsiteX16" fmla="*/ 175895 w 220344"/>
                <a:gd name="connsiteY16" fmla="*/ 38100 h 278129"/>
                <a:gd name="connsiteX17" fmla="*/ 175895 w 220344"/>
                <a:gd name="connsiteY17" fmla="*/ 83820 h 278129"/>
                <a:gd name="connsiteX18" fmla="*/ 217805 w 220344"/>
                <a:gd name="connsiteY18" fmla="*/ 83820 h 278129"/>
                <a:gd name="connsiteX19" fmla="*/ 217805 w 220344"/>
                <a:gd name="connsiteY19" fmla="*/ 0 h 27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344" h="278129">
                  <a:moveTo>
                    <a:pt x="0" y="0"/>
                  </a:moveTo>
                  <a:lnTo>
                    <a:pt x="0" y="38100"/>
                  </a:lnTo>
                  <a:lnTo>
                    <a:pt x="36830" y="38100"/>
                  </a:lnTo>
                  <a:lnTo>
                    <a:pt x="36830" y="240665"/>
                  </a:lnTo>
                  <a:lnTo>
                    <a:pt x="0" y="240665"/>
                  </a:lnTo>
                  <a:lnTo>
                    <a:pt x="0" y="278130"/>
                  </a:lnTo>
                  <a:lnTo>
                    <a:pt x="220345" y="278130"/>
                  </a:lnTo>
                  <a:lnTo>
                    <a:pt x="220345" y="188595"/>
                  </a:lnTo>
                  <a:lnTo>
                    <a:pt x="179070" y="188595"/>
                  </a:lnTo>
                  <a:lnTo>
                    <a:pt x="179070" y="240665"/>
                  </a:lnTo>
                  <a:lnTo>
                    <a:pt x="79375" y="240665"/>
                  </a:lnTo>
                  <a:lnTo>
                    <a:pt x="79375" y="152400"/>
                  </a:lnTo>
                  <a:lnTo>
                    <a:pt x="154305" y="152400"/>
                  </a:lnTo>
                  <a:lnTo>
                    <a:pt x="154305" y="115570"/>
                  </a:lnTo>
                  <a:lnTo>
                    <a:pt x="79375" y="115570"/>
                  </a:lnTo>
                  <a:lnTo>
                    <a:pt x="79375" y="38100"/>
                  </a:lnTo>
                  <a:lnTo>
                    <a:pt x="175895" y="38100"/>
                  </a:lnTo>
                  <a:lnTo>
                    <a:pt x="175895" y="83820"/>
                  </a:lnTo>
                  <a:lnTo>
                    <a:pt x="217805" y="83820"/>
                  </a:lnTo>
                  <a:lnTo>
                    <a:pt x="217805" y="0"/>
                  </a:lnTo>
                  <a:close/>
                </a:path>
              </a:pathLst>
            </a:custGeom>
            <a:grpFill/>
            <a:ln w="6350"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xmlns="" id="{EBBD9BA6-42BA-B7D0-9755-2E7B5AB7A0AF}"/>
                </a:ext>
              </a:extLst>
            </p:cNvPr>
            <p:cNvSpPr/>
            <p:nvPr/>
          </p:nvSpPr>
          <p:spPr>
            <a:xfrm>
              <a:off x="10471784" y="260350"/>
              <a:ext cx="273684" cy="278765"/>
            </a:xfrm>
            <a:custGeom>
              <a:avLst/>
              <a:gdLst>
                <a:gd name="connsiteX0" fmla="*/ 0 w 273684"/>
                <a:gd name="connsiteY0" fmla="*/ 37465 h 278765"/>
                <a:gd name="connsiteX1" fmla="*/ 0 w 273684"/>
                <a:gd name="connsiteY1" fmla="*/ 0 h 278765"/>
                <a:gd name="connsiteX2" fmla="*/ 115570 w 273684"/>
                <a:gd name="connsiteY2" fmla="*/ 0 h 278765"/>
                <a:gd name="connsiteX3" fmla="*/ 115570 w 273684"/>
                <a:gd name="connsiteY3" fmla="*/ 37465 h 278765"/>
                <a:gd name="connsiteX4" fmla="*/ 78105 w 273684"/>
                <a:gd name="connsiteY4" fmla="*/ 37465 h 278765"/>
                <a:gd name="connsiteX5" fmla="*/ 135890 w 273684"/>
                <a:gd name="connsiteY5" fmla="*/ 236855 h 278765"/>
                <a:gd name="connsiteX6" fmla="*/ 141605 w 273684"/>
                <a:gd name="connsiteY6" fmla="*/ 236855 h 278765"/>
                <a:gd name="connsiteX7" fmla="*/ 200025 w 273684"/>
                <a:gd name="connsiteY7" fmla="*/ 37465 h 278765"/>
                <a:gd name="connsiteX8" fmla="*/ 162560 w 273684"/>
                <a:gd name="connsiteY8" fmla="*/ 37465 h 278765"/>
                <a:gd name="connsiteX9" fmla="*/ 162560 w 273684"/>
                <a:gd name="connsiteY9" fmla="*/ 0 h 278765"/>
                <a:gd name="connsiteX10" fmla="*/ 273685 w 273684"/>
                <a:gd name="connsiteY10" fmla="*/ 0 h 278765"/>
                <a:gd name="connsiteX11" fmla="*/ 273685 w 273684"/>
                <a:gd name="connsiteY11" fmla="*/ 37465 h 278765"/>
                <a:gd name="connsiteX12" fmla="*/ 243205 w 273684"/>
                <a:gd name="connsiteY12" fmla="*/ 37465 h 278765"/>
                <a:gd name="connsiteX13" fmla="*/ 171450 w 273684"/>
                <a:gd name="connsiteY13" fmla="*/ 265430 h 278765"/>
                <a:gd name="connsiteX14" fmla="*/ 152400 w 273684"/>
                <a:gd name="connsiteY14" fmla="*/ 278765 h 278765"/>
                <a:gd name="connsiteX15" fmla="*/ 121285 w 273684"/>
                <a:gd name="connsiteY15" fmla="*/ 278765 h 278765"/>
                <a:gd name="connsiteX16" fmla="*/ 102235 w 273684"/>
                <a:gd name="connsiteY16" fmla="*/ 265430 h 278765"/>
                <a:gd name="connsiteX17" fmla="*/ 30480 w 273684"/>
                <a:gd name="connsiteY17" fmla="*/ 37465 h 278765"/>
                <a:gd name="connsiteX18" fmla="*/ 0 w 273684"/>
                <a:gd name="connsiteY18" fmla="*/ 37465 h 2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3684" h="278765">
                  <a:moveTo>
                    <a:pt x="0" y="37465"/>
                  </a:moveTo>
                  <a:lnTo>
                    <a:pt x="0" y="0"/>
                  </a:lnTo>
                  <a:lnTo>
                    <a:pt x="115570" y="0"/>
                  </a:lnTo>
                  <a:lnTo>
                    <a:pt x="115570" y="37465"/>
                  </a:lnTo>
                  <a:lnTo>
                    <a:pt x="78105" y="37465"/>
                  </a:lnTo>
                  <a:lnTo>
                    <a:pt x="135890" y="236855"/>
                  </a:lnTo>
                  <a:lnTo>
                    <a:pt x="141605" y="236855"/>
                  </a:lnTo>
                  <a:lnTo>
                    <a:pt x="200025" y="37465"/>
                  </a:lnTo>
                  <a:lnTo>
                    <a:pt x="162560" y="37465"/>
                  </a:lnTo>
                  <a:lnTo>
                    <a:pt x="162560" y="0"/>
                  </a:lnTo>
                  <a:lnTo>
                    <a:pt x="273685" y="0"/>
                  </a:lnTo>
                  <a:lnTo>
                    <a:pt x="273685" y="37465"/>
                  </a:lnTo>
                  <a:lnTo>
                    <a:pt x="243205" y="37465"/>
                  </a:lnTo>
                  <a:lnTo>
                    <a:pt x="171450" y="265430"/>
                  </a:lnTo>
                  <a:cubicBezTo>
                    <a:pt x="167640" y="276860"/>
                    <a:pt x="164465" y="278765"/>
                    <a:pt x="152400" y="278765"/>
                  </a:cubicBezTo>
                  <a:lnTo>
                    <a:pt x="121285" y="278765"/>
                  </a:lnTo>
                  <a:cubicBezTo>
                    <a:pt x="109220" y="278765"/>
                    <a:pt x="105410" y="276225"/>
                    <a:pt x="102235" y="265430"/>
                  </a:cubicBezTo>
                  <a:lnTo>
                    <a:pt x="30480" y="37465"/>
                  </a:lnTo>
                  <a:lnTo>
                    <a:pt x="0" y="37465"/>
                  </a:lnTo>
                  <a:close/>
                </a:path>
              </a:pathLst>
            </a:custGeom>
            <a:grpFill/>
            <a:ln w="6350"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xmlns="" id="{A7FE75C3-9D39-733F-40D9-C349916D43B5}"/>
                </a:ext>
              </a:extLst>
            </p:cNvPr>
            <p:cNvSpPr/>
            <p:nvPr/>
          </p:nvSpPr>
          <p:spPr>
            <a:xfrm>
              <a:off x="10715625" y="258445"/>
              <a:ext cx="275590" cy="280035"/>
            </a:xfrm>
            <a:custGeom>
              <a:avLst/>
              <a:gdLst>
                <a:gd name="connsiteX0" fmla="*/ 97790 w 275590"/>
                <a:gd name="connsiteY0" fmla="*/ 156210 h 280035"/>
                <a:gd name="connsiteX1" fmla="*/ 173355 w 275590"/>
                <a:gd name="connsiteY1" fmla="*/ 156210 h 280035"/>
                <a:gd name="connsiteX2" fmla="*/ 139065 w 275590"/>
                <a:gd name="connsiteY2" fmla="*/ 38735 h 280035"/>
                <a:gd name="connsiteX3" fmla="*/ 133350 w 275590"/>
                <a:gd name="connsiteY3" fmla="*/ 38735 h 280035"/>
                <a:gd name="connsiteX4" fmla="*/ 97790 w 275590"/>
                <a:gd name="connsiteY4" fmla="*/ 156210 h 280035"/>
                <a:gd name="connsiteX5" fmla="*/ 0 w 275590"/>
                <a:gd name="connsiteY5" fmla="*/ 279400 h 280035"/>
                <a:gd name="connsiteX6" fmla="*/ 0 w 275590"/>
                <a:gd name="connsiteY6" fmla="*/ 241300 h 280035"/>
                <a:gd name="connsiteX7" fmla="*/ 30480 w 275590"/>
                <a:gd name="connsiteY7" fmla="*/ 241300 h 280035"/>
                <a:gd name="connsiteX8" fmla="*/ 102235 w 275590"/>
                <a:gd name="connsiteY8" fmla="*/ 13335 h 280035"/>
                <a:gd name="connsiteX9" fmla="*/ 121285 w 275590"/>
                <a:gd name="connsiteY9" fmla="*/ 0 h 280035"/>
                <a:gd name="connsiteX10" fmla="*/ 154305 w 275590"/>
                <a:gd name="connsiteY10" fmla="*/ 0 h 280035"/>
                <a:gd name="connsiteX11" fmla="*/ 173355 w 275590"/>
                <a:gd name="connsiteY11" fmla="*/ 13335 h 280035"/>
                <a:gd name="connsiteX12" fmla="*/ 245110 w 275590"/>
                <a:gd name="connsiteY12" fmla="*/ 241300 h 280035"/>
                <a:gd name="connsiteX13" fmla="*/ 275590 w 275590"/>
                <a:gd name="connsiteY13" fmla="*/ 241300 h 280035"/>
                <a:gd name="connsiteX14" fmla="*/ 275590 w 275590"/>
                <a:gd name="connsiteY14" fmla="*/ 279400 h 280035"/>
                <a:gd name="connsiteX15" fmla="*/ 160655 w 275590"/>
                <a:gd name="connsiteY15" fmla="*/ 279400 h 280035"/>
                <a:gd name="connsiteX16" fmla="*/ 160655 w 275590"/>
                <a:gd name="connsiteY16" fmla="*/ 241300 h 280035"/>
                <a:gd name="connsiteX17" fmla="*/ 198755 w 275590"/>
                <a:gd name="connsiteY17" fmla="*/ 241300 h 280035"/>
                <a:gd name="connsiteX18" fmla="*/ 184150 w 275590"/>
                <a:gd name="connsiteY18" fmla="*/ 191770 h 280035"/>
                <a:gd name="connsiteX19" fmla="*/ 87630 w 275590"/>
                <a:gd name="connsiteY19" fmla="*/ 192405 h 280035"/>
                <a:gd name="connsiteX20" fmla="*/ 73025 w 275590"/>
                <a:gd name="connsiteY20" fmla="*/ 241935 h 280035"/>
                <a:gd name="connsiteX21" fmla="*/ 111125 w 275590"/>
                <a:gd name="connsiteY21" fmla="*/ 241935 h 280035"/>
                <a:gd name="connsiteX22" fmla="*/ 111125 w 275590"/>
                <a:gd name="connsiteY22" fmla="*/ 280035 h 280035"/>
                <a:gd name="connsiteX23" fmla="*/ 0 w 275590"/>
                <a:gd name="connsiteY23" fmla="*/ 280035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5590" h="280035">
                  <a:moveTo>
                    <a:pt x="97790" y="156210"/>
                  </a:moveTo>
                  <a:lnTo>
                    <a:pt x="173355" y="156210"/>
                  </a:lnTo>
                  <a:lnTo>
                    <a:pt x="139065" y="38735"/>
                  </a:lnTo>
                  <a:lnTo>
                    <a:pt x="133350" y="38735"/>
                  </a:lnTo>
                  <a:lnTo>
                    <a:pt x="97790" y="156210"/>
                  </a:lnTo>
                  <a:close/>
                  <a:moveTo>
                    <a:pt x="0" y="279400"/>
                  </a:moveTo>
                  <a:lnTo>
                    <a:pt x="0" y="241300"/>
                  </a:lnTo>
                  <a:lnTo>
                    <a:pt x="30480" y="241300"/>
                  </a:lnTo>
                  <a:lnTo>
                    <a:pt x="102235" y="13335"/>
                  </a:lnTo>
                  <a:cubicBezTo>
                    <a:pt x="106045" y="1905"/>
                    <a:pt x="109220" y="0"/>
                    <a:pt x="121285" y="0"/>
                  </a:cubicBezTo>
                  <a:lnTo>
                    <a:pt x="154305" y="0"/>
                  </a:lnTo>
                  <a:cubicBezTo>
                    <a:pt x="166370" y="0"/>
                    <a:pt x="169545" y="2540"/>
                    <a:pt x="173355" y="13335"/>
                  </a:cubicBezTo>
                  <a:lnTo>
                    <a:pt x="245110" y="241300"/>
                  </a:lnTo>
                  <a:lnTo>
                    <a:pt x="275590" y="241300"/>
                  </a:lnTo>
                  <a:lnTo>
                    <a:pt x="275590" y="279400"/>
                  </a:lnTo>
                  <a:lnTo>
                    <a:pt x="160655" y="279400"/>
                  </a:lnTo>
                  <a:lnTo>
                    <a:pt x="160655" y="241300"/>
                  </a:lnTo>
                  <a:lnTo>
                    <a:pt x="198755" y="241300"/>
                  </a:lnTo>
                  <a:lnTo>
                    <a:pt x="184150" y="191770"/>
                  </a:lnTo>
                  <a:cubicBezTo>
                    <a:pt x="160020" y="191770"/>
                    <a:pt x="113030" y="192405"/>
                    <a:pt x="87630" y="192405"/>
                  </a:cubicBezTo>
                  <a:lnTo>
                    <a:pt x="73025" y="241935"/>
                  </a:lnTo>
                  <a:lnTo>
                    <a:pt x="111125" y="241935"/>
                  </a:lnTo>
                  <a:lnTo>
                    <a:pt x="111125" y="280035"/>
                  </a:lnTo>
                  <a:lnTo>
                    <a:pt x="0" y="280035"/>
                  </a:lnTo>
                  <a:close/>
                </a:path>
              </a:pathLst>
            </a:custGeom>
            <a:grpFill/>
            <a:ln w="6350"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xmlns="" id="{373D182D-13B9-3743-CBC2-025E8B30887D}"/>
                </a:ext>
              </a:extLst>
            </p:cNvPr>
            <p:cNvSpPr/>
            <p:nvPr/>
          </p:nvSpPr>
          <p:spPr>
            <a:xfrm>
              <a:off x="9938384" y="597534"/>
              <a:ext cx="220345" cy="223520"/>
            </a:xfrm>
            <a:custGeom>
              <a:avLst/>
              <a:gdLst>
                <a:gd name="connsiteX0" fmla="*/ 137795 w 220345"/>
                <a:gd name="connsiteY0" fmla="*/ 17780 h 223520"/>
                <a:gd name="connsiteX1" fmla="*/ 137795 w 220345"/>
                <a:gd name="connsiteY1" fmla="*/ 0 h 223520"/>
                <a:gd name="connsiteX2" fmla="*/ 220345 w 220345"/>
                <a:gd name="connsiteY2" fmla="*/ 0 h 223520"/>
                <a:gd name="connsiteX3" fmla="*/ 220345 w 220345"/>
                <a:gd name="connsiteY3" fmla="*/ 17780 h 223520"/>
                <a:gd name="connsiteX4" fmla="*/ 189230 w 220345"/>
                <a:gd name="connsiteY4" fmla="*/ 17780 h 223520"/>
                <a:gd name="connsiteX5" fmla="*/ 189230 w 220345"/>
                <a:gd name="connsiteY5" fmla="*/ 133985 h 223520"/>
                <a:gd name="connsiteX6" fmla="*/ 173990 w 220345"/>
                <a:gd name="connsiteY6" fmla="*/ 213995 h 223520"/>
                <a:gd name="connsiteX7" fmla="*/ 133985 w 220345"/>
                <a:gd name="connsiteY7" fmla="*/ 223520 h 223520"/>
                <a:gd name="connsiteX8" fmla="*/ 84455 w 220345"/>
                <a:gd name="connsiteY8" fmla="*/ 223520 h 223520"/>
                <a:gd name="connsiteX9" fmla="*/ 45720 w 220345"/>
                <a:gd name="connsiteY9" fmla="*/ 213995 h 223520"/>
                <a:gd name="connsiteX10" fmla="*/ 30480 w 220345"/>
                <a:gd name="connsiteY10" fmla="*/ 133985 h 223520"/>
                <a:gd name="connsiteX11" fmla="*/ 30480 w 220345"/>
                <a:gd name="connsiteY11" fmla="*/ 17780 h 223520"/>
                <a:gd name="connsiteX12" fmla="*/ 0 w 220345"/>
                <a:gd name="connsiteY12" fmla="*/ 17780 h 223520"/>
                <a:gd name="connsiteX13" fmla="*/ 0 w 220345"/>
                <a:gd name="connsiteY13" fmla="*/ 0 h 223520"/>
                <a:gd name="connsiteX14" fmla="*/ 81915 w 220345"/>
                <a:gd name="connsiteY14" fmla="*/ 0 h 223520"/>
                <a:gd name="connsiteX15" fmla="*/ 81915 w 220345"/>
                <a:gd name="connsiteY15" fmla="*/ 17780 h 223520"/>
                <a:gd name="connsiteX16" fmla="*/ 48260 w 220345"/>
                <a:gd name="connsiteY16" fmla="*/ 17780 h 223520"/>
                <a:gd name="connsiteX17" fmla="*/ 48260 w 220345"/>
                <a:gd name="connsiteY17" fmla="*/ 135255 h 223520"/>
                <a:gd name="connsiteX18" fmla="*/ 59055 w 220345"/>
                <a:gd name="connsiteY18" fmla="*/ 199390 h 223520"/>
                <a:gd name="connsiteX19" fmla="*/ 88265 w 220345"/>
                <a:gd name="connsiteY19" fmla="*/ 206375 h 223520"/>
                <a:gd name="connsiteX20" fmla="*/ 131445 w 220345"/>
                <a:gd name="connsiteY20" fmla="*/ 206375 h 223520"/>
                <a:gd name="connsiteX21" fmla="*/ 160020 w 220345"/>
                <a:gd name="connsiteY21" fmla="*/ 199390 h 223520"/>
                <a:gd name="connsiteX22" fmla="*/ 170815 w 220345"/>
                <a:gd name="connsiteY22" fmla="*/ 135255 h 223520"/>
                <a:gd name="connsiteX23" fmla="*/ 170815 w 220345"/>
                <a:gd name="connsiteY23" fmla="*/ 17780 h 223520"/>
                <a:gd name="connsiteX24" fmla="*/ 137795 w 220345"/>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0345" h="223520">
                  <a:moveTo>
                    <a:pt x="137795" y="17780"/>
                  </a:moveTo>
                  <a:lnTo>
                    <a:pt x="137795" y="0"/>
                  </a:lnTo>
                  <a:lnTo>
                    <a:pt x="220345" y="0"/>
                  </a:lnTo>
                  <a:lnTo>
                    <a:pt x="220345" y="17780"/>
                  </a:lnTo>
                  <a:lnTo>
                    <a:pt x="189230" y="17780"/>
                  </a:lnTo>
                  <a:lnTo>
                    <a:pt x="189230" y="133985"/>
                  </a:lnTo>
                  <a:cubicBezTo>
                    <a:pt x="189230" y="186055"/>
                    <a:pt x="184785" y="202565"/>
                    <a:pt x="173990" y="213995"/>
                  </a:cubicBezTo>
                  <a:cubicBezTo>
                    <a:pt x="167005" y="220980"/>
                    <a:pt x="156210" y="223520"/>
                    <a:pt x="133985" y="223520"/>
                  </a:cubicBezTo>
                  <a:lnTo>
                    <a:pt x="84455" y="223520"/>
                  </a:lnTo>
                  <a:cubicBezTo>
                    <a:pt x="62230" y="223520"/>
                    <a:pt x="52705" y="220980"/>
                    <a:pt x="45720" y="213995"/>
                  </a:cubicBezTo>
                  <a:cubicBezTo>
                    <a:pt x="34925" y="203200"/>
                    <a:pt x="30480" y="186690"/>
                    <a:pt x="30480" y="133985"/>
                  </a:cubicBezTo>
                  <a:lnTo>
                    <a:pt x="30480" y="17780"/>
                  </a:lnTo>
                  <a:lnTo>
                    <a:pt x="0" y="17780"/>
                  </a:lnTo>
                  <a:lnTo>
                    <a:pt x="0" y="0"/>
                  </a:lnTo>
                  <a:lnTo>
                    <a:pt x="81915" y="0"/>
                  </a:lnTo>
                  <a:lnTo>
                    <a:pt x="81915" y="17780"/>
                  </a:lnTo>
                  <a:lnTo>
                    <a:pt x="48260" y="17780"/>
                  </a:lnTo>
                  <a:lnTo>
                    <a:pt x="48260" y="135255"/>
                  </a:lnTo>
                  <a:cubicBezTo>
                    <a:pt x="48260" y="181610"/>
                    <a:pt x="52705" y="192405"/>
                    <a:pt x="59055" y="199390"/>
                  </a:cubicBezTo>
                  <a:cubicBezTo>
                    <a:pt x="63500" y="203835"/>
                    <a:pt x="69215" y="206375"/>
                    <a:pt x="88265" y="206375"/>
                  </a:cubicBezTo>
                  <a:lnTo>
                    <a:pt x="131445" y="206375"/>
                  </a:lnTo>
                  <a:cubicBezTo>
                    <a:pt x="150495" y="206375"/>
                    <a:pt x="156210" y="203835"/>
                    <a:pt x="160020" y="199390"/>
                  </a:cubicBezTo>
                  <a:cubicBezTo>
                    <a:pt x="167005" y="192405"/>
                    <a:pt x="170815" y="182245"/>
                    <a:pt x="170815" y="135255"/>
                  </a:cubicBezTo>
                  <a:lnTo>
                    <a:pt x="170815" y="17780"/>
                  </a:lnTo>
                  <a:lnTo>
                    <a:pt x="137795" y="17780"/>
                  </a:lnTo>
                  <a:close/>
                </a:path>
              </a:pathLst>
            </a:custGeom>
            <a:grpFill/>
            <a:ln w="6350"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xmlns="" id="{17F5E01B-4980-7268-C4CD-E77B08571DDA}"/>
                </a:ext>
              </a:extLst>
            </p:cNvPr>
            <p:cNvSpPr/>
            <p:nvPr/>
          </p:nvSpPr>
          <p:spPr>
            <a:xfrm>
              <a:off x="10176509" y="597534"/>
              <a:ext cx="215900" cy="223520"/>
            </a:xfrm>
            <a:custGeom>
              <a:avLst/>
              <a:gdLst>
                <a:gd name="connsiteX0" fmla="*/ 168910 w 215900"/>
                <a:gd name="connsiteY0" fmla="*/ 17780 h 223520"/>
                <a:gd name="connsiteX1" fmla="*/ 134620 w 215900"/>
                <a:gd name="connsiteY1" fmla="*/ 17780 h 223520"/>
                <a:gd name="connsiteX2" fmla="*/ 134620 w 215900"/>
                <a:gd name="connsiteY2" fmla="*/ 0 h 223520"/>
                <a:gd name="connsiteX3" fmla="*/ 215900 w 215900"/>
                <a:gd name="connsiteY3" fmla="*/ 0 h 223520"/>
                <a:gd name="connsiteX4" fmla="*/ 215900 w 215900"/>
                <a:gd name="connsiteY4" fmla="*/ 17780 h 223520"/>
                <a:gd name="connsiteX5" fmla="*/ 186690 w 215900"/>
                <a:gd name="connsiteY5" fmla="*/ 17780 h 223520"/>
                <a:gd name="connsiteX6" fmla="*/ 186690 w 215900"/>
                <a:gd name="connsiteY6" fmla="*/ 223520 h 223520"/>
                <a:gd name="connsiteX7" fmla="*/ 165735 w 215900"/>
                <a:gd name="connsiteY7" fmla="*/ 223520 h 223520"/>
                <a:gd name="connsiteX8" fmla="*/ 153035 w 215900"/>
                <a:gd name="connsiteY8" fmla="*/ 215900 h 223520"/>
                <a:gd name="connsiteX9" fmla="*/ 50800 w 215900"/>
                <a:gd name="connsiteY9" fmla="*/ 17145 h 223520"/>
                <a:gd name="connsiteX10" fmla="*/ 47625 w 215900"/>
                <a:gd name="connsiteY10" fmla="*/ 17145 h 223520"/>
                <a:gd name="connsiteX11" fmla="*/ 47625 w 215900"/>
                <a:gd name="connsiteY11" fmla="*/ 208915 h 223520"/>
                <a:gd name="connsiteX12" fmla="*/ 81915 w 215900"/>
                <a:gd name="connsiteY12" fmla="*/ 208915 h 223520"/>
                <a:gd name="connsiteX13" fmla="*/ 81915 w 215900"/>
                <a:gd name="connsiteY13" fmla="*/ 222885 h 223520"/>
                <a:gd name="connsiteX14" fmla="*/ 0 w 215900"/>
                <a:gd name="connsiteY14" fmla="*/ 222885 h 223520"/>
                <a:gd name="connsiteX15" fmla="*/ 0 w 215900"/>
                <a:gd name="connsiteY15" fmla="*/ 208915 h 223520"/>
                <a:gd name="connsiteX16" fmla="*/ 29845 w 215900"/>
                <a:gd name="connsiteY16" fmla="*/ 208915 h 223520"/>
                <a:gd name="connsiteX17" fmla="*/ 29845 w 215900"/>
                <a:gd name="connsiteY17" fmla="*/ 17780 h 223520"/>
                <a:gd name="connsiteX18" fmla="*/ 0 w 215900"/>
                <a:gd name="connsiteY18" fmla="*/ 17780 h 223520"/>
                <a:gd name="connsiteX19" fmla="*/ 0 w 215900"/>
                <a:gd name="connsiteY19" fmla="*/ 0 h 223520"/>
                <a:gd name="connsiteX20" fmla="*/ 53340 w 215900"/>
                <a:gd name="connsiteY20" fmla="*/ 0 h 223520"/>
                <a:gd name="connsiteX21" fmla="*/ 66040 w 215900"/>
                <a:gd name="connsiteY21" fmla="*/ 7620 h 223520"/>
                <a:gd name="connsiteX22" fmla="*/ 167640 w 215900"/>
                <a:gd name="connsiteY22" fmla="*/ 204470 h 223520"/>
                <a:gd name="connsiteX23" fmla="*/ 168910 w 215900"/>
                <a:gd name="connsiteY23" fmla="*/ 204470 h 223520"/>
                <a:gd name="connsiteX24" fmla="*/ 168910 w 215900"/>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5900" h="223520">
                  <a:moveTo>
                    <a:pt x="168910" y="17780"/>
                  </a:moveTo>
                  <a:lnTo>
                    <a:pt x="134620" y="17780"/>
                  </a:lnTo>
                  <a:lnTo>
                    <a:pt x="134620" y="0"/>
                  </a:lnTo>
                  <a:lnTo>
                    <a:pt x="215900" y="0"/>
                  </a:lnTo>
                  <a:lnTo>
                    <a:pt x="215900" y="17780"/>
                  </a:lnTo>
                  <a:lnTo>
                    <a:pt x="186690" y="17780"/>
                  </a:lnTo>
                  <a:lnTo>
                    <a:pt x="186690" y="223520"/>
                  </a:lnTo>
                  <a:lnTo>
                    <a:pt x="165735" y="223520"/>
                  </a:lnTo>
                  <a:cubicBezTo>
                    <a:pt x="158750" y="223520"/>
                    <a:pt x="156210" y="221615"/>
                    <a:pt x="153035" y="215900"/>
                  </a:cubicBezTo>
                  <a:lnTo>
                    <a:pt x="50800" y="17145"/>
                  </a:lnTo>
                  <a:lnTo>
                    <a:pt x="47625" y="17145"/>
                  </a:lnTo>
                  <a:lnTo>
                    <a:pt x="47625" y="208915"/>
                  </a:lnTo>
                  <a:lnTo>
                    <a:pt x="81915" y="208915"/>
                  </a:lnTo>
                  <a:lnTo>
                    <a:pt x="81915" y="222885"/>
                  </a:lnTo>
                  <a:lnTo>
                    <a:pt x="0" y="222885"/>
                  </a:lnTo>
                  <a:lnTo>
                    <a:pt x="0" y="208915"/>
                  </a:lnTo>
                  <a:lnTo>
                    <a:pt x="29845" y="208915"/>
                  </a:lnTo>
                  <a:lnTo>
                    <a:pt x="29845" y="17780"/>
                  </a:lnTo>
                  <a:lnTo>
                    <a:pt x="0" y="17780"/>
                  </a:lnTo>
                  <a:lnTo>
                    <a:pt x="0" y="0"/>
                  </a:lnTo>
                  <a:lnTo>
                    <a:pt x="53340" y="0"/>
                  </a:lnTo>
                  <a:cubicBezTo>
                    <a:pt x="60325" y="0"/>
                    <a:pt x="62865" y="1905"/>
                    <a:pt x="66040" y="7620"/>
                  </a:cubicBezTo>
                  <a:lnTo>
                    <a:pt x="167640" y="204470"/>
                  </a:lnTo>
                  <a:lnTo>
                    <a:pt x="168910" y="204470"/>
                  </a:lnTo>
                  <a:lnTo>
                    <a:pt x="168910" y="17780"/>
                  </a:lnTo>
                  <a:close/>
                </a:path>
              </a:pathLst>
            </a:custGeom>
            <a:grpFill/>
            <a:ln w="6350"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xmlns="" id="{F76976A8-9E5E-C14F-4628-0F1DCC06FF93}"/>
                </a:ext>
              </a:extLst>
            </p:cNvPr>
            <p:cNvSpPr/>
            <p:nvPr/>
          </p:nvSpPr>
          <p:spPr>
            <a:xfrm>
              <a:off x="10415905"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xmlns="" id="{52A6E3AE-C588-10DC-2E9B-3698ABAA4EA8}"/>
                </a:ext>
              </a:extLst>
            </p:cNvPr>
            <p:cNvSpPr/>
            <p:nvPr/>
          </p:nvSpPr>
          <p:spPr>
            <a:xfrm>
              <a:off x="10520680" y="597534"/>
              <a:ext cx="220344" cy="224790"/>
            </a:xfrm>
            <a:custGeom>
              <a:avLst/>
              <a:gdLst>
                <a:gd name="connsiteX0" fmla="*/ 0 w 220344"/>
                <a:gd name="connsiteY0" fmla="*/ 17780 h 224790"/>
                <a:gd name="connsiteX1" fmla="*/ 0 w 220344"/>
                <a:gd name="connsiteY1" fmla="*/ 0 h 224790"/>
                <a:gd name="connsiteX2" fmla="*/ 79375 w 220344"/>
                <a:gd name="connsiteY2" fmla="*/ 0 h 224790"/>
                <a:gd name="connsiteX3" fmla="*/ 79375 w 220344"/>
                <a:gd name="connsiteY3" fmla="*/ 17780 h 224790"/>
                <a:gd name="connsiteX4" fmla="*/ 48895 w 220344"/>
                <a:gd name="connsiteY4" fmla="*/ 17780 h 224790"/>
                <a:gd name="connsiteX5" fmla="*/ 107314 w 220344"/>
                <a:gd name="connsiteY5" fmla="*/ 205740 h 224790"/>
                <a:gd name="connsiteX6" fmla="*/ 113664 w 220344"/>
                <a:gd name="connsiteY6" fmla="*/ 205740 h 224790"/>
                <a:gd name="connsiteX7" fmla="*/ 172085 w 220344"/>
                <a:gd name="connsiteY7" fmla="*/ 17780 h 224790"/>
                <a:gd name="connsiteX8" fmla="*/ 142239 w 220344"/>
                <a:gd name="connsiteY8" fmla="*/ 17780 h 224790"/>
                <a:gd name="connsiteX9" fmla="*/ 142239 w 220344"/>
                <a:gd name="connsiteY9" fmla="*/ 0 h 224790"/>
                <a:gd name="connsiteX10" fmla="*/ 220345 w 220344"/>
                <a:gd name="connsiteY10" fmla="*/ 0 h 224790"/>
                <a:gd name="connsiteX11" fmla="*/ 220345 w 220344"/>
                <a:gd name="connsiteY11" fmla="*/ 17780 h 224790"/>
                <a:gd name="connsiteX12" fmla="*/ 191770 w 220344"/>
                <a:gd name="connsiteY12" fmla="*/ 17780 h 224790"/>
                <a:gd name="connsiteX13" fmla="*/ 127000 w 220344"/>
                <a:gd name="connsiteY13" fmla="*/ 215900 h 224790"/>
                <a:gd name="connsiteX14" fmla="*/ 114300 w 220344"/>
                <a:gd name="connsiteY14" fmla="*/ 224790 h 224790"/>
                <a:gd name="connsiteX15" fmla="*/ 105410 w 220344"/>
                <a:gd name="connsiteY15" fmla="*/ 224790 h 224790"/>
                <a:gd name="connsiteX16" fmla="*/ 92710 w 220344"/>
                <a:gd name="connsiteY16" fmla="*/ 215900 h 224790"/>
                <a:gd name="connsiteX17" fmla="*/ 28575 w 220344"/>
                <a:gd name="connsiteY17" fmla="*/ 17780 h 224790"/>
                <a:gd name="connsiteX18" fmla="*/ 0 w 220344"/>
                <a:gd name="connsiteY18" fmla="*/ 1778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344" h="224790">
                  <a:moveTo>
                    <a:pt x="0" y="17780"/>
                  </a:moveTo>
                  <a:lnTo>
                    <a:pt x="0" y="0"/>
                  </a:lnTo>
                  <a:lnTo>
                    <a:pt x="79375" y="0"/>
                  </a:lnTo>
                  <a:lnTo>
                    <a:pt x="79375" y="17780"/>
                  </a:lnTo>
                  <a:lnTo>
                    <a:pt x="48895" y="17780"/>
                  </a:lnTo>
                  <a:lnTo>
                    <a:pt x="107314" y="205740"/>
                  </a:lnTo>
                  <a:lnTo>
                    <a:pt x="113664" y="205740"/>
                  </a:lnTo>
                  <a:lnTo>
                    <a:pt x="172085" y="17780"/>
                  </a:lnTo>
                  <a:lnTo>
                    <a:pt x="142239" y="17780"/>
                  </a:lnTo>
                  <a:lnTo>
                    <a:pt x="142239" y="0"/>
                  </a:lnTo>
                  <a:lnTo>
                    <a:pt x="220345" y="0"/>
                  </a:lnTo>
                  <a:lnTo>
                    <a:pt x="220345" y="17780"/>
                  </a:lnTo>
                  <a:lnTo>
                    <a:pt x="191770" y="17780"/>
                  </a:lnTo>
                  <a:lnTo>
                    <a:pt x="127000" y="215900"/>
                  </a:lnTo>
                  <a:cubicBezTo>
                    <a:pt x="124460" y="224155"/>
                    <a:pt x="123189" y="224790"/>
                    <a:pt x="114300" y="224790"/>
                  </a:cubicBezTo>
                  <a:lnTo>
                    <a:pt x="105410" y="224790"/>
                  </a:lnTo>
                  <a:cubicBezTo>
                    <a:pt x="97155" y="224790"/>
                    <a:pt x="94614" y="222885"/>
                    <a:pt x="92710" y="215900"/>
                  </a:cubicBezTo>
                  <a:lnTo>
                    <a:pt x="28575" y="17780"/>
                  </a:lnTo>
                  <a:lnTo>
                    <a:pt x="0" y="17780"/>
                  </a:lnTo>
                  <a:close/>
                </a:path>
              </a:pathLst>
            </a:custGeom>
            <a:grpFill/>
            <a:ln w="6350"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xmlns="" id="{56D48B6F-C9DD-1F49-30E4-D74D6CEC642E}"/>
                </a:ext>
              </a:extLst>
            </p:cNvPr>
            <p:cNvSpPr/>
            <p:nvPr/>
          </p:nvSpPr>
          <p:spPr>
            <a:xfrm>
              <a:off x="10762615" y="597534"/>
              <a:ext cx="169544" cy="222884"/>
            </a:xfrm>
            <a:custGeom>
              <a:avLst/>
              <a:gdLst>
                <a:gd name="connsiteX0" fmla="*/ 0 w 169544"/>
                <a:gd name="connsiteY0" fmla="*/ 0 h 222884"/>
                <a:gd name="connsiteX1" fmla="*/ 0 w 169544"/>
                <a:gd name="connsiteY1" fmla="*/ 17780 h 222884"/>
                <a:gd name="connsiteX2" fmla="*/ 30480 w 169544"/>
                <a:gd name="connsiteY2" fmla="*/ 17780 h 222884"/>
                <a:gd name="connsiteX3" fmla="*/ 30480 w 169544"/>
                <a:gd name="connsiteY3" fmla="*/ 205105 h 222884"/>
                <a:gd name="connsiteX4" fmla="*/ 0 w 169544"/>
                <a:gd name="connsiteY4" fmla="*/ 205105 h 222884"/>
                <a:gd name="connsiteX5" fmla="*/ 0 w 169544"/>
                <a:gd name="connsiteY5" fmla="*/ 222885 h 222884"/>
                <a:gd name="connsiteX6" fmla="*/ 169545 w 169544"/>
                <a:gd name="connsiteY6" fmla="*/ 222885 h 222884"/>
                <a:gd name="connsiteX7" fmla="*/ 169545 w 169544"/>
                <a:gd name="connsiteY7" fmla="*/ 175895 h 222884"/>
                <a:gd name="connsiteX8" fmla="*/ 152400 w 169544"/>
                <a:gd name="connsiteY8" fmla="*/ 175895 h 222884"/>
                <a:gd name="connsiteX9" fmla="*/ 152400 w 169544"/>
                <a:gd name="connsiteY9" fmla="*/ 205105 h 222884"/>
                <a:gd name="connsiteX10" fmla="*/ 48260 w 169544"/>
                <a:gd name="connsiteY10" fmla="*/ 205105 h 222884"/>
                <a:gd name="connsiteX11" fmla="*/ 48260 w 169544"/>
                <a:gd name="connsiteY11" fmla="*/ 116205 h 222884"/>
                <a:gd name="connsiteX12" fmla="*/ 126365 w 169544"/>
                <a:gd name="connsiteY12" fmla="*/ 116205 h 222884"/>
                <a:gd name="connsiteX13" fmla="*/ 126365 w 169544"/>
                <a:gd name="connsiteY13" fmla="*/ 98425 h 222884"/>
                <a:gd name="connsiteX14" fmla="*/ 48260 w 169544"/>
                <a:gd name="connsiteY14" fmla="*/ 98425 h 222884"/>
                <a:gd name="connsiteX15" fmla="*/ 48260 w 169544"/>
                <a:gd name="connsiteY15" fmla="*/ 17780 h 222884"/>
                <a:gd name="connsiteX16" fmla="*/ 152400 w 169544"/>
                <a:gd name="connsiteY16" fmla="*/ 17780 h 222884"/>
                <a:gd name="connsiteX17" fmla="*/ 152400 w 169544"/>
                <a:gd name="connsiteY17" fmla="*/ 46355 h 222884"/>
                <a:gd name="connsiteX18" fmla="*/ 169545 w 169544"/>
                <a:gd name="connsiteY18" fmla="*/ 46355 h 222884"/>
                <a:gd name="connsiteX19" fmla="*/ 169545 w 169544"/>
                <a:gd name="connsiteY19"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9544" h="222884">
                  <a:moveTo>
                    <a:pt x="0" y="0"/>
                  </a:moveTo>
                  <a:lnTo>
                    <a:pt x="0" y="17780"/>
                  </a:lnTo>
                  <a:lnTo>
                    <a:pt x="30480" y="17780"/>
                  </a:lnTo>
                  <a:lnTo>
                    <a:pt x="30480" y="205105"/>
                  </a:lnTo>
                  <a:lnTo>
                    <a:pt x="0" y="205105"/>
                  </a:lnTo>
                  <a:lnTo>
                    <a:pt x="0" y="222885"/>
                  </a:lnTo>
                  <a:lnTo>
                    <a:pt x="169545" y="222885"/>
                  </a:lnTo>
                  <a:lnTo>
                    <a:pt x="169545" y="175895"/>
                  </a:lnTo>
                  <a:lnTo>
                    <a:pt x="152400" y="175895"/>
                  </a:lnTo>
                  <a:lnTo>
                    <a:pt x="152400" y="205105"/>
                  </a:lnTo>
                  <a:lnTo>
                    <a:pt x="48260" y="205105"/>
                  </a:lnTo>
                  <a:lnTo>
                    <a:pt x="48260" y="116205"/>
                  </a:lnTo>
                  <a:lnTo>
                    <a:pt x="126365" y="116205"/>
                  </a:lnTo>
                  <a:lnTo>
                    <a:pt x="126365" y="98425"/>
                  </a:lnTo>
                  <a:lnTo>
                    <a:pt x="48260" y="98425"/>
                  </a:lnTo>
                  <a:lnTo>
                    <a:pt x="48260" y="17780"/>
                  </a:lnTo>
                  <a:lnTo>
                    <a:pt x="152400" y="17780"/>
                  </a:lnTo>
                  <a:lnTo>
                    <a:pt x="152400" y="46355"/>
                  </a:lnTo>
                  <a:lnTo>
                    <a:pt x="169545" y="46355"/>
                  </a:lnTo>
                  <a:lnTo>
                    <a:pt x="169545" y="0"/>
                  </a:lnTo>
                  <a:close/>
                </a:path>
              </a:pathLst>
            </a:custGeom>
            <a:grpFill/>
            <a:ln w="6350"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xmlns="" id="{99B8BC89-861B-E836-9B8D-DC7DA6D22F0B}"/>
                </a:ext>
              </a:extLst>
            </p:cNvPr>
            <p:cNvSpPr/>
            <p:nvPr/>
          </p:nvSpPr>
          <p:spPr>
            <a:xfrm>
              <a:off x="10967084" y="597534"/>
              <a:ext cx="203200" cy="223520"/>
            </a:xfrm>
            <a:custGeom>
              <a:avLst/>
              <a:gdLst>
                <a:gd name="connsiteX0" fmla="*/ 118110 w 203200"/>
                <a:gd name="connsiteY0" fmla="*/ 104775 h 223520"/>
                <a:gd name="connsiteX1" fmla="*/ 141605 w 203200"/>
                <a:gd name="connsiteY1" fmla="*/ 98425 h 223520"/>
                <a:gd name="connsiteX2" fmla="*/ 151765 w 203200"/>
                <a:gd name="connsiteY2" fmla="*/ 60325 h 223520"/>
                <a:gd name="connsiteX3" fmla="*/ 142240 w 203200"/>
                <a:gd name="connsiteY3" fmla="*/ 23495 h 223520"/>
                <a:gd name="connsiteX4" fmla="*/ 118745 w 203200"/>
                <a:gd name="connsiteY4" fmla="*/ 17780 h 223520"/>
                <a:gd name="connsiteX5" fmla="*/ 48260 w 203200"/>
                <a:gd name="connsiteY5" fmla="*/ 17780 h 223520"/>
                <a:gd name="connsiteX6" fmla="*/ 48260 w 203200"/>
                <a:gd name="connsiteY6" fmla="*/ 104775 h 223520"/>
                <a:gd name="connsiteX7" fmla="*/ 118110 w 203200"/>
                <a:gd name="connsiteY7" fmla="*/ 104775 h 223520"/>
                <a:gd name="connsiteX8" fmla="*/ 171450 w 203200"/>
                <a:gd name="connsiteY8" fmla="*/ 205105 h 223520"/>
                <a:gd name="connsiteX9" fmla="*/ 203200 w 203200"/>
                <a:gd name="connsiteY9" fmla="*/ 205105 h 223520"/>
                <a:gd name="connsiteX10" fmla="*/ 203200 w 203200"/>
                <a:gd name="connsiteY10" fmla="*/ 222885 h 223520"/>
                <a:gd name="connsiteX11" fmla="*/ 168910 w 203200"/>
                <a:gd name="connsiteY11" fmla="*/ 222885 h 223520"/>
                <a:gd name="connsiteX12" fmla="*/ 156845 w 203200"/>
                <a:gd name="connsiteY12" fmla="*/ 219710 h 223520"/>
                <a:gd name="connsiteX13" fmla="*/ 150495 w 203200"/>
                <a:gd name="connsiteY13" fmla="*/ 165735 h 223520"/>
                <a:gd name="connsiteX14" fmla="*/ 142240 w 203200"/>
                <a:gd name="connsiteY14" fmla="*/ 128270 h 223520"/>
                <a:gd name="connsiteX15" fmla="*/ 116205 w 203200"/>
                <a:gd name="connsiteY15" fmla="*/ 122555 h 223520"/>
                <a:gd name="connsiteX16" fmla="*/ 47625 w 203200"/>
                <a:gd name="connsiteY16" fmla="*/ 122555 h 223520"/>
                <a:gd name="connsiteX17" fmla="*/ 47625 w 203200"/>
                <a:gd name="connsiteY17" fmla="*/ 205740 h 223520"/>
                <a:gd name="connsiteX18" fmla="*/ 81915 w 203200"/>
                <a:gd name="connsiteY18" fmla="*/ 205740 h 223520"/>
                <a:gd name="connsiteX19" fmla="*/ 81915 w 203200"/>
                <a:gd name="connsiteY19" fmla="*/ 223520 h 223520"/>
                <a:gd name="connsiteX20" fmla="*/ 0 w 203200"/>
                <a:gd name="connsiteY20" fmla="*/ 223520 h 223520"/>
                <a:gd name="connsiteX21" fmla="*/ 0 w 203200"/>
                <a:gd name="connsiteY21" fmla="*/ 205740 h 223520"/>
                <a:gd name="connsiteX22" fmla="*/ 30480 w 203200"/>
                <a:gd name="connsiteY22" fmla="*/ 205740 h 223520"/>
                <a:gd name="connsiteX23" fmla="*/ 30480 w 203200"/>
                <a:gd name="connsiteY23" fmla="*/ 17780 h 223520"/>
                <a:gd name="connsiteX24" fmla="*/ 0 w 203200"/>
                <a:gd name="connsiteY24" fmla="*/ 17780 h 223520"/>
                <a:gd name="connsiteX25" fmla="*/ 0 w 203200"/>
                <a:gd name="connsiteY25" fmla="*/ 0 h 223520"/>
                <a:gd name="connsiteX26" fmla="*/ 123190 w 203200"/>
                <a:gd name="connsiteY26" fmla="*/ 0 h 223520"/>
                <a:gd name="connsiteX27" fmla="*/ 156210 w 203200"/>
                <a:gd name="connsiteY27" fmla="*/ 9525 h 223520"/>
                <a:gd name="connsiteX28" fmla="*/ 170180 w 203200"/>
                <a:gd name="connsiteY28" fmla="*/ 60325 h 223520"/>
                <a:gd name="connsiteX29" fmla="*/ 139700 w 203200"/>
                <a:gd name="connsiteY29" fmla="*/ 114300 h 223520"/>
                <a:gd name="connsiteX30" fmla="*/ 144780 w 203200"/>
                <a:gd name="connsiteY30" fmla="*/ 114935 h 223520"/>
                <a:gd name="connsiteX31" fmla="*/ 170180 w 203200"/>
                <a:gd name="connsiteY31" fmla="*/ 165735 h 223520"/>
                <a:gd name="connsiteX32" fmla="*/ 171450 w 203200"/>
                <a:gd name="connsiteY32" fmla="*/ 205105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3200" h="223520">
                  <a:moveTo>
                    <a:pt x="118110" y="104775"/>
                  </a:moveTo>
                  <a:cubicBezTo>
                    <a:pt x="131445" y="104775"/>
                    <a:pt x="137160" y="102870"/>
                    <a:pt x="141605" y="98425"/>
                  </a:cubicBezTo>
                  <a:cubicBezTo>
                    <a:pt x="146050" y="93980"/>
                    <a:pt x="151765" y="87630"/>
                    <a:pt x="151765" y="60325"/>
                  </a:cubicBezTo>
                  <a:cubicBezTo>
                    <a:pt x="151765" y="33020"/>
                    <a:pt x="147320" y="27940"/>
                    <a:pt x="142240" y="23495"/>
                  </a:cubicBezTo>
                  <a:cubicBezTo>
                    <a:pt x="137795" y="19050"/>
                    <a:pt x="130810" y="17780"/>
                    <a:pt x="118745" y="17780"/>
                  </a:cubicBezTo>
                  <a:lnTo>
                    <a:pt x="48260" y="17780"/>
                  </a:lnTo>
                  <a:lnTo>
                    <a:pt x="48260" y="104775"/>
                  </a:lnTo>
                  <a:lnTo>
                    <a:pt x="118110" y="104775"/>
                  </a:lnTo>
                  <a:close/>
                  <a:moveTo>
                    <a:pt x="171450" y="205105"/>
                  </a:moveTo>
                  <a:lnTo>
                    <a:pt x="203200" y="205105"/>
                  </a:lnTo>
                  <a:lnTo>
                    <a:pt x="203200" y="222885"/>
                  </a:lnTo>
                  <a:lnTo>
                    <a:pt x="168910" y="222885"/>
                  </a:lnTo>
                  <a:cubicBezTo>
                    <a:pt x="162560" y="222885"/>
                    <a:pt x="159385" y="222250"/>
                    <a:pt x="156845" y="219710"/>
                  </a:cubicBezTo>
                  <a:cubicBezTo>
                    <a:pt x="153035" y="215900"/>
                    <a:pt x="151765" y="211455"/>
                    <a:pt x="150495" y="165735"/>
                  </a:cubicBezTo>
                  <a:cubicBezTo>
                    <a:pt x="149860" y="140335"/>
                    <a:pt x="146685" y="132715"/>
                    <a:pt x="142240" y="128270"/>
                  </a:cubicBezTo>
                  <a:cubicBezTo>
                    <a:pt x="137160" y="122555"/>
                    <a:pt x="130175" y="122555"/>
                    <a:pt x="116205" y="122555"/>
                  </a:cubicBezTo>
                  <a:lnTo>
                    <a:pt x="47625" y="122555"/>
                  </a:lnTo>
                  <a:lnTo>
                    <a:pt x="47625" y="205740"/>
                  </a:lnTo>
                  <a:lnTo>
                    <a:pt x="81915" y="205740"/>
                  </a:lnTo>
                  <a:lnTo>
                    <a:pt x="81915" y="223520"/>
                  </a:lnTo>
                  <a:lnTo>
                    <a:pt x="0" y="223520"/>
                  </a:lnTo>
                  <a:lnTo>
                    <a:pt x="0" y="205740"/>
                  </a:lnTo>
                  <a:lnTo>
                    <a:pt x="30480" y="205740"/>
                  </a:lnTo>
                  <a:lnTo>
                    <a:pt x="30480" y="17780"/>
                  </a:lnTo>
                  <a:lnTo>
                    <a:pt x="0" y="17780"/>
                  </a:lnTo>
                  <a:lnTo>
                    <a:pt x="0" y="0"/>
                  </a:lnTo>
                  <a:lnTo>
                    <a:pt x="123190" y="0"/>
                  </a:lnTo>
                  <a:cubicBezTo>
                    <a:pt x="139700" y="0"/>
                    <a:pt x="149225" y="1905"/>
                    <a:pt x="156210" y="9525"/>
                  </a:cubicBezTo>
                  <a:cubicBezTo>
                    <a:pt x="165100" y="18415"/>
                    <a:pt x="170180" y="28575"/>
                    <a:pt x="170180" y="60325"/>
                  </a:cubicBezTo>
                  <a:cubicBezTo>
                    <a:pt x="170180" y="98425"/>
                    <a:pt x="159385" y="109220"/>
                    <a:pt x="139700" y="114300"/>
                  </a:cubicBezTo>
                  <a:lnTo>
                    <a:pt x="144780" y="114935"/>
                  </a:lnTo>
                  <a:cubicBezTo>
                    <a:pt x="165735" y="119380"/>
                    <a:pt x="168275" y="127635"/>
                    <a:pt x="170180" y="165735"/>
                  </a:cubicBezTo>
                  <a:cubicBezTo>
                    <a:pt x="170180" y="194945"/>
                    <a:pt x="170815" y="197485"/>
                    <a:pt x="171450" y="205105"/>
                  </a:cubicBezTo>
                  <a:close/>
                </a:path>
              </a:pathLst>
            </a:custGeom>
            <a:grpFill/>
            <a:ln w="6350"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xmlns="" id="{0F42FE2A-A611-79B7-B843-AC8966DBD144}"/>
                </a:ext>
              </a:extLst>
            </p:cNvPr>
            <p:cNvSpPr/>
            <p:nvPr/>
          </p:nvSpPr>
          <p:spPr>
            <a:xfrm>
              <a:off x="11202034" y="597534"/>
              <a:ext cx="158750" cy="222884"/>
            </a:xfrm>
            <a:custGeom>
              <a:avLst/>
              <a:gdLst>
                <a:gd name="connsiteX0" fmla="*/ 145415 w 158750"/>
                <a:gd name="connsiteY0" fmla="*/ 213360 h 222884"/>
                <a:gd name="connsiteX1" fmla="*/ 114300 w 158750"/>
                <a:gd name="connsiteY1" fmla="*/ 222885 h 222884"/>
                <a:gd name="connsiteX2" fmla="*/ 42545 w 158750"/>
                <a:gd name="connsiteY2" fmla="*/ 222885 h 222884"/>
                <a:gd name="connsiteX3" fmla="*/ 11430 w 158750"/>
                <a:gd name="connsiteY3" fmla="*/ 213995 h 222884"/>
                <a:gd name="connsiteX4" fmla="*/ 0 w 158750"/>
                <a:gd name="connsiteY4" fmla="*/ 157480 h 222884"/>
                <a:gd name="connsiteX5" fmla="*/ 17780 w 158750"/>
                <a:gd name="connsiteY5" fmla="*/ 157480 h 222884"/>
                <a:gd name="connsiteX6" fmla="*/ 25400 w 158750"/>
                <a:gd name="connsiteY6" fmla="*/ 198755 h 222884"/>
                <a:gd name="connsiteX7" fmla="*/ 46355 w 158750"/>
                <a:gd name="connsiteY7" fmla="*/ 205105 h 222884"/>
                <a:gd name="connsiteX8" fmla="*/ 113030 w 158750"/>
                <a:gd name="connsiteY8" fmla="*/ 205105 h 222884"/>
                <a:gd name="connsiteX9" fmla="*/ 134620 w 158750"/>
                <a:gd name="connsiteY9" fmla="*/ 198755 h 222884"/>
                <a:gd name="connsiteX10" fmla="*/ 140335 w 158750"/>
                <a:gd name="connsiteY10" fmla="*/ 163830 h 222884"/>
                <a:gd name="connsiteX11" fmla="*/ 135255 w 158750"/>
                <a:gd name="connsiteY11" fmla="*/ 132715 h 222884"/>
                <a:gd name="connsiteX12" fmla="*/ 111125 w 158750"/>
                <a:gd name="connsiteY12" fmla="*/ 125730 h 222884"/>
                <a:gd name="connsiteX13" fmla="*/ 46990 w 158750"/>
                <a:gd name="connsiteY13" fmla="*/ 118110 h 222884"/>
                <a:gd name="connsiteX14" fmla="*/ 13970 w 158750"/>
                <a:gd name="connsiteY14" fmla="*/ 104140 h 222884"/>
                <a:gd name="connsiteX15" fmla="*/ 3810 w 158750"/>
                <a:gd name="connsiteY15" fmla="*/ 58420 h 222884"/>
                <a:gd name="connsiteX16" fmla="*/ 16510 w 158750"/>
                <a:gd name="connsiteY16" fmla="*/ 9525 h 222884"/>
                <a:gd name="connsiteX17" fmla="*/ 47625 w 158750"/>
                <a:gd name="connsiteY17" fmla="*/ 0 h 222884"/>
                <a:gd name="connsiteX18" fmla="*/ 112395 w 158750"/>
                <a:gd name="connsiteY18" fmla="*/ 0 h 222884"/>
                <a:gd name="connsiteX19" fmla="*/ 143510 w 158750"/>
                <a:gd name="connsiteY19" fmla="*/ 8890 h 222884"/>
                <a:gd name="connsiteX20" fmla="*/ 154940 w 158750"/>
                <a:gd name="connsiteY20" fmla="*/ 62865 h 222884"/>
                <a:gd name="connsiteX21" fmla="*/ 137160 w 158750"/>
                <a:gd name="connsiteY21" fmla="*/ 62865 h 222884"/>
                <a:gd name="connsiteX22" fmla="*/ 129540 w 158750"/>
                <a:gd name="connsiteY22" fmla="*/ 23495 h 222884"/>
                <a:gd name="connsiteX23" fmla="*/ 108585 w 158750"/>
                <a:gd name="connsiteY23" fmla="*/ 17145 h 222884"/>
                <a:gd name="connsiteX24" fmla="*/ 51435 w 158750"/>
                <a:gd name="connsiteY24" fmla="*/ 17145 h 222884"/>
                <a:gd name="connsiteX25" fmla="*/ 29845 w 158750"/>
                <a:gd name="connsiteY25" fmla="*/ 23495 h 222884"/>
                <a:gd name="connsiteX26" fmla="*/ 22225 w 158750"/>
                <a:gd name="connsiteY26" fmla="*/ 57785 h 222884"/>
                <a:gd name="connsiteX27" fmla="*/ 29210 w 158750"/>
                <a:gd name="connsiteY27" fmla="*/ 92075 h 222884"/>
                <a:gd name="connsiteX28" fmla="*/ 53340 w 158750"/>
                <a:gd name="connsiteY28" fmla="*/ 99060 h 222884"/>
                <a:gd name="connsiteX29" fmla="*/ 115570 w 158750"/>
                <a:gd name="connsiteY29" fmla="*/ 105410 h 222884"/>
                <a:gd name="connsiteX30" fmla="*/ 148590 w 158750"/>
                <a:gd name="connsiteY30" fmla="*/ 116205 h 222884"/>
                <a:gd name="connsiteX31" fmla="*/ 158750 w 158750"/>
                <a:gd name="connsiteY31" fmla="*/ 163830 h 222884"/>
                <a:gd name="connsiteX32" fmla="*/ 145415 w 158750"/>
                <a:gd name="connsiteY32" fmla="*/ 21336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750" h="222884">
                  <a:moveTo>
                    <a:pt x="145415" y="213360"/>
                  </a:moveTo>
                  <a:cubicBezTo>
                    <a:pt x="139700" y="219710"/>
                    <a:pt x="130810" y="222885"/>
                    <a:pt x="114300" y="222885"/>
                  </a:cubicBezTo>
                  <a:lnTo>
                    <a:pt x="42545" y="222885"/>
                  </a:lnTo>
                  <a:cubicBezTo>
                    <a:pt x="26670" y="222885"/>
                    <a:pt x="17780" y="220345"/>
                    <a:pt x="11430" y="213995"/>
                  </a:cubicBezTo>
                  <a:cubicBezTo>
                    <a:pt x="3175" y="205740"/>
                    <a:pt x="0" y="198120"/>
                    <a:pt x="0" y="157480"/>
                  </a:cubicBezTo>
                  <a:lnTo>
                    <a:pt x="17780" y="157480"/>
                  </a:lnTo>
                  <a:cubicBezTo>
                    <a:pt x="18415" y="191770"/>
                    <a:pt x="20320" y="193675"/>
                    <a:pt x="25400" y="198755"/>
                  </a:cubicBezTo>
                  <a:cubicBezTo>
                    <a:pt x="29845" y="203200"/>
                    <a:pt x="35560" y="205105"/>
                    <a:pt x="46355" y="205105"/>
                  </a:cubicBezTo>
                  <a:lnTo>
                    <a:pt x="113030" y="205105"/>
                  </a:lnTo>
                  <a:cubicBezTo>
                    <a:pt x="124460" y="205105"/>
                    <a:pt x="130175" y="203200"/>
                    <a:pt x="134620" y="198755"/>
                  </a:cubicBezTo>
                  <a:cubicBezTo>
                    <a:pt x="140335" y="193675"/>
                    <a:pt x="140335" y="187325"/>
                    <a:pt x="140335" y="163830"/>
                  </a:cubicBezTo>
                  <a:cubicBezTo>
                    <a:pt x="140335" y="139700"/>
                    <a:pt x="140970" y="138430"/>
                    <a:pt x="135255" y="132715"/>
                  </a:cubicBezTo>
                  <a:cubicBezTo>
                    <a:pt x="130810" y="128270"/>
                    <a:pt x="126365" y="127635"/>
                    <a:pt x="111125" y="125730"/>
                  </a:cubicBezTo>
                  <a:lnTo>
                    <a:pt x="46990" y="118110"/>
                  </a:lnTo>
                  <a:cubicBezTo>
                    <a:pt x="27305" y="116205"/>
                    <a:pt x="19050" y="109855"/>
                    <a:pt x="13970" y="104140"/>
                  </a:cubicBezTo>
                  <a:cubicBezTo>
                    <a:pt x="6985" y="97155"/>
                    <a:pt x="3810" y="86995"/>
                    <a:pt x="3810" y="58420"/>
                  </a:cubicBezTo>
                  <a:cubicBezTo>
                    <a:pt x="3810" y="32385"/>
                    <a:pt x="7620" y="18415"/>
                    <a:pt x="16510" y="9525"/>
                  </a:cubicBezTo>
                  <a:cubicBezTo>
                    <a:pt x="22860" y="3810"/>
                    <a:pt x="31115" y="0"/>
                    <a:pt x="47625" y="0"/>
                  </a:cubicBezTo>
                  <a:lnTo>
                    <a:pt x="112395" y="0"/>
                  </a:lnTo>
                  <a:cubicBezTo>
                    <a:pt x="128270" y="0"/>
                    <a:pt x="137160" y="2540"/>
                    <a:pt x="143510" y="8890"/>
                  </a:cubicBezTo>
                  <a:cubicBezTo>
                    <a:pt x="152400" y="17780"/>
                    <a:pt x="154940" y="26670"/>
                    <a:pt x="154940" y="62865"/>
                  </a:cubicBezTo>
                  <a:lnTo>
                    <a:pt x="137160" y="62865"/>
                  </a:lnTo>
                  <a:cubicBezTo>
                    <a:pt x="136525" y="32385"/>
                    <a:pt x="135255" y="28575"/>
                    <a:pt x="129540" y="23495"/>
                  </a:cubicBezTo>
                  <a:cubicBezTo>
                    <a:pt x="125095" y="19050"/>
                    <a:pt x="119380" y="17145"/>
                    <a:pt x="108585" y="17145"/>
                  </a:cubicBezTo>
                  <a:lnTo>
                    <a:pt x="51435" y="17145"/>
                  </a:lnTo>
                  <a:cubicBezTo>
                    <a:pt x="40005" y="17145"/>
                    <a:pt x="34290" y="19050"/>
                    <a:pt x="29845" y="23495"/>
                  </a:cubicBezTo>
                  <a:cubicBezTo>
                    <a:pt x="24130" y="29210"/>
                    <a:pt x="22225" y="36830"/>
                    <a:pt x="22225" y="57785"/>
                  </a:cubicBezTo>
                  <a:cubicBezTo>
                    <a:pt x="22225" y="81280"/>
                    <a:pt x="24130" y="86995"/>
                    <a:pt x="29210" y="92075"/>
                  </a:cubicBezTo>
                  <a:cubicBezTo>
                    <a:pt x="33655" y="95885"/>
                    <a:pt x="38735" y="97155"/>
                    <a:pt x="53340" y="99060"/>
                  </a:cubicBezTo>
                  <a:lnTo>
                    <a:pt x="115570" y="105410"/>
                  </a:lnTo>
                  <a:cubicBezTo>
                    <a:pt x="133985" y="107315"/>
                    <a:pt x="142875" y="110490"/>
                    <a:pt x="148590" y="116205"/>
                  </a:cubicBezTo>
                  <a:cubicBezTo>
                    <a:pt x="155575" y="123825"/>
                    <a:pt x="158750" y="134620"/>
                    <a:pt x="158750" y="163830"/>
                  </a:cubicBezTo>
                  <a:cubicBezTo>
                    <a:pt x="158750" y="193040"/>
                    <a:pt x="154305" y="204470"/>
                    <a:pt x="145415" y="213360"/>
                  </a:cubicBezTo>
                </a:path>
              </a:pathLst>
            </a:custGeom>
            <a:grpFill/>
            <a:ln w="6350"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xmlns="" id="{1D1AC052-B231-59AE-202F-A4FA3A550E33}"/>
                </a:ext>
              </a:extLst>
            </p:cNvPr>
            <p:cNvSpPr/>
            <p:nvPr/>
          </p:nvSpPr>
          <p:spPr>
            <a:xfrm>
              <a:off x="11722734" y="597534"/>
              <a:ext cx="209550" cy="222884"/>
            </a:xfrm>
            <a:custGeom>
              <a:avLst/>
              <a:gdLst>
                <a:gd name="connsiteX0" fmla="*/ 132715 w 209550"/>
                <a:gd name="connsiteY0" fmla="*/ 0 h 222884"/>
                <a:gd name="connsiteX1" fmla="*/ 132715 w 209550"/>
                <a:gd name="connsiteY1" fmla="*/ 17780 h 222884"/>
                <a:gd name="connsiteX2" fmla="*/ 164465 w 209550"/>
                <a:gd name="connsiteY2" fmla="*/ 17780 h 222884"/>
                <a:gd name="connsiteX3" fmla="*/ 106045 w 209550"/>
                <a:gd name="connsiteY3" fmla="*/ 113665 h 222884"/>
                <a:gd name="connsiteX4" fmla="*/ 104775 w 209550"/>
                <a:gd name="connsiteY4" fmla="*/ 113665 h 222884"/>
                <a:gd name="connsiteX5" fmla="*/ 46990 w 209550"/>
                <a:gd name="connsiteY5" fmla="*/ 17780 h 222884"/>
                <a:gd name="connsiteX6" fmla="*/ 79375 w 209550"/>
                <a:gd name="connsiteY6" fmla="*/ 17780 h 222884"/>
                <a:gd name="connsiteX7" fmla="*/ 79375 w 209550"/>
                <a:gd name="connsiteY7" fmla="*/ 0 h 222884"/>
                <a:gd name="connsiteX8" fmla="*/ 0 w 209550"/>
                <a:gd name="connsiteY8" fmla="*/ 0 h 222884"/>
                <a:gd name="connsiteX9" fmla="*/ 0 w 209550"/>
                <a:gd name="connsiteY9" fmla="*/ 17780 h 222884"/>
                <a:gd name="connsiteX10" fmla="*/ 25400 w 209550"/>
                <a:gd name="connsiteY10" fmla="*/ 17780 h 222884"/>
                <a:gd name="connsiteX11" fmla="*/ 95885 w 209550"/>
                <a:gd name="connsiteY11" fmla="*/ 128905 h 222884"/>
                <a:gd name="connsiteX12" fmla="*/ 95885 w 209550"/>
                <a:gd name="connsiteY12" fmla="*/ 205105 h 222884"/>
                <a:gd name="connsiteX13" fmla="*/ 62865 w 209550"/>
                <a:gd name="connsiteY13" fmla="*/ 205105 h 222884"/>
                <a:gd name="connsiteX14" fmla="*/ 62865 w 209550"/>
                <a:gd name="connsiteY14" fmla="*/ 222885 h 222884"/>
                <a:gd name="connsiteX15" fmla="*/ 146685 w 209550"/>
                <a:gd name="connsiteY15" fmla="*/ 222885 h 222884"/>
                <a:gd name="connsiteX16" fmla="*/ 146685 w 209550"/>
                <a:gd name="connsiteY16" fmla="*/ 205105 h 222884"/>
                <a:gd name="connsiteX17" fmla="*/ 113665 w 209550"/>
                <a:gd name="connsiteY17" fmla="*/ 205105 h 222884"/>
                <a:gd name="connsiteX18" fmla="*/ 113665 w 209550"/>
                <a:gd name="connsiteY18" fmla="*/ 128270 h 222884"/>
                <a:gd name="connsiteX19" fmla="*/ 183515 w 209550"/>
                <a:gd name="connsiteY19" fmla="*/ 17780 h 222884"/>
                <a:gd name="connsiteX20" fmla="*/ 209550 w 209550"/>
                <a:gd name="connsiteY20" fmla="*/ 17780 h 222884"/>
                <a:gd name="connsiteX21" fmla="*/ 209550 w 209550"/>
                <a:gd name="connsiteY2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550" h="222884">
                  <a:moveTo>
                    <a:pt x="132715" y="0"/>
                  </a:moveTo>
                  <a:lnTo>
                    <a:pt x="132715" y="17780"/>
                  </a:lnTo>
                  <a:lnTo>
                    <a:pt x="164465" y="17780"/>
                  </a:lnTo>
                  <a:lnTo>
                    <a:pt x="106045" y="113665"/>
                  </a:lnTo>
                  <a:lnTo>
                    <a:pt x="104775" y="113665"/>
                  </a:lnTo>
                  <a:lnTo>
                    <a:pt x="46990" y="17780"/>
                  </a:lnTo>
                  <a:lnTo>
                    <a:pt x="79375" y="17780"/>
                  </a:lnTo>
                  <a:lnTo>
                    <a:pt x="79375" y="0"/>
                  </a:lnTo>
                  <a:lnTo>
                    <a:pt x="0" y="0"/>
                  </a:lnTo>
                  <a:lnTo>
                    <a:pt x="0" y="17780"/>
                  </a:lnTo>
                  <a:lnTo>
                    <a:pt x="25400" y="17780"/>
                  </a:lnTo>
                  <a:lnTo>
                    <a:pt x="95885" y="128905"/>
                  </a:lnTo>
                  <a:lnTo>
                    <a:pt x="95885" y="205105"/>
                  </a:lnTo>
                  <a:lnTo>
                    <a:pt x="62865" y="205105"/>
                  </a:lnTo>
                  <a:lnTo>
                    <a:pt x="62865" y="222885"/>
                  </a:lnTo>
                  <a:lnTo>
                    <a:pt x="146685" y="222885"/>
                  </a:lnTo>
                  <a:lnTo>
                    <a:pt x="146685" y="205105"/>
                  </a:lnTo>
                  <a:lnTo>
                    <a:pt x="113665" y="205105"/>
                  </a:lnTo>
                  <a:lnTo>
                    <a:pt x="113665" y="128270"/>
                  </a:lnTo>
                  <a:lnTo>
                    <a:pt x="183515" y="17780"/>
                  </a:lnTo>
                  <a:lnTo>
                    <a:pt x="209550" y="17780"/>
                  </a:lnTo>
                  <a:lnTo>
                    <a:pt x="209550" y="0"/>
                  </a:lnTo>
                  <a:close/>
                </a:path>
              </a:pathLst>
            </a:custGeom>
            <a:grpFill/>
            <a:ln w="6350"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xmlns="" id="{F78FD002-9BD9-BCBE-5535-4B5264D2526E}"/>
                </a:ext>
              </a:extLst>
            </p:cNvPr>
            <p:cNvSpPr/>
            <p:nvPr/>
          </p:nvSpPr>
          <p:spPr>
            <a:xfrm>
              <a:off x="11511915" y="597534"/>
              <a:ext cx="183515" cy="222884"/>
            </a:xfrm>
            <a:custGeom>
              <a:avLst/>
              <a:gdLst>
                <a:gd name="connsiteX0" fmla="*/ 0 w 183515"/>
                <a:gd name="connsiteY0" fmla="*/ 0 h 222884"/>
                <a:gd name="connsiteX1" fmla="*/ 0 w 183515"/>
                <a:gd name="connsiteY1" fmla="*/ 59055 h 222884"/>
                <a:gd name="connsiteX2" fmla="*/ 17145 w 183515"/>
                <a:gd name="connsiteY2" fmla="*/ 59055 h 222884"/>
                <a:gd name="connsiteX3" fmla="*/ 17145 w 183515"/>
                <a:gd name="connsiteY3" fmla="*/ 13970 h 222884"/>
                <a:gd name="connsiteX4" fmla="*/ 82550 w 183515"/>
                <a:gd name="connsiteY4" fmla="*/ 13970 h 222884"/>
                <a:gd name="connsiteX5" fmla="*/ 82550 w 183515"/>
                <a:gd name="connsiteY5" fmla="*/ 205105 h 222884"/>
                <a:gd name="connsiteX6" fmla="*/ 49530 w 183515"/>
                <a:gd name="connsiteY6" fmla="*/ 205105 h 222884"/>
                <a:gd name="connsiteX7" fmla="*/ 49530 w 183515"/>
                <a:gd name="connsiteY7" fmla="*/ 222885 h 222884"/>
                <a:gd name="connsiteX8" fmla="*/ 133350 w 183515"/>
                <a:gd name="connsiteY8" fmla="*/ 222885 h 222884"/>
                <a:gd name="connsiteX9" fmla="*/ 133350 w 183515"/>
                <a:gd name="connsiteY9" fmla="*/ 205105 h 222884"/>
                <a:gd name="connsiteX10" fmla="*/ 100330 w 183515"/>
                <a:gd name="connsiteY10" fmla="*/ 205105 h 222884"/>
                <a:gd name="connsiteX11" fmla="*/ 100330 w 183515"/>
                <a:gd name="connsiteY11" fmla="*/ 13970 h 222884"/>
                <a:gd name="connsiteX12" fmla="*/ 165735 w 183515"/>
                <a:gd name="connsiteY12" fmla="*/ 13970 h 222884"/>
                <a:gd name="connsiteX13" fmla="*/ 165735 w 183515"/>
                <a:gd name="connsiteY13" fmla="*/ 59055 h 222884"/>
                <a:gd name="connsiteX14" fmla="*/ 183515 w 183515"/>
                <a:gd name="connsiteY14" fmla="*/ 59055 h 222884"/>
                <a:gd name="connsiteX15" fmla="*/ 183515 w 183515"/>
                <a:gd name="connsiteY15"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515" h="222884">
                  <a:moveTo>
                    <a:pt x="0" y="0"/>
                  </a:moveTo>
                  <a:lnTo>
                    <a:pt x="0" y="59055"/>
                  </a:lnTo>
                  <a:lnTo>
                    <a:pt x="17145" y="59055"/>
                  </a:lnTo>
                  <a:lnTo>
                    <a:pt x="17145" y="13970"/>
                  </a:lnTo>
                  <a:lnTo>
                    <a:pt x="82550" y="13970"/>
                  </a:lnTo>
                  <a:lnTo>
                    <a:pt x="82550" y="205105"/>
                  </a:lnTo>
                  <a:lnTo>
                    <a:pt x="49530" y="205105"/>
                  </a:lnTo>
                  <a:lnTo>
                    <a:pt x="49530" y="222885"/>
                  </a:lnTo>
                  <a:lnTo>
                    <a:pt x="133350" y="222885"/>
                  </a:lnTo>
                  <a:lnTo>
                    <a:pt x="133350" y="205105"/>
                  </a:lnTo>
                  <a:lnTo>
                    <a:pt x="100330" y="205105"/>
                  </a:lnTo>
                  <a:lnTo>
                    <a:pt x="100330" y="13970"/>
                  </a:lnTo>
                  <a:lnTo>
                    <a:pt x="165735" y="13970"/>
                  </a:lnTo>
                  <a:lnTo>
                    <a:pt x="165735" y="59055"/>
                  </a:lnTo>
                  <a:lnTo>
                    <a:pt x="183515" y="59055"/>
                  </a:lnTo>
                  <a:lnTo>
                    <a:pt x="183515" y="0"/>
                  </a:lnTo>
                  <a:close/>
                </a:path>
              </a:pathLst>
            </a:custGeom>
            <a:grpFill/>
            <a:ln w="6350"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xmlns="" id="{EB0ACC53-7109-B5FB-68F7-9747F9A854BA}"/>
                </a:ext>
              </a:extLst>
            </p:cNvPr>
            <p:cNvSpPr/>
            <p:nvPr/>
          </p:nvSpPr>
          <p:spPr>
            <a:xfrm>
              <a:off x="11396980"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grpSp>
      <p:grpSp>
        <p:nvGrpSpPr>
          <p:cNvPr id="144" name="Graphic 10">
            <a:extLst>
              <a:ext uri="{FF2B5EF4-FFF2-40B4-BE49-F238E27FC236}">
                <a16:creationId xmlns:a16="http://schemas.microsoft.com/office/drawing/2014/main" xmlns="" id="{27BFDA70-6481-DCB9-01C3-5CEC3E2AAEFC}"/>
              </a:ext>
            </a:extLst>
          </p:cNvPr>
          <p:cNvGrpSpPr/>
          <p:nvPr/>
        </p:nvGrpSpPr>
        <p:grpSpPr>
          <a:xfrm>
            <a:off x="245109" y="287087"/>
            <a:ext cx="1534795" cy="626745"/>
            <a:chOff x="245109" y="300990"/>
            <a:chExt cx="1534795" cy="626745"/>
          </a:xfrm>
          <a:solidFill>
            <a:srgbClr val="FFFFFF"/>
          </a:solidFill>
        </p:grpSpPr>
        <p:sp>
          <p:nvSpPr>
            <p:cNvPr id="145" name="Freeform: Shape 144">
              <a:extLst>
                <a:ext uri="{FF2B5EF4-FFF2-40B4-BE49-F238E27FC236}">
                  <a16:creationId xmlns:a16="http://schemas.microsoft.com/office/drawing/2014/main" xmlns="" id="{8B1B1BE2-9569-16E2-B6CD-101579F0AE94}"/>
                </a:ext>
              </a:extLst>
            </p:cNvPr>
            <p:cNvSpPr/>
            <p:nvPr/>
          </p:nvSpPr>
          <p:spPr>
            <a:xfrm>
              <a:off x="245109" y="307340"/>
              <a:ext cx="186055" cy="615315"/>
            </a:xfrm>
            <a:custGeom>
              <a:avLst/>
              <a:gdLst>
                <a:gd name="connsiteX0" fmla="*/ 635 w 186055"/>
                <a:gd name="connsiteY0" fmla="*/ 614045 h 615315"/>
                <a:gd name="connsiteX1" fmla="*/ 635 w 186055"/>
                <a:gd name="connsiteY1" fmla="*/ 577850 h 615315"/>
                <a:gd name="connsiteX2" fmla="*/ 64770 w 186055"/>
                <a:gd name="connsiteY2" fmla="*/ 569595 h 615315"/>
                <a:gd name="connsiteX3" fmla="*/ 64770 w 186055"/>
                <a:gd name="connsiteY3" fmla="*/ 59690 h 615315"/>
                <a:gd name="connsiteX4" fmla="*/ 0 w 186055"/>
                <a:gd name="connsiteY4" fmla="*/ 60960 h 615315"/>
                <a:gd name="connsiteX5" fmla="*/ 0 w 186055"/>
                <a:gd name="connsiteY5" fmla="*/ 26035 h 615315"/>
                <a:gd name="connsiteX6" fmla="*/ 121920 w 186055"/>
                <a:gd name="connsiteY6" fmla="*/ 0 h 615315"/>
                <a:gd name="connsiteX7" fmla="*/ 121920 w 186055"/>
                <a:gd name="connsiteY7" fmla="*/ 570865 h 615315"/>
                <a:gd name="connsiteX8" fmla="*/ 186055 w 186055"/>
                <a:gd name="connsiteY8" fmla="*/ 579120 h 615315"/>
                <a:gd name="connsiteX9" fmla="*/ 186055 w 186055"/>
                <a:gd name="connsiteY9" fmla="*/ 615315 h 615315"/>
                <a:gd name="connsiteX10" fmla="*/ 635 w 186055"/>
                <a:gd name="connsiteY10" fmla="*/ 615315 h 6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055" h="615315">
                  <a:moveTo>
                    <a:pt x="635" y="614045"/>
                  </a:moveTo>
                  <a:lnTo>
                    <a:pt x="635" y="577850"/>
                  </a:lnTo>
                  <a:lnTo>
                    <a:pt x="64770" y="569595"/>
                  </a:lnTo>
                  <a:lnTo>
                    <a:pt x="64770" y="59690"/>
                  </a:lnTo>
                  <a:lnTo>
                    <a:pt x="0" y="60960"/>
                  </a:lnTo>
                  <a:lnTo>
                    <a:pt x="0" y="26035"/>
                  </a:lnTo>
                  <a:lnTo>
                    <a:pt x="121920" y="0"/>
                  </a:lnTo>
                  <a:lnTo>
                    <a:pt x="121920" y="570865"/>
                  </a:lnTo>
                  <a:lnTo>
                    <a:pt x="186055" y="579120"/>
                  </a:lnTo>
                  <a:lnTo>
                    <a:pt x="186055" y="615315"/>
                  </a:lnTo>
                  <a:lnTo>
                    <a:pt x="635" y="615315"/>
                  </a:lnTo>
                  <a:close/>
                </a:path>
              </a:pathLst>
            </a:custGeom>
            <a:solidFill>
              <a:srgbClr val="FFFFFF"/>
            </a:solidFill>
            <a:ln w="6350"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xmlns="" id="{C9D3BC55-6293-F8FF-7DAF-67ECACE7DD70}"/>
                </a:ext>
              </a:extLst>
            </p:cNvPr>
            <p:cNvSpPr/>
            <p:nvPr/>
          </p:nvSpPr>
          <p:spPr>
            <a:xfrm>
              <a:off x="459740" y="300990"/>
              <a:ext cx="257175" cy="626745"/>
            </a:xfrm>
            <a:custGeom>
              <a:avLst/>
              <a:gdLst>
                <a:gd name="connsiteX0" fmla="*/ 200660 w 257175"/>
                <a:gd name="connsiteY0" fmla="*/ 530225 h 626745"/>
                <a:gd name="connsiteX1" fmla="*/ 188595 w 257175"/>
                <a:gd name="connsiteY1" fmla="*/ 555625 h 626745"/>
                <a:gd name="connsiteX2" fmla="*/ 132080 w 257175"/>
                <a:gd name="connsiteY2" fmla="*/ 582930 h 626745"/>
                <a:gd name="connsiteX3" fmla="*/ 75565 w 257175"/>
                <a:gd name="connsiteY3" fmla="*/ 555625 h 626745"/>
                <a:gd name="connsiteX4" fmla="*/ 55880 w 257175"/>
                <a:gd name="connsiteY4" fmla="*/ 474345 h 626745"/>
                <a:gd name="connsiteX5" fmla="*/ 55880 w 257175"/>
                <a:gd name="connsiteY5" fmla="*/ 152400 h 626745"/>
                <a:gd name="connsiteX6" fmla="*/ 75565 w 257175"/>
                <a:gd name="connsiteY6" fmla="*/ 71120 h 626745"/>
                <a:gd name="connsiteX7" fmla="*/ 132080 w 257175"/>
                <a:gd name="connsiteY7" fmla="*/ 43815 h 626745"/>
                <a:gd name="connsiteX8" fmla="*/ 189230 w 257175"/>
                <a:gd name="connsiteY8" fmla="*/ 71120 h 626745"/>
                <a:gd name="connsiteX9" fmla="*/ 201295 w 257175"/>
                <a:gd name="connsiteY9" fmla="*/ 96520 h 626745"/>
                <a:gd name="connsiteX10" fmla="*/ 256540 w 257175"/>
                <a:gd name="connsiteY10" fmla="*/ 96520 h 626745"/>
                <a:gd name="connsiteX11" fmla="*/ 229235 w 257175"/>
                <a:gd name="connsiteY11" fmla="*/ 42545 h 626745"/>
                <a:gd name="connsiteX12" fmla="*/ 132080 w 257175"/>
                <a:gd name="connsiteY12" fmla="*/ 0 h 626745"/>
                <a:gd name="connsiteX13" fmla="*/ 35560 w 257175"/>
                <a:gd name="connsiteY13" fmla="*/ 42545 h 626745"/>
                <a:gd name="connsiteX14" fmla="*/ 0 w 257175"/>
                <a:gd name="connsiteY14" fmla="*/ 164465 h 626745"/>
                <a:gd name="connsiteX15" fmla="*/ 0 w 257175"/>
                <a:gd name="connsiteY15" fmla="*/ 462280 h 626745"/>
                <a:gd name="connsiteX16" fmla="*/ 35560 w 257175"/>
                <a:gd name="connsiteY16" fmla="*/ 584200 h 626745"/>
                <a:gd name="connsiteX17" fmla="*/ 132715 w 257175"/>
                <a:gd name="connsiteY17" fmla="*/ 626745 h 626745"/>
                <a:gd name="connsiteX18" fmla="*/ 229870 w 257175"/>
                <a:gd name="connsiteY18" fmla="*/ 584200 h 626745"/>
                <a:gd name="connsiteX19" fmla="*/ 257175 w 257175"/>
                <a:gd name="connsiteY19" fmla="*/ 529590 h 626745"/>
                <a:gd name="connsiteX20" fmla="*/ 200660 w 257175"/>
                <a:gd name="connsiteY20" fmla="*/ 52959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7175" h="626745">
                  <a:moveTo>
                    <a:pt x="200660" y="530225"/>
                  </a:moveTo>
                  <a:cubicBezTo>
                    <a:pt x="197485" y="539750"/>
                    <a:pt x="193675" y="548640"/>
                    <a:pt x="188595" y="555625"/>
                  </a:cubicBezTo>
                  <a:cubicBezTo>
                    <a:pt x="175895" y="574040"/>
                    <a:pt x="156845" y="582930"/>
                    <a:pt x="132080" y="582930"/>
                  </a:cubicBezTo>
                  <a:cubicBezTo>
                    <a:pt x="107315" y="582930"/>
                    <a:pt x="88900" y="574040"/>
                    <a:pt x="75565" y="555625"/>
                  </a:cubicBezTo>
                  <a:cubicBezTo>
                    <a:pt x="62230" y="537210"/>
                    <a:pt x="55880" y="509905"/>
                    <a:pt x="55880" y="474345"/>
                  </a:cubicBezTo>
                  <a:lnTo>
                    <a:pt x="55880" y="152400"/>
                  </a:lnTo>
                  <a:cubicBezTo>
                    <a:pt x="55880" y="116205"/>
                    <a:pt x="62230" y="89535"/>
                    <a:pt x="75565" y="71120"/>
                  </a:cubicBezTo>
                  <a:cubicBezTo>
                    <a:pt x="88265" y="52705"/>
                    <a:pt x="107315" y="43815"/>
                    <a:pt x="132080" y="43815"/>
                  </a:cubicBezTo>
                  <a:cubicBezTo>
                    <a:pt x="156845" y="43815"/>
                    <a:pt x="175895" y="52705"/>
                    <a:pt x="189230" y="71120"/>
                  </a:cubicBezTo>
                  <a:cubicBezTo>
                    <a:pt x="194310" y="78105"/>
                    <a:pt x="198120" y="86360"/>
                    <a:pt x="201295" y="96520"/>
                  </a:cubicBezTo>
                  <a:lnTo>
                    <a:pt x="256540" y="96520"/>
                  </a:lnTo>
                  <a:cubicBezTo>
                    <a:pt x="250825" y="75565"/>
                    <a:pt x="241300" y="57150"/>
                    <a:pt x="229235" y="42545"/>
                  </a:cubicBezTo>
                  <a:cubicBezTo>
                    <a:pt x="205740" y="13970"/>
                    <a:pt x="173355" y="0"/>
                    <a:pt x="132080" y="0"/>
                  </a:cubicBezTo>
                  <a:cubicBezTo>
                    <a:pt x="91440" y="0"/>
                    <a:pt x="59055" y="13970"/>
                    <a:pt x="35560" y="42545"/>
                  </a:cubicBezTo>
                  <a:cubicBezTo>
                    <a:pt x="12065" y="71120"/>
                    <a:pt x="0" y="111760"/>
                    <a:pt x="0" y="164465"/>
                  </a:cubicBezTo>
                  <a:lnTo>
                    <a:pt x="0" y="462280"/>
                  </a:lnTo>
                  <a:cubicBezTo>
                    <a:pt x="0" y="514985"/>
                    <a:pt x="12065" y="555625"/>
                    <a:pt x="35560" y="584200"/>
                  </a:cubicBezTo>
                  <a:cubicBezTo>
                    <a:pt x="59055" y="612775"/>
                    <a:pt x="91440" y="626745"/>
                    <a:pt x="132715" y="626745"/>
                  </a:cubicBezTo>
                  <a:cubicBezTo>
                    <a:pt x="173355" y="626745"/>
                    <a:pt x="205740" y="612775"/>
                    <a:pt x="229870" y="584200"/>
                  </a:cubicBezTo>
                  <a:cubicBezTo>
                    <a:pt x="241935" y="569595"/>
                    <a:pt x="251460" y="551180"/>
                    <a:pt x="257175" y="529590"/>
                  </a:cubicBezTo>
                  <a:lnTo>
                    <a:pt x="200660" y="529590"/>
                  </a:lnTo>
                  <a:close/>
                </a:path>
              </a:pathLst>
            </a:custGeom>
            <a:solidFill>
              <a:srgbClr val="FFFFFF"/>
            </a:solidFill>
            <a:ln w="6350" cap="flat">
              <a:noFill/>
              <a:prstDash val="solid"/>
              <a:miter/>
            </a:ln>
          </p:spPr>
          <p:txBody>
            <a:bodyPr rtlCol="0" anchor="ctr"/>
            <a:lstStyle/>
            <a:p>
              <a:endParaRPr lang="en-IN"/>
            </a:p>
          </p:txBody>
        </p:sp>
        <p:grpSp>
          <p:nvGrpSpPr>
            <p:cNvPr id="147" name="Graphic 10">
              <a:extLst>
                <a:ext uri="{FF2B5EF4-FFF2-40B4-BE49-F238E27FC236}">
                  <a16:creationId xmlns:a16="http://schemas.microsoft.com/office/drawing/2014/main" xmlns="" id="{3A6648C3-6713-496F-7FB3-25491888696D}"/>
                </a:ext>
              </a:extLst>
            </p:cNvPr>
            <p:cNvGrpSpPr/>
            <p:nvPr/>
          </p:nvGrpSpPr>
          <p:grpSpPr>
            <a:xfrm>
              <a:off x="669925" y="431800"/>
              <a:ext cx="51434" cy="362584"/>
              <a:chOff x="669925" y="431800"/>
              <a:chExt cx="51434" cy="362584"/>
            </a:xfrm>
            <a:solidFill>
              <a:srgbClr val="FFFFFF"/>
            </a:solidFill>
          </p:grpSpPr>
          <p:sp>
            <p:nvSpPr>
              <p:cNvPr id="148" name="Freeform: Shape 147">
                <a:extLst>
                  <a:ext uri="{FF2B5EF4-FFF2-40B4-BE49-F238E27FC236}">
                    <a16:creationId xmlns:a16="http://schemas.microsoft.com/office/drawing/2014/main" xmlns="" id="{3B565C3E-31C4-8A18-DE51-1534670CEC86}"/>
                  </a:ext>
                </a:extLst>
              </p:cNvPr>
              <p:cNvSpPr/>
              <p:nvPr/>
            </p:nvSpPr>
            <p:spPr>
              <a:xfrm>
                <a:off x="671830" y="431800"/>
                <a:ext cx="47625" cy="54609"/>
              </a:xfrm>
              <a:custGeom>
                <a:avLst/>
                <a:gdLst>
                  <a:gd name="connsiteX0" fmla="*/ 23495 w 47625"/>
                  <a:gd name="connsiteY0" fmla="*/ 24765 h 54609"/>
                  <a:gd name="connsiteX1" fmla="*/ 34925 w 47625"/>
                  <a:gd name="connsiteY1" fmla="*/ 0 h 54609"/>
                  <a:gd name="connsiteX2" fmla="*/ 47625 w 47625"/>
                  <a:gd name="connsiteY2" fmla="*/ 0 h 54609"/>
                  <a:gd name="connsiteX3" fmla="*/ 29210 w 47625"/>
                  <a:gd name="connsiteY3" fmla="*/ 34925 h 54609"/>
                  <a:gd name="connsiteX4" fmla="*/ 29210 w 47625"/>
                  <a:gd name="connsiteY4" fmla="*/ 54610 h 54609"/>
                  <a:gd name="connsiteX5" fmla="*/ 17780 w 47625"/>
                  <a:gd name="connsiteY5" fmla="*/ 54610 h 54609"/>
                  <a:gd name="connsiteX6" fmla="*/ 17780 w 47625"/>
                  <a:gd name="connsiteY6" fmla="*/ 34925 h 54609"/>
                  <a:gd name="connsiteX7" fmla="*/ 0 w 47625"/>
                  <a:gd name="connsiteY7" fmla="*/ 0 h 54609"/>
                  <a:gd name="connsiteX8" fmla="*/ 12700 w 47625"/>
                  <a:gd name="connsiteY8" fmla="*/ 0 h 54609"/>
                  <a:gd name="connsiteX9" fmla="*/ 23495 w 47625"/>
                  <a:gd name="connsiteY9" fmla="*/ 24765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54609">
                    <a:moveTo>
                      <a:pt x="23495" y="24765"/>
                    </a:moveTo>
                    <a:lnTo>
                      <a:pt x="34925" y="0"/>
                    </a:lnTo>
                    <a:lnTo>
                      <a:pt x="47625" y="0"/>
                    </a:lnTo>
                    <a:lnTo>
                      <a:pt x="29210" y="34925"/>
                    </a:lnTo>
                    <a:lnTo>
                      <a:pt x="29210" y="54610"/>
                    </a:lnTo>
                    <a:lnTo>
                      <a:pt x="17780" y="54610"/>
                    </a:lnTo>
                    <a:lnTo>
                      <a:pt x="17780" y="34925"/>
                    </a:lnTo>
                    <a:lnTo>
                      <a:pt x="0" y="0"/>
                    </a:lnTo>
                    <a:lnTo>
                      <a:pt x="12700" y="0"/>
                    </a:lnTo>
                    <a:lnTo>
                      <a:pt x="23495" y="24765"/>
                    </a:lnTo>
                    <a:close/>
                  </a:path>
                </a:pathLst>
              </a:custGeom>
              <a:solidFill>
                <a:srgbClr val="FFFFFF"/>
              </a:solidFill>
              <a:ln w="6350"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xmlns="" id="{1B56135A-A8D6-F6D4-3AF7-2637D8925DEC}"/>
                  </a:ext>
                </a:extLst>
              </p:cNvPr>
              <p:cNvSpPr/>
              <p:nvPr/>
            </p:nvSpPr>
            <p:spPr>
              <a:xfrm>
                <a:off x="678815" y="508000"/>
                <a:ext cx="36829" cy="55244"/>
              </a:xfrm>
              <a:custGeom>
                <a:avLst/>
                <a:gdLst>
                  <a:gd name="connsiteX0" fmla="*/ 33020 w 36829"/>
                  <a:gd name="connsiteY0" fmla="*/ 31750 h 55244"/>
                  <a:gd name="connsiteX1" fmla="*/ 11430 w 36829"/>
                  <a:gd name="connsiteY1" fmla="*/ 31750 h 55244"/>
                  <a:gd name="connsiteX2" fmla="*/ 11430 w 36829"/>
                  <a:gd name="connsiteY2" fmla="*/ 46355 h 55244"/>
                  <a:gd name="connsiteX3" fmla="*/ 36830 w 36829"/>
                  <a:gd name="connsiteY3" fmla="*/ 46355 h 55244"/>
                  <a:gd name="connsiteX4" fmla="*/ 36830 w 36829"/>
                  <a:gd name="connsiteY4" fmla="*/ 55245 h 55244"/>
                  <a:gd name="connsiteX5" fmla="*/ 0 w 36829"/>
                  <a:gd name="connsiteY5" fmla="*/ 55245 h 55244"/>
                  <a:gd name="connsiteX6" fmla="*/ 0 w 36829"/>
                  <a:gd name="connsiteY6" fmla="*/ 0 h 55244"/>
                  <a:gd name="connsiteX7" fmla="*/ 36830 w 36829"/>
                  <a:gd name="connsiteY7" fmla="*/ 0 h 55244"/>
                  <a:gd name="connsiteX8" fmla="*/ 36830 w 36829"/>
                  <a:gd name="connsiteY8" fmla="*/ 8890 h 55244"/>
                  <a:gd name="connsiteX9" fmla="*/ 11430 w 36829"/>
                  <a:gd name="connsiteY9" fmla="*/ 8890 h 55244"/>
                  <a:gd name="connsiteX10" fmla="*/ 11430 w 36829"/>
                  <a:gd name="connsiteY10" fmla="*/ 22225 h 55244"/>
                  <a:gd name="connsiteX11" fmla="*/ 33020 w 36829"/>
                  <a:gd name="connsiteY11" fmla="*/ 22225 h 55244"/>
                  <a:gd name="connsiteX12" fmla="*/ 33020 w 36829"/>
                  <a:gd name="connsiteY12" fmla="*/ 31750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29" h="55244">
                    <a:moveTo>
                      <a:pt x="33020" y="31750"/>
                    </a:moveTo>
                    <a:lnTo>
                      <a:pt x="11430" y="31750"/>
                    </a:lnTo>
                    <a:lnTo>
                      <a:pt x="11430" y="46355"/>
                    </a:lnTo>
                    <a:lnTo>
                      <a:pt x="36830" y="46355"/>
                    </a:lnTo>
                    <a:lnTo>
                      <a:pt x="36830" y="55245"/>
                    </a:lnTo>
                    <a:lnTo>
                      <a:pt x="0" y="55245"/>
                    </a:lnTo>
                    <a:lnTo>
                      <a:pt x="0" y="0"/>
                    </a:lnTo>
                    <a:lnTo>
                      <a:pt x="36830" y="0"/>
                    </a:lnTo>
                    <a:lnTo>
                      <a:pt x="36830" y="8890"/>
                    </a:lnTo>
                    <a:lnTo>
                      <a:pt x="11430" y="8890"/>
                    </a:lnTo>
                    <a:lnTo>
                      <a:pt x="11430" y="22225"/>
                    </a:lnTo>
                    <a:lnTo>
                      <a:pt x="33020" y="22225"/>
                    </a:lnTo>
                    <a:lnTo>
                      <a:pt x="33020" y="31750"/>
                    </a:lnTo>
                    <a:close/>
                  </a:path>
                </a:pathLst>
              </a:custGeom>
              <a:solidFill>
                <a:srgbClr val="FFFFFF"/>
              </a:solidFill>
              <a:ln w="6350"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xmlns="" id="{22F7569C-EAF5-8C25-CA3A-AD748A2F8F27}"/>
                  </a:ext>
                </a:extLst>
              </p:cNvPr>
              <p:cNvSpPr/>
              <p:nvPr/>
            </p:nvSpPr>
            <p:spPr>
              <a:xfrm>
                <a:off x="669925" y="585469"/>
                <a:ext cx="51434" cy="55245"/>
              </a:xfrm>
              <a:custGeom>
                <a:avLst/>
                <a:gdLst>
                  <a:gd name="connsiteX0" fmla="*/ 35560 w 51434"/>
                  <a:gd name="connsiteY0" fmla="*/ 43815 h 55245"/>
                  <a:gd name="connsiteX1" fmla="*/ 15875 w 51434"/>
                  <a:gd name="connsiteY1" fmla="*/ 43815 h 55245"/>
                  <a:gd name="connsiteX2" fmla="*/ 12065 w 51434"/>
                  <a:gd name="connsiteY2" fmla="*/ 55245 h 55245"/>
                  <a:gd name="connsiteX3" fmla="*/ 0 w 51434"/>
                  <a:gd name="connsiteY3" fmla="*/ 55245 h 55245"/>
                  <a:gd name="connsiteX4" fmla="*/ 20320 w 51434"/>
                  <a:gd name="connsiteY4" fmla="*/ 0 h 55245"/>
                  <a:gd name="connsiteX5" fmla="*/ 31115 w 51434"/>
                  <a:gd name="connsiteY5" fmla="*/ 0 h 55245"/>
                  <a:gd name="connsiteX6" fmla="*/ 51435 w 51434"/>
                  <a:gd name="connsiteY6" fmla="*/ 55245 h 55245"/>
                  <a:gd name="connsiteX7" fmla="*/ 39370 w 51434"/>
                  <a:gd name="connsiteY7" fmla="*/ 55245 h 55245"/>
                  <a:gd name="connsiteX8" fmla="*/ 35560 w 51434"/>
                  <a:gd name="connsiteY8" fmla="*/ 43815 h 55245"/>
                  <a:gd name="connsiteX9" fmla="*/ 18415 w 51434"/>
                  <a:gd name="connsiteY9" fmla="*/ 34925 h 55245"/>
                  <a:gd name="connsiteX10" fmla="*/ 32385 w 51434"/>
                  <a:gd name="connsiteY10" fmla="*/ 34925 h 55245"/>
                  <a:gd name="connsiteX11" fmla="*/ 25400 w 51434"/>
                  <a:gd name="connsiteY11" fmla="*/ 14605 h 55245"/>
                  <a:gd name="connsiteX12" fmla="*/ 18415 w 51434"/>
                  <a:gd name="connsiteY12" fmla="*/ 34925 h 5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 h="55245">
                    <a:moveTo>
                      <a:pt x="35560" y="43815"/>
                    </a:moveTo>
                    <a:lnTo>
                      <a:pt x="15875" y="43815"/>
                    </a:lnTo>
                    <a:lnTo>
                      <a:pt x="12065" y="55245"/>
                    </a:lnTo>
                    <a:lnTo>
                      <a:pt x="0" y="55245"/>
                    </a:lnTo>
                    <a:lnTo>
                      <a:pt x="20320" y="0"/>
                    </a:lnTo>
                    <a:lnTo>
                      <a:pt x="31115" y="0"/>
                    </a:lnTo>
                    <a:lnTo>
                      <a:pt x="51435" y="55245"/>
                    </a:lnTo>
                    <a:lnTo>
                      <a:pt x="39370" y="55245"/>
                    </a:lnTo>
                    <a:lnTo>
                      <a:pt x="35560" y="43815"/>
                    </a:lnTo>
                    <a:close/>
                    <a:moveTo>
                      <a:pt x="18415" y="34925"/>
                    </a:moveTo>
                    <a:lnTo>
                      <a:pt x="32385" y="34925"/>
                    </a:lnTo>
                    <a:lnTo>
                      <a:pt x="25400" y="14605"/>
                    </a:lnTo>
                    <a:lnTo>
                      <a:pt x="18415" y="34925"/>
                    </a:lnTo>
                    <a:close/>
                  </a:path>
                </a:pathLst>
              </a:custGeom>
              <a:solidFill>
                <a:srgbClr val="FFFFFF"/>
              </a:solidFill>
              <a:ln w="6350"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xmlns="" id="{A778050A-DA5E-391D-6569-929CFB7568ED}"/>
                  </a:ext>
                </a:extLst>
              </p:cNvPr>
              <p:cNvSpPr/>
              <p:nvPr/>
            </p:nvSpPr>
            <p:spPr>
              <a:xfrm>
                <a:off x="675640" y="662305"/>
                <a:ext cx="42544" cy="55244"/>
              </a:xfrm>
              <a:custGeom>
                <a:avLst/>
                <a:gdLst>
                  <a:gd name="connsiteX0" fmla="*/ 20320 w 42544"/>
                  <a:gd name="connsiteY0" fmla="*/ 34925 h 55244"/>
                  <a:gd name="connsiteX1" fmla="*/ 11430 w 42544"/>
                  <a:gd name="connsiteY1" fmla="*/ 34925 h 55244"/>
                  <a:gd name="connsiteX2" fmla="*/ 11430 w 42544"/>
                  <a:gd name="connsiteY2" fmla="*/ 55245 h 55244"/>
                  <a:gd name="connsiteX3" fmla="*/ 0 w 42544"/>
                  <a:gd name="connsiteY3" fmla="*/ 55245 h 55244"/>
                  <a:gd name="connsiteX4" fmla="*/ 0 w 42544"/>
                  <a:gd name="connsiteY4" fmla="*/ 0 h 55244"/>
                  <a:gd name="connsiteX5" fmla="*/ 20320 w 42544"/>
                  <a:gd name="connsiteY5" fmla="*/ 0 h 55244"/>
                  <a:gd name="connsiteX6" fmla="*/ 35560 w 42544"/>
                  <a:gd name="connsiteY6" fmla="*/ 4445 h 55244"/>
                  <a:gd name="connsiteX7" fmla="*/ 40640 w 42544"/>
                  <a:gd name="connsiteY7" fmla="*/ 16510 h 55244"/>
                  <a:gd name="connsiteX8" fmla="*/ 38100 w 42544"/>
                  <a:gd name="connsiteY8" fmla="*/ 26035 h 55244"/>
                  <a:gd name="connsiteX9" fmla="*/ 30480 w 42544"/>
                  <a:gd name="connsiteY9" fmla="*/ 31750 h 55244"/>
                  <a:gd name="connsiteX10" fmla="*/ 42545 w 42544"/>
                  <a:gd name="connsiteY10" fmla="*/ 53975 h 55244"/>
                  <a:gd name="connsiteX11" fmla="*/ 42545 w 42544"/>
                  <a:gd name="connsiteY11" fmla="*/ 54610 h 55244"/>
                  <a:gd name="connsiteX12" fmla="*/ 30480 w 42544"/>
                  <a:gd name="connsiteY12" fmla="*/ 54610 h 55244"/>
                  <a:gd name="connsiteX13" fmla="*/ 20320 w 42544"/>
                  <a:gd name="connsiteY13" fmla="*/ 34925 h 55244"/>
                  <a:gd name="connsiteX14" fmla="*/ 11430 w 42544"/>
                  <a:gd name="connsiteY14" fmla="*/ 26035 h 55244"/>
                  <a:gd name="connsiteX15" fmla="*/ 20320 w 42544"/>
                  <a:gd name="connsiteY15" fmla="*/ 26035 h 55244"/>
                  <a:gd name="connsiteX16" fmla="*/ 26670 w 42544"/>
                  <a:gd name="connsiteY16" fmla="*/ 24130 h 55244"/>
                  <a:gd name="connsiteX17" fmla="*/ 29210 w 42544"/>
                  <a:gd name="connsiteY17" fmla="*/ 18415 h 55244"/>
                  <a:gd name="connsiteX18" fmla="*/ 27305 w 42544"/>
                  <a:gd name="connsiteY18" fmla="*/ 12065 h 55244"/>
                  <a:gd name="connsiteX19" fmla="*/ 20320 w 42544"/>
                  <a:gd name="connsiteY19" fmla="*/ 9525 h 55244"/>
                  <a:gd name="connsiteX20" fmla="*/ 11430 w 42544"/>
                  <a:gd name="connsiteY20" fmla="*/ 9525 h 55244"/>
                  <a:gd name="connsiteX21" fmla="*/ 11430 w 42544"/>
                  <a:gd name="connsiteY21" fmla="*/ 2603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44" h="55244">
                    <a:moveTo>
                      <a:pt x="20320" y="34925"/>
                    </a:moveTo>
                    <a:lnTo>
                      <a:pt x="11430" y="34925"/>
                    </a:lnTo>
                    <a:lnTo>
                      <a:pt x="11430" y="55245"/>
                    </a:lnTo>
                    <a:lnTo>
                      <a:pt x="0" y="55245"/>
                    </a:lnTo>
                    <a:lnTo>
                      <a:pt x="0" y="0"/>
                    </a:lnTo>
                    <a:lnTo>
                      <a:pt x="20320" y="0"/>
                    </a:lnTo>
                    <a:cubicBezTo>
                      <a:pt x="26670" y="0"/>
                      <a:pt x="31750" y="1270"/>
                      <a:pt x="35560" y="4445"/>
                    </a:cubicBezTo>
                    <a:cubicBezTo>
                      <a:pt x="39370" y="7620"/>
                      <a:pt x="40640" y="11430"/>
                      <a:pt x="40640" y="16510"/>
                    </a:cubicBezTo>
                    <a:cubicBezTo>
                      <a:pt x="40640" y="20320"/>
                      <a:pt x="40005" y="23495"/>
                      <a:pt x="38100" y="26035"/>
                    </a:cubicBezTo>
                    <a:cubicBezTo>
                      <a:pt x="36195" y="28575"/>
                      <a:pt x="34290" y="30480"/>
                      <a:pt x="30480" y="31750"/>
                    </a:cubicBezTo>
                    <a:lnTo>
                      <a:pt x="42545" y="53975"/>
                    </a:lnTo>
                    <a:lnTo>
                      <a:pt x="42545" y="54610"/>
                    </a:lnTo>
                    <a:lnTo>
                      <a:pt x="30480" y="54610"/>
                    </a:lnTo>
                    <a:lnTo>
                      <a:pt x="20320" y="34925"/>
                    </a:lnTo>
                    <a:close/>
                    <a:moveTo>
                      <a:pt x="11430" y="26035"/>
                    </a:moveTo>
                    <a:lnTo>
                      <a:pt x="20320" y="26035"/>
                    </a:lnTo>
                    <a:cubicBezTo>
                      <a:pt x="22860" y="26035"/>
                      <a:pt x="25400" y="25400"/>
                      <a:pt x="26670" y="24130"/>
                    </a:cubicBezTo>
                    <a:cubicBezTo>
                      <a:pt x="27940" y="22860"/>
                      <a:pt x="29210" y="20955"/>
                      <a:pt x="29210" y="18415"/>
                    </a:cubicBezTo>
                    <a:cubicBezTo>
                      <a:pt x="29210" y="15875"/>
                      <a:pt x="28575" y="13970"/>
                      <a:pt x="27305" y="12065"/>
                    </a:cubicBezTo>
                    <a:cubicBezTo>
                      <a:pt x="26035" y="10795"/>
                      <a:pt x="23495" y="9525"/>
                      <a:pt x="20320" y="9525"/>
                    </a:cubicBezTo>
                    <a:lnTo>
                      <a:pt x="11430" y="9525"/>
                    </a:lnTo>
                    <a:lnTo>
                      <a:pt x="11430" y="26035"/>
                    </a:lnTo>
                    <a:close/>
                  </a:path>
                </a:pathLst>
              </a:custGeom>
              <a:solidFill>
                <a:srgbClr val="FFFFFF"/>
              </a:solidFill>
              <a:ln w="6350"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xmlns="" id="{8071CE9E-0869-FBFD-8785-81FCE65EFF88}"/>
                  </a:ext>
                </a:extLst>
              </p:cNvPr>
              <p:cNvSpPr/>
              <p:nvPr/>
            </p:nvSpPr>
            <p:spPr>
              <a:xfrm>
                <a:off x="673100" y="737869"/>
                <a:ext cx="43180" cy="56515"/>
              </a:xfrm>
              <a:custGeom>
                <a:avLst/>
                <a:gdLst>
                  <a:gd name="connsiteX0" fmla="*/ 32385 w 43180"/>
                  <a:gd name="connsiteY0" fmla="*/ 42545 h 56515"/>
                  <a:gd name="connsiteX1" fmla="*/ 29845 w 43180"/>
                  <a:gd name="connsiteY1" fmla="*/ 37465 h 56515"/>
                  <a:gd name="connsiteX2" fmla="*/ 21590 w 43180"/>
                  <a:gd name="connsiteY2" fmla="*/ 33655 h 56515"/>
                  <a:gd name="connsiteX3" fmla="*/ 12065 w 43180"/>
                  <a:gd name="connsiteY3" fmla="*/ 29845 h 56515"/>
                  <a:gd name="connsiteX4" fmla="*/ 2540 w 43180"/>
                  <a:gd name="connsiteY4" fmla="*/ 15875 h 56515"/>
                  <a:gd name="connsiteX5" fmla="*/ 5080 w 43180"/>
                  <a:gd name="connsiteY5" fmla="*/ 7620 h 56515"/>
                  <a:gd name="connsiteX6" fmla="*/ 12065 w 43180"/>
                  <a:gd name="connsiteY6" fmla="*/ 1905 h 56515"/>
                  <a:gd name="connsiteX7" fmla="*/ 22860 w 43180"/>
                  <a:gd name="connsiteY7" fmla="*/ 0 h 56515"/>
                  <a:gd name="connsiteX8" fmla="*/ 33655 w 43180"/>
                  <a:gd name="connsiteY8" fmla="*/ 1905 h 56515"/>
                  <a:gd name="connsiteX9" fmla="*/ 40640 w 43180"/>
                  <a:gd name="connsiteY9" fmla="*/ 8255 h 56515"/>
                  <a:gd name="connsiteX10" fmla="*/ 43180 w 43180"/>
                  <a:gd name="connsiteY10" fmla="*/ 17145 h 56515"/>
                  <a:gd name="connsiteX11" fmla="*/ 31750 w 43180"/>
                  <a:gd name="connsiteY11" fmla="*/ 17145 h 56515"/>
                  <a:gd name="connsiteX12" fmla="*/ 29210 w 43180"/>
                  <a:gd name="connsiteY12" fmla="*/ 11430 h 56515"/>
                  <a:gd name="connsiteX13" fmla="*/ 22225 w 43180"/>
                  <a:gd name="connsiteY13" fmla="*/ 9525 h 56515"/>
                  <a:gd name="connsiteX14" fmla="*/ 15875 w 43180"/>
                  <a:gd name="connsiteY14" fmla="*/ 11430 h 56515"/>
                  <a:gd name="connsiteX15" fmla="*/ 13335 w 43180"/>
                  <a:gd name="connsiteY15" fmla="*/ 15875 h 56515"/>
                  <a:gd name="connsiteX16" fmla="*/ 15875 w 43180"/>
                  <a:gd name="connsiteY16" fmla="*/ 20320 h 56515"/>
                  <a:gd name="connsiteX17" fmla="*/ 24130 w 43180"/>
                  <a:gd name="connsiteY17" fmla="*/ 23495 h 56515"/>
                  <a:gd name="connsiteX18" fmla="*/ 38100 w 43180"/>
                  <a:gd name="connsiteY18" fmla="*/ 30480 h 56515"/>
                  <a:gd name="connsiteX19" fmla="*/ 42545 w 43180"/>
                  <a:gd name="connsiteY19" fmla="*/ 41275 h 56515"/>
                  <a:gd name="connsiteX20" fmla="*/ 36830 w 43180"/>
                  <a:gd name="connsiteY20" fmla="*/ 52705 h 56515"/>
                  <a:gd name="connsiteX21" fmla="*/ 22225 w 43180"/>
                  <a:gd name="connsiteY21" fmla="*/ 56515 h 56515"/>
                  <a:gd name="connsiteX22" fmla="*/ 10795 w 43180"/>
                  <a:gd name="connsiteY22" fmla="*/ 53975 h 56515"/>
                  <a:gd name="connsiteX23" fmla="*/ 2540 w 43180"/>
                  <a:gd name="connsiteY23" fmla="*/ 47625 h 56515"/>
                  <a:gd name="connsiteX24" fmla="*/ 0 w 43180"/>
                  <a:gd name="connsiteY24" fmla="*/ 38100 h 56515"/>
                  <a:gd name="connsiteX25" fmla="*/ 11430 w 43180"/>
                  <a:gd name="connsiteY25" fmla="*/ 38100 h 56515"/>
                  <a:gd name="connsiteX26" fmla="*/ 22225 w 43180"/>
                  <a:gd name="connsiteY26" fmla="*/ 46990 h 56515"/>
                  <a:gd name="connsiteX27" fmla="*/ 28575 w 43180"/>
                  <a:gd name="connsiteY27" fmla="*/ 45085 h 56515"/>
                  <a:gd name="connsiteX28" fmla="*/ 32385 w 43180"/>
                  <a:gd name="connsiteY28" fmla="*/ 42545 h 5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180" h="56515">
                    <a:moveTo>
                      <a:pt x="32385" y="42545"/>
                    </a:moveTo>
                    <a:cubicBezTo>
                      <a:pt x="32385" y="40640"/>
                      <a:pt x="31750" y="38735"/>
                      <a:pt x="29845" y="37465"/>
                    </a:cubicBezTo>
                    <a:cubicBezTo>
                      <a:pt x="28575" y="36195"/>
                      <a:pt x="25400" y="34925"/>
                      <a:pt x="21590" y="33655"/>
                    </a:cubicBezTo>
                    <a:cubicBezTo>
                      <a:pt x="17780" y="32385"/>
                      <a:pt x="14605" y="31115"/>
                      <a:pt x="12065" y="29845"/>
                    </a:cubicBezTo>
                    <a:cubicBezTo>
                      <a:pt x="5715" y="26670"/>
                      <a:pt x="2540" y="21590"/>
                      <a:pt x="2540" y="15875"/>
                    </a:cubicBezTo>
                    <a:cubicBezTo>
                      <a:pt x="2540" y="12700"/>
                      <a:pt x="3175" y="10160"/>
                      <a:pt x="5080" y="7620"/>
                    </a:cubicBezTo>
                    <a:cubicBezTo>
                      <a:pt x="6985" y="5080"/>
                      <a:pt x="8890" y="3175"/>
                      <a:pt x="12065" y="1905"/>
                    </a:cubicBezTo>
                    <a:cubicBezTo>
                      <a:pt x="15240" y="635"/>
                      <a:pt x="18415" y="0"/>
                      <a:pt x="22860" y="0"/>
                    </a:cubicBezTo>
                    <a:cubicBezTo>
                      <a:pt x="26670" y="0"/>
                      <a:pt x="30480" y="635"/>
                      <a:pt x="33655" y="1905"/>
                    </a:cubicBezTo>
                    <a:cubicBezTo>
                      <a:pt x="36830" y="3175"/>
                      <a:pt x="39370" y="5080"/>
                      <a:pt x="40640" y="8255"/>
                    </a:cubicBezTo>
                    <a:cubicBezTo>
                      <a:pt x="42545" y="10795"/>
                      <a:pt x="43180" y="13970"/>
                      <a:pt x="43180" y="17145"/>
                    </a:cubicBezTo>
                    <a:lnTo>
                      <a:pt x="31750" y="17145"/>
                    </a:lnTo>
                    <a:cubicBezTo>
                      <a:pt x="31750" y="14605"/>
                      <a:pt x="31115" y="12700"/>
                      <a:pt x="29210" y="11430"/>
                    </a:cubicBezTo>
                    <a:cubicBezTo>
                      <a:pt x="27305" y="10160"/>
                      <a:pt x="25400" y="9525"/>
                      <a:pt x="22225" y="9525"/>
                    </a:cubicBezTo>
                    <a:cubicBezTo>
                      <a:pt x="19685" y="9525"/>
                      <a:pt x="17145" y="10160"/>
                      <a:pt x="15875" y="11430"/>
                    </a:cubicBezTo>
                    <a:cubicBezTo>
                      <a:pt x="14605" y="12700"/>
                      <a:pt x="13335" y="13970"/>
                      <a:pt x="13335" y="15875"/>
                    </a:cubicBezTo>
                    <a:cubicBezTo>
                      <a:pt x="13335" y="17780"/>
                      <a:pt x="13970" y="19050"/>
                      <a:pt x="15875" y="20320"/>
                    </a:cubicBezTo>
                    <a:cubicBezTo>
                      <a:pt x="17780" y="21590"/>
                      <a:pt x="20320" y="22860"/>
                      <a:pt x="24130" y="23495"/>
                    </a:cubicBezTo>
                    <a:cubicBezTo>
                      <a:pt x="30480" y="25400"/>
                      <a:pt x="35560" y="27940"/>
                      <a:pt x="38100" y="30480"/>
                    </a:cubicBezTo>
                    <a:cubicBezTo>
                      <a:pt x="41275" y="33655"/>
                      <a:pt x="42545" y="36830"/>
                      <a:pt x="42545" y="41275"/>
                    </a:cubicBezTo>
                    <a:cubicBezTo>
                      <a:pt x="42545" y="46355"/>
                      <a:pt x="40640" y="49530"/>
                      <a:pt x="36830" y="52705"/>
                    </a:cubicBezTo>
                    <a:cubicBezTo>
                      <a:pt x="33020" y="55245"/>
                      <a:pt x="28575" y="56515"/>
                      <a:pt x="22225" y="56515"/>
                    </a:cubicBezTo>
                    <a:cubicBezTo>
                      <a:pt x="17780" y="56515"/>
                      <a:pt x="13970" y="55880"/>
                      <a:pt x="10795" y="53975"/>
                    </a:cubicBezTo>
                    <a:cubicBezTo>
                      <a:pt x="7620" y="52705"/>
                      <a:pt x="4445" y="50165"/>
                      <a:pt x="2540" y="47625"/>
                    </a:cubicBezTo>
                    <a:cubicBezTo>
                      <a:pt x="635" y="45085"/>
                      <a:pt x="0" y="41910"/>
                      <a:pt x="0" y="38100"/>
                    </a:cubicBezTo>
                    <a:lnTo>
                      <a:pt x="11430" y="38100"/>
                    </a:lnTo>
                    <a:cubicBezTo>
                      <a:pt x="11430" y="44450"/>
                      <a:pt x="15240" y="46990"/>
                      <a:pt x="22225" y="46990"/>
                    </a:cubicBezTo>
                    <a:cubicBezTo>
                      <a:pt x="24765" y="46990"/>
                      <a:pt x="27305" y="46355"/>
                      <a:pt x="28575" y="45085"/>
                    </a:cubicBezTo>
                    <a:cubicBezTo>
                      <a:pt x="31115" y="45720"/>
                      <a:pt x="32385" y="44450"/>
                      <a:pt x="32385" y="42545"/>
                    </a:cubicBezTo>
                    <a:close/>
                  </a:path>
                </a:pathLst>
              </a:custGeom>
              <a:solidFill>
                <a:srgbClr val="FFFFFF"/>
              </a:solidFill>
              <a:ln w="6350" cap="flat">
                <a:noFill/>
                <a:prstDash val="solid"/>
                <a:miter/>
              </a:ln>
            </p:spPr>
            <p:txBody>
              <a:bodyPr rtlCol="0" anchor="ctr"/>
              <a:lstStyle/>
              <a:p>
                <a:endParaRPr lang="en-IN"/>
              </a:p>
            </p:txBody>
          </p:sp>
        </p:grpSp>
        <p:grpSp>
          <p:nvGrpSpPr>
            <p:cNvPr id="153" name="Graphic 10">
              <a:extLst>
                <a:ext uri="{FF2B5EF4-FFF2-40B4-BE49-F238E27FC236}">
                  <a16:creationId xmlns:a16="http://schemas.microsoft.com/office/drawing/2014/main" xmlns="" id="{D45C4343-22C1-3A9E-E489-450D0960242C}"/>
                </a:ext>
              </a:extLst>
            </p:cNvPr>
            <p:cNvGrpSpPr/>
            <p:nvPr/>
          </p:nvGrpSpPr>
          <p:grpSpPr>
            <a:xfrm>
              <a:off x="784859" y="323850"/>
              <a:ext cx="955675" cy="210184"/>
              <a:chOff x="784859" y="323850"/>
              <a:chExt cx="955675" cy="210184"/>
            </a:xfrm>
            <a:solidFill>
              <a:srgbClr val="FFFFFF"/>
            </a:solidFill>
          </p:grpSpPr>
          <p:sp>
            <p:nvSpPr>
              <p:cNvPr id="154" name="Freeform: Shape 153">
                <a:extLst>
                  <a:ext uri="{FF2B5EF4-FFF2-40B4-BE49-F238E27FC236}">
                    <a16:creationId xmlns:a16="http://schemas.microsoft.com/office/drawing/2014/main" xmlns="" id="{B90305FA-6093-9D0B-DB81-FCF22C0F1212}"/>
                  </a:ext>
                </a:extLst>
              </p:cNvPr>
              <p:cNvSpPr/>
              <p:nvPr/>
            </p:nvSpPr>
            <p:spPr>
              <a:xfrm>
                <a:off x="784859" y="324484"/>
                <a:ext cx="78104" cy="88265"/>
              </a:xfrm>
              <a:custGeom>
                <a:avLst/>
                <a:gdLst>
                  <a:gd name="connsiteX0" fmla="*/ 38735 w 78104"/>
                  <a:gd name="connsiteY0" fmla="*/ 88265 h 88265"/>
                  <a:gd name="connsiteX1" fmla="*/ 22860 w 78104"/>
                  <a:gd name="connsiteY1" fmla="*/ 85090 h 88265"/>
                  <a:gd name="connsiteX2" fmla="*/ 10795 w 78104"/>
                  <a:gd name="connsiteY2" fmla="*/ 76200 h 88265"/>
                  <a:gd name="connsiteX3" fmla="*/ 2540 w 78104"/>
                  <a:gd name="connsiteY3" fmla="*/ 62230 h 88265"/>
                  <a:gd name="connsiteX4" fmla="*/ 0 w 78104"/>
                  <a:gd name="connsiteY4" fmla="*/ 44450 h 88265"/>
                  <a:gd name="connsiteX5" fmla="*/ 0 w 78104"/>
                  <a:gd name="connsiteY5" fmla="*/ 43180 h 88265"/>
                  <a:gd name="connsiteX6" fmla="*/ 2540 w 78104"/>
                  <a:gd name="connsiteY6" fmla="*/ 26035 h 88265"/>
                  <a:gd name="connsiteX7" fmla="*/ 10795 w 78104"/>
                  <a:gd name="connsiteY7" fmla="*/ 12065 h 88265"/>
                  <a:gd name="connsiteX8" fmla="*/ 22860 w 78104"/>
                  <a:gd name="connsiteY8" fmla="*/ 3175 h 88265"/>
                  <a:gd name="connsiteX9" fmla="*/ 38735 w 78104"/>
                  <a:gd name="connsiteY9" fmla="*/ 0 h 88265"/>
                  <a:gd name="connsiteX10" fmla="*/ 54610 w 78104"/>
                  <a:gd name="connsiteY10" fmla="*/ 3175 h 88265"/>
                  <a:gd name="connsiteX11" fmla="*/ 67310 w 78104"/>
                  <a:gd name="connsiteY11" fmla="*/ 12065 h 88265"/>
                  <a:gd name="connsiteX12" fmla="*/ 75565 w 78104"/>
                  <a:gd name="connsiteY12" fmla="*/ 26035 h 88265"/>
                  <a:gd name="connsiteX13" fmla="*/ 78105 w 78104"/>
                  <a:gd name="connsiteY13" fmla="*/ 43180 h 88265"/>
                  <a:gd name="connsiteX14" fmla="*/ 78105 w 78104"/>
                  <a:gd name="connsiteY14" fmla="*/ 44450 h 88265"/>
                  <a:gd name="connsiteX15" fmla="*/ 75565 w 78104"/>
                  <a:gd name="connsiteY15" fmla="*/ 62230 h 88265"/>
                  <a:gd name="connsiteX16" fmla="*/ 67310 w 78104"/>
                  <a:gd name="connsiteY16" fmla="*/ 76200 h 88265"/>
                  <a:gd name="connsiteX17" fmla="*/ 54610 w 78104"/>
                  <a:gd name="connsiteY17" fmla="*/ 85090 h 88265"/>
                  <a:gd name="connsiteX18" fmla="*/ 38735 w 78104"/>
                  <a:gd name="connsiteY18" fmla="*/ 88265 h 88265"/>
                  <a:gd name="connsiteX19" fmla="*/ 38735 w 78104"/>
                  <a:gd name="connsiteY19" fmla="*/ 74930 h 88265"/>
                  <a:gd name="connsiteX20" fmla="*/ 50800 w 78104"/>
                  <a:gd name="connsiteY20" fmla="*/ 71120 h 88265"/>
                  <a:gd name="connsiteX21" fmla="*/ 58420 w 78104"/>
                  <a:gd name="connsiteY21" fmla="*/ 60325 h 88265"/>
                  <a:gd name="connsiteX22" fmla="*/ 60960 w 78104"/>
                  <a:gd name="connsiteY22" fmla="*/ 44450 h 88265"/>
                  <a:gd name="connsiteX23" fmla="*/ 60960 w 78104"/>
                  <a:gd name="connsiteY23" fmla="*/ 43180 h 88265"/>
                  <a:gd name="connsiteX24" fmla="*/ 58420 w 78104"/>
                  <a:gd name="connsiteY24" fmla="*/ 27305 h 88265"/>
                  <a:gd name="connsiteX25" fmla="*/ 50800 w 78104"/>
                  <a:gd name="connsiteY25" fmla="*/ 16510 h 88265"/>
                  <a:gd name="connsiteX26" fmla="*/ 38735 w 78104"/>
                  <a:gd name="connsiteY26" fmla="*/ 12700 h 88265"/>
                  <a:gd name="connsiteX27" fmla="*/ 26670 w 78104"/>
                  <a:gd name="connsiteY27" fmla="*/ 16510 h 88265"/>
                  <a:gd name="connsiteX28" fmla="*/ 19685 w 78104"/>
                  <a:gd name="connsiteY28" fmla="*/ 27305 h 88265"/>
                  <a:gd name="connsiteX29" fmla="*/ 17145 w 78104"/>
                  <a:gd name="connsiteY29" fmla="*/ 43180 h 88265"/>
                  <a:gd name="connsiteX30" fmla="*/ 17145 w 78104"/>
                  <a:gd name="connsiteY30" fmla="*/ 44450 h 88265"/>
                  <a:gd name="connsiteX31" fmla="*/ 19685 w 78104"/>
                  <a:gd name="connsiteY31" fmla="*/ 60325 h 88265"/>
                  <a:gd name="connsiteX32" fmla="*/ 26670 w 78104"/>
                  <a:gd name="connsiteY32" fmla="*/ 71120 h 88265"/>
                  <a:gd name="connsiteX33" fmla="*/ 38735 w 78104"/>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4"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50165" y="86995"/>
                      <a:pt x="45085"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4290" y="74930"/>
                      <a:pt x="38735" y="74930"/>
                    </a:cubicBezTo>
                    <a:close/>
                  </a:path>
                </a:pathLst>
              </a:custGeom>
              <a:solidFill>
                <a:srgbClr val="FFFFFF"/>
              </a:solidFill>
              <a:ln w="6350"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xmlns="" id="{5596463F-A9CC-36AF-6BBB-2434590BA11C}"/>
                  </a:ext>
                </a:extLst>
              </p:cNvPr>
              <p:cNvSpPr/>
              <p:nvPr/>
            </p:nvSpPr>
            <p:spPr>
              <a:xfrm>
                <a:off x="869950" y="325120"/>
                <a:ext cx="68580" cy="86360"/>
              </a:xfrm>
              <a:custGeom>
                <a:avLst/>
                <a:gdLst>
                  <a:gd name="connsiteX0" fmla="*/ 0 w 68580"/>
                  <a:gd name="connsiteY0" fmla="*/ 86360 h 86360"/>
                  <a:gd name="connsiteX1" fmla="*/ 0 w 68580"/>
                  <a:gd name="connsiteY1" fmla="*/ 76200 h 86360"/>
                  <a:gd name="connsiteX2" fmla="*/ 8890 w 68580"/>
                  <a:gd name="connsiteY2" fmla="*/ 74295 h 86360"/>
                  <a:gd name="connsiteX3" fmla="*/ 8890 w 68580"/>
                  <a:gd name="connsiteY3" fmla="*/ 12065 h 86360"/>
                  <a:gd name="connsiteX4" fmla="*/ 0 w 68580"/>
                  <a:gd name="connsiteY4" fmla="*/ 10160 h 86360"/>
                  <a:gd name="connsiteX5" fmla="*/ 0 w 68580"/>
                  <a:gd name="connsiteY5" fmla="*/ 0 h 86360"/>
                  <a:gd name="connsiteX6" fmla="*/ 68580 w 68580"/>
                  <a:gd name="connsiteY6" fmla="*/ 0 h 86360"/>
                  <a:gd name="connsiteX7" fmla="*/ 68580 w 68580"/>
                  <a:gd name="connsiteY7" fmla="*/ 23495 h 86360"/>
                  <a:gd name="connsiteX8" fmla="*/ 55245 w 68580"/>
                  <a:gd name="connsiteY8" fmla="*/ 23495 h 86360"/>
                  <a:gd name="connsiteX9" fmla="*/ 54610 w 68580"/>
                  <a:gd name="connsiteY9" fmla="*/ 13335 h 86360"/>
                  <a:gd name="connsiteX10" fmla="*/ 26670 w 68580"/>
                  <a:gd name="connsiteY10" fmla="*/ 13335 h 86360"/>
                  <a:gd name="connsiteX11" fmla="*/ 26670 w 68580"/>
                  <a:gd name="connsiteY11" fmla="*/ 36830 h 86360"/>
                  <a:gd name="connsiteX12" fmla="*/ 57150 w 68580"/>
                  <a:gd name="connsiteY12" fmla="*/ 36830 h 86360"/>
                  <a:gd name="connsiteX13" fmla="*/ 57150 w 68580"/>
                  <a:gd name="connsiteY13" fmla="*/ 50165 h 86360"/>
                  <a:gd name="connsiteX14" fmla="*/ 26670 w 68580"/>
                  <a:gd name="connsiteY14" fmla="*/ 50165 h 86360"/>
                  <a:gd name="connsiteX15" fmla="*/ 26670 w 68580"/>
                  <a:gd name="connsiteY15" fmla="*/ 73660 h 86360"/>
                  <a:gd name="connsiteX16" fmla="*/ 36195 w 68580"/>
                  <a:gd name="connsiteY16" fmla="*/ 75565 h 86360"/>
                  <a:gd name="connsiteX17" fmla="*/ 36195 w 68580"/>
                  <a:gd name="connsiteY17" fmla="*/ 85725 h 86360"/>
                  <a:gd name="connsiteX18" fmla="*/ 0 w 68580"/>
                  <a:gd name="connsiteY18" fmla="*/ 8572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6360">
                    <a:moveTo>
                      <a:pt x="0" y="86360"/>
                    </a:moveTo>
                    <a:lnTo>
                      <a:pt x="0" y="76200"/>
                    </a:lnTo>
                    <a:lnTo>
                      <a:pt x="8890" y="74295"/>
                    </a:lnTo>
                    <a:lnTo>
                      <a:pt x="8890" y="12065"/>
                    </a:lnTo>
                    <a:lnTo>
                      <a:pt x="0" y="10160"/>
                    </a:lnTo>
                    <a:lnTo>
                      <a:pt x="0" y="0"/>
                    </a:lnTo>
                    <a:lnTo>
                      <a:pt x="68580" y="0"/>
                    </a:lnTo>
                    <a:lnTo>
                      <a:pt x="68580" y="23495"/>
                    </a:lnTo>
                    <a:lnTo>
                      <a:pt x="55245" y="23495"/>
                    </a:lnTo>
                    <a:lnTo>
                      <a:pt x="54610" y="13335"/>
                    </a:lnTo>
                    <a:lnTo>
                      <a:pt x="26670" y="13335"/>
                    </a:lnTo>
                    <a:lnTo>
                      <a:pt x="26670" y="36830"/>
                    </a:lnTo>
                    <a:lnTo>
                      <a:pt x="57150" y="36830"/>
                    </a:lnTo>
                    <a:lnTo>
                      <a:pt x="57150" y="50165"/>
                    </a:lnTo>
                    <a:lnTo>
                      <a:pt x="26670" y="50165"/>
                    </a:lnTo>
                    <a:lnTo>
                      <a:pt x="26670" y="73660"/>
                    </a:lnTo>
                    <a:lnTo>
                      <a:pt x="36195" y="75565"/>
                    </a:lnTo>
                    <a:lnTo>
                      <a:pt x="36195" y="85725"/>
                    </a:lnTo>
                    <a:lnTo>
                      <a:pt x="0" y="85725"/>
                    </a:lnTo>
                    <a:close/>
                  </a:path>
                </a:pathLst>
              </a:custGeom>
              <a:solidFill>
                <a:srgbClr val="FFFFFF"/>
              </a:solidFill>
              <a:ln w="6350"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xmlns="" id="{CEA3FD55-4EB6-E50F-9CD7-8EEF84ED81B0}"/>
                  </a:ext>
                </a:extLst>
              </p:cNvPr>
              <p:cNvSpPr/>
              <p:nvPr/>
            </p:nvSpPr>
            <p:spPr>
              <a:xfrm>
                <a:off x="974725" y="325120"/>
                <a:ext cx="86360" cy="87629"/>
              </a:xfrm>
              <a:custGeom>
                <a:avLst/>
                <a:gdLst>
                  <a:gd name="connsiteX0" fmla="*/ 43180 w 86360"/>
                  <a:gd name="connsiteY0" fmla="*/ 87630 h 87629"/>
                  <a:gd name="connsiteX1" fmla="*/ 25400 w 86360"/>
                  <a:gd name="connsiteY1" fmla="*/ 83820 h 87629"/>
                  <a:gd name="connsiteX2" fmla="*/ 13335 w 86360"/>
                  <a:gd name="connsiteY2" fmla="*/ 73660 h 87629"/>
                  <a:gd name="connsiteX3" fmla="*/ 8890 w 86360"/>
                  <a:gd name="connsiteY3" fmla="*/ 57150 h 87629"/>
                  <a:gd name="connsiteX4" fmla="*/ 8890 w 86360"/>
                  <a:gd name="connsiteY4" fmla="*/ 12065 h 87629"/>
                  <a:gd name="connsiteX5" fmla="*/ 0 w 86360"/>
                  <a:gd name="connsiteY5" fmla="*/ 10160 h 87629"/>
                  <a:gd name="connsiteX6" fmla="*/ 0 w 86360"/>
                  <a:gd name="connsiteY6" fmla="*/ 0 h 87629"/>
                  <a:gd name="connsiteX7" fmla="*/ 35560 w 86360"/>
                  <a:gd name="connsiteY7" fmla="*/ 0 h 87629"/>
                  <a:gd name="connsiteX8" fmla="*/ 35560 w 86360"/>
                  <a:gd name="connsiteY8" fmla="*/ 10160 h 87629"/>
                  <a:gd name="connsiteX9" fmla="*/ 26035 w 86360"/>
                  <a:gd name="connsiteY9" fmla="*/ 12065 h 87629"/>
                  <a:gd name="connsiteX10" fmla="*/ 26035 w 86360"/>
                  <a:gd name="connsiteY10" fmla="*/ 57150 h 87629"/>
                  <a:gd name="connsiteX11" fmla="*/ 27940 w 86360"/>
                  <a:gd name="connsiteY11" fmla="*/ 66675 h 87629"/>
                  <a:gd name="connsiteX12" fmla="*/ 33655 w 86360"/>
                  <a:gd name="connsiteY12" fmla="*/ 72390 h 87629"/>
                  <a:gd name="connsiteX13" fmla="*/ 42545 w 86360"/>
                  <a:gd name="connsiteY13" fmla="*/ 74295 h 87629"/>
                  <a:gd name="connsiteX14" fmla="*/ 52070 w 86360"/>
                  <a:gd name="connsiteY14" fmla="*/ 72390 h 87629"/>
                  <a:gd name="connsiteX15" fmla="*/ 57785 w 86360"/>
                  <a:gd name="connsiteY15" fmla="*/ 66675 h 87629"/>
                  <a:gd name="connsiteX16" fmla="*/ 59690 w 86360"/>
                  <a:gd name="connsiteY16" fmla="*/ 57150 h 87629"/>
                  <a:gd name="connsiteX17" fmla="*/ 59690 w 86360"/>
                  <a:gd name="connsiteY17" fmla="*/ 12065 h 87629"/>
                  <a:gd name="connsiteX18" fmla="*/ 50800 w 86360"/>
                  <a:gd name="connsiteY18" fmla="*/ 10160 h 87629"/>
                  <a:gd name="connsiteX19" fmla="*/ 50800 w 86360"/>
                  <a:gd name="connsiteY19" fmla="*/ 0 h 87629"/>
                  <a:gd name="connsiteX20" fmla="*/ 86360 w 86360"/>
                  <a:gd name="connsiteY20" fmla="*/ 0 h 87629"/>
                  <a:gd name="connsiteX21" fmla="*/ 86360 w 86360"/>
                  <a:gd name="connsiteY21" fmla="*/ 10160 h 87629"/>
                  <a:gd name="connsiteX22" fmla="*/ 76835 w 86360"/>
                  <a:gd name="connsiteY22" fmla="*/ 12065 h 87629"/>
                  <a:gd name="connsiteX23" fmla="*/ 76835 w 86360"/>
                  <a:gd name="connsiteY23" fmla="*/ 57150 h 87629"/>
                  <a:gd name="connsiteX24" fmla="*/ 72390 w 86360"/>
                  <a:gd name="connsiteY24" fmla="*/ 73660 h 87629"/>
                  <a:gd name="connsiteX25" fmla="*/ 60325 w 86360"/>
                  <a:gd name="connsiteY25" fmla="*/ 83820 h 87629"/>
                  <a:gd name="connsiteX26" fmla="*/ 43180 w 86360"/>
                  <a:gd name="connsiteY26" fmla="*/ 8763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6360" h="87629">
                    <a:moveTo>
                      <a:pt x="43180" y="87630"/>
                    </a:moveTo>
                    <a:cubicBezTo>
                      <a:pt x="36195" y="87630"/>
                      <a:pt x="30480" y="86360"/>
                      <a:pt x="25400" y="83820"/>
                    </a:cubicBezTo>
                    <a:cubicBezTo>
                      <a:pt x="20320" y="81280"/>
                      <a:pt x="15875" y="78105"/>
                      <a:pt x="13335" y="73660"/>
                    </a:cubicBezTo>
                    <a:cubicBezTo>
                      <a:pt x="10160" y="69215"/>
                      <a:pt x="8890" y="63500"/>
                      <a:pt x="8890" y="57150"/>
                    </a:cubicBezTo>
                    <a:lnTo>
                      <a:pt x="8890" y="12065"/>
                    </a:lnTo>
                    <a:lnTo>
                      <a:pt x="0" y="10160"/>
                    </a:lnTo>
                    <a:lnTo>
                      <a:pt x="0" y="0"/>
                    </a:lnTo>
                    <a:lnTo>
                      <a:pt x="35560" y="0"/>
                    </a:lnTo>
                    <a:lnTo>
                      <a:pt x="35560" y="10160"/>
                    </a:lnTo>
                    <a:lnTo>
                      <a:pt x="26035" y="12065"/>
                    </a:lnTo>
                    <a:lnTo>
                      <a:pt x="26035" y="57150"/>
                    </a:lnTo>
                    <a:cubicBezTo>
                      <a:pt x="26035" y="60960"/>
                      <a:pt x="26670" y="64135"/>
                      <a:pt x="27940" y="66675"/>
                    </a:cubicBezTo>
                    <a:cubicBezTo>
                      <a:pt x="29210" y="69215"/>
                      <a:pt x="31115" y="71120"/>
                      <a:pt x="33655" y="72390"/>
                    </a:cubicBezTo>
                    <a:cubicBezTo>
                      <a:pt x="36195" y="73660"/>
                      <a:pt x="39370" y="74295"/>
                      <a:pt x="42545" y="74295"/>
                    </a:cubicBezTo>
                    <a:cubicBezTo>
                      <a:pt x="46355" y="74295"/>
                      <a:pt x="49530" y="73660"/>
                      <a:pt x="52070" y="72390"/>
                    </a:cubicBezTo>
                    <a:cubicBezTo>
                      <a:pt x="54610" y="71120"/>
                      <a:pt x="56515" y="69215"/>
                      <a:pt x="57785" y="66675"/>
                    </a:cubicBezTo>
                    <a:cubicBezTo>
                      <a:pt x="59055" y="64135"/>
                      <a:pt x="59690" y="60960"/>
                      <a:pt x="59690" y="57150"/>
                    </a:cubicBezTo>
                    <a:lnTo>
                      <a:pt x="59690" y="12065"/>
                    </a:lnTo>
                    <a:lnTo>
                      <a:pt x="50800" y="10160"/>
                    </a:lnTo>
                    <a:lnTo>
                      <a:pt x="50800" y="0"/>
                    </a:lnTo>
                    <a:lnTo>
                      <a:pt x="86360" y="0"/>
                    </a:lnTo>
                    <a:lnTo>
                      <a:pt x="86360" y="10160"/>
                    </a:lnTo>
                    <a:lnTo>
                      <a:pt x="76835" y="12065"/>
                    </a:lnTo>
                    <a:lnTo>
                      <a:pt x="76835" y="57150"/>
                    </a:lnTo>
                    <a:cubicBezTo>
                      <a:pt x="76835" y="63500"/>
                      <a:pt x="75565" y="69215"/>
                      <a:pt x="72390" y="73660"/>
                    </a:cubicBezTo>
                    <a:cubicBezTo>
                      <a:pt x="69215" y="78105"/>
                      <a:pt x="65405" y="81915"/>
                      <a:pt x="60325" y="83820"/>
                    </a:cubicBezTo>
                    <a:cubicBezTo>
                      <a:pt x="55880" y="86360"/>
                      <a:pt x="49530" y="87630"/>
                      <a:pt x="43180" y="87630"/>
                    </a:cubicBezTo>
                    <a:close/>
                  </a:path>
                </a:pathLst>
              </a:custGeom>
              <a:solidFill>
                <a:srgbClr val="FFFFFF"/>
              </a:solidFill>
              <a:ln w="6350"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xmlns="" id="{CEF2DB68-7B84-2369-7D2D-793AC2AF2736}"/>
                  </a:ext>
                </a:extLst>
              </p:cNvPr>
              <p:cNvSpPr/>
              <p:nvPr/>
            </p:nvSpPr>
            <p:spPr>
              <a:xfrm>
                <a:off x="1067435" y="325120"/>
                <a:ext cx="90169" cy="86360"/>
              </a:xfrm>
              <a:custGeom>
                <a:avLst/>
                <a:gdLst>
                  <a:gd name="connsiteX0" fmla="*/ 0 w 90169"/>
                  <a:gd name="connsiteY0" fmla="*/ 86360 h 86360"/>
                  <a:gd name="connsiteX1" fmla="*/ 0 w 90169"/>
                  <a:gd name="connsiteY1" fmla="*/ 76200 h 86360"/>
                  <a:gd name="connsiteX2" fmla="*/ 8890 w 90169"/>
                  <a:gd name="connsiteY2" fmla="*/ 74295 h 86360"/>
                  <a:gd name="connsiteX3" fmla="*/ 8890 w 90169"/>
                  <a:gd name="connsiteY3" fmla="*/ 12065 h 86360"/>
                  <a:gd name="connsiteX4" fmla="*/ 0 w 90169"/>
                  <a:gd name="connsiteY4" fmla="*/ 10160 h 86360"/>
                  <a:gd name="connsiteX5" fmla="*/ 0 w 90169"/>
                  <a:gd name="connsiteY5" fmla="*/ 0 h 86360"/>
                  <a:gd name="connsiteX6" fmla="*/ 8890 w 90169"/>
                  <a:gd name="connsiteY6" fmla="*/ 0 h 86360"/>
                  <a:gd name="connsiteX7" fmla="*/ 26670 w 90169"/>
                  <a:gd name="connsiteY7" fmla="*/ 0 h 86360"/>
                  <a:gd name="connsiteX8" fmla="*/ 64135 w 90169"/>
                  <a:gd name="connsiteY8" fmla="*/ 59690 h 86360"/>
                  <a:gd name="connsiteX9" fmla="*/ 64770 w 90169"/>
                  <a:gd name="connsiteY9" fmla="*/ 59690 h 86360"/>
                  <a:gd name="connsiteX10" fmla="*/ 64770 w 90169"/>
                  <a:gd name="connsiteY10" fmla="*/ 12065 h 86360"/>
                  <a:gd name="connsiteX11" fmla="*/ 53975 w 90169"/>
                  <a:gd name="connsiteY11" fmla="*/ 10160 h 86360"/>
                  <a:gd name="connsiteX12" fmla="*/ 53975 w 90169"/>
                  <a:gd name="connsiteY12" fmla="*/ 0 h 86360"/>
                  <a:gd name="connsiteX13" fmla="*/ 80645 w 90169"/>
                  <a:gd name="connsiteY13" fmla="*/ 0 h 86360"/>
                  <a:gd name="connsiteX14" fmla="*/ 90170 w 90169"/>
                  <a:gd name="connsiteY14" fmla="*/ 0 h 86360"/>
                  <a:gd name="connsiteX15" fmla="*/ 90170 w 90169"/>
                  <a:gd name="connsiteY15" fmla="*/ 10160 h 86360"/>
                  <a:gd name="connsiteX16" fmla="*/ 80645 w 90169"/>
                  <a:gd name="connsiteY16" fmla="*/ 12065 h 86360"/>
                  <a:gd name="connsiteX17" fmla="*/ 80645 w 90169"/>
                  <a:gd name="connsiteY17" fmla="*/ 86360 h 86360"/>
                  <a:gd name="connsiteX18" fmla="*/ 64135 w 90169"/>
                  <a:gd name="connsiteY18" fmla="*/ 86360 h 86360"/>
                  <a:gd name="connsiteX19" fmla="*/ 25400 w 90169"/>
                  <a:gd name="connsiteY19" fmla="*/ 27305 h 86360"/>
                  <a:gd name="connsiteX20" fmla="*/ 24765 w 90169"/>
                  <a:gd name="connsiteY20" fmla="*/ 27305 h 86360"/>
                  <a:gd name="connsiteX21" fmla="*/ 24765 w 90169"/>
                  <a:gd name="connsiteY21" fmla="*/ 74295 h 86360"/>
                  <a:gd name="connsiteX22" fmla="*/ 35560 w 90169"/>
                  <a:gd name="connsiteY22" fmla="*/ 76200 h 86360"/>
                  <a:gd name="connsiteX23" fmla="*/ 35560 w 90169"/>
                  <a:gd name="connsiteY23" fmla="*/ 86360 h 86360"/>
                  <a:gd name="connsiteX24" fmla="*/ 0 w 90169"/>
                  <a:gd name="connsiteY24"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169" h="86360">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975" y="10160"/>
                    </a:lnTo>
                    <a:lnTo>
                      <a:pt x="53975" y="0"/>
                    </a:lnTo>
                    <a:lnTo>
                      <a:pt x="80645" y="0"/>
                    </a:lnTo>
                    <a:lnTo>
                      <a:pt x="90170" y="0"/>
                    </a:lnTo>
                    <a:lnTo>
                      <a:pt x="90170" y="10160"/>
                    </a:lnTo>
                    <a:lnTo>
                      <a:pt x="80645" y="12065"/>
                    </a:lnTo>
                    <a:lnTo>
                      <a:pt x="80645" y="86360"/>
                    </a:lnTo>
                    <a:lnTo>
                      <a:pt x="64135" y="86360"/>
                    </a:lnTo>
                    <a:lnTo>
                      <a:pt x="25400" y="27305"/>
                    </a:lnTo>
                    <a:lnTo>
                      <a:pt x="24765" y="27305"/>
                    </a:lnTo>
                    <a:lnTo>
                      <a:pt x="24765"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xmlns="" id="{BAB17832-164B-D176-2A0F-9D0A25046AA1}"/>
                  </a:ext>
                </a:extLst>
              </p:cNvPr>
              <p:cNvSpPr/>
              <p:nvPr/>
            </p:nvSpPr>
            <p:spPr>
              <a:xfrm>
                <a:off x="1162050" y="325120"/>
                <a:ext cx="35560" cy="86360"/>
              </a:xfrm>
              <a:custGeom>
                <a:avLst/>
                <a:gdLst>
                  <a:gd name="connsiteX0" fmla="*/ 0 w 35560"/>
                  <a:gd name="connsiteY0" fmla="*/ 86360 h 86360"/>
                  <a:gd name="connsiteX1" fmla="*/ 0 w 35560"/>
                  <a:gd name="connsiteY1" fmla="*/ 76200 h 86360"/>
                  <a:gd name="connsiteX2" fmla="*/ 8890 w 35560"/>
                  <a:gd name="connsiteY2" fmla="*/ 74295 h 86360"/>
                  <a:gd name="connsiteX3" fmla="*/ 8890 w 35560"/>
                  <a:gd name="connsiteY3" fmla="*/ 12065 h 86360"/>
                  <a:gd name="connsiteX4" fmla="*/ 0 w 35560"/>
                  <a:gd name="connsiteY4" fmla="*/ 10160 h 86360"/>
                  <a:gd name="connsiteX5" fmla="*/ 0 w 35560"/>
                  <a:gd name="connsiteY5" fmla="*/ 0 h 86360"/>
                  <a:gd name="connsiteX6" fmla="*/ 35560 w 35560"/>
                  <a:gd name="connsiteY6" fmla="*/ 0 h 86360"/>
                  <a:gd name="connsiteX7" fmla="*/ 35560 w 35560"/>
                  <a:gd name="connsiteY7" fmla="*/ 10160 h 86360"/>
                  <a:gd name="connsiteX8" fmla="*/ 26670 w 35560"/>
                  <a:gd name="connsiteY8" fmla="*/ 12065 h 86360"/>
                  <a:gd name="connsiteX9" fmla="*/ 26670 w 35560"/>
                  <a:gd name="connsiteY9" fmla="*/ 74295 h 86360"/>
                  <a:gd name="connsiteX10" fmla="*/ 35560 w 35560"/>
                  <a:gd name="connsiteY10" fmla="*/ 76200 h 86360"/>
                  <a:gd name="connsiteX11" fmla="*/ 35560 w 35560"/>
                  <a:gd name="connsiteY11" fmla="*/ 86360 h 86360"/>
                  <a:gd name="connsiteX12" fmla="*/ 0 w 35560"/>
                  <a:gd name="connsiteY12"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60">
                    <a:moveTo>
                      <a:pt x="0" y="86360"/>
                    </a:moveTo>
                    <a:lnTo>
                      <a:pt x="0" y="76200"/>
                    </a:lnTo>
                    <a:lnTo>
                      <a:pt x="8890" y="74295"/>
                    </a:lnTo>
                    <a:lnTo>
                      <a:pt x="8890" y="12065"/>
                    </a:lnTo>
                    <a:lnTo>
                      <a:pt x="0" y="10160"/>
                    </a:lnTo>
                    <a:lnTo>
                      <a:pt x="0" y="0"/>
                    </a:lnTo>
                    <a:lnTo>
                      <a:pt x="35560" y="0"/>
                    </a:lnTo>
                    <a:lnTo>
                      <a:pt x="35560" y="10160"/>
                    </a:lnTo>
                    <a:lnTo>
                      <a:pt x="26670" y="12065"/>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xmlns="" id="{06E5CB4F-1B1F-8195-5AA3-8FC54EB4896E}"/>
                  </a:ext>
                </a:extLst>
              </p:cNvPr>
              <p:cNvSpPr/>
              <p:nvPr/>
            </p:nvSpPr>
            <p:spPr>
              <a:xfrm>
                <a:off x="1203325" y="325754"/>
                <a:ext cx="88264" cy="85725"/>
              </a:xfrm>
              <a:custGeom>
                <a:avLst/>
                <a:gdLst>
                  <a:gd name="connsiteX0" fmla="*/ 35560 w 88264"/>
                  <a:gd name="connsiteY0" fmla="*/ 85725 h 85725"/>
                  <a:gd name="connsiteX1" fmla="*/ 7620 w 88264"/>
                  <a:gd name="connsiteY1" fmla="*/ 10795 h 85725"/>
                  <a:gd name="connsiteX2" fmla="*/ 0 w 88264"/>
                  <a:gd name="connsiteY2" fmla="*/ 10160 h 85725"/>
                  <a:gd name="connsiteX3" fmla="*/ 0 w 88264"/>
                  <a:gd name="connsiteY3" fmla="*/ 0 h 85725"/>
                  <a:gd name="connsiteX4" fmla="*/ 34290 w 88264"/>
                  <a:gd name="connsiteY4" fmla="*/ 0 h 85725"/>
                  <a:gd name="connsiteX5" fmla="*/ 34290 w 88264"/>
                  <a:gd name="connsiteY5" fmla="*/ 10160 h 85725"/>
                  <a:gd name="connsiteX6" fmla="*/ 26670 w 88264"/>
                  <a:gd name="connsiteY6" fmla="*/ 11430 h 85725"/>
                  <a:gd name="connsiteX7" fmla="*/ 43815 w 88264"/>
                  <a:gd name="connsiteY7" fmla="*/ 62230 h 85725"/>
                  <a:gd name="connsiteX8" fmla="*/ 45085 w 88264"/>
                  <a:gd name="connsiteY8" fmla="*/ 66675 h 85725"/>
                  <a:gd name="connsiteX9" fmla="*/ 45720 w 88264"/>
                  <a:gd name="connsiteY9" fmla="*/ 66675 h 85725"/>
                  <a:gd name="connsiteX10" fmla="*/ 46990 w 88264"/>
                  <a:gd name="connsiteY10" fmla="*/ 62230 h 85725"/>
                  <a:gd name="connsiteX11" fmla="*/ 64135 w 88264"/>
                  <a:gd name="connsiteY11" fmla="*/ 11430 h 85725"/>
                  <a:gd name="connsiteX12" fmla="*/ 55245 w 88264"/>
                  <a:gd name="connsiteY12" fmla="*/ 10160 h 85725"/>
                  <a:gd name="connsiteX13" fmla="*/ 55245 w 88264"/>
                  <a:gd name="connsiteY13" fmla="*/ 0 h 85725"/>
                  <a:gd name="connsiteX14" fmla="*/ 88265 w 88264"/>
                  <a:gd name="connsiteY14" fmla="*/ 0 h 85725"/>
                  <a:gd name="connsiteX15" fmla="*/ 88265 w 88264"/>
                  <a:gd name="connsiteY15" fmla="*/ 10160 h 85725"/>
                  <a:gd name="connsiteX16" fmla="*/ 79375 w 88264"/>
                  <a:gd name="connsiteY16" fmla="*/ 10795 h 85725"/>
                  <a:gd name="connsiteX17" fmla="*/ 53340 w 88264"/>
                  <a:gd name="connsiteY17" fmla="*/ 85725 h 85725"/>
                  <a:gd name="connsiteX18" fmla="*/ 35560 w 88264"/>
                  <a:gd name="connsiteY18" fmla="*/ 857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264" h="85725">
                    <a:moveTo>
                      <a:pt x="35560" y="85725"/>
                    </a:moveTo>
                    <a:lnTo>
                      <a:pt x="7620" y="10795"/>
                    </a:lnTo>
                    <a:lnTo>
                      <a:pt x="0" y="10160"/>
                    </a:lnTo>
                    <a:lnTo>
                      <a:pt x="0" y="0"/>
                    </a:lnTo>
                    <a:lnTo>
                      <a:pt x="34290" y="0"/>
                    </a:lnTo>
                    <a:lnTo>
                      <a:pt x="34290" y="10160"/>
                    </a:lnTo>
                    <a:lnTo>
                      <a:pt x="26670" y="11430"/>
                    </a:lnTo>
                    <a:lnTo>
                      <a:pt x="43815" y="62230"/>
                    </a:lnTo>
                    <a:lnTo>
                      <a:pt x="45085" y="66675"/>
                    </a:lnTo>
                    <a:lnTo>
                      <a:pt x="45720" y="66675"/>
                    </a:lnTo>
                    <a:lnTo>
                      <a:pt x="46990" y="62230"/>
                    </a:lnTo>
                    <a:lnTo>
                      <a:pt x="64135" y="11430"/>
                    </a:lnTo>
                    <a:lnTo>
                      <a:pt x="55245" y="10160"/>
                    </a:lnTo>
                    <a:lnTo>
                      <a:pt x="55245" y="0"/>
                    </a:lnTo>
                    <a:lnTo>
                      <a:pt x="88265" y="0"/>
                    </a:lnTo>
                    <a:lnTo>
                      <a:pt x="88265" y="10160"/>
                    </a:lnTo>
                    <a:lnTo>
                      <a:pt x="79375" y="10795"/>
                    </a:lnTo>
                    <a:lnTo>
                      <a:pt x="53340" y="85725"/>
                    </a:lnTo>
                    <a:lnTo>
                      <a:pt x="35560" y="85725"/>
                    </a:lnTo>
                    <a:close/>
                  </a:path>
                </a:pathLst>
              </a:custGeom>
              <a:solidFill>
                <a:srgbClr val="FFFFFF"/>
              </a:solidFill>
              <a:ln w="6350"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xmlns="" id="{0CDDB1EF-DEE0-0C0C-E18E-7AC8E69F0F00}"/>
                  </a:ext>
                </a:extLst>
              </p:cNvPr>
              <p:cNvSpPr/>
              <p:nvPr/>
            </p:nvSpPr>
            <p:spPr>
              <a:xfrm>
                <a:off x="1296035" y="325120"/>
                <a:ext cx="68579" cy="86360"/>
              </a:xfrm>
              <a:custGeom>
                <a:avLst/>
                <a:gdLst>
                  <a:gd name="connsiteX0" fmla="*/ 0 w 68579"/>
                  <a:gd name="connsiteY0" fmla="*/ 86360 h 86360"/>
                  <a:gd name="connsiteX1" fmla="*/ 0 w 68579"/>
                  <a:gd name="connsiteY1" fmla="*/ 76200 h 86360"/>
                  <a:gd name="connsiteX2" fmla="*/ 8890 w 68579"/>
                  <a:gd name="connsiteY2" fmla="*/ 74295 h 86360"/>
                  <a:gd name="connsiteX3" fmla="*/ 8890 w 68579"/>
                  <a:gd name="connsiteY3" fmla="*/ 12065 h 86360"/>
                  <a:gd name="connsiteX4" fmla="*/ 0 w 68579"/>
                  <a:gd name="connsiteY4" fmla="*/ 10160 h 86360"/>
                  <a:gd name="connsiteX5" fmla="*/ 0 w 68579"/>
                  <a:gd name="connsiteY5" fmla="*/ 0 h 86360"/>
                  <a:gd name="connsiteX6" fmla="*/ 67310 w 68579"/>
                  <a:gd name="connsiteY6" fmla="*/ 0 h 86360"/>
                  <a:gd name="connsiteX7" fmla="*/ 67310 w 68579"/>
                  <a:gd name="connsiteY7" fmla="*/ 23495 h 86360"/>
                  <a:gd name="connsiteX8" fmla="*/ 53975 w 68579"/>
                  <a:gd name="connsiteY8" fmla="*/ 23495 h 86360"/>
                  <a:gd name="connsiteX9" fmla="*/ 53340 w 68579"/>
                  <a:gd name="connsiteY9" fmla="*/ 13335 h 86360"/>
                  <a:gd name="connsiteX10" fmla="*/ 26670 w 68579"/>
                  <a:gd name="connsiteY10" fmla="*/ 13335 h 86360"/>
                  <a:gd name="connsiteX11" fmla="*/ 26670 w 68579"/>
                  <a:gd name="connsiteY11" fmla="*/ 34925 h 86360"/>
                  <a:gd name="connsiteX12" fmla="*/ 55880 w 68579"/>
                  <a:gd name="connsiteY12" fmla="*/ 34925 h 86360"/>
                  <a:gd name="connsiteX13" fmla="*/ 55880 w 68579"/>
                  <a:gd name="connsiteY13" fmla="*/ 48260 h 86360"/>
                  <a:gd name="connsiteX14" fmla="*/ 26670 w 68579"/>
                  <a:gd name="connsiteY14" fmla="*/ 48260 h 86360"/>
                  <a:gd name="connsiteX15" fmla="*/ 26670 w 68579"/>
                  <a:gd name="connsiteY15" fmla="*/ 73025 h 86360"/>
                  <a:gd name="connsiteX16" fmla="*/ 54610 w 68579"/>
                  <a:gd name="connsiteY16" fmla="*/ 73025 h 86360"/>
                  <a:gd name="connsiteX17" fmla="*/ 55245 w 68579"/>
                  <a:gd name="connsiteY17" fmla="*/ 62865 h 86360"/>
                  <a:gd name="connsiteX18" fmla="*/ 68580 w 68579"/>
                  <a:gd name="connsiteY18" fmla="*/ 62865 h 86360"/>
                  <a:gd name="connsiteX19" fmla="*/ 68580 w 68579"/>
                  <a:gd name="connsiteY19" fmla="*/ 86360 h 86360"/>
                  <a:gd name="connsiteX20" fmla="*/ 0 w 68579"/>
                  <a:gd name="connsiteY20"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79" h="86360">
                    <a:moveTo>
                      <a:pt x="0" y="86360"/>
                    </a:moveTo>
                    <a:lnTo>
                      <a:pt x="0" y="76200"/>
                    </a:lnTo>
                    <a:lnTo>
                      <a:pt x="8890" y="74295"/>
                    </a:lnTo>
                    <a:lnTo>
                      <a:pt x="8890" y="12065"/>
                    </a:lnTo>
                    <a:lnTo>
                      <a:pt x="0" y="10160"/>
                    </a:lnTo>
                    <a:lnTo>
                      <a:pt x="0" y="0"/>
                    </a:lnTo>
                    <a:lnTo>
                      <a:pt x="67310" y="0"/>
                    </a:lnTo>
                    <a:lnTo>
                      <a:pt x="67310" y="23495"/>
                    </a:lnTo>
                    <a:lnTo>
                      <a:pt x="53975" y="23495"/>
                    </a:lnTo>
                    <a:lnTo>
                      <a:pt x="53340" y="13335"/>
                    </a:lnTo>
                    <a:lnTo>
                      <a:pt x="26670" y="13335"/>
                    </a:lnTo>
                    <a:lnTo>
                      <a:pt x="26670" y="34925"/>
                    </a:lnTo>
                    <a:lnTo>
                      <a:pt x="55880" y="34925"/>
                    </a:lnTo>
                    <a:lnTo>
                      <a:pt x="55880" y="48260"/>
                    </a:lnTo>
                    <a:lnTo>
                      <a:pt x="26670" y="48260"/>
                    </a:lnTo>
                    <a:lnTo>
                      <a:pt x="26670" y="73025"/>
                    </a:lnTo>
                    <a:lnTo>
                      <a:pt x="54610" y="73025"/>
                    </a:lnTo>
                    <a:lnTo>
                      <a:pt x="55245" y="62865"/>
                    </a:lnTo>
                    <a:lnTo>
                      <a:pt x="68580" y="62865"/>
                    </a:lnTo>
                    <a:lnTo>
                      <a:pt x="6858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xmlns="" id="{C8477526-06F2-C683-0B85-B312E9542F7F}"/>
                  </a:ext>
                </a:extLst>
              </p:cNvPr>
              <p:cNvSpPr/>
              <p:nvPr/>
            </p:nvSpPr>
            <p:spPr>
              <a:xfrm>
                <a:off x="1373505" y="325120"/>
                <a:ext cx="76834" cy="86995"/>
              </a:xfrm>
              <a:custGeom>
                <a:avLst/>
                <a:gdLst>
                  <a:gd name="connsiteX0" fmla="*/ 0 w 76834"/>
                  <a:gd name="connsiteY0" fmla="*/ 86360 h 86995"/>
                  <a:gd name="connsiteX1" fmla="*/ 0 w 76834"/>
                  <a:gd name="connsiteY1" fmla="*/ 76200 h 86995"/>
                  <a:gd name="connsiteX2" fmla="*/ 8890 w 76834"/>
                  <a:gd name="connsiteY2" fmla="*/ 74295 h 86995"/>
                  <a:gd name="connsiteX3" fmla="*/ 8890 w 76834"/>
                  <a:gd name="connsiteY3" fmla="*/ 12065 h 86995"/>
                  <a:gd name="connsiteX4" fmla="*/ 0 w 76834"/>
                  <a:gd name="connsiteY4" fmla="*/ 10160 h 86995"/>
                  <a:gd name="connsiteX5" fmla="*/ 0 w 76834"/>
                  <a:gd name="connsiteY5" fmla="*/ 0 h 86995"/>
                  <a:gd name="connsiteX6" fmla="*/ 40640 w 76834"/>
                  <a:gd name="connsiteY6" fmla="*/ 0 h 86995"/>
                  <a:gd name="connsiteX7" fmla="*/ 57785 w 76834"/>
                  <a:gd name="connsiteY7" fmla="*/ 3175 h 86995"/>
                  <a:gd name="connsiteX8" fmla="*/ 68580 w 76834"/>
                  <a:gd name="connsiteY8" fmla="*/ 12065 h 86995"/>
                  <a:gd name="connsiteX9" fmla="*/ 72390 w 76834"/>
                  <a:gd name="connsiteY9" fmla="*/ 26035 h 86995"/>
                  <a:gd name="connsiteX10" fmla="*/ 68580 w 76834"/>
                  <a:gd name="connsiteY10" fmla="*/ 39370 h 86995"/>
                  <a:gd name="connsiteX11" fmla="*/ 57785 w 76834"/>
                  <a:gd name="connsiteY11" fmla="*/ 48895 h 86995"/>
                  <a:gd name="connsiteX12" fmla="*/ 41910 w 76834"/>
                  <a:gd name="connsiteY12" fmla="*/ 52705 h 86995"/>
                  <a:gd name="connsiteX13" fmla="*/ 25400 w 76834"/>
                  <a:gd name="connsiteY13" fmla="*/ 52705 h 86995"/>
                  <a:gd name="connsiteX14" fmla="*/ 25400 w 76834"/>
                  <a:gd name="connsiteY14" fmla="*/ 74930 h 86995"/>
                  <a:gd name="connsiteX15" fmla="*/ 34925 w 76834"/>
                  <a:gd name="connsiteY15" fmla="*/ 76835 h 86995"/>
                  <a:gd name="connsiteX16" fmla="*/ 34925 w 76834"/>
                  <a:gd name="connsiteY16" fmla="*/ 86995 h 86995"/>
                  <a:gd name="connsiteX17" fmla="*/ 0 w 76834"/>
                  <a:gd name="connsiteY17" fmla="*/ 86995 h 86995"/>
                  <a:gd name="connsiteX18" fmla="*/ 26670 w 76834"/>
                  <a:gd name="connsiteY18" fmla="*/ 38735 h 86995"/>
                  <a:gd name="connsiteX19" fmla="*/ 40640 w 76834"/>
                  <a:gd name="connsiteY19" fmla="*/ 38735 h 86995"/>
                  <a:gd name="connsiteX20" fmla="*/ 52070 w 76834"/>
                  <a:gd name="connsiteY20" fmla="*/ 35560 h 86995"/>
                  <a:gd name="connsiteX21" fmla="*/ 55880 w 76834"/>
                  <a:gd name="connsiteY21" fmla="*/ 26035 h 86995"/>
                  <a:gd name="connsiteX22" fmla="*/ 52070 w 76834"/>
                  <a:gd name="connsiteY22" fmla="*/ 16510 h 86995"/>
                  <a:gd name="connsiteX23" fmla="*/ 41275 w 76834"/>
                  <a:gd name="connsiteY23" fmla="*/ 12700 h 86995"/>
                  <a:gd name="connsiteX24" fmla="*/ 26670 w 76834"/>
                  <a:gd name="connsiteY24" fmla="*/ 12700 h 86995"/>
                  <a:gd name="connsiteX25" fmla="*/ 26670 w 76834"/>
                  <a:gd name="connsiteY25" fmla="*/ 38735 h 86995"/>
                  <a:gd name="connsiteX26" fmla="*/ 55245 w 76834"/>
                  <a:gd name="connsiteY26" fmla="*/ 86360 h 86995"/>
                  <a:gd name="connsiteX27" fmla="*/ 40640 w 76834"/>
                  <a:gd name="connsiteY27" fmla="*/ 48895 h 86995"/>
                  <a:gd name="connsiteX28" fmla="*/ 56515 w 76834"/>
                  <a:gd name="connsiteY28" fmla="*/ 45085 h 86995"/>
                  <a:gd name="connsiteX29" fmla="*/ 69215 w 76834"/>
                  <a:gd name="connsiteY29" fmla="*/ 74295 h 86995"/>
                  <a:gd name="connsiteX30" fmla="*/ 76835 w 76834"/>
                  <a:gd name="connsiteY30" fmla="*/ 76200 h 86995"/>
                  <a:gd name="connsiteX31" fmla="*/ 76835 w 76834"/>
                  <a:gd name="connsiteY31" fmla="*/ 86360 h 86995"/>
                  <a:gd name="connsiteX32" fmla="*/ 55245 w 76834"/>
                  <a:gd name="connsiteY32" fmla="*/ 86360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834" h="86995">
                    <a:moveTo>
                      <a:pt x="0" y="86360"/>
                    </a:moveTo>
                    <a:lnTo>
                      <a:pt x="0" y="76200"/>
                    </a:lnTo>
                    <a:lnTo>
                      <a:pt x="8890" y="74295"/>
                    </a:lnTo>
                    <a:lnTo>
                      <a:pt x="8890" y="12065"/>
                    </a:lnTo>
                    <a:lnTo>
                      <a:pt x="0" y="10160"/>
                    </a:lnTo>
                    <a:lnTo>
                      <a:pt x="0" y="0"/>
                    </a:lnTo>
                    <a:lnTo>
                      <a:pt x="40640" y="0"/>
                    </a:lnTo>
                    <a:cubicBezTo>
                      <a:pt x="46990" y="0"/>
                      <a:pt x="52705" y="1270"/>
                      <a:pt x="57785" y="3175"/>
                    </a:cubicBezTo>
                    <a:cubicBezTo>
                      <a:pt x="62230" y="5080"/>
                      <a:pt x="66040" y="8255"/>
                      <a:pt x="68580" y="12065"/>
                    </a:cubicBezTo>
                    <a:cubicBezTo>
                      <a:pt x="71120" y="15875"/>
                      <a:pt x="72390" y="20320"/>
                      <a:pt x="72390" y="26035"/>
                    </a:cubicBezTo>
                    <a:cubicBezTo>
                      <a:pt x="72390" y="31115"/>
                      <a:pt x="71120" y="35560"/>
                      <a:pt x="68580" y="39370"/>
                    </a:cubicBezTo>
                    <a:cubicBezTo>
                      <a:pt x="66040" y="43180"/>
                      <a:pt x="62230" y="46355"/>
                      <a:pt x="57785" y="48895"/>
                    </a:cubicBezTo>
                    <a:cubicBezTo>
                      <a:pt x="53340" y="51435"/>
                      <a:pt x="48260" y="52070"/>
                      <a:pt x="41910" y="52705"/>
                    </a:cubicBezTo>
                    <a:lnTo>
                      <a:pt x="25400" y="52705"/>
                    </a:lnTo>
                    <a:lnTo>
                      <a:pt x="25400" y="74930"/>
                    </a:lnTo>
                    <a:lnTo>
                      <a:pt x="34925" y="76835"/>
                    </a:lnTo>
                    <a:lnTo>
                      <a:pt x="34925" y="86995"/>
                    </a:lnTo>
                    <a:lnTo>
                      <a:pt x="0" y="86995"/>
                    </a:lnTo>
                    <a:close/>
                    <a:moveTo>
                      <a:pt x="26670" y="38735"/>
                    </a:moveTo>
                    <a:lnTo>
                      <a:pt x="40640" y="38735"/>
                    </a:lnTo>
                    <a:cubicBezTo>
                      <a:pt x="45720" y="38735"/>
                      <a:pt x="49530" y="37465"/>
                      <a:pt x="52070" y="35560"/>
                    </a:cubicBezTo>
                    <a:cubicBezTo>
                      <a:pt x="54610" y="33655"/>
                      <a:pt x="55880" y="30480"/>
                      <a:pt x="55880" y="26035"/>
                    </a:cubicBezTo>
                    <a:cubicBezTo>
                      <a:pt x="55880" y="22225"/>
                      <a:pt x="54610" y="19050"/>
                      <a:pt x="52070" y="16510"/>
                    </a:cubicBezTo>
                    <a:cubicBezTo>
                      <a:pt x="49530" y="13970"/>
                      <a:pt x="45720" y="12700"/>
                      <a:pt x="41275" y="12700"/>
                    </a:cubicBezTo>
                    <a:lnTo>
                      <a:pt x="26670" y="12700"/>
                    </a:lnTo>
                    <a:lnTo>
                      <a:pt x="26670" y="38735"/>
                    </a:lnTo>
                    <a:close/>
                    <a:moveTo>
                      <a:pt x="55245" y="86360"/>
                    </a:moveTo>
                    <a:lnTo>
                      <a:pt x="40640" y="48895"/>
                    </a:lnTo>
                    <a:lnTo>
                      <a:pt x="56515" y="45085"/>
                    </a:lnTo>
                    <a:lnTo>
                      <a:pt x="69215" y="74295"/>
                    </a:lnTo>
                    <a:lnTo>
                      <a:pt x="76835" y="76200"/>
                    </a:lnTo>
                    <a:lnTo>
                      <a:pt x="76835" y="86360"/>
                    </a:lnTo>
                    <a:lnTo>
                      <a:pt x="55245" y="86360"/>
                    </a:lnTo>
                    <a:close/>
                  </a:path>
                </a:pathLst>
              </a:custGeom>
              <a:solidFill>
                <a:srgbClr val="FFFFFF"/>
              </a:solidFill>
              <a:ln w="6350"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xmlns="" id="{C32DA9D7-C123-06E2-0445-5A5CD581B0DE}"/>
                  </a:ext>
                </a:extLst>
              </p:cNvPr>
              <p:cNvSpPr/>
              <p:nvPr/>
            </p:nvSpPr>
            <p:spPr>
              <a:xfrm>
                <a:off x="1459864" y="323850"/>
                <a:ext cx="64135" cy="88900"/>
              </a:xfrm>
              <a:custGeom>
                <a:avLst/>
                <a:gdLst>
                  <a:gd name="connsiteX0" fmla="*/ 32385 w 64135"/>
                  <a:gd name="connsiteY0" fmla="*/ 88900 h 88900"/>
                  <a:gd name="connsiteX1" fmla="*/ 15240 w 64135"/>
                  <a:gd name="connsiteY1" fmla="*/ 86995 h 88900"/>
                  <a:gd name="connsiteX2" fmla="*/ 0 w 64135"/>
                  <a:gd name="connsiteY2" fmla="*/ 79375 h 88900"/>
                  <a:gd name="connsiteX3" fmla="*/ 0 w 64135"/>
                  <a:gd name="connsiteY3" fmla="*/ 58420 h 88900"/>
                  <a:gd name="connsiteX4" fmla="*/ 13335 w 64135"/>
                  <a:gd name="connsiteY4" fmla="*/ 58420 h 88900"/>
                  <a:gd name="connsiteX5" fmla="*/ 15240 w 64135"/>
                  <a:gd name="connsiteY5" fmla="*/ 70485 h 88900"/>
                  <a:gd name="connsiteX6" fmla="*/ 22860 w 64135"/>
                  <a:gd name="connsiteY6" fmla="*/ 74295 h 88900"/>
                  <a:gd name="connsiteX7" fmla="*/ 33020 w 64135"/>
                  <a:gd name="connsiteY7" fmla="*/ 75565 h 88900"/>
                  <a:gd name="connsiteX8" fmla="*/ 40640 w 64135"/>
                  <a:gd name="connsiteY8" fmla="*/ 74295 h 88900"/>
                  <a:gd name="connsiteX9" fmla="*/ 45720 w 64135"/>
                  <a:gd name="connsiteY9" fmla="*/ 70485 h 88900"/>
                  <a:gd name="connsiteX10" fmla="*/ 47625 w 64135"/>
                  <a:gd name="connsiteY10" fmla="*/ 64770 h 88900"/>
                  <a:gd name="connsiteX11" fmla="*/ 46355 w 64135"/>
                  <a:gd name="connsiteY11" fmla="*/ 59055 h 88900"/>
                  <a:gd name="connsiteX12" fmla="*/ 41275 w 64135"/>
                  <a:gd name="connsiteY12" fmla="*/ 54610 h 88900"/>
                  <a:gd name="connsiteX13" fmla="*/ 31750 w 64135"/>
                  <a:gd name="connsiteY13" fmla="*/ 50800 h 88900"/>
                  <a:gd name="connsiteX14" fmla="*/ 14605 w 64135"/>
                  <a:gd name="connsiteY14" fmla="*/ 44450 h 88900"/>
                  <a:gd name="connsiteX15" fmla="*/ 4445 w 64135"/>
                  <a:gd name="connsiteY15" fmla="*/ 35560 h 88900"/>
                  <a:gd name="connsiteX16" fmla="*/ 1270 w 64135"/>
                  <a:gd name="connsiteY16" fmla="*/ 23495 h 88900"/>
                  <a:gd name="connsiteX17" fmla="*/ 5080 w 64135"/>
                  <a:gd name="connsiteY17" fmla="*/ 11430 h 88900"/>
                  <a:gd name="connsiteX18" fmla="*/ 15875 w 64135"/>
                  <a:gd name="connsiteY18" fmla="*/ 3175 h 88900"/>
                  <a:gd name="connsiteX19" fmla="*/ 31750 w 64135"/>
                  <a:gd name="connsiteY19" fmla="*/ 0 h 88900"/>
                  <a:gd name="connsiteX20" fmla="*/ 49530 w 64135"/>
                  <a:gd name="connsiteY20" fmla="*/ 2540 h 88900"/>
                  <a:gd name="connsiteX21" fmla="*/ 62865 w 64135"/>
                  <a:gd name="connsiteY21" fmla="*/ 9525 h 88900"/>
                  <a:gd name="connsiteX22" fmla="*/ 62865 w 64135"/>
                  <a:gd name="connsiteY22" fmla="*/ 29210 h 88900"/>
                  <a:gd name="connsiteX23" fmla="*/ 50165 w 64135"/>
                  <a:gd name="connsiteY23" fmla="*/ 29210 h 88900"/>
                  <a:gd name="connsiteX24" fmla="*/ 47625 w 64135"/>
                  <a:gd name="connsiteY24" fmla="*/ 17145 h 88900"/>
                  <a:gd name="connsiteX25" fmla="*/ 41275 w 64135"/>
                  <a:gd name="connsiteY25" fmla="*/ 14605 h 88900"/>
                  <a:gd name="connsiteX26" fmla="*/ 32385 w 64135"/>
                  <a:gd name="connsiteY26" fmla="*/ 13335 h 88900"/>
                  <a:gd name="connsiteX27" fmla="*/ 24765 w 64135"/>
                  <a:gd name="connsiteY27" fmla="*/ 14605 h 88900"/>
                  <a:gd name="connsiteX28" fmla="*/ 19685 w 64135"/>
                  <a:gd name="connsiteY28" fmla="*/ 18415 h 88900"/>
                  <a:gd name="connsiteX29" fmla="*/ 17780 w 64135"/>
                  <a:gd name="connsiteY29" fmla="*/ 24130 h 88900"/>
                  <a:gd name="connsiteX30" fmla="*/ 19685 w 64135"/>
                  <a:gd name="connsiteY30" fmla="*/ 29210 h 88900"/>
                  <a:gd name="connsiteX31" fmla="*/ 24765 w 64135"/>
                  <a:gd name="connsiteY31" fmla="*/ 33020 h 88900"/>
                  <a:gd name="connsiteX32" fmla="*/ 34925 w 64135"/>
                  <a:gd name="connsiteY32" fmla="*/ 36830 h 88900"/>
                  <a:gd name="connsiteX33" fmla="*/ 56515 w 64135"/>
                  <a:gd name="connsiteY33" fmla="*/ 47625 h 88900"/>
                  <a:gd name="connsiteX34" fmla="*/ 64135 w 64135"/>
                  <a:gd name="connsiteY34" fmla="*/ 64770 h 88900"/>
                  <a:gd name="connsiteX35" fmla="*/ 60325 w 64135"/>
                  <a:gd name="connsiteY35" fmla="*/ 77470 h 88900"/>
                  <a:gd name="connsiteX36" fmla="*/ 48895 w 64135"/>
                  <a:gd name="connsiteY36" fmla="*/ 85725 h 88900"/>
                  <a:gd name="connsiteX37" fmla="*/ 32385 w 64135"/>
                  <a:gd name="connsiteY37"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135" h="88900">
                    <a:moveTo>
                      <a:pt x="32385" y="88900"/>
                    </a:moveTo>
                    <a:cubicBezTo>
                      <a:pt x="26035" y="88900"/>
                      <a:pt x="20320" y="88265"/>
                      <a:pt x="15240" y="86995"/>
                    </a:cubicBezTo>
                    <a:cubicBezTo>
                      <a:pt x="10160" y="85725"/>
                      <a:pt x="5080" y="83185"/>
                      <a:pt x="0" y="79375"/>
                    </a:cubicBezTo>
                    <a:lnTo>
                      <a:pt x="0" y="58420"/>
                    </a:lnTo>
                    <a:lnTo>
                      <a:pt x="13335" y="58420"/>
                    </a:lnTo>
                    <a:lnTo>
                      <a:pt x="15240" y="70485"/>
                    </a:lnTo>
                    <a:cubicBezTo>
                      <a:pt x="17145" y="71755"/>
                      <a:pt x="19685" y="73025"/>
                      <a:pt x="22860" y="74295"/>
                    </a:cubicBezTo>
                    <a:cubicBezTo>
                      <a:pt x="26035" y="74930"/>
                      <a:pt x="29210" y="75565"/>
                      <a:pt x="33020" y="75565"/>
                    </a:cubicBezTo>
                    <a:cubicBezTo>
                      <a:pt x="36195" y="75565"/>
                      <a:pt x="38735" y="74930"/>
                      <a:pt x="40640" y="74295"/>
                    </a:cubicBezTo>
                    <a:cubicBezTo>
                      <a:pt x="42545" y="73660"/>
                      <a:pt x="44450" y="72390"/>
                      <a:pt x="45720" y="70485"/>
                    </a:cubicBezTo>
                    <a:cubicBezTo>
                      <a:pt x="46990" y="68580"/>
                      <a:pt x="47625" y="67310"/>
                      <a:pt x="47625" y="64770"/>
                    </a:cubicBezTo>
                    <a:cubicBezTo>
                      <a:pt x="47625" y="62865"/>
                      <a:pt x="46990" y="60960"/>
                      <a:pt x="46355" y="59055"/>
                    </a:cubicBezTo>
                    <a:cubicBezTo>
                      <a:pt x="45085" y="57150"/>
                      <a:pt x="43815" y="55880"/>
                      <a:pt x="41275" y="54610"/>
                    </a:cubicBezTo>
                    <a:cubicBezTo>
                      <a:pt x="38735" y="53340"/>
                      <a:pt x="35560" y="52070"/>
                      <a:pt x="31750" y="50800"/>
                    </a:cubicBezTo>
                    <a:cubicBezTo>
                      <a:pt x="24765" y="48895"/>
                      <a:pt x="19050" y="46355"/>
                      <a:pt x="14605" y="44450"/>
                    </a:cubicBezTo>
                    <a:cubicBezTo>
                      <a:pt x="10160" y="41910"/>
                      <a:pt x="6985" y="39370"/>
                      <a:pt x="4445" y="35560"/>
                    </a:cubicBezTo>
                    <a:cubicBezTo>
                      <a:pt x="1905" y="32385"/>
                      <a:pt x="1270" y="27940"/>
                      <a:pt x="1270" y="23495"/>
                    </a:cubicBezTo>
                    <a:cubicBezTo>
                      <a:pt x="1270" y="19050"/>
                      <a:pt x="2540" y="14605"/>
                      <a:pt x="5080" y="11430"/>
                    </a:cubicBezTo>
                    <a:cubicBezTo>
                      <a:pt x="7620" y="8255"/>
                      <a:pt x="11430" y="5080"/>
                      <a:pt x="15875" y="3175"/>
                    </a:cubicBezTo>
                    <a:cubicBezTo>
                      <a:pt x="20320" y="1270"/>
                      <a:pt x="26035" y="0"/>
                      <a:pt x="31750" y="0"/>
                    </a:cubicBezTo>
                    <a:cubicBezTo>
                      <a:pt x="38100" y="0"/>
                      <a:pt x="44450" y="635"/>
                      <a:pt x="49530" y="2540"/>
                    </a:cubicBezTo>
                    <a:cubicBezTo>
                      <a:pt x="54610" y="4445"/>
                      <a:pt x="59055" y="6350"/>
                      <a:pt x="62865" y="9525"/>
                    </a:cubicBezTo>
                    <a:lnTo>
                      <a:pt x="62865" y="29210"/>
                    </a:lnTo>
                    <a:lnTo>
                      <a:pt x="50165" y="29210"/>
                    </a:lnTo>
                    <a:lnTo>
                      <a:pt x="47625" y="17145"/>
                    </a:lnTo>
                    <a:cubicBezTo>
                      <a:pt x="46355" y="16510"/>
                      <a:pt x="43815" y="15240"/>
                      <a:pt x="41275" y="14605"/>
                    </a:cubicBezTo>
                    <a:cubicBezTo>
                      <a:pt x="38735" y="13970"/>
                      <a:pt x="35560" y="13335"/>
                      <a:pt x="32385" y="13335"/>
                    </a:cubicBezTo>
                    <a:cubicBezTo>
                      <a:pt x="29845" y="13335"/>
                      <a:pt x="27305" y="13970"/>
                      <a:pt x="24765" y="14605"/>
                    </a:cubicBezTo>
                    <a:cubicBezTo>
                      <a:pt x="22860" y="15240"/>
                      <a:pt x="20955" y="16510"/>
                      <a:pt x="19685" y="18415"/>
                    </a:cubicBezTo>
                    <a:cubicBezTo>
                      <a:pt x="18415" y="19685"/>
                      <a:pt x="17780" y="22225"/>
                      <a:pt x="17780" y="24130"/>
                    </a:cubicBezTo>
                    <a:cubicBezTo>
                      <a:pt x="17780" y="26035"/>
                      <a:pt x="18415" y="27940"/>
                      <a:pt x="19685" y="29210"/>
                    </a:cubicBezTo>
                    <a:cubicBezTo>
                      <a:pt x="20955" y="30480"/>
                      <a:pt x="22225" y="31750"/>
                      <a:pt x="24765" y="33020"/>
                    </a:cubicBezTo>
                    <a:cubicBezTo>
                      <a:pt x="27305" y="34290"/>
                      <a:pt x="30480" y="35560"/>
                      <a:pt x="34925" y="36830"/>
                    </a:cubicBezTo>
                    <a:cubicBezTo>
                      <a:pt x="44450" y="39370"/>
                      <a:pt x="51435" y="43180"/>
                      <a:pt x="56515" y="47625"/>
                    </a:cubicBezTo>
                    <a:cubicBezTo>
                      <a:pt x="61595" y="52070"/>
                      <a:pt x="64135" y="57785"/>
                      <a:pt x="64135" y="64770"/>
                    </a:cubicBezTo>
                    <a:cubicBezTo>
                      <a:pt x="64135" y="69850"/>
                      <a:pt x="62865" y="73660"/>
                      <a:pt x="60325" y="77470"/>
                    </a:cubicBezTo>
                    <a:cubicBezTo>
                      <a:pt x="57785" y="81280"/>
                      <a:pt x="53975" y="83820"/>
                      <a:pt x="48895" y="85725"/>
                    </a:cubicBezTo>
                    <a:cubicBezTo>
                      <a:pt x="44450" y="87630"/>
                      <a:pt x="38735" y="88900"/>
                      <a:pt x="32385" y="88900"/>
                    </a:cubicBezTo>
                    <a:close/>
                  </a:path>
                </a:pathLst>
              </a:custGeom>
              <a:solidFill>
                <a:srgbClr val="FFFFFF"/>
              </a:solidFill>
              <a:ln w="6350"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xmlns="" id="{13B83F59-33DD-B485-61C2-4015C3565107}"/>
                  </a:ext>
                </a:extLst>
              </p:cNvPr>
              <p:cNvSpPr/>
              <p:nvPr/>
            </p:nvSpPr>
            <p:spPr>
              <a:xfrm>
                <a:off x="1530985" y="325120"/>
                <a:ext cx="35559" cy="86360"/>
              </a:xfrm>
              <a:custGeom>
                <a:avLst/>
                <a:gdLst>
                  <a:gd name="connsiteX0" fmla="*/ 0 w 35559"/>
                  <a:gd name="connsiteY0" fmla="*/ 86360 h 86360"/>
                  <a:gd name="connsiteX1" fmla="*/ 0 w 35559"/>
                  <a:gd name="connsiteY1" fmla="*/ 76200 h 86360"/>
                  <a:gd name="connsiteX2" fmla="*/ 8890 w 35559"/>
                  <a:gd name="connsiteY2" fmla="*/ 74295 h 86360"/>
                  <a:gd name="connsiteX3" fmla="*/ 8890 w 35559"/>
                  <a:gd name="connsiteY3" fmla="*/ 12065 h 86360"/>
                  <a:gd name="connsiteX4" fmla="*/ 0 w 35559"/>
                  <a:gd name="connsiteY4" fmla="*/ 10160 h 86360"/>
                  <a:gd name="connsiteX5" fmla="*/ 0 w 35559"/>
                  <a:gd name="connsiteY5" fmla="*/ 0 h 86360"/>
                  <a:gd name="connsiteX6" fmla="*/ 35560 w 35559"/>
                  <a:gd name="connsiteY6" fmla="*/ 0 h 86360"/>
                  <a:gd name="connsiteX7" fmla="*/ 35560 w 35559"/>
                  <a:gd name="connsiteY7" fmla="*/ 10160 h 86360"/>
                  <a:gd name="connsiteX8" fmla="*/ 26670 w 35559"/>
                  <a:gd name="connsiteY8" fmla="*/ 12065 h 86360"/>
                  <a:gd name="connsiteX9" fmla="*/ 26670 w 35559"/>
                  <a:gd name="connsiteY9" fmla="*/ 74295 h 86360"/>
                  <a:gd name="connsiteX10" fmla="*/ 35560 w 35559"/>
                  <a:gd name="connsiteY10" fmla="*/ 76200 h 86360"/>
                  <a:gd name="connsiteX11" fmla="*/ 35560 w 35559"/>
                  <a:gd name="connsiteY11" fmla="*/ 86360 h 86360"/>
                  <a:gd name="connsiteX12" fmla="*/ 0 w 35559"/>
                  <a:gd name="connsiteY12"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59" h="86360">
                    <a:moveTo>
                      <a:pt x="0" y="86360"/>
                    </a:moveTo>
                    <a:lnTo>
                      <a:pt x="0" y="76200"/>
                    </a:lnTo>
                    <a:lnTo>
                      <a:pt x="8890" y="74295"/>
                    </a:lnTo>
                    <a:lnTo>
                      <a:pt x="8890" y="12065"/>
                    </a:lnTo>
                    <a:lnTo>
                      <a:pt x="0" y="10160"/>
                    </a:lnTo>
                    <a:lnTo>
                      <a:pt x="0" y="0"/>
                    </a:lnTo>
                    <a:lnTo>
                      <a:pt x="35560" y="0"/>
                    </a:lnTo>
                    <a:lnTo>
                      <a:pt x="35560" y="10160"/>
                    </a:lnTo>
                    <a:lnTo>
                      <a:pt x="26670" y="12065"/>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xmlns="" id="{B39E760D-01EA-DAA2-4D75-11E83C48A6A8}"/>
                  </a:ext>
                </a:extLst>
              </p:cNvPr>
              <p:cNvSpPr/>
              <p:nvPr/>
            </p:nvSpPr>
            <p:spPr>
              <a:xfrm>
                <a:off x="1572894" y="325120"/>
                <a:ext cx="76834" cy="86360"/>
              </a:xfrm>
              <a:custGeom>
                <a:avLst/>
                <a:gdLst>
                  <a:gd name="connsiteX0" fmla="*/ 20320 w 76834"/>
                  <a:gd name="connsiteY0" fmla="*/ 86360 h 86360"/>
                  <a:gd name="connsiteX1" fmla="*/ 20320 w 76834"/>
                  <a:gd name="connsiteY1" fmla="*/ 76200 h 86360"/>
                  <a:gd name="connsiteX2" fmla="*/ 29845 w 76834"/>
                  <a:gd name="connsiteY2" fmla="*/ 74295 h 86360"/>
                  <a:gd name="connsiteX3" fmla="*/ 29845 w 76834"/>
                  <a:gd name="connsiteY3" fmla="*/ 13335 h 86360"/>
                  <a:gd name="connsiteX4" fmla="*/ 13970 w 76834"/>
                  <a:gd name="connsiteY4" fmla="*/ 13335 h 86360"/>
                  <a:gd name="connsiteX5" fmla="*/ 13335 w 76834"/>
                  <a:gd name="connsiteY5" fmla="*/ 23495 h 86360"/>
                  <a:gd name="connsiteX6" fmla="*/ 0 w 76834"/>
                  <a:gd name="connsiteY6" fmla="*/ 23495 h 86360"/>
                  <a:gd name="connsiteX7" fmla="*/ 0 w 76834"/>
                  <a:gd name="connsiteY7" fmla="*/ 0 h 86360"/>
                  <a:gd name="connsiteX8" fmla="*/ 76835 w 76834"/>
                  <a:gd name="connsiteY8" fmla="*/ 0 h 86360"/>
                  <a:gd name="connsiteX9" fmla="*/ 76835 w 76834"/>
                  <a:gd name="connsiteY9" fmla="*/ 23495 h 86360"/>
                  <a:gd name="connsiteX10" fmla="*/ 63500 w 76834"/>
                  <a:gd name="connsiteY10" fmla="*/ 23495 h 86360"/>
                  <a:gd name="connsiteX11" fmla="*/ 62865 w 76834"/>
                  <a:gd name="connsiteY11" fmla="*/ 13335 h 86360"/>
                  <a:gd name="connsiteX12" fmla="*/ 46990 w 76834"/>
                  <a:gd name="connsiteY12" fmla="*/ 13335 h 86360"/>
                  <a:gd name="connsiteX13" fmla="*/ 46990 w 76834"/>
                  <a:gd name="connsiteY13" fmla="*/ 74295 h 86360"/>
                  <a:gd name="connsiteX14" fmla="*/ 56515 w 76834"/>
                  <a:gd name="connsiteY14" fmla="*/ 76200 h 86360"/>
                  <a:gd name="connsiteX15" fmla="*/ 56515 w 76834"/>
                  <a:gd name="connsiteY15" fmla="*/ 86360 h 86360"/>
                  <a:gd name="connsiteX16" fmla="*/ 20320 w 76834"/>
                  <a:gd name="connsiteY16"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834" h="86360">
                    <a:moveTo>
                      <a:pt x="20320" y="86360"/>
                    </a:moveTo>
                    <a:lnTo>
                      <a:pt x="20320" y="76200"/>
                    </a:lnTo>
                    <a:lnTo>
                      <a:pt x="29845" y="74295"/>
                    </a:lnTo>
                    <a:lnTo>
                      <a:pt x="29845" y="13335"/>
                    </a:lnTo>
                    <a:lnTo>
                      <a:pt x="13970" y="13335"/>
                    </a:lnTo>
                    <a:lnTo>
                      <a:pt x="13335" y="23495"/>
                    </a:lnTo>
                    <a:lnTo>
                      <a:pt x="0" y="23495"/>
                    </a:lnTo>
                    <a:lnTo>
                      <a:pt x="0" y="0"/>
                    </a:lnTo>
                    <a:lnTo>
                      <a:pt x="76835" y="0"/>
                    </a:lnTo>
                    <a:lnTo>
                      <a:pt x="76835" y="23495"/>
                    </a:lnTo>
                    <a:lnTo>
                      <a:pt x="63500" y="23495"/>
                    </a:lnTo>
                    <a:lnTo>
                      <a:pt x="62865" y="13335"/>
                    </a:lnTo>
                    <a:lnTo>
                      <a:pt x="46990" y="13335"/>
                    </a:lnTo>
                    <a:lnTo>
                      <a:pt x="46990" y="74295"/>
                    </a:lnTo>
                    <a:lnTo>
                      <a:pt x="56515" y="76200"/>
                    </a:lnTo>
                    <a:lnTo>
                      <a:pt x="56515" y="86360"/>
                    </a:lnTo>
                    <a:lnTo>
                      <a:pt x="20320" y="86360"/>
                    </a:lnTo>
                    <a:close/>
                  </a:path>
                </a:pathLst>
              </a:custGeom>
              <a:solidFill>
                <a:srgbClr val="FFFFFF"/>
              </a:solidFill>
              <a:ln w="6350"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xmlns="" id="{D984C040-A42E-9925-D5C7-4D52B29687EF}"/>
                  </a:ext>
                </a:extLst>
              </p:cNvPr>
              <p:cNvSpPr/>
              <p:nvPr/>
            </p:nvSpPr>
            <p:spPr>
              <a:xfrm>
                <a:off x="1656079" y="324484"/>
                <a:ext cx="84455" cy="86995"/>
              </a:xfrm>
              <a:custGeom>
                <a:avLst/>
                <a:gdLst>
                  <a:gd name="connsiteX0" fmla="*/ 24130 w 84455"/>
                  <a:gd name="connsiteY0" fmla="*/ 86995 h 86995"/>
                  <a:gd name="connsiteX1" fmla="*/ 24130 w 84455"/>
                  <a:gd name="connsiteY1" fmla="*/ 76835 h 86995"/>
                  <a:gd name="connsiteX2" fmla="*/ 33655 w 84455"/>
                  <a:gd name="connsiteY2" fmla="*/ 74930 h 86995"/>
                  <a:gd name="connsiteX3" fmla="*/ 33655 w 84455"/>
                  <a:gd name="connsiteY3" fmla="*/ 57785 h 86995"/>
                  <a:gd name="connsiteX4" fmla="*/ 8255 w 84455"/>
                  <a:gd name="connsiteY4" fmla="*/ 12700 h 86995"/>
                  <a:gd name="connsiteX5" fmla="*/ 0 w 84455"/>
                  <a:gd name="connsiteY5" fmla="*/ 11430 h 86995"/>
                  <a:gd name="connsiteX6" fmla="*/ 0 w 84455"/>
                  <a:gd name="connsiteY6" fmla="*/ 1270 h 86995"/>
                  <a:gd name="connsiteX7" fmla="*/ 34290 w 84455"/>
                  <a:gd name="connsiteY7" fmla="*/ 1270 h 86995"/>
                  <a:gd name="connsiteX8" fmla="*/ 34290 w 84455"/>
                  <a:gd name="connsiteY8" fmla="*/ 11430 h 86995"/>
                  <a:gd name="connsiteX9" fmla="*/ 26670 w 84455"/>
                  <a:gd name="connsiteY9" fmla="*/ 12065 h 86995"/>
                  <a:gd name="connsiteX10" fmla="*/ 41275 w 84455"/>
                  <a:gd name="connsiteY10" fmla="*/ 39370 h 86995"/>
                  <a:gd name="connsiteX11" fmla="*/ 42545 w 84455"/>
                  <a:gd name="connsiteY11" fmla="*/ 41910 h 86995"/>
                  <a:gd name="connsiteX12" fmla="*/ 43180 w 84455"/>
                  <a:gd name="connsiteY12" fmla="*/ 41910 h 86995"/>
                  <a:gd name="connsiteX13" fmla="*/ 44450 w 84455"/>
                  <a:gd name="connsiteY13" fmla="*/ 39370 h 86995"/>
                  <a:gd name="connsiteX14" fmla="*/ 60325 w 84455"/>
                  <a:gd name="connsiteY14" fmla="*/ 11430 h 86995"/>
                  <a:gd name="connsiteX15" fmla="*/ 50800 w 84455"/>
                  <a:gd name="connsiteY15" fmla="*/ 10160 h 86995"/>
                  <a:gd name="connsiteX16" fmla="*/ 50800 w 84455"/>
                  <a:gd name="connsiteY16" fmla="*/ 0 h 86995"/>
                  <a:gd name="connsiteX17" fmla="*/ 84455 w 84455"/>
                  <a:gd name="connsiteY17" fmla="*/ 0 h 86995"/>
                  <a:gd name="connsiteX18" fmla="*/ 84455 w 84455"/>
                  <a:gd name="connsiteY18" fmla="*/ 10160 h 86995"/>
                  <a:gd name="connsiteX19" fmla="*/ 76200 w 84455"/>
                  <a:gd name="connsiteY19" fmla="*/ 11430 h 86995"/>
                  <a:gd name="connsiteX20" fmla="*/ 50800 w 84455"/>
                  <a:gd name="connsiteY20" fmla="*/ 55245 h 86995"/>
                  <a:gd name="connsiteX21" fmla="*/ 50800 w 84455"/>
                  <a:gd name="connsiteY21" fmla="*/ 74295 h 86995"/>
                  <a:gd name="connsiteX22" fmla="*/ 60325 w 84455"/>
                  <a:gd name="connsiteY22" fmla="*/ 76200 h 86995"/>
                  <a:gd name="connsiteX23" fmla="*/ 60325 w 84455"/>
                  <a:gd name="connsiteY23" fmla="*/ 86360 h 86995"/>
                  <a:gd name="connsiteX24" fmla="*/ 24130 w 84455"/>
                  <a:gd name="connsiteY24" fmla="*/ 86360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455" h="86995">
                    <a:moveTo>
                      <a:pt x="24130" y="86995"/>
                    </a:moveTo>
                    <a:lnTo>
                      <a:pt x="24130" y="76835"/>
                    </a:lnTo>
                    <a:lnTo>
                      <a:pt x="33655" y="74930"/>
                    </a:lnTo>
                    <a:lnTo>
                      <a:pt x="33655" y="57785"/>
                    </a:lnTo>
                    <a:lnTo>
                      <a:pt x="8255" y="12700"/>
                    </a:lnTo>
                    <a:lnTo>
                      <a:pt x="0" y="11430"/>
                    </a:lnTo>
                    <a:lnTo>
                      <a:pt x="0" y="1270"/>
                    </a:lnTo>
                    <a:lnTo>
                      <a:pt x="34290" y="1270"/>
                    </a:lnTo>
                    <a:lnTo>
                      <a:pt x="34290" y="11430"/>
                    </a:lnTo>
                    <a:lnTo>
                      <a:pt x="26670" y="12065"/>
                    </a:lnTo>
                    <a:lnTo>
                      <a:pt x="41275" y="39370"/>
                    </a:lnTo>
                    <a:lnTo>
                      <a:pt x="42545" y="41910"/>
                    </a:lnTo>
                    <a:lnTo>
                      <a:pt x="43180" y="41910"/>
                    </a:lnTo>
                    <a:lnTo>
                      <a:pt x="44450" y="39370"/>
                    </a:lnTo>
                    <a:lnTo>
                      <a:pt x="60325" y="11430"/>
                    </a:lnTo>
                    <a:lnTo>
                      <a:pt x="50800" y="10160"/>
                    </a:lnTo>
                    <a:lnTo>
                      <a:pt x="50800" y="0"/>
                    </a:lnTo>
                    <a:lnTo>
                      <a:pt x="84455" y="0"/>
                    </a:lnTo>
                    <a:lnTo>
                      <a:pt x="84455" y="10160"/>
                    </a:lnTo>
                    <a:lnTo>
                      <a:pt x="76200" y="11430"/>
                    </a:lnTo>
                    <a:lnTo>
                      <a:pt x="50800" y="55245"/>
                    </a:lnTo>
                    <a:lnTo>
                      <a:pt x="50800" y="74295"/>
                    </a:lnTo>
                    <a:lnTo>
                      <a:pt x="60325" y="76200"/>
                    </a:lnTo>
                    <a:lnTo>
                      <a:pt x="60325" y="86360"/>
                    </a:lnTo>
                    <a:lnTo>
                      <a:pt x="24130" y="86360"/>
                    </a:lnTo>
                    <a:close/>
                  </a:path>
                </a:pathLst>
              </a:custGeom>
              <a:solidFill>
                <a:srgbClr val="FFFFFF"/>
              </a:solidFill>
              <a:ln w="6350"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xmlns="" id="{300D086E-91B2-73AC-2AB4-8E8CC4AE27DC}"/>
                  </a:ext>
                </a:extLst>
              </p:cNvPr>
              <p:cNvSpPr/>
              <p:nvPr/>
            </p:nvSpPr>
            <p:spPr>
              <a:xfrm>
                <a:off x="793115" y="446405"/>
                <a:ext cx="77470" cy="86359"/>
              </a:xfrm>
              <a:custGeom>
                <a:avLst/>
                <a:gdLst>
                  <a:gd name="connsiteX0" fmla="*/ 0 w 77470"/>
                  <a:gd name="connsiteY0" fmla="*/ 86360 h 86359"/>
                  <a:gd name="connsiteX1" fmla="*/ 0 w 77470"/>
                  <a:gd name="connsiteY1" fmla="*/ 76200 h 86359"/>
                  <a:gd name="connsiteX2" fmla="*/ 8890 w 77470"/>
                  <a:gd name="connsiteY2" fmla="*/ 74295 h 86359"/>
                  <a:gd name="connsiteX3" fmla="*/ 8890 w 77470"/>
                  <a:gd name="connsiteY3" fmla="*/ 12065 h 86359"/>
                  <a:gd name="connsiteX4" fmla="*/ 0 w 77470"/>
                  <a:gd name="connsiteY4" fmla="*/ 10160 h 86359"/>
                  <a:gd name="connsiteX5" fmla="*/ 0 w 77470"/>
                  <a:gd name="connsiteY5" fmla="*/ 0 h 86359"/>
                  <a:gd name="connsiteX6" fmla="*/ 40640 w 77470"/>
                  <a:gd name="connsiteY6" fmla="*/ 0 h 86359"/>
                  <a:gd name="connsiteX7" fmla="*/ 57785 w 77470"/>
                  <a:gd name="connsiteY7" fmla="*/ 3175 h 86359"/>
                  <a:gd name="connsiteX8" fmla="*/ 68580 w 77470"/>
                  <a:gd name="connsiteY8" fmla="*/ 12065 h 86359"/>
                  <a:gd name="connsiteX9" fmla="*/ 72390 w 77470"/>
                  <a:gd name="connsiteY9" fmla="*/ 26035 h 86359"/>
                  <a:gd name="connsiteX10" fmla="*/ 68580 w 77470"/>
                  <a:gd name="connsiteY10" fmla="*/ 39370 h 86359"/>
                  <a:gd name="connsiteX11" fmla="*/ 57785 w 77470"/>
                  <a:gd name="connsiteY11" fmla="*/ 48895 h 86359"/>
                  <a:gd name="connsiteX12" fmla="*/ 41910 w 77470"/>
                  <a:gd name="connsiteY12" fmla="*/ 52705 h 86359"/>
                  <a:gd name="connsiteX13" fmla="*/ 25400 w 77470"/>
                  <a:gd name="connsiteY13" fmla="*/ 52705 h 86359"/>
                  <a:gd name="connsiteX14" fmla="*/ 25400 w 77470"/>
                  <a:gd name="connsiteY14" fmla="*/ 74295 h 86359"/>
                  <a:gd name="connsiteX15" fmla="*/ 34925 w 77470"/>
                  <a:gd name="connsiteY15" fmla="*/ 76200 h 86359"/>
                  <a:gd name="connsiteX16" fmla="*/ 34925 w 77470"/>
                  <a:gd name="connsiteY16" fmla="*/ 86360 h 86359"/>
                  <a:gd name="connsiteX17" fmla="*/ 0 w 77470"/>
                  <a:gd name="connsiteY17" fmla="*/ 86360 h 86359"/>
                  <a:gd name="connsiteX18" fmla="*/ 26670 w 77470"/>
                  <a:gd name="connsiteY18" fmla="*/ 39370 h 86359"/>
                  <a:gd name="connsiteX19" fmla="*/ 40640 w 77470"/>
                  <a:gd name="connsiteY19" fmla="*/ 39370 h 86359"/>
                  <a:gd name="connsiteX20" fmla="*/ 52070 w 77470"/>
                  <a:gd name="connsiteY20" fmla="*/ 36195 h 86359"/>
                  <a:gd name="connsiteX21" fmla="*/ 55880 w 77470"/>
                  <a:gd name="connsiteY21" fmla="*/ 26670 h 86359"/>
                  <a:gd name="connsiteX22" fmla="*/ 52070 w 77470"/>
                  <a:gd name="connsiteY22" fmla="*/ 17145 h 86359"/>
                  <a:gd name="connsiteX23" fmla="*/ 41275 w 77470"/>
                  <a:gd name="connsiteY23" fmla="*/ 13335 h 86359"/>
                  <a:gd name="connsiteX24" fmla="*/ 26670 w 77470"/>
                  <a:gd name="connsiteY24" fmla="*/ 13335 h 86359"/>
                  <a:gd name="connsiteX25" fmla="*/ 26670 w 77470"/>
                  <a:gd name="connsiteY25" fmla="*/ 39370 h 86359"/>
                  <a:gd name="connsiteX26" fmla="*/ 55880 w 77470"/>
                  <a:gd name="connsiteY26" fmla="*/ 86360 h 86359"/>
                  <a:gd name="connsiteX27" fmla="*/ 41275 w 77470"/>
                  <a:gd name="connsiteY27" fmla="*/ 48895 h 86359"/>
                  <a:gd name="connsiteX28" fmla="*/ 57150 w 77470"/>
                  <a:gd name="connsiteY28" fmla="*/ 45085 h 86359"/>
                  <a:gd name="connsiteX29" fmla="*/ 69850 w 77470"/>
                  <a:gd name="connsiteY29" fmla="*/ 74295 h 86359"/>
                  <a:gd name="connsiteX30" fmla="*/ 77470 w 77470"/>
                  <a:gd name="connsiteY30" fmla="*/ 76200 h 86359"/>
                  <a:gd name="connsiteX31" fmla="*/ 77470 w 77470"/>
                  <a:gd name="connsiteY31" fmla="*/ 86360 h 86359"/>
                  <a:gd name="connsiteX32" fmla="*/ 55880 w 77470"/>
                  <a:gd name="connsiteY3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470" h="86359">
                    <a:moveTo>
                      <a:pt x="0" y="86360"/>
                    </a:moveTo>
                    <a:lnTo>
                      <a:pt x="0" y="76200"/>
                    </a:lnTo>
                    <a:lnTo>
                      <a:pt x="8890" y="74295"/>
                    </a:lnTo>
                    <a:lnTo>
                      <a:pt x="8890" y="12065"/>
                    </a:lnTo>
                    <a:lnTo>
                      <a:pt x="0" y="10160"/>
                    </a:lnTo>
                    <a:lnTo>
                      <a:pt x="0" y="0"/>
                    </a:lnTo>
                    <a:lnTo>
                      <a:pt x="40640" y="0"/>
                    </a:lnTo>
                    <a:cubicBezTo>
                      <a:pt x="46990" y="0"/>
                      <a:pt x="52705" y="1270"/>
                      <a:pt x="57785" y="3175"/>
                    </a:cubicBezTo>
                    <a:cubicBezTo>
                      <a:pt x="62230" y="5080"/>
                      <a:pt x="66040" y="8255"/>
                      <a:pt x="68580" y="12065"/>
                    </a:cubicBezTo>
                    <a:cubicBezTo>
                      <a:pt x="71120" y="15875"/>
                      <a:pt x="72390" y="20320"/>
                      <a:pt x="72390" y="26035"/>
                    </a:cubicBezTo>
                    <a:cubicBezTo>
                      <a:pt x="72390" y="31115"/>
                      <a:pt x="71120" y="35560"/>
                      <a:pt x="68580" y="39370"/>
                    </a:cubicBezTo>
                    <a:cubicBezTo>
                      <a:pt x="66040" y="43180"/>
                      <a:pt x="62230" y="46355"/>
                      <a:pt x="57785" y="48895"/>
                    </a:cubicBezTo>
                    <a:cubicBezTo>
                      <a:pt x="53340" y="51435"/>
                      <a:pt x="48260" y="52070"/>
                      <a:pt x="41910" y="52705"/>
                    </a:cubicBezTo>
                    <a:lnTo>
                      <a:pt x="25400" y="52705"/>
                    </a:lnTo>
                    <a:lnTo>
                      <a:pt x="25400" y="74295"/>
                    </a:lnTo>
                    <a:lnTo>
                      <a:pt x="34925" y="76200"/>
                    </a:lnTo>
                    <a:lnTo>
                      <a:pt x="34925" y="86360"/>
                    </a:lnTo>
                    <a:lnTo>
                      <a:pt x="0" y="86360"/>
                    </a:lnTo>
                    <a:close/>
                    <a:moveTo>
                      <a:pt x="26670" y="39370"/>
                    </a:moveTo>
                    <a:lnTo>
                      <a:pt x="40640" y="39370"/>
                    </a:lnTo>
                    <a:cubicBezTo>
                      <a:pt x="45720" y="39370"/>
                      <a:pt x="49530" y="38100"/>
                      <a:pt x="52070" y="36195"/>
                    </a:cubicBezTo>
                    <a:cubicBezTo>
                      <a:pt x="54610" y="34290"/>
                      <a:pt x="55880" y="31115"/>
                      <a:pt x="55880" y="26670"/>
                    </a:cubicBezTo>
                    <a:cubicBezTo>
                      <a:pt x="55880" y="22860"/>
                      <a:pt x="54610" y="19685"/>
                      <a:pt x="52070" y="17145"/>
                    </a:cubicBezTo>
                    <a:cubicBezTo>
                      <a:pt x="49530" y="14605"/>
                      <a:pt x="45720" y="13335"/>
                      <a:pt x="41275" y="13335"/>
                    </a:cubicBezTo>
                    <a:lnTo>
                      <a:pt x="26670" y="13335"/>
                    </a:lnTo>
                    <a:lnTo>
                      <a:pt x="26670" y="39370"/>
                    </a:lnTo>
                    <a:close/>
                    <a:moveTo>
                      <a:pt x="55880" y="86360"/>
                    </a:moveTo>
                    <a:lnTo>
                      <a:pt x="41275" y="48895"/>
                    </a:lnTo>
                    <a:lnTo>
                      <a:pt x="57150" y="45085"/>
                    </a:lnTo>
                    <a:lnTo>
                      <a:pt x="69850" y="74295"/>
                    </a:lnTo>
                    <a:lnTo>
                      <a:pt x="77470" y="76200"/>
                    </a:lnTo>
                    <a:lnTo>
                      <a:pt x="77470" y="86360"/>
                    </a:lnTo>
                    <a:lnTo>
                      <a:pt x="55880" y="86360"/>
                    </a:lnTo>
                    <a:close/>
                  </a:path>
                </a:pathLst>
              </a:custGeom>
              <a:solidFill>
                <a:srgbClr val="FFFFFF"/>
              </a:solidFill>
              <a:ln w="6350"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xmlns="" id="{4C2AD0F8-29D9-0708-1F6E-F6FCC15A7380}"/>
                  </a:ext>
                </a:extLst>
              </p:cNvPr>
              <p:cNvSpPr/>
              <p:nvPr/>
            </p:nvSpPr>
            <p:spPr>
              <a:xfrm>
                <a:off x="885825" y="446405"/>
                <a:ext cx="68580" cy="86994"/>
              </a:xfrm>
              <a:custGeom>
                <a:avLst/>
                <a:gdLst>
                  <a:gd name="connsiteX0" fmla="*/ 0 w 68580"/>
                  <a:gd name="connsiteY0" fmla="*/ 86360 h 86994"/>
                  <a:gd name="connsiteX1" fmla="*/ 0 w 68580"/>
                  <a:gd name="connsiteY1" fmla="*/ 76200 h 86994"/>
                  <a:gd name="connsiteX2" fmla="*/ 9525 w 68580"/>
                  <a:gd name="connsiteY2" fmla="*/ 74295 h 86994"/>
                  <a:gd name="connsiteX3" fmla="*/ 9525 w 68580"/>
                  <a:gd name="connsiteY3" fmla="*/ 12065 h 86994"/>
                  <a:gd name="connsiteX4" fmla="*/ 635 w 68580"/>
                  <a:gd name="connsiteY4" fmla="*/ 10160 h 86994"/>
                  <a:gd name="connsiteX5" fmla="*/ 635 w 68580"/>
                  <a:gd name="connsiteY5" fmla="*/ 0 h 86994"/>
                  <a:gd name="connsiteX6" fmla="*/ 67945 w 68580"/>
                  <a:gd name="connsiteY6" fmla="*/ 0 h 86994"/>
                  <a:gd name="connsiteX7" fmla="*/ 67945 w 68580"/>
                  <a:gd name="connsiteY7" fmla="*/ 23495 h 86994"/>
                  <a:gd name="connsiteX8" fmla="*/ 53975 w 68580"/>
                  <a:gd name="connsiteY8" fmla="*/ 23495 h 86994"/>
                  <a:gd name="connsiteX9" fmla="*/ 53340 w 68580"/>
                  <a:gd name="connsiteY9" fmla="*/ 13335 h 86994"/>
                  <a:gd name="connsiteX10" fmla="*/ 26670 w 68580"/>
                  <a:gd name="connsiteY10" fmla="*/ 13335 h 86994"/>
                  <a:gd name="connsiteX11" fmla="*/ 26670 w 68580"/>
                  <a:gd name="connsiteY11" fmla="*/ 34925 h 86994"/>
                  <a:gd name="connsiteX12" fmla="*/ 55880 w 68580"/>
                  <a:gd name="connsiteY12" fmla="*/ 34925 h 86994"/>
                  <a:gd name="connsiteX13" fmla="*/ 55880 w 68580"/>
                  <a:gd name="connsiteY13" fmla="*/ 48895 h 86994"/>
                  <a:gd name="connsiteX14" fmla="*/ 26670 w 68580"/>
                  <a:gd name="connsiteY14" fmla="*/ 48895 h 86994"/>
                  <a:gd name="connsiteX15" fmla="*/ 26670 w 68580"/>
                  <a:gd name="connsiteY15" fmla="*/ 73660 h 86994"/>
                  <a:gd name="connsiteX16" fmla="*/ 54610 w 68580"/>
                  <a:gd name="connsiteY16" fmla="*/ 73660 h 86994"/>
                  <a:gd name="connsiteX17" fmla="*/ 55245 w 68580"/>
                  <a:gd name="connsiteY17" fmla="*/ 63500 h 86994"/>
                  <a:gd name="connsiteX18" fmla="*/ 68580 w 68580"/>
                  <a:gd name="connsiteY18" fmla="*/ 63500 h 86994"/>
                  <a:gd name="connsiteX19" fmla="*/ 68580 w 68580"/>
                  <a:gd name="connsiteY19" fmla="*/ 86995 h 86994"/>
                  <a:gd name="connsiteX20" fmla="*/ 0 w 68580"/>
                  <a:gd name="connsiteY20" fmla="*/ 86995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 h="86994">
                    <a:moveTo>
                      <a:pt x="0" y="86360"/>
                    </a:moveTo>
                    <a:lnTo>
                      <a:pt x="0" y="76200"/>
                    </a:lnTo>
                    <a:lnTo>
                      <a:pt x="9525" y="74295"/>
                    </a:lnTo>
                    <a:lnTo>
                      <a:pt x="9525" y="12065"/>
                    </a:lnTo>
                    <a:lnTo>
                      <a:pt x="635" y="10160"/>
                    </a:lnTo>
                    <a:lnTo>
                      <a:pt x="635" y="0"/>
                    </a:lnTo>
                    <a:lnTo>
                      <a:pt x="67945" y="0"/>
                    </a:lnTo>
                    <a:lnTo>
                      <a:pt x="67945" y="23495"/>
                    </a:lnTo>
                    <a:lnTo>
                      <a:pt x="53975" y="23495"/>
                    </a:lnTo>
                    <a:lnTo>
                      <a:pt x="53340" y="13335"/>
                    </a:lnTo>
                    <a:lnTo>
                      <a:pt x="26670" y="13335"/>
                    </a:lnTo>
                    <a:lnTo>
                      <a:pt x="26670" y="34925"/>
                    </a:lnTo>
                    <a:lnTo>
                      <a:pt x="55880" y="34925"/>
                    </a:lnTo>
                    <a:lnTo>
                      <a:pt x="55880" y="48895"/>
                    </a:lnTo>
                    <a:lnTo>
                      <a:pt x="26670" y="48895"/>
                    </a:lnTo>
                    <a:lnTo>
                      <a:pt x="26670" y="73660"/>
                    </a:lnTo>
                    <a:lnTo>
                      <a:pt x="54610" y="73660"/>
                    </a:lnTo>
                    <a:lnTo>
                      <a:pt x="55245" y="63500"/>
                    </a:lnTo>
                    <a:lnTo>
                      <a:pt x="68580" y="63500"/>
                    </a:lnTo>
                    <a:lnTo>
                      <a:pt x="68580" y="86995"/>
                    </a:lnTo>
                    <a:lnTo>
                      <a:pt x="0" y="86995"/>
                    </a:lnTo>
                    <a:close/>
                  </a:path>
                </a:pathLst>
              </a:custGeom>
              <a:solidFill>
                <a:srgbClr val="FFFFFF"/>
              </a:solidFill>
              <a:ln w="6350"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xmlns="" id="{9E670383-2E20-410F-CAA2-94F9B8DA77D9}"/>
                  </a:ext>
                </a:extLst>
              </p:cNvPr>
              <p:cNvSpPr/>
              <p:nvPr/>
            </p:nvSpPr>
            <p:spPr>
              <a:xfrm>
                <a:off x="972819" y="445134"/>
                <a:ext cx="71119" cy="88900"/>
              </a:xfrm>
              <a:custGeom>
                <a:avLst/>
                <a:gdLst>
                  <a:gd name="connsiteX0" fmla="*/ 41275 w 71119"/>
                  <a:gd name="connsiteY0" fmla="*/ 88900 h 88900"/>
                  <a:gd name="connsiteX1" fmla="*/ 19685 w 71119"/>
                  <a:gd name="connsiteY1" fmla="*/ 83820 h 88900"/>
                  <a:gd name="connsiteX2" fmla="*/ 5080 w 71119"/>
                  <a:gd name="connsiteY2" fmla="*/ 69215 h 88900"/>
                  <a:gd name="connsiteX3" fmla="*/ 0 w 71119"/>
                  <a:gd name="connsiteY3" fmla="*/ 46355 h 88900"/>
                  <a:gd name="connsiteX4" fmla="*/ 0 w 71119"/>
                  <a:gd name="connsiteY4" fmla="*/ 43180 h 88900"/>
                  <a:gd name="connsiteX5" fmla="*/ 5080 w 71119"/>
                  <a:gd name="connsiteY5" fmla="*/ 20955 h 88900"/>
                  <a:gd name="connsiteX6" fmla="*/ 19050 w 71119"/>
                  <a:gd name="connsiteY6" fmla="*/ 5715 h 88900"/>
                  <a:gd name="connsiteX7" fmla="*/ 40640 w 71119"/>
                  <a:gd name="connsiteY7" fmla="*/ 0 h 88900"/>
                  <a:gd name="connsiteX8" fmla="*/ 57150 w 71119"/>
                  <a:gd name="connsiteY8" fmla="*/ 2540 h 88900"/>
                  <a:gd name="connsiteX9" fmla="*/ 71120 w 71119"/>
                  <a:gd name="connsiteY9" fmla="*/ 10160 h 88900"/>
                  <a:gd name="connsiteX10" fmla="*/ 71120 w 71119"/>
                  <a:gd name="connsiteY10" fmla="*/ 31115 h 88900"/>
                  <a:gd name="connsiteX11" fmla="*/ 58420 w 71119"/>
                  <a:gd name="connsiteY11" fmla="*/ 31115 h 88900"/>
                  <a:gd name="connsiteX12" fmla="*/ 55880 w 71119"/>
                  <a:gd name="connsiteY12" fmla="*/ 18415 h 88900"/>
                  <a:gd name="connsiteX13" fmla="*/ 51435 w 71119"/>
                  <a:gd name="connsiteY13" fmla="*/ 15875 h 88900"/>
                  <a:gd name="connsiteX14" fmla="*/ 46355 w 71119"/>
                  <a:gd name="connsiteY14" fmla="*/ 14605 h 88900"/>
                  <a:gd name="connsiteX15" fmla="*/ 40640 w 71119"/>
                  <a:gd name="connsiteY15" fmla="*/ 13970 h 88900"/>
                  <a:gd name="connsiteX16" fmla="*/ 27940 w 71119"/>
                  <a:gd name="connsiteY16" fmla="*/ 17780 h 88900"/>
                  <a:gd name="connsiteX17" fmla="*/ 19685 w 71119"/>
                  <a:gd name="connsiteY17" fmla="*/ 27940 h 88900"/>
                  <a:gd name="connsiteX18" fmla="*/ 17145 w 71119"/>
                  <a:gd name="connsiteY18" fmla="*/ 43815 h 88900"/>
                  <a:gd name="connsiteX19" fmla="*/ 17145 w 71119"/>
                  <a:gd name="connsiteY19" fmla="*/ 46990 h 88900"/>
                  <a:gd name="connsiteX20" fmla="*/ 20320 w 71119"/>
                  <a:gd name="connsiteY20" fmla="*/ 62865 h 88900"/>
                  <a:gd name="connsiteX21" fmla="*/ 28575 w 71119"/>
                  <a:gd name="connsiteY21" fmla="*/ 73025 h 88900"/>
                  <a:gd name="connsiteX22" fmla="*/ 41275 w 71119"/>
                  <a:gd name="connsiteY22" fmla="*/ 76835 h 88900"/>
                  <a:gd name="connsiteX23" fmla="*/ 48895 w 71119"/>
                  <a:gd name="connsiteY23" fmla="*/ 76200 h 88900"/>
                  <a:gd name="connsiteX24" fmla="*/ 55880 w 71119"/>
                  <a:gd name="connsiteY24" fmla="*/ 73660 h 88900"/>
                  <a:gd name="connsiteX25" fmla="*/ 57785 w 71119"/>
                  <a:gd name="connsiteY25" fmla="*/ 61595 h 88900"/>
                  <a:gd name="connsiteX26" fmla="*/ 70485 w 71119"/>
                  <a:gd name="connsiteY26" fmla="*/ 61595 h 88900"/>
                  <a:gd name="connsiteX27" fmla="*/ 70485 w 71119"/>
                  <a:gd name="connsiteY27" fmla="*/ 82550 h 88900"/>
                  <a:gd name="connsiteX28" fmla="*/ 57785 w 71119"/>
                  <a:gd name="connsiteY28" fmla="*/ 88265 h 88900"/>
                  <a:gd name="connsiteX29" fmla="*/ 41275 w 71119"/>
                  <a:gd name="connsiteY29"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19" h="88900">
                    <a:moveTo>
                      <a:pt x="41275" y="88900"/>
                    </a:moveTo>
                    <a:cubicBezTo>
                      <a:pt x="33020" y="88900"/>
                      <a:pt x="25400" y="86995"/>
                      <a:pt x="19685" y="83820"/>
                    </a:cubicBezTo>
                    <a:cubicBezTo>
                      <a:pt x="13335" y="80010"/>
                      <a:pt x="8890" y="75565"/>
                      <a:pt x="5080" y="69215"/>
                    </a:cubicBezTo>
                    <a:cubicBezTo>
                      <a:pt x="1905" y="62865"/>
                      <a:pt x="0" y="55245"/>
                      <a:pt x="0" y="46355"/>
                    </a:cubicBezTo>
                    <a:lnTo>
                      <a:pt x="0" y="43180"/>
                    </a:lnTo>
                    <a:cubicBezTo>
                      <a:pt x="0" y="34925"/>
                      <a:pt x="1905" y="27305"/>
                      <a:pt x="5080" y="20955"/>
                    </a:cubicBezTo>
                    <a:cubicBezTo>
                      <a:pt x="8255" y="14605"/>
                      <a:pt x="12700" y="9525"/>
                      <a:pt x="19050" y="5715"/>
                    </a:cubicBezTo>
                    <a:cubicBezTo>
                      <a:pt x="25400" y="1905"/>
                      <a:pt x="32385" y="0"/>
                      <a:pt x="40640" y="0"/>
                    </a:cubicBezTo>
                    <a:cubicBezTo>
                      <a:pt x="46355" y="0"/>
                      <a:pt x="52070" y="635"/>
                      <a:pt x="57150" y="2540"/>
                    </a:cubicBezTo>
                    <a:cubicBezTo>
                      <a:pt x="62230" y="4445"/>
                      <a:pt x="66675" y="6985"/>
                      <a:pt x="71120" y="10160"/>
                    </a:cubicBezTo>
                    <a:lnTo>
                      <a:pt x="71120" y="31115"/>
                    </a:lnTo>
                    <a:lnTo>
                      <a:pt x="58420" y="31115"/>
                    </a:lnTo>
                    <a:lnTo>
                      <a:pt x="55880" y="18415"/>
                    </a:lnTo>
                    <a:cubicBezTo>
                      <a:pt x="54610" y="17780"/>
                      <a:pt x="53340" y="16510"/>
                      <a:pt x="51435" y="15875"/>
                    </a:cubicBezTo>
                    <a:cubicBezTo>
                      <a:pt x="50165" y="15240"/>
                      <a:pt x="48260" y="14605"/>
                      <a:pt x="46355" y="14605"/>
                    </a:cubicBezTo>
                    <a:cubicBezTo>
                      <a:pt x="44450" y="13970"/>
                      <a:pt x="42545" y="13970"/>
                      <a:pt x="40640" y="13970"/>
                    </a:cubicBezTo>
                    <a:cubicBezTo>
                      <a:pt x="35560" y="13970"/>
                      <a:pt x="31750" y="15240"/>
                      <a:pt x="27940" y="17780"/>
                    </a:cubicBezTo>
                    <a:cubicBezTo>
                      <a:pt x="24130" y="20320"/>
                      <a:pt x="21590" y="23495"/>
                      <a:pt x="19685" y="27940"/>
                    </a:cubicBezTo>
                    <a:cubicBezTo>
                      <a:pt x="17780" y="32385"/>
                      <a:pt x="17145" y="37465"/>
                      <a:pt x="17145" y="43815"/>
                    </a:cubicBezTo>
                    <a:lnTo>
                      <a:pt x="17145" y="46990"/>
                    </a:lnTo>
                    <a:cubicBezTo>
                      <a:pt x="17145" y="53340"/>
                      <a:pt x="18415" y="58420"/>
                      <a:pt x="20320" y="62865"/>
                    </a:cubicBezTo>
                    <a:cubicBezTo>
                      <a:pt x="22225" y="67310"/>
                      <a:pt x="25400" y="70485"/>
                      <a:pt x="28575" y="73025"/>
                    </a:cubicBezTo>
                    <a:cubicBezTo>
                      <a:pt x="32385" y="75565"/>
                      <a:pt x="36830" y="76835"/>
                      <a:pt x="41275" y="76835"/>
                    </a:cubicBezTo>
                    <a:cubicBezTo>
                      <a:pt x="43815" y="76835"/>
                      <a:pt x="46355" y="76835"/>
                      <a:pt x="48895" y="76200"/>
                    </a:cubicBezTo>
                    <a:cubicBezTo>
                      <a:pt x="51435" y="75565"/>
                      <a:pt x="53975" y="74930"/>
                      <a:pt x="55880" y="73660"/>
                    </a:cubicBezTo>
                    <a:lnTo>
                      <a:pt x="57785" y="61595"/>
                    </a:lnTo>
                    <a:lnTo>
                      <a:pt x="70485" y="61595"/>
                    </a:lnTo>
                    <a:lnTo>
                      <a:pt x="70485" y="82550"/>
                    </a:lnTo>
                    <a:cubicBezTo>
                      <a:pt x="67310" y="84455"/>
                      <a:pt x="62865" y="86360"/>
                      <a:pt x="57785" y="88265"/>
                    </a:cubicBezTo>
                    <a:cubicBezTo>
                      <a:pt x="52705" y="88265"/>
                      <a:pt x="47625" y="88900"/>
                      <a:pt x="41275" y="88900"/>
                    </a:cubicBezTo>
                    <a:close/>
                  </a:path>
                </a:pathLst>
              </a:custGeom>
              <a:solidFill>
                <a:srgbClr val="FFFFFF"/>
              </a:solidFill>
              <a:ln w="6350" cap="flat">
                <a:noFill/>
                <a:prstDash val="solid"/>
                <a:miter/>
              </a:ln>
            </p:spPr>
            <p:txBody>
              <a:bodyPr rtlCol="0" anchor="ctr"/>
              <a:lstStyle/>
              <a:p>
                <a:endParaRPr lang="en-IN"/>
              </a:p>
            </p:txBody>
          </p:sp>
          <p:sp>
            <p:nvSpPr>
              <p:cNvPr id="169" name="Freeform: Shape 168">
                <a:extLst>
                  <a:ext uri="{FF2B5EF4-FFF2-40B4-BE49-F238E27FC236}">
                    <a16:creationId xmlns:a16="http://schemas.microsoft.com/office/drawing/2014/main" xmlns="" id="{93E9BD60-B17E-8063-F7F1-CF5982167D7A}"/>
                  </a:ext>
                </a:extLst>
              </p:cNvPr>
              <p:cNvSpPr/>
              <p:nvPr/>
            </p:nvSpPr>
            <p:spPr>
              <a:xfrm>
                <a:off x="1061719" y="445769"/>
                <a:ext cx="78105" cy="88265"/>
              </a:xfrm>
              <a:custGeom>
                <a:avLst/>
                <a:gdLst>
                  <a:gd name="connsiteX0" fmla="*/ 38735 w 78105"/>
                  <a:gd name="connsiteY0" fmla="*/ 88265 h 88265"/>
                  <a:gd name="connsiteX1" fmla="*/ 22860 w 78105"/>
                  <a:gd name="connsiteY1" fmla="*/ 85090 h 88265"/>
                  <a:gd name="connsiteX2" fmla="*/ 10795 w 78105"/>
                  <a:gd name="connsiteY2" fmla="*/ 76200 h 88265"/>
                  <a:gd name="connsiteX3" fmla="*/ 2540 w 78105"/>
                  <a:gd name="connsiteY3" fmla="*/ 62230 h 88265"/>
                  <a:gd name="connsiteX4" fmla="*/ 0 w 78105"/>
                  <a:gd name="connsiteY4" fmla="*/ 44450 h 88265"/>
                  <a:gd name="connsiteX5" fmla="*/ 0 w 78105"/>
                  <a:gd name="connsiteY5" fmla="*/ 43180 h 88265"/>
                  <a:gd name="connsiteX6" fmla="*/ 2540 w 78105"/>
                  <a:gd name="connsiteY6" fmla="*/ 26035 h 88265"/>
                  <a:gd name="connsiteX7" fmla="*/ 10795 w 78105"/>
                  <a:gd name="connsiteY7" fmla="*/ 12065 h 88265"/>
                  <a:gd name="connsiteX8" fmla="*/ 22860 w 78105"/>
                  <a:gd name="connsiteY8" fmla="*/ 3175 h 88265"/>
                  <a:gd name="connsiteX9" fmla="*/ 38735 w 78105"/>
                  <a:gd name="connsiteY9" fmla="*/ 0 h 88265"/>
                  <a:gd name="connsiteX10" fmla="*/ 54610 w 78105"/>
                  <a:gd name="connsiteY10" fmla="*/ 3175 h 88265"/>
                  <a:gd name="connsiteX11" fmla="*/ 67310 w 78105"/>
                  <a:gd name="connsiteY11" fmla="*/ 12065 h 88265"/>
                  <a:gd name="connsiteX12" fmla="*/ 75565 w 78105"/>
                  <a:gd name="connsiteY12" fmla="*/ 26035 h 88265"/>
                  <a:gd name="connsiteX13" fmla="*/ 78105 w 78105"/>
                  <a:gd name="connsiteY13" fmla="*/ 43180 h 88265"/>
                  <a:gd name="connsiteX14" fmla="*/ 78105 w 78105"/>
                  <a:gd name="connsiteY14" fmla="*/ 44450 h 88265"/>
                  <a:gd name="connsiteX15" fmla="*/ 75565 w 78105"/>
                  <a:gd name="connsiteY15" fmla="*/ 62230 h 88265"/>
                  <a:gd name="connsiteX16" fmla="*/ 67310 w 78105"/>
                  <a:gd name="connsiteY16" fmla="*/ 76200 h 88265"/>
                  <a:gd name="connsiteX17" fmla="*/ 54610 w 78105"/>
                  <a:gd name="connsiteY17" fmla="*/ 85090 h 88265"/>
                  <a:gd name="connsiteX18" fmla="*/ 38735 w 78105"/>
                  <a:gd name="connsiteY18" fmla="*/ 88265 h 88265"/>
                  <a:gd name="connsiteX19" fmla="*/ 38735 w 78105"/>
                  <a:gd name="connsiteY19" fmla="*/ 74930 h 88265"/>
                  <a:gd name="connsiteX20" fmla="*/ 50800 w 78105"/>
                  <a:gd name="connsiteY20" fmla="*/ 71120 h 88265"/>
                  <a:gd name="connsiteX21" fmla="*/ 58420 w 78105"/>
                  <a:gd name="connsiteY21" fmla="*/ 60325 h 88265"/>
                  <a:gd name="connsiteX22" fmla="*/ 60960 w 78105"/>
                  <a:gd name="connsiteY22" fmla="*/ 44450 h 88265"/>
                  <a:gd name="connsiteX23" fmla="*/ 60960 w 78105"/>
                  <a:gd name="connsiteY23" fmla="*/ 43180 h 88265"/>
                  <a:gd name="connsiteX24" fmla="*/ 58420 w 78105"/>
                  <a:gd name="connsiteY24" fmla="*/ 27305 h 88265"/>
                  <a:gd name="connsiteX25" fmla="*/ 50800 w 78105"/>
                  <a:gd name="connsiteY25" fmla="*/ 16510 h 88265"/>
                  <a:gd name="connsiteX26" fmla="*/ 38735 w 78105"/>
                  <a:gd name="connsiteY26" fmla="*/ 12700 h 88265"/>
                  <a:gd name="connsiteX27" fmla="*/ 26670 w 78105"/>
                  <a:gd name="connsiteY27" fmla="*/ 16510 h 88265"/>
                  <a:gd name="connsiteX28" fmla="*/ 19685 w 78105"/>
                  <a:gd name="connsiteY28" fmla="*/ 27305 h 88265"/>
                  <a:gd name="connsiteX29" fmla="*/ 17145 w 78105"/>
                  <a:gd name="connsiteY29" fmla="*/ 43180 h 88265"/>
                  <a:gd name="connsiteX30" fmla="*/ 17145 w 78105"/>
                  <a:gd name="connsiteY30" fmla="*/ 44450 h 88265"/>
                  <a:gd name="connsiteX31" fmla="*/ 19685 w 78105"/>
                  <a:gd name="connsiteY31" fmla="*/ 60325 h 88265"/>
                  <a:gd name="connsiteX32" fmla="*/ 26670 w 78105"/>
                  <a:gd name="connsiteY32" fmla="*/ 71120 h 88265"/>
                  <a:gd name="connsiteX33" fmla="*/ 38735 w 78105"/>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5"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49530" y="87630"/>
                      <a:pt x="44450"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3655" y="74930"/>
                      <a:pt x="38735" y="74930"/>
                    </a:cubicBezTo>
                    <a:close/>
                  </a:path>
                </a:pathLst>
              </a:custGeom>
              <a:solidFill>
                <a:srgbClr val="FFFFFF"/>
              </a:solidFill>
              <a:ln w="6350" cap="flat">
                <a:noFill/>
                <a:prstDash val="solid"/>
                <a:miter/>
              </a:ln>
            </p:spPr>
            <p:txBody>
              <a:bodyPr rtlCol="0" anchor="ctr"/>
              <a:lstStyle/>
              <a:p>
                <a:endParaRPr lang="en-IN"/>
              </a:p>
            </p:txBody>
          </p:sp>
          <p:sp>
            <p:nvSpPr>
              <p:cNvPr id="170" name="Freeform: Shape 169">
                <a:extLst>
                  <a:ext uri="{FF2B5EF4-FFF2-40B4-BE49-F238E27FC236}">
                    <a16:creationId xmlns:a16="http://schemas.microsoft.com/office/drawing/2014/main" xmlns="" id="{64FCCA2C-2399-3886-7807-80A966878697}"/>
                  </a:ext>
                </a:extLst>
              </p:cNvPr>
              <p:cNvSpPr/>
              <p:nvPr/>
            </p:nvSpPr>
            <p:spPr>
              <a:xfrm>
                <a:off x="1155700" y="445134"/>
                <a:ext cx="73660" cy="88900"/>
              </a:xfrm>
              <a:custGeom>
                <a:avLst/>
                <a:gdLst>
                  <a:gd name="connsiteX0" fmla="*/ 41275 w 73660"/>
                  <a:gd name="connsiteY0" fmla="*/ 88900 h 88900"/>
                  <a:gd name="connsiteX1" fmla="*/ 19050 w 73660"/>
                  <a:gd name="connsiteY1" fmla="*/ 83820 h 88900"/>
                  <a:gd name="connsiteX2" fmla="*/ 5080 w 73660"/>
                  <a:gd name="connsiteY2" fmla="*/ 69215 h 88900"/>
                  <a:gd name="connsiteX3" fmla="*/ 0 w 73660"/>
                  <a:gd name="connsiteY3" fmla="*/ 46990 h 88900"/>
                  <a:gd name="connsiteX4" fmla="*/ 0 w 73660"/>
                  <a:gd name="connsiteY4" fmla="*/ 43815 h 88900"/>
                  <a:gd name="connsiteX5" fmla="*/ 5080 w 73660"/>
                  <a:gd name="connsiteY5" fmla="*/ 20955 h 88900"/>
                  <a:gd name="connsiteX6" fmla="*/ 18415 w 73660"/>
                  <a:gd name="connsiteY6" fmla="*/ 5715 h 88900"/>
                  <a:gd name="connsiteX7" fmla="*/ 39370 w 73660"/>
                  <a:gd name="connsiteY7" fmla="*/ 0 h 88900"/>
                  <a:gd name="connsiteX8" fmla="*/ 57150 w 73660"/>
                  <a:gd name="connsiteY8" fmla="*/ 2540 h 88900"/>
                  <a:gd name="connsiteX9" fmla="*/ 71120 w 73660"/>
                  <a:gd name="connsiteY9" fmla="*/ 10160 h 88900"/>
                  <a:gd name="connsiteX10" fmla="*/ 71120 w 73660"/>
                  <a:gd name="connsiteY10" fmla="*/ 29210 h 88900"/>
                  <a:gd name="connsiteX11" fmla="*/ 58420 w 73660"/>
                  <a:gd name="connsiteY11" fmla="*/ 29210 h 88900"/>
                  <a:gd name="connsiteX12" fmla="*/ 55880 w 73660"/>
                  <a:gd name="connsiteY12" fmla="*/ 17780 h 88900"/>
                  <a:gd name="connsiteX13" fmla="*/ 49530 w 73660"/>
                  <a:gd name="connsiteY13" fmla="*/ 14605 h 88900"/>
                  <a:gd name="connsiteX14" fmla="*/ 40640 w 73660"/>
                  <a:gd name="connsiteY14" fmla="*/ 13335 h 88900"/>
                  <a:gd name="connsiteX15" fmla="*/ 27940 w 73660"/>
                  <a:gd name="connsiteY15" fmla="*/ 17145 h 88900"/>
                  <a:gd name="connsiteX16" fmla="*/ 19685 w 73660"/>
                  <a:gd name="connsiteY16" fmla="*/ 27940 h 88900"/>
                  <a:gd name="connsiteX17" fmla="*/ 17145 w 73660"/>
                  <a:gd name="connsiteY17" fmla="*/ 43815 h 88900"/>
                  <a:gd name="connsiteX18" fmla="*/ 17145 w 73660"/>
                  <a:gd name="connsiteY18" fmla="*/ 46990 h 88900"/>
                  <a:gd name="connsiteX19" fmla="*/ 19685 w 73660"/>
                  <a:gd name="connsiteY19" fmla="*/ 62230 h 88900"/>
                  <a:gd name="connsiteX20" fmla="*/ 27940 w 73660"/>
                  <a:gd name="connsiteY20" fmla="*/ 72390 h 88900"/>
                  <a:gd name="connsiteX21" fmla="*/ 41275 w 73660"/>
                  <a:gd name="connsiteY21" fmla="*/ 76200 h 88900"/>
                  <a:gd name="connsiteX22" fmla="*/ 49530 w 73660"/>
                  <a:gd name="connsiteY22" fmla="*/ 75565 h 88900"/>
                  <a:gd name="connsiteX23" fmla="*/ 55880 w 73660"/>
                  <a:gd name="connsiteY23" fmla="*/ 73660 h 88900"/>
                  <a:gd name="connsiteX24" fmla="*/ 55880 w 73660"/>
                  <a:gd name="connsiteY24" fmla="*/ 59055 h 88900"/>
                  <a:gd name="connsiteX25" fmla="*/ 43815 w 73660"/>
                  <a:gd name="connsiteY25" fmla="*/ 58420 h 88900"/>
                  <a:gd name="connsiteX26" fmla="*/ 43815 w 73660"/>
                  <a:gd name="connsiteY26" fmla="*/ 46355 h 88900"/>
                  <a:gd name="connsiteX27" fmla="*/ 73660 w 73660"/>
                  <a:gd name="connsiteY27" fmla="*/ 46355 h 88900"/>
                  <a:gd name="connsiteX28" fmla="*/ 73660 w 73660"/>
                  <a:gd name="connsiteY28" fmla="*/ 81280 h 88900"/>
                  <a:gd name="connsiteX29" fmla="*/ 59690 w 73660"/>
                  <a:gd name="connsiteY29" fmla="*/ 87630 h 88900"/>
                  <a:gd name="connsiteX30" fmla="*/ 41275 w 73660"/>
                  <a:gd name="connsiteY30"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660" h="88900">
                    <a:moveTo>
                      <a:pt x="41275" y="88900"/>
                    </a:moveTo>
                    <a:cubicBezTo>
                      <a:pt x="32385" y="88900"/>
                      <a:pt x="25400" y="86995"/>
                      <a:pt x="19050" y="83820"/>
                    </a:cubicBezTo>
                    <a:cubicBezTo>
                      <a:pt x="12700" y="80010"/>
                      <a:pt x="8255" y="75565"/>
                      <a:pt x="5080" y="69215"/>
                    </a:cubicBezTo>
                    <a:cubicBezTo>
                      <a:pt x="1905" y="62865"/>
                      <a:pt x="0" y="55245"/>
                      <a:pt x="0" y="46990"/>
                    </a:cubicBezTo>
                    <a:lnTo>
                      <a:pt x="0" y="43815"/>
                    </a:lnTo>
                    <a:cubicBezTo>
                      <a:pt x="0" y="34925"/>
                      <a:pt x="1905" y="27305"/>
                      <a:pt x="5080" y="20955"/>
                    </a:cubicBezTo>
                    <a:cubicBezTo>
                      <a:pt x="8255" y="14605"/>
                      <a:pt x="12700" y="9525"/>
                      <a:pt x="18415" y="5715"/>
                    </a:cubicBezTo>
                    <a:cubicBezTo>
                      <a:pt x="24130" y="1905"/>
                      <a:pt x="31115" y="0"/>
                      <a:pt x="39370" y="0"/>
                    </a:cubicBezTo>
                    <a:cubicBezTo>
                      <a:pt x="45720" y="0"/>
                      <a:pt x="51435" y="635"/>
                      <a:pt x="57150" y="2540"/>
                    </a:cubicBezTo>
                    <a:cubicBezTo>
                      <a:pt x="62865" y="4445"/>
                      <a:pt x="67310" y="6985"/>
                      <a:pt x="71120" y="10160"/>
                    </a:cubicBezTo>
                    <a:lnTo>
                      <a:pt x="71120" y="29210"/>
                    </a:lnTo>
                    <a:lnTo>
                      <a:pt x="58420" y="29210"/>
                    </a:lnTo>
                    <a:lnTo>
                      <a:pt x="55880" y="17780"/>
                    </a:lnTo>
                    <a:cubicBezTo>
                      <a:pt x="54610" y="16510"/>
                      <a:pt x="52070" y="15240"/>
                      <a:pt x="49530" y="14605"/>
                    </a:cubicBezTo>
                    <a:cubicBezTo>
                      <a:pt x="46990" y="13970"/>
                      <a:pt x="43815" y="13335"/>
                      <a:pt x="40640" y="13335"/>
                    </a:cubicBezTo>
                    <a:cubicBezTo>
                      <a:pt x="35560" y="13335"/>
                      <a:pt x="31750" y="14605"/>
                      <a:pt x="27940" y="17145"/>
                    </a:cubicBezTo>
                    <a:cubicBezTo>
                      <a:pt x="24130" y="19685"/>
                      <a:pt x="21590" y="23495"/>
                      <a:pt x="19685" y="27940"/>
                    </a:cubicBezTo>
                    <a:cubicBezTo>
                      <a:pt x="17780" y="32385"/>
                      <a:pt x="17145" y="37465"/>
                      <a:pt x="17145" y="43815"/>
                    </a:cubicBezTo>
                    <a:lnTo>
                      <a:pt x="17145" y="46990"/>
                    </a:lnTo>
                    <a:cubicBezTo>
                      <a:pt x="17145" y="52705"/>
                      <a:pt x="17780" y="57785"/>
                      <a:pt x="19685" y="62230"/>
                    </a:cubicBezTo>
                    <a:cubicBezTo>
                      <a:pt x="21590" y="66675"/>
                      <a:pt x="24130" y="69850"/>
                      <a:pt x="27940" y="72390"/>
                    </a:cubicBezTo>
                    <a:cubicBezTo>
                      <a:pt x="31750" y="74930"/>
                      <a:pt x="35560" y="76200"/>
                      <a:pt x="41275" y="76200"/>
                    </a:cubicBezTo>
                    <a:cubicBezTo>
                      <a:pt x="44450" y="76200"/>
                      <a:pt x="46990" y="76200"/>
                      <a:pt x="49530" y="75565"/>
                    </a:cubicBezTo>
                    <a:cubicBezTo>
                      <a:pt x="52070" y="74930"/>
                      <a:pt x="53975" y="74295"/>
                      <a:pt x="55880" y="73660"/>
                    </a:cubicBezTo>
                    <a:lnTo>
                      <a:pt x="55880" y="59055"/>
                    </a:lnTo>
                    <a:lnTo>
                      <a:pt x="43815" y="58420"/>
                    </a:lnTo>
                    <a:lnTo>
                      <a:pt x="43815" y="46355"/>
                    </a:lnTo>
                    <a:lnTo>
                      <a:pt x="73660" y="46355"/>
                    </a:lnTo>
                    <a:lnTo>
                      <a:pt x="73660" y="81280"/>
                    </a:lnTo>
                    <a:cubicBezTo>
                      <a:pt x="69850" y="83820"/>
                      <a:pt x="65405" y="86360"/>
                      <a:pt x="59690" y="87630"/>
                    </a:cubicBezTo>
                    <a:cubicBezTo>
                      <a:pt x="54610" y="88265"/>
                      <a:pt x="48260" y="88900"/>
                      <a:pt x="41275" y="88900"/>
                    </a:cubicBezTo>
                    <a:close/>
                  </a:path>
                </a:pathLst>
              </a:custGeom>
              <a:solidFill>
                <a:srgbClr val="FFFFFF"/>
              </a:solidFill>
              <a:ln w="6350" cap="flat">
                <a:noFill/>
                <a:prstDash val="solid"/>
                <a:miter/>
              </a:ln>
            </p:spPr>
            <p:txBody>
              <a:bodyPr rtlCol="0" anchor="ctr"/>
              <a:lstStyle/>
              <a:p>
                <a:endParaRPr lang="en-IN"/>
              </a:p>
            </p:txBody>
          </p:sp>
          <p:sp>
            <p:nvSpPr>
              <p:cNvPr id="171" name="Freeform: Shape 170">
                <a:extLst>
                  <a:ext uri="{FF2B5EF4-FFF2-40B4-BE49-F238E27FC236}">
                    <a16:creationId xmlns:a16="http://schemas.microsoft.com/office/drawing/2014/main" xmlns="" id="{52A5D7D4-438B-68A6-2D43-17E1AC19565C}"/>
                  </a:ext>
                </a:extLst>
              </p:cNvPr>
              <p:cNvSpPr/>
              <p:nvPr/>
            </p:nvSpPr>
            <p:spPr>
              <a:xfrm>
                <a:off x="1247775" y="446405"/>
                <a:ext cx="90169" cy="86994"/>
              </a:xfrm>
              <a:custGeom>
                <a:avLst/>
                <a:gdLst>
                  <a:gd name="connsiteX0" fmla="*/ 0 w 90169"/>
                  <a:gd name="connsiteY0" fmla="*/ 86360 h 86994"/>
                  <a:gd name="connsiteX1" fmla="*/ 0 w 90169"/>
                  <a:gd name="connsiteY1" fmla="*/ 76200 h 86994"/>
                  <a:gd name="connsiteX2" fmla="*/ 8890 w 90169"/>
                  <a:gd name="connsiteY2" fmla="*/ 74295 h 86994"/>
                  <a:gd name="connsiteX3" fmla="*/ 8890 w 90169"/>
                  <a:gd name="connsiteY3" fmla="*/ 12065 h 86994"/>
                  <a:gd name="connsiteX4" fmla="*/ 0 w 90169"/>
                  <a:gd name="connsiteY4" fmla="*/ 10160 h 86994"/>
                  <a:gd name="connsiteX5" fmla="*/ 0 w 90169"/>
                  <a:gd name="connsiteY5" fmla="*/ 0 h 86994"/>
                  <a:gd name="connsiteX6" fmla="*/ 8890 w 90169"/>
                  <a:gd name="connsiteY6" fmla="*/ 0 h 86994"/>
                  <a:gd name="connsiteX7" fmla="*/ 26670 w 90169"/>
                  <a:gd name="connsiteY7" fmla="*/ 0 h 86994"/>
                  <a:gd name="connsiteX8" fmla="*/ 64135 w 90169"/>
                  <a:gd name="connsiteY8" fmla="*/ 59690 h 86994"/>
                  <a:gd name="connsiteX9" fmla="*/ 64770 w 90169"/>
                  <a:gd name="connsiteY9" fmla="*/ 59690 h 86994"/>
                  <a:gd name="connsiteX10" fmla="*/ 64770 w 90169"/>
                  <a:gd name="connsiteY10" fmla="*/ 12065 h 86994"/>
                  <a:gd name="connsiteX11" fmla="*/ 53975 w 90169"/>
                  <a:gd name="connsiteY11" fmla="*/ 10160 h 86994"/>
                  <a:gd name="connsiteX12" fmla="*/ 53975 w 90169"/>
                  <a:gd name="connsiteY12" fmla="*/ 0 h 86994"/>
                  <a:gd name="connsiteX13" fmla="*/ 80645 w 90169"/>
                  <a:gd name="connsiteY13" fmla="*/ 0 h 86994"/>
                  <a:gd name="connsiteX14" fmla="*/ 90170 w 90169"/>
                  <a:gd name="connsiteY14" fmla="*/ 0 h 86994"/>
                  <a:gd name="connsiteX15" fmla="*/ 90170 w 90169"/>
                  <a:gd name="connsiteY15" fmla="*/ 10795 h 86994"/>
                  <a:gd name="connsiteX16" fmla="*/ 80645 w 90169"/>
                  <a:gd name="connsiteY16" fmla="*/ 12700 h 86994"/>
                  <a:gd name="connsiteX17" fmla="*/ 80645 w 90169"/>
                  <a:gd name="connsiteY17" fmla="*/ 86995 h 86994"/>
                  <a:gd name="connsiteX18" fmla="*/ 64135 w 90169"/>
                  <a:gd name="connsiteY18" fmla="*/ 86995 h 86994"/>
                  <a:gd name="connsiteX19" fmla="*/ 25400 w 90169"/>
                  <a:gd name="connsiteY19" fmla="*/ 27940 h 86994"/>
                  <a:gd name="connsiteX20" fmla="*/ 24765 w 90169"/>
                  <a:gd name="connsiteY20" fmla="*/ 27940 h 86994"/>
                  <a:gd name="connsiteX21" fmla="*/ 24765 w 90169"/>
                  <a:gd name="connsiteY21" fmla="*/ 74295 h 86994"/>
                  <a:gd name="connsiteX22" fmla="*/ 35560 w 90169"/>
                  <a:gd name="connsiteY22" fmla="*/ 76200 h 86994"/>
                  <a:gd name="connsiteX23" fmla="*/ 35560 w 90169"/>
                  <a:gd name="connsiteY23" fmla="*/ 86360 h 86994"/>
                  <a:gd name="connsiteX24" fmla="*/ 0 w 90169"/>
                  <a:gd name="connsiteY24" fmla="*/ 86360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169" h="86994">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975" y="10160"/>
                    </a:lnTo>
                    <a:lnTo>
                      <a:pt x="53975" y="0"/>
                    </a:lnTo>
                    <a:lnTo>
                      <a:pt x="80645" y="0"/>
                    </a:lnTo>
                    <a:lnTo>
                      <a:pt x="90170" y="0"/>
                    </a:lnTo>
                    <a:lnTo>
                      <a:pt x="90170" y="10795"/>
                    </a:lnTo>
                    <a:lnTo>
                      <a:pt x="80645" y="12700"/>
                    </a:lnTo>
                    <a:lnTo>
                      <a:pt x="80645" y="86995"/>
                    </a:lnTo>
                    <a:lnTo>
                      <a:pt x="64135" y="86995"/>
                    </a:lnTo>
                    <a:lnTo>
                      <a:pt x="25400" y="27940"/>
                    </a:lnTo>
                    <a:lnTo>
                      <a:pt x="24765" y="27940"/>
                    </a:lnTo>
                    <a:lnTo>
                      <a:pt x="24765"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72" name="Freeform: Shape 171">
                <a:extLst>
                  <a:ext uri="{FF2B5EF4-FFF2-40B4-BE49-F238E27FC236}">
                    <a16:creationId xmlns:a16="http://schemas.microsoft.com/office/drawing/2014/main" xmlns="" id="{B315A712-FB33-E60A-5625-DA532421C1AD}"/>
                  </a:ext>
                </a:extLst>
              </p:cNvPr>
              <p:cNvSpPr/>
              <p:nvPr/>
            </p:nvSpPr>
            <p:spPr>
              <a:xfrm>
                <a:off x="1351914" y="446405"/>
                <a:ext cx="35560" cy="86359"/>
              </a:xfrm>
              <a:custGeom>
                <a:avLst/>
                <a:gdLst>
                  <a:gd name="connsiteX0" fmla="*/ 0 w 35560"/>
                  <a:gd name="connsiteY0" fmla="*/ 86360 h 86359"/>
                  <a:gd name="connsiteX1" fmla="*/ 0 w 35560"/>
                  <a:gd name="connsiteY1" fmla="*/ 76200 h 86359"/>
                  <a:gd name="connsiteX2" fmla="*/ 8890 w 35560"/>
                  <a:gd name="connsiteY2" fmla="*/ 74295 h 86359"/>
                  <a:gd name="connsiteX3" fmla="*/ 8890 w 35560"/>
                  <a:gd name="connsiteY3" fmla="*/ 12065 h 86359"/>
                  <a:gd name="connsiteX4" fmla="*/ 0 w 35560"/>
                  <a:gd name="connsiteY4" fmla="*/ 10160 h 86359"/>
                  <a:gd name="connsiteX5" fmla="*/ 0 w 35560"/>
                  <a:gd name="connsiteY5" fmla="*/ 0 h 86359"/>
                  <a:gd name="connsiteX6" fmla="*/ 35560 w 35560"/>
                  <a:gd name="connsiteY6" fmla="*/ 0 h 86359"/>
                  <a:gd name="connsiteX7" fmla="*/ 35560 w 35560"/>
                  <a:gd name="connsiteY7" fmla="*/ 10795 h 86359"/>
                  <a:gd name="connsiteX8" fmla="*/ 26670 w 35560"/>
                  <a:gd name="connsiteY8" fmla="*/ 12700 h 86359"/>
                  <a:gd name="connsiteX9" fmla="*/ 26670 w 35560"/>
                  <a:gd name="connsiteY9" fmla="*/ 74295 h 86359"/>
                  <a:gd name="connsiteX10" fmla="*/ 35560 w 35560"/>
                  <a:gd name="connsiteY10" fmla="*/ 76200 h 86359"/>
                  <a:gd name="connsiteX11" fmla="*/ 35560 w 35560"/>
                  <a:gd name="connsiteY11" fmla="*/ 86360 h 86359"/>
                  <a:gd name="connsiteX12" fmla="*/ 0 w 35560"/>
                  <a:gd name="connsiteY1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59">
                    <a:moveTo>
                      <a:pt x="0" y="86360"/>
                    </a:moveTo>
                    <a:lnTo>
                      <a:pt x="0" y="76200"/>
                    </a:lnTo>
                    <a:lnTo>
                      <a:pt x="8890" y="74295"/>
                    </a:lnTo>
                    <a:lnTo>
                      <a:pt x="8890" y="12065"/>
                    </a:lnTo>
                    <a:lnTo>
                      <a:pt x="0" y="10160"/>
                    </a:lnTo>
                    <a:lnTo>
                      <a:pt x="0" y="0"/>
                    </a:lnTo>
                    <a:lnTo>
                      <a:pt x="35560" y="0"/>
                    </a:lnTo>
                    <a:lnTo>
                      <a:pt x="35560" y="10795"/>
                    </a:lnTo>
                    <a:lnTo>
                      <a:pt x="26670" y="12700"/>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73" name="Freeform: Shape 172">
                <a:extLst>
                  <a:ext uri="{FF2B5EF4-FFF2-40B4-BE49-F238E27FC236}">
                    <a16:creationId xmlns:a16="http://schemas.microsoft.com/office/drawing/2014/main" xmlns="" id="{60C97FB6-35F6-53C5-7BD7-104E6B173FBA}"/>
                  </a:ext>
                </a:extLst>
              </p:cNvPr>
              <p:cNvSpPr/>
              <p:nvPr/>
            </p:nvSpPr>
            <p:spPr>
              <a:xfrm>
                <a:off x="1403350" y="446405"/>
                <a:ext cx="76835" cy="86359"/>
              </a:xfrm>
              <a:custGeom>
                <a:avLst/>
                <a:gdLst>
                  <a:gd name="connsiteX0" fmla="*/ 20320 w 76835"/>
                  <a:gd name="connsiteY0" fmla="*/ 86360 h 86359"/>
                  <a:gd name="connsiteX1" fmla="*/ 20320 w 76835"/>
                  <a:gd name="connsiteY1" fmla="*/ 76200 h 86359"/>
                  <a:gd name="connsiteX2" fmla="*/ 29845 w 76835"/>
                  <a:gd name="connsiteY2" fmla="*/ 74295 h 86359"/>
                  <a:gd name="connsiteX3" fmla="*/ 29845 w 76835"/>
                  <a:gd name="connsiteY3" fmla="*/ 13335 h 86359"/>
                  <a:gd name="connsiteX4" fmla="*/ 13970 w 76835"/>
                  <a:gd name="connsiteY4" fmla="*/ 13335 h 86359"/>
                  <a:gd name="connsiteX5" fmla="*/ 13335 w 76835"/>
                  <a:gd name="connsiteY5" fmla="*/ 23495 h 86359"/>
                  <a:gd name="connsiteX6" fmla="*/ 0 w 76835"/>
                  <a:gd name="connsiteY6" fmla="*/ 23495 h 86359"/>
                  <a:gd name="connsiteX7" fmla="*/ 0 w 76835"/>
                  <a:gd name="connsiteY7" fmla="*/ 0 h 86359"/>
                  <a:gd name="connsiteX8" fmla="*/ 76835 w 76835"/>
                  <a:gd name="connsiteY8" fmla="*/ 0 h 86359"/>
                  <a:gd name="connsiteX9" fmla="*/ 76835 w 76835"/>
                  <a:gd name="connsiteY9" fmla="*/ 23495 h 86359"/>
                  <a:gd name="connsiteX10" fmla="*/ 63500 w 76835"/>
                  <a:gd name="connsiteY10" fmla="*/ 23495 h 86359"/>
                  <a:gd name="connsiteX11" fmla="*/ 62865 w 76835"/>
                  <a:gd name="connsiteY11" fmla="*/ 13335 h 86359"/>
                  <a:gd name="connsiteX12" fmla="*/ 46990 w 76835"/>
                  <a:gd name="connsiteY12" fmla="*/ 13335 h 86359"/>
                  <a:gd name="connsiteX13" fmla="*/ 46990 w 76835"/>
                  <a:gd name="connsiteY13" fmla="*/ 74295 h 86359"/>
                  <a:gd name="connsiteX14" fmla="*/ 56515 w 76835"/>
                  <a:gd name="connsiteY14" fmla="*/ 76200 h 86359"/>
                  <a:gd name="connsiteX15" fmla="*/ 56515 w 76835"/>
                  <a:gd name="connsiteY15" fmla="*/ 86360 h 86359"/>
                  <a:gd name="connsiteX16" fmla="*/ 20320 w 76835"/>
                  <a:gd name="connsiteY16"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835" h="86359">
                    <a:moveTo>
                      <a:pt x="20320" y="86360"/>
                    </a:moveTo>
                    <a:lnTo>
                      <a:pt x="20320" y="76200"/>
                    </a:lnTo>
                    <a:lnTo>
                      <a:pt x="29845" y="74295"/>
                    </a:lnTo>
                    <a:lnTo>
                      <a:pt x="29845" y="13335"/>
                    </a:lnTo>
                    <a:lnTo>
                      <a:pt x="13970" y="13335"/>
                    </a:lnTo>
                    <a:lnTo>
                      <a:pt x="13335" y="23495"/>
                    </a:lnTo>
                    <a:lnTo>
                      <a:pt x="0" y="23495"/>
                    </a:lnTo>
                    <a:lnTo>
                      <a:pt x="0" y="0"/>
                    </a:lnTo>
                    <a:lnTo>
                      <a:pt x="76835" y="0"/>
                    </a:lnTo>
                    <a:lnTo>
                      <a:pt x="76835" y="23495"/>
                    </a:lnTo>
                    <a:lnTo>
                      <a:pt x="63500" y="23495"/>
                    </a:lnTo>
                    <a:lnTo>
                      <a:pt x="62865" y="13335"/>
                    </a:lnTo>
                    <a:lnTo>
                      <a:pt x="46990" y="13335"/>
                    </a:lnTo>
                    <a:lnTo>
                      <a:pt x="46990" y="74295"/>
                    </a:lnTo>
                    <a:lnTo>
                      <a:pt x="56515" y="76200"/>
                    </a:lnTo>
                    <a:lnTo>
                      <a:pt x="56515" y="86360"/>
                    </a:lnTo>
                    <a:lnTo>
                      <a:pt x="20320" y="86360"/>
                    </a:lnTo>
                    <a:close/>
                  </a:path>
                </a:pathLst>
              </a:custGeom>
              <a:solidFill>
                <a:srgbClr val="FFFFFF"/>
              </a:solidFill>
              <a:ln w="6350" cap="flat">
                <a:noFill/>
                <a:prstDash val="solid"/>
                <a:miter/>
              </a:ln>
            </p:spPr>
            <p:txBody>
              <a:bodyPr rtlCol="0" anchor="ctr"/>
              <a:lstStyle/>
              <a:p>
                <a:endParaRPr lang="en-IN"/>
              </a:p>
            </p:txBody>
          </p:sp>
          <p:sp>
            <p:nvSpPr>
              <p:cNvPr id="174" name="Freeform: Shape 173">
                <a:extLst>
                  <a:ext uri="{FF2B5EF4-FFF2-40B4-BE49-F238E27FC236}">
                    <a16:creationId xmlns:a16="http://schemas.microsoft.com/office/drawing/2014/main" xmlns="" id="{507B8052-7691-9FAB-D4C9-3A0A35315B28}"/>
                  </a:ext>
                </a:extLst>
              </p:cNvPr>
              <p:cNvSpPr/>
              <p:nvPr/>
            </p:nvSpPr>
            <p:spPr>
              <a:xfrm>
                <a:off x="1495425" y="446405"/>
                <a:ext cx="35560" cy="86359"/>
              </a:xfrm>
              <a:custGeom>
                <a:avLst/>
                <a:gdLst>
                  <a:gd name="connsiteX0" fmla="*/ 0 w 35560"/>
                  <a:gd name="connsiteY0" fmla="*/ 86360 h 86359"/>
                  <a:gd name="connsiteX1" fmla="*/ 0 w 35560"/>
                  <a:gd name="connsiteY1" fmla="*/ 76200 h 86359"/>
                  <a:gd name="connsiteX2" fmla="*/ 8890 w 35560"/>
                  <a:gd name="connsiteY2" fmla="*/ 74295 h 86359"/>
                  <a:gd name="connsiteX3" fmla="*/ 8890 w 35560"/>
                  <a:gd name="connsiteY3" fmla="*/ 12065 h 86359"/>
                  <a:gd name="connsiteX4" fmla="*/ 0 w 35560"/>
                  <a:gd name="connsiteY4" fmla="*/ 10160 h 86359"/>
                  <a:gd name="connsiteX5" fmla="*/ 0 w 35560"/>
                  <a:gd name="connsiteY5" fmla="*/ 0 h 86359"/>
                  <a:gd name="connsiteX6" fmla="*/ 35560 w 35560"/>
                  <a:gd name="connsiteY6" fmla="*/ 0 h 86359"/>
                  <a:gd name="connsiteX7" fmla="*/ 35560 w 35560"/>
                  <a:gd name="connsiteY7" fmla="*/ 10795 h 86359"/>
                  <a:gd name="connsiteX8" fmla="*/ 26670 w 35560"/>
                  <a:gd name="connsiteY8" fmla="*/ 12700 h 86359"/>
                  <a:gd name="connsiteX9" fmla="*/ 26670 w 35560"/>
                  <a:gd name="connsiteY9" fmla="*/ 74295 h 86359"/>
                  <a:gd name="connsiteX10" fmla="*/ 35560 w 35560"/>
                  <a:gd name="connsiteY10" fmla="*/ 76200 h 86359"/>
                  <a:gd name="connsiteX11" fmla="*/ 35560 w 35560"/>
                  <a:gd name="connsiteY11" fmla="*/ 86360 h 86359"/>
                  <a:gd name="connsiteX12" fmla="*/ 0 w 35560"/>
                  <a:gd name="connsiteY1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59">
                    <a:moveTo>
                      <a:pt x="0" y="86360"/>
                    </a:moveTo>
                    <a:lnTo>
                      <a:pt x="0" y="76200"/>
                    </a:lnTo>
                    <a:lnTo>
                      <a:pt x="8890" y="74295"/>
                    </a:lnTo>
                    <a:lnTo>
                      <a:pt x="8890" y="12065"/>
                    </a:lnTo>
                    <a:lnTo>
                      <a:pt x="0" y="10160"/>
                    </a:lnTo>
                    <a:lnTo>
                      <a:pt x="0" y="0"/>
                    </a:lnTo>
                    <a:lnTo>
                      <a:pt x="35560" y="0"/>
                    </a:lnTo>
                    <a:lnTo>
                      <a:pt x="35560" y="10795"/>
                    </a:lnTo>
                    <a:lnTo>
                      <a:pt x="26670" y="12700"/>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xmlns="" id="{E1FEED3A-8B5E-6040-6661-45519A6E7015}"/>
                  </a:ext>
                </a:extLst>
              </p:cNvPr>
              <p:cNvSpPr/>
              <p:nvPr/>
            </p:nvSpPr>
            <p:spPr>
              <a:xfrm>
                <a:off x="1547494" y="445769"/>
                <a:ext cx="78105" cy="88265"/>
              </a:xfrm>
              <a:custGeom>
                <a:avLst/>
                <a:gdLst>
                  <a:gd name="connsiteX0" fmla="*/ 38735 w 78105"/>
                  <a:gd name="connsiteY0" fmla="*/ 88265 h 88265"/>
                  <a:gd name="connsiteX1" fmla="*/ 22860 w 78105"/>
                  <a:gd name="connsiteY1" fmla="*/ 85090 h 88265"/>
                  <a:gd name="connsiteX2" fmla="*/ 10795 w 78105"/>
                  <a:gd name="connsiteY2" fmla="*/ 76200 h 88265"/>
                  <a:gd name="connsiteX3" fmla="*/ 2540 w 78105"/>
                  <a:gd name="connsiteY3" fmla="*/ 62230 h 88265"/>
                  <a:gd name="connsiteX4" fmla="*/ 0 w 78105"/>
                  <a:gd name="connsiteY4" fmla="*/ 44450 h 88265"/>
                  <a:gd name="connsiteX5" fmla="*/ 0 w 78105"/>
                  <a:gd name="connsiteY5" fmla="*/ 43180 h 88265"/>
                  <a:gd name="connsiteX6" fmla="*/ 2540 w 78105"/>
                  <a:gd name="connsiteY6" fmla="*/ 26035 h 88265"/>
                  <a:gd name="connsiteX7" fmla="*/ 10795 w 78105"/>
                  <a:gd name="connsiteY7" fmla="*/ 12065 h 88265"/>
                  <a:gd name="connsiteX8" fmla="*/ 22860 w 78105"/>
                  <a:gd name="connsiteY8" fmla="*/ 3175 h 88265"/>
                  <a:gd name="connsiteX9" fmla="*/ 38735 w 78105"/>
                  <a:gd name="connsiteY9" fmla="*/ 0 h 88265"/>
                  <a:gd name="connsiteX10" fmla="*/ 54610 w 78105"/>
                  <a:gd name="connsiteY10" fmla="*/ 3175 h 88265"/>
                  <a:gd name="connsiteX11" fmla="*/ 67310 w 78105"/>
                  <a:gd name="connsiteY11" fmla="*/ 12065 h 88265"/>
                  <a:gd name="connsiteX12" fmla="*/ 75565 w 78105"/>
                  <a:gd name="connsiteY12" fmla="*/ 26035 h 88265"/>
                  <a:gd name="connsiteX13" fmla="*/ 78105 w 78105"/>
                  <a:gd name="connsiteY13" fmla="*/ 43180 h 88265"/>
                  <a:gd name="connsiteX14" fmla="*/ 78105 w 78105"/>
                  <a:gd name="connsiteY14" fmla="*/ 44450 h 88265"/>
                  <a:gd name="connsiteX15" fmla="*/ 75565 w 78105"/>
                  <a:gd name="connsiteY15" fmla="*/ 62230 h 88265"/>
                  <a:gd name="connsiteX16" fmla="*/ 67310 w 78105"/>
                  <a:gd name="connsiteY16" fmla="*/ 76200 h 88265"/>
                  <a:gd name="connsiteX17" fmla="*/ 54610 w 78105"/>
                  <a:gd name="connsiteY17" fmla="*/ 85090 h 88265"/>
                  <a:gd name="connsiteX18" fmla="*/ 38735 w 78105"/>
                  <a:gd name="connsiteY18" fmla="*/ 88265 h 88265"/>
                  <a:gd name="connsiteX19" fmla="*/ 38735 w 78105"/>
                  <a:gd name="connsiteY19" fmla="*/ 74930 h 88265"/>
                  <a:gd name="connsiteX20" fmla="*/ 50800 w 78105"/>
                  <a:gd name="connsiteY20" fmla="*/ 71120 h 88265"/>
                  <a:gd name="connsiteX21" fmla="*/ 58420 w 78105"/>
                  <a:gd name="connsiteY21" fmla="*/ 60325 h 88265"/>
                  <a:gd name="connsiteX22" fmla="*/ 60960 w 78105"/>
                  <a:gd name="connsiteY22" fmla="*/ 44450 h 88265"/>
                  <a:gd name="connsiteX23" fmla="*/ 60960 w 78105"/>
                  <a:gd name="connsiteY23" fmla="*/ 43180 h 88265"/>
                  <a:gd name="connsiteX24" fmla="*/ 58420 w 78105"/>
                  <a:gd name="connsiteY24" fmla="*/ 27305 h 88265"/>
                  <a:gd name="connsiteX25" fmla="*/ 50800 w 78105"/>
                  <a:gd name="connsiteY25" fmla="*/ 16510 h 88265"/>
                  <a:gd name="connsiteX26" fmla="*/ 38735 w 78105"/>
                  <a:gd name="connsiteY26" fmla="*/ 12700 h 88265"/>
                  <a:gd name="connsiteX27" fmla="*/ 26670 w 78105"/>
                  <a:gd name="connsiteY27" fmla="*/ 16510 h 88265"/>
                  <a:gd name="connsiteX28" fmla="*/ 19685 w 78105"/>
                  <a:gd name="connsiteY28" fmla="*/ 27305 h 88265"/>
                  <a:gd name="connsiteX29" fmla="*/ 17145 w 78105"/>
                  <a:gd name="connsiteY29" fmla="*/ 43180 h 88265"/>
                  <a:gd name="connsiteX30" fmla="*/ 17145 w 78105"/>
                  <a:gd name="connsiteY30" fmla="*/ 44450 h 88265"/>
                  <a:gd name="connsiteX31" fmla="*/ 19685 w 78105"/>
                  <a:gd name="connsiteY31" fmla="*/ 60325 h 88265"/>
                  <a:gd name="connsiteX32" fmla="*/ 26670 w 78105"/>
                  <a:gd name="connsiteY32" fmla="*/ 71120 h 88265"/>
                  <a:gd name="connsiteX33" fmla="*/ 38735 w 78105"/>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5"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50165" y="87630"/>
                      <a:pt x="45085"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4290" y="74930"/>
                      <a:pt x="38735" y="74930"/>
                    </a:cubicBezTo>
                    <a:close/>
                  </a:path>
                </a:pathLst>
              </a:custGeom>
              <a:solidFill>
                <a:srgbClr val="FFFFFF"/>
              </a:solidFill>
              <a:ln w="6350" cap="flat">
                <a:noFill/>
                <a:prstDash val="solid"/>
                <a:miter/>
              </a:ln>
            </p:spPr>
            <p:txBody>
              <a:bodyPr rtlCol="0" anchor="ctr"/>
              <a:lstStyle/>
              <a:p>
                <a:endParaRPr lang="en-IN"/>
              </a:p>
            </p:txBody>
          </p:sp>
          <p:sp>
            <p:nvSpPr>
              <p:cNvPr id="176" name="Freeform: Shape 175">
                <a:extLst>
                  <a:ext uri="{FF2B5EF4-FFF2-40B4-BE49-F238E27FC236}">
                    <a16:creationId xmlns:a16="http://schemas.microsoft.com/office/drawing/2014/main" xmlns="" id="{2A9D64BF-EFB9-CC8C-DA0D-206D37571F58}"/>
                  </a:ext>
                </a:extLst>
              </p:cNvPr>
              <p:cNvSpPr/>
              <p:nvPr/>
            </p:nvSpPr>
            <p:spPr>
              <a:xfrm>
                <a:off x="1642110" y="446405"/>
                <a:ext cx="89535" cy="86994"/>
              </a:xfrm>
              <a:custGeom>
                <a:avLst/>
                <a:gdLst>
                  <a:gd name="connsiteX0" fmla="*/ 0 w 89535"/>
                  <a:gd name="connsiteY0" fmla="*/ 86360 h 86994"/>
                  <a:gd name="connsiteX1" fmla="*/ 0 w 89535"/>
                  <a:gd name="connsiteY1" fmla="*/ 76200 h 86994"/>
                  <a:gd name="connsiteX2" fmla="*/ 8890 w 89535"/>
                  <a:gd name="connsiteY2" fmla="*/ 74295 h 86994"/>
                  <a:gd name="connsiteX3" fmla="*/ 8890 w 89535"/>
                  <a:gd name="connsiteY3" fmla="*/ 12065 h 86994"/>
                  <a:gd name="connsiteX4" fmla="*/ 0 w 89535"/>
                  <a:gd name="connsiteY4" fmla="*/ 10160 h 86994"/>
                  <a:gd name="connsiteX5" fmla="*/ 0 w 89535"/>
                  <a:gd name="connsiteY5" fmla="*/ 0 h 86994"/>
                  <a:gd name="connsiteX6" fmla="*/ 8890 w 89535"/>
                  <a:gd name="connsiteY6" fmla="*/ 0 h 86994"/>
                  <a:gd name="connsiteX7" fmla="*/ 26670 w 89535"/>
                  <a:gd name="connsiteY7" fmla="*/ 0 h 86994"/>
                  <a:gd name="connsiteX8" fmla="*/ 64135 w 89535"/>
                  <a:gd name="connsiteY8" fmla="*/ 59690 h 86994"/>
                  <a:gd name="connsiteX9" fmla="*/ 64770 w 89535"/>
                  <a:gd name="connsiteY9" fmla="*/ 59690 h 86994"/>
                  <a:gd name="connsiteX10" fmla="*/ 64770 w 89535"/>
                  <a:gd name="connsiteY10" fmla="*/ 12065 h 86994"/>
                  <a:gd name="connsiteX11" fmla="*/ 53340 w 89535"/>
                  <a:gd name="connsiteY11" fmla="*/ 10795 h 86994"/>
                  <a:gd name="connsiteX12" fmla="*/ 53340 w 89535"/>
                  <a:gd name="connsiteY12" fmla="*/ 635 h 86994"/>
                  <a:gd name="connsiteX13" fmla="*/ 80010 w 89535"/>
                  <a:gd name="connsiteY13" fmla="*/ 635 h 86994"/>
                  <a:gd name="connsiteX14" fmla="*/ 89535 w 89535"/>
                  <a:gd name="connsiteY14" fmla="*/ 635 h 86994"/>
                  <a:gd name="connsiteX15" fmla="*/ 89535 w 89535"/>
                  <a:gd name="connsiteY15" fmla="*/ 10795 h 86994"/>
                  <a:gd name="connsiteX16" fmla="*/ 80010 w 89535"/>
                  <a:gd name="connsiteY16" fmla="*/ 12700 h 86994"/>
                  <a:gd name="connsiteX17" fmla="*/ 80010 w 89535"/>
                  <a:gd name="connsiteY17" fmla="*/ 86995 h 86994"/>
                  <a:gd name="connsiteX18" fmla="*/ 63500 w 89535"/>
                  <a:gd name="connsiteY18" fmla="*/ 86995 h 86994"/>
                  <a:gd name="connsiteX19" fmla="*/ 24765 w 89535"/>
                  <a:gd name="connsiteY19" fmla="*/ 27940 h 86994"/>
                  <a:gd name="connsiteX20" fmla="*/ 24130 w 89535"/>
                  <a:gd name="connsiteY20" fmla="*/ 27940 h 86994"/>
                  <a:gd name="connsiteX21" fmla="*/ 24130 w 89535"/>
                  <a:gd name="connsiteY21" fmla="*/ 74295 h 86994"/>
                  <a:gd name="connsiteX22" fmla="*/ 34925 w 89535"/>
                  <a:gd name="connsiteY22" fmla="*/ 76200 h 86994"/>
                  <a:gd name="connsiteX23" fmla="*/ 34925 w 89535"/>
                  <a:gd name="connsiteY23" fmla="*/ 86360 h 86994"/>
                  <a:gd name="connsiteX24" fmla="*/ 0 w 89535"/>
                  <a:gd name="connsiteY24" fmla="*/ 86360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535" h="86994">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340" y="10795"/>
                    </a:lnTo>
                    <a:lnTo>
                      <a:pt x="53340" y="635"/>
                    </a:lnTo>
                    <a:lnTo>
                      <a:pt x="80010" y="635"/>
                    </a:lnTo>
                    <a:lnTo>
                      <a:pt x="89535" y="635"/>
                    </a:lnTo>
                    <a:lnTo>
                      <a:pt x="89535" y="10795"/>
                    </a:lnTo>
                    <a:lnTo>
                      <a:pt x="80010" y="12700"/>
                    </a:lnTo>
                    <a:lnTo>
                      <a:pt x="80010" y="86995"/>
                    </a:lnTo>
                    <a:lnTo>
                      <a:pt x="63500" y="86995"/>
                    </a:lnTo>
                    <a:lnTo>
                      <a:pt x="24765" y="27940"/>
                    </a:lnTo>
                    <a:lnTo>
                      <a:pt x="24130" y="27940"/>
                    </a:lnTo>
                    <a:lnTo>
                      <a:pt x="24130" y="74295"/>
                    </a:lnTo>
                    <a:lnTo>
                      <a:pt x="34925" y="76200"/>
                    </a:lnTo>
                    <a:lnTo>
                      <a:pt x="34925" y="86360"/>
                    </a:lnTo>
                    <a:lnTo>
                      <a:pt x="0" y="86360"/>
                    </a:lnTo>
                    <a:close/>
                  </a:path>
                </a:pathLst>
              </a:custGeom>
              <a:solidFill>
                <a:srgbClr val="FFFFFF"/>
              </a:solidFill>
              <a:ln w="6350" cap="flat">
                <a:noFill/>
                <a:prstDash val="solid"/>
                <a:miter/>
              </a:ln>
            </p:spPr>
            <p:txBody>
              <a:bodyPr rtlCol="0" anchor="ctr"/>
              <a:lstStyle/>
              <a:p>
                <a:endParaRPr lang="en-IN"/>
              </a:p>
            </p:txBody>
          </p:sp>
        </p:grpSp>
        <p:grpSp>
          <p:nvGrpSpPr>
            <p:cNvPr id="177" name="Graphic 10">
              <a:extLst>
                <a:ext uri="{FF2B5EF4-FFF2-40B4-BE49-F238E27FC236}">
                  <a16:creationId xmlns:a16="http://schemas.microsoft.com/office/drawing/2014/main" xmlns="" id="{0FEC435D-FAE9-B3F1-E5F1-827CC79EE17D}"/>
                </a:ext>
              </a:extLst>
            </p:cNvPr>
            <p:cNvGrpSpPr/>
            <p:nvPr/>
          </p:nvGrpSpPr>
          <p:grpSpPr>
            <a:xfrm>
              <a:off x="801369" y="670559"/>
              <a:ext cx="329565" cy="234315"/>
              <a:chOff x="801369" y="670559"/>
              <a:chExt cx="329565" cy="234315"/>
            </a:xfrm>
            <a:solidFill>
              <a:srgbClr val="FFFFFF"/>
            </a:solidFill>
          </p:grpSpPr>
          <p:sp>
            <p:nvSpPr>
              <p:cNvPr id="178" name="Freeform: Shape 177">
                <a:extLst>
                  <a:ext uri="{FF2B5EF4-FFF2-40B4-BE49-F238E27FC236}">
                    <a16:creationId xmlns:a16="http://schemas.microsoft.com/office/drawing/2014/main" xmlns="" id="{E7B2D05F-7D5B-DED0-64A8-0F36F298EA2E}"/>
                  </a:ext>
                </a:extLst>
              </p:cNvPr>
              <p:cNvSpPr/>
              <p:nvPr/>
            </p:nvSpPr>
            <p:spPr>
              <a:xfrm>
                <a:off x="801369" y="671830"/>
                <a:ext cx="161290" cy="229234"/>
              </a:xfrm>
              <a:custGeom>
                <a:avLst/>
                <a:gdLst>
                  <a:gd name="connsiteX0" fmla="*/ 160020 w 161290"/>
                  <a:gd name="connsiteY0" fmla="*/ 229235 h 229234"/>
                  <a:gd name="connsiteX1" fmla="*/ 4445 w 161290"/>
                  <a:gd name="connsiteY1" fmla="*/ 229235 h 229234"/>
                  <a:gd name="connsiteX2" fmla="*/ 4445 w 161290"/>
                  <a:gd name="connsiteY2" fmla="*/ 198120 h 229234"/>
                  <a:gd name="connsiteX3" fmla="*/ 78105 w 161290"/>
                  <a:gd name="connsiteY3" fmla="*/ 120015 h 229234"/>
                  <a:gd name="connsiteX4" fmla="*/ 100330 w 161290"/>
                  <a:gd name="connsiteY4" fmla="*/ 91440 h 229234"/>
                  <a:gd name="connsiteX5" fmla="*/ 107315 w 161290"/>
                  <a:gd name="connsiteY5" fmla="*/ 67945 h 229234"/>
                  <a:gd name="connsiteX6" fmla="*/ 99695 w 161290"/>
                  <a:gd name="connsiteY6" fmla="*/ 44450 h 229234"/>
                  <a:gd name="connsiteX7" fmla="*/ 78105 w 161290"/>
                  <a:gd name="connsiteY7" fmla="*/ 35560 h 229234"/>
                  <a:gd name="connsiteX8" fmla="*/ 53975 w 161290"/>
                  <a:gd name="connsiteY8" fmla="*/ 46355 h 229234"/>
                  <a:gd name="connsiteX9" fmla="*/ 45085 w 161290"/>
                  <a:gd name="connsiteY9" fmla="*/ 74295 h 229234"/>
                  <a:gd name="connsiteX10" fmla="*/ 0 w 161290"/>
                  <a:gd name="connsiteY10" fmla="*/ 74295 h 229234"/>
                  <a:gd name="connsiteX11" fmla="*/ 10160 w 161290"/>
                  <a:gd name="connsiteY11" fmla="*/ 36195 h 229234"/>
                  <a:gd name="connsiteX12" fmla="*/ 38100 w 161290"/>
                  <a:gd name="connsiteY12" fmla="*/ 9525 h 229234"/>
                  <a:gd name="connsiteX13" fmla="*/ 79375 w 161290"/>
                  <a:gd name="connsiteY13" fmla="*/ 0 h 229234"/>
                  <a:gd name="connsiteX14" fmla="*/ 133985 w 161290"/>
                  <a:gd name="connsiteY14" fmla="*/ 17145 h 229234"/>
                  <a:gd name="connsiteX15" fmla="*/ 153670 w 161290"/>
                  <a:gd name="connsiteY15" fmla="*/ 64770 h 229234"/>
                  <a:gd name="connsiteX16" fmla="*/ 144780 w 161290"/>
                  <a:gd name="connsiteY16" fmla="*/ 99060 h 229234"/>
                  <a:gd name="connsiteX17" fmla="*/ 114935 w 161290"/>
                  <a:gd name="connsiteY17" fmla="*/ 139700 h 229234"/>
                  <a:gd name="connsiteX18" fmla="*/ 63500 w 161290"/>
                  <a:gd name="connsiteY18" fmla="*/ 194310 h 229234"/>
                  <a:gd name="connsiteX19" fmla="*/ 161290 w 161290"/>
                  <a:gd name="connsiteY19" fmla="*/ 194310 h 229234"/>
                  <a:gd name="connsiteX20" fmla="*/ 161290 w 161290"/>
                  <a:gd name="connsiteY20" fmla="*/ 229235 h 22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290" h="229234">
                    <a:moveTo>
                      <a:pt x="160020" y="229235"/>
                    </a:moveTo>
                    <a:lnTo>
                      <a:pt x="4445" y="229235"/>
                    </a:lnTo>
                    <a:lnTo>
                      <a:pt x="4445" y="198120"/>
                    </a:lnTo>
                    <a:lnTo>
                      <a:pt x="78105" y="120015"/>
                    </a:lnTo>
                    <a:cubicBezTo>
                      <a:pt x="88265" y="109220"/>
                      <a:pt x="95885" y="99060"/>
                      <a:pt x="100330" y="91440"/>
                    </a:cubicBezTo>
                    <a:cubicBezTo>
                      <a:pt x="105410" y="83185"/>
                      <a:pt x="107315" y="75565"/>
                      <a:pt x="107315" y="67945"/>
                    </a:cubicBezTo>
                    <a:cubicBezTo>
                      <a:pt x="107315" y="57785"/>
                      <a:pt x="104775" y="50165"/>
                      <a:pt x="99695" y="44450"/>
                    </a:cubicBezTo>
                    <a:cubicBezTo>
                      <a:pt x="94615" y="38735"/>
                      <a:pt x="86995" y="35560"/>
                      <a:pt x="78105" y="35560"/>
                    </a:cubicBezTo>
                    <a:cubicBezTo>
                      <a:pt x="67945" y="35560"/>
                      <a:pt x="59690" y="39370"/>
                      <a:pt x="53975" y="46355"/>
                    </a:cubicBezTo>
                    <a:cubicBezTo>
                      <a:pt x="48260" y="53340"/>
                      <a:pt x="45085" y="62865"/>
                      <a:pt x="45085" y="74295"/>
                    </a:cubicBezTo>
                    <a:lnTo>
                      <a:pt x="0" y="74295"/>
                    </a:lnTo>
                    <a:cubicBezTo>
                      <a:pt x="0" y="60325"/>
                      <a:pt x="3175" y="47625"/>
                      <a:pt x="10160" y="36195"/>
                    </a:cubicBezTo>
                    <a:cubicBezTo>
                      <a:pt x="16510" y="24765"/>
                      <a:pt x="26035" y="15875"/>
                      <a:pt x="38100" y="9525"/>
                    </a:cubicBezTo>
                    <a:cubicBezTo>
                      <a:pt x="50165" y="3175"/>
                      <a:pt x="64135" y="0"/>
                      <a:pt x="79375" y="0"/>
                    </a:cubicBezTo>
                    <a:cubicBezTo>
                      <a:pt x="102870" y="0"/>
                      <a:pt x="121285" y="5715"/>
                      <a:pt x="133985" y="17145"/>
                    </a:cubicBezTo>
                    <a:cubicBezTo>
                      <a:pt x="146685" y="28575"/>
                      <a:pt x="153670" y="44450"/>
                      <a:pt x="153670" y="64770"/>
                    </a:cubicBezTo>
                    <a:cubicBezTo>
                      <a:pt x="153670" y="76200"/>
                      <a:pt x="150495" y="87630"/>
                      <a:pt x="144780" y="99060"/>
                    </a:cubicBezTo>
                    <a:cubicBezTo>
                      <a:pt x="139065" y="110490"/>
                      <a:pt x="128905" y="124460"/>
                      <a:pt x="114935" y="139700"/>
                    </a:cubicBezTo>
                    <a:lnTo>
                      <a:pt x="63500" y="194310"/>
                    </a:lnTo>
                    <a:lnTo>
                      <a:pt x="161290" y="194310"/>
                    </a:lnTo>
                    <a:lnTo>
                      <a:pt x="161290" y="229235"/>
                    </a:lnTo>
                    <a:close/>
                  </a:path>
                </a:pathLst>
              </a:custGeom>
              <a:solidFill>
                <a:srgbClr val="FFFFFF"/>
              </a:solidFill>
              <a:ln w="6350" cap="flat">
                <a:no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xmlns="" id="{6B9C81F2-B008-A0B3-33D4-CBD961C09D19}"/>
                  </a:ext>
                </a:extLst>
              </p:cNvPr>
              <p:cNvSpPr/>
              <p:nvPr/>
            </p:nvSpPr>
            <p:spPr>
              <a:xfrm>
                <a:off x="977264" y="670559"/>
                <a:ext cx="153670" cy="234315"/>
              </a:xfrm>
              <a:custGeom>
                <a:avLst/>
                <a:gdLst>
                  <a:gd name="connsiteX0" fmla="*/ 153670 w 153670"/>
                  <a:gd name="connsiteY0" fmla="*/ 137160 h 234315"/>
                  <a:gd name="connsiteX1" fmla="*/ 133985 w 153670"/>
                  <a:gd name="connsiteY1" fmla="*/ 209550 h 234315"/>
                  <a:gd name="connsiteX2" fmla="*/ 76835 w 153670"/>
                  <a:gd name="connsiteY2" fmla="*/ 234315 h 234315"/>
                  <a:gd name="connsiteX3" fmla="*/ 20320 w 153670"/>
                  <a:gd name="connsiteY3" fmla="*/ 209550 h 234315"/>
                  <a:gd name="connsiteX4" fmla="*/ 0 w 153670"/>
                  <a:gd name="connsiteY4" fmla="*/ 139065 h 234315"/>
                  <a:gd name="connsiteX5" fmla="*/ 0 w 153670"/>
                  <a:gd name="connsiteY5" fmla="*/ 97155 h 234315"/>
                  <a:gd name="connsiteX6" fmla="*/ 19685 w 153670"/>
                  <a:gd name="connsiteY6" fmla="*/ 24765 h 234315"/>
                  <a:gd name="connsiteX7" fmla="*/ 76835 w 153670"/>
                  <a:gd name="connsiteY7" fmla="*/ 0 h 234315"/>
                  <a:gd name="connsiteX8" fmla="*/ 133350 w 153670"/>
                  <a:gd name="connsiteY8" fmla="*/ 24130 h 234315"/>
                  <a:gd name="connsiteX9" fmla="*/ 153670 w 153670"/>
                  <a:gd name="connsiteY9" fmla="*/ 93980 h 234315"/>
                  <a:gd name="connsiteX10" fmla="*/ 153670 w 153670"/>
                  <a:gd name="connsiteY10" fmla="*/ 137160 h 234315"/>
                  <a:gd name="connsiteX11" fmla="*/ 108585 w 153670"/>
                  <a:gd name="connsiteY11" fmla="*/ 90805 h 234315"/>
                  <a:gd name="connsiteX12" fmla="*/ 100965 w 153670"/>
                  <a:gd name="connsiteY12" fmla="*/ 49530 h 234315"/>
                  <a:gd name="connsiteX13" fmla="*/ 76835 w 153670"/>
                  <a:gd name="connsiteY13" fmla="*/ 36830 h 234315"/>
                  <a:gd name="connsiteX14" fmla="*/ 53340 w 153670"/>
                  <a:gd name="connsiteY14" fmla="*/ 48895 h 234315"/>
                  <a:gd name="connsiteX15" fmla="*/ 45085 w 153670"/>
                  <a:gd name="connsiteY15" fmla="*/ 86995 h 234315"/>
                  <a:gd name="connsiteX16" fmla="*/ 45085 w 153670"/>
                  <a:gd name="connsiteY16" fmla="*/ 142240 h 234315"/>
                  <a:gd name="connsiteX17" fmla="*/ 52705 w 153670"/>
                  <a:gd name="connsiteY17" fmla="*/ 183515 h 234315"/>
                  <a:gd name="connsiteX18" fmla="*/ 76835 w 153670"/>
                  <a:gd name="connsiteY18" fmla="*/ 196850 h 234315"/>
                  <a:gd name="connsiteX19" fmla="*/ 100965 w 153670"/>
                  <a:gd name="connsiteY19" fmla="*/ 184150 h 234315"/>
                  <a:gd name="connsiteX20" fmla="*/ 108585 w 153670"/>
                  <a:gd name="connsiteY20" fmla="*/ 144780 h 234315"/>
                  <a:gd name="connsiteX21" fmla="*/ 108585 w 153670"/>
                  <a:gd name="connsiteY21" fmla="*/ 90805 h 23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670" h="234315">
                    <a:moveTo>
                      <a:pt x="153670" y="137160"/>
                    </a:moveTo>
                    <a:cubicBezTo>
                      <a:pt x="153670" y="168275"/>
                      <a:pt x="147320" y="192405"/>
                      <a:pt x="133985" y="209550"/>
                    </a:cubicBezTo>
                    <a:cubicBezTo>
                      <a:pt x="121285" y="226060"/>
                      <a:pt x="102235" y="234315"/>
                      <a:pt x="76835" y="234315"/>
                    </a:cubicBezTo>
                    <a:cubicBezTo>
                      <a:pt x="52070" y="234315"/>
                      <a:pt x="33020" y="226060"/>
                      <a:pt x="20320" y="209550"/>
                    </a:cubicBezTo>
                    <a:cubicBezTo>
                      <a:pt x="6985" y="193040"/>
                      <a:pt x="635" y="169545"/>
                      <a:pt x="0" y="139065"/>
                    </a:cubicBezTo>
                    <a:lnTo>
                      <a:pt x="0" y="97155"/>
                    </a:lnTo>
                    <a:cubicBezTo>
                      <a:pt x="0" y="65405"/>
                      <a:pt x="6350" y="41275"/>
                      <a:pt x="19685" y="24765"/>
                    </a:cubicBezTo>
                    <a:cubicBezTo>
                      <a:pt x="33020" y="8255"/>
                      <a:pt x="52070" y="0"/>
                      <a:pt x="76835" y="0"/>
                    </a:cubicBezTo>
                    <a:cubicBezTo>
                      <a:pt x="101600" y="0"/>
                      <a:pt x="120650" y="8255"/>
                      <a:pt x="133350" y="24130"/>
                    </a:cubicBezTo>
                    <a:cubicBezTo>
                      <a:pt x="146685" y="40640"/>
                      <a:pt x="153035" y="63500"/>
                      <a:pt x="153670" y="93980"/>
                    </a:cubicBezTo>
                    <a:lnTo>
                      <a:pt x="153670" y="137160"/>
                    </a:lnTo>
                    <a:close/>
                    <a:moveTo>
                      <a:pt x="108585" y="90805"/>
                    </a:moveTo>
                    <a:cubicBezTo>
                      <a:pt x="108585" y="71755"/>
                      <a:pt x="106045" y="58420"/>
                      <a:pt x="100965" y="49530"/>
                    </a:cubicBezTo>
                    <a:cubicBezTo>
                      <a:pt x="95885" y="40640"/>
                      <a:pt x="87630" y="36830"/>
                      <a:pt x="76835" y="36830"/>
                    </a:cubicBezTo>
                    <a:cubicBezTo>
                      <a:pt x="66040" y="36830"/>
                      <a:pt x="58420" y="40640"/>
                      <a:pt x="53340" y="48895"/>
                    </a:cubicBezTo>
                    <a:cubicBezTo>
                      <a:pt x="48260" y="57150"/>
                      <a:pt x="45720" y="69850"/>
                      <a:pt x="45085" y="86995"/>
                    </a:cubicBezTo>
                    <a:lnTo>
                      <a:pt x="45085" y="142240"/>
                    </a:lnTo>
                    <a:cubicBezTo>
                      <a:pt x="45085" y="160655"/>
                      <a:pt x="47625" y="174625"/>
                      <a:pt x="52705" y="183515"/>
                    </a:cubicBezTo>
                    <a:cubicBezTo>
                      <a:pt x="57785" y="192405"/>
                      <a:pt x="66040" y="196850"/>
                      <a:pt x="76835" y="196850"/>
                    </a:cubicBezTo>
                    <a:cubicBezTo>
                      <a:pt x="87630" y="196850"/>
                      <a:pt x="95885" y="192405"/>
                      <a:pt x="100965" y="184150"/>
                    </a:cubicBezTo>
                    <a:cubicBezTo>
                      <a:pt x="106045" y="175260"/>
                      <a:pt x="108585" y="162560"/>
                      <a:pt x="108585" y="144780"/>
                    </a:cubicBezTo>
                    <a:lnTo>
                      <a:pt x="108585" y="90805"/>
                    </a:lnTo>
                    <a:close/>
                  </a:path>
                </a:pathLst>
              </a:custGeom>
              <a:solidFill>
                <a:srgbClr val="FFFFFF"/>
              </a:solidFill>
              <a:ln w="6350" cap="flat">
                <a:noFill/>
                <a:prstDash val="solid"/>
                <a:miter/>
              </a:ln>
            </p:spPr>
            <p:txBody>
              <a:bodyPr rtlCol="0" anchor="ctr"/>
              <a:lstStyle/>
              <a:p>
                <a:endParaRPr lang="en-IN"/>
              </a:p>
            </p:txBody>
          </p:sp>
        </p:grpSp>
        <p:grpSp>
          <p:nvGrpSpPr>
            <p:cNvPr id="180" name="Graphic 10">
              <a:extLst>
                <a:ext uri="{FF2B5EF4-FFF2-40B4-BE49-F238E27FC236}">
                  <a16:creationId xmlns:a16="http://schemas.microsoft.com/office/drawing/2014/main" xmlns="" id="{8BE70827-1438-A527-0296-C2A46FCD77F2}"/>
                </a:ext>
              </a:extLst>
            </p:cNvPr>
            <p:cNvGrpSpPr/>
            <p:nvPr/>
          </p:nvGrpSpPr>
          <p:grpSpPr>
            <a:xfrm>
              <a:off x="1191894" y="680084"/>
              <a:ext cx="539750" cy="215265"/>
              <a:chOff x="1191894" y="680084"/>
              <a:chExt cx="539750" cy="215265"/>
            </a:xfrm>
            <a:solidFill>
              <a:srgbClr val="FFFFFF"/>
            </a:solidFill>
          </p:grpSpPr>
          <p:sp>
            <p:nvSpPr>
              <p:cNvPr id="181" name="Freeform: Shape 180">
                <a:extLst>
                  <a:ext uri="{FF2B5EF4-FFF2-40B4-BE49-F238E27FC236}">
                    <a16:creationId xmlns:a16="http://schemas.microsoft.com/office/drawing/2014/main" xmlns="" id="{82754C03-F7EA-CCF7-D975-470810B3479B}"/>
                  </a:ext>
                </a:extLst>
              </p:cNvPr>
              <p:cNvSpPr/>
              <p:nvPr/>
            </p:nvSpPr>
            <p:spPr>
              <a:xfrm>
                <a:off x="1192530" y="680719"/>
                <a:ext cx="48894" cy="54610"/>
              </a:xfrm>
              <a:custGeom>
                <a:avLst/>
                <a:gdLst>
                  <a:gd name="connsiteX0" fmla="*/ 14605 w 48894"/>
                  <a:gd name="connsiteY0" fmla="*/ 54610 h 54610"/>
                  <a:gd name="connsiteX1" fmla="*/ 14605 w 48894"/>
                  <a:gd name="connsiteY1" fmla="*/ 49530 h 54610"/>
                  <a:gd name="connsiteX2" fmla="*/ 20955 w 48894"/>
                  <a:gd name="connsiteY2" fmla="*/ 48260 h 54610"/>
                  <a:gd name="connsiteX3" fmla="*/ 20955 w 48894"/>
                  <a:gd name="connsiteY3" fmla="*/ 34290 h 54610"/>
                  <a:gd name="connsiteX4" fmla="*/ 4445 w 48894"/>
                  <a:gd name="connsiteY4" fmla="*/ 5080 h 54610"/>
                  <a:gd name="connsiteX5" fmla="*/ 0 w 48894"/>
                  <a:gd name="connsiteY5" fmla="*/ 4445 h 54610"/>
                  <a:gd name="connsiteX6" fmla="*/ 0 w 48894"/>
                  <a:gd name="connsiteY6" fmla="*/ 0 h 54610"/>
                  <a:gd name="connsiteX7" fmla="*/ 18415 w 48894"/>
                  <a:gd name="connsiteY7" fmla="*/ 0 h 54610"/>
                  <a:gd name="connsiteX8" fmla="*/ 18415 w 48894"/>
                  <a:gd name="connsiteY8" fmla="*/ 4445 h 54610"/>
                  <a:gd name="connsiteX9" fmla="*/ 12065 w 48894"/>
                  <a:gd name="connsiteY9" fmla="*/ 5080 h 54610"/>
                  <a:gd name="connsiteX10" fmla="*/ 23495 w 48894"/>
                  <a:gd name="connsiteY10" fmla="*/ 26670 h 54610"/>
                  <a:gd name="connsiteX11" fmla="*/ 24130 w 48894"/>
                  <a:gd name="connsiteY11" fmla="*/ 27940 h 54610"/>
                  <a:gd name="connsiteX12" fmla="*/ 24130 w 48894"/>
                  <a:gd name="connsiteY12" fmla="*/ 27940 h 54610"/>
                  <a:gd name="connsiteX13" fmla="*/ 24765 w 48894"/>
                  <a:gd name="connsiteY13" fmla="*/ 26670 h 54610"/>
                  <a:gd name="connsiteX14" fmla="*/ 36830 w 48894"/>
                  <a:gd name="connsiteY14" fmla="*/ 5080 h 54610"/>
                  <a:gd name="connsiteX15" fmla="*/ 30480 w 48894"/>
                  <a:gd name="connsiteY15" fmla="*/ 4445 h 54610"/>
                  <a:gd name="connsiteX16" fmla="*/ 30480 w 48894"/>
                  <a:gd name="connsiteY16" fmla="*/ 0 h 54610"/>
                  <a:gd name="connsiteX17" fmla="*/ 48895 w 48894"/>
                  <a:gd name="connsiteY17" fmla="*/ 0 h 54610"/>
                  <a:gd name="connsiteX18" fmla="*/ 48895 w 48894"/>
                  <a:gd name="connsiteY18" fmla="*/ 4445 h 54610"/>
                  <a:gd name="connsiteX19" fmla="*/ 44450 w 48894"/>
                  <a:gd name="connsiteY19" fmla="*/ 5080 h 54610"/>
                  <a:gd name="connsiteX20" fmla="*/ 27940 w 48894"/>
                  <a:gd name="connsiteY20" fmla="*/ 33655 h 54610"/>
                  <a:gd name="connsiteX21" fmla="*/ 27940 w 48894"/>
                  <a:gd name="connsiteY21" fmla="*/ 48260 h 54610"/>
                  <a:gd name="connsiteX22" fmla="*/ 34290 w 48894"/>
                  <a:gd name="connsiteY22" fmla="*/ 49530 h 54610"/>
                  <a:gd name="connsiteX23" fmla="*/ 34290 w 48894"/>
                  <a:gd name="connsiteY23" fmla="*/ 53975 h 54610"/>
                  <a:gd name="connsiteX24" fmla="*/ 14605 w 48894"/>
                  <a:gd name="connsiteY24" fmla="*/ 53975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894" h="54610">
                    <a:moveTo>
                      <a:pt x="14605" y="54610"/>
                    </a:moveTo>
                    <a:lnTo>
                      <a:pt x="14605" y="49530"/>
                    </a:lnTo>
                    <a:lnTo>
                      <a:pt x="20955" y="48260"/>
                    </a:lnTo>
                    <a:lnTo>
                      <a:pt x="20955" y="34290"/>
                    </a:lnTo>
                    <a:lnTo>
                      <a:pt x="4445" y="5080"/>
                    </a:lnTo>
                    <a:lnTo>
                      <a:pt x="0" y="4445"/>
                    </a:lnTo>
                    <a:lnTo>
                      <a:pt x="0" y="0"/>
                    </a:lnTo>
                    <a:lnTo>
                      <a:pt x="18415" y="0"/>
                    </a:lnTo>
                    <a:lnTo>
                      <a:pt x="18415" y="4445"/>
                    </a:lnTo>
                    <a:lnTo>
                      <a:pt x="12065" y="5080"/>
                    </a:lnTo>
                    <a:lnTo>
                      <a:pt x="23495" y="26670"/>
                    </a:lnTo>
                    <a:lnTo>
                      <a:pt x="24130" y="27940"/>
                    </a:lnTo>
                    <a:lnTo>
                      <a:pt x="24130" y="27940"/>
                    </a:lnTo>
                    <a:lnTo>
                      <a:pt x="24765" y="26670"/>
                    </a:lnTo>
                    <a:lnTo>
                      <a:pt x="36830" y="5080"/>
                    </a:lnTo>
                    <a:lnTo>
                      <a:pt x="30480" y="4445"/>
                    </a:lnTo>
                    <a:lnTo>
                      <a:pt x="30480" y="0"/>
                    </a:lnTo>
                    <a:lnTo>
                      <a:pt x="48895" y="0"/>
                    </a:lnTo>
                    <a:lnTo>
                      <a:pt x="48895" y="4445"/>
                    </a:lnTo>
                    <a:lnTo>
                      <a:pt x="44450" y="5080"/>
                    </a:lnTo>
                    <a:lnTo>
                      <a:pt x="27940" y="33655"/>
                    </a:lnTo>
                    <a:lnTo>
                      <a:pt x="27940" y="48260"/>
                    </a:lnTo>
                    <a:lnTo>
                      <a:pt x="34290" y="49530"/>
                    </a:lnTo>
                    <a:lnTo>
                      <a:pt x="34290" y="53975"/>
                    </a:lnTo>
                    <a:lnTo>
                      <a:pt x="14605" y="53975"/>
                    </a:lnTo>
                    <a:close/>
                  </a:path>
                </a:pathLst>
              </a:custGeom>
              <a:solidFill>
                <a:srgbClr val="FFFFFF"/>
              </a:solidFill>
              <a:ln w="6350" cap="flat">
                <a:noFill/>
                <a:prstDash val="solid"/>
                <a:miter/>
              </a:ln>
            </p:spPr>
            <p:txBody>
              <a:bodyPr rtlCol="0" anchor="ctr"/>
              <a:lstStyle/>
              <a:p>
                <a:endParaRPr lang="en-IN"/>
              </a:p>
            </p:txBody>
          </p:sp>
          <p:sp>
            <p:nvSpPr>
              <p:cNvPr id="182" name="Freeform: Shape 181">
                <a:extLst>
                  <a:ext uri="{FF2B5EF4-FFF2-40B4-BE49-F238E27FC236}">
                    <a16:creationId xmlns:a16="http://schemas.microsoft.com/office/drawing/2014/main" xmlns="" id="{6C5177F4-89B3-04D5-AEB3-D8463484E788}"/>
                  </a:ext>
                </a:extLst>
              </p:cNvPr>
              <p:cNvSpPr/>
              <p:nvPr/>
            </p:nvSpPr>
            <p:spPr>
              <a:xfrm>
                <a:off x="1247775" y="680719"/>
                <a:ext cx="40639" cy="54610"/>
              </a:xfrm>
              <a:custGeom>
                <a:avLst/>
                <a:gdLst>
                  <a:gd name="connsiteX0" fmla="*/ 0 w 40639"/>
                  <a:gd name="connsiteY0" fmla="*/ 54610 h 54610"/>
                  <a:gd name="connsiteX1" fmla="*/ 0 w 40639"/>
                  <a:gd name="connsiteY1" fmla="*/ 49530 h 54610"/>
                  <a:gd name="connsiteX2" fmla="*/ 6350 w 40639"/>
                  <a:gd name="connsiteY2" fmla="*/ 48260 h 54610"/>
                  <a:gd name="connsiteX3" fmla="*/ 6350 w 40639"/>
                  <a:gd name="connsiteY3" fmla="*/ 5715 h 54610"/>
                  <a:gd name="connsiteX4" fmla="*/ 0 w 40639"/>
                  <a:gd name="connsiteY4" fmla="*/ 4445 h 54610"/>
                  <a:gd name="connsiteX5" fmla="*/ 0 w 40639"/>
                  <a:gd name="connsiteY5" fmla="*/ 0 h 54610"/>
                  <a:gd name="connsiteX6" fmla="*/ 40005 w 40639"/>
                  <a:gd name="connsiteY6" fmla="*/ 0 h 54610"/>
                  <a:gd name="connsiteX7" fmla="*/ 40005 w 40639"/>
                  <a:gd name="connsiteY7" fmla="*/ 13335 h 54610"/>
                  <a:gd name="connsiteX8" fmla="*/ 34290 w 40639"/>
                  <a:gd name="connsiteY8" fmla="*/ 13335 h 54610"/>
                  <a:gd name="connsiteX9" fmla="*/ 33655 w 40639"/>
                  <a:gd name="connsiteY9" fmla="*/ 5715 h 54610"/>
                  <a:gd name="connsiteX10" fmla="*/ 13335 w 40639"/>
                  <a:gd name="connsiteY10" fmla="*/ 5715 h 54610"/>
                  <a:gd name="connsiteX11" fmla="*/ 13335 w 40639"/>
                  <a:gd name="connsiteY11" fmla="*/ 23495 h 54610"/>
                  <a:gd name="connsiteX12" fmla="*/ 33655 w 40639"/>
                  <a:gd name="connsiteY12" fmla="*/ 23495 h 54610"/>
                  <a:gd name="connsiteX13" fmla="*/ 33655 w 40639"/>
                  <a:gd name="connsiteY13" fmla="*/ 29210 h 54610"/>
                  <a:gd name="connsiteX14" fmla="*/ 13335 w 40639"/>
                  <a:gd name="connsiteY14" fmla="*/ 29210 h 54610"/>
                  <a:gd name="connsiteX15" fmla="*/ 13335 w 40639"/>
                  <a:gd name="connsiteY15" fmla="*/ 48895 h 54610"/>
                  <a:gd name="connsiteX16" fmla="*/ 34290 w 40639"/>
                  <a:gd name="connsiteY16" fmla="*/ 48895 h 54610"/>
                  <a:gd name="connsiteX17" fmla="*/ 34925 w 40639"/>
                  <a:gd name="connsiteY17" fmla="*/ 41275 h 54610"/>
                  <a:gd name="connsiteX18" fmla="*/ 40640 w 40639"/>
                  <a:gd name="connsiteY18" fmla="*/ 41275 h 54610"/>
                  <a:gd name="connsiteX19" fmla="*/ 40640 w 40639"/>
                  <a:gd name="connsiteY19" fmla="*/ 54610 h 54610"/>
                  <a:gd name="connsiteX20" fmla="*/ 0 w 40639"/>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10">
                    <a:moveTo>
                      <a:pt x="0" y="54610"/>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xmlns="" id="{C45F09A4-7CCC-C2F8-0C14-FF2410E9B18C}"/>
                  </a:ext>
                </a:extLst>
              </p:cNvPr>
              <p:cNvSpPr/>
              <p:nvPr/>
            </p:nvSpPr>
            <p:spPr>
              <a:xfrm>
                <a:off x="1297305" y="680719"/>
                <a:ext cx="51434" cy="54610"/>
              </a:xfrm>
              <a:custGeom>
                <a:avLst/>
                <a:gdLst>
                  <a:gd name="connsiteX0" fmla="*/ 0 w 51434"/>
                  <a:gd name="connsiteY0" fmla="*/ 54610 h 54610"/>
                  <a:gd name="connsiteX1" fmla="*/ 0 w 51434"/>
                  <a:gd name="connsiteY1" fmla="*/ 49530 h 54610"/>
                  <a:gd name="connsiteX2" fmla="*/ 3810 w 51434"/>
                  <a:gd name="connsiteY2" fmla="*/ 48895 h 54610"/>
                  <a:gd name="connsiteX3" fmla="*/ 22860 w 51434"/>
                  <a:gd name="connsiteY3" fmla="*/ 0 h 54610"/>
                  <a:gd name="connsiteX4" fmla="*/ 29210 w 51434"/>
                  <a:gd name="connsiteY4" fmla="*/ 0 h 54610"/>
                  <a:gd name="connsiteX5" fmla="*/ 47625 w 51434"/>
                  <a:gd name="connsiteY5" fmla="*/ 48895 h 54610"/>
                  <a:gd name="connsiteX6" fmla="*/ 51435 w 51434"/>
                  <a:gd name="connsiteY6" fmla="*/ 49530 h 54610"/>
                  <a:gd name="connsiteX7" fmla="*/ 51435 w 51434"/>
                  <a:gd name="connsiteY7" fmla="*/ 53975 h 54610"/>
                  <a:gd name="connsiteX8" fmla="*/ 36195 w 51434"/>
                  <a:gd name="connsiteY8" fmla="*/ 53975 h 54610"/>
                  <a:gd name="connsiteX9" fmla="*/ 36195 w 51434"/>
                  <a:gd name="connsiteY9" fmla="*/ 49530 h 54610"/>
                  <a:gd name="connsiteX10" fmla="*/ 40005 w 51434"/>
                  <a:gd name="connsiteY10" fmla="*/ 48895 h 54610"/>
                  <a:gd name="connsiteX11" fmla="*/ 36195 w 51434"/>
                  <a:gd name="connsiteY11" fmla="*/ 38735 h 54610"/>
                  <a:gd name="connsiteX12" fmla="*/ 14605 w 51434"/>
                  <a:gd name="connsiteY12" fmla="*/ 38735 h 54610"/>
                  <a:gd name="connsiteX13" fmla="*/ 10795 w 51434"/>
                  <a:gd name="connsiteY13" fmla="*/ 48895 h 54610"/>
                  <a:gd name="connsiteX14" fmla="*/ 14605 w 51434"/>
                  <a:gd name="connsiteY14" fmla="*/ 49530 h 54610"/>
                  <a:gd name="connsiteX15" fmla="*/ 14605 w 51434"/>
                  <a:gd name="connsiteY15" fmla="*/ 53975 h 54610"/>
                  <a:gd name="connsiteX16" fmla="*/ 0 w 51434"/>
                  <a:gd name="connsiteY16" fmla="*/ 53975 h 54610"/>
                  <a:gd name="connsiteX17" fmla="*/ 17145 w 51434"/>
                  <a:gd name="connsiteY17" fmla="*/ 33020 h 54610"/>
                  <a:gd name="connsiteX18" fmla="*/ 34290 w 51434"/>
                  <a:gd name="connsiteY18" fmla="*/ 33020 h 54610"/>
                  <a:gd name="connsiteX19" fmla="*/ 26035 w 51434"/>
                  <a:gd name="connsiteY19" fmla="*/ 10795 h 54610"/>
                  <a:gd name="connsiteX20" fmla="*/ 25400 w 51434"/>
                  <a:gd name="connsiteY20" fmla="*/ 9525 h 54610"/>
                  <a:gd name="connsiteX21" fmla="*/ 25400 w 51434"/>
                  <a:gd name="connsiteY21" fmla="*/ 9525 h 54610"/>
                  <a:gd name="connsiteX22" fmla="*/ 24765 w 51434"/>
                  <a:gd name="connsiteY22" fmla="*/ 10795 h 54610"/>
                  <a:gd name="connsiteX23" fmla="*/ 17145 w 51434"/>
                  <a:gd name="connsiteY23" fmla="*/ 3302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4" h="54610">
                    <a:moveTo>
                      <a:pt x="0" y="54610"/>
                    </a:moveTo>
                    <a:lnTo>
                      <a:pt x="0" y="49530"/>
                    </a:lnTo>
                    <a:lnTo>
                      <a:pt x="3810" y="48895"/>
                    </a:lnTo>
                    <a:lnTo>
                      <a:pt x="22860" y="0"/>
                    </a:lnTo>
                    <a:lnTo>
                      <a:pt x="29210" y="0"/>
                    </a:lnTo>
                    <a:lnTo>
                      <a:pt x="47625" y="48895"/>
                    </a:lnTo>
                    <a:lnTo>
                      <a:pt x="51435" y="49530"/>
                    </a:lnTo>
                    <a:lnTo>
                      <a:pt x="51435" y="53975"/>
                    </a:lnTo>
                    <a:lnTo>
                      <a:pt x="36195" y="53975"/>
                    </a:lnTo>
                    <a:lnTo>
                      <a:pt x="36195" y="49530"/>
                    </a:lnTo>
                    <a:lnTo>
                      <a:pt x="40005" y="48895"/>
                    </a:lnTo>
                    <a:lnTo>
                      <a:pt x="36195" y="38735"/>
                    </a:lnTo>
                    <a:lnTo>
                      <a:pt x="14605" y="38735"/>
                    </a:lnTo>
                    <a:lnTo>
                      <a:pt x="10795" y="48895"/>
                    </a:lnTo>
                    <a:lnTo>
                      <a:pt x="14605" y="49530"/>
                    </a:lnTo>
                    <a:lnTo>
                      <a:pt x="14605" y="53975"/>
                    </a:lnTo>
                    <a:lnTo>
                      <a:pt x="0" y="53975"/>
                    </a:lnTo>
                    <a:close/>
                    <a:moveTo>
                      <a:pt x="17145" y="33020"/>
                    </a:moveTo>
                    <a:lnTo>
                      <a:pt x="34290" y="33020"/>
                    </a:lnTo>
                    <a:lnTo>
                      <a:pt x="26035" y="10795"/>
                    </a:lnTo>
                    <a:lnTo>
                      <a:pt x="25400" y="9525"/>
                    </a:lnTo>
                    <a:lnTo>
                      <a:pt x="25400" y="9525"/>
                    </a:lnTo>
                    <a:lnTo>
                      <a:pt x="24765" y="10795"/>
                    </a:lnTo>
                    <a:lnTo>
                      <a:pt x="17145" y="33020"/>
                    </a:lnTo>
                    <a:close/>
                  </a:path>
                </a:pathLst>
              </a:custGeom>
              <a:solidFill>
                <a:srgbClr val="FFFFFF"/>
              </a:solidFill>
              <a:ln w="6350" cap="flat">
                <a:noFill/>
                <a:prstDash val="solid"/>
                <a:miter/>
              </a:ln>
            </p:spPr>
            <p:txBody>
              <a:bodyPr rtlCol="0" anchor="ctr"/>
              <a:lstStyle/>
              <a:p>
                <a:endParaRPr lang="en-IN"/>
              </a:p>
            </p:txBody>
          </p:sp>
          <p:sp>
            <p:nvSpPr>
              <p:cNvPr id="184" name="Freeform: Shape 183">
                <a:extLst>
                  <a:ext uri="{FF2B5EF4-FFF2-40B4-BE49-F238E27FC236}">
                    <a16:creationId xmlns:a16="http://schemas.microsoft.com/office/drawing/2014/main" xmlns="" id="{2BD71D16-973D-370E-C2C6-B54870245CB1}"/>
                  </a:ext>
                </a:extLst>
              </p:cNvPr>
              <p:cNvSpPr/>
              <p:nvPr/>
            </p:nvSpPr>
            <p:spPr>
              <a:xfrm>
                <a:off x="1355725" y="680719"/>
                <a:ext cx="45719" cy="54610"/>
              </a:xfrm>
              <a:custGeom>
                <a:avLst/>
                <a:gdLst>
                  <a:gd name="connsiteX0" fmla="*/ 0 w 45719"/>
                  <a:gd name="connsiteY0" fmla="*/ 54610 h 54610"/>
                  <a:gd name="connsiteX1" fmla="*/ 0 w 45719"/>
                  <a:gd name="connsiteY1" fmla="*/ 49530 h 54610"/>
                  <a:gd name="connsiteX2" fmla="*/ 6350 w 45719"/>
                  <a:gd name="connsiteY2" fmla="*/ 48260 h 54610"/>
                  <a:gd name="connsiteX3" fmla="*/ 6350 w 45719"/>
                  <a:gd name="connsiteY3" fmla="*/ 5715 h 54610"/>
                  <a:gd name="connsiteX4" fmla="*/ 0 w 45719"/>
                  <a:gd name="connsiteY4" fmla="*/ 4445 h 54610"/>
                  <a:gd name="connsiteX5" fmla="*/ 0 w 45719"/>
                  <a:gd name="connsiteY5" fmla="*/ 0 h 54610"/>
                  <a:gd name="connsiteX6" fmla="*/ 24130 w 45719"/>
                  <a:gd name="connsiteY6" fmla="*/ 0 h 54610"/>
                  <a:gd name="connsiteX7" fmla="*/ 34290 w 45719"/>
                  <a:gd name="connsiteY7" fmla="*/ 1905 h 54610"/>
                  <a:gd name="connsiteX8" fmla="*/ 40640 w 45719"/>
                  <a:gd name="connsiteY8" fmla="*/ 6985 h 54610"/>
                  <a:gd name="connsiteX9" fmla="*/ 42545 w 45719"/>
                  <a:gd name="connsiteY9" fmla="*/ 15240 h 54610"/>
                  <a:gd name="connsiteX10" fmla="*/ 40640 w 45719"/>
                  <a:gd name="connsiteY10" fmla="*/ 23495 h 54610"/>
                  <a:gd name="connsiteX11" fmla="*/ 34925 w 45719"/>
                  <a:gd name="connsiteY11" fmla="*/ 28575 h 54610"/>
                  <a:gd name="connsiteX12" fmla="*/ 26035 w 45719"/>
                  <a:gd name="connsiteY12" fmla="*/ 30480 h 54610"/>
                  <a:gd name="connsiteX13" fmla="*/ 13970 w 45719"/>
                  <a:gd name="connsiteY13" fmla="*/ 30480 h 54610"/>
                  <a:gd name="connsiteX14" fmla="*/ 13970 w 45719"/>
                  <a:gd name="connsiteY14" fmla="*/ 48895 h 54610"/>
                  <a:gd name="connsiteX15" fmla="*/ 20320 w 45719"/>
                  <a:gd name="connsiteY15" fmla="*/ 50165 h 54610"/>
                  <a:gd name="connsiteX16" fmla="*/ 20320 w 45719"/>
                  <a:gd name="connsiteY16" fmla="*/ 54610 h 54610"/>
                  <a:gd name="connsiteX17" fmla="*/ 0 w 45719"/>
                  <a:gd name="connsiteY17" fmla="*/ 54610 h 54610"/>
                  <a:gd name="connsiteX18" fmla="*/ 13335 w 45719"/>
                  <a:gd name="connsiteY18" fmla="*/ 24130 h 54610"/>
                  <a:gd name="connsiteX19" fmla="*/ 23495 w 45719"/>
                  <a:gd name="connsiteY19" fmla="*/ 24130 h 54610"/>
                  <a:gd name="connsiteX20" fmla="*/ 32385 w 45719"/>
                  <a:gd name="connsiteY20" fmla="*/ 21590 h 54610"/>
                  <a:gd name="connsiteX21" fmla="*/ 34925 w 45719"/>
                  <a:gd name="connsiteY21" fmla="*/ 14605 h 54610"/>
                  <a:gd name="connsiteX22" fmla="*/ 32385 w 45719"/>
                  <a:gd name="connsiteY22" fmla="*/ 7620 h 54610"/>
                  <a:gd name="connsiteX23" fmla="*/ 24130 w 45719"/>
                  <a:gd name="connsiteY23" fmla="*/ 5080 h 54610"/>
                  <a:gd name="connsiteX24" fmla="*/ 13335 w 45719"/>
                  <a:gd name="connsiteY24" fmla="*/ 5080 h 54610"/>
                  <a:gd name="connsiteX25" fmla="*/ 13335 w 45719"/>
                  <a:gd name="connsiteY25" fmla="*/ 24130 h 54610"/>
                  <a:gd name="connsiteX26" fmla="*/ 36195 w 45719"/>
                  <a:gd name="connsiteY26" fmla="*/ 54610 h 54610"/>
                  <a:gd name="connsiteX27" fmla="*/ 24130 w 45719"/>
                  <a:gd name="connsiteY27" fmla="*/ 27305 h 54610"/>
                  <a:gd name="connsiteX28" fmla="*/ 31750 w 45719"/>
                  <a:gd name="connsiteY28" fmla="*/ 27305 h 54610"/>
                  <a:gd name="connsiteX29" fmla="*/ 41910 w 45719"/>
                  <a:gd name="connsiteY29" fmla="*/ 48895 h 54610"/>
                  <a:gd name="connsiteX30" fmla="*/ 45720 w 45719"/>
                  <a:gd name="connsiteY30" fmla="*/ 49530 h 54610"/>
                  <a:gd name="connsiteX31" fmla="*/ 45720 w 45719"/>
                  <a:gd name="connsiteY31" fmla="*/ 54610 h 54610"/>
                  <a:gd name="connsiteX32" fmla="*/ 36195 w 45719"/>
                  <a:gd name="connsiteY32"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19" h="54610">
                    <a:moveTo>
                      <a:pt x="0" y="54610"/>
                    </a:moveTo>
                    <a:lnTo>
                      <a:pt x="0" y="49530"/>
                    </a:lnTo>
                    <a:lnTo>
                      <a:pt x="6350" y="48260"/>
                    </a:lnTo>
                    <a:lnTo>
                      <a:pt x="6350" y="5715"/>
                    </a:lnTo>
                    <a:lnTo>
                      <a:pt x="0" y="4445"/>
                    </a:lnTo>
                    <a:lnTo>
                      <a:pt x="0" y="0"/>
                    </a:lnTo>
                    <a:lnTo>
                      <a:pt x="24130" y="0"/>
                    </a:lnTo>
                    <a:cubicBezTo>
                      <a:pt x="27940" y="0"/>
                      <a:pt x="31115" y="635"/>
                      <a:pt x="34290" y="1905"/>
                    </a:cubicBezTo>
                    <a:cubicBezTo>
                      <a:pt x="36830" y="3175"/>
                      <a:pt x="39370" y="5080"/>
                      <a:pt x="40640" y="6985"/>
                    </a:cubicBezTo>
                    <a:cubicBezTo>
                      <a:pt x="41910" y="8890"/>
                      <a:pt x="42545" y="12065"/>
                      <a:pt x="42545" y="15240"/>
                    </a:cubicBezTo>
                    <a:cubicBezTo>
                      <a:pt x="42545" y="18415"/>
                      <a:pt x="41910" y="20955"/>
                      <a:pt x="40640" y="23495"/>
                    </a:cubicBezTo>
                    <a:cubicBezTo>
                      <a:pt x="39370" y="25400"/>
                      <a:pt x="37465" y="27305"/>
                      <a:pt x="34925" y="28575"/>
                    </a:cubicBezTo>
                    <a:cubicBezTo>
                      <a:pt x="32385" y="29845"/>
                      <a:pt x="29210" y="30480"/>
                      <a:pt x="26035" y="30480"/>
                    </a:cubicBezTo>
                    <a:lnTo>
                      <a:pt x="13970" y="30480"/>
                    </a:lnTo>
                    <a:lnTo>
                      <a:pt x="13970" y="48895"/>
                    </a:lnTo>
                    <a:lnTo>
                      <a:pt x="20320" y="50165"/>
                    </a:lnTo>
                    <a:lnTo>
                      <a:pt x="20320" y="54610"/>
                    </a:lnTo>
                    <a:lnTo>
                      <a:pt x="0" y="54610"/>
                    </a:lnTo>
                    <a:close/>
                    <a:moveTo>
                      <a:pt x="13335" y="24130"/>
                    </a:moveTo>
                    <a:lnTo>
                      <a:pt x="23495" y="24130"/>
                    </a:lnTo>
                    <a:cubicBezTo>
                      <a:pt x="27305" y="24130"/>
                      <a:pt x="30480" y="23495"/>
                      <a:pt x="32385" y="21590"/>
                    </a:cubicBezTo>
                    <a:cubicBezTo>
                      <a:pt x="34290" y="19685"/>
                      <a:pt x="34925" y="17780"/>
                      <a:pt x="34925" y="14605"/>
                    </a:cubicBezTo>
                    <a:cubicBezTo>
                      <a:pt x="34925" y="11430"/>
                      <a:pt x="34290" y="9525"/>
                      <a:pt x="32385" y="7620"/>
                    </a:cubicBezTo>
                    <a:cubicBezTo>
                      <a:pt x="30480" y="5715"/>
                      <a:pt x="27940" y="5080"/>
                      <a:pt x="24130" y="5080"/>
                    </a:cubicBezTo>
                    <a:lnTo>
                      <a:pt x="13335" y="5080"/>
                    </a:lnTo>
                    <a:lnTo>
                      <a:pt x="13335" y="24130"/>
                    </a:lnTo>
                    <a:close/>
                    <a:moveTo>
                      <a:pt x="36195" y="54610"/>
                    </a:moveTo>
                    <a:lnTo>
                      <a:pt x="24130" y="27305"/>
                    </a:lnTo>
                    <a:lnTo>
                      <a:pt x="31750" y="27305"/>
                    </a:lnTo>
                    <a:lnTo>
                      <a:pt x="41910" y="48895"/>
                    </a:lnTo>
                    <a:lnTo>
                      <a:pt x="45720" y="49530"/>
                    </a:lnTo>
                    <a:lnTo>
                      <a:pt x="45720" y="54610"/>
                    </a:lnTo>
                    <a:lnTo>
                      <a:pt x="36195" y="54610"/>
                    </a:lnTo>
                    <a:close/>
                  </a:path>
                </a:pathLst>
              </a:custGeom>
              <a:solidFill>
                <a:srgbClr val="FFFFFF"/>
              </a:solidFill>
              <a:ln w="6350" cap="flat">
                <a:noFill/>
                <a:prstDash val="solid"/>
                <a:miter/>
              </a:ln>
            </p:spPr>
            <p:txBody>
              <a:bodyPr rtlCol="0" anchor="ctr"/>
              <a:lstStyle/>
              <a:p>
                <a:endParaRPr lang="en-IN"/>
              </a:p>
            </p:txBody>
          </p:sp>
          <p:sp>
            <p:nvSpPr>
              <p:cNvPr id="185" name="Freeform: Shape 184">
                <a:extLst>
                  <a:ext uri="{FF2B5EF4-FFF2-40B4-BE49-F238E27FC236}">
                    <a16:creationId xmlns:a16="http://schemas.microsoft.com/office/drawing/2014/main" xmlns="" id="{727B34C7-2C0E-127F-B506-D929AB59AFD0}"/>
                  </a:ext>
                </a:extLst>
              </p:cNvPr>
              <p:cNvSpPr/>
              <p:nvPr/>
            </p:nvSpPr>
            <p:spPr>
              <a:xfrm>
                <a:off x="1409700" y="681355"/>
                <a:ext cx="36830" cy="54609"/>
              </a:xfrm>
              <a:custGeom>
                <a:avLst/>
                <a:gdLst>
                  <a:gd name="connsiteX0" fmla="*/ 18415 w 36830"/>
                  <a:gd name="connsiteY0" fmla="*/ 54610 h 54609"/>
                  <a:gd name="connsiteX1" fmla="*/ 8890 w 36830"/>
                  <a:gd name="connsiteY1" fmla="*/ 53340 h 54609"/>
                  <a:gd name="connsiteX2" fmla="*/ 0 w 36830"/>
                  <a:gd name="connsiteY2" fmla="*/ 48895 h 54609"/>
                  <a:gd name="connsiteX3" fmla="*/ 0 w 36830"/>
                  <a:gd name="connsiteY3" fmla="*/ 37465 h 54609"/>
                  <a:gd name="connsiteX4" fmla="*/ 5715 w 36830"/>
                  <a:gd name="connsiteY4" fmla="*/ 37465 h 54609"/>
                  <a:gd name="connsiteX5" fmla="*/ 6985 w 36830"/>
                  <a:gd name="connsiteY5" fmla="*/ 45720 h 54609"/>
                  <a:gd name="connsiteX6" fmla="*/ 12065 w 36830"/>
                  <a:gd name="connsiteY6" fmla="*/ 48260 h 54609"/>
                  <a:gd name="connsiteX7" fmla="*/ 18415 w 36830"/>
                  <a:gd name="connsiteY7" fmla="*/ 48895 h 54609"/>
                  <a:gd name="connsiteX8" fmla="*/ 24765 w 36830"/>
                  <a:gd name="connsiteY8" fmla="*/ 47625 h 54609"/>
                  <a:gd name="connsiteX9" fmla="*/ 28575 w 36830"/>
                  <a:gd name="connsiteY9" fmla="*/ 44450 h 54609"/>
                  <a:gd name="connsiteX10" fmla="*/ 29845 w 36830"/>
                  <a:gd name="connsiteY10" fmla="*/ 40005 h 54609"/>
                  <a:gd name="connsiteX11" fmla="*/ 28575 w 36830"/>
                  <a:gd name="connsiteY11" fmla="*/ 35560 h 54609"/>
                  <a:gd name="connsiteX12" fmla="*/ 24765 w 36830"/>
                  <a:gd name="connsiteY12" fmla="*/ 32385 h 54609"/>
                  <a:gd name="connsiteX13" fmla="*/ 17145 w 36830"/>
                  <a:gd name="connsiteY13" fmla="*/ 29845 h 54609"/>
                  <a:gd name="connsiteX14" fmla="*/ 7620 w 36830"/>
                  <a:gd name="connsiteY14" fmla="*/ 26670 h 54609"/>
                  <a:gd name="connsiteX15" fmla="*/ 1905 w 36830"/>
                  <a:gd name="connsiteY15" fmla="*/ 21590 h 54609"/>
                  <a:gd name="connsiteX16" fmla="*/ 0 w 36830"/>
                  <a:gd name="connsiteY16" fmla="*/ 14605 h 54609"/>
                  <a:gd name="connsiteX17" fmla="*/ 2540 w 36830"/>
                  <a:gd name="connsiteY17" fmla="*/ 6985 h 54609"/>
                  <a:gd name="connsiteX18" fmla="*/ 8890 w 36830"/>
                  <a:gd name="connsiteY18" fmla="*/ 1905 h 54609"/>
                  <a:gd name="connsiteX19" fmla="*/ 18415 w 36830"/>
                  <a:gd name="connsiteY19" fmla="*/ 0 h 54609"/>
                  <a:gd name="connsiteX20" fmla="*/ 28575 w 36830"/>
                  <a:gd name="connsiteY20" fmla="*/ 1905 h 54609"/>
                  <a:gd name="connsiteX21" fmla="*/ 35560 w 36830"/>
                  <a:gd name="connsiteY21" fmla="*/ 6350 h 54609"/>
                  <a:gd name="connsiteX22" fmla="*/ 35560 w 36830"/>
                  <a:gd name="connsiteY22" fmla="*/ 17145 h 54609"/>
                  <a:gd name="connsiteX23" fmla="*/ 29845 w 36830"/>
                  <a:gd name="connsiteY23" fmla="*/ 17145 h 54609"/>
                  <a:gd name="connsiteX24" fmla="*/ 28575 w 36830"/>
                  <a:gd name="connsiteY24" fmla="*/ 9525 h 54609"/>
                  <a:gd name="connsiteX25" fmla="*/ 24130 w 36830"/>
                  <a:gd name="connsiteY25" fmla="*/ 6985 h 54609"/>
                  <a:gd name="connsiteX26" fmla="*/ 17780 w 36830"/>
                  <a:gd name="connsiteY26" fmla="*/ 6350 h 54609"/>
                  <a:gd name="connsiteX27" fmla="*/ 12065 w 36830"/>
                  <a:gd name="connsiteY27" fmla="*/ 7620 h 54609"/>
                  <a:gd name="connsiteX28" fmla="*/ 8255 w 36830"/>
                  <a:gd name="connsiteY28" fmla="*/ 10795 h 54609"/>
                  <a:gd name="connsiteX29" fmla="*/ 6985 w 36830"/>
                  <a:gd name="connsiteY29" fmla="*/ 15240 h 54609"/>
                  <a:gd name="connsiteX30" fmla="*/ 8255 w 36830"/>
                  <a:gd name="connsiteY30" fmla="*/ 19050 h 54609"/>
                  <a:gd name="connsiteX31" fmla="*/ 12065 w 36830"/>
                  <a:gd name="connsiteY31" fmla="*/ 22225 h 54609"/>
                  <a:gd name="connsiteX32" fmla="*/ 19685 w 36830"/>
                  <a:gd name="connsiteY32" fmla="*/ 24765 h 54609"/>
                  <a:gd name="connsiteX33" fmla="*/ 32385 w 36830"/>
                  <a:gd name="connsiteY33" fmla="*/ 31115 h 54609"/>
                  <a:gd name="connsiteX34" fmla="*/ 36830 w 36830"/>
                  <a:gd name="connsiteY34" fmla="*/ 41275 h 54609"/>
                  <a:gd name="connsiteX35" fmla="*/ 34290 w 36830"/>
                  <a:gd name="connsiteY35" fmla="*/ 48895 h 54609"/>
                  <a:gd name="connsiteX36" fmla="*/ 27940 w 36830"/>
                  <a:gd name="connsiteY36" fmla="*/ 53975 h 54609"/>
                  <a:gd name="connsiteX37" fmla="*/ 18415 w 36830"/>
                  <a:gd name="connsiteY37" fmla="*/ 54610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6830" h="54609">
                    <a:moveTo>
                      <a:pt x="18415" y="54610"/>
                    </a:moveTo>
                    <a:cubicBezTo>
                      <a:pt x="15240" y="54610"/>
                      <a:pt x="12065" y="53975"/>
                      <a:pt x="8890" y="53340"/>
                    </a:cubicBezTo>
                    <a:cubicBezTo>
                      <a:pt x="5715" y="52070"/>
                      <a:pt x="3175" y="50800"/>
                      <a:pt x="0" y="48895"/>
                    </a:cubicBezTo>
                    <a:lnTo>
                      <a:pt x="0" y="37465"/>
                    </a:lnTo>
                    <a:lnTo>
                      <a:pt x="5715" y="37465"/>
                    </a:lnTo>
                    <a:lnTo>
                      <a:pt x="6985" y="45720"/>
                    </a:lnTo>
                    <a:cubicBezTo>
                      <a:pt x="8890" y="46990"/>
                      <a:pt x="10160" y="47625"/>
                      <a:pt x="12065" y="48260"/>
                    </a:cubicBezTo>
                    <a:cubicBezTo>
                      <a:pt x="13970" y="48895"/>
                      <a:pt x="15875" y="48895"/>
                      <a:pt x="18415" y="48895"/>
                    </a:cubicBezTo>
                    <a:cubicBezTo>
                      <a:pt x="20955" y="48895"/>
                      <a:pt x="22860" y="48260"/>
                      <a:pt x="24765" y="47625"/>
                    </a:cubicBezTo>
                    <a:cubicBezTo>
                      <a:pt x="26670" y="46990"/>
                      <a:pt x="27940" y="45720"/>
                      <a:pt x="28575" y="44450"/>
                    </a:cubicBezTo>
                    <a:cubicBezTo>
                      <a:pt x="29210" y="43180"/>
                      <a:pt x="29845" y="41275"/>
                      <a:pt x="29845" y="40005"/>
                    </a:cubicBezTo>
                    <a:cubicBezTo>
                      <a:pt x="29845" y="38100"/>
                      <a:pt x="29210" y="36830"/>
                      <a:pt x="28575" y="35560"/>
                    </a:cubicBezTo>
                    <a:cubicBezTo>
                      <a:pt x="27940" y="34290"/>
                      <a:pt x="26670" y="33020"/>
                      <a:pt x="24765" y="32385"/>
                    </a:cubicBezTo>
                    <a:cubicBezTo>
                      <a:pt x="22860" y="31115"/>
                      <a:pt x="20320" y="30480"/>
                      <a:pt x="17145" y="29845"/>
                    </a:cubicBezTo>
                    <a:cubicBezTo>
                      <a:pt x="13335" y="29210"/>
                      <a:pt x="10160" y="27940"/>
                      <a:pt x="7620" y="26670"/>
                    </a:cubicBezTo>
                    <a:cubicBezTo>
                      <a:pt x="5080" y="25400"/>
                      <a:pt x="3175" y="23495"/>
                      <a:pt x="1905" y="21590"/>
                    </a:cubicBezTo>
                    <a:cubicBezTo>
                      <a:pt x="635" y="19685"/>
                      <a:pt x="0" y="17145"/>
                      <a:pt x="0" y="14605"/>
                    </a:cubicBezTo>
                    <a:cubicBezTo>
                      <a:pt x="0" y="12065"/>
                      <a:pt x="635" y="9525"/>
                      <a:pt x="2540" y="6985"/>
                    </a:cubicBezTo>
                    <a:cubicBezTo>
                      <a:pt x="3810" y="4445"/>
                      <a:pt x="6350" y="3175"/>
                      <a:pt x="8890" y="1905"/>
                    </a:cubicBezTo>
                    <a:cubicBezTo>
                      <a:pt x="11430" y="635"/>
                      <a:pt x="14605" y="0"/>
                      <a:pt x="18415" y="0"/>
                    </a:cubicBezTo>
                    <a:cubicBezTo>
                      <a:pt x="22225" y="0"/>
                      <a:pt x="25400" y="635"/>
                      <a:pt x="28575" y="1905"/>
                    </a:cubicBezTo>
                    <a:cubicBezTo>
                      <a:pt x="31750" y="3175"/>
                      <a:pt x="33655" y="4445"/>
                      <a:pt x="35560" y="6350"/>
                    </a:cubicBezTo>
                    <a:lnTo>
                      <a:pt x="35560" y="17145"/>
                    </a:lnTo>
                    <a:lnTo>
                      <a:pt x="29845" y="17145"/>
                    </a:lnTo>
                    <a:lnTo>
                      <a:pt x="28575" y="9525"/>
                    </a:lnTo>
                    <a:cubicBezTo>
                      <a:pt x="27305" y="8890"/>
                      <a:pt x="26035" y="7620"/>
                      <a:pt x="24130" y="6985"/>
                    </a:cubicBezTo>
                    <a:cubicBezTo>
                      <a:pt x="22225" y="6350"/>
                      <a:pt x="20320" y="6350"/>
                      <a:pt x="17780" y="6350"/>
                    </a:cubicBezTo>
                    <a:cubicBezTo>
                      <a:pt x="15875" y="6350"/>
                      <a:pt x="13970" y="6985"/>
                      <a:pt x="12065" y="7620"/>
                    </a:cubicBezTo>
                    <a:cubicBezTo>
                      <a:pt x="10160" y="8255"/>
                      <a:pt x="9525" y="9525"/>
                      <a:pt x="8255" y="10795"/>
                    </a:cubicBezTo>
                    <a:cubicBezTo>
                      <a:pt x="7620" y="12065"/>
                      <a:pt x="6985" y="13970"/>
                      <a:pt x="6985" y="15240"/>
                    </a:cubicBezTo>
                    <a:cubicBezTo>
                      <a:pt x="6985" y="16510"/>
                      <a:pt x="7620" y="18415"/>
                      <a:pt x="8255" y="19050"/>
                    </a:cubicBezTo>
                    <a:cubicBezTo>
                      <a:pt x="8890" y="20320"/>
                      <a:pt x="10160" y="20955"/>
                      <a:pt x="12065" y="22225"/>
                    </a:cubicBezTo>
                    <a:cubicBezTo>
                      <a:pt x="13970" y="22860"/>
                      <a:pt x="16510" y="24130"/>
                      <a:pt x="19685" y="24765"/>
                    </a:cubicBezTo>
                    <a:cubicBezTo>
                      <a:pt x="25400" y="26035"/>
                      <a:pt x="29845" y="28575"/>
                      <a:pt x="32385" y="31115"/>
                    </a:cubicBezTo>
                    <a:cubicBezTo>
                      <a:pt x="35560" y="33655"/>
                      <a:pt x="36830" y="37465"/>
                      <a:pt x="36830" y="41275"/>
                    </a:cubicBezTo>
                    <a:cubicBezTo>
                      <a:pt x="36830" y="44450"/>
                      <a:pt x="36195" y="46990"/>
                      <a:pt x="34290" y="48895"/>
                    </a:cubicBezTo>
                    <a:cubicBezTo>
                      <a:pt x="33020" y="51435"/>
                      <a:pt x="30480" y="52705"/>
                      <a:pt x="27940" y="53975"/>
                    </a:cubicBezTo>
                    <a:cubicBezTo>
                      <a:pt x="26035" y="53975"/>
                      <a:pt x="22225" y="54610"/>
                      <a:pt x="18415" y="54610"/>
                    </a:cubicBezTo>
                    <a:close/>
                  </a:path>
                </a:pathLst>
              </a:custGeom>
              <a:solidFill>
                <a:srgbClr val="FFFFFF"/>
              </a:solidFill>
              <a:ln w="6350" cap="flat">
                <a:noFill/>
                <a:prstDash val="solid"/>
                <a:miter/>
              </a:ln>
            </p:spPr>
            <p:txBody>
              <a:bodyPr rtlCol="0" anchor="ctr"/>
              <a:lstStyle/>
              <a:p>
                <a:endParaRPr lang="en-IN"/>
              </a:p>
            </p:txBody>
          </p:sp>
          <p:sp>
            <p:nvSpPr>
              <p:cNvPr id="186" name="Freeform: Shape 185">
                <a:extLst>
                  <a:ext uri="{FF2B5EF4-FFF2-40B4-BE49-F238E27FC236}">
                    <a16:creationId xmlns:a16="http://schemas.microsoft.com/office/drawing/2014/main" xmlns="" id="{17108FEC-30AD-89AF-927B-1F948EF474E0}"/>
                  </a:ext>
                </a:extLst>
              </p:cNvPr>
              <p:cNvSpPr/>
              <p:nvPr/>
            </p:nvSpPr>
            <p:spPr>
              <a:xfrm>
                <a:off x="1474469" y="680084"/>
                <a:ext cx="44450" cy="55880"/>
              </a:xfrm>
              <a:custGeom>
                <a:avLst/>
                <a:gdLst>
                  <a:gd name="connsiteX0" fmla="*/ 22225 w 44450"/>
                  <a:gd name="connsiteY0" fmla="*/ 55880 h 55880"/>
                  <a:gd name="connsiteX1" fmla="*/ 12700 w 44450"/>
                  <a:gd name="connsiteY1" fmla="*/ 53975 h 55880"/>
                  <a:gd name="connsiteX2" fmla="*/ 5715 w 44450"/>
                  <a:gd name="connsiteY2" fmla="*/ 48260 h 55880"/>
                  <a:gd name="connsiteX3" fmla="*/ 1270 w 44450"/>
                  <a:gd name="connsiteY3" fmla="*/ 39370 h 55880"/>
                  <a:gd name="connsiteX4" fmla="*/ 0 w 44450"/>
                  <a:gd name="connsiteY4" fmla="*/ 27940 h 55880"/>
                  <a:gd name="connsiteX5" fmla="*/ 0 w 44450"/>
                  <a:gd name="connsiteY5" fmla="*/ 27305 h 55880"/>
                  <a:gd name="connsiteX6" fmla="*/ 1270 w 44450"/>
                  <a:gd name="connsiteY6" fmla="*/ 16510 h 55880"/>
                  <a:gd name="connsiteX7" fmla="*/ 5715 w 44450"/>
                  <a:gd name="connsiteY7" fmla="*/ 7620 h 55880"/>
                  <a:gd name="connsiteX8" fmla="*/ 12700 w 44450"/>
                  <a:gd name="connsiteY8" fmla="*/ 1905 h 55880"/>
                  <a:gd name="connsiteX9" fmla="*/ 22225 w 44450"/>
                  <a:gd name="connsiteY9" fmla="*/ 0 h 55880"/>
                  <a:gd name="connsiteX10" fmla="*/ 31750 w 44450"/>
                  <a:gd name="connsiteY10" fmla="*/ 1905 h 55880"/>
                  <a:gd name="connsiteX11" fmla="*/ 38735 w 44450"/>
                  <a:gd name="connsiteY11" fmla="*/ 7620 h 55880"/>
                  <a:gd name="connsiteX12" fmla="*/ 43180 w 44450"/>
                  <a:gd name="connsiteY12" fmla="*/ 16510 h 55880"/>
                  <a:gd name="connsiteX13" fmla="*/ 44450 w 44450"/>
                  <a:gd name="connsiteY13" fmla="*/ 27305 h 55880"/>
                  <a:gd name="connsiteX14" fmla="*/ 44450 w 44450"/>
                  <a:gd name="connsiteY14" fmla="*/ 27940 h 55880"/>
                  <a:gd name="connsiteX15" fmla="*/ 43180 w 44450"/>
                  <a:gd name="connsiteY15" fmla="*/ 39370 h 55880"/>
                  <a:gd name="connsiteX16" fmla="*/ 38735 w 44450"/>
                  <a:gd name="connsiteY16" fmla="*/ 48260 h 55880"/>
                  <a:gd name="connsiteX17" fmla="*/ 31750 w 44450"/>
                  <a:gd name="connsiteY17" fmla="*/ 53975 h 55880"/>
                  <a:gd name="connsiteX18" fmla="*/ 22225 w 44450"/>
                  <a:gd name="connsiteY18" fmla="*/ 55880 h 55880"/>
                  <a:gd name="connsiteX19" fmla="*/ 22225 w 44450"/>
                  <a:gd name="connsiteY19" fmla="*/ 49530 h 55880"/>
                  <a:gd name="connsiteX20" fmla="*/ 31115 w 44450"/>
                  <a:gd name="connsiteY20" fmla="*/ 46990 h 55880"/>
                  <a:gd name="connsiteX21" fmla="*/ 36195 w 44450"/>
                  <a:gd name="connsiteY21" fmla="*/ 39370 h 55880"/>
                  <a:gd name="connsiteX22" fmla="*/ 37465 w 44450"/>
                  <a:gd name="connsiteY22" fmla="*/ 27940 h 55880"/>
                  <a:gd name="connsiteX23" fmla="*/ 37465 w 44450"/>
                  <a:gd name="connsiteY23" fmla="*/ 27305 h 55880"/>
                  <a:gd name="connsiteX24" fmla="*/ 36195 w 44450"/>
                  <a:gd name="connsiteY24" fmla="*/ 15875 h 55880"/>
                  <a:gd name="connsiteX25" fmla="*/ 31115 w 44450"/>
                  <a:gd name="connsiteY25" fmla="*/ 8255 h 55880"/>
                  <a:gd name="connsiteX26" fmla="*/ 22225 w 44450"/>
                  <a:gd name="connsiteY26" fmla="*/ 5715 h 55880"/>
                  <a:gd name="connsiteX27" fmla="*/ 13970 w 44450"/>
                  <a:gd name="connsiteY27" fmla="*/ 8255 h 55880"/>
                  <a:gd name="connsiteX28" fmla="*/ 8890 w 44450"/>
                  <a:gd name="connsiteY28" fmla="*/ 15875 h 55880"/>
                  <a:gd name="connsiteX29" fmla="*/ 6985 w 44450"/>
                  <a:gd name="connsiteY29" fmla="*/ 26670 h 55880"/>
                  <a:gd name="connsiteX30" fmla="*/ 6985 w 44450"/>
                  <a:gd name="connsiteY30" fmla="*/ 27305 h 55880"/>
                  <a:gd name="connsiteX31" fmla="*/ 8890 w 44450"/>
                  <a:gd name="connsiteY31" fmla="*/ 38735 h 55880"/>
                  <a:gd name="connsiteX32" fmla="*/ 13970 w 44450"/>
                  <a:gd name="connsiteY32" fmla="*/ 46355 h 55880"/>
                  <a:gd name="connsiteX33" fmla="*/ 22225 w 44450"/>
                  <a:gd name="connsiteY33" fmla="*/ 4953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450" h="55880">
                    <a:moveTo>
                      <a:pt x="22225" y="55880"/>
                    </a:moveTo>
                    <a:cubicBezTo>
                      <a:pt x="18415" y="55880"/>
                      <a:pt x="15875" y="55245"/>
                      <a:pt x="12700" y="53975"/>
                    </a:cubicBezTo>
                    <a:cubicBezTo>
                      <a:pt x="10160" y="52705"/>
                      <a:pt x="7620" y="50800"/>
                      <a:pt x="5715" y="48260"/>
                    </a:cubicBezTo>
                    <a:cubicBezTo>
                      <a:pt x="3810" y="45720"/>
                      <a:pt x="2540" y="43180"/>
                      <a:pt x="1270" y="39370"/>
                    </a:cubicBezTo>
                    <a:cubicBezTo>
                      <a:pt x="0" y="36195"/>
                      <a:pt x="0" y="32385"/>
                      <a:pt x="0" y="27940"/>
                    </a:cubicBezTo>
                    <a:lnTo>
                      <a:pt x="0" y="27305"/>
                    </a:lnTo>
                    <a:cubicBezTo>
                      <a:pt x="0" y="23495"/>
                      <a:pt x="635" y="19685"/>
                      <a:pt x="1270" y="16510"/>
                    </a:cubicBezTo>
                    <a:cubicBezTo>
                      <a:pt x="2540" y="13335"/>
                      <a:pt x="3810" y="10160"/>
                      <a:pt x="5715" y="7620"/>
                    </a:cubicBezTo>
                    <a:cubicBezTo>
                      <a:pt x="7620" y="5080"/>
                      <a:pt x="10160" y="3175"/>
                      <a:pt x="12700" y="1905"/>
                    </a:cubicBezTo>
                    <a:cubicBezTo>
                      <a:pt x="15240" y="635"/>
                      <a:pt x="18415" y="0"/>
                      <a:pt x="22225" y="0"/>
                    </a:cubicBezTo>
                    <a:cubicBezTo>
                      <a:pt x="26035" y="0"/>
                      <a:pt x="29210" y="635"/>
                      <a:pt x="31750" y="1905"/>
                    </a:cubicBezTo>
                    <a:cubicBezTo>
                      <a:pt x="34290" y="3175"/>
                      <a:pt x="36830" y="5080"/>
                      <a:pt x="38735" y="7620"/>
                    </a:cubicBezTo>
                    <a:cubicBezTo>
                      <a:pt x="40640" y="10160"/>
                      <a:pt x="41910" y="12700"/>
                      <a:pt x="43180" y="16510"/>
                    </a:cubicBezTo>
                    <a:cubicBezTo>
                      <a:pt x="44450" y="19685"/>
                      <a:pt x="44450" y="23495"/>
                      <a:pt x="44450" y="27305"/>
                    </a:cubicBezTo>
                    <a:lnTo>
                      <a:pt x="44450" y="27940"/>
                    </a:lnTo>
                    <a:cubicBezTo>
                      <a:pt x="44450" y="31750"/>
                      <a:pt x="43815" y="35560"/>
                      <a:pt x="43180" y="39370"/>
                    </a:cubicBezTo>
                    <a:cubicBezTo>
                      <a:pt x="41910" y="42545"/>
                      <a:pt x="40640" y="45720"/>
                      <a:pt x="38735" y="48260"/>
                    </a:cubicBezTo>
                    <a:cubicBezTo>
                      <a:pt x="36830" y="50800"/>
                      <a:pt x="34290" y="52705"/>
                      <a:pt x="31750" y="53975"/>
                    </a:cubicBezTo>
                    <a:cubicBezTo>
                      <a:pt x="29210" y="55245"/>
                      <a:pt x="26035" y="55880"/>
                      <a:pt x="22225" y="55880"/>
                    </a:cubicBezTo>
                    <a:close/>
                    <a:moveTo>
                      <a:pt x="22225" y="49530"/>
                    </a:moveTo>
                    <a:cubicBezTo>
                      <a:pt x="26035" y="49530"/>
                      <a:pt x="28575" y="48895"/>
                      <a:pt x="31115" y="46990"/>
                    </a:cubicBezTo>
                    <a:cubicBezTo>
                      <a:pt x="33655" y="45085"/>
                      <a:pt x="34925" y="42545"/>
                      <a:pt x="36195" y="39370"/>
                    </a:cubicBezTo>
                    <a:cubicBezTo>
                      <a:pt x="37465" y="36195"/>
                      <a:pt x="37465" y="32385"/>
                      <a:pt x="37465" y="27940"/>
                    </a:cubicBezTo>
                    <a:lnTo>
                      <a:pt x="37465" y="27305"/>
                    </a:lnTo>
                    <a:cubicBezTo>
                      <a:pt x="37465" y="22860"/>
                      <a:pt x="36830" y="19050"/>
                      <a:pt x="36195" y="15875"/>
                    </a:cubicBezTo>
                    <a:cubicBezTo>
                      <a:pt x="34925" y="12700"/>
                      <a:pt x="33655" y="10160"/>
                      <a:pt x="31115" y="8255"/>
                    </a:cubicBezTo>
                    <a:cubicBezTo>
                      <a:pt x="28575" y="6350"/>
                      <a:pt x="26035" y="5715"/>
                      <a:pt x="22225" y="5715"/>
                    </a:cubicBezTo>
                    <a:cubicBezTo>
                      <a:pt x="19050" y="5715"/>
                      <a:pt x="16510" y="6350"/>
                      <a:pt x="13970" y="8255"/>
                    </a:cubicBezTo>
                    <a:cubicBezTo>
                      <a:pt x="11430" y="10160"/>
                      <a:pt x="10160" y="12700"/>
                      <a:pt x="8890" y="15875"/>
                    </a:cubicBezTo>
                    <a:cubicBezTo>
                      <a:pt x="7620" y="19050"/>
                      <a:pt x="6985" y="22860"/>
                      <a:pt x="6985" y="26670"/>
                    </a:cubicBezTo>
                    <a:lnTo>
                      <a:pt x="6985" y="27305"/>
                    </a:lnTo>
                    <a:cubicBezTo>
                      <a:pt x="6985" y="31750"/>
                      <a:pt x="7620" y="35560"/>
                      <a:pt x="8890" y="38735"/>
                    </a:cubicBezTo>
                    <a:cubicBezTo>
                      <a:pt x="10160" y="41910"/>
                      <a:pt x="12065" y="44450"/>
                      <a:pt x="13970" y="46355"/>
                    </a:cubicBezTo>
                    <a:cubicBezTo>
                      <a:pt x="16510" y="48895"/>
                      <a:pt x="19050" y="49530"/>
                      <a:pt x="22225" y="49530"/>
                    </a:cubicBezTo>
                    <a:close/>
                  </a:path>
                </a:pathLst>
              </a:custGeom>
              <a:solidFill>
                <a:srgbClr val="FFFFFF"/>
              </a:solidFill>
              <a:ln w="6350" cap="flat">
                <a:noFill/>
                <a:prstDash val="solid"/>
                <a:miter/>
              </a:ln>
            </p:spPr>
            <p:txBody>
              <a:bodyPr rtlCol="0" anchor="ctr"/>
              <a:lstStyle/>
              <a:p>
                <a:endParaRPr lang="en-IN"/>
              </a:p>
            </p:txBody>
          </p:sp>
          <p:sp>
            <p:nvSpPr>
              <p:cNvPr id="187" name="Freeform: Shape 186">
                <a:extLst>
                  <a:ext uri="{FF2B5EF4-FFF2-40B4-BE49-F238E27FC236}">
                    <a16:creationId xmlns:a16="http://schemas.microsoft.com/office/drawing/2014/main" xmlns="" id="{A37B3FE7-3C08-05E5-F0B8-8EA24DE488A9}"/>
                  </a:ext>
                </a:extLst>
              </p:cNvPr>
              <p:cNvSpPr/>
              <p:nvPr/>
            </p:nvSpPr>
            <p:spPr>
              <a:xfrm>
                <a:off x="1526539" y="680719"/>
                <a:ext cx="40640" cy="54610"/>
              </a:xfrm>
              <a:custGeom>
                <a:avLst/>
                <a:gdLst>
                  <a:gd name="connsiteX0" fmla="*/ 0 w 40640"/>
                  <a:gd name="connsiteY0" fmla="*/ 54610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640 w 40640"/>
                  <a:gd name="connsiteY6" fmla="*/ 0 h 54610"/>
                  <a:gd name="connsiteX7" fmla="*/ 40640 w 40640"/>
                  <a:gd name="connsiteY7" fmla="*/ 13335 h 54610"/>
                  <a:gd name="connsiteX8" fmla="*/ 34925 w 40640"/>
                  <a:gd name="connsiteY8" fmla="*/ 13335 h 54610"/>
                  <a:gd name="connsiteX9" fmla="*/ 34290 w 40640"/>
                  <a:gd name="connsiteY9" fmla="*/ 5715 h 54610"/>
                  <a:gd name="connsiteX10" fmla="*/ 13335 w 40640"/>
                  <a:gd name="connsiteY10" fmla="*/ 5715 h 54610"/>
                  <a:gd name="connsiteX11" fmla="*/ 13335 w 40640"/>
                  <a:gd name="connsiteY11" fmla="*/ 24765 h 54610"/>
                  <a:gd name="connsiteX12" fmla="*/ 33020 w 40640"/>
                  <a:gd name="connsiteY12" fmla="*/ 24765 h 54610"/>
                  <a:gd name="connsiteX13" fmla="*/ 33020 w 40640"/>
                  <a:gd name="connsiteY13" fmla="*/ 30480 h 54610"/>
                  <a:gd name="connsiteX14" fmla="*/ 13335 w 40640"/>
                  <a:gd name="connsiteY14" fmla="*/ 30480 h 54610"/>
                  <a:gd name="connsiteX15" fmla="*/ 13335 w 40640"/>
                  <a:gd name="connsiteY15" fmla="*/ 48895 h 54610"/>
                  <a:gd name="connsiteX16" fmla="*/ 19685 w 40640"/>
                  <a:gd name="connsiteY16" fmla="*/ 50165 h 54610"/>
                  <a:gd name="connsiteX17" fmla="*/ 19685 w 40640"/>
                  <a:gd name="connsiteY17" fmla="*/ 54610 h 54610"/>
                  <a:gd name="connsiteX18" fmla="*/ 0 w 40640"/>
                  <a:gd name="connsiteY18"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40" h="54610">
                    <a:moveTo>
                      <a:pt x="0" y="54610"/>
                    </a:moveTo>
                    <a:lnTo>
                      <a:pt x="0" y="49530"/>
                    </a:lnTo>
                    <a:lnTo>
                      <a:pt x="6350" y="48260"/>
                    </a:lnTo>
                    <a:lnTo>
                      <a:pt x="6350" y="5715"/>
                    </a:lnTo>
                    <a:lnTo>
                      <a:pt x="0" y="4445"/>
                    </a:lnTo>
                    <a:lnTo>
                      <a:pt x="0" y="0"/>
                    </a:lnTo>
                    <a:lnTo>
                      <a:pt x="40640" y="0"/>
                    </a:lnTo>
                    <a:lnTo>
                      <a:pt x="40640" y="13335"/>
                    </a:lnTo>
                    <a:lnTo>
                      <a:pt x="34925" y="13335"/>
                    </a:lnTo>
                    <a:lnTo>
                      <a:pt x="34290" y="5715"/>
                    </a:lnTo>
                    <a:lnTo>
                      <a:pt x="13335" y="5715"/>
                    </a:lnTo>
                    <a:lnTo>
                      <a:pt x="13335" y="24765"/>
                    </a:lnTo>
                    <a:lnTo>
                      <a:pt x="33020" y="24765"/>
                    </a:lnTo>
                    <a:lnTo>
                      <a:pt x="33020" y="30480"/>
                    </a:lnTo>
                    <a:lnTo>
                      <a:pt x="13335" y="30480"/>
                    </a:lnTo>
                    <a:lnTo>
                      <a:pt x="13335" y="48895"/>
                    </a:lnTo>
                    <a:lnTo>
                      <a:pt x="19685" y="50165"/>
                    </a:lnTo>
                    <a:lnTo>
                      <a:pt x="19685"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88" name="Freeform: Shape 187">
                <a:extLst>
                  <a:ext uri="{FF2B5EF4-FFF2-40B4-BE49-F238E27FC236}">
                    <a16:creationId xmlns:a16="http://schemas.microsoft.com/office/drawing/2014/main" xmlns="" id="{D507F6F1-BCCE-1196-CEFD-BC1E5B3B5329}"/>
                  </a:ext>
                </a:extLst>
              </p:cNvPr>
              <p:cNvSpPr/>
              <p:nvPr/>
            </p:nvSpPr>
            <p:spPr>
              <a:xfrm>
                <a:off x="1191894" y="760730"/>
                <a:ext cx="51435" cy="53975"/>
              </a:xfrm>
              <a:custGeom>
                <a:avLst/>
                <a:gdLst>
                  <a:gd name="connsiteX0" fmla="*/ 0 w 51435"/>
                  <a:gd name="connsiteY0" fmla="*/ 53975 h 53975"/>
                  <a:gd name="connsiteX1" fmla="*/ 0 w 51435"/>
                  <a:gd name="connsiteY1" fmla="*/ 49530 h 53975"/>
                  <a:gd name="connsiteX2" fmla="*/ 3810 w 51435"/>
                  <a:gd name="connsiteY2" fmla="*/ 48895 h 53975"/>
                  <a:gd name="connsiteX3" fmla="*/ 22860 w 51435"/>
                  <a:gd name="connsiteY3" fmla="*/ 0 h 53975"/>
                  <a:gd name="connsiteX4" fmla="*/ 29210 w 51435"/>
                  <a:gd name="connsiteY4" fmla="*/ 0 h 53975"/>
                  <a:gd name="connsiteX5" fmla="*/ 47625 w 51435"/>
                  <a:gd name="connsiteY5" fmla="*/ 48895 h 53975"/>
                  <a:gd name="connsiteX6" fmla="*/ 51435 w 51435"/>
                  <a:gd name="connsiteY6" fmla="*/ 49530 h 53975"/>
                  <a:gd name="connsiteX7" fmla="*/ 51435 w 51435"/>
                  <a:gd name="connsiteY7" fmla="*/ 53975 h 53975"/>
                  <a:gd name="connsiteX8" fmla="*/ 35560 w 51435"/>
                  <a:gd name="connsiteY8" fmla="*/ 53975 h 53975"/>
                  <a:gd name="connsiteX9" fmla="*/ 35560 w 51435"/>
                  <a:gd name="connsiteY9" fmla="*/ 49530 h 53975"/>
                  <a:gd name="connsiteX10" fmla="*/ 39370 w 51435"/>
                  <a:gd name="connsiteY10" fmla="*/ 48895 h 53975"/>
                  <a:gd name="connsiteX11" fmla="*/ 35560 w 51435"/>
                  <a:gd name="connsiteY11" fmla="*/ 38735 h 53975"/>
                  <a:gd name="connsiteX12" fmla="*/ 13970 w 51435"/>
                  <a:gd name="connsiteY12" fmla="*/ 38735 h 53975"/>
                  <a:gd name="connsiteX13" fmla="*/ 10160 w 51435"/>
                  <a:gd name="connsiteY13" fmla="*/ 48895 h 53975"/>
                  <a:gd name="connsiteX14" fmla="*/ 13970 w 51435"/>
                  <a:gd name="connsiteY14" fmla="*/ 49530 h 53975"/>
                  <a:gd name="connsiteX15" fmla="*/ 13970 w 51435"/>
                  <a:gd name="connsiteY15" fmla="*/ 53975 h 53975"/>
                  <a:gd name="connsiteX16" fmla="*/ 0 w 51435"/>
                  <a:gd name="connsiteY16" fmla="*/ 53975 h 53975"/>
                  <a:gd name="connsiteX17" fmla="*/ 17145 w 51435"/>
                  <a:gd name="connsiteY17" fmla="*/ 32385 h 53975"/>
                  <a:gd name="connsiteX18" fmla="*/ 34290 w 51435"/>
                  <a:gd name="connsiteY18" fmla="*/ 32385 h 53975"/>
                  <a:gd name="connsiteX19" fmla="*/ 26035 w 51435"/>
                  <a:gd name="connsiteY19" fmla="*/ 10160 h 53975"/>
                  <a:gd name="connsiteX20" fmla="*/ 25400 w 51435"/>
                  <a:gd name="connsiteY20" fmla="*/ 8890 h 53975"/>
                  <a:gd name="connsiteX21" fmla="*/ 25400 w 51435"/>
                  <a:gd name="connsiteY21" fmla="*/ 8890 h 53975"/>
                  <a:gd name="connsiteX22" fmla="*/ 24765 w 51435"/>
                  <a:gd name="connsiteY22" fmla="*/ 10160 h 53975"/>
                  <a:gd name="connsiteX23" fmla="*/ 17145 w 51435"/>
                  <a:gd name="connsiteY23" fmla="*/ 3238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5" h="53975">
                    <a:moveTo>
                      <a:pt x="0" y="53975"/>
                    </a:moveTo>
                    <a:lnTo>
                      <a:pt x="0" y="49530"/>
                    </a:lnTo>
                    <a:lnTo>
                      <a:pt x="3810" y="48895"/>
                    </a:lnTo>
                    <a:lnTo>
                      <a:pt x="22860" y="0"/>
                    </a:lnTo>
                    <a:lnTo>
                      <a:pt x="29210" y="0"/>
                    </a:lnTo>
                    <a:lnTo>
                      <a:pt x="47625" y="48895"/>
                    </a:lnTo>
                    <a:lnTo>
                      <a:pt x="51435" y="49530"/>
                    </a:lnTo>
                    <a:lnTo>
                      <a:pt x="51435" y="53975"/>
                    </a:lnTo>
                    <a:lnTo>
                      <a:pt x="35560" y="53975"/>
                    </a:lnTo>
                    <a:lnTo>
                      <a:pt x="35560" y="49530"/>
                    </a:lnTo>
                    <a:lnTo>
                      <a:pt x="39370" y="48895"/>
                    </a:lnTo>
                    <a:lnTo>
                      <a:pt x="35560" y="38735"/>
                    </a:lnTo>
                    <a:lnTo>
                      <a:pt x="13970" y="38735"/>
                    </a:lnTo>
                    <a:lnTo>
                      <a:pt x="10160" y="48895"/>
                    </a:lnTo>
                    <a:lnTo>
                      <a:pt x="13970" y="49530"/>
                    </a:lnTo>
                    <a:lnTo>
                      <a:pt x="13970" y="53975"/>
                    </a:lnTo>
                    <a:lnTo>
                      <a:pt x="0" y="53975"/>
                    </a:lnTo>
                    <a:close/>
                    <a:moveTo>
                      <a:pt x="17145" y="32385"/>
                    </a:moveTo>
                    <a:lnTo>
                      <a:pt x="34290" y="32385"/>
                    </a:lnTo>
                    <a:lnTo>
                      <a:pt x="26035" y="10160"/>
                    </a:lnTo>
                    <a:lnTo>
                      <a:pt x="25400" y="8890"/>
                    </a:lnTo>
                    <a:lnTo>
                      <a:pt x="25400" y="8890"/>
                    </a:lnTo>
                    <a:lnTo>
                      <a:pt x="24765" y="10160"/>
                    </a:lnTo>
                    <a:lnTo>
                      <a:pt x="17145" y="32385"/>
                    </a:lnTo>
                    <a:close/>
                  </a:path>
                </a:pathLst>
              </a:custGeom>
              <a:solidFill>
                <a:srgbClr val="FFFFFF"/>
              </a:solidFill>
              <a:ln w="6350" cap="flat">
                <a:noFill/>
                <a:prstDash val="solid"/>
                <a:miter/>
              </a:ln>
            </p:spPr>
            <p:txBody>
              <a:bodyPr rtlCol="0" anchor="ctr"/>
              <a:lstStyle/>
              <a:p>
                <a:endParaRPr lang="en-IN"/>
              </a:p>
            </p:txBody>
          </p:sp>
          <p:sp>
            <p:nvSpPr>
              <p:cNvPr id="189" name="Freeform: Shape 188">
                <a:extLst>
                  <a:ext uri="{FF2B5EF4-FFF2-40B4-BE49-F238E27FC236}">
                    <a16:creationId xmlns:a16="http://schemas.microsoft.com/office/drawing/2014/main" xmlns="" id="{9743D5BE-B58C-AD0C-54ED-EB7098EDC972}"/>
                  </a:ext>
                </a:extLst>
              </p:cNvPr>
              <p:cNvSpPr/>
              <p:nvPr/>
            </p:nvSpPr>
            <p:spPr>
              <a:xfrm>
                <a:off x="1252855" y="760094"/>
                <a:ext cx="41275" cy="55880"/>
              </a:xfrm>
              <a:custGeom>
                <a:avLst/>
                <a:gdLst>
                  <a:gd name="connsiteX0" fmla="*/ 24130 w 41275"/>
                  <a:gd name="connsiteY0" fmla="*/ 55880 h 55880"/>
                  <a:gd name="connsiteX1" fmla="*/ 10795 w 41275"/>
                  <a:gd name="connsiteY1" fmla="*/ 52070 h 55880"/>
                  <a:gd name="connsiteX2" fmla="*/ 2540 w 41275"/>
                  <a:gd name="connsiteY2" fmla="*/ 42545 h 55880"/>
                  <a:gd name="connsiteX3" fmla="*/ 0 w 41275"/>
                  <a:gd name="connsiteY3" fmla="*/ 28575 h 55880"/>
                  <a:gd name="connsiteX4" fmla="*/ 0 w 41275"/>
                  <a:gd name="connsiteY4" fmla="*/ 27305 h 55880"/>
                  <a:gd name="connsiteX5" fmla="*/ 3175 w 41275"/>
                  <a:gd name="connsiteY5" fmla="*/ 13335 h 55880"/>
                  <a:gd name="connsiteX6" fmla="*/ 11430 w 41275"/>
                  <a:gd name="connsiteY6" fmla="*/ 3810 h 55880"/>
                  <a:gd name="connsiteX7" fmla="*/ 24130 w 41275"/>
                  <a:gd name="connsiteY7" fmla="*/ 0 h 55880"/>
                  <a:gd name="connsiteX8" fmla="*/ 33655 w 41275"/>
                  <a:gd name="connsiteY8" fmla="*/ 1905 h 55880"/>
                  <a:gd name="connsiteX9" fmla="*/ 40640 w 41275"/>
                  <a:gd name="connsiteY9" fmla="*/ 6350 h 55880"/>
                  <a:gd name="connsiteX10" fmla="*/ 40640 w 41275"/>
                  <a:gd name="connsiteY10" fmla="*/ 17780 h 55880"/>
                  <a:gd name="connsiteX11" fmla="*/ 34925 w 41275"/>
                  <a:gd name="connsiteY11" fmla="*/ 17780 h 55880"/>
                  <a:gd name="connsiteX12" fmla="*/ 34290 w 41275"/>
                  <a:gd name="connsiteY12" fmla="*/ 8890 h 55880"/>
                  <a:gd name="connsiteX13" fmla="*/ 31750 w 41275"/>
                  <a:gd name="connsiteY13" fmla="*/ 7620 h 55880"/>
                  <a:gd name="connsiteX14" fmla="*/ 28575 w 41275"/>
                  <a:gd name="connsiteY14" fmla="*/ 6350 h 55880"/>
                  <a:gd name="connsiteX15" fmla="*/ 24765 w 41275"/>
                  <a:gd name="connsiteY15" fmla="*/ 5715 h 55880"/>
                  <a:gd name="connsiteX16" fmla="*/ 15875 w 41275"/>
                  <a:gd name="connsiteY16" fmla="*/ 8255 h 55880"/>
                  <a:gd name="connsiteX17" fmla="*/ 10160 w 41275"/>
                  <a:gd name="connsiteY17" fmla="*/ 15875 h 55880"/>
                  <a:gd name="connsiteX18" fmla="*/ 8255 w 41275"/>
                  <a:gd name="connsiteY18" fmla="*/ 27305 h 55880"/>
                  <a:gd name="connsiteX19" fmla="*/ 8255 w 41275"/>
                  <a:gd name="connsiteY19" fmla="*/ 27940 h 55880"/>
                  <a:gd name="connsiteX20" fmla="*/ 10160 w 41275"/>
                  <a:gd name="connsiteY20" fmla="*/ 39370 h 55880"/>
                  <a:gd name="connsiteX21" fmla="*/ 15875 w 41275"/>
                  <a:gd name="connsiteY21" fmla="*/ 46990 h 55880"/>
                  <a:gd name="connsiteX22" fmla="*/ 25400 w 41275"/>
                  <a:gd name="connsiteY22" fmla="*/ 49530 h 55880"/>
                  <a:gd name="connsiteX23" fmla="*/ 30480 w 41275"/>
                  <a:gd name="connsiteY23" fmla="*/ 48895 h 55880"/>
                  <a:gd name="connsiteX24" fmla="*/ 34925 w 41275"/>
                  <a:gd name="connsiteY24" fmla="*/ 46990 h 55880"/>
                  <a:gd name="connsiteX25" fmla="*/ 35560 w 41275"/>
                  <a:gd name="connsiteY25" fmla="*/ 39370 h 55880"/>
                  <a:gd name="connsiteX26" fmla="*/ 41275 w 41275"/>
                  <a:gd name="connsiteY26" fmla="*/ 39370 h 55880"/>
                  <a:gd name="connsiteX27" fmla="*/ 41275 w 41275"/>
                  <a:gd name="connsiteY27" fmla="*/ 51435 h 55880"/>
                  <a:gd name="connsiteX28" fmla="*/ 33655 w 41275"/>
                  <a:gd name="connsiteY28" fmla="*/ 54610 h 55880"/>
                  <a:gd name="connsiteX29" fmla="*/ 24130 w 41275"/>
                  <a:gd name="connsiteY29" fmla="*/ 5588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880">
                    <a:moveTo>
                      <a:pt x="24130" y="55880"/>
                    </a:moveTo>
                    <a:cubicBezTo>
                      <a:pt x="18415" y="55880"/>
                      <a:pt x="13970" y="54610"/>
                      <a:pt x="10795" y="52070"/>
                    </a:cubicBezTo>
                    <a:cubicBezTo>
                      <a:pt x="6985" y="49530"/>
                      <a:pt x="4445" y="46355"/>
                      <a:pt x="2540" y="42545"/>
                    </a:cubicBezTo>
                    <a:cubicBezTo>
                      <a:pt x="635" y="38100"/>
                      <a:pt x="0" y="33655"/>
                      <a:pt x="0" y="28575"/>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880"/>
                      <a:pt x="24130" y="55880"/>
                    </a:cubicBezTo>
                    <a:close/>
                  </a:path>
                </a:pathLst>
              </a:custGeom>
              <a:solidFill>
                <a:srgbClr val="FFFFFF"/>
              </a:solidFill>
              <a:ln w="6350" cap="flat">
                <a:noFill/>
                <a:prstDash val="solid"/>
                <a:miter/>
              </a:ln>
            </p:spPr>
            <p:txBody>
              <a:bodyPr rtlCol="0" anchor="ctr"/>
              <a:lstStyle/>
              <a:p>
                <a:endParaRPr lang="en-IN"/>
              </a:p>
            </p:txBody>
          </p:sp>
          <p:sp>
            <p:nvSpPr>
              <p:cNvPr id="190" name="Freeform: Shape 189">
                <a:extLst>
                  <a:ext uri="{FF2B5EF4-FFF2-40B4-BE49-F238E27FC236}">
                    <a16:creationId xmlns:a16="http://schemas.microsoft.com/office/drawing/2014/main" xmlns="" id="{D78E9254-D0A1-7BEC-FBC5-5C170D48C1DC}"/>
                  </a:ext>
                </a:extLst>
              </p:cNvPr>
              <p:cNvSpPr/>
              <p:nvPr/>
            </p:nvSpPr>
            <p:spPr>
              <a:xfrm>
                <a:off x="1306194" y="760730"/>
                <a:ext cx="51435" cy="53975"/>
              </a:xfrm>
              <a:custGeom>
                <a:avLst/>
                <a:gdLst>
                  <a:gd name="connsiteX0" fmla="*/ 0 w 51435"/>
                  <a:gd name="connsiteY0" fmla="*/ 53975 h 53975"/>
                  <a:gd name="connsiteX1" fmla="*/ 0 w 51435"/>
                  <a:gd name="connsiteY1" fmla="*/ 49530 h 53975"/>
                  <a:gd name="connsiteX2" fmla="*/ 3810 w 51435"/>
                  <a:gd name="connsiteY2" fmla="*/ 48895 h 53975"/>
                  <a:gd name="connsiteX3" fmla="*/ 22860 w 51435"/>
                  <a:gd name="connsiteY3" fmla="*/ 0 h 53975"/>
                  <a:gd name="connsiteX4" fmla="*/ 29210 w 51435"/>
                  <a:gd name="connsiteY4" fmla="*/ 0 h 53975"/>
                  <a:gd name="connsiteX5" fmla="*/ 47625 w 51435"/>
                  <a:gd name="connsiteY5" fmla="*/ 48895 h 53975"/>
                  <a:gd name="connsiteX6" fmla="*/ 51435 w 51435"/>
                  <a:gd name="connsiteY6" fmla="*/ 49530 h 53975"/>
                  <a:gd name="connsiteX7" fmla="*/ 51435 w 51435"/>
                  <a:gd name="connsiteY7" fmla="*/ 53975 h 53975"/>
                  <a:gd name="connsiteX8" fmla="*/ 35560 w 51435"/>
                  <a:gd name="connsiteY8" fmla="*/ 53975 h 53975"/>
                  <a:gd name="connsiteX9" fmla="*/ 35560 w 51435"/>
                  <a:gd name="connsiteY9" fmla="*/ 49530 h 53975"/>
                  <a:gd name="connsiteX10" fmla="*/ 39370 w 51435"/>
                  <a:gd name="connsiteY10" fmla="*/ 48895 h 53975"/>
                  <a:gd name="connsiteX11" fmla="*/ 35560 w 51435"/>
                  <a:gd name="connsiteY11" fmla="*/ 38735 h 53975"/>
                  <a:gd name="connsiteX12" fmla="*/ 13970 w 51435"/>
                  <a:gd name="connsiteY12" fmla="*/ 38735 h 53975"/>
                  <a:gd name="connsiteX13" fmla="*/ 10160 w 51435"/>
                  <a:gd name="connsiteY13" fmla="*/ 48895 h 53975"/>
                  <a:gd name="connsiteX14" fmla="*/ 13970 w 51435"/>
                  <a:gd name="connsiteY14" fmla="*/ 49530 h 53975"/>
                  <a:gd name="connsiteX15" fmla="*/ 13970 w 51435"/>
                  <a:gd name="connsiteY15" fmla="*/ 53975 h 53975"/>
                  <a:gd name="connsiteX16" fmla="*/ 0 w 51435"/>
                  <a:gd name="connsiteY16" fmla="*/ 53975 h 53975"/>
                  <a:gd name="connsiteX17" fmla="*/ 17145 w 51435"/>
                  <a:gd name="connsiteY17" fmla="*/ 32385 h 53975"/>
                  <a:gd name="connsiteX18" fmla="*/ 34290 w 51435"/>
                  <a:gd name="connsiteY18" fmla="*/ 32385 h 53975"/>
                  <a:gd name="connsiteX19" fmla="*/ 26035 w 51435"/>
                  <a:gd name="connsiteY19" fmla="*/ 10160 h 53975"/>
                  <a:gd name="connsiteX20" fmla="*/ 25400 w 51435"/>
                  <a:gd name="connsiteY20" fmla="*/ 8890 h 53975"/>
                  <a:gd name="connsiteX21" fmla="*/ 25400 w 51435"/>
                  <a:gd name="connsiteY21" fmla="*/ 8890 h 53975"/>
                  <a:gd name="connsiteX22" fmla="*/ 24765 w 51435"/>
                  <a:gd name="connsiteY22" fmla="*/ 10160 h 53975"/>
                  <a:gd name="connsiteX23" fmla="*/ 17145 w 51435"/>
                  <a:gd name="connsiteY23" fmla="*/ 3238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5" h="53975">
                    <a:moveTo>
                      <a:pt x="0" y="53975"/>
                    </a:moveTo>
                    <a:lnTo>
                      <a:pt x="0" y="49530"/>
                    </a:lnTo>
                    <a:lnTo>
                      <a:pt x="3810" y="48895"/>
                    </a:lnTo>
                    <a:lnTo>
                      <a:pt x="22860" y="0"/>
                    </a:lnTo>
                    <a:lnTo>
                      <a:pt x="29210" y="0"/>
                    </a:lnTo>
                    <a:lnTo>
                      <a:pt x="47625" y="48895"/>
                    </a:lnTo>
                    <a:lnTo>
                      <a:pt x="51435" y="49530"/>
                    </a:lnTo>
                    <a:lnTo>
                      <a:pt x="51435" y="53975"/>
                    </a:lnTo>
                    <a:lnTo>
                      <a:pt x="35560" y="53975"/>
                    </a:lnTo>
                    <a:lnTo>
                      <a:pt x="35560" y="49530"/>
                    </a:lnTo>
                    <a:lnTo>
                      <a:pt x="39370" y="48895"/>
                    </a:lnTo>
                    <a:lnTo>
                      <a:pt x="35560" y="38735"/>
                    </a:lnTo>
                    <a:lnTo>
                      <a:pt x="13970" y="38735"/>
                    </a:lnTo>
                    <a:lnTo>
                      <a:pt x="10160" y="48895"/>
                    </a:lnTo>
                    <a:lnTo>
                      <a:pt x="13970" y="49530"/>
                    </a:lnTo>
                    <a:lnTo>
                      <a:pt x="13970" y="53975"/>
                    </a:lnTo>
                    <a:lnTo>
                      <a:pt x="0" y="53975"/>
                    </a:lnTo>
                    <a:close/>
                    <a:moveTo>
                      <a:pt x="17145" y="32385"/>
                    </a:moveTo>
                    <a:lnTo>
                      <a:pt x="34290" y="32385"/>
                    </a:lnTo>
                    <a:lnTo>
                      <a:pt x="26035" y="10160"/>
                    </a:lnTo>
                    <a:lnTo>
                      <a:pt x="25400" y="8890"/>
                    </a:lnTo>
                    <a:lnTo>
                      <a:pt x="25400" y="8890"/>
                    </a:lnTo>
                    <a:lnTo>
                      <a:pt x="24765" y="10160"/>
                    </a:lnTo>
                    <a:lnTo>
                      <a:pt x="17145" y="32385"/>
                    </a:lnTo>
                    <a:close/>
                  </a:path>
                </a:pathLst>
              </a:custGeom>
              <a:solidFill>
                <a:srgbClr val="FFFFFF"/>
              </a:solidFill>
              <a:ln w="6350" cap="flat">
                <a:no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xmlns="" id="{ABB4BA10-37E2-4C23-E82B-ECC56B8D2972}"/>
                  </a:ext>
                </a:extLst>
              </p:cNvPr>
              <p:cNvSpPr/>
              <p:nvPr/>
            </p:nvSpPr>
            <p:spPr>
              <a:xfrm>
                <a:off x="1369694" y="760730"/>
                <a:ext cx="45719" cy="53975"/>
              </a:xfrm>
              <a:custGeom>
                <a:avLst/>
                <a:gdLst>
                  <a:gd name="connsiteX0" fmla="*/ 0 w 45719"/>
                  <a:gd name="connsiteY0" fmla="*/ 53975 h 53975"/>
                  <a:gd name="connsiteX1" fmla="*/ 0 w 45719"/>
                  <a:gd name="connsiteY1" fmla="*/ 49530 h 53975"/>
                  <a:gd name="connsiteX2" fmla="*/ 6350 w 45719"/>
                  <a:gd name="connsiteY2" fmla="*/ 48260 h 53975"/>
                  <a:gd name="connsiteX3" fmla="*/ 6350 w 45719"/>
                  <a:gd name="connsiteY3" fmla="*/ 5715 h 53975"/>
                  <a:gd name="connsiteX4" fmla="*/ 0 w 45719"/>
                  <a:gd name="connsiteY4" fmla="*/ 4445 h 53975"/>
                  <a:gd name="connsiteX5" fmla="*/ 0 w 45719"/>
                  <a:gd name="connsiteY5" fmla="*/ 0 h 53975"/>
                  <a:gd name="connsiteX6" fmla="*/ 6350 w 45719"/>
                  <a:gd name="connsiteY6" fmla="*/ 0 h 53975"/>
                  <a:gd name="connsiteX7" fmla="*/ 21590 w 45719"/>
                  <a:gd name="connsiteY7" fmla="*/ 0 h 53975"/>
                  <a:gd name="connsiteX8" fmla="*/ 34290 w 45719"/>
                  <a:gd name="connsiteY8" fmla="*/ 3175 h 53975"/>
                  <a:gd name="connsiteX9" fmla="*/ 42545 w 45719"/>
                  <a:gd name="connsiteY9" fmla="*/ 12700 h 53975"/>
                  <a:gd name="connsiteX10" fmla="*/ 45720 w 45719"/>
                  <a:gd name="connsiteY10" fmla="*/ 26670 h 53975"/>
                  <a:gd name="connsiteX11" fmla="*/ 45720 w 45719"/>
                  <a:gd name="connsiteY11" fmla="*/ 27940 h 53975"/>
                  <a:gd name="connsiteX12" fmla="*/ 42545 w 45719"/>
                  <a:gd name="connsiteY12" fmla="*/ 41275 h 53975"/>
                  <a:gd name="connsiteX13" fmla="*/ 34290 w 45719"/>
                  <a:gd name="connsiteY13" fmla="*/ 50800 h 53975"/>
                  <a:gd name="connsiteX14" fmla="*/ 21590 w 45719"/>
                  <a:gd name="connsiteY14" fmla="*/ 53975 h 53975"/>
                  <a:gd name="connsiteX15" fmla="*/ 0 w 45719"/>
                  <a:gd name="connsiteY15" fmla="*/ 53975 h 53975"/>
                  <a:gd name="connsiteX16" fmla="*/ 13335 w 45719"/>
                  <a:gd name="connsiteY16" fmla="*/ 48260 h 53975"/>
                  <a:gd name="connsiteX17" fmla="*/ 20955 w 45719"/>
                  <a:gd name="connsiteY17" fmla="*/ 48260 h 53975"/>
                  <a:gd name="connsiteX18" fmla="*/ 29845 w 45719"/>
                  <a:gd name="connsiteY18" fmla="*/ 45720 h 53975"/>
                  <a:gd name="connsiteX19" fmla="*/ 35560 w 45719"/>
                  <a:gd name="connsiteY19" fmla="*/ 38100 h 53975"/>
                  <a:gd name="connsiteX20" fmla="*/ 37465 w 45719"/>
                  <a:gd name="connsiteY20" fmla="*/ 27940 h 53975"/>
                  <a:gd name="connsiteX21" fmla="*/ 37465 w 45719"/>
                  <a:gd name="connsiteY21" fmla="*/ 26670 h 53975"/>
                  <a:gd name="connsiteX22" fmla="*/ 35560 w 45719"/>
                  <a:gd name="connsiteY22" fmla="*/ 15875 h 53975"/>
                  <a:gd name="connsiteX23" fmla="*/ 29845 w 45719"/>
                  <a:gd name="connsiteY23" fmla="*/ 8255 h 53975"/>
                  <a:gd name="connsiteX24" fmla="*/ 20955 w 45719"/>
                  <a:gd name="connsiteY24" fmla="*/ 5715 h 53975"/>
                  <a:gd name="connsiteX25" fmla="*/ 13335 w 45719"/>
                  <a:gd name="connsiteY25" fmla="*/ 5715 h 53975"/>
                  <a:gd name="connsiteX26" fmla="*/ 13335 w 45719"/>
                  <a:gd name="connsiteY26" fmla="*/ 48260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719" h="53975">
                    <a:moveTo>
                      <a:pt x="0" y="53975"/>
                    </a:moveTo>
                    <a:lnTo>
                      <a:pt x="0" y="49530"/>
                    </a:lnTo>
                    <a:lnTo>
                      <a:pt x="6350" y="48260"/>
                    </a:lnTo>
                    <a:lnTo>
                      <a:pt x="6350" y="5715"/>
                    </a:lnTo>
                    <a:lnTo>
                      <a:pt x="0" y="4445"/>
                    </a:lnTo>
                    <a:lnTo>
                      <a:pt x="0" y="0"/>
                    </a:lnTo>
                    <a:lnTo>
                      <a:pt x="6350" y="0"/>
                    </a:lnTo>
                    <a:lnTo>
                      <a:pt x="21590" y="0"/>
                    </a:lnTo>
                    <a:cubicBezTo>
                      <a:pt x="26670" y="0"/>
                      <a:pt x="30480" y="1270"/>
                      <a:pt x="34290" y="3175"/>
                    </a:cubicBezTo>
                    <a:cubicBezTo>
                      <a:pt x="38100" y="5715"/>
                      <a:pt x="40640" y="8890"/>
                      <a:pt x="42545" y="12700"/>
                    </a:cubicBezTo>
                    <a:cubicBezTo>
                      <a:pt x="44450" y="16510"/>
                      <a:pt x="45720" y="21590"/>
                      <a:pt x="45720" y="26670"/>
                    </a:cubicBezTo>
                    <a:lnTo>
                      <a:pt x="45720" y="27940"/>
                    </a:lnTo>
                    <a:cubicBezTo>
                      <a:pt x="45720" y="33020"/>
                      <a:pt x="44450" y="37465"/>
                      <a:pt x="42545" y="41275"/>
                    </a:cubicBezTo>
                    <a:cubicBezTo>
                      <a:pt x="40640" y="45085"/>
                      <a:pt x="38100" y="48260"/>
                      <a:pt x="34290" y="50800"/>
                    </a:cubicBezTo>
                    <a:cubicBezTo>
                      <a:pt x="30480" y="53340"/>
                      <a:pt x="26670" y="53975"/>
                      <a:pt x="21590" y="53975"/>
                    </a:cubicBezTo>
                    <a:lnTo>
                      <a:pt x="0" y="53975"/>
                    </a:lnTo>
                    <a:close/>
                    <a:moveTo>
                      <a:pt x="13335" y="48260"/>
                    </a:moveTo>
                    <a:lnTo>
                      <a:pt x="20955" y="48260"/>
                    </a:lnTo>
                    <a:cubicBezTo>
                      <a:pt x="24130" y="48260"/>
                      <a:pt x="27305" y="47625"/>
                      <a:pt x="29845" y="45720"/>
                    </a:cubicBezTo>
                    <a:cubicBezTo>
                      <a:pt x="32385" y="43815"/>
                      <a:pt x="34290" y="41275"/>
                      <a:pt x="35560" y="38100"/>
                    </a:cubicBezTo>
                    <a:cubicBezTo>
                      <a:pt x="36830" y="34925"/>
                      <a:pt x="37465" y="31750"/>
                      <a:pt x="37465" y="27940"/>
                    </a:cubicBezTo>
                    <a:lnTo>
                      <a:pt x="37465" y="26670"/>
                    </a:lnTo>
                    <a:cubicBezTo>
                      <a:pt x="37465" y="22860"/>
                      <a:pt x="36830" y="19050"/>
                      <a:pt x="35560" y="15875"/>
                    </a:cubicBezTo>
                    <a:cubicBezTo>
                      <a:pt x="34290" y="12700"/>
                      <a:pt x="32385" y="10160"/>
                      <a:pt x="29845" y="8255"/>
                    </a:cubicBezTo>
                    <a:cubicBezTo>
                      <a:pt x="27305" y="6350"/>
                      <a:pt x="24130" y="5715"/>
                      <a:pt x="20955" y="5715"/>
                    </a:cubicBezTo>
                    <a:lnTo>
                      <a:pt x="13335" y="5715"/>
                    </a:lnTo>
                    <a:lnTo>
                      <a:pt x="13335" y="48260"/>
                    </a:lnTo>
                    <a:close/>
                  </a:path>
                </a:pathLst>
              </a:custGeom>
              <a:solidFill>
                <a:srgbClr val="FFFFFF"/>
              </a:solidFill>
              <a:ln w="6350" cap="flat">
                <a:noFill/>
                <a:prstDash val="solid"/>
                <a:miter/>
              </a:ln>
            </p:spPr>
            <p:txBody>
              <a:bodyPr rtlCol="0" anchor="ctr"/>
              <a:lstStyle/>
              <a:p>
                <a:endParaRPr lang="en-IN"/>
              </a:p>
            </p:txBody>
          </p:sp>
          <p:sp>
            <p:nvSpPr>
              <p:cNvPr id="192" name="Freeform: Shape 191">
                <a:extLst>
                  <a:ext uri="{FF2B5EF4-FFF2-40B4-BE49-F238E27FC236}">
                    <a16:creationId xmlns:a16="http://schemas.microsoft.com/office/drawing/2014/main" xmlns="" id="{09443153-510D-A7CB-CDFB-BFB9C8F25EF4}"/>
                  </a:ext>
                </a:extLst>
              </p:cNvPr>
              <p:cNvSpPr/>
              <p:nvPr/>
            </p:nvSpPr>
            <p:spPr>
              <a:xfrm>
                <a:off x="1425575" y="760730"/>
                <a:ext cx="40639" cy="54609"/>
              </a:xfrm>
              <a:custGeom>
                <a:avLst/>
                <a:gdLst>
                  <a:gd name="connsiteX0" fmla="*/ 0 w 40639"/>
                  <a:gd name="connsiteY0" fmla="*/ 53975 h 54609"/>
                  <a:gd name="connsiteX1" fmla="*/ 0 w 40639"/>
                  <a:gd name="connsiteY1" fmla="*/ 49530 h 54609"/>
                  <a:gd name="connsiteX2" fmla="*/ 6350 w 40639"/>
                  <a:gd name="connsiteY2" fmla="*/ 48260 h 54609"/>
                  <a:gd name="connsiteX3" fmla="*/ 6350 w 40639"/>
                  <a:gd name="connsiteY3" fmla="*/ 5715 h 54609"/>
                  <a:gd name="connsiteX4" fmla="*/ 0 w 40639"/>
                  <a:gd name="connsiteY4" fmla="*/ 4445 h 54609"/>
                  <a:gd name="connsiteX5" fmla="*/ 0 w 40639"/>
                  <a:gd name="connsiteY5" fmla="*/ 0 h 54609"/>
                  <a:gd name="connsiteX6" fmla="*/ 40005 w 40639"/>
                  <a:gd name="connsiteY6" fmla="*/ 0 h 54609"/>
                  <a:gd name="connsiteX7" fmla="*/ 40005 w 40639"/>
                  <a:gd name="connsiteY7" fmla="*/ 13335 h 54609"/>
                  <a:gd name="connsiteX8" fmla="*/ 34290 w 40639"/>
                  <a:gd name="connsiteY8" fmla="*/ 13335 h 54609"/>
                  <a:gd name="connsiteX9" fmla="*/ 33655 w 40639"/>
                  <a:gd name="connsiteY9" fmla="*/ 5715 h 54609"/>
                  <a:gd name="connsiteX10" fmla="*/ 13335 w 40639"/>
                  <a:gd name="connsiteY10" fmla="*/ 5715 h 54609"/>
                  <a:gd name="connsiteX11" fmla="*/ 13335 w 40639"/>
                  <a:gd name="connsiteY11" fmla="*/ 23495 h 54609"/>
                  <a:gd name="connsiteX12" fmla="*/ 33655 w 40639"/>
                  <a:gd name="connsiteY12" fmla="*/ 23495 h 54609"/>
                  <a:gd name="connsiteX13" fmla="*/ 33655 w 40639"/>
                  <a:gd name="connsiteY13" fmla="*/ 29210 h 54609"/>
                  <a:gd name="connsiteX14" fmla="*/ 13335 w 40639"/>
                  <a:gd name="connsiteY14" fmla="*/ 29210 h 54609"/>
                  <a:gd name="connsiteX15" fmla="*/ 13335 w 40639"/>
                  <a:gd name="connsiteY15" fmla="*/ 48895 h 54609"/>
                  <a:gd name="connsiteX16" fmla="*/ 34290 w 40639"/>
                  <a:gd name="connsiteY16" fmla="*/ 48895 h 54609"/>
                  <a:gd name="connsiteX17" fmla="*/ 34925 w 40639"/>
                  <a:gd name="connsiteY17" fmla="*/ 41275 h 54609"/>
                  <a:gd name="connsiteX18" fmla="*/ 40640 w 40639"/>
                  <a:gd name="connsiteY18" fmla="*/ 41275 h 54609"/>
                  <a:gd name="connsiteX19" fmla="*/ 40640 w 40639"/>
                  <a:gd name="connsiteY19" fmla="*/ 54610 h 54609"/>
                  <a:gd name="connsiteX20" fmla="*/ 0 w 40639"/>
                  <a:gd name="connsiteY20" fmla="*/ 54610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09">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93" name="Freeform: Shape 192">
                <a:extLst>
                  <a:ext uri="{FF2B5EF4-FFF2-40B4-BE49-F238E27FC236}">
                    <a16:creationId xmlns:a16="http://schemas.microsoft.com/office/drawing/2014/main" xmlns="" id="{2591B736-8D91-FEB3-4C42-6D2DB4EBB665}"/>
                  </a:ext>
                </a:extLst>
              </p:cNvPr>
              <p:cNvSpPr/>
              <p:nvPr/>
            </p:nvSpPr>
            <p:spPr>
              <a:xfrm>
                <a:off x="1480819" y="760730"/>
                <a:ext cx="67310" cy="53975"/>
              </a:xfrm>
              <a:custGeom>
                <a:avLst/>
                <a:gdLst>
                  <a:gd name="connsiteX0" fmla="*/ 0 w 67310"/>
                  <a:gd name="connsiteY0" fmla="*/ 53975 h 53975"/>
                  <a:gd name="connsiteX1" fmla="*/ 0 w 67310"/>
                  <a:gd name="connsiteY1" fmla="*/ 49530 h 53975"/>
                  <a:gd name="connsiteX2" fmla="*/ 6350 w 67310"/>
                  <a:gd name="connsiteY2" fmla="*/ 48260 h 53975"/>
                  <a:gd name="connsiteX3" fmla="*/ 6350 w 67310"/>
                  <a:gd name="connsiteY3" fmla="*/ 5715 h 53975"/>
                  <a:gd name="connsiteX4" fmla="*/ 0 w 67310"/>
                  <a:gd name="connsiteY4" fmla="*/ 4445 h 53975"/>
                  <a:gd name="connsiteX5" fmla="*/ 0 w 67310"/>
                  <a:gd name="connsiteY5" fmla="*/ 0 h 53975"/>
                  <a:gd name="connsiteX6" fmla="*/ 6350 w 67310"/>
                  <a:gd name="connsiteY6" fmla="*/ 0 h 53975"/>
                  <a:gd name="connsiteX7" fmla="*/ 15875 w 67310"/>
                  <a:gd name="connsiteY7" fmla="*/ 0 h 53975"/>
                  <a:gd name="connsiteX8" fmla="*/ 33655 w 67310"/>
                  <a:gd name="connsiteY8" fmla="*/ 41275 h 53975"/>
                  <a:gd name="connsiteX9" fmla="*/ 33655 w 67310"/>
                  <a:gd name="connsiteY9" fmla="*/ 41275 h 53975"/>
                  <a:gd name="connsiteX10" fmla="*/ 50800 w 67310"/>
                  <a:gd name="connsiteY10" fmla="*/ 0 h 53975"/>
                  <a:gd name="connsiteX11" fmla="*/ 67310 w 67310"/>
                  <a:gd name="connsiteY11" fmla="*/ 0 h 53975"/>
                  <a:gd name="connsiteX12" fmla="*/ 67310 w 67310"/>
                  <a:gd name="connsiteY12" fmla="*/ 4445 h 53975"/>
                  <a:gd name="connsiteX13" fmla="*/ 60960 w 67310"/>
                  <a:gd name="connsiteY13" fmla="*/ 5715 h 53975"/>
                  <a:gd name="connsiteX14" fmla="*/ 60960 w 67310"/>
                  <a:gd name="connsiteY14" fmla="*/ 48260 h 53975"/>
                  <a:gd name="connsiteX15" fmla="*/ 67310 w 67310"/>
                  <a:gd name="connsiteY15" fmla="*/ 49530 h 53975"/>
                  <a:gd name="connsiteX16" fmla="*/ 67310 w 67310"/>
                  <a:gd name="connsiteY16" fmla="*/ 53975 h 53975"/>
                  <a:gd name="connsiteX17" fmla="*/ 47625 w 67310"/>
                  <a:gd name="connsiteY17" fmla="*/ 53975 h 53975"/>
                  <a:gd name="connsiteX18" fmla="*/ 47625 w 67310"/>
                  <a:gd name="connsiteY18" fmla="*/ 49530 h 53975"/>
                  <a:gd name="connsiteX19" fmla="*/ 53975 w 67310"/>
                  <a:gd name="connsiteY19" fmla="*/ 48260 h 53975"/>
                  <a:gd name="connsiteX20" fmla="*/ 53975 w 67310"/>
                  <a:gd name="connsiteY20" fmla="*/ 32385 h 53975"/>
                  <a:gd name="connsiteX21" fmla="*/ 53975 w 67310"/>
                  <a:gd name="connsiteY21" fmla="*/ 9525 h 53975"/>
                  <a:gd name="connsiteX22" fmla="*/ 53975 w 67310"/>
                  <a:gd name="connsiteY22" fmla="*/ 9525 h 53975"/>
                  <a:gd name="connsiteX23" fmla="*/ 36195 w 67310"/>
                  <a:gd name="connsiteY23" fmla="*/ 52070 h 53975"/>
                  <a:gd name="connsiteX24" fmla="*/ 31115 w 67310"/>
                  <a:gd name="connsiteY24" fmla="*/ 52070 h 53975"/>
                  <a:gd name="connsiteX25" fmla="*/ 12700 w 67310"/>
                  <a:gd name="connsiteY25" fmla="*/ 9525 h 53975"/>
                  <a:gd name="connsiteX26" fmla="*/ 12700 w 67310"/>
                  <a:gd name="connsiteY26" fmla="*/ 9525 h 53975"/>
                  <a:gd name="connsiteX27" fmla="*/ 12700 w 67310"/>
                  <a:gd name="connsiteY27" fmla="*/ 32385 h 53975"/>
                  <a:gd name="connsiteX28" fmla="*/ 12700 w 67310"/>
                  <a:gd name="connsiteY28" fmla="*/ 48260 h 53975"/>
                  <a:gd name="connsiteX29" fmla="*/ 19050 w 67310"/>
                  <a:gd name="connsiteY29" fmla="*/ 49530 h 53975"/>
                  <a:gd name="connsiteX30" fmla="*/ 19050 w 67310"/>
                  <a:gd name="connsiteY30" fmla="*/ 53975 h 53975"/>
                  <a:gd name="connsiteX31" fmla="*/ 0 w 67310"/>
                  <a:gd name="connsiteY31"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7310" h="53975">
                    <a:moveTo>
                      <a:pt x="0" y="53975"/>
                    </a:moveTo>
                    <a:lnTo>
                      <a:pt x="0" y="49530"/>
                    </a:lnTo>
                    <a:lnTo>
                      <a:pt x="6350" y="48260"/>
                    </a:lnTo>
                    <a:lnTo>
                      <a:pt x="6350" y="5715"/>
                    </a:lnTo>
                    <a:lnTo>
                      <a:pt x="0" y="4445"/>
                    </a:lnTo>
                    <a:lnTo>
                      <a:pt x="0" y="0"/>
                    </a:lnTo>
                    <a:lnTo>
                      <a:pt x="6350" y="0"/>
                    </a:lnTo>
                    <a:lnTo>
                      <a:pt x="15875" y="0"/>
                    </a:lnTo>
                    <a:lnTo>
                      <a:pt x="33655" y="41275"/>
                    </a:lnTo>
                    <a:lnTo>
                      <a:pt x="33655" y="41275"/>
                    </a:lnTo>
                    <a:lnTo>
                      <a:pt x="50800" y="0"/>
                    </a:lnTo>
                    <a:lnTo>
                      <a:pt x="67310" y="0"/>
                    </a:lnTo>
                    <a:lnTo>
                      <a:pt x="67310" y="4445"/>
                    </a:lnTo>
                    <a:lnTo>
                      <a:pt x="60960" y="5715"/>
                    </a:lnTo>
                    <a:lnTo>
                      <a:pt x="60960" y="48260"/>
                    </a:lnTo>
                    <a:lnTo>
                      <a:pt x="67310" y="49530"/>
                    </a:lnTo>
                    <a:lnTo>
                      <a:pt x="67310" y="53975"/>
                    </a:lnTo>
                    <a:lnTo>
                      <a:pt x="47625" y="53975"/>
                    </a:lnTo>
                    <a:lnTo>
                      <a:pt x="47625" y="49530"/>
                    </a:lnTo>
                    <a:lnTo>
                      <a:pt x="53975" y="48260"/>
                    </a:lnTo>
                    <a:lnTo>
                      <a:pt x="53975" y="32385"/>
                    </a:lnTo>
                    <a:lnTo>
                      <a:pt x="53975" y="9525"/>
                    </a:lnTo>
                    <a:lnTo>
                      <a:pt x="53975" y="9525"/>
                    </a:lnTo>
                    <a:lnTo>
                      <a:pt x="36195" y="52070"/>
                    </a:lnTo>
                    <a:lnTo>
                      <a:pt x="31115" y="52070"/>
                    </a:lnTo>
                    <a:lnTo>
                      <a:pt x="12700" y="9525"/>
                    </a:lnTo>
                    <a:lnTo>
                      <a:pt x="12700" y="9525"/>
                    </a:lnTo>
                    <a:lnTo>
                      <a:pt x="12700" y="32385"/>
                    </a:lnTo>
                    <a:lnTo>
                      <a:pt x="12700" y="48260"/>
                    </a:lnTo>
                    <a:lnTo>
                      <a:pt x="19050" y="49530"/>
                    </a:lnTo>
                    <a:lnTo>
                      <a:pt x="1905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194" name="Freeform: Shape 193">
                <a:extLst>
                  <a:ext uri="{FF2B5EF4-FFF2-40B4-BE49-F238E27FC236}">
                    <a16:creationId xmlns:a16="http://schemas.microsoft.com/office/drawing/2014/main" xmlns="" id="{75C9165E-5080-B491-1308-48907ADC1EA3}"/>
                  </a:ext>
                </a:extLst>
              </p:cNvPr>
              <p:cNvSpPr/>
              <p:nvPr/>
            </p:nvSpPr>
            <p:spPr>
              <a:xfrm>
                <a:off x="1559560" y="760730"/>
                <a:ext cx="19684" cy="53975"/>
              </a:xfrm>
              <a:custGeom>
                <a:avLst/>
                <a:gdLst>
                  <a:gd name="connsiteX0" fmla="*/ 0 w 19684"/>
                  <a:gd name="connsiteY0" fmla="*/ 53975 h 53975"/>
                  <a:gd name="connsiteX1" fmla="*/ 0 w 19684"/>
                  <a:gd name="connsiteY1" fmla="*/ 49530 h 53975"/>
                  <a:gd name="connsiteX2" fmla="*/ 6350 w 19684"/>
                  <a:gd name="connsiteY2" fmla="*/ 48260 h 53975"/>
                  <a:gd name="connsiteX3" fmla="*/ 6350 w 19684"/>
                  <a:gd name="connsiteY3" fmla="*/ 5715 h 53975"/>
                  <a:gd name="connsiteX4" fmla="*/ 0 w 19684"/>
                  <a:gd name="connsiteY4" fmla="*/ 4445 h 53975"/>
                  <a:gd name="connsiteX5" fmla="*/ 0 w 19684"/>
                  <a:gd name="connsiteY5" fmla="*/ 0 h 53975"/>
                  <a:gd name="connsiteX6" fmla="*/ 19685 w 19684"/>
                  <a:gd name="connsiteY6" fmla="*/ 0 h 53975"/>
                  <a:gd name="connsiteX7" fmla="*/ 19685 w 19684"/>
                  <a:gd name="connsiteY7" fmla="*/ 4445 h 53975"/>
                  <a:gd name="connsiteX8" fmla="*/ 13335 w 19684"/>
                  <a:gd name="connsiteY8" fmla="*/ 5715 h 53975"/>
                  <a:gd name="connsiteX9" fmla="*/ 13335 w 19684"/>
                  <a:gd name="connsiteY9" fmla="*/ 48260 h 53975"/>
                  <a:gd name="connsiteX10" fmla="*/ 19685 w 19684"/>
                  <a:gd name="connsiteY10" fmla="*/ 49530 h 53975"/>
                  <a:gd name="connsiteX11" fmla="*/ 19685 w 19684"/>
                  <a:gd name="connsiteY11" fmla="*/ 53975 h 53975"/>
                  <a:gd name="connsiteX12" fmla="*/ 0 w 19684"/>
                  <a:gd name="connsiteY12"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84" h="53975">
                    <a:moveTo>
                      <a:pt x="0" y="53975"/>
                    </a:moveTo>
                    <a:lnTo>
                      <a:pt x="0" y="49530"/>
                    </a:lnTo>
                    <a:lnTo>
                      <a:pt x="6350" y="48260"/>
                    </a:lnTo>
                    <a:lnTo>
                      <a:pt x="6350" y="5715"/>
                    </a:lnTo>
                    <a:lnTo>
                      <a:pt x="0" y="4445"/>
                    </a:lnTo>
                    <a:lnTo>
                      <a:pt x="0" y="0"/>
                    </a:lnTo>
                    <a:lnTo>
                      <a:pt x="19685" y="0"/>
                    </a:lnTo>
                    <a:lnTo>
                      <a:pt x="19685" y="4445"/>
                    </a:lnTo>
                    <a:lnTo>
                      <a:pt x="13335" y="5715"/>
                    </a:lnTo>
                    <a:lnTo>
                      <a:pt x="13335" y="48260"/>
                    </a:lnTo>
                    <a:lnTo>
                      <a:pt x="19685" y="49530"/>
                    </a:lnTo>
                    <a:lnTo>
                      <a:pt x="19685" y="53975"/>
                    </a:lnTo>
                    <a:lnTo>
                      <a:pt x="0" y="53975"/>
                    </a:lnTo>
                    <a:close/>
                  </a:path>
                </a:pathLst>
              </a:custGeom>
              <a:solidFill>
                <a:srgbClr val="FFFFFF"/>
              </a:solidFill>
              <a:ln w="6350" cap="flat">
                <a:noFill/>
                <a:prstDash val="solid"/>
                <a:miter/>
              </a:ln>
            </p:spPr>
            <p:txBody>
              <a:bodyPr rtlCol="0" anchor="ctr"/>
              <a:lstStyle/>
              <a:p>
                <a:endParaRPr lang="en-IN"/>
              </a:p>
            </p:txBody>
          </p:sp>
          <p:sp>
            <p:nvSpPr>
              <p:cNvPr id="195" name="Freeform: Shape 194">
                <a:extLst>
                  <a:ext uri="{FF2B5EF4-FFF2-40B4-BE49-F238E27FC236}">
                    <a16:creationId xmlns:a16="http://schemas.microsoft.com/office/drawing/2014/main" xmlns="" id="{0EADC6CF-D965-0FA8-3242-E8C2F0DA6104}"/>
                  </a:ext>
                </a:extLst>
              </p:cNvPr>
              <p:cNvSpPr/>
              <p:nvPr/>
            </p:nvSpPr>
            <p:spPr>
              <a:xfrm>
                <a:off x="1591310" y="760094"/>
                <a:ext cx="41275" cy="55880"/>
              </a:xfrm>
              <a:custGeom>
                <a:avLst/>
                <a:gdLst>
                  <a:gd name="connsiteX0" fmla="*/ 24130 w 41275"/>
                  <a:gd name="connsiteY0" fmla="*/ 55880 h 55880"/>
                  <a:gd name="connsiteX1" fmla="*/ 10795 w 41275"/>
                  <a:gd name="connsiteY1" fmla="*/ 52070 h 55880"/>
                  <a:gd name="connsiteX2" fmla="*/ 2540 w 41275"/>
                  <a:gd name="connsiteY2" fmla="*/ 42545 h 55880"/>
                  <a:gd name="connsiteX3" fmla="*/ 0 w 41275"/>
                  <a:gd name="connsiteY3" fmla="*/ 28575 h 55880"/>
                  <a:gd name="connsiteX4" fmla="*/ 0 w 41275"/>
                  <a:gd name="connsiteY4" fmla="*/ 27305 h 55880"/>
                  <a:gd name="connsiteX5" fmla="*/ 3175 w 41275"/>
                  <a:gd name="connsiteY5" fmla="*/ 13335 h 55880"/>
                  <a:gd name="connsiteX6" fmla="*/ 11430 w 41275"/>
                  <a:gd name="connsiteY6" fmla="*/ 3810 h 55880"/>
                  <a:gd name="connsiteX7" fmla="*/ 24130 w 41275"/>
                  <a:gd name="connsiteY7" fmla="*/ 0 h 55880"/>
                  <a:gd name="connsiteX8" fmla="*/ 33655 w 41275"/>
                  <a:gd name="connsiteY8" fmla="*/ 1905 h 55880"/>
                  <a:gd name="connsiteX9" fmla="*/ 40640 w 41275"/>
                  <a:gd name="connsiteY9" fmla="*/ 6350 h 55880"/>
                  <a:gd name="connsiteX10" fmla="*/ 40640 w 41275"/>
                  <a:gd name="connsiteY10" fmla="*/ 17780 h 55880"/>
                  <a:gd name="connsiteX11" fmla="*/ 34925 w 41275"/>
                  <a:gd name="connsiteY11" fmla="*/ 17780 h 55880"/>
                  <a:gd name="connsiteX12" fmla="*/ 34290 w 41275"/>
                  <a:gd name="connsiteY12" fmla="*/ 8890 h 55880"/>
                  <a:gd name="connsiteX13" fmla="*/ 31750 w 41275"/>
                  <a:gd name="connsiteY13" fmla="*/ 7620 h 55880"/>
                  <a:gd name="connsiteX14" fmla="*/ 28575 w 41275"/>
                  <a:gd name="connsiteY14" fmla="*/ 6350 h 55880"/>
                  <a:gd name="connsiteX15" fmla="*/ 24765 w 41275"/>
                  <a:gd name="connsiteY15" fmla="*/ 5715 h 55880"/>
                  <a:gd name="connsiteX16" fmla="*/ 15875 w 41275"/>
                  <a:gd name="connsiteY16" fmla="*/ 8255 h 55880"/>
                  <a:gd name="connsiteX17" fmla="*/ 10160 w 41275"/>
                  <a:gd name="connsiteY17" fmla="*/ 15875 h 55880"/>
                  <a:gd name="connsiteX18" fmla="*/ 8255 w 41275"/>
                  <a:gd name="connsiteY18" fmla="*/ 27305 h 55880"/>
                  <a:gd name="connsiteX19" fmla="*/ 8255 w 41275"/>
                  <a:gd name="connsiteY19" fmla="*/ 27940 h 55880"/>
                  <a:gd name="connsiteX20" fmla="*/ 10160 w 41275"/>
                  <a:gd name="connsiteY20" fmla="*/ 39370 h 55880"/>
                  <a:gd name="connsiteX21" fmla="*/ 15875 w 41275"/>
                  <a:gd name="connsiteY21" fmla="*/ 46990 h 55880"/>
                  <a:gd name="connsiteX22" fmla="*/ 25400 w 41275"/>
                  <a:gd name="connsiteY22" fmla="*/ 49530 h 55880"/>
                  <a:gd name="connsiteX23" fmla="*/ 30480 w 41275"/>
                  <a:gd name="connsiteY23" fmla="*/ 48895 h 55880"/>
                  <a:gd name="connsiteX24" fmla="*/ 34925 w 41275"/>
                  <a:gd name="connsiteY24" fmla="*/ 46990 h 55880"/>
                  <a:gd name="connsiteX25" fmla="*/ 35560 w 41275"/>
                  <a:gd name="connsiteY25" fmla="*/ 39370 h 55880"/>
                  <a:gd name="connsiteX26" fmla="*/ 41275 w 41275"/>
                  <a:gd name="connsiteY26" fmla="*/ 39370 h 55880"/>
                  <a:gd name="connsiteX27" fmla="*/ 41275 w 41275"/>
                  <a:gd name="connsiteY27" fmla="*/ 51435 h 55880"/>
                  <a:gd name="connsiteX28" fmla="*/ 33655 w 41275"/>
                  <a:gd name="connsiteY28" fmla="*/ 54610 h 55880"/>
                  <a:gd name="connsiteX29" fmla="*/ 24130 w 41275"/>
                  <a:gd name="connsiteY29" fmla="*/ 5588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880">
                    <a:moveTo>
                      <a:pt x="24130" y="55880"/>
                    </a:moveTo>
                    <a:cubicBezTo>
                      <a:pt x="18415" y="55880"/>
                      <a:pt x="13970" y="54610"/>
                      <a:pt x="10795" y="52070"/>
                    </a:cubicBezTo>
                    <a:cubicBezTo>
                      <a:pt x="6985" y="49530"/>
                      <a:pt x="4445" y="46355"/>
                      <a:pt x="2540" y="42545"/>
                    </a:cubicBezTo>
                    <a:cubicBezTo>
                      <a:pt x="635" y="38100"/>
                      <a:pt x="0" y="33655"/>
                      <a:pt x="0" y="28575"/>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880"/>
                      <a:pt x="24130" y="55880"/>
                    </a:cubicBezTo>
                    <a:close/>
                  </a:path>
                </a:pathLst>
              </a:custGeom>
              <a:solidFill>
                <a:srgbClr val="FFFFFF"/>
              </a:solidFill>
              <a:ln w="6350" cap="flat">
                <a:noFill/>
                <a:prstDash val="solid"/>
                <a:miter/>
              </a:ln>
            </p:spPr>
            <p:txBody>
              <a:bodyPr rtlCol="0" anchor="ctr"/>
              <a:lstStyle/>
              <a:p>
                <a:endParaRPr lang="en-IN"/>
              </a:p>
            </p:txBody>
          </p:sp>
          <p:sp>
            <p:nvSpPr>
              <p:cNvPr id="196" name="Freeform: Shape 195">
                <a:extLst>
                  <a:ext uri="{FF2B5EF4-FFF2-40B4-BE49-F238E27FC236}">
                    <a16:creationId xmlns:a16="http://schemas.microsoft.com/office/drawing/2014/main" xmlns="" id="{BF216B3D-115F-7A41-28EC-17363EC61985}"/>
                  </a:ext>
                </a:extLst>
              </p:cNvPr>
              <p:cNvSpPr/>
              <p:nvPr/>
            </p:nvSpPr>
            <p:spPr>
              <a:xfrm>
                <a:off x="1192530" y="840739"/>
                <a:ext cx="40639" cy="54610"/>
              </a:xfrm>
              <a:custGeom>
                <a:avLst/>
                <a:gdLst>
                  <a:gd name="connsiteX0" fmla="*/ 0 w 40639"/>
                  <a:gd name="connsiteY0" fmla="*/ 53975 h 54610"/>
                  <a:gd name="connsiteX1" fmla="*/ 0 w 40639"/>
                  <a:gd name="connsiteY1" fmla="*/ 49530 h 54610"/>
                  <a:gd name="connsiteX2" fmla="*/ 6350 w 40639"/>
                  <a:gd name="connsiteY2" fmla="*/ 48260 h 54610"/>
                  <a:gd name="connsiteX3" fmla="*/ 6350 w 40639"/>
                  <a:gd name="connsiteY3" fmla="*/ 5715 h 54610"/>
                  <a:gd name="connsiteX4" fmla="*/ 0 w 40639"/>
                  <a:gd name="connsiteY4" fmla="*/ 4445 h 54610"/>
                  <a:gd name="connsiteX5" fmla="*/ 0 w 40639"/>
                  <a:gd name="connsiteY5" fmla="*/ 0 h 54610"/>
                  <a:gd name="connsiteX6" fmla="*/ 40005 w 40639"/>
                  <a:gd name="connsiteY6" fmla="*/ 0 h 54610"/>
                  <a:gd name="connsiteX7" fmla="*/ 40005 w 40639"/>
                  <a:gd name="connsiteY7" fmla="*/ 13335 h 54610"/>
                  <a:gd name="connsiteX8" fmla="*/ 34290 w 40639"/>
                  <a:gd name="connsiteY8" fmla="*/ 13335 h 54610"/>
                  <a:gd name="connsiteX9" fmla="*/ 33655 w 40639"/>
                  <a:gd name="connsiteY9" fmla="*/ 5715 h 54610"/>
                  <a:gd name="connsiteX10" fmla="*/ 13335 w 40639"/>
                  <a:gd name="connsiteY10" fmla="*/ 5715 h 54610"/>
                  <a:gd name="connsiteX11" fmla="*/ 13335 w 40639"/>
                  <a:gd name="connsiteY11" fmla="*/ 23495 h 54610"/>
                  <a:gd name="connsiteX12" fmla="*/ 33655 w 40639"/>
                  <a:gd name="connsiteY12" fmla="*/ 23495 h 54610"/>
                  <a:gd name="connsiteX13" fmla="*/ 33655 w 40639"/>
                  <a:gd name="connsiteY13" fmla="*/ 29210 h 54610"/>
                  <a:gd name="connsiteX14" fmla="*/ 13335 w 40639"/>
                  <a:gd name="connsiteY14" fmla="*/ 29210 h 54610"/>
                  <a:gd name="connsiteX15" fmla="*/ 13335 w 40639"/>
                  <a:gd name="connsiteY15" fmla="*/ 48895 h 54610"/>
                  <a:gd name="connsiteX16" fmla="*/ 34290 w 40639"/>
                  <a:gd name="connsiteY16" fmla="*/ 48895 h 54610"/>
                  <a:gd name="connsiteX17" fmla="*/ 34925 w 40639"/>
                  <a:gd name="connsiteY17" fmla="*/ 41275 h 54610"/>
                  <a:gd name="connsiteX18" fmla="*/ 40640 w 40639"/>
                  <a:gd name="connsiteY18" fmla="*/ 41275 h 54610"/>
                  <a:gd name="connsiteX19" fmla="*/ 40640 w 40639"/>
                  <a:gd name="connsiteY19" fmla="*/ 54610 h 54610"/>
                  <a:gd name="connsiteX20" fmla="*/ 0 w 40639"/>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97" name="Freeform: Shape 196">
                <a:extLst>
                  <a:ext uri="{FF2B5EF4-FFF2-40B4-BE49-F238E27FC236}">
                    <a16:creationId xmlns:a16="http://schemas.microsoft.com/office/drawing/2014/main" xmlns="" id="{BADAB72D-719B-E541-9075-DD0E9EB82D22}"/>
                  </a:ext>
                </a:extLst>
              </p:cNvPr>
              <p:cNvSpPr/>
              <p:nvPr/>
            </p:nvSpPr>
            <p:spPr>
              <a:xfrm>
                <a:off x="1246505" y="841375"/>
                <a:ext cx="51434" cy="53339"/>
              </a:xfrm>
              <a:custGeom>
                <a:avLst/>
                <a:gdLst>
                  <a:gd name="connsiteX0" fmla="*/ 0 w 51434"/>
                  <a:gd name="connsiteY0" fmla="*/ 53340 h 53339"/>
                  <a:gd name="connsiteX1" fmla="*/ 0 w 51434"/>
                  <a:gd name="connsiteY1" fmla="*/ 48895 h 53339"/>
                  <a:gd name="connsiteX2" fmla="*/ 4445 w 51434"/>
                  <a:gd name="connsiteY2" fmla="*/ 48260 h 53339"/>
                  <a:gd name="connsiteX3" fmla="*/ 20955 w 51434"/>
                  <a:gd name="connsiteY3" fmla="*/ 26035 h 53339"/>
                  <a:gd name="connsiteX4" fmla="*/ 5080 w 51434"/>
                  <a:gd name="connsiteY4" fmla="*/ 5080 h 53339"/>
                  <a:gd name="connsiteX5" fmla="*/ 635 w 51434"/>
                  <a:gd name="connsiteY5" fmla="*/ 4445 h 53339"/>
                  <a:gd name="connsiteX6" fmla="*/ 635 w 51434"/>
                  <a:gd name="connsiteY6" fmla="*/ 0 h 53339"/>
                  <a:gd name="connsiteX7" fmla="*/ 18415 w 51434"/>
                  <a:gd name="connsiteY7" fmla="*/ 0 h 53339"/>
                  <a:gd name="connsiteX8" fmla="*/ 18415 w 51434"/>
                  <a:gd name="connsiteY8" fmla="*/ 4445 h 53339"/>
                  <a:gd name="connsiteX9" fmla="*/ 13335 w 51434"/>
                  <a:gd name="connsiteY9" fmla="*/ 5080 h 53339"/>
                  <a:gd name="connsiteX10" fmla="*/ 25400 w 51434"/>
                  <a:gd name="connsiteY10" fmla="*/ 21590 h 53339"/>
                  <a:gd name="connsiteX11" fmla="*/ 36830 w 51434"/>
                  <a:gd name="connsiteY11" fmla="*/ 5080 h 53339"/>
                  <a:gd name="connsiteX12" fmla="*/ 31750 w 51434"/>
                  <a:gd name="connsiteY12" fmla="*/ 4445 h 53339"/>
                  <a:gd name="connsiteX13" fmla="*/ 31750 w 51434"/>
                  <a:gd name="connsiteY13" fmla="*/ 0 h 53339"/>
                  <a:gd name="connsiteX14" fmla="*/ 49530 w 51434"/>
                  <a:gd name="connsiteY14" fmla="*/ 0 h 53339"/>
                  <a:gd name="connsiteX15" fmla="*/ 49530 w 51434"/>
                  <a:gd name="connsiteY15" fmla="*/ 4445 h 53339"/>
                  <a:gd name="connsiteX16" fmla="*/ 44450 w 51434"/>
                  <a:gd name="connsiteY16" fmla="*/ 5080 h 53339"/>
                  <a:gd name="connsiteX17" fmla="*/ 29845 w 51434"/>
                  <a:gd name="connsiteY17" fmla="*/ 26035 h 53339"/>
                  <a:gd name="connsiteX18" fmla="*/ 46355 w 51434"/>
                  <a:gd name="connsiteY18" fmla="*/ 48260 h 53339"/>
                  <a:gd name="connsiteX19" fmla="*/ 51435 w 51434"/>
                  <a:gd name="connsiteY19" fmla="*/ 48895 h 53339"/>
                  <a:gd name="connsiteX20" fmla="*/ 51435 w 51434"/>
                  <a:gd name="connsiteY20" fmla="*/ 53340 h 53339"/>
                  <a:gd name="connsiteX21" fmla="*/ 33655 w 51434"/>
                  <a:gd name="connsiteY21" fmla="*/ 53340 h 53339"/>
                  <a:gd name="connsiteX22" fmla="*/ 33655 w 51434"/>
                  <a:gd name="connsiteY22" fmla="*/ 48895 h 53339"/>
                  <a:gd name="connsiteX23" fmla="*/ 38735 w 51434"/>
                  <a:gd name="connsiteY23" fmla="*/ 48260 h 53339"/>
                  <a:gd name="connsiteX24" fmla="*/ 26035 w 51434"/>
                  <a:gd name="connsiteY24" fmla="*/ 30480 h 53339"/>
                  <a:gd name="connsiteX25" fmla="*/ 13335 w 51434"/>
                  <a:gd name="connsiteY25" fmla="*/ 48260 h 53339"/>
                  <a:gd name="connsiteX26" fmla="*/ 18415 w 51434"/>
                  <a:gd name="connsiteY26" fmla="*/ 48895 h 53339"/>
                  <a:gd name="connsiteX27" fmla="*/ 18415 w 51434"/>
                  <a:gd name="connsiteY27" fmla="*/ 53340 h 53339"/>
                  <a:gd name="connsiteX28" fmla="*/ 0 w 51434"/>
                  <a:gd name="connsiteY28" fmla="*/ 53340 h 5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434" h="53339">
                    <a:moveTo>
                      <a:pt x="0" y="53340"/>
                    </a:moveTo>
                    <a:lnTo>
                      <a:pt x="0" y="48895"/>
                    </a:lnTo>
                    <a:lnTo>
                      <a:pt x="4445" y="48260"/>
                    </a:lnTo>
                    <a:lnTo>
                      <a:pt x="20955" y="26035"/>
                    </a:lnTo>
                    <a:lnTo>
                      <a:pt x="5080" y="5080"/>
                    </a:lnTo>
                    <a:lnTo>
                      <a:pt x="635" y="4445"/>
                    </a:lnTo>
                    <a:lnTo>
                      <a:pt x="635" y="0"/>
                    </a:lnTo>
                    <a:lnTo>
                      <a:pt x="18415" y="0"/>
                    </a:lnTo>
                    <a:lnTo>
                      <a:pt x="18415" y="4445"/>
                    </a:lnTo>
                    <a:lnTo>
                      <a:pt x="13335" y="5080"/>
                    </a:lnTo>
                    <a:lnTo>
                      <a:pt x="25400" y="21590"/>
                    </a:lnTo>
                    <a:lnTo>
                      <a:pt x="36830" y="5080"/>
                    </a:lnTo>
                    <a:lnTo>
                      <a:pt x="31750" y="4445"/>
                    </a:lnTo>
                    <a:lnTo>
                      <a:pt x="31750" y="0"/>
                    </a:lnTo>
                    <a:lnTo>
                      <a:pt x="49530" y="0"/>
                    </a:lnTo>
                    <a:lnTo>
                      <a:pt x="49530" y="4445"/>
                    </a:lnTo>
                    <a:lnTo>
                      <a:pt x="44450" y="5080"/>
                    </a:lnTo>
                    <a:lnTo>
                      <a:pt x="29845" y="26035"/>
                    </a:lnTo>
                    <a:lnTo>
                      <a:pt x="46355" y="48260"/>
                    </a:lnTo>
                    <a:lnTo>
                      <a:pt x="51435" y="48895"/>
                    </a:lnTo>
                    <a:lnTo>
                      <a:pt x="51435" y="53340"/>
                    </a:lnTo>
                    <a:lnTo>
                      <a:pt x="33655" y="53340"/>
                    </a:lnTo>
                    <a:lnTo>
                      <a:pt x="33655" y="48895"/>
                    </a:lnTo>
                    <a:lnTo>
                      <a:pt x="38735" y="48260"/>
                    </a:lnTo>
                    <a:lnTo>
                      <a:pt x="26035" y="30480"/>
                    </a:lnTo>
                    <a:lnTo>
                      <a:pt x="13335" y="48260"/>
                    </a:lnTo>
                    <a:lnTo>
                      <a:pt x="18415" y="48895"/>
                    </a:lnTo>
                    <a:lnTo>
                      <a:pt x="18415" y="53340"/>
                    </a:lnTo>
                    <a:lnTo>
                      <a:pt x="0" y="53340"/>
                    </a:lnTo>
                    <a:close/>
                  </a:path>
                </a:pathLst>
              </a:custGeom>
              <a:solidFill>
                <a:srgbClr val="FFFFFF"/>
              </a:solidFill>
              <a:ln w="6350" cap="flat">
                <a:noFill/>
                <a:prstDash val="solid"/>
                <a:miter/>
              </a:ln>
            </p:spPr>
            <p:txBody>
              <a:bodyPr rtlCol="0" anchor="ctr"/>
              <a:lstStyle/>
              <a:p>
                <a:endParaRPr lang="en-IN"/>
              </a:p>
            </p:txBody>
          </p:sp>
          <p:sp>
            <p:nvSpPr>
              <p:cNvPr id="198" name="Freeform: Shape 197">
                <a:extLst>
                  <a:ext uri="{FF2B5EF4-FFF2-40B4-BE49-F238E27FC236}">
                    <a16:creationId xmlns:a16="http://schemas.microsoft.com/office/drawing/2014/main" xmlns="" id="{AF25F693-0AAB-1F35-1DE9-3A9AE0FA7695}"/>
                  </a:ext>
                </a:extLst>
              </p:cNvPr>
              <p:cNvSpPr/>
              <p:nvPr/>
            </p:nvSpPr>
            <p:spPr>
              <a:xfrm>
                <a:off x="1307464" y="840105"/>
                <a:ext cx="41275" cy="55244"/>
              </a:xfrm>
              <a:custGeom>
                <a:avLst/>
                <a:gdLst>
                  <a:gd name="connsiteX0" fmla="*/ 24130 w 41275"/>
                  <a:gd name="connsiteY0" fmla="*/ 55245 h 55244"/>
                  <a:gd name="connsiteX1" fmla="*/ 10795 w 41275"/>
                  <a:gd name="connsiteY1" fmla="*/ 51435 h 55244"/>
                  <a:gd name="connsiteX2" fmla="*/ 2540 w 41275"/>
                  <a:gd name="connsiteY2" fmla="*/ 41910 h 55244"/>
                  <a:gd name="connsiteX3" fmla="*/ 0 w 41275"/>
                  <a:gd name="connsiteY3" fmla="*/ 27940 h 55244"/>
                  <a:gd name="connsiteX4" fmla="*/ 0 w 41275"/>
                  <a:gd name="connsiteY4" fmla="*/ 27305 h 55244"/>
                  <a:gd name="connsiteX5" fmla="*/ 3175 w 41275"/>
                  <a:gd name="connsiteY5" fmla="*/ 13335 h 55244"/>
                  <a:gd name="connsiteX6" fmla="*/ 11430 w 41275"/>
                  <a:gd name="connsiteY6" fmla="*/ 3810 h 55244"/>
                  <a:gd name="connsiteX7" fmla="*/ 24130 w 41275"/>
                  <a:gd name="connsiteY7" fmla="*/ 0 h 55244"/>
                  <a:gd name="connsiteX8" fmla="*/ 33655 w 41275"/>
                  <a:gd name="connsiteY8" fmla="*/ 1905 h 55244"/>
                  <a:gd name="connsiteX9" fmla="*/ 40640 w 41275"/>
                  <a:gd name="connsiteY9" fmla="*/ 6350 h 55244"/>
                  <a:gd name="connsiteX10" fmla="*/ 40640 w 41275"/>
                  <a:gd name="connsiteY10" fmla="*/ 17780 h 55244"/>
                  <a:gd name="connsiteX11" fmla="*/ 34925 w 41275"/>
                  <a:gd name="connsiteY11" fmla="*/ 17780 h 55244"/>
                  <a:gd name="connsiteX12" fmla="*/ 34290 w 41275"/>
                  <a:gd name="connsiteY12" fmla="*/ 8890 h 55244"/>
                  <a:gd name="connsiteX13" fmla="*/ 31750 w 41275"/>
                  <a:gd name="connsiteY13" fmla="*/ 7620 h 55244"/>
                  <a:gd name="connsiteX14" fmla="*/ 28575 w 41275"/>
                  <a:gd name="connsiteY14" fmla="*/ 6350 h 55244"/>
                  <a:gd name="connsiteX15" fmla="*/ 24765 w 41275"/>
                  <a:gd name="connsiteY15" fmla="*/ 5715 h 55244"/>
                  <a:gd name="connsiteX16" fmla="*/ 15875 w 41275"/>
                  <a:gd name="connsiteY16" fmla="*/ 8255 h 55244"/>
                  <a:gd name="connsiteX17" fmla="*/ 10160 w 41275"/>
                  <a:gd name="connsiteY17" fmla="*/ 15875 h 55244"/>
                  <a:gd name="connsiteX18" fmla="*/ 8255 w 41275"/>
                  <a:gd name="connsiteY18" fmla="*/ 27305 h 55244"/>
                  <a:gd name="connsiteX19" fmla="*/ 8255 w 41275"/>
                  <a:gd name="connsiteY19" fmla="*/ 27940 h 55244"/>
                  <a:gd name="connsiteX20" fmla="*/ 10160 w 41275"/>
                  <a:gd name="connsiteY20" fmla="*/ 39370 h 55244"/>
                  <a:gd name="connsiteX21" fmla="*/ 15875 w 41275"/>
                  <a:gd name="connsiteY21" fmla="*/ 46990 h 55244"/>
                  <a:gd name="connsiteX22" fmla="*/ 25400 w 41275"/>
                  <a:gd name="connsiteY22" fmla="*/ 49530 h 55244"/>
                  <a:gd name="connsiteX23" fmla="*/ 30480 w 41275"/>
                  <a:gd name="connsiteY23" fmla="*/ 48895 h 55244"/>
                  <a:gd name="connsiteX24" fmla="*/ 34925 w 41275"/>
                  <a:gd name="connsiteY24" fmla="*/ 46990 h 55244"/>
                  <a:gd name="connsiteX25" fmla="*/ 35560 w 41275"/>
                  <a:gd name="connsiteY25" fmla="*/ 39370 h 55244"/>
                  <a:gd name="connsiteX26" fmla="*/ 41275 w 41275"/>
                  <a:gd name="connsiteY26" fmla="*/ 39370 h 55244"/>
                  <a:gd name="connsiteX27" fmla="*/ 41275 w 41275"/>
                  <a:gd name="connsiteY27" fmla="*/ 51435 h 55244"/>
                  <a:gd name="connsiteX28" fmla="*/ 33655 w 41275"/>
                  <a:gd name="connsiteY28" fmla="*/ 54610 h 55244"/>
                  <a:gd name="connsiteX29" fmla="*/ 24130 w 41275"/>
                  <a:gd name="connsiteY29" fmla="*/ 5524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244">
                    <a:moveTo>
                      <a:pt x="24130" y="55245"/>
                    </a:moveTo>
                    <a:cubicBezTo>
                      <a:pt x="18415" y="55245"/>
                      <a:pt x="13970" y="53975"/>
                      <a:pt x="10795" y="51435"/>
                    </a:cubicBezTo>
                    <a:cubicBezTo>
                      <a:pt x="6985" y="48895"/>
                      <a:pt x="4445" y="45720"/>
                      <a:pt x="2540" y="41910"/>
                    </a:cubicBezTo>
                    <a:cubicBezTo>
                      <a:pt x="635" y="37465"/>
                      <a:pt x="0" y="33020"/>
                      <a:pt x="0" y="27940"/>
                    </a:cubicBezTo>
                    <a:lnTo>
                      <a:pt x="0" y="27305"/>
                    </a:lnTo>
                    <a:cubicBezTo>
                      <a:pt x="0" y="22225"/>
                      <a:pt x="1270" y="17145"/>
                      <a:pt x="3175" y="13335"/>
                    </a:cubicBezTo>
                    <a:cubicBezTo>
                      <a:pt x="5080" y="8890"/>
                      <a:pt x="7620" y="5715"/>
                      <a:pt x="11430" y="3810"/>
                    </a:cubicBezTo>
                    <a:cubicBezTo>
                      <a:pt x="15240" y="1905"/>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245"/>
                      <a:pt x="24130" y="55245"/>
                    </a:cubicBezTo>
                    <a:close/>
                  </a:path>
                </a:pathLst>
              </a:custGeom>
              <a:solidFill>
                <a:srgbClr val="FFFFFF"/>
              </a:solidFill>
              <a:ln w="6350" cap="flat">
                <a:noFill/>
                <a:prstDash val="solid"/>
                <a:miter/>
              </a:ln>
            </p:spPr>
            <p:txBody>
              <a:bodyPr rtlCol="0" anchor="ctr"/>
              <a:lstStyle/>
              <a:p>
                <a:endParaRPr lang="en-IN"/>
              </a:p>
            </p:txBody>
          </p:sp>
          <p:sp>
            <p:nvSpPr>
              <p:cNvPr id="199" name="Freeform: Shape 198">
                <a:extLst>
                  <a:ext uri="{FF2B5EF4-FFF2-40B4-BE49-F238E27FC236}">
                    <a16:creationId xmlns:a16="http://schemas.microsoft.com/office/drawing/2014/main" xmlns="" id="{9F47EAC5-D7CB-2D1E-55A8-CDFFCD5158F6}"/>
                  </a:ext>
                </a:extLst>
              </p:cNvPr>
              <p:cNvSpPr/>
              <p:nvPr/>
            </p:nvSpPr>
            <p:spPr>
              <a:xfrm>
                <a:off x="1361439"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0" name="Freeform: Shape 199">
                <a:extLst>
                  <a:ext uri="{FF2B5EF4-FFF2-40B4-BE49-F238E27FC236}">
                    <a16:creationId xmlns:a16="http://schemas.microsoft.com/office/drawing/2014/main" xmlns="" id="{F718D4CE-85E0-24EF-D7D2-429B7F82736A}"/>
                  </a:ext>
                </a:extLst>
              </p:cNvPr>
              <p:cNvSpPr/>
              <p:nvPr/>
            </p:nvSpPr>
            <p:spPr>
              <a:xfrm>
                <a:off x="1415414" y="840739"/>
                <a:ext cx="39370" cy="53975"/>
              </a:xfrm>
              <a:custGeom>
                <a:avLst/>
                <a:gdLst>
                  <a:gd name="connsiteX0" fmla="*/ 0 w 39370"/>
                  <a:gd name="connsiteY0" fmla="*/ 53975 h 53975"/>
                  <a:gd name="connsiteX1" fmla="*/ 0 w 39370"/>
                  <a:gd name="connsiteY1" fmla="*/ 49530 h 53975"/>
                  <a:gd name="connsiteX2" fmla="*/ 6350 w 39370"/>
                  <a:gd name="connsiteY2" fmla="*/ 48260 h 53975"/>
                  <a:gd name="connsiteX3" fmla="*/ 6350 w 39370"/>
                  <a:gd name="connsiteY3" fmla="*/ 5715 h 53975"/>
                  <a:gd name="connsiteX4" fmla="*/ 0 w 39370"/>
                  <a:gd name="connsiteY4" fmla="*/ 4445 h 53975"/>
                  <a:gd name="connsiteX5" fmla="*/ 0 w 39370"/>
                  <a:gd name="connsiteY5" fmla="*/ 0 h 53975"/>
                  <a:gd name="connsiteX6" fmla="*/ 6350 w 39370"/>
                  <a:gd name="connsiteY6" fmla="*/ 0 h 53975"/>
                  <a:gd name="connsiteX7" fmla="*/ 13970 w 39370"/>
                  <a:gd name="connsiteY7" fmla="*/ 0 h 53975"/>
                  <a:gd name="connsiteX8" fmla="*/ 20320 w 39370"/>
                  <a:gd name="connsiteY8" fmla="*/ 0 h 53975"/>
                  <a:gd name="connsiteX9" fmla="*/ 20320 w 39370"/>
                  <a:gd name="connsiteY9" fmla="*/ 4445 h 53975"/>
                  <a:gd name="connsiteX10" fmla="*/ 13970 w 39370"/>
                  <a:gd name="connsiteY10" fmla="*/ 5715 h 53975"/>
                  <a:gd name="connsiteX11" fmla="*/ 13970 w 39370"/>
                  <a:gd name="connsiteY11" fmla="*/ 48895 h 53975"/>
                  <a:gd name="connsiteX12" fmla="*/ 33020 w 39370"/>
                  <a:gd name="connsiteY12" fmla="*/ 48895 h 53975"/>
                  <a:gd name="connsiteX13" fmla="*/ 33655 w 39370"/>
                  <a:gd name="connsiteY13" fmla="*/ 40005 h 53975"/>
                  <a:gd name="connsiteX14" fmla="*/ 39370 w 39370"/>
                  <a:gd name="connsiteY14" fmla="*/ 40005 h 53975"/>
                  <a:gd name="connsiteX15" fmla="*/ 39370 w 39370"/>
                  <a:gd name="connsiteY15" fmla="*/ 53975 h 53975"/>
                  <a:gd name="connsiteX16" fmla="*/ 0 w 39370"/>
                  <a:gd name="connsiteY16"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70" h="53975">
                    <a:moveTo>
                      <a:pt x="0" y="53975"/>
                    </a:moveTo>
                    <a:lnTo>
                      <a:pt x="0" y="49530"/>
                    </a:lnTo>
                    <a:lnTo>
                      <a:pt x="6350" y="48260"/>
                    </a:lnTo>
                    <a:lnTo>
                      <a:pt x="6350" y="5715"/>
                    </a:lnTo>
                    <a:lnTo>
                      <a:pt x="0" y="4445"/>
                    </a:lnTo>
                    <a:lnTo>
                      <a:pt x="0" y="0"/>
                    </a:lnTo>
                    <a:lnTo>
                      <a:pt x="6350" y="0"/>
                    </a:lnTo>
                    <a:lnTo>
                      <a:pt x="13970" y="0"/>
                    </a:lnTo>
                    <a:lnTo>
                      <a:pt x="20320" y="0"/>
                    </a:lnTo>
                    <a:lnTo>
                      <a:pt x="20320" y="4445"/>
                    </a:lnTo>
                    <a:lnTo>
                      <a:pt x="13970" y="5715"/>
                    </a:lnTo>
                    <a:lnTo>
                      <a:pt x="13970" y="48895"/>
                    </a:lnTo>
                    <a:lnTo>
                      <a:pt x="33020" y="48895"/>
                    </a:lnTo>
                    <a:lnTo>
                      <a:pt x="33655" y="40005"/>
                    </a:lnTo>
                    <a:lnTo>
                      <a:pt x="39370" y="40005"/>
                    </a:lnTo>
                    <a:lnTo>
                      <a:pt x="3937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201" name="Freeform: Shape 200">
                <a:extLst>
                  <a:ext uri="{FF2B5EF4-FFF2-40B4-BE49-F238E27FC236}">
                    <a16:creationId xmlns:a16="http://schemas.microsoft.com/office/drawing/2014/main" xmlns="" id="{C539B407-EA43-EC2B-AA1F-237FE86AE171}"/>
                  </a:ext>
                </a:extLst>
              </p:cNvPr>
              <p:cNvSpPr/>
              <p:nvPr/>
            </p:nvSpPr>
            <p:spPr>
              <a:xfrm>
                <a:off x="1466214" y="840739"/>
                <a:ext cx="39370" cy="53975"/>
              </a:xfrm>
              <a:custGeom>
                <a:avLst/>
                <a:gdLst>
                  <a:gd name="connsiteX0" fmla="*/ 0 w 39370"/>
                  <a:gd name="connsiteY0" fmla="*/ 53975 h 53975"/>
                  <a:gd name="connsiteX1" fmla="*/ 0 w 39370"/>
                  <a:gd name="connsiteY1" fmla="*/ 49530 h 53975"/>
                  <a:gd name="connsiteX2" fmla="*/ 6350 w 39370"/>
                  <a:gd name="connsiteY2" fmla="*/ 48260 h 53975"/>
                  <a:gd name="connsiteX3" fmla="*/ 6350 w 39370"/>
                  <a:gd name="connsiteY3" fmla="*/ 5715 h 53975"/>
                  <a:gd name="connsiteX4" fmla="*/ 0 w 39370"/>
                  <a:gd name="connsiteY4" fmla="*/ 4445 h 53975"/>
                  <a:gd name="connsiteX5" fmla="*/ 0 w 39370"/>
                  <a:gd name="connsiteY5" fmla="*/ 0 h 53975"/>
                  <a:gd name="connsiteX6" fmla="*/ 6350 w 39370"/>
                  <a:gd name="connsiteY6" fmla="*/ 0 h 53975"/>
                  <a:gd name="connsiteX7" fmla="*/ 13970 w 39370"/>
                  <a:gd name="connsiteY7" fmla="*/ 0 h 53975"/>
                  <a:gd name="connsiteX8" fmla="*/ 20320 w 39370"/>
                  <a:gd name="connsiteY8" fmla="*/ 0 h 53975"/>
                  <a:gd name="connsiteX9" fmla="*/ 20320 w 39370"/>
                  <a:gd name="connsiteY9" fmla="*/ 4445 h 53975"/>
                  <a:gd name="connsiteX10" fmla="*/ 13970 w 39370"/>
                  <a:gd name="connsiteY10" fmla="*/ 5715 h 53975"/>
                  <a:gd name="connsiteX11" fmla="*/ 13970 w 39370"/>
                  <a:gd name="connsiteY11" fmla="*/ 48895 h 53975"/>
                  <a:gd name="connsiteX12" fmla="*/ 33020 w 39370"/>
                  <a:gd name="connsiteY12" fmla="*/ 48895 h 53975"/>
                  <a:gd name="connsiteX13" fmla="*/ 33655 w 39370"/>
                  <a:gd name="connsiteY13" fmla="*/ 40005 h 53975"/>
                  <a:gd name="connsiteX14" fmla="*/ 39370 w 39370"/>
                  <a:gd name="connsiteY14" fmla="*/ 40005 h 53975"/>
                  <a:gd name="connsiteX15" fmla="*/ 39370 w 39370"/>
                  <a:gd name="connsiteY15" fmla="*/ 53975 h 53975"/>
                  <a:gd name="connsiteX16" fmla="*/ 0 w 39370"/>
                  <a:gd name="connsiteY16"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70" h="53975">
                    <a:moveTo>
                      <a:pt x="0" y="53975"/>
                    </a:moveTo>
                    <a:lnTo>
                      <a:pt x="0" y="49530"/>
                    </a:lnTo>
                    <a:lnTo>
                      <a:pt x="6350" y="48260"/>
                    </a:lnTo>
                    <a:lnTo>
                      <a:pt x="6350" y="5715"/>
                    </a:lnTo>
                    <a:lnTo>
                      <a:pt x="0" y="4445"/>
                    </a:lnTo>
                    <a:lnTo>
                      <a:pt x="0" y="0"/>
                    </a:lnTo>
                    <a:lnTo>
                      <a:pt x="6350" y="0"/>
                    </a:lnTo>
                    <a:lnTo>
                      <a:pt x="13970" y="0"/>
                    </a:lnTo>
                    <a:lnTo>
                      <a:pt x="20320" y="0"/>
                    </a:lnTo>
                    <a:lnTo>
                      <a:pt x="20320" y="4445"/>
                    </a:lnTo>
                    <a:lnTo>
                      <a:pt x="13970" y="5715"/>
                    </a:lnTo>
                    <a:lnTo>
                      <a:pt x="13970" y="48895"/>
                    </a:lnTo>
                    <a:lnTo>
                      <a:pt x="33020" y="48895"/>
                    </a:lnTo>
                    <a:lnTo>
                      <a:pt x="33655" y="40005"/>
                    </a:lnTo>
                    <a:lnTo>
                      <a:pt x="39370" y="40005"/>
                    </a:lnTo>
                    <a:lnTo>
                      <a:pt x="3937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202" name="Freeform: Shape 201">
                <a:extLst>
                  <a:ext uri="{FF2B5EF4-FFF2-40B4-BE49-F238E27FC236}">
                    <a16:creationId xmlns:a16="http://schemas.microsoft.com/office/drawing/2014/main" xmlns="" id="{486AD23B-A94B-773C-3FA1-68B44771C7D7}"/>
                  </a:ext>
                </a:extLst>
              </p:cNvPr>
              <p:cNvSpPr/>
              <p:nvPr/>
            </p:nvSpPr>
            <p:spPr>
              <a:xfrm>
                <a:off x="1517014"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3" name="Freeform: Shape 202">
                <a:extLst>
                  <a:ext uri="{FF2B5EF4-FFF2-40B4-BE49-F238E27FC236}">
                    <a16:creationId xmlns:a16="http://schemas.microsoft.com/office/drawing/2014/main" xmlns="" id="{DC4DA9B5-1247-1B58-FB71-4229D9997F27}"/>
                  </a:ext>
                </a:extLst>
              </p:cNvPr>
              <p:cNvSpPr/>
              <p:nvPr/>
            </p:nvSpPr>
            <p:spPr>
              <a:xfrm>
                <a:off x="1571625" y="840739"/>
                <a:ext cx="53339" cy="54610"/>
              </a:xfrm>
              <a:custGeom>
                <a:avLst/>
                <a:gdLst>
                  <a:gd name="connsiteX0" fmla="*/ 0 w 53339"/>
                  <a:gd name="connsiteY0" fmla="*/ 53975 h 54610"/>
                  <a:gd name="connsiteX1" fmla="*/ 0 w 53339"/>
                  <a:gd name="connsiteY1" fmla="*/ 49530 h 54610"/>
                  <a:gd name="connsiteX2" fmla="*/ 6350 w 53339"/>
                  <a:gd name="connsiteY2" fmla="*/ 48260 h 54610"/>
                  <a:gd name="connsiteX3" fmla="*/ 6350 w 53339"/>
                  <a:gd name="connsiteY3" fmla="*/ 5715 h 54610"/>
                  <a:gd name="connsiteX4" fmla="*/ 0 w 53339"/>
                  <a:gd name="connsiteY4" fmla="*/ 4445 h 54610"/>
                  <a:gd name="connsiteX5" fmla="*/ 0 w 53339"/>
                  <a:gd name="connsiteY5" fmla="*/ 0 h 54610"/>
                  <a:gd name="connsiteX6" fmla="*/ 6350 w 53339"/>
                  <a:gd name="connsiteY6" fmla="*/ 0 h 54610"/>
                  <a:gd name="connsiteX7" fmla="*/ 13970 w 53339"/>
                  <a:gd name="connsiteY7" fmla="*/ 0 h 54610"/>
                  <a:gd name="connsiteX8" fmla="*/ 40640 w 53339"/>
                  <a:gd name="connsiteY8" fmla="*/ 42545 h 54610"/>
                  <a:gd name="connsiteX9" fmla="*/ 40640 w 53339"/>
                  <a:gd name="connsiteY9" fmla="*/ 42545 h 54610"/>
                  <a:gd name="connsiteX10" fmla="*/ 40640 w 53339"/>
                  <a:gd name="connsiteY10" fmla="*/ 6350 h 54610"/>
                  <a:gd name="connsiteX11" fmla="*/ 33655 w 53339"/>
                  <a:gd name="connsiteY11" fmla="*/ 5080 h 54610"/>
                  <a:gd name="connsiteX12" fmla="*/ 33655 w 53339"/>
                  <a:gd name="connsiteY12" fmla="*/ 635 h 54610"/>
                  <a:gd name="connsiteX13" fmla="*/ 46990 w 53339"/>
                  <a:gd name="connsiteY13" fmla="*/ 635 h 54610"/>
                  <a:gd name="connsiteX14" fmla="*/ 53340 w 53339"/>
                  <a:gd name="connsiteY14" fmla="*/ 635 h 54610"/>
                  <a:gd name="connsiteX15" fmla="*/ 53340 w 53339"/>
                  <a:gd name="connsiteY15" fmla="*/ 5080 h 54610"/>
                  <a:gd name="connsiteX16" fmla="*/ 46990 w 53339"/>
                  <a:gd name="connsiteY16" fmla="*/ 6350 h 54610"/>
                  <a:gd name="connsiteX17" fmla="*/ 46990 w 53339"/>
                  <a:gd name="connsiteY17" fmla="*/ 54610 h 54610"/>
                  <a:gd name="connsiteX18" fmla="*/ 40005 w 53339"/>
                  <a:gd name="connsiteY18" fmla="*/ 54610 h 54610"/>
                  <a:gd name="connsiteX19" fmla="*/ 12700 w 53339"/>
                  <a:gd name="connsiteY19" fmla="*/ 12065 h 54610"/>
                  <a:gd name="connsiteX20" fmla="*/ 12700 w 53339"/>
                  <a:gd name="connsiteY20" fmla="*/ 12065 h 54610"/>
                  <a:gd name="connsiteX21" fmla="*/ 12700 w 53339"/>
                  <a:gd name="connsiteY21" fmla="*/ 48895 h 54610"/>
                  <a:gd name="connsiteX22" fmla="*/ 19685 w 53339"/>
                  <a:gd name="connsiteY22" fmla="*/ 50165 h 54610"/>
                  <a:gd name="connsiteX23" fmla="*/ 19685 w 53339"/>
                  <a:gd name="connsiteY23" fmla="*/ 54610 h 54610"/>
                  <a:gd name="connsiteX24" fmla="*/ 0 w 53339"/>
                  <a:gd name="connsiteY24"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339" h="54610">
                    <a:moveTo>
                      <a:pt x="0" y="53975"/>
                    </a:moveTo>
                    <a:lnTo>
                      <a:pt x="0" y="49530"/>
                    </a:lnTo>
                    <a:lnTo>
                      <a:pt x="6350" y="48260"/>
                    </a:lnTo>
                    <a:lnTo>
                      <a:pt x="6350" y="5715"/>
                    </a:lnTo>
                    <a:lnTo>
                      <a:pt x="0" y="4445"/>
                    </a:lnTo>
                    <a:lnTo>
                      <a:pt x="0" y="0"/>
                    </a:lnTo>
                    <a:lnTo>
                      <a:pt x="6350" y="0"/>
                    </a:lnTo>
                    <a:lnTo>
                      <a:pt x="13970" y="0"/>
                    </a:lnTo>
                    <a:lnTo>
                      <a:pt x="40640" y="42545"/>
                    </a:lnTo>
                    <a:lnTo>
                      <a:pt x="40640" y="42545"/>
                    </a:lnTo>
                    <a:lnTo>
                      <a:pt x="40640" y="6350"/>
                    </a:lnTo>
                    <a:lnTo>
                      <a:pt x="33655" y="5080"/>
                    </a:lnTo>
                    <a:lnTo>
                      <a:pt x="33655" y="635"/>
                    </a:lnTo>
                    <a:lnTo>
                      <a:pt x="46990" y="635"/>
                    </a:lnTo>
                    <a:lnTo>
                      <a:pt x="53340" y="635"/>
                    </a:lnTo>
                    <a:lnTo>
                      <a:pt x="53340" y="5080"/>
                    </a:lnTo>
                    <a:lnTo>
                      <a:pt x="46990" y="6350"/>
                    </a:lnTo>
                    <a:lnTo>
                      <a:pt x="46990" y="54610"/>
                    </a:lnTo>
                    <a:lnTo>
                      <a:pt x="40005" y="54610"/>
                    </a:lnTo>
                    <a:lnTo>
                      <a:pt x="12700" y="12065"/>
                    </a:lnTo>
                    <a:lnTo>
                      <a:pt x="12700" y="12065"/>
                    </a:lnTo>
                    <a:lnTo>
                      <a:pt x="12700" y="48895"/>
                    </a:lnTo>
                    <a:lnTo>
                      <a:pt x="19685" y="50165"/>
                    </a:lnTo>
                    <a:lnTo>
                      <a:pt x="19685"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4" name="Freeform: Shape 203">
                <a:extLst>
                  <a:ext uri="{FF2B5EF4-FFF2-40B4-BE49-F238E27FC236}">
                    <a16:creationId xmlns:a16="http://schemas.microsoft.com/office/drawing/2014/main" xmlns="" id="{E35E42B7-71F6-689E-1F63-5F7CEEF0444A}"/>
                  </a:ext>
                </a:extLst>
              </p:cNvPr>
              <p:cNvSpPr/>
              <p:nvPr/>
            </p:nvSpPr>
            <p:spPr>
              <a:xfrm>
                <a:off x="1637029" y="840105"/>
                <a:ext cx="41275" cy="55244"/>
              </a:xfrm>
              <a:custGeom>
                <a:avLst/>
                <a:gdLst>
                  <a:gd name="connsiteX0" fmla="*/ 24130 w 41275"/>
                  <a:gd name="connsiteY0" fmla="*/ 55245 h 55244"/>
                  <a:gd name="connsiteX1" fmla="*/ 10795 w 41275"/>
                  <a:gd name="connsiteY1" fmla="*/ 51435 h 55244"/>
                  <a:gd name="connsiteX2" fmla="*/ 2540 w 41275"/>
                  <a:gd name="connsiteY2" fmla="*/ 41910 h 55244"/>
                  <a:gd name="connsiteX3" fmla="*/ 0 w 41275"/>
                  <a:gd name="connsiteY3" fmla="*/ 27940 h 55244"/>
                  <a:gd name="connsiteX4" fmla="*/ 0 w 41275"/>
                  <a:gd name="connsiteY4" fmla="*/ 27305 h 55244"/>
                  <a:gd name="connsiteX5" fmla="*/ 3175 w 41275"/>
                  <a:gd name="connsiteY5" fmla="*/ 13335 h 55244"/>
                  <a:gd name="connsiteX6" fmla="*/ 11430 w 41275"/>
                  <a:gd name="connsiteY6" fmla="*/ 3810 h 55244"/>
                  <a:gd name="connsiteX7" fmla="*/ 24130 w 41275"/>
                  <a:gd name="connsiteY7" fmla="*/ 0 h 55244"/>
                  <a:gd name="connsiteX8" fmla="*/ 33655 w 41275"/>
                  <a:gd name="connsiteY8" fmla="*/ 1905 h 55244"/>
                  <a:gd name="connsiteX9" fmla="*/ 40640 w 41275"/>
                  <a:gd name="connsiteY9" fmla="*/ 6350 h 55244"/>
                  <a:gd name="connsiteX10" fmla="*/ 40640 w 41275"/>
                  <a:gd name="connsiteY10" fmla="*/ 17780 h 55244"/>
                  <a:gd name="connsiteX11" fmla="*/ 34925 w 41275"/>
                  <a:gd name="connsiteY11" fmla="*/ 17780 h 55244"/>
                  <a:gd name="connsiteX12" fmla="*/ 34290 w 41275"/>
                  <a:gd name="connsiteY12" fmla="*/ 8890 h 55244"/>
                  <a:gd name="connsiteX13" fmla="*/ 31750 w 41275"/>
                  <a:gd name="connsiteY13" fmla="*/ 7620 h 55244"/>
                  <a:gd name="connsiteX14" fmla="*/ 28575 w 41275"/>
                  <a:gd name="connsiteY14" fmla="*/ 6350 h 55244"/>
                  <a:gd name="connsiteX15" fmla="*/ 24765 w 41275"/>
                  <a:gd name="connsiteY15" fmla="*/ 5715 h 55244"/>
                  <a:gd name="connsiteX16" fmla="*/ 15875 w 41275"/>
                  <a:gd name="connsiteY16" fmla="*/ 8255 h 55244"/>
                  <a:gd name="connsiteX17" fmla="*/ 10160 w 41275"/>
                  <a:gd name="connsiteY17" fmla="*/ 15875 h 55244"/>
                  <a:gd name="connsiteX18" fmla="*/ 8255 w 41275"/>
                  <a:gd name="connsiteY18" fmla="*/ 27305 h 55244"/>
                  <a:gd name="connsiteX19" fmla="*/ 8255 w 41275"/>
                  <a:gd name="connsiteY19" fmla="*/ 27940 h 55244"/>
                  <a:gd name="connsiteX20" fmla="*/ 10160 w 41275"/>
                  <a:gd name="connsiteY20" fmla="*/ 39370 h 55244"/>
                  <a:gd name="connsiteX21" fmla="*/ 15875 w 41275"/>
                  <a:gd name="connsiteY21" fmla="*/ 46990 h 55244"/>
                  <a:gd name="connsiteX22" fmla="*/ 25400 w 41275"/>
                  <a:gd name="connsiteY22" fmla="*/ 49530 h 55244"/>
                  <a:gd name="connsiteX23" fmla="*/ 30480 w 41275"/>
                  <a:gd name="connsiteY23" fmla="*/ 48895 h 55244"/>
                  <a:gd name="connsiteX24" fmla="*/ 34925 w 41275"/>
                  <a:gd name="connsiteY24" fmla="*/ 46990 h 55244"/>
                  <a:gd name="connsiteX25" fmla="*/ 35560 w 41275"/>
                  <a:gd name="connsiteY25" fmla="*/ 39370 h 55244"/>
                  <a:gd name="connsiteX26" fmla="*/ 41275 w 41275"/>
                  <a:gd name="connsiteY26" fmla="*/ 39370 h 55244"/>
                  <a:gd name="connsiteX27" fmla="*/ 41275 w 41275"/>
                  <a:gd name="connsiteY27" fmla="*/ 51435 h 55244"/>
                  <a:gd name="connsiteX28" fmla="*/ 33655 w 41275"/>
                  <a:gd name="connsiteY28" fmla="*/ 54610 h 55244"/>
                  <a:gd name="connsiteX29" fmla="*/ 24130 w 41275"/>
                  <a:gd name="connsiteY29" fmla="*/ 5524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244">
                    <a:moveTo>
                      <a:pt x="24130" y="55245"/>
                    </a:moveTo>
                    <a:cubicBezTo>
                      <a:pt x="18415" y="55245"/>
                      <a:pt x="13970" y="53975"/>
                      <a:pt x="10795" y="51435"/>
                    </a:cubicBezTo>
                    <a:cubicBezTo>
                      <a:pt x="6985" y="48895"/>
                      <a:pt x="4445" y="45720"/>
                      <a:pt x="2540" y="41910"/>
                    </a:cubicBezTo>
                    <a:cubicBezTo>
                      <a:pt x="635" y="37465"/>
                      <a:pt x="0" y="33020"/>
                      <a:pt x="0" y="27940"/>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195"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245"/>
                      <a:pt x="24130" y="55245"/>
                    </a:cubicBezTo>
                    <a:close/>
                  </a:path>
                </a:pathLst>
              </a:custGeom>
              <a:solidFill>
                <a:srgbClr val="FFFFFF"/>
              </a:solidFill>
              <a:ln w="6350" cap="flat">
                <a:noFill/>
                <a:prstDash val="solid"/>
                <a:miter/>
              </a:ln>
            </p:spPr>
            <p:txBody>
              <a:bodyPr rtlCol="0" anchor="ctr"/>
              <a:lstStyle/>
              <a:p>
                <a:endParaRPr lang="en-IN"/>
              </a:p>
            </p:txBody>
          </p:sp>
          <p:sp>
            <p:nvSpPr>
              <p:cNvPr id="205" name="Freeform: Shape 204">
                <a:extLst>
                  <a:ext uri="{FF2B5EF4-FFF2-40B4-BE49-F238E27FC236}">
                    <a16:creationId xmlns:a16="http://schemas.microsoft.com/office/drawing/2014/main" xmlns="" id="{3DA9000E-C0E8-4E5F-491F-E769EF55C56D}"/>
                  </a:ext>
                </a:extLst>
              </p:cNvPr>
              <p:cNvSpPr/>
              <p:nvPr/>
            </p:nvSpPr>
            <p:spPr>
              <a:xfrm>
                <a:off x="1691004"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grpSp>
        <p:sp>
          <p:nvSpPr>
            <p:cNvPr id="206" name="Freeform: Shape 205">
              <a:extLst>
                <a:ext uri="{FF2B5EF4-FFF2-40B4-BE49-F238E27FC236}">
                  <a16:creationId xmlns:a16="http://schemas.microsoft.com/office/drawing/2014/main" xmlns="" id="{9F740066-57A2-D94D-108F-8C919E837ED2}"/>
                </a:ext>
              </a:extLst>
            </p:cNvPr>
            <p:cNvSpPr/>
            <p:nvPr/>
          </p:nvSpPr>
          <p:spPr>
            <a:xfrm>
              <a:off x="802005" y="604520"/>
              <a:ext cx="977900" cy="3175"/>
            </a:xfrm>
            <a:custGeom>
              <a:avLst/>
              <a:gdLst>
                <a:gd name="connsiteX0" fmla="*/ 0 w 977900"/>
                <a:gd name="connsiteY0" fmla="*/ 0 h 3175"/>
                <a:gd name="connsiteX1" fmla="*/ 977900 w 977900"/>
                <a:gd name="connsiteY1" fmla="*/ 0 h 3175"/>
                <a:gd name="connsiteX2" fmla="*/ 977900 w 977900"/>
                <a:gd name="connsiteY2" fmla="*/ 3175 h 3175"/>
                <a:gd name="connsiteX3" fmla="*/ 0 w 977900"/>
                <a:gd name="connsiteY3" fmla="*/ 3175 h 3175"/>
              </a:gdLst>
              <a:ahLst/>
              <a:cxnLst>
                <a:cxn ang="0">
                  <a:pos x="connsiteX0" y="connsiteY0"/>
                </a:cxn>
                <a:cxn ang="0">
                  <a:pos x="connsiteX1" y="connsiteY1"/>
                </a:cxn>
                <a:cxn ang="0">
                  <a:pos x="connsiteX2" y="connsiteY2"/>
                </a:cxn>
                <a:cxn ang="0">
                  <a:pos x="connsiteX3" y="connsiteY3"/>
                </a:cxn>
              </a:cxnLst>
              <a:rect l="l" t="t" r="r" b="b"/>
              <a:pathLst>
                <a:path w="977900" h="3175">
                  <a:moveTo>
                    <a:pt x="0" y="0"/>
                  </a:moveTo>
                  <a:lnTo>
                    <a:pt x="977900" y="0"/>
                  </a:lnTo>
                  <a:lnTo>
                    <a:pt x="977900" y="3175"/>
                  </a:lnTo>
                  <a:lnTo>
                    <a:pt x="0" y="3175"/>
                  </a:lnTo>
                  <a:close/>
                </a:path>
              </a:pathLst>
            </a:custGeom>
            <a:solidFill>
              <a:srgbClr val="FFFFFF"/>
            </a:solidFill>
            <a:ln w="6350" cap="flat">
              <a:noFill/>
              <a:prstDash val="solid"/>
              <a:miter/>
            </a:ln>
          </p:spPr>
          <p:txBody>
            <a:bodyPr rtlCol="0" anchor="ctr"/>
            <a:lstStyle/>
            <a:p>
              <a:endParaRPr lang="en-IN"/>
            </a:p>
          </p:txBody>
        </p:sp>
      </p:grpSp>
      <p:grpSp>
        <p:nvGrpSpPr>
          <p:cNvPr id="207" name="Graphic 10">
            <a:extLst>
              <a:ext uri="{FF2B5EF4-FFF2-40B4-BE49-F238E27FC236}">
                <a16:creationId xmlns:a16="http://schemas.microsoft.com/office/drawing/2014/main" xmlns="" id="{AD4B168E-EB5D-D41C-5F7B-8692B5760F74}"/>
              </a:ext>
            </a:extLst>
          </p:cNvPr>
          <p:cNvGrpSpPr/>
          <p:nvPr/>
        </p:nvGrpSpPr>
        <p:grpSpPr>
          <a:xfrm>
            <a:off x="395897" y="6265886"/>
            <a:ext cx="435610" cy="435493"/>
            <a:chOff x="369570" y="6099925"/>
            <a:chExt cx="435610" cy="435493"/>
          </a:xfrm>
          <a:solidFill>
            <a:srgbClr val="F28128"/>
          </a:solidFill>
        </p:grpSpPr>
        <p:sp>
          <p:nvSpPr>
            <p:cNvPr id="208" name="Freeform: Shape 207">
              <a:extLst>
                <a:ext uri="{FF2B5EF4-FFF2-40B4-BE49-F238E27FC236}">
                  <a16:creationId xmlns:a16="http://schemas.microsoft.com/office/drawing/2014/main" xmlns="" id="{D31C712A-AFB4-8037-8577-31405424F47E}"/>
                </a:ext>
              </a:extLst>
            </p:cNvPr>
            <p:cNvSpPr/>
            <p:nvPr/>
          </p:nvSpPr>
          <p:spPr>
            <a:xfrm>
              <a:off x="369570" y="6248400"/>
              <a:ext cx="158749" cy="138429"/>
            </a:xfrm>
            <a:custGeom>
              <a:avLst/>
              <a:gdLst>
                <a:gd name="connsiteX0" fmla="*/ 0 w 158749"/>
                <a:gd name="connsiteY0" fmla="*/ 69215 h 138429"/>
                <a:gd name="connsiteX1" fmla="*/ 69215 w 158749"/>
                <a:gd name="connsiteY1" fmla="*/ 138430 h 138429"/>
                <a:gd name="connsiteX2" fmla="*/ 158750 w 158749"/>
                <a:gd name="connsiteY2" fmla="*/ 49530 h 138429"/>
                <a:gd name="connsiteX3" fmla="*/ 138430 w 158749"/>
                <a:gd name="connsiteY3" fmla="*/ 29210 h 138429"/>
                <a:gd name="connsiteX4" fmla="*/ 69215 w 158749"/>
                <a:gd name="connsiteY4" fmla="*/ 98425 h 138429"/>
                <a:gd name="connsiteX5" fmla="*/ 40005 w 158749"/>
                <a:gd name="connsiteY5" fmla="*/ 69215 h 138429"/>
                <a:gd name="connsiteX6" fmla="*/ 69215 w 158749"/>
                <a:gd name="connsiteY6" fmla="*/ 39370 h 138429"/>
                <a:gd name="connsiteX7" fmla="*/ 88900 w 158749"/>
                <a:gd name="connsiteY7" fmla="*/ 59055 h 138429"/>
                <a:gd name="connsiteX8" fmla="*/ 109220 w 158749"/>
                <a:gd name="connsiteY8" fmla="*/ 39370 h 138429"/>
                <a:gd name="connsiteX9" fmla="*/ 69215 w 158749"/>
                <a:gd name="connsiteY9" fmla="*/ 0 h 13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49" h="138429">
                  <a:moveTo>
                    <a:pt x="0" y="69215"/>
                  </a:moveTo>
                  <a:lnTo>
                    <a:pt x="69215" y="138430"/>
                  </a:lnTo>
                  <a:lnTo>
                    <a:pt x="158750" y="49530"/>
                  </a:lnTo>
                  <a:lnTo>
                    <a:pt x="138430" y="29210"/>
                  </a:lnTo>
                  <a:lnTo>
                    <a:pt x="69215" y="98425"/>
                  </a:lnTo>
                  <a:lnTo>
                    <a:pt x="40005" y="69215"/>
                  </a:lnTo>
                  <a:lnTo>
                    <a:pt x="69215" y="39370"/>
                  </a:lnTo>
                  <a:lnTo>
                    <a:pt x="88900" y="59055"/>
                  </a:lnTo>
                  <a:lnTo>
                    <a:pt x="109220" y="39370"/>
                  </a:lnTo>
                  <a:lnTo>
                    <a:pt x="69215" y="0"/>
                  </a:lnTo>
                  <a:close/>
                </a:path>
              </a:pathLst>
            </a:custGeom>
            <a:solidFill>
              <a:srgbClr val="F28128"/>
            </a:solidFill>
            <a:ln w="6350" cap="flat">
              <a:noFill/>
              <a:prstDash val="solid"/>
              <a:miter/>
            </a:ln>
          </p:spPr>
          <p:txBody>
            <a:bodyPr rtlCol="0" anchor="ctr"/>
            <a:lstStyle/>
            <a:p>
              <a:endParaRPr lang="en-IN"/>
            </a:p>
          </p:txBody>
        </p:sp>
        <p:sp>
          <p:nvSpPr>
            <p:cNvPr id="209" name="Freeform: Shape 208">
              <a:extLst>
                <a:ext uri="{FF2B5EF4-FFF2-40B4-BE49-F238E27FC236}">
                  <a16:creationId xmlns:a16="http://schemas.microsoft.com/office/drawing/2014/main" xmlns="" id="{A5F3BDFD-8658-9A82-D54B-18EE0B6C4AE3}"/>
                </a:ext>
              </a:extLst>
            </p:cNvPr>
            <p:cNvSpPr/>
            <p:nvPr/>
          </p:nvSpPr>
          <p:spPr>
            <a:xfrm>
              <a:off x="646430" y="6248400"/>
              <a:ext cx="158750" cy="138429"/>
            </a:xfrm>
            <a:custGeom>
              <a:avLst/>
              <a:gdLst>
                <a:gd name="connsiteX0" fmla="*/ 158750 w 158750"/>
                <a:gd name="connsiteY0" fmla="*/ 69215 h 138429"/>
                <a:gd name="connsiteX1" fmla="*/ 89535 w 158750"/>
                <a:gd name="connsiteY1" fmla="*/ 138430 h 138429"/>
                <a:gd name="connsiteX2" fmla="*/ 49530 w 158750"/>
                <a:gd name="connsiteY2" fmla="*/ 99060 h 138429"/>
                <a:gd name="connsiteX3" fmla="*/ 69850 w 158750"/>
                <a:gd name="connsiteY3" fmla="*/ 78740 h 138429"/>
                <a:gd name="connsiteX4" fmla="*/ 89535 w 158750"/>
                <a:gd name="connsiteY4" fmla="*/ 99060 h 138429"/>
                <a:gd name="connsiteX5" fmla="*/ 119380 w 158750"/>
                <a:gd name="connsiteY5" fmla="*/ 69215 h 138429"/>
                <a:gd name="connsiteX6" fmla="*/ 89535 w 158750"/>
                <a:gd name="connsiteY6" fmla="*/ 39370 h 138429"/>
                <a:gd name="connsiteX7" fmla="*/ 20320 w 158750"/>
                <a:gd name="connsiteY7" fmla="*/ 108585 h 138429"/>
                <a:gd name="connsiteX8" fmla="*/ 0 w 158750"/>
                <a:gd name="connsiteY8" fmla="*/ 88900 h 138429"/>
                <a:gd name="connsiteX9" fmla="*/ 89535 w 158750"/>
                <a:gd name="connsiteY9" fmla="*/ 0 h 13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38429">
                  <a:moveTo>
                    <a:pt x="158750" y="69215"/>
                  </a:moveTo>
                  <a:lnTo>
                    <a:pt x="89535" y="138430"/>
                  </a:lnTo>
                  <a:lnTo>
                    <a:pt x="49530" y="99060"/>
                  </a:lnTo>
                  <a:lnTo>
                    <a:pt x="69850" y="78740"/>
                  </a:lnTo>
                  <a:lnTo>
                    <a:pt x="89535" y="99060"/>
                  </a:lnTo>
                  <a:lnTo>
                    <a:pt x="119380" y="69215"/>
                  </a:lnTo>
                  <a:lnTo>
                    <a:pt x="89535" y="39370"/>
                  </a:lnTo>
                  <a:lnTo>
                    <a:pt x="20320" y="108585"/>
                  </a:lnTo>
                  <a:lnTo>
                    <a:pt x="0" y="88900"/>
                  </a:lnTo>
                  <a:lnTo>
                    <a:pt x="89535" y="0"/>
                  </a:lnTo>
                  <a:close/>
                </a:path>
              </a:pathLst>
            </a:custGeom>
            <a:solidFill>
              <a:srgbClr val="F28128"/>
            </a:solidFill>
            <a:ln w="6350" cap="flat">
              <a:noFill/>
              <a:prstDash val="solid"/>
              <a:miter/>
            </a:ln>
          </p:spPr>
          <p:txBody>
            <a:bodyPr rtlCol="0" anchor="ctr"/>
            <a:lstStyle/>
            <a:p>
              <a:endParaRPr lang="en-IN"/>
            </a:p>
          </p:txBody>
        </p:sp>
        <p:sp>
          <p:nvSpPr>
            <p:cNvPr id="210" name="Freeform: Shape 209">
              <a:extLst>
                <a:ext uri="{FF2B5EF4-FFF2-40B4-BE49-F238E27FC236}">
                  <a16:creationId xmlns:a16="http://schemas.microsoft.com/office/drawing/2014/main" xmlns="" id="{AC10A8E1-5763-6C60-B37F-19BD47934A9B}"/>
                </a:ext>
              </a:extLst>
            </p:cNvPr>
            <p:cNvSpPr/>
            <p:nvPr/>
          </p:nvSpPr>
          <p:spPr>
            <a:xfrm>
              <a:off x="468630" y="6149340"/>
              <a:ext cx="108584" cy="158114"/>
            </a:xfrm>
            <a:custGeom>
              <a:avLst/>
              <a:gdLst>
                <a:gd name="connsiteX0" fmla="*/ 0 w 108584"/>
                <a:gd name="connsiteY0" fmla="*/ 69215 h 158114"/>
                <a:gd name="connsiteX1" fmla="*/ 69215 w 108584"/>
                <a:gd name="connsiteY1" fmla="*/ 0 h 158114"/>
                <a:gd name="connsiteX2" fmla="*/ 108585 w 108584"/>
                <a:gd name="connsiteY2" fmla="*/ 39370 h 158114"/>
                <a:gd name="connsiteX3" fmla="*/ 88900 w 108584"/>
                <a:gd name="connsiteY3" fmla="*/ 59055 h 158114"/>
                <a:gd name="connsiteX4" fmla="*/ 69215 w 108584"/>
                <a:gd name="connsiteY4" fmla="*/ 39370 h 158114"/>
                <a:gd name="connsiteX5" fmla="*/ 39370 w 108584"/>
                <a:gd name="connsiteY5" fmla="*/ 69215 h 158114"/>
                <a:gd name="connsiteX6" fmla="*/ 108585 w 108584"/>
                <a:gd name="connsiteY6" fmla="*/ 138430 h 158114"/>
                <a:gd name="connsiteX7" fmla="*/ 88900 w 108584"/>
                <a:gd name="connsiteY7" fmla="*/ 158115 h 1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4" h="158114">
                  <a:moveTo>
                    <a:pt x="0" y="69215"/>
                  </a:moveTo>
                  <a:lnTo>
                    <a:pt x="69215" y="0"/>
                  </a:lnTo>
                  <a:lnTo>
                    <a:pt x="108585" y="39370"/>
                  </a:lnTo>
                  <a:lnTo>
                    <a:pt x="88900" y="59055"/>
                  </a:lnTo>
                  <a:lnTo>
                    <a:pt x="69215" y="39370"/>
                  </a:lnTo>
                  <a:lnTo>
                    <a:pt x="39370" y="69215"/>
                  </a:lnTo>
                  <a:lnTo>
                    <a:pt x="108585" y="138430"/>
                  </a:lnTo>
                  <a:lnTo>
                    <a:pt x="88900" y="158115"/>
                  </a:lnTo>
                  <a:close/>
                </a:path>
              </a:pathLst>
            </a:custGeom>
            <a:solidFill>
              <a:srgbClr val="F28128"/>
            </a:solidFill>
            <a:ln w="6350" cap="flat">
              <a:noFill/>
              <a:prstDash val="solid"/>
              <a:miter/>
            </a:ln>
          </p:spPr>
          <p:txBody>
            <a:bodyPr rtlCol="0" anchor="ctr"/>
            <a:lstStyle/>
            <a:p>
              <a:endParaRPr lang="en-IN"/>
            </a:p>
          </p:txBody>
        </p:sp>
        <p:sp>
          <p:nvSpPr>
            <p:cNvPr id="211" name="Freeform: Shape 210">
              <a:extLst>
                <a:ext uri="{FF2B5EF4-FFF2-40B4-BE49-F238E27FC236}">
                  <a16:creationId xmlns:a16="http://schemas.microsoft.com/office/drawing/2014/main" xmlns="" id="{1A5CF903-4048-356B-C62A-DF1258E7EB54}"/>
                </a:ext>
              </a:extLst>
            </p:cNvPr>
            <p:cNvSpPr/>
            <p:nvPr/>
          </p:nvSpPr>
          <p:spPr>
            <a:xfrm>
              <a:off x="597534" y="6327140"/>
              <a:ext cx="108584" cy="158750"/>
            </a:xfrm>
            <a:custGeom>
              <a:avLst/>
              <a:gdLst>
                <a:gd name="connsiteX0" fmla="*/ 108585 w 108584"/>
                <a:gd name="connsiteY0" fmla="*/ 88900 h 158750"/>
                <a:gd name="connsiteX1" fmla="*/ 39370 w 108584"/>
                <a:gd name="connsiteY1" fmla="*/ 158750 h 158750"/>
                <a:gd name="connsiteX2" fmla="*/ 0 w 108584"/>
                <a:gd name="connsiteY2" fmla="*/ 118745 h 158750"/>
                <a:gd name="connsiteX3" fmla="*/ 19685 w 108584"/>
                <a:gd name="connsiteY3" fmla="*/ 99060 h 158750"/>
                <a:gd name="connsiteX4" fmla="*/ 39370 w 108584"/>
                <a:gd name="connsiteY4" fmla="*/ 118745 h 158750"/>
                <a:gd name="connsiteX5" fmla="*/ 69215 w 108584"/>
                <a:gd name="connsiteY5" fmla="*/ 88900 h 158750"/>
                <a:gd name="connsiteX6" fmla="*/ 0 w 108584"/>
                <a:gd name="connsiteY6" fmla="*/ 19685 h 158750"/>
                <a:gd name="connsiteX7" fmla="*/ 19685 w 108584"/>
                <a:gd name="connsiteY7" fmla="*/ 0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4" h="158750">
                  <a:moveTo>
                    <a:pt x="108585" y="88900"/>
                  </a:moveTo>
                  <a:lnTo>
                    <a:pt x="39370" y="158750"/>
                  </a:lnTo>
                  <a:lnTo>
                    <a:pt x="0" y="118745"/>
                  </a:lnTo>
                  <a:lnTo>
                    <a:pt x="19685" y="99060"/>
                  </a:lnTo>
                  <a:lnTo>
                    <a:pt x="39370" y="118745"/>
                  </a:lnTo>
                  <a:lnTo>
                    <a:pt x="69215" y="88900"/>
                  </a:lnTo>
                  <a:lnTo>
                    <a:pt x="0" y="19685"/>
                  </a:lnTo>
                  <a:lnTo>
                    <a:pt x="19685" y="0"/>
                  </a:lnTo>
                  <a:close/>
                </a:path>
              </a:pathLst>
            </a:custGeom>
            <a:solidFill>
              <a:srgbClr val="F28128"/>
            </a:solidFill>
            <a:ln w="6350" cap="flat">
              <a:noFill/>
              <a:prstDash val="solid"/>
              <a:miter/>
            </a:ln>
          </p:spPr>
          <p:txBody>
            <a:bodyPr rtlCol="0" anchor="ctr"/>
            <a:lstStyle/>
            <a:p>
              <a:endParaRPr lang="en-IN"/>
            </a:p>
          </p:txBody>
        </p:sp>
        <p:sp>
          <p:nvSpPr>
            <p:cNvPr id="212" name="Freeform: Shape 211">
              <a:extLst>
                <a:ext uri="{FF2B5EF4-FFF2-40B4-BE49-F238E27FC236}">
                  <a16:creationId xmlns:a16="http://schemas.microsoft.com/office/drawing/2014/main" xmlns="" id="{65325A6B-4A44-7238-A8D3-D4B21650B0F3}"/>
                </a:ext>
              </a:extLst>
            </p:cNvPr>
            <p:cNvSpPr/>
            <p:nvPr/>
          </p:nvSpPr>
          <p:spPr>
            <a:xfrm>
              <a:off x="548005" y="6149340"/>
              <a:ext cx="158114" cy="158114"/>
            </a:xfrm>
            <a:custGeom>
              <a:avLst/>
              <a:gdLst>
                <a:gd name="connsiteX0" fmla="*/ 0 w 158114"/>
                <a:gd name="connsiteY0" fmla="*/ 88900 h 158114"/>
                <a:gd name="connsiteX1" fmla="*/ 19685 w 158114"/>
                <a:gd name="connsiteY1" fmla="*/ 108585 h 158114"/>
                <a:gd name="connsiteX2" fmla="*/ 39370 w 158114"/>
                <a:gd name="connsiteY2" fmla="*/ 88900 h 158114"/>
                <a:gd name="connsiteX3" fmla="*/ 108585 w 158114"/>
                <a:gd name="connsiteY3" fmla="*/ 158115 h 158114"/>
                <a:gd name="connsiteX4" fmla="*/ 128270 w 158114"/>
                <a:gd name="connsiteY4" fmla="*/ 138430 h 158114"/>
                <a:gd name="connsiteX5" fmla="*/ 59055 w 158114"/>
                <a:gd name="connsiteY5" fmla="*/ 69215 h 158114"/>
                <a:gd name="connsiteX6" fmla="*/ 88900 w 158114"/>
                <a:gd name="connsiteY6" fmla="*/ 39370 h 158114"/>
                <a:gd name="connsiteX7" fmla="*/ 118745 w 158114"/>
                <a:gd name="connsiteY7" fmla="*/ 69215 h 158114"/>
                <a:gd name="connsiteX8" fmla="*/ 98425 w 158114"/>
                <a:gd name="connsiteY8" fmla="*/ 88900 h 158114"/>
                <a:gd name="connsiteX9" fmla="*/ 118745 w 158114"/>
                <a:gd name="connsiteY9" fmla="*/ 108585 h 158114"/>
                <a:gd name="connsiteX10" fmla="*/ 158115 w 158114"/>
                <a:gd name="connsiteY10" fmla="*/ 69215 h 158114"/>
                <a:gd name="connsiteX11" fmla="*/ 88900 w 158114"/>
                <a:gd name="connsiteY11" fmla="*/ 0 h 1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114" h="158114">
                  <a:moveTo>
                    <a:pt x="0" y="88900"/>
                  </a:moveTo>
                  <a:lnTo>
                    <a:pt x="19685" y="108585"/>
                  </a:lnTo>
                  <a:lnTo>
                    <a:pt x="39370" y="88900"/>
                  </a:lnTo>
                  <a:lnTo>
                    <a:pt x="108585" y="158115"/>
                  </a:lnTo>
                  <a:lnTo>
                    <a:pt x="128270" y="138430"/>
                  </a:lnTo>
                  <a:lnTo>
                    <a:pt x="59055" y="69215"/>
                  </a:lnTo>
                  <a:lnTo>
                    <a:pt x="88900" y="39370"/>
                  </a:lnTo>
                  <a:lnTo>
                    <a:pt x="118745" y="69215"/>
                  </a:lnTo>
                  <a:lnTo>
                    <a:pt x="98425" y="88900"/>
                  </a:lnTo>
                  <a:lnTo>
                    <a:pt x="118745" y="108585"/>
                  </a:lnTo>
                  <a:lnTo>
                    <a:pt x="158115" y="69215"/>
                  </a:lnTo>
                  <a:lnTo>
                    <a:pt x="88900" y="0"/>
                  </a:lnTo>
                  <a:close/>
                </a:path>
              </a:pathLst>
            </a:custGeom>
            <a:solidFill>
              <a:srgbClr val="F28128"/>
            </a:solidFill>
            <a:ln w="6350" cap="flat">
              <a:noFill/>
              <a:prstDash val="solid"/>
              <a:miter/>
            </a:ln>
          </p:spPr>
          <p:txBody>
            <a:bodyPr rtlCol="0" anchor="ctr"/>
            <a:lstStyle/>
            <a:p>
              <a:endParaRPr lang="en-IN"/>
            </a:p>
          </p:txBody>
        </p:sp>
        <p:sp>
          <p:nvSpPr>
            <p:cNvPr id="213" name="Freeform: Shape 212">
              <a:extLst>
                <a:ext uri="{FF2B5EF4-FFF2-40B4-BE49-F238E27FC236}">
                  <a16:creationId xmlns:a16="http://schemas.microsoft.com/office/drawing/2014/main" xmlns="" id="{14946193-96D3-6B7F-EB1D-B831750CAFA8}"/>
                </a:ext>
              </a:extLst>
            </p:cNvPr>
            <p:cNvSpPr/>
            <p:nvPr/>
          </p:nvSpPr>
          <p:spPr>
            <a:xfrm>
              <a:off x="468630" y="6327140"/>
              <a:ext cx="158114" cy="158750"/>
            </a:xfrm>
            <a:custGeom>
              <a:avLst/>
              <a:gdLst>
                <a:gd name="connsiteX0" fmla="*/ 118745 w 158114"/>
                <a:gd name="connsiteY0" fmla="*/ 69215 h 158750"/>
                <a:gd name="connsiteX1" fmla="*/ 49530 w 158114"/>
                <a:gd name="connsiteY1" fmla="*/ 0 h 158750"/>
                <a:gd name="connsiteX2" fmla="*/ 29845 w 158114"/>
                <a:gd name="connsiteY2" fmla="*/ 19685 h 158750"/>
                <a:gd name="connsiteX3" fmla="*/ 99060 w 158114"/>
                <a:gd name="connsiteY3" fmla="*/ 88900 h 158750"/>
                <a:gd name="connsiteX4" fmla="*/ 69215 w 158114"/>
                <a:gd name="connsiteY4" fmla="*/ 118745 h 158750"/>
                <a:gd name="connsiteX5" fmla="*/ 39370 w 158114"/>
                <a:gd name="connsiteY5" fmla="*/ 88900 h 158750"/>
                <a:gd name="connsiteX6" fmla="*/ 59690 w 158114"/>
                <a:gd name="connsiteY6" fmla="*/ 69215 h 158750"/>
                <a:gd name="connsiteX7" fmla="*/ 39370 w 158114"/>
                <a:gd name="connsiteY7" fmla="*/ 49530 h 158750"/>
                <a:gd name="connsiteX8" fmla="*/ 0 w 158114"/>
                <a:gd name="connsiteY8" fmla="*/ 88900 h 158750"/>
                <a:gd name="connsiteX9" fmla="*/ 69215 w 158114"/>
                <a:gd name="connsiteY9" fmla="*/ 158750 h 158750"/>
                <a:gd name="connsiteX10" fmla="*/ 158115 w 158114"/>
                <a:gd name="connsiteY10" fmla="*/ 69215 h 158750"/>
                <a:gd name="connsiteX11" fmla="*/ 138430 w 158114"/>
                <a:gd name="connsiteY11" fmla="*/ 49530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114" h="158750">
                  <a:moveTo>
                    <a:pt x="118745" y="69215"/>
                  </a:moveTo>
                  <a:lnTo>
                    <a:pt x="49530" y="0"/>
                  </a:lnTo>
                  <a:lnTo>
                    <a:pt x="29845" y="19685"/>
                  </a:lnTo>
                  <a:lnTo>
                    <a:pt x="99060" y="88900"/>
                  </a:lnTo>
                  <a:lnTo>
                    <a:pt x="69215" y="118745"/>
                  </a:lnTo>
                  <a:lnTo>
                    <a:pt x="39370" y="88900"/>
                  </a:lnTo>
                  <a:lnTo>
                    <a:pt x="59690" y="69215"/>
                  </a:lnTo>
                  <a:lnTo>
                    <a:pt x="39370" y="49530"/>
                  </a:lnTo>
                  <a:lnTo>
                    <a:pt x="0" y="88900"/>
                  </a:lnTo>
                  <a:lnTo>
                    <a:pt x="69215" y="158750"/>
                  </a:lnTo>
                  <a:lnTo>
                    <a:pt x="158115" y="69215"/>
                  </a:lnTo>
                  <a:lnTo>
                    <a:pt x="138430" y="49530"/>
                  </a:lnTo>
                  <a:close/>
                </a:path>
              </a:pathLst>
            </a:custGeom>
            <a:solidFill>
              <a:srgbClr val="F28128"/>
            </a:solidFill>
            <a:ln w="6350" cap="flat">
              <a:noFill/>
              <a:prstDash val="solid"/>
              <a:miter/>
            </a:ln>
          </p:spPr>
          <p:txBody>
            <a:bodyPr rtlCol="0" anchor="ctr"/>
            <a:lstStyle/>
            <a:p>
              <a:endParaRPr lang="en-IN"/>
            </a:p>
          </p:txBody>
        </p:sp>
        <p:sp>
          <p:nvSpPr>
            <p:cNvPr id="214" name="Freeform: Shape 213">
              <a:extLst>
                <a:ext uri="{FF2B5EF4-FFF2-40B4-BE49-F238E27FC236}">
                  <a16:creationId xmlns:a16="http://schemas.microsoft.com/office/drawing/2014/main" xmlns="" id="{A9ECAF12-8509-85F9-8171-1C3414555EB9}"/>
                </a:ext>
              </a:extLst>
            </p:cNvPr>
            <p:cNvSpPr/>
            <p:nvPr/>
          </p:nvSpPr>
          <p:spPr>
            <a:xfrm rot="-2697569">
              <a:off x="545491" y="6303656"/>
              <a:ext cx="83819" cy="27939"/>
            </a:xfrm>
            <a:custGeom>
              <a:avLst/>
              <a:gdLst>
                <a:gd name="connsiteX0" fmla="*/ 0 w 83819"/>
                <a:gd name="connsiteY0" fmla="*/ 0 h 27939"/>
                <a:gd name="connsiteX1" fmla="*/ 83819 w 83819"/>
                <a:gd name="connsiteY1" fmla="*/ 0 h 27939"/>
                <a:gd name="connsiteX2" fmla="*/ 83819 w 83819"/>
                <a:gd name="connsiteY2" fmla="*/ 27940 h 27939"/>
                <a:gd name="connsiteX3" fmla="*/ 0 w 83819"/>
                <a:gd name="connsiteY3" fmla="*/ 27940 h 27939"/>
              </a:gdLst>
              <a:ahLst/>
              <a:cxnLst>
                <a:cxn ang="0">
                  <a:pos x="connsiteX0" y="connsiteY0"/>
                </a:cxn>
                <a:cxn ang="0">
                  <a:pos x="connsiteX1" y="connsiteY1"/>
                </a:cxn>
                <a:cxn ang="0">
                  <a:pos x="connsiteX2" y="connsiteY2"/>
                </a:cxn>
                <a:cxn ang="0">
                  <a:pos x="connsiteX3" y="connsiteY3"/>
                </a:cxn>
              </a:cxnLst>
              <a:rect l="l" t="t" r="r" b="b"/>
              <a:pathLst>
                <a:path w="83819" h="27939">
                  <a:moveTo>
                    <a:pt x="0" y="0"/>
                  </a:moveTo>
                  <a:lnTo>
                    <a:pt x="83819" y="0"/>
                  </a:lnTo>
                  <a:lnTo>
                    <a:pt x="83819" y="27940"/>
                  </a:lnTo>
                  <a:lnTo>
                    <a:pt x="0" y="27940"/>
                  </a:lnTo>
                  <a:close/>
                </a:path>
              </a:pathLst>
            </a:custGeom>
            <a:solidFill>
              <a:srgbClr val="F28128"/>
            </a:solidFill>
            <a:ln w="6350" cap="flat">
              <a:noFill/>
              <a:prstDash val="solid"/>
              <a:miter/>
            </a:ln>
          </p:spPr>
          <p:txBody>
            <a:bodyPr rtlCol="0" anchor="ctr"/>
            <a:lstStyle/>
            <a:p>
              <a:endParaRPr lang="en-IN"/>
            </a:p>
          </p:txBody>
        </p:sp>
        <p:sp>
          <p:nvSpPr>
            <p:cNvPr id="215" name="Freeform: Shape 214">
              <a:extLst>
                <a:ext uri="{FF2B5EF4-FFF2-40B4-BE49-F238E27FC236}">
                  <a16:creationId xmlns:a16="http://schemas.microsoft.com/office/drawing/2014/main" xmlns="" id="{3EC4B376-4383-0FC1-FE1B-F163F5C013FE}"/>
                </a:ext>
              </a:extLst>
            </p:cNvPr>
            <p:cNvSpPr/>
            <p:nvPr/>
          </p:nvSpPr>
          <p:spPr>
            <a:xfrm rot="-2698542">
              <a:off x="566547" y="6108605"/>
              <a:ext cx="41909" cy="41909"/>
            </a:xfrm>
            <a:custGeom>
              <a:avLst/>
              <a:gdLst>
                <a:gd name="connsiteX0" fmla="*/ 0 w 41909"/>
                <a:gd name="connsiteY0" fmla="*/ 0 h 41909"/>
                <a:gd name="connsiteX1" fmla="*/ 41910 w 41909"/>
                <a:gd name="connsiteY1" fmla="*/ 0 h 41909"/>
                <a:gd name="connsiteX2" fmla="*/ 41910 w 41909"/>
                <a:gd name="connsiteY2" fmla="*/ 41909 h 41909"/>
                <a:gd name="connsiteX3" fmla="*/ 0 w 41909"/>
                <a:gd name="connsiteY3" fmla="*/ 41909 h 41909"/>
              </a:gdLst>
              <a:ahLst/>
              <a:cxnLst>
                <a:cxn ang="0">
                  <a:pos x="connsiteX0" y="connsiteY0"/>
                </a:cxn>
                <a:cxn ang="0">
                  <a:pos x="connsiteX1" y="connsiteY1"/>
                </a:cxn>
                <a:cxn ang="0">
                  <a:pos x="connsiteX2" y="connsiteY2"/>
                </a:cxn>
                <a:cxn ang="0">
                  <a:pos x="connsiteX3" y="connsiteY3"/>
                </a:cxn>
              </a:cxnLst>
              <a:rect l="l" t="t" r="r" b="b"/>
              <a:pathLst>
                <a:path w="41909" h="41909">
                  <a:moveTo>
                    <a:pt x="0" y="0"/>
                  </a:moveTo>
                  <a:lnTo>
                    <a:pt x="41910" y="0"/>
                  </a:lnTo>
                  <a:lnTo>
                    <a:pt x="41910" y="41909"/>
                  </a:lnTo>
                  <a:lnTo>
                    <a:pt x="0" y="41909"/>
                  </a:lnTo>
                  <a:close/>
                </a:path>
              </a:pathLst>
            </a:custGeom>
            <a:solidFill>
              <a:srgbClr val="F28128"/>
            </a:solidFill>
            <a:ln w="6350" cap="flat">
              <a:noFill/>
              <a:prstDash val="solid"/>
              <a:miter/>
            </a:ln>
          </p:spPr>
          <p:txBody>
            <a:bodyPr rtlCol="0" anchor="ctr"/>
            <a:lstStyle/>
            <a:p>
              <a:endParaRPr lang="en-IN"/>
            </a:p>
          </p:txBody>
        </p:sp>
        <p:sp>
          <p:nvSpPr>
            <p:cNvPr id="216" name="Freeform: Shape 215">
              <a:extLst>
                <a:ext uri="{FF2B5EF4-FFF2-40B4-BE49-F238E27FC236}">
                  <a16:creationId xmlns:a16="http://schemas.microsoft.com/office/drawing/2014/main" xmlns="" id="{B64E0A77-64F9-726B-235F-F88FF1D3F0D3}"/>
                </a:ext>
              </a:extLst>
            </p:cNvPr>
            <p:cNvSpPr/>
            <p:nvPr/>
          </p:nvSpPr>
          <p:spPr>
            <a:xfrm>
              <a:off x="557530" y="6475729"/>
              <a:ext cx="59689" cy="59689"/>
            </a:xfrm>
            <a:custGeom>
              <a:avLst/>
              <a:gdLst>
                <a:gd name="connsiteX0" fmla="*/ 0 w 59689"/>
                <a:gd name="connsiteY0" fmla="*/ 29845 h 59689"/>
                <a:gd name="connsiteX1" fmla="*/ 29845 w 59689"/>
                <a:gd name="connsiteY1" fmla="*/ 59690 h 59689"/>
                <a:gd name="connsiteX2" fmla="*/ 59690 w 59689"/>
                <a:gd name="connsiteY2" fmla="*/ 29845 h 59689"/>
                <a:gd name="connsiteX3" fmla="*/ 29845 w 59689"/>
                <a:gd name="connsiteY3" fmla="*/ 0 h 59689"/>
              </a:gdLst>
              <a:ahLst/>
              <a:cxnLst>
                <a:cxn ang="0">
                  <a:pos x="connsiteX0" y="connsiteY0"/>
                </a:cxn>
                <a:cxn ang="0">
                  <a:pos x="connsiteX1" y="connsiteY1"/>
                </a:cxn>
                <a:cxn ang="0">
                  <a:pos x="connsiteX2" y="connsiteY2"/>
                </a:cxn>
                <a:cxn ang="0">
                  <a:pos x="connsiteX3" y="connsiteY3"/>
                </a:cxn>
              </a:cxnLst>
              <a:rect l="l" t="t" r="r" b="b"/>
              <a:pathLst>
                <a:path w="59689" h="59689">
                  <a:moveTo>
                    <a:pt x="0" y="29845"/>
                  </a:moveTo>
                  <a:lnTo>
                    <a:pt x="29845" y="59690"/>
                  </a:lnTo>
                  <a:lnTo>
                    <a:pt x="59690" y="29845"/>
                  </a:lnTo>
                  <a:lnTo>
                    <a:pt x="29845" y="0"/>
                  </a:lnTo>
                  <a:close/>
                </a:path>
              </a:pathLst>
            </a:custGeom>
            <a:solidFill>
              <a:srgbClr val="F28128"/>
            </a:solidFill>
            <a:ln w="6350" cap="flat">
              <a:noFill/>
              <a:prstDash val="solid"/>
              <a:miter/>
            </a:ln>
          </p:spPr>
          <p:txBody>
            <a:bodyPr rtlCol="0" anchor="ctr"/>
            <a:lstStyle/>
            <a:p>
              <a:endParaRPr lang="en-IN"/>
            </a:p>
          </p:txBody>
        </p:sp>
      </p:grpSp>
      <p:cxnSp>
        <p:nvCxnSpPr>
          <p:cNvPr id="115" name="Straight Connector 114">
            <a:extLst>
              <a:ext uri="{FF2B5EF4-FFF2-40B4-BE49-F238E27FC236}">
                <a16:creationId xmlns:a16="http://schemas.microsoft.com/office/drawing/2014/main" xmlns="" id="{1543BDF2-E0E6-5E5C-4F84-ACDDB870014D}"/>
              </a:ext>
            </a:extLst>
          </p:cNvPr>
          <p:cNvCxnSpPr>
            <a:cxnSpLocks/>
          </p:cNvCxnSpPr>
          <p:nvPr userDrawn="1"/>
        </p:nvCxnSpPr>
        <p:spPr>
          <a:xfrm>
            <a:off x="396240" y="6172200"/>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xmlns="" id="{DAF19D97-882F-FB7A-0C06-25D4E96E7034}"/>
              </a:ext>
            </a:extLst>
          </p:cNvPr>
          <p:cNvSpPr txBox="1"/>
          <p:nvPr userDrawn="1"/>
        </p:nvSpPr>
        <p:spPr>
          <a:xfrm>
            <a:off x="867849" y="6305139"/>
            <a:ext cx="10995318" cy="338554"/>
          </a:xfrm>
          <a:prstGeom prst="rect">
            <a:avLst/>
          </a:prstGeom>
          <a:noFill/>
        </p:spPr>
        <p:txBody>
          <a:bodyPr wrap="none" rtlCol="0">
            <a:spAutoFit/>
          </a:bodyPr>
          <a:lstStyle/>
          <a:p>
            <a:r>
              <a:rPr lang="en-IN" sz="1600" dirty="0">
                <a:solidFill>
                  <a:schemeClr val="bg1"/>
                </a:solidFill>
              </a:rPr>
              <a:t>race.reva.edu.in					              REVA Academy for Corporate Excellence - RACE</a:t>
            </a:r>
          </a:p>
        </p:txBody>
      </p:sp>
    </p:spTree>
    <p:extLst>
      <p:ext uri="{BB962C8B-B14F-4D97-AF65-F5344CB8AC3E}">
        <p14:creationId xmlns:p14="http://schemas.microsoft.com/office/powerpoint/2010/main" xmlns="" val="4780501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sp>
        <p:nvSpPr>
          <p:cNvPr id="4" name="Picture Placeholder 3">
            <a:extLst>
              <a:ext uri="{FF2B5EF4-FFF2-40B4-BE49-F238E27FC236}">
                <a16:creationId xmlns:a16="http://schemas.microsoft.com/office/drawing/2014/main" xmlns="" id="{D2FA0A36-C3CE-AC2F-3B0F-9EB869E41C64}"/>
              </a:ext>
            </a:extLst>
          </p:cNvPr>
          <p:cNvSpPr>
            <a:spLocks noGrp="1"/>
          </p:cNvSpPr>
          <p:nvPr>
            <p:ph type="pic" sz="quarter" idx="10"/>
          </p:nvPr>
        </p:nvSpPr>
        <p:spPr>
          <a:xfrm>
            <a:off x="0" y="0"/>
            <a:ext cx="12192000" cy="6858000"/>
          </a:xfrm>
        </p:spPr>
        <p:txBody>
          <a:bodyPr/>
          <a:lstStyle/>
          <a:p>
            <a:endParaRPr lang="en-IN"/>
          </a:p>
        </p:txBody>
      </p:sp>
    </p:spTree>
    <p:extLst>
      <p:ext uri="{BB962C8B-B14F-4D97-AF65-F5344CB8AC3E}">
        <p14:creationId xmlns:p14="http://schemas.microsoft.com/office/powerpoint/2010/main" xmlns="" val="303236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A3FD5-3150-4F22-BE7D-AD47E77B6590}" type="datetime1">
              <a:rPr lang="en-US" smtClean="0"/>
              <a:pPr/>
              <a:t>3/11/2023</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8AED9-0C48-4188-A606-9E40331E64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8" r:id="rId2"/>
    <p:sldLayoutId id="2147483674" r:id="rId3"/>
    <p:sldLayoutId id="2147483676" r:id="rId4"/>
    <p:sldLayoutId id="2147483675" r:id="rId5"/>
    <p:sldLayoutId id="2147483660" r:id="rId6"/>
    <p:sldLayoutId id="2147483679" r:id="rId7"/>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ltc.alt.ac.uk/oesig/2016/03/07/webinar-recording-what-next-for-jisc-and-ukoer-in-a-post-jorum-world/"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Embedded-org/ACCOMPLISHMENTS/tree/master/RACE_CAPSTONE_PROJECT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0"/>
            <a:ext cx="12192000" cy="1164372"/>
          </a:xfrm>
          <a:scene3d>
            <a:camera prst="orthographicFront"/>
            <a:lightRig rig="threePt" dir="t"/>
          </a:scene3d>
          <a:sp3d>
            <a:bevelT/>
          </a:sp3d>
        </p:spPr>
        <p:txBody>
          <a:bodyPr>
            <a:noAutofit/>
            <a:sp3d extrusionH="57150">
              <a:bevelT w="38100" h="38100"/>
            </a:sp3d>
          </a:bodyPr>
          <a:lstStyle/>
          <a:p>
            <a:r>
              <a:rPr lang="en-US" sz="3200" b="1" dirty="0" smtClean="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Direction Detection of Select Stocks </a:t>
            </a:r>
            <a:br>
              <a:rPr lang="en-US" sz="3200" b="1" dirty="0" smtClean="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br>
            <a:r>
              <a:rPr lang="en-US" sz="3200" b="1" dirty="0" smtClean="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with Machine Learning</a:t>
            </a:r>
            <a:endParaRPr lang="en-US" sz="3200" dirty="0">
              <a:ln w="0"/>
              <a:solidFill>
                <a:srgbClr val="EE6039"/>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endParaRPr>
          </a:p>
        </p:txBody>
      </p:sp>
      <p:sp>
        <p:nvSpPr>
          <p:cNvPr id="3" name="TextBox 2">
            <a:extLst>
              <a:ext uri="{FF2B5EF4-FFF2-40B4-BE49-F238E27FC236}">
                <a16:creationId xmlns:a16="http://schemas.microsoft.com/office/drawing/2014/main" xmlns="" id="{0329B6A2-E7A9-D6C5-1860-30D6358949D7}"/>
              </a:ext>
            </a:extLst>
          </p:cNvPr>
          <p:cNvSpPr txBox="1"/>
          <p:nvPr/>
        </p:nvSpPr>
        <p:spPr>
          <a:xfrm>
            <a:off x="3840416" y="5105400"/>
            <a:ext cx="3151825" cy="861774"/>
          </a:xfrm>
          <a:prstGeom prst="rect">
            <a:avLst/>
          </a:prstGeom>
          <a:noFill/>
        </p:spPr>
        <p:txBody>
          <a:bodyPr wrap="none" rtlCol="0">
            <a:spAutoFit/>
          </a:bodyPr>
          <a:lstStyle/>
          <a:p>
            <a:pPr algn="ctr"/>
            <a:r>
              <a:rPr lang="en-US" b="1" dirty="0" smtClean="0">
                <a:solidFill>
                  <a:schemeClr val="bg1"/>
                </a:solidFill>
              </a:rPr>
              <a:t>MBA </a:t>
            </a:r>
            <a:r>
              <a:rPr lang="en-US" b="1" dirty="0">
                <a:solidFill>
                  <a:schemeClr val="bg1"/>
                </a:solidFill>
              </a:rPr>
              <a:t>in Business Analytics</a:t>
            </a:r>
          </a:p>
          <a:p>
            <a:pPr algn="ctr"/>
            <a:r>
              <a:rPr lang="en-US" sz="1600" dirty="0">
                <a:solidFill>
                  <a:schemeClr val="bg1"/>
                </a:solidFill>
              </a:rPr>
              <a:t>Capstone Project Presentation</a:t>
            </a:r>
          </a:p>
          <a:p>
            <a:pPr algn="ctr"/>
            <a:r>
              <a:rPr lang="en-US" sz="1600" dirty="0">
                <a:solidFill>
                  <a:schemeClr val="bg1"/>
                </a:solidFill>
              </a:rPr>
              <a:t>Year: </a:t>
            </a:r>
            <a:r>
              <a:rPr lang="en-US" sz="1600" dirty="0" smtClean="0">
                <a:solidFill>
                  <a:schemeClr val="bg1"/>
                </a:solidFill>
              </a:rPr>
              <a:t>II</a:t>
            </a:r>
            <a:endParaRPr lang="en-IN" sz="1600" dirty="0">
              <a:solidFill>
                <a:schemeClr val="bg1"/>
              </a:solidFill>
            </a:endParaRPr>
          </a:p>
        </p:txBody>
      </p:sp>
      <p:sp>
        <p:nvSpPr>
          <p:cNvPr id="4" name="Title 1">
            <a:extLst>
              <a:ext uri="{FF2B5EF4-FFF2-40B4-BE49-F238E27FC236}">
                <a16:creationId xmlns:a16="http://schemas.microsoft.com/office/drawing/2014/main" xmlns="" id="{BC67931E-FEC8-9C63-192E-7B2200BBFC76}"/>
              </a:ext>
            </a:extLst>
          </p:cNvPr>
          <p:cNvSpPr txBox="1">
            <a:spLocks/>
          </p:cNvSpPr>
          <p:nvPr/>
        </p:nvSpPr>
        <p:spPr bwMode="gray">
          <a:xfrm>
            <a:off x="0" y="3200400"/>
            <a:ext cx="12192000" cy="830997"/>
          </a:xfrm>
          <a:prstGeom prst="rect">
            <a:avLst/>
          </a:prstGeom>
          <a:scene3d>
            <a:camera prst="orthographicFront"/>
            <a:lightRig rig="threePt" dir="t"/>
          </a:scene3d>
          <a:sp3d>
            <a:bevelT/>
          </a:sp3d>
        </p:spPr>
        <p:txBody>
          <a:bodyPr vert="horz" lIns="91440" tIns="45720" rIns="91440" bIns="45720" rtlCol="0" anchor="ctr">
            <a:noAutofit/>
            <a:sp3d extrusionH="57150">
              <a:bevelT w="38100" h="38100"/>
            </a:sp3d>
          </a:bodyPr>
          <a:lstStyle>
            <a:lvl1pPr algn="ctr" defTabSz="914400" rtl="0" eaLnBrk="1" latinLnBrk="0" hangingPunct="1">
              <a:spcBef>
                <a:spcPct val="0"/>
              </a:spcBef>
              <a:buNone/>
              <a:defRPr sz="4000" kern="1200" spc="0" baseline="0">
                <a:solidFill>
                  <a:srgbClr val="FF6600"/>
                </a:solidFill>
                <a:latin typeface="+mj-lt"/>
                <a:ea typeface="Roboto Medium" pitchFamily="2" charset="0"/>
                <a:cs typeface="Roboto Medium" pitchFamily="2" charset="0"/>
              </a:defRPr>
            </a:lvl1pPr>
          </a:lstStyle>
          <a:p>
            <a:r>
              <a:rPr lang="en-US" sz="2400" dirty="0" smtClean="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Anand Mohan</a:t>
            </a:r>
            <a:r>
              <a:rPr lang="en-US" sz="24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
            </a:r>
            <a:br>
              <a:rPr lang="en-US" sz="24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br>
            <a:r>
              <a:rPr lang="en-US" sz="16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SRN: </a:t>
            </a:r>
            <a:r>
              <a:rPr lang="en-US" sz="1600" dirty="0" smtClean="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R19MBA53 </a:t>
            </a:r>
            <a:r>
              <a:rPr lang="en-US" sz="16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 Date: </a:t>
            </a:r>
            <a:r>
              <a:rPr lang="en-US" sz="1600" dirty="0" smtClean="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10/03/2023</a:t>
            </a:r>
            <a:endParaRPr lang="en-US" sz="2400" dirty="0">
              <a:ln w="0"/>
              <a:solidFill>
                <a:srgbClr val="EE6039"/>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Descriptive Analytics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10</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pic>
        <p:nvPicPr>
          <p:cNvPr id="7" name="Picture 6"/>
          <p:cNvPicPr/>
          <p:nvPr/>
        </p:nvPicPr>
        <p:blipFill>
          <a:blip r:embed="rId2"/>
          <a:srcRect/>
          <a:stretch>
            <a:fillRect/>
          </a:stretch>
        </p:blipFill>
        <p:spPr bwMode="auto">
          <a:xfrm>
            <a:off x="457200" y="1219200"/>
            <a:ext cx="7363733" cy="2773816"/>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533400" y="4419600"/>
            <a:ext cx="7729492" cy="1770154"/>
          </a:xfrm>
          <a:prstGeom prst="rect">
            <a:avLst/>
          </a:prstGeom>
          <a:noFill/>
          <a:ln w="9525">
            <a:noFill/>
            <a:miter lim="800000"/>
            <a:headEnd/>
            <a:tailEnd/>
          </a:ln>
        </p:spPr>
      </p:pic>
      <p:sp>
        <p:nvSpPr>
          <p:cNvPr id="10" name="Right Arrow 9"/>
          <p:cNvSpPr/>
          <p:nvPr/>
        </p:nvSpPr>
        <p:spPr>
          <a:xfrm>
            <a:off x="8610600" y="2590800"/>
            <a:ext cx="940526" cy="509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8610600" y="4876800"/>
            <a:ext cx="972671" cy="497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rot="16200000" flipH="1">
            <a:off x="5791200" y="3581400"/>
            <a:ext cx="5105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494343" y="2285749"/>
            <a:ext cx="2258386" cy="923330"/>
          </a:xfrm>
          <a:prstGeom prst="rect">
            <a:avLst/>
          </a:prstGeom>
          <a:solidFill>
            <a:schemeClr val="accent1">
              <a:lumMod val="60000"/>
              <a:lumOff val="40000"/>
            </a:schemeClr>
          </a:solidFill>
        </p:spPr>
        <p:txBody>
          <a:bodyPr wrap="square">
            <a:spAutoFit/>
          </a:bodyPr>
          <a:lstStyle/>
          <a:p>
            <a:r>
              <a:rPr lang="en-US" b="1" dirty="0" smtClean="0"/>
              <a:t>class distribution For HDFC, KOTAK, and SBI stock</a:t>
            </a:r>
            <a:endParaRPr lang="en-US" b="1" dirty="0"/>
          </a:p>
        </p:txBody>
      </p:sp>
      <p:sp>
        <p:nvSpPr>
          <p:cNvPr id="15" name="Rectangle 14"/>
          <p:cNvSpPr/>
          <p:nvPr/>
        </p:nvSpPr>
        <p:spPr>
          <a:xfrm>
            <a:off x="9601200" y="4495800"/>
            <a:ext cx="2345808" cy="1477328"/>
          </a:xfrm>
          <a:prstGeom prst="rect">
            <a:avLst/>
          </a:prstGeom>
          <a:solidFill>
            <a:schemeClr val="accent1">
              <a:lumMod val="60000"/>
              <a:lumOff val="40000"/>
            </a:schemeClr>
          </a:solidFill>
        </p:spPr>
        <p:txBody>
          <a:bodyPr wrap="square">
            <a:spAutoFit/>
          </a:bodyPr>
          <a:lstStyle/>
          <a:p>
            <a:r>
              <a:rPr lang="en-US" b="1" dirty="0" smtClean="0"/>
              <a:t>Close values of HDFCBANK, KOTAK BANK, and SBIBANK stock from 2000 to 2022</a:t>
            </a:r>
            <a:endParaRPr lang="en-US" b="1" dirty="0"/>
          </a:p>
        </p:txBody>
      </p:sp>
    </p:spTree>
    <p:extLst>
      <p:ext uri="{BB962C8B-B14F-4D97-AF65-F5344CB8AC3E}">
        <p14:creationId xmlns:p14="http://schemas.microsoft.com/office/powerpoint/2010/main" xmlns="" val="2457229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a:xfrm>
            <a:off x="381000" y="0"/>
            <a:ext cx="7541669" cy="693375"/>
          </a:xfrm>
        </p:spPr>
        <p:txBody>
          <a:bodyPr>
            <a:normAutofit/>
          </a:bodyPr>
          <a:lstStyle/>
          <a:p>
            <a:r>
              <a:rPr lang="en-IN" dirty="0">
                <a:solidFill>
                  <a:srgbClr val="4A4C55"/>
                </a:solidFill>
              </a:rPr>
              <a:t>Descriptive Analytics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11</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pic>
        <p:nvPicPr>
          <p:cNvPr id="7" name="Picture 2"/>
          <p:cNvPicPr>
            <a:picLocks noChangeAspect="1" noChangeArrowheads="1"/>
          </p:cNvPicPr>
          <p:nvPr/>
        </p:nvPicPr>
        <p:blipFill>
          <a:blip r:embed="rId2"/>
          <a:srcRect/>
          <a:stretch>
            <a:fillRect/>
          </a:stretch>
        </p:blipFill>
        <p:spPr bwMode="auto">
          <a:xfrm>
            <a:off x="304800" y="1219200"/>
            <a:ext cx="2209800" cy="1828800"/>
          </a:xfrm>
          <a:prstGeom prst="rect">
            <a:avLst/>
          </a:prstGeom>
          <a:noFill/>
          <a:ln w="9525">
            <a:noFill/>
            <a:miter lim="800000"/>
            <a:headEnd/>
            <a:tailEnd/>
          </a:ln>
          <a:effectLst/>
        </p:spPr>
      </p:pic>
      <p:pic>
        <p:nvPicPr>
          <p:cNvPr id="9" name="Picture 8"/>
          <p:cNvPicPr/>
          <p:nvPr/>
        </p:nvPicPr>
        <p:blipFill>
          <a:blip r:embed="rId3"/>
          <a:srcRect/>
          <a:stretch>
            <a:fillRect/>
          </a:stretch>
        </p:blipFill>
        <p:spPr bwMode="auto">
          <a:xfrm>
            <a:off x="2514600" y="1143000"/>
            <a:ext cx="2133600" cy="1981200"/>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4495801" y="1143000"/>
            <a:ext cx="1905000" cy="1904999"/>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1B9CB8C1-9CBF-4D97-8B9B-DC1C9D76BEDF}"/>
              </a:ext>
            </a:extLst>
          </p:cNvPr>
          <p:cNvSpPr txBox="1"/>
          <p:nvPr/>
        </p:nvSpPr>
        <p:spPr>
          <a:xfrm>
            <a:off x="6705600" y="1066800"/>
            <a:ext cx="5257800" cy="923330"/>
          </a:xfrm>
          <a:prstGeom prst="rect">
            <a:avLst/>
          </a:prstGeom>
          <a:solidFill>
            <a:schemeClr val="accent3">
              <a:lumMod val="40000"/>
              <a:lumOff val="60000"/>
            </a:schemeClr>
          </a:solidFill>
        </p:spPr>
        <p:txBody>
          <a:bodyPr wrap="square">
            <a:spAutoFit/>
          </a:bodyPr>
          <a:lstStyle/>
          <a:p>
            <a:r>
              <a:rPr lang="en-IN" b="1" dirty="0">
                <a:effectLst/>
                <a:latin typeface="+mj-lt"/>
                <a:ea typeface="Calibri" panose="020F0502020204030204" pitchFamily="34" charset="0"/>
              </a:rPr>
              <a:t>Data Distribution plot of Feature variables and Close price for HDFC,KOTAK and SBI Stock shows </a:t>
            </a:r>
            <a:r>
              <a:rPr lang="en-IN" sz="1800" b="1" dirty="0">
                <a:solidFill>
                  <a:srgbClr val="000000"/>
                </a:solidFill>
                <a:effectLst/>
                <a:latin typeface="+mj-lt"/>
                <a:ea typeface="Times New Roman" panose="02020603050405020304" pitchFamily="18" charset="0"/>
              </a:rPr>
              <a:t>Data has positive skewed distribution.</a:t>
            </a:r>
            <a:endParaRPr lang="en-US" b="1" dirty="0">
              <a:latin typeface="+mj-lt"/>
            </a:endParaRPr>
          </a:p>
        </p:txBody>
      </p:sp>
      <p:sp>
        <p:nvSpPr>
          <p:cNvPr id="12" name="TextBox 11">
            <a:extLst>
              <a:ext uri="{FF2B5EF4-FFF2-40B4-BE49-F238E27FC236}">
                <a16:creationId xmlns:a16="http://schemas.microsoft.com/office/drawing/2014/main" xmlns="" id="{EBE78701-8AA4-40AE-961C-0357B182FDFC}"/>
              </a:ext>
            </a:extLst>
          </p:cNvPr>
          <p:cNvSpPr txBox="1"/>
          <p:nvPr/>
        </p:nvSpPr>
        <p:spPr>
          <a:xfrm>
            <a:off x="6705600" y="2057400"/>
            <a:ext cx="5257800" cy="646331"/>
          </a:xfrm>
          <a:prstGeom prst="rect">
            <a:avLst/>
          </a:prstGeom>
          <a:solidFill>
            <a:schemeClr val="accent3">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prstClr val="black"/>
                </a:solidFill>
                <a:effectLst/>
                <a:uLnTx/>
                <a:uFillTx/>
                <a:latin typeface="Roboto Slab"/>
                <a:ea typeface="Calibri" panose="020F0502020204030204" pitchFamily="34" charset="0"/>
                <a:cs typeface="+mn-cs"/>
              </a:rPr>
              <a:t>KOTAK </a:t>
            </a:r>
            <a:r>
              <a:rPr kumimoji="0" lang="en-IN" sz="1800" b="1" i="0" u="none" strike="noStrike" kern="1200" cap="none" spc="0" normalizeH="0" baseline="0" noProof="0" dirty="0">
                <a:ln>
                  <a:noFill/>
                </a:ln>
                <a:solidFill>
                  <a:prstClr val="black"/>
                </a:solidFill>
                <a:effectLst/>
                <a:uLnTx/>
                <a:uFillTx/>
                <a:latin typeface="Roboto Slab"/>
                <a:ea typeface="Calibri" panose="020F0502020204030204" pitchFamily="34" charset="0"/>
                <a:cs typeface="+mn-cs"/>
              </a:rPr>
              <a:t>has highest volatility followed by </a:t>
            </a:r>
            <a:r>
              <a:rPr kumimoji="0" lang="en-IN" sz="1800" b="1" i="0" u="none" strike="noStrike" kern="1200" cap="none" spc="0" normalizeH="0" baseline="0" noProof="0" dirty="0" smtClean="0">
                <a:ln>
                  <a:noFill/>
                </a:ln>
                <a:solidFill>
                  <a:prstClr val="black"/>
                </a:solidFill>
                <a:effectLst/>
                <a:uLnTx/>
                <a:uFillTx/>
                <a:latin typeface="Roboto Slab"/>
                <a:ea typeface="Calibri" panose="020F0502020204030204" pitchFamily="34" charset="0"/>
                <a:cs typeface="+mn-cs"/>
              </a:rPr>
              <a:t>HDFC </a:t>
            </a:r>
            <a:r>
              <a:rPr kumimoji="0" lang="en-IN" sz="1800" b="1" i="0" u="none" strike="noStrike" kern="1200" cap="none" spc="0" normalizeH="0" baseline="0" noProof="0" dirty="0">
                <a:ln>
                  <a:noFill/>
                </a:ln>
                <a:solidFill>
                  <a:prstClr val="black"/>
                </a:solidFill>
                <a:effectLst/>
                <a:uLnTx/>
                <a:uFillTx/>
                <a:latin typeface="Roboto Slab"/>
                <a:ea typeface="Calibri" panose="020F0502020204030204" pitchFamily="34" charset="0"/>
                <a:cs typeface="+mn-cs"/>
              </a:rPr>
              <a:t>and then SBI.</a:t>
            </a:r>
            <a:endParaRPr kumimoji="0" lang="en-US" sz="1800" b="1" i="0" u="none" strike="noStrike" kern="1200" cap="none" spc="0" normalizeH="0" baseline="0" noProof="0" dirty="0">
              <a:ln>
                <a:noFill/>
              </a:ln>
              <a:solidFill>
                <a:prstClr val="black"/>
              </a:solidFill>
              <a:effectLst/>
              <a:uLnTx/>
              <a:uFillTx/>
              <a:latin typeface="Roboto Slab"/>
              <a:ea typeface="+mn-ea"/>
              <a:cs typeface="+mn-cs"/>
            </a:endParaRPr>
          </a:p>
        </p:txBody>
      </p:sp>
      <p:sp>
        <p:nvSpPr>
          <p:cNvPr id="13" name="TextBox 12">
            <a:extLst>
              <a:ext uri="{FF2B5EF4-FFF2-40B4-BE49-F238E27FC236}">
                <a16:creationId xmlns:a16="http://schemas.microsoft.com/office/drawing/2014/main" xmlns="" id="{B2BAA538-2736-4E9D-AB6C-DE968E13EB92}"/>
              </a:ext>
            </a:extLst>
          </p:cNvPr>
          <p:cNvSpPr txBox="1"/>
          <p:nvPr/>
        </p:nvSpPr>
        <p:spPr>
          <a:xfrm>
            <a:off x="533400" y="838200"/>
            <a:ext cx="1981200" cy="369332"/>
          </a:xfrm>
          <a:prstGeom prst="rect">
            <a:avLst/>
          </a:prstGeom>
          <a:solidFill>
            <a:schemeClr val="accent2">
              <a:lumMod val="40000"/>
              <a:lumOff val="60000"/>
            </a:schemeClr>
          </a:solidFill>
        </p:spPr>
        <p:txBody>
          <a:bodyPr wrap="square">
            <a:spAutoFit/>
          </a:bodyPr>
          <a:lstStyle/>
          <a:p>
            <a:r>
              <a:rPr lang="en-US" b="1" dirty="0" smtClean="0"/>
              <a:t>HDFC</a:t>
            </a:r>
            <a:endParaRPr lang="en-US" b="1" dirty="0"/>
          </a:p>
        </p:txBody>
      </p:sp>
      <p:pic>
        <p:nvPicPr>
          <p:cNvPr id="16" name="Picture 15"/>
          <p:cNvPicPr/>
          <p:nvPr/>
        </p:nvPicPr>
        <p:blipFill>
          <a:blip r:embed="rId5"/>
          <a:srcRect/>
          <a:stretch>
            <a:fillRect/>
          </a:stretch>
        </p:blipFill>
        <p:spPr bwMode="auto">
          <a:xfrm>
            <a:off x="326571" y="4846320"/>
            <a:ext cx="5944236" cy="1319759"/>
          </a:xfrm>
          <a:prstGeom prst="rect">
            <a:avLst/>
          </a:prstGeom>
          <a:noFill/>
          <a:ln w="9525">
            <a:noFill/>
            <a:miter lim="800000"/>
            <a:headEnd/>
            <a:tailEnd/>
          </a:ln>
        </p:spPr>
      </p:pic>
      <p:sp>
        <p:nvSpPr>
          <p:cNvPr id="17" name="Rectangle 1"/>
          <p:cNvSpPr>
            <a:spLocks noChangeArrowheads="1"/>
          </p:cNvSpPr>
          <p:nvPr/>
        </p:nvSpPr>
        <p:spPr bwMode="auto">
          <a:xfrm>
            <a:off x="6823804" y="4741817"/>
            <a:ext cx="4985019" cy="1477328"/>
          </a:xfrm>
          <a:prstGeom prst="rect">
            <a:avLst/>
          </a:prstGeom>
          <a:solidFill>
            <a:schemeClr val="accent3">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Roboto Slab" charset="0"/>
                <a:ea typeface="Roboto Slab" charset="0"/>
                <a:cs typeface="Arial" pitchFamily="34" charset="0"/>
              </a:rPr>
              <a:t>Box plots exhibits large difference between the 75th % tile and max values of most of the feature variables for all 3 stocks. Therefore, it suggests that there are extreme values</a:t>
            </a:r>
            <a:r>
              <a:rPr kumimoji="0" lang="en-US" sz="1800" b="1" i="0" u="none" strike="noStrike" cap="none" normalizeH="0" dirty="0" smtClean="0">
                <a:ln>
                  <a:noFill/>
                </a:ln>
                <a:solidFill>
                  <a:srgbClr val="000000"/>
                </a:solidFill>
                <a:effectLst/>
                <a:latin typeface="Roboto Slab" charset="0"/>
                <a:ea typeface="Roboto Slab" charset="0"/>
                <a:cs typeface="Arial" pitchFamily="34" charset="0"/>
              </a:rPr>
              <a:t> </a:t>
            </a:r>
            <a:r>
              <a:rPr kumimoji="0" lang="en-US" sz="1800" b="1" i="0" u="none" strike="noStrike" cap="none" normalizeH="0" baseline="0" dirty="0" smtClean="0">
                <a:ln>
                  <a:noFill/>
                </a:ln>
                <a:solidFill>
                  <a:srgbClr val="000000"/>
                </a:solidFill>
                <a:effectLst/>
                <a:latin typeface="Roboto Slab" charset="0"/>
                <a:ea typeface="Roboto Slab" charset="0"/>
                <a:cs typeface="Arial" pitchFamily="34" charset="0"/>
              </a:rPr>
              <a:t>Outliers in our data set.</a:t>
            </a:r>
            <a:endParaRPr kumimoji="0" lang="en-US" sz="1800" b="1" i="0" u="none" strike="noStrike" cap="none" normalizeH="0" baseline="0" dirty="0" smtClean="0">
              <a:ln>
                <a:noFill/>
              </a:ln>
              <a:solidFill>
                <a:schemeClr val="tx1"/>
              </a:solidFill>
              <a:effectLst/>
              <a:latin typeface="Roboto Slab" charset="0"/>
              <a:ea typeface="Roboto Slab" charset="0"/>
              <a:cs typeface="Arial" pitchFamily="34" charset="0"/>
            </a:endParaRPr>
          </a:p>
        </p:txBody>
      </p:sp>
      <p:cxnSp>
        <p:nvCxnSpPr>
          <p:cNvPr id="19" name="Straight Connector 18"/>
          <p:cNvCxnSpPr/>
          <p:nvPr/>
        </p:nvCxnSpPr>
        <p:spPr>
          <a:xfrm>
            <a:off x="228600" y="4572000"/>
            <a:ext cx="1165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676900" y="54483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763294" y="2628106"/>
            <a:ext cx="3505200" cy="7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18A2F7BB-C0F2-4EF8-839F-D7CFCB22F184}"/>
              </a:ext>
            </a:extLst>
          </p:cNvPr>
          <p:cNvSpPr txBox="1"/>
          <p:nvPr/>
        </p:nvSpPr>
        <p:spPr>
          <a:xfrm>
            <a:off x="2667000" y="838200"/>
            <a:ext cx="1783144" cy="369332"/>
          </a:xfrm>
          <a:prstGeom prst="rect">
            <a:avLst/>
          </a:prstGeom>
          <a:solidFill>
            <a:schemeClr val="accent2">
              <a:lumMod val="40000"/>
              <a:lumOff val="60000"/>
            </a:schemeClr>
          </a:solidFill>
        </p:spPr>
        <p:txBody>
          <a:bodyPr wrap="square">
            <a:spAutoFit/>
          </a:bodyPr>
          <a:lstStyle/>
          <a:p>
            <a:r>
              <a:rPr lang="en-US" b="1" dirty="0" smtClean="0"/>
              <a:t>KOTAK</a:t>
            </a:r>
            <a:endParaRPr lang="en-US" b="1" dirty="0"/>
          </a:p>
        </p:txBody>
      </p:sp>
      <p:sp>
        <p:nvSpPr>
          <p:cNvPr id="22" name="TextBox 21">
            <a:extLst>
              <a:ext uri="{FF2B5EF4-FFF2-40B4-BE49-F238E27FC236}">
                <a16:creationId xmlns:a16="http://schemas.microsoft.com/office/drawing/2014/main" xmlns="" id="{42DE68AB-BBAE-415B-BC48-E23F063971DA}"/>
              </a:ext>
            </a:extLst>
          </p:cNvPr>
          <p:cNvSpPr txBox="1"/>
          <p:nvPr/>
        </p:nvSpPr>
        <p:spPr>
          <a:xfrm>
            <a:off x="4572000" y="838200"/>
            <a:ext cx="1909758" cy="369332"/>
          </a:xfrm>
          <a:prstGeom prst="rect">
            <a:avLst/>
          </a:prstGeom>
          <a:solidFill>
            <a:schemeClr val="accent2">
              <a:lumMod val="40000"/>
              <a:lumOff val="60000"/>
            </a:schemeClr>
          </a:solidFill>
        </p:spPr>
        <p:txBody>
          <a:bodyPr wrap="square">
            <a:spAutoFit/>
          </a:bodyPr>
          <a:lstStyle/>
          <a:p>
            <a:r>
              <a:rPr lang="en-US" b="1" dirty="0" smtClean="0"/>
              <a:t>SBI</a:t>
            </a:r>
            <a:endParaRPr lang="en-US" b="1" dirty="0"/>
          </a:p>
        </p:txBody>
      </p:sp>
      <p:pic>
        <p:nvPicPr>
          <p:cNvPr id="24" name="Picture 23"/>
          <p:cNvPicPr/>
          <p:nvPr/>
        </p:nvPicPr>
        <p:blipFill>
          <a:blip r:embed="rId6"/>
          <a:srcRect/>
          <a:stretch>
            <a:fillRect/>
          </a:stretch>
        </p:blipFill>
        <p:spPr bwMode="auto">
          <a:xfrm>
            <a:off x="304800" y="3048000"/>
            <a:ext cx="2209800" cy="1524000"/>
          </a:xfrm>
          <a:prstGeom prst="rect">
            <a:avLst/>
          </a:prstGeom>
          <a:noFill/>
          <a:ln w="9525">
            <a:noFill/>
            <a:miter lim="800000"/>
            <a:headEnd/>
            <a:tailEnd/>
          </a:ln>
        </p:spPr>
      </p:pic>
      <p:pic>
        <p:nvPicPr>
          <p:cNvPr id="29" name="Picture 28"/>
          <p:cNvPicPr/>
          <p:nvPr/>
        </p:nvPicPr>
        <p:blipFill>
          <a:blip r:embed="rId7"/>
          <a:srcRect/>
          <a:stretch>
            <a:fillRect/>
          </a:stretch>
        </p:blipFill>
        <p:spPr bwMode="auto">
          <a:xfrm>
            <a:off x="2514600" y="3124200"/>
            <a:ext cx="1981200" cy="1447799"/>
          </a:xfrm>
          <a:prstGeom prst="rect">
            <a:avLst/>
          </a:prstGeom>
          <a:noFill/>
          <a:ln w="9525">
            <a:noFill/>
            <a:miter lim="800000"/>
            <a:headEnd/>
            <a:tailEnd/>
          </a:ln>
        </p:spPr>
      </p:pic>
      <p:pic>
        <p:nvPicPr>
          <p:cNvPr id="30" name="Picture 29"/>
          <p:cNvPicPr/>
          <p:nvPr/>
        </p:nvPicPr>
        <p:blipFill>
          <a:blip r:embed="rId8"/>
          <a:srcRect/>
          <a:stretch>
            <a:fillRect/>
          </a:stretch>
        </p:blipFill>
        <p:spPr bwMode="auto">
          <a:xfrm>
            <a:off x="4495800" y="3048000"/>
            <a:ext cx="1905000" cy="1524000"/>
          </a:xfrm>
          <a:prstGeom prst="rect">
            <a:avLst/>
          </a:prstGeom>
          <a:noFill/>
          <a:ln w="9525">
            <a:noFill/>
            <a:miter lim="800000"/>
            <a:headEnd/>
            <a:tailEnd/>
          </a:ln>
        </p:spPr>
      </p:pic>
      <p:sp>
        <p:nvSpPr>
          <p:cNvPr id="32" name="TextBox 31">
            <a:extLst>
              <a:ext uri="{FF2B5EF4-FFF2-40B4-BE49-F238E27FC236}">
                <a16:creationId xmlns:a16="http://schemas.microsoft.com/office/drawing/2014/main" xmlns="" id="{EBE78701-8AA4-40AE-961C-0357B182FDFC}"/>
              </a:ext>
            </a:extLst>
          </p:cNvPr>
          <p:cNvSpPr txBox="1"/>
          <p:nvPr/>
        </p:nvSpPr>
        <p:spPr>
          <a:xfrm>
            <a:off x="6705600" y="3124200"/>
            <a:ext cx="5257800" cy="1292662"/>
          </a:xfrm>
          <a:prstGeom prst="rect">
            <a:avLst/>
          </a:prstGeom>
          <a:solidFill>
            <a:schemeClr val="accent3">
              <a:lumMod val="40000"/>
              <a:lumOff val="60000"/>
            </a:schemeClr>
          </a:solidFill>
        </p:spPr>
        <p:txBody>
          <a:bodyPr wrap="square">
            <a:spAutoFit/>
          </a:bodyPr>
          <a:lstStyle/>
          <a:p>
            <a:r>
              <a:rPr lang="en-US" sz="2400" b="1" dirty="0" smtClean="0"/>
              <a:t>Scatter </a:t>
            </a:r>
            <a:r>
              <a:rPr lang="en-US" sz="2400" b="1" dirty="0" smtClean="0"/>
              <a:t>Plot</a:t>
            </a:r>
          </a:p>
          <a:p>
            <a:r>
              <a:rPr lang="en-US" b="1" dirty="0" smtClean="0"/>
              <a:t>linear </a:t>
            </a:r>
            <a:r>
              <a:rPr lang="en-US" b="1" dirty="0" smtClean="0"/>
              <a:t>relationship exists between Independent variables and the Target variable except for fewer outliers.</a:t>
            </a:r>
            <a:endParaRPr lang="en-US" b="1" dirty="0"/>
          </a:p>
        </p:txBody>
      </p:sp>
    </p:spTree>
    <p:extLst>
      <p:ext uri="{BB962C8B-B14F-4D97-AF65-F5344CB8AC3E}">
        <p14:creationId xmlns:p14="http://schemas.microsoft.com/office/powerpoint/2010/main" xmlns="" val="2457229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Modeling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12</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04800" y="63246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381000" y="990600"/>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Modeling Techniques | Modeling Process | Model Building </a:t>
            </a:r>
          </a:p>
        </p:txBody>
      </p:sp>
      <p:graphicFrame>
        <p:nvGraphicFramePr>
          <p:cNvPr id="7" name="Table 4">
            <a:extLst>
              <a:ext uri="{FF2B5EF4-FFF2-40B4-BE49-F238E27FC236}">
                <a16:creationId xmlns:a16="http://schemas.microsoft.com/office/drawing/2014/main" xmlns="" id="{6074E0B8-60C8-42EF-8AEA-CDD2C998EE8D}"/>
              </a:ext>
            </a:extLst>
          </p:cNvPr>
          <p:cNvGraphicFramePr>
            <a:graphicFrameLocks noGrp="1"/>
          </p:cNvGraphicFramePr>
          <p:nvPr>
            <p:extLst>
              <p:ext uri="{D42A27DB-BD31-4B8C-83A1-F6EECF244321}">
                <p14:modId xmlns:p14="http://schemas.microsoft.com/office/powerpoint/2010/main" xmlns="" val="683405217"/>
              </p:ext>
            </p:extLst>
          </p:nvPr>
        </p:nvGraphicFramePr>
        <p:xfrm>
          <a:off x="304800" y="1447800"/>
          <a:ext cx="11582400" cy="3342911"/>
        </p:xfrm>
        <a:graphic>
          <a:graphicData uri="http://schemas.openxmlformats.org/drawingml/2006/table">
            <a:tbl>
              <a:tblPr firstRow="1" bandRow="1">
                <a:tableStyleId>{5C22544A-7EE6-4342-B048-85BDC9FD1C3A}</a:tableStyleId>
              </a:tblPr>
              <a:tblGrid>
                <a:gridCol w="3069676">
                  <a:extLst>
                    <a:ext uri="{9D8B030D-6E8A-4147-A177-3AD203B41FA5}">
                      <a16:colId xmlns:a16="http://schemas.microsoft.com/office/drawing/2014/main" xmlns="" val="2200667034"/>
                    </a:ext>
                  </a:extLst>
                </a:gridCol>
                <a:gridCol w="8512724">
                  <a:extLst>
                    <a:ext uri="{9D8B030D-6E8A-4147-A177-3AD203B41FA5}">
                      <a16:colId xmlns:a16="http://schemas.microsoft.com/office/drawing/2014/main" xmlns="" val="1635359872"/>
                    </a:ext>
                  </a:extLst>
                </a:gridCol>
              </a:tblGrid>
              <a:tr h="3726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Modelling Strategies</a:t>
                      </a:r>
                    </a:p>
                  </a:txBody>
                  <a:tcPr/>
                </a:tc>
                <a:tc>
                  <a:txBody>
                    <a:bodyPr/>
                    <a:lstStyle/>
                    <a:p>
                      <a:r>
                        <a:rPr lang="en-US" dirty="0"/>
                        <a:t>Model Evaluation Rule</a:t>
                      </a:r>
                    </a:p>
                  </a:txBody>
                  <a:tcPr/>
                </a:tc>
                <a:extLst>
                  <a:ext uri="{0D108BD9-81ED-4DB2-BD59-A6C34878D82A}">
                    <a16:rowId xmlns:a16="http://schemas.microsoft.com/office/drawing/2014/main" xmlns="" val="3267914235"/>
                  </a:ext>
                </a:extLst>
              </a:tr>
              <a:tr h="12328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Direction Detection </a:t>
                      </a:r>
                      <a:r>
                        <a:rPr lang="en-IN" sz="1800" b="1" kern="1200" dirty="0">
                          <a:solidFill>
                            <a:schemeClr val="dk1"/>
                          </a:solidFill>
                          <a:effectLst/>
                          <a:latin typeface="+mn-lt"/>
                          <a:ea typeface="+mn-ea"/>
                          <a:cs typeface="+mn-cs"/>
                        </a:rPr>
                        <a:t>by 6,10,14 days consecutive closing prices split week on the week.</a:t>
                      </a:r>
                      <a:endParaRPr lang="en-US" sz="1800" dirty="0"/>
                    </a:p>
                  </a:txBody>
                  <a:tcPr/>
                </a:tc>
                <a:tc>
                  <a:txBody>
                    <a:bodyPr/>
                    <a:lstStyle/>
                    <a:p>
                      <a:pPr marL="342900" indent="-342900">
                        <a:buFont typeface="+mj-lt"/>
                        <a:buAutoNum type="arabicPeriod"/>
                      </a:pPr>
                      <a:r>
                        <a:rPr lang="en-IN" sz="1800" kern="1200" dirty="0">
                          <a:solidFill>
                            <a:schemeClr val="dk1"/>
                          </a:solidFill>
                          <a:effectLst/>
                          <a:latin typeface="+mn-lt"/>
                          <a:ea typeface="+mn-ea"/>
                          <a:cs typeface="+mn-cs"/>
                        </a:rPr>
                        <a:t>percentage change on closing price&gt;0.7% </a:t>
                      </a:r>
                      <a:r>
                        <a:rPr lang="en-IN" sz="1800" kern="1200" dirty="0">
                          <a:solidFill>
                            <a:schemeClr val="dk1"/>
                          </a:solidFill>
                          <a:effectLst/>
                          <a:latin typeface="+mn-lt"/>
                          <a:ea typeface="+mn-ea"/>
                          <a:cs typeface="+mn-cs"/>
                          <a:sym typeface="Wingdings" panose="05000000000000000000" pitchFamily="2" charset="2"/>
                        </a:rPr>
                        <a:t></a:t>
                      </a:r>
                      <a:r>
                        <a:rPr lang="en-IN" sz="1800" kern="1200" dirty="0">
                          <a:solidFill>
                            <a:schemeClr val="dk1"/>
                          </a:solidFill>
                          <a:effectLst/>
                          <a:highlight>
                            <a:srgbClr val="00FFFF"/>
                          </a:highlight>
                          <a:latin typeface="+mn-lt"/>
                          <a:ea typeface="+mn-ea"/>
                          <a:cs typeface="+mn-cs"/>
                          <a:sym typeface="Wingdings" panose="05000000000000000000" pitchFamily="2" charset="2"/>
                        </a:rPr>
                        <a:t>Positive Trend</a:t>
                      </a:r>
                      <a:endParaRPr lang="en-IN" sz="1800" kern="1200" dirty="0">
                        <a:solidFill>
                          <a:schemeClr val="dk1"/>
                        </a:solidFill>
                        <a:effectLst/>
                        <a:highlight>
                          <a:srgbClr val="00FFFF"/>
                        </a:highlight>
                        <a:latin typeface="+mn-lt"/>
                        <a:ea typeface="+mn-ea"/>
                        <a:cs typeface="+mn-cs"/>
                      </a:endParaRPr>
                    </a:p>
                    <a:p>
                      <a:pPr marL="342900" indent="-342900">
                        <a:buFont typeface="+mj-lt"/>
                        <a:buAutoNum type="arabicPeriod"/>
                      </a:pPr>
                      <a:r>
                        <a:rPr lang="en-IN" sz="1800" kern="1200" dirty="0">
                          <a:solidFill>
                            <a:schemeClr val="dk1"/>
                          </a:solidFill>
                          <a:effectLst/>
                          <a:latin typeface="+mn-lt"/>
                          <a:ea typeface="+mn-ea"/>
                          <a:cs typeface="+mn-cs"/>
                        </a:rPr>
                        <a:t>percentage change on closing price&lt;-0.7% </a:t>
                      </a:r>
                      <a:r>
                        <a:rPr lang="en-IN" sz="1800" kern="1200" dirty="0">
                          <a:solidFill>
                            <a:schemeClr val="dk1"/>
                          </a:solidFill>
                          <a:effectLst/>
                          <a:latin typeface="+mn-lt"/>
                          <a:ea typeface="+mn-ea"/>
                          <a:cs typeface="+mn-cs"/>
                          <a:sym typeface="Wingdings" panose="05000000000000000000" pitchFamily="2" charset="2"/>
                        </a:rPr>
                        <a:t></a:t>
                      </a:r>
                      <a:r>
                        <a:rPr lang="en-IN" sz="1800" kern="1200" dirty="0">
                          <a:solidFill>
                            <a:schemeClr val="dk1"/>
                          </a:solidFill>
                          <a:effectLst/>
                          <a:highlight>
                            <a:srgbClr val="FF0000"/>
                          </a:highlight>
                          <a:latin typeface="+mn-lt"/>
                          <a:ea typeface="+mn-ea"/>
                          <a:cs typeface="+mn-cs"/>
                          <a:sym typeface="Wingdings" panose="05000000000000000000" pitchFamily="2" charset="2"/>
                        </a:rPr>
                        <a:t>Negative Trend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kern="1200" dirty="0">
                          <a:solidFill>
                            <a:schemeClr val="dk1"/>
                          </a:solidFill>
                          <a:effectLst/>
                          <a:latin typeface="+mn-lt"/>
                          <a:ea typeface="+mn-ea"/>
                          <a:cs typeface="+mn-cs"/>
                        </a:rPr>
                        <a:t>percentage change on closing price between 0.7 and  0.7% </a:t>
                      </a:r>
                      <a:r>
                        <a:rPr lang="en-IN" sz="1800" kern="1200" dirty="0">
                          <a:solidFill>
                            <a:schemeClr val="dk1"/>
                          </a:solidFill>
                          <a:effectLst/>
                          <a:latin typeface="+mn-lt"/>
                          <a:ea typeface="+mn-ea"/>
                          <a:cs typeface="+mn-cs"/>
                          <a:sym typeface="Wingdings" panose="05000000000000000000" pitchFamily="2" charset="2"/>
                        </a:rPr>
                        <a:t></a:t>
                      </a:r>
                      <a:r>
                        <a:rPr lang="en-IN" sz="1800" kern="1200" dirty="0">
                          <a:solidFill>
                            <a:schemeClr val="dk1"/>
                          </a:solidFill>
                          <a:effectLst/>
                          <a:highlight>
                            <a:srgbClr val="C0C0C0"/>
                          </a:highlight>
                          <a:latin typeface="+mn-lt"/>
                          <a:ea typeface="+mn-ea"/>
                          <a:cs typeface="+mn-cs"/>
                          <a:sym typeface="Wingdings" panose="05000000000000000000" pitchFamily="2" charset="2"/>
                        </a:rPr>
                        <a:t>Neutral</a:t>
                      </a:r>
                      <a:endParaRPr lang="en-IN" sz="1800" kern="1200" dirty="0">
                        <a:solidFill>
                          <a:schemeClr val="dk1"/>
                        </a:solidFill>
                        <a:effectLst/>
                        <a:highlight>
                          <a:srgbClr val="C0C0C0"/>
                        </a:highlight>
                        <a:latin typeface="+mn-lt"/>
                        <a:ea typeface="+mn-ea"/>
                        <a:cs typeface="+mn-cs"/>
                      </a:endParaRPr>
                    </a:p>
                  </a:txBody>
                  <a:tcPr/>
                </a:tc>
                <a:extLst>
                  <a:ext uri="{0D108BD9-81ED-4DB2-BD59-A6C34878D82A}">
                    <a16:rowId xmlns:a16="http://schemas.microsoft.com/office/drawing/2014/main" xmlns="" val="2904623653"/>
                  </a:ext>
                </a:extLst>
              </a:tr>
              <a:tr h="1610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Long Direction Prediction performed separately using </a:t>
                      </a:r>
                      <a:r>
                        <a:rPr lang="en-US" b="1" dirty="0"/>
                        <a:t>Momentum, Trend, Volatility and Volume Indicators </a:t>
                      </a:r>
                      <a:endParaRPr lang="en-US" sz="1800" b="1" dirty="0"/>
                    </a:p>
                  </a:txBody>
                  <a:tcPr/>
                </a:tc>
                <a:tc>
                  <a:txBody>
                    <a:bodyPr/>
                    <a:lstStyle/>
                    <a:p>
                      <a:pPr marL="342900" indent="-342900">
                        <a:buFont typeface="+mj-lt"/>
                        <a:buAutoNum type="arabicPeriod"/>
                      </a:pPr>
                      <a:r>
                        <a:rPr lang="en-IN" sz="1800" kern="1200" dirty="0">
                          <a:solidFill>
                            <a:schemeClr val="dk1"/>
                          </a:solidFill>
                          <a:effectLst/>
                          <a:latin typeface="+mn-lt"/>
                          <a:ea typeface="+mn-ea"/>
                          <a:cs typeface="+mn-cs"/>
                        </a:rPr>
                        <a:t>percentage change on closing price&gt;0.5% </a:t>
                      </a:r>
                      <a:r>
                        <a:rPr lang="en-IN" sz="1800" kern="1200" dirty="0">
                          <a:solidFill>
                            <a:schemeClr val="dk1"/>
                          </a:solidFill>
                          <a:effectLst/>
                          <a:latin typeface="+mn-lt"/>
                          <a:ea typeface="+mn-ea"/>
                          <a:cs typeface="+mn-cs"/>
                          <a:sym typeface="Wingdings" panose="05000000000000000000" pitchFamily="2" charset="2"/>
                        </a:rPr>
                        <a:t></a:t>
                      </a:r>
                      <a:r>
                        <a:rPr lang="en-IN" sz="1800" kern="1200" dirty="0">
                          <a:solidFill>
                            <a:schemeClr val="dk1"/>
                          </a:solidFill>
                          <a:effectLst/>
                          <a:highlight>
                            <a:srgbClr val="00FFFF"/>
                          </a:highlight>
                          <a:latin typeface="+mn-lt"/>
                          <a:ea typeface="+mn-ea"/>
                          <a:cs typeface="+mn-cs"/>
                          <a:sym typeface="Wingdings" panose="05000000000000000000" pitchFamily="2" charset="2"/>
                        </a:rPr>
                        <a:t>Positive Trend</a:t>
                      </a:r>
                      <a:endParaRPr lang="en-IN" sz="1800" kern="1200" dirty="0">
                        <a:solidFill>
                          <a:schemeClr val="dk1"/>
                        </a:solidFill>
                        <a:effectLst/>
                        <a:highlight>
                          <a:srgbClr val="00FFFF"/>
                        </a:highlight>
                        <a:latin typeface="+mn-lt"/>
                        <a:ea typeface="+mn-ea"/>
                        <a:cs typeface="+mn-cs"/>
                      </a:endParaRPr>
                    </a:p>
                    <a:p>
                      <a:pPr marL="342900" indent="-342900">
                        <a:buFont typeface="+mj-lt"/>
                        <a:buAutoNum type="arabicPeriod"/>
                      </a:pPr>
                      <a:r>
                        <a:rPr lang="en-IN" sz="1800" kern="1200" dirty="0">
                          <a:solidFill>
                            <a:schemeClr val="dk1"/>
                          </a:solidFill>
                          <a:effectLst/>
                          <a:latin typeface="+mn-lt"/>
                          <a:ea typeface="+mn-ea"/>
                          <a:cs typeface="+mn-cs"/>
                        </a:rPr>
                        <a:t>percentage change on closing price&lt;=0.5% </a:t>
                      </a:r>
                      <a:r>
                        <a:rPr lang="en-IN" sz="1800" kern="1200" dirty="0">
                          <a:solidFill>
                            <a:schemeClr val="dk1"/>
                          </a:solidFill>
                          <a:effectLst/>
                          <a:latin typeface="+mn-lt"/>
                          <a:ea typeface="+mn-ea"/>
                          <a:cs typeface="+mn-cs"/>
                          <a:sym typeface="Wingdings" panose="05000000000000000000" pitchFamily="2" charset="2"/>
                        </a:rPr>
                        <a:t></a:t>
                      </a:r>
                      <a:r>
                        <a:rPr lang="en-IN" sz="1800" kern="1200" dirty="0">
                          <a:solidFill>
                            <a:schemeClr val="dk1"/>
                          </a:solidFill>
                          <a:effectLst/>
                          <a:highlight>
                            <a:srgbClr val="FF0000"/>
                          </a:highlight>
                          <a:latin typeface="+mn-lt"/>
                          <a:ea typeface="+mn-ea"/>
                          <a:cs typeface="+mn-cs"/>
                          <a:sym typeface="Wingdings" panose="05000000000000000000" pitchFamily="2" charset="2"/>
                        </a:rPr>
                        <a:t>Not Positive Trend</a:t>
                      </a:r>
                    </a:p>
                    <a:p>
                      <a:endParaRPr lang="en-US" dirty="0"/>
                    </a:p>
                  </a:txBody>
                  <a:tcPr/>
                </a:tc>
                <a:extLst>
                  <a:ext uri="{0D108BD9-81ED-4DB2-BD59-A6C34878D82A}">
                    <a16:rowId xmlns:a16="http://schemas.microsoft.com/office/drawing/2014/main" xmlns="" val="3461708392"/>
                  </a:ext>
                </a:extLst>
              </a:tr>
            </a:tbl>
          </a:graphicData>
        </a:graphic>
      </p:graphicFrame>
      <p:sp>
        <p:nvSpPr>
          <p:cNvPr id="9" name="TextBox 8">
            <a:extLst>
              <a:ext uri="{FF2B5EF4-FFF2-40B4-BE49-F238E27FC236}">
                <a16:creationId xmlns:a16="http://schemas.microsoft.com/office/drawing/2014/main" xmlns="" id="{AED8C15C-36D0-484A-9A6C-2AFA00E939D9}"/>
              </a:ext>
            </a:extLst>
          </p:cNvPr>
          <p:cNvSpPr txBox="1"/>
          <p:nvPr/>
        </p:nvSpPr>
        <p:spPr>
          <a:xfrm>
            <a:off x="318052" y="5072955"/>
            <a:ext cx="1815548" cy="1200329"/>
          </a:xfrm>
          <a:prstGeom prst="rect">
            <a:avLst/>
          </a:prstGeom>
          <a:solidFill>
            <a:schemeClr val="accent3">
              <a:lumMod val="40000"/>
              <a:lumOff val="60000"/>
            </a:schemeClr>
          </a:solidFill>
        </p:spPr>
        <p:txBody>
          <a:bodyPr wrap="square" rtlCol="0">
            <a:spAutoFit/>
          </a:bodyPr>
          <a:lstStyle/>
          <a:p>
            <a:r>
              <a:rPr kumimoji="0" lang="en-US" sz="1800" b="1" i="0" u="none" strike="noStrike" kern="1200" cap="none" spc="0" normalizeH="0" baseline="0" noProof="0" dirty="0">
                <a:ln>
                  <a:noFill/>
                </a:ln>
                <a:solidFill>
                  <a:prstClr val="black"/>
                </a:solidFill>
                <a:effectLst/>
                <a:uLnTx/>
                <a:uFillTx/>
                <a:latin typeface="Roboto Slab"/>
                <a:ea typeface="+mn-ea"/>
                <a:cs typeface="+mn-cs"/>
              </a:rPr>
              <a:t>Classification Models used:</a:t>
            </a:r>
          </a:p>
          <a:p>
            <a:endParaRPr lang="en-US" dirty="0">
              <a:solidFill>
                <a:prstClr val="black"/>
              </a:solidFill>
              <a:latin typeface="Roboto Slab"/>
            </a:endParaRPr>
          </a:p>
          <a:p>
            <a:endParaRPr lang="en-US" dirty="0">
              <a:solidFill>
                <a:prstClr val="black"/>
              </a:solidFill>
              <a:latin typeface="Roboto Slab"/>
            </a:endParaRPr>
          </a:p>
        </p:txBody>
      </p:sp>
      <p:sp>
        <p:nvSpPr>
          <p:cNvPr id="10" name="TextBox 9">
            <a:extLst>
              <a:ext uri="{FF2B5EF4-FFF2-40B4-BE49-F238E27FC236}">
                <a16:creationId xmlns:a16="http://schemas.microsoft.com/office/drawing/2014/main" xmlns="" id="{B561B145-E630-4A41-B5FC-8D05E03C9AA2}"/>
              </a:ext>
            </a:extLst>
          </p:cNvPr>
          <p:cNvSpPr txBox="1"/>
          <p:nvPr/>
        </p:nvSpPr>
        <p:spPr>
          <a:xfrm>
            <a:off x="2514600" y="5105400"/>
            <a:ext cx="2569533" cy="369332"/>
          </a:xfrm>
          <a:prstGeom prst="rect">
            <a:avLst/>
          </a:prstGeom>
          <a:solidFill>
            <a:schemeClr val="accent4">
              <a:lumMod val="40000"/>
              <a:lumOff val="60000"/>
            </a:schemeClr>
          </a:solidFill>
        </p:spPr>
        <p:txBody>
          <a:bodyPr wrap="square" rtlCol="0">
            <a:spAutoFit/>
          </a:bodyPr>
          <a:lstStyle/>
          <a:p>
            <a:r>
              <a:rPr kumimoji="0" lang="en-US" sz="1800" b="1" i="0" u="none" strike="noStrike" kern="1200" cap="none" spc="0" normalizeH="0" baseline="0" noProof="0" dirty="0">
                <a:ln>
                  <a:noFill/>
                </a:ln>
                <a:solidFill>
                  <a:prstClr val="black"/>
                </a:solidFill>
                <a:effectLst/>
                <a:uLnTx/>
                <a:uFillTx/>
                <a:latin typeface="Roboto Slab"/>
                <a:ea typeface="+mn-ea"/>
                <a:cs typeface="+mn-cs"/>
              </a:rPr>
              <a:t>Logistic Regression</a:t>
            </a:r>
            <a:endParaRPr lang="en-US" b="1" dirty="0"/>
          </a:p>
        </p:txBody>
      </p:sp>
      <p:sp>
        <p:nvSpPr>
          <p:cNvPr id="11" name="TextBox 10">
            <a:extLst>
              <a:ext uri="{FF2B5EF4-FFF2-40B4-BE49-F238E27FC236}">
                <a16:creationId xmlns:a16="http://schemas.microsoft.com/office/drawing/2014/main" xmlns="" id="{D468D51B-11DE-4983-96C8-488F34722E2D}"/>
              </a:ext>
            </a:extLst>
          </p:cNvPr>
          <p:cNvSpPr txBox="1"/>
          <p:nvPr/>
        </p:nvSpPr>
        <p:spPr>
          <a:xfrm>
            <a:off x="5257800" y="5105400"/>
            <a:ext cx="6324220" cy="369332"/>
          </a:xfrm>
          <a:prstGeom prst="rect">
            <a:avLst/>
          </a:prstGeom>
          <a:solidFill>
            <a:schemeClr val="accent4">
              <a:lumMod val="40000"/>
              <a:lumOff val="60000"/>
            </a:schemeClr>
          </a:solidFill>
        </p:spPr>
        <p:txBody>
          <a:bodyPr wrap="square" rtlCol="0">
            <a:spAutoFit/>
          </a:bodyPr>
          <a:lstStyle/>
          <a:p>
            <a:r>
              <a:rPr kumimoji="0" lang="en-US" sz="1800" b="1" i="0" u="none" strike="noStrike" kern="1200" cap="none" spc="0" normalizeH="0" baseline="0" noProof="0" dirty="0">
                <a:ln>
                  <a:noFill/>
                </a:ln>
                <a:solidFill>
                  <a:prstClr val="black"/>
                </a:solidFill>
                <a:effectLst/>
                <a:uLnTx/>
                <a:uFillTx/>
                <a:latin typeface="Roboto Slab"/>
                <a:ea typeface="+mn-ea"/>
                <a:cs typeface="+mn-cs"/>
              </a:rPr>
              <a:t>Decision Tree using Grid SearchCV and Cross Validation </a:t>
            </a:r>
            <a:endParaRPr lang="en-US" b="1" dirty="0"/>
          </a:p>
        </p:txBody>
      </p:sp>
      <p:sp>
        <p:nvSpPr>
          <p:cNvPr id="12" name="TextBox 11">
            <a:extLst>
              <a:ext uri="{FF2B5EF4-FFF2-40B4-BE49-F238E27FC236}">
                <a16:creationId xmlns:a16="http://schemas.microsoft.com/office/drawing/2014/main" xmlns="" id="{02296D71-C9CD-486B-AAA4-F7270FFDB488}"/>
              </a:ext>
            </a:extLst>
          </p:cNvPr>
          <p:cNvSpPr txBox="1"/>
          <p:nvPr/>
        </p:nvSpPr>
        <p:spPr>
          <a:xfrm>
            <a:off x="2667000" y="5562600"/>
            <a:ext cx="7609865" cy="369332"/>
          </a:xfrm>
          <a:prstGeom prst="rect">
            <a:avLst/>
          </a:prstGeom>
          <a:solidFill>
            <a:schemeClr val="accent4">
              <a:lumMod val="40000"/>
              <a:lumOff val="60000"/>
            </a:schemeClr>
          </a:solidFill>
        </p:spPr>
        <p:txBody>
          <a:bodyPr wrap="square" rtlCol="0">
            <a:spAutoFit/>
          </a:bodyPr>
          <a:lstStyle/>
          <a:p>
            <a:r>
              <a:rPr kumimoji="0" lang="en-US" sz="1800" b="1" i="0" u="none" strike="noStrike" kern="1200" cap="none" spc="0" normalizeH="0" baseline="0" noProof="0" dirty="0">
                <a:ln>
                  <a:noFill/>
                </a:ln>
                <a:solidFill>
                  <a:prstClr val="black"/>
                </a:solidFill>
                <a:effectLst/>
                <a:uLnTx/>
                <a:uFillTx/>
                <a:latin typeface="Roboto Slab"/>
                <a:ea typeface="+mn-ea"/>
                <a:cs typeface="+mn-cs"/>
              </a:rPr>
              <a:t>Random Forest using Randomized SearchCV and Cross Validation</a:t>
            </a:r>
            <a:endParaRPr lang="en-US" b="1" dirty="0"/>
          </a:p>
        </p:txBody>
      </p:sp>
      <p:sp>
        <p:nvSpPr>
          <p:cNvPr id="13" name="TextBox 12">
            <a:extLst>
              <a:ext uri="{FF2B5EF4-FFF2-40B4-BE49-F238E27FC236}">
                <a16:creationId xmlns:a16="http://schemas.microsoft.com/office/drawing/2014/main" xmlns="" id="{23F9A7C4-3501-421F-A7BD-A158DC9F70F9}"/>
              </a:ext>
            </a:extLst>
          </p:cNvPr>
          <p:cNvSpPr txBox="1"/>
          <p:nvPr/>
        </p:nvSpPr>
        <p:spPr>
          <a:xfrm>
            <a:off x="4800600" y="6019800"/>
            <a:ext cx="2668301" cy="369332"/>
          </a:xfrm>
          <a:prstGeom prst="rect">
            <a:avLst/>
          </a:prstGeom>
          <a:solidFill>
            <a:schemeClr val="accent4">
              <a:lumMod val="40000"/>
              <a:lumOff val="60000"/>
            </a:schemeClr>
          </a:solidFill>
        </p:spPr>
        <p:txBody>
          <a:bodyPr wrap="square" rtlCol="0">
            <a:spAutoFit/>
          </a:bodyPr>
          <a:lstStyle/>
          <a:p>
            <a:r>
              <a:rPr kumimoji="0" lang="en-US" sz="1800" b="1" i="0" u="none" strike="noStrike" kern="1200" cap="none" spc="0" normalizeH="0" baseline="0" noProof="0" dirty="0">
                <a:ln>
                  <a:noFill/>
                </a:ln>
                <a:solidFill>
                  <a:prstClr val="black"/>
                </a:solidFill>
                <a:effectLst/>
                <a:uLnTx/>
                <a:uFillTx/>
                <a:latin typeface="Roboto Slab"/>
                <a:ea typeface="+mn-ea"/>
                <a:cs typeface="+mn-cs"/>
              </a:rPr>
              <a:t>K Nearest Neighbours</a:t>
            </a:r>
            <a:endParaRPr lang="en-US" b="1" dirty="0"/>
          </a:p>
        </p:txBody>
      </p:sp>
      <p:sp>
        <p:nvSpPr>
          <p:cNvPr id="15" name="TextBox 14">
            <a:extLst>
              <a:ext uri="{FF2B5EF4-FFF2-40B4-BE49-F238E27FC236}">
                <a16:creationId xmlns:a16="http://schemas.microsoft.com/office/drawing/2014/main" xmlns="" id="{187558C1-FDCD-4DD0-B2C8-5585E4B86B94}"/>
              </a:ext>
            </a:extLst>
          </p:cNvPr>
          <p:cNvSpPr txBox="1"/>
          <p:nvPr/>
        </p:nvSpPr>
        <p:spPr>
          <a:xfrm>
            <a:off x="7620000" y="6019800"/>
            <a:ext cx="1279204" cy="369332"/>
          </a:xfrm>
          <a:prstGeom prst="rect">
            <a:avLst/>
          </a:prstGeom>
          <a:solidFill>
            <a:schemeClr val="accent4">
              <a:lumMod val="40000"/>
              <a:lumOff val="60000"/>
            </a:schemeClr>
          </a:solidFill>
        </p:spPr>
        <p:txBody>
          <a:bodyPr wrap="square" rtlCol="0">
            <a:spAutoFit/>
          </a:bodyPr>
          <a:lstStyle/>
          <a:p>
            <a:r>
              <a:rPr kumimoji="0" lang="en-US" sz="1800" b="1" i="0" u="none" strike="noStrike" kern="1200" cap="none" spc="0" normalizeH="0" baseline="0" noProof="0" dirty="0">
                <a:ln>
                  <a:noFill/>
                </a:ln>
                <a:solidFill>
                  <a:prstClr val="black"/>
                </a:solidFill>
                <a:effectLst/>
                <a:uLnTx/>
                <a:uFillTx/>
                <a:latin typeface="Roboto Slab"/>
                <a:ea typeface="+mn-ea"/>
                <a:cs typeface="+mn-cs"/>
              </a:rPr>
              <a:t>XG Boost</a:t>
            </a:r>
            <a:endParaRPr lang="en-US" b="1" dirty="0"/>
          </a:p>
        </p:txBody>
      </p:sp>
      <p:cxnSp>
        <p:nvCxnSpPr>
          <p:cNvPr id="17" name="Straight Connector 16"/>
          <p:cNvCxnSpPr/>
          <p:nvPr/>
        </p:nvCxnSpPr>
        <p:spPr>
          <a:xfrm>
            <a:off x="228600" y="4953000"/>
            <a:ext cx="1173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14500" y="56007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59726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a:xfrm>
            <a:off x="304800" y="-346688"/>
            <a:ext cx="7541669" cy="693375"/>
          </a:xfrm>
        </p:spPr>
        <p:txBody>
          <a:bodyPr>
            <a:normAutofit fontScale="90000"/>
          </a:bodyPr>
          <a:lstStyle/>
          <a:p>
            <a:r>
              <a:rPr lang="en-US" dirty="0" smtClean="0"/>
              <a:t/>
            </a:r>
            <a:br>
              <a:rPr lang="en-US" dirty="0" smtClean="0"/>
            </a:br>
            <a:r>
              <a:rPr lang="en-US" dirty="0" smtClean="0"/>
              <a:t>Model Evaluation</a:t>
            </a:r>
            <a:endParaRPr lang="en-IN" dirty="0">
              <a:solidFill>
                <a:srgbClr val="4A4C55"/>
              </a:solidFill>
            </a:endParaRP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13</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81000" y="6492875"/>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graphicFrame>
        <p:nvGraphicFramePr>
          <p:cNvPr id="7" name="Table 3">
            <a:extLst>
              <a:ext uri="{FF2B5EF4-FFF2-40B4-BE49-F238E27FC236}">
                <a16:creationId xmlns:a16="http://schemas.microsoft.com/office/drawing/2014/main" xmlns="" id="{4CB985F9-99EB-4423-BA3C-40181D261C12}"/>
              </a:ext>
            </a:extLst>
          </p:cNvPr>
          <p:cNvGraphicFramePr>
            <a:graphicFrameLocks noGrp="1"/>
          </p:cNvGraphicFramePr>
          <p:nvPr>
            <p:extLst>
              <p:ext uri="{D42A27DB-BD31-4B8C-83A1-F6EECF244321}">
                <p14:modId xmlns:p14="http://schemas.microsoft.com/office/powerpoint/2010/main" xmlns="" val="506369762"/>
              </p:ext>
            </p:extLst>
          </p:nvPr>
        </p:nvGraphicFramePr>
        <p:xfrm>
          <a:off x="228600" y="533400"/>
          <a:ext cx="6934200" cy="1889760"/>
        </p:xfrm>
        <a:graphic>
          <a:graphicData uri="http://schemas.openxmlformats.org/drawingml/2006/table">
            <a:tbl>
              <a:tblPr firstRow="1" bandRow="1">
                <a:tableStyleId>{5C22544A-7EE6-4342-B048-85BDC9FD1C3A}</a:tableStyleId>
              </a:tblPr>
              <a:tblGrid>
                <a:gridCol w="2654315">
                  <a:extLst>
                    <a:ext uri="{9D8B030D-6E8A-4147-A177-3AD203B41FA5}">
                      <a16:colId xmlns:a16="http://schemas.microsoft.com/office/drawing/2014/main" xmlns="" val="4219639610"/>
                    </a:ext>
                  </a:extLst>
                </a:gridCol>
                <a:gridCol w="1493399">
                  <a:extLst>
                    <a:ext uri="{9D8B030D-6E8A-4147-A177-3AD203B41FA5}">
                      <a16:colId xmlns:a16="http://schemas.microsoft.com/office/drawing/2014/main" xmlns="" val="1669447782"/>
                    </a:ext>
                  </a:extLst>
                </a:gridCol>
                <a:gridCol w="1378481">
                  <a:extLst>
                    <a:ext uri="{9D8B030D-6E8A-4147-A177-3AD203B41FA5}">
                      <a16:colId xmlns:a16="http://schemas.microsoft.com/office/drawing/2014/main" xmlns="" val="2157121228"/>
                    </a:ext>
                  </a:extLst>
                </a:gridCol>
                <a:gridCol w="1408005">
                  <a:extLst>
                    <a:ext uri="{9D8B030D-6E8A-4147-A177-3AD203B41FA5}">
                      <a16:colId xmlns:a16="http://schemas.microsoft.com/office/drawing/2014/main" xmlns="" val="2436946099"/>
                    </a:ext>
                  </a:extLst>
                </a:gridCol>
              </a:tblGrid>
              <a:tr h="159327">
                <a:tc>
                  <a:txBody>
                    <a:bodyPr/>
                    <a:lstStyle/>
                    <a:p>
                      <a:r>
                        <a:rPr lang="en-US" sz="1000" dirty="0"/>
                        <a:t>Modelling Strategies</a:t>
                      </a:r>
                    </a:p>
                  </a:txBody>
                  <a:tcPr/>
                </a:tc>
                <a:tc>
                  <a:txBody>
                    <a:bodyPr/>
                    <a:lstStyle/>
                    <a:p>
                      <a:r>
                        <a:rPr lang="en-US" sz="1000" dirty="0"/>
                        <a:t>HDFC</a:t>
                      </a:r>
                    </a:p>
                  </a:txBody>
                  <a:tcPr/>
                </a:tc>
                <a:tc>
                  <a:txBody>
                    <a:bodyPr/>
                    <a:lstStyle/>
                    <a:p>
                      <a:r>
                        <a:rPr lang="en-US" sz="1000" dirty="0"/>
                        <a:t>KOTAK</a:t>
                      </a:r>
                    </a:p>
                  </a:txBody>
                  <a:tcPr/>
                </a:tc>
                <a:tc>
                  <a:txBody>
                    <a:bodyPr/>
                    <a:lstStyle/>
                    <a:p>
                      <a:r>
                        <a:rPr lang="en-US" sz="1000" dirty="0"/>
                        <a:t>SBI</a:t>
                      </a:r>
                    </a:p>
                  </a:txBody>
                  <a:tcPr/>
                </a:tc>
                <a:extLst>
                  <a:ext uri="{0D108BD9-81ED-4DB2-BD59-A6C34878D82A}">
                    <a16:rowId xmlns:a16="http://schemas.microsoft.com/office/drawing/2014/main" xmlns="" val="3870858729"/>
                  </a:ext>
                </a:extLst>
              </a:tr>
              <a:tr h="318655">
                <a:tc>
                  <a:txBody>
                    <a:bodyPr/>
                    <a:lstStyle/>
                    <a:p>
                      <a:r>
                        <a:rPr lang="en-IN" sz="1000" b="1" kern="1200" dirty="0">
                          <a:solidFill>
                            <a:schemeClr val="dk1"/>
                          </a:solidFill>
                          <a:effectLst/>
                          <a:latin typeface="+mn-lt"/>
                          <a:ea typeface="+mn-ea"/>
                          <a:cs typeface="+mn-cs"/>
                        </a:rPr>
                        <a:t>Go Long Direction Prediction using Volume Indicators </a:t>
                      </a:r>
                      <a:endParaRPr lang="en-US" sz="1000" b="1" dirty="0"/>
                    </a:p>
                  </a:txBody>
                  <a:tcPr/>
                </a:tc>
                <a:tc>
                  <a:txBody>
                    <a:bodyPr/>
                    <a:lstStyle/>
                    <a:p>
                      <a:r>
                        <a:rPr lang="en-US" sz="1000" b="1" dirty="0"/>
                        <a:t>precision-0.98</a:t>
                      </a:r>
                    </a:p>
                    <a:p>
                      <a:r>
                        <a:rPr lang="en-US" sz="1000" b="1" dirty="0"/>
                        <a:t>recall-0.83</a:t>
                      </a:r>
                    </a:p>
                    <a:p>
                      <a:r>
                        <a:rPr lang="en-US" sz="1000" b="1" dirty="0"/>
                        <a:t>accuracy-0.92</a:t>
                      </a:r>
                    </a:p>
                  </a:txBody>
                  <a:tcPr/>
                </a:tc>
                <a:tc>
                  <a:txBody>
                    <a:bodyPr/>
                    <a:lstStyle/>
                    <a:p>
                      <a:r>
                        <a:rPr lang="en-US" sz="1000" b="1" dirty="0"/>
                        <a:t>precision-0.99</a:t>
                      </a:r>
                    </a:p>
                    <a:p>
                      <a:r>
                        <a:rPr lang="en-US" sz="1000" b="1" dirty="0"/>
                        <a:t>recall-0.93</a:t>
                      </a:r>
                    </a:p>
                    <a:p>
                      <a:r>
                        <a:rPr lang="en-US" sz="1000" b="1" dirty="0"/>
                        <a:t>accuracy-0.97</a:t>
                      </a:r>
                    </a:p>
                  </a:txBody>
                  <a:tcPr/>
                </a:tc>
                <a:tc>
                  <a:txBody>
                    <a:bodyPr/>
                    <a:lstStyle/>
                    <a:p>
                      <a:r>
                        <a:rPr lang="en-US" sz="1000" b="1" dirty="0"/>
                        <a:t>precision-0.92</a:t>
                      </a:r>
                    </a:p>
                    <a:p>
                      <a:r>
                        <a:rPr lang="en-US" sz="1000" b="1" dirty="0"/>
                        <a:t>recall-0.80</a:t>
                      </a:r>
                    </a:p>
                    <a:p>
                      <a:r>
                        <a:rPr lang="en-US" sz="1000" b="1" dirty="0"/>
                        <a:t>accuracy-0.90</a:t>
                      </a:r>
                    </a:p>
                  </a:txBody>
                  <a:tcPr/>
                </a:tc>
                <a:extLst>
                  <a:ext uri="{0D108BD9-81ED-4DB2-BD59-A6C34878D82A}">
                    <a16:rowId xmlns:a16="http://schemas.microsoft.com/office/drawing/2014/main" xmlns="" val="3794504522"/>
                  </a:ext>
                </a:extLst>
              </a:tr>
              <a:tr h="3186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dk1"/>
                          </a:solidFill>
                          <a:effectLst/>
                          <a:latin typeface="+mn-lt"/>
                          <a:ea typeface="+mn-ea"/>
                          <a:cs typeface="+mn-cs"/>
                        </a:rPr>
                        <a:t>Go Long Direction Prediction using Momentum Indicators </a:t>
                      </a:r>
                      <a:endParaRPr lang="en-US" sz="1000" b="1" dirty="0"/>
                    </a:p>
                    <a:p>
                      <a:endParaRPr lang="en-US" sz="1000" b="1" dirty="0"/>
                    </a:p>
                  </a:txBody>
                  <a:tcPr/>
                </a:tc>
                <a:tc>
                  <a:txBody>
                    <a:bodyPr/>
                    <a:lstStyle/>
                    <a:p>
                      <a:r>
                        <a:rPr lang="en-US" sz="1000" dirty="0"/>
                        <a:t>precision-0.71</a:t>
                      </a:r>
                    </a:p>
                    <a:p>
                      <a:r>
                        <a:rPr lang="en-US" sz="1000" dirty="0"/>
                        <a:t>recall-0.63</a:t>
                      </a:r>
                    </a:p>
                    <a:p>
                      <a:r>
                        <a:rPr lang="en-US" sz="1000" dirty="0"/>
                        <a:t>Accuracy-0.76</a:t>
                      </a:r>
                    </a:p>
                  </a:txBody>
                  <a:tcPr/>
                </a:tc>
                <a:tc>
                  <a:txBody>
                    <a:bodyPr/>
                    <a:lstStyle/>
                    <a:p>
                      <a:r>
                        <a:rPr lang="en-US" sz="1000" dirty="0"/>
                        <a:t>precision-0.73</a:t>
                      </a:r>
                    </a:p>
                    <a:p>
                      <a:r>
                        <a:rPr lang="en-US" sz="1000" dirty="0"/>
                        <a:t>recall-0.61</a:t>
                      </a:r>
                    </a:p>
                    <a:p>
                      <a:r>
                        <a:rPr lang="en-US" sz="1000" dirty="0"/>
                        <a:t>accuracy-0.75</a:t>
                      </a:r>
                    </a:p>
                  </a:txBody>
                  <a:tcPr/>
                </a:tc>
                <a:tc>
                  <a:txBody>
                    <a:bodyPr/>
                    <a:lstStyle/>
                    <a:p>
                      <a:r>
                        <a:rPr lang="en-US" sz="1000" dirty="0"/>
                        <a:t>precision-0.69</a:t>
                      </a:r>
                    </a:p>
                    <a:p>
                      <a:r>
                        <a:rPr lang="en-US" sz="1000" dirty="0"/>
                        <a:t>recall-0.62</a:t>
                      </a:r>
                    </a:p>
                    <a:p>
                      <a:r>
                        <a:rPr lang="en-US" sz="1000" dirty="0"/>
                        <a:t>accuracy-0.74</a:t>
                      </a:r>
                    </a:p>
                  </a:txBody>
                  <a:tcPr/>
                </a:tc>
                <a:extLst>
                  <a:ext uri="{0D108BD9-81ED-4DB2-BD59-A6C34878D82A}">
                    <a16:rowId xmlns:a16="http://schemas.microsoft.com/office/drawing/2014/main" xmlns="" val="2376373027"/>
                  </a:ext>
                </a:extLst>
              </a:tr>
              <a:tr h="3186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dk1"/>
                          </a:solidFill>
                          <a:effectLst/>
                          <a:latin typeface="+mn-lt"/>
                          <a:ea typeface="+mn-ea"/>
                          <a:cs typeface="+mn-cs"/>
                        </a:rPr>
                        <a:t>Go Long Direction Prediction using Trend Indicators </a:t>
                      </a:r>
                      <a:endParaRPr lang="en-US" sz="1000" b="1" dirty="0"/>
                    </a:p>
                    <a:p>
                      <a:endParaRPr lang="en-US" sz="1000" b="1" dirty="0"/>
                    </a:p>
                  </a:txBody>
                  <a:tcPr/>
                </a:tc>
                <a:tc>
                  <a:txBody>
                    <a:bodyPr/>
                    <a:lstStyle/>
                    <a:p>
                      <a:r>
                        <a:rPr lang="en-US" sz="1000" dirty="0"/>
                        <a:t>precision-0.83</a:t>
                      </a:r>
                    </a:p>
                    <a:p>
                      <a:r>
                        <a:rPr lang="en-US" sz="1000" dirty="0"/>
                        <a:t>recall-0.59</a:t>
                      </a:r>
                    </a:p>
                    <a:p>
                      <a:r>
                        <a:rPr lang="en-US" sz="1000" dirty="0"/>
                        <a:t>Accuracy-0.80</a:t>
                      </a:r>
                    </a:p>
                  </a:txBody>
                  <a:tcPr/>
                </a:tc>
                <a:tc>
                  <a:txBody>
                    <a:bodyPr/>
                    <a:lstStyle/>
                    <a:p>
                      <a:r>
                        <a:rPr lang="en-US" sz="1000" dirty="0"/>
                        <a:t>precision-0.76</a:t>
                      </a:r>
                    </a:p>
                    <a:p>
                      <a:r>
                        <a:rPr lang="en-US" sz="1000" dirty="0"/>
                        <a:t>recall-0.48</a:t>
                      </a:r>
                    </a:p>
                    <a:p>
                      <a:r>
                        <a:rPr lang="en-US" sz="1000" dirty="0"/>
                        <a:t>accuracy-0.72</a:t>
                      </a:r>
                    </a:p>
                  </a:txBody>
                  <a:tcPr/>
                </a:tc>
                <a:tc>
                  <a:txBody>
                    <a:bodyPr/>
                    <a:lstStyle/>
                    <a:p>
                      <a:r>
                        <a:rPr lang="en-US" sz="1000" dirty="0"/>
                        <a:t>precision-0.78</a:t>
                      </a:r>
                    </a:p>
                    <a:p>
                      <a:r>
                        <a:rPr lang="en-US" sz="1000" dirty="0"/>
                        <a:t>recall-0.49</a:t>
                      </a:r>
                    </a:p>
                    <a:p>
                      <a:r>
                        <a:rPr lang="en-US" sz="1000" dirty="0"/>
                        <a:t>accuracy-0.74</a:t>
                      </a:r>
                    </a:p>
                  </a:txBody>
                  <a:tcPr/>
                </a:tc>
                <a:extLst>
                  <a:ext uri="{0D108BD9-81ED-4DB2-BD59-A6C34878D82A}">
                    <a16:rowId xmlns:a16="http://schemas.microsoft.com/office/drawing/2014/main" xmlns="" val="2814492326"/>
                  </a:ext>
                </a:extLst>
              </a:tr>
            </a:tbl>
          </a:graphicData>
        </a:graphic>
      </p:graphicFrame>
      <p:sp>
        <p:nvSpPr>
          <p:cNvPr id="9" name="TextBox 8">
            <a:extLst>
              <a:ext uri="{FF2B5EF4-FFF2-40B4-BE49-F238E27FC236}">
                <a16:creationId xmlns:a16="http://schemas.microsoft.com/office/drawing/2014/main" xmlns="" id="{0D22A9A2-990C-4CB2-98BE-EC849ADC3885}"/>
              </a:ext>
            </a:extLst>
          </p:cNvPr>
          <p:cNvSpPr txBox="1"/>
          <p:nvPr/>
        </p:nvSpPr>
        <p:spPr>
          <a:xfrm>
            <a:off x="8839200" y="685800"/>
            <a:ext cx="3124200" cy="1015663"/>
          </a:xfrm>
          <a:prstGeom prst="rect">
            <a:avLst/>
          </a:prstGeom>
          <a:solidFill>
            <a:schemeClr val="accent2">
              <a:lumMod val="40000"/>
              <a:lumOff val="60000"/>
            </a:schemeClr>
          </a:solidFill>
        </p:spPr>
        <p:txBody>
          <a:bodyPr wrap="square">
            <a:spAutoFit/>
          </a:bodyPr>
          <a:lstStyle/>
          <a:p>
            <a:r>
              <a:rPr lang="en-US" sz="2000" b="1" dirty="0"/>
              <a:t>Highest precision, recall and </a:t>
            </a:r>
            <a:r>
              <a:rPr lang="en-US" sz="2000" b="1" dirty="0" smtClean="0"/>
              <a:t>accuracy in Direction Prediction</a:t>
            </a:r>
          </a:p>
        </p:txBody>
      </p:sp>
      <p:sp>
        <p:nvSpPr>
          <p:cNvPr id="10" name="Arrow: Right 3">
            <a:extLst>
              <a:ext uri="{FF2B5EF4-FFF2-40B4-BE49-F238E27FC236}">
                <a16:creationId xmlns:a16="http://schemas.microsoft.com/office/drawing/2014/main" xmlns="" id="{78A46D76-3390-4F95-BB3D-A26E9BFB4E8C}"/>
              </a:ext>
            </a:extLst>
          </p:cNvPr>
          <p:cNvSpPr/>
          <p:nvPr/>
        </p:nvSpPr>
        <p:spPr>
          <a:xfrm>
            <a:off x="7162800" y="990600"/>
            <a:ext cx="1600200" cy="346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rot="5400000">
            <a:off x="6096000" y="3657600"/>
            <a:ext cx="533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3">
            <a:extLst>
              <a:ext uri="{FF2B5EF4-FFF2-40B4-BE49-F238E27FC236}">
                <a16:creationId xmlns:a16="http://schemas.microsoft.com/office/drawing/2014/main" xmlns="" id="{4CB985F9-99EB-4423-BA3C-40181D261C12}"/>
              </a:ext>
            </a:extLst>
          </p:cNvPr>
          <p:cNvGraphicFramePr>
            <a:graphicFrameLocks noGrp="1"/>
          </p:cNvGraphicFramePr>
          <p:nvPr>
            <p:extLst>
              <p:ext uri="{D42A27DB-BD31-4B8C-83A1-F6EECF244321}">
                <p14:modId xmlns:p14="http://schemas.microsoft.com/office/powerpoint/2010/main" xmlns="" val="15862873"/>
              </p:ext>
            </p:extLst>
          </p:nvPr>
        </p:nvGraphicFramePr>
        <p:xfrm>
          <a:off x="152400" y="2514600"/>
          <a:ext cx="7010400" cy="1889760"/>
        </p:xfrm>
        <a:graphic>
          <a:graphicData uri="http://schemas.openxmlformats.org/drawingml/2006/table">
            <a:tbl>
              <a:tblPr firstRow="1" bandRow="1">
                <a:tableStyleId>{5C22544A-7EE6-4342-B048-85BDC9FD1C3A}</a:tableStyleId>
              </a:tblPr>
              <a:tblGrid>
                <a:gridCol w="2685133">
                  <a:extLst>
                    <a:ext uri="{9D8B030D-6E8A-4147-A177-3AD203B41FA5}">
                      <a16:colId xmlns:a16="http://schemas.microsoft.com/office/drawing/2014/main" xmlns="" val="4219639610"/>
                    </a:ext>
                  </a:extLst>
                </a:gridCol>
                <a:gridCol w="1509234">
                  <a:extLst>
                    <a:ext uri="{9D8B030D-6E8A-4147-A177-3AD203B41FA5}">
                      <a16:colId xmlns:a16="http://schemas.microsoft.com/office/drawing/2014/main" xmlns="" val="1669447782"/>
                    </a:ext>
                  </a:extLst>
                </a:gridCol>
                <a:gridCol w="1393098">
                  <a:extLst>
                    <a:ext uri="{9D8B030D-6E8A-4147-A177-3AD203B41FA5}">
                      <a16:colId xmlns:a16="http://schemas.microsoft.com/office/drawing/2014/main" xmlns="" val="2157121228"/>
                    </a:ext>
                  </a:extLst>
                </a:gridCol>
                <a:gridCol w="1422935">
                  <a:extLst>
                    <a:ext uri="{9D8B030D-6E8A-4147-A177-3AD203B41FA5}">
                      <a16:colId xmlns:a16="http://schemas.microsoft.com/office/drawing/2014/main" xmlns="" val="2436946099"/>
                    </a:ext>
                  </a:extLst>
                </a:gridCol>
              </a:tblGrid>
              <a:tr h="173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Modelling Strategies</a:t>
                      </a:r>
                    </a:p>
                  </a:txBody>
                  <a:tcPr/>
                </a:tc>
                <a:tc>
                  <a:txBody>
                    <a:bodyPr/>
                    <a:lstStyle/>
                    <a:p>
                      <a:r>
                        <a:rPr lang="en-US" sz="1000" dirty="0"/>
                        <a:t>HDFC</a:t>
                      </a:r>
                    </a:p>
                  </a:txBody>
                  <a:tcPr/>
                </a:tc>
                <a:tc>
                  <a:txBody>
                    <a:bodyPr/>
                    <a:lstStyle/>
                    <a:p>
                      <a:r>
                        <a:rPr lang="en-US" sz="1000" dirty="0"/>
                        <a:t>KOTAK</a:t>
                      </a:r>
                    </a:p>
                  </a:txBody>
                  <a:tcPr/>
                </a:tc>
                <a:tc>
                  <a:txBody>
                    <a:bodyPr/>
                    <a:lstStyle/>
                    <a:p>
                      <a:r>
                        <a:rPr lang="en-US" sz="1000" dirty="0"/>
                        <a:t>SBI</a:t>
                      </a:r>
                    </a:p>
                  </a:txBody>
                  <a:tcPr/>
                </a:tc>
                <a:extLst>
                  <a:ext uri="{0D108BD9-81ED-4DB2-BD59-A6C34878D82A}">
                    <a16:rowId xmlns:a16="http://schemas.microsoft.com/office/drawing/2014/main" xmlns="" val="3870858729"/>
                  </a:ext>
                </a:extLst>
              </a:tr>
              <a:tr h="346364">
                <a:tc>
                  <a:txBody>
                    <a:bodyPr/>
                    <a:lstStyle/>
                    <a:p>
                      <a:r>
                        <a:rPr lang="en-US" sz="1000" b="1" dirty="0"/>
                        <a:t>Direction Detection </a:t>
                      </a:r>
                      <a:r>
                        <a:rPr lang="en-IN" sz="1000" b="1" kern="1200" dirty="0">
                          <a:solidFill>
                            <a:schemeClr val="dk1"/>
                          </a:solidFill>
                          <a:effectLst/>
                          <a:latin typeface="+mn-lt"/>
                          <a:ea typeface="+mn-ea"/>
                          <a:cs typeface="+mn-cs"/>
                        </a:rPr>
                        <a:t>by 6,10,14 days consecutive closing prices split week on the week</a:t>
                      </a:r>
                      <a:endParaRPr lang="en-US" sz="1000" b="1" dirty="0"/>
                    </a:p>
                  </a:txBody>
                  <a:tcPr/>
                </a:tc>
                <a:tc>
                  <a:txBody>
                    <a:bodyPr/>
                    <a:lstStyle/>
                    <a:p>
                      <a:r>
                        <a:rPr lang="en-US" sz="1000" b="1" dirty="0"/>
                        <a:t>precision-0.85</a:t>
                      </a:r>
                    </a:p>
                    <a:p>
                      <a:r>
                        <a:rPr lang="en-US" sz="1000" b="1" dirty="0"/>
                        <a:t>recall-0.89</a:t>
                      </a:r>
                    </a:p>
                    <a:p>
                      <a:r>
                        <a:rPr lang="en-US" sz="1000" b="1" dirty="0"/>
                        <a:t>accuracy-0.87</a:t>
                      </a:r>
                    </a:p>
                  </a:txBody>
                  <a:tcPr/>
                </a:tc>
                <a:tc>
                  <a:txBody>
                    <a:bodyPr/>
                    <a:lstStyle/>
                    <a:p>
                      <a:r>
                        <a:rPr lang="en-US" sz="1000" b="1" dirty="0"/>
                        <a:t>Precision-0.71</a:t>
                      </a:r>
                    </a:p>
                    <a:p>
                      <a:r>
                        <a:rPr lang="en-US" sz="1000" b="1" dirty="0"/>
                        <a:t>recall-0.79</a:t>
                      </a:r>
                    </a:p>
                    <a:p>
                      <a:r>
                        <a:rPr lang="en-US" sz="1000" b="1" dirty="0"/>
                        <a:t>accuracy-0.74</a:t>
                      </a:r>
                    </a:p>
                  </a:txBody>
                  <a:tcPr/>
                </a:tc>
                <a:tc>
                  <a:txBody>
                    <a:bodyPr/>
                    <a:lstStyle/>
                    <a:p>
                      <a:r>
                        <a:rPr lang="en-US" sz="1000" b="1" dirty="0"/>
                        <a:t>Precision-0.83</a:t>
                      </a:r>
                    </a:p>
                    <a:p>
                      <a:r>
                        <a:rPr lang="en-US" sz="1000" b="1" dirty="0"/>
                        <a:t>recall-0.88</a:t>
                      </a:r>
                    </a:p>
                    <a:p>
                      <a:r>
                        <a:rPr lang="en-US" sz="1000" b="1" dirty="0"/>
                        <a:t>accuracy-0.85</a:t>
                      </a:r>
                    </a:p>
                  </a:txBody>
                  <a:tcPr/>
                </a:tc>
                <a:extLst>
                  <a:ext uri="{0D108BD9-81ED-4DB2-BD59-A6C34878D82A}">
                    <a16:rowId xmlns:a16="http://schemas.microsoft.com/office/drawing/2014/main" xmlns="" val="4048329215"/>
                  </a:ext>
                </a:extLst>
              </a:tr>
              <a:tr h="346364">
                <a:tc>
                  <a:txBody>
                    <a:bodyPr/>
                    <a:lstStyle/>
                    <a:p>
                      <a:r>
                        <a:rPr lang="en-IN" sz="1000" b="1" kern="1200" dirty="0">
                          <a:solidFill>
                            <a:schemeClr val="dk1"/>
                          </a:solidFill>
                          <a:effectLst/>
                          <a:latin typeface="+mn-lt"/>
                          <a:ea typeface="+mn-ea"/>
                          <a:cs typeface="+mn-cs"/>
                        </a:rPr>
                        <a:t>Go Long Direction Prediction using Volume Indicators </a:t>
                      </a:r>
                      <a:endParaRPr lang="en-US" sz="1000" b="1" dirty="0"/>
                    </a:p>
                  </a:txBody>
                  <a:tcPr/>
                </a:tc>
                <a:tc>
                  <a:txBody>
                    <a:bodyPr/>
                    <a:lstStyle/>
                    <a:p>
                      <a:r>
                        <a:rPr lang="en-US" sz="1000" b="1" dirty="0"/>
                        <a:t>precision-0.93</a:t>
                      </a:r>
                    </a:p>
                    <a:p>
                      <a:r>
                        <a:rPr lang="en-US" sz="1000" b="1" dirty="0"/>
                        <a:t>recall-0.69</a:t>
                      </a:r>
                    </a:p>
                    <a:p>
                      <a:r>
                        <a:rPr lang="en-US" sz="1000" b="1" dirty="0"/>
                        <a:t>accuracy-0.85</a:t>
                      </a:r>
                    </a:p>
                  </a:txBody>
                  <a:tcPr/>
                </a:tc>
                <a:tc>
                  <a:txBody>
                    <a:bodyPr/>
                    <a:lstStyle/>
                    <a:p>
                      <a:r>
                        <a:rPr lang="en-US" sz="1000" b="1" dirty="0"/>
                        <a:t>precision-0.92</a:t>
                      </a:r>
                    </a:p>
                    <a:p>
                      <a:r>
                        <a:rPr lang="en-US" sz="1000" b="1" dirty="0"/>
                        <a:t>recall-0.79</a:t>
                      </a:r>
                    </a:p>
                    <a:p>
                      <a:r>
                        <a:rPr lang="en-US" sz="1000" b="1" dirty="0"/>
                        <a:t>accuracy-0.89</a:t>
                      </a:r>
                    </a:p>
                  </a:txBody>
                  <a:tcPr/>
                </a:tc>
                <a:tc>
                  <a:txBody>
                    <a:bodyPr/>
                    <a:lstStyle/>
                    <a:p>
                      <a:r>
                        <a:rPr lang="en-US" sz="1000" b="1" dirty="0"/>
                        <a:t>precision-0.90</a:t>
                      </a:r>
                    </a:p>
                    <a:p>
                      <a:r>
                        <a:rPr lang="en-US" sz="1000" b="1" dirty="0"/>
                        <a:t>recall-0.73</a:t>
                      </a:r>
                    </a:p>
                    <a:p>
                      <a:r>
                        <a:rPr lang="en-US" sz="1000" b="1" dirty="0"/>
                        <a:t>accuracy-0.86</a:t>
                      </a:r>
                    </a:p>
                  </a:txBody>
                  <a:tcPr/>
                </a:tc>
                <a:extLst>
                  <a:ext uri="{0D108BD9-81ED-4DB2-BD59-A6C34878D82A}">
                    <a16:rowId xmlns:a16="http://schemas.microsoft.com/office/drawing/2014/main" xmlns="" val="3794504522"/>
                  </a:ext>
                </a:extLst>
              </a:tr>
              <a:tr h="346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dk1"/>
                          </a:solidFill>
                          <a:effectLst/>
                          <a:latin typeface="+mn-lt"/>
                          <a:ea typeface="+mn-ea"/>
                          <a:cs typeface="+mn-cs"/>
                        </a:rPr>
                        <a:t>Go Long Direction Prediction using Momentum Indicators </a:t>
                      </a:r>
                      <a:endParaRPr lang="en-US" sz="1000" b="1" dirty="0"/>
                    </a:p>
                    <a:p>
                      <a:endParaRPr lang="en-US" sz="1000" b="1" dirty="0"/>
                    </a:p>
                  </a:txBody>
                  <a:tcPr/>
                </a:tc>
                <a:tc>
                  <a:txBody>
                    <a:bodyPr/>
                    <a:lstStyle/>
                    <a:p>
                      <a:r>
                        <a:rPr lang="en-US" sz="1000" dirty="0"/>
                        <a:t>precision-0.76</a:t>
                      </a:r>
                    </a:p>
                    <a:p>
                      <a:r>
                        <a:rPr lang="en-US" sz="1000" dirty="0"/>
                        <a:t>recall-0.51</a:t>
                      </a:r>
                    </a:p>
                    <a:p>
                      <a:r>
                        <a:rPr lang="en-US" sz="1000" dirty="0"/>
                        <a:t>Accuracy-0.75</a:t>
                      </a:r>
                    </a:p>
                  </a:txBody>
                  <a:tcPr/>
                </a:tc>
                <a:tc>
                  <a:txBody>
                    <a:bodyPr/>
                    <a:lstStyle/>
                    <a:p>
                      <a:r>
                        <a:rPr lang="en-US" sz="1000" dirty="0"/>
                        <a:t>precision-0.78</a:t>
                      </a:r>
                    </a:p>
                    <a:p>
                      <a:r>
                        <a:rPr lang="en-US" sz="1000" dirty="0"/>
                        <a:t>recall-0.50</a:t>
                      </a:r>
                    </a:p>
                    <a:p>
                      <a:r>
                        <a:rPr lang="en-US" sz="1000" dirty="0"/>
                        <a:t>accuracy-0.75</a:t>
                      </a:r>
                    </a:p>
                  </a:txBody>
                  <a:tcPr/>
                </a:tc>
                <a:tc>
                  <a:txBody>
                    <a:bodyPr/>
                    <a:lstStyle/>
                    <a:p>
                      <a:r>
                        <a:rPr lang="en-US" sz="1000" dirty="0"/>
                        <a:t>precision-0.72</a:t>
                      </a:r>
                    </a:p>
                    <a:p>
                      <a:r>
                        <a:rPr lang="en-US" sz="1000" dirty="0"/>
                        <a:t>recall-0.55</a:t>
                      </a:r>
                    </a:p>
                    <a:p>
                      <a:r>
                        <a:rPr lang="en-US" sz="1000" dirty="0"/>
                        <a:t>accuracy-0.74</a:t>
                      </a:r>
                    </a:p>
                  </a:txBody>
                  <a:tcPr/>
                </a:tc>
                <a:extLst>
                  <a:ext uri="{0D108BD9-81ED-4DB2-BD59-A6C34878D82A}">
                    <a16:rowId xmlns:a16="http://schemas.microsoft.com/office/drawing/2014/main" xmlns="" val="2376373027"/>
                  </a:ext>
                </a:extLst>
              </a:tr>
            </a:tbl>
          </a:graphicData>
        </a:graphic>
      </p:graphicFrame>
      <p:sp>
        <p:nvSpPr>
          <p:cNvPr id="13" name="Arrow: Right 3">
            <a:extLst>
              <a:ext uri="{FF2B5EF4-FFF2-40B4-BE49-F238E27FC236}">
                <a16:creationId xmlns:a16="http://schemas.microsoft.com/office/drawing/2014/main" xmlns="" id="{78A46D76-3390-4F95-BB3D-A26E9BFB4E8C}"/>
              </a:ext>
            </a:extLst>
          </p:cNvPr>
          <p:cNvSpPr/>
          <p:nvPr/>
        </p:nvSpPr>
        <p:spPr>
          <a:xfrm>
            <a:off x="7162800" y="2819400"/>
            <a:ext cx="1600200" cy="346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3">
            <a:extLst>
              <a:ext uri="{FF2B5EF4-FFF2-40B4-BE49-F238E27FC236}">
                <a16:creationId xmlns:a16="http://schemas.microsoft.com/office/drawing/2014/main" xmlns="" id="{78A46D76-3390-4F95-BB3D-A26E9BFB4E8C}"/>
              </a:ext>
            </a:extLst>
          </p:cNvPr>
          <p:cNvSpPr/>
          <p:nvPr/>
        </p:nvSpPr>
        <p:spPr>
          <a:xfrm>
            <a:off x="7162800" y="3429000"/>
            <a:ext cx="1600200" cy="346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315200" y="533400"/>
            <a:ext cx="1143000" cy="369332"/>
          </a:xfrm>
          <a:prstGeom prst="rect">
            <a:avLst/>
          </a:prstGeom>
          <a:solidFill>
            <a:schemeClr val="accent2">
              <a:lumMod val="60000"/>
              <a:lumOff val="40000"/>
            </a:schemeClr>
          </a:solidFill>
        </p:spPr>
        <p:txBody>
          <a:bodyPr wrap="square">
            <a:spAutoFit/>
          </a:bodyPr>
          <a:lstStyle/>
          <a:p>
            <a:r>
              <a:rPr lang="en-US" b="1" dirty="0" smtClean="0"/>
              <a:t>LR</a:t>
            </a:r>
            <a:endParaRPr lang="en-US" b="1" dirty="0"/>
          </a:p>
        </p:txBody>
      </p:sp>
      <p:sp>
        <p:nvSpPr>
          <p:cNvPr id="16" name="Rectangle 15"/>
          <p:cNvSpPr/>
          <p:nvPr/>
        </p:nvSpPr>
        <p:spPr>
          <a:xfrm>
            <a:off x="7315200" y="2438400"/>
            <a:ext cx="1371600" cy="369332"/>
          </a:xfrm>
          <a:prstGeom prst="rect">
            <a:avLst/>
          </a:prstGeom>
          <a:solidFill>
            <a:schemeClr val="accent2">
              <a:lumMod val="60000"/>
              <a:lumOff val="40000"/>
            </a:schemeClr>
          </a:solidFill>
        </p:spPr>
        <p:txBody>
          <a:bodyPr wrap="square">
            <a:spAutoFit/>
          </a:bodyPr>
          <a:lstStyle/>
          <a:p>
            <a:r>
              <a:rPr lang="en-US" b="1" dirty="0" smtClean="0"/>
              <a:t>RF</a:t>
            </a:r>
            <a:endParaRPr lang="en-US" b="1" dirty="0"/>
          </a:p>
        </p:txBody>
      </p:sp>
      <p:sp>
        <p:nvSpPr>
          <p:cNvPr id="17" name="TextBox 16">
            <a:extLst>
              <a:ext uri="{FF2B5EF4-FFF2-40B4-BE49-F238E27FC236}">
                <a16:creationId xmlns:a16="http://schemas.microsoft.com/office/drawing/2014/main" xmlns="" id="{6325981B-97C5-4D89-AA7E-4699E60A4C60}"/>
              </a:ext>
            </a:extLst>
          </p:cNvPr>
          <p:cNvSpPr txBox="1"/>
          <p:nvPr/>
        </p:nvSpPr>
        <p:spPr>
          <a:xfrm>
            <a:off x="8839200" y="2362200"/>
            <a:ext cx="3200400" cy="923330"/>
          </a:xfrm>
          <a:prstGeom prst="rect">
            <a:avLst/>
          </a:prstGeom>
          <a:solidFill>
            <a:schemeClr val="accent2">
              <a:lumMod val="40000"/>
              <a:lumOff val="60000"/>
            </a:schemeClr>
          </a:solidFill>
        </p:spPr>
        <p:txBody>
          <a:bodyPr wrap="square">
            <a:spAutoFit/>
          </a:bodyPr>
          <a:lstStyle/>
          <a:p>
            <a:r>
              <a:rPr lang="en-US" sz="1800" b="1" dirty="0"/>
              <a:t>Highest precision, recall and accuracy in </a:t>
            </a:r>
            <a:r>
              <a:rPr lang="en-US" b="1" dirty="0"/>
              <a:t>D</a:t>
            </a:r>
            <a:r>
              <a:rPr lang="en-US" sz="1800" b="1" dirty="0"/>
              <a:t>irection </a:t>
            </a:r>
            <a:r>
              <a:rPr lang="en-US" b="1" dirty="0"/>
              <a:t>Detection</a:t>
            </a:r>
            <a:r>
              <a:rPr lang="en-US" sz="1800" b="1" dirty="0"/>
              <a:t>. </a:t>
            </a:r>
          </a:p>
        </p:txBody>
      </p:sp>
      <p:sp>
        <p:nvSpPr>
          <p:cNvPr id="18" name="TextBox 17">
            <a:extLst>
              <a:ext uri="{FF2B5EF4-FFF2-40B4-BE49-F238E27FC236}">
                <a16:creationId xmlns:a16="http://schemas.microsoft.com/office/drawing/2014/main" xmlns="" id="{A0A84CB2-5975-4003-9ECD-43FEBEF9C286}"/>
              </a:ext>
            </a:extLst>
          </p:cNvPr>
          <p:cNvSpPr txBox="1"/>
          <p:nvPr/>
        </p:nvSpPr>
        <p:spPr>
          <a:xfrm>
            <a:off x="8839200" y="3429000"/>
            <a:ext cx="3200400" cy="646331"/>
          </a:xfrm>
          <a:prstGeom prst="rect">
            <a:avLst/>
          </a:prstGeom>
          <a:solidFill>
            <a:schemeClr val="accent2">
              <a:lumMod val="40000"/>
              <a:lumOff val="60000"/>
            </a:schemeClr>
          </a:solidFill>
        </p:spPr>
        <p:txBody>
          <a:bodyPr wrap="square">
            <a:spAutoFit/>
          </a:bodyPr>
          <a:lstStyle/>
          <a:p>
            <a:r>
              <a:rPr lang="en-US" b="1" dirty="0" smtClean="0"/>
              <a:t>Recall </a:t>
            </a:r>
            <a:r>
              <a:rPr lang="en-US" b="1" dirty="0"/>
              <a:t>can still be improved.</a:t>
            </a:r>
          </a:p>
        </p:txBody>
      </p:sp>
      <p:graphicFrame>
        <p:nvGraphicFramePr>
          <p:cNvPr id="19" name="Table 3">
            <a:extLst>
              <a:ext uri="{FF2B5EF4-FFF2-40B4-BE49-F238E27FC236}">
                <a16:creationId xmlns:a16="http://schemas.microsoft.com/office/drawing/2014/main" xmlns="" id="{4CB985F9-99EB-4423-BA3C-40181D261C12}"/>
              </a:ext>
            </a:extLst>
          </p:cNvPr>
          <p:cNvGraphicFramePr>
            <a:graphicFrameLocks noGrp="1"/>
          </p:cNvGraphicFramePr>
          <p:nvPr>
            <p:extLst>
              <p:ext uri="{D42A27DB-BD31-4B8C-83A1-F6EECF244321}">
                <p14:modId xmlns:p14="http://schemas.microsoft.com/office/powerpoint/2010/main" xmlns="" val="1888105109"/>
              </p:ext>
            </p:extLst>
          </p:nvPr>
        </p:nvGraphicFramePr>
        <p:xfrm>
          <a:off x="152400" y="4419600"/>
          <a:ext cx="7010400" cy="1889760"/>
        </p:xfrm>
        <a:graphic>
          <a:graphicData uri="http://schemas.openxmlformats.org/drawingml/2006/table">
            <a:tbl>
              <a:tblPr firstRow="1" bandRow="1">
                <a:tableStyleId>{5C22544A-7EE6-4342-B048-85BDC9FD1C3A}</a:tableStyleId>
              </a:tblPr>
              <a:tblGrid>
                <a:gridCol w="2683484">
                  <a:extLst>
                    <a:ext uri="{9D8B030D-6E8A-4147-A177-3AD203B41FA5}">
                      <a16:colId xmlns:a16="http://schemas.microsoft.com/office/drawing/2014/main" xmlns="" val="4219639610"/>
                    </a:ext>
                  </a:extLst>
                </a:gridCol>
                <a:gridCol w="1509810">
                  <a:extLst>
                    <a:ext uri="{9D8B030D-6E8A-4147-A177-3AD203B41FA5}">
                      <a16:colId xmlns:a16="http://schemas.microsoft.com/office/drawing/2014/main" xmlns="" val="1669447782"/>
                    </a:ext>
                  </a:extLst>
                </a:gridCol>
                <a:gridCol w="1393628">
                  <a:extLst>
                    <a:ext uri="{9D8B030D-6E8A-4147-A177-3AD203B41FA5}">
                      <a16:colId xmlns:a16="http://schemas.microsoft.com/office/drawing/2014/main" xmlns="" val="2157121228"/>
                    </a:ext>
                  </a:extLst>
                </a:gridCol>
                <a:gridCol w="1423478">
                  <a:extLst>
                    <a:ext uri="{9D8B030D-6E8A-4147-A177-3AD203B41FA5}">
                      <a16:colId xmlns:a16="http://schemas.microsoft.com/office/drawing/2014/main" xmlns="" val="2436946099"/>
                    </a:ext>
                  </a:extLst>
                </a:gridCol>
              </a:tblGrid>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Modelling Strategies</a:t>
                      </a:r>
                    </a:p>
                  </a:txBody>
                  <a:tcPr/>
                </a:tc>
                <a:tc>
                  <a:txBody>
                    <a:bodyPr/>
                    <a:lstStyle/>
                    <a:p>
                      <a:r>
                        <a:rPr lang="en-US" sz="1000" dirty="0"/>
                        <a:t>HDFC</a:t>
                      </a:r>
                    </a:p>
                  </a:txBody>
                  <a:tcPr/>
                </a:tc>
                <a:tc>
                  <a:txBody>
                    <a:bodyPr/>
                    <a:lstStyle/>
                    <a:p>
                      <a:r>
                        <a:rPr lang="en-US" sz="1000" dirty="0"/>
                        <a:t>KOTAK</a:t>
                      </a:r>
                    </a:p>
                  </a:txBody>
                  <a:tcPr/>
                </a:tc>
                <a:tc>
                  <a:txBody>
                    <a:bodyPr/>
                    <a:lstStyle/>
                    <a:p>
                      <a:r>
                        <a:rPr lang="en-US" sz="1000" dirty="0"/>
                        <a:t>SBI</a:t>
                      </a:r>
                    </a:p>
                  </a:txBody>
                  <a:tcPr/>
                </a:tc>
                <a:extLst>
                  <a:ext uri="{0D108BD9-81ED-4DB2-BD59-A6C34878D82A}">
                    <a16:rowId xmlns:a16="http://schemas.microsoft.com/office/drawing/2014/main" xmlns="" val="3870858729"/>
                  </a:ext>
                </a:extLst>
              </a:tr>
              <a:tr h="357278">
                <a:tc>
                  <a:txBody>
                    <a:bodyPr/>
                    <a:lstStyle/>
                    <a:p>
                      <a:r>
                        <a:rPr lang="en-IN" sz="1000" b="1" kern="1200" dirty="0">
                          <a:solidFill>
                            <a:schemeClr val="dk1"/>
                          </a:solidFill>
                          <a:effectLst/>
                          <a:latin typeface="+mn-lt"/>
                          <a:ea typeface="+mn-ea"/>
                          <a:cs typeface="+mn-cs"/>
                        </a:rPr>
                        <a:t>Go Long Direction Prediction using Volume Indicators</a:t>
                      </a:r>
                    </a:p>
                  </a:txBody>
                  <a:tcPr/>
                </a:tc>
                <a:tc>
                  <a:txBody>
                    <a:bodyPr/>
                    <a:lstStyle/>
                    <a:p>
                      <a:r>
                        <a:rPr lang="en-US" sz="1000" b="1" dirty="0"/>
                        <a:t>precision-0.90</a:t>
                      </a:r>
                    </a:p>
                    <a:p>
                      <a:r>
                        <a:rPr lang="en-US" sz="1000" b="1" dirty="0"/>
                        <a:t>recall-0.73</a:t>
                      </a:r>
                    </a:p>
                    <a:p>
                      <a:r>
                        <a:rPr lang="en-US" sz="1000" b="1" dirty="0"/>
                        <a:t>accuracy-0.86</a:t>
                      </a:r>
                    </a:p>
                  </a:txBody>
                  <a:tcPr/>
                </a:tc>
                <a:tc>
                  <a:txBody>
                    <a:bodyPr/>
                    <a:lstStyle/>
                    <a:p>
                      <a:r>
                        <a:rPr lang="en-US" sz="1000" b="1" dirty="0"/>
                        <a:t>precision-0.92</a:t>
                      </a:r>
                    </a:p>
                    <a:p>
                      <a:r>
                        <a:rPr lang="en-US" sz="1000" b="1" dirty="0"/>
                        <a:t>recall-0.87</a:t>
                      </a:r>
                    </a:p>
                    <a:p>
                      <a:r>
                        <a:rPr lang="en-US" sz="1000" b="1" dirty="0"/>
                        <a:t>accuracy-0.92</a:t>
                      </a:r>
                    </a:p>
                  </a:txBody>
                  <a:tcPr/>
                </a:tc>
                <a:tc>
                  <a:txBody>
                    <a:bodyPr/>
                    <a:lstStyle/>
                    <a:p>
                      <a:r>
                        <a:rPr lang="en-US" sz="1000" b="1" dirty="0"/>
                        <a:t>precision-0.88</a:t>
                      </a:r>
                    </a:p>
                    <a:p>
                      <a:r>
                        <a:rPr lang="en-US" sz="1000" b="1" dirty="0"/>
                        <a:t>recall-0.82</a:t>
                      </a:r>
                    </a:p>
                    <a:p>
                      <a:r>
                        <a:rPr lang="en-US" sz="1000" b="1" dirty="0"/>
                        <a:t>accuracy-0.89</a:t>
                      </a:r>
                    </a:p>
                  </a:txBody>
                  <a:tcPr/>
                </a:tc>
                <a:extLst>
                  <a:ext uri="{0D108BD9-81ED-4DB2-BD59-A6C34878D82A}">
                    <a16:rowId xmlns:a16="http://schemas.microsoft.com/office/drawing/2014/main" xmlns="" val="3794504522"/>
                  </a:ext>
                </a:extLst>
              </a:tr>
              <a:tr h="357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dk1"/>
                          </a:solidFill>
                          <a:effectLst/>
                          <a:latin typeface="+mn-lt"/>
                          <a:ea typeface="+mn-ea"/>
                          <a:cs typeface="+mn-cs"/>
                        </a:rPr>
                        <a:t>Go Long Direction Prediction using Trend Indicators </a:t>
                      </a:r>
                      <a:endParaRPr lang="en-US" sz="1000" b="1" dirty="0"/>
                    </a:p>
                    <a:p>
                      <a:endParaRPr lang="en-US" sz="1000" b="1" dirty="0"/>
                    </a:p>
                  </a:txBody>
                  <a:tcPr/>
                </a:tc>
                <a:tc>
                  <a:txBody>
                    <a:bodyPr/>
                    <a:lstStyle/>
                    <a:p>
                      <a:r>
                        <a:rPr lang="en-US" sz="1000" dirty="0"/>
                        <a:t>precision-0.85</a:t>
                      </a:r>
                    </a:p>
                    <a:p>
                      <a:r>
                        <a:rPr lang="en-US" sz="1000" dirty="0"/>
                        <a:t>recall-0.65</a:t>
                      </a:r>
                    </a:p>
                    <a:p>
                      <a:r>
                        <a:rPr lang="en-US" sz="1000" dirty="0"/>
                        <a:t>Accuracy-0.82</a:t>
                      </a:r>
                    </a:p>
                  </a:txBody>
                  <a:tcPr/>
                </a:tc>
                <a:tc>
                  <a:txBody>
                    <a:bodyPr/>
                    <a:lstStyle/>
                    <a:p>
                      <a:r>
                        <a:rPr lang="en-US" sz="1000" dirty="0"/>
                        <a:t>precision-0.82</a:t>
                      </a:r>
                    </a:p>
                    <a:p>
                      <a:r>
                        <a:rPr lang="en-US" sz="1000" dirty="0"/>
                        <a:t>recall-0.61</a:t>
                      </a:r>
                    </a:p>
                    <a:p>
                      <a:r>
                        <a:rPr lang="en-US" sz="1000" dirty="0"/>
                        <a:t>accuracy-0.79</a:t>
                      </a:r>
                    </a:p>
                  </a:txBody>
                  <a:tcPr/>
                </a:tc>
                <a:tc>
                  <a:txBody>
                    <a:bodyPr/>
                    <a:lstStyle/>
                    <a:p>
                      <a:r>
                        <a:rPr lang="en-US" sz="1000" dirty="0"/>
                        <a:t>precision-0.83</a:t>
                      </a:r>
                    </a:p>
                    <a:p>
                      <a:r>
                        <a:rPr lang="en-US" sz="1000" dirty="0"/>
                        <a:t>recall-0.67</a:t>
                      </a:r>
                    </a:p>
                    <a:p>
                      <a:r>
                        <a:rPr lang="en-US" sz="1000" dirty="0"/>
                        <a:t>accuracy-0.81</a:t>
                      </a:r>
                    </a:p>
                  </a:txBody>
                  <a:tcPr/>
                </a:tc>
                <a:extLst>
                  <a:ext uri="{0D108BD9-81ED-4DB2-BD59-A6C34878D82A}">
                    <a16:rowId xmlns:a16="http://schemas.microsoft.com/office/drawing/2014/main" xmlns="" val="2814492326"/>
                  </a:ext>
                </a:extLst>
              </a:tr>
              <a:tr h="357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dk1"/>
                          </a:solidFill>
                          <a:effectLst/>
                          <a:latin typeface="+mn-lt"/>
                          <a:ea typeface="+mn-ea"/>
                          <a:cs typeface="+mn-cs"/>
                        </a:rPr>
                        <a:t>Go Long Direction Prediction using Volatility Indicators </a:t>
                      </a:r>
                      <a:endParaRPr lang="en-US" sz="1000" b="1" dirty="0"/>
                    </a:p>
                    <a:p>
                      <a:endParaRPr lang="en-US" sz="1000" b="1" dirty="0"/>
                    </a:p>
                  </a:txBody>
                  <a:tcPr/>
                </a:tc>
                <a:tc>
                  <a:txBody>
                    <a:bodyPr/>
                    <a:lstStyle/>
                    <a:p>
                      <a:r>
                        <a:rPr lang="en-US" sz="1000" dirty="0"/>
                        <a:t>precision-0.84</a:t>
                      </a:r>
                    </a:p>
                    <a:p>
                      <a:r>
                        <a:rPr lang="en-US" sz="1000" dirty="0"/>
                        <a:t>recall-0.69</a:t>
                      </a:r>
                    </a:p>
                    <a:p>
                      <a:r>
                        <a:rPr lang="en-US" sz="1000" dirty="0"/>
                        <a:t>Accuracy-0.82</a:t>
                      </a:r>
                    </a:p>
                  </a:txBody>
                  <a:tcPr/>
                </a:tc>
                <a:tc>
                  <a:txBody>
                    <a:bodyPr/>
                    <a:lstStyle/>
                    <a:p>
                      <a:r>
                        <a:rPr lang="en-US" sz="1000" dirty="0"/>
                        <a:t>precision-0.81</a:t>
                      </a:r>
                    </a:p>
                    <a:p>
                      <a:r>
                        <a:rPr lang="en-US" sz="1000" dirty="0"/>
                        <a:t>recall-0.63</a:t>
                      </a:r>
                    </a:p>
                    <a:p>
                      <a:r>
                        <a:rPr lang="en-US" sz="1000" dirty="0"/>
                        <a:t>accuracy-0.79</a:t>
                      </a:r>
                    </a:p>
                  </a:txBody>
                  <a:tcPr/>
                </a:tc>
                <a:tc>
                  <a:txBody>
                    <a:bodyPr/>
                    <a:lstStyle/>
                    <a:p>
                      <a:r>
                        <a:rPr lang="en-US" sz="1000" dirty="0"/>
                        <a:t>precision-0.80</a:t>
                      </a:r>
                    </a:p>
                    <a:p>
                      <a:r>
                        <a:rPr lang="en-US" sz="1000" dirty="0"/>
                        <a:t>recall-0.67</a:t>
                      </a:r>
                    </a:p>
                    <a:p>
                      <a:r>
                        <a:rPr lang="en-US" sz="1000" dirty="0"/>
                        <a:t>accuracy-0.81</a:t>
                      </a:r>
                    </a:p>
                  </a:txBody>
                  <a:tcPr/>
                </a:tc>
                <a:extLst>
                  <a:ext uri="{0D108BD9-81ED-4DB2-BD59-A6C34878D82A}">
                    <a16:rowId xmlns:a16="http://schemas.microsoft.com/office/drawing/2014/main" xmlns="" val="1608354669"/>
                  </a:ext>
                </a:extLst>
              </a:tr>
            </a:tbl>
          </a:graphicData>
        </a:graphic>
      </p:graphicFrame>
      <p:sp>
        <p:nvSpPr>
          <p:cNvPr id="22" name="TextBox 21">
            <a:extLst>
              <a:ext uri="{FF2B5EF4-FFF2-40B4-BE49-F238E27FC236}">
                <a16:creationId xmlns:a16="http://schemas.microsoft.com/office/drawing/2014/main" xmlns="" id="{D2335991-F26F-4B4D-9CF5-B81CC3713F77}"/>
              </a:ext>
            </a:extLst>
          </p:cNvPr>
          <p:cNvSpPr txBox="1"/>
          <p:nvPr/>
        </p:nvSpPr>
        <p:spPr>
          <a:xfrm>
            <a:off x="8839200" y="4419600"/>
            <a:ext cx="3124200" cy="923330"/>
          </a:xfrm>
          <a:prstGeom prst="rect">
            <a:avLst/>
          </a:prstGeom>
          <a:solidFill>
            <a:schemeClr val="accent2">
              <a:lumMod val="40000"/>
              <a:lumOff val="60000"/>
            </a:schemeClr>
          </a:solidFill>
        </p:spPr>
        <p:txBody>
          <a:bodyPr wrap="square">
            <a:spAutoFit/>
          </a:bodyPr>
          <a:lstStyle/>
          <a:p>
            <a:r>
              <a:rPr lang="en-US" b="1" dirty="0"/>
              <a:t>considerable precision, recall and accuracy in direction prediction</a:t>
            </a:r>
          </a:p>
        </p:txBody>
      </p:sp>
      <p:sp>
        <p:nvSpPr>
          <p:cNvPr id="23" name="Arrow: Right 3">
            <a:extLst>
              <a:ext uri="{FF2B5EF4-FFF2-40B4-BE49-F238E27FC236}">
                <a16:creationId xmlns:a16="http://schemas.microsoft.com/office/drawing/2014/main" xmlns="" id="{78A46D76-3390-4F95-BB3D-A26E9BFB4E8C}"/>
              </a:ext>
            </a:extLst>
          </p:cNvPr>
          <p:cNvSpPr/>
          <p:nvPr/>
        </p:nvSpPr>
        <p:spPr>
          <a:xfrm>
            <a:off x="7162800" y="4800600"/>
            <a:ext cx="1600200" cy="346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7239000" y="4419600"/>
            <a:ext cx="1371600" cy="369332"/>
          </a:xfrm>
          <a:prstGeom prst="rect">
            <a:avLst/>
          </a:prstGeom>
          <a:solidFill>
            <a:schemeClr val="accent2">
              <a:lumMod val="60000"/>
              <a:lumOff val="40000"/>
            </a:schemeClr>
          </a:solidFill>
        </p:spPr>
        <p:txBody>
          <a:bodyPr wrap="square">
            <a:spAutoFit/>
          </a:bodyPr>
          <a:lstStyle/>
          <a:p>
            <a:r>
              <a:rPr lang="en-US" b="1" dirty="0" smtClean="0"/>
              <a:t>XG Boost</a:t>
            </a:r>
            <a:endParaRPr lang="en-US" b="1" dirty="0"/>
          </a:p>
        </p:txBody>
      </p:sp>
    </p:spTree>
    <p:extLst>
      <p:ext uri="{BB962C8B-B14F-4D97-AF65-F5344CB8AC3E}">
        <p14:creationId xmlns:p14="http://schemas.microsoft.com/office/powerpoint/2010/main" xmlns="" val="860557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a:xfrm>
            <a:off x="457200" y="152400"/>
            <a:ext cx="7541669" cy="693375"/>
          </a:xfrm>
        </p:spPr>
        <p:txBody>
          <a:bodyPr>
            <a:normAutofit/>
          </a:bodyPr>
          <a:lstStyle/>
          <a:p>
            <a:r>
              <a:rPr lang="en-IN" dirty="0">
                <a:solidFill>
                  <a:srgbClr val="4A4C55"/>
                </a:solidFill>
              </a:rPr>
              <a:t>Results and Insights</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14</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04800" y="6492875"/>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228600" y="914400"/>
            <a:ext cx="6757405" cy="361637"/>
          </a:xfrm>
          <a:prstGeom prst="rect">
            <a:avLst/>
          </a:prstGeom>
          <a:noFill/>
        </p:spPr>
        <p:txBody>
          <a:bodyPr wrap="square" rtlCol="0">
            <a:spAutoFit/>
          </a:bodyPr>
          <a:lstStyle/>
          <a:p>
            <a:pPr>
              <a:lnSpc>
                <a:spcPts val="2100"/>
              </a:lnSpc>
            </a:pPr>
            <a:r>
              <a:rPr lang="en-US" b="1" dirty="0" smtClean="0">
                <a:latin typeface="Times New Roman" panose="02020603050405020304" pitchFamily="18" charset="0"/>
                <a:ea typeface="Times New Roman" panose="02020603050405020304" pitchFamily="18" charset="0"/>
              </a:rPr>
              <a:t>Go Long Direction Prediction</a:t>
            </a:r>
            <a:r>
              <a:rPr lang="en-US" dirty="0" smtClean="0">
                <a:latin typeface="Times New Roman" panose="02020603050405020304" pitchFamily="18" charset="0"/>
                <a:ea typeface="Times New Roman" panose="02020603050405020304" pitchFamily="18" charset="0"/>
              </a:rPr>
              <a:t>: </a:t>
            </a:r>
          </a:p>
        </p:txBody>
      </p:sp>
      <p:graphicFrame>
        <p:nvGraphicFramePr>
          <p:cNvPr id="7" name="Table 3">
            <a:extLst>
              <a:ext uri="{FF2B5EF4-FFF2-40B4-BE49-F238E27FC236}">
                <a16:creationId xmlns:a16="http://schemas.microsoft.com/office/drawing/2014/main" xmlns="" id="{4CB985F9-99EB-4423-BA3C-40181D261C12}"/>
              </a:ext>
            </a:extLst>
          </p:cNvPr>
          <p:cNvGraphicFramePr>
            <a:graphicFrameLocks noGrp="1"/>
          </p:cNvGraphicFramePr>
          <p:nvPr>
            <p:extLst>
              <p:ext uri="{D42A27DB-BD31-4B8C-83A1-F6EECF244321}">
                <p14:modId xmlns:p14="http://schemas.microsoft.com/office/powerpoint/2010/main" xmlns="" val="3786361659"/>
              </p:ext>
            </p:extLst>
          </p:nvPr>
        </p:nvGraphicFramePr>
        <p:xfrm>
          <a:off x="228600" y="1219200"/>
          <a:ext cx="5181600" cy="2621280"/>
        </p:xfrm>
        <a:graphic>
          <a:graphicData uri="http://schemas.openxmlformats.org/drawingml/2006/table">
            <a:tbl>
              <a:tblPr firstRow="1" bandRow="1">
                <a:tableStyleId>{5C22544A-7EE6-4342-B048-85BDC9FD1C3A}</a:tableStyleId>
              </a:tblPr>
              <a:tblGrid>
                <a:gridCol w="1992870">
                  <a:extLst>
                    <a:ext uri="{9D8B030D-6E8A-4147-A177-3AD203B41FA5}">
                      <a16:colId xmlns:a16="http://schemas.microsoft.com/office/drawing/2014/main" xmlns="" val="4219639610"/>
                    </a:ext>
                  </a:extLst>
                </a:gridCol>
                <a:gridCol w="1112657">
                  <a:extLst>
                    <a:ext uri="{9D8B030D-6E8A-4147-A177-3AD203B41FA5}">
                      <a16:colId xmlns:a16="http://schemas.microsoft.com/office/drawing/2014/main" xmlns="" val="1669447782"/>
                    </a:ext>
                  </a:extLst>
                </a:gridCol>
                <a:gridCol w="1027038">
                  <a:extLst>
                    <a:ext uri="{9D8B030D-6E8A-4147-A177-3AD203B41FA5}">
                      <a16:colId xmlns:a16="http://schemas.microsoft.com/office/drawing/2014/main" xmlns="" val="2157121228"/>
                    </a:ext>
                  </a:extLst>
                </a:gridCol>
                <a:gridCol w="1049035">
                  <a:extLst>
                    <a:ext uri="{9D8B030D-6E8A-4147-A177-3AD203B41FA5}">
                      <a16:colId xmlns:a16="http://schemas.microsoft.com/office/drawing/2014/main" xmlns="" val="2436946099"/>
                    </a:ext>
                  </a:extLst>
                </a:gridCol>
              </a:tblGrid>
              <a:tr h="213360">
                <a:tc>
                  <a:txBody>
                    <a:bodyPr/>
                    <a:lstStyle/>
                    <a:p>
                      <a:endParaRPr lang="en-US" sz="800" dirty="0"/>
                    </a:p>
                  </a:txBody>
                  <a:tcPr/>
                </a:tc>
                <a:tc>
                  <a:txBody>
                    <a:bodyPr/>
                    <a:lstStyle/>
                    <a:p>
                      <a:r>
                        <a:rPr lang="en-US" sz="800" dirty="0"/>
                        <a:t>HDFC</a:t>
                      </a:r>
                    </a:p>
                  </a:txBody>
                  <a:tcPr/>
                </a:tc>
                <a:tc>
                  <a:txBody>
                    <a:bodyPr/>
                    <a:lstStyle/>
                    <a:p>
                      <a:r>
                        <a:rPr lang="en-US" sz="800" dirty="0"/>
                        <a:t>KOTAK</a:t>
                      </a:r>
                    </a:p>
                  </a:txBody>
                  <a:tcPr/>
                </a:tc>
                <a:tc>
                  <a:txBody>
                    <a:bodyPr/>
                    <a:lstStyle/>
                    <a:p>
                      <a:r>
                        <a:rPr lang="en-US" sz="800" dirty="0"/>
                        <a:t>SBI</a:t>
                      </a:r>
                    </a:p>
                  </a:txBody>
                  <a:tcPr/>
                </a:tc>
                <a:extLst>
                  <a:ext uri="{0D108BD9-81ED-4DB2-BD59-A6C34878D82A}">
                    <a16:rowId xmlns:a16="http://schemas.microsoft.com/office/drawing/2014/main" xmlns="" val="3870858729"/>
                  </a:ext>
                </a:extLst>
              </a:tr>
              <a:tr h="521881">
                <a:tc>
                  <a:txBody>
                    <a:bodyPr/>
                    <a:lstStyle/>
                    <a:p>
                      <a:r>
                        <a:rPr lang="en-US" sz="800" b="0" dirty="0"/>
                        <a:t>Direction Detection </a:t>
                      </a:r>
                      <a:r>
                        <a:rPr lang="en-IN" sz="800" b="0" kern="1200" dirty="0">
                          <a:solidFill>
                            <a:schemeClr val="dk1"/>
                          </a:solidFill>
                          <a:effectLst/>
                          <a:latin typeface="+mn-lt"/>
                          <a:ea typeface="+mn-ea"/>
                          <a:cs typeface="+mn-cs"/>
                        </a:rPr>
                        <a:t>by 6,10,14 days consecutive closing prices split week on the week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(RF Classifier )</a:t>
                      </a:r>
                      <a:endParaRPr lang="en-US" sz="800" b="0" dirty="0"/>
                    </a:p>
                  </a:txBody>
                  <a:tcPr/>
                </a:tc>
                <a:tc>
                  <a:txBody>
                    <a:bodyPr/>
                    <a:lstStyle/>
                    <a:p>
                      <a:r>
                        <a:rPr lang="en-US" sz="800" b="1" dirty="0"/>
                        <a:t>precision-0.85</a:t>
                      </a:r>
                    </a:p>
                    <a:p>
                      <a:r>
                        <a:rPr lang="en-US" sz="800" b="1" dirty="0"/>
                        <a:t>recall-0.89</a:t>
                      </a:r>
                    </a:p>
                    <a:p>
                      <a:r>
                        <a:rPr lang="en-US" sz="800" b="1" dirty="0"/>
                        <a:t>accuracy-0.87</a:t>
                      </a:r>
                    </a:p>
                  </a:txBody>
                  <a:tcPr/>
                </a:tc>
                <a:tc>
                  <a:txBody>
                    <a:bodyPr/>
                    <a:lstStyle/>
                    <a:p>
                      <a:r>
                        <a:rPr lang="en-US" sz="800" b="1" dirty="0"/>
                        <a:t>Precision-0.71</a:t>
                      </a:r>
                    </a:p>
                    <a:p>
                      <a:r>
                        <a:rPr lang="en-US" sz="800" b="1" dirty="0"/>
                        <a:t>recall-0.79</a:t>
                      </a:r>
                    </a:p>
                    <a:p>
                      <a:r>
                        <a:rPr lang="en-US" sz="800" b="1" dirty="0"/>
                        <a:t>accuracy-0.74</a:t>
                      </a:r>
                    </a:p>
                  </a:txBody>
                  <a:tcPr/>
                </a:tc>
                <a:tc>
                  <a:txBody>
                    <a:bodyPr/>
                    <a:lstStyle/>
                    <a:p>
                      <a:r>
                        <a:rPr lang="en-US" sz="800" b="1" dirty="0"/>
                        <a:t>Precision-0.83</a:t>
                      </a:r>
                    </a:p>
                    <a:p>
                      <a:r>
                        <a:rPr lang="en-US" sz="800" b="1" dirty="0"/>
                        <a:t>recall-0.88</a:t>
                      </a:r>
                    </a:p>
                    <a:p>
                      <a:r>
                        <a:rPr lang="en-US" sz="800" b="1" dirty="0"/>
                        <a:t>accuracy-0.85</a:t>
                      </a:r>
                    </a:p>
                  </a:txBody>
                  <a:tcPr/>
                </a:tc>
                <a:extLst>
                  <a:ext uri="{0D108BD9-81ED-4DB2-BD59-A6C34878D82A}">
                    <a16:rowId xmlns:a16="http://schemas.microsoft.com/office/drawing/2014/main" xmlns="" val="4048329215"/>
                  </a:ext>
                </a:extLst>
              </a:tr>
              <a:tr h="412012">
                <a:tc>
                  <a:txBody>
                    <a:bodyPr/>
                    <a:lstStyle/>
                    <a:p>
                      <a:r>
                        <a:rPr lang="en-IN" sz="800" b="0" kern="1200" dirty="0">
                          <a:solidFill>
                            <a:schemeClr val="dk1"/>
                          </a:solidFill>
                          <a:effectLst/>
                          <a:latin typeface="+mn-lt"/>
                          <a:ea typeface="+mn-ea"/>
                          <a:cs typeface="+mn-cs"/>
                        </a:rPr>
                        <a:t>Go Long Direction Prediction using Volume Indicators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(LR Classifier )</a:t>
                      </a:r>
                      <a:endParaRPr lang="en-US" sz="800" b="0" dirty="0"/>
                    </a:p>
                  </a:txBody>
                  <a:tcPr/>
                </a:tc>
                <a:tc>
                  <a:txBody>
                    <a:bodyPr/>
                    <a:lstStyle/>
                    <a:p>
                      <a:r>
                        <a:rPr lang="en-US" sz="800" b="1" dirty="0"/>
                        <a:t>precision-0.98</a:t>
                      </a:r>
                    </a:p>
                    <a:p>
                      <a:r>
                        <a:rPr lang="en-US" sz="800" b="1" dirty="0"/>
                        <a:t>recall-0.83</a:t>
                      </a:r>
                    </a:p>
                    <a:p>
                      <a:r>
                        <a:rPr lang="en-US" sz="800" b="1" dirty="0"/>
                        <a:t>accuracy-0.92</a:t>
                      </a:r>
                    </a:p>
                  </a:txBody>
                  <a:tcPr/>
                </a:tc>
                <a:tc>
                  <a:txBody>
                    <a:bodyPr/>
                    <a:lstStyle/>
                    <a:p>
                      <a:r>
                        <a:rPr lang="en-US" sz="800" b="1" dirty="0"/>
                        <a:t>precision-0.99</a:t>
                      </a:r>
                    </a:p>
                    <a:p>
                      <a:r>
                        <a:rPr lang="en-US" sz="800" b="1" dirty="0"/>
                        <a:t>recall-0.93</a:t>
                      </a:r>
                    </a:p>
                    <a:p>
                      <a:r>
                        <a:rPr lang="en-US" sz="800" b="1" dirty="0"/>
                        <a:t>accuracy-0.97</a:t>
                      </a:r>
                    </a:p>
                  </a:txBody>
                  <a:tcPr/>
                </a:tc>
                <a:tc>
                  <a:txBody>
                    <a:bodyPr/>
                    <a:lstStyle/>
                    <a:p>
                      <a:r>
                        <a:rPr lang="en-US" sz="800" b="1" dirty="0"/>
                        <a:t>precision-0.92</a:t>
                      </a:r>
                    </a:p>
                    <a:p>
                      <a:r>
                        <a:rPr lang="en-US" sz="800" b="1" dirty="0"/>
                        <a:t>recall-0.80</a:t>
                      </a:r>
                    </a:p>
                    <a:p>
                      <a:r>
                        <a:rPr lang="en-US" sz="800" b="1" dirty="0"/>
                        <a:t>accuracy-0.90</a:t>
                      </a:r>
                    </a:p>
                  </a:txBody>
                  <a:tcPr/>
                </a:tc>
                <a:extLst>
                  <a:ext uri="{0D108BD9-81ED-4DB2-BD59-A6C34878D82A}">
                    <a16:rowId xmlns:a16="http://schemas.microsoft.com/office/drawing/2014/main" xmlns="" val="3794504522"/>
                  </a:ext>
                </a:extLst>
              </a:tr>
              <a:tr h="412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Go Long Direction Prediction using Momentum Indicators </a:t>
                      </a:r>
                      <a:endParaRPr lang="en-US" sz="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(LR Classifier )</a:t>
                      </a:r>
                      <a:endParaRPr lang="en-US" sz="800" b="0" dirty="0"/>
                    </a:p>
                  </a:txBody>
                  <a:tcPr/>
                </a:tc>
                <a:tc>
                  <a:txBody>
                    <a:bodyPr/>
                    <a:lstStyle/>
                    <a:p>
                      <a:r>
                        <a:rPr lang="en-US" sz="800" dirty="0"/>
                        <a:t>precision-0.71</a:t>
                      </a:r>
                    </a:p>
                    <a:p>
                      <a:r>
                        <a:rPr lang="en-US" sz="800" dirty="0"/>
                        <a:t>recall-0.63</a:t>
                      </a:r>
                    </a:p>
                    <a:p>
                      <a:r>
                        <a:rPr lang="en-US" sz="800" dirty="0"/>
                        <a:t>Accuracy-0.76</a:t>
                      </a:r>
                    </a:p>
                  </a:txBody>
                  <a:tcPr/>
                </a:tc>
                <a:tc>
                  <a:txBody>
                    <a:bodyPr/>
                    <a:lstStyle/>
                    <a:p>
                      <a:r>
                        <a:rPr lang="en-US" sz="800" dirty="0"/>
                        <a:t>precision-0.73</a:t>
                      </a:r>
                    </a:p>
                    <a:p>
                      <a:r>
                        <a:rPr lang="en-US" sz="800" dirty="0"/>
                        <a:t>recall-0.61</a:t>
                      </a:r>
                    </a:p>
                    <a:p>
                      <a:r>
                        <a:rPr lang="en-US" sz="800" dirty="0"/>
                        <a:t>accuracy-0.75</a:t>
                      </a:r>
                    </a:p>
                  </a:txBody>
                  <a:tcPr/>
                </a:tc>
                <a:tc>
                  <a:txBody>
                    <a:bodyPr/>
                    <a:lstStyle/>
                    <a:p>
                      <a:r>
                        <a:rPr lang="en-US" sz="800" dirty="0"/>
                        <a:t>precision-0.69</a:t>
                      </a:r>
                    </a:p>
                    <a:p>
                      <a:r>
                        <a:rPr lang="en-US" sz="800" dirty="0"/>
                        <a:t>recall-0.62</a:t>
                      </a:r>
                    </a:p>
                    <a:p>
                      <a:r>
                        <a:rPr lang="en-US" sz="800" dirty="0"/>
                        <a:t>accuracy-0.74</a:t>
                      </a:r>
                    </a:p>
                  </a:txBody>
                  <a:tcPr/>
                </a:tc>
                <a:extLst>
                  <a:ext uri="{0D108BD9-81ED-4DB2-BD59-A6C34878D82A}">
                    <a16:rowId xmlns:a16="http://schemas.microsoft.com/office/drawing/2014/main" xmlns="" val="2376373027"/>
                  </a:ext>
                </a:extLst>
              </a:tr>
              <a:tr h="412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Go Long Direction Prediction using Trend Indicators </a:t>
                      </a:r>
                      <a:endParaRPr lang="en-US" sz="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(XG Boost Classifier )</a:t>
                      </a:r>
                      <a:endParaRPr lang="en-US" sz="800" b="0" dirty="0"/>
                    </a:p>
                  </a:txBody>
                  <a:tcPr/>
                </a:tc>
                <a:tc>
                  <a:txBody>
                    <a:bodyPr/>
                    <a:lstStyle/>
                    <a:p>
                      <a:r>
                        <a:rPr lang="en-US" sz="800" dirty="0"/>
                        <a:t>precision-0.85</a:t>
                      </a:r>
                    </a:p>
                    <a:p>
                      <a:r>
                        <a:rPr lang="en-US" sz="800" dirty="0"/>
                        <a:t>recall-0.65</a:t>
                      </a:r>
                    </a:p>
                    <a:p>
                      <a:r>
                        <a:rPr lang="en-US" sz="800" dirty="0"/>
                        <a:t>Accuracy-0.82</a:t>
                      </a:r>
                    </a:p>
                  </a:txBody>
                  <a:tcPr/>
                </a:tc>
                <a:tc>
                  <a:txBody>
                    <a:bodyPr/>
                    <a:lstStyle/>
                    <a:p>
                      <a:r>
                        <a:rPr lang="en-US" sz="800" dirty="0"/>
                        <a:t>precision-0.82</a:t>
                      </a:r>
                    </a:p>
                    <a:p>
                      <a:r>
                        <a:rPr lang="en-US" sz="800" dirty="0"/>
                        <a:t>recall-0.61</a:t>
                      </a:r>
                    </a:p>
                    <a:p>
                      <a:r>
                        <a:rPr lang="en-US" sz="800" dirty="0"/>
                        <a:t>accuracy-0.79</a:t>
                      </a:r>
                    </a:p>
                  </a:txBody>
                  <a:tcPr/>
                </a:tc>
                <a:tc>
                  <a:txBody>
                    <a:bodyPr/>
                    <a:lstStyle/>
                    <a:p>
                      <a:r>
                        <a:rPr lang="en-US" sz="800" dirty="0"/>
                        <a:t>precision-0.83</a:t>
                      </a:r>
                    </a:p>
                    <a:p>
                      <a:r>
                        <a:rPr lang="en-US" sz="800" dirty="0"/>
                        <a:t>recall-0.67</a:t>
                      </a:r>
                    </a:p>
                    <a:p>
                      <a:r>
                        <a:rPr lang="en-US" sz="800" dirty="0"/>
                        <a:t>accuracy-0.81</a:t>
                      </a:r>
                    </a:p>
                  </a:txBody>
                  <a:tcPr/>
                </a:tc>
                <a:extLst>
                  <a:ext uri="{0D108BD9-81ED-4DB2-BD59-A6C34878D82A}">
                    <a16:rowId xmlns:a16="http://schemas.microsoft.com/office/drawing/2014/main" xmlns="" val="2814492326"/>
                  </a:ext>
                </a:extLst>
              </a:tr>
              <a:tr h="412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Go Long Direction Prediction using Volatility Indicators </a:t>
                      </a:r>
                      <a:endParaRPr lang="en-US" sz="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dirty="0">
                          <a:solidFill>
                            <a:schemeClr val="dk1"/>
                          </a:solidFill>
                          <a:effectLst/>
                          <a:latin typeface="+mn-lt"/>
                          <a:ea typeface="+mn-ea"/>
                          <a:cs typeface="+mn-cs"/>
                        </a:rPr>
                        <a:t>(XG Boost Classifier )</a:t>
                      </a:r>
                      <a:endParaRPr lang="en-US" sz="800" b="0" dirty="0"/>
                    </a:p>
                  </a:txBody>
                  <a:tcPr/>
                </a:tc>
                <a:tc>
                  <a:txBody>
                    <a:bodyPr/>
                    <a:lstStyle/>
                    <a:p>
                      <a:r>
                        <a:rPr lang="en-US" sz="800" dirty="0"/>
                        <a:t>precision-0.84</a:t>
                      </a:r>
                    </a:p>
                    <a:p>
                      <a:r>
                        <a:rPr lang="en-US" sz="800" dirty="0"/>
                        <a:t>recall-0.69</a:t>
                      </a:r>
                    </a:p>
                    <a:p>
                      <a:r>
                        <a:rPr lang="en-US" sz="800" dirty="0"/>
                        <a:t>Accuracy-0.82</a:t>
                      </a:r>
                    </a:p>
                  </a:txBody>
                  <a:tcPr/>
                </a:tc>
                <a:tc>
                  <a:txBody>
                    <a:bodyPr/>
                    <a:lstStyle/>
                    <a:p>
                      <a:r>
                        <a:rPr lang="en-US" sz="800" dirty="0"/>
                        <a:t>precision-0.81</a:t>
                      </a:r>
                    </a:p>
                    <a:p>
                      <a:r>
                        <a:rPr lang="en-US" sz="800" dirty="0"/>
                        <a:t>recall-0.63</a:t>
                      </a:r>
                    </a:p>
                    <a:p>
                      <a:r>
                        <a:rPr lang="en-US" sz="800" dirty="0"/>
                        <a:t>accuracy-0.79</a:t>
                      </a:r>
                    </a:p>
                  </a:txBody>
                  <a:tcPr/>
                </a:tc>
                <a:tc>
                  <a:txBody>
                    <a:bodyPr/>
                    <a:lstStyle/>
                    <a:p>
                      <a:r>
                        <a:rPr lang="en-US" sz="800" dirty="0"/>
                        <a:t>precision-0.80</a:t>
                      </a:r>
                    </a:p>
                    <a:p>
                      <a:r>
                        <a:rPr lang="en-US" sz="800" dirty="0"/>
                        <a:t>recall-0.67</a:t>
                      </a:r>
                    </a:p>
                    <a:p>
                      <a:r>
                        <a:rPr lang="en-US" sz="800" dirty="0"/>
                        <a:t>accuracy-0.81</a:t>
                      </a:r>
                    </a:p>
                  </a:txBody>
                  <a:tcPr/>
                </a:tc>
                <a:extLst>
                  <a:ext uri="{0D108BD9-81ED-4DB2-BD59-A6C34878D82A}">
                    <a16:rowId xmlns:a16="http://schemas.microsoft.com/office/drawing/2014/main" xmlns="" val="1608354669"/>
                  </a:ext>
                </a:extLst>
              </a:tr>
            </a:tbl>
          </a:graphicData>
        </a:graphic>
      </p:graphicFrame>
      <p:sp>
        <p:nvSpPr>
          <p:cNvPr id="9" name="TextBox 8">
            <a:extLst>
              <a:ext uri="{FF2B5EF4-FFF2-40B4-BE49-F238E27FC236}">
                <a16:creationId xmlns:a16="http://schemas.microsoft.com/office/drawing/2014/main" xmlns="" id="{EA2A69A4-6B9F-4991-BACC-705FFD85373F}"/>
              </a:ext>
            </a:extLst>
          </p:cNvPr>
          <p:cNvSpPr txBox="1"/>
          <p:nvPr/>
        </p:nvSpPr>
        <p:spPr>
          <a:xfrm>
            <a:off x="5715000" y="1219200"/>
            <a:ext cx="2362200" cy="923330"/>
          </a:xfrm>
          <a:prstGeom prst="rect">
            <a:avLst/>
          </a:prstGeom>
          <a:solidFill>
            <a:schemeClr val="accent2">
              <a:lumMod val="40000"/>
              <a:lumOff val="60000"/>
            </a:schemeClr>
          </a:solidFill>
        </p:spPr>
        <p:txBody>
          <a:bodyPr wrap="square">
            <a:spAutoFit/>
          </a:bodyPr>
          <a:lstStyle/>
          <a:p>
            <a:r>
              <a:rPr lang="en-IN" b="1" dirty="0" smtClean="0">
                <a:effectLst/>
                <a:latin typeface="Roboto Slab (Headings)"/>
                <a:ea typeface="Times New Roman" panose="02020603050405020304" pitchFamily="18" charset="0"/>
              </a:rPr>
              <a:t>RF…highest precision..Direction </a:t>
            </a:r>
            <a:r>
              <a:rPr lang="en-IN" b="1" dirty="0">
                <a:effectLst/>
                <a:latin typeface="Roboto Slab (Headings)"/>
                <a:ea typeface="Times New Roman" panose="02020603050405020304" pitchFamily="18" charset="0"/>
              </a:rPr>
              <a:t>Detection. </a:t>
            </a:r>
            <a:endParaRPr lang="en-US" b="1" dirty="0">
              <a:latin typeface="Roboto Slab (Headings)"/>
            </a:endParaRPr>
          </a:p>
        </p:txBody>
      </p:sp>
      <p:sp>
        <p:nvSpPr>
          <p:cNvPr id="10" name="TextBox 9">
            <a:extLst>
              <a:ext uri="{FF2B5EF4-FFF2-40B4-BE49-F238E27FC236}">
                <a16:creationId xmlns:a16="http://schemas.microsoft.com/office/drawing/2014/main" xmlns="" id="{E0441A5A-ADF3-47D3-956F-8CA3E430FB12}"/>
              </a:ext>
            </a:extLst>
          </p:cNvPr>
          <p:cNvSpPr txBox="1"/>
          <p:nvPr/>
        </p:nvSpPr>
        <p:spPr>
          <a:xfrm>
            <a:off x="5715000" y="2286000"/>
            <a:ext cx="2362200" cy="646331"/>
          </a:xfrm>
          <a:prstGeom prst="rect">
            <a:avLst/>
          </a:prstGeom>
          <a:solidFill>
            <a:schemeClr val="accent2">
              <a:lumMod val="40000"/>
              <a:lumOff val="60000"/>
            </a:schemeClr>
          </a:solidFill>
        </p:spPr>
        <p:txBody>
          <a:bodyPr wrap="square">
            <a:spAutoFit/>
          </a:bodyPr>
          <a:lstStyle/>
          <a:p>
            <a:r>
              <a:rPr lang="en-US" b="1" dirty="0" smtClean="0"/>
              <a:t>LR… best </a:t>
            </a:r>
            <a:r>
              <a:rPr lang="en-US" b="1" dirty="0"/>
              <a:t>go long direction prediction</a:t>
            </a:r>
          </a:p>
        </p:txBody>
      </p:sp>
      <p:sp>
        <p:nvSpPr>
          <p:cNvPr id="11" name="TextBox 10">
            <a:extLst>
              <a:ext uri="{FF2B5EF4-FFF2-40B4-BE49-F238E27FC236}">
                <a16:creationId xmlns:a16="http://schemas.microsoft.com/office/drawing/2014/main" xmlns="" id="{8BB07DD8-1D6E-4364-B07B-5CDE6A5DB232}"/>
              </a:ext>
            </a:extLst>
          </p:cNvPr>
          <p:cNvSpPr txBox="1"/>
          <p:nvPr/>
        </p:nvSpPr>
        <p:spPr>
          <a:xfrm>
            <a:off x="8305800" y="3962400"/>
            <a:ext cx="3581400" cy="2354491"/>
          </a:xfrm>
          <a:prstGeom prst="rect">
            <a:avLst/>
          </a:prstGeom>
          <a:solidFill>
            <a:schemeClr val="accent3">
              <a:lumMod val="40000"/>
              <a:lumOff val="60000"/>
            </a:schemeClr>
          </a:solidFill>
        </p:spPr>
        <p:txBody>
          <a:bodyPr wrap="square">
            <a:spAutoFit/>
          </a:bodyPr>
          <a:lstStyle/>
          <a:p>
            <a:pPr marL="0" marR="0" algn="just">
              <a:lnSpc>
                <a:spcPct val="150000"/>
              </a:lnSpc>
              <a:spcBef>
                <a:spcPts val="0"/>
              </a:spcBef>
              <a:spcAft>
                <a:spcPts val="0"/>
              </a:spcAft>
            </a:pPr>
            <a:r>
              <a:rPr lang="en-IN" sz="1400" b="1" dirty="0" smtClean="0">
                <a:effectLst/>
                <a:latin typeface="Roboto Slab (Headings)"/>
                <a:ea typeface="Times New Roman" panose="02020603050405020304" pitchFamily="18" charset="0"/>
              </a:rPr>
              <a:t>stop </a:t>
            </a:r>
            <a:r>
              <a:rPr lang="en-IN" sz="1400" b="1" dirty="0">
                <a:effectLst/>
                <a:latin typeface="Roboto Slab (Headings)"/>
                <a:ea typeface="Times New Roman" panose="02020603050405020304" pitchFamily="18" charset="0"/>
              </a:rPr>
              <a:t>loss of </a:t>
            </a:r>
            <a:r>
              <a:rPr lang="en-IN" sz="1400" b="1" dirty="0" smtClean="0">
                <a:effectLst/>
                <a:latin typeface="Roboto Slab (Headings)"/>
                <a:ea typeface="Times New Roman" panose="02020603050405020304" pitchFamily="18" charset="0"/>
              </a:rPr>
              <a:t>2.0=&gt;reward </a:t>
            </a:r>
            <a:r>
              <a:rPr lang="en-IN" sz="1400" b="1" dirty="0">
                <a:effectLst/>
                <a:latin typeface="Roboto Slab (Headings)"/>
                <a:ea typeface="Times New Roman" panose="02020603050405020304" pitchFamily="18" charset="0"/>
              </a:rPr>
              <a:t>to risk ratio for approximate 0.8 Precision would be 2*.8/2*.2=4:1 </a:t>
            </a:r>
            <a:endParaRPr lang="en-IN" sz="1400" b="1" dirty="0" smtClean="0">
              <a:effectLst/>
              <a:latin typeface="Roboto Slab (Headings)"/>
              <a:ea typeface="Times New Roman" panose="02020603050405020304" pitchFamily="18" charset="0"/>
            </a:endParaRPr>
          </a:p>
          <a:p>
            <a:pPr marL="0" marR="0" algn="just">
              <a:lnSpc>
                <a:spcPct val="150000"/>
              </a:lnSpc>
              <a:spcBef>
                <a:spcPts val="0"/>
              </a:spcBef>
              <a:spcAft>
                <a:spcPts val="0"/>
              </a:spcAft>
            </a:pPr>
            <a:r>
              <a:rPr lang="en-IN" sz="1400" b="1" dirty="0" smtClean="0">
                <a:effectLst/>
                <a:latin typeface="Roboto Slab (Headings)"/>
                <a:ea typeface="Times New Roman" panose="02020603050405020304" pitchFamily="18" charset="0"/>
              </a:rPr>
              <a:t>if </a:t>
            </a:r>
            <a:r>
              <a:rPr lang="en-IN" sz="1400" b="1" dirty="0">
                <a:effectLst/>
                <a:latin typeface="Roboto Slab (Headings)"/>
                <a:ea typeface="Times New Roman" panose="02020603050405020304" pitchFamily="18" charset="0"/>
              </a:rPr>
              <a:t>0.5% difference in consecutive day close price for any stock is only 2.0.for higher percentage </a:t>
            </a:r>
            <a:r>
              <a:rPr lang="en-IN" sz="1400" b="1" dirty="0" smtClean="0">
                <a:effectLst/>
                <a:latin typeface="Roboto Slab (Headings)"/>
                <a:ea typeface="Times New Roman" panose="02020603050405020304" pitchFamily="18" charset="0"/>
              </a:rPr>
              <a:t>difference than 0.5% </a:t>
            </a:r>
            <a:r>
              <a:rPr lang="en-IN" sz="1400" b="1" dirty="0">
                <a:effectLst/>
                <a:latin typeface="Roboto Slab (Headings)"/>
                <a:ea typeface="Times New Roman" panose="02020603050405020304" pitchFamily="18" charset="0"/>
              </a:rPr>
              <a:t>reward to risk ratio would be higher.</a:t>
            </a:r>
            <a:endParaRPr lang="en-US" sz="1400" b="1" dirty="0">
              <a:effectLst/>
              <a:latin typeface="Roboto Slab (Headings)"/>
              <a:ea typeface="Times New Roman" panose="02020603050405020304" pitchFamily="18" charset="0"/>
            </a:endParaRPr>
          </a:p>
        </p:txBody>
      </p:sp>
      <p:sp>
        <p:nvSpPr>
          <p:cNvPr id="12" name="Arrow: Right 12">
            <a:extLst>
              <a:ext uri="{FF2B5EF4-FFF2-40B4-BE49-F238E27FC236}">
                <a16:creationId xmlns:a16="http://schemas.microsoft.com/office/drawing/2014/main" xmlns="" id="{91AB7468-A874-4687-A57C-96A74D2E3DC9}"/>
              </a:ext>
            </a:extLst>
          </p:cNvPr>
          <p:cNvSpPr/>
          <p:nvPr/>
        </p:nvSpPr>
        <p:spPr>
          <a:xfrm>
            <a:off x="5410200" y="2362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xmlns="" id="{91AB7468-A874-4687-A57C-96A74D2E3DC9}"/>
              </a:ext>
            </a:extLst>
          </p:cNvPr>
          <p:cNvSpPr/>
          <p:nvPr/>
        </p:nvSpPr>
        <p:spPr>
          <a:xfrm>
            <a:off x="5410200" y="1600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rot="5400000">
            <a:off x="5639594" y="3733006"/>
            <a:ext cx="518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p:nvPr/>
        </p:nvPicPr>
        <p:blipFill>
          <a:blip r:embed="rId2"/>
          <a:srcRect/>
          <a:stretch>
            <a:fillRect/>
          </a:stretch>
        </p:blipFill>
        <p:spPr bwMode="auto">
          <a:xfrm>
            <a:off x="228600" y="3886200"/>
            <a:ext cx="2819400" cy="1524000"/>
          </a:xfrm>
          <a:prstGeom prst="rect">
            <a:avLst/>
          </a:prstGeom>
          <a:noFill/>
          <a:ln w="9525">
            <a:noFill/>
            <a:miter lim="800000"/>
            <a:headEnd/>
            <a:tailEnd/>
          </a:ln>
        </p:spPr>
      </p:pic>
      <p:sp>
        <p:nvSpPr>
          <p:cNvPr id="16" name="TextBox 15">
            <a:extLst>
              <a:ext uri="{FF2B5EF4-FFF2-40B4-BE49-F238E27FC236}">
                <a16:creationId xmlns:a16="http://schemas.microsoft.com/office/drawing/2014/main" xmlns="" id="{EA2A69A4-6B9F-4991-BACC-705FFD85373F}"/>
              </a:ext>
            </a:extLst>
          </p:cNvPr>
          <p:cNvSpPr txBox="1"/>
          <p:nvPr/>
        </p:nvSpPr>
        <p:spPr>
          <a:xfrm>
            <a:off x="8458200" y="1371600"/>
            <a:ext cx="3505200" cy="1200329"/>
          </a:xfrm>
          <a:prstGeom prst="rect">
            <a:avLst/>
          </a:prstGeom>
          <a:solidFill>
            <a:schemeClr val="accent2">
              <a:lumMod val="40000"/>
              <a:lumOff val="60000"/>
            </a:schemeClr>
          </a:solidFill>
        </p:spPr>
        <p:txBody>
          <a:bodyPr wrap="square">
            <a:spAutoFit/>
          </a:bodyPr>
          <a:lstStyle/>
          <a:p>
            <a:r>
              <a:rPr lang="en-US" b="1" dirty="0" smtClean="0">
                <a:latin typeface="Roboto Slab (Headings)"/>
                <a:ea typeface="Times New Roman" panose="02020603050405020304" pitchFamily="18" charset="0"/>
              </a:rPr>
              <a:t>Calculating Return, Variance</a:t>
            </a:r>
            <a:r>
              <a:rPr lang="en-US" b="1" dirty="0" smtClean="0">
                <a:latin typeface="Roboto Slab (Headings)"/>
                <a:ea typeface="Times New Roman" panose="02020603050405020304" pitchFamily="18" charset="0"/>
              </a:rPr>
              <a:t>, Volatility, Annualized </a:t>
            </a:r>
            <a:r>
              <a:rPr lang="en-US" b="1" dirty="0" smtClean="0">
                <a:latin typeface="Roboto Slab (Headings)"/>
                <a:ea typeface="Times New Roman" panose="02020603050405020304" pitchFamily="18" charset="0"/>
              </a:rPr>
              <a:t>return to Risk ratio and finally, the Sharpe ratios:</a:t>
            </a:r>
            <a:endParaRPr lang="en-US" b="1" dirty="0">
              <a:latin typeface="Roboto Slab (Headings)"/>
            </a:endParaRPr>
          </a:p>
        </p:txBody>
      </p:sp>
      <p:sp>
        <p:nvSpPr>
          <p:cNvPr id="17" name="Rectangle 16"/>
          <p:cNvSpPr/>
          <p:nvPr/>
        </p:nvSpPr>
        <p:spPr>
          <a:xfrm>
            <a:off x="8839200" y="2743200"/>
            <a:ext cx="990600" cy="369332"/>
          </a:xfrm>
          <a:prstGeom prst="rect">
            <a:avLst/>
          </a:prstGeom>
          <a:solidFill>
            <a:schemeClr val="accent2">
              <a:lumMod val="60000"/>
              <a:lumOff val="40000"/>
            </a:schemeClr>
          </a:solidFill>
        </p:spPr>
        <p:txBody>
          <a:bodyPr wrap="square">
            <a:spAutoFit/>
          </a:bodyPr>
          <a:lstStyle/>
          <a:p>
            <a:r>
              <a:rPr lang="en-US" b="1" dirty="0" smtClean="0"/>
              <a:t>HDFC</a:t>
            </a:r>
            <a:endParaRPr lang="en-US" b="1" dirty="0"/>
          </a:p>
        </p:txBody>
      </p:sp>
      <p:sp>
        <p:nvSpPr>
          <p:cNvPr id="18" name="Arrow: Right 12">
            <a:extLst>
              <a:ext uri="{FF2B5EF4-FFF2-40B4-BE49-F238E27FC236}">
                <a16:creationId xmlns:a16="http://schemas.microsoft.com/office/drawing/2014/main" xmlns="" id="{91AB7468-A874-4687-A57C-96A74D2E3DC9}"/>
              </a:ext>
            </a:extLst>
          </p:cNvPr>
          <p:cNvSpPr/>
          <p:nvPr/>
        </p:nvSpPr>
        <p:spPr>
          <a:xfrm>
            <a:off x="9906000" y="2895600"/>
            <a:ext cx="543333" cy="242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915400" y="3124200"/>
            <a:ext cx="998991" cy="369332"/>
          </a:xfrm>
          <a:prstGeom prst="rect">
            <a:avLst/>
          </a:prstGeom>
          <a:solidFill>
            <a:schemeClr val="accent2">
              <a:lumMod val="60000"/>
              <a:lumOff val="40000"/>
            </a:schemeClr>
          </a:solidFill>
        </p:spPr>
        <p:txBody>
          <a:bodyPr wrap="none">
            <a:spAutoFit/>
          </a:bodyPr>
          <a:lstStyle/>
          <a:p>
            <a:r>
              <a:rPr lang="en-US" b="1" dirty="0" smtClean="0"/>
              <a:t>KOTAK</a:t>
            </a:r>
            <a:endParaRPr lang="en-US" b="1" dirty="0"/>
          </a:p>
        </p:txBody>
      </p:sp>
      <p:sp>
        <p:nvSpPr>
          <p:cNvPr id="20" name="Rectangle 19"/>
          <p:cNvSpPr/>
          <p:nvPr/>
        </p:nvSpPr>
        <p:spPr>
          <a:xfrm>
            <a:off x="8915400" y="3581400"/>
            <a:ext cx="990600" cy="369332"/>
          </a:xfrm>
          <a:prstGeom prst="rect">
            <a:avLst/>
          </a:prstGeom>
          <a:solidFill>
            <a:schemeClr val="accent2">
              <a:lumMod val="60000"/>
              <a:lumOff val="40000"/>
            </a:schemeClr>
          </a:solidFill>
        </p:spPr>
        <p:txBody>
          <a:bodyPr wrap="square">
            <a:spAutoFit/>
          </a:bodyPr>
          <a:lstStyle/>
          <a:p>
            <a:r>
              <a:rPr lang="en-US" b="1" dirty="0" smtClean="0"/>
              <a:t>SBI</a:t>
            </a:r>
            <a:endParaRPr lang="en-US" b="1" dirty="0"/>
          </a:p>
        </p:txBody>
      </p:sp>
      <p:sp>
        <p:nvSpPr>
          <p:cNvPr id="23" name="TextBox 22">
            <a:extLst>
              <a:ext uri="{FF2B5EF4-FFF2-40B4-BE49-F238E27FC236}">
                <a16:creationId xmlns:a16="http://schemas.microsoft.com/office/drawing/2014/main" xmlns="" id="{3DDE64CB-10F6-D72E-563D-76D7E4DC88F6}"/>
              </a:ext>
            </a:extLst>
          </p:cNvPr>
          <p:cNvSpPr txBox="1"/>
          <p:nvPr/>
        </p:nvSpPr>
        <p:spPr>
          <a:xfrm>
            <a:off x="8229600" y="990600"/>
            <a:ext cx="3785605" cy="361637"/>
          </a:xfrm>
          <a:prstGeom prst="rect">
            <a:avLst/>
          </a:prstGeom>
          <a:noFill/>
        </p:spPr>
        <p:txBody>
          <a:bodyPr wrap="square" rtlCol="0">
            <a:spAutoFit/>
          </a:bodyPr>
          <a:lstStyle/>
          <a:p>
            <a:pPr>
              <a:lnSpc>
                <a:spcPts val="2100"/>
              </a:lnSpc>
            </a:pPr>
            <a:r>
              <a:rPr lang="en-US" b="1" dirty="0" smtClean="0"/>
              <a:t>Risk-Adjusted Returns</a:t>
            </a:r>
            <a:r>
              <a:rPr lang="en-US" dirty="0" smtClean="0">
                <a:latin typeface="Times New Roman" panose="02020603050405020304" pitchFamily="18" charset="0"/>
                <a:ea typeface="Times New Roman" panose="02020603050405020304" pitchFamily="18" charset="0"/>
              </a:rPr>
              <a:t>: </a:t>
            </a:r>
            <a:endParaRPr lang="en-US" dirty="0" smtClean="0">
              <a:latin typeface="Times New Roman" panose="02020603050405020304" pitchFamily="18" charset="0"/>
              <a:ea typeface="Times New Roman" panose="02020603050405020304" pitchFamily="18" charset="0"/>
            </a:endParaRPr>
          </a:p>
        </p:txBody>
      </p:sp>
      <p:sp>
        <p:nvSpPr>
          <p:cNvPr id="24" name="Arrow: Right 12">
            <a:extLst>
              <a:ext uri="{FF2B5EF4-FFF2-40B4-BE49-F238E27FC236}">
                <a16:creationId xmlns:a16="http://schemas.microsoft.com/office/drawing/2014/main" xmlns="" id="{91AB7468-A874-4687-A57C-96A74D2E3DC9}"/>
              </a:ext>
            </a:extLst>
          </p:cNvPr>
          <p:cNvSpPr/>
          <p:nvPr/>
        </p:nvSpPr>
        <p:spPr>
          <a:xfrm>
            <a:off x="9982200" y="3200400"/>
            <a:ext cx="543333" cy="242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12">
            <a:extLst>
              <a:ext uri="{FF2B5EF4-FFF2-40B4-BE49-F238E27FC236}">
                <a16:creationId xmlns:a16="http://schemas.microsoft.com/office/drawing/2014/main" xmlns="" id="{91AB7468-A874-4687-A57C-96A74D2E3DC9}"/>
              </a:ext>
            </a:extLst>
          </p:cNvPr>
          <p:cNvSpPr/>
          <p:nvPr/>
        </p:nvSpPr>
        <p:spPr>
          <a:xfrm>
            <a:off x="9982200" y="3657600"/>
            <a:ext cx="543333" cy="242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0515600" y="2743200"/>
            <a:ext cx="1143000" cy="369332"/>
          </a:xfrm>
          <a:prstGeom prst="rect">
            <a:avLst/>
          </a:prstGeom>
          <a:solidFill>
            <a:schemeClr val="accent2">
              <a:lumMod val="60000"/>
              <a:lumOff val="40000"/>
            </a:schemeClr>
          </a:solidFill>
        </p:spPr>
        <p:txBody>
          <a:bodyPr wrap="square">
            <a:spAutoFit/>
          </a:bodyPr>
          <a:lstStyle/>
          <a:p>
            <a:r>
              <a:rPr lang="en-US" b="1" dirty="0" smtClean="0">
                <a:ea typeface="Times New Roman" pitchFamily="18" charset="0"/>
                <a:cs typeface="Arial" pitchFamily="34" charset="0"/>
              </a:rPr>
              <a:t>0.173818</a:t>
            </a:r>
            <a:endParaRPr lang="en-US" dirty="0"/>
          </a:p>
        </p:txBody>
      </p:sp>
      <p:sp>
        <p:nvSpPr>
          <p:cNvPr id="27" name="Rectangle 26"/>
          <p:cNvSpPr/>
          <p:nvPr/>
        </p:nvSpPr>
        <p:spPr>
          <a:xfrm>
            <a:off x="10515600" y="3124200"/>
            <a:ext cx="1172116" cy="369332"/>
          </a:xfrm>
          <a:prstGeom prst="rect">
            <a:avLst/>
          </a:prstGeom>
          <a:solidFill>
            <a:schemeClr val="accent2">
              <a:lumMod val="60000"/>
              <a:lumOff val="40000"/>
            </a:schemeClr>
          </a:solidFill>
        </p:spPr>
        <p:txBody>
          <a:bodyPr wrap="square">
            <a:spAutoFit/>
          </a:bodyPr>
          <a:lstStyle/>
          <a:p>
            <a:r>
              <a:rPr lang="en-US" b="1" dirty="0" smtClean="0">
                <a:ea typeface="Times New Roman" pitchFamily="18" charset="0"/>
                <a:cs typeface="Arial" pitchFamily="34" charset="0"/>
              </a:rPr>
              <a:t>0.149589.</a:t>
            </a:r>
            <a:endParaRPr lang="en-US" dirty="0"/>
          </a:p>
        </p:txBody>
      </p:sp>
      <p:sp>
        <p:nvSpPr>
          <p:cNvPr id="28" name="Rectangle 27"/>
          <p:cNvSpPr/>
          <p:nvPr/>
        </p:nvSpPr>
        <p:spPr>
          <a:xfrm>
            <a:off x="10515600" y="3581400"/>
            <a:ext cx="1205779" cy="369332"/>
          </a:xfrm>
          <a:prstGeom prst="rect">
            <a:avLst/>
          </a:prstGeom>
          <a:solidFill>
            <a:schemeClr val="accent2">
              <a:lumMod val="60000"/>
              <a:lumOff val="40000"/>
            </a:schemeClr>
          </a:solidFill>
        </p:spPr>
        <p:txBody>
          <a:bodyPr wrap="none">
            <a:spAutoFit/>
          </a:bodyPr>
          <a:lstStyle/>
          <a:p>
            <a:r>
              <a:rPr lang="en-US" b="1" dirty="0" smtClean="0">
                <a:ea typeface="Times New Roman" pitchFamily="18" charset="0"/>
                <a:cs typeface="Arial" pitchFamily="34" charset="0"/>
              </a:rPr>
              <a:t>0.005306.</a:t>
            </a:r>
            <a:endParaRPr lang="en-US" dirty="0"/>
          </a:p>
        </p:txBody>
      </p:sp>
      <p:pic>
        <p:nvPicPr>
          <p:cNvPr id="29" name="Picture 2"/>
          <p:cNvPicPr>
            <a:picLocks noChangeAspect="1" noChangeArrowheads="1"/>
          </p:cNvPicPr>
          <p:nvPr/>
        </p:nvPicPr>
        <p:blipFill>
          <a:blip r:embed="rId3"/>
          <a:stretch>
            <a:fillRect/>
          </a:stretch>
        </p:blipFill>
        <p:spPr bwMode="auto">
          <a:xfrm>
            <a:off x="3200400" y="3886200"/>
            <a:ext cx="2438400" cy="1286666"/>
          </a:xfrm>
          <a:prstGeom prst="rect">
            <a:avLst/>
          </a:prstGeom>
          <a:solidFill>
            <a:schemeClr val="tx2">
              <a:lumMod val="40000"/>
              <a:lumOff val="60000"/>
            </a:schemeClr>
          </a:solidFill>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Rectangle 29"/>
          <p:cNvSpPr/>
          <p:nvPr/>
        </p:nvSpPr>
        <p:spPr>
          <a:xfrm>
            <a:off x="5791200" y="3810000"/>
            <a:ext cx="1752600" cy="1477328"/>
          </a:xfrm>
          <a:prstGeom prst="rect">
            <a:avLst/>
          </a:prstGeom>
          <a:solidFill>
            <a:schemeClr val="accent2">
              <a:lumMod val="60000"/>
              <a:lumOff val="40000"/>
            </a:schemeClr>
          </a:solidFill>
        </p:spPr>
        <p:txBody>
          <a:bodyPr wrap="square">
            <a:spAutoFit/>
          </a:bodyPr>
          <a:lstStyle/>
          <a:p>
            <a:r>
              <a:rPr lang="en-US" b="1" dirty="0" smtClean="0"/>
              <a:t>Invest Rs.10000 </a:t>
            </a:r>
            <a:r>
              <a:rPr lang="en-US" b="1" dirty="0" smtClean="0"/>
              <a:t>for 6 years </a:t>
            </a:r>
            <a:r>
              <a:rPr lang="en-US" b="1" dirty="0" smtClean="0"/>
              <a:t>,0.5</a:t>
            </a:r>
            <a:r>
              <a:rPr lang="en-US" b="1" dirty="0" smtClean="0"/>
              <a:t>% change on close </a:t>
            </a:r>
            <a:r>
              <a:rPr lang="en-US" b="1" dirty="0" smtClean="0"/>
              <a:t>price</a:t>
            </a:r>
            <a:endParaRPr lang="en-US" b="1" dirty="0"/>
          </a:p>
        </p:txBody>
      </p:sp>
      <p:sp>
        <p:nvSpPr>
          <p:cNvPr id="31" name="Rectangle 30"/>
          <p:cNvSpPr/>
          <p:nvPr/>
        </p:nvSpPr>
        <p:spPr>
          <a:xfrm>
            <a:off x="3124200" y="5257800"/>
            <a:ext cx="5486400" cy="1200329"/>
          </a:xfrm>
          <a:prstGeom prst="rect">
            <a:avLst/>
          </a:prstGeom>
        </p:spPr>
        <p:txBody>
          <a:bodyPr wrap="square">
            <a:spAutoFit/>
          </a:bodyPr>
          <a:lstStyle/>
          <a:p>
            <a:pPr lvl="0" algn="just" fontAlgn="base">
              <a:spcBef>
                <a:spcPct val="0"/>
              </a:spcBef>
              <a:spcAft>
                <a:spcPct val="0"/>
              </a:spcAft>
            </a:pPr>
            <a:r>
              <a:rPr lang="en-US" b="1" dirty="0" smtClean="0">
                <a:ea typeface="Times New Roman" pitchFamily="18" charset="0"/>
                <a:cs typeface="Arial" pitchFamily="34" charset="0"/>
              </a:rPr>
              <a:t>Net Returns are:</a:t>
            </a:r>
            <a:endParaRPr lang="en-US" b="1" dirty="0" smtClean="0">
              <a:cs typeface="Arial" pitchFamily="34" charset="0"/>
            </a:endParaRPr>
          </a:p>
          <a:p>
            <a:pPr lvl="0" algn="just" eaLnBrk="0" fontAlgn="base" hangingPunct="0">
              <a:spcBef>
                <a:spcPct val="0"/>
              </a:spcBef>
              <a:spcAft>
                <a:spcPct val="0"/>
              </a:spcAft>
            </a:pPr>
            <a:r>
              <a:rPr lang="en-US" b="1" dirty="0" smtClean="0">
                <a:ea typeface="Times New Roman" pitchFamily="18" charset="0"/>
                <a:cs typeface="Arial" pitchFamily="34" charset="0"/>
              </a:rPr>
              <a:t>0.5*10000*282*0.85/100-0.5*10000*51*0.85/100</a:t>
            </a:r>
          </a:p>
          <a:p>
            <a:pPr lvl="0" algn="just" eaLnBrk="0" fontAlgn="base" hangingPunct="0">
              <a:spcBef>
                <a:spcPct val="0"/>
              </a:spcBef>
              <a:spcAft>
                <a:spcPct val="0"/>
              </a:spcAft>
            </a:pPr>
            <a:r>
              <a:rPr lang="en-US" b="1" dirty="0" smtClean="0">
                <a:ea typeface="Times New Roman" pitchFamily="18" charset="0"/>
                <a:cs typeface="Arial" pitchFamily="34" charset="0"/>
              </a:rPr>
              <a:t>=Rs</a:t>
            </a:r>
            <a:r>
              <a:rPr lang="en-US" b="1" dirty="0" smtClean="0">
                <a:ea typeface="Times New Roman" pitchFamily="18" charset="0"/>
                <a:cs typeface="Arial" pitchFamily="34" charset="0"/>
              </a:rPr>
              <a:t>. 9817.5 profit which would be </a:t>
            </a:r>
            <a:endParaRPr lang="en-US" b="1" dirty="0" smtClean="0">
              <a:cs typeface="Arial" pitchFamily="34" charset="0"/>
            </a:endParaRPr>
          </a:p>
          <a:p>
            <a:pPr lvl="0" algn="just" eaLnBrk="0" fontAlgn="base" hangingPunct="0">
              <a:spcBef>
                <a:spcPct val="0"/>
              </a:spcBef>
              <a:spcAft>
                <a:spcPct val="0"/>
              </a:spcAft>
            </a:pPr>
            <a:r>
              <a:rPr lang="en-US" b="1" dirty="0" smtClean="0">
                <a:ea typeface="Times New Roman" pitchFamily="18" charset="0"/>
                <a:cs typeface="Arial" pitchFamily="34" charset="0"/>
              </a:rPr>
              <a:t>9817.5 / (10000*6)*100=16.36% returns.</a:t>
            </a:r>
            <a:endParaRPr lang="en-US" b="1" dirty="0" smtClean="0">
              <a:cs typeface="Arial" pitchFamily="34" charset="0"/>
            </a:endParaRPr>
          </a:p>
        </p:txBody>
      </p:sp>
      <p:sp>
        <p:nvSpPr>
          <p:cNvPr id="33" name="Down Arrow 32"/>
          <p:cNvSpPr/>
          <p:nvPr/>
        </p:nvSpPr>
        <p:spPr>
          <a:xfrm>
            <a:off x="6019800" y="5334000"/>
            <a:ext cx="3048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8600" y="5486400"/>
            <a:ext cx="2819400" cy="646331"/>
          </a:xfrm>
          <a:prstGeom prst="rect">
            <a:avLst/>
          </a:prstGeom>
          <a:solidFill>
            <a:schemeClr val="accent2">
              <a:lumMod val="60000"/>
              <a:lumOff val="40000"/>
            </a:schemeClr>
          </a:solidFill>
        </p:spPr>
        <p:txBody>
          <a:bodyPr wrap="square">
            <a:spAutoFit/>
          </a:bodyPr>
          <a:lstStyle/>
          <a:p>
            <a:r>
              <a:rPr lang="en-US" b="1" dirty="0" smtClean="0">
                <a:latin typeface="Roboto Slab (Headings)"/>
                <a:ea typeface="Times New Roman" panose="02020603050405020304" pitchFamily="18" charset="0"/>
                <a:cs typeface="Times New Roman" panose="02020603050405020304" pitchFamily="18" charset="0"/>
              </a:rPr>
              <a:t>Utility from the </a:t>
            </a:r>
            <a:r>
              <a:rPr lang="en-US" b="1" dirty="0" smtClean="0">
                <a:latin typeface="Roboto Slab (Headings)"/>
                <a:ea typeface="Times New Roman" panose="02020603050405020304" pitchFamily="18" charset="0"/>
                <a:cs typeface="Times New Roman" panose="02020603050405020304" pitchFamily="18" charset="0"/>
              </a:rPr>
              <a:t>Business perspectives</a:t>
            </a:r>
            <a:endParaRPr lang="en-US" b="1" dirty="0"/>
          </a:p>
        </p:txBody>
      </p:sp>
    </p:spTree>
    <p:extLst>
      <p:ext uri="{BB962C8B-B14F-4D97-AF65-F5344CB8AC3E}">
        <p14:creationId xmlns:p14="http://schemas.microsoft.com/office/powerpoint/2010/main" xmlns="" val="846330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Model Deployment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15</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Demonstration </a:t>
            </a:r>
          </a:p>
        </p:txBody>
      </p:sp>
      <p:pic>
        <p:nvPicPr>
          <p:cNvPr id="7" name="Picture 6">
            <a:extLst>
              <a:ext uri="{FF2B5EF4-FFF2-40B4-BE49-F238E27FC236}">
                <a16:creationId xmlns:a16="http://schemas.microsoft.com/office/drawing/2014/main" xmlns="" id="{22E622DA-E051-4B60-BECA-47E1785E5D68}"/>
              </a:ext>
            </a:extLst>
          </p:cNvPr>
          <p:cNvPicPr>
            <a:picLocks noChangeAspect="1"/>
          </p:cNvPicPr>
          <p:nvPr/>
        </p:nvPicPr>
        <p:blipFill>
          <a:blip r:embed="rId2"/>
          <a:stretch>
            <a:fillRect/>
          </a:stretch>
        </p:blipFill>
        <p:spPr>
          <a:xfrm>
            <a:off x="381000" y="1524000"/>
            <a:ext cx="6208312" cy="2660705"/>
          </a:xfrm>
          <a:prstGeom prst="rect">
            <a:avLst/>
          </a:prstGeom>
        </p:spPr>
      </p:pic>
      <p:pic>
        <p:nvPicPr>
          <p:cNvPr id="9" name="Picture 8">
            <a:extLst>
              <a:ext uri="{FF2B5EF4-FFF2-40B4-BE49-F238E27FC236}">
                <a16:creationId xmlns:a16="http://schemas.microsoft.com/office/drawing/2014/main" xmlns="" id="{9E49AF1F-17D9-49B0-AC58-2822EEBD903C}"/>
              </a:ext>
            </a:extLst>
          </p:cNvPr>
          <p:cNvPicPr>
            <a:picLocks noChangeAspect="1"/>
          </p:cNvPicPr>
          <p:nvPr/>
        </p:nvPicPr>
        <p:blipFill>
          <a:blip r:embed="rId3"/>
          <a:stretch>
            <a:fillRect/>
          </a:stretch>
        </p:blipFill>
        <p:spPr>
          <a:xfrm>
            <a:off x="545772" y="4166208"/>
            <a:ext cx="3522644" cy="2122918"/>
          </a:xfrm>
          <a:prstGeom prst="rect">
            <a:avLst/>
          </a:prstGeom>
        </p:spPr>
      </p:pic>
      <p:sp>
        <p:nvSpPr>
          <p:cNvPr id="10" name="TextBox 9">
            <a:extLst>
              <a:ext uri="{FF2B5EF4-FFF2-40B4-BE49-F238E27FC236}">
                <a16:creationId xmlns:a16="http://schemas.microsoft.com/office/drawing/2014/main" xmlns="" id="{E54AC259-D06B-4CB0-AB80-503A3AE3B5E3}"/>
              </a:ext>
            </a:extLst>
          </p:cNvPr>
          <p:cNvSpPr txBox="1"/>
          <p:nvPr/>
        </p:nvSpPr>
        <p:spPr>
          <a:xfrm>
            <a:off x="7295521" y="1906709"/>
            <a:ext cx="4473146" cy="1477328"/>
          </a:xfrm>
          <a:prstGeom prst="rect">
            <a:avLst/>
          </a:prstGeom>
          <a:solidFill>
            <a:schemeClr val="accent1">
              <a:lumMod val="40000"/>
              <a:lumOff val="60000"/>
            </a:schemeClr>
          </a:solidFill>
        </p:spPr>
        <p:txBody>
          <a:bodyPr wrap="square">
            <a:spAutoFit/>
          </a:bodyPr>
          <a:lstStyle/>
          <a:p>
            <a:r>
              <a:rPr lang="en-US" b="1" dirty="0">
                <a:latin typeface="Times New Roman" panose="02020603050405020304" pitchFamily="18" charset="0"/>
                <a:cs typeface="Times New Roman" panose="02020603050405020304" pitchFamily="18" charset="0"/>
              </a:rPr>
              <a:t>As per the proposal for future assignments, the dashboard takes API as an input Derived from the machine/deep learning algorithms for multi-label features with an end-to-end </a:t>
            </a:r>
            <a:r>
              <a:rPr lang="en-US" b="1" dirty="0" smtClean="0">
                <a:latin typeface="Times New Roman" panose="02020603050405020304" pitchFamily="18" charset="0"/>
                <a:cs typeface="Times New Roman" panose="02020603050405020304" pitchFamily="18" charset="0"/>
              </a:rPr>
              <a:t>User </a:t>
            </a:r>
            <a:r>
              <a:rPr lang="en-US" b="1" dirty="0">
                <a:latin typeface="Times New Roman" panose="02020603050405020304" pitchFamily="18" charset="0"/>
                <a:cs typeface="Times New Roman" panose="02020603050405020304" pitchFamily="18" charset="0"/>
              </a:rPr>
              <a:t>Interface.</a:t>
            </a:r>
          </a:p>
        </p:txBody>
      </p:sp>
      <p:cxnSp>
        <p:nvCxnSpPr>
          <p:cNvPr id="12" name="Straight Connector 11"/>
          <p:cNvCxnSpPr/>
          <p:nvPr/>
        </p:nvCxnSpPr>
        <p:spPr>
          <a:xfrm rot="5400000">
            <a:off x="4191000" y="3581400"/>
            <a:ext cx="5105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5991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Conclusion and Future Work</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16</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Proposed solutions | Scope for future work</a:t>
            </a:r>
          </a:p>
        </p:txBody>
      </p:sp>
      <p:sp>
        <p:nvSpPr>
          <p:cNvPr id="7" name="Rectangle 6"/>
          <p:cNvSpPr/>
          <p:nvPr/>
        </p:nvSpPr>
        <p:spPr>
          <a:xfrm>
            <a:off x="3276600" y="1447800"/>
            <a:ext cx="8305800" cy="3831818"/>
          </a:xfrm>
          <a:prstGeom prst="rect">
            <a:avLst/>
          </a:prstGeom>
          <a:solidFill>
            <a:schemeClr val="accent1">
              <a:lumMod val="40000"/>
              <a:lumOff val="60000"/>
            </a:schemeClr>
          </a:solidFill>
        </p:spPr>
        <p:txBody>
          <a:bodyPr wrap="square">
            <a:spAutoFit/>
          </a:bodyPr>
          <a:lstStyle/>
          <a:p>
            <a:pPr marL="342900" indent="-342900" algn="just">
              <a:lnSpc>
                <a:spcPct val="150000"/>
              </a:lnSpc>
              <a:buFont typeface="+mj-lt"/>
              <a:buAutoNum type="arabicPeriod"/>
              <a:defRPr/>
            </a:pPr>
            <a:r>
              <a:rPr lang="en-IN" dirty="0" smtClean="0">
                <a:ea typeface="Times New Roman" panose="02020603050405020304" pitchFamily="18" charset="0"/>
              </a:rPr>
              <a:t>Any stock on the stock market can utilize the same procedure as defined in this project to forecast buy or sell choices, which is helpful.</a:t>
            </a:r>
          </a:p>
          <a:p>
            <a:pPr marL="342900" indent="-342900" algn="just">
              <a:lnSpc>
                <a:spcPct val="150000"/>
              </a:lnSpc>
              <a:buFont typeface="+mj-lt"/>
              <a:buAutoNum type="arabicPeriod"/>
              <a:defRPr/>
            </a:pPr>
            <a:r>
              <a:rPr lang="en-US" dirty="0" smtClean="0">
                <a:solidFill>
                  <a:srgbClr val="242424"/>
                </a:solidFill>
              </a:rPr>
              <a:t>Intelligent Automated system on Options </a:t>
            </a:r>
            <a:r>
              <a:rPr lang="en-IN" dirty="0" smtClean="0">
                <a:solidFill>
                  <a:srgbClr val="242424"/>
                </a:solidFill>
              </a:rPr>
              <a:t>Trading would be the next step forward.</a:t>
            </a:r>
            <a:endParaRPr lang="en-IN" dirty="0" smtClean="0">
              <a:ea typeface="Times New Roman" panose="02020603050405020304" pitchFamily="18" charset="0"/>
            </a:endParaRPr>
          </a:p>
          <a:p>
            <a:pPr marL="342900" indent="-342900" algn="just">
              <a:lnSpc>
                <a:spcPct val="150000"/>
              </a:lnSpc>
              <a:buFont typeface="+mj-lt"/>
              <a:buAutoNum type="arabicPeriod"/>
              <a:defRPr/>
            </a:pPr>
            <a:r>
              <a:rPr lang="en-IN" dirty="0" smtClean="0">
                <a:ea typeface="Times New Roman" panose="02020603050405020304" pitchFamily="18" charset="0"/>
              </a:rPr>
              <a:t>In the Future, there is a deployment Dashboard proposed. </a:t>
            </a:r>
            <a:endParaRPr lang="en-US" dirty="0" smtClean="0">
              <a:ea typeface="Times New Roman" panose="02020603050405020304" pitchFamily="18" charset="0"/>
            </a:endParaRPr>
          </a:p>
          <a:p>
            <a:pPr marL="342900" lvl="0" indent="-342900" algn="just">
              <a:lnSpc>
                <a:spcPct val="150000"/>
              </a:lnSpc>
              <a:buFont typeface="+mj-lt"/>
              <a:buAutoNum type="arabicPeriod"/>
              <a:defRPr/>
            </a:pPr>
            <a:r>
              <a:rPr lang="en-IN" dirty="0" smtClean="0">
                <a:solidFill>
                  <a:prstClr val="black"/>
                </a:solidFill>
                <a:ea typeface="Times New Roman" panose="02020603050405020304" pitchFamily="18" charset="0"/>
              </a:rPr>
              <a:t>In future projects, it can be shown how to define Bullish and Bearish regimes using modern machine learning techniques.</a:t>
            </a:r>
          </a:p>
          <a:p>
            <a:pPr marL="342900" lvl="0" indent="-342900" algn="just">
              <a:lnSpc>
                <a:spcPct val="150000"/>
              </a:lnSpc>
              <a:buFont typeface="+mj-lt"/>
              <a:buAutoNum type="arabicPeriod"/>
              <a:defRPr/>
            </a:pPr>
            <a:r>
              <a:rPr lang="en-IN" dirty="0" smtClean="0">
                <a:solidFill>
                  <a:prstClr val="black"/>
                </a:solidFill>
                <a:ea typeface="Times New Roman" panose="02020603050405020304" pitchFamily="18" charset="0"/>
              </a:rPr>
              <a:t>The </a:t>
            </a:r>
            <a:r>
              <a:rPr lang="en-US" dirty="0" smtClean="0">
                <a:solidFill>
                  <a:prstClr val="black"/>
                </a:solidFill>
                <a:ea typeface="Calibri" panose="020F0502020204030204" pitchFamily="34" charset="0"/>
              </a:rPr>
              <a:t>Sentiment Analysis Approach may also be explored  using Text Analytics for predicting stock market returns.</a:t>
            </a:r>
            <a:endParaRPr lang="en-US" dirty="0">
              <a:solidFill>
                <a:prstClr val="black"/>
              </a:solidFill>
              <a:ea typeface="Times New Roman" panose="02020603050405020304" pitchFamily="18" charset="0"/>
            </a:endParaRPr>
          </a:p>
        </p:txBody>
      </p:sp>
      <p:pic>
        <p:nvPicPr>
          <p:cNvPr id="9" name="Picture 8">
            <a:extLst>
              <a:ext uri="{FF2B5EF4-FFF2-40B4-BE49-F238E27FC236}">
                <a16:creationId xmlns:a16="http://schemas.microsoft.com/office/drawing/2014/main" xmlns="" id="{21BAC6B7-2DC4-48F1-8635-549E89D45D38}"/>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94315" y="1619643"/>
            <a:ext cx="3192223" cy="4350328"/>
          </a:xfrm>
          <a:prstGeom prst="rect">
            <a:avLst/>
          </a:prstGeom>
        </p:spPr>
      </p:pic>
      <p:cxnSp>
        <p:nvCxnSpPr>
          <p:cNvPr id="11" name="Straight Connector 10"/>
          <p:cNvCxnSpPr/>
          <p:nvPr/>
        </p:nvCxnSpPr>
        <p:spPr>
          <a:xfrm rot="5400000">
            <a:off x="800100" y="3695700"/>
            <a:ext cx="457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06047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References</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17</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381000" y="990600"/>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Bibliography | Webliography</a:t>
            </a:r>
          </a:p>
        </p:txBody>
      </p:sp>
      <p:sp>
        <p:nvSpPr>
          <p:cNvPr id="7" name="Rectangle 6"/>
          <p:cNvSpPr/>
          <p:nvPr/>
        </p:nvSpPr>
        <p:spPr>
          <a:xfrm>
            <a:off x="228600" y="1371600"/>
            <a:ext cx="11734800" cy="4678204"/>
          </a:xfrm>
          <a:prstGeom prst="rect">
            <a:avLst/>
          </a:prstGeom>
          <a:solidFill>
            <a:schemeClr val="accent1">
              <a:lumMod val="40000"/>
              <a:lumOff val="60000"/>
            </a:schemeClr>
          </a:solidFill>
        </p:spPr>
        <p:txBody>
          <a:bodyPr wrap="square">
            <a:spAutoFit/>
          </a:bodyPr>
          <a:lstStyle/>
          <a:p>
            <a:pPr marL="304800" marR="0" indent="-304800">
              <a:lnSpc>
                <a:spcPct val="150000"/>
              </a:lnSpc>
              <a:spcBef>
                <a:spcPts val="0"/>
              </a:spcBef>
              <a:spcAft>
                <a:spcPts val="0"/>
              </a:spcAft>
            </a:pPr>
            <a:r>
              <a:rPr lang="en-IN" sz="600" dirty="0" smtClean="0">
                <a:ea typeface="Times New Roman" panose="02020603050405020304" pitchFamily="18" charset="0"/>
              </a:rPr>
              <a:t>Al-Bairmani, Z. A. A., &amp; Ismael, A. A. (2021). Using Logistic Regression Model to Study the Most Important Factors Which Affects Diabetes for the Elderly in the City of </a:t>
            </a:r>
            <a:r>
              <a:rPr lang="en-IN" sz="600" dirty="0" err="1" smtClean="0">
                <a:ea typeface="Times New Roman" panose="02020603050405020304" pitchFamily="18" charset="0"/>
              </a:rPr>
              <a:t>Hilla</a:t>
            </a:r>
            <a:r>
              <a:rPr lang="en-IN" sz="600" dirty="0" smtClean="0">
                <a:ea typeface="Times New Roman" panose="02020603050405020304" pitchFamily="18" charset="0"/>
              </a:rPr>
              <a:t> / 2019. </a:t>
            </a:r>
            <a:r>
              <a:rPr lang="en-IN" sz="600" i="1" dirty="0" smtClean="0">
                <a:ea typeface="Times New Roman" panose="02020603050405020304" pitchFamily="18" charset="0"/>
              </a:rPr>
              <a:t>Journal of Physics: Conference Series</a:t>
            </a:r>
            <a:r>
              <a:rPr lang="en-IN" sz="600" dirty="0" smtClean="0">
                <a:ea typeface="Times New Roman" panose="02020603050405020304" pitchFamily="18" charset="0"/>
              </a:rPr>
              <a:t>, </a:t>
            </a:r>
            <a:r>
              <a:rPr lang="en-IN" sz="600" i="1" dirty="0" smtClean="0">
                <a:ea typeface="Times New Roman" panose="02020603050405020304" pitchFamily="18" charset="0"/>
              </a:rPr>
              <a:t>1818</a:t>
            </a:r>
            <a:r>
              <a:rPr lang="en-IN" sz="600" dirty="0" smtClean="0">
                <a:ea typeface="Times New Roman" panose="02020603050405020304" pitchFamily="18" charset="0"/>
              </a:rPr>
              <a:t>(1). https://doi.org/10.1088/1742-6596/1818/1/012016</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Alhomadi, A. (2021). Forecasting stock market prices : A machine learning approach. </a:t>
            </a:r>
            <a:r>
              <a:rPr lang="en-IN" sz="600" i="1" dirty="0" smtClean="0">
                <a:ea typeface="Times New Roman" panose="02020603050405020304" pitchFamily="18" charset="0"/>
              </a:rPr>
              <a:t>Digital Commons</a:t>
            </a:r>
            <a:r>
              <a:rPr lang="en-IN" sz="600" dirty="0" smtClean="0">
                <a:ea typeface="Times New Roman" panose="02020603050405020304" pitchFamily="18" charset="0"/>
              </a:rPr>
              <a:t>, </a:t>
            </a:r>
            <a:r>
              <a:rPr lang="en-IN" sz="600" i="1" dirty="0" smtClean="0">
                <a:ea typeface="Times New Roman" panose="02020603050405020304" pitchFamily="18" charset="0"/>
              </a:rPr>
              <a:t>11</a:t>
            </a:r>
            <a:r>
              <a:rPr lang="en-IN" sz="600" dirty="0" smtClean="0">
                <a:ea typeface="Times New Roman" panose="02020603050405020304" pitchFamily="18" charset="0"/>
              </a:rPr>
              <a:t>(2), 16–36.</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Anjani, T., &amp; Syarif, A. D. (2019). The Effect of Fundamental Analysis on Stock Returns using Data Panels ; Evidence Pharmaceutical Companies listed on IDX. </a:t>
            </a:r>
            <a:r>
              <a:rPr lang="en-IN" sz="600" i="1" dirty="0" smtClean="0">
                <a:ea typeface="Times New Roman" panose="02020603050405020304" pitchFamily="18" charset="0"/>
              </a:rPr>
              <a:t>International Journal of Innovate Science and Research Technology</a:t>
            </a:r>
            <a:r>
              <a:rPr lang="en-IN" sz="600" dirty="0" smtClean="0">
                <a:ea typeface="Times New Roman" panose="02020603050405020304" pitchFamily="18" charset="0"/>
              </a:rPr>
              <a:t>, </a:t>
            </a:r>
            <a:r>
              <a:rPr lang="en-IN" sz="600" i="1" dirty="0" smtClean="0">
                <a:ea typeface="Times New Roman" panose="02020603050405020304" pitchFamily="18" charset="0"/>
              </a:rPr>
              <a:t>4</a:t>
            </a:r>
            <a:r>
              <a:rPr lang="en-IN" sz="600" dirty="0" smtClean="0">
                <a:ea typeface="Times New Roman" panose="02020603050405020304" pitchFamily="18" charset="0"/>
              </a:rPr>
              <a:t>(7), 500–505.</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Cornellius </a:t>
            </a:r>
            <a:r>
              <a:rPr lang="en-IN" sz="600" dirty="0" err="1" smtClean="0">
                <a:ea typeface="Times New Roman" panose="02020603050405020304" pitchFamily="18" charset="0"/>
              </a:rPr>
              <a:t>Yudha</a:t>
            </a:r>
            <a:r>
              <a:rPr lang="en-IN" sz="600" dirty="0" smtClean="0">
                <a:ea typeface="Times New Roman" panose="02020603050405020304" pitchFamily="18" charset="0"/>
              </a:rPr>
              <a:t> </a:t>
            </a:r>
            <a:r>
              <a:rPr lang="en-IN" sz="600" dirty="0" err="1" smtClean="0">
                <a:ea typeface="Times New Roman" panose="02020603050405020304" pitchFamily="18" charset="0"/>
              </a:rPr>
              <a:t>Wijaya</a:t>
            </a:r>
            <a:r>
              <a:rPr lang="en-IN" sz="600" dirty="0" smtClean="0">
                <a:ea typeface="Times New Roman" panose="02020603050405020304" pitchFamily="18" charset="0"/>
              </a:rPr>
              <a:t>. (2021). </a:t>
            </a:r>
            <a:r>
              <a:rPr lang="en-IN" sz="600" i="1" dirty="0" smtClean="0">
                <a:ea typeface="Times New Roman" panose="02020603050405020304" pitchFamily="18" charset="0"/>
              </a:rPr>
              <a:t>CRISP-DM Methodology For Your First Data Science Project</a:t>
            </a:r>
            <a:r>
              <a:rPr lang="en-IN" sz="600" dirty="0" smtClean="0">
                <a:ea typeface="Times New Roman" panose="02020603050405020304" pitchFamily="18" charset="0"/>
              </a:rPr>
              <a:t>. https://towardsdatascience.com/crisp-dm-methodology-for-your-first-data-science-project-769f35e0346c</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Dahham, A. Z. D., &amp; Ibrahim, A. A. (2020). Effects of Volatility and Trend Indicator for Improving Price Prediction of </a:t>
            </a:r>
            <a:r>
              <a:rPr lang="en-IN" sz="600" dirty="0" err="1" smtClean="0">
                <a:ea typeface="Times New Roman" panose="02020603050405020304" pitchFamily="18" charset="0"/>
              </a:rPr>
              <a:t>Cryptocurrency</a:t>
            </a:r>
            <a:r>
              <a:rPr lang="en-IN" sz="600" dirty="0" smtClean="0">
                <a:ea typeface="Times New Roman" panose="02020603050405020304" pitchFamily="18" charset="0"/>
              </a:rPr>
              <a:t>. </a:t>
            </a:r>
            <a:r>
              <a:rPr lang="en-IN" sz="600" i="1" dirty="0" smtClean="0">
                <a:ea typeface="Times New Roman" panose="02020603050405020304" pitchFamily="18" charset="0"/>
              </a:rPr>
              <a:t>IOP Conference Series: Materials Science and Engineering</a:t>
            </a:r>
            <a:r>
              <a:rPr lang="en-IN" sz="600" dirty="0" smtClean="0">
                <a:ea typeface="Times New Roman" panose="02020603050405020304" pitchFamily="18" charset="0"/>
              </a:rPr>
              <a:t>, </a:t>
            </a:r>
            <a:r>
              <a:rPr lang="en-IN" sz="600" i="1" dirty="0" smtClean="0">
                <a:ea typeface="Times New Roman" panose="02020603050405020304" pitchFamily="18" charset="0"/>
              </a:rPr>
              <a:t>928</a:t>
            </a:r>
            <a:r>
              <a:rPr lang="en-IN" sz="600" dirty="0" smtClean="0">
                <a:ea typeface="Times New Roman" panose="02020603050405020304" pitchFamily="18" charset="0"/>
              </a:rPr>
              <a:t>(3). https://doi.org/10.1088/1757-899X/928/3/032043</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Dar, A. N. (2021). PRINCIPAL COMPONENT ANALYSIS (PCA) (Using Eigen Decomposition). </a:t>
            </a:r>
            <a:r>
              <a:rPr lang="en-IN" sz="600" i="1" dirty="0" err="1" smtClean="0">
                <a:ea typeface="Times New Roman" panose="02020603050405020304" pitchFamily="18" charset="0"/>
              </a:rPr>
              <a:t>Gsj</a:t>
            </a:r>
            <a:r>
              <a:rPr lang="en-IN" sz="600" dirty="0" smtClean="0">
                <a:ea typeface="Times New Roman" panose="02020603050405020304" pitchFamily="18" charset="0"/>
              </a:rPr>
              <a:t>, </a:t>
            </a:r>
            <a:r>
              <a:rPr lang="en-IN" sz="600" i="1" dirty="0" smtClean="0">
                <a:ea typeface="Times New Roman" panose="02020603050405020304" pitchFamily="18" charset="0"/>
              </a:rPr>
              <a:t>9</a:t>
            </a:r>
            <a:r>
              <a:rPr lang="en-IN" sz="600" dirty="0" smtClean="0">
                <a:ea typeface="Times New Roman" panose="02020603050405020304" pitchFamily="18" charset="0"/>
              </a:rPr>
              <a:t>(7), 240–252. www.globalscientificjournal.com</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Elbialy, B. A. (2019). The Effect of Using Technical and Fundamental Analysis on the Effectiveness of Investment Decisions of Traders on the Egyptian Stock Exchange. </a:t>
            </a:r>
            <a:r>
              <a:rPr lang="en-IN" sz="600" i="1" dirty="0" smtClean="0">
                <a:ea typeface="Times New Roman" panose="02020603050405020304" pitchFamily="18" charset="0"/>
              </a:rPr>
              <a:t>International Journal of Applied Engineering Research</a:t>
            </a:r>
            <a:r>
              <a:rPr lang="en-IN" sz="600" dirty="0" smtClean="0">
                <a:ea typeface="Times New Roman" panose="02020603050405020304" pitchFamily="18" charset="0"/>
              </a:rPr>
              <a:t>, </a:t>
            </a:r>
            <a:r>
              <a:rPr lang="en-IN" sz="600" i="1" dirty="0" smtClean="0">
                <a:ea typeface="Times New Roman" panose="02020603050405020304" pitchFamily="18" charset="0"/>
              </a:rPr>
              <a:t>14</a:t>
            </a:r>
            <a:r>
              <a:rPr lang="en-IN" sz="600" dirty="0" smtClean="0">
                <a:ea typeface="Times New Roman" panose="02020603050405020304" pitchFamily="18" charset="0"/>
              </a:rPr>
              <a:t>(24), 4492–4501. http://www.ripublication.com</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Faijareon, C., &amp; Sornil, O. (2019). Evolving and combining technical indicators to generate trading strategies. </a:t>
            </a:r>
            <a:r>
              <a:rPr lang="en-IN" sz="600" i="1" dirty="0" smtClean="0">
                <a:ea typeface="Times New Roman" panose="02020603050405020304" pitchFamily="18" charset="0"/>
              </a:rPr>
              <a:t>Journal of Physics: Conference Series</a:t>
            </a:r>
            <a:r>
              <a:rPr lang="en-IN" sz="600" dirty="0" smtClean="0">
                <a:ea typeface="Times New Roman" panose="02020603050405020304" pitchFamily="18" charset="0"/>
              </a:rPr>
              <a:t>, </a:t>
            </a:r>
            <a:r>
              <a:rPr lang="en-IN" sz="600" i="1" dirty="0" smtClean="0">
                <a:ea typeface="Times New Roman" panose="02020603050405020304" pitchFamily="18" charset="0"/>
              </a:rPr>
              <a:t>1195</a:t>
            </a:r>
            <a:r>
              <a:rPr lang="en-IN" sz="600" dirty="0" smtClean="0">
                <a:ea typeface="Times New Roman" panose="02020603050405020304" pitchFamily="18" charset="0"/>
              </a:rPr>
              <a:t>(1). https://doi.org/10.1088/1742-6596/1195/1/012010</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Hafeez, M. A., Rashid, M., Tariq, H., </a:t>
            </a:r>
            <a:r>
              <a:rPr lang="en-IN" sz="600" dirty="0" err="1" smtClean="0">
                <a:ea typeface="Times New Roman" panose="02020603050405020304" pitchFamily="18" charset="0"/>
              </a:rPr>
              <a:t>Abideen</a:t>
            </a:r>
            <a:r>
              <a:rPr lang="en-IN" sz="600" dirty="0" smtClean="0">
                <a:ea typeface="Times New Roman" panose="02020603050405020304" pitchFamily="18" charset="0"/>
              </a:rPr>
              <a:t>, Z. U., </a:t>
            </a:r>
            <a:r>
              <a:rPr lang="en-IN" sz="600" dirty="0" err="1" smtClean="0">
                <a:ea typeface="Times New Roman" panose="02020603050405020304" pitchFamily="18" charset="0"/>
              </a:rPr>
              <a:t>Alotaibi</a:t>
            </a:r>
            <a:r>
              <a:rPr lang="en-IN" sz="600" dirty="0" smtClean="0">
                <a:ea typeface="Times New Roman" panose="02020603050405020304" pitchFamily="18" charset="0"/>
              </a:rPr>
              <a:t>, S. S., &amp; </a:t>
            </a:r>
            <a:r>
              <a:rPr lang="en-IN" sz="600" dirty="0" err="1" smtClean="0">
                <a:ea typeface="Times New Roman" panose="02020603050405020304" pitchFamily="18" charset="0"/>
              </a:rPr>
              <a:t>Sinky</a:t>
            </a:r>
            <a:r>
              <a:rPr lang="en-IN" sz="600" dirty="0" smtClean="0">
                <a:ea typeface="Times New Roman" panose="02020603050405020304" pitchFamily="18" charset="0"/>
              </a:rPr>
              <a:t>, M. H. (2021). Performance improvement of decision tree: A robust classifier using </a:t>
            </a:r>
            <a:r>
              <a:rPr lang="en-IN" sz="600" dirty="0" err="1" smtClean="0">
                <a:ea typeface="Times New Roman" panose="02020603050405020304" pitchFamily="18" charset="0"/>
              </a:rPr>
              <a:t>tabu</a:t>
            </a:r>
            <a:r>
              <a:rPr lang="en-IN" sz="600" dirty="0" smtClean="0">
                <a:ea typeface="Times New Roman" panose="02020603050405020304" pitchFamily="18" charset="0"/>
              </a:rPr>
              <a:t> search algorithm. </a:t>
            </a:r>
            <a:r>
              <a:rPr lang="en-IN" sz="600" i="1" dirty="0" smtClean="0">
                <a:ea typeface="Times New Roman" panose="02020603050405020304" pitchFamily="18" charset="0"/>
              </a:rPr>
              <a:t>Applied Sciences (Switzerland)</a:t>
            </a:r>
            <a:r>
              <a:rPr lang="en-IN" sz="600" dirty="0" smtClean="0">
                <a:ea typeface="Times New Roman" panose="02020603050405020304" pitchFamily="18" charset="0"/>
              </a:rPr>
              <a:t>, </a:t>
            </a:r>
            <a:r>
              <a:rPr lang="en-IN" sz="600" i="1" dirty="0" smtClean="0">
                <a:ea typeface="Times New Roman" panose="02020603050405020304" pitchFamily="18" charset="0"/>
              </a:rPr>
              <a:t>11</a:t>
            </a:r>
            <a:r>
              <a:rPr lang="en-IN" sz="600" dirty="0" smtClean="0">
                <a:ea typeface="Times New Roman" panose="02020603050405020304" pitchFamily="18" charset="0"/>
              </a:rPr>
              <a:t>(15). https://doi.org/10.3390/app11156728</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Hansen, K. B. (2020). The virtue of simplicity: On machine learning models in algorithmic trading. </a:t>
            </a:r>
            <a:r>
              <a:rPr lang="en-IN" sz="600" i="1" dirty="0" smtClean="0">
                <a:ea typeface="Times New Roman" panose="02020603050405020304" pitchFamily="18" charset="0"/>
              </a:rPr>
              <a:t>Big Data and Society</a:t>
            </a:r>
            <a:r>
              <a:rPr lang="en-IN" sz="600" dirty="0" smtClean="0">
                <a:ea typeface="Times New Roman" panose="02020603050405020304" pitchFamily="18" charset="0"/>
              </a:rPr>
              <a:t>, </a:t>
            </a:r>
            <a:r>
              <a:rPr lang="en-IN" sz="600" i="1" dirty="0" smtClean="0">
                <a:ea typeface="Times New Roman" panose="02020603050405020304" pitchFamily="18" charset="0"/>
              </a:rPr>
              <a:t>7</a:t>
            </a:r>
            <a:r>
              <a:rPr lang="en-IN" sz="600" dirty="0" smtClean="0">
                <a:ea typeface="Times New Roman" panose="02020603050405020304" pitchFamily="18" charset="0"/>
              </a:rPr>
              <a:t>(1). https://doi.org/10.1177/2053951720926558</a:t>
            </a:r>
            <a:endParaRPr lang="en-US" sz="600" dirty="0" smtClean="0">
              <a:ea typeface="Times New Roman" panose="02020603050405020304" pitchFamily="18" charset="0"/>
            </a:endParaRPr>
          </a:p>
          <a:p>
            <a:r>
              <a:rPr lang="en-IN" sz="600" dirty="0" smtClean="0">
                <a:ea typeface="Times New Roman" panose="02020603050405020304" pitchFamily="18" charset="0"/>
              </a:rPr>
              <a:t>Huang, Y., </a:t>
            </a:r>
            <a:r>
              <a:rPr lang="en-IN" sz="600" dirty="0" err="1" smtClean="0">
                <a:ea typeface="Times New Roman" panose="02020603050405020304" pitchFamily="18" charset="0"/>
              </a:rPr>
              <a:t>Capretz</a:t>
            </a:r>
            <a:r>
              <a:rPr lang="en-IN" sz="600" dirty="0" smtClean="0">
                <a:ea typeface="Times New Roman" panose="02020603050405020304" pitchFamily="18" charset="0"/>
              </a:rPr>
              <a:t>, L. F., &amp; Ho, D. (2021). Machine Learning for Stock Prediction Based on Fundamental Analysis. </a:t>
            </a:r>
            <a:r>
              <a:rPr lang="en-IN" sz="600" i="1" dirty="0" smtClean="0">
                <a:ea typeface="Times New Roman" panose="02020603050405020304" pitchFamily="18" charset="0"/>
              </a:rPr>
              <a:t>2021 IEEE Symposium Series on Computational Intelligence, SSCI </a:t>
            </a:r>
          </a:p>
          <a:p>
            <a:pPr marL="304800" marR="0" indent="-304800">
              <a:lnSpc>
                <a:spcPct val="150000"/>
              </a:lnSpc>
              <a:spcBef>
                <a:spcPts val="0"/>
              </a:spcBef>
              <a:spcAft>
                <a:spcPts val="0"/>
              </a:spcAft>
            </a:pPr>
            <a:r>
              <a:rPr lang="en-IN" sz="600" i="1" dirty="0" smtClean="0">
                <a:ea typeface="Times New Roman" panose="02020603050405020304" pitchFamily="18" charset="0"/>
              </a:rPr>
              <a:t> 2021 - Proceedings</a:t>
            </a:r>
            <a:r>
              <a:rPr lang="en-IN" sz="600" dirty="0" smtClean="0">
                <a:ea typeface="Times New Roman" panose="02020603050405020304" pitchFamily="18" charset="0"/>
              </a:rPr>
              <a:t>. https://doi.org/10.1109/SSCI50451.2021.9660134</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Jena, M., &amp; Dehuri, S. (2020). Decision tree for classification and regression: A state-of-the art review. </a:t>
            </a:r>
            <a:r>
              <a:rPr lang="en-IN" sz="600" i="1" dirty="0" err="1" smtClean="0">
                <a:ea typeface="Times New Roman" panose="02020603050405020304" pitchFamily="18" charset="0"/>
              </a:rPr>
              <a:t>Informatica</a:t>
            </a:r>
            <a:r>
              <a:rPr lang="en-IN" sz="600" i="1" dirty="0" smtClean="0">
                <a:ea typeface="Times New Roman" panose="02020603050405020304" pitchFamily="18" charset="0"/>
              </a:rPr>
              <a:t> (Slovenia)</a:t>
            </a:r>
            <a:r>
              <a:rPr lang="en-IN" sz="600" dirty="0" smtClean="0">
                <a:ea typeface="Times New Roman" panose="02020603050405020304" pitchFamily="18" charset="0"/>
              </a:rPr>
              <a:t>, </a:t>
            </a:r>
            <a:r>
              <a:rPr lang="en-IN" sz="600" i="1" dirty="0" smtClean="0">
                <a:ea typeface="Times New Roman" panose="02020603050405020304" pitchFamily="18" charset="0"/>
              </a:rPr>
              <a:t>44</a:t>
            </a:r>
            <a:r>
              <a:rPr lang="en-IN" sz="600" dirty="0" smtClean="0">
                <a:ea typeface="Times New Roman" panose="02020603050405020304" pitchFamily="18" charset="0"/>
              </a:rPr>
              <a:t>(4), 405–420. https://doi.org/10.31449/INF.V44I4.3023</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Kimbonguila, A., Matos, L., Petit, J., </a:t>
            </a:r>
            <a:r>
              <a:rPr lang="en-IN" sz="600" dirty="0" err="1" smtClean="0">
                <a:ea typeface="Times New Roman" panose="02020603050405020304" pitchFamily="18" charset="0"/>
              </a:rPr>
              <a:t>Scher</a:t>
            </a:r>
            <a:r>
              <a:rPr lang="en-IN" sz="600" dirty="0" smtClean="0">
                <a:ea typeface="Times New Roman" panose="02020603050405020304" pitchFamily="18" charset="0"/>
              </a:rPr>
              <a:t>, J., &amp; </a:t>
            </a:r>
            <a:r>
              <a:rPr lang="en-IN" sz="600" dirty="0" err="1" smtClean="0">
                <a:ea typeface="Times New Roman" panose="02020603050405020304" pitchFamily="18" charset="0"/>
              </a:rPr>
              <a:t>Nzikou</a:t>
            </a:r>
            <a:r>
              <a:rPr lang="en-IN" sz="600" dirty="0" smtClean="0">
                <a:ea typeface="Times New Roman" panose="02020603050405020304" pitchFamily="18" charset="0"/>
              </a:rPr>
              <a:t>, J.-M. (2019). Effect of Physical Treatment on the Physicochemical, Rheological and Functional Properties of Yam Meal of the Cultivar “</a:t>
            </a:r>
            <a:r>
              <a:rPr lang="en-IN" sz="600" dirty="0" err="1" smtClean="0">
                <a:ea typeface="Times New Roman" panose="02020603050405020304" pitchFamily="18" charset="0"/>
              </a:rPr>
              <a:t>Ngumvu</a:t>
            </a:r>
            <a:r>
              <a:rPr lang="en-IN" sz="600" dirty="0" smtClean="0">
                <a:ea typeface="Times New Roman" panose="02020603050405020304" pitchFamily="18" charset="0"/>
              </a:rPr>
              <a:t>” From </a:t>
            </a:r>
            <a:r>
              <a:rPr lang="en-IN" sz="600" dirty="0" err="1" smtClean="0">
                <a:ea typeface="Times New Roman" panose="02020603050405020304" pitchFamily="18" charset="0"/>
              </a:rPr>
              <a:t>Dioscorea</a:t>
            </a:r>
            <a:r>
              <a:rPr lang="en-IN" sz="600" dirty="0" smtClean="0">
                <a:ea typeface="Times New Roman" panose="02020603050405020304" pitchFamily="18" charset="0"/>
              </a:rPr>
              <a:t> </a:t>
            </a:r>
            <a:r>
              <a:rPr lang="en-IN" sz="600" dirty="0" err="1" smtClean="0">
                <a:ea typeface="Times New Roman" panose="02020603050405020304" pitchFamily="18" charset="0"/>
              </a:rPr>
              <a:t>Alata</a:t>
            </a:r>
            <a:r>
              <a:rPr lang="en-IN" sz="600" dirty="0" smtClean="0">
                <a:ea typeface="Times New Roman" panose="02020603050405020304" pitchFamily="18" charset="0"/>
              </a:rPr>
              <a:t> L. of Congo. </a:t>
            </a:r>
            <a:r>
              <a:rPr lang="en-IN" sz="600" i="1" dirty="0" smtClean="0">
                <a:ea typeface="Times New Roman" panose="02020603050405020304" pitchFamily="18" charset="0"/>
              </a:rPr>
              <a:t>International Journal of Recent Scientific Research</a:t>
            </a:r>
            <a:r>
              <a:rPr lang="en-IN" sz="600" dirty="0" smtClean="0">
                <a:ea typeface="Times New Roman" panose="02020603050405020304" pitchFamily="18" charset="0"/>
              </a:rPr>
              <a:t>, </a:t>
            </a:r>
            <a:r>
              <a:rPr lang="en-IN" sz="600" i="1" dirty="0" smtClean="0">
                <a:ea typeface="Times New Roman" panose="02020603050405020304" pitchFamily="18" charset="0"/>
              </a:rPr>
              <a:t>10</a:t>
            </a:r>
            <a:r>
              <a:rPr lang="en-IN" sz="600" dirty="0" smtClean="0">
                <a:ea typeface="Times New Roman" panose="02020603050405020304" pitchFamily="18" charset="0"/>
              </a:rPr>
              <a:t>, 30693–30695. https://doi.org/10.24327/IJRSR</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Magner, N., Lavin, J. F., Valle, M., &amp; Hardy, N. (2021). The predictive power of stock market’s expectations volatility: A financial synchronization phenomenon. </a:t>
            </a:r>
            <a:r>
              <a:rPr lang="en-IN" sz="600" i="1" dirty="0" err="1" smtClean="0">
                <a:ea typeface="Times New Roman" panose="02020603050405020304" pitchFamily="18" charset="0"/>
              </a:rPr>
              <a:t>PLoS</a:t>
            </a:r>
            <a:r>
              <a:rPr lang="en-IN" sz="600" i="1" dirty="0" smtClean="0">
                <a:ea typeface="Times New Roman" panose="02020603050405020304" pitchFamily="18" charset="0"/>
              </a:rPr>
              <a:t> ONE</a:t>
            </a:r>
            <a:r>
              <a:rPr lang="en-IN" sz="600" dirty="0" smtClean="0">
                <a:ea typeface="Times New Roman" panose="02020603050405020304" pitchFamily="18" charset="0"/>
              </a:rPr>
              <a:t>, </a:t>
            </a:r>
            <a:r>
              <a:rPr lang="en-IN" sz="600" i="1" dirty="0" smtClean="0">
                <a:ea typeface="Times New Roman" panose="02020603050405020304" pitchFamily="18" charset="0"/>
              </a:rPr>
              <a:t>16</a:t>
            </a:r>
            <a:r>
              <a:rPr lang="en-IN" sz="600" dirty="0" smtClean="0">
                <a:ea typeface="Times New Roman" panose="02020603050405020304" pitchFamily="18" charset="0"/>
              </a:rPr>
              <a:t>(5 May), 1–21. https://doi.org/10.1371/journal.pone.0250846</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Markoulidakis, I., </a:t>
            </a:r>
            <a:r>
              <a:rPr lang="en-IN" sz="600" dirty="0" err="1" smtClean="0">
                <a:ea typeface="Times New Roman" panose="02020603050405020304" pitchFamily="18" charset="0"/>
              </a:rPr>
              <a:t>Kopsiaftis</a:t>
            </a:r>
            <a:r>
              <a:rPr lang="en-IN" sz="600" dirty="0" smtClean="0">
                <a:ea typeface="Times New Roman" panose="02020603050405020304" pitchFamily="18" charset="0"/>
              </a:rPr>
              <a:t>, G., Rallis, I., &amp; </a:t>
            </a:r>
            <a:r>
              <a:rPr lang="en-IN" sz="600" dirty="0" err="1" smtClean="0">
                <a:ea typeface="Times New Roman" panose="02020603050405020304" pitchFamily="18" charset="0"/>
              </a:rPr>
              <a:t>Georgoulas</a:t>
            </a:r>
            <a:r>
              <a:rPr lang="en-IN" sz="600" dirty="0" smtClean="0">
                <a:ea typeface="Times New Roman" panose="02020603050405020304" pitchFamily="18" charset="0"/>
              </a:rPr>
              <a:t>, I. (2021). Multi-Class Confusion Matrix Reduction method and its application on Net Promoter Score classification problem. </a:t>
            </a:r>
            <a:r>
              <a:rPr lang="en-IN" sz="600" i="1" dirty="0" smtClean="0">
                <a:ea typeface="Times New Roman" panose="02020603050405020304" pitchFamily="18" charset="0"/>
              </a:rPr>
              <a:t>ACM International Conference Proceeding Series</a:t>
            </a:r>
            <a:r>
              <a:rPr lang="en-IN" sz="600" dirty="0" smtClean="0">
                <a:ea typeface="Times New Roman" panose="02020603050405020304" pitchFamily="18" charset="0"/>
              </a:rPr>
              <a:t>, 412–419. https://doi.org/10.1145/3453892.3461323</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Mohapatra, S., &amp; Misra, A. K. (2020). Momentum returns: A portfolio-based empirical study to establish evidence, factors and profitability in Indian stock market. </a:t>
            </a:r>
            <a:r>
              <a:rPr lang="en-IN" sz="600" i="1" dirty="0" smtClean="0">
                <a:ea typeface="Times New Roman" panose="02020603050405020304" pitchFamily="18" charset="0"/>
              </a:rPr>
              <a:t>IIMB Management Review</a:t>
            </a:r>
            <a:r>
              <a:rPr lang="en-IN" sz="600" dirty="0" smtClean="0">
                <a:ea typeface="Times New Roman" panose="02020603050405020304" pitchFamily="18" charset="0"/>
              </a:rPr>
              <a:t>, </a:t>
            </a:r>
            <a:r>
              <a:rPr lang="en-IN" sz="600" i="1" dirty="0" smtClean="0">
                <a:ea typeface="Times New Roman" panose="02020603050405020304" pitchFamily="18" charset="0"/>
              </a:rPr>
              <a:t>32</a:t>
            </a:r>
            <a:r>
              <a:rPr lang="en-IN" sz="600" dirty="0" smtClean="0">
                <a:ea typeface="Times New Roman" panose="02020603050405020304" pitchFamily="18" charset="0"/>
              </a:rPr>
              <a:t>(1), 75–84. https://doi.org/10.1016/j.iimb.2019.07.007</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moneycontrol. (</a:t>
            </a:r>
            <a:r>
              <a:rPr lang="en-IN" sz="600" dirty="0" err="1" smtClean="0">
                <a:ea typeface="Times New Roman" panose="02020603050405020304" pitchFamily="18" charset="0"/>
              </a:rPr>
              <a:t>n.d</a:t>
            </a:r>
            <a:r>
              <a:rPr lang="en-IN" sz="600" dirty="0" smtClean="0">
                <a:ea typeface="Times New Roman" panose="02020603050405020304" pitchFamily="18" charset="0"/>
              </a:rPr>
              <a:t>.). </a:t>
            </a:r>
            <a:r>
              <a:rPr lang="en-IN" sz="600" i="1" dirty="0" smtClean="0">
                <a:ea typeface="Times New Roman" panose="02020603050405020304" pitchFamily="18" charset="0"/>
              </a:rPr>
              <a:t>HDFC Bank </a:t>
            </a:r>
            <a:r>
              <a:rPr lang="en-IN" sz="600" i="1" dirty="0" err="1" smtClean="0">
                <a:ea typeface="Times New Roman" panose="02020603050405020304" pitchFamily="18" charset="0"/>
              </a:rPr>
              <a:t>Ltd.TECHNICALS</a:t>
            </a:r>
            <a:r>
              <a:rPr lang="en-IN" sz="600" dirty="0" smtClean="0">
                <a:ea typeface="Times New Roman" panose="02020603050405020304" pitchFamily="18" charset="0"/>
              </a:rPr>
              <a:t>. https://www.moneycontrol.com/technical-analysis/hdfcbank/HDF01/weekly</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Mukerji, P., Chung, C., Walsh, T., &amp; </a:t>
            </a:r>
            <a:r>
              <a:rPr lang="en-IN" sz="600" dirty="0" err="1" smtClean="0">
                <a:ea typeface="Times New Roman" panose="02020603050405020304" pitchFamily="18" charset="0"/>
              </a:rPr>
              <a:t>Xiong</a:t>
            </a:r>
            <a:r>
              <a:rPr lang="en-IN" sz="600" dirty="0" smtClean="0">
                <a:ea typeface="Times New Roman" panose="02020603050405020304" pitchFamily="18" charset="0"/>
              </a:rPr>
              <a:t>, B. (2019). The Impact of Algorithmic Trading in a Simulated Asset Market. </a:t>
            </a:r>
            <a:r>
              <a:rPr lang="en-IN" sz="600" i="1" dirty="0" smtClean="0">
                <a:ea typeface="Times New Roman" panose="02020603050405020304" pitchFamily="18" charset="0"/>
              </a:rPr>
              <a:t>Journal of Risk and Financial Management</a:t>
            </a:r>
            <a:r>
              <a:rPr lang="en-IN" sz="600" dirty="0" smtClean="0">
                <a:ea typeface="Times New Roman" panose="02020603050405020304" pitchFamily="18" charset="0"/>
              </a:rPr>
              <a:t>, </a:t>
            </a:r>
            <a:r>
              <a:rPr lang="en-IN" sz="600" i="1" dirty="0" smtClean="0">
                <a:ea typeface="Times New Roman" panose="02020603050405020304" pitchFamily="18" charset="0"/>
              </a:rPr>
              <a:t>12</a:t>
            </a:r>
            <a:r>
              <a:rPr lang="en-IN" sz="600" dirty="0" smtClean="0">
                <a:ea typeface="Times New Roman" panose="02020603050405020304" pitchFamily="18" charset="0"/>
              </a:rPr>
              <a:t>(2), 68. https://doi.org/10.3390/jrfm12020068</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Omta, W. A., van </a:t>
            </a:r>
            <a:r>
              <a:rPr lang="en-IN" sz="600" dirty="0" err="1" smtClean="0">
                <a:ea typeface="Times New Roman" panose="02020603050405020304" pitchFamily="18" charset="0"/>
              </a:rPr>
              <a:t>Heesbeen</a:t>
            </a:r>
            <a:r>
              <a:rPr lang="en-IN" sz="600" dirty="0" smtClean="0">
                <a:ea typeface="Times New Roman" panose="02020603050405020304" pitchFamily="18" charset="0"/>
              </a:rPr>
              <a:t>, R. G., </a:t>
            </a:r>
            <a:r>
              <a:rPr lang="en-IN" sz="600" dirty="0" err="1" smtClean="0">
                <a:ea typeface="Times New Roman" panose="02020603050405020304" pitchFamily="18" charset="0"/>
              </a:rPr>
              <a:t>Shen</a:t>
            </a:r>
            <a:r>
              <a:rPr lang="en-IN" sz="600" dirty="0" smtClean="0">
                <a:ea typeface="Times New Roman" panose="02020603050405020304" pitchFamily="18" charset="0"/>
              </a:rPr>
              <a:t>, I., de Nobel, J., </a:t>
            </a:r>
            <a:r>
              <a:rPr lang="en-IN" sz="600" dirty="0" err="1" smtClean="0">
                <a:ea typeface="Times New Roman" panose="02020603050405020304" pitchFamily="18" charset="0"/>
              </a:rPr>
              <a:t>Robers</a:t>
            </a:r>
            <a:r>
              <a:rPr lang="en-IN" sz="600" dirty="0" smtClean="0">
                <a:ea typeface="Times New Roman" panose="02020603050405020304" pitchFamily="18" charset="0"/>
              </a:rPr>
              <a:t>, D., van </a:t>
            </a:r>
            <a:r>
              <a:rPr lang="en-IN" sz="600" dirty="0" err="1" smtClean="0">
                <a:ea typeface="Times New Roman" panose="02020603050405020304" pitchFamily="18" charset="0"/>
              </a:rPr>
              <a:t>der</a:t>
            </a:r>
            <a:r>
              <a:rPr lang="en-IN" sz="600" dirty="0" smtClean="0">
                <a:ea typeface="Times New Roman" panose="02020603050405020304" pitchFamily="18" charset="0"/>
              </a:rPr>
              <a:t> </a:t>
            </a:r>
            <a:r>
              <a:rPr lang="en-IN" sz="600" dirty="0" err="1" smtClean="0">
                <a:ea typeface="Times New Roman" panose="02020603050405020304" pitchFamily="18" charset="0"/>
              </a:rPr>
              <a:t>Velden</a:t>
            </a:r>
            <a:r>
              <a:rPr lang="en-IN" sz="600" dirty="0" smtClean="0">
                <a:ea typeface="Times New Roman" panose="02020603050405020304" pitchFamily="18" charset="0"/>
              </a:rPr>
              <a:t>, L. M., </a:t>
            </a:r>
            <a:r>
              <a:rPr lang="en-IN" sz="600" dirty="0" err="1" smtClean="0">
                <a:ea typeface="Times New Roman" panose="02020603050405020304" pitchFamily="18" charset="0"/>
              </a:rPr>
              <a:t>Medema</a:t>
            </a:r>
            <a:r>
              <a:rPr lang="en-IN" sz="600" dirty="0" smtClean="0">
                <a:ea typeface="Times New Roman" panose="02020603050405020304" pitchFamily="18" charset="0"/>
              </a:rPr>
              <a:t>, R. H., </a:t>
            </a:r>
            <a:r>
              <a:rPr lang="en-IN" sz="600" dirty="0" err="1" smtClean="0">
                <a:ea typeface="Times New Roman" panose="02020603050405020304" pitchFamily="18" charset="0"/>
              </a:rPr>
              <a:t>Siebes</a:t>
            </a:r>
            <a:r>
              <a:rPr lang="en-IN" sz="600" dirty="0" smtClean="0">
                <a:ea typeface="Times New Roman" panose="02020603050405020304" pitchFamily="18" charset="0"/>
              </a:rPr>
              <a:t>, A. P. J. M., </a:t>
            </a:r>
            <a:r>
              <a:rPr lang="en-IN" sz="600" dirty="0" err="1" smtClean="0">
                <a:ea typeface="Times New Roman" panose="02020603050405020304" pitchFamily="18" charset="0"/>
              </a:rPr>
              <a:t>Feelders</a:t>
            </a:r>
            <a:r>
              <a:rPr lang="en-IN" sz="600" dirty="0" smtClean="0">
                <a:ea typeface="Times New Roman" panose="02020603050405020304" pitchFamily="18" charset="0"/>
              </a:rPr>
              <a:t>, A. J., </a:t>
            </a:r>
            <a:r>
              <a:rPr lang="en-IN" sz="600" dirty="0" err="1" smtClean="0">
                <a:ea typeface="Times New Roman" panose="02020603050405020304" pitchFamily="18" charset="0"/>
              </a:rPr>
              <a:t>Brinkkemper</a:t>
            </a:r>
            <a:r>
              <a:rPr lang="en-IN" sz="600" dirty="0" smtClean="0">
                <a:ea typeface="Times New Roman" panose="02020603050405020304" pitchFamily="18" charset="0"/>
              </a:rPr>
              <a:t>, S., </a:t>
            </a:r>
            <a:r>
              <a:rPr lang="en-IN" sz="600" dirty="0" err="1" smtClean="0">
                <a:ea typeface="Times New Roman" panose="02020603050405020304" pitchFamily="18" charset="0"/>
              </a:rPr>
              <a:t>Klumperman</a:t>
            </a:r>
            <a:r>
              <a:rPr lang="en-IN" sz="600" dirty="0" smtClean="0">
                <a:ea typeface="Times New Roman" panose="02020603050405020304" pitchFamily="18" charset="0"/>
              </a:rPr>
              <a:t>, J. S., </a:t>
            </a:r>
            <a:r>
              <a:rPr lang="en-IN" sz="600" dirty="0" err="1" smtClean="0">
                <a:ea typeface="Times New Roman" panose="02020603050405020304" pitchFamily="18" charset="0"/>
              </a:rPr>
              <a:t>Spruit</a:t>
            </a:r>
            <a:r>
              <a:rPr lang="en-IN" sz="600" dirty="0" smtClean="0">
                <a:ea typeface="Times New Roman" panose="02020603050405020304" pitchFamily="18" charset="0"/>
              </a:rPr>
              <a:t>, M. R., </a:t>
            </a:r>
            <a:r>
              <a:rPr lang="en-IN" sz="600" dirty="0" err="1" smtClean="0">
                <a:ea typeface="Times New Roman" panose="02020603050405020304" pitchFamily="18" charset="0"/>
              </a:rPr>
              <a:t>Brinkhuis</a:t>
            </a:r>
            <a:r>
              <a:rPr lang="en-IN" sz="600" dirty="0" smtClean="0">
                <a:ea typeface="Times New Roman" panose="02020603050405020304" pitchFamily="18" charset="0"/>
              </a:rPr>
              <a:t>, M. J. S., &amp; Egan, D. A. (2020). Combining Supervised and Unsupervised Machine Learning Methods for Phenotypic Functional Genomics Screening. </a:t>
            </a:r>
            <a:r>
              <a:rPr lang="en-IN" sz="600" i="1" dirty="0" smtClean="0">
                <a:ea typeface="Times New Roman" panose="02020603050405020304" pitchFamily="18" charset="0"/>
              </a:rPr>
              <a:t>SLAS Discovery</a:t>
            </a:r>
            <a:r>
              <a:rPr lang="en-IN" sz="600" dirty="0" smtClean="0">
                <a:ea typeface="Times New Roman" panose="02020603050405020304" pitchFamily="18" charset="0"/>
              </a:rPr>
              <a:t>, </a:t>
            </a:r>
            <a:r>
              <a:rPr lang="en-IN" sz="600" i="1" dirty="0" smtClean="0">
                <a:ea typeface="Times New Roman" panose="02020603050405020304" pitchFamily="18" charset="0"/>
              </a:rPr>
              <a:t>25</a:t>
            </a:r>
            <a:r>
              <a:rPr lang="en-IN" sz="600" dirty="0" smtClean="0">
                <a:ea typeface="Times New Roman" panose="02020603050405020304" pitchFamily="18" charset="0"/>
              </a:rPr>
              <a:t>(6), 655–664. https://doi.org/10.1177/2472555220919345</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Rajkar, A., </a:t>
            </a:r>
            <a:r>
              <a:rPr lang="en-IN" sz="600" dirty="0" err="1" smtClean="0">
                <a:ea typeface="Times New Roman" panose="02020603050405020304" pitchFamily="18" charset="0"/>
              </a:rPr>
              <a:t>Kumaria</a:t>
            </a:r>
            <a:r>
              <a:rPr lang="en-IN" sz="600" dirty="0" smtClean="0">
                <a:ea typeface="Times New Roman" panose="02020603050405020304" pitchFamily="18" charset="0"/>
              </a:rPr>
              <a:t>, A., </a:t>
            </a:r>
            <a:r>
              <a:rPr lang="en-IN" sz="600" dirty="0" err="1" smtClean="0">
                <a:ea typeface="Times New Roman" panose="02020603050405020304" pitchFamily="18" charset="0"/>
              </a:rPr>
              <a:t>Raut</a:t>
            </a:r>
            <a:r>
              <a:rPr lang="en-IN" sz="600" dirty="0" smtClean="0">
                <a:ea typeface="Times New Roman" panose="02020603050405020304" pitchFamily="18" charset="0"/>
              </a:rPr>
              <a:t>, A., &amp; </a:t>
            </a:r>
            <a:r>
              <a:rPr lang="en-IN" sz="600" dirty="0" err="1" smtClean="0">
                <a:ea typeface="Times New Roman" panose="02020603050405020304" pitchFamily="18" charset="0"/>
              </a:rPr>
              <a:t>Kulkarni</a:t>
            </a:r>
            <a:r>
              <a:rPr lang="en-IN" sz="600" dirty="0" smtClean="0">
                <a:ea typeface="Times New Roman" panose="02020603050405020304" pitchFamily="18" charset="0"/>
              </a:rPr>
              <a:t>, N. (2021). Stock Market Price Prediction and Analysis. </a:t>
            </a:r>
            <a:r>
              <a:rPr lang="en-IN" sz="600" i="1" dirty="0" smtClean="0">
                <a:ea typeface="Times New Roman" panose="02020603050405020304" pitchFamily="18" charset="0"/>
              </a:rPr>
              <a:t>International Journal of Engineering Research &amp; Technology</a:t>
            </a:r>
            <a:r>
              <a:rPr lang="en-IN" sz="600" dirty="0" smtClean="0">
                <a:ea typeface="Times New Roman" panose="02020603050405020304" pitchFamily="18" charset="0"/>
              </a:rPr>
              <a:t>, </a:t>
            </a:r>
            <a:r>
              <a:rPr lang="en-IN" sz="600" i="1" dirty="0" smtClean="0">
                <a:ea typeface="Times New Roman" panose="02020603050405020304" pitchFamily="18" charset="0"/>
              </a:rPr>
              <a:t>10</a:t>
            </a:r>
            <a:r>
              <a:rPr lang="en-IN" sz="600" dirty="0" smtClean="0">
                <a:ea typeface="Times New Roman" panose="02020603050405020304" pitchFamily="18" charset="0"/>
              </a:rPr>
              <a:t>(06), 115–119.</a:t>
            </a:r>
            <a:endParaRPr lang="en-US" sz="600" dirty="0" smtClean="0">
              <a:ea typeface="Times New Roman" panose="02020603050405020304" pitchFamily="18" charset="0"/>
            </a:endParaRPr>
          </a:p>
          <a:p>
            <a:r>
              <a:rPr lang="en-IN" sz="600" dirty="0" err="1" smtClean="0">
                <a:ea typeface="Times New Roman" panose="02020603050405020304" pitchFamily="18" charset="0"/>
              </a:rPr>
              <a:t>Rouf</a:t>
            </a:r>
            <a:r>
              <a:rPr lang="en-IN" sz="600" dirty="0" smtClean="0">
                <a:ea typeface="Times New Roman" panose="02020603050405020304" pitchFamily="18" charset="0"/>
              </a:rPr>
              <a:t>, N., </a:t>
            </a:r>
            <a:r>
              <a:rPr lang="en-IN" sz="600" dirty="0" err="1" smtClean="0">
                <a:ea typeface="Times New Roman" panose="02020603050405020304" pitchFamily="18" charset="0"/>
              </a:rPr>
              <a:t>Malik</a:t>
            </a:r>
            <a:r>
              <a:rPr lang="en-IN" sz="600" dirty="0" smtClean="0">
                <a:ea typeface="Times New Roman" panose="02020603050405020304" pitchFamily="18" charset="0"/>
              </a:rPr>
              <a:t>, M. B., </a:t>
            </a:r>
            <a:r>
              <a:rPr lang="en-IN" sz="600" dirty="0" err="1" smtClean="0">
                <a:ea typeface="Times New Roman" panose="02020603050405020304" pitchFamily="18" charset="0"/>
              </a:rPr>
              <a:t>Arif</a:t>
            </a:r>
            <a:r>
              <a:rPr lang="en-IN" sz="600" dirty="0" smtClean="0">
                <a:ea typeface="Times New Roman" panose="02020603050405020304" pitchFamily="18" charset="0"/>
              </a:rPr>
              <a:t>, T., Sharma, S., Singh, S., </a:t>
            </a:r>
            <a:r>
              <a:rPr lang="en-IN" sz="600" dirty="0" err="1" smtClean="0">
                <a:ea typeface="Times New Roman" panose="02020603050405020304" pitchFamily="18" charset="0"/>
              </a:rPr>
              <a:t>Aich</a:t>
            </a:r>
            <a:r>
              <a:rPr lang="en-IN" sz="600" dirty="0" smtClean="0">
                <a:ea typeface="Times New Roman" panose="02020603050405020304" pitchFamily="18" charset="0"/>
              </a:rPr>
              <a:t>, S., &amp; Kim, H. C. (2021). Stock </a:t>
            </a:r>
          </a:p>
          <a:p>
            <a:pPr marL="304800" marR="0" indent="-304800">
              <a:lnSpc>
                <a:spcPct val="150000"/>
              </a:lnSpc>
              <a:spcBef>
                <a:spcPts val="0"/>
              </a:spcBef>
              <a:spcAft>
                <a:spcPts val="0"/>
              </a:spcAft>
            </a:pPr>
            <a:r>
              <a:rPr lang="en-IN" sz="600" dirty="0" smtClean="0">
                <a:ea typeface="Times New Roman" panose="02020603050405020304" pitchFamily="18" charset="0"/>
              </a:rPr>
              <a:t>market prediction using machine learning techniques: A decade survey on methodologies, recent developments, and future directions. </a:t>
            </a:r>
            <a:r>
              <a:rPr lang="en-IN" sz="600" i="1" dirty="0" smtClean="0">
                <a:ea typeface="Times New Roman" panose="02020603050405020304" pitchFamily="18" charset="0"/>
              </a:rPr>
              <a:t>Electronics (Switzerland)</a:t>
            </a:r>
            <a:r>
              <a:rPr lang="en-IN" sz="600" dirty="0" smtClean="0">
                <a:ea typeface="Times New Roman" panose="02020603050405020304" pitchFamily="18" charset="0"/>
              </a:rPr>
              <a:t>, </a:t>
            </a:r>
            <a:r>
              <a:rPr lang="en-IN" sz="600" i="1" dirty="0" smtClean="0">
                <a:ea typeface="Times New Roman" panose="02020603050405020304" pitchFamily="18" charset="0"/>
              </a:rPr>
              <a:t>10</a:t>
            </a:r>
            <a:r>
              <a:rPr lang="en-IN" sz="600" dirty="0" smtClean="0">
                <a:ea typeface="Times New Roman" panose="02020603050405020304" pitchFamily="18" charset="0"/>
              </a:rPr>
              <a:t>(21). https://doi.org/10.3390/electronics10212717</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Schonlau, M., &amp; Zou, R. Y. (2020). The random forest algorithm for statistical learning. </a:t>
            </a:r>
            <a:r>
              <a:rPr lang="en-IN" sz="600" i="1" dirty="0" err="1" smtClean="0">
                <a:ea typeface="Times New Roman" panose="02020603050405020304" pitchFamily="18" charset="0"/>
              </a:rPr>
              <a:t>Stata</a:t>
            </a:r>
            <a:r>
              <a:rPr lang="en-IN" sz="600" i="1" dirty="0" smtClean="0">
                <a:ea typeface="Times New Roman" panose="02020603050405020304" pitchFamily="18" charset="0"/>
              </a:rPr>
              <a:t> Journal</a:t>
            </a:r>
            <a:r>
              <a:rPr lang="en-IN" sz="600" dirty="0" smtClean="0">
                <a:ea typeface="Times New Roman" panose="02020603050405020304" pitchFamily="18" charset="0"/>
              </a:rPr>
              <a:t>, </a:t>
            </a:r>
            <a:r>
              <a:rPr lang="en-IN" sz="600" i="1" dirty="0" smtClean="0">
                <a:ea typeface="Times New Roman" panose="02020603050405020304" pitchFamily="18" charset="0"/>
              </a:rPr>
              <a:t>20</a:t>
            </a:r>
            <a:r>
              <a:rPr lang="en-IN" sz="600" dirty="0" smtClean="0">
                <a:ea typeface="Times New Roman" panose="02020603050405020304" pitchFamily="18" charset="0"/>
              </a:rPr>
              <a:t>(1), 3–29. https://doi.org/10.1177/1536867X20909688</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Shah, D., </a:t>
            </a:r>
            <a:r>
              <a:rPr lang="en-IN" sz="600" dirty="0" err="1" smtClean="0">
                <a:ea typeface="Times New Roman" panose="02020603050405020304" pitchFamily="18" charset="0"/>
              </a:rPr>
              <a:t>Isah</a:t>
            </a:r>
            <a:r>
              <a:rPr lang="en-IN" sz="600" dirty="0" smtClean="0">
                <a:ea typeface="Times New Roman" panose="02020603050405020304" pitchFamily="18" charset="0"/>
              </a:rPr>
              <a:t>, H., &amp; </a:t>
            </a:r>
            <a:r>
              <a:rPr lang="en-IN" sz="600" dirty="0" err="1" smtClean="0">
                <a:ea typeface="Times New Roman" panose="02020603050405020304" pitchFamily="18" charset="0"/>
              </a:rPr>
              <a:t>Zulkernine</a:t>
            </a:r>
            <a:r>
              <a:rPr lang="en-IN" sz="600" dirty="0" smtClean="0">
                <a:ea typeface="Times New Roman" panose="02020603050405020304" pitchFamily="18" charset="0"/>
              </a:rPr>
              <a:t>, F. (2019). Stock market analysis: A review and taxonomy of prediction techniques. </a:t>
            </a:r>
            <a:r>
              <a:rPr lang="en-IN" sz="600" i="1" dirty="0" smtClean="0">
                <a:ea typeface="Times New Roman" panose="02020603050405020304" pitchFamily="18" charset="0"/>
              </a:rPr>
              <a:t>International Journal of Financial Studies</a:t>
            </a:r>
            <a:r>
              <a:rPr lang="en-IN" sz="600" dirty="0" smtClean="0">
                <a:ea typeface="Times New Roman" panose="02020603050405020304" pitchFamily="18" charset="0"/>
              </a:rPr>
              <a:t>, </a:t>
            </a:r>
            <a:r>
              <a:rPr lang="en-IN" sz="600" i="1" dirty="0" smtClean="0">
                <a:ea typeface="Times New Roman" panose="02020603050405020304" pitchFamily="18" charset="0"/>
              </a:rPr>
              <a:t>7</a:t>
            </a:r>
            <a:r>
              <a:rPr lang="en-IN" sz="600" dirty="0" smtClean="0">
                <a:ea typeface="Times New Roman" panose="02020603050405020304" pitchFamily="18" charset="0"/>
              </a:rPr>
              <a:t>(2). https://doi.org/10.3390/ijfs7020026</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Silva, I., &amp; </a:t>
            </a:r>
            <a:r>
              <a:rPr lang="en-IN" sz="600" dirty="0" err="1" smtClean="0">
                <a:ea typeface="Times New Roman" panose="02020603050405020304" pitchFamily="18" charset="0"/>
              </a:rPr>
              <a:t>Naranjo</a:t>
            </a:r>
            <a:r>
              <a:rPr lang="en-IN" sz="600" dirty="0" smtClean="0">
                <a:ea typeface="Times New Roman" panose="02020603050405020304" pitchFamily="18" charset="0"/>
              </a:rPr>
              <a:t>, J. E. (2020). A systematic methodology to evaluate prediction models for driving style classification. </a:t>
            </a:r>
            <a:r>
              <a:rPr lang="en-IN" sz="600" i="1" dirty="0" smtClean="0">
                <a:ea typeface="Times New Roman" panose="02020603050405020304" pitchFamily="18" charset="0"/>
              </a:rPr>
              <a:t>Sensors (Switzerland)</a:t>
            </a:r>
            <a:r>
              <a:rPr lang="en-IN" sz="600" dirty="0" smtClean="0">
                <a:ea typeface="Times New Roman" panose="02020603050405020304" pitchFamily="18" charset="0"/>
              </a:rPr>
              <a:t>, </a:t>
            </a:r>
            <a:r>
              <a:rPr lang="en-IN" sz="600" i="1" dirty="0" smtClean="0">
                <a:ea typeface="Times New Roman" panose="02020603050405020304" pitchFamily="18" charset="0"/>
              </a:rPr>
              <a:t>20</a:t>
            </a:r>
            <a:r>
              <a:rPr lang="en-IN" sz="600" dirty="0" smtClean="0">
                <a:ea typeface="Times New Roman" panose="02020603050405020304" pitchFamily="18" charset="0"/>
              </a:rPr>
              <a:t>(6), 1–21. https://doi.org/10.3390/s20061692</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Sonkiya, P., </a:t>
            </a:r>
            <a:r>
              <a:rPr lang="en-IN" sz="600" dirty="0" err="1" smtClean="0">
                <a:ea typeface="Times New Roman" panose="02020603050405020304" pitchFamily="18" charset="0"/>
              </a:rPr>
              <a:t>Bajpai</a:t>
            </a:r>
            <a:r>
              <a:rPr lang="en-IN" sz="600" dirty="0" smtClean="0">
                <a:ea typeface="Times New Roman" panose="02020603050405020304" pitchFamily="18" charset="0"/>
              </a:rPr>
              <a:t>, V., &amp; </a:t>
            </a:r>
            <a:r>
              <a:rPr lang="en-IN" sz="600" dirty="0" err="1" smtClean="0">
                <a:ea typeface="Times New Roman" panose="02020603050405020304" pitchFamily="18" charset="0"/>
              </a:rPr>
              <a:t>Bansal</a:t>
            </a:r>
            <a:r>
              <a:rPr lang="en-IN" sz="600" dirty="0" smtClean="0">
                <a:ea typeface="Times New Roman" panose="02020603050405020304" pitchFamily="18" charset="0"/>
              </a:rPr>
              <a:t>, A. (2021). </a:t>
            </a:r>
            <a:r>
              <a:rPr lang="en-IN" sz="600" i="1" dirty="0" smtClean="0">
                <a:ea typeface="Times New Roman" panose="02020603050405020304" pitchFamily="18" charset="0"/>
              </a:rPr>
              <a:t>Stock price prediction using BERT and GAN</a:t>
            </a:r>
            <a:r>
              <a:rPr lang="en-IN" sz="600" dirty="0" smtClean="0">
                <a:ea typeface="Times New Roman" panose="02020603050405020304" pitchFamily="18" charset="0"/>
              </a:rPr>
              <a:t>. http://arxiv.org/abs/2107.09055</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Thanekar, G. S., &amp; Shaikh, Z. S. (2021). Analysis and Evaluation of Technical Indicators for Prediction of Stock Market. </a:t>
            </a:r>
            <a:r>
              <a:rPr lang="en-IN" sz="600" i="1" dirty="0" smtClean="0">
                <a:ea typeface="Times New Roman" panose="02020603050405020304" pitchFamily="18" charset="0"/>
              </a:rPr>
              <a:t>International Journal of Engineering Research &amp; Technology (IJERT)</a:t>
            </a:r>
            <a:r>
              <a:rPr lang="en-IN" sz="600" dirty="0" smtClean="0">
                <a:ea typeface="Times New Roman" panose="02020603050405020304" pitchFamily="18" charset="0"/>
              </a:rPr>
              <a:t>, </a:t>
            </a:r>
            <a:r>
              <a:rPr lang="en-IN" sz="600" i="1" dirty="0" smtClean="0">
                <a:ea typeface="Times New Roman" panose="02020603050405020304" pitchFamily="18" charset="0"/>
              </a:rPr>
              <a:t>10</a:t>
            </a:r>
            <a:r>
              <a:rPr lang="en-IN" sz="600" dirty="0" smtClean="0">
                <a:ea typeface="Times New Roman" panose="02020603050405020304" pitchFamily="18" charset="0"/>
              </a:rPr>
              <a:t>(May), 341–344.</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Wang, L. (2019). Research and Implementation of Machine Learning Classifier Based on KNN. </a:t>
            </a:r>
            <a:r>
              <a:rPr lang="en-IN" sz="600" i="1" dirty="0" smtClean="0">
                <a:ea typeface="Times New Roman" panose="02020603050405020304" pitchFamily="18" charset="0"/>
              </a:rPr>
              <a:t>IOP Conference Series: Materials Science and Engineering</a:t>
            </a:r>
            <a:r>
              <a:rPr lang="en-IN" sz="600" dirty="0" smtClean="0">
                <a:ea typeface="Times New Roman" panose="02020603050405020304" pitchFamily="18" charset="0"/>
              </a:rPr>
              <a:t>, </a:t>
            </a:r>
            <a:r>
              <a:rPr lang="en-IN" sz="600" i="1" dirty="0" smtClean="0">
                <a:ea typeface="Times New Roman" panose="02020603050405020304" pitchFamily="18" charset="0"/>
              </a:rPr>
              <a:t>677</a:t>
            </a:r>
            <a:r>
              <a:rPr lang="en-IN" sz="600" dirty="0" smtClean="0">
                <a:ea typeface="Times New Roman" panose="02020603050405020304" pitchFamily="18" charset="0"/>
              </a:rPr>
              <a:t>(5), 0–5. https://doi.org/10.1088/1757-899X/677/5/052038</a:t>
            </a:r>
            <a:endParaRPr lang="en-US" sz="600" dirty="0" smtClean="0">
              <a:ea typeface="Times New Roman" panose="02020603050405020304" pitchFamily="18" charset="0"/>
            </a:endParaRPr>
          </a:p>
          <a:p>
            <a:pPr marL="304800" marR="0" indent="-304800">
              <a:lnSpc>
                <a:spcPct val="150000"/>
              </a:lnSpc>
              <a:spcBef>
                <a:spcPts val="0"/>
              </a:spcBef>
              <a:spcAft>
                <a:spcPts val="0"/>
              </a:spcAft>
            </a:pPr>
            <a:r>
              <a:rPr lang="en-IN" sz="600" dirty="0" smtClean="0">
                <a:ea typeface="Times New Roman" panose="02020603050405020304" pitchFamily="18" charset="0"/>
              </a:rPr>
              <a:t>Zhang, P., </a:t>
            </a:r>
            <a:r>
              <a:rPr lang="en-IN" sz="600" dirty="0" err="1" smtClean="0">
                <a:ea typeface="Times New Roman" panose="02020603050405020304" pitchFamily="18" charset="0"/>
              </a:rPr>
              <a:t>Jia</a:t>
            </a:r>
            <a:r>
              <a:rPr lang="en-IN" sz="600" dirty="0" smtClean="0">
                <a:ea typeface="Times New Roman" panose="02020603050405020304" pitchFamily="18" charset="0"/>
              </a:rPr>
              <a:t>, Y., &amp; Shang, Y. (2022). Research and application of XGBoost in imbalanced data. </a:t>
            </a:r>
            <a:r>
              <a:rPr lang="en-IN" sz="600" i="1" dirty="0" smtClean="0">
                <a:ea typeface="Times New Roman" panose="02020603050405020304" pitchFamily="18" charset="0"/>
              </a:rPr>
              <a:t>International Journal of Distributed Sensor Networks</a:t>
            </a:r>
            <a:r>
              <a:rPr lang="en-IN" sz="600" dirty="0" smtClean="0">
                <a:ea typeface="Times New Roman" panose="02020603050405020304" pitchFamily="18" charset="0"/>
              </a:rPr>
              <a:t>, </a:t>
            </a:r>
            <a:r>
              <a:rPr lang="en-IN" sz="600" i="1" dirty="0" smtClean="0">
                <a:ea typeface="Times New Roman" panose="02020603050405020304" pitchFamily="18" charset="0"/>
              </a:rPr>
              <a:t>18</a:t>
            </a:r>
            <a:r>
              <a:rPr lang="en-IN" sz="600" dirty="0" smtClean="0">
                <a:ea typeface="Times New Roman" panose="02020603050405020304" pitchFamily="18" charset="0"/>
              </a:rPr>
              <a:t>(6). https://doi.org/10.1177/15501329221106935</a:t>
            </a:r>
            <a:endParaRPr lang="en-US" sz="600" dirty="0" smtClean="0">
              <a:ea typeface="Times New Roman" panose="02020603050405020304" pitchFamily="18" charset="0"/>
            </a:endParaRPr>
          </a:p>
          <a:p>
            <a:endParaRPr lang="en-US" sz="800" dirty="0" smtClean="0">
              <a:ea typeface="Times New Roman" panose="02020603050405020304" pitchFamily="18" charset="0"/>
            </a:endParaRPr>
          </a:p>
          <a:p>
            <a:endParaRPr lang="en-US" sz="800" dirty="0">
              <a:ea typeface="Times New Roman" panose="02020603050405020304" pitchFamily="18" charset="0"/>
            </a:endParaRPr>
          </a:p>
        </p:txBody>
      </p:sp>
    </p:spTree>
    <p:extLst>
      <p:ext uri="{BB962C8B-B14F-4D97-AF65-F5344CB8AC3E}">
        <p14:creationId xmlns:p14="http://schemas.microsoft.com/office/powerpoint/2010/main" xmlns="" val="1350632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smtClean="0"/>
              <a:t>Plagiarism </a:t>
            </a:r>
            <a:r>
              <a:rPr lang="en-IN" dirty="0" smtClean="0"/>
              <a:t>Report</a:t>
            </a:r>
            <a:endParaRPr lang="en-IN" dirty="0">
              <a:solidFill>
                <a:srgbClr val="4A4C55"/>
              </a:solidFill>
            </a:endParaRP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18</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pic>
        <p:nvPicPr>
          <p:cNvPr id="7" name="Picture 6"/>
          <p:cNvPicPr/>
          <p:nvPr/>
        </p:nvPicPr>
        <p:blipFill>
          <a:blip r:embed="rId2"/>
          <a:srcRect/>
          <a:stretch>
            <a:fillRect/>
          </a:stretch>
        </p:blipFill>
        <p:spPr bwMode="auto">
          <a:xfrm>
            <a:off x="304800" y="1219200"/>
            <a:ext cx="2819400" cy="4800600"/>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3200400" y="1219200"/>
            <a:ext cx="2667000" cy="4800600"/>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5943600" y="1219200"/>
            <a:ext cx="2895600" cy="4800600"/>
          </a:xfrm>
          <a:prstGeom prst="rect">
            <a:avLst/>
          </a:prstGeom>
          <a:noFill/>
          <a:ln w="9525">
            <a:noFill/>
            <a:miter lim="800000"/>
            <a:headEnd/>
            <a:tailEnd/>
          </a:ln>
        </p:spPr>
      </p:pic>
      <p:pic>
        <p:nvPicPr>
          <p:cNvPr id="11" name="Picture 10"/>
          <p:cNvPicPr/>
          <p:nvPr/>
        </p:nvPicPr>
        <p:blipFill>
          <a:blip r:embed="rId5"/>
          <a:srcRect/>
          <a:stretch>
            <a:fillRect/>
          </a:stretch>
        </p:blipFill>
        <p:spPr bwMode="auto">
          <a:xfrm>
            <a:off x="8915400" y="1219200"/>
            <a:ext cx="2362200" cy="4800600"/>
          </a:xfrm>
          <a:prstGeom prst="rect">
            <a:avLst/>
          </a:prstGeom>
          <a:noFill/>
          <a:ln w="9525">
            <a:noFill/>
            <a:miter lim="800000"/>
            <a:headEnd/>
            <a:tailEnd/>
          </a:ln>
        </p:spPr>
      </p:pic>
    </p:spTree>
    <p:extLst>
      <p:ext uri="{BB962C8B-B14F-4D97-AF65-F5344CB8AC3E}">
        <p14:creationId xmlns:p14="http://schemas.microsoft.com/office/powerpoint/2010/main" xmlns="" val="3812950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Annexure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19</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Publications | Conferences </a:t>
            </a:r>
          </a:p>
        </p:txBody>
      </p:sp>
      <p:sp>
        <p:nvSpPr>
          <p:cNvPr id="7" name="Rectangle 6"/>
          <p:cNvSpPr/>
          <p:nvPr/>
        </p:nvSpPr>
        <p:spPr>
          <a:xfrm>
            <a:off x="457200" y="1600200"/>
            <a:ext cx="10820400" cy="923330"/>
          </a:xfrm>
          <a:prstGeom prst="rect">
            <a:avLst/>
          </a:prstGeom>
        </p:spPr>
        <p:txBody>
          <a:bodyPr wrap="square">
            <a:spAutoFit/>
          </a:bodyPr>
          <a:lstStyle/>
          <a:p>
            <a:pPr algn="just">
              <a:lnSpc>
                <a:spcPct val="150000"/>
              </a:lnSpc>
            </a:pPr>
            <a:r>
              <a:rPr lang="en-IN" b="1" dirty="0" smtClean="0">
                <a:latin typeface="Times New Roman" panose="02020603050405020304" pitchFamily="18" charset="0"/>
                <a:ea typeface="Times New Roman" panose="02020603050405020304" pitchFamily="18" charset="0"/>
              </a:rPr>
              <a:t>The implementation for the capstone project can be accessed at the link below:</a:t>
            </a:r>
            <a:endParaRPr lang="en-US" dirty="0" smtClean="0">
              <a:latin typeface="Times New Roman" panose="02020603050405020304" pitchFamily="18" charset="0"/>
              <a:ea typeface="Times New Roman" panose="02020603050405020304" pitchFamily="18" charset="0"/>
            </a:endParaRPr>
          </a:p>
          <a:p>
            <a:pPr>
              <a:lnSpc>
                <a:spcPct val="150000"/>
              </a:lnSpc>
            </a:pPr>
            <a:r>
              <a:rPr lang="en-IN" u="sng" dirty="0" smtClean="0">
                <a:solidFill>
                  <a:srgbClr val="0563C1"/>
                </a:solidFill>
                <a:latin typeface="Times New Roman" panose="02020603050405020304" pitchFamily="18" charset="0"/>
                <a:ea typeface="Times New Roman" panose="02020603050405020304" pitchFamily="18" charset="0"/>
                <a:hlinkClick r:id="rId2"/>
              </a:rPr>
              <a:t>https://github.com/Embedded-org/ACCOMPLISHMENTS/tree/master/RACE_CAPSTONE_PROJECT2</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877367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a:xfrm>
            <a:off x="152400" y="0"/>
            <a:ext cx="7541669" cy="693375"/>
          </a:xfrm>
        </p:spPr>
        <p:txBody>
          <a:bodyPr>
            <a:normAutofit/>
          </a:bodyPr>
          <a:lstStyle/>
          <a:p>
            <a:r>
              <a:rPr lang="en-IN" dirty="0">
                <a:solidFill>
                  <a:srgbClr val="4A4C55"/>
                </a:solidFill>
              </a:rPr>
              <a:t>Introduction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2</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3" name="TextBox 2">
            <a:extLst>
              <a:ext uri="{FF2B5EF4-FFF2-40B4-BE49-F238E27FC236}">
                <a16:creationId xmlns:a16="http://schemas.microsoft.com/office/drawing/2014/main" xmlns="" id="{F0E8CFF9-6413-D2EE-BB6F-8B56A4FC5C18}"/>
              </a:ext>
            </a:extLst>
          </p:cNvPr>
          <p:cNvSpPr txBox="1"/>
          <p:nvPr/>
        </p:nvSpPr>
        <p:spPr>
          <a:xfrm>
            <a:off x="152400" y="762000"/>
            <a:ext cx="11887200" cy="5209118"/>
          </a:xfrm>
          <a:prstGeom prst="rect">
            <a:avLst/>
          </a:prstGeom>
          <a:solidFill>
            <a:schemeClr val="bg2"/>
          </a:solidFill>
        </p:spPr>
        <p:txBody>
          <a:bodyPr wrap="square" rtlCol="0">
            <a:spAutoFit/>
          </a:bodyPr>
          <a:lstStyle/>
          <a:p>
            <a:pPr algn="just">
              <a:lnSpc>
                <a:spcPts val="2100"/>
              </a:lnSpc>
              <a:buFont typeface="Arial" pitchFamily="34" charset="0"/>
              <a:buChar char="•"/>
            </a:pPr>
            <a:r>
              <a:rPr lang="en-US" sz="2000" dirty="0" smtClean="0">
                <a:solidFill>
                  <a:srgbClr val="4A4C55"/>
                </a:solidFill>
                <a:latin typeface="+mj-lt"/>
              </a:rPr>
              <a:t>The </a:t>
            </a:r>
            <a:r>
              <a:rPr lang="en-US" sz="2000" dirty="0" smtClean="0">
                <a:solidFill>
                  <a:srgbClr val="4A4C55"/>
                </a:solidFill>
                <a:latin typeface="+mj-lt"/>
              </a:rPr>
              <a:t>stock market is significant financial tool for companies to raise their funds through investments done by the common man. </a:t>
            </a:r>
          </a:p>
          <a:p>
            <a:pPr algn="just">
              <a:lnSpc>
                <a:spcPts val="2100"/>
              </a:lnSpc>
              <a:buFont typeface="Arial" pitchFamily="34" charset="0"/>
              <a:buChar char="•"/>
            </a:pPr>
            <a:endParaRPr lang="en-US" sz="2000" dirty="0" smtClean="0">
              <a:solidFill>
                <a:srgbClr val="4A4C55"/>
              </a:solidFill>
              <a:latin typeface="+mj-lt"/>
            </a:endParaRPr>
          </a:p>
          <a:p>
            <a:pPr algn="just">
              <a:lnSpc>
                <a:spcPts val="2100"/>
              </a:lnSpc>
              <a:buFont typeface="Arial" pitchFamily="34" charset="0"/>
              <a:buChar char="•"/>
            </a:pPr>
            <a:r>
              <a:rPr lang="en-US" sz="2000" dirty="0" smtClean="0">
                <a:solidFill>
                  <a:srgbClr val="4A4C55"/>
                </a:solidFill>
                <a:latin typeface="+mj-lt"/>
              </a:rPr>
              <a:t>In return for investors putting their stake in company stocks, </a:t>
            </a:r>
            <a:r>
              <a:rPr lang="en-US" sz="2000" dirty="0" smtClean="0">
                <a:solidFill>
                  <a:srgbClr val="4A4C55"/>
                </a:solidFill>
                <a:latin typeface="+mj-lt"/>
              </a:rPr>
              <a:t>they should earn </a:t>
            </a:r>
            <a:r>
              <a:rPr lang="en-US" sz="2000" dirty="0" smtClean="0">
                <a:solidFill>
                  <a:srgbClr val="4A4C55"/>
                </a:solidFill>
                <a:latin typeface="+mj-lt"/>
              </a:rPr>
              <a:t>profits through dividends and upward stock movements, which would also enhance their economic status apart from the growth of the participant company whose stocks are at stake in the public domain.</a:t>
            </a:r>
            <a:endParaRPr lang="en-US" sz="2000" dirty="0" smtClean="0">
              <a:solidFill>
                <a:srgbClr val="4A4C55"/>
              </a:solidFill>
              <a:latin typeface="+mj-lt"/>
            </a:endParaRPr>
          </a:p>
          <a:p>
            <a:pPr algn="just">
              <a:lnSpc>
                <a:spcPts val="2100"/>
              </a:lnSpc>
              <a:buFont typeface="Arial" pitchFamily="34" charset="0"/>
              <a:buChar char="•"/>
            </a:pPr>
            <a:endParaRPr lang="en-US" sz="2000" dirty="0" smtClean="0">
              <a:solidFill>
                <a:srgbClr val="4A4C55"/>
              </a:solidFill>
              <a:latin typeface="+mj-lt"/>
            </a:endParaRPr>
          </a:p>
          <a:p>
            <a:pPr algn="just">
              <a:lnSpc>
                <a:spcPts val="2100"/>
              </a:lnSpc>
              <a:buFont typeface="Arial" pitchFamily="34" charset="0"/>
              <a:buChar char="•"/>
            </a:pPr>
            <a:r>
              <a:rPr lang="en-US" sz="2000" dirty="0" smtClean="0">
                <a:solidFill>
                  <a:srgbClr val="4A4C55"/>
                </a:solidFill>
                <a:latin typeface="+mj-lt"/>
              </a:rPr>
              <a:t>Conventionally, Fundamental analysis is used for evaluating a share's intrinsic value for long-term investment opportunities. Technical analysis evaluate trends, momentum, volume and volatility from a statistical perspective. </a:t>
            </a:r>
            <a:r>
              <a:rPr lang="en-US" sz="2000" dirty="0" smtClean="0">
                <a:solidFill>
                  <a:srgbClr val="4A4C55"/>
                </a:solidFill>
                <a:latin typeface="+mj-lt"/>
              </a:rPr>
              <a:t>Algorithmic trading is commonly used approach.</a:t>
            </a:r>
            <a:endParaRPr lang="en-US" sz="2000" dirty="0" smtClean="0">
              <a:solidFill>
                <a:srgbClr val="4A4C55"/>
              </a:solidFill>
              <a:latin typeface="+mj-lt"/>
            </a:endParaRPr>
          </a:p>
          <a:p>
            <a:pPr algn="just">
              <a:lnSpc>
                <a:spcPts val="2100"/>
              </a:lnSpc>
              <a:buFont typeface="Arial" pitchFamily="34" charset="0"/>
              <a:buChar char="•"/>
            </a:pPr>
            <a:endParaRPr lang="en-US" sz="2000" dirty="0" smtClean="0">
              <a:solidFill>
                <a:srgbClr val="4A4C55"/>
              </a:solidFill>
              <a:latin typeface="+mj-lt"/>
            </a:endParaRPr>
          </a:p>
          <a:p>
            <a:pPr algn="just">
              <a:lnSpc>
                <a:spcPts val="2100"/>
              </a:lnSpc>
              <a:buFont typeface="Arial" pitchFamily="34" charset="0"/>
              <a:buChar char="•"/>
            </a:pPr>
            <a:r>
              <a:rPr lang="en-US" sz="2000" dirty="0" smtClean="0">
                <a:solidFill>
                  <a:srgbClr val="4A4C55"/>
                </a:solidFill>
                <a:latin typeface="+mj-lt"/>
              </a:rPr>
              <a:t>However, the consistency of the prediction performance of most of these techniques remains debatable and the volatility of the market is still unpredictable.</a:t>
            </a:r>
          </a:p>
          <a:p>
            <a:pPr algn="just">
              <a:lnSpc>
                <a:spcPts val="2100"/>
              </a:lnSpc>
              <a:buFont typeface="Arial" pitchFamily="34" charset="0"/>
              <a:buChar char="•"/>
            </a:pPr>
            <a:endParaRPr lang="en-US" sz="2000" dirty="0" smtClean="0">
              <a:solidFill>
                <a:srgbClr val="4A4C55"/>
              </a:solidFill>
              <a:latin typeface="+mj-lt"/>
            </a:endParaRPr>
          </a:p>
          <a:p>
            <a:pPr algn="just">
              <a:lnSpc>
                <a:spcPts val="2100"/>
              </a:lnSpc>
              <a:buFont typeface="Arial" pitchFamily="34" charset="0"/>
              <a:buChar char="•"/>
            </a:pPr>
            <a:r>
              <a:rPr lang="en-US" sz="2000" dirty="0" smtClean="0">
                <a:solidFill>
                  <a:srgbClr val="4A4C55"/>
                </a:solidFill>
                <a:latin typeface="+mj-lt"/>
              </a:rPr>
              <a:t>Therefore, investors aim to find better, easy, and simple Machine learning Modelling techniques for forecasting any share’s price to reduce volatility issues most optimally</a:t>
            </a:r>
            <a:r>
              <a:rPr lang="en-US" sz="2000" dirty="0" smtClean="0">
                <a:solidFill>
                  <a:srgbClr val="4A4C55"/>
                </a:solidFill>
                <a:latin typeface="+mj-lt"/>
              </a:rPr>
              <a:t>.</a:t>
            </a:r>
          </a:p>
          <a:p>
            <a:pPr algn="just">
              <a:lnSpc>
                <a:spcPts val="2100"/>
              </a:lnSpc>
              <a:buFont typeface="Arial" pitchFamily="34" charset="0"/>
              <a:buChar char="•"/>
            </a:pPr>
            <a:endParaRPr lang="en-US" sz="2000" dirty="0" smtClean="0">
              <a:solidFill>
                <a:srgbClr val="4A4C55"/>
              </a:solidFill>
              <a:latin typeface="+mj-lt"/>
            </a:endParaRPr>
          </a:p>
          <a:p>
            <a:pPr algn="just">
              <a:lnSpc>
                <a:spcPts val="2100"/>
              </a:lnSpc>
              <a:buFont typeface="Arial" pitchFamily="34" charset="0"/>
              <a:buChar char="•"/>
            </a:pPr>
            <a:r>
              <a:rPr lang="en-US" sz="2000" dirty="0" smtClean="0">
                <a:solidFill>
                  <a:srgbClr val="4A4C55"/>
                </a:solidFill>
              </a:rPr>
              <a:t>Daily Trading NSE Data of HDFC, KOTAK, and SBI Bank from the year 2000 to 2022 is being used for this capstone project</a:t>
            </a:r>
            <a:r>
              <a:rPr lang="en-US" sz="2000" dirty="0" smtClean="0">
                <a:solidFill>
                  <a:srgbClr val="4A4C55"/>
                </a:solidFill>
              </a:rPr>
              <a:t>.</a:t>
            </a:r>
            <a:endParaRPr lang="en-US" sz="2000" dirty="0" smtClean="0">
              <a:solidFill>
                <a:srgbClr val="4A4C55"/>
              </a:solidFill>
            </a:endParaRPr>
          </a:p>
        </p:txBody>
      </p:sp>
    </p:spTree>
    <p:extLst>
      <p:ext uri="{BB962C8B-B14F-4D97-AF65-F5344CB8AC3E}">
        <p14:creationId xmlns:p14="http://schemas.microsoft.com/office/powerpoint/2010/main" xmlns="" val="40760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rthographicFront"/>
            <a:lightRig rig="threePt" dir="t"/>
          </a:scene3d>
          <a:sp3d>
            <a:bevelT/>
          </a:sp3d>
        </p:spPr>
        <p:txBody>
          <a:bodyPr>
            <a:noAutofit/>
            <a:sp3d extrusionH="57150">
              <a:bevelT w="38100" h="38100"/>
            </a:sp3d>
          </a:bodyPr>
          <a:lstStyle/>
          <a:p>
            <a:r>
              <a:rPr lang="en-US" sz="4400" b="1" dirty="0">
                <a:ln w="0"/>
                <a:solidFill>
                  <a:schemeClr val="bg1"/>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Thank You!</a:t>
            </a:r>
          </a:p>
        </p:txBody>
      </p:sp>
    </p:spTree>
    <p:extLst>
      <p:ext uri="{BB962C8B-B14F-4D97-AF65-F5344CB8AC3E}">
        <p14:creationId xmlns:p14="http://schemas.microsoft.com/office/powerpoint/2010/main" xmlns="" val="225495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4387C3-C3DC-3DA4-A28A-DBA6DAF1376A}"/>
              </a:ext>
            </a:extLst>
          </p:cNvPr>
          <p:cNvSpPr>
            <a:spLocks noGrp="1"/>
          </p:cNvSpPr>
          <p:nvPr>
            <p:ph type="title"/>
          </p:nvPr>
        </p:nvSpPr>
        <p:spPr/>
        <p:txBody>
          <a:bodyPr>
            <a:normAutofit/>
          </a:bodyPr>
          <a:lstStyle/>
          <a:p>
            <a:r>
              <a:rPr lang="en-IN" sz="3200" dirty="0"/>
              <a:t>Literature Review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3</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04800" y="6492875"/>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7" name="Rectangle 6"/>
          <p:cNvSpPr/>
          <p:nvPr/>
        </p:nvSpPr>
        <p:spPr>
          <a:xfrm>
            <a:off x="228600" y="1219200"/>
            <a:ext cx="11963400" cy="4801314"/>
          </a:xfrm>
          <a:prstGeom prst="rect">
            <a:avLst/>
          </a:prstGeom>
          <a:solidFill>
            <a:schemeClr val="bg2"/>
          </a:solidFill>
        </p:spPr>
        <p:txBody>
          <a:bodyPr wrap="square">
            <a:spAutoFit/>
          </a:bodyPr>
          <a:lstStyle/>
          <a:p>
            <a:pPr>
              <a:buFont typeface="Arial" pitchFamily="34" charset="0"/>
              <a:buChar char="•"/>
            </a:pPr>
            <a:r>
              <a:rPr lang="en-US" dirty="0" smtClean="0"/>
              <a:t>28 documents were reviewed for the purpose of capstone2.</a:t>
            </a:r>
          </a:p>
          <a:p>
            <a:pPr>
              <a:buFont typeface="Arial" pitchFamily="34" charset="0"/>
              <a:buChar char="•"/>
            </a:pPr>
            <a:endParaRPr lang="en-US" dirty="0" smtClean="0"/>
          </a:p>
          <a:p>
            <a:pPr>
              <a:buFont typeface="Arial" pitchFamily="34" charset="0"/>
              <a:buChar char="•"/>
            </a:pPr>
            <a:r>
              <a:rPr lang="en-US" dirty="0" smtClean="0"/>
              <a:t>The effect of Technical and fundamental analysis on investment decisions were researched which included technical analysis for HDFC,KOTAK and SBI stocks. Effects of volatility, trend, momentum indicators for prediction of stock market were researched. Impact of algorithmic trading was studied.</a:t>
            </a:r>
          </a:p>
          <a:p>
            <a:pPr>
              <a:buFont typeface="Arial" pitchFamily="34" charset="0"/>
              <a:buChar char="•"/>
            </a:pPr>
            <a:endParaRPr lang="en-US" dirty="0" smtClean="0"/>
          </a:p>
          <a:p>
            <a:pPr>
              <a:buFont typeface="Arial" pitchFamily="34" charset="0"/>
              <a:buChar char="•"/>
            </a:pPr>
            <a:r>
              <a:rPr lang="en-US" dirty="0" smtClean="0"/>
              <a:t>supervised and unsupervised machine learning methods were gone through. Supervised Classification Technique included Decision tree for classification and regression, random forest algorithm, Logistic regression, XGBoost and KNN.</a:t>
            </a:r>
          </a:p>
          <a:p>
            <a:pPr>
              <a:buFont typeface="Arial" pitchFamily="34" charset="0"/>
              <a:buChar char="•"/>
            </a:pPr>
            <a:endParaRPr lang="en-US" dirty="0" smtClean="0"/>
          </a:p>
          <a:p>
            <a:pPr>
              <a:buFont typeface="Arial" pitchFamily="34" charset="0"/>
              <a:buChar char="•"/>
            </a:pPr>
            <a:r>
              <a:rPr lang="en-US" dirty="0" smtClean="0"/>
              <a:t>Confusion matrix method of evaluation of error metrics were gone through.</a:t>
            </a:r>
          </a:p>
          <a:p>
            <a:pPr>
              <a:buFont typeface="Arial" pitchFamily="34" charset="0"/>
              <a:buChar char="•"/>
            </a:pPr>
            <a:endParaRPr lang="en-US" dirty="0" smtClean="0"/>
          </a:p>
          <a:p>
            <a:pPr>
              <a:buFont typeface="Arial" pitchFamily="34" charset="0"/>
              <a:buChar char="•"/>
            </a:pPr>
            <a:r>
              <a:rPr lang="en-US" dirty="0" smtClean="0"/>
              <a:t>Some of the research gaps observed were that Feature expansion and  elimination techniques in data preparation were lacking details, fundamental analysis wasn't explored enough, research on volume indicators in technical analysis was missing. Hyper parameter tuning while discussing machine learning algorithms should have been discussed in more details. </a:t>
            </a:r>
            <a:r>
              <a:rPr lang="en-US" dirty="0" smtClean="0"/>
              <a:t>Prediction on close price exist but decisions based on directional analysis is missing.</a:t>
            </a:r>
            <a:endParaRPr lang="en-US" dirty="0"/>
          </a:p>
        </p:txBody>
      </p:sp>
    </p:spTree>
    <p:extLst>
      <p:ext uri="{BB962C8B-B14F-4D97-AF65-F5344CB8AC3E}">
        <p14:creationId xmlns:p14="http://schemas.microsoft.com/office/powerpoint/2010/main" xmlns="" val="1704753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Problem Statement</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4</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7" name="Rectangle 6">
            <a:extLst>
              <a:ext uri="{FF2B5EF4-FFF2-40B4-BE49-F238E27FC236}">
                <a16:creationId xmlns:a16="http://schemas.microsoft.com/office/drawing/2014/main" xmlns="" id="{6E80ADB2-C867-401D-B2DD-ED17212DC665}"/>
              </a:ext>
            </a:extLst>
          </p:cNvPr>
          <p:cNvSpPr/>
          <p:nvPr/>
        </p:nvSpPr>
        <p:spPr>
          <a:xfrm>
            <a:off x="457200" y="1752600"/>
            <a:ext cx="3137450" cy="106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Slab (Body)"/>
                <a:ea typeface="Calibri" panose="020F0502020204030204" pitchFamily="34" charset="0"/>
              </a:rPr>
              <a:t>P</a:t>
            </a:r>
            <a:r>
              <a:rPr lang="en-US" sz="1800" b="1" dirty="0">
                <a:effectLst/>
                <a:latin typeface="Roboto Slab (Body)"/>
                <a:ea typeface="Calibri" panose="020F0502020204030204" pitchFamily="34" charset="0"/>
              </a:rPr>
              <a:t>lenty of Regression algorithms to detect the closing price of any stock.</a:t>
            </a:r>
            <a:endParaRPr lang="en-US" b="1" dirty="0">
              <a:latin typeface="Roboto Slab (Body)"/>
            </a:endParaRPr>
          </a:p>
        </p:txBody>
      </p:sp>
      <p:sp>
        <p:nvSpPr>
          <p:cNvPr id="9" name="Rectangle: Rounded Corners 18">
            <a:extLst>
              <a:ext uri="{FF2B5EF4-FFF2-40B4-BE49-F238E27FC236}">
                <a16:creationId xmlns:a16="http://schemas.microsoft.com/office/drawing/2014/main" xmlns="" id="{097BC266-9959-4EFA-9FFB-A440B71A30BA}"/>
              </a:ext>
            </a:extLst>
          </p:cNvPr>
          <p:cNvSpPr/>
          <p:nvPr/>
        </p:nvSpPr>
        <p:spPr>
          <a:xfrm>
            <a:off x="457200" y="3200400"/>
            <a:ext cx="3207021" cy="112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Underfitting and overfitting may destroy the accuracy of our regression models</a:t>
            </a:r>
          </a:p>
        </p:txBody>
      </p:sp>
      <p:sp>
        <p:nvSpPr>
          <p:cNvPr id="10" name="Rectangle: Rounded Corners 22">
            <a:extLst>
              <a:ext uri="{FF2B5EF4-FFF2-40B4-BE49-F238E27FC236}">
                <a16:creationId xmlns:a16="http://schemas.microsoft.com/office/drawing/2014/main" xmlns="" id="{A326C3A5-BC17-4C02-8E97-AB50C49DC5F0}"/>
              </a:ext>
            </a:extLst>
          </p:cNvPr>
          <p:cNvSpPr/>
          <p:nvPr/>
        </p:nvSpPr>
        <p:spPr>
          <a:xfrm>
            <a:off x="533400" y="4572000"/>
            <a:ext cx="3297064" cy="1652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Slab (Body)"/>
                <a:ea typeface="Calibri" panose="020F0502020204030204" pitchFamily="34" charset="0"/>
              </a:rPr>
              <a:t>completely relying only on regression algorithms to quantitatively predict the exact closing price of any stocks is not advisable.</a:t>
            </a:r>
          </a:p>
        </p:txBody>
      </p:sp>
      <p:cxnSp>
        <p:nvCxnSpPr>
          <p:cNvPr id="11" name="Straight Connector 10">
            <a:extLst>
              <a:ext uri="{FF2B5EF4-FFF2-40B4-BE49-F238E27FC236}">
                <a16:creationId xmlns:a16="http://schemas.microsoft.com/office/drawing/2014/main" xmlns="" id="{10E1B9BC-AC13-4561-96F4-8BF8BC0C0F9B}"/>
              </a:ext>
            </a:extLst>
          </p:cNvPr>
          <p:cNvCxnSpPr>
            <a:cxnSpLocks/>
          </p:cNvCxnSpPr>
          <p:nvPr/>
        </p:nvCxnSpPr>
        <p:spPr bwMode="blackWhite">
          <a:xfrm rot="16200000" flipH="1">
            <a:off x="1791632" y="3847167"/>
            <a:ext cx="4652963" cy="6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2A6E35DE-08CE-41F1-916D-C7893236DC21}"/>
              </a:ext>
            </a:extLst>
          </p:cNvPr>
          <p:cNvCxnSpPr>
            <a:cxnSpLocks/>
          </p:cNvCxnSpPr>
          <p:nvPr/>
        </p:nvCxnSpPr>
        <p:spPr>
          <a:xfrm>
            <a:off x="4121427" y="3802743"/>
            <a:ext cx="5698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Content Placeholder 21">
            <a:extLst>
              <a:ext uri="{FF2B5EF4-FFF2-40B4-BE49-F238E27FC236}">
                <a16:creationId xmlns:a16="http://schemas.microsoft.com/office/drawing/2014/main" xmlns="" id="{60F5F097-7DCC-44B4-B960-7F58E7107176}"/>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4752844" y="2015762"/>
            <a:ext cx="2714625" cy="3018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Rectangle 14"/>
          <p:cNvSpPr/>
          <p:nvPr/>
        </p:nvSpPr>
        <p:spPr>
          <a:xfrm>
            <a:off x="4572000" y="5334000"/>
            <a:ext cx="3048000" cy="914400"/>
          </a:xfrm>
          <a:prstGeom prst="rect">
            <a:avLst/>
          </a:prstGeom>
        </p:spPr>
        <p:txBody>
          <a:bodyPr wrap="square">
            <a:spAutoFit/>
          </a:bodyPr>
          <a:lstStyle/>
          <a:p>
            <a:r>
              <a:rPr lang="en-US" b="1" dirty="0" smtClean="0"/>
              <a:t>Prediction Accuracy Still Unpredictable. Directional analysis is required.</a:t>
            </a:r>
            <a:endParaRPr lang="en-US" b="1" dirty="0"/>
          </a:p>
        </p:txBody>
      </p:sp>
      <p:sp>
        <p:nvSpPr>
          <p:cNvPr id="16" name="Rectangle: Rounded Corners 34">
            <a:extLst>
              <a:ext uri="{FF2B5EF4-FFF2-40B4-BE49-F238E27FC236}">
                <a16:creationId xmlns:a16="http://schemas.microsoft.com/office/drawing/2014/main" xmlns="" id="{DE8943BB-F031-438A-AB84-4058EA70A49B}"/>
              </a:ext>
            </a:extLst>
          </p:cNvPr>
          <p:cNvSpPr/>
          <p:nvPr/>
        </p:nvSpPr>
        <p:spPr>
          <a:xfrm>
            <a:off x="8146056" y="1827830"/>
            <a:ext cx="2855740" cy="3223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Try alternate approaches as well which enables us to decide objectively whether say the price of any stock will move up or move down or remain neutral.</a:t>
            </a:r>
          </a:p>
        </p:txBody>
      </p:sp>
      <p:cxnSp>
        <p:nvCxnSpPr>
          <p:cNvPr id="17" name="Straight Arrow Connector 16">
            <a:extLst>
              <a:ext uri="{FF2B5EF4-FFF2-40B4-BE49-F238E27FC236}">
                <a16:creationId xmlns:a16="http://schemas.microsoft.com/office/drawing/2014/main" xmlns="" id="{FE12D9E5-9B23-41DD-99AA-CF4CBBA97437}"/>
              </a:ext>
            </a:extLst>
          </p:cNvPr>
          <p:cNvCxnSpPr>
            <a:cxnSpLocks/>
          </p:cNvCxnSpPr>
          <p:nvPr/>
        </p:nvCxnSpPr>
        <p:spPr>
          <a:xfrm>
            <a:off x="7467467" y="3439551"/>
            <a:ext cx="56984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9928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Project Objectives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5</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7" name="TextBox 6">
            <a:extLst>
              <a:ext uri="{FF2B5EF4-FFF2-40B4-BE49-F238E27FC236}">
                <a16:creationId xmlns:a16="http://schemas.microsoft.com/office/drawing/2014/main" xmlns="" id="{7581B279-8FAA-446E-B9AB-CA3AA50640B6}"/>
              </a:ext>
            </a:extLst>
          </p:cNvPr>
          <p:cNvSpPr txBox="1"/>
          <p:nvPr/>
        </p:nvSpPr>
        <p:spPr>
          <a:xfrm>
            <a:off x="381000" y="1676400"/>
            <a:ext cx="3049419" cy="1200329"/>
          </a:xfrm>
          <a:prstGeom prst="rect">
            <a:avLst/>
          </a:prstGeom>
          <a:solidFill>
            <a:schemeClr val="accent1"/>
          </a:solidFill>
          <a:ln>
            <a:solidFill>
              <a:schemeClr val="tx1"/>
            </a:solidFill>
          </a:ln>
        </p:spPr>
        <p:txBody>
          <a:bodyPr wrap="square">
            <a:spAutoFit/>
          </a:bodyPr>
          <a:lstStyle/>
          <a:p>
            <a:r>
              <a:rPr lang="en-US" b="1" dirty="0" smtClean="0">
                <a:solidFill>
                  <a:srgbClr val="F2F2F2"/>
                </a:solidFill>
              </a:rPr>
              <a:t>1.Explore </a:t>
            </a:r>
            <a:r>
              <a:rPr lang="en-US" b="1" dirty="0">
                <a:solidFill>
                  <a:srgbClr val="F2F2F2"/>
                </a:solidFill>
              </a:rPr>
              <a:t>the data and prepare the data to make it suitable to get utilized in Modelling algorithms.</a:t>
            </a:r>
          </a:p>
        </p:txBody>
      </p:sp>
      <p:sp>
        <p:nvSpPr>
          <p:cNvPr id="9" name="Arrow: Down 19">
            <a:extLst>
              <a:ext uri="{FF2B5EF4-FFF2-40B4-BE49-F238E27FC236}">
                <a16:creationId xmlns:a16="http://schemas.microsoft.com/office/drawing/2014/main" xmlns="" id="{5EC5566B-55A8-4039-AF5C-C1007C2A62AE}"/>
              </a:ext>
            </a:extLst>
          </p:cNvPr>
          <p:cNvSpPr/>
          <p:nvPr/>
        </p:nvSpPr>
        <p:spPr>
          <a:xfrm>
            <a:off x="1371600" y="2895600"/>
            <a:ext cx="591042" cy="1300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Top Corners One Rounded and One Snipped 15">
            <a:extLst>
              <a:ext uri="{FF2B5EF4-FFF2-40B4-BE49-F238E27FC236}">
                <a16:creationId xmlns:a16="http://schemas.microsoft.com/office/drawing/2014/main" xmlns="" id="{F03337DE-CE10-429A-80EA-F3DC82F2D7EB}"/>
              </a:ext>
            </a:extLst>
          </p:cNvPr>
          <p:cNvSpPr/>
          <p:nvPr/>
        </p:nvSpPr>
        <p:spPr>
          <a:xfrm>
            <a:off x="533400" y="4191000"/>
            <a:ext cx="2580871" cy="2048596"/>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t>EDA</a:t>
            </a:r>
          </a:p>
          <a:p>
            <a:pPr marL="342900" indent="-342900">
              <a:buFont typeface="+mj-lt"/>
              <a:buAutoNum type="arabicPeriod"/>
            </a:pPr>
            <a:r>
              <a:rPr lang="en-US" b="1" dirty="0"/>
              <a:t>Feature Addition.</a:t>
            </a:r>
          </a:p>
          <a:p>
            <a:pPr marL="342900" indent="-342900">
              <a:buFont typeface="+mj-lt"/>
              <a:buAutoNum type="arabicPeriod"/>
            </a:pPr>
            <a:r>
              <a:rPr lang="en-US" b="1" dirty="0"/>
              <a:t>Get Right Stock.</a:t>
            </a:r>
          </a:p>
          <a:p>
            <a:pPr marL="342900" indent="-342900">
              <a:buFont typeface="+mj-lt"/>
              <a:buAutoNum type="arabicPeriod"/>
            </a:pPr>
            <a:r>
              <a:rPr lang="en-US" b="1" dirty="0"/>
              <a:t>Collect Relevant data</a:t>
            </a:r>
          </a:p>
        </p:txBody>
      </p:sp>
      <p:sp>
        <p:nvSpPr>
          <p:cNvPr id="11" name="TextBox 10">
            <a:extLst>
              <a:ext uri="{FF2B5EF4-FFF2-40B4-BE49-F238E27FC236}">
                <a16:creationId xmlns:a16="http://schemas.microsoft.com/office/drawing/2014/main" xmlns="" id="{1B0EC433-495A-4170-BC10-DF1BA62D00E2}"/>
              </a:ext>
            </a:extLst>
          </p:cNvPr>
          <p:cNvSpPr txBox="1"/>
          <p:nvPr/>
        </p:nvSpPr>
        <p:spPr>
          <a:xfrm>
            <a:off x="4191000" y="1600200"/>
            <a:ext cx="2743200" cy="1200329"/>
          </a:xfrm>
          <a:prstGeom prst="rect">
            <a:avLst/>
          </a:prstGeom>
          <a:solidFill>
            <a:schemeClr val="accent1"/>
          </a:solidFill>
        </p:spPr>
        <p:txBody>
          <a:bodyPr wrap="square">
            <a:spAutoFit/>
          </a:bodyPr>
          <a:lstStyle/>
          <a:p>
            <a:r>
              <a:rPr lang="en-US" b="1" dirty="0" smtClean="0">
                <a:solidFill>
                  <a:srgbClr val="F2F2F2"/>
                </a:solidFill>
                <a:latin typeface="Roboto Slab (Body)"/>
                <a:ea typeface="Calibri" panose="020F0502020204030204" pitchFamily="34" charset="0"/>
              </a:rPr>
              <a:t>2.B</a:t>
            </a:r>
            <a:r>
              <a:rPr lang="en-US" sz="1800" b="1" dirty="0" smtClean="0">
                <a:solidFill>
                  <a:srgbClr val="F2F2F2"/>
                </a:solidFill>
                <a:effectLst/>
                <a:latin typeface="Roboto Slab (Body)"/>
                <a:ea typeface="Calibri" panose="020F0502020204030204" pitchFamily="34" charset="0"/>
              </a:rPr>
              <a:t>uild </a:t>
            </a:r>
            <a:r>
              <a:rPr lang="en-US" sz="1800" b="1" dirty="0">
                <a:solidFill>
                  <a:srgbClr val="F2F2F2"/>
                </a:solidFill>
                <a:effectLst/>
                <a:latin typeface="Roboto Slab (Body)"/>
                <a:ea typeface="Calibri" panose="020F0502020204030204" pitchFamily="34" charset="0"/>
              </a:rPr>
              <a:t>the right models by using multiple Classification Modelling techniques .</a:t>
            </a:r>
            <a:endParaRPr lang="en-US" b="1" dirty="0">
              <a:solidFill>
                <a:srgbClr val="F2F2F2"/>
              </a:solidFill>
              <a:latin typeface="Roboto Slab (Body)"/>
            </a:endParaRPr>
          </a:p>
        </p:txBody>
      </p:sp>
      <p:sp>
        <p:nvSpPr>
          <p:cNvPr id="12" name="Arrow: Down 7">
            <a:extLst>
              <a:ext uri="{FF2B5EF4-FFF2-40B4-BE49-F238E27FC236}">
                <a16:creationId xmlns:a16="http://schemas.microsoft.com/office/drawing/2014/main" xmlns="" id="{B5A9953C-5AD5-4CAE-9391-19BEA2918C62}"/>
              </a:ext>
            </a:extLst>
          </p:cNvPr>
          <p:cNvSpPr/>
          <p:nvPr/>
        </p:nvSpPr>
        <p:spPr>
          <a:xfrm>
            <a:off x="4953000" y="2819400"/>
            <a:ext cx="72887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C6CA1C40-3DB1-4359-A073-64212D599E8A}"/>
              </a:ext>
            </a:extLst>
          </p:cNvPr>
          <p:cNvSpPr txBox="1"/>
          <p:nvPr/>
        </p:nvSpPr>
        <p:spPr>
          <a:xfrm>
            <a:off x="4038601" y="4191000"/>
            <a:ext cx="2971800" cy="203132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mj-lt"/>
              <a:buAutoNum type="arabicPeriod"/>
            </a:pPr>
            <a:r>
              <a:rPr lang="en-US" b="1" dirty="0"/>
              <a:t>Logistic Regression</a:t>
            </a:r>
          </a:p>
          <a:p>
            <a:pPr marL="342900" indent="-342900">
              <a:buFont typeface="+mj-lt"/>
              <a:buAutoNum type="arabicPeriod"/>
            </a:pPr>
            <a:r>
              <a:rPr lang="en-US" b="1" dirty="0"/>
              <a:t>Decision Tree</a:t>
            </a:r>
          </a:p>
          <a:p>
            <a:pPr marL="342900" indent="-342900">
              <a:buFont typeface="+mj-lt"/>
              <a:buAutoNum type="arabicPeriod"/>
            </a:pPr>
            <a:r>
              <a:rPr lang="en-US" b="1" dirty="0"/>
              <a:t>Random Forest</a:t>
            </a:r>
          </a:p>
          <a:p>
            <a:pPr marL="342900" indent="-342900">
              <a:buFont typeface="+mj-lt"/>
              <a:buAutoNum type="arabicPeriod"/>
            </a:pPr>
            <a:r>
              <a:rPr lang="en-US" b="1" dirty="0"/>
              <a:t>k-Nearest Neighbours</a:t>
            </a:r>
          </a:p>
          <a:p>
            <a:pPr marL="342900" indent="-342900">
              <a:buFont typeface="+mj-lt"/>
              <a:buAutoNum type="arabicPeriod"/>
            </a:pPr>
            <a:r>
              <a:rPr lang="en-US" b="1" dirty="0"/>
              <a:t>Extreme Gradient Boosting</a:t>
            </a:r>
          </a:p>
          <a:p>
            <a:pPr marL="342900" indent="-342900">
              <a:buFont typeface="+mj-lt"/>
              <a:buAutoNum type="arabicPeriod"/>
            </a:pPr>
            <a:endParaRPr lang="en-US" dirty="0"/>
          </a:p>
        </p:txBody>
      </p:sp>
      <p:cxnSp>
        <p:nvCxnSpPr>
          <p:cNvPr id="15" name="Straight Connector 14"/>
          <p:cNvCxnSpPr/>
          <p:nvPr/>
        </p:nvCxnSpPr>
        <p:spPr>
          <a:xfrm rot="5400000">
            <a:off x="1371600" y="3810000"/>
            <a:ext cx="457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8569274C-CB74-49EB-B188-6989F006D2D0}"/>
              </a:ext>
            </a:extLst>
          </p:cNvPr>
          <p:cNvSpPr txBox="1"/>
          <p:nvPr/>
        </p:nvSpPr>
        <p:spPr>
          <a:xfrm>
            <a:off x="8229600" y="1600200"/>
            <a:ext cx="1880668" cy="1200329"/>
          </a:xfrm>
          <a:prstGeom prst="rect">
            <a:avLst/>
          </a:prstGeom>
          <a:solidFill>
            <a:schemeClr val="accent1"/>
          </a:solidFill>
        </p:spPr>
        <p:txBody>
          <a:bodyPr wrap="square">
            <a:spAutoFit/>
          </a:bodyPr>
          <a:lstStyle/>
          <a:p>
            <a:r>
              <a:rPr lang="en-US" b="1" dirty="0" smtClean="0">
                <a:solidFill>
                  <a:srgbClr val="F2F2F2"/>
                </a:solidFill>
              </a:rPr>
              <a:t>3. minimize </a:t>
            </a:r>
            <a:r>
              <a:rPr lang="en-US" b="1" dirty="0">
                <a:solidFill>
                  <a:srgbClr val="F2F2F2"/>
                </a:solidFill>
              </a:rPr>
              <a:t>errors in direction prediction. </a:t>
            </a:r>
          </a:p>
        </p:txBody>
      </p:sp>
      <p:sp>
        <p:nvSpPr>
          <p:cNvPr id="17" name="Arrow: Down 9">
            <a:extLst>
              <a:ext uri="{FF2B5EF4-FFF2-40B4-BE49-F238E27FC236}">
                <a16:creationId xmlns:a16="http://schemas.microsoft.com/office/drawing/2014/main" xmlns="" id="{493EA5ED-DA56-4AC5-8631-92BF54E24C0B}"/>
              </a:ext>
            </a:extLst>
          </p:cNvPr>
          <p:cNvSpPr/>
          <p:nvPr/>
        </p:nvSpPr>
        <p:spPr>
          <a:xfrm>
            <a:off x="8839200" y="2819400"/>
            <a:ext cx="589920" cy="1388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xmlns="" id="{A42B5C15-979A-425D-BBA3-78A0921DC401}"/>
              </a:ext>
            </a:extLst>
          </p:cNvPr>
          <p:cNvSpPr txBox="1"/>
          <p:nvPr/>
        </p:nvSpPr>
        <p:spPr>
          <a:xfrm>
            <a:off x="7543800" y="4191000"/>
            <a:ext cx="4296136"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t>Given the historical data, it should be correctly predicted whether the price will move up or move down utilizing precision, recall and accuracy Metrics used in classification modelling techniques.</a:t>
            </a:r>
          </a:p>
        </p:txBody>
      </p:sp>
      <p:cxnSp>
        <p:nvCxnSpPr>
          <p:cNvPr id="20" name="Straight Connector 19"/>
          <p:cNvCxnSpPr/>
          <p:nvPr/>
        </p:nvCxnSpPr>
        <p:spPr>
          <a:xfrm rot="5400000">
            <a:off x="4914106" y="3848100"/>
            <a:ext cx="48013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8273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Project Methodology</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6</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pic>
        <p:nvPicPr>
          <p:cNvPr id="7" name="Picture 6">
            <a:extLst>
              <a:ext uri="{FF2B5EF4-FFF2-40B4-BE49-F238E27FC236}">
                <a16:creationId xmlns:a16="http://schemas.microsoft.com/office/drawing/2014/main" xmlns="" id="{14F8D8A6-A708-4FD7-8941-D3AD2154F7BB}"/>
              </a:ext>
            </a:extLst>
          </p:cNvPr>
          <p:cNvPicPr>
            <a:picLocks noChangeAspect="1"/>
          </p:cNvPicPr>
          <p:nvPr/>
        </p:nvPicPr>
        <p:blipFill>
          <a:blip r:embed="rId2"/>
          <a:stretch>
            <a:fillRect/>
          </a:stretch>
        </p:blipFill>
        <p:spPr>
          <a:xfrm>
            <a:off x="457200" y="1522756"/>
            <a:ext cx="11277600" cy="4692398"/>
          </a:xfrm>
          <a:prstGeom prst="rect">
            <a:avLst/>
          </a:prstGeom>
        </p:spPr>
      </p:pic>
    </p:spTree>
    <p:extLst>
      <p:ext uri="{BB962C8B-B14F-4D97-AF65-F5344CB8AC3E}">
        <p14:creationId xmlns:p14="http://schemas.microsoft.com/office/powerpoint/2010/main" xmlns="" val="24601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Business Understanding</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7</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7" name="TextBox 6">
            <a:extLst>
              <a:ext uri="{FF2B5EF4-FFF2-40B4-BE49-F238E27FC236}">
                <a16:creationId xmlns:a16="http://schemas.microsoft.com/office/drawing/2014/main" xmlns="" id="{7691C6CE-91DD-4DDF-B3F8-84DF47C41C10}"/>
              </a:ext>
            </a:extLst>
          </p:cNvPr>
          <p:cNvSpPr txBox="1"/>
          <p:nvPr/>
        </p:nvSpPr>
        <p:spPr>
          <a:xfrm>
            <a:off x="304800" y="1447800"/>
            <a:ext cx="552689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dirty="0"/>
              <a:t>Stocks Technical Analysis</a:t>
            </a:r>
          </a:p>
        </p:txBody>
      </p:sp>
      <p:graphicFrame>
        <p:nvGraphicFramePr>
          <p:cNvPr id="9" name="Table 7">
            <a:extLst>
              <a:ext uri="{FF2B5EF4-FFF2-40B4-BE49-F238E27FC236}">
                <a16:creationId xmlns:a16="http://schemas.microsoft.com/office/drawing/2014/main" xmlns="" id="{61412C31-627E-4631-BD2F-0417773919B6}"/>
              </a:ext>
            </a:extLst>
          </p:cNvPr>
          <p:cNvGraphicFramePr>
            <a:graphicFrameLocks noGrp="1"/>
          </p:cNvGraphicFramePr>
          <p:nvPr>
            <p:extLst>
              <p:ext uri="{D42A27DB-BD31-4B8C-83A1-F6EECF244321}">
                <p14:modId xmlns:p14="http://schemas.microsoft.com/office/powerpoint/2010/main" xmlns="" val="345680362"/>
              </p:ext>
            </p:extLst>
          </p:nvPr>
        </p:nvGraphicFramePr>
        <p:xfrm>
          <a:off x="304800" y="1981200"/>
          <a:ext cx="5526896" cy="4206240"/>
        </p:xfrm>
        <a:graphic>
          <a:graphicData uri="http://schemas.openxmlformats.org/drawingml/2006/table">
            <a:tbl>
              <a:tblPr firstRow="1" bandRow="1">
                <a:tableStyleId>{5C22544A-7EE6-4342-B048-85BDC9FD1C3A}</a:tableStyleId>
              </a:tblPr>
              <a:tblGrid>
                <a:gridCol w="1381724">
                  <a:extLst>
                    <a:ext uri="{9D8B030D-6E8A-4147-A177-3AD203B41FA5}">
                      <a16:colId xmlns:a16="http://schemas.microsoft.com/office/drawing/2014/main" xmlns="" val="3631422218"/>
                    </a:ext>
                  </a:extLst>
                </a:gridCol>
                <a:gridCol w="1381724">
                  <a:extLst>
                    <a:ext uri="{9D8B030D-6E8A-4147-A177-3AD203B41FA5}">
                      <a16:colId xmlns:a16="http://schemas.microsoft.com/office/drawing/2014/main" xmlns="" val="483167527"/>
                    </a:ext>
                  </a:extLst>
                </a:gridCol>
                <a:gridCol w="1381724">
                  <a:extLst>
                    <a:ext uri="{9D8B030D-6E8A-4147-A177-3AD203B41FA5}">
                      <a16:colId xmlns:a16="http://schemas.microsoft.com/office/drawing/2014/main" xmlns="" val="14398274"/>
                    </a:ext>
                  </a:extLst>
                </a:gridCol>
                <a:gridCol w="1381724">
                  <a:extLst>
                    <a:ext uri="{9D8B030D-6E8A-4147-A177-3AD203B41FA5}">
                      <a16:colId xmlns:a16="http://schemas.microsoft.com/office/drawing/2014/main" xmlns="" val="3212009556"/>
                    </a:ext>
                  </a:extLst>
                </a:gridCol>
              </a:tblGrid>
              <a:tr h="352275">
                <a:tc>
                  <a:txBody>
                    <a:bodyPr/>
                    <a:lstStyle/>
                    <a:p>
                      <a:r>
                        <a:rPr lang="en-US" dirty="0"/>
                        <a:t>Technical Indicators</a:t>
                      </a:r>
                    </a:p>
                  </a:txBody>
                  <a:tcPr/>
                </a:tc>
                <a:tc>
                  <a:txBody>
                    <a:bodyPr/>
                    <a:lstStyle/>
                    <a:p>
                      <a:r>
                        <a:rPr lang="en-US" dirty="0"/>
                        <a:t>HDFC</a:t>
                      </a:r>
                    </a:p>
                  </a:txBody>
                  <a:tcPr/>
                </a:tc>
                <a:tc>
                  <a:txBody>
                    <a:bodyPr/>
                    <a:lstStyle/>
                    <a:p>
                      <a:r>
                        <a:rPr lang="en-US" dirty="0"/>
                        <a:t>KOTAK</a:t>
                      </a:r>
                    </a:p>
                  </a:txBody>
                  <a:tcPr/>
                </a:tc>
                <a:tc>
                  <a:txBody>
                    <a:bodyPr/>
                    <a:lstStyle/>
                    <a:p>
                      <a:r>
                        <a:rPr lang="en-US" dirty="0"/>
                        <a:t>SBI</a:t>
                      </a:r>
                    </a:p>
                  </a:txBody>
                  <a:tcPr/>
                </a:tc>
                <a:extLst>
                  <a:ext uri="{0D108BD9-81ED-4DB2-BD59-A6C34878D82A}">
                    <a16:rowId xmlns:a16="http://schemas.microsoft.com/office/drawing/2014/main" xmlns="" val="902443604"/>
                  </a:ext>
                </a:extLst>
              </a:tr>
              <a:tr h="352275">
                <a:tc>
                  <a:txBody>
                    <a:bodyPr/>
                    <a:lstStyle/>
                    <a:p>
                      <a:r>
                        <a:rPr lang="en-US" dirty="0"/>
                        <a:t>RSI</a:t>
                      </a:r>
                    </a:p>
                  </a:txBody>
                  <a:tcPr/>
                </a:tc>
                <a:tc>
                  <a:txBody>
                    <a:bodyPr/>
                    <a:lstStyle/>
                    <a:p>
                      <a:r>
                        <a:rPr lang="en-US" dirty="0"/>
                        <a:t>58.72</a:t>
                      </a:r>
                    </a:p>
                  </a:txBody>
                  <a:tcPr/>
                </a:tc>
                <a:tc>
                  <a:txBody>
                    <a:bodyPr/>
                    <a:lstStyle/>
                    <a:p>
                      <a:r>
                        <a:rPr lang="en-US" dirty="0"/>
                        <a:t>60.33</a:t>
                      </a:r>
                    </a:p>
                  </a:txBody>
                  <a:tcPr/>
                </a:tc>
                <a:tc>
                  <a:txBody>
                    <a:bodyPr/>
                    <a:lstStyle/>
                    <a:p>
                      <a:r>
                        <a:rPr lang="en-US" dirty="0"/>
                        <a:t>69.86</a:t>
                      </a:r>
                    </a:p>
                  </a:txBody>
                  <a:tcPr/>
                </a:tc>
                <a:extLst>
                  <a:ext uri="{0D108BD9-81ED-4DB2-BD59-A6C34878D82A}">
                    <a16:rowId xmlns:a16="http://schemas.microsoft.com/office/drawing/2014/main" xmlns="" val="3818467909"/>
                  </a:ext>
                </a:extLst>
              </a:tr>
              <a:tr h="352275">
                <a:tc>
                  <a:txBody>
                    <a:bodyPr/>
                    <a:lstStyle/>
                    <a:p>
                      <a:r>
                        <a:rPr lang="en-US" dirty="0"/>
                        <a:t>MACD</a:t>
                      </a:r>
                    </a:p>
                  </a:txBody>
                  <a:tcPr/>
                </a:tc>
                <a:tc>
                  <a:txBody>
                    <a:bodyPr/>
                    <a:lstStyle/>
                    <a:p>
                      <a:r>
                        <a:rPr lang="en-US" dirty="0"/>
                        <a:t>18.97</a:t>
                      </a:r>
                    </a:p>
                  </a:txBody>
                  <a:tcPr/>
                </a:tc>
                <a:tc>
                  <a:txBody>
                    <a:bodyPr/>
                    <a:lstStyle/>
                    <a:p>
                      <a:r>
                        <a:rPr lang="en-US" dirty="0"/>
                        <a:t>25.42</a:t>
                      </a:r>
                    </a:p>
                  </a:txBody>
                  <a:tcPr/>
                </a:tc>
                <a:tc>
                  <a:txBody>
                    <a:bodyPr/>
                    <a:lstStyle/>
                    <a:p>
                      <a:r>
                        <a:rPr lang="en-US" dirty="0"/>
                        <a:t>14.07</a:t>
                      </a:r>
                    </a:p>
                  </a:txBody>
                  <a:tcPr/>
                </a:tc>
                <a:extLst>
                  <a:ext uri="{0D108BD9-81ED-4DB2-BD59-A6C34878D82A}">
                    <a16:rowId xmlns:a16="http://schemas.microsoft.com/office/drawing/2014/main" xmlns="" val="1540106873"/>
                  </a:ext>
                </a:extLst>
              </a:tr>
              <a:tr h="352275">
                <a:tc>
                  <a:txBody>
                    <a:bodyPr/>
                    <a:lstStyle/>
                    <a:p>
                      <a:r>
                        <a:rPr lang="en-US" dirty="0"/>
                        <a:t>Stochastic</a:t>
                      </a:r>
                    </a:p>
                  </a:txBody>
                  <a:tcPr/>
                </a:tc>
                <a:tc>
                  <a:txBody>
                    <a:bodyPr/>
                    <a:lstStyle/>
                    <a:p>
                      <a:r>
                        <a:rPr lang="en-US" dirty="0"/>
                        <a:t>89.62</a:t>
                      </a:r>
                    </a:p>
                  </a:txBody>
                  <a:tcPr/>
                </a:tc>
                <a:tc>
                  <a:txBody>
                    <a:bodyPr/>
                    <a:lstStyle/>
                    <a:p>
                      <a:r>
                        <a:rPr lang="en-US" dirty="0"/>
                        <a:t>76.32</a:t>
                      </a:r>
                    </a:p>
                  </a:txBody>
                  <a:tcPr/>
                </a:tc>
                <a:tc>
                  <a:txBody>
                    <a:bodyPr/>
                    <a:lstStyle/>
                    <a:p>
                      <a:r>
                        <a:rPr lang="en-US" dirty="0"/>
                        <a:t>95.02</a:t>
                      </a:r>
                    </a:p>
                  </a:txBody>
                  <a:tcPr/>
                </a:tc>
                <a:extLst>
                  <a:ext uri="{0D108BD9-81ED-4DB2-BD59-A6C34878D82A}">
                    <a16:rowId xmlns:a16="http://schemas.microsoft.com/office/drawing/2014/main" xmlns="" val="62977292"/>
                  </a:ext>
                </a:extLst>
              </a:tr>
              <a:tr h="352275">
                <a:tc>
                  <a:txBody>
                    <a:bodyPr/>
                    <a:lstStyle/>
                    <a:p>
                      <a:r>
                        <a:rPr lang="en-US" dirty="0"/>
                        <a:t>ADX</a:t>
                      </a:r>
                    </a:p>
                  </a:txBody>
                  <a:tcPr/>
                </a:tc>
                <a:tc>
                  <a:txBody>
                    <a:bodyPr/>
                    <a:lstStyle/>
                    <a:p>
                      <a:r>
                        <a:rPr lang="en-US" dirty="0"/>
                        <a:t>11.43</a:t>
                      </a:r>
                    </a:p>
                  </a:txBody>
                  <a:tcPr/>
                </a:tc>
                <a:tc>
                  <a:txBody>
                    <a:bodyPr/>
                    <a:lstStyle/>
                    <a:p>
                      <a:r>
                        <a:rPr lang="en-US" dirty="0"/>
                        <a:t>37.66</a:t>
                      </a:r>
                    </a:p>
                  </a:txBody>
                  <a:tcPr/>
                </a:tc>
                <a:tc>
                  <a:txBody>
                    <a:bodyPr/>
                    <a:lstStyle/>
                    <a:p>
                      <a:r>
                        <a:rPr lang="en-US" dirty="0"/>
                        <a:t>30.53</a:t>
                      </a:r>
                    </a:p>
                  </a:txBody>
                  <a:tcPr/>
                </a:tc>
                <a:extLst>
                  <a:ext uri="{0D108BD9-81ED-4DB2-BD59-A6C34878D82A}">
                    <a16:rowId xmlns:a16="http://schemas.microsoft.com/office/drawing/2014/main" xmlns="" val="1268499098"/>
                  </a:ext>
                </a:extLst>
              </a:tr>
              <a:tr h="352275">
                <a:tc>
                  <a:txBody>
                    <a:bodyPr/>
                    <a:lstStyle/>
                    <a:p>
                      <a:r>
                        <a:rPr lang="en-US" dirty="0"/>
                        <a:t>ADX Upper Band</a:t>
                      </a:r>
                    </a:p>
                  </a:txBody>
                  <a:tcPr/>
                </a:tc>
                <a:tc>
                  <a:txBody>
                    <a:bodyPr/>
                    <a:lstStyle/>
                    <a:p>
                      <a:r>
                        <a:rPr lang="en-US" dirty="0"/>
                        <a:t>1514.69</a:t>
                      </a:r>
                    </a:p>
                    <a:p>
                      <a:endParaRPr lang="en-US" dirty="0"/>
                    </a:p>
                  </a:txBody>
                  <a:tcPr/>
                </a:tc>
                <a:tc>
                  <a:txBody>
                    <a:bodyPr/>
                    <a:lstStyle/>
                    <a:p>
                      <a:r>
                        <a:rPr lang="en-US" dirty="0"/>
                        <a:t>1970.16</a:t>
                      </a:r>
                    </a:p>
                  </a:txBody>
                  <a:tcPr/>
                </a:tc>
                <a:tc>
                  <a:txBody>
                    <a:bodyPr/>
                    <a:lstStyle/>
                    <a:p>
                      <a:r>
                        <a:rPr lang="en-US" dirty="0"/>
                        <a:t>582.40</a:t>
                      </a:r>
                    </a:p>
                  </a:txBody>
                  <a:tcPr/>
                </a:tc>
                <a:extLst>
                  <a:ext uri="{0D108BD9-81ED-4DB2-BD59-A6C34878D82A}">
                    <a16:rowId xmlns:a16="http://schemas.microsoft.com/office/drawing/2014/main" xmlns="" val="3799572877"/>
                  </a:ext>
                </a:extLst>
              </a:tr>
              <a:tr h="352275">
                <a:tc>
                  <a:txBody>
                    <a:bodyPr/>
                    <a:lstStyle/>
                    <a:p>
                      <a:r>
                        <a:rPr lang="en-US" dirty="0"/>
                        <a:t>ADX Lower Band</a:t>
                      </a:r>
                    </a:p>
                    <a:p>
                      <a:endParaRPr lang="en-US" dirty="0"/>
                    </a:p>
                  </a:txBody>
                  <a:tcPr/>
                </a:tc>
                <a:tc>
                  <a:txBody>
                    <a:bodyPr/>
                    <a:lstStyle/>
                    <a:p>
                      <a:r>
                        <a:rPr lang="en-US" dirty="0">
                          <a:latin typeface="+mn-lt"/>
                        </a:rPr>
                        <a:t>1261.46</a:t>
                      </a:r>
                    </a:p>
                    <a:p>
                      <a:r>
                        <a:rPr lang="en-IN" sz="1800" dirty="0">
                          <a:effectLst/>
                          <a:latin typeface="+mn-lt"/>
                          <a:ea typeface="Times New Roman" panose="02020603050405020304" pitchFamily="18" charset="0"/>
                        </a:rPr>
                        <a:t>close price of HDFC stock is 1493.05 </a:t>
                      </a:r>
                      <a:endParaRPr lang="en-US" dirty="0">
                        <a:latin typeface="+mn-lt"/>
                      </a:endParaRPr>
                    </a:p>
                  </a:txBody>
                  <a:tcPr/>
                </a:tc>
                <a:tc>
                  <a:txBody>
                    <a:bodyPr/>
                    <a:lstStyle/>
                    <a:p>
                      <a:r>
                        <a:rPr lang="en-US" dirty="0">
                          <a:latin typeface="+mn-lt"/>
                        </a:rPr>
                        <a:t>1854.60</a:t>
                      </a:r>
                    </a:p>
                    <a:p>
                      <a:r>
                        <a:rPr lang="en-IN" sz="1800" dirty="0">
                          <a:effectLst/>
                          <a:latin typeface="+mn-lt"/>
                          <a:ea typeface="Times New Roman" panose="02020603050405020304" pitchFamily="18" charset="0"/>
                        </a:rPr>
                        <a:t>close price of KOTAK stock is 1944.20</a:t>
                      </a:r>
                      <a:endParaRPr lang="en-US" dirty="0">
                        <a:latin typeface="+mn-lt"/>
                      </a:endParaRPr>
                    </a:p>
                  </a:txBody>
                  <a:tcPr/>
                </a:tc>
                <a:tc>
                  <a:txBody>
                    <a:bodyPr/>
                    <a:lstStyle/>
                    <a:p>
                      <a:r>
                        <a:rPr lang="en-US" dirty="0"/>
                        <a:t>505.09</a:t>
                      </a:r>
                    </a:p>
                    <a:p>
                      <a:r>
                        <a:rPr lang="en-US" dirty="0"/>
                        <a:t>close price of SBI stock is 575.05 </a:t>
                      </a:r>
                    </a:p>
                  </a:txBody>
                  <a:tcPr/>
                </a:tc>
                <a:extLst>
                  <a:ext uri="{0D108BD9-81ED-4DB2-BD59-A6C34878D82A}">
                    <a16:rowId xmlns:a16="http://schemas.microsoft.com/office/drawing/2014/main" xmlns="" val="1026198387"/>
                  </a:ext>
                </a:extLst>
              </a:tr>
            </a:tbl>
          </a:graphicData>
        </a:graphic>
      </p:graphicFrame>
      <p:sp>
        <p:nvSpPr>
          <p:cNvPr id="10" name="TextBox 9">
            <a:extLst>
              <a:ext uri="{FF2B5EF4-FFF2-40B4-BE49-F238E27FC236}">
                <a16:creationId xmlns:a16="http://schemas.microsoft.com/office/drawing/2014/main" xmlns="" id="{B01666B1-20BA-47DD-AF9F-86925E7B9B14}"/>
              </a:ext>
            </a:extLst>
          </p:cNvPr>
          <p:cNvSpPr txBox="1"/>
          <p:nvPr/>
        </p:nvSpPr>
        <p:spPr>
          <a:xfrm>
            <a:off x="6324600" y="1371600"/>
            <a:ext cx="552689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dirty="0"/>
              <a:t>Stocks Fundamental Analysis</a:t>
            </a:r>
          </a:p>
        </p:txBody>
      </p:sp>
      <p:graphicFrame>
        <p:nvGraphicFramePr>
          <p:cNvPr id="11" name="Table 8">
            <a:extLst>
              <a:ext uri="{FF2B5EF4-FFF2-40B4-BE49-F238E27FC236}">
                <a16:creationId xmlns:a16="http://schemas.microsoft.com/office/drawing/2014/main" xmlns="" id="{C77B5EBD-C956-4144-8FEB-37EDBBCAEC9C}"/>
              </a:ext>
            </a:extLst>
          </p:cNvPr>
          <p:cNvGraphicFramePr>
            <a:graphicFrameLocks noGrp="1"/>
          </p:cNvGraphicFramePr>
          <p:nvPr>
            <p:extLst>
              <p:ext uri="{D42A27DB-BD31-4B8C-83A1-F6EECF244321}">
                <p14:modId xmlns:p14="http://schemas.microsoft.com/office/powerpoint/2010/main" xmlns="" val="1819710562"/>
              </p:ext>
            </p:extLst>
          </p:nvPr>
        </p:nvGraphicFramePr>
        <p:xfrm>
          <a:off x="6324600" y="1905000"/>
          <a:ext cx="5531918" cy="4023360"/>
        </p:xfrm>
        <a:graphic>
          <a:graphicData uri="http://schemas.openxmlformats.org/drawingml/2006/table">
            <a:tbl>
              <a:tblPr firstRow="1" bandRow="1">
                <a:tableStyleId>{5C22544A-7EE6-4342-B048-85BDC9FD1C3A}</a:tableStyleId>
              </a:tblPr>
              <a:tblGrid>
                <a:gridCol w="2043337">
                  <a:extLst>
                    <a:ext uri="{9D8B030D-6E8A-4147-A177-3AD203B41FA5}">
                      <a16:colId xmlns:a16="http://schemas.microsoft.com/office/drawing/2014/main" xmlns="" val="2888597264"/>
                    </a:ext>
                  </a:extLst>
                </a:gridCol>
                <a:gridCol w="1004662">
                  <a:extLst>
                    <a:ext uri="{9D8B030D-6E8A-4147-A177-3AD203B41FA5}">
                      <a16:colId xmlns:a16="http://schemas.microsoft.com/office/drawing/2014/main" xmlns="" val="1541108559"/>
                    </a:ext>
                  </a:extLst>
                </a:gridCol>
                <a:gridCol w="1102197">
                  <a:extLst>
                    <a:ext uri="{9D8B030D-6E8A-4147-A177-3AD203B41FA5}">
                      <a16:colId xmlns:a16="http://schemas.microsoft.com/office/drawing/2014/main" xmlns="" val="2754302973"/>
                    </a:ext>
                  </a:extLst>
                </a:gridCol>
                <a:gridCol w="1381722">
                  <a:extLst>
                    <a:ext uri="{9D8B030D-6E8A-4147-A177-3AD203B41FA5}">
                      <a16:colId xmlns:a16="http://schemas.microsoft.com/office/drawing/2014/main" xmlns="" val="2252386306"/>
                    </a:ext>
                  </a:extLst>
                </a:gridCol>
              </a:tblGrid>
              <a:tr h="355709">
                <a:tc>
                  <a:txBody>
                    <a:bodyPr/>
                    <a:lstStyle/>
                    <a:p>
                      <a:r>
                        <a:rPr lang="en-US" dirty="0"/>
                        <a:t>Particulars</a:t>
                      </a:r>
                    </a:p>
                  </a:txBody>
                  <a:tcPr/>
                </a:tc>
                <a:tc>
                  <a:txBody>
                    <a:bodyPr/>
                    <a:lstStyle/>
                    <a:p>
                      <a:r>
                        <a:rPr lang="en-US" dirty="0"/>
                        <a:t>HDFC</a:t>
                      </a:r>
                    </a:p>
                  </a:txBody>
                  <a:tcPr/>
                </a:tc>
                <a:tc>
                  <a:txBody>
                    <a:bodyPr/>
                    <a:lstStyle/>
                    <a:p>
                      <a:r>
                        <a:rPr lang="en-US" dirty="0"/>
                        <a:t>KOTAK </a:t>
                      </a:r>
                    </a:p>
                  </a:txBody>
                  <a:tcPr/>
                </a:tc>
                <a:tc>
                  <a:txBody>
                    <a:bodyPr/>
                    <a:lstStyle/>
                    <a:p>
                      <a:r>
                        <a:rPr lang="en-US" dirty="0"/>
                        <a:t>SBI</a:t>
                      </a:r>
                    </a:p>
                  </a:txBody>
                  <a:tcPr/>
                </a:tc>
                <a:extLst>
                  <a:ext uri="{0D108BD9-81ED-4DB2-BD59-A6C34878D82A}">
                    <a16:rowId xmlns:a16="http://schemas.microsoft.com/office/drawing/2014/main" xmlns="" val="2715831390"/>
                  </a:ext>
                </a:extLst>
              </a:tr>
              <a:tr h="360650">
                <a:tc>
                  <a:txBody>
                    <a:bodyPr/>
                    <a:lstStyle/>
                    <a:p>
                      <a:r>
                        <a:rPr lang="en-US" dirty="0"/>
                        <a:t>Promoters</a:t>
                      </a:r>
                    </a:p>
                  </a:txBody>
                  <a:tcPr/>
                </a:tc>
                <a:tc>
                  <a:txBody>
                    <a:bodyPr/>
                    <a:lstStyle/>
                    <a:p>
                      <a:r>
                        <a:rPr lang="en-US" dirty="0"/>
                        <a:t>25.73%</a:t>
                      </a:r>
                    </a:p>
                  </a:txBody>
                  <a:tcPr/>
                </a:tc>
                <a:tc>
                  <a:txBody>
                    <a:bodyPr/>
                    <a:lstStyle/>
                    <a:p>
                      <a:r>
                        <a:rPr lang="en-US" dirty="0"/>
                        <a:t>25.97%</a:t>
                      </a:r>
                    </a:p>
                  </a:txBody>
                  <a:tcPr/>
                </a:tc>
                <a:tc>
                  <a:txBody>
                    <a:bodyPr/>
                    <a:lstStyle/>
                    <a:p>
                      <a:r>
                        <a:rPr lang="en-US" dirty="0"/>
                        <a:t>57.57%</a:t>
                      </a:r>
                    </a:p>
                  </a:txBody>
                  <a:tcPr/>
                </a:tc>
                <a:extLst>
                  <a:ext uri="{0D108BD9-81ED-4DB2-BD59-A6C34878D82A}">
                    <a16:rowId xmlns:a16="http://schemas.microsoft.com/office/drawing/2014/main" xmlns="" val="1704605717"/>
                  </a:ext>
                </a:extLst>
              </a:tr>
              <a:tr h="360650">
                <a:tc>
                  <a:txBody>
                    <a:bodyPr/>
                    <a:lstStyle/>
                    <a:p>
                      <a:r>
                        <a:rPr lang="en-US" dirty="0"/>
                        <a:t>Investors</a:t>
                      </a:r>
                    </a:p>
                  </a:txBody>
                  <a:tcPr/>
                </a:tc>
                <a:tc>
                  <a:txBody>
                    <a:bodyPr/>
                    <a:lstStyle/>
                    <a:p>
                      <a:r>
                        <a:rPr lang="en-US" dirty="0"/>
                        <a:t>74.27%</a:t>
                      </a:r>
                    </a:p>
                  </a:txBody>
                  <a:tcPr/>
                </a:tc>
                <a:tc>
                  <a:txBody>
                    <a:bodyPr/>
                    <a:lstStyle/>
                    <a:p>
                      <a:r>
                        <a:rPr lang="en-US" dirty="0"/>
                        <a:t>74.03%</a:t>
                      </a:r>
                    </a:p>
                  </a:txBody>
                  <a:tcPr/>
                </a:tc>
                <a:tc>
                  <a:txBody>
                    <a:bodyPr/>
                    <a:lstStyle/>
                    <a:p>
                      <a:r>
                        <a:rPr lang="en-US" dirty="0"/>
                        <a:t>42.43%</a:t>
                      </a:r>
                    </a:p>
                  </a:txBody>
                  <a:tcPr/>
                </a:tc>
                <a:extLst>
                  <a:ext uri="{0D108BD9-81ED-4DB2-BD59-A6C34878D82A}">
                    <a16:rowId xmlns:a16="http://schemas.microsoft.com/office/drawing/2014/main" xmlns="" val="1432074742"/>
                  </a:ext>
                </a:extLst>
              </a:tr>
              <a:tr h="360650">
                <a:tc>
                  <a:txBody>
                    <a:bodyPr/>
                    <a:lstStyle/>
                    <a:p>
                      <a:r>
                        <a:rPr lang="en-US" dirty="0"/>
                        <a:t>Net Profit    (Profit and Loss)</a:t>
                      </a:r>
                    </a:p>
                  </a:txBody>
                  <a:tcPr/>
                </a:tc>
                <a:tc>
                  <a:txBody>
                    <a:bodyPr/>
                    <a:lstStyle/>
                    <a:p>
                      <a:r>
                        <a:rPr lang="en-US" dirty="0"/>
                        <a:t>36,961.36</a:t>
                      </a:r>
                    </a:p>
                  </a:txBody>
                  <a:tcPr/>
                </a:tc>
                <a:tc>
                  <a:txBody>
                    <a:bodyPr/>
                    <a:lstStyle/>
                    <a:p>
                      <a:r>
                        <a:rPr lang="en-US" dirty="0"/>
                        <a:t>8572.69</a:t>
                      </a:r>
                    </a:p>
                  </a:txBody>
                  <a:tcPr/>
                </a:tc>
                <a:tc>
                  <a:txBody>
                    <a:bodyPr/>
                    <a:lstStyle/>
                    <a:p>
                      <a:r>
                        <a:rPr lang="en-US" dirty="0"/>
                        <a:t>31,675.98</a:t>
                      </a:r>
                    </a:p>
                  </a:txBody>
                  <a:tcPr/>
                </a:tc>
                <a:extLst>
                  <a:ext uri="{0D108BD9-81ED-4DB2-BD59-A6C34878D82A}">
                    <a16:rowId xmlns:a16="http://schemas.microsoft.com/office/drawing/2014/main" xmlns="" val="2869839836"/>
                  </a:ext>
                </a:extLst>
              </a:tr>
              <a:tr h="360650">
                <a:tc>
                  <a:txBody>
                    <a:bodyPr/>
                    <a:lstStyle/>
                    <a:p>
                      <a:r>
                        <a:rPr lang="en-US" dirty="0"/>
                        <a:t>Adjusted EPS</a:t>
                      </a:r>
                    </a:p>
                  </a:txBody>
                  <a:tcPr/>
                </a:tc>
                <a:tc>
                  <a:txBody>
                    <a:bodyPr/>
                    <a:lstStyle/>
                    <a:p>
                      <a:r>
                        <a:rPr lang="en-US" dirty="0"/>
                        <a:t>66.65</a:t>
                      </a:r>
                    </a:p>
                  </a:txBody>
                  <a:tcPr/>
                </a:tc>
                <a:tc>
                  <a:txBody>
                    <a:bodyPr/>
                    <a:lstStyle/>
                    <a:p>
                      <a:r>
                        <a:rPr lang="en-US" dirty="0"/>
                        <a:t>42.99</a:t>
                      </a:r>
                    </a:p>
                  </a:txBody>
                  <a:tcPr/>
                </a:tc>
                <a:tc>
                  <a:txBody>
                    <a:bodyPr/>
                    <a:lstStyle/>
                    <a:p>
                      <a:r>
                        <a:rPr lang="en-US" dirty="0"/>
                        <a:t>35.49</a:t>
                      </a:r>
                    </a:p>
                  </a:txBody>
                  <a:tcPr/>
                </a:tc>
                <a:extLst>
                  <a:ext uri="{0D108BD9-81ED-4DB2-BD59-A6C34878D82A}">
                    <a16:rowId xmlns:a16="http://schemas.microsoft.com/office/drawing/2014/main" xmlns="" val="3750514702"/>
                  </a:ext>
                </a:extLst>
              </a:tr>
              <a:tr h="360650">
                <a:tc>
                  <a:txBody>
                    <a:bodyPr/>
                    <a:lstStyle/>
                    <a:p>
                      <a:r>
                        <a:rPr lang="en-US" dirty="0"/>
                        <a:t>Total Liabilities (Balance Sheet)</a:t>
                      </a:r>
                    </a:p>
                  </a:txBody>
                  <a:tcPr/>
                </a:tc>
                <a:tc>
                  <a:txBody>
                    <a:bodyPr/>
                    <a:lstStyle/>
                    <a:p>
                      <a:r>
                        <a:rPr lang="en-US" dirty="0"/>
                        <a:t>20.68,</a:t>
                      </a:r>
                    </a:p>
                    <a:p>
                      <a:r>
                        <a:rPr lang="en-US" dirty="0"/>
                        <a:t>535.05</a:t>
                      </a:r>
                    </a:p>
                  </a:txBody>
                  <a:tcPr/>
                </a:tc>
                <a:tc>
                  <a:txBody>
                    <a:bodyPr/>
                    <a:lstStyle/>
                    <a:p>
                      <a:r>
                        <a:rPr lang="en-US" dirty="0"/>
                        <a:t>4,29,</a:t>
                      </a:r>
                    </a:p>
                    <a:p>
                      <a:r>
                        <a:rPr lang="en-US" dirty="0"/>
                        <a:t>428.40</a:t>
                      </a:r>
                    </a:p>
                  </a:txBody>
                  <a:tcPr/>
                </a:tc>
                <a:tc>
                  <a:txBody>
                    <a:bodyPr/>
                    <a:lstStyle/>
                    <a:p>
                      <a:r>
                        <a:rPr lang="en-US" dirty="0"/>
                        <a:t>49,87,</a:t>
                      </a:r>
                    </a:p>
                    <a:p>
                      <a:r>
                        <a:rPr lang="en-US" dirty="0"/>
                        <a:t>597.41</a:t>
                      </a:r>
                    </a:p>
                  </a:txBody>
                  <a:tcPr/>
                </a:tc>
                <a:extLst>
                  <a:ext uri="{0D108BD9-81ED-4DB2-BD59-A6C34878D82A}">
                    <a16:rowId xmlns:a16="http://schemas.microsoft.com/office/drawing/2014/main" xmlns="" val="2890030387"/>
                  </a:ext>
                </a:extLst>
              </a:tr>
              <a:tr h="0">
                <a:tc>
                  <a:txBody>
                    <a:bodyPr/>
                    <a:lstStyle/>
                    <a:p>
                      <a:r>
                        <a:rPr lang="en-US" dirty="0"/>
                        <a:t>Total Assets (Balance sheet)</a:t>
                      </a:r>
                    </a:p>
                  </a:txBody>
                  <a:tcPr/>
                </a:tc>
                <a:tc>
                  <a:txBody>
                    <a:bodyPr/>
                    <a:lstStyle/>
                    <a:p>
                      <a:r>
                        <a:rPr lang="en-US" dirty="0"/>
                        <a:t>20,68,</a:t>
                      </a:r>
                    </a:p>
                    <a:p>
                      <a:r>
                        <a:rPr lang="en-US" dirty="0"/>
                        <a:t>535.05</a:t>
                      </a:r>
                    </a:p>
                  </a:txBody>
                  <a:tcPr/>
                </a:tc>
                <a:tc>
                  <a:txBody>
                    <a:bodyPr/>
                    <a:lstStyle/>
                    <a:p>
                      <a:r>
                        <a:rPr lang="en-US" dirty="0"/>
                        <a:t>4,29,</a:t>
                      </a:r>
                    </a:p>
                    <a:p>
                      <a:r>
                        <a:rPr lang="en-US" dirty="0"/>
                        <a:t>428.40</a:t>
                      </a:r>
                    </a:p>
                  </a:txBody>
                  <a:tcPr/>
                </a:tc>
                <a:tc>
                  <a:txBody>
                    <a:bodyPr/>
                    <a:lstStyle/>
                    <a:p>
                      <a:r>
                        <a:rPr lang="en-US" dirty="0"/>
                        <a:t>49,87,</a:t>
                      </a:r>
                    </a:p>
                    <a:p>
                      <a:r>
                        <a:rPr lang="en-US" dirty="0"/>
                        <a:t>597.41</a:t>
                      </a:r>
                    </a:p>
                  </a:txBody>
                  <a:tcPr/>
                </a:tc>
                <a:extLst>
                  <a:ext uri="{0D108BD9-81ED-4DB2-BD59-A6C34878D82A}">
                    <a16:rowId xmlns:a16="http://schemas.microsoft.com/office/drawing/2014/main" xmlns="" val="1765864225"/>
                  </a:ext>
                </a:extLst>
              </a:tr>
              <a:tr h="360650">
                <a:tc>
                  <a:txBody>
                    <a:bodyPr/>
                    <a:lstStyle/>
                    <a:p>
                      <a:r>
                        <a:rPr lang="en-US" dirty="0"/>
                        <a:t>Closing Cash (cashflow)</a:t>
                      </a:r>
                    </a:p>
                  </a:txBody>
                  <a:tcPr/>
                </a:tc>
                <a:tc>
                  <a:txBody>
                    <a:bodyPr/>
                    <a:lstStyle/>
                    <a:p>
                      <a:r>
                        <a:rPr lang="en-US" dirty="0"/>
                        <a:t>155,386</a:t>
                      </a:r>
                    </a:p>
                  </a:txBody>
                  <a:tcPr/>
                </a:tc>
                <a:tc>
                  <a:txBody>
                    <a:bodyPr/>
                    <a:lstStyle/>
                    <a:p>
                      <a:r>
                        <a:rPr lang="en-US" dirty="0"/>
                        <a:t>52,665</a:t>
                      </a:r>
                    </a:p>
                  </a:txBody>
                  <a:tcPr/>
                </a:tc>
                <a:tc>
                  <a:txBody>
                    <a:bodyPr/>
                    <a:lstStyle/>
                    <a:p>
                      <a:r>
                        <a:rPr lang="en-US" dirty="0"/>
                        <a:t>398,905</a:t>
                      </a:r>
                    </a:p>
                  </a:txBody>
                  <a:tcPr/>
                </a:tc>
                <a:extLst>
                  <a:ext uri="{0D108BD9-81ED-4DB2-BD59-A6C34878D82A}">
                    <a16:rowId xmlns:a16="http://schemas.microsoft.com/office/drawing/2014/main" xmlns="" val="2966554977"/>
                  </a:ext>
                </a:extLst>
              </a:tr>
            </a:tbl>
          </a:graphicData>
        </a:graphic>
      </p:graphicFrame>
      <p:sp>
        <p:nvSpPr>
          <p:cNvPr id="12" name="TextBox 11">
            <a:extLst>
              <a:ext uri="{FF2B5EF4-FFF2-40B4-BE49-F238E27FC236}">
                <a16:creationId xmlns:a16="http://schemas.microsoft.com/office/drawing/2014/main" xmlns="" id="{F5EC4E12-4A54-4BDD-96C0-6E4126695CB9}"/>
              </a:ext>
            </a:extLst>
          </p:cNvPr>
          <p:cNvSpPr txBox="1"/>
          <p:nvPr/>
        </p:nvSpPr>
        <p:spPr>
          <a:xfrm>
            <a:off x="6241775" y="5902164"/>
            <a:ext cx="5526891" cy="369332"/>
          </a:xfrm>
          <a:prstGeom prst="rect">
            <a:avLst/>
          </a:prstGeom>
          <a:solidFill>
            <a:schemeClr val="accent3">
              <a:lumMod val="40000"/>
              <a:lumOff val="60000"/>
            </a:schemeClr>
          </a:solidFill>
        </p:spPr>
        <p:txBody>
          <a:bodyPr wrap="square">
            <a:spAutoFit/>
          </a:bodyPr>
          <a:lstStyle/>
          <a:p>
            <a:r>
              <a:rPr lang="en-US" dirty="0"/>
              <a:t>All figures are in crores for the year 2022.</a:t>
            </a:r>
          </a:p>
        </p:txBody>
      </p:sp>
      <p:cxnSp>
        <p:nvCxnSpPr>
          <p:cNvPr id="14" name="Straight Connector 13"/>
          <p:cNvCxnSpPr/>
          <p:nvPr/>
        </p:nvCxnSpPr>
        <p:spPr>
          <a:xfrm rot="5400000">
            <a:off x="3505200" y="3733800"/>
            <a:ext cx="518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04137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Data Understanding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8</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graphicFrame>
        <p:nvGraphicFramePr>
          <p:cNvPr id="7" name="Table 3">
            <a:extLst>
              <a:ext uri="{FF2B5EF4-FFF2-40B4-BE49-F238E27FC236}">
                <a16:creationId xmlns:a16="http://schemas.microsoft.com/office/drawing/2014/main" xmlns="" id="{B7859107-CF04-4B7C-9F0D-1271B2C86FAC}"/>
              </a:ext>
            </a:extLst>
          </p:cNvPr>
          <p:cNvGraphicFramePr>
            <a:graphicFrameLocks noGrp="1"/>
          </p:cNvGraphicFramePr>
          <p:nvPr>
            <p:extLst>
              <p:ext uri="{D42A27DB-BD31-4B8C-83A1-F6EECF244321}">
                <p14:modId xmlns:p14="http://schemas.microsoft.com/office/powerpoint/2010/main" xmlns="" val="1940701023"/>
              </p:ext>
            </p:extLst>
          </p:nvPr>
        </p:nvGraphicFramePr>
        <p:xfrm>
          <a:off x="228600" y="1524000"/>
          <a:ext cx="8587403" cy="3394565"/>
        </p:xfrm>
        <a:graphic>
          <a:graphicData uri="http://schemas.openxmlformats.org/drawingml/2006/table">
            <a:tbl>
              <a:tblPr firstRow="1" bandRow="1">
                <a:tableStyleId>{073A0DAA-6AF3-43AB-8588-CEC1D06C72B9}</a:tableStyleId>
              </a:tblPr>
              <a:tblGrid>
                <a:gridCol w="1058354">
                  <a:extLst>
                    <a:ext uri="{9D8B030D-6E8A-4147-A177-3AD203B41FA5}">
                      <a16:colId xmlns:a16="http://schemas.microsoft.com/office/drawing/2014/main" xmlns="" val="4281842409"/>
                    </a:ext>
                  </a:extLst>
                </a:gridCol>
                <a:gridCol w="844004">
                  <a:extLst>
                    <a:ext uri="{9D8B030D-6E8A-4147-A177-3AD203B41FA5}">
                      <a16:colId xmlns:a16="http://schemas.microsoft.com/office/drawing/2014/main" xmlns="" val="1828035792"/>
                    </a:ext>
                  </a:extLst>
                </a:gridCol>
                <a:gridCol w="891444">
                  <a:extLst>
                    <a:ext uri="{9D8B030D-6E8A-4147-A177-3AD203B41FA5}">
                      <a16:colId xmlns:a16="http://schemas.microsoft.com/office/drawing/2014/main" xmlns="" val="3959493839"/>
                    </a:ext>
                  </a:extLst>
                </a:gridCol>
                <a:gridCol w="809960">
                  <a:extLst>
                    <a:ext uri="{9D8B030D-6E8A-4147-A177-3AD203B41FA5}">
                      <a16:colId xmlns:a16="http://schemas.microsoft.com/office/drawing/2014/main" xmlns="" val="134906452"/>
                    </a:ext>
                  </a:extLst>
                </a:gridCol>
                <a:gridCol w="760749">
                  <a:extLst>
                    <a:ext uri="{9D8B030D-6E8A-4147-A177-3AD203B41FA5}">
                      <a16:colId xmlns:a16="http://schemas.microsoft.com/office/drawing/2014/main" xmlns="" val="3154597178"/>
                    </a:ext>
                  </a:extLst>
                </a:gridCol>
                <a:gridCol w="643733">
                  <a:extLst>
                    <a:ext uri="{9D8B030D-6E8A-4147-A177-3AD203B41FA5}">
                      <a16:colId xmlns:a16="http://schemas.microsoft.com/office/drawing/2014/main" xmlns="" val="3510364596"/>
                    </a:ext>
                  </a:extLst>
                </a:gridCol>
                <a:gridCol w="819400">
                  <a:extLst>
                    <a:ext uri="{9D8B030D-6E8A-4147-A177-3AD203B41FA5}">
                      <a16:colId xmlns:a16="http://schemas.microsoft.com/office/drawing/2014/main" xmlns="" val="3748019610"/>
                    </a:ext>
                  </a:extLst>
                </a:gridCol>
                <a:gridCol w="844004">
                  <a:extLst>
                    <a:ext uri="{9D8B030D-6E8A-4147-A177-3AD203B41FA5}">
                      <a16:colId xmlns:a16="http://schemas.microsoft.com/office/drawing/2014/main" xmlns="" val="2431812078"/>
                    </a:ext>
                  </a:extLst>
                </a:gridCol>
                <a:gridCol w="924385">
                  <a:extLst>
                    <a:ext uri="{9D8B030D-6E8A-4147-A177-3AD203B41FA5}">
                      <a16:colId xmlns:a16="http://schemas.microsoft.com/office/drawing/2014/main" xmlns="" val="647236766"/>
                    </a:ext>
                  </a:extLst>
                </a:gridCol>
                <a:gridCol w="991370">
                  <a:extLst>
                    <a:ext uri="{9D8B030D-6E8A-4147-A177-3AD203B41FA5}">
                      <a16:colId xmlns:a16="http://schemas.microsoft.com/office/drawing/2014/main" xmlns="" val="1007908853"/>
                    </a:ext>
                  </a:extLst>
                </a:gridCol>
              </a:tblGrid>
              <a:tr h="611829">
                <a:tc>
                  <a:txBody>
                    <a:bodyPr/>
                    <a:lstStyle/>
                    <a:p>
                      <a:pPr algn="ctr"/>
                      <a:r>
                        <a:rPr lang="en-US" dirty="0"/>
                        <a:t>Symbol</a:t>
                      </a:r>
                    </a:p>
                  </a:txBody>
                  <a:tcPr/>
                </a:tc>
                <a:tc>
                  <a:txBody>
                    <a:bodyPr/>
                    <a:lstStyle/>
                    <a:p>
                      <a:pPr algn="ctr"/>
                      <a:r>
                        <a:rPr lang="en-US" dirty="0"/>
                        <a:t>series</a:t>
                      </a:r>
                    </a:p>
                  </a:txBody>
                  <a:tcPr/>
                </a:tc>
                <a:tc>
                  <a:txBody>
                    <a:bodyPr/>
                    <a:lstStyle/>
                    <a:p>
                      <a:pPr algn="ctr"/>
                      <a:r>
                        <a:rPr lang="en-US" dirty="0"/>
                        <a:t>Prev Close</a:t>
                      </a:r>
                    </a:p>
                  </a:txBody>
                  <a:tcPr/>
                </a:tc>
                <a:tc>
                  <a:txBody>
                    <a:bodyPr/>
                    <a:lstStyle/>
                    <a:p>
                      <a:pPr algn="ctr"/>
                      <a:r>
                        <a:rPr lang="en-US" dirty="0"/>
                        <a:t>Open</a:t>
                      </a:r>
                    </a:p>
                  </a:txBody>
                  <a:tcPr/>
                </a:tc>
                <a:tc>
                  <a:txBody>
                    <a:bodyPr/>
                    <a:lstStyle/>
                    <a:p>
                      <a:pPr algn="ctr"/>
                      <a:r>
                        <a:rPr lang="en-US" dirty="0"/>
                        <a:t>High</a:t>
                      </a:r>
                    </a:p>
                  </a:txBody>
                  <a:tcPr/>
                </a:tc>
                <a:tc>
                  <a:txBody>
                    <a:bodyPr/>
                    <a:lstStyle/>
                    <a:p>
                      <a:pPr algn="ctr"/>
                      <a:r>
                        <a:rPr lang="en-US" dirty="0"/>
                        <a:t>Low</a:t>
                      </a:r>
                    </a:p>
                  </a:txBody>
                  <a:tcPr/>
                </a:tc>
                <a:tc>
                  <a:txBody>
                    <a:bodyPr/>
                    <a:lstStyle/>
                    <a:p>
                      <a:pPr algn="ctr"/>
                      <a:r>
                        <a:rPr lang="en-US" dirty="0"/>
                        <a:t>Last</a:t>
                      </a:r>
                    </a:p>
                    <a:p>
                      <a:pPr algn="ctr"/>
                      <a:r>
                        <a:rPr lang="en-US" dirty="0"/>
                        <a:t>price</a:t>
                      </a:r>
                    </a:p>
                  </a:txBody>
                  <a:tcPr/>
                </a:tc>
                <a:tc>
                  <a:txBody>
                    <a:bodyPr/>
                    <a:lstStyle/>
                    <a:p>
                      <a:pPr algn="ctr"/>
                      <a:r>
                        <a:rPr lang="en-US" dirty="0"/>
                        <a:t>Close</a:t>
                      </a:r>
                    </a:p>
                  </a:txBody>
                  <a:tcPr/>
                </a:tc>
                <a:tc>
                  <a:txBody>
                    <a:bodyPr/>
                    <a:lstStyle/>
                    <a:p>
                      <a:pPr algn="ctr"/>
                      <a:r>
                        <a:rPr lang="en-US" dirty="0"/>
                        <a:t>VWAP</a:t>
                      </a:r>
                    </a:p>
                  </a:txBody>
                  <a:tcPr/>
                </a:tc>
                <a:tc>
                  <a:txBody>
                    <a:bodyPr/>
                    <a:lstStyle/>
                    <a:p>
                      <a:pPr algn="ctr"/>
                      <a:r>
                        <a:rPr lang="en-US" dirty="0"/>
                        <a:t>Vol</a:t>
                      </a:r>
                    </a:p>
                  </a:txBody>
                  <a:tcPr/>
                </a:tc>
                <a:extLst>
                  <a:ext uri="{0D108BD9-81ED-4DB2-BD59-A6C34878D82A}">
                    <a16:rowId xmlns:a16="http://schemas.microsoft.com/office/drawing/2014/main" xmlns="" val="3980308827"/>
                  </a:ext>
                </a:extLst>
              </a:tr>
              <a:tr h="326965">
                <a:tc>
                  <a:txBody>
                    <a:bodyPr/>
                    <a:lstStyle/>
                    <a:p>
                      <a:r>
                        <a:rPr lang="en-US" b="1" dirty="0"/>
                        <a:t>HDFC</a:t>
                      </a:r>
                    </a:p>
                  </a:txBody>
                  <a:tcPr/>
                </a:tc>
                <a:tc>
                  <a:txBody>
                    <a:bodyPr/>
                    <a:lstStyle/>
                    <a:p>
                      <a:r>
                        <a:rPr lang="en-US" b="1" dirty="0"/>
                        <a:t>EQ</a:t>
                      </a:r>
                    </a:p>
                  </a:txBody>
                  <a:tcPr/>
                </a:tc>
                <a:tc>
                  <a:txBody>
                    <a:bodyPr/>
                    <a:lstStyle/>
                    <a:p>
                      <a:r>
                        <a:rPr lang="en-US" b="1" dirty="0"/>
                        <a:t>293.5</a:t>
                      </a:r>
                    </a:p>
                  </a:txBody>
                  <a:tcPr/>
                </a:tc>
                <a:tc>
                  <a:txBody>
                    <a:bodyPr/>
                    <a:lstStyle/>
                    <a:p>
                      <a:r>
                        <a:rPr lang="en-US" b="1" dirty="0"/>
                        <a:t>317</a:t>
                      </a:r>
                    </a:p>
                  </a:txBody>
                  <a:tcPr/>
                </a:tc>
                <a:tc>
                  <a:txBody>
                    <a:bodyPr/>
                    <a:lstStyle/>
                    <a:p>
                      <a:r>
                        <a:rPr lang="en-US" b="1" dirty="0"/>
                        <a:t>317</a:t>
                      </a:r>
                    </a:p>
                  </a:txBody>
                  <a:tcPr/>
                </a:tc>
                <a:tc>
                  <a:txBody>
                    <a:bodyPr/>
                    <a:lstStyle/>
                    <a:p>
                      <a:r>
                        <a:rPr lang="en-US" b="1" dirty="0"/>
                        <a:t>297</a:t>
                      </a:r>
                    </a:p>
                  </a:txBody>
                  <a:tcPr/>
                </a:tc>
                <a:tc>
                  <a:txBody>
                    <a:bodyPr/>
                    <a:lstStyle/>
                    <a:p>
                      <a:r>
                        <a:rPr lang="en-US" b="1" dirty="0"/>
                        <a:t>304</a:t>
                      </a:r>
                    </a:p>
                  </a:txBody>
                  <a:tcPr/>
                </a:tc>
                <a:tc>
                  <a:txBody>
                    <a:bodyPr/>
                    <a:lstStyle/>
                    <a:p>
                      <a:r>
                        <a:rPr lang="en-US" b="1" dirty="0"/>
                        <a:t>304.1</a:t>
                      </a:r>
                    </a:p>
                  </a:txBody>
                  <a:tcPr/>
                </a:tc>
                <a:tc>
                  <a:txBody>
                    <a:bodyPr/>
                    <a:lstStyle/>
                    <a:p>
                      <a:r>
                        <a:rPr lang="en-US" b="1" dirty="0"/>
                        <a:t>303.62</a:t>
                      </a:r>
                    </a:p>
                  </a:txBody>
                  <a:tcPr/>
                </a:tc>
                <a:tc>
                  <a:txBody>
                    <a:bodyPr/>
                    <a:lstStyle/>
                    <a:p>
                      <a:r>
                        <a:rPr lang="en-US" b="1" dirty="0"/>
                        <a:t>255251</a:t>
                      </a:r>
                    </a:p>
                  </a:txBody>
                  <a:tcPr/>
                </a:tc>
                <a:extLst>
                  <a:ext uri="{0D108BD9-81ED-4DB2-BD59-A6C34878D82A}">
                    <a16:rowId xmlns:a16="http://schemas.microsoft.com/office/drawing/2014/main" xmlns="" val="3248833713"/>
                  </a:ext>
                </a:extLst>
              </a:tr>
              <a:tr h="377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HDFC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EQ</a:t>
                      </a:r>
                    </a:p>
                  </a:txBody>
                  <a:tcPr/>
                </a:tc>
                <a:tc>
                  <a:txBody>
                    <a:bodyPr/>
                    <a:lstStyle/>
                    <a:p>
                      <a:r>
                        <a:rPr lang="en-US" b="1" dirty="0"/>
                        <a:t>304.05</a:t>
                      </a:r>
                    </a:p>
                  </a:txBody>
                  <a:tcPr/>
                </a:tc>
                <a:tc>
                  <a:txBody>
                    <a:bodyPr/>
                    <a:lstStyle/>
                    <a:p>
                      <a:r>
                        <a:rPr lang="en-US" b="1" dirty="0"/>
                        <a:t>290</a:t>
                      </a:r>
                    </a:p>
                  </a:txBody>
                  <a:tcPr/>
                </a:tc>
                <a:tc>
                  <a:txBody>
                    <a:bodyPr/>
                    <a:lstStyle/>
                    <a:p>
                      <a:r>
                        <a:rPr lang="en-US" b="1" dirty="0"/>
                        <a:t>303.9</a:t>
                      </a:r>
                    </a:p>
                  </a:txBody>
                  <a:tcPr/>
                </a:tc>
                <a:tc>
                  <a:txBody>
                    <a:bodyPr/>
                    <a:lstStyle/>
                    <a:p>
                      <a:r>
                        <a:rPr lang="en-US" b="1" dirty="0"/>
                        <a:t>285</a:t>
                      </a:r>
                    </a:p>
                  </a:txBody>
                  <a:tcPr/>
                </a:tc>
                <a:tc>
                  <a:txBody>
                    <a:bodyPr/>
                    <a:lstStyle/>
                    <a:p>
                      <a:r>
                        <a:rPr lang="en-US" b="1" dirty="0"/>
                        <a:t>295</a:t>
                      </a:r>
                    </a:p>
                  </a:txBody>
                  <a:tcPr/>
                </a:tc>
                <a:tc>
                  <a:txBody>
                    <a:bodyPr/>
                    <a:lstStyle/>
                    <a:p>
                      <a:r>
                        <a:rPr lang="en-US" b="1" dirty="0"/>
                        <a:t>292.8</a:t>
                      </a:r>
                    </a:p>
                  </a:txBody>
                  <a:tcPr/>
                </a:tc>
                <a:tc>
                  <a:txBody>
                    <a:bodyPr/>
                    <a:lstStyle/>
                    <a:p>
                      <a:r>
                        <a:rPr lang="en-US" b="1" dirty="0"/>
                        <a:t>294.53</a:t>
                      </a:r>
                    </a:p>
                  </a:txBody>
                  <a:tcPr/>
                </a:tc>
                <a:tc>
                  <a:txBody>
                    <a:bodyPr/>
                    <a:lstStyle/>
                    <a:p>
                      <a:r>
                        <a:rPr lang="en-US" b="1" dirty="0"/>
                        <a:t>269087</a:t>
                      </a:r>
                    </a:p>
                  </a:txBody>
                  <a:tcPr/>
                </a:tc>
                <a:extLst>
                  <a:ext uri="{0D108BD9-81ED-4DB2-BD59-A6C34878D82A}">
                    <a16:rowId xmlns:a16="http://schemas.microsoft.com/office/drawing/2014/main" xmlns="" val="1811975031"/>
                  </a:ext>
                </a:extLst>
              </a:tr>
              <a:tr h="326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KOTAK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EQ</a:t>
                      </a:r>
                    </a:p>
                  </a:txBody>
                  <a:tcPr/>
                </a:tc>
                <a:tc>
                  <a:txBody>
                    <a:bodyPr/>
                    <a:lstStyle/>
                    <a:p>
                      <a:r>
                        <a:rPr lang="en-US" b="1" dirty="0"/>
                        <a:t>229.35</a:t>
                      </a:r>
                    </a:p>
                  </a:txBody>
                  <a:tcPr/>
                </a:tc>
                <a:tc>
                  <a:txBody>
                    <a:bodyPr/>
                    <a:lstStyle/>
                    <a:p>
                      <a:r>
                        <a:rPr lang="en-US" b="1" dirty="0"/>
                        <a:t>247.7</a:t>
                      </a:r>
                    </a:p>
                  </a:txBody>
                  <a:tcPr/>
                </a:tc>
                <a:tc>
                  <a:txBody>
                    <a:bodyPr/>
                    <a:lstStyle/>
                    <a:p>
                      <a:r>
                        <a:rPr lang="en-US" b="1" dirty="0"/>
                        <a:t>247.7</a:t>
                      </a:r>
                    </a:p>
                  </a:txBody>
                  <a:tcPr/>
                </a:tc>
                <a:tc>
                  <a:txBody>
                    <a:bodyPr/>
                    <a:lstStyle/>
                    <a:p>
                      <a:r>
                        <a:rPr lang="en-US" b="1" dirty="0"/>
                        <a:t>225</a:t>
                      </a:r>
                    </a:p>
                  </a:txBody>
                  <a:tcPr/>
                </a:tc>
                <a:tc>
                  <a:txBody>
                    <a:bodyPr/>
                    <a:lstStyle/>
                    <a:p>
                      <a:r>
                        <a:rPr lang="en-US" b="1" dirty="0"/>
                        <a:t>247</a:t>
                      </a:r>
                    </a:p>
                  </a:txBody>
                  <a:tcPr/>
                </a:tc>
                <a:tc>
                  <a:txBody>
                    <a:bodyPr/>
                    <a:lstStyle/>
                    <a:p>
                      <a:r>
                        <a:rPr lang="en-US" b="1" dirty="0"/>
                        <a:t>246.9</a:t>
                      </a:r>
                    </a:p>
                  </a:txBody>
                  <a:tcPr/>
                </a:tc>
                <a:tc>
                  <a:txBody>
                    <a:bodyPr/>
                    <a:lstStyle/>
                    <a:p>
                      <a:r>
                        <a:rPr lang="en-US" b="1" dirty="0"/>
                        <a:t>244.12</a:t>
                      </a:r>
                    </a:p>
                  </a:txBody>
                  <a:tcPr/>
                </a:tc>
                <a:tc>
                  <a:txBody>
                    <a:bodyPr/>
                    <a:lstStyle/>
                    <a:p>
                      <a:r>
                        <a:rPr lang="en-US" b="1" dirty="0"/>
                        <a:t>73681</a:t>
                      </a:r>
                    </a:p>
                  </a:txBody>
                  <a:tcPr/>
                </a:tc>
                <a:extLst>
                  <a:ext uri="{0D108BD9-81ED-4DB2-BD59-A6C34878D82A}">
                    <a16:rowId xmlns:a16="http://schemas.microsoft.com/office/drawing/2014/main" xmlns="" val="2752161871"/>
                  </a:ext>
                </a:extLst>
              </a:tr>
              <a:tr h="326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KOTAK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EQ</a:t>
                      </a:r>
                    </a:p>
                  </a:txBody>
                  <a:tcPr/>
                </a:tc>
                <a:tc>
                  <a:txBody>
                    <a:bodyPr/>
                    <a:lstStyle/>
                    <a:p>
                      <a:r>
                        <a:rPr lang="en-US" b="1" dirty="0"/>
                        <a:t>246.95</a:t>
                      </a:r>
                    </a:p>
                  </a:txBody>
                  <a:tcPr/>
                </a:tc>
                <a:tc>
                  <a:txBody>
                    <a:bodyPr/>
                    <a:lstStyle/>
                    <a:p>
                      <a:r>
                        <a:rPr lang="en-US" b="1" dirty="0"/>
                        <a:t>229</a:t>
                      </a:r>
                    </a:p>
                  </a:txBody>
                  <a:tcPr/>
                </a:tc>
                <a:tc>
                  <a:txBody>
                    <a:bodyPr/>
                    <a:lstStyle/>
                    <a:p>
                      <a:r>
                        <a:rPr lang="en-US" b="1" dirty="0"/>
                        <a:t>240</a:t>
                      </a:r>
                    </a:p>
                  </a:txBody>
                  <a:tcPr/>
                </a:tc>
                <a:tc>
                  <a:txBody>
                    <a:bodyPr/>
                    <a:lstStyle/>
                    <a:p>
                      <a:r>
                        <a:rPr lang="en-US" b="1" dirty="0"/>
                        <a:t>227</a:t>
                      </a:r>
                    </a:p>
                  </a:txBody>
                  <a:tcPr/>
                </a:tc>
                <a:tc>
                  <a:txBody>
                    <a:bodyPr/>
                    <a:lstStyle/>
                    <a:p>
                      <a:r>
                        <a:rPr lang="en-US" b="1" dirty="0"/>
                        <a:t>228</a:t>
                      </a:r>
                    </a:p>
                  </a:txBody>
                  <a:tcPr/>
                </a:tc>
                <a:tc>
                  <a:txBody>
                    <a:bodyPr/>
                    <a:lstStyle/>
                    <a:p>
                      <a:r>
                        <a:rPr lang="en-US" b="1" dirty="0"/>
                        <a:t>228.4</a:t>
                      </a:r>
                    </a:p>
                  </a:txBody>
                  <a:tcPr/>
                </a:tc>
                <a:tc>
                  <a:txBody>
                    <a:bodyPr/>
                    <a:lstStyle/>
                    <a:p>
                      <a:r>
                        <a:rPr lang="en-US" b="1" dirty="0"/>
                        <a:t>233.75</a:t>
                      </a:r>
                    </a:p>
                  </a:txBody>
                  <a:tcPr/>
                </a:tc>
                <a:tc>
                  <a:txBody>
                    <a:bodyPr/>
                    <a:lstStyle/>
                    <a:p>
                      <a:r>
                        <a:rPr lang="en-US" b="1" dirty="0"/>
                        <a:t>105799</a:t>
                      </a:r>
                    </a:p>
                  </a:txBody>
                  <a:tcPr/>
                </a:tc>
                <a:extLst>
                  <a:ext uri="{0D108BD9-81ED-4DB2-BD59-A6C34878D82A}">
                    <a16:rowId xmlns:a16="http://schemas.microsoft.com/office/drawing/2014/main" xmlns="" val="2077901911"/>
                  </a:ext>
                </a:extLst>
              </a:tr>
              <a:tr h="326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SBI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EQ</a:t>
                      </a:r>
                    </a:p>
                  </a:txBody>
                  <a:tcPr/>
                </a:tc>
                <a:tc>
                  <a:txBody>
                    <a:bodyPr/>
                    <a:lstStyle/>
                    <a:p>
                      <a:r>
                        <a:rPr lang="en-US" b="1" dirty="0"/>
                        <a:t>243.65</a:t>
                      </a:r>
                    </a:p>
                  </a:txBody>
                  <a:tcPr/>
                </a:tc>
                <a:tc>
                  <a:txBody>
                    <a:bodyPr/>
                    <a:lstStyle/>
                    <a:p>
                      <a:r>
                        <a:rPr lang="en-US" b="1" dirty="0"/>
                        <a:t>243.6</a:t>
                      </a:r>
                    </a:p>
                  </a:txBody>
                  <a:tcPr/>
                </a:tc>
                <a:tc>
                  <a:txBody>
                    <a:bodyPr/>
                    <a:lstStyle/>
                    <a:p>
                      <a:r>
                        <a:rPr lang="en-US" b="1" dirty="0"/>
                        <a:t>262</a:t>
                      </a:r>
                    </a:p>
                  </a:txBody>
                  <a:tcPr/>
                </a:tc>
                <a:tc>
                  <a:txBody>
                    <a:bodyPr/>
                    <a:lstStyle/>
                    <a:p>
                      <a:r>
                        <a:rPr lang="en-US" b="1" dirty="0"/>
                        <a:t>238</a:t>
                      </a:r>
                    </a:p>
                  </a:txBody>
                  <a:tcPr/>
                </a:tc>
                <a:tc>
                  <a:txBody>
                    <a:bodyPr/>
                    <a:lstStyle/>
                    <a:p>
                      <a:r>
                        <a:rPr lang="en-US" b="1" dirty="0"/>
                        <a:t>258</a:t>
                      </a:r>
                    </a:p>
                  </a:txBody>
                  <a:tcPr/>
                </a:tc>
                <a:tc>
                  <a:txBody>
                    <a:bodyPr/>
                    <a:lstStyle/>
                    <a:p>
                      <a:r>
                        <a:rPr lang="en-US" b="1" dirty="0"/>
                        <a:t>259.1</a:t>
                      </a:r>
                    </a:p>
                  </a:txBody>
                  <a:tcPr/>
                </a:tc>
                <a:tc>
                  <a:txBody>
                    <a:bodyPr/>
                    <a:lstStyle/>
                    <a:p>
                      <a:r>
                        <a:rPr lang="en-US" b="1" dirty="0"/>
                        <a:t>251.46</a:t>
                      </a:r>
                    </a:p>
                  </a:txBody>
                  <a:tcPr/>
                </a:tc>
                <a:tc>
                  <a:txBody>
                    <a:bodyPr/>
                    <a:lstStyle/>
                    <a:p>
                      <a:r>
                        <a:rPr lang="en-US" b="1" dirty="0">
                          <a:solidFill>
                            <a:srgbClr val="000000"/>
                          </a:solidFill>
                        </a:rPr>
                        <a:t>4495</a:t>
                      </a:r>
                    </a:p>
                    <a:p>
                      <a:r>
                        <a:rPr lang="en-US" b="1" dirty="0">
                          <a:solidFill>
                            <a:srgbClr val="000000"/>
                          </a:solidFill>
                        </a:rPr>
                        <a:t>741</a:t>
                      </a:r>
                    </a:p>
                  </a:txBody>
                  <a:tcPr/>
                </a:tc>
                <a:extLst>
                  <a:ext uri="{0D108BD9-81ED-4DB2-BD59-A6C34878D82A}">
                    <a16:rowId xmlns:a16="http://schemas.microsoft.com/office/drawing/2014/main" xmlns="" val="2567735566"/>
                  </a:ext>
                </a:extLst>
              </a:tr>
              <a:tr h="326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SBI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EQ</a:t>
                      </a:r>
                    </a:p>
                  </a:txBody>
                  <a:tcPr/>
                </a:tc>
                <a:tc>
                  <a:txBody>
                    <a:bodyPr/>
                    <a:lstStyle/>
                    <a:p>
                      <a:r>
                        <a:rPr lang="en-US" b="1" dirty="0"/>
                        <a:t>259.1</a:t>
                      </a:r>
                    </a:p>
                  </a:txBody>
                  <a:tcPr/>
                </a:tc>
                <a:tc>
                  <a:txBody>
                    <a:bodyPr/>
                    <a:lstStyle/>
                    <a:p>
                      <a:r>
                        <a:rPr lang="en-US" b="1" dirty="0"/>
                        <a:t>249</a:t>
                      </a:r>
                    </a:p>
                  </a:txBody>
                  <a:tcPr/>
                </a:tc>
                <a:tc>
                  <a:txBody>
                    <a:bodyPr/>
                    <a:lstStyle/>
                    <a:p>
                      <a:r>
                        <a:rPr lang="en-US" b="1" dirty="0"/>
                        <a:t>264</a:t>
                      </a:r>
                    </a:p>
                  </a:txBody>
                  <a:tcPr/>
                </a:tc>
                <a:tc>
                  <a:txBody>
                    <a:bodyPr/>
                    <a:lstStyle/>
                    <a:p>
                      <a:r>
                        <a:rPr lang="en-US" b="1" dirty="0"/>
                        <a:t>245</a:t>
                      </a:r>
                    </a:p>
                  </a:txBody>
                  <a:tcPr/>
                </a:tc>
                <a:tc>
                  <a:txBody>
                    <a:bodyPr/>
                    <a:lstStyle/>
                    <a:p>
                      <a:r>
                        <a:rPr lang="en-US" b="1" dirty="0"/>
                        <a:t>249</a:t>
                      </a:r>
                    </a:p>
                  </a:txBody>
                  <a:tcPr/>
                </a:tc>
                <a:tc>
                  <a:txBody>
                    <a:bodyPr/>
                    <a:lstStyle/>
                    <a:p>
                      <a:r>
                        <a:rPr lang="en-US" b="1" dirty="0"/>
                        <a:t>248.5</a:t>
                      </a:r>
                    </a:p>
                  </a:txBody>
                  <a:tcPr/>
                </a:tc>
                <a:tc>
                  <a:txBody>
                    <a:bodyPr/>
                    <a:lstStyle/>
                    <a:p>
                      <a:r>
                        <a:rPr lang="en-US" b="1" dirty="0"/>
                        <a:t>252.35</a:t>
                      </a:r>
                    </a:p>
                  </a:txBody>
                  <a:tcPr/>
                </a:tc>
                <a:tc>
                  <a:txBody>
                    <a:bodyPr/>
                    <a:lstStyle/>
                    <a:p>
                      <a:r>
                        <a:rPr lang="en-US" b="1" dirty="0">
                          <a:solidFill>
                            <a:srgbClr val="000000"/>
                          </a:solidFill>
                        </a:rPr>
                        <a:t>3434</a:t>
                      </a:r>
                    </a:p>
                    <a:p>
                      <a:r>
                        <a:rPr lang="en-US" b="1" dirty="0">
                          <a:solidFill>
                            <a:srgbClr val="000000"/>
                          </a:solidFill>
                        </a:rPr>
                        <a:t>058</a:t>
                      </a:r>
                    </a:p>
                  </a:txBody>
                  <a:tcPr/>
                </a:tc>
                <a:extLst>
                  <a:ext uri="{0D108BD9-81ED-4DB2-BD59-A6C34878D82A}">
                    <a16:rowId xmlns:a16="http://schemas.microsoft.com/office/drawing/2014/main" xmlns="" val="747341294"/>
                  </a:ext>
                </a:extLst>
              </a:tr>
            </a:tbl>
          </a:graphicData>
        </a:graphic>
      </p:graphicFrame>
      <p:pic>
        <p:nvPicPr>
          <p:cNvPr id="9" name="Picture 8">
            <a:extLst>
              <a:ext uri="{FF2B5EF4-FFF2-40B4-BE49-F238E27FC236}">
                <a16:creationId xmlns:a16="http://schemas.microsoft.com/office/drawing/2014/main" xmlns="" id="{9EF50077-0278-4FFB-87F7-E32BD60B1107}"/>
              </a:ext>
            </a:extLst>
          </p:cNvPr>
          <p:cNvPicPr>
            <a:picLocks noChangeAspect="1"/>
          </p:cNvPicPr>
          <p:nvPr/>
        </p:nvPicPr>
        <p:blipFill>
          <a:blip r:embed="rId2"/>
          <a:stretch>
            <a:fillRect/>
          </a:stretch>
        </p:blipFill>
        <p:spPr>
          <a:xfrm>
            <a:off x="9067800" y="1676400"/>
            <a:ext cx="2888974" cy="2888974"/>
          </a:xfrm>
          <a:prstGeom prst="rect">
            <a:avLst/>
          </a:prstGeom>
          <a:ln>
            <a:solidFill>
              <a:schemeClr val="tx1"/>
            </a:solidFill>
          </a:ln>
        </p:spPr>
      </p:pic>
      <p:cxnSp>
        <p:nvCxnSpPr>
          <p:cNvPr id="11" name="Straight Connector 10"/>
          <p:cNvCxnSpPr/>
          <p:nvPr/>
        </p:nvCxnSpPr>
        <p:spPr>
          <a:xfrm rot="5400000">
            <a:off x="7201694" y="3161506"/>
            <a:ext cx="3428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23792231-BED1-465B-965D-313151F1CDF4}"/>
              </a:ext>
            </a:extLst>
          </p:cNvPr>
          <p:cNvSpPr txBox="1"/>
          <p:nvPr/>
        </p:nvSpPr>
        <p:spPr>
          <a:xfrm>
            <a:off x="228600" y="5181600"/>
            <a:ext cx="11555897" cy="1477328"/>
          </a:xfrm>
          <a:prstGeom prst="rect">
            <a:avLst/>
          </a:prstGeom>
          <a:solidFill>
            <a:schemeClr val="accent3">
              <a:lumMod val="40000"/>
              <a:lumOff val="6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previous close nearly always refers to the previous day's final price.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last price is the one at which the foremost recent transaction happens.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volume-weighted average worth (VWAP)  represents the typical price listed throughout the day, </a:t>
            </a:r>
          </a:p>
          <a:p>
            <a:pPr marR="0" lvl="0" algn="l" defTabSz="914400" rtl="0" eaLnBrk="1" fontAlgn="auto" latinLnBrk="0" hangingPunct="1">
              <a:lnSpc>
                <a:spcPct val="100000"/>
              </a:lnSpc>
              <a:spcBef>
                <a:spcPts val="0"/>
              </a:spcBef>
              <a:spcAft>
                <a:spcPts val="0"/>
              </a:spcAft>
              <a:buClrTx/>
              <a:buSzTx/>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based on both volume and worth.</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Volume and Share turnover is an estimation of stock liquidity. </a:t>
            </a:r>
          </a:p>
        </p:txBody>
      </p:sp>
      <p:cxnSp>
        <p:nvCxnSpPr>
          <p:cNvPr id="14" name="Straight Connector 13"/>
          <p:cNvCxnSpPr/>
          <p:nvPr/>
        </p:nvCxnSpPr>
        <p:spPr>
          <a:xfrm flipV="1">
            <a:off x="152400" y="4953000"/>
            <a:ext cx="1203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8218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Data Preparation</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9</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381000" y="1066800"/>
            <a:ext cx="58430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Pre-processing | Techniques </a:t>
            </a:r>
          </a:p>
        </p:txBody>
      </p:sp>
      <p:graphicFrame>
        <p:nvGraphicFramePr>
          <p:cNvPr id="7" name="Table 7">
            <a:extLst>
              <a:ext uri="{FF2B5EF4-FFF2-40B4-BE49-F238E27FC236}">
                <a16:creationId xmlns:a16="http://schemas.microsoft.com/office/drawing/2014/main" xmlns="" id="{8E6F0A4B-F7BE-48A3-BB86-15E6E1DBC11C}"/>
              </a:ext>
            </a:extLst>
          </p:cNvPr>
          <p:cNvGraphicFramePr>
            <a:graphicFrameLocks noGrp="1"/>
          </p:cNvGraphicFramePr>
          <p:nvPr>
            <p:extLst>
              <p:ext uri="{D42A27DB-BD31-4B8C-83A1-F6EECF244321}">
                <p14:modId xmlns:p14="http://schemas.microsoft.com/office/powerpoint/2010/main" xmlns="" val="2548941481"/>
              </p:ext>
            </p:extLst>
          </p:nvPr>
        </p:nvGraphicFramePr>
        <p:xfrm>
          <a:off x="304800" y="1600200"/>
          <a:ext cx="11448924" cy="3381799"/>
        </p:xfrm>
        <a:graphic>
          <a:graphicData uri="http://schemas.openxmlformats.org/drawingml/2006/table">
            <a:tbl>
              <a:tblPr firstRow="1" bandRow="1">
                <a:tableStyleId>{5C22544A-7EE6-4342-B048-85BDC9FD1C3A}</a:tableStyleId>
              </a:tblPr>
              <a:tblGrid>
                <a:gridCol w="2335950">
                  <a:extLst>
                    <a:ext uri="{9D8B030D-6E8A-4147-A177-3AD203B41FA5}">
                      <a16:colId xmlns:a16="http://schemas.microsoft.com/office/drawing/2014/main" xmlns="" val="4025259242"/>
                    </a:ext>
                  </a:extLst>
                </a:gridCol>
                <a:gridCol w="9112974">
                  <a:extLst>
                    <a:ext uri="{9D8B030D-6E8A-4147-A177-3AD203B41FA5}">
                      <a16:colId xmlns:a16="http://schemas.microsoft.com/office/drawing/2014/main" xmlns="" val="92898429"/>
                    </a:ext>
                  </a:extLst>
                </a:gridCol>
              </a:tblGrid>
              <a:tr h="391239">
                <a:tc>
                  <a:txBody>
                    <a:bodyPr/>
                    <a:lstStyle/>
                    <a:p>
                      <a:r>
                        <a:rPr lang="en-US" dirty="0"/>
                        <a:t>Missing Values</a:t>
                      </a:r>
                    </a:p>
                  </a:txBody>
                  <a:tcPr/>
                </a:tc>
                <a:tc>
                  <a:txBody>
                    <a:bodyPr/>
                    <a:lstStyle/>
                    <a:p>
                      <a:r>
                        <a:rPr lang="en-US" dirty="0"/>
                        <a:t>Feature Engineering</a:t>
                      </a:r>
                    </a:p>
                  </a:txBody>
                  <a:tcPr/>
                </a:tc>
                <a:extLst>
                  <a:ext uri="{0D108BD9-81ED-4DB2-BD59-A6C34878D82A}">
                    <a16:rowId xmlns:a16="http://schemas.microsoft.com/office/drawing/2014/main" xmlns="" val="2454660590"/>
                  </a:ext>
                </a:extLst>
              </a:tr>
              <a:tr h="299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'Trades', 'Deliverable Volume', and'% Deliverable' had more than 100 missing values. Hence, those columns were dropped.</a:t>
                      </a:r>
                    </a:p>
                    <a:p>
                      <a:endParaRPr lang="en-US" b="1" dirty="0"/>
                    </a:p>
                  </a:txBody>
                  <a:tcPr/>
                </a:tc>
                <a:tc>
                  <a:txBody>
                    <a:bodyPr/>
                    <a:lstStyle/>
                    <a:p>
                      <a:r>
                        <a:rPr lang="en-US" b="1" dirty="0"/>
                        <a:t>Newly Added Feature Variables: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13 days,20 days,100 days, 200 days Simple moving averages.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exponential moving averages for 7 days,13 days,20 days,100 days, and 200 days.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1 day's previous lag values of volume.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6,10,14 and 30 days consecutive closing prices are tabulated week on week for the entire dataset .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Momentum indicators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Trend indicators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Volatility indicators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Volume indicators </a:t>
                      </a:r>
                      <a:endParaRPr lang="en-US" b="1" dirty="0"/>
                    </a:p>
                  </a:txBody>
                  <a:tcPr/>
                </a:tc>
                <a:extLst>
                  <a:ext uri="{0D108BD9-81ED-4DB2-BD59-A6C34878D82A}">
                    <a16:rowId xmlns:a16="http://schemas.microsoft.com/office/drawing/2014/main" xmlns="" val="3217177518"/>
                  </a:ext>
                </a:extLst>
              </a:tr>
            </a:tbl>
          </a:graphicData>
        </a:graphic>
      </p:graphicFrame>
      <p:pic>
        <p:nvPicPr>
          <p:cNvPr id="9" name="Picture 8">
            <a:extLst>
              <a:ext uri="{FF2B5EF4-FFF2-40B4-BE49-F238E27FC236}">
                <a16:creationId xmlns:a16="http://schemas.microsoft.com/office/drawing/2014/main" xmlns="" id="{85EB33AC-A728-49A0-B7E6-E6B9D631A594}"/>
              </a:ext>
            </a:extLst>
          </p:cNvPr>
          <p:cNvPicPr>
            <a:picLocks noChangeAspect="1"/>
          </p:cNvPicPr>
          <p:nvPr/>
        </p:nvPicPr>
        <p:blipFill>
          <a:blip r:embed="rId2"/>
          <a:stretch>
            <a:fillRect/>
          </a:stretch>
        </p:blipFill>
        <p:spPr>
          <a:xfrm>
            <a:off x="425021" y="5469029"/>
            <a:ext cx="2660107" cy="489672"/>
          </a:xfrm>
          <a:prstGeom prst="rect">
            <a:avLst/>
          </a:prstGeom>
        </p:spPr>
      </p:pic>
      <p:sp>
        <p:nvSpPr>
          <p:cNvPr id="10" name="TextBox 9">
            <a:extLst>
              <a:ext uri="{FF2B5EF4-FFF2-40B4-BE49-F238E27FC236}">
                <a16:creationId xmlns:a16="http://schemas.microsoft.com/office/drawing/2014/main" xmlns="" id="{AEAEDDE8-F5EC-45D4-9437-8C6E7AB828A9}"/>
              </a:ext>
            </a:extLst>
          </p:cNvPr>
          <p:cNvSpPr txBox="1"/>
          <p:nvPr/>
        </p:nvSpPr>
        <p:spPr>
          <a:xfrm>
            <a:off x="3657600" y="5257800"/>
            <a:ext cx="8285516" cy="923330"/>
          </a:xfrm>
          <a:prstGeom prst="rect">
            <a:avLst/>
          </a:prstGeom>
          <a:solidFill>
            <a:schemeClr val="accent1">
              <a:lumMod val="40000"/>
              <a:lumOff val="60000"/>
            </a:schemeClr>
          </a:solidFill>
        </p:spPr>
        <p:txBody>
          <a:bodyPr wrap="square">
            <a:spAutoFit/>
          </a:bodyPr>
          <a:lstStyle/>
          <a:p>
            <a:r>
              <a:rPr lang="en-US" b="1" dirty="0">
                <a:latin typeface="Times New Roman" panose="02020603050405020304" pitchFamily="18" charset="0"/>
                <a:cs typeface="Times New Roman" panose="02020603050405020304" pitchFamily="18" charset="0"/>
              </a:rPr>
              <a:t>MinMax Scaler shrinks the data inside the given range in this project i.e. from zero to one. It scales the price to a selected value range while not varying the form of the initial distribution.</a:t>
            </a:r>
          </a:p>
        </p:txBody>
      </p:sp>
      <p:cxnSp>
        <p:nvCxnSpPr>
          <p:cNvPr id="12" name="Straight Connector 11"/>
          <p:cNvCxnSpPr/>
          <p:nvPr/>
        </p:nvCxnSpPr>
        <p:spPr>
          <a:xfrm rot="5400000">
            <a:off x="2705100" y="57531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 y="5105400"/>
            <a:ext cx="11430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26144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plate race">
      <a:dk1>
        <a:srgbClr val="000000"/>
      </a:dk1>
      <a:lt1>
        <a:sysClr val="window" lastClr="FFFFFF"/>
      </a:lt1>
      <a:dk2>
        <a:srgbClr val="55595D"/>
      </a:dk2>
      <a:lt2>
        <a:srgbClr val="CCDDEA"/>
      </a:lt2>
      <a:accent1>
        <a:srgbClr val="FF6D00"/>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8">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7021</TotalTime>
  <Words>1994</Words>
  <Application>Microsoft Office PowerPoint</Application>
  <PresentationFormat>Custom</PresentationFormat>
  <Paragraphs>536</Paragraphs>
  <Slides>20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Roboto Slab</vt:lpstr>
      <vt:lpstr>Roboto</vt:lpstr>
      <vt:lpstr>Aldhabi</vt:lpstr>
      <vt:lpstr>Roboto Slab (Body)</vt:lpstr>
      <vt:lpstr>Calibri</vt:lpstr>
      <vt:lpstr>Times New Roman</vt:lpstr>
      <vt:lpstr>Wingdings</vt:lpstr>
      <vt:lpstr>Roboto Slab (Headings)</vt:lpstr>
      <vt:lpstr>Roboto Medium</vt:lpstr>
      <vt:lpstr>Office Theme</vt:lpstr>
      <vt:lpstr>Direction Detection of Select Stocks  with Machine Learning</vt:lpstr>
      <vt:lpstr>Introduction </vt:lpstr>
      <vt:lpstr>Literature Review </vt:lpstr>
      <vt:lpstr>Problem Statement</vt:lpstr>
      <vt:lpstr>Project Objectives </vt:lpstr>
      <vt:lpstr>Project Methodology</vt:lpstr>
      <vt:lpstr>Business Understanding</vt:lpstr>
      <vt:lpstr>Data Understanding </vt:lpstr>
      <vt:lpstr>Data Preparation</vt:lpstr>
      <vt:lpstr>Descriptive Analytics </vt:lpstr>
      <vt:lpstr>Descriptive Analytics </vt:lpstr>
      <vt:lpstr>Modeling </vt:lpstr>
      <vt:lpstr> Model Evaluation</vt:lpstr>
      <vt:lpstr>Results and Insights</vt:lpstr>
      <vt:lpstr>Model Deployment </vt:lpstr>
      <vt:lpstr>Conclusion and Future Work</vt:lpstr>
      <vt:lpstr>References</vt:lpstr>
      <vt:lpstr>Plagiarism Report</vt:lpstr>
      <vt:lpstr>Annexure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CIVIL ENGINEERING</dc:title>
  <dc:creator>sri</dc:creator>
  <cp:lastModifiedBy>Admin</cp:lastModifiedBy>
  <cp:revision>1564</cp:revision>
  <dcterms:created xsi:type="dcterms:W3CDTF">2021-05-05T08:22:29Z</dcterms:created>
  <dcterms:modified xsi:type="dcterms:W3CDTF">2023-03-11T05:06:50Z</dcterms:modified>
</cp:coreProperties>
</file>