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15" r:id="rId2"/>
    <p:sldId id="316" r:id="rId3"/>
    <p:sldId id="317" r:id="rId4"/>
    <p:sldId id="318" r:id="rId5"/>
    <p:sldId id="319" r:id="rId6"/>
    <p:sldId id="320" r:id="rId7"/>
    <p:sldId id="325" r:id="rId8"/>
    <p:sldId id="324" r:id="rId9"/>
    <p:sldId id="323" r:id="rId10"/>
    <p:sldId id="327" r:id="rId11"/>
    <p:sldId id="328" r:id="rId12"/>
    <p:sldId id="329" r:id="rId13"/>
    <p:sldId id="330" r:id="rId14"/>
    <p:sldId id="331" r:id="rId15"/>
    <p:sldId id="322" r:id="rId16"/>
    <p:sldId id="333" r:id="rId17"/>
    <p:sldId id="335" r:id="rId18"/>
    <p:sldId id="336" r:id="rId19"/>
    <p:sldId id="338" r:id="rId20"/>
    <p:sldId id="339" r:id="rId21"/>
    <p:sldId id="337" r:id="rId22"/>
    <p:sldId id="341" r:id="rId23"/>
    <p:sldId id="342" r:id="rId24"/>
    <p:sldId id="343" r:id="rId25"/>
    <p:sldId id="344" r:id="rId26"/>
    <p:sldId id="345" r:id="rId27"/>
    <p:sldId id="346" r:id="rId28"/>
    <p:sldId id="347" r:id="rId29"/>
    <p:sldId id="348" r:id="rId30"/>
    <p:sldId id="349" r:id="rId31"/>
    <p:sldId id="281" r:id="rId32"/>
    <p:sldId id="283" r:id="rId33"/>
    <p:sldId id="292" r:id="rId34"/>
    <p:sldId id="284" r:id="rId35"/>
    <p:sldId id="293" r:id="rId36"/>
    <p:sldId id="291" r:id="rId37"/>
    <p:sldId id="302" r:id="rId38"/>
    <p:sldId id="303" r:id="rId39"/>
    <p:sldId id="304" r:id="rId40"/>
    <p:sldId id="307" r:id="rId41"/>
    <p:sldId id="306" r:id="rId42"/>
    <p:sldId id="308" r:id="rId43"/>
    <p:sldId id="305" r:id="rId44"/>
    <p:sldId id="309" r:id="rId45"/>
    <p:sldId id="296" r:id="rId46"/>
    <p:sldId id="310" r:id="rId47"/>
    <p:sldId id="295" r:id="rId48"/>
    <p:sldId id="311" r:id="rId49"/>
    <p:sldId id="312" r:id="rId50"/>
    <p:sldId id="351" r:id="rId51"/>
    <p:sldId id="352" r:id="rId52"/>
    <p:sldId id="353" r:id="rId53"/>
    <p:sldId id="35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88612" autoAdjust="0"/>
  </p:normalViewPr>
  <p:slideViewPr>
    <p:cSldViewPr snapToGrid="0">
      <p:cViewPr>
        <p:scale>
          <a:sx n="75" d="100"/>
          <a:sy n="75" d="100"/>
        </p:scale>
        <p:origin x="-522" y="-60"/>
      </p:cViewPr>
      <p:guideLst>
        <p:guide orient="horz" pos="2160"/>
        <p:guide pos="3840"/>
      </p:guideLst>
    </p:cSldViewPr>
  </p:slideViewPr>
  <p:notesTextViewPr>
    <p:cViewPr>
      <p:scale>
        <a:sx n="1" d="1"/>
        <a:sy n="1" d="1"/>
      </p:scale>
      <p:origin x="0" y="0"/>
    </p:cViewPr>
  </p:notesTextViewPr>
  <p:sorterViewPr>
    <p:cViewPr>
      <p:scale>
        <a:sx n="100" d="100"/>
        <a:sy n="100" d="100"/>
      </p:scale>
      <p:origin x="0" y="96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4D8-E103-48A9-8975-09EC25EDCB62}" type="datetimeFigureOut">
              <a:rPr lang="en-US" smtClean="0"/>
              <a:t>12/18/2019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668-19AC-4E17-8A62-7ABDD247971A}" type="slidenum">
              <a:rPr lang="en-US" smtClean="0"/>
              <a:t>‹#›</a:t>
            </a:fld>
            <a:endParaRPr lang="en-US" dirty="0"/>
          </a:p>
        </p:txBody>
      </p:sp>
    </p:spTree>
    <p:extLst>
      <p:ext uri="{BB962C8B-B14F-4D97-AF65-F5344CB8AC3E}">
        <p14:creationId xmlns:p14="http://schemas.microsoft.com/office/powerpoint/2010/main" val="178223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t>1</a:t>
            </a:fld>
            <a:endParaRPr lang="en-US" dirty="0"/>
          </a:p>
        </p:txBody>
      </p:sp>
    </p:spTree>
    <p:extLst>
      <p:ext uri="{BB962C8B-B14F-4D97-AF65-F5344CB8AC3E}">
        <p14:creationId xmlns:p14="http://schemas.microsoft.com/office/powerpoint/2010/main" val="3912100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t>2</a:t>
            </a:fld>
            <a:endParaRPr lang="en-US" dirty="0"/>
          </a:p>
        </p:txBody>
      </p:sp>
    </p:spTree>
    <p:extLst>
      <p:ext uri="{BB962C8B-B14F-4D97-AF65-F5344CB8AC3E}">
        <p14:creationId xmlns:p14="http://schemas.microsoft.com/office/powerpoint/2010/main" val="791131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42881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p:cNvSpPr>
            <a:spLocks noGrp="1"/>
          </p:cNvSpPr>
          <p:nvPr>
            <p:ph type="dt" sz="half" idx="2"/>
          </p:nvPr>
        </p:nvSpPr>
        <p:spPr>
          <a:xfrm>
            <a:off x="838200" y="6365943"/>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FC1910F2-C7EE-4623-9AAF-20949EF83111}" type="datetime1">
              <a:rPr lang="en-US" smtClean="0"/>
              <a:pPr/>
              <a:t>12/18/2019</a:t>
            </a:fld>
            <a:endParaRPr lang="en-US" dirty="0"/>
          </a:p>
        </p:txBody>
      </p:sp>
      <p:sp>
        <p:nvSpPr>
          <p:cNvPr id="14" name="Footer Placeholder 4"/>
          <p:cNvSpPr>
            <a:spLocks noGrp="1"/>
          </p:cNvSpPr>
          <p:nvPr>
            <p:ph type="ftr" sz="quarter" idx="3"/>
          </p:nvPr>
        </p:nvSpPr>
        <p:spPr>
          <a:xfrm>
            <a:off x="7239000" y="6383889"/>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HR Analytics for Building Competency</a:t>
            </a:r>
          </a:p>
        </p:txBody>
      </p:sp>
    </p:spTree>
    <p:extLst>
      <p:ext uri="{BB962C8B-B14F-4D97-AF65-F5344CB8AC3E}">
        <p14:creationId xmlns:p14="http://schemas.microsoft.com/office/powerpoint/2010/main" val="3271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78067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72428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23212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14"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84541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6"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2" name="Footer Placeholder 4"/>
          <p:cNvSpPr>
            <a:spLocks noGrp="1"/>
          </p:cNvSpPr>
          <p:nvPr>
            <p:ph type="ftr" sz="quarter" idx="11"/>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8057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9191579" y="92974"/>
            <a:ext cx="2926334" cy="780356"/>
          </a:xfrm>
          <a:prstGeom prst="rect">
            <a:avLst/>
          </a:prstGeom>
        </p:spPr>
      </p:pic>
      <p:pic>
        <p:nvPicPr>
          <p:cNvPr id="12"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77139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4884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6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91803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4" descr="http://www.singaporexdexperience.com/application/views/public/images/orange-line-bg-inside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7BC00741-923B-4D46-8BF9-D34EE57F5136}" type="datetime1">
              <a:rPr lang="en-US" smtClean="0"/>
              <a:pPr/>
              <a:t>12/18/2019</a:t>
            </a:fld>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dirty="0"/>
              <a:t>HR Analytics for Building Competency</a:t>
            </a:r>
          </a:p>
        </p:txBody>
      </p:sp>
      <p:pic>
        <p:nvPicPr>
          <p:cNvPr id="11" name="Picture 10"/>
          <p:cNvPicPr>
            <a:picLocks noChangeAspect="1"/>
          </p:cNvPicPr>
          <p:nvPr userDrawn="1"/>
        </p:nvPicPr>
        <p:blipFill>
          <a:blip r:embed="rId1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3771267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image" Target="../media/image57.JPG"/><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60.JPG"/><Relationship Id="rId1" Type="http://schemas.openxmlformats.org/officeDocument/2006/relationships/slideLayout" Target="../slideLayouts/slideLayout1.xml"/><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JPG"/><Relationship Id="rId1" Type="http://schemas.openxmlformats.org/officeDocument/2006/relationships/slideLayout" Target="../slideLayouts/slideLayout1.xml"/><Relationship Id="rId4" Type="http://schemas.openxmlformats.org/officeDocument/2006/relationships/image" Target="../media/image6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JPG"/><Relationship Id="rId1" Type="http://schemas.openxmlformats.org/officeDocument/2006/relationships/slideLayout" Target="../slideLayouts/slideLayout1.xml"/><Relationship Id="rId4" Type="http://schemas.openxmlformats.org/officeDocument/2006/relationships/image" Target="../media/image68.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3.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Exploratory Data Analysis (EDA)</a:t>
            </a:r>
            <a:endParaRPr lang="en-IN" dirty="0"/>
          </a:p>
        </p:txBody>
      </p:sp>
      <p:sp>
        <p:nvSpPr>
          <p:cNvPr id="3" name="Subtitle 2"/>
          <p:cNvSpPr>
            <a:spLocks noGrp="1"/>
          </p:cNvSpPr>
          <p:nvPr>
            <p:ph type="body" idx="1"/>
          </p:nvPr>
        </p:nvSpPr>
        <p:spPr/>
        <p:txBody>
          <a:bodyPr/>
          <a:lstStyle/>
          <a:p>
            <a:endParaRPr lang="en-IN" dirty="0" smtClean="0"/>
          </a:p>
          <a:p>
            <a:endParaRPr lang="en-IN" dirty="0" smtClean="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96138153"/>
              </p:ext>
            </p:extLst>
          </p:nvPr>
        </p:nvGraphicFramePr>
        <p:xfrm>
          <a:off x="284901" y="1102290"/>
          <a:ext cx="11674258" cy="5073042"/>
        </p:xfrm>
        <a:graphic>
          <a:graphicData uri="http://schemas.openxmlformats.org/drawingml/2006/table">
            <a:tbl>
              <a:tblPr firstRow="1" bandRow="1">
                <a:tableStyleId>{5C22544A-7EE6-4342-B048-85BDC9FD1C3A}</a:tableStyleId>
              </a:tblPr>
              <a:tblGrid>
                <a:gridCol w="5837129"/>
                <a:gridCol w="5837129"/>
              </a:tblGrid>
              <a:tr h="5073042">
                <a:tc>
                  <a:txBody>
                    <a:bodyPr/>
                    <a:lstStyle/>
                    <a:p>
                      <a:pPr marL="342900" indent="-342900" algn="l">
                        <a:buFont typeface="+mj-lt"/>
                        <a:buAutoNum type="arabicPeriod"/>
                      </a:pPr>
                      <a:r>
                        <a:rPr lang="en-IN" sz="1400" dirty="0" smtClean="0">
                          <a:solidFill>
                            <a:schemeClr val="tx2"/>
                          </a:solidFill>
                          <a:latin typeface="Times New Roman" pitchFamily="18" charset="0"/>
                          <a:cs typeface="Times New Roman" pitchFamily="18" charset="0"/>
                        </a:rPr>
                        <a:t>Opened file telco_missing.sav in IBM-SPSS STATISTISCS 24 app.</a:t>
                      </a:r>
                    </a:p>
                    <a:p>
                      <a:pPr marL="342900" indent="-342900" algn="l">
                        <a:buFont typeface="+mj-lt"/>
                        <a:buAutoNum type="arabicPeriod"/>
                      </a:pPr>
                      <a:endParaRPr lang="en-IN" sz="1400" dirty="0" smtClean="0">
                        <a:solidFill>
                          <a:schemeClr val="tx2"/>
                        </a:solidFill>
                        <a:latin typeface="Times New Roman" pitchFamily="18" charset="0"/>
                        <a:cs typeface="Times New Roman" pitchFamily="18" charset="0"/>
                      </a:endParaRPr>
                    </a:p>
                    <a:p>
                      <a:pPr marL="342900" indent="-342900" algn="l">
                        <a:buFont typeface="+mj-lt"/>
                        <a:buAutoNum type="arabicPeriod"/>
                      </a:pPr>
                      <a:r>
                        <a:rPr lang="en-IN" sz="1400" dirty="0" smtClean="0">
                          <a:solidFill>
                            <a:schemeClr val="tx2"/>
                          </a:solidFill>
                          <a:latin typeface="Times New Roman" pitchFamily="18" charset="0"/>
                          <a:cs typeface="Times New Roman" pitchFamily="18" charset="0"/>
                        </a:rPr>
                        <a:t>browsed to analyse-descriptive statistics-frequency</a:t>
                      </a:r>
                    </a:p>
                    <a:p>
                      <a:pPr marL="342900" indent="-342900" algn="l">
                        <a:buFont typeface="+mj-lt"/>
                        <a:buAutoNum type="arabicPeriod"/>
                      </a:pPr>
                      <a:endParaRPr lang="en-IN" sz="1400" dirty="0" smtClean="0">
                        <a:solidFill>
                          <a:schemeClr val="tx2"/>
                        </a:solidFill>
                        <a:latin typeface="Times New Roman" pitchFamily="18" charset="0"/>
                        <a:cs typeface="Times New Roman" pitchFamily="18" charset="0"/>
                      </a:endParaRPr>
                    </a:p>
                    <a:p>
                      <a:pPr marL="342900" indent="-342900" algn="l">
                        <a:buFont typeface="+mj-lt"/>
                        <a:buAutoNum type="arabicPeriod"/>
                      </a:pPr>
                      <a:r>
                        <a:rPr lang="en-IN" sz="1400" dirty="0" smtClean="0">
                          <a:solidFill>
                            <a:schemeClr val="tx2"/>
                          </a:solidFill>
                          <a:latin typeface="Times New Roman" pitchFamily="18" charset="0"/>
                          <a:cs typeface="Times New Roman" pitchFamily="18" charset="0"/>
                        </a:rPr>
                        <a:t>Added all variables in spss to find sample size and missing cases for all variables.</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dirty="0" smtClean="0">
                          <a:solidFill>
                            <a:schemeClr val="tx2"/>
                          </a:solidFill>
                          <a:latin typeface="Times New Roman" pitchFamily="18" charset="0"/>
                          <a:cs typeface="Times New Roman" pitchFamily="18" charset="0"/>
                        </a:rPr>
                        <a:t>The</a:t>
                      </a:r>
                      <a:r>
                        <a:rPr lang="en-US" sz="1400" baseline="0" dirty="0" smtClean="0">
                          <a:solidFill>
                            <a:schemeClr val="tx2"/>
                          </a:solidFill>
                          <a:latin typeface="Times New Roman" pitchFamily="18" charset="0"/>
                          <a:cs typeface="Times New Roman" pitchFamily="18" charset="0"/>
                        </a:rPr>
                        <a:t> tables in the right </a:t>
                      </a:r>
                      <a:r>
                        <a:rPr lang="en-US" sz="1400" dirty="0" smtClean="0">
                          <a:solidFill>
                            <a:schemeClr val="tx2"/>
                          </a:solidFill>
                          <a:latin typeface="Times New Roman" pitchFamily="18" charset="0"/>
                          <a:cs typeface="Times New Roman" pitchFamily="18" charset="0"/>
                        </a:rPr>
                        <a:t> summarizes</a:t>
                      </a:r>
                      <a:r>
                        <a:rPr lang="en-US" sz="1400" baseline="0" dirty="0" smtClean="0">
                          <a:solidFill>
                            <a:schemeClr val="tx2"/>
                          </a:solidFill>
                          <a:latin typeface="Times New Roman" pitchFamily="18" charset="0"/>
                          <a:cs typeface="Times New Roman" pitchFamily="18" charset="0"/>
                        </a:rPr>
                        <a:t> the</a:t>
                      </a:r>
                      <a:r>
                        <a:rPr lang="en-US" sz="1400" dirty="0" smtClean="0">
                          <a:solidFill>
                            <a:schemeClr val="tx2"/>
                          </a:solidFill>
                          <a:latin typeface="Times New Roman" pitchFamily="18" charset="0"/>
                          <a:cs typeface="Times New Roman" pitchFamily="18" charset="0"/>
                        </a:rPr>
                        <a:t> observation made regarding sample size and missing cases for all variables.</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dirty="0" smtClean="0">
                          <a:solidFill>
                            <a:schemeClr val="tx2"/>
                          </a:solidFill>
                          <a:latin typeface="Times New Roman" pitchFamily="18" charset="0"/>
                          <a:cs typeface="Times New Roman" pitchFamily="18" charset="0"/>
                        </a:rPr>
                        <a:t>11 variables are scalar</a:t>
                      </a:r>
                      <a:r>
                        <a:rPr lang="en-US" sz="1400" baseline="0" dirty="0" smtClean="0">
                          <a:solidFill>
                            <a:schemeClr val="tx2"/>
                          </a:solidFill>
                          <a:latin typeface="Times New Roman" pitchFamily="18" charset="0"/>
                          <a:cs typeface="Times New Roman" pitchFamily="18" charset="0"/>
                        </a:rPr>
                        <a:t> variables namely </a:t>
                      </a:r>
                      <a:r>
                        <a:rPr lang="en-US" sz="1400" dirty="0" smtClean="0">
                          <a:solidFill>
                            <a:schemeClr val="tx2"/>
                          </a:solidFill>
                          <a:latin typeface="Times New Roman" pitchFamily="18" charset="0"/>
                          <a:cs typeface="Times New Roman" pitchFamily="18" charset="0"/>
                        </a:rPr>
                        <a:t>tenure,age,address,income,employ,reside,Long distance last month, Toll free last month, Equipment last month,cardmon,Wireless last month.</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dirty="0" smtClean="0">
                          <a:solidFill>
                            <a:schemeClr val="tx2"/>
                          </a:solidFill>
                          <a:latin typeface="Times New Roman" pitchFamily="18" charset="0"/>
                          <a:cs typeface="Times New Roman" pitchFamily="18" charset="0"/>
                        </a:rPr>
                        <a:t>16 variables are Nominal</a:t>
                      </a:r>
                      <a:r>
                        <a:rPr lang="en-US" sz="1400" baseline="0" dirty="0" smtClean="0">
                          <a:solidFill>
                            <a:schemeClr val="tx2"/>
                          </a:solidFill>
                          <a:latin typeface="Times New Roman" pitchFamily="18" charset="0"/>
                          <a:cs typeface="Times New Roman" pitchFamily="18" charset="0"/>
                        </a:rPr>
                        <a:t> variables namely </a:t>
                      </a:r>
                      <a:r>
                        <a:rPr lang="en-US" sz="1400" dirty="0" smtClean="0">
                          <a:solidFill>
                            <a:schemeClr val="tx2"/>
                          </a:solidFill>
                          <a:latin typeface="Times New Roman" pitchFamily="18" charset="0"/>
                          <a:cs typeface="Times New Roman" pitchFamily="18" charset="0"/>
                        </a:rPr>
                        <a:t>marital,retire,gender,tollfree,Equipment rental,Calling card service,Wireless service,Multiple lines, Voice mail, Paging service,internet,Caller ID, Call waiting, Call forwarding,3-way calling, Electronic billing.</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dirty="0" smtClean="0">
                          <a:solidFill>
                            <a:schemeClr val="tx2"/>
                          </a:solidFill>
                          <a:latin typeface="Times New Roman" pitchFamily="18" charset="0"/>
                          <a:cs typeface="Times New Roman" pitchFamily="18" charset="0"/>
                        </a:rPr>
                        <a:t>2 variables are Ordinal Variables namely Level of education</a:t>
                      </a:r>
                      <a:r>
                        <a:rPr lang="en-US" sz="1400" baseline="0" dirty="0" smtClean="0">
                          <a:solidFill>
                            <a:schemeClr val="tx2"/>
                          </a:solidFill>
                          <a:latin typeface="Times New Roman" pitchFamily="18" charset="0"/>
                          <a:cs typeface="Times New Roman" pitchFamily="18" charset="0"/>
                        </a:rPr>
                        <a:t> and </a:t>
                      </a:r>
                      <a:r>
                        <a:rPr lang="en-US" sz="1400" dirty="0" smtClean="0">
                          <a:solidFill>
                            <a:schemeClr val="tx2"/>
                          </a:solidFill>
                          <a:latin typeface="Times New Roman" pitchFamily="18" charset="0"/>
                          <a:cs typeface="Times New Roman" pitchFamily="18" charset="0"/>
                        </a:rPr>
                        <a:t>Customer category.</a:t>
                      </a:r>
                    </a:p>
                    <a:p>
                      <a:pPr algn="l"/>
                      <a:endParaRPr lang="en-IN" dirty="0" smtClean="0">
                        <a:solidFill>
                          <a:schemeClr val="tx2"/>
                        </a:solidFill>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5512" y="1102290"/>
            <a:ext cx="2955962" cy="5073042"/>
          </a:xfrm>
          <a:prstGeom prst="rect">
            <a:avLst/>
          </a:prstGeom>
        </p:spPr>
      </p:pic>
      <p:pic>
        <p:nvPicPr>
          <p:cNvPr id="2052" name="Picture 4" descr="C:\Users\Anand\Pictures\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1684" y="1102291"/>
            <a:ext cx="2657475" cy="5073042"/>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914400" y="480106"/>
            <a:ext cx="9144000" cy="5540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Arial" panose="020B0604020202020204" pitchFamily="34" charset="0"/>
                <a:ea typeface="+mj-ea"/>
                <a:cs typeface="Arial" panose="020B0604020202020204" pitchFamily="34" charset="0"/>
              </a:defRPr>
            </a:lvl1pPr>
          </a:lstStyle>
          <a:p>
            <a:r>
              <a:rPr lang="en-IN" sz="2000" dirty="0" smtClean="0"/>
              <a:t>Exploratory Data Analysis (EDA)</a:t>
            </a:r>
            <a:endParaRPr lang="en-IN" sz="2000" dirty="0"/>
          </a:p>
        </p:txBody>
      </p:sp>
    </p:spTree>
    <p:extLst>
      <p:ext uri="{BB962C8B-B14F-4D97-AF65-F5344CB8AC3E}">
        <p14:creationId xmlns:p14="http://schemas.microsoft.com/office/powerpoint/2010/main" val="1810250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801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50740693"/>
              </p:ext>
            </p:extLst>
          </p:nvPr>
        </p:nvGraphicFramePr>
        <p:xfrm>
          <a:off x="263046" y="1007763"/>
          <a:ext cx="11674258" cy="5155042"/>
        </p:xfrm>
        <a:graphic>
          <a:graphicData uri="http://schemas.openxmlformats.org/drawingml/2006/table">
            <a:tbl>
              <a:tblPr firstRow="1" bandRow="1">
                <a:tableStyleId>{5C22544A-7EE6-4342-B048-85BDC9FD1C3A}</a:tableStyleId>
              </a:tblPr>
              <a:tblGrid>
                <a:gridCol w="3597754"/>
                <a:gridCol w="8076504"/>
              </a:tblGrid>
              <a:tr h="5155042">
                <a:tc>
                  <a:txBody>
                    <a:bodyPr/>
                    <a:lstStyle/>
                    <a:p>
                      <a:pPr algn="l"/>
                      <a:r>
                        <a:rPr lang="en-IN" dirty="0" smtClean="0">
                          <a:solidFill>
                            <a:schemeClr val="tx1"/>
                          </a:solidFill>
                        </a:rPr>
                        <a:t>1)browsed to analyse-descriptive statistics-frequency</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2)Plot</a:t>
                      </a:r>
                      <a:r>
                        <a:rPr lang="en-IN" baseline="0" dirty="0" smtClean="0">
                          <a:solidFill>
                            <a:schemeClr val="tx1"/>
                          </a:solidFill>
                        </a:rPr>
                        <a:t> Histogram</a:t>
                      </a:r>
                      <a:r>
                        <a:rPr lang="en-IN" dirty="0" smtClean="0"/>
                        <a:t> </a:t>
                      </a:r>
                      <a:r>
                        <a:rPr lang="en-IN" dirty="0" smtClean="0">
                          <a:solidFill>
                            <a:schemeClr val="tx1"/>
                          </a:solidFill>
                        </a:rPr>
                        <a:t> for</a:t>
                      </a:r>
                      <a:r>
                        <a:rPr lang="en-IN" baseline="0" dirty="0" smtClean="0">
                          <a:solidFill>
                            <a:schemeClr val="tx1"/>
                          </a:solidFill>
                        </a:rPr>
                        <a:t> </a:t>
                      </a:r>
                      <a:r>
                        <a:rPr lang="en-IN" dirty="0" smtClean="0">
                          <a:solidFill>
                            <a:schemeClr val="tx1"/>
                          </a:solidFill>
                        </a:rPr>
                        <a:t>tenure.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3)</a:t>
                      </a:r>
                      <a:r>
                        <a:rPr lang="en-IN" baseline="0" dirty="0" smtClean="0">
                          <a:solidFill>
                            <a:schemeClr val="tx1"/>
                          </a:solidFill>
                        </a:rPr>
                        <a:t> People who stayed for 36 and 72 years tenure in a company are the odd ones in the histogram. </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chemeClr val="tx1"/>
                          </a:solidFill>
                        </a:rPr>
                        <a:t>4)mean is 35.56.The distribution seems to be more or less normally distributed.</a:t>
                      </a:r>
                    </a:p>
                    <a:p>
                      <a:pPr algn="l"/>
                      <a:endParaRPr lang="en-IN" dirty="0" smtClean="0">
                        <a:solidFill>
                          <a:schemeClr val="tx1"/>
                        </a:solidFill>
                      </a:endParaRPr>
                    </a:p>
                    <a:p>
                      <a:pPr algn="l"/>
                      <a:endParaRPr lang="en-IN" dirty="0" smtClean="0">
                        <a:solidFill>
                          <a:schemeClr val="tx2"/>
                        </a:solidFill>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0388" y="1168400"/>
            <a:ext cx="5991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45008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801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37545203"/>
              </p:ext>
            </p:extLst>
          </p:nvPr>
        </p:nvGraphicFramePr>
        <p:xfrm>
          <a:off x="263046" y="1007763"/>
          <a:ext cx="11674258" cy="5155042"/>
        </p:xfrm>
        <a:graphic>
          <a:graphicData uri="http://schemas.openxmlformats.org/drawingml/2006/table">
            <a:tbl>
              <a:tblPr firstRow="1" bandRow="1">
                <a:tableStyleId>{5C22544A-7EE6-4342-B048-85BDC9FD1C3A}</a:tableStyleId>
              </a:tblPr>
              <a:tblGrid>
                <a:gridCol w="3877154"/>
                <a:gridCol w="7797104"/>
              </a:tblGrid>
              <a:tr h="5155042">
                <a:tc>
                  <a:txBody>
                    <a:bodyPr/>
                    <a:lstStyle/>
                    <a:p>
                      <a:pPr algn="l"/>
                      <a:r>
                        <a:rPr lang="en-IN" dirty="0" smtClean="0">
                          <a:solidFill>
                            <a:schemeClr val="tx1"/>
                          </a:solidFill>
                        </a:rPr>
                        <a:t>1)browsed to analyse-descriptive statistics-frequency</a:t>
                      </a:r>
                    </a:p>
                    <a:p>
                      <a:pPr algn="l"/>
                      <a:r>
                        <a:rPr lang="en-IN" dirty="0" smtClean="0">
                          <a:solidFill>
                            <a:schemeClr val="tx1"/>
                          </a:solidFill>
                        </a:rPr>
                        <a:t>2)Plot Histogram  for</a:t>
                      </a:r>
                      <a:r>
                        <a:rPr lang="en-IN" baseline="0" dirty="0" smtClean="0">
                          <a:solidFill>
                            <a:schemeClr val="tx1"/>
                          </a:solidFill>
                        </a:rPr>
                        <a:t> </a:t>
                      </a:r>
                      <a:r>
                        <a:rPr lang="en-IN" dirty="0" smtClean="0">
                          <a:solidFill>
                            <a:schemeClr val="tx1"/>
                          </a:solidFill>
                        </a:rPr>
                        <a:t>age.</a:t>
                      </a:r>
                    </a:p>
                    <a:p>
                      <a:pPr marL="0" indent="0" algn="l">
                        <a:buFont typeface="+mj-lt"/>
                        <a:buNone/>
                      </a:pPr>
                      <a:r>
                        <a:rPr lang="en-IN" dirty="0" smtClean="0">
                          <a:solidFill>
                            <a:schemeClr val="tx1"/>
                          </a:solidFill>
                        </a:rPr>
                        <a:t>3)As per histogram, frequency</a:t>
                      </a:r>
                      <a:r>
                        <a:rPr lang="en-IN" baseline="0" dirty="0" smtClean="0">
                          <a:solidFill>
                            <a:schemeClr val="tx1"/>
                          </a:solidFill>
                        </a:rPr>
                        <a:t> is highest for Age 40.The trend was increasing for age up to 40 years after which it gradually started decreasing.</a:t>
                      </a:r>
                    </a:p>
                    <a:p>
                      <a:pPr marL="0" indent="0" algn="l">
                        <a:buFont typeface="+mj-lt"/>
                        <a:buNone/>
                      </a:pPr>
                      <a:r>
                        <a:rPr lang="en-IN" baseline="0" dirty="0" smtClean="0">
                          <a:solidFill>
                            <a:schemeClr val="tx1"/>
                          </a:solidFill>
                        </a:rPr>
                        <a:t>4)The mean is 41.75.The distribution seems to be more or less normally distributed.</a:t>
                      </a:r>
                      <a:endParaRPr lang="en-IN" dirty="0" smtClean="0">
                        <a:solidFill>
                          <a:schemeClr val="tx1"/>
                        </a:solidFill>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3288" y="1041400"/>
            <a:ext cx="5991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417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8800" y="3277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05596112"/>
              </p:ext>
            </p:extLst>
          </p:nvPr>
        </p:nvGraphicFramePr>
        <p:xfrm>
          <a:off x="263046" y="1007763"/>
          <a:ext cx="11865454" cy="5155042"/>
        </p:xfrm>
        <a:graphic>
          <a:graphicData uri="http://schemas.openxmlformats.org/drawingml/2006/table">
            <a:tbl>
              <a:tblPr firstRow="1" bandRow="1">
                <a:tableStyleId>{5C22544A-7EE6-4342-B048-85BDC9FD1C3A}</a:tableStyleId>
              </a:tblPr>
              <a:tblGrid>
                <a:gridCol w="2835754"/>
                <a:gridCol w="9029700"/>
              </a:tblGrid>
              <a:tr h="5155042">
                <a:tc>
                  <a:txBody>
                    <a:bodyPr/>
                    <a:lstStyle/>
                    <a:p>
                      <a:pPr algn="l"/>
                      <a:r>
                        <a:rPr lang="en-IN" dirty="0" smtClean="0">
                          <a:solidFill>
                            <a:schemeClr val="tx1"/>
                          </a:solidFill>
                        </a:rPr>
                        <a:t>1)browsed to analyse-descriptive statistics-frequency</a:t>
                      </a:r>
                    </a:p>
                    <a:p>
                      <a:pPr algn="l"/>
                      <a:r>
                        <a:rPr lang="en-IN" dirty="0" smtClean="0">
                          <a:solidFill>
                            <a:schemeClr val="tx1"/>
                          </a:solidFill>
                        </a:rPr>
                        <a:t>2)Plot Histogram for</a:t>
                      </a:r>
                      <a:r>
                        <a:rPr lang="en-IN" baseline="0" dirty="0" smtClean="0">
                          <a:solidFill>
                            <a:schemeClr val="tx1"/>
                          </a:solidFill>
                        </a:rPr>
                        <a:t> </a:t>
                      </a:r>
                      <a:r>
                        <a:rPr lang="en-IN" dirty="0" smtClean="0">
                          <a:solidFill>
                            <a:schemeClr val="tx1"/>
                          </a:solidFill>
                        </a:rPr>
                        <a:t>address.</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3)As per</a:t>
                      </a:r>
                      <a:r>
                        <a:rPr lang="en-IN" baseline="0" dirty="0" smtClean="0">
                          <a:solidFill>
                            <a:schemeClr val="tx1"/>
                          </a:solidFill>
                        </a:rPr>
                        <a:t> Histogram the frequency of data is higher for those whose years at current address were from 0-10 years and it starts gradually declining downwards.</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chemeClr val="tx1"/>
                          </a:solidFill>
                        </a:rPr>
                        <a:t>4)The mean is 11.47 and the distribution looks to be positively skewed.</a:t>
                      </a:r>
                    </a:p>
                    <a:p>
                      <a:pPr algn="l"/>
                      <a:endParaRPr lang="en-IN" dirty="0" smtClean="0">
                        <a:solidFill>
                          <a:schemeClr val="tx1"/>
                        </a:solidFill>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4588" y="1041400"/>
            <a:ext cx="5991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6316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801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63717126"/>
              </p:ext>
            </p:extLst>
          </p:nvPr>
        </p:nvGraphicFramePr>
        <p:xfrm>
          <a:off x="263046" y="1007763"/>
          <a:ext cx="11674258" cy="5155042"/>
        </p:xfrm>
        <a:graphic>
          <a:graphicData uri="http://schemas.openxmlformats.org/drawingml/2006/table">
            <a:tbl>
              <a:tblPr firstRow="1" bandRow="1">
                <a:tableStyleId>{5C22544A-7EE6-4342-B048-85BDC9FD1C3A}</a:tableStyleId>
              </a:tblPr>
              <a:tblGrid>
                <a:gridCol w="3077054"/>
                <a:gridCol w="8597204"/>
              </a:tblGrid>
              <a:tr h="5155042">
                <a:tc>
                  <a:txBody>
                    <a:bodyPr/>
                    <a:lstStyle/>
                    <a:p>
                      <a:pPr algn="l"/>
                      <a:r>
                        <a:rPr lang="en-IN" dirty="0" smtClean="0">
                          <a:solidFill>
                            <a:schemeClr val="tx1"/>
                          </a:solidFill>
                        </a:rPr>
                        <a:t>1)browsed to analyse-descriptive statistics-frequency</a:t>
                      </a:r>
                    </a:p>
                    <a:p>
                      <a:pPr algn="l"/>
                      <a:r>
                        <a:rPr lang="en-IN" dirty="0" smtClean="0">
                          <a:solidFill>
                            <a:schemeClr val="tx1"/>
                          </a:solidFill>
                        </a:rPr>
                        <a:t>2)Plot Histogram  for  income.</a:t>
                      </a:r>
                    </a:p>
                    <a:p>
                      <a:pPr algn="l"/>
                      <a:r>
                        <a:rPr lang="en-IN" dirty="0" smtClean="0">
                          <a:solidFill>
                            <a:schemeClr val="tx1"/>
                          </a:solidFill>
                        </a:rPr>
                        <a:t>3)As per Histogram frequency</a:t>
                      </a:r>
                      <a:r>
                        <a:rPr lang="en-IN" baseline="0" dirty="0" smtClean="0">
                          <a:solidFill>
                            <a:schemeClr val="tx1"/>
                          </a:solidFill>
                        </a:rPr>
                        <a:t> is highest for those in income group of 40000-12000.</a:t>
                      </a:r>
                    </a:p>
                    <a:p>
                      <a:pPr algn="l"/>
                      <a:r>
                        <a:rPr lang="en-IN" baseline="0" dirty="0" smtClean="0">
                          <a:solidFill>
                            <a:schemeClr val="tx1"/>
                          </a:solidFill>
                        </a:rPr>
                        <a:t>4)The mean is around 71.5K.it looks to be highly positively skewed.</a:t>
                      </a:r>
                    </a:p>
                    <a:p>
                      <a:pPr algn="l"/>
                      <a:r>
                        <a:rPr lang="en-IN" baseline="0" dirty="0" smtClean="0">
                          <a:solidFill>
                            <a:schemeClr val="tx1"/>
                          </a:solidFill>
                        </a:rPr>
                        <a:t>5)Frequency continues to gradually decrease for income higher than 120k and become negligible for those having income higher than 200k.</a:t>
                      </a:r>
                      <a:endParaRPr lang="en-IN" dirty="0" smtClean="0">
                        <a:solidFill>
                          <a:schemeClr val="tx1"/>
                        </a:solidFill>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7187" y="1384300"/>
            <a:ext cx="5991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39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801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75482206"/>
              </p:ext>
            </p:extLst>
          </p:nvPr>
        </p:nvGraphicFramePr>
        <p:xfrm>
          <a:off x="263046" y="1007763"/>
          <a:ext cx="11801954" cy="5155042"/>
        </p:xfrm>
        <a:graphic>
          <a:graphicData uri="http://schemas.openxmlformats.org/drawingml/2006/table">
            <a:tbl>
              <a:tblPr firstRow="1" bandRow="1">
                <a:tableStyleId>{5C22544A-7EE6-4342-B048-85BDC9FD1C3A}</a:tableStyleId>
              </a:tblPr>
              <a:tblGrid>
                <a:gridCol w="3077054"/>
                <a:gridCol w="8724900"/>
              </a:tblGrid>
              <a:tr h="5155042">
                <a:tc>
                  <a:txBody>
                    <a:bodyPr/>
                    <a:lstStyle/>
                    <a:p>
                      <a:pPr algn="l"/>
                      <a:r>
                        <a:rPr lang="en-IN" dirty="0" smtClean="0">
                          <a:solidFill>
                            <a:schemeClr val="tx1"/>
                          </a:solidFill>
                        </a:rPr>
                        <a:t>1)browsed to analyse-descriptive statistics-frequency</a:t>
                      </a:r>
                    </a:p>
                    <a:p>
                      <a:pPr algn="l"/>
                      <a:r>
                        <a:rPr lang="en-IN" dirty="0" smtClean="0">
                          <a:solidFill>
                            <a:schemeClr val="tx1"/>
                          </a:solidFill>
                        </a:rPr>
                        <a:t>2)Plot Histogram</a:t>
                      </a:r>
                      <a:r>
                        <a:rPr lang="en-IN" baseline="0" dirty="0" smtClean="0">
                          <a:solidFill>
                            <a:schemeClr val="tx1"/>
                          </a:solidFill>
                        </a:rPr>
                        <a:t> </a:t>
                      </a:r>
                      <a:r>
                        <a:rPr lang="en-IN" dirty="0" smtClean="0">
                          <a:solidFill>
                            <a:schemeClr val="tx1"/>
                          </a:solidFill>
                        </a:rPr>
                        <a:t>for  employ. 3)As per Histogram the</a:t>
                      </a:r>
                      <a:r>
                        <a:rPr lang="en-IN" baseline="0" dirty="0" smtClean="0">
                          <a:solidFill>
                            <a:schemeClr val="tx1"/>
                          </a:solidFill>
                        </a:rPr>
                        <a:t> frequency is higher for those whose years with current employer were up to 12 years.</a:t>
                      </a:r>
                      <a:endParaRPr lang="en-IN" dirty="0" smtClean="0">
                        <a:solidFill>
                          <a:schemeClr val="tx1"/>
                        </a:solidFill>
                      </a:endParaRPr>
                    </a:p>
                    <a:p>
                      <a:pPr marL="0" indent="0" algn="l">
                        <a:buFont typeface="+mj-lt"/>
                        <a:buNone/>
                      </a:pPr>
                      <a:r>
                        <a:rPr lang="en-IN" dirty="0" smtClean="0">
                          <a:solidFill>
                            <a:schemeClr val="tx1"/>
                          </a:solidFill>
                        </a:rPr>
                        <a:t>4)The mean is 11.0 years. The</a:t>
                      </a:r>
                      <a:r>
                        <a:rPr lang="en-IN" baseline="0" dirty="0" smtClean="0">
                          <a:solidFill>
                            <a:schemeClr val="tx1"/>
                          </a:solidFill>
                        </a:rPr>
                        <a:t> distribution looks to be positively skewed.</a:t>
                      </a:r>
                      <a:endParaRPr lang="en-IN" dirty="0" smtClean="0">
                        <a:solidFill>
                          <a:schemeClr val="tx2"/>
                        </a:solidFill>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5988" y="1244600"/>
            <a:ext cx="5991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5664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3404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45288499"/>
              </p:ext>
            </p:extLst>
          </p:nvPr>
        </p:nvGraphicFramePr>
        <p:xfrm>
          <a:off x="0" y="1045863"/>
          <a:ext cx="12043254" cy="5155042"/>
        </p:xfrm>
        <a:graphic>
          <a:graphicData uri="http://schemas.openxmlformats.org/drawingml/2006/table">
            <a:tbl>
              <a:tblPr firstRow="1" bandRow="1">
                <a:tableStyleId>{5C22544A-7EE6-4342-B048-85BDC9FD1C3A}</a:tableStyleId>
              </a:tblPr>
              <a:tblGrid>
                <a:gridCol w="3810000"/>
                <a:gridCol w="8233254"/>
              </a:tblGrid>
              <a:tr h="5155042">
                <a:tc>
                  <a:txBody>
                    <a:bodyPr/>
                    <a:lstStyle/>
                    <a:p>
                      <a:pPr algn="l"/>
                      <a:r>
                        <a:rPr lang="en-IN" dirty="0" smtClean="0">
                          <a:solidFill>
                            <a:schemeClr val="tx1"/>
                          </a:solidFill>
                        </a:rPr>
                        <a:t>1)browsed to analyse-descriptive statistics-frequency</a:t>
                      </a:r>
                    </a:p>
                    <a:p>
                      <a:pPr algn="l"/>
                      <a:r>
                        <a:rPr lang="en-IN" dirty="0" smtClean="0">
                          <a:solidFill>
                            <a:schemeClr val="tx1"/>
                          </a:solidFill>
                        </a:rPr>
                        <a:t>2)Plot Histogram  for</a:t>
                      </a:r>
                      <a:r>
                        <a:rPr lang="en-IN" baseline="0" dirty="0" smtClean="0">
                          <a:solidFill>
                            <a:schemeClr val="tx1"/>
                          </a:solidFill>
                        </a:rPr>
                        <a:t> </a:t>
                      </a:r>
                      <a:r>
                        <a:rPr lang="en-IN" dirty="0" smtClean="0">
                          <a:solidFill>
                            <a:schemeClr val="tx1"/>
                          </a:solidFill>
                        </a:rPr>
                        <a:t>reside. </a:t>
                      </a:r>
                    </a:p>
                    <a:p>
                      <a:pPr algn="l"/>
                      <a:r>
                        <a:rPr lang="en-IN" dirty="0" smtClean="0">
                          <a:solidFill>
                            <a:schemeClr val="tx1"/>
                          </a:solidFill>
                        </a:rPr>
                        <a:t>3)As per Histogram for reside, we can see the highest frequency for those </a:t>
                      </a:r>
                      <a:r>
                        <a:rPr lang="en-IN" baseline="0" dirty="0" smtClean="0">
                          <a:solidFill>
                            <a:schemeClr val="tx1"/>
                          </a:solidFill>
                        </a:rPr>
                        <a:t>where number of people residing in household is between 1-4.and then frequency become negligible for occupants more than 4.</a:t>
                      </a:r>
                    </a:p>
                    <a:p>
                      <a:pPr algn="l"/>
                      <a:r>
                        <a:rPr lang="en-IN" baseline="0" dirty="0" smtClean="0">
                          <a:solidFill>
                            <a:schemeClr val="tx1"/>
                          </a:solidFill>
                        </a:rPr>
                        <a:t>4)The mean is 2.32 and the distribution looks to be positively skewed.</a:t>
                      </a:r>
                      <a:endParaRPr lang="en-IN" dirty="0" smtClean="0">
                        <a:solidFill>
                          <a:schemeClr val="tx1"/>
                        </a:solidFill>
                      </a:endParaRPr>
                    </a:p>
                    <a:p>
                      <a:pPr marL="0" indent="0" algn="l">
                        <a:buFont typeface="+mj-lt"/>
                        <a:buNone/>
                      </a:pPr>
                      <a:endParaRPr lang="en-IN" dirty="0" smtClean="0">
                        <a:solidFill>
                          <a:schemeClr val="tx2"/>
                        </a:solidFill>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188" y="1028700"/>
            <a:ext cx="5991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1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800" y="0"/>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7577347"/>
              </p:ext>
            </p:extLst>
          </p:nvPr>
        </p:nvGraphicFramePr>
        <p:xfrm>
          <a:off x="301146" y="533400"/>
          <a:ext cx="11801954" cy="5588000"/>
        </p:xfrm>
        <a:graphic>
          <a:graphicData uri="http://schemas.openxmlformats.org/drawingml/2006/table">
            <a:tbl>
              <a:tblPr firstRow="1" bandRow="1">
                <a:tableStyleId>{5C22544A-7EE6-4342-B048-85BDC9FD1C3A}</a:tableStyleId>
              </a:tblPr>
              <a:tblGrid>
                <a:gridCol w="2797654"/>
                <a:gridCol w="9004300"/>
              </a:tblGrid>
              <a:tr h="5588000">
                <a:tc>
                  <a:txBody>
                    <a:bodyPr/>
                    <a:lstStyle/>
                    <a:p>
                      <a:pPr algn="l"/>
                      <a:r>
                        <a:rPr lang="en-IN" sz="1400" dirty="0" smtClean="0">
                          <a:solidFill>
                            <a:schemeClr val="tx1"/>
                          </a:solidFill>
                          <a:latin typeface="Times New Roman" pitchFamily="18" charset="0"/>
                          <a:cs typeface="Times New Roman" pitchFamily="18" charset="0"/>
                        </a:rPr>
                        <a:t>1)browsed to analyse-descriptive statistics-explore</a:t>
                      </a:r>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solidFill>
                            <a:schemeClr val="tx1"/>
                          </a:solidFill>
                          <a:latin typeface="Times New Roman" pitchFamily="18" charset="0"/>
                          <a:cs typeface="Times New Roman" pitchFamily="18" charset="0"/>
                        </a:rPr>
                        <a:t>2)Plot box plot for tenure, age, address, income,employ,reside.</a:t>
                      </a:r>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solidFill>
                            <a:schemeClr val="tx1"/>
                          </a:solidFill>
                          <a:latin typeface="Times New Roman" pitchFamily="18" charset="0"/>
                          <a:cs typeface="Times New Roman" pitchFamily="18" charset="0"/>
                        </a:rPr>
                        <a:t>3)We</a:t>
                      </a:r>
                      <a:r>
                        <a:rPr lang="en-IN" sz="1400" baseline="0" dirty="0" smtClean="0">
                          <a:solidFill>
                            <a:schemeClr val="tx1"/>
                          </a:solidFill>
                          <a:latin typeface="Times New Roman" pitchFamily="18" charset="0"/>
                          <a:cs typeface="Times New Roman" pitchFamily="18" charset="0"/>
                        </a:rPr>
                        <a:t> can see Box plot for tenure,age,income,employ,reside is more or less normally distributed as median lies in middle.</a:t>
                      </a:r>
                    </a:p>
                    <a:p>
                      <a:pPr marL="0" marR="0" indent="0" algn="l" defTabSz="914400" rtl="0" eaLnBrk="1" fontAlgn="auto" latinLnBrk="0" hangingPunct="1">
                        <a:lnSpc>
                          <a:spcPct val="100000"/>
                        </a:lnSpc>
                        <a:spcBef>
                          <a:spcPts val="0"/>
                        </a:spcBef>
                        <a:spcAft>
                          <a:spcPts val="0"/>
                        </a:spcAft>
                        <a:buClrTx/>
                        <a:buSzTx/>
                        <a:buFontTx/>
                        <a:buNone/>
                        <a:tabLst/>
                        <a:defRPr/>
                      </a:pPr>
                      <a:r>
                        <a:rPr lang="en-IN" sz="1400" baseline="0" dirty="0" smtClean="0">
                          <a:solidFill>
                            <a:schemeClr val="tx1"/>
                          </a:solidFill>
                          <a:latin typeface="Times New Roman" pitchFamily="18" charset="0"/>
                          <a:cs typeface="Times New Roman" pitchFamily="18" charset="0"/>
                        </a:rPr>
                        <a:t>4)Box plot spread is high for tenure, age, employ, reside and so they are more susceptible to high volatility.</a:t>
                      </a:r>
                    </a:p>
                    <a:p>
                      <a:pPr marL="0" marR="0" indent="0" algn="l" defTabSz="914400" rtl="0" eaLnBrk="1" fontAlgn="auto" latinLnBrk="0" hangingPunct="1">
                        <a:lnSpc>
                          <a:spcPct val="100000"/>
                        </a:lnSpc>
                        <a:spcBef>
                          <a:spcPts val="0"/>
                        </a:spcBef>
                        <a:spcAft>
                          <a:spcPts val="0"/>
                        </a:spcAft>
                        <a:buClrTx/>
                        <a:buSzTx/>
                        <a:buFontTx/>
                        <a:buNone/>
                        <a:tabLst/>
                        <a:defRPr/>
                      </a:pPr>
                      <a:r>
                        <a:rPr lang="en-IN" sz="1400" baseline="0" dirty="0" smtClean="0">
                          <a:solidFill>
                            <a:schemeClr val="tx1"/>
                          </a:solidFill>
                          <a:latin typeface="Times New Roman" pitchFamily="18" charset="0"/>
                          <a:cs typeface="Times New Roman" pitchFamily="18" charset="0"/>
                        </a:rPr>
                        <a:t>5)Box plot for income has the least spread and hence the least volatility.</a:t>
                      </a:r>
                    </a:p>
                    <a:p>
                      <a:pPr marL="0" marR="0" indent="0" algn="l" defTabSz="914400" rtl="0" eaLnBrk="1" fontAlgn="auto" latinLnBrk="0" hangingPunct="1">
                        <a:lnSpc>
                          <a:spcPct val="100000"/>
                        </a:lnSpc>
                        <a:spcBef>
                          <a:spcPts val="0"/>
                        </a:spcBef>
                        <a:spcAft>
                          <a:spcPts val="0"/>
                        </a:spcAft>
                        <a:buClrTx/>
                        <a:buSzTx/>
                        <a:buFontTx/>
                        <a:buNone/>
                        <a:tabLst/>
                        <a:defRPr/>
                      </a:pPr>
                      <a:r>
                        <a:rPr lang="en-IN" sz="1400" baseline="0" dirty="0" smtClean="0">
                          <a:solidFill>
                            <a:schemeClr val="tx1"/>
                          </a:solidFill>
                          <a:latin typeface="Times New Roman" pitchFamily="18" charset="0"/>
                          <a:cs typeface="Times New Roman" pitchFamily="18" charset="0"/>
                        </a:rPr>
                        <a:t>6)Box plot for address, income , employ has many outliers and all those higher than the uppermost quartile(higher than 100).so the outliers will affect the mean value obtained towards the higher end. Median not impacted by the outliers.</a:t>
                      </a:r>
                      <a:endParaRPr lang="en-IN" sz="1400" dirty="0" smtClean="0">
                        <a:solidFill>
                          <a:schemeClr val="tx1"/>
                        </a:solidFill>
                        <a:latin typeface="Times New Roman" pitchFamily="18" charset="0"/>
                        <a:cs typeface="Times New Roman" pitchFamily="18" charset="0"/>
                      </a:endParaRPr>
                    </a:p>
                    <a:p>
                      <a:pPr algn="l"/>
                      <a:endParaRPr lang="en-IN" sz="1400" dirty="0" smtClean="0">
                        <a:solidFill>
                          <a:schemeClr val="tx1"/>
                        </a:solidFill>
                        <a:latin typeface="Times New Roman" pitchFamily="18" charset="0"/>
                        <a:cs typeface="Times New Roman" pitchFamily="18" charset="0"/>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389" y="1028700"/>
            <a:ext cx="1535112"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1" y="1028700"/>
            <a:ext cx="1752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8101" y="1092200"/>
            <a:ext cx="1498599" cy="4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6701" y="1168400"/>
            <a:ext cx="1384300" cy="466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7045" y="1181100"/>
            <a:ext cx="1293811"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56887" y="1181100"/>
            <a:ext cx="1331913"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1253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7100" y="3658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79901225"/>
              </p:ext>
            </p:extLst>
          </p:nvPr>
        </p:nvGraphicFramePr>
        <p:xfrm>
          <a:off x="809146" y="990600"/>
          <a:ext cx="11103454" cy="5193142"/>
        </p:xfrm>
        <a:graphic>
          <a:graphicData uri="http://schemas.openxmlformats.org/drawingml/2006/table">
            <a:tbl>
              <a:tblPr firstRow="1" bandRow="1">
                <a:tableStyleId>{5C22544A-7EE6-4342-B048-85BDC9FD1C3A}</a:tableStyleId>
              </a:tblPr>
              <a:tblGrid>
                <a:gridCol w="4207354"/>
                <a:gridCol w="6896100"/>
              </a:tblGrid>
              <a:tr h="5193142">
                <a:tc>
                  <a:txBody>
                    <a:bodyPr/>
                    <a:lstStyle/>
                    <a:p>
                      <a:pPr algn="l"/>
                      <a:r>
                        <a:rPr lang="en-IN" sz="1800" dirty="0" smtClean="0">
                          <a:solidFill>
                            <a:schemeClr val="tx1"/>
                          </a:solidFill>
                          <a:latin typeface="Times New Roman" pitchFamily="18" charset="0"/>
                          <a:cs typeface="Times New Roman" pitchFamily="18" charset="0"/>
                        </a:rPr>
                        <a:t>1)browsed to analyse-descriptive statistics-explore</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tx1"/>
                          </a:solidFill>
                          <a:latin typeface="Times New Roman" pitchFamily="18" charset="0"/>
                          <a:cs typeface="Times New Roman" pitchFamily="18" charset="0"/>
                        </a:rPr>
                        <a:t>2)Plot box plot for</a:t>
                      </a:r>
                      <a:r>
                        <a:rPr lang="en-IN" sz="1800" baseline="0" dirty="0" smtClean="0">
                          <a:solidFill>
                            <a:schemeClr val="tx1"/>
                          </a:solidFill>
                          <a:latin typeface="Times New Roman" pitchFamily="18" charset="0"/>
                          <a:cs typeface="Times New Roman" pitchFamily="18" charset="0"/>
                        </a:rPr>
                        <a:t> </a:t>
                      </a:r>
                      <a:r>
                        <a:rPr lang="en-US" sz="1800" baseline="0" dirty="0" smtClean="0">
                          <a:solidFill>
                            <a:schemeClr val="tx1"/>
                          </a:solidFill>
                          <a:latin typeface="Times New Roman" pitchFamily="18" charset="0"/>
                          <a:cs typeface="Times New Roman" pitchFamily="18" charset="0"/>
                        </a:rPr>
                        <a:t>Long distance last month, Toll free last month, Equipment last month,cardmon,Wireless last month.</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solidFill>
                            <a:schemeClr val="tx1"/>
                          </a:solidFill>
                          <a:latin typeface="Times New Roman" pitchFamily="18" charset="0"/>
                          <a:cs typeface="Times New Roman" pitchFamily="18" charset="0"/>
                        </a:rPr>
                        <a:t>3)Box plot for long distance, equipment last month, wireless month are highly positively skewed as median lies near to the lowermost quartile(0-25).</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solidFill>
                            <a:schemeClr val="tx1"/>
                          </a:solidFill>
                          <a:latin typeface="Times New Roman" pitchFamily="18" charset="0"/>
                          <a:cs typeface="Times New Roman" pitchFamily="18" charset="0"/>
                        </a:rPr>
                        <a:t>4)Box plot for toll free has highest spread and hence has highest volatility. Box plot spread for others have less volatility.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solidFill>
                            <a:schemeClr val="tx1"/>
                          </a:solidFill>
                          <a:latin typeface="Times New Roman" pitchFamily="18" charset="0"/>
                          <a:cs typeface="Times New Roman" pitchFamily="18" charset="0"/>
                        </a:rPr>
                        <a:t>5)Box plot for long distance, toll free, cardmon,wireless has outliers towards the upper quartile(100%) and hence mean deviated towards the upper range. Median not impacted by outliers.</a:t>
                      </a:r>
                      <a:endParaRPr lang="en-IN" sz="1800" dirty="0" smtClean="0">
                        <a:solidFill>
                          <a:schemeClr val="tx1"/>
                        </a:solidFill>
                        <a:latin typeface="Times New Roman" pitchFamily="18" charset="0"/>
                        <a:cs typeface="Times New Roman" pitchFamily="18" charset="0"/>
                      </a:endParaRPr>
                    </a:p>
                    <a:p>
                      <a:pPr algn="l"/>
                      <a:endParaRPr lang="en-IN" sz="1600" dirty="0" smtClean="0">
                        <a:solidFill>
                          <a:schemeClr val="tx1"/>
                        </a:solidFill>
                        <a:latin typeface="Times New Roman" pitchFamily="18" charset="0"/>
                        <a:cs typeface="Times New Roman" pitchFamily="18" charset="0"/>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199" y="1073150"/>
            <a:ext cx="1371601"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4600" y="1079500"/>
            <a:ext cx="1347789"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0800" y="1073150"/>
            <a:ext cx="1168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9200" y="1060450"/>
            <a:ext cx="1397000"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6200" y="1073150"/>
            <a:ext cx="13081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9480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7100" y="3658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95689192"/>
              </p:ext>
            </p:extLst>
          </p:nvPr>
        </p:nvGraphicFramePr>
        <p:xfrm>
          <a:off x="809146" y="990600"/>
          <a:ext cx="11103454" cy="5193142"/>
        </p:xfrm>
        <a:graphic>
          <a:graphicData uri="http://schemas.openxmlformats.org/drawingml/2006/table">
            <a:tbl>
              <a:tblPr firstRow="1" bandRow="1">
                <a:tableStyleId>{5C22544A-7EE6-4342-B048-85BDC9FD1C3A}</a:tableStyleId>
              </a:tblPr>
              <a:tblGrid>
                <a:gridCol w="4054954"/>
                <a:gridCol w="7048500"/>
              </a:tblGrid>
              <a:tr h="5193142">
                <a:tc>
                  <a:txBody>
                    <a:bodyPr/>
                    <a:lstStyle/>
                    <a:p>
                      <a:pPr algn="l"/>
                      <a:r>
                        <a:rPr lang="en-IN" sz="1600" dirty="0" smtClean="0">
                          <a:solidFill>
                            <a:schemeClr val="tx1"/>
                          </a:solidFill>
                        </a:rPr>
                        <a:t>1)browsed to analyse-descriptive statistics-explore</a:t>
                      </a:r>
                    </a:p>
                    <a:p>
                      <a:pPr algn="l"/>
                      <a:r>
                        <a:rPr lang="en-IN" sz="1600" dirty="0" smtClean="0">
                          <a:solidFill>
                            <a:schemeClr val="tx1"/>
                          </a:solidFill>
                        </a:rPr>
                        <a:t>2)Put scalar variable in dependent list-tenure</a:t>
                      </a:r>
                    </a:p>
                    <a:p>
                      <a:pPr algn="l"/>
                      <a:r>
                        <a:rPr lang="en-IN" sz="1600" dirty="0" smtClean="0">
                          <a:solidFill>
                            <a:schemeClr val="tx1"/>
                          </a:solidFill>
                        </a:rPr>
                        <a:t>3)Put any categorical variable in factor list-say custcat</a:t>
                      </a:r>
                      <a:r>
                        <a:rPr lang="en-IN" sz="1600" baseline="0" dirty="0" smtClean="0">
                          <a:solidFill>
                            <a:schemeClr val="tx1"/>
                          </a:solidFill>
                        </a:rPr>
                        <a:t> i.e. 1-Basic service 2-E-service 3-Plus service 4-Total service.</a:t>
                      </a:r>
                      <a:endParaRPr lang="en-IN" sz="1600" dirty="0" smtClean="0">
                        <a:solidFill>
                          <a:schemeClr val="tx1"/>
                        </a:solidFill>
                      </a:endParaRPr>
                    </a:p>
                    <a:p>
                      <a:pPr algn="l"/>
                      <a:r>
                        <a:rPr lang="en-IN" sz="1600" dirty="0" smtClean="0">
                          <a:solidFill>
                            <a:schemeClr val="tx1"/>
                          </a:solidFill>
                        </a:rPr>
                        <a:t>4)Then compute the box plot.</a:t>
                      </a:r>
                    </a:p>
                    <a:p>
                      <a:pPr algn="l"/>
                      <a:r>
                        <a:rPr lang="en-IN" sz="1600" dirty="0" smtClean="0">
                          <a:solidFill>
                            <a:schemeClr val="tx1"/>
                          </a:solidFill>
                        </a:rPr>
                        <a:t>5)We can see that box plot spread is high</a:t>
                      </a:r>
                      <a:r>
                        <a:rPr lang="en-IN" sz="1600" baseline="0" dirty="0" smtClean="0">
                          <a:solidFill>
                            <a:schemeClr val="tx1"/>
                          </a:solidFill>
                        </a:rPr>
                        <a:t> </a:t>
                      </a:r>
                      <a:r>
                        <a:rPr lang="en-IN" sz="1600" dirty="0" smtClean="0">
                          <a:solidFill>
                            <a:schemeClr val="tx1"/>
                          </a:solidFill>
                        </a:rPr>
                        <a:t>for all customer category.however,we</a:t>
                      </a:r>
                      <a:r>
                        <a:rPr lang="en-IN" sz="1600" baseline="0" dirty="0" smtClean="0">
                          <a:solidFill>
                            <a:schemeClr val="tx1"/>
                          </a:solidFill>
                        </a:rPr>
                        <a:t> don’t see any outliers in any customer category. 6)Median lies in middle for all customer category.so distribution is more or less normally distributed.</a:t>
                      </a:r>
                      <a:endParaRPr lang="en-IN" sz="1600" dirty="0" smtClean="0">
                        <a:solidFill>
                          <a:schemeClr val="tx1"/>
                        </a:solidFill>
                        <a:latin typeface="Times New Roman" pitchFamily="18" charset="0"/>
                        <a:cs typeface="Times New Roman" pitchFamily="18" charset="0"/>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7188" y="977900"/>
            <a:ext cx="5991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5803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7100" y="3658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66723060"/>
              </p:ext>
            </p:extLst>
          </p:nvPr>
        </p:nvGraphicFramePr>
        <p:xfrm>
          <a:off x="809146" y="990600"/>
          <a:ext cx="11103454" cy="5193142"/>
        </p:xfrm>
        <a:graphic>
          <a:graphicData uri="http://schemas.openxmlformats.org/drawingml/2006/table">
            <a:tbl>
              <a:tblPr firstRow="1" bandRow="1">
                <a:tableStyleId>{5C22544A-7EE6-4342-B048-85BDC9FD1C3A}</a:tableStyleId>
              </a:tblPr>
              <a:tblGrid>
                <a:gridCol w="4054954"/>
                <a:gridCol w="7048500"/>
              </a:tblGrid>
              <a:tr h="5193142">
                <a:tc>
                  <a:txBody>
                    <a:bodyPr/>
                    <a:lstStyle/>
                    <a:p>
                      <a:pPr algn="l"/>
                      <a:r>
                        <a:rPr lang="en-IN" sz="1600" dirty="0" smtClean="0">
                          <a:solidFill>
                            <a:schemeClr val="tx1"/>
                          </a:solidFill>
                        </a:rPr>
                        <a:t>1)browsed to analyse-descriptive statistics-explore</a:t>
                      </a:r>
                    </a:p>
                    <a:p>
                      <a:pPr algn="l"/>
                      <a:r>
                        <a:rPr lang="en-IN" sz="1600" dirty="0" smtClean="0">
                          <a:solidFill>
                            <a:schemeClr val="tx1"/>
                          </a:solidFill>
                        </a:rPr>
                        <a:t>2)Put scalar variable in dependent list-age</a:t>
                      </a:r>
                    </a:p>
                    <a:p>
                      <a:pPr algn="l"/>
                      <a:r>
                        <a:rPr lang="en-IN" sz="1600" dirty="0" smtClean="0">
                          <a:solidFill>
                            <a:schemeClr val="tx1"/>
                          </a:solidFill>
                        </a:rPr>
                        <a:t>3)Put any categorical variable in factor list-say custcat</a:t>
                      </a:r>
                      <a:r>
                        <a:rPr lang="en-IN" sz="1600" baseline="0" dirty="0" smtClean="0">
                          <a:solidFill>
                            <a:schemeClr val="tx1"/>
                          </a:solidFill>
                        </a:rPr>
                        <a:t> i.e. 1-Basic service 2-E-service 3-Plus service 4-Total service.</a:t>
                      </a:r>
                      <a:endParaRPr lang="en-IN" sz="1600" dirty="0" smtClean="0">
                        <a:solidFill>
                          <a:schemeClr val="tx1"/>
                        </a:solidFill>
                      </a:endParaRPr>
                    </a:p>
                    <a:p>
                      <a:pPr algn="l"/>
                      <a:r>
                        <a:rPr lang="en-IN" sz="1600" dirty="0" smtClean="0">
                          <a:solidFill>
                            <a:schemeClr val="tx1"/>
                          </a:solidFill>
                        </a:rPr>
                        <a:t>4)Then compute the box plot.</a:t>
                      </a:r>
                    </a:p>
                    <a:p>
                      <a:pPr algn="l"/>
                      <a:r>
                        <a:rPr lang="en-IN" sz="1600" dirty="0" smtClean="0">
                          <a:solidFill>
                            <a:schemeClr val="tx1"/>
                          </a:solidFill>
                        </a:rPr>
                        <a:t>5)We can see that box plot spread is high</a:t>
                      </a:r>
                      <a:r>
                        <a:rPr lang="en-IN" sz="1600" baseline="0" dirty="0" smtClean="0">
                          <a:solidFill>
                            <a:schemeClr val="tx1"/>
                          </a:solidFill>
                        </a:rPr>
                        <a:t> </a:t>
                      </a:r>
                      <a:r>
                        <a:rPr lang="en-IN" sz="1600" dirty="0" smtClean="0">
                          <a:solidFill>
                            <a:schemeClr val="tx1"/>
                          </a:solidFill>
                        </a:rPr>
                        <a:t>for all customer category.however,we</a:t>
                      </a:r>
                      <a:r>
                        <a:rPr lang="en-IN" sz="1600" baseline="0" dirty="0" smtClean="0">
                          <a:solidFill>
                            <a:schemeClr val="tx1"/>
                          </a:solidFill>
                        </a:rPr>
                        <a:t> don’t see any outliers in any customer category except  two outliers in basic service.</a:t>
                      </a:r>
                    </a:p>
                    <a:p>
                      <a:pPr algn="l"/>
                      <a:r>
                        <a:rPr lang="en-IN" sz="1600" baseline="0" dirty="0" smtClean="0">
                          <a:solidFill>
                            <a:schemeClr val="tx1"/>
                          </a:solidFill>
                        </a:rPr>
                        <a:t> 6)Median lies in middle for all customer category.so distribution is more or less normally distributed.</a:t>
                      </a:r>
                      <a:endParaRPr lang="en-IN" sz="1600" dirty="0" smtClean="0">
                        <a:solidFill>
                          <a:schemeClr val="tx1"/>
                        </a:solidFill>
                        <a:latin typeface="Times New Roman" pitchFamily="18" charset="0"/>
                        <a:cs typeface="Times New Roman" pitchFamily="18" charset="0"/>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6088" y="1028700"/>
            <a:ext cx="5991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7405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801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33108267"/>
              </p:ext>
            </p:extLst>
          </p:nvPr>
        </p:nvGraphicFramePr>
        <p:xfrm>
          <a:off x="263046" y="1007763"/>
          <a:ext cx="11674258" cy="5155042"/>
        </p:xfrm>
        <a:graphic>
          <a:graphicData uri="http://schemas.openxmlformats.org/drawingml/2006/table">
            <a:tbl>
              <a:tblPr firstRow="1" bandRow="1">
                <a:tableStyleId>{5C22544A-7EE6-4342-B048-85BDC9FD1C3A}</a:tableStyleId>
              </a:tblPr>
              <a:tblGrid>
                <a:gridCol w="5837129"/>
                <a:gridCol w="5837129"/>
              </a:tblGrid>
              <a:tr h="5155042">
                <a:tc>
                  <a:txBody>
                    <a:bodyPr/>
                    <a:lstStyle/>
                    <a:p>
                      <a:pPr algn="l"/>
                      <a:r>
                        <a:rPr lang="en-IN" dirty="0" smtClean="0">
                          <a:solidFill>
                            <a:schemeClr val="tx2"/>
                          </a:solidFill>
                        </a:rPr>
                        <a:t>1)Opened file telco_missing.sav in IBM-SPSS STATISTISCS 24 app.</a:t>
                      </a:r>
                    </a:p>
                    <a:p>
                      <a:pPr algn="l"/>
                      <a:endParaRPr lang="en-IN" dirty="0" smtClean="0">
                        <a:solidFill>
                          <a:schemeClr val="tx2"/>
                        </a:solidFill>
                      </a:endParaRPr>
                    </a:p>
                    <a:p>
                      <a:pPr algn="l"/>
                      <a:r>
                        <a:rPr lang="en-IN" dirty="0" smtClean="0">
                          <a:solidFill>
                            <a:schemeClr val="tx2"/>
                          </a:solidFill>
                        </a:rPr>
                        <a:t>2)browsed to transform---replace missing values  using series mean as the creating function---only for the scale</a:t>
                      </a:r>
                      <a:r>
                        <a:rPr lang="en-IN" baseline="0" dirty="0" smtClean="0">
                          <a:solidFill>
                            <a:schemeClr val="tx2"/>
                          </a:solidFill>
                        </a:rPr>
                        <a:t> variables</a:t>
                      </a:r>
                      <a:r>
                        <a:rPr lang="en-IN" dirty="0" smtClean="0">
                          <a:solidFill>
                            <a:schemeClr val="tx2"/>
                          </a:solidFill>
                        </a:rPr>
                        <a:t>.</a:t>
                      </a:r>
                    </a:p>
                    <a:p>
                      <a:pPr algn="l"/>
                      <a:endParaRPr lang="en-IN" dirty="0" smtClean="0">
                        <a:solidFill>
                          <a:schemeClr val="tx2"/>
                        </a:solidFill>
                      </a:endParaRPr>
                    </a:p>
                    <a:p>
                      <a:pPr algn="l"/>
                      <a:r>
                        <a:rPr lang="en-IN" dirty="0" smtClean="0">
                          <a:solidFill>
                            <a:schemeClr val="tx2"/>
                          </a:solidFill>
                        </a:rPr>
                        <a:t>3)created all new scale variables in spss to accommodate missing cases for all of them.</a:t>
                      </a:r>
                    </a:p>
                    <a:p>
                      <a:pPr algn="l"/>
                      <a:r>
                        <a:rPr lang="en-IN" dirty="0" smtClean="0">
                          <a:solidFill>
                            <a:schemeClr val="tx2"/>
                          </a:solidFill>
                        </a:rPr>
                        <a:t>4)Attaching the snapshot for the newly added variables to accommodate missing cases.</a:t>
                      </a:r>
                    </a:p>
                    <a:p>
                      <a:pPr marL="0" indent="0" algn="l">
                        <a:buFont typeface="+mj-lt"/>
                        <a:buNone/>
                      </a:pPr>
                      <a:endParaRPr lang="en-IN" dirty="0" smtClean="0">
                        <a:solidFill>
                          <a:schemeClr val="tx2"/>
                        </a:solidFill>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8189" y="1026830"/>
            <a:ext cx="5769323" cy="5248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6031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7100" y="3658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18794372"/>
              </p:ext>
            </p:extLst>
          </p:nvPr>
        </p:nvGraphicFramePr>
        <p:xfrm>
          <a:off x="809146" y="990600"/>
          <a:ext cx="11103454" cy="5193142"/>
        </p:xfrm>
        <a:graphic>
          <a:graphicData uri="http://schemas.openxmlformats.org/drawingml/2006/table">
            <a:tbl>
              <a:tblPr firstRow="1" bandRow="1">
                <a:tableStyleId>{5C22544A-7EE6-4342-B048-85BDC9FD1C3A}</a:tableStyleId>
              </a:tblPr>
              <a:tblGrid>
                <a:gridCol w="4054954"/>
                <a:gridCol w="7048500"/>
              </a:tblGrid>
              <a:tr h="5193142">
                <a:tc>
                  <a:txBody>
                    <a:bodyPr/>
                    <a:lstStyle/>
                    <a:p>
                      <a:pPr algn="l"/>
                      <a:r>
                        <a:rPr lang="en-IN" sz="1600" dirty="0" smtClean="0">
                          <a:solidFill>
                            <a:schemeClr val="tx1"/>
                          </a:solidFill>
                        </a:rPr>
                        <a:t>1)browsed to analyse-descriptive statistics-explore</a:t>
                      </a:r>
                    </a:p>
                    <a:p>
                      <a:pPr algn="l"/>
                      <a:r>
                        <a:rPr lang="en-IN" sz="1600" dirty="0" smtClean="0">
                          <a:solidFill>
                            <a:schemeClr val="tx1"/>
                          </a:solidFill>
                        </a:rPr>
                        <a:t>2)Put scalar variable in dependent list-address</a:t>
                      </a:r>
                    </a:p>
                    <a:p>
                      <a:pPr algn="l"/>
                      <a:r>
                        <a:rPr lang="en-IN" sz="1600" dirty="0" smtClean="0">
                          <a:solidFill>
                            <a:schemeClr val="tx1"/>
                          </a:solidFill>
                        </a:rPr>
                        <a:t>3)Put any categorical variable in factor list-say custcat</a:t>
                      </a:r>
                      <a:r>
                        <a:rPr lang="en-IN" sz="1600" baseline="0" dirty="0" smtClean="0">
                          <a:solidFill>
                            <a:schemeClr val="tx1"/>
                          </a:solidFill>
                        </a:rPr>
                        <a:t> i.e. 1-Basic service 2-E-service 3-Plus service 4-Total service.</a:t>
                      </a:r>
                      <a:endParaRPr lang="en-IN" sz="1600" dirty="0" smtClean="0">
                        <a:solidFill>
                          <a:schemeClr val="tx1"/>
                        </a:solidFill>
                      </a:endParaRPr>
                    </a:p>
                    <a:p>
                      <a:pPr algn="l"/>
                      <a:r>
                        <a:rPr lang="en-IN" sz="1600" dirty="0" smtClean="0">
                          <a:solidFill>
                            <a:schemeClr val="tx1"/>
                          </a:solidFill>
                        </a:rPr>
                        <a:t>4)Then compute the box plot.</a:t>
                      </a:r>
                    </a:p>
                    <a:p>
                      <a:pPr algn="l"/>
                      <a:r>
                        <a:rPr lang="en-IN" sz="1600" dirty="0" smtClean="0">
                          <a:solidFill>
                            <a:schemeClr val="tx1"/>
                          </a:solidFill>
                        </a:rPr>
                        <a:t>5)We can see that box plot spread is low for all customer category</a:t>
                      </a:r>
                      <a:r>
                        <a:rPr lang="en-IN" sz="1600" baseline="0" dirty="0" smtClean="0">
                          <a:solidFill>
                            <a:schemeClr val="tx1"/>
                          </a:solidFill>
                        </a:rPr>
                        <a:t> except plus service.</a:t>
                      </a:r>
                      <a:r>
                        <a:rPr lang="en-IN" sz="1600" dirty="0" smtClean="0">
                          <a:solidFill>
                            <a:schemeClr val="tx1"/>
                          </a:solidFill>
                        </a:rPr>
                        <a:t>however,we</a:t>
                      </a:r>
                      <a:r>
                        <a:rPr lang="en-IN" sz="1600" baseline="0" dirty="0" smtClean="0">
                          <a:solidFill>
                            <a:schemeClr val="tx1"/>
                          </a:solidFill>
                        </a:rPr>
                        <a:t> have outliers in all customer category and they deviate the mean towards the upper quartile(100%).Median is not impacted by outliers.</a:t>
                      </a:r>
                    </a:p>
                    <a:p>
                      <a:pPr algn="l"/>
                      <a:r>
                        <a:rPr lang="en-IN" sz="1600" baseline="0" dirty="0" smtClean="0">
                          <a:solidFill>
                            <a:schemeClr val="tx1"/>
                          </a:solidFill>
                        </a:rPr>
                        <a:t>6)Median lies more or less in middle for all except basic service which is negatively schewed.</a:t>
                      </a:r>
                      <a:endParaRPr lang="en-IN" sz="1600" dirty="0" smtClean="0">
                        <a:solidFill>
                          <a:schemeClr val="tx1"/>
                        </a:solidFill>
                      </a:endParaRPr>
                    </a:p>
                    <a:p>
                      <a:pPr algn="l"/>
                      <a:endParaRPr lang="en-IN" sz="1600" baseline="0" dirty="0" smtClean="0">
                        <a:solidFill>
                          <a:schemeClr val="tx1"/>
                        </a:solidFill>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4988" y="952500"/>
            <a:ext cx="5991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78461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7100" y="3658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7290553"/>
              </p:ext>
            </p:extLst>
          </p:nvPr>
        </p:nvGraphicFramePr>
        <p:xfrm>
          <a:off x="809146" y="990600"/>
          <a:ext cx="11103454" cy="5193142"/>
        </p:xfrm>
        <a:graphic>
          <a:graphicData uri="http://schemas.openxmlformats.org/drawingml/2006/table">
            <a:tbl>
              <a:tblPr firstRow="1" bandRow="1">
                <a:tableStyleId>{5C22544A-7EE6-4342-B048-85BDC9FD1C3A}</a:tableStyleId>
              </a:tblPr>
              <a:tblGrid>
                <a:gridCol w="4054954"/>
                <a:gridCol w="7048500"/>
              </a:tblGrid>
              <a:tr h="5193142">
                <a:tc>
                  <a:txBody>
                    <a:bodyPr/>
                    <a:lstStyle/>
                    <a:p>
                      <a:pPr algn="l"/>
                      <a:r>
                        <a:rPr lang="en-IN" sz="1600" dirty="0" smtClean="0">
                          <a:solidFill>
                            <a:schemeClr val="tx1"/>
                          </a:solidFill>
                        </a:rPr>
                        <a:t>1)browsed to analyse-descriptive statistics-explore</a:t>
                      </a:r>
                    </a:p>
                    <a:p>
                      <a:pPr algn="l"/>
                      <a:r>
                        <a:rPr lang="en-IN" sz="1600" dirty="0" smtClean="0">
                          <a:solidFill>
                            <a:schemeClr val="tx1"/>
                          </a:solidFill>
                        </a:rPr>
                        <a:t>2)Put scalar variable in dependent list-income</a:t>
                      </a:r>
                    </a:p>
                    <a:p>
                      <a:pPr algn="l"/>
                      <a:r>
                        <a:rPr lang="en-IN" sz="1600" dirty="0" smtClean="0">
                          <a:solidFill>
                            <a:schemeClr val="tx1"/>
                          </a:solidFill>
                        </a:rPr>
                        <a:t>3)Put any categorical variable in factor list-say custcat</a:t>
                      </a:r>
                      <a:r>
                        <a:rPr lang="en-IN" sz="1600" baseline="0" dirty="0" smtClean="0">
                          <a:solidFill>
                            <a:schemeClr val="tx1"/>
                          </a:solidFill>
                        </a:rPr>
                        <a:t> i.e. 1-Basic service 2-E-service 3-Plus service 4-Total service.</a:t>
                      </a:r>
                      <a:endParaRPr lang="en-IN" sz="1600" dirty="0" smtClean="0">
                        <a:solidFill>
                          <a:schemeClr val="tx1"/>
                        </a:solidFill>
                      </a:endParaRPr>
                    </a:p>
                    <a:p>
                      <a:pPr algn="l"/>
                      <a:r>
                        <a:rPr lang="en-IN" sz="1600" dirty="0" smtClean="0">
                          <a:solidFill>
                            <a:schemeClr val="tx1"/>
                          </a:solidFill>
                        </a:rPr>
                        <a:t>4)Then compute the box plot.</a:t>
                      </a:r>
                    </a:p>
                    <a:p>
                      <a:pPr algn="l"/>
                      <a:r>
                        <a:rPr lang="en-IN" sz="1600" dirty="0" smtClean="0">
                          <a:solidFill>
                            <a:schemeClr val="tx1"/>
                          </a:solidFill>
                        </a:rPr>
                        <a:t>5)We can see that box plot spread is low for all customer category.however,we</a:t>
                      </a:r>
                      <a:r>
                        <a:rPr lang="en-IN" sz="1600" baseline="0" dirty="0" smtClean="0">
                          <a:solidFill>
                            <a:schemeClr val="tx1"/>
                          </a:solidFill>
                        </a:rPr>
                        <a:t> have outliers in all customer category. Highest outliers are there in plus services and total services and they deviate the mean towards the upper quartile(100%).Median is not impacted by outliers.</a:t>
                      </a:r>
                    </a:p>
                    <a:p>
                      <a:pPr algn="l"/>
                      <a:r>
                        <a:rPr lang="en-IN" sz="1600" baseline="0" dirty="0" smtClean="0">
                          <a:solidFill>
                            <a:schemeClr val="tx1"/>
                          </a:solidFill>
                        </a:rPr>
                        <a:t>6)Median lies in middle for all except plus service which is negatively schewed.</a:t>
                      </a:r>
                      <a:endParaRPr lang="en-IN" sz="1600" dirty="0" smtClean="0">
                        <a:solidFill>
                          <a:schemeClr val="tx1"/>
                        </a:solidFill>
                      </a:endParaRPr>
                    </a:p>
                    <a:p>
                      <a:pPr algn="l"/>
                      <a:endParaRPr lang="en-IN" sz="1600" dirty="0" smtClean="0">
                        <a:solidFill>
                          <a:schemeClr val="tx1"/>
                        </a:solidFill>
                        <a:latin typeface="Times New Roman" pitchFamily="18" charset="0"/>
                        <a:cs typeface="Times New Roman" pitchFamily="18" charset="0"/>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2200" y="1003300"/>
            <a:ext cx="6908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7737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7100" y="3658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15817499"/>
              </p:ext>
            </p:extLst>
          </p:nvPr>
        </p:nvGraphicFramePr>
        <p:xfrm>
          <a:off x="809146" y="990600"/>
          <a:ext cx="11103454" cy="5193142"/>
        </p:xfrm>
        <a:graphic>
          <a:graphicData uri="http://schemas.openxmlformats.org/drawingml/2006/table">
            <a:tbl>
              <a:tblPr firstRow="1" bandRow="1">
                <a:tableStyleId>{5C22544A-7EE6-4342-B048-85BDC9FD1C3A}</a:tableStyleId>
              </a:tblPr>
              <a:tblGrid>
                <a:gridCol w="4054954"/>
                <a:gridCol w="7048500"/>
              </a:tblGrid>
              <a:tr h="5193142">
                <a:tc>
                  <a:txBody>
                    <a:bodyPr/>
                    <a:lstStyle/>
                    <a:p>
                      <a:pPr algn="l"/>
                      <a:r>
                        <a:rPr lang="en-IN" sz="1600" dirty="0" smtClean="0">
                          <a:solidFill>
                            <a:schemeClr val="tx1"/>
                          </a:solidFill>
                        </a:rPr>
                        <a:t>1)browsed to analyse-descriptive statistics-explore</a:t>
                      </a:r>
                    </a:p>
                    <a:p>
                      <a:pPr algn="l"/>
                      <a:r>
                        <a:rPr lang="en-IN" sz="1600" dirty="0" smtClean="0">
                          <a:solidFill>
                            <a:schemeClr val="tx1"/>
                          </a:solidFill>
                        </a:rPr>
                        <a:t>2)Put scalar variable in dependent list-employ</a:t>
                      </a:r>
                    </a:p>
                    <a:p>
                      <a:pPr algn="l"/>
                      <a:r>
                        <a:rPr lang="en-IN" sz="1600" dirty="0" smtClean="0">
                          <a:solidFill>
                            <a:schemeClr val="tx1"/>
                          </a:solidFill>
                        </a:rPr>
                        <a:t>3)Put any categorical variable in factor list-say custcat</a:t>
                      </a:r>
                      <a:r>
                        <a:rPr lang="en-IN" sz="1600" baseline="0" dirty="0" smtClean="0">
                          <a:solidFill>
                            <a:schemeClr val="tx1"/>
                          </a:solidFill>
                        </a:rPr>
                        <a:t> i.e. 1-Basic service 2-E-service 3-Plus service 4-Total service.</a:t>
                      </a:r>
                      <a:endParaRPr lang="en-IN" sz="1600" dirty="0" smtClean="0">
                        <a:solidFill>
                          <a:schemeClr val="tx1"/>
                        </a:solidFill>
                      </a:endParaRPr>
                    </a:p>
                    <a:p>
                      <a:pPr algn="l"/>
                      <a:r>
                        <a:rPr lang="en-IN" sz="1600" dirty="0" smtClean="0">
                          <a:solidFill>
                            <a:schemeClr val="tx1"/>
                          </a:solidFill>
                        </a:rPr>
                        <a:t>4)Then compute the box plot.</a:t>
                      </a:r>
                    </a:p>
                    <a:p>
                      <a:pPr algn="l"/>
                      <a:r>
                        <a:rPr lang="en-IN" sz="1600" dirty="0" smtClean="0">
                          <a:solidFill>
                            <a:schemeClr val="tx1"/>
                          </a:solidFill>
                        </a:rPr>
                        <a:t>5)We can see that box plot spread is low for all customer category</a:t>
                      </a:r>
                      <a:r>
                        <a:rPr lang="en-IN" sz="1600" baseline="0" dirty="0" smtClean="0">
                          <a:solidFill>
                            <a:schemeClr val="tx1"/>
                          </a:solidFill>
                        </a:rPr>
                        <a:t> except plus service.</a:t>
                      </a:r>
                      <a:r>
                        <a:rPr lang="en-IN" sz="1600" dirty="0" smtClean="0">
                          <a:solidFill>
                            <a:schemeClr val="tx1"/>
                          </a:solidFill>
                        </a:rPr>
                        <a:t>however,we</a:t>
                      </a:r>
                      <a:r>
                        <a:rPr lang="en-IN" sz="1600" baseline="0" dirty="0" smtClean="0">
                          <a:solidFill>
                            <a:schemeClr val="tx1"/>
                          </a:solidFill>
                        </a:rPr>
                        <a:t> have outliers in all customer category Except plus service and they deviate the mean towards the upper quartile(100%).Median is not impacted by outliers.</a:t>
                      </a:r>
                    </a:p>
                    <a:p>
                      <a:pPr algn="l"/>
                      <a:r>
                        <a:rPr lang="en-IN" sz="1600" baseline="0" dirty="0" smtClean="0">
                          <a:solidFill>
                            <a:schemeClr val="tx1"/>
                          </a:solidFill>
                        </a:rPr>
                        <a:t>6)Median lies more or less in middle for all except plus service which is negatively schewed.</a:t>
                      </a:r>
                      <a:endParaRPr lang="en-IN" sz="1600" dirty="0" smtClean="0">
                        <a:solidFill>
                          <a:schemeClr val="tx1"/>
                        </a:solidFill>
                      </a:endParaRPr>
                    </a:p>
                    <a:p>
                      <a:pPr algn="l"/>
                      <a:endParaRPr lang="en-IN" sz="1600" dirty="0" smtClean="0">
                        <a:solidFill>
                          <a:schemeClr val="tx1"/>
                        </a:solidFill>
                        <a:latin typeface="Times New Roman" pitchFamily="18" charset="0"/>
                        <a:cs typeface="Times New Roman" pitchFamily="18" charset="0"/>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5188" y="1028700"/>
            <a:ext cx="5991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8215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7100" y="3658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12519295"/>
              </p:ext>
            </p:extLst>
          </p:nvPr>
        </p:nvGraphicFramePr>
        <p:xfrm>
          <a:off x="809146" y="990600"/>
          <a:ext cx="11103454" cy="5193142"/>
        </p:xfrm>
        <a:graphic>
          <a:graphicData uri="http://schemas.openxmlformats.org/drawingml/2006/table">
            <a:tbl>
              <a:tblPr firstRow="1" bandRow="1">
                <a:tableStyleId>{5C22544A-7EE6-4342-B048-85BDC9FD1C3A}</a:tableStyleId>
              </a:tblPr>
              <a:tblGrid>
                <a:gridCol w="4054954"/>
                <a:gridCol w="7048500"/>
              </a:tblGrid>
              <a:tr h="5193142">
                <a:tc>
                  <a:txBody>
                    <a:bodyPr/>
                    <a:lstStyle/>
                    <a:p>
                      <a:pPr algn="l"/>
                      <a:r>
                        <a:rPr lang="en-IN" sz="1600" dirty="0" smtClean="0">
                          <a:solidFill>
                            <a:schemeClr val="tx1"/>
                          </a:solidFill>
                        </a:rPr>
                        <a:t>1)browsed to analyse-descriptive statistics-explore</a:t>
                      </a:r>
                    </a:p>
                    <a:p>
                      <a:pPr algn="l"/>
                      <a:r>
                        <a:rPr lang="en-IN" sz="1600" dirty="0" smtClean="0">
                          <a:solidFill>
                            <a:schemeClr val="tx1"/>
                          </a:solidFill>
                        </a:rPr>
                        <a:t>2)Put scalar variable in dependent list-reside</a:t>
                      </a:r>
                    </a:p>
                    <a:p>
                      <a:pPr algn="l"/>
                      <a:r>
                        <a:rPr lang="en-IN" sz="1600" dirty="0" smtClean="0">
                          <a:solidFill>
                            <a:schemeClr val="tx1"/>
                          </a:solidFill>
                        </a:rPr>
                        <a:t>3)Put any categorical variable in factor list-say custcat</a:t>
                      </a:r>
                      <a:r>
                        <a:rPr lang="en-IN" sz="1600" baseline="0" dirty="0" smtClean="0">
                          <a:solidFill>
                            <a:schemeClr val="tx1"/>
                          </a:solidFill>
                        </a:rPr>
                        <a:t> i.e. 1-Basic service 2-E-service 3-Plus service 4-Total service.</a:t>
                      </a:r>
                      <a:endParaRPr lang="en-IN" sz="1600" dirty="0" smtClean="0">
                        <a:solidFill>
                          <a:schemeClr val="tx1"/>
                        </a:solidFill>
                      </a:endParaRPr>
                    </a:p>
                    <a:p>
                      <a:pPr algn="l"/>
                      <a:r>
                        <a:rPr lang="en-IN" sz="1600" dirty="0" smtClean="0">
                          <a:solidFill>
                            <a:schemeClr val="tx1"/>
                          </a:solidFill>
                        </a:rPr>
                        <a:t>4)Then compute the box plot.</a:t>
                      </a:r>
                    </a:p>
                    <a:p>
                      <a:pPr algn="l"/>
                      <a:r>
                        <a:rPr lang="en-IN" sz="1600" dirty="0" smtClean="0">
                          <a:solidFill>
                            <a:schemeClr val="tx1"/>
                          </a:solidFill>
                        </a:rPr>
                        <a:t>5)We can see that box plot spread is high</a:t>
                      </a:r>
                      <a:r>
                        <a:rPr lang="en-IN" sz="1600" baseline="0" dirty="0" smtClean="0">
                          <a:solidFill>
                            <a:schemeClr val="tx1"/>
                          </a:solidFill>
                        </a:rPr>
                        <a:t> </a:t>
                      </a:r>
                      <a:r>
                        <a:rPr lang="en-IN" sz="1600" dirty="0" smtClean="0">
                          <a:solidFill>
                            <a:schemeClr val="tx1"/>
                          </a:solidFill>
                        </a:rPr>
                        <a:t>for all customer category.however,we</a:t>
                      </a:r>
                      <a:r>
                        <a:rPr lang="en-IN" sz="1600" baseline="0" dirty="0" smtClean="0">
                          <a:solidFill>
                            <a:schemeClr val="tx1"/>
                          </a:solidFill>
                        </a:rPr>
                        <a:t> don’t see many outliers in any customer category. 6)Median lies in middle for all customer category.so distribution is more or less normally distributed.</a:t>
                      </a:r>
                      <a:endParaRPr lang="en-IN" sz="1600" dirty="0" smtClean="0">
                        <a:solidFill>
                          <a:schemeClr val="tx1"/>
                        </a:solidFill>
                        <a:latin typeface="Times New Roman" pitchFamily="18" charset="0"/>
                        <a:cs typeface="Times New Roman" pitchFamily="18" charset="0"/>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6388" y="1028700"/>
            <a:ext cx="5991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6017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7100" y="3658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23560456"/>
              </p:ext>
            </p:extLst>
          </p:nvPr>
        </p:nvGraphicFramePr>
        <p:xfrm>
          <a:off x="809146" y="990600"/>
          <a:ext cx="11103454" cy="5193142"/>
        </p:xfrm>
        <a:graphic>
          <a:graphicData uri="http://schemas.openxmlformats.org/drawingml/2006/table">
            <a:tbl>
              <a:tblPr firstRow="1" bandRow="1">
                <a:tableStyleId>{5C22544A-7EE6-4342-B048-85BDC9FD1C3A}</a:tableStyleId>
              </a:tblPr>
              <a:tblGrid>
                <a:gridCol w="4054954"/>
                <a:gridCol w="7048500"/>
              </a:tblGrid>
              <a:tr h="5193142">
                <a:tc>
                  <a:txBody>
                    <a:bodyPr/>
                    <a:lstStyle/>
                    <a:p>
                      <a:pPr algn="l"/>
                      <a:r>
                        <a:rPr lang="en-IN" sz="1600" dirty="0" smtClean="0">
                          <a:solidFill>
                            <a:schemeClr val="tx1"/>
                          </a:solidFill>
                        </a:rPr>
                        <a:t>1)browsed to analyse-descriptive statistics-explore</a:t>
                      </a:r>
                    </a:p>
                    <a:p>
                      <a:pPr algn="l"/>
                      <a:r>
                        <a:rPr lang="en-IN" sz="1600" dirty="0" smtClean="0">
                          <a:solidFill>
                            <a:schemeClr val="tx1"/>
                          </a:solidFill>
                        </a:rPr>
                        <a:t>2)Put scalar variable in dependent list-tenure</a:t>
                      </a:r>
                    </a:p>
                    <a:p>
                      <a:pPr algn="l"/>
                      <a:r>
                        <a:rPr lang="en-IN" sz="1600" dirty="0" smtClean="0">
                          <a:solidFill>
                            <a:schemeClr val="tx1"/>
                          </a:solidFill>
                        </a:rPr>
                        <a:t>3)Put any categorical variable in factor list-say level of education </a:t>
                      </a:r>
                      <a:r>
                        <a:rPr lang="en-IN" sz="1600" baseline="0" dirty="0" smtClean="0">
                          <a:solidFill>
                            <a:schemeClr val="tx1"/>
                          </a:solidFill>
                        </a:rPr>
                        <a:t> i.e. </a:t>
                      </a:r>
                      <a:r>
                        <a:rPr lang="en-US" sz="1600" baseline="0" dirty="0" smtClean="0">
                          <a:solidFill>
                            <a:schemeClr val="tx1"/>
                          </a:solidFill>
                        </a:rPr>
                        <a:t>1-Did not complete high school  2-High school degree  3-Some college  4-College degree 5-Post-undergraduate degree</a:t>
                      </a:r>
                    </a:p>
                    <a:p>
                      <a:pPr algn="l"/>
                      <a:r>
                        <a:rPr lang="en-IN" sz="1600" dirty="0" smtClean="0">
                          <a:solidFill>
                            <a:schemeClr val="tx1"/>
                          </a:solidFill>
                        </a:rPr>
                        <a:t>4)Then compute the box plot.</a:t>
                      </a:r>
                    </a:p>
                    <a:p>
                      <a:pPr algn="l"/>
                      <a:r>
                        <a:rPr lang="en-IN" sz="1600" dirty="0" smtClean="0">
                          <a:solidFill>
                            <a:schemeClr val="tx1"/>
                          </a:solidFill>
                        </a:rPr>
                        <a:t>5)We can see that box plot spread is high</a:t>
                      </a:r>
                      <a:r>
                        <a:rPr lang="en-IN" sz="1600" baseline="0" dirty="0" smtClean="0">
                          <a:solidFill>
                            <a:schemeClr val="tx1"/>
                          </a:solidFill>
                        </a:rPr>
                        <a:t> </a:t>
                      </a:r>
                      <a:r>
                        <a:rPr lang="en-IN" sz="1600" dirty="0" smtClean="0">
                          <a:solidFill>
                            <a:schemeClr val="tx1"/>
                          </a:solidFill>
                        </a:rPr>
                        <a:t>for all education levels.however,we</a:t>
                      </a:r>
                      <a:r>
                        <a:rPr lang="en-IN" sz="1600" baseline="0" dirty="0" smtClean="0">
                          <a:solidFill>
                            <a:schemeClr val="tx1"/>
                          </a:solidFill>
                        </a:rPr>
                        <a:t> don’t see any outliers in any education levels. </a:t>
                      </a:r>
                    </a:p>
                    <a:p>
                      <a:pPr algn="l"/>
                      <a:r>
                        <a:rPr lang="en-IN" sz="1600" baseline="0" dirty="0" smtClean="0">
                          <a:solidFill>
                            <a:schemeClr val="tx1"/>
                          </a:solidFill>
                        </a:rPr>
                        <a:t>6)Median lies in middle for all education levels.so distribution is more or less normally distributed.</a:t>
                      </a:r>
                      <a:endParaRPr lang="en-IN" sz="1600" dirty="0" smtClean="0">
                        <a:solidFill>
                          <a:schemeClr val="tx1"/>
                        </a:solidFill>
                        <a:latin typeface="Times New Roman" pitchFamily="18" charset="0"/>
                        <a:cs typeface="Times New Roman" pitchFamily="18" charset="0"/>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588" y="1028700"/>
            <a:ext cx="5991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59470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7100" y="3658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90441584"/>
              </p:ext>
            </p:extLst>
          </p:nvPr>
        </p:nvGraphicFramePr>
        <p:xfrm>
          <a:off x="809146" y="990600"/>
          <a:ext cx="11103454" cy="5193142"/>
        </p:xfrm>
        <a:graphic>
          <a:graphicData uri="http://schemas.openxmlformats.org/drawingml/2006/table">
            <a:tbl>
              <a:tblPr firstRow="1" bandRow="1">
                <a:tableStyleId>{5C22544A-7EE6-4342-B048-85BDC9FD1C3A}</a:tableStyleId>
              </a:tblPr>
              <a:tblGrid>
                <a:gridCol w="4054954"/>
                <a:gridCol w="7048500"/>
              </a:tblGrid>
              <a:tr h="5193142">
                <a:tc>
                  <a:txBody>
                    <a:bodyPr/>
                    <a:lstStyle/>
                    <a:p>
                      <a:pPr algn="l"/>
                      <a:r>
                        <a:rPr lang="en-IN" sz="1600" dirty="0" smtClean="0">
                          <a:solidFill>
                            <a:schemeClr val="tx1"/>
                          </a:solidFill>
                        </a:rPr>
                        <a:t>1)browsed to analyse-descriptive statistics-explore</a:t>
                      </a:r>
                    </a:p>
                    <a:p>
                      <a:pPr algn="l"/>
                      <a:r>
                        <a:rPr lang="en-IN" sz="1600" dirty="0" smtClean="0">
                          <a:solidFill>
                            <a:schemeClr val="tx1"/>
                          </a:solidFill>
                        </a:rPr>
                        <a:t>2)Put scalar variable in dependent list-age</a:t>
                      </a:r>
                    </a:p>
                    <a:p>
                      <a:pPr algn="l"/>
                      <a:r>
                        <a:rPr lang="en-IN" sz="1600" dirty="0" smtClean="0">
                          <a:solidFill>
                            <a:schemeClr val="tx1"/>
                          </a:solidFill>
                        </a:rPr>
                        <a:t>3)Put any categorical variable in factor list-say level of education </a:t>
                      </a:r>
                      <a:r>
                        <a:rPr lang="en-IN" sz="1600" baseline="0" dirty="0" smtClean="0">
                          <a:solidFill>
                            <a:schemeClr val="tx1"/>
                          </a:solidFill>
                        </a:rPr>
                        <a:t> i.e. </a:t>
                      </a:r>
                      <a:r>
                        <a:rPr lang="en-US" sz="1600" baseline="0" dirty="0" smtClean="0">
                          <a:solidFill>
                            <a:schemeClr val="tx1"/>
                          </a:solidFill>
                        </a:rPr>
                        <a:t>1-Did not complete high school  2-High school degree  3-Some college  4-College degree 5-Post-undergraduate degree.</a:t>
                      </a:r>
                    </a:p>
                    <a:p>
                      <a:pPr algn="l"/>
                      <a:r>
                        <a:rPr lang="en-IN" sz="1600" dirty="0" smtClean="0">
                          <a:solidFill>
                            <a:schemeClr val="tx1"/>
                          </a:solidFill>
                        </a:rPr>
                        <a:t>4)Then compute the box plot.</a:t>
                      </a:r>
                    </a:p>
                    <a:p>
                      <a:pPr algn="l"/>
                      <a:r>
                        <a:rPr lang="en-IN" sz="1600" dirty="0" smtClean="0">
                          <a:solidFill>
                            <a:schemeClr val="tx1"/>
                          </a:solidFill>
                        </a:rPr>
                        <a:t>5)We can see that box plot spread is high</a:t>
                      </a:r>
                      <a:r>
                        <a:rPr lang="en-IN" sz="1600" baseline="0" dirty="0" smtClean="0">
                          <a:solidFill>
                            <a:schemeClr val="tx1"/>
                          </a:solidFill>
                        </a:rPr>
                        <a:t> </a:t>
                      </a:r>
                      <a:r>
                        <a:rPr lang="en-IN" sz="1600" dirty="0" smtClean="0">
                          <a:solidFill>
                            <a:schemeClr val="tx1"/>
                          </a:solidFill>
                        </a:rPr>
                        <a:t>for all education levels.however,we</a:t>
                      </a:r>
                      <a:r>
                        <a:rPr lang="en-IN" sz="1600" baseline="0" dirty="0" smtClean="0">
                          <a:solidFill>
                            <a:schemeClr val="tx1"/>
                          </a:solidFill>
                        </a:rPr>
                        <a:t> don’t see any outliers in any education levels except  two outliers in basic service.</a:t>
                      </a:r>
                    </a:p>
                    <a:p>
                      <a:pPr algn="l"/>
                      <a:r>
                        <a:rPr lang="en-IN" sz="1600" baseline="0" dirty="0" smtClean="0">
                          <a:solidFill>
                            <a:schemeClr val="tx1"/>
                          </a:solidFill>
                        </a:rPr>
                        <a:t> 6)Median lies in middle for all education levels.so distribution is more or less normally distributed.</a:t>
                      </a:r>
                      <a:endParaRPr lang="en-IN" sz="1600" dirty="0" smtClean="0">
                        <a:solidFill>
                          <a:schemeClr val="tx1"/>
                        </a:solidFill>
                        <a:latin typeface="Times New Roman" pitchFamily="18" charset="0"/>
                        <a:cs typeface="Times New Roman" pitchFamily="18" charset="0"/>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2288" y="1016000"/>
            <a:ext cx="5991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7387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7100" y="3658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46751377"/>
              </p:ext>
            </p:extLst>
          </p:nvPr>
        </p:nvGraphicFramePr>
        <p:xfrm>
          <a:off x="809146" y="990600"/>
          <a:ext cx="11103454" cy="5193142"/>
        </p:xfrm>
        <a:graphic>
          <a:graphicData uri="http://schemas.openxmlformats.org/drawingml/2006/table">
            <a:tbl>
              <a:tblPr firstRow="1" bandRow="1">
                <a:tableStyleId>{5C22544A-7EE6-4342-B048-85BDC9FD1C3A}</a:tableStyleId>
              </a:tblPr>
              <a:tblGrid>
                <a:gridCol w="4054954"/>
                <a:gridCol w="7048500"/>
              </a:tblGrid>
              <a:tr h="5193142">
                <a:tc>
                  <a:txBody>
                    <a:bodyPr/>
                    <a:lstStyle/>
                    <a:p>
                      <a:pPr algn="l"/>
                      <a:r>
                        <a:rPr lang="en-IN" sz="1600" dirty="0" smtClean="0">
                          <a:solidFill>
                            <a:schemeClr val="tx1"/>
                          </a:solidFill>
                        </a:rPr>
                        <a:t>1)browsed to analyse-descriptive statistics-explore</a:t>
                      </a:r>
                    </a:p>
                    <a:p>
                      <a:pPr algn="l"/>
                      <a:r>
                        <a:rPr lang="en-IN" sz="1600" dirty="0" smtClean="0">
                          <a:solidFill>
                            <a:schemeClr val="tx1"/>
                          </a:solidFill>
                        </a:rPr>
                        <a:t>2)Put scalar variable in dependent list-address</a:t>
                      </a:r>
                    </a:p>
                    <a:p>
                      <a:pPr algn="l"/>
                      <a:r>
                        <a:rPr lang="en-IN" sz="1600" dirty="0" smtClean="0">
                          <a:solidFill>
                            <a:schemeClr val="tx1"/>
                          </a:solidFill>
                        </a:rPr>
                        <a:t>3)Put any categorical variable in factor list-say level of education </a:t>
                      </a:r>
                      <a:r>
                        <a:rPr lang="en-IN" sz="1600" baseline="0" dirty="0" smtClean="0">
                          <a:solidFill>
                            <a:schemeClr val="tx1"/>
                          </a:solidFill>
                        </a:rPr>
                        <a:t> i.e. </a:t>
                      </a:r>
                      <a:r>
                        <a:rPr lang="en-US" sz="1600" baseline="0" dirty="0" smtClean="0">
                          <a:solidFill>
                            <a:schemeClr val="tx1"/>
                          </a:solidFill>
                        </a:rPr>
                        <a:t>1-Did not complete high school  2-High school degree  3-Some college  4-College degree 5-Post-undergraduate degree.</a:t>
                      </a:r>
                    </a:p>
                    <a:p>
                      <a:pPr algn="l"/>
                      <a:r>
                        <a:rPr lang="en-IN" sz="1600" dirty="0" smtClean="0">
                          <a:solidFill>
                            <a:schemeClr val="tx1"/>
                          </a:solidFill>
                        </a:rPr>
                        <a:t>4)Then compute the box plot.</a:t>
                      </a:r>
                    </a:p>
                    <a:p>
                      <a:pPr algn="l"/>
                      <a:r>
                        <a:rPr lang="en-IN" sz="1600" dirty="0" smtClean="0">
                          <a:solidFill>
                            <a:schemeClr val="tx1"/>
                          </a:solidFill>
                        </a:rPr>
                        <a:t>5)We can see that box plot spread is low for all education levels</a:t>
                      </a:r>
                      <a:r>
                        <a:rPr lang="en-IN" sz="1600" baseline="0" dirty="0" smtClean="0">
                          <a:solidFill>
                            <a:schemeClr val="tx1"/>
                          </a:solidFill>
                        </a:rPr>
                        <a:t> except plus service.</a:t>
                      </a:r>
                      <a:r>
                        <a:rPr lang="en-IN" sz="1600" dirty="0" smtClean="0">
                          <a:solidFill>
                            <a:schemeClr val="tx1"/>
                          </a:solidFill>
                        </a:rPr>
                        <a:t>however,we</a:t>
                      </a:r>
                      <a:r>
                        <a:rPr lang="en-IN" sz="1600" baseline="0" dirty="0" smtClean="0">
                          <a:solidFill>
                            <a:schemeClr val="tx1"/>
                          </a:solidFill>
                        </a:rPr>
                        <a:t> have outliers in all education levels and they deviate the mean towards the upper quartile(100%).Median is not impacted by outliers.</a:t>
                      </a:r>
                    </a:p>
                    <a:p>
                      <a:pPr algn="l"/>
                      <a:r>
                        <a:rPr lang="en-IN" sz="1600" baseline="0" dirty="0" smtClean="0">
                          <a:solidFill>
                            <a:schemeClr val="tx1"/>
                          </a:solidFill>
                        </a:rPr>
                        <a:t>6)Median lies more or less in middle for 3.</a:t>
                      </a:r>
                      <a:endParaRPr lang="en-IN" sz="1600" dirty="0" smtClean="0">
                        <a:solidFill>
                          <a:schemeClr val="tx1"/>
                        </a:solidFill>
                      </a:endParaRPr>
                    </a:p>
                    <a:p>
                      <a:pPr algn="l"/>
                      <a:endParaRPr lang="en-IN" sz="1600" baseline="0" dirty="0" smtClean="0">
                        <a:solidFill>
                          <a:schemeClr val="tx1"/>
                        </a:solidFill>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588" y="1003300"/>
            <a:ext cx="5991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06929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7100" y="3658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67759153"/>
              </p:ext>
            </p:extLst>
          </p:nvPr>
        </p:nvGraphicFramePr>
        <p:xfrm>
          <a:off x="809146" y="990600"/>
          <a:ext cx="11103454" cy="5193142"/>
        </p:xfrm>
        <a:graphic>
          <a:graphicData uri="http://schemas.openxmlformats.org/drawingml/2006/table">
            <a:tbl>
              <a:tblPr firstRow="1" bandRow="1">
                <a:tableStyleId>{5C22544A-7EE6-4342-B048-85BDC9FD1C3A}</a:tableStyleId>
              </a:tblPr>
              <a:tblGrid>
                <a:gridCol w="4054954"/>
                <a:gridCol w="7048500"/>
              </a:tblGrid>
              <a:tr h="5193142">
                <a:tc>
                  <a:txBody>
                    <a:bodyPr/>
                    <a:lstStyle/>
                    <a:p>
                      <a:pPr algn="l"/>
                      <a:r>
                        <a:rPr lang="en-IN" sz="1600" dirty="0" smtClean="0">
                          <a:solidFill>
                            <a:schemeClr val="tx1"/>
                          </a:solidFill>
                        </a:rPr>
                        <a:t>1)browsed to analyse-descriptive statistics-explore</a:t>
                      </a:r>
                    </a:p>
                    <a:p>
                      <a:pPr algn="l"/>
                      <a:r>
                        <a:rPr lang="en-IN" sz="1600" dirty="0" smtClean="0">
                          <a:solidFill>
                            <a:schemeClr val="tx1"/>
                          </a:solidFill>
                        </a:rPr>
                        <a:t>2)Put scalar variable in dependent list-income</a:t>
                      </a:r>
                    </a:p>
                    <a:p>
                      <a:pPr algn="l"/>
                      <a:r>
                        <a:rPr lang="en-IN" sz="1600" dirty="0" smtClean="0">
                          <a:solidFill>
                            <a:schemeClr val="tx1"/>
                          </a:solidFill>
                        </a:rPr>
                        <a:t>3)Put any categorical variable in factor list-say level of education </a:t>
                      </a:r>
                      <a:r>
                        <a:rPr lang="en-IN" sz="1600" baseline="0" dirty="0" smtClean="0">
                          <a:solidFill>
                            <a:schemeClr val="tx1"/>
                          </a:solidFill>
                        </a:rPr>
                        <a:t> i.e. </a:t>
                      </a:r>
                      <a:r>
                        <a:rPr lang="en-US" sz="1600" baseline="0" dirty="0" smtClean="0">
                          <a:solidFill>
                            <a:schemeClr val="tx1"/>
                          </a:solidFill>
                        </a:rPr>
                        <a:t>1-Did not complete high school  2-High school degree  3-Some college  4-College degree 5-Post-undergraduate degree.</a:t>
                      </a:r>
                    </a:p>
                    <a:p>
                      <a:pPr algn="l"/>
                      <a:r>
                        <a:rPr lang="en-IN" sz="1600" dirty="0" smtClean="0">
                          <a:solidFill>
                            <a:schemeClr val="tx1"/>
                          </a:solidFill>
                        </a:rPr>
                        <a:t>4)Then compute the box plot.</a:t>
                      </a:r>
                    </a:p>
                    <a:p>
                      <a:pPr algn="l"/>
                      <a:r>
                        <a:rPr lang="en-IN" sz="1600" dirty="0" smtClean="0">
                          <a:solidFill>
                            <a:schemeClr val="tx1"/>
                          </a:solidFill>
                        </a:rPr>
                        <a:t>5)We can see that box plot spread is low for all education levels.however,we</a:t>
                      </a:r>
                      <a:r>
                        <a:rPr lang="en-IN" sz="1600" baseline="0" dirty="0" smtClean="0">
                          <a:solidFill>
                            <a:schemeClr val="tx1"/>
                          </a:solidFill>
                        </a:rPr>
                        <a:t> have outliers in all education levels. Highest outliers are there in 1-4 and they deviate the mean towards the upper quartile( 100%). Median is not impacted by outliers.</a:t>
                      </a:r>
                    </a:p>
                    <a:p>
                      <a:pPr algn="l"/>
                      <a:r>
                        <a:rPr lang="en-IN" sz="1600" baseline="0" dirty="0" smtClean="0">
                          <a:solidFill>
                            <a:schemeClr val="tx1"/>
                          </a:solidFill>
                        </a:rPr>
                        <a:t>6)Median lies in middle for all.</a:t>
                      </a:r>
                      <a:endParaRPr lang="en-IN" sz="1600" dirty="0" smtClean="0">
                        <a:solidFill>
                          <a:schemeClr val="tx1"/>
                        </a:solidFill>
                        <a:latin typeface="Times New Roman" pitchFamily="18" charset="0"/>
                        <a:cs typeface="Times New Roman" pitchFamily="18" charset="0"/>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588" y="1028700"/>
            <a:ext cx="5991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4872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7100" y="3658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47256277"/>
              </p:ext>
            </p:extLst>
          </p:nvPr>
        </p:nvGraphicFramePr>
        <p:xfrm>
          <a:off x="809146" y="990600"/>
          <a:ext cx="11103454" cy="5193142"/>
        </p:xfrm>
        <a:graphic>
          <a:graphicData uri="http://schemas.openxmlformats.org/drawingml/2006/table">
            <a:tbl>
              <a:tblPr firstRow="1" bandRow="1">
                <a:tableStyleId>{5C22544A-7EE6-4342-B048-85BDC9FD1C3A}</a:tableStyleId>
              </a:tblPr>
              <a:tblGrid>
                <a:gridCol w="4054954"/>
                <a:gridCol w="7048500"/>
              </a:tblGrid>
              <a:tr h="5193142">
                <a:tc>
                  <a:txBody>
                    <a:bodyPr/>
                    <a:lstStyle/>
                    <a:p>
                      <a:pPr algn="l"/>
                      <a:r>
                        <a:rPr lang="en-IN" sz="1600" dirty="0" smtClean="0">
                          <a:solidFill>
                            <a:schemeClr val="tx1"/>
                          </a:solidFill>
                        </a:rPr>
                        <a:t>1)browsed to analyse-descriptive statistics-explore</a:t>
                      </a:r>
                    </a:p>
                    <a:p>
                      <a:pPr algn="l"/>
                      <a:r>
                        <a:rPr lang="en-IN" sz="1600" dirty="0" smtClean="0">
                          <a:solidFill>
                            <a:schemeClr val="tx1"/>
                          </a:solidFill>
                        </a:rPr>
                        <a:t>2)Put scalar variable in dependent list-employ</a:t>
                      </a:r>
                    </a:p>
                    <a:p>
                      <a:pPr algn="l"/>
                      <a:r>
                        <a:rPr lang="en-IN" sz="1600" dirty="0" smtClean="0">
                          <a:solidFill>
                            <a:schemeClr val="tx1"/>
                          </a:solidFill>
                        </a:rPr>
                        <a:t>3)Put any categorical variable in factor list-say level of education </a:t>
                      </a:r>
                      <a:r>
                        <a:rPr lang="en-IN" sz="1600" baseline="0" dirty="0" smtClean="0">
                          <a:solidFill>
                            <a:schemeClr val="tx1"/>
                          </a:solidFill>
                        </a:rPr>
                        <a:t> i.e. </a:t>
                      </a:r>
                      <a:r>
                        <a:rPr lang="en-US" sz="1600" baseline="0" dirty="0" smtClean="0">
                          <a:solidFill>
                            <a:schemeClr val="tx1"/>
                          </a:solidFill>
                        </a:rPr>
                        <a:t>1-Did not complete high school  2-High school degree  3-Some college  4-College degree 5-Post-undergraduate degree.</a:t>
                      </a:r>
                    </a:p>
                    <a:p>
                      <a:pPr algn="l"/>
                      <a:r>
                        <a:rPr lang="en-IN" sz="1600" dirty="0" smtClean="0">
                          <a:solidFill>
                            <a:schemeClr val="tx1"/>
                          </a:solidFill>
                        </a:rPr>
                        <a:t>4)Then compute the box plot.</a:t>
                      </a:r>
                    </a:p>
                    <a:p>
                      <a:pPr algn="l"/>
                      <a:r>
                        <a:rPr lang="en-IN" sz="1600" dirty="0" smtClean="0">
                          <a:solidFill>
                            <a:schemeClr val="tx1"/>
                          </a:solidFill>
                        </a:rPr>
                        <a:t>5)We can see that box plot spread is high for all</a:t>
                      </a:r>
                      <a:r>
                        <a:rPr lang="en-IN" sz="1600" baseline="0" dirty="0" smtClean="0">
                          <a:solidFill>
                            <a:schemeClr val="tx1"/>
                          </a:solidFill>
                        </a:rPr>
                        <a:t>.</a:t>
                      </a:r>
                      <a:r>
                        <a:rPr lang="en-IN" sz="1600" dirty="0" smtClean="0">
                          <a:solidFill>
                            <a:schemeClr val="tx1"/>
                          </a:solidFill>
                        </a:rPr>
                        <a:t>however,we</a:t>
                      </a:r>
                      <a:r>
                        <a:rPr lang="en-IN" sz="1600" baseline="0" dirty="0" smtClean="0">
                          <a:solidFill>
                            <a:schemeClr val="tx1"/>
                          </a:solidFill>
                        </a:rPr>
                        <a:t> have outliers in all Except level of education as 1 and they deviate the mean towards the upper quartile(100%). Median is not impacted by outliers.</a:t>
                      </a:r>
                    </a:p>
                    <a:p>
                      <a:pPr algn="l"/>
                      <a:r>
                        <a:rPr lang="en-IN" sz="1600" baseline="0" dirty="0" smtClean="0">
                          <a:solidFill>
                            <a:schemeClr val="tx1"/>
                          </a:solidFill>
                        </a:rPr>
                        <a:t>6)Median lies more or less in middle for all.</a:t>
                      </a:r>
                      <a:endParaRPr lang="en-IN" sz="1600" dirty="0" smtClean="0">
                        <a:solidFill>
                          <a:schemeClr val="tx1"/>
                        </a:solidFill>
                        <a:latin typeface="Times New Roman" pitchFamily="18" charset="0"/>
                        <a:cs typeface="Times New Roman" pitchFamily="18" charset="0"/>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8488" y="1028700"/>
            <a:ext cx="5991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33597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7100" y="3658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59440729"/>
              </p:ext>
            </p:extLst>
          </p:nvPr>
        </p:nvGraphicFramePr>
        <p:xfrm>
          <a:off x="809146" y="990600"/>
          <a:ext cx="11103454" cy="5193142"/>
        </p:xfrm>
        <a:graphic>
          <a:graphicData uri="http://schemas.openxmlformats.org/drawingml/2006/table">
            <a:tbl>
              <a:tblPr firstRow="1" bandRow="1">
                <a:tableStyleId>{5C22544A-7EE6-4342-B048-85BDC9FD1C3A}</a:tableStyleId>
              </a:tblPr>
              <a:tblGrid>
                <a:gridCol w="4054954"/>
                <a:gridCol w="7048500"/>
              </a:tblGrid>
              <a:tr h="5193142">
                <a:tc>
                  <a:txBody>
                    <a:bodyPr/>
                    <a:lstStyle/>
                    <a:p>
                      <a:pPr algn="l"/>
                      <a:r>
                        <a:rPr lang="en-IN" sz="1600" dirty="0" smtClean="0">
                          <a:solidFill>
                            <a:schemeClr val="tx1"/>
                          </a:solidFill>
                        </a:rPr>
                        <a:t>1)browsed to analyse-descriptive statistics-explore</a:t>
                      </a:r>
                    </a:p>
                    <a:p>
                      <a:pPr algn="l"/>
                      <a:r>
                        <a:rPr lang="en-IN" sz="1600" dirty="0" smtClean="0">
                          <a:solidFill>
                            <a:schemeClr val="tx1"/>
                          </a:solidFill>
                        </a:rPr>
                        <a:t>2)Put scalar variable in dependent list-reside</a:t>
                      </a:r>
                    </a:p>
                    <a:p>
                      <a:pPr algn="l"/>
                      <a:r>
                        <a:rPr lang="en-IN" sz="1600" dirty="0" smtClean="0">
                          <a:solidFill>
                            <a:schemeClr val="tx1"/>
                          </a:solidFill>
                        </a:rPr>
                        <a:t>3)Put any categorical variable in factor list-say level of education </a:t>
                      </a:r>
                      <a:r>
                        <a:rPr lang="en-IN" sz="1600" baseline="0" dirty="0" smtClean="0">
                          <a:solidFill>
                            <a:schemeClr val="tx1"/>
                          </a:solidFill>
                        </a:rPr>
                        <a:t> i.e. </a:t>
                      </a:r>
                      <a:r>
                        <a:rPr lang="en-US" sz="1600" baseline="0" dirty="0" smtClean="0">
                          <a:solidFill>
                            <a:schemeClr val="tx1"/>
                          </a:solidFill>
                        </a:rPr>
                        <a:t>1-Did not complete high school  2-High school degree  3-Some college  4-College degree 5-Post-undergraduate degree.</a:t>
                      </a:r>
                    </a:p>
                    <a:p>
                      <a:pPr algn="l"/>
                      <a:r>
                        <a:rPr lang="en-IN" sz="1600" dirty="0" smtClean="0">
                          <a:solidFill>
                            <a:schemeClr val="tx1"/>
                          </a:solidFill>
                        </a:rPr>
                        <a:t>4)Then compute the box plot.</a:t>
                      </a:r>
                    </a:p>
                    <a:p>
                      <a:pPr algn="l"/>
                      <a:r>
                        <a:rPr lang="en-IN" sz="1600" dirty="0" smtClean="0">
                          <a:solidFill>
                            <a:schemeClr val="tx1"/>
                          </a:solidFill>
                        </a:rPr>
                        <a:t>5)We can see that box plot spread is high</a:t>
                      </a:r>
                      <a:r>
                        <a:rPr lang="en-IN" sz="1600" baseline="0" dirty="0" smtClean="0">
                          <a:solidFill>
                            <a:schemeClr val="tx1"/>
                          </a:solidFill>
                        </a:rPr>
                        <a:t> </a:t>
                      </a:r>
                      <a:r>
                        <a:rPr lang="en-IN" sz="1600" dirty="0" smtClean="0">
                          <a:solidFill>
                            <a:schemeClr val="tx1"/>
                          </a:solidFill>
                        </a:rPr>
                        <a:t>for all education</a:t>
                      </a:r>
                      <a:r>
                        <a:rPr lang="en-IN" sz="1600" baseline="0" dirty="0" smtClean="0">
                          <a:solidFill>
                            <a:schemeClr val="tx1"/>
                          </a:solidFill>
                        </a:rPr>
                        <a:t> levels .</a:t>
                      </a:r>
                      <a:r>
                        <a:rPr lang="en-IN" sz="1600" dirty="0" smtClean="0">
                          <a:solidFill>
                            <a:schemeClr val="tx1"/>
                          </a:solidFill>
                        </a:rPr>
                        <a:t>however, we</a:t>
                      </a:r>
                      <a:r>
                        <a:rPr lang="en-IN" sz="1600" baseline="0" dirty="0" smtClean="0">
                          <a:solidFill>
                            <a:schemeClr val="tx1"/>
                          </a:solidFill>
                        </a:rPr>
                        <a:t> don’t see many outliers in any education levels. 6)Median lies in middle for all education levels.so distribution is more or less normally distributed.</a:t>
                      </a:r>
                      <a:endParaRPr lang="en-IN" sz="1600" dirty="0" smtClean="0">
                        <a:solidFill>
                          <a:schemeClr val="tx1"/>
                        </a:solidFill>
                        <a:latin typeface="Times New Roman" pitchFamily="18" charset="0"/>
                        <a:cs typeface="Times New Roman" pitchFamily="18" charset="0"/>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168400"/>
            <a:ext cx="5991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485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801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49658022"/>
              </p:ext>
            </p:extLst>
          </p:nvPr>
        </p:nvGraphicFramePr>
        <p:xfrm>
          <a:off x="263046" y="1007763"/>
          <a:ext cx="11674258" cy="5155042"/>
        </p:xfrm>
        <a:graphic>
          <a:graphicData uri="http://schemas.openxmlformats.org/drawingml/2006/table">
            <a:tbl>
              <a:tblPr firstRow="1" bandRow="1">
                <a:tableStyleId>{5C22544A-7EE6-4342-B048-85BDC9FD1C3A}</a:tableStyleId>
              </a:tblPr>
              <a:tblGrid>
                <a:gridCol w="5837129"/>
                <a:gridCol w="5837129"/>
              </a:tblGrid>
              <a:tr h="5155042">
                <a:tc>
                  <a:txBody>
                    <a:bodyPr/>
                    <a:lstStyle/>
                    <a:p>
                      <a:pPr algn="l"/>
                      <a:r>
                        <a:rPr lang="en-IN" dirty="0" smtClean="0">
                          <a:solidFill>
                            <a:schemeClr val="tx2"/>
                          </a:solidFill>
                        </a:rPr>
                        <a:t>1)Opened file telco_missing.sav in IBM-SPSS STATISTISCS 24 app.</a:t>
                      </a:r>
                    </a:p>
                    <a:p>
                      <a:pPr algn="l"/>
                      <a:endParaRPr lang="en-IN" dirty="0" smtClean="0">
                        <a:solidFill>
                          <a:schemeClr val="tx2"/>
                        </a:solidFill>
                      </a:endParaRPr>
                    </a:p>
                    <a:p>
                      <a:pPr algn="l"/>
                      <a:r>
                        <a:rPr lang="en-IN" dirty="0" smtClean="0">
                          <a:solidFill>
                            <a:schemeClr val="tx2"/>
                          </a:solidFill>
                        </a:rPr>
                        <a:t>2)browsed to transform---replace missing values  using Median of nearby points as the creating function---only for the Nominal</a:t>
                      </a:r>
                      <a:r>
                        <a:rPr lang="en-IN" baseline="0" dirty="0" smtClean="0">
                          <a:solidFill>
                            <a:schemeClr val="tx2"/>
                          </a:solidFill>
                        </a:rPr>
                        <a:t> variables</a:t>
                      </a:r>
                      <a:r>
                        <a:rPr lang="en-IN" dirty="0" smtClean="0">
                          <a:solidFill>
                            <a:schemeClr val="tx2"/>
                          </a:solidFill>
                        </a:rPr>
                        <a:t>.</a:t>
                      </a:r>
                    </a:p>
                    <a:p>
                      <a:pPr algn="l"/>
                      <a:endParaRPr lang="en-IN" dirty="0" smtClean="0">
                        <a:solidFill>
                          <a:schemeClr val="tx2"/>
                        </a:solidFill>
                      </a:endParaRPr>
                    </a:p>
                    <a:p>
                      <a:pPr algn="l"/>
                      <a:r>
                        <a:rPr lang="en-IN" dirty="0" smtClean="0">
                          <a:solidFill>
                            <a:schemeClr val="tx2"/>
                          </a:solidFill>
                        </a:rPr>
                        <a:t>3)created all new scale variables in spss to accommodate missing cases for all of them.</a:t>
                      </a:r>
                    </a:p>
                    <a:p>
                      <a:pPr algn="l"/>
                      <a:r>
                        <a:rPr lang="en-IN" dirty="0" smtClean="0">
                          <a:solidFill>
                            <a:schemeClr val="tx2"/>
                          </a:solidFill>
                        </a:rPr>
                        <a:t>4)Attaching the snapshot for the newly added variables to accommodate missing cases.</a:t>
                      </a:r>
                    </a:p>
                    <a:p>
                      <a:pPr marL="0" indent="0" algn="l">
                        <a:buFont typeface="+mj-lt"/>
                        <a:buNone/>
                      </a:pPr>
                      <a:endParaRPr lang="en-IN" dirty="0" smtClean="0">
                        <a:solidFill>
                          <a:schemeClr val="tx2"/>
                        </a:solidFill>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4575" y="1038398"/>
            <a:ext cx="5562209" cy="5212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71011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7100" y="3658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38077773"/>
              </p:ext>
            </p:extLst>
          </p:nvPr>
        </p:nvGraphicFramePr>
        <p:xfrm>
          <a:off x="809146" y="990600"/>
          <a:ext cx="11103454" cy="5193142"/>
        </p:xfrm>
        <a:graphic>
          <a:graphicData uri="http://schemas.openxmlformats.org/drawingml/2006/table">
            <a:tbl>
              <a:tblPr firstRow="1" bandRow="1">
                <a:tableStyleId>{5C22544A-7EE6-4342-B048-85BDC9FD1C3A}</a:tableStyleId>
              </a:tblPr>
              <a:tblGrid>
                <a:gridCol w="4029554"/>
                <a:gridCol w="7073900"/>
              </a:tblGrid>
              <a:tr h="5193142">
                <a:tc>
                  <a:txBody>
                    <a:bodyPr/>
                    <a:lstStyle/>
                    <a:p>
                      <a:pPr algn="l"/>
                      <a:r>
                        <a:rPr lang="en-IN" sz="1600" dirty="0" smtClean="0">
                          <a:solidFill>
                            <a:schemeClr val="tx1"/>
                          </a:solidFill>
                        </a:rPr>
                        <a:t>1) Go to data</a:t>
                      </a:r>
                    </a:p>
                    <a:p>
                      <a:pPr algn="l"/>
                      <a:r>
                        <a:rPr lang="en-IN" sz="1600" dirty="0" smtClean="0">
                          <a:solidFill>
                            <a:schemeClr val="tx1"/>
                          </a:solidFill>
                        </a:rPr>
                        <a:t>2)Split file—organize data by groups</a:t>
                      </a:r>
                    </a:p>
                    <a:p>
                      <a:pPr algn="l"/>
                      <a:r>
                        <a:rPr lang="en-IN" sz="1600" dirty="0" smtClean="0">
                          <a:solidFill>
                            <a:schemeClr val="tx1"/>
                          </a:solidFill>
                        </a:rPr>
                        <a:t>3)Split file by custcat.</a:t>
                      </a:r>
                    </a:p>
                    <a:p>
                      <a:pPr algn="l"/>
                      <a:r>
                        <a:rPr lang="en-IN" sz="1600" dirty="0" smtClean="0">
                          <a:solidFill>
                            <a:schemeClr val="tx1"/>
                          </a:solidFill>
                        </a:rPr>
                        <a:t>4)Go to analyse-descriptive statistics-explore</a:t>
                      </a:r>
                    </a:p>
                    <a:p>
                      <a:pPr algn="l"/>
                      <a:r>
                        <a:rPr lang="en-IN" sz="1600" dirty="0" smtClean="0">
                          <a:solidFill>
                            <a:schemeClr val="tx1"/>
                          </a:solidFill>
                        </a:rPr>
                        <a:t>5)Put scalar variable in dependent list-income</a:t>
                      </a:r>
                    </a:p>
                    <a:p>
                      <a:pPr algn="l"/>
                      <a:r>
                        <a:rPr lang="en-IN" sz="1600" dirty="0" smtClean="0">
                          <a:solidFill>
                            <a:schemeClr val="tx1"/>
                          </a:solidFill>
                        </a:rPr>
                        <a:t>6)Put any categorical variable in factor list-custcat.</a:t>
                      </a:r>
                    </a:p>
                    <a:p>
                      <a:pPr algn="l"/>
                      <a:r>
                        <a:rPr lang="en-IN" sz="1600" dirty="0" smtClean="0">
                          <a:solidFill>
                            <a:schemeClr val="tx1"/>
                          </a:solidFill>
                        </a:rPr>
                        <a:t>7)Then compute the box plot.</a:t>
                      </a:r>
                    </a:p>
                    <a:p>
                      <a:pPr algn="l"/>
                      <a:r>
                        <a:rPr lang="en-IN" sz="1600" dirty="0" smtClean="0">
                          <a:solidFill>
                            <a:schemeClr val="tx1"/>
                          </a:solidFill>
                        </a:rPr>
                        <a:t>8)We can see that box plot spread is low for all except customer category 0</a:t>
                      </a:r>
                      <a:r>
                        <a:rPr lang="en-IN" sz="1600" baseline="0" dirty="0" smtClean="0">
                          <a:solidFill>
                            <a:schemeClr val="tx1"/>
                          </a:solidFill>
                        </a:rPr>
                        <a:t>.</a:t>
                      </a:r>
                      <a:r>
                        <a:rPr lang="en-IN" sz="1600" dirty="0" smtClean="0">
                          <a:solidFill>
                            <a:schemeClr val="tx1"/>
                          </a:solidFill>
                        </a:rPr>
                        <a:t>however,we</a:t>
                      </a:r>
                      <a:r>
                        <a:rPr lang="en-IN" sz="1600" baseline="0" dirty="0" smtClean="0">
                          <a:solidFill>
                            <a:schemeClr val="tx1"/>
                          </a:solidFill>
                        </a:rPr>
                        <a:t> have outliers in all Except minimal outliers in customer category 2 and they deviate the mean towards the upper quartile(100%). Median is not impacted by outliers.</a:t>
                      </a:r>
                    </a:p>
                    <a:p>
                      <a:pPr algn="l"/>
                      <a:r>
                        <a:rPr lang="en-IN" sz="1600" baseline="0" dirty="0" smtClean="0">
                          <a:solidFill>
                            <a:schemeClr val="tx1"/>
                          </a:solidFill>
                        </a:rPr>
                        <a:t>9)Median lies more or less in middle for customer category 0 and 1 and positively skewed for 2-4.</a:t>
                      </a:r>
                      <a:endParaRPr lang="en-IN" sz="1600" dirty="0" smtClean="0">
                        <a:solidFill>
                          <a:schemeClr val="tx1"/>
                        </a:solidFill>
                        <a:latin typeface="Times New Roman" pitchFamily="18" charset="0"/>
                        <a:cs typeface="Times New Roman" pitchFamily="18" charset="0"/>
                      </a:endParaRPr>
                    </a:p>
                    <a:p>
                      <a:pPr algn="l"/>
                      <a:endParaRPr lang="en-IN" sz="1600" dirty="0">
                        <a:solidFill>
                          <a:schemeClr val="tx1"/>
                        </a:solidFill>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8" name="Picture 7"/>
          <p:cNvPicPr>
            <a:picLocks noChangeAspect="1"/>
          </p:cNvPicPr>
          <p:nvPr/>
        </p:nvPicPr>
        <p:blipFill>
          <a:blip r:embed="rId2"/>
          <a:stretch>
            <a:fillRect/>
          </a:stretch>
        </p:blipFill>
        <p:spPr>
          <a:xfrm>
            <a:off x="5092701" y="1135743"/>
            <a:ext cx="1089010" cy="4711700"/>
          </a:xfrm>
          <a:prstGeom prst="rect">
            <a:avLst/>
          </a:prstGeom>
        </p:spPr>
      </p:pic>
      <p:pic>
        <p:nvPicPr>
          <p:cNvPr id="9" name="Picture 8"/>
          <p:cNvPicPr>
            <a:picLocks noChangeAspect="1"/>
          </p:cNvPicPr>
          <p:nvPr/>
        </p:nvPicPr>
        <p:blipFill>
          <a:blip r:embed="rId3"/>
          <a:stretch>
            <a:fillRect/>
          </a:stretch>
        </p:blipFill>
        <p:spPr>
          <a:xfrm>
            <a:off x="6518276" y="1186544"/>
            <a:ext cx="631824" cy="4800600"/>
          </a:xfrm>
          <a:prstGeom prst="rect">
            <a:avLst/>
          </a:prstGeom>
        </p:spPr>
      </p:pic>
      <p:pic>
        <p:nvPicPr>
          <p:cNvPr id="10" name="Picture 9"/>
          <p:cNvPicPr>
            <a:picLocks noChangeAspect="1"/>
          </p:cNvPicPr>
          <p:nvPr/>
        </p:nvPicPr>
        <p:blipFill>
          <a:blip r:embed="rId4"/>
          <a:stretch>
            <a:fillRect/>
          </a:stretch>
        </p:blipFill>
        <p:spPr>
          <a:xfrm>
            <a:off x="7405689" y="1206500"/>
            <a:ext cx="1179512" cy="4054929"/>
          </a:xfrm>
          <a:prstGeom prst="rect">
            <a:avLst/>
          </a:prstGeom>
        </p:spPr>
      </p:pic>
      <p:pic>
        <p:nvPicPr>
          <p:cNvPr id="11" name="Picture 10"/>
          <p:cNvPicPr>
            <a:picLocks noChangeAspect="1"/>
          </p:cNvPicPr>
          <p:nvPr/>
        </p:nvPicPr>
        <p:blipFill>
          <a:blip r:embed="rId5"/>
          <a:stretch>
            <a:fillRect/>
          </a:stretch>
        </p:blipFill>
        <p:spPr>
          <a:xfrm>
            <a:off x="8838292" y="1193801"/>
            <a:ext cx="1170213" cy="4653642"/>
          </a:xfrm>
          <a:prstGeom prst="rect">
            <a:avLst/>
          </a:prstGeom>
        </p:spPr>
      </p:pic>
      <p:pic>
        <p:nvPicPr>
          <p:cNvPr id="12" name="Picture 11"/>
          <p:cNvPicPr>
            <a:picLocks noChangeAspect="1"/>
          </p:cNvPicPr>
          <p:nvPr/>
        </p:nvPicPr>
        <p:blipFill>
          <a:blip r:embed="rId6"/>
          <a:stretch>
            <a:fillRect/>
          </a:stretch>
        </p:blipFill>
        <p:spPr>
          <a:xfrm>
            <a:off x="10248106" y="1091293"/>
            <a:ext cx="1271587" cy="4800600"/>
          </a:xfrm>
          <a:prstGeom prst="rect">
            <a:avLst/>
          </a:prstGeom>
        </p:spPr>
      </p:pic>
    </p:spTree>
    <p:extLst>
      <p:ext uri="{BB962C8B-B14F-4D97-AF65-F5344CB8AC3E}">
        <p14:creationId xmlns:p14="http://schemas.microsoft.com/office/powerpoint/2010/main" val="32090199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1885" y="251506"/>
            <a:ext cx="9144000" cy="466951"/>
          </a:xfrm>
        </p:spPr>
        <p:txBody>
          <a:bodyPr>
            <a:normAutofit/>
          </a:bodyPr>
          <a:lstStyle/>
          <a:p>
            <a:r>
              <a:rPr lang="en-IN" sz="2000" dirty="0"/>
              <a:t>NULL </a:t>
            </a:r>
            <a:r>
              <a:rPr lang="en-IN" sz="2000" dirty="0" smtClean="0"/>
              <a:t>HYPOTHESIS TESTING </a:t>
            </a:r>
            <a:endParaRPr lang="en-IN" sz="2000" dirty="0"/>
          </a:p>
        </p:txBody>
      </p:sp>
      <p:sp>
        <p:nvSpPr>
          <p:cNvPr id="3" name="Subtitle 2"/>
          <p:cNvSpPr>
            <a:spLocks noGrp="1"/>
          </p:cNvSpPr>
          <p:nvPr>
            <p:ph type="subTitle" idx="1"/>
          </p:nvPr>
        </p:nvSpPr>
        <p:spPr>
          <a:xfrm>
            <a:off x="576943" y="979714"/>
            <a:ext cx="11244943" cy="4855029"/>
          </a:xfrm>
        </p:spPr>
        <p:txBody>
          <a:bodyPr/>
          <a:lstStyle/>
          <a:p>
            <a:pPr algn="l"/>
            <a:r>
              <a:rPr lang="en-IN" dirty="0" smtClean="0"/>
              <a:t>1)Browsed to  </a:t>
            </a:r>
            <a:r>
              <a:rPr lang="en-IN" dirty="0"/>
              <a:t>Analysis—descriptive </a:t>
            </a:r>
            <a:r>
              <a:rPr lang="en-IN" dirty="0" smtClean="0"/>
              <a:t>statistics—crosstabs.</a:t>
            </a:r>
          </a:p>
          <a:p>
            <a:pPr algn="l"/>
            <a:r>
              <a:rPr lang="en-IN" dirty="0"/>
              <a:t>3)Chosen the value In row as marital_1.</a:t>
            </a:r>
          </a:p>
          <a:p>
            <a:pPr algn="l"/>
            <a:r>
              <a:rPr lang="en-IN" dirty="0"/>
              <a:t>4)Chosen the value In column as churn.</a:t>
            </a:r>
          </a:p>
          <a:p>
            <a:pPr algn="l"/>
            <a:endParaRPr lang="en-IN" dirty="0" smtClean="0"/>
          </a:p>
          <a:p>
            <a:pPr algn="l"/>
            <a:r>
              <a:rPr lang="en-IN" dirty="0" smtClean="0"/>
              <a:t>Click </a:t>
            </a:r>
            <a:r>
              <a:rPr lang="en-IN" dirty="0"/>
              <a:t>on statistics---enable chi-square and then see the clustered bar </a:t>
            </a:r>
            <a:r>
              <a:rPr lang="en-IN" dirty="0" smtClean="0"/>
              <a:t>chart.</a:t>
            </a:r>
          </a:p>
          <a:p>
            <a:pPr algn="l"/>
            <a:r>
              <a:rPr lang="en-IN" dirty="0"/>
              <a:t>Go to cells---click on expected and enable it as well in addition to observed already clicked as </a:t>
            </a:r>
            <a:r>
              <a:rPr lang="en-IN" dirty="0" smtClean="0"/>
              <a:t>enabled.</a:t>
            </a:r>
            <a:endParaRPr lang="en-IN" dirty="0"/>
          </a:p>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spTree>
    <p:extLst>
      <p:ext uri="{BB962C8B-B14F-4D97-AF65-F5344CB8AC3E}">
        <p14:creationId xmlns:p14="http://schemas.microsoft.com/office/powerpoint/2010/main" val="5262023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6943" y="1426029"/>
            <a:ext cx="11244943" cy="4408714"/>
          </a:xfrm>
        </p:spPr>
        <p:txBody>
          <a:bodyPr/>
          <a:lstStyle/>
          <a:p>
            <a:pPr algn="l"/>
            <a:r>
              <a:rPr lang="en-IN" dirty="0" smtClean="0"/>
              <a:t>As per chi-square test,</a:t>
            </a:r>
            <a:r>
              <a:rPr lang="en-IN" dirty="0"/>
              <a:t> </a:t>
            </a:r>
            <a:r>
              <a:rPr lang="en-IN" dirty="0" smtClean="0"/>
              <a:t>Null hypothesis is rejected for </a:t>
            </a:r>
            <a:r>
              <a:rPr lang="en-IN" dirty="0"/>
              <a:t>marital_1</a:t>
            </a:r>
            <a:r>
              <a:rPr lang="en-IN" dirty="0" smtClean="0"/>
              <a:t> and </a:t>
            </a:r>
            <a:r>
              <a:rPr lang="en-IN" dirty="0"/>
              <a:t>churn</a:t>
            </a:r>
            <a:r>
              <a:rPr lang="en-IN" dirty="0" smtClean="0"/>
              <a:t> as significant value is &lt;0.05.</a:t>
            </a:r>
          </a:p>
          <a:p>
            <a:pPr algn="l"/>
            <a:r>
              <a:rPr lang="en-IN" dirty="0"/>
              <a:t>We find that p-value is </a:t>
            </a:r>
            <a:r>
              <a:rPr lang="en-IN" dirty="0" smtClean="0"/>
              <a:t>0.001.since </a:t>
            </a:r>
            <a:r>
              <a:rPr lang="en-IN" dirty="0"/>
              <a:t>it is less than 0.05 we reject NULL HYPOTHESIS and conclude that there is significant relation between marital_1 </a:t>
            </a:r>
            <a:r>
              <a:rPr lang="en-IN" dirty="0" smtClean="0"/>
              <a:t>and </a:t>
            </a:r>
            <a:r>
              <a:rPr lang="en-IN" dirty="0"/>
              <a:t>churn</a:t>
            </a:r>
            <a:r>
              <a:rPr lang="en-IN" dirty="0" smtClean="0"/>
              <a:t>.</a:t>
            </a:r>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3347358"/>
            <a:ext cx="3374572" cy="171041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5058" y="3282043"/>
            <a:ext cx="4238625" cy="2209800"/>
          </a:xfrm>
          <a:prstGeom prst="rect">
            <a:avLst/>
          </a:prstGeom>
        </p:spPr>
      </p:pic>
      <p:pic>
        <p:nvPicPr>
          <p:cNvPr id="8" name="Picture 7"/>
          <p:cNvPicPr>
            <a:picLocks noChangeAspect="1"/>
          </p:cNvPicPr>
          <p:nvPr/>
        </p:nvPicPr>
        <p:blipFill>
          <a:blip r:embed="rId4"/>
          <a:stretch>
            <a:fillRect/>
          </a:stretch>
        </p:blipFill>
        <p:spPr>
          <a:xfrm>
            <a:off x="148318" y="3282043"/>
            <a:ext cx="3955596" cy="2944586"/>
          </a:xfrm>
          <a:prstGeom prst="rect">
            <a:avLst/>
          </a:prstGeom>
        </p:spPr>
      </p:pic>
      <p:sp>
        <p:nvSpPr>
          <p:cNvPr id="9" name="Title 1"/>
          <p:cNvSpPr txBox="1">
            <a:spLocks/>
          </p:cNvSpPr>
          <p:nvPr/>
        </p:nvSpPr>
        <p:spPr>
          <a:xfrm>
            <a:off x="391885" y="251506"/>
            <a:ext cx="9144000" cy="4669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Arial" panose="020B0604020202020204" pitchFamily="34" charset="0"/>
                <a:ea typeface="+mj-ea"/>
                <a:cs typeface="Arial" panose="020B0604020202020204" pitchFamily="34" charset="0"/>
              </a:defRPr>
            </a:lvl1pPr>
          </a:lstStyle>
          <a:p>
            <a:r>
              <a:rPr lang="en-IN" sz="2000" dirty="0" smtClean="0"/>
              <a:t>NULL HYPOTHESIS TESTING </a:t>
            </a:r>
            <a:endParaRPr lang="en-IN" sz="2000" dirty="0"/>
          </a:p>
        </p:txBody>
      </p:sp>
    </p:spTree>
    <p:extLst>
      <p:ext uri="{BB962C8B-B14F-4D97-AF65-F5344CB8AC3E}">
        <p14:creationId xmlns:p14="http://schemas.microsoft.com/office/powerpoint/2010/main" val="21976208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6943" y="1426029"/>
            <a:ext cx="11244943" cy="4408714"/>
          </a:xfrm>
        </p:spPr>
        <p:txBody>
          <a:bodyPr/>
          <a:lstStyle/>
          <a:p>
            <a:pPr algn="l"/>
            <a:r>
              <a:rPr lang="en-IN" dirty="0" smtClean="0"/>
              <a:t>1)Browsed to  </a:t>
            </a:r>
            <a:r>
              <a:rPr lang="en-IN" dirty="0"/>
              <a:t>Analysis—descriptive </a:t>
            </a:r>
            <a:r>
              <a:rPr lang="en-IN" dirty="0" smtClean="0"/>
              <a:t>statistics—crosstabs.</a:t>
            </a:r>
          </a:p>
          <a:p>
            <a:pPr algn="l"/>
            <a:r>
              <a:rPr lang="en-IN" dirty="0"/>
              <a:t>3)Chosen the value In row as gender_1.</a:t>
            </a:r>
          </a:p>
          <a:p>
            <a:pPr algn="l"/>
            <a:r>
              <a:rPr lang="en-IN" dirty="0"/>
              <a:t>4)Chosen the value In column as churn.</a:t>
            </a:r>
          </a:p>
          <a:p>
            <a:pPr algn="l"/>
            <a:endParaRPr lang="en-IN" dirty="0" smtClean="0"/>
          </a:p>
          <a:p>
            <a:pPr algn="l"/>
            <a:r>
              <a:rPr lang="en-IN" dirty="0" smtClean="0"/>
              <a:t>Click </a:t>
            </a:r>
            <a:r>
              <a:rPr lang="en-IN" dirty="0"/>
              <a:t>on statistics---enable chi-square and then see the clustered bar </a:t>
            </a:r>
            <a:r>
              <a:rPr lang="en-IN" dirty="0" smtClean="0"/>
              <a:t>chart.</a:t>
            </a:r>
          </a:p>
          <a:p>
            <a:pPr algn="l"/>
            <a:r>
              <a:rPr lang="en-IN" dirty="0"/>
              <a:t>Go to cells---click on expected and enable it as well in addition to observed already clicked as </a:t>
            </a:r>
            <a:r>
              <a:rPr lang="en-IN" dirty="0" smtClean="0"/>
              <a:t>enabled.</a:t>
            </a:r>
            <a:endParaRPr lang="en-IN" dirty="0"/>
          </a:p>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sp>
        <p:nvSpPr>
          <p:cNvPr id="7" name="Title 1"/>
          <p:cNvSpPr txBox="1">
            <a:spLocks/>
          </p:cNvSpPr>
          <p:nvPr/>
        </p:nvSpPr>
        <p:spPr>
          <a:xfrm>
            <a:off x="391885" y="251506"/>
            <a:ext cx="9144000" cy="4669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Arial" panose="020B0604020202020204" pitchFamily="34" charset="0"/>
                <a:ea typeface="+mj-ea"/>
                <a:cs typeface="Arial" panose="020B0604020202020204" pitchFamily="34" charset="0"/>
              </a:defRPr>
            </a:lvl1pPr>
          </a:lstStyle>
          <a:p>
            <a:r>
              <a:rPr lang="en-IN" sz="2000" dirty="0" smtClean="0"/>
              <a:t>NULL HYPOTHESIS TESTING </a:t>
            </a:r>
            <a:endParaRPr lang="en-IN" sz="2000" dirty="0"/>
          </a:p>
        </p:txBody>
      </p:sp>
    </p:spTree>
    <p:extLst>
      <p:ext uri="{BB962C8B-B14F-4D97-AF65-F5344CB8AC3E}">
        <p14:creationId xmlns:p14="http://schemas.microsoft.com/office/powerpoint/2010/main" val="24914372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485" y="120878"/>
            <a:ext cx="9144000" cy="368980"/>
          </a:xfrm>
        </p:spPr>
        <p:txBody>
          <a:bodyPr>
            <a:normAutofit/>
          </a:bodyPr>
          <a:lstStyle/>
          <a:p>
            <a:r>
              <a:rPr lang="en-IN" sz="2000" dirty="0"/>
              <a:t>NULL HYPOTHESIS TESTING </a:t>
            </a:r>
          </a:p>
        </p:txBody>
      </p:sp>
      <p:sp>
        <p:nvSpPr>
          <p:cNvPr id="3" name="Subtitle 2"/>
          <p:cNvSpPr>
            <a:spLocks noGrp="1"/>
          </p:cNvSpPr>
          <p:nvPr>
            <p:ph type="subTitle" idx="1"/>
          </p:nvPr>
        </p:nvSpPr>
        <p:spPr>
          <a:xfrm>
            <a:off x="576943" y="783771"/>
            <a:ext cx="11244943" cy="5050972"/>
          </a:xfrm>
        </p:spPr>
        <p:txBody>
          <a:bodyPr/>
          <a:lstStyle/>
          <a:p>
            <a:pPr algn="l"/>
            <a:r>
              <a:rPr lang="en-IN" dirty="0"/>
              <a:t>As per chi-square test, Null hypothesis is rejected for gender_1</a:t>
            </a:r>
            <a:r>
              <a:rPr lang="en-IN" dirty="0" smtClean="0"/>
              <a:t> </a:t>
            </a:r>
            <a:r>
              <a:rPr lang="en-IN" dirty="0"/>
              <a:t>and churn as significant value is &lt;0.05.</a:t>
            </a:r>
          </a:p>
          <a:p>
            <a:pPr algn="l"/>
            <a:r>
              <a:rPr lang="en-IN" dirty="0"/>
              <a:t>We find that p-value is </a:t>
            </a:r>
            <a:r>
              <a:rPr lang="en-IN" dirty="0" smtClean="0"/>
              <a:t>0.000.since </a:t>
            </a:r>
            <a:r>
              <a:rPr lang="en-IN" dirty="0"/>
              <a:t>it is less than 0.05 we reject NULL HYPOTHESIS and conclude that there is significant relation between gender_1 </a:t>
            </a:r>
            <a:r>
              <a:rPr lang="en-IN" dirty="0" smtClean="0"/>
              <a:t>and </a:t>
            </a:r>
            <a:r>
              <a:rPr lang="en-IN" dirty="0"/>
              <a:t>churn.</a:t>
            </a:r>
          </a:p>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556" y="3223872"/>
            <a:ext cx="3102429" cy="174851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8537" y="3126241"/>
            <a:ext cx="3895725" cy="2447245"/>
          </a:xfrm>
          <a:prstGeom prst="rect">
            <a:avLst/>
          </a:prstGeom>
        </p:spPr>
      </p:pic>
      <p:pic>
        <p:nvPicPr>
          <p:cNvPr id="8" name="Picture 7"/>
          <p:cNvPicPr>
            <a:picLocks noChangeAspect="1"/>
          </p:cNvPicPr>
          <p:nvPr/>
        </p:nvPicPr>
        <p:blipFill>
          <a:blip r:embed="rId4"/>
          <a:stretch>
            <a:fillRect/>
          </a:stretch>
        </p:blipFill>
        <p:spPr>
          <a:xfrm>
            <a:off x="564698" y="2943224"/>
            <a:ext cx="3603171" cy="2915331"/>
          </a:xfrm>
          <a:prstGeom prst="rect">
            <a:avLst/>
          </a:prstGeom>
        </p:spPr>
      </p:pic>
    </p:spTree>
    <p:extLst>
      <p:ext uri="{BB962C8B-B14F-4D97-AF65-F5344CB8AC3E}">
        <p14:creationId xmlns:p14="http://schemas.microsoft.com/office/powerpoint/2010/main" val="25037813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6943" y="1426029"/>
            <a:ext cx="11244943" cy="4408714"/>
          </a:xfrm>
        </p:spPr>
        <p:txBody>
          <a:bodyPr/>
          <a:lstStyle/>
          <a:p>
            <a:pPr algn="l"/>
            <a:r>
              <a:rPr lang="en-IN" dirty="0" smtClean="0"/>
              <a:t>1)Browsed to  </a:t>
            </a:r>
            <a:r>
              <a:rPr lang="en-IN" dirty="0"/>
              <a:t>Analysis—descriptive </a:t>
            </a:r>
            <a:r>
              <a:rPr lang="en-IN" dirty="0" smtClean="0"/>
              <a:t>statistics—crosstabs.</a:t>
            </a:r>
          </a:p>
          <a:p>
            <a:pPr algn="l"/>
            <a:r>
              <a:rPr lang="en-IN" dirty="0"/>
              <a:t>3)Chosen the value In row as custcat.</a:t>
            </a:r>
          </a:p>
          <a:p>
            <a:pPr algn="l"/>
            <a:r>
              <a:rPr lang="en-IN" dirty="0"/>
              <a:t>4)Chosen the value In column as churn.</a:t>
            </a:r>
          </a:p>
          <a:p>
            <a:pPr algn="l"/>
            <a:endParaRPr lang="en-IN" dirty="0" smtClean="0"/>
          </a:p>
          <a:p>
            <a:pPr algn="l"/>
            <a:r>
              <a:rPr lang="en-IN" dirty="0" smtClean="0"/>
              <a:t>Click </a:t>
            </a:r>
            <a:r>
              <a:rPr lang="en-IN" dirty="0"/>
              <a:t>on statistics---enable chi-square and then see the clustered bar </a:t>
            </a:r>
            <a:r>
              <a:rPr lang="en-IN" dirty="0" smtClean="0"/>
              <a:t>chart.</a:t>
            </a:r>
          </a:p>
          <a:p>
            <a:pPr algn="l"/>
            <a:r>
              <a:rPr lang="en-IN" dirty="0"/>
              <a:t>Go to cells---click on expected and enable it as well in addition to observed already clicked as </a:t>
            </a:r>
            <a:r>
              <a:rPr lang="en-IN" dirty="0" smtClean="0"/>
              <a:t>enabled.</a:t>
            </a:r>
            <a:endParaRPr lang="en-IN" dirty="0"/>
          </a:p>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sp>
        <p:nvSpPr>
          <p:cNvPr id="7" name="Title 1"/>
          <p:cNvSpPr txBox="1">
            <a:spLocks/>
          </p:cNvSpPr>
          <p:nvPr/>
        </p:nvSpPr>
        <p:spPr>
          <a:xfrm>
            <a:off x="391885" y="251506"/>
            <a:ext cx="9144000" cy="4669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Arial" panose="020B0604020202020204" pitchFamily="34" charset="0"/>
                <a:ea typeface="+mj-ea"/>
                <a:cs typeface="Arial" panose="020B0604020202020204" pitchFamily="34" charset="0"/>
              </a:defRPr>
            </a:lvl1pPr>
          </a:lstStyle>
          <a:p>
            <a:r>
              <a:rPr lang="en-IN" sz="2000" dirty="0" smtClean="0"/>
              <a:t>NULL HYPOTHESIS TESTING </a:t>
            </a:r>
            <a:endParaRPr lang="en-IN" sz="2000" dirty="0"/>
          </a:p>
        </p:txBody>
      </p:sp>
    </p:spTree>
    <p:extLst>
      <p:ext uri="{BB962C8B-B14F-4D97-AF65-F5344CB8AC3E}">
        <p14:creationId xmlns:p14="http://schemas.microsoft.com/office/powerpoint/2010/main" val="33722907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943" y="349350"/>
            <a:ext cx="9144000" cy="554037"/>
          </a:xfrm>
        </p:spPr>
        <p:txBody>
          <a:bodyPr>
            <a:normAutofit/>
          </a:bodyPr>
          <a:lstStyle/>
          <a:p>
            <a:r>
              <a:rPr lang="en-IN" sz="2000" dirty="0"/>
              <a:t>NULL HYPOTHESIS TESTING </a:t>
            </a:r>
          </a:p>
        </p:txBody>
      </p:sp>
      <p:sp>
        <p:nvSpPr>
          <p:cNvPr id="3" name="Subtitle 2"/>
          <p:cNvSpPr>
            <a:spLocks noGrp="1"/>
          </p:cNvSpPr>
          <p:nvPr>
            <p:ph type="subTitle" idx="1"/>
          </p:nvPr>
        </p:nvSpPr>
        <p:spPr>
          <a:xfrm>
            <a:off x="576943" y="1426029"/>
            <a:ext cx="11244943" cy="4408714"/>
          </a:xfrm>
        </p:spPr>
        <p:txBody>
          <a:bodyPr/>
          <a:lstStyle/>
          <a:p>
            <a:pPr algn="l"/>
            <a:r>
              <a:rPr lang="en-IN" dirty="0"/>
              <a:t>As per chi-square test, Null hypothesis is rejected for custcat</a:t>
            </a:r>
            <a:r>
              <a:rPr lang="en-IN" dirty="0" smtClean="0"/>
              <a:t> </a:t>
            </a:r>
            <a:r>
              <a:rPr lang="en-IN" dirty="0"/>
              <a:t>and churn as significant value is &lt;0.05.</a:t>
            </a:r>
          </a:p>
          <a:p>
            <a:pPr algn="l"/>
            <a:r>
              <a:rPr lang="en-IN" dirty="0"/>
              <a:t>We find that p-value is 0.000.since it is less than 0.05 we reject NULL HYPOTHESIS and conclude that there is significant relation between custcat </a:t>
            </a:r>
            <a:r>
              <a:rPr lang="en-IN" dirty="0" smtClean="0"/>
              <a:t>and </a:t>
            </a:r>
            <a:r>
              <a:rPr lang="en-IN" dirty="0"/>
              <a:t>churn.</a:t>
            </a:r>
          </a:p>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44" y="3258231"/>
            <a:ext cx="4543425" cy="2603046"/>
          </a:xfrm>
          <a:prstGeom prst="rect">
            <a:avLst/>
          </a:prstGeom>
        </p:spPr>
      </p:pic>
      <p:pic>
        <p:nvPicPr>
          <p:cNvPr id="8" name="Picture 7"/>
          <p:cNvPicPr>
            <a:picLocks noChangeAspect="1"/>
          </p:cNvPicPr>
          <p:nvPr/>
        </p:nvPicPr>
        <p:blipFill>
          <a:blip r:embed="rId3"/>
          <a:stretch>
            <a:fillRect/>
          </a:stretch>
        </p:blipFill>
        <p:spPr>
          <a:xfrm>
            <a:off x="104774" y="3231697"/>
            <a:ext cx="3856265" cy="287518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1658" y="3330348"/>
            <a:ext cx="3657600" cy="2557463"/>
          </a:xfrm>
          <a:prstGeom prst="rect">
            <a:avLst/>
          </a:prstGeom>
        </p:spPr>
      </p:pic>
    </p:spTree>
    <p:extLst>
      <p:ext uri="{BB962C8B-B14F-4D97-AF65-F5344CB8AC3E}">
        <p14:creationId xmlns:p14="http://schemas.microsoft.com/office/powerpoint/2010/main" val="2914442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6943" y="1426029"/>
            <a:ext cx="11244943" cy="4408714"/>
          </a:xfrm>
        </p:spPr>
        <p:txBody>
          <a:bodyPr/>
          <a:lstStyle/>
          <a:p>
            <a:pPr algn="l"/>
            <a:r>
              <a:rPr lang="en-IN" dirty="0" smtClean="0"/>
              <a:t>1)Browsed to  </a:t>
            </a:r>
            <a:r>
              <a:rPr lang="en-IN" dirty="0"/>
              <a:t>Analysis—descriptive </a:t>
            </a:r>
            <a:r>
              <a:rPr lang="en-IN" dirty="0" smtClean="0"/>
              <a:t>statistics—crosstabs.</a:t>
            </a:r>
          </a:p>
          <a:p>
            <a:pPr algn="l"/>
            <a:r>
              <a:rPr lang="en-IN" dirty="0"/>
              <a:t>3)Chosen the value In row as voice.</a:t>
            </a:r>
          </a:p>
          <a:p>
            <a:pPr algn="l"/>
            <a:r>
              <a:rPr lang="en-IN" dirty="0"/>
              <a:t>4)Chosen the value In column as churn.</a:t>
            </a:r>
          </a:p>
          <a:p>
            <a:pPr algn="l"/>
            <a:endParaRPr lang="en-IN" dirty="0" smtClean="0"/>
          </a:p>
          <a:p>
            <a:pPr algn="l"/>
            <a:r>
              <a:rPr lang="en-IN" dirty="0" smtClean="0"/>
              <a:t>Click </a:t>
            </a:r>
            <a:r>
              <a:rPr lang="en-IN" dirty="0"/>
              <a:t>on statistics---enable chi-square and then see the clustered bar </a:t>
            </a:r>
            <a:r>
              <a:rPr lang="en-IN" dirty="0" smtClean="0"/>
              <a:t>chart.</a:t>
            </a:r>
          </a:p>
          <a:p>
            <a:pPr algn="l"/>
            <a:r>
              <a:rPr lang="en-IN" dirty="0"/>
              <a:t>Go to cells---click on expected and enable it as well in addition to observed already clicked as </a:t>
            </a:r>
            <a:r>
              <a:rPr lang="en-IN" dirty="0" smtClean="0"/>
              <a:t>enabled.</a:t>
            </a:r>
            <a:endParaRPr lang="en-IN" dirty="0"/>
          </a:p>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sp>
        <p:nvSpPr>
          <p:cNvPr id="7" name="Title 1"/>
          <p:cNvSpPr txBox="1">
            <a:spLocks/>
          </p:cNvSpPr>
          <p:nvPr/>
        </p:nvSpPr>
        <p:spPr>
          <a:xfrm>
            <a:off x="391885" y="251506"/>
            <a:ext cx="9144000" cy="4669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Arial" panose="020B0604020202020204" pitchFamily="34" charset="0"/>
                <a:ea typeface="+mj-ea"/>
                <a:cs typeface="Arial" panose="020B0604020202020204" pitchFamily="34" charset="0"/>
              </a:defRPr>
            </a:lvl1pPr>
          </a:lstStyle>
          <a:p>
            <a:r>
              <a:rPr lang="en-IN" sz="2000" dirty="0" smtClean="0"/>
              <a:t>NULL HYPOTHESIS TESTING </a:t>
            </a:r>
            <a:endParaRPr lang="en-IN" sz="2000" dirty="0"/>
          </a:p>
        </p:txBody>
      </p:sp>
    </p:spTree>
    <p:extLst>
      <p:ext uri="{BB962C8B-B14F-4D97-AF65-F5344CB8AC3E}">
        <p14:creationId xmlns:p14="http://schemas.microsoft.com/office/powerpoint/2010/main" val="26158151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943" y="208062"/>
            <a:ext cx="9144000" cy="554037"/>
          </a:xfrm>
        </p:spPr>
        <p:txBody>
          <a:bodyPr>
            <a:normAutofit/>
          </a:bodyPr>
          <a:lstStyle/>
          <a:p>
            <a:r>
              <a:rPr lang="en-IN" sz="2000" dirty="0"/>
              <a:t>NULL HYPOTHESIS TESTING </a:t>
            </a:r>
          </a:p>
        </p:txBody>
      </p:sp>
      <p:sp>
        <p:nvSpPr>
          <p:cNvPr id="3" name="Subtitle 2"/>
          <p:cNvSpPr>
            <a:spLocks noGrp="1"/>
          </p:cNvSpPr>
          <p:nvPr>
            <p:ph type="subTitle" idx="1"/>
          </p:nvPr>
        </p:nvSpPr>
        <p:spPr>
          <a:xfrm>
            <a:off x="576943" y="1426029"/>
            <a:ext cx="11244943" cy="4408714"/>
          </a:xfrm>
        </p:spPr>
        <p:txBody>
          <a:bodyPr/>
          <a:lstStyle/>
          <a:p>
            <a:pPr algn="l"/>
            <a:r>
              <a:rPr lang="en-IN" dirty="0" smtClean="0"/>
              <a:t>As per chi-square test, Null hypothesis is rejected </a:t>
            </a:r>
            <a:r>
              <a:rPr lang="en-IN" dirty="0"/>
              <a:t>for voice </a:t>
            </a:r>
            <a:r>
              <a:rPr lang="en-IN" dirty="0" smtClean="0"/>
              <a:t>and churn as significant value is &lt;0.05.</a:t>
            </a:r>
          </a:p>
          <a:p>
            <a:pPr algn="l"/>
            <a:r>
              <a:rPr lang="en-IN" dirty="0" smtClean="0"/>
              <a:t>We find that p-value is 0.000.since it is less than 0.05 we reject NULL HYPOTHESIS and conclude that there is significant relation between custcat and churn.</a:t>
            </a:r>
          </a:p>
          <a:p>
            <a:pPr algn="l"/>
            <a:endParaRPr lang="en-IN" dirty="0" smtClean="0"/>
          </a:p>
          <a:p>
            <a:pPr algn="l"/>
            <a:endParaRPr lang="en-IN" dirty="0" smtClean="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242" y="3513534"/>
            <a:ext cx="3688216" cy="2182245"/>
          </a:xfrm>
          <a:prstGeom prst="rect">
            <a:avLst/>
          </a:prstGeom>
        </p:spPr>
      </p:pic>
      <p:pic>
        <p:nvPicPr>
          <p:cNvPr id="10" name="Picture 9"/>
          <p:cNvPicPr>
            <a:picLocks noChangeAspect="1"/>
          </p:cNvPicPr>
          <p:nvPr/>
        </p:nvPicPr>
        <p:blipFill>
          <a:blip r:embed="rId3"/>
          <a:stretch>
            <a:fillRect/>
          </a:stretch>
        </p:blipFill>
        <p:spPr>
          <a:xfrm>
            <a:off x="274184" y="3298371"/>
            <a:ext cx="2852058" cy="261257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5171" y="3342593"/>
            <a:ext cx="3926001" cy="2524125"/>
          </a:xfrm>
          <a:prstGeom prst="rect">
            <a:avLst/>
          </a:prstGeom>
        </p:spPr>
      </p:pic>
    </p:spTree>
    <p:extLst>
      <p:ext uri="{BB962C8B-B14F-4D97-AF65-F5344CB8AC3E}">
        <p14:creationId xmlns:p14="http://schemas.microsoft.com/office/powerpoint/2010/main" val="6153493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6943" y="1426029"/>
            <a:ext cx="11244943" cy="4408714"/>
          </a:xfrm>
        </p:spPr>
        <p:txBody>
          <a:bodyPr>
            <a:normAutofit/>
          </a:bodyPr>
          <a:lstStyle/>
          <a:p>
            <a:pPr algn="l"/>
            <a:r>
              <a:rPr lang="en-IN" sz="1500" dirty="0" smtClean="0"/>
              <a:t>Multivariate </a:t>
            </a:r>
            <a:r>
              <a:rPr lang="en-IN" sz="1500" dirty="0"/>
              <a:t>analysis is of two </a:t>
            </a:r>
            <a:r>
              <a:rPr lang="en-IN" sz="1500" dirty="0" smtClean="0"/>
              <a:t>types:---one is unsupervised learning-</a:t>
            </a:r>
            <a:r>
              <a:rPr lang="en-IN" sz="1500" dirty="0"/>
              <a:t>here we don’t have dependent variable. But we have set of independent variables. We don’t have predefined targets.</a:t>
            </a:r>
          </a:p>
          <a:p>
            <a:pPr algn="l"/>
            <a:r>
              <a:rPr lang="en-IN" sz="1500" dirty="0" smtClean="0"/>
              <a:t> other one is Supervised </a:t>
            </a:r>
            <a:r>
              <a:rPr lang="en-IN" sz="1500" dirty="0"/>
              <a:t>learning----here we have a dependent variable and also an independent </a:t>
            </a:r>
            <a:r>
              <a:rPr lang="en-IN" sz="1500" dirty="0" smtClean="0"/>
              <a:t>variable. One </a:t>
            </a:r>
            <a:r>
              <a:rPr lang="en-IN" sz="1500" dirty="0"/>
              <a:t>example is decision </a:t>
            </a:r>
            <a:r>
              <a:rPr lang="en-IN" sz="1500" dirty="0" smtClean="0"/>
              <a:t>tree. It </a:t>
            </a:r>
            <a:r>
              <a:rPr lang="en-IN" sz="1500" dirty="0"/>
              <a:t>is supervised learning where we have predefined target in form of dependent </a:t>
            </a:r>
            <a:r>
              <a:rPr lang="en-IN" sz="1500" dirty="0" smtClean="0"/>
              <a:t>variables.</a:t>
            </a:r>
          </a:p>
          <a:p>
            <a:pPr algn="l"/>
            <a:r>
              <a:rPr lang="en-IN" sz="1500" dirty="0" smtClean="0"/>
              <a:t>Decision </a:t>
            </a:r>
            <a:r>
              <a:rPr lang="en-IN" sz="1500" dirty="0"/>
              <a:t>tree of two types-</a:t>
            </a:r>
            <a:r>
              <a:rPr lang="en-IN" sz="1500" dirty="0" smtClean="0"/>
              <a:t>--firstly Classification and secondly it is regression . </a:t>
            </a:r>
            <a:r>
              <a:rPr lang="en-IN" sz="1500" dirty="0"/>
              <a:t>Classification </a:t>
            </a:r>
            <a:r>
              <a:rPr lang="en-IN" sz="1500" dirty="0" smtClean="0"/>
              <a:t>problems-Eg</a:t>
            </a:r>
            <a:r>
              <a:rPr lang="en-IN" sz="1500" dirty="0"/>
              <a:t>: churners and </a:t>
            </a:r>
            <a:r>
              <a:rPr lang="en-IN" sz="1500" dirty="0" smtClean="0"/>
              <a:t>non-churners. Regression problems: Here </a:t>
            </a:r>
            <a:r>
              <a:rPr lang="en-IN" sz="1500" dirty="0"/>
              <a:t>dependent variable is scale variable.it is not ranked </a:t>
            </a:r>
            <a:r>
              <a:rPr lang="en-IN" sz="1500" dirty="0" smtClean="0"/>
              <a:t>data. Decision </a:t>
            </a:r>
            <a:r>
              <a:rPr lang="en-IN" sz="1500" dirty="0"/>
              <a:t>tree algorithm can handle both classification problems and regression </a:t>
            </a:r>
            <a:r>
              <a:rPr lang="en-IN" sz="1500" dirty="0" smtClean="0"/>
              <a:t>problems.</a:t>
            </a:r>
          </a:p>
          <a:p>
            <a:pPr algn="l"/>
            <a:r>
              <a:rPr lang="en-IN" sz="1500" dirty="0" smtClean="0"/>
              <a:t>Characteristics </a:t>
            </a:r>
            <a:r>
              <a:rPr lang="en-IN" sz="1500" dirty="0"/>
              <a:t>of a decision </a:t>
            </a:r>
            <a:r>
              <a:rPr lang="en-IN" sz="1500" dirty="0" smtClean="0"/>
              <a:t>tree: WE </a:t>
            </a:r>
            <a:r>
              <a:rPr lang="en-IN" sz="1500" dirty="0"/>
              <a:t>MOVE FROM ENTROPY i.e. complete chaos moving towards system that has a </a:t>
            </a:r>
            <a:r>
              <a:rPr lang="en-IN" sz="1500" dirty="0" smtClean="0"/>
              <a:t>model. When </a:t>
            </a:r>
            <a:r>
              <a:rPr lang="en-IN" sz="1500" dirty="0"/>
              <a:t>we split parent nodes (also called as root node) into child nodes then it should be in such a way that the nodes should be as homogeneous as </a:t>
            </a:r>
            <a:r>
              <a:rPr lang="en-IN" sz="1500" dirty="0" smtClean="0"/>
              <a:t>possible. Each </a:t>
            </a:r>
            <a:r>
              <a:rPr lang="en-IN" sz="1500" dirty="0"/>
              <a:t>node should capture the dependent variable to the extent of 100% or more higher the better it will be. I want to maximize adoption of one of the categories of the dependent variable or the target </a:t>
            </a:r>
            <a:r>
              <a:rPr lang="en-IN" sz="1500" dirty="0" smtClean="0"/>
              <a:t>variable. Each </a:t>
            </a:r>
            <a:r>
              <a:rPr lang="en-IN" sz="1500" dirty="0"/>
              <a:t>thread captures dependent variable to the extent of 100%.</a:t>
            </a:r>
          </a:p>
          <a:p>
            <a:pPr algn="l"/>
            <a:r>
              <a:rPr lang="en-IN" sz="1500" dirty="0"/>
              <a:t>Decision tree involves a family of </a:t>
            </a:r>
            <a:r>
              <a:rPr lang="en-IN" sz="1500" dirty="0" smtClean="0"/>
              <a:t>trees. We </a:t>
            </a:r>
            <a:r>
              <a:rPr lang="en-IN" sz="1500" dirty="0"/>
              <a:t>don’t need a tree which is very deep. Three or four decision node is fine.as sample reduces with each decision node, deeper the tree the sample diminishes and if sample is reduced to very negligible sample that is not acceptable.</a:t>
            </a:r>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sp>
        <p:nvSpPr>
          <p:cNvPr id="7" name="Title 1"/>
          <p:cNvSpPr txBox="1">
            <a:spLocks/>
          </p:cNvSpPr>
          <p:nvPr/>
        </p:nvSpPr>
        <p:spPr>
          <a:xfrm>
            <a:off x="391885" y="251506"/>
            <a:ext cx="9144000" cy="4669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Arial" panose="020B0604020202020204" pitchFamily="34" charset="0"/>
                <a:ea typeface="+mj-ea"/>
                <a:cs typeface="Arial" panose="020B0604020202020204" pitchFamily="34" charset="0"/>
              </a:defRPr>
            </a:lvl1pPr>
          </a:lstStyle>
          <a:p>
            <a:r>
              <a:rPr lang="en-IN" sz="2000" dirty="0"/>
              <a:t>Decision </a:t>
            </a:r>
            <a:r>
              <a:rPr lang="en-IN" sz="2000" dirty="0" smtClean="0"/>
              <a:t>tree Testing</a:t>
            </a:r>
            <a:endParaRPr lang="en-IN" sz="2000" dirty="0"/>
          </a:p>
        </p:txBody>
      </p:sp>
    </p:spTree>
    <p:extLst>
      <p:ext uri="{BB962C8B-B14F-4D97-AF65-F5344CB8AC3E}">
        <p14:creationId xmlns:p14="http://schemas.microsoft.com/office/powerpoint/2010/main" val="2113554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801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6947401"/>
              </p:ext>
            </p:extLst>
          </p:nvPr>
        </p:nvGraphicFramePr>
        <p:xfrm>
          <a:off x="263046" y="1007763"/>
          <a:ext cx="11674258" cy="5155042"/>
        </p:xfrm>
        <a:graphic>
          <a:graphicData uri="http://schemas.openxmlformats.org/drawingml/2006/table">
            <a:tbl>
              <a:tblPr firstRow="1" bandRow="1">
                <a:tableStyleId>{5C22544A-7EE6-4342-B048-85BDC9FD1C3A}</a:tableStyleId>
              </a:tblPr>
              <a:tblGrid>
                <a:gridCol w="5837129"/>
                <a:gridCol w="5837129"/>
              </a:tblGrid>
              <a:tr h="5155042">
                <a:tc>
                  <a:txBody>
                    <a:bodyPr/>
                    <a:lstStyle/>
                    <a:p>
                      <a:pPr algn="l"/>
                      <a:r>
                        <a:rPr lang="en-IN" dirty="0" smtClean="0">
                          <a:solidFill>
                            <a:schemeClr val="tx2"/>
                          </a:solidFill>
                        </a:rPr>
                        <a:t>1)Opened file telco_missing.sav in IBM-SPSS STATISTISCS 24 app.</a:t>
                      </a:r>
                    </a:p>
                    <a:p>
                      <a:pPr algn="l"/>
                      <a:endParaRPr lang="en-IN" dirty="0" smtClean="0">
                        <a:solidFill>
                          <a:schemeClr val="tx2"/>
                        </a:solidFill>
                      </a:endParaRPr>
                    </a:p>
                    <a:p>
                      <a:pPr algn="l"/>
                      <a:r>
                        <a:rPr lang="en-IN" dirty="0" smtClean="0">
                          <a:solidFill>
                            <a:schemeClr val="tx2"/>
                          </a:solidFill>
                        </a:rPr>
                        <a:t>2)browsed to transform---replace missing values  using Median of nearby points as the creating function---only for the Ordinal</a:t>
                      </a:r>
                      <a:r>
                        <a:rPr lang="en-IN" baseline="0" dirty="0" smtClean="0">
                          <a:solidFill>
                            <a:schemeClr val="tx2"/>
                          </a:solidFill>
                        </a:rPr>
                        <a:t> variables</a:t>
                      </a:r>
                      <a:r>
                        <a:rPr lang="en-IN" dirty="0" smtClean="0">
                          <a:solidFill>
                            <a:schemeClr val="tx2"/>
                          </a:solidFill>
                        </a:rPr>
                        <a:t>.</a:t>
                      </a:r>
                    </a:p>
                    <a:p>
                      <a:pPr algn="l"/>
                      <a:endParaRPr lang="en-IN" dirty="0" smtClean="0">
                        <a:solidFill>
                          <a:schemeClr val="tx2"/>
                        </a:solidFill>
                      </a:endParaRPr>
                    </a:p>
                    <a:p>
                      <a:pPr algn="l"/>
                      <a:r>
                        <a:rPr lang="en-IN" dirty="0" smtClean="0">
                          <a:solidFill>
                            <a:schemeClr val="tx2"/>
                          </a:solidFill>
                        </a:rPr>
                        <a:t>3)created all new scale variables in spss to accommodate missing cases for all of them.</a:t>
                      </a:r>
                    </a:p>
                    <a:p>
                      <a:pPr algn="l"/>
                      <a:r>
                        <a:rPr lang="en-IN" dirty="0" smtClean="0">
                          <a:solidFill>
                            <a:schemeClr val="tx2"/>
                          </a:solidFill>
                        </a:rPr>
                        <a:t>4)Attaching the snapshot for the newly added variables to accommodate missing cases.</a:t>
                      </a:r>
                    </a:p>
                    <a:p>
                      <a:pPr marL="0" indent="0" algn="l">
                        <a:buFont typeface="+mj-lt"/>
                        <a:buNone/>
                      </a:pPr>
                      <a:endParaRPr lang="en-IN" dirty="0" smtClean="0">
                        <a:solidFill>
                          <a:schemeClr val="tx2"/>
                        </a:solidFill>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4575" y="1753644"/>
            <a:ext cx="5637365" cy="2192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72983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6943" y="1426029"/>
            <a:ext cx="11244943" cy="4408714"/>
          </a:xfrm>
        </p:spPr>
        <p:txBody>
          <a:bodyPr>
            <a:normAutofit/>
          </a:bodyPr>
          <a:lstStyle/>
          <a:p>
            <a:pPr algn="l"/>
            <a:endParaRPr lang="en-IN" dirty="0"/>
          </a:p>
          <a:p>
            <a:pPr algn="l"/>
            <a:r>
              <a:rPr lang="en-IN" dirty="0" smtClean="0"/>
              <a:t>1)Browsed </a:t>
            </a:r>
            <a:r>
              <a:rPr lang="en-IN" dirty="0"/>
              <a:t>to analyse-classify-tree</a:t>
            </a:r>
          </a:p>
          <a:p>
            <a:pPr algn="l"/>
            <a:r>
              <a:rPr lang="en-IN" dirty="0" smtClean="0"/>
              <a:t>2)Then added churn as </a:t>
            </a:r>
            <a:r>
              <a:rPr lang="en-IN" dirty="0"/>
              <a:t>dependent variables </a:t>
            </a:r>
          </a:p>
          <a:p>
            <a:pPr algn="l"/>
            <a:r>
              <a:rPr lang="en-IN" dirty="0" smtClean="0"/>
              <a:t>3)All </a:t>
            </a:r>
            <a:r>
              <a:rPr lang="en-IN" dirty="0"/>
              <a:t>other variables are independent variables.</a:t>
            </a:r>
          </a:p>
          <a:p>
            <a:pPr algn="l"/>
            <a:r>
              <a:rPr lang="en-IN" dirty="0" smtClean="0"/>
              <a:t>4)Growing </a:t>
            </a:r>
            <a:r>
              <a:rPr lang="en-IN" dirty="0"/>
              <a:t>method is chaid BY DEFAULT---CHI square algorithm.</a:t>
            </a:r>
          </a:p>
          <a:p>
            <a:pPr algn="l"/>
            <a:r>
              <a:rPr lang="en-IN" dirty="0"/>
              <a:t>The output of decision tree </a:t>
            </a:r>
            <a:r>
              <a:rPr lang="en-IN" dirty="0" smtClean="0"/>
              <a:t>can be seen in the following slides.</a:t>
            </a:r>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sp>
        <p:nvSpPr>
          <p:cNvPr id="7" name="Title 1"/>
          <p:cNvSpPr txBox="1">
            <a:spLocks/>
          </p:cNvSpPr>
          <p:nvPr/>
        </p:nvSpPr>
        <p:spPr>
          <a:xfrm>
            <a:off x="391885" y="251506"/>
            <a:ext cx="9144000" cy="4669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Arial" panose="020B0604020202020204" pitchFamily="34" charset="0"/>
                <a:ea typeface="+mj-ea"/>
                <a:cs typeface="Arial" panose="020B0604020202020204" pitchFamily="34" charset="0"/>
              </a:defRPr>
            </a:lvl1pPr>
          </a:lstStyle>
          <a:p>
            <a:r>
              <a:rPr lang="en-IN" sz="2000" dirty="0"/>
              <a:t>Decision </a:t>
            </a:r>
            <a:r>
              <a:rPr lang="en-IN" sz="2000" dirty="0" smtClean="0"/>
              <a:t>tree Testing</a:t>
            </a:r>
            <a:endParaRPr lang="en-IN" sz="2000" dirty="0"/>
          </a:p>
        </p:txBody>
      </p:sp>
    </p:spTree>
    <p:extLst>
      <p:ext uri="{BB962C8B-B14F-4D97-AF65-F5344CB8AC3E}">
        <p14:creationId xmlns:p14="http://schemas.microsoft.com/office/powerpoint/2010/main" val="29369732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057"/>
            <a:ext cx="10515600" cy="631373"/>
          </a:xfrm>
        </p:spPr>
        <p:txBody>
          <a:bodyPr>
            <a:normAutofit fontScale="90000"/>
          </a:bodyPr>
          <a:lstStyle/>
          <a:p>
            <a:r>
              <a:rPr lang="en-IN" sz="2000" dirty="0" smtClean="0"/>
              <a:t/>
            </a:r>
            <a:br>
              <a:rPr lang="en-IN" sz="2000" dirty="0" smtClean="0"/>
            </a:br>
            <a:r>
              <a:rPr lang="en-IN" sz="2000" dirty="0" smtClean="0"/>
              <a:t>Decision </a:t>
            </a:r>
            <a:r>
              <a:rPr lang="en-IN" sz="2000" dirty="0"/>
              <a:t>tree TESTING </a:t>
            </a:r>
            <a:r>
              <a:rPr lang="en-IN" dirty="0"/>
              <a:t/>
            </a:r>
            <a:br>
              <a:rPr lang="en-IN" dirty="0"/>
            </a:br>
            <a:endParaRPr lang="en-IN" dirty="0"/>
          </a:p>
        </p:txBody>
      </p:sp>
      <p:sp>
        <p:nvSpPr>
          <p:cNvPr id="4" name="Date Placeholder 3"/>
          <p:cNvSpPr>
            <a:spLocks noGrp="1"/>
          </p:cNvSpPr>
          <p:nvPr>
            <p:ph type="dt" sz="half" idx="2"/>
          </p:nvPr>
        </p:nvSpPr>
        <p:spPr/>
        <p:txBody>
          <a:bodyPr/>
          <a:lstStyle/>
          <a:p>
            <a:r>
              <a:rPr lang="en-US" dirty="0" smtClean="0"/>
              <a:t>&lt;Date&gt;</a:t>
            </a:r>
            <a:endParaRPr lang="en-US" dirty="0"/>
          </a:p>
        </p:txBody>
      </p:sp>
      <p:sp>
        <p:nvSpPr>
          <p:cNvPr id="5" name="Footer Placeholder 4"/>
          <p:cNvSpPr>
            <a:spLocks noGrp="1"/>
          </p:cNvSpPr>
          <p:nvPr>
            <p:ph type="ftr" sz="quarter" idx="3"/>
          </p:nvPr>
        </p:nvSpPr>
        <p:spPr/>
        <p:txBody>
          <a:bodyPr/>
          <a:lstStyle/>
          <a:p>
            <a:r>
              <a:rPr lang="en-US" dirty="0" smtClean="0"/>
              <a:t>&lt;Title of your presentation&gt;</a:t>
            </a:r>
            <a:endParaRPr lang="en-US" dirty="0"/>
          </a:p>
        </p:txBody>
      </p:sp>
      <p:pic>
        <p:nvPicPr>
          <p:cNvPr id="6" name="Content Placeholder 5"/>
          <p:cNvPicPr>
            <a:picLocks noGrp="1" noChangeAspect="1"/>
          </p:cNvPicPr>
          <p:nvPr>
            <p:ph idx="1"/>
          </p:nvPr>
        </p:nvPicPr>
        <p:blipFill>
          <a:blip r:embed="rId2"/>
          <a:stretch>
            <a:fillRect/>
          </a:stretch>
        </p:blipFill>
        <p:spPr>
          <a:xfrm>
            <a:off x="533400" y="990600"/>
            <a:ext cx="11048999" cy="5289101"/>
          </a:xfrm>
          <a:prstGeom prst="rect">
            <a:avLst/>
          </a:prstGeom>
        </p:spPr>
      </p:pic>
    </p:spTree>
    <p:extLst>
      <p:ext uri="{BB962C8B-B14F-4D97-AF65-F5344CB8AC3E}">
        <p14:creationId xmlns:p14="http://schemas.microsoft.com/office/powerpoint/2010/main" val="40687427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6943" y="1426029"/>
            <a:ext cx="11244943" cy="4408714"/>
          </a:xfrm>
        </p:spPr>
        <p:txBody>
          <a:bodyPr>
            <a:normAutofit lnSpcReduction="10000"/>
          </a:bodyPr>
          <a:lstStyle/>
          <a:p>
            <a:pPr algn="l"/>
            <a:endParaRPr lang="en-IN" dirty="0"/>
          </a:p>
          <a:p>
            <a:pPr algn="l"/>
            <a:r>
              <a:rPr lang="en-US" dirty="0" smtClean="0"/>
              <a:t>We can make inference from the decision tree that the best decision node start from the condition that longmon&lt;=0.900.</a:t>
            </a:r>
          </a:p>
          <a:p>
            <a:pPr algn="l"/>
            <a:r>
              <a:rPr lang="en-US" dirty="0" smtClean="0"/>
              <a:t>Here chi square starts with  695.761 and p-value is 0.000 indicating that there exist significant association between churn and longmon.	</a:t>
            </a:r>
          </a:p>
          <a:p>
            <a:pPr algn="l"/>
            <a:r>
              <a:rPr lang="en-US" dirty="0" smtClean="0"/>
              <a:t>As p-value &lt;0.05 ,so Null Hypothesis is rejected. Node 0 has highest probability of 44.8%.</a:t>
            </a:r>
          </a:p>
          <a:p>
            <a:pPr algn="l"/>
            <a:r>
              <a:rPr lang="en-US" dirty="0" smtClean="0"/>
              <a:t>next optimization  and similar analysis can be drawn for tollmon followed by voice.</a:t>
            </a:r>
          </a:p>
          <a:p>
            <a:pPr algn="l"/>
            <a:r>
              <a:rPr lang="en-US" dirty="0"/>
              <a:t>chi square </a:t>
            </a:r>
            <a:r>
              <a:rPr lang="en-US" dirty="0" smtClean="0"/>
              <a:t>for </a:t>
            </a:r>
            <a:r>
              <a:rPr lang="en-US" dirty="0"/>
              <a:t>tollmon </a:t>
            </a:r>
            <a:r>
              <a:rPr lang="en-US" dirty="0" smtClean="0"/>
              <a:t> is 190.374 </a:t>
            </a:r>
            <a:r>
              <a:rPr lang="en-US" dirty="0"/>
              <a:t>and p-value is 0.000 indicating that there exist significant association between churn and tollmon</a:t>
            </a:r>
            <a:r>
              <a:rPr lang="en-US" dirty="0" smtClean="0"/>
              <a:t>.</a:t>
            </a:r>
          </a:p>
          <a:p>
            <a:pPr algn="l"/>
            <a:r>
              <a:rPr lang="en-US" dirty="0"/>
              <a:t>chi square for voice</a:t>
            </a:r>
            <a:r>
              <a:rPr lang="en-US" dirty="0" smtClean="0"/>
              <a:t>  </a:t>
            </a:r>
            <a:r>
              <a:rPr lang="en-US" dirty="0"/>
              <a:t>is </a:t>
            </a:r>
            <a:r>
              <a:rPr lang="en-US" dirty="0" smtClean="0"/>
              <a:t>130 </a:t>
            </a:r>
            <a:r>
              <a:rPr lang="en-US" dirty="0"/>
              <a:t>and p-value is 0.000 indicating that there exist significant association between churn and </a:t>
            </a:r>
            <a:r>
              <a:rPr lang="en-US" dirty="0" smtClean="0"/>
              <a:t>voice.</a:t>
            </a:r>
            <a:endParaRPr lang="en-IN" dirty="0"/>
          </a:p>
          <a:p>
            <a:pPr algn="l"/>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sp>
        <p:nvSpPr>
          <p:cNvPr id="7" name="Title 1"/>
          <p:cNvSpPr txBox="1">
            <a:spLocks/>
          </p:cNvSpPr>
          <p:nvPr/>
        </p:nvSpPr>
        <p:spPr>
          <a:xfrm>
            <a:off x="391885" y="251506"/>
            <a:ext cx="9144000" cy="4669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Arial" panose="020B0604020202020204" pitchFamily="34" charset="0"/>
                <a:ea typeface="+mj-ea"/>
                <a:cs typeface="Arial" panose="020B0604020202020204" pitchFamily="34" charset="0"/>
              </a:defRPr>
            </a:lvl1pPr>
          </a:lstStyle>
          <a:p>
            <a:r>
              <a:rPr lang="en-IN" sz="2000" dirty="0"/>
              <a:t>Decision </a:t>
            </a:r>
            <a:r>
              <a:rPr lang="en-IN" sz="2000" dirty="0" smtClean="0"/>
              <a:t>tree Testing</a:t>
            </a:r>
            <a:endParaRPr lang="en-IN" sz="2000" dirty="0"/>
          </a:p>
        </p:txBody>
      </p:sp>
    </p:spTree>
    <p:extLst>
      <p:ext uri="{BB962C8B-B14F-4D97-AF65-F5344CB8AC3E}">
        <p14:creationId xmlns:p14="http://schemas.microsoft.com/office/powerpoint/2010/main" val="40343273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sp>
        <p:nvSpPr>
          <p:cNvPr id="7" name="Title 1"/>
          <p:cNvSpPr txBox="1">
            <a:spLocks/>
          </p:cNvSpPr>
          <p:nvPr/>
        </p:nvSpPr>
        <p:spPr>
          <a:xfrm>
            <a:off x="391885" y="251506"/>
            <a:ext cx="9144000" cy="4669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Arial" panose="020B0604020202020204" pitchFamily="34" charset="0"/>
                <a:ea typeface="+mj-ea"/>
                <a:cs typeface="Arial" panose="020B0604020202020204" pitchFamily="34" charset="0"/>
              </a:defRPr>
            </a:lvl1pPr>
          </a:lstStyle>
          <a:p>
            <a:r>
              <a:rPr lang="en-IN" sz="2000" dirty="0"/>
              <a:t>Decision </a:t>
            </a:r>
            <a:r>
              <a:rPr lang="en-IN" sz="2000" dirty="0" smtClean="0"/>
              <a:t>tree TESTING </a:t>
            </a:r>
            <a:endParaRPr lang="en-IN"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944" y="957942"/>
            <a:ext cx="11462656" cy="5138058"/>
          </a:xfrm>
          <a:prstGeom prst="rect">
            <a:avLst/>
          </a:prstGeom>
        </p:spPr>
      </p:pic>
    </p:spTree>
    <p:extLst>
      <p:ext uri="{BB962C8B-B14F-4D97-AF65-F5344CB8AC3E}">
        <p14:creationId xmlns:p14="http://schemas.microsoft.com/office/powerpoint/2010/main" val="25983717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6943" y="1426029"/>
            <a:ext cx="11244943" cy="4408714"/>
          </a:xfrm>
        </p:spPr>
        <p:txBody>
          <a:bodyPr>
            <a:normAutofit/>
          </a:bodyPr>
          <a:lstStyle/>
          <a:p>
            <a:pPr algn="l"/>
            <a:endParaRPr lang="en-IN" dirty="0"/>
          </a:p>
          <a:p>
            <a:pPr algn="l"/>
            <a:r>
              <a:rPr lang="en-US" dirty="0" smtClean="0"/>
              <a:t>We can make inference from the decision tree that the second  best decision node start from the condition that longmon is between 0.900</a:t>
            </a:r>
            <a:r>
              <a:rPr lang="en-US" dirty="0"/>
              <a:t> </a:t>
            </a:r>
            <a:r>
              <a:rPr lang="en-US" dirty="0" smtClean="0"/>
              <a:t>and 1.000.</a:t>
            </a:r>
          </a:p>
          <a:p>
            <a:pPr algn="l"/>
            <a:r>
              <a:rPr lang="en-US" dirty="0" smtClean="0"/>
              <a:t>Here chi square is 200 for tollmon   and p-value is 0.000 indicating that there exist significant association between churn and tollmon.	</a:t>
            </a:r>
          </a:p>
          <a:p>
            <a:pPr algn="l"/>
            <a:r>
              <a:rPr lang="en-US" dirty="0" smtClean="0"/>
              <a:t>As p-value &lt;0.05 ,so Null Hypothesis is rejected. </a:t>
            </a:r>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sp>
        <p:nvSpPr>
          <p:cNvPr id="7" name="Title 1"/>
          <p:cNvSpPr txBox="1">
            <a:spLocks/>
          </p:cNvSpPr>
          <p:nvPr/>
        </p:nvSpPr>
        <p:spPr>
          <a:xfrm>
            <a:off x="391885" y="251506"/>
            <a:ext cx="9144000" cy="4669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Arial" panose="020B0604020202020204" pitchFamily="34" charset="0"/>
                <a:ea typeface="+mj-ea"/>
                <a:cs typeface="Arial" panose="020B0604020202020204" pitchFamily="34" charset="0"/>
              </a:defRPr>
            </a:lvl1pPr>
          </a:lstStyle>
          <a:p>
            <a:r>
              <a:rPr lang="en-IN" sz="2000" dirty="0"/>
              <a:t>Decision </a:t>
            </a:r>
            <a:r>
              <a:rPr lang="en-IN" sz="2000" dirty="0" smtClean="0"/>
              <a:t>tree Testing</a:t>
            </a:r>
            <a:endParaRPr lang="en-IN" sz="2000" dirty="0"/>
          </a:p>
        </p:txBody>
      </p:sp>
    </p:spTree>
    <p:extLst>
      <p:ext uri="{BB962C8B-B14F-4D97-AF65-F5344CB8AC3E}">
        <p14:creationId xmlns:p14="http://schemas.microsoft.com/office/powerpoint/2010/main" val="25143490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sp>
        <p:nvSpPr>
          <p:cNvPr id="7" name="Title 1"/>
          <p:cNvSpPr txBox="1">
            <a:spLocks/>
          </p:cNvSpPr>
          <p:nvPr/>
        </p:nvSpPr>
        <p:spPr>
          <a:xfrm>
            <a:off x="391885" y="251506"/>
            <a:ext cx="9144000" cy="4669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Arial" panose="020B0604020202020204" pitchFamily="34" charset="0"/>
                <a:ea typeface="+mj-ea"/>
                <a:cs typeface="Arial" panose="020B0604020202020204" pitchFamily="34" charset="0"/>
              </a:defRPr>
            </a:lvl1pPr>
          </a:lstStyle>
          <a:p>
            <a:r>
              <a:rPr lang="en-IN" sz="2000" dirty="0"/>
              <a:t>Decision </a:t>
            </a:r>
            <a:r>
              <a:rPr lang="en-IN" sz="2000" dirty="0" smtClean="0"/>
              <a:t>tree TESTING </a:t>
            </a:r>
            <a:endParaRPr lang="en-IN"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 y="1262063"/>
            <a:ext cx="11671300" cy="463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66041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6943" y="1426029"/>
            <a:ext cx="11244943" cy="4408714"/>
          </a:xfrm>
        </p:spPr>
        <p:txBody>
          <a:bodyPr>
            <a:normAutofit/>
          </a:bodyPr>
          <a:lstStyle/>
          <a:p>
            <a:pPr algn="l"/>
            <a:endParaRPr lang="en-IN" dirty="0"/>
          </a:p>
          <a:p>
            <a:pPr algn="l"/>
            <a:r>
              <a:rPr lang="en-US" dirty="0" smtClean="0"/>
              <a:t>We can make inference from the decision tree that the third best decision node start from the condition that longmon is between 4.2 and 10.0.</a:t>
            </a:r>
          </a:p>
          <a:p>
            <a:pPr algn="l"/>
            <a:r>
              <a:rPr lang="en-US" dirty="0" smtClean="0"/>
              <a:t>Here chi square is 17 for equip   and p-value is 0.000 indicating that there exist significant association between churn and </a:t>
            </a:r>
            <a:r>
              <a:rPr lang="en-US" dirty="0"/>
              <a:t>equip</a:t>
            </a:r>
            <a:r>
              <a:rPr lang="en-US" dirty="0" smtClean="0"/>
              <a:t>.	</a:t>
            </a:r>
          </a:p>
          <a:p>
            <a:pPr algn="l"/>
            <a:r>
              <a:rPr lang="en-US" dirty="0" smtClean="0"/>
              <a:t>As p-value &lt;0.05 ,so Null Hypothesis is rejected. </a:t>
            </a:r>
          </a:p>
          <a:p>
            <a:pPr algn="l"/>
            <a:r>
              <a:rPr lang="en-US" dirty="0"/>
              <a:t>Here chi square is 3</a:t>
            </a:r>
            <a:r>
              <a:rPr lang="en-US" dirty="0" smtClean="0"/>
              <a:t> </a:t>
            </a:r>
            <a:r>
              <a:rPr lang="en-US" dirty="0"/>
              <a:t>for </a:t>
            </a:r>
            <a:r>
              <a:rPr lang="en-US" dirty="0" smtClean="0"/>
              <a:t>call card   </a:t>
            </a:r>
            <a:r>
              <a:rPr lang="en-US" dirty="0"/>
              <a:t>and p-value is </a:t>
            </a:r>
            <a:r>
              <a:rPr lang="en-US" dirty="0" smtClean="0"/>
              <a:t>0.048 </a:t>
            </a:r>
            <a:r>
              <a:rPr lang="en-US" dirty="0"/>
              <a:t>indicating that there exist significant association between churn and equip.	</a:t>
            </a:r>
          </a:p>
          <a:p>
            <a:pPr algn="l"/>
            <a:r>
              <a:rPr lang="en-US" dirty="0"/>
              <a:t>As p-value &lt;0.05 ,so Null Hypothesis is rejected. </a:t>
            </a:r>
          </a:p>
          <a:p>
            <a:pPr algn="l"/>
            <a:endParaRPr lang="en-US" dirty="0" smtClean="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sp>
        <p:nvSpPr>
          <p:cNvPr id="7" name="Title 1"/>
          <p:cNvSpPr txBox="1">
            <a:spLocks/>
          </p:cNvSpPr>
          <p:nvPr/>
        </p:nvSpPr>
        <p:spPr>
          <a:xfrm>
            <a:off x="391885" y="251506"/>
            <a:ext cx="9144000" cy="4669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Arial" panose="020B0604020202020204" pitchFamily="34" charset="0"/>
                <a:ea typeface="+mj-ea"/>
                <a:cs typeface="Arial" panose="020B0604020202020204" pitchFamily="34" charset="0"/>
              </a:defRPr>
            </a:lvl1pPr>
          </a:lstStyle>
          <a:p>
            <a:r>
              <a:rPr lang="en-IN" sz="2000" dirty="0"/>
              <a:t>Decision </a:t>
            </a:r>
            <a:r>
              <a:rPr lang="en-IN" sz="2000" dirty="0" smtClean="0"/>
              <a:t>tree Testing</a:t>
            </a:r>
            <a:endParaRPr lang="en-IN" sz="2000" dirty="0"/>
          </a:p>
        </p:txBody>
      </p:sp>
    </p:spTree>
    <p:extLst>
      <p:ext uri="{BB962C8B-B14F-4D97-AF65-F5344CB8AC3E}">
        <p14:creationId xmlns:p14="http://schemas.microsoft.com/office/powerpoint/2010/main" val="25356126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2" y="190955"/>
            <a:ext cx="10515600" cy="592818"/>
          </a:xfrm>
        </p:spPr>
        <p:txBody>
          <a:bodyPr>
            <a:normAutofit fontScale="90000"/>
          </a:bodyPr>
          <a:lstStyle/>
          <a:p>
            <a:r>
              <a:rPr lang="en-IN" sz="2200" dirty="0" smtClean="0"/>
              <a:t/>
            </a:r>
            <a:br>
              <a:rPr lang="en-IN" sz="2200" dirty="0" smtClean="0"/>
            </a:br>
            <a:r>
              <a:rPr lang="en-IN" sz="2200" dirty="0" smtClean="0"/>
              <a:t>Decision </a:t>
            </a:r>
            <a:r>
              <a:rPr lang="en-IN" sz="2200" dirty="0"/>
              <a:t>tree TESTING </a:t>
            </a:r>
            <a:r>
              <a:rPr lang="en-IN" dirty="0"/>
              <a:t/>
            </a:r>
            <a:br>
              <a:rPr lang="en-IN" dirty="0"/>
            </a:br>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a:t>STATISTICAL ANALYSIS</a:t>
            </a:r>
          </a:p>
        </p:txBody>
      </p:sp>
      <p:sp>
        <p:nvSpPr>
          <p:cNvPr id="3" name="Content Placeholder 2"/>
          <p:cNvSpPr>
            <a:spLocks noGrp="1"/>
          </p:cNvSpPr>
          <p:nvPr>
            <p:ph idx="1"/>
          </p:nvPr>
        </p:nvSpPr>
        <p:spPr>
          <a:xfrm>
            <a:off x="838200" y="571500"/>
            <a:ext cx="10515600" cy="5605463"/>
          </a:xfrm>
        </p:spPr>
        <p:txBody>
          <a:bodyPr/>
          <a:lstStyle/>
          <a:p>
            <a:r>
              <a:rPr lang="en-IN" dirty="0"/>
              <a:t>Decision tree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899" y="495300"/>
            <a:ext cx="9956799" cy="5473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05049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2" y="190955"/>
            <a:ext cx="10515600" cy="592818"/>
          </a:xfrm>
        </p:spPr>
        <p:txBody>
          <a:bodyPr>
            <a:normAutofit fontScale="90000"/>
          </a:bodyPr>
          <a:lstStyle/>
          <a:p>
            <a:r>
              <a:rPr lang="en-IN" sz="2200" dirty="0" smtClean="0"/>
              <a:t/>
            </a:r>
            <a:br>
              <a:rPr lang="en-IN" sz="2200" dirty="0" smtClean="0"/>
            </a:br>
            <a:r>
              <a:rPr lang="en-IN" sz="2200" dirty="0" smtClean="0"/>
              <a:t>Decision </a:t>
            </a:r>
            <a:r>
              <a:rPr lang="en-IN" sz="2200" dirty="0"/>
              <a:t>tree TESTING </a:t>
            </a:r>
            <a:r>
              <a:rPr lang="en-IN" dirty="0"/>
              <a:t/>
            </a:r>
            <a:br>
              <a:rPr lang="en-IN" dirty="0"/>
            </a:br>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a:p>
            <a:endParaRPr lang="en-US" dirty="0"/>
          </a:p>
        </p:txBody>
      </p:sp>
      <p:sp>
        <p:nvSpPr>
          <p:cNvPr id="5" name="Footer Placeholder 4"/>
          <p:cNvSpPr>
            <a:spLocks noGrp="1"/>
          </p:cNvSpPr>
          <p:nvPr>
            <p:ph type="ftr" sz="quarter" idx="3"/>
          </p:nvPr>
        </p:nvSpPr>
        <p:spPr/>
        <p:txBody>
          <a:bodyPr/>
          <a:lstStyle/>
          <a:p>
            <a:r>
              <a:rPr lang="en-US" dirty="0"/>
              <a:t>STATISTICAL ANALYSIS</a:t>
            </a:r>
          </a:p>
        </p:txBody>
      </p:sp>
      <p:sp>
        <p:nvSpPr>
          <p:cNvPr id="7" name="Content Placeholder 6"/>
          <p:cNvSpPr>
            <a:spLocks noGrp="1"/>
          </p:cNvSpPr>
          <p:nvPr>
            <p:ph idx="1"/>
          </p:nvPr>
        </p:nvSpPr>
        <p:spPr>
          <a:xfrm>
            <a:off x="838200" y="947057"/>
            <a:ext cx="10515600" cy="5229906"/>
          </a:xfrm>
        </p:spPr>
        <p:txBody>
          <a:bodyPr/>
          <a:lstStyle/>
          <a:p>
            <a:r>
              <a:rPr lang="en-US" dirty="0" smtClean="0"/>
              <a:t>The  risk is .318.means we risk going against 31.8% if we follow the model proposed by the decision tree.</a:t>
            </a:r>
          </a:p>
          <a:p>
            <a:endParaRPr lang="en-US" dirty="0"/>
          </a:p>
          <a:p>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8225" y="2647950"/>
            <a:ext cx="2495550" cy="1562100"/>
          </a:xfrm>
          <a:prstGeom prst="rect">
            <a:avLst/>
          </a:prstGeom>
        </p:spPr>
      </p:pic>
    </p:spTree>
    <p:extLst>
      <p:ext uri="{BB962C8B-B14F-4D97-AF65-F5344CB8AC3E}">
        <p14:creationId xmlns:p14="http://schemas.microsoft.com/office/powerpoint/2010/main" val="28032991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2" y="190955"/>
            <a:ext cx="10515600" cy="592818"/>
          </a:xfrm>
        </p:spPr>
        <p:txBody>
          <a:bodyPr>
            <a:normAutofit fontScale="90000"/>
          </a:bodyPr>
          <a:lstStyle/>
          <a:p>
            <a:r>
              <a:rPr lang="en-IN" sz="2200" dirty="0" smtClean="0"/>
              <a:t/>
            </a:r>
            <a:br>
              <a:rPr lang="en-IN" sz="2200" dirty="0" smtClean="0"/>
            </a:br>
            <a:r>
              <a:rPr lang="en-IN" sz="2200" dirty="0" smtClean="0"/>
              <a:t>Decision </a:t>
            </a:r>
            <a:r>
              <a:rPr lang="en-IN" sz="2200" dirty="0"/>
              <a:t>tree TESTING </a:t>
            </a:r>
            <a:r>
              <a:rPr lang="en-IN" dirty="0"/>
              <a:t/>
            </a:r>
            <a:br>
              <a:rPr lang="en-IN" dirty="0"/>
            </a:br>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a:p>
            <a:endParaRPr lang="en-US" dirty="0"/>
          </a:p>
        </p:txBody>
      </p:sp>
      <p:sp>
        <p:nvSpPr>
          <p:cNvPr id="5" name="Footer Placeholder 4"/>
          <p:cNvSpPr>
            <a:spLocks noGrp="1"/>
          </p:cNvSpPr>
          <p:nvPr>
            <p:ph type="ftr" sz="quarter" idx="3"/>
          </p:nvPr>
        </p:nvSpPr>
        <p:spPr/>
        <p:txBody>
          <a:bodyPr/>
          <a:lstStyle/>
          <a:p>
            <a:r>
              <a:rPr lang="en-US" dirty="0"/>
              <a:t>STATISTICAL ANALYSIS</a:t>
            </a:r>
          </a:p>
        </p:txBody>
      </p:sp>
      <p:sp>
        <p:nvSpPr>
          <p:cNvPr id="7" name="Content Placeholder 6"/>
          <p:cNvSpPr>
            <a:spLocks noGrp="1"/>
          </p:cNvSpPr>
          <p:nvPr>
            <p:ph idx="1"/>
          </p:nvPr>
        </p:nvSpPr>
        <p:spPr>
          <a:xfrm>
            <a:off x="838200" y="947057"/>
            <a:ext cx="10515600" cy="5229906"/>
          </a:xfrm>
        </p:spPr>
        <p:txBody>
          <a:bodyPr/>
          <a:lstStyle/>
          <a:p>
            <a:r>
              <a:rPr lang="en-US" dirty="0" smtClean="0"/>
              <a:t>The  confusion matrix is displayed as below and we know that 68.2% is percentage of our correctness in our decision if we follow the model as proposed by the decision tree.</a:t>
            </a:r>
          </a:p>
          <a:p>
            <a:endParaRPr lang="en-US" dirty="0"/>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65601"/>
            <a:ext cx="7258050" cy="2714625"/>
          </a:xfrm>
          <a:prstGeom prst="rect">
            <a:avLst/>
          </a:prstGeom>
        </p:spPr>
      </p:pic>
    </p:spTree>
    <p:extLst>
      <p:ext uri="{BB962C8B-B14F-4D97-AF65-F5344CB8AC3E}">
        <p14:creationId xmlns:p14="http://schemas.microsoft.com/office/powerpoint/2010/main" val="1815462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801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27034850"/>
              </p:ext>
            </p:extLst>
          </p:nvPr>
        </p:nvGraphicFramePr>
        <p:xfrm>
          <a:off x="263046" y="1007763"/>
          <a:ext cx="11674258" cy="5155042"/>
        </p:xfrm>
        <a:graphic>
          <a:graphicData uri="http://schemas.openxmlformats.org/drawingml/2006/table">
            <a:tbl>
              <a:tblPr firstRow="1" bandRow="1">
                <a:tableStyleId>{5C22544A-7EE6-4342-B048-85BDC9FD1C3A}</a:tableStyleId>
              </a:tblPr>
              <a:tblGrid>
                <a:gridCol w="2670654"/>
                <a:gridCol w="9003604"/>
              </a:tblGrid>
              <a:tr h="5155042">
                <a:tc>
                  <a:txBody>
                    <a:bodyPr/>
                    <a:lstStyle/>
                    <a:p>
                      <a:pPr algn="l"/>
                      <a:r>
                        <a:rPr lang="en-IN" dirty="0" smtClean="0">
                          <a:solidFill>
                            <a:schemeClr val="tx1"/>
                          </a:solidFill>
                        </a:rPr>
                        <a:t>1)browsed to analyse-descriptive statistics-frequency</a:t>
                      </a:r>
                    </a:p>
                    <a:p>
                      <a:pPr algn="l"/>
                      <a:r>
                        <a:rPr lang="en-IN" dirty="0" smtClean="0">
                          <a:solidFill>
                            <a:schemeClr val="tx1"/>
                          </a:solidFill>
                        </a:rPr>
                        <a:t>2)Plot bar charts and pie charts  for</a:t>
                      </a:r>
                      <a:r>
                        <a:rPr lang="en-IN" baseline="0" dirty="0" smtClean="0">
                          <a:solidFill>
                            <a:schemeClr val="tx1"/>
                          </a:solidFill>
                        </a:rPr>
                        <a:t> marital</a:t>
                      </a:r>
                      <a:r>
                        <a:rPr lang="en-IN" dirty="0" smtClean="0">
                          <a:solidFill>
                            <a:schemeClr val="tx1"/>
                          </a:solidFill>
                        </a:rPr>
                        <a:t>.</a:t>
                      </a:r>
                    </a:p>
                    <a:p>
                      <a:pPr algn="l"/>
                      <a:r>
                        <a:rPr lang="en-IN" dirty="0" smtClean="0">
                          <a:solidFill>
                            <a:schemeClr val="tx1"/>
                          </a:solidFill>
                        </a:rPr>
                        <a:t>3)Percentage</a:t>
                      </a:r>
                      <a:r>
                        <a:rPr lang="en-IN" baseline="0" dirty="0" smtClean="0">
                          <a:solidFill>
                            <a:schemeClr val="tx1"/>
                          </a:solidFill>
                        </a:rPr>
                        <a:t> frequency of unmarried shown is 51.5% whereas that of married shown as 48.5%.</a:t>
                      </a:r>
                    </a:p>
                    <a:p>
                      <a:pPr algn="l"/>
                      <a:r>
                        <a:rPr lang="en-IN" baseline="0" dirty="0" smtClean="0">
                          <a:solidFill>
                            <a:schemeClr val="tx1"/>
                          </a:solidFill>
                        </a:rPr>
                        <a:t>4)We can conclude that marital status doesn’t seems to make too much of a difference.</a:t>
                      </a: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389" y="1511300"/>
            <a:ext cx="3516311"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00" y="1181100"/>
            <a:ext cx="4292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1" y="4635500"/>
            <a:ext cx="2654300"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83065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7100" y="365806"/>
            <a:ext cx="9144000" cy="554037"/>
          </a:xfrm>
        </p:spPr>
        <p:txBody>
          <a:bodyPr>
            <a:normAutofit/>
          </a:bodyPr>
          <a:lstStyle/>
          <a:p>
            <a:r>
              <a:rPr lang="en-IN" sz="2000" dirty="0"/>
              <a:t>Decision tree </a:t>
            </a:r>
            <a:r>
              <a:rPr lang="en-IN" sz="2000" dirty="0" smtClean="0"/>
              <a:t>TESTING-Correlations</a:t>
            </a:r>
            <a:endParaRPr lang="en-IN" sz="2000" dirty="0"/>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48123601"/>
              </p:ext>
            </p:extLst>
          </p:nvPr>
        </p:nvGraphicFramePr>
        <p:xfrm>
          <a:off x="809146" y="990600"/>
          <a:ext cx="11103454" cy="5193142"/>
        </p:xfrm>
        <a:graphic>
          <a:graphicData uri="http://schemas.openxmlformats.org/drawingml/2006/table">
            <a:tbl>
              <a:tblPr firstRow="1" bandRow="1">
                <a:tableStyleId>{5C22544A-7EE6-4342-B048-85BDC9FD1C3A}</a:tableStyleId>
              </a:tblPr>
              <a:tblGrid>
                <a:gridCol w="4677254"/>
                <a:gridCol w="6426200"/>
              </a:tblGrid>
              <a:tr h="5193142">
                <a:tc>
                  <a:txBody>
                    <a:bodyPr/>
                    <a:lstStyle/>
                    <a:p>
                      <a:pPr algn="l"/>
                      <a:endParaRPr lang="en-IN" sz="1600" dirty="0" smtClean="0">
                        <a:solidFill>
                          <a:schemeClr val="tx1"/>
                        </a:solidFill>
                      </a:endParaRPr>
                    </a:p>
                    <a:p>
                      <a:pPr algn="l"/>
                      <a:r>
                        <a:rPr lang="en-IN" sz="1600" dirty="0" smtClean="0">
                          <a:solidFill>
                            <a:schemeClr val="tx1"/>
                          </a:solidFill>
                        </a:rPr>
                        <a:t>1)Browsed to analyse-correlate-bivariate</a:t>
                      </a:r>
                    </a:p>
                    <a:p>
                      <a:pPr algn="l"/>
                      <a:r>
                        <a:rPr lang="en-IN" sz="1600" dirty="0" smtClean="0">
                          <a:solidFill>
                            <a:schemeClr val="tx1"/>
                          </a:solidFill>
                        </a:rPr>
                        <a:t>2)Then added Long distance last month and Toll free last month as variables to compare correlation between the two.</a:t>
                      </a:r>
                    </a:p>
                    <a:p>
                      <a:pPr algn="l"/>
                      <a:r>
                        <a:rPr lang="en-IN" sz="1600" dirty="0" smtClean="0">
                          <a:solidFill>
                            <a:schemeClr val="tx1"/>
                          </a:solidFill>
                        </a:rPr>
                        <a:t>3)Used Pearson correlation as method for determining correlation coefficients.</a:t>
                      </a:r>
                    </a:p>
                    <a:p>
                      <a:pPr algn="l"/>
                      <a:r>
                        <a:rPr lang="en-IN" sz="1600" dirty="0" smtClean="0">
                          <a:solidFill>
                            <a:schemeClr val="tx1"/>
                          </a:solidFill>
                        </a:rPr>
                        <a:t>4)Null</a:t>
                      </a:r>
                      <a:r>
                        <a:rPr lang="en-IN" sz="1600" baseline="0" dirty="0" smtClean="0">
                          <a:solidFill>
                            <a:schemeClr val="tx1"/>
                          </a:solidFill>
                        </a:rPr>
                        <a:t> Hypothesis is rejected as significant value is 0.000  which is less than 0.05 indicating that there is significant relation between  </a:t>
                      </a:r>
                      <a:r>
                        <a:rPr lang="en-IN" sz="1600" dirty="0" smtClean="0">
                          <a:solidFill>
                            <a:schemeClr val="tx1"/>
                          </a:solidFill>
                        </a:rPr>
                        <a:t>Long distance last month and Toll free last month .</a:t>
                      </a:r>
                    </a:p>
                    <a:p>
                      <a:pPr algn="l"/>
                      <a:r>
                        <a:rPr lang="en-IN" sz="1600" dirty="0" smtClean="0">
                          <a:solidFill>
                            <a:schemeClr val="tx1"/>
                          </a:solidFill>
                        </a:rPr>
                        <a:t>5)however,correlation coefficient is only .205 .As</a:t>
                      </a:r>
                      <a:r>
                        <a:rPr lang="en-IN" sz="1600" baseline="0" dirty="0" smtClean="0">
                          <a:solidFill>
                            <a:schemeClr val="tx1"/>
                          </a:solidFill>
                        </a:rPr>
                        <a:t> it is near to 0 and positive .hence, we conclude that both variables are weak positively correlated.</a:t>
                      </a:r>
                    </a:p>
                    <a:p>
                      <a:pPr algn="l"/>
                      <a:r>
                        <a:rPr lang="en-IN" sz="1600" baseline="0" dirty="0" smtClean="0">
                          <a:solidFill>
                            <a:schemeClr val="tx1"/>
                          </a:solidFill>
                        </a:rPr>
                        <a:t>6)Since they are weakly correlated and used as independent variables in our decision tree analysis to determine their relation with Target variable i.e. churn .hence, They won’t result in multi-colinearity problems in decision tree model.</a:t>
                      </a:r>
                      <a:endParaRPr lang="en-IN" sz="1600" dirty="0" smtClean="0">
                        <a:solidFill>
                          <a:schemeClr val="tx1"/>
                        </a:solidFill>
                      </a:endParaRPr>
                    </a:p>
                    <a:p>
                      <a:pPr algn="l"/>
                      <a:endParaRPr lang="en-IN" sz="1600" dirty="0">
                        <a:solidFill>
                          <a:schemeClr val="tx1"/>
                        </a:solidFill>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1688" y="1050924"/>
            <a:ext cx="4695825" cy="378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4133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0" y="0"/>
            <a:ext cx="9144000" cy="554037"/>
          </a:xfrm>
        </p:spPr>
        <p:txBody>
          <a:bodyPr>
            <a:normAutofit/>
          </a:bodyPr>
          <a:lstStyle/>
          <a:p>
            <a:r>
              <a:rPr lang="en-IN" sz="2000" dirty="0"/>
              <a:t>Decision tree TESTING-Correlations</a:t>
            </a:r>
            <a:endParaRPr lang="en-IN" sz="2000" dirty="0"/>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81883419"/>
              </p:ext>
            </p:extLst>
          </p:nvPr>
        </p:nvGraphicFramePr>
        <p:xfrm>
          <a:off x="857011" y="558481"/>
          <a:ext cx="11103454" cy="5699760"/>
        </p:xfrm>
        <a:graphic>
          <a:graphicData uri="http://schemas.openxmlformats.org/drawingml/2006/table">
            <a:tbl>
              <a:tblPr firstRow="1" bandRow="1">
                <a:tableStyleId>{5C22544A-7EE6-4342-B048-85BDC9FD1C3A}</a:tableStyleId>
              </a:tblPr>
              <a:tblGrid>
                <a:gridCol w="5248754"/>
                <a:gridCol w="5854700"/>
              </a:tblGrid>
              <a:tr h="5193142">
                <a:tc>
                  <a:txBody>
                    <a:bodyPr/>
                    <a:lstStyle/>
                    <a:p>
                      <a:pPr algn="l"/>
                      <a:endParaRPr lang="en-IN" sz="1600" dirty="0" smtClean="0">
                        <a:solidFill>
                          <a:schemeClr val="tx1"/>
                        </a:solidFill>
                      </a:endParaRPr>
                    </a:p>
                    <a:p>
                      <a:pPr algn="l"/>
                      <a:r>
                        <a:rPr lang="en-IN" sz="1600" dirty="0" smtClean="0">
                          <a:solidFill>
                            <a:schemeClr val="tx1"/>
                          </a:solidFill>
                        </a:rPr>
                        <a:t>1)Browsed to analyse-correlate-bivariate</a:t>
                      </a:r>
                    </a:p>
                    <a:p>
                      <a:pPr algn="l"/>
                      <a:r>
                        <a:rPr lang="en-IN" sz="1600" dirty="0" smtClean="0">
                          <a:solidFill>
                            <a:schemeClr val="tx1"/>
                          </a:solidFill>
                        </a:rPr>
                        <a:t>2)Then added Long distance last month and Toll free last month and voice mail as variables to compare correlation between each of</a:t>
                      </a:r>
                      <a:r>
                        <a:rPr lang="en-IN" sz="1600" baseline="0" dirty="0" smtClean="0">
                          <a:solidFill>
                            <a:schemeClr val="tx1"/>
                          </a:solidFill>
                        </a:rPr>
                        <a:t> the </a:t>
                      </a:r>
                      <a:r>
                        <a:rPr lang="en-IN" sz="1600" dirty="0" smtClean="0">
                          <a:solidFill>
                            <a:schemeClr val="tx1"/>
                          </a:solidFill>
                        </a:rPr>
                        <a:t>two</a:t>
                      </a:r>
                      <a:r>
                        <a:rPr lang="en-IN" sz="1600" baseline="0" dirty="0" smtClean="0">
                          <a:solidFill>
                            <a:schemeClr val="tx1"/>
                          </a:solidFill>
                        </a:rPr>
                        <a:t> variables.</a:t>
                      </a:r>
                      <a:endParaRPr lang="en-IN" sz="1600" dirty="0" smtClean="0">
                        <a:solidFill>
                          <a:schemeClr val="tx1"/>
                        </a:solidFill>
                      </a:endParaRPr>
                    </a:p>
                    <a:p>
                      <a:pPr algn="l"/>
                      <a:r>
                        <a:rPr lang="en-IN" sz="1600" dirty="0" smtClean="0">
                          <a:solidFill>
                            <a:schemeClr val="tx1"/>
                          </a:solidFill>
                        </a:rPr>
                        <a:t>3)Used Pearson correlation as method for determining correlation coefficients.</a:t>
                      </a:r>
                    </a:p>
                    <a:p>
                      <a:pPr algn="l"/>
                      <a:r>
                        <a:rPr lang="en-IN" sz="1600" dirty="0" smtClean="0">
                          <a:solidFill>
                            <a:schemeClr val="tx1"/>
                          </a:solidFill>
                        </a:rPr>
                        <a:t>4)however,correlation coefficient is not</a:t>
                      </a:r>
                      <a:r>
                        <a:rPr lang="en-IN" sz="1600" baseline="0" dirty="0" smtClean="0">
                          <a:solidFill>
                            <a:schemeClr val="tx1"/>
                          </a:solidFill>
                        </a:rPr>
                        <a:t> greater than 0.5 or less than -0.5 for either of the correlation coefficients mutually among three variables namely </a:t>
                      </a:r>
                      <a:r>
                        <a:rPr lang="en-IN" sz="1600" dirty="0" smtClean="0">
                          <a:solidFill>
                            <a:schemeClr val="tx1"/>
                          </a:solidFill>
                        </a:rPr>
                        <a:t> Long distance last month and Toll free last month  and voice mail.</a:t>
                      </a:r>
                      <a:endParaRPr lang="en-IN" sz="1600" baseline="0" dirty="0" smtClean="0">
                        <a:solidFill>
                          <a:schemeClr val="tx1"/>
                        </a:solidFill>
                      </a:endParaRPr>
                    </a:p>
                    <a:p>
                      <a:pPr algn="l"/>
                      <a:r>
                        <a:rPr lang="en-IN" sz="1600" baseline="0" dirty="0" smtClean="0">
                          <a:solidFill>
                            <a:schemeClr val="tx1"/>
                          </a:solidFill>
                        </a:rPr>
                        <a:t>5)Since they are weakly correlated and used as independent variables in our decision tree analysis to determine their relation with Target variable i.e. churn .hence, They won’t result in multi-colinearity problems in decision tree model.</a:t>
                      </a:r>
                    </a:p>
                    <a:p>
                      <a:pPr algn="l"/>
                      <a:r>
                        <a:rPr lang="en-IN" sz="1600" baseline="0" dirty="0" smtClean="0">
                          <a:solidFill>
                            <a:schemeClr val="tx1"/>
                          </a:solidFill>
                        </a:rPr>
                        <a:t>6)Also significant value of long distance last month versus voice mail is 0.884.since it is greater than 0.05 so NULL hypothesis is accepted indicating that there is no significant association between Long distance last month and voice mail.However,NULL hypothesis is rejected for all other remaining scenarios.</a:t>
                      </a:r>
                      <a:endParaRPr lang="en-IN" sz="1600" dirty="0" smtClean="0">
                        <a:solidFill>
                          <a:schemeClr val="tx1"/>
                        </a:solidFill>
                      </a:endParaRPr>
                    </a:p>
                    <a:p>
                      <a:pPr algn="l"/>
                      <a:endParaRPr lang="en-IN" sz="1600" dirty="0">
                        <a:solidFill>
                          <a:schemeClr val="tx1"/>
                        </a:solidFill>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238" y="1050924"/>
            <a:ext cx="5419725" cy="494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510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0" y="0"/>
            <a:ext cx="9144000" cy="554037"/>
          </a:xfrm>
        </p:spPr>
        <p:txBody>
          <a:bodyPr>
            <a:normAutofit/>
          </a:bodyPr>
          <a:lstStyle/>
          <a:p>
            <a:r>
              <a:rPr lang="en-IN" sz="2000" dirty="0"/>
              <a:t>Decision tree TESTING-Correlations</a:t>
            </a:r>
            <a:endParaRPr lang="en-IN" sz="2000" dirty="0"/>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65105016"/>
              </p:ext>
            </p:extLst>
          </p:nvPr>
        </p:nvGraphicFramePr>
        <p:xfrm>
          <a:off x="857011" y="558481"/>
          <a:ext cx="11103454" cy="5193142"/>
        </p:xfrm>
        <a:graphic>
          <a:graphicData uri="http://schemas.openxmlformats.org/drawingml/2006/table">
            <a:tbl>
              <a:tblPr firstRow="1" bandRow="1">
                <a:tableStyleId>{5C22544A-7EE6-4342-B048-85BDC9FD1C3A}</a:tableStyleId>
              </a:tblPr>
              <a:tblGrid>
                <a:gridCol w="5248754"/>
                <a:gridCol w="5854700"/>
              </a:tblGrid>
              <a:tr h="5193142">
                <a:tc>
                  <a:txBody>
                    <a:bodyPr/>
                    <a:lstStyle/>
                    <a:p>
                      <a:pPr algn="l"/>
                      <a:endParaRPr lang="en-IN" sz="1600" dirty="0" smtClean="0">
                        <a:solidFill>
                          <a:schemeClr val="tx1"/>
                        </a:solidFill>
                      </a:endParaRPr>
                    </a:p>
                    <a:p>
                      <a:pPr algn="l"/>
                      <a:r>
                        <a:rPr lang="en-IN" sz="1600" dirty="0" smtClean="0">
                          <a:solidFill>
                            <a:schemeClr val="tx1"/>
                          </a:solidFill>
                        </a:rPr>
                        <a:t>1)Browsed to analyse-correlate-bivariate</a:t>
                      </a:r>
                    </a:p>
                    <a:p>
                      <a:pPr algn="l"/>
                      <a:r>
                        <a:rPr lang="en-IN" sz="1600" dirty="0" smtClean="0">
                          <a:solidFill>
                            <a:schemeClr val="tx1"/>
                          </a:solidFill>
                        </a:rPr>
                        <a:t>2)Then added call</a:t>
                      </a:r>
                      <a:r>
                        <a:rPr lang="en-IN" sz="1600" baseline="0" dirty="0" smtClean="0">
                          <a:solidFill>
                            <a:schemeClr val="tx1"/>
                          </a:solidFill>
                        </a:rPr>
                        <a:t> card </a:t>
                      </a:r>
                      <a:r>
                        <a:rPr lang="en-IN" sz="1600" dirty="0" smtClean="0">
                          <a:solidFill>
                            <a:schemeClr val="tx1"/>
                          </a:solidFill>
                        </a:rPr>
                        <a:t>and equip</a:t>
                      </a:r>
                      <a:r>
                        <a:rPr lang="en-IN" sz="1600" baseline="0" dirty="0" smtClean="0">
                          <a:solidFill>
                            <a:schemeClr val="tx1"/>
                          </a:solidFill>
                        </a:rPr>
                        <a:t> </a:t>
                      </a:r>
                      <a:r>
                        <a:rPr lang="en-IN" sz="1600" dirty="0" smtClean="0">
                          <a:solidFill>
                            <a:schemeClr val="tx1"/>
                          </a:solidFill>
                        </a:rPr>
                        <a:t>and long</a:t>
                      </a:r>
                      <a:r>
                        <a:rPr lang="en-IN" sz="1600" baseline="0" dirty="0" smtClean="0">
                          <a:solidFill>
                            <a:schemeClr val="tx1"/>
                          </a:solidFill>
                        </a:rPr>
                        <a:t> distance last month </a:t>
                      </a:r>
                      <a:r>
                        <a:rPr lang="en-IN" sz="1600" dirty="0" smtClean="0">
                          <a:solidFill>
                            <a:schemeClr val="tx1"/>
                          </a:solidFill>
                        </a:rPr>
                        <a:t>as variables to compare correlation between each of</a:t>
                      </a:r>
                      <a:r>
                        <a:rPr lang="en-IN" sz="1600" baseline="0" dirty="0" smtClean="0">
                          <a:solidFill>
                            <a:schemeClr val="tx1"/>
                          </a:solidFill>
                        </a:rPr>
                        <a:t> the </a:t>
                      </a:r>
                      <a:r>
                        <a:rPr lang="en-IN" sz="1600" dirty="0" smtClean="0">
                          <a:solidFill>
                            <a:schemeClr val="tx1"/>
                          </a:solidFill>
                        </a:rPr>
                        <a:t>two</a:t>
                      </a:r>
                      <a:r>
                        <a:rPr lang="en-IN" sz="1600" baseline="0" dirty="0" smtClean="0">
                          <a:solidFill>
                            <a:schemeClr val="tx1"/>
                          </a:solidFill>
                        </a:rPr>
                        <a:t> variables.</a:t>
                      </a:r>
                      <a:endParaRPr lang="en-IN" sz="1600" dirty="0" smtClean="0">
                        <a:solidFill>
                          <a:schemeClr val="tx1"/>
                        </a:solidFill>
                      </a:endParaRPr>
                    </a:p>
                    <a:p>
                      <a:pPr algn="l"/>
                      <a:r>
                        <a:rPr lang="en-IN" sz="1600" dirty="0" smtClean="0">
                          <a:solidFill>
                            <a:schemeClr val="tx1"/>
                          </a:solidFill>
                        </a:rPr>
                        <a:t>3)Used Pearson correlation as method for determining correlation coefficients.</a:t>
                      </a:r>
                    </a:p>
                    <a:p>
                      <a:pPr algn="l"/>
                      <a:r>
                        <a:rPr lang="en-IN" sz="1600" dirty="0" smtClean="0">
                          <a:solidFill>
                            <a:schemeClr val="tx1"/>
                          </a:solidFill>
                        </a:rPr>
                        <a:t>4)however,correlation coefficient is not</a:t>
                      </a:r>
                      <a:r>
                        <a:rPr lang="en-IN" sz="1600" baseline="0" dirty="0" smtClean="0">
                          <a:solidFill>
                            <a:schemeClr val="tx1"/>
                          </a:solidFill>
                        </a:rPr>
                        <a:t> greater than 0.5 or less than -0.5 for either of the correlation coefficients mutually among three variables namely </a:t>
                      </a:r>
                      <a:r>
                        <a:rPr lang="en-IN" sz="1600" dirty="0" smtClean="0">
                          <a:solidFill>
                            <a:schemeClr val="tx1"/>
                          </a:solidFill>
                        </a:rPr>
                        <a:t> call</a:t>
                      </a:r>
                      <a:r>
                        <a:rPr lang="en-IN" sz="1600" baseline="0" dirty="0" smtClean="0">
                          <a:solidFill>
                            <a:schemeClr val="tx1"/>
                          </a:solidFill>
                        </a:rPr>
                        <a:t> card </a:t>
                      </a:r>
                      <a:r>
                        <a:rPr lang="en-IN" sz="1600" dirty="0" smtClean="0">
                          <a:solidFill>
                            <a:schemeClr val="tx1"/>
                          </a:solidFill>
                        </a:rPr>
                        <a:t>and equip</a:t>
                      </a:r>
                      <a:r>
                        <a:rPr lang="en-IN" sz="1600" baseline="0" dirty="0" smtClean="0">
                          <a:solidFill>
                            <a:schemeClr val="tx1"/>
                          </a:solidFill>
                        </a:rPr>
                        <a:t> </a:t>
                      </a:r>
                      <a:r>
                        <a:rPr lang="en-IN" sz="1600" dirty="0" smtClean="0">
                          <a:solidFill>
                            <a:schemeClr val="tx1"/>
                          </a:solidFill>
                        </a:rPr>
                        <a:t>and long</a:t>
                      </a:r>
                      <a:r>
                        <a:rPr lang="en-IN" sz="1600" baseline="0" dirty="0" smtClean="0">
                          <a:solidFill>
                            <a:schemeClr val="tx1"/>
                          </a:solidFill>
                        </a:rPr>
                        <a:t> distance last month .</a:t>
                      </a:r>
                    </a:p>
                    <a:p>
                      <a:pPr algn="l"/>
                      <a:r>
                        <a:rPr lang="en-IN" sz="1600" baseline="0" dirty="0" smtClean="0">
                          <a:solidFill>
                            <a:schemeClr val="tx1"/>
                          </a:solidFill>
                        </a:rPr>
                        <a:t>5)Since they are weakly correlated and used as independent variables in our decision tree analysis to determine their relation with Target variable i.e. churn . Hence, They won’t result in multi-colinearity problems in decision tree model.</a:t>
                      </a:r>
                    </a:p>
                    <a:p>
                      <a:pPr algn="l"/>
                      <a:r>
                        <a:rPr lang="en-IN" sz="1600" baseline="0" dirty="0" smtClean="0">
                          <a:solidFill>
                            <a:schemeClr val="tx1"/>
                          </a:solidFill>
                        </a:rPr>
                        <a:t>6)Also since significant value is less than 0.05 so NULL hypothesis is rejected for all scenarios indicating that there is significant association among all these variables.</a:t>
                      </a:r>
                      <a:endParaRPr lang="en-IN" sz="1600" dirty="0" smtClean="0">
                        <a:solidFill>
                          <a:schemeClr val="tx1"/>
                        </a:solidFill>
                      </a:endParaRPr>
                    </a:p>
                    <a:p>
                      <a:pPr algn="l"/>
                      <a:endParaRPr lang="en-IN" sz="1600" dirty="0">
                        <a:solidFill>
                          <a:schemeClr val="tx1"/>
                        </a:solidFill>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7600" y="784224"/>
            <a:ext cx="5610225" cy="503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42080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0" y="0"/>
            <a:ext cx="9144000" cy="554037"/>
          </a:xfrm>
        </p:spPr>
        <p:txBody>
          <a:bodyPr>
            <a:normAutofit/>
          </a:bodyPr>
          <a:lstStyle/>
          <a:p>
            <a:r>
              <a:rPr lang="en-IN" sz="2000" dirty="0" smtClean="0"/>
              <a:t>STATISTICAL MODELLING ASSIGNMENT</a:t>
            </a:r>
            <a:endParaRPr lang="en-IN" sz="2000" dirty="0"/>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09149808"/>
              </p:ext>
            </p:extLst>
          </p:nvPr>
        </p:nvGraphicFramePr>
        <p:xfrm>
          <a:off x="857011" y="558481"/>
          <a:ext cx="11103454" cy="5193142"/>
        </p:xfrm>
        <a:graphic>
          <a:graphicData uri="http://schemas.openxmlformats.org/drawingml/2006/table">
            <a:tbl>
              <a:tblPr firstRow="1" bandRow="1">
                <a:tableStyleId>{5C22544A-7EE6-4342-B048-85BDC9FD1C3A}</a:tableStyleId>
              </a:tblPr>
              <a:tblGrid>
                <a:gridCol w="5248754"/>
                <a:gridCol w="5854700"/>
              </a:tblGrid>
              <a:tr h="5193142">
                <a:tc>
                  <a:txBody>
                    <a:bodyPr/>
                    <a:lstStyle/>
                    <a:p>
                      <a:pPr lvl="0" algn="ctr"/>
                      <a:endParaRPr lang="en-IN" sz="1600" dirty="0" smtClean="0">
                        <a:solidFill>
                          <a:schemeClr val="tx1"/>
                        </a:solidFill>
                      </a:endParaRPr>
                    </a:p>
                    <a:p>
                      <a:pPr lvl="0" algn="ctr"/>
                      <a:endParaRPr lang="en-IN" sz="1600" dirty="0" smtClean="0">
                        <a:solidFill>
                          <a:schemeClr val="tx1"/>
                        </a:solidFill>
                      </a:endParaRPr>
                    </a:p>
                    <a:p>
                      <a:pPr lvl="0" algn="ctr"/>
                      <a:endParaRPr lang="en-IN" sz="1600" dirty="0" smtClean="0">
                        <a:solidFill>
                          <a:schemeClr val="tx1"/>
                        </a:solidFill>
                      </a:endParaRPr>
                    </a:p>
                    <a:p>
                      <a:pPr lvl="0" algn="ctr"/>
                      <a:endParaRPr lang="en-IN" sz="1600" dirty="0" smtClean="0">
                        <a:solidFill>
                          <a:schemeClr val="tx1"/>
                        </a:solidFill>
                      </a:endParaRPr>
                    </a:p>
                    <a:p>
                      <a:pPr lvl="0" algn="ctr"/>
                      <a:endParaRPr lang="en-IN" sz="1600" dirty="0" smtClean="0">
                        <a:solidFill>
                          <a:schemeClr val="tx1"/>
                        </a:solidFill>
                      </a:endParaRPr>
                    </a:p>
                    <a:p>
                      <a:pPr lvl="0" algn="ctr"/>
                      <a:endParaRPr lang="en-IN" sz="1600" dirty="0" smtClean="0">
                        <a:solidFill>
                          <a:schemeClr val="tx1"/>
                        </a:solidFill>
                      </a:endParaRPr>
                    </a:p>
                    <a:p>
                      <a:pPr lvl="0" algn="ctr"/>
                      <a:endParaRPr lang="en-IN" sz="1600" dirty="0" smtClean="0">
                        <a:solidFill>
                          <a:schemeClr val="tx1"/>
                        </a:solidFill>
                      </a:endParaRPr>
                    </a:p>
                    <a:p>
                      <a:pPr lvl="0" algn="ctr"/>
                      <a:r>
                        <a:rPr lang="en-IN" sz="4000" dirty="0" smtClean="0">
                          <a:solidFill>
                            <a:schemeClr val="tx1"/>
                          </a:solidFill>
                        </a:rPr>
                        <a:t>THE END </a:t>
                      </a:r>
                    </a:p>
                    <a:p>
                      <a:pPr lvl="0" algn="ctr"/>
                      <a:r>
                        <a:rPr lang="en-IN" sz="4000" dirty="0" smtClean="0">
                          <a:solidFill>
                            <a:schemeClr val="tx1"/>
                          </a:solidFill>
                        </a:rPr>
                        <a:t>THANK YOU</a:t>
                      </a:r>
                    </a:p>
                    <a:p>
                      <a:pPr lvl="0" algn="ctr"/>
                      <a:r>
                        <a:rPr lang="en-IN" sz="4000" dirty="0" smtClean="0">
                          <a:solidFill>
                            <a:schemeClr val="tx1"/>
                          </a:solidFill>
                        </a:rPr>
                        <a:t>ANAND</a:t>
                      </a:r>
                      <a:r>
                        <a:rPr lang="en-IN" sz="4000" baseline="0" dirty="0" smtClean="0">
                          <a:solidFill>
                            <a:schemeClr val="tx1"/>
                          </a:solidFill>
                        </a:rPr>
                        <a:t> MOHAN</a:t>
                      </a:r>
                      <a:endParaRPr lang="en-IN" sz="4000" dirty="0" smtClean="0">
                        <a:solidFill>
                          <a:schemeClr val="tx1"/>
                        </a:solidFill>
                      </a:endParaRPr>
                    </a:p>
                    <a:p>
                      <a:pPr lvl="0" algn="ctr"/>
                      <a:endParaRPr lang="en-IN" sz="1600" dirty="0" smtClean="0">
                        <a:solidFill>
                          <a:schemeClr val="tx1"/>
                        </a:solidFill>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spTree>
    <p:extLst>
      <p:ext uri="{BB962C8B-B14F-4D97-AF65-F5344CB8AC3E}">
        <p14:creationId xmlns:p14="http://schemas.microsoft.com/office/powerpoint/2010/main" val="3670681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801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98263193"/>
              </p:ext>
            </p:extLst>
          </p:nvPr>
        </p:nvGraphicFramePr>
        <p:xfrm>
          <a:off x="263046" y="553720"/>
          <a:ext cx="11674258" cy="5905500"/>
        </p:xfrm>
        <a:graphic>
          <a:graphicData uri="http://schemas.openxmlformats.org/drawingml/2006/table">
            <a:tbl>
              <a:tblPr firstRow="1" bandRow="1">
                <a:tableStyleId>{5C22544A-7EE6-4342-B048-85BDC9FD1C3A}</a:tableStyleId>
              </a:tblPr>
              <a:tblGrid>
                <a:gridCol w="2619854"/>
                <a:gridCol w="9054404"/>
              </a:tblGrid>
              <a:tr h="5905500">
                <a:tc>
                  <a:txBody>
                    <a:bodyPr/>
                    <a:lstStyle/>
                    <a:p>
                      <a:pPr algn="l"/>
                      <a:r>
                        <a:rPr lang="en-IN" dirty="0" smtClean="0">
                          <a:solidFill>
                            <a:schemeClr val="tx1"/>
                          </a:solidFill>
                        </a:rPr>
                        <a:t>1)browsed to analyse-descriptive statistics-frequency</a:t>
                      </a:r>
                    </a:p>
                    <a:p>
                      <a:pPr algn="l"/>
                      <a:r>
                        <a:rPr lang="en-IN" dirty="0" smtClean="0">
                          <a:solidFill>
                            <a:schemeClr val="tx1"/>
                          </a:solidFill>
                        </a:rPr>
                        <a:t>2)Plot bar charts and pie charts  for</a:t>
                      </a:r>
                      <a:r>
                        <a:rPr lang="en-IN" baseline="0" dirty="0" smtClean="0">
                          <a:solidFill>
                            <a:schemeClr val="tx1"/>
                          </a:solidFill>
                        </a:rPr>
                        <a:t> retire</a:t>
                      </a:r>
                      <a:r>
                        <a:rPr lang="en-IN" dirty="0" smtClean="0">
                          <a:solidFill>
                            <a:schemeClr val="tx1"/>
                          </a:solidFill>
                        </a:rPr>
                        <a:t>.</a:t>
                      </a:r>
                    </a:p>
                    <a:p>
                      <a:pPr algn="l"/>
                      <a:r>
                        <a:rPr lang="en-IN" dirty="0" smtClean="0">
                          <a:solidFill>
                            <a:schemeClr val="tx1"/>
                          </a:solidFill>
                        </a:rPr>
                        <a:t>3)Percentage</a:t>
                      </a:r>
                      <a:r>
                        <a:rPr lang="en-IN" baseline="0" dirty="0" smtClean="0">
                          <a:solidFill>
                            <a:schemeClr val="tx1"/>
                          </a:solidFill>
                        </a:rPr>
                        <a:t> frequency of retired shown is 4.5% whereas that of not retired shown as 95.5%.</a:t>
                      </a:r>
                    </a:p>
                    <a:p>
                      <a:pPr algn="l"/>
                      <a:r>
                        <a:rPr lang="en-IN" baseline="0" dirty="0" smtClean="0">
                          <a:solidFill>
                            <a:schemeClr val="tx1"/>
                          </a:solidFill>
                        </a:rPr>
                        <a:t>4)We can conclude that not retired has highest frequency.</a:t>
                      </a:r>
                    </a:p>
                    <a:p>
                      <a:pPr algn="l"/>
                      <a:endParaRPr lang="en-IN" dirty="0" smtClean="0">
                        <a:solidFill>
                          <a:schemeClr val="tx2"/>
                        </a:solidFill>
                      </a:endParaRPr>
                    </a:p>
                  </a:txBody>
                  <a:tcPr>
                    <a:solidFill>
                      <a:schemeClr val="accent1">
                        <a:lumMod val="40000"/>
                        <a:lumOff val="60000"/>
                      </a:schemeClr>
                    </a:solidFill>
                  </a:tcPr>
                </a:tc>
                <a:tc>
                  <a:txBody>
                    <a:bodyPr/>
                    <a:lstStyle/>
                    <a:p>
                      <a:r>
                        <a:rPr lang="en-IN" dirty="0" smtClean="0"/>
                        <a:t>V</a:t>
                      </a:r>
                      <a:endParaRPr lang="en-IN" dirty="0"/>
                    </a:p>
                  </a:txBody>
                  <a:tcPr>
                    <a:solidFill>
                      <a:schemeClr val="bg1"/>
                    </a:solidFill>
                  </a:tcPr>
                </a:tc>
              </a:tr>
            </a:tbl>
          </a:graphicData>
        </a:graphic>
      </p:graphicFrame>
      <p:sp>
        <p:nvSpPr>
          <p:cNvPr id="9" name="Title 1"/>
          <p:cNvSpPr txBox="1">
            <a:spLocks/>
          </p:cNvSpPr>
          <p:nvPr/>
        </p:nvSpPr>
        <p:spPr>
          <a:xfrm>
            <a:off x="862829" y="0"/>
            <a:ext cx="9144000" cy="5540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Arial" panose="020B0604020202020204" pitchFamily="34" charset="0"/>
                <a:ea typeface="+mj-ea"/>
                <a:cs typeface="Arial" panose="020B0604020202020204" pitchFamily="34" charset="0"/>
              </a:defRPr>
            </a:lvl1pPr>
          </a:lstStyle>
          <a:p>
            <a:r>
              <a:rPr lang="en-IN" sz="2000" dirty="0" smtClean="0"/>
              <a:t>Exploratory Data Analysis (EDA)</a:t>
            </a:r>
            <a:endParaRPr lang="en-IN"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389" y="1028700"/>
            <a:ext cx="4367212"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1801" y="1346200"/>
            <a:ext cx="3454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26" y="4319588"/>
            <a:ext cx="2441574"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9257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8800" y="3277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06835316"/>
              </p:ext>
            </p:extLst>
          </p:nvPr>
        </p:nvGraphicFramePr>
        <p:xfrm>
          <a:off x="263046" y="1007763"/>
          <a:ext cx="11865454" cy="5155042"/>
        </p:xfrm>
        <a:graphic>
          <a:graphicData uri="http://schemas.openxmlformats.org/drawingml/2006/table">
            <a:tbl>
              <a:tblPr firstRow="1" bandRow="1">
                <a:tableStyleId>{5C22544A-7EE6-4342-B048-85BDC9FD1C3A}</a:tableStyleId>
              </a:tblPr>
              <a:tblGrid>
                <a:gridCol w="2835754"/>
                <a:gridCol w="9029700"/>
              </a:tblGrid>
              <a:tr h="5155042">
                <a:tc>
                  <a:txBody>
                    <a:bodyPr/>
                    <a:lstStyle/>
                    <a:p>
                      <a:pPr algn="l"/>
                      <a:r>
                        <a:rPr lang="en-IN" dirty="0" smtClean="0">
                          <a:solidFill>
                            <a:schemeClr val="tx1"/>
                          </a:solidFill>
                        </a:rPr>
                        <a:t>1)browsed to analyse-descriptive statistics-frequency</a:t>
                      </a:r>
                    </a:p>
                    <a:p>
                      <a:pPr algn="l"/>
                      <a:r>
                        <a:rPr lang="en-IN" dirty="0" smtClean="0">
                          <a:solidFill>
                            <a:schemeClr val="tx1"/>
                          </a:solidFill>
                        </a:rPr>
                        <a:t>2)Plot bar charts and pie charts for</a:t>
                      </a:r>
                      <a:r>
                        <a:rPr lang="en-IN" baseline="0" dirty="0" smtClean="0">
                          <a:solidFill>
                            <a:schemeClr val="tx1"/>
                          </a:solidFill>
                        </a:rPr>
                        <a:t> gender</a:t>
                      </a:r>
                      <a:r>
                        <a:rPr lang="en-IN" dirty="0" smtClean="0">
                          <a:solidFill>
                            <a:schemeClr val="tx1"/>
                          </a:solidFill>
                        </a:rPr>
                        <a:t>. </a:t>
                      </a:r>
                    </a:p>
                    <a:p>
                      <a:pPr algn="l"/>
                      <a:r>
                        <a:rPr lang="en-IN" dirty="0" smtClean="0">
                          <a:solidFill>
                            <a:schemeClr val="tx1"/>
                          </a:solidFill>
                        </a:rPr>
                        <a:t>3)Percentage</a:t>
                      </a:r>
                      <a:r>
                        <a:rPr lang="en-IN" baseline="0" dirty="0" smtClean="0">
                          <a:solidFill>
                            <a:schemeClr val="tx1"/>
                          </a:solidFill>
                        </a:rPr>
                        <a:t> frequency of male shown is 48.2% whereas that of female shown as 51.8%.</a:t>
                      </a:r>
                    </a:p>
                    <a:p>
                      <a:pPr algn="l"/>
                      <a:r>
                        <a:rPr lang="en-IN" baseline="0" dirty="0" smtClean="0">
                          <a:solidFill>
                            <a:schemeClr val="tx1"/>
                          </a:solidFill>
                        </a:rPr>
                        <a:t>4)We can conclude that gender didn’t make any appreciable changes ...frequency.</a:t>
                      </a:r>
                    </a:p>
                    <a:p>
                      <a:pPr algn="l"/>
                      <a:endParaRPr lang="en-IN" dirty="0" smtClean="0">
                        <a:solidFill>
                          <a:schemeClr val="tx1"/>
                        </a:solidFill>
                      </a:endParaRP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389" y="1028700"/>
            <a:ext cx="4443412"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4301" y="1181100"/>
            <a:ext cx="3683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 y="4319588"/>
            <a:ext cx="2830513"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1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801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06206911"/>
              </p:ext>
            </p:extLst>
          </p:nvPr>
        </p:nvGraphicFramePr>
        <p:xfrm>
          <a:off x="263046" y="1007763"/>
          <a:ext cx="11674258" cy="5155042"/>
        </p:xfrm>
        <a:graphic>
          <a:graphicData uri="http://schemas.openxmlformats.org/drawingml/2006/table">
            <a:tbl>
              <a:tblPr firstRow="1" bandRow="1">
                <a:tableStyleId>{5C22544A-7EE6-4342-B048-85BDC9FD1C3A}</a:tableStyleId>
              </a:tblPr>
              <a:tblGrid>
                <a:gridCol w="4296254"/>
                <a:gridCol w="7378004"/>
              </a:tblGrid>
              <a:tr h="5155042">
                <a:tc>
                  <a:txBody>
                    <a:bodyPr/>
                    <a:lstStyle/>
                    <a:p>
                      <a:pPr algn="l"/>
                      <a:r>
                        <a:rPr lang="en-IN" dirty="0" smtClean="0">
                          <a:solidFill>
                            <a:schemeClr val="tx1"/>
                          </a:solidFill>
                        </a:rPr>
                        <a:t>1)browsed to analyse-descriptive statistics-frequency</a:t>
                      </a:r>
                    </a:p>
                    <a:p>
                      <a:pPr algn="l"/>
                      <a:r>
                        <a:rPr lang="en-IN" dirty="0" smtClean="0">
                          <a:solidFill>
                            <a:schemeClr val="tx1"/>
                          </a:solidFill>
                        </a:rPr>
                        <a:t>2)Plot bar charts and pie charts  for  level</a:t>
                      </a:r>
                      <a:r>
                        <a:rPr lang="en-IN" baseline="0" dirty="0" smtClean="0">
                          <a:solidFill>
                            <a:schemeClr val="tx1"/>
                          </a:solidFill>
                        </a:rPr>
                        <a:t> of education i.e. </a:t>
                      </a:r>
                      <a:r>
                        <a:rPr lang="en-US" baseline="0" dirty="0" smtClean="0">
                          <a:solidFill>
                            <a:schemeClr val="tx1"/>
                          </a:solidFill>
                        </a:rPr>
                        <a:t>1-Did not complete high school , 2-High school degree,  3-Some college,  4-College degree 5-Post-undergraduate degree.</a:t>
                      </a:r>
                      <a:endParaRPr lang="en-IN" dirty="0" smtClean="0">
                        <a:solidFill>
                          <a:schemeClr val="tx1"/>
                        </a:solidFill>
                      </a:endParaRPr>
                    </a:p>
                    <a:p>
                      <a:pPr algn="l"/>
                      <a:r>
                        <a:rPr lang="en-IN" dirty="0" smtClean="0">
                          <a:solidFill>
                            <a:schemeClr val="tx1"/>
                          </a:solidFill>
                        </a:rPr>
                        <a:t>3) it can be observed that</a:t>
                      </a:r>
                      <a:r>
                        <a:rPr lang="en-IN" baseline="0" dirty="0" smtClean="0">
                          <a:solidFill>
                            <a:schemeClr val="tx1"/>
                          </a:solidFill>
                        </a:rPr>
                        <a:t> frequency is up to 93.6% for 1-4.hoever,there is no significant difference between different levels of education.</a:t>
                      </a:r>
                    </a:p>
                  </a:txBody>
                  <a:tcPr>
                    <a:solidFill>
                      <a:schemeClr val="accent1">
                        <a:lumMod val="40000"/>
                        <a:lumOff val="60000"/>
                      </a:schemeClr>
                    </a:solidFill>
                  </a:tcPr>
                </a:tc>
                <a:tc>
                  <a:txBody>
                    <a:bodyPr/>
                    <a:lstStyle/>
                    <a:p>
                      <a:endParaRPr lang="en-IN" dirty="0"/>
                    </a:p>
                  </a:txBody>
                  <a:tcPr>
                    <a:solidFill>
                      <a:schemeClr val="bg1"/>
                    </a:solidFill>
                  </a:tcPr>
                </a:tc>
              </a:tr>
            </a:tbl>
          </a:graphicData>
        </a:graphic>
      </p:graphicFrame>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5976" y="1028700"/>
            <a:ext cx="3400423"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7900" y="1257300"/>
            <a:ext cx="3427413"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163" y="4076701"/>
            <a:ext cx="4181475"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1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80106"/>
            <a:ext cx="9144000" cy="554037"/>
          </a:xfrm>
        </p:spPr>
        <p:txBody>
          <a:bodyPr>
            <a:normAutofit/>
          </a:bodyPr>
          <a:lstStyle/>
          <a:p>
            <a:r>
              <a:rPr lang="en-IN" sz="2000" dirty="0"/>
              <a:t>Exploratory Data Analysis (EDA)</a:t>
            </a:r>
          </a:p>
        </p:txBody>
      </p:sp>
      <p:sp>
        <p:nvSpPr>
          <p:cNvPr id="3" name="Subtitle 2"/>
          <p:cNvSpPr>
            <a:spLocks noGrp="1"/>
          </p:cNvSpPr>
          <p:nvPr>
            <p:ph type="subTitle" idx="1"/>
          </p:nvPr>
        </p:nvSpPr>
        <p:spPr>
          <a:xfrm>
            <a:off x="576943" y="1426029"/>
            <a:ext cx="11244943"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2006950"/>
              </p:ext>
            </p:extLst>
          </p:nvPr>
        </p:nvGraphicFramePr>
        <p:xfrm>
          <a:off x="263046" y="1007763"/>
          <a:ext cx="11801954" cy="5155042"/>
        </p:xfrm>
        <a:graphic>
          <a:graphicData uri="http://schemas.openxmlformats.org/drawingml/2006/table">
            <a:tbl>
              <a:tblPr firstRow="1" bandRow="1">
                <a:tableStyleId>{5C22544A-7EE6-4342-B048-85BDC9FD1C3A}</a:tableStyleId>
              </a:tblPr>
              <a:tblGrid>
                <a:gridCol w="3610454"/>
                <a:gridCol w="8191500"/>
              </a:tblGrid>
              <a:tr h="5155042">
                <a:tc>
                  <a:txBody>
                    <a:bodyPr/>
                    <a:lstStyle/>
                    <a:p>
                      <a:pPr algn="l"/>
                      <a:r>
                        <a:rPr lang="en-IN" dirty="0" smtClean="0">
                          <a:solidFill>
                            <a:schemeClr val="tx1"/>
                          </a:solidFill>
                        </a:rPr>
                        <a:t>1)browsed to analyse-descriptive statistics-frequency</a:t>
                      </a:r>
                    </a:p>
                    <a:p>
                      <a:pPr algn="l"/>
                      <a:r>
                        <a:rPr lang="en-IN" dirty="0" smtClean="0">
                          <a:solidFill>
                            <a:schemeClr val="tx1"/>
                          </a:solidFill>
                        </a:rPr>
                        <a:t>2)Plot bar charts and pie charts  for Customer category</a:t>
                      </a:r>
                      <a:r>
                        <a:rPr lang="en-IN" baseline="0" dirty="0" smtClean="0">
                          <a:solidFill>
                            <a:schemeClr val="tx1"/>
                          </a:solidFill>
                        </a:rPr>
                        <a:t> i.e. 1-Basic service 2-E-service 3-Plus service 4-Total service.</a:t>
                      </a:r>
                      <a:endParaRPr lang="en-IN"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3)it can be observed that</a:t>
                      </a:r>
                      <a:r>
                        <a:rPr lang="en-IN" baseline="0" dirty="0" smtClean="0">
                          <a:solidFill>
                            <a:schemeClr val="tx1"/>
                          </a:solidFill>
                        </a:rPr>
                        <a:t> frequency is up to 76.4% for 1-3.hoever,there is no significant difference between different customer category.</a:t>
                      </a:r>
                      <a:endParaRPr lang="en-IN" dirty="0" smtClean="0">
                        <a:solidFill>
                          <a:schemeClr val="tx1"/>
                        </a:solidFill>
                      </a:endParaRPr>
                    </a:p>
                    <a:p>
                      <a:pPr marL="0" indent="0" algn="l">
                        <a:buFont typeface="+mj-lt"/>
                        <a:buNone/>
                      </a:pPr>
                      <a:endParaRPr lang="en-IN" dirty="0" smtClean="0">
                        <a:solidFill>
                          <a:schemeClr val="tx2"/>
                        </a:solidFill>
                      </a:endParaRPr>
                    </a:p>
                  </a:txBody>
                  <a:tcPr>
                    <a:solidFill>
                      <a:schemeClr val="accent1">
                        <a:lumMod val="40000"/>
                        <a:lumOff val="60000"/>
                      </a:schemeClr>
                    </a:solidFill>
                  </a:tcPr>
                </a:tc>
                <a:tc>
                  <a:txBody>
                    <a:bodyPr/>
                    <a:lstStyle/>
                    <a:p>
                      <a:r>
                        <a:rPr lang="en-IN" dirty="0" smtClean="0"/>
                        <a:t>\ </a:t>
                      </a:r>
                      <a:endParaRPr lang="en-IN" dirty="0"/>
                    </a:p>
                  </a:txBody>
                  <a:tcPr>
                    <a:solidFill>
                      <a:schemeClr val="bg1"/>
                    </a:solidFill>
                  </a:tcPr>
                </a:tc>
              </a:tr>
            </a:tbl>
          </a:graphicData>
        </a:graphic>
      </p:graphicFrame>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700" y="1028700"/>
            <a:ext cx="4876801"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2" y="4289425"/>
            <a:ext cx="3557587"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8900" y="1270000"/>
            <a:ext cx="2944813"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1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3134</TotalTime>
  <Words>3950</Words>
  <Application>Microsoft Office PowerPoint</Application>
  <PresentationFormat>Custom</PresentationFormat>
  <Paragraphs>460</Paragraphs>
  <Slides>53</Slides>
  <Notes>2</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NULL HYPOTHESIS TESTING </vt:lpstr>
      <vt:lpstr>PowerPoint Presentation</vt:lpstr>
      <vt:lpstr>PowerPoint Presentation</vt:lpstr>
      <vt:lpstr>NULL HYPOTHESIS TESTING </vt:lpstr>
      <vt:lpstr>PowerPoint Presentation</vt:lpstr>
      <vt:lpstr>NULL HYPOTHESIS TESTING </vt:lpstr>
      <vt:lpstr>PowerPoint Presentation</vt:lpstr>
      <vt:lpstr>NULL HYPOTHESIS TESTING </vt:lpstr>
      <vt:lpstr>PowerPoint Presentation</vt:lpstr>
      <vt:lpstr>PowerPoint Presentation</vt:lpstr>
      <vt:lpstr> Decision tree TESTING  </vt:lpstr>
      <vt:lpstr>PowerPoint Presentation</vt:lpstr>
      <vt:lpstr>PowerPoint Presentation</vt:lpstr>
      <vt:lpstr>PowerPoint Presentation</vt:lpstr>
      <vt:lpstr>PowerPoint Presentation</vt:lpstr>
      <vt:lpstr>PowerPoint Presentation</vt:lpstr>
      <vt:lpstr> Decision tree TESTING  </vt:lpstr>
      <vt:lpstr> Decision tree TESTING  </vt:lpstr>
      <vt:lpstr> Decision tree TESTING  </vt:lpstr>
      <vt:lpstr>Decision tree TESTING-Correlations</vt:lpstr>
      <vt:lpstr>Decision tree TESTING-Correlations</vt:lpstr>
      <vt:lpstr>Decision tree TESTING-Correlations</vt:lpstr>
      <vt:lpstr>STATISTICAL MODELLING ASSIGNMENT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Anand</cp:lastModifiedBy>
  <cp:revision>568</cp:revision>
  <dcterms:created xsi:type="dcterms:W3CDTF">2016-03-16T11:15:40Z</dcterms:created>
  <dcterms:modified xsi:type="dcterms:W3CDTF">2019-12-18T16:59:24Z</dcterms:modified>
</cp:coreProperties>
</file>