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57" r:id="rId4"/>
    <p:sldId id="258" r:id="rId5"/>
    <p:sldId id="259" r:id="rId6"/>
    <p:sldId id="263" r:id="rId7"/>
    <p:sldId id="264" r:id="rId8"/>
    <p:sldId id="265" r:id="rId9"/>
    <p:sldId id="266" r:id="rId10"/>
    <p:sldId id="267" r:id="rId11"/>
    <p:sldId id="278" r:id="rId12"/>
    <p:sldId id="279" r:id="rId13"/>
    <p:sldId id="280" r:id="rId14"/>
    <p:sldId id="281" r:id="rId15"/>
    <p:sldId id="282" r:id="rId16"/>
    <p:sldId id="284" r:id="rId17"/>
    <p:sldId id="285" r:id="rId18"/>
    <p:sldId id="292" r:id="rId19"/>
    <p:sldId id="293" r:id="rId20"/>
    <p:sldId id="294" r:id="rId21"/>
    <p:sldId id="295" r:id="rId22"/>
    <p:sldId id="296" r:id="rId23"/>
    <p:sldId id="286" r:id="rId24"/>
    <p:sldId id="287" r:id="rId25"/>
    <p:sldId id="288" r:id="rId26"/>
    <p:sldId id="289" r:id="rId27"/>
    <p:sldId id="291" r:id="rId28"/>
    <p:sldId id="301" r:id="rId29"/>
    <p:sldId id="302" r:id="rId30"/>
    <p:sldId id="303" r:id="rId31"/>
    <p:sldId id="304" r:id="rId32"/>
    <p:sldId id="305" r:id="rId33"/>
    <p:sldId id="306" r:id="rId34"/>
    <p:sldId id="297" r:id="rId35"/>
    <p:sldId id="298"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4875" autoAdjust="0"/>
  </p:normalViewPr>
  <p:slideViewPr>
    <p:cSldViewPr>
      <p:cViewPr varScale="1">
        <p:scale>
          <a:sx n="62" d="100"/>
          <a:sy n="62" d="100"/>
        </p:scale>
        <p:origin x="-16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1C0BF0-2F1F-4BA2-88E4-A4BB8734E3D6}" type="datetimeFigureOut">
              <a:rPr lang="en-IN" smtClean="0"/>
              <a:t>28-12-2019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530EE-462F-4CD6-B514-72C2EB98DB8A}" type="slidenum">
              <a:rPr lang="en-IN" smtClean="0"/>
              <a:t>‹#›</a:t>
            </a:fld>
            <a:endParaRPr lang="en-IN" dirty="0"/>
          </a:p>
        </p:txBody>
      </p:sp>
    </p:spTree>
    <p:extLst>
      <p:ext uri="{BB962C8B-B14F-4D97-AF65-F5344CB8AC3E}">
        <p14:creationId xmlns:p14="http://schemas.microsoft.com/office/powerpoint/2010/main" val="281646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912100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998668-19AC-4E17-8A62-7ABDD247971A}"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9113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218237"/>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10"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1204591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6893684" y="92974"/>
            <a:ext cx="2194751"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9"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1844012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8"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3803222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6893684" y="92974"/>
            <a:ext cx="2194751"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10"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261225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6893684" y="92974"/>
            <a:ext cx="2194751"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12" name="Footer Placeholder 4"/>
          <p:cNvSpPr>
            <a:spLocks noGrp="1"/>
          </p:cNvSpPr>
          <p:nvPr>
            <p:ph type="ftr" sz="quarter" idx="11"/>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111831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6893684" y="92974"/>
            <a:ext cx="2194751"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218237"/>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8"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35314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893684" y="92974"/>
            <a:ext cx="2194751"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7"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1022832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33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9"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3377662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17848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628650" y="6365944"/>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solidFill>
                  <a:prstClr val="white"/>
                </a:solidFill>
              </a:rPr>
              <a:pPr/>
              <a:t>12/28/2019</a:t>
            </a:fld>
            <a:endParaRPr lang="en-US" dirty="0">
              <a:solidFill>
                <a:prstClr val="white"/>
              </a:solidFill>
            </a:endParaRPr>
          </a:p>
        </p:txBody>
      </p:sp>
      <p:sp>
        <p:nvSpPr>
          <p:cNvPr id="14" name="Footer Placeholder 4"/>
          <p:cNvSpPr>
            <a:spLocks noGrp="1"/>
          </p:cNvSpPr>
          <p:nvPr>
            <p:ph type="ftr" sz="quarter" idx="3"/>
          </p:nvPr>
        </p:nvSpPr>
        <p:spPr>
          <a:xfrm>
            <a:off x="5429250" y="6383890"/>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solidFill>
                  <a:prstClr val="white"/>
                </a:solidFill>
              </a:rPr>
              <a:t>HR Analytics for Building Competency</a:t>
            </a:r>
          </a:p>
        </p:txBody>
      </p:sp>
    </p:spTree>
    <p:extLst>
      <p:ext uri="{BB962C8B-B14F-4D97-AF65-F5344CB8AC3E}">
        <p14:creationId xmlns:p14="http://schemas.microsoft.com/office/powerpoint/2010/main" val="2709949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204985"/>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628650" y="6339440"/>
            <a:ext cx="20574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28-12-2019</a:t>
            </a:r>
            <a:endParaRPr lang="en-US" dirty="0">
              <a:solidFill>
                <a:prstClr val="white"/>
              </a:solidFill>
            </a:endParaRPr>
          </a:p>
        </p:txBody>
      </p:sp>
      <p:sp>
        <p:nvSpPr>
          <p:cNvPr id="8" name="Footer Placeholder 4"/>
          <p:cNvSpPr>
            <a:spLocks noGrp="1"/>
          </p:cNvSpPr>
          <p:nvPr>
            <p:ph type="ftr" sz="quarter" idx="3"/>
          </p:nvPr>
        </p:nvSpPr>
        <p:spPr>
          <a:xfrm>
            <a:off x="5429250" y="6357386"/>
            <a:ext cx="30861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10025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12/28/2019</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6231489"/>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628650" y="6339440"/>
            <a:ext cx="20574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solidFill>
                  <a:prstClr val="white"/>
                </a:solidFill>
              </a:rPr>
              <a:pPr/>
              <a:t>12/28/2019</a:t>
            </a:fld>
            <a:endParaRPr lang="en-US" dirty="0">
              <a:solidFill>
                <a:prstClr val="white"/>
              </a:solidFill>
            </a:endParaRPr>
          </a:p>
        </p:txBody>
      </p:sp>
      <p:sp>
        <p:nvSpPr>
          <p:cNvPr id="7" name="Footer Placeholder 4"/>
          <p:cNvSpPr>
            <a:spLocks noGrp="1"/>
          </p:cNvSpPr>
          <p:nvPr>
            <p:ph type="ftr" sz="quarter" idx="3"/>
          </p:nvPr>
        </p:nvSpPr>
        <p:spPr>
          <a:xfrm>
            <a:off x="5429250" y="6357386"/>
            <a:ext cx="30861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dirty="0">
                <a:solidFill>
                  <a:prstClr val="white"/>
                </a:solidFill>
              </a:rPr>
              <a:t>HR Analytics for Building Competency</a:t>
            </a:r>
          </a:p>
        </p:txBody>
      </p:sp>
      <p:pic>
        <p:nvPicPr>
          <p:cNvPr id="11" name="Picture 10"/>
          <p:cNvPicPr>
            <a:picLocks noChangeAspect="1"/>
          </p:cNvPicPr>
          <p:nvPr userDrawn="1"/>
        </p:nvPicPr>
        <p:blipFill>
          <a:blip r:embed="rId14"/>
          <a:stretch>
            <a:fillRect/>
          </a:stretch>
        </p:blipFill>
        <p:spPr>
          <a:xfrm>
            <a:off x="6893684" y="92974"/>
            <a:ext cx="2194751" cy="780356"/>
          </a:xfrm>
          <a:prstGeom prst="rect">
            <a:avLst/>
          </a:prstGeom>
        </p:spPr>
      </p:pic>
    </p:spTree>
    <p:extLst>
      <p:ext uri="{BB962C8B-B14F-4D97-AF65-F5344CB8AC3E}">
        <p14:creationId xmlns:p14="http://schemas.microsoft.com/office/powerpoint/2010/main" val="16874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1.bin"/><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(EDA)</a:t>
            </a:r>
            <a:endParaRPr lang="en-IN" dirty="0"/>
          </a:p>
        </p:txBody>
      </p:sp>
      <p:sp>
        <p:nvSpPr>
          <p:cNvPr id="3" name="Subtitle 2"/>
          <p:cNvSpPr>
            <a:spLocks noGrp="1"/>
          </p:cNvSpPr>
          <p:nvPr>
            <p:ph type="body" idx="1"/>
          </p:nvPr>
        </p:nvSpPr>
        <p:spPr/>
        <p:txBody>
          <a:bodyPr/>
          <a:lstStyle/>
          <a:p>
            <a:endParaRPr lang="en-IN" dirty="0" smtClean="0"/>
          </a:p>
          <a:p>
            <a:endParaRPr lang="en-IN" dirty="0" smtClean="0"/>
          </a:p>
          <a:p>
            <a:endParaRPr lang="en-IN" dirty="0"/>
          </a:p>
        </p:txBody>
      </p:sp>
      <p:sp>
        <p:nvSpPr>
          <p:cNvPr id="4" name="Date Placeholder 3"/>
          <p:cNvSpPr>
            <a:spLocks noGrp="1"/>
          </p:cNvSpPr>
          <p:nvPr>
            <p:ph type="dt" sz="half" idx="2"/>
          </p:nvPr>
        </p:nvSpPr>
        <p:spPr/>
        <p:txBody>
          <a:bodyPr/>
          <a:lstStyle/>
          <a:p>
            <a:r>
              <a:rPr lang="en-US" dirty="0">
                <a:solidFill>
                  <a:prstClr val="white"/>
                </a:solidFill>
              </a:rPr>
              <a:t>2</a:t>
            </a:r>
            <a:r>
              <a:rPr lang="en-US" dirty="0" smtClean="0">
                <a:solidFill>
                  <a:prstClr val="white"/>
                </a:solidFill>
              </a:rPr>
              <a:t>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824949484"/>
              </p:ext>
            </p:extLst>
          </p:nvPr>
        </p:nvGraphicFramePr>
        <p:xfrm>
          <a:off x="213676" y="1002291"/>
          <a:ext cx="8755694" cy="5273040"/>
        </p:xfrm>
        <a:graphic>
          <a:graphicData uri="http://schemas.openxmlformats.org/drawingml/2006/table">
            <a:tbl>
              <a:tblPr firstRow="1" bandRow="1">
                <a:tableStyleId>{5C22544A-7EE6-4342-B048-85BDC9FD1C3A}</a:tableStyleId>
              </a:tblPr>
              <a:tblGrid>
                <a:gridCol w="4377847"/>
                <a:gridCol w="4377847"/>
              </a:tblGrid>
              <a:tr h="5073042">
                <a:tc>
                  <a:txBody>
                    <a:bodyPr/>
                    <a:lstStyle/>
                    <a:p>
                      <a:pPr marL="342900" indent="-342900" algn="l">
                        <a:buFont typeface="+mj-lt"/>
                        <a:buAutoNum type="arabicPeriod"/>
                      </a:pPr>
                      <a:r>
                        <a:rPr lang="en-IN" sz="1400" dirty="0" smtClean="0">
                          <a:solidFill>
                            <a:schemeClr val="tx1"/>
                          </a:solidFill>
                          <a:latin typeface="Times New Roman" pitchFamily="18" charset="0"/>
                          <a:cs typeface="Times New Roman" pitchFamily="18" charset="0"/>
                        </a:rPr>
                        <a:t>Opened file telco_missing.sav in IBM-SPSS STATISTISCS 24 app.</a:t>
                      </a:r>
                    </a:p>
                    <a:p>
                      <a:pPr marL="342900" indent="-342900" algn="l">
                        <a:buFont typeface="+mj-lt"/>
                        <a:buAutoNum type="arabicPeriod"/>
                      </a:pPr>
                      <a:endParaRPr lang="en-IN" sz="1400" dirty="0" smtClean="0">
                        <a:solidFill>
                          <a:schemeClr val="tx1"/>
                        </a:solidFill>
                        <a:latin typeface="Times New Roman" pitchFamily="18" charset="0"/>
                        <a:cs typeface="Times New Roman" pitchFamily="18" charset="0"/>
                      </a:endParaRPr>
                    </a:p>
                    <a:p>
                      <a:pPr marL="342900" indent="-342900" algn="l">
                        <a:buFont typeface="+mj-lt"/>
                        <a:buAutoNum type="arabicPeriod"/>
                      </a:pPr>
                      <a:r>
                        <a:rPr lang="en-IN" sz="1400" dirty="0" smtClean="0">
                          <a:solidFill>
                            <a:schemeClr val="tx1"/>
                          </a:solidFill>
                          <a:latin typeface="Times New Roman" pitchFamily="18" charset="0"/>
                          <a:cs typeface="Times New Roman" pitchFamily="18" charset="0"/>
                        </a:rPr>
                        <a:t>browsed to analyse-descriptive statistics-frequency</a:t>
                      </a:r>
                    </a:p>
                    <a:p>
                      <a:pPr marL="342900" indent="-342900" algn="l">
                        <a:buFont typeface="+mj-lt"/>
                        <a:buAutoNum type="arabicPeriod"/>
                      </a:pPr>
                      <a:endParaRPr lang="en-IN" sz="1400" dirty="0" smtClean="0">
                        <a:solidFill>
                          <a:schemeClr val="tx1"/>
                        </a:solidFill>
                        <a:latin typeface="Times New Roman" pitchFamily="18" charset="0"/>
                        <a:cs typeface="Times New Roman" pitchFamily="18" charset="0"/>
                      </a:endParaRPr>
                    </a:p>
                    <a:p>
                      <a:pPr marL="342900" indent="-342900" algn="l">
                        <a:buFont typeface="+mj-lt"/>
                        <a:buAutoNum type="arabicPeriod"/>
                      </a:pPr>
                      <a:r>
                        <a:rPr lang="en-IN" sz="1400" dirty="0" smtClean="0">
                          <a:solidFill>
                            <a:schemeClr val="tx1"/>
                          </a:solidFill>
                          <a:latin typeface="Times New Roman" pitchFamily="18" charset="0"/>
                          <a:cs typeface="Times New Roman" pitchFamily="18" charset="0"/>
                        </a:rPr>
                        <a:t>Added all variables in spss to find sample size and missing cases for all variables.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1"/>
                          </a:solidFill>
                          <a:latin typeface="Times New Roman" pitchFamily="18" charset="0"/>
                          <a:cs typeface="Times New Roman" pitchFamily="18" charset="0"/>
                        </a:rPr>
                        <a:t>The</a:t>
                      </a:r>
                      <a:r>
                        <a:rPr lang="en-US" sz="1400" baseline="0" dirty="0" smtClean="0">
                          <a:solidFill>
                            <a:schemeClr val="tx1"/>
                          </a:solidFill>
                          <a:latin typeface="Times New Roman" pitchFamily="18" charset="0"/>
                          <a:cs typeface="Times New Roman" pitchFamily="18" charset="0"/>
                        </a:rPr>
                        <a:t> tables in the right </a:t>
                      </a:r>
                      <a:r>
                        <a:rPr lang="en-US" sz="1400" dirty="0" smtClean="0">
                          <a:solidFill>
                            <a:schemeClr val="tx1"/>
                          </a:solidFill>
                          <a:latin typeface="Times New Roman" pitchFamily="18" charset="0"/>
                          <a:cs typeface="Times New Roman" pitchFamily="18" charset="0"/>
                        </a:rPr>
                        <a:t> summarizes</a:t>
                      </a:r>
                      <a:r>
                        <a:rPr lang="en-US" sz="1400" baseline="0" dirty="0" smtClean="0">
                          <a:solidFill>
                            <a:schemeClr val="tx1"/>
                          </a:solidFill>
                          <a:latin typeface="Times New Roman" pitchFamily="18" charset="0"/>
                          <a:cs typeface="Times New Roman" pitchFamily="18" charset="0"/>
                        </a:rPr>
                        <a:t> the</a:t>
                      </a:r>
                      <a:r>
                        <a:rPr lang="en-US" sz="1400" dirty="0" smtClean="0">
                          <a:solidFill>
                            <a:schemeClr val="tx1"/>
                          </a:solidFill>
                          <a:latin typeface="Times New Roman" pitchFamily="18" charset="0"/>
                          <a:cs typeface="Times New Roman" pitchFamily="18" charset="0"/>
                        </a:rPr>
                        <a:t> observation made regarding sample size and missing cases for all variables.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1"/>
                          </a:solidFill>
                          <a:latin typeface="Times New Roman" pitchFamily="18" charset="0"/>
                          <a:cs typeface="Times New Roman" pitchFamily="18" charset="0"/>
                        </a:rPr>
                        <a:t>11 variables are scalar</a:t>
                      </a:r>
                      <a:r>
                        <a:rPr lang="en-US" sz="1400" baseline="0" dirty="0" smtClean="0">
                          <a:solidFill>
                            <a:schemeClr val="tx1"/>
                          </a:solidFill>
                          <a:latin typeface="Times New Roman" pitchFamily="18" charset="0"/>
                          <a:cs typeface="Times New Roman" pitchFamily="18" charset="0"/>
                        </a:rPr>
                        <a:t> variables namely </a:t>
                      </a:r>
                      <a:r>
                        <a:rPr lang="en-US" sz="1400" dirty="0" smtClean="0">
                          <a:solidFill>
                            <a:schemeClr val="tx1"/>
                          </a:solidFill>
                          <a:latin typeface="Times New Roman" pitchFamily="18" charset="0"/>
                          <a:cs typeface="Times New Roman" pitchFamily="18" charset="0"/>
                        </a:rPr>
                        <a:t>tenure,age,address,income,employ,reside,Long distance last month, Toll free last month, Equipment last month,cardmon,Wireless last month.</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1"/>
                          </a:solidFill>
                          <a:latin typeface="Times New Roman" pitchFamily="18" charset="0"/>
                          <a:cs typeface="Times New Roman" pitchFamily="18" charset="0"/>
                        </a:rPr>
                        <a:t>16 variables are Nominal</a:t>
                      </a:r>
                      <a:r>
                        <a:rPr lang="en-US" sz="1400" baseline="0" dirty="0" smtClean="0">
                          <a:solidFill>
                            <a:schemeClr val="tx1"/>
                          </a:solidFill>
                          <a:latin typeface="Times New Roman" pitchFamily="18" charset="0"/>
                          <a:cs typeface="Times New Roman" pitchFamily="18" charset="0"/>
                        </a:rPr>
                        <a:t> variables namely </a:t>
                      </a:r>
                      <a:r>
                        <a:rPr lang="en-US" sz="1400" dirty="0" smtClean="0">
                          <a:solidFill>
                            <a:schemeClr val="tx1"/>
                          </a:solidFill>
                          <a:latin typeface="Times New Roman" pitchFamily="18" charset="0"/>
                          <a:cs typeface="Times New Roman" pitchFamily="18" charset="0"/>
                        </a:rPr>
                        <a:t>marital,retire,gender,tollfree,Equipment rental,Calling card service,Wireless service,Multiple lines, Voice mail, Paging service,internet,Caller ID, Call waiting, Call forwarding,3-way calling, Electronic billing.</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dirty="0" smtClean="0">
                          <a:solidFill>
                            <a:schemeClr val="tx1"/>
                          </a:solidFill>
                          <a:latin typeface="Times New Roman" pitchFamily="18" charset="0"/>
                          <a:cs typeface="Times New Roman" pitchFamily="18" charset="0"/>
                        </a:rPr>
                        <a:t>2 variables are Ordinal Variables namely Level of education</a:t>
                      </a:r>
                      <a:r>
                        <a:rPr lang="en-US" sz="1400" baseline="0" dirty="0" smtClean="0">
                          <a:solidFill>
                            <a:schemeClr val="tx1"/>
                          </a:solidFill>
                          <a:latin typeface="Times New Roman" pitchFamily="18" charset="0"/>
                          <a:cs typeface="Times New Roman" pitchFamily="18" charset="0"/>
                        </a:rPr>
                        <a:t> and </a:t>
                      </a:r>
                      <a:r>
                        <a:rPr lang="en-US" sz="1400" dirty="0" smtClean="0">
                          <a:solidFill>
                            <a:schemeClr val="tx1"/>
                          </a:solidFill>
                          <a:latin typeface="Times New Roman" pitchFamily="18" charset="0"/>
                          <a:cs typeface="Times New Roman" pitchFamily="18" charset="0"/>
                        </a:rPr>
                        <a:t>Customer category.</a:t>
                      </a:r>
                    </a:p>
                    <a:p>
                      <a:pPr algn="l"/>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635" y="1102290"/>
            <a:ext cx="2216972" cy="5073042"/>
          </a:xfrm>
          <a:prstGeom prst="rect">
            <a:avLst/>
          </a:prstGeom>
        </p:spPr>
      </p:pic>
      <p:pic>
        <p:nvPicPr>
          <p:cNvPr id="2052" name="Picture 4" descr="C:\Users\Anand\Pictures\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6264" y="1102291"/>
            <a:ext cx="1993106" cy="507304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85800" y="480109"/>
            <a:ext cx="6858000" cy="554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r>
              <a:rPr lang="en-IN" sz="2000" dirty="0" smtClean="0">
                <a:solidFill>
                  <a:prstClr val="black"/>
                </a:solidFill>
              </a:rPr>
              <a:t>Exploring sample size and missing values</a:t>
            </a:r>
            <a:endParaRPr lang="en-IN" sz="2000" dirty="0">
              <a:solidFill>
                <a:prstClr val="black"/>
              </a:solidFill>
            </a:endParaRPr>
          </a:p>
        </p:txBody>
      </p:sp>
    </p:spTree>
    <p:extLst>
      <p:ext uri="{BB962C8B-B14F-4D97-AF65-F5344CB8AC3E}">
        <p14:creationId xmlns:p14="http://schemas.microsoft.com/office/powerpoint/2010/main" val="1518147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625474"/>
          </a:xfrm>
        </p:spPr>
        <p:txBody>
          <a:bodyPr>
            <a:normAutofit/>
          </a:bodyPr>
          <a:lstStyle/>
          <a:p>
            <a:r>
              <a:rPr lang="en-US" sz="2000" dirty="0" smtClean="0"/>
              <a:t>Building Binary Logistic </a:t>
            </a:r>
            <a:r>
              <a:rPr lang="en-US" sz="2000" dirty="0"/>
              <a:t>Regression </a:t>
            </a:r>
            <a:r>
              <a:rPr lang="en-US" sz="2000" dirty="0" smtClean="0"/>
              <a:t>Model</a:t>
            </a:r>
            <a:endParaRPr lang="en-IN" sz="2000" dirty="0"/>
          </a:p>
        </p:txBody>
      </p:sp>
      <p:sp>
        <p:nvSpPr>
          <p:cNvPr id="3" name="Content Placeholder 2"/>
          <p:cNvSpPr>
            <a:spLocks noGrp="1"/>
          </p:cNvSpPr>
          <p:nvPr>
            <p:ph idx="1"/>
          </p:nvPr>
        </p:nvSpPr>
        <p:spPr>
          <a:xfrm>
            <a:off x="628650" y="762000"/>
            <a:ext cx="8134350" cy="5029201"/>
          </a:xfrm>
        </p:spPr>
        <p:style>
          <a:lnRef idx="1">
            <a:schemeClr val="accent1"/>
          </a:lnRef>
          <a:fillRef idx="2">
            <a:schemeClr val="accent1"/>
          </a:fillRef>
          <a:effectRef idx="1">
            <a:schemeClr val="accent1"/>
          </a:effectRef>
          <a:fontRef idx="minor">
            <a:schemeClr val="dk1"/>
          </a:fontRef>
        </p:style>
        <p:txBody>
          <a:bodyPr>
            <a:noAutofit/>
          </a:bodyPr>
          <a:lstStyle/>
          <a:p>
            <a:pPr marL="342900" indent="-342900">
              <a:buFont typeface="+mj-lt"/>
              <a:buAutoNum type="arabicPeriod"/>
            </a:pPr>
            <a:r>
              <a:rPr lang="en-US" sz="1800" dirty="0">
                <a:solidFill>
                  <a:schemeClr val="tx1"/>
                </a:solidFill>
              </a:rPr>
              <a:t>Opened file telco_missing.sav in IBM-SPSS STATISTISCS 24 app</a:t>
            </a:r>
            <a:r>
              <a:rPr lang="en-US" sz="1800" dirty="0" smtClean="0">
                <a:solidFill>
                  <a:schemeClr val="tx1"/>
                </a:solidFill>
              </a:rPr>
              <a:t>.</a:t>
            </a:r>
            <a:endParaRPr lang="en-US" sz="1800" dirty="0">
              <a:solidFill>
                <a:schemeClr val="tx1"/>
              </a:solidFill>
            </a:endParaRPr>
          </a:p>
          <a:p>
            <a:pPr marL="342900" indent="-342900">
              <a:buFont typeface="+mj-lt"/>
              <a:buAutoNum type="arabicPeriod"/>
            </a:pPr>
            <a:r>
              <a:rPr lang="en-US" sz="1800" dirty="0">
                <a:solidFill>
                  <a:schemeClr val="tx1"/>
                </a:solidFill>
              </a:rPr>
              <a:t>As per the dataset, we have  29 independent variables  and we need to use Binary Logistic Regression to decide the relationship between Target Variable i.e. churn and the independent variables.</a:t>
            </a:r>
          </a:p>
          <a:p>
            <a:pPr marL="342900" indent="-342900">
              <a:buFont typeface="+mj-lt"/>
              <a:buAutoNum type="arabicPeriod"/>
            </a:pPr>
            <a:r>
              <a:rPr lang="en-US" sz="1800" dirty="0">
                <a:solidFill>
                  <a:schemeClr val="tx1"/>
                </a:solidFill>
              </a:rPr>
              <a:t>11 variables are scalar variables namely tenure</a:t>
            </a:r>
            <a:r>
              <a:rPr lang="en-US" sz="1800" dirty="0" smtClean="0">
                <a:solidFill>
                  <a:schemeClr val="tx1"/>
                </a:solidFill>
              </a:rPr>
              <a:t>, age, address, income, employ,reside,Long </a:t>
            </a:r>
            <a:r>
              <a:rPr lang="en-US" sz="1800" dirty="0">
                <a:solidFill>
                  <a:schemeClr val="tx1"/>
                </a:solidFill>
              </a:rPr>
              <a:t>distance last month, Toll free last month, Equipment last month, cardmon, Wireless last month.</a:t>
            </a:r>
          </a:p>
          <a:p>
            <a:pPr marL="342900" indent="-342900">
              <a:buFont typeface="+mj-lt"/>
              <a:buAutoNum type="arabicPeriod"/>
            </a:pPr>
            <a:r>
              <a:rPr lang="en-US" sz="1800" dirty="0">
                <a:solidFill>
                  <a:schemeClr val="tx1"/>
                </a:solidFill>
              </a:rPr>
              <a:t>16 variables are Nominal variables namely marital</a:t>
            </a:r>
            <a:r>
              <a:rPr lang="en-US" sz="1800" dirty="0" smtClean="0">
                <a:solidFill>
                  <a:schemeClr val="tx1"/>
                </a:solidFill>
              </a:rPr>
              <a:t>, retire, gender, tollfree, Equipment </a:t>
            </a:r>
            <a:r>
              <a:rPr lang="en-US" sz="1800" dirty="0">
                <a:solidFill>
                  <a:schemeClr val="tx1"/>
                </a:solidFill>
              </a:rPr>
              <a:t>rental,Calling card service,Wireless service,Multiple lines, Voice mail, Paging service,internet,Caller ID, Call waiting, Call forwarding,3-way calling, Electronic billing.</a:t>
            </a:r>
          </a:p>
          <a:p>
            <a:pPr marL="342900" indent="-342900">
              <a:buFont typeface="+mj-lt"/>
              <a:buAutoNum type="arabicPeriod"/>
            </a:pPr>
            <a:r>
              <a:rPr lang="en-US" sz="1800" dirty="0">
                <a:solidFill>
                  <a:schemeClr val="tx1"/>
                </a:solidFill>
              </a:rPr>
              <a:t>2 variables are Ordinal Variables namely Level of education and Customer category</a:t>
            </a:r>
            <a:r>
              <a:rPr lang="en-US" sz="1800" dirty="0" smtClean="0">
                <a:solidFill>
                  <a:schemeClr val="tx1"/>
                </a:solidFill>
              </a:rPr>
              <a:t>.</a:t>
            </a:r>
            <a:endParaRPr lang="en-US" sz="1800" dirty="0">
              <a:solidFill>
                <a:schemeClr val="tx1"/>
              </a:solidFill>
            </a:endParaRPr>
          </a:p>
          <a:p>
            <a:pPr marL="342900" indent="-342900">
              <a:buFont typeface="+mj-lt"/>
              <a:buAutoNum type="arabicPeriod"/>
            </a:pPr>
            <a:r>
              <a:rPr lang="en-US" sz="1800" dirty="0">
                <a:solidFill>
                  <a:schemeClr val="tx1"/>
                </a:solidFill>
              </a:rPr>
              <a:t>Let us initially Build Logistic Regression Model based on all 29 independent variables  and Target or dependent variable i.e. churn .</a:t>
            </a:r>
            <a:endParaRPr lang="en-IN" sz="1800" dirty="0">
              <a:solidFill>
                <a:schemeClr val="tx1"/>
              </a:solidFill>
            </a:endParaRPr>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205017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85271200"/>
              </p:ext>
            </p:extLst>
          </p:nvPr>
        </p:nvGraphicFramePr>
        <p:xfrm>
          <a:off x="197284" y="1007763"/>
          <a:ext cx="8755694" cy="5155042"/>
        </p:xfrm>
        <a:graphic>
          <a:graphicData uri="http://schemas.openxmlformats.org/drawingml/2006/table">
            <a:tbl>
              <a:tblPr firstRow="1" bandRow="1">
                <a:tableStyleId>{5C22544A-7EE6-4342-B048-85BDC9FD1C3A}</a:tableStyleId>
              </a:tblPr>
              <a:tblGrid>
                <a:gridCol w="1631516"/>
                <a:gridCol w="7124178"/>
              </a:tblGrid>
              <a:tr h="5155042">
                <a:tc>
                  <a:txBody>
                    <a:bodyPr/>
                    <a:lstStyle/>
                    <a:p>
                      <a:pPr algn="l"/>
                      <a:endParaRPr lang="en-IN" dirty="0" smtClean="0">
                        <a:solidFill>
                          <a:schemeClr val="tx2"/>
                        </a:solidFill>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solidFill>
                            <a:schemeClr val="tx1"/>
                          </a:solidFill>
                        </a:rPr>
                        <a:t>Analyzing the Heat map for correlations we do not find too many dark red and dark green patches indicating there is not too much correlation between independent variables.</a:t>
                      </a:r>
                    </a:p>
                    <a:p>
                      <a:pPr marL="0" indent="0" algn="l">
                        <a:buFont typeface="+mj-lt"/>
                        <a:buNone/>
                      </a:pP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90600"/>
            <a:ext cx="6705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332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53973768"/>
              </p:ext>
            </p:extLst>
          </p:nvPr>
        </p:nvGraphicFramePr>
        <p:xfrm>
          <a:off x="228599" y="1007763"/>
          <a:ext cx="8724378" cy="5155042"/>
        </p:xfrm>
        <a:graphic>
          <a:graphicData uri="http://schemas.openxmlformats.org/drawingml/2006/table">
            <a:tbl>
              <a:tblPr firstRow="1" bandRow="1">
                <a:tableStyleId>{5C22544A-7EE6-4342-B048-85BDC9FD1C3A}</a:tableStyleId>
              </a:tblPr>
              <a:tblGrid>
                <a:gridCol w="3429001"/>
                <a:gridCol w="5295377"/>
              </a:tblGrid>
              <a:tr h="5155042">
                <a:tc>
                  <a:txBody>
                    <a:bodyPr/>
                    <a:lstStyle/>
                    <a:p>
                      <a:pPr marL="342900" indent="-342900" algn="l">
                        <a:buFont typeface="+mj-lt"/>
                        <a:buAutoNum type="arabicPeriod"/>
                      </a:pPr>
                      <a:endParaRPr lang="en-IN" dirty="0" smtClean="0">
                        <a:solidFill>
                          <a:schemeClr val="tx1"/>
                        </a:solidFill>
                      </a:endParaRPr>
                    </a:p>
                    <a:p>
                      <a:pPr marL="342900" indent="-342900" algn="l">
                        <a:buFont typeface="+mj-lt"/>
                        <a:buAutoNum type="arabicPeriod"/>
                      </a:pPr>
                      <a:r>
                        <a:rPr lang="en-IN" dirty="0" smtClean="0">
                          <a:solidFill>
                            <a:schemeClr val="tx1"/>
                          </a:solidFill>
                        </a:rPr>
                        <a:t> Browse</a:t>
                      </a:r>
                      <a:r>
                        <a:rPr lang="en-IN" baseline="0" dirty="0" smtClean="0">
                          <a:solidFill>
                            <a:schemeClr val="tx1"/>
                          </a:solidFill>
                        </a:rPr>
                        <a:t> </a:t>
                      </a:r>
                      <a:r>
                        <a:rPr lang="en-IN" dirty="0" smtClean="0">
                          <a:solidFill>
                            <a:schemeClr val="tx1"/>
                          </a:solidFill>
                        </a:rPr>
                        <a:t>to Analyse-Regression—Binary Logistic</a:t>
                      </a:r>
                    </a:p>
                    <a:p>
                      <a:pPr marL="342900" indent="-342900" algn="l">
                        <a:buFont typeface="+mj-lt"/>
                        <a:buAutoNum type="arabicPeriod"/>
                      </a:pPr>
                      <a:r>
                        <a:rPr lang="en-US" dirty="0" smtClean="0">
                          <a:solidFill>
                            <a:schemeClr val="tx1"/>
                          </a:solidFill>
                        </a:rPr>
                        <a:t>Choose Churn within last month as dependent variable.</a:t>
                      </a:r>
                    </a:p>
                    <a:p>
                      <a:pPr marL="342900" indent="-342900" algn="l">
                        <a:buFont typeface="+mj-lt"/>
                        <a:buAutoNum type="arabicPeriod"/>
                      </a:pPr>
                      <a:r>
                        <a:rPr lang="en-US" dirty="0" smtClean="0">
                          <a:solidFill>
                            <a:schemeClr val="tx1"/>
                          </a:solidFill>
                        </a:rPr>
                        <a:t>Choose tenure, age, address, income,employ,reside, marital, retire,gender, ed, Customer category as Independent variables.</a:t>
                      </a:r>
                    </a:p>
                    <a:p>
                      <a:pPr marL="342900" indent="-342900" algn="l">
                        <a:buFont typeface="+mj-lt"/>
                        <a:buAutoNum type="arabicPeriod"/>
                      </a:pPr>
                      <a:r>
                        <a:rPr lang="en-US" dirty="0" smtClean="0">
                          <a:solidFill>
                            <a:schemeClr val="tx1"/>
                          </a:solidFill>
                        </a:rPr>
                        <a:t>Choose Method</a:t>
                      </a:r>
                      <a:r>
                        <a:rPr lang="en-US" baseline="0" dirty="0" smtClean="0">
                          <a:solidFill>
                            <a:schemeClr val="tx1"/>
                          </a:solidFill>
                        </a:rPr>
                        <a:t> as enter</a:t>
                      </a:r>
                    </a:p>
                    <a:p>
                      <a:pPr marL="342900" indent="-342900" algn="l">
                        <a:buFont typeface="+mj-lt"/>
                        <a:buAutoNum type="arabicPeriod"/>
                      </a:pPr>
                      <a:r>
                        <a:rPr lang="en-US" baseline="0" dirty="0" smtClean="0">
                          <a:solidFill>
                            <a:schemeClr val="tx1"/>
                          </a:solidFill>
                        </a:rPr>
                        <a:t>Build Binary Logistic regression Model based on above inputs in SPSS.</a:t>
                      </a:r>
                      <a:endParaRPr lang="en-IN"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990600"/>
            <a:ext cx="49911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429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17581691"/>
              </p:ext>
            </p:extLst>
          </p:nvPr>
        </p:nvGraphicFramePr>
        <p:xfrm>
          <a:off x="228599" y="1007763"/>
          <a:ext cx="8724378" cy="5155042"/>
        </p:xfrm>
        <a:graphic>
          <a:graphicData uri="http://schemas.openxmlformats.org/drawingml/2006/table">
            <a:tbl>
              <a:tblPr firstRow="1" bandRow="1">
                <a:tableStyleId>{5C22544A-7EE6-4342-B048-85BDC9FD1C3A}</a:tableStyleId>
              </a:tblPr>
              <a:tblGrid>
                <a:gridCol w="3429001"/>
                <a:gridCol w="5295377"/>
              </a:tblGrid>
              <a:tr h="5155042">
                <a:tc>
                  <a:txBody>
                    <a:bodyPr/>
                    <a:lstStyle/>
                    <a:p>
                      <a:pPr marL="0" indent="0" algn="l">
                        <a:buFont typeface="+mj-lt"/>
                        <a:buNone/>
                      </a:pPr>
                      <a:r>
                        <a:rPr lang="en-US" dirty="0" smtClean="0">
                          <a:solidFill>
                            <a:schemeClr val="tx1"/>
                          </a:solidFill>
                        </a:rPr>
                        <a:t>In case of Linear regression if R-square or coefficient of determination tells whether a model is good or bad models as it explains the degree of variation in scale variable .so R-square or coefficient of determination is very important metric to decide whether the model built is a good model or bad model in case of the Linear Regression Model. </a:t>
                      </a:r>
                    </a:p>
                    <a:p>
                      <a:pPr marL="0" indent="0" algn="l">
                        <a:buFont typeface="+mj-lt"/>
                        <a:buNone/>
                      </a:pPr>
                      <a:r>
                        <a:rPr lang="en-US" dirty="0" smtClean="0">
                          <a:solidFill>
                            <a:schemeClr val="tx1"/>
                          </a:solidFill>
                        </a:rPr>
                        <a:t>However, in Binary Logistic regression it is only binary output value which may be either 0 or 1.so  R-square or coefficient of determination value is not important in case of Logistic Regression. </a:t>
                      </a:r>
                      <a:endParaRPr lang="en-IN"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42988"/>
            <a:ext cx="3971925"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191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46123464"/>
              </p:ext>
            </p:extLst>
          </p:nvPr>
        </p:nvGraphicFramePr>
        <p:xfrm>
          <a:off x="197949" y="811876"/>
          <a:ext cx="8724378" cy="5303520"/>
        </p:xfrm>
        <a:graphic>
          <a:graphicData uri="http://schemas.openxmlformats.org/drawingml/2006/table">
            <a:tbl>
              <a:tblPr firstRow="1" bandRow="1">
                <a:tableStyleId>{5C22544A-7EE6-4342-B048-85BDC9FD1C3A}</a:tableStyleId>
              </a:tblPr>
              <a:tblGrid>
                <a:gridCol w="5105401"/>
                <a:gridCol w="3618977"/>
              </a:tblGrid>
              <a:tr h="5155042">
                <a:tc>
                  <a:txBody>
                    <a:bodyPr/>
                    <a:lstStyle/>
                    <a:p>
                      <a:pPr marL="342900" indent="-342900" algn="l">
                        <a:buFont typeface="+mj-lt"/>
                        <a:buAutoNum type="arabicPeriod"/>
                      </a:pPr>
                      <a:r>
                        <a:rPr lang="en-US" dirty="0" smtClean="0">
                          <a:solidFill>
                            <a:schemeClr val="tx1"/>
                          </a:solidFill>
                        </a:rPr>
                        <a:t>R-square or coefficient of determination value is not important in case of Logistic Regression. But we need to look at confusion Matrix to decide whether the logistic Regression Model built is a good or bad model. </a:t>
                      </a:r>
                    </a:p>
                    <a:p>
                      <a:pPr marL="342900" indent="-342900" algn="l">
                        <a:buFont typeface="+mj-lt"/>
                        <a:buAutoNum type="arabicPeriod"/>
                      </a:pPr>
                      <a:r>
                        <a:rPr lang="en-US" dirty="0" smtClean="0">
                          <a:solidFill>
                            <a:schemeClr val="tx1"/>
                          </a:solidFill>
                        </a:rPr>
                        <a:t>As per the confusion</a:t>
                      </a:r>
                      <a:r>
                        <a:rPr lang="en-US" baseline="0" dirty="0" smtClean="0">
                          <a:solidFill>
                            <a:schemeClr val="tx1"/>
                          </a:solidFill>
                        </a:rPr>
                        <a:t> Matrix here,Non churners predicted correctly is 668 and predicted wrongly is 58.so percentage of non churners predicted correctly is  92%.since our motive to build the Model is to predict Non churners so we can claim that the model built is  a good Model.</a:t>
                      </a:r>
                    </a:p>
                    <a:p>
                      <a:pPr marL="342900" indent="-342900" algn="l">
                        <a:buFont typeface="+mj-lt"/>
                        <a:buAutoNum type="arabicPeriod"/>
                      </a:pPr>
                      <a:endParaRPr lang="en-US" baseline="0" dirty="0" smtClean="0">
                        <a:solidFill>
                          <a:schemeClr val="tx1"/>
                        </a:solidFill>
                      </a:endParaRPr>
                    </a:p>
                    <a:p>
                      <a:pPr marL="342900" indent="-342900" algn="l">
                        <a:buFont typeface="+mj-lt"/>
                        <a:buAutoNum type="arabicPeriod"/>
                      </a:pPr>
                      <a:r>
                        <a:rPr lang="en-US" baseline="0" dirty="0" smtClean="0">
                          <a:solidFill>
                            <a:schemeClr val="tx1"/>
                          </a:solidFill>
                        </a:rPr>
                        <a:t>Also, churners predicted correctly is 93 and predicted wrongly is 181.percentage correct is 33.9%.though  churners predicted correctly is not good but we can get high accuracy in predicting Non churners correctly.</a:t>
                      </a:r>
                      <a:endParaRPr lang="en-US" dirty="0" smtClean="0">
                        <a:solidFill>
                          <a:schemeClr val="tx1"/>
                        </a:solidFill>
                      </a:endParaRPr>
                    </a:p>
                    <a:p>
                      <a:pPr marL="0" indent="0" algn="l">
                        <a:buFont typeface="+mj-lt"/>
                        <a:buNone/>
                      </a:pPr>
                      <a:r>
                        <a:rPr lang="en-US" dirty="0" smtClean="0">
                          <a:solidFill>
                            <a:schemeClr val="tx2"/>
                          </a:solidFill>
                        </a:rPr>
                        <a:t> </a:t>
                      </a:r>
                    </a:p>
                    <a:p>
                      <a:pPr marL="0" indent="0" algn="l">
                        <a:buFont typeface="+mj-lt"/>
                        <a:buNone/>
                      </a:pPr>
                      <a:r>
                        <a:rPr lang="en-US" dirty="0" smtClean="0">
                          <a:solidFill>
                            <a:schemeClr val="tx2"/>
                          </a:solidFill>
                        </a:rPr>
                        <a:t> </a:t>
                      </a: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136073"/>
            <a:ext cx="3352800" cy="4655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47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625474"/>
          </a:xfrm>
        </p:spPr>
        <p:txBody>
          <a:bodyPr>
            <a:normAutofit/>
          </a:bodyPr>
          <a:lstStyle/>
          <a:p>
            <a:r>
              <a:rPr lang="en-US" sz="2000" dirty="0" smtClean="0"/>
              <a:t>Building Binary Logistic </a:t>
            </a:r>
            <a:r>
              <a:rPr lang="en-US" sz="2000" dirty="0"/>
              <a:t>Regression </a:t>
            </a:r>
            <a:r>
              <a:rPr lang="en-US" sz="2000" dirty="0" smtClean="0"/>
              <a:t>Model</a:t>
            </a:r>
            <a:endParaRPr lang="en-IN" sz="2000" dirty="0"/>
          </a:p>
        </p:txBody>
      </p:sp>
      <p:sp>
        <p:nvSpPr>
          <p:cNvPr id="3" name="Content Placeholder 2"/>
          <p:cNvSpPr>
            <a:spLocks noGrp="1"/>
          </p:cNvSpPr>
          <p:nvPr>
            <p:ph idx="1"/>
          </p:nvPr>
        </p:nvSpPr>
        <p:spPr>
          <a:xfrm>
            <a:off x="628650" y="762000"/>
            <a:ext cx="8134350" cy="5029201"/>
          </a:xfrm>
        </p:spPr>
        <p:style>
          <a:lnRef idx="1">
            <a:schemeClr val="accent1"/>
          </a:lnRef>
          <a:fillRef idx="2">
            <a:schemeClr val="accent1"/>
          </a:fillRef>
          <a:effectRef idx="1">
            <a:schemeClr val="accent1"/>
          </a:effectRef>
          <a:fontRef idx="minor">
            <a:schemeClr val="dk1"/>
          </a:fontRef>
        </p:style>
        <p:txBody>
          <a:bodyPr>
            <a:noAutofit/>
          </a:bodyPr>
          <a:lstStyle/>
          <a:p>
            <a:pPr marL="342900" indent="-342900">
              <a:buFont typeface="+mj-lt"/>
              <a:buAutoNum type="arabicPeriod"/>
            </a:pPr>
            <a:r>
              <a:rPr lang="en-US" sz="1800" dirty="0" smtClean="0">
                <a:solidFill>
                  <a:schemeClr val="tx1"/>
                </a:solidFill>
              </a:rPr>
              <a:t>Here </a:t>
            </a:r>
            <a:r>
              <a:rPr lang="en-US" sz="1800" dirty="0">
                <a:solidFill>
                  <a:schemeClr val="tx1"/>
                </a:solidFill>
              </a:rPr>
              <a:t>regression </a:t>
            </a:r>
            <a:r>
              <a:rPr lang="en-US" sz="1800" dirty="0" smtClean="0">
                <a:solidFill>
                  <a:schemeClr val="tx1"/>
                </a:solidFill>
              </a:rPr>
              <a:t>coefficients </a:t>
            </a:r>
            <a:r>
              <a:rPr lang="en-US" sz="1800" dirty="0">
                <a:solidFill>
                  <a:schemeClr val="tx1"/>
                </a:solidFill>
              </a:rPr>
              <a:t>are not as interpretable as it was in the case of Linear Regression </a:t>
            </a:r>
            <a:r>
              <a:rPr lang="en-US" sz="1800" dirty="0" smtClean="0">
                <a:solidFill>
                  <a:schemeClr val="tx1"/>
                </a:solidFill>
              </a:rPr>
              <a:t>Model. </a:t>
            </a:r>
            <a:endParaRPr lang="en-US" sz="1800" dirty="0">
              <a:solidFill>
                <a:schemeClr val="tx1"/>
              </a:solidFill>
            </a:endParaRPr>
          </a:p>
          <a:p>
            <a:pPr marL="342900" indent="-342900">
              <a:buFont typeface="+mj-lt"/>
              <a:buAutoNum type="arabicPeriod"/>
            </a:pPr>
            <a:r>
              <a:rPr lang="en-US" sz="1800" dirty="0" smtClean="0">
                <a:solidFill>
                  <a:schemeClr val="tx1"/>
                </a:solidFill>
              </a:rPr>
              <a:t>EXp(Beta</a:t>
            </a:r>
            <a:r>
              <a:rPr lang="en-US" sz="1800" dirty="0">
                <a:solidFill>
                  <a:schemeClr val="tx1"/>
                </a:solidFill>
              </a:rPr>
              <a:t>) given in last column as below is interpretable.It gives the odds ratio. </a:t>
            </a:r>
          </a:p>
          <a:p>
            <a:pPr marL="342900" indent="-342900">
              <a:buFont typeface="+mj-lt"/>
              <a:buAutoNum type="arabicPeriod"/>
            </a:pPr>
            <a:r>
              <a:rPr lang="en-US" sz="1800" dirty="0">
                <a:solidFill>
                  <a:schemeClr val="tx1"/>
                </a:solidFill>
              </a:rPr>
              <a:t>Let us say india-pakistan match </a:t>
            </a:r>
          </a:p>
          <a:p>
            <a:pPr marL="342900" indent="-342900">
              <a:buFont typeface="+mj-lt"/>
              <a:buAutoNum type="arabicPeriod"/>
            </a:pPr>
            <a:r>
              <a:rPr lang="en-US" sz="1800" dirty="0">
                <a:solidFill>
                  <a:schemeClr val="tx1"/>
                </a:solidFill>
              </a:rPr>
              <a:t>India wins 7 out of 10 times </a:t>
            </a:r>
          </a:p>
          <a:p>
            <a:pPr marL="342900" indent="-342900">
              <a:buFont typeface="+mj-lt"/>
              <a:buAutoNum type="arabicPeriod"/>
            </a:pPr>
            <a:r>
              <a:rPr lang="en-US" sz="1800" dirty="0">
                <a:solidFill>
                  <a:schemeClr val="tx1"/>
                </a:solidFill>
              </a:rPr>
              <a:t>India loses 3 out of 10 times </a:t>
            </a:r>
          </a:p>
          <a:p>
            <a:pPr marL="342900" indent="-342900">
              <a:buFont typeface="+mj-lt"/>
              <a:buAutoNum type="arabicPeriod"/>
            </a:pPr>
            <a:r>
              <a:rPr lang="en-US" sz="1800" dirty="0">
                <a:solidFill>
                  <a:schemeClr val="tx1"/>
                </a:solidFill>
              </a:rPr>
              <a:t>Taking the ratio of probablity i.e. 0.7/0.3 which is equal to 2.3. </a:t>
            </a:r>
          </a:p>
          <a:p>
            <a:pPr marL="342900" indent="-342900">
              <a:buFont typeface="+mj-lt"/>
              <a:buAutoNum type="arabicPeriod"/>
            </a:pPr>
            <a:r>
              <a:rPr lang="en-US" sz="1800" dirty="0">
                <a:solidFill>
                  <a:schemeClr val="tx1"/>
                </a:solidFill>
              </a:rPr>
              <a:t>This means odd of india winning is 2.3 times that of pakistan. </a:t>
            </a:r>
          </a:p>
          <a:p>
            <a:pPr marL="342900" indent="-342900">
              <a:buFont typeface="+mj-lt"/>
              <a:buAutoNum type="arabicPeriod"/>
            </a:pPr>
            <a:r>
              <a:rPr lang="en-US" sz="1800" dirty="0">
                <a:solidFill>
                  <a:schemeClr val="tx1"/>
                </a:solidFill>
              </a:rPr>
              <a:t>This can be called as odds ratio.this is very effective and conveys lot of useful interpretable information. </a:t>
            </a:r>
            <a:endParaRPr lang="en-IN" sz="1800" dirty="0">
              <a:solidFill>
                <a:schemeClr val="tx1"/>
              </a:solidFill>
            </a:endParaRPr>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200599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31352817"/>
              </p:ext>
            </p:extLst>
          </p:nvPr>
        </p:nvGraphicFramePr>
        <p:xfrm>
          <a:off x="114822" y="685800"/>
          <a:ext cx="8724378" cy="5303520"/>
        </p:xfrm>
        <a:graphic>
          <a:graphicData uri="http://schemas.openxmlformats.org/drawingml/2006/table">
            <a:tbl>
              <a:tblPr firstRow="1" bandRow="1">
                <a:tableStyleId>{5C22544A-7EE6-4342-B048-85BDC9FD1C3A}</a:tableStyleId>
              </a:tblPr>
              <a:tblGrid>
                <a:gridCol w="2949027"/>
                <a:gridCol w="5775351"/>
              </a:tblGrid>
              <a:tr h="5257800">
                <a:tc>
                  <a:txBody>
                    <a:bodyPr/>
                    <a:lstStyle/>
                    <a:p>
                      <a:pPr marL="342900" indent="-342900" algn="l">
                        <a:buFont typeface="+mj-lt"/>
                        <a:buAutoNum type="arabicPeriod"/>
                      </a:pPr>
                      <a:r>
                        <a:rPr lang="en-US" b="1" dirty="0" smtClean="0">
                          <a:solidFill>
                            <a:schemeClr val="tx1"/>
                          </a:solidFill>
                        </a:rPr>
                        <a:t> If odds ratio is greater than 1 then odd ratio are better. Those variables with higher odd ratios give higher odds than those variables with lower odd ratios. </a:t>
                      </a:r>
                    </a:p>
                    <a:p>
                      <a:pPr marL="342900" indent="-342900" algn="l">
                        <a:buFont typeface="+mj-lt"/>
                        <a:buAutoNum type="arabicPeriod"/>
                      </a:pPr>
                      <a:r>
                        <a:rPr lang="en-US" b="1" dirty="0" smtClean="0">
                          <a:solidFill>
                            <a:schemeClr val="tx1"/>
                          </a:solidFill>
                        </a:rPr>
                        <a:t>If odds ratio less than 1 then odds ratio are lesser. </a:t>
                      </a:r>
                    </a:p>
                    <a:p>
                      <a:pPr marL="342900" indent="-342900" algn="l">
                        <a:buFont typeface="+mj-lt"/>
                        <a:buAutoNum type="arabicPeriod"/>
                      </a:pPr>
                      <a:endParaRPr lang="en-US" b="1" dirty="0" smtClean="0">
                        <a:solidFill>
                          <a:schemeClr val="tx1"/>
                        </a:solidFill>
                      </a:endParaRPr>
                    </a:p>
                    <a:p>
                      <a:pPr marL="342900" indent="-342900" algn="l">
                        <a:buFont typeface="+mj-lt"/>
                        <a:buAutoNum type="arabicPeriod"/>
                      </a:pPr>
                      <a:r>
                        <a:rPr lang="en-US" b="1" dirty="0" smtClean="0">
                          <a:solidFill>
                            <a:schemeClr val="tx1"/>
                          </a:solidFill>
                        </a:rPr>
                        <a:t>As per the Model output those variables with odd ratios greater than 1 or nearer to 1  are customer category,tenure,age,address,income,employ,reside,martial,geneder and levels of education. </a:t>
                      </a:r>
                    </a:p>
                    <a:p>
                      <a:pPr marL="0" indent="0" algn="l">
                        <a:buFont typeface="+mj-lt"/>
                        <a:buNone/>
                      </a:pPr>
                      <a:r>
                        <a:rPr lang="en-US" dirty="0" smtClean="0">
                          <a:solidFill>
                            <a:schemeClr val="tx2"/>
                          </a:solidFill>
                        </a:rPr>
                        <a:t> </a:t>
                      </a: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33400"/>
            <a:ext cx="5410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782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47245539"/>
              </p:ext>
            </p:extLst>
          </p:nvPr>
        </p:nvGraphicFramePr>
        <p:xfrm>
          <a:off x="175173" y="548640"/>
          <a:ext cx="8724378" cy="5547360"/>
        </p:xfrm>
        <a:graphic>
          <a:graphicData uri="http://schemas.openxmlformats.org/drawingml/2006/table">
            <a:tbl>
              <a:tblPr firstRow="1" bandRow="1">
                <a:tableStyleId>{5C22544A-7EE6-4342-B048-85BDC9FD1C3A}</a:tableStyleId>
              </a:tblPr>
              <a:tblGrid>
                <a:gridCol w="4221651"/>
                <a:gridCol w="4502727"/>
              </a:tblGrid>
              <a:tr h="5257800">
                <a:tc>
                  <a:txBody>
                    <a:bodyPr/>
                    <a:lstStyle/>
                    <a:p>
                      <a:pPr marL="0" indent="0" algn="l">
                        <a:buFont typeface="+mj-lt"/>
                        <a:buNone/>
                      </a:pPr>
                      <a:endParaRPr lang="en-US" sz="1600" dirty="0" smtClean="0">
                        <a:solidFill>
                          <a:schemeClr val="tx2"/>
                        </a:solidFill>
                      </a:endParaRPr>
                    </a:p>
                    <a:p>
                      <a:pPr marL="342900" indent="-342900" algn="l">
                        <a:buFont typeface="+mj-lt"/>
                        <a:buAutoNum type="arabicPeriod"/>
                      </a:pPr>
                      <a:r>
                        <a:rPr lang="en-US" b="1" dirty="0" smtClean="0">
                          <a:solidFill>
                            <a:schemeClr val="tx1"/>
                          </a:solidFill>
                        </a:rPr>
                        <a:t>  P-value or significant value tells whether there is significant association between two variables or not.</a:t>
                      </a:r>
                    </a:p>
                    <a:p>
                      <a:pPr marL="342900" indent="-342900" algn="l">
                        <a:buFont typeface="+mj-lt"/>
                        <a:buAutoNum type="arabicPeriod"/>
                      </a:pPr>
                      <a:r>
                        <a:rPr lang="en-US" b="1" dirty="0" smtClean="0">
                          <a:solidFill>
                            <a:schemeClr val="tx1"/>
                          </a:solidFill>
                        </a:rPr>
                        <a:t>If p-value is &lt;0.05 means that there is significant association between two variables</a:t>
                      </a:r>
                      <a:r>
                        <a:rPr lang="en-US" b="1" baseline="0" dirty="0" smtClean="0">
                          <a:solidFill>
                            <a:schemeClr val="tx1"/>
                          </a:solidFill>
                        </a:rPr>
                        <a:t> and Hence NULL HYPOTHESIS is rejected.</a:t>
                      </a:r>
                      <a:endParaRPr lang="en-US" b="1" dirty="0" smtClean="0">
                        <a:solidFill>
                          <a:schemeClr val="tx1"/>
                        </a:solidFill>
                      </a:endParaRPr>
                    </a:p>
                    <a:p>
                      <a:pPr marL="342900" indent="-342900" algn="l">
                        <a:buFont typeface="+mj-lt"/>
                        <a:buAutoNum type="arabicPeriod"/>
                      </a:pPr>
                      <a:r>
                        <a:rPr lang="en-US" b="1" dirty="0" smtClean="0">
                          <a:solidFill>
                            <a:schemeClr val="tx1"/>
                          </a:solidFill>
                        </a:rPr>
                        <a:t>If p-value is &gt;0.05 means that there is no significant association between two variables. And we can drop off those variables while building our Logistic regression model.</a:t>
                      </a:r>
                    </a:p>
                    <a:p>
                      <a:pPr marL="342900" indent="-342900" algn="l">
                        <a:buFont typeface="+mj-lt"/>
                        <a:buAutoNum type="arabicPeriod"/>
                      </a:pPr>
                      <a:r>
                        <a:rPr lang="en-US" b="1" dirty="0" smtClean="0">
                          <a:solidFill>
                            <a:schemeClr val="tx1"/>
                          </a:solidFill>
                        </a:rPr>
                        <a:t>Those</a:t>
                      </a:r>
                      <a:r>
                        <a:rPr lang="en-US" b="1" baseline="0" dirty="0" smtClean="0">
                          <a:solidFill>
                            <a:schemeClr val="tx1"/>
                          </a:solidFill>
                        </a:rPr>
                        <a:t> variables whose significant value is greater than 0.05 are customer category,age,address,income,employ,reside,marital,retire,gender.However,we will  Choose the method as forward conditional later and Build the model to determine p-value. </a:t>
                      </a:r>
                      <a:endParaRPr lang="en-IN" b="1"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362" y="1066800"/>
            <a:ext cx="39623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51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70218224"/>
              </p:ext>
            </p:extLst>
          </p:nvPr>
        </p:nvGraphicFramePr>
        <p:xfrm>
          <a:off x="228599" y="1007763"/>
          <a:ext cx="8724378" cy="5155042"/>
        </p:xfrm>
        <a:graphic>
          <a:graphicData uri="http://schemas.openxmlformats.org/drawingml/2006/table">
            <a:tbl>
              <a:tblPr firstRow="1" bandRow="1">
                <a:tableStyleId>{5C22544A-7EE6-4342-B048-85BDC9FD1C3A}</a:tableStyleId>
              </a:tblPr>
              <a:tblGrid>
                <a:gridCol w="3429001"/>
                <a:gridCol w="5295377"/>
              </a:tblGrid>
              <a:tr h="5155042">
                <a:tc>
                  <a:txBody>
                    <a:bodyPr/>
                    <a:lstStyle/>
                    <a:p>
                      <a:pPr marL="342900" indent="-342900" algn="l">
                        <a:buFont typeface="+mj-lt"/>
                        <a:buAutoNum type="arabicPeriod"/>
                      </a:pPr>
                      <a:endParaRPr lang="en-IN" dirty="0" smtClean="0">
                        <a:solidFill>
                          <a:schemeClr val="tx1"/>
                        </a:solidFill>
                      </a:endParaRPr>
                    </a:p>
                    <a:p>
                      <a:pPr marL="342900" indent="-342900" algn="l">
                        <a:buFont typeface="+mj-lt"/>
                        <a:buAutoNum type="arabicPeriod"/>
                      </a:pPr>
                      <a:r>
                        <a:rPr lang="en-IN" dirty="0" smtClean="0">
                          <a:solidFill>
                            <a:schemeClr val="tx1"/>
                          </a:solidFill>
                        </a:rPr>
                        <a:t> Browse</a:t>
                      </a:r>
                      <a:r>
                        <a:rPr lang="en-IN" baseline="0" dirty="0" smtClean="0">
                          <a:solidFill>
                            <a:schemeClr val="tx1"/>
                          </a:solidFill>
                        </a:rPr>
                        <a:t> </a:t>
                      </a:r>
                      <a:r>
                        <a:rPr lang="en-IN" dirty="0" smtClean="0">
                          <a:solidFill>
                            <a:schemeClr val="tx1"/>
                          </a:solidFill>
                        </a:rPr>
                        <a:t>to Analyse-Regression—Binary Logistic</a:t>
                      </a:r>
                    </a:p>
                    <a:p>
                      <a:pPr marL="342900" indent="-342900" algn="l">
                        <a:buFont typeface="+mj-lt"/>
                        <a:buAutoNum type="arabicPeriod"/>
                      </a:pPr>
                      <a:r>
                        <a:rPr lang="en-US" dirty="0" smtClean="0">
                          <a:solidFill>
                            <a:schemeClr val="tx1"/>
                          </a:solidFill>
                        </a:rPr>
                        <a:t>Choose Churn within last month as dependent variable.</a:t>
                      </a:r>
                    </a:p>
                    <a:p>
                      <a:pPr marL="342900" indent="-342900" algn="l">
                        <a:buFont typeface="+mj-lt"/>
                        <a:buAutoNum type="arabicPeriod"/>
                      </a:pPr>
                      <a:r>
                        <a:rPr lang="en-US" dirty="0" smtClean="0">
                          <a:solidFill>
                            <a:schemeClr val="tx1"/>
                          </a:solidFill>
                        </a:rPr>
                        <a:t>Choose tenure, ed</a:t>
                      </a:r>
                      <a:r>
                        <a:rPr lang="en-US" baseline="0" dirty="0" smtClean="0">
                          <a:solidFill>
                            <a:schemeClr val="tx1"/>
                          </a:solidFill>
                        </a:rPr>
                        <a:t> </a:t>
                      </a:r>
                      <a:r>
                        <a:rPr lang="en-US" dirty="0" smtClean="0">
                          <a:solidFill>
                            <a:schemeClr val="tx1"/>
                          </a:solidFill>
                        </a:rPr>
                        <a:t> as Independent variables as p-value is less than 0.05 for these two variables indicating there is significant</a:t>
                      </a:r>
                      <a:r>
                        <a:rPr lang="en-US" baseline="0" dirty="0" smtClean="0">
                          <a:solidFill>
                            <a:schemeClr val="tx1"/>
                          </a:solidFill>
                        </a:rPr>
                        <a:t> association of these variables with churn</a:t>
                      </a:r>
                      <a:r>
                        <a:rPr lang="en-US" dirty="0" smtClean="0">
                          <a:solidFill>
                            <a:schemeClr val="tx1"/>
                          </a:solidFill>
                        </a:rPr>
                        <a:t>.</a:t>
                      </a:r>
                    </a:p>
                    <a:p>
                      <a:pPr marL="342900" indent="-342900" algn="l">
                        <a:buFont typeface="+mj-lt"/>
                        <a:buAutoNum type="arabicPeriod"/>
                      </a:pPr>
                      <a:r>
                        <a:rPr lang="en-US" dirty="0" smtClean="0">
                          <a:solidFill>
                            <a:schemeClr val="tx1"/>
                          </a:solidFill>
                        </a:rPr>
                        <a:t>Choose Method</a:t>
                      </a:r>
                      <a:r>
                        <a:rPr lang="en-US" baseline="0" dirty="0" smtClean="0">
                          <a:solidFill>
                            <a:schemeClr val="tx1"/>
                          </a:solidFill>
                        </a:rPr>
                        <a:t> as enter</a:t>
                      </a:r>
                    </a:p>
                    <a:p>
                      <a:pPr marL="342900" indent="-342900" algn="l">
                        <a:buFont typeface="+mj-lt"/>
                        <a:buAutoNum type="arabicPeriod"/>
                      </a:pPr>
                      <a:r>
                        <a:rPr lang="en-US" baseline="0" dirty="0" smtClean="0">
                          <a:solidFill>
                            <a:schemeClr val="tx1"/>
                          </a:solidFill>
                        </a:rPr>
                        <a:t>Build Binary Logistic regression Model based on above inputs in SPSS.</a:t>
                      </a:r>
                      <a:endParaRPr lang="en-IN"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990600"/>
            <a:ext cx="49625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618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79636359"/>
              </p:ext>
            </p:extLst>
          </p:nvPr>
        </p:nvGraphicFramePr>
        <p:xfrm>
          <a:off x="197949" y="811876"/>
          <a:ext cx="8724378" cy="5303520"/>
        </p:xfrm>
        <a:graphic>
          <a:graphicData uri="http://schemas.openxmlformats.org/drawingml/2006/table">
            <a:tbl>
              <a:tblPr firstRow="1" bandRow="1">
                <a:tableStyleId>{5C22544A-7EE6-4342-B048-85BDC9FD1C3A}</a:tableStyleId>
              </a:tblPr>
              <a:tblGrid>
                <a:gridCol w="5059851"/>
                <a:gridCol w="3664527"/>
              </a:tblGrid>
              <a:tr h="5155042">
                <a:tc>
                  <a:txBody>
                    <a:bodyPr/>
                    <a:lstStyle/>
                    <a:p>
                      <a:pPr marL="342900" indent="-342900" algn="l">
                        <a:buFont typeface="+mj-lt"/>
                        <a:buAutoNum type="arabicPeriod"/>
                      </a:pPr>
                      <a:r>
                        <a:rPr lang="en-US" dirty="0" smtClean="0">
                          <a:solidFill>
                            <a:schemeClr val="tx1"/>
                          </a:solidFill>
                        </a:rPr>
                        <a:t>R-square or coefficient of determination value is not important in case of Logistic Regression. But we need to look at confusion Matrix to decide whether the logistic Regression Model built is a good or bad model. </a:t>
                      </a:r>
                    </a:p>
                    <a:p>
                      <a:pPr marL="342900" indent="-342900" algn="l">
                        <a:buFont typeface="+mj-lt"/>
                        <a:buAutoNum type="arabicPeriod"/>
                      </a:pPr>
                      <a:r>
                        <a:rPr lang="en-US" dirty="0" smtClean="0">
                          <a:solidFill>
                            <a:schemeClr val="tx1"/>
                          </a:solidFill>
                        </a:rPr>
                        <a:t>As per the confusion</a:t>
                      </a:r>
                      <a:r>
                        <a:rPr lang="en-US" baseline="0" dirty="0" smtClean="0">
                          <a:solidFill>
                            <a:schemeClr val="tx1"/>
                          </a:solidFill>
                        </a:rPr>
                        <a:t> Matrix here,Non churners predicted correctly is 676 and predicted wrongly is 50.so percentage of non churners predicted correctly is  93.1%.since our motive to build the Model is to predict Non churners so we can claim that the model built is  a good Model.</a:t>
                      </a:r>
                    </a:p>
                    <a:p>
                      <a:pPr marL="342900" indent="-342900" algn="l">
                        <a:buFont typeface="+mj-lt"/>
                        <a:buAutoNum type="arabicPeriod"/>
                      </a:pPr>
                      <a:endParaRPr lang="en-US" baseline="0" dirty="0" smtClean="0">
                        <a:solidFill>
                          <a:schemeClr val="tx1"/>
                        </a:solidFill>
                      </a:endParaRPr>
                    </a:p>
                    <a:p>
                      <a:pPr marL="342900" indent="-342900" algn="l">
                        <a:buFont typeface="+mj-lt"/>
                        <a:buAutoNum type="arabicPeriod"/>
                      </a:pPr>
                      <a:r>
                        <a:rPr lang="en-US" baseline="0" dirty="0" smtClean="0">
                          <a:solidFill>
                            <a:schemeClr val="tx1"/>
                          </a:solidFill>
                        </a:rPr>
                        <a:t>Also, churners predicted correctly is 90 and predicted wrongly is 184.percentage correct is 32.8%.though  churners predicted correctly is not good but we can get high accuracy in predicting Non churners correctly.</a:t>
                      </a:r>
                      <a:endParaRPr lang="en-US" dirty="0" smtClean="0">
                        <a:solidFill>
                          <a:schemeClr val="tx1"/>
                        </a:solidFill>
                      </a:endParaRPr>
                    </a:p>
                    <a:p>
                      <a:pPr marL="0" indent="0" algn="l">
                        <a:buFont typeface="+mj-lt"/>
                        <a:buNone/>
                      </a:pPr>
                      <a:r>
                        <a:rPr lang="en-US" dirty="0" smtClean="0">
                          <a:solidFill>
                            <a:schemeClr val="tx2"/>
                          </a:solidFill>
                        </a:rPr>
                        <a:t> </a:t>
                      </a:r>
                    </a:p>
                    <a:p>
                      <a:pPr marL="0" indent="0" algn="l">
                        <a:buFont typeface="+mj-lt"/>
                        <a:buNone/>
                      </a:pPr>
                      <a:r>
                        <a:rPr lang="en-US" dirty="0" smtClean="0">
                          <a:solidFill>
                            <a:schemeClr val="tx2"/>
                          </a:solidFill>
                        </a:rPr>
                        <a:t> </a:t>
                      </a: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914400"/>
            <a:ext cx="3657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679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6858000" cy="554037"/>
          </a:xfrm>
        </p:spPr>
        <p:txBody>
          <a:bodyPr>
            <a:normAutofit/>
          </a:bodyPr>
          <a:lstStyle/>
          <a:p>
            <a:r>
              <a:rPr lang="en-IN" sz="2000" dirty="0" smtClean="0"/>
              <a:t>Replacing Missing Values</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66405697"/>
              </p:ext>
            </p:extLst>
          </p:nvPr>
        </p:nvGraphicFramePr>
        <p:xfrm>
          <a:off x="197284" y="1007763"/>
          <a:ext cx="8755694" cy="5155042"/>
        </p:xfrm>
        <a:graphic>
          <a:graphicData uri="http://schemas.openxmlformats.org/drawingml/2006/table">
            <a:tbl>
              <a:tblPr firstRow="1" bandRow="1">
                <a:tableStyleId>{5C22544A-7EE6-4342-B048-85BDC9FD1C3A}</a:tableStyleId>
              </a:tblPr>
              <a:tblGrid>
                <a:gridCol w="4377847"/>
                <a:gridCol w="4377847"/>
              </a:tblGrid>
              <a:tr h="5155042">
                <a:tc>
                  <a:txBody>
                    <a:bodyPr/>
                    <a:lstStyle/>
                    <a:p>
                      <a:pPr algn="l"/>
                      <a:r>
                        <a:rPr lang="en-IN" dirty="0" smtClean="0">
                          <a:solidFill>
                            <a:schemeClr val="tx1"/>
                          </a:solidFill>
                        </a:rPr>
                        <a:t>1)Opened file telco_missing.sav in IBM-SPSS STATISTISCS 24 app.</a:t>
                      </a:r>
                    </a:p>
                    <a:p>
                      <a:pPr algn="l"/>
                      <a:endParaRPr lang="en-IN" dirty="0" smtClean="0">
                        <a:solidFill>
                          <a:schemeClr val="tx1"/>
                        </a:solidFill>
                      </a:endParaRPr>
                    </a:p>
                    <a:p>
                      <a:pPr algn="l"/>
                      <a:r>
                        <a:rPr lang="en-IN" dirty="0" smtClean="0">
                          <a:solidFill>
                            <a:schemeClr val="tx1"/>
                          </a:solidFill>
                        </a:rPr>
                        <a:t>2)browsed to transform---replace missing values  using series mean as the creating function---only for the scale</a:t>
                      </a:r>
                      <a:r>
                        <a:rPr lang="en-IN" baseline="0" dirty="0" smtClean="0">
                          <a:solidFill>
                            <a:schemeClr val="tx1"/>
                          </a:solidFill>
                        </a:rPr>
                        <a:t> variables</a:t>
                      </a:r>
                      <a:r>
                        <a:rPr lang="en-IN" dirty="0" smtClean="0">
                          <a:solidFill>
                            <a:schemeClr val="tx1"/>
                          </a:solidFill>
                        </a:rPr>
                        <a:t>.</a:t>
                      </a:r>
                    </a:p>
                    <a:p>
                      <a:pPr algn="l"/>
                      <a:endParaRPr lang="en-IN" dirty="0" smtClean="0">
                        <a:solidFill>
                          <a:schemeClr val="tx1"/>
                        </a:solidFill>
                      </a:endParaRPr>
                    </a:p>
                    <a:p>
                      <a:pPr algn="l"/>
                      <a:r>
                        <a:rPr lang="en-IN" dirty="0" smtClean="0">
                          <a:solidFill>
                            <a:schemeClr val="tx1"/>
                          </a:solidFill>
                        </a:rPr>
                        <a:t>3)created all new scale variables in spss to accommodate missing cases for all of them.</a:t>
                      </a:r>
                    </a:p>
                    <a:p>
                      <a:pPr algn="l"/>
                      <a:r>
                        <a:rPr lang="en-IN" dirty="0" smtClean="0">
                          <a:solidFill>
                            <a:schemeClr val="tx1"/>
                          </a:solidFill>
                        </a:rPr>
                        <a:t>4)Attaching the snapshot for the newly added variables to accommodate missing cases.</a:t>
                      </a:r>
                    </a:p>
                    <a:p>
                      <a:pPr marL="0" indent="0" algn="l">
                        <a:buFont typeface="+mj-lt"/>
                        <a:buNone/>
                      </a:pP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142" y="1026830"/>
            <a:ext cx="4326992" cy="524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1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63542115"/>
              </p:ext>
            </p:extLst>
          </p:nvPr>
        </p:nvGraphicFramePr>
        <p:xfrm>
          <a:off x="114822" y="685800"/>
          <a:ext cx="8724378" cy="5257800"/>
        </p:xfrm>
        <a:graphic>
          <a:graphicData uri="http://schemas.openxmlformats.org/drawingml/2006/table">
            <a:tbl>
              <a:tblPr firstRow="1" bandRow="1">
                <a:tableStyleId>{5C22544A-7EE6-4342-B048-85BDC9FD1C3A}</a:tableStyleId>
              </a:tblPr>
              <a:tblGrid>
                <a:gridCol w="2949027"/>
                <a:gridCol w="5775351"/>
              </a:tblGrid>
              <a:tr h="5257800">
                <a:tc>
                  <a:txBody>
                    <a:bodyPr/>
                    <a:lstStyle/>
                    <a:p>
                      <a:pPr marL="342900" indent="-342900" algn="l">
                        <a:buFont typeface="+mj-lt"/>
                        <a:buAutoNum type="arabicPeriod"/>
                      </a:pPr>
                      <a:r>
                        <a:rPr lang="en-US" b="1" dirty="0" smtClean="0">
                          <a:solidFill>
                            <a:schemeClr val="tx1"/>
                          </a:solidFill>
                        </a:rPr>
                        <a:t> If odds ratio is greater than 1 then odd ratio are better. Those variables with higher odd ratios give higher odds than those variables with lower odd ratios. </a:t>
                      </a:r>
                    </a:p>
                    <a:p>
                      <a:pPr marL="342900" indent="-342900" algn="l">
                        <a:buFont typeface="+mj-lt"/>
                        <a:buAutoNum type="arabicPeriod"/>
                      </a:pPr>
                      <a:r>
                        <a:rPr lang="en-US" b="1" dirty="0" smtClean="0">
                          <a:solidFill>
                            <a:schemeClr val="tx1"/>
                          </a:solidFill>
                        </a:rPr>
                        <a:t>If odds ratio less than 1 then odds ratio are lesser. </a:t>
                      </a:r>
                    </a:p>
                    <a:p>
                      <a:pPr marL="342900" indent="-342900" algn="l">
                        <a:buFont typeface="+mj-lt"/>
                        <a:buAutoNum type="arabicPeriod"/>
                      </a:pPr>
                      <a:endParaRPr lang="en-US" b="1" dirty="0" smtClean="0">
                        <a:solidFill>
                          <a:schemeClr val="tx1"/>
                        </a:solidFill>
                      </a:endParaRPr>
                    </a:p>
                    <a:p>
                      <a:pPr marL="342900" indent="-342900" algn="l">
                        <a:buFont typeface="+mj-lt"/>
                        <a:buAutoNum type="arabicPeriod"/>
                      </a:pPr>
                      <a:r>
                        <a:rPr lang="en-US" b="1" dirty="0" smtClean="0">
                          <a:solidFill>
                            <a:schemeClr val="tx1"/>
                          </a:solidFill>
                        </a:rPr>
                        <a:t>As per the Model output those variables with odd ratios greater than 1 or nearer to 1  are tenure and levels of education. </a:t>
                      </a:r>
                    </a:p>
                    <a:p>
                      <a:pPr marL="0" indent="0" algn="l">
                        <a:buFont typeface="+mj-lt"/>
                        <a:buNone/>
                      </a:pPr>
                      <a:r>
                        <a:rPr lang="en-US" dirty="0" smtClean="0">
                          <a:solidFill>
                            <a:schemeClr val="tx2"/>
                          </a:solidFill>
                        </a:rPr>
                        <a:t> </a:t>
                      </a: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685800"/>
            <a:ext cx="55530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409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74508882"/>
              </p:ext>
            </p:extLst>
          </p:nvPr>
        </p:nvGraphicFramePr>
        <p:xfrm>
          <a:off x="175173" y="548640"/>
          <a:ext cx="8724378" cy="5273040"/>
        </p:xfrm>
        <a:graphic>
          <a:graphicData uri="http://schemas.openxmlformats.org/drawingml/2006/table">
            <a:tbl>
              <a:tblPr firstRow="1" bandRow="1">
                <a:tableStyleId>{5C22544A-7EE6-4342-B048-85BDC9FD1C3A}</a:tableStyleId>
              </a:tblPr>
              <a:tblGrid>
                <a:gridCol w="4221651"/>
                <a:gridCol w="4502727"/>
              </a:tblGrid>
              <a:tr h="5257800">
                <a:tc>
                  <a:txBody>
                    <a:bodyPr/>
                    <a:lstStyle/>
                    <a:p>
                      <a:pPr marL="0" indent="0" algn="l">
                        <a:buFont typeface="+mj-lt"/>
                        <a:buNone/>
                      </a:pPr>
                      <a:endParaRPr lang="en-US" sz="1600" dirty="0" smtClean="0">
                        <a:solidFill>
                          <a:schemeClr val="tx2"/>
                        </a:solidFill>
                      </a:endParaRPr>
                    </a:p>
                    <a:p>
                      <a:pPr marL="342900" indent="-342900" algn="l">
                        <a:buFont typeface="+mj-lt"/>
                        <a:buAutoNum type="arabicPeriod"/>
                      </a:pPr>
                      <a:r>
                        <a:rPr lang="en-US" b="1" dirty="0" smtClean="0">
                          <a:solidFill>
                            <a:schemeClr val="tx1"/>
                          </a:solidFill>
                        </a:rPr>
                        <a:t>  P-value or significant value tells whether there is significant association between two variables or not.</a:t>
                      </a:r>
                    </a:p>
                    <a:p>
                      <a:pPr marL="342900" indent="-342900" algn="l">
                        <a:buFont typeface="+mj-lt"/>
                        <a:buAutoNum type="arabicPeriod"/>
                      </a:pPr>
                      <a:r>
                        <a:rPr lang="en-US" b="1" dirty="0" smtClean="0">
                          <a:solidFill>
                            <a:schemeClr val="tx1"/>
                          </a:solidFill>
                        </a:rPr>
                        <a:t>If p-value is &lt;0.05 means that there is significant association between two variables</a:t>
                      </a:r>
                      <a:r>
                        <a:rPr lang="en-US" b="1" baseline="0" dirty="0" smtClean="0">
                          <a:solidFill>
                            <a:schemeClr val="tx1"/>
                          </a:solidFill>
                        </a:rPr>
                        <a:t> and Hence NULL HYPOTHESIS is rejected.</a:t>
                      </a:r>
                      <a:endParaRPr lang="en-US" b="1" dirty="0" smtClean="0">
                        <a:solidFill>
                          <a:schemeClr val="tx1"/>
                        </a:solidFill>
                      </a:endParaRPr>
                    </a:p>
                    <a:p>
                      <a:pPr marL="342900" indent="-342900" algn="l">
                        <a:buFont typeface="+mj-lt"/>
                        <a:buAutoNum type="arabicPeriod"/>
                      </a:pPr>
                      <a:r>
                        <a:rPr lang="en-US" b="1" dirty="0" smtClean="0">
                          <a:solidFill>
                            <a:schemeClr val="tx1"/>
                          </a:solidFill>
                        </a:rPr>
                        <a:t>If p-value is &gt;0.05 means that there is no significant association between two variables. And we can drop off those variables while building our Logistic regression model.</a:t>
                      </a:r>
                    </a:p>
                    <a:p>
                      <a:pPr marL="342900" indent="-342900" algn="l">
                        <a:buFont typeface="+mj-lt"/>
                        <a:buAutoNum type="arabicPeriod"/>
                      </a:pPr>
                      <a:r>
                        <a:rPr lang="en-US" b="1" dirty="0" smtClean="0">
                          <a:solidFill>
                            <a:schemeClr val="tx1"/>
                          </a:solidFill>
                        </a:rPr>
                        <a:t>Those</a:t>
                      </a:r>
                      <a:r>
                        <a:rPr lang="en-US" b="1" baseline="0" dirty="0" smtClean="0">
                          <a:solidFill>
                            <a:schemeClr val="tx1"/>
                          </a:solidFill>
                        </a:rPr>
                        <a:t> variables whose significant value is less  than 0.05 are tenure and levels of education indicating that there is significant association between these variables and churn which is the target variable.</a:t>
                      </a:r>
                      <a:endParaRPr lang="en-IN" b="1"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38200"/>
            <a:ext cx="4114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381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17162958"/>
              </p:ext>
            </p:extLst>
          </p:nvPr>
        </p:nvGraphicFramePr>
        <p:xfrm>
          <a:off x="228599" y="1007763"/>
          <a:ext cx="8724378" cy="5155042"/>
        </p:xfrm>
        <a:graphic>
          <a:graphicData uri="http://schemas.openxmlformats.org/drawingml/2006/table">
            <a:tbl>
              <a:tblPr firstRow="1" bandRow="1">
                <a:tableStyleId>{5C22544A-7EE6-4342-B048-85BDC9FD1C3A}</a:tableStyleId>
              </a:tblPr>
              <a:tblGrid>
                <a:gridCol w="3429001"/>
                <a:gridCol w="5295377"/>
              </a:tblGrid>
              <a:tr h="5155042">
                <a:tc>
                  <a:txBody>
                    <a:bodyPr/>
                    <a:lstStyle/>
                    <a:p>
                      <a:pPr marL="342900" indent="-342900" algn="l">
                        <a:buFont typeface="+mj-lt"/>
                        <a:buAutoNum type="arabicPeriod"/>
                      </a:pPr>
                      <a:endParaRPr lang="en-IN" dirty="0" smtClean="0">
                        <a:solidFill>
                          <a:schemeClr val="tx1"/>
                        </a:solidFill>
                      </a:endParaRPr>
                    </a:p>
                    <a:p>
                      <a:pPr marL="342900" indent="-342900" algn="l">
                        <a:buFont typeface="+mj-lt"/>
                        <a:buAutoNum type="arabicPeriod"/>
                      </a:pPr>
                      <a:r>
                        <a:rPr lang="en-IN" b="1" dirty="0" smtClean="0">
                          <a:solidFill>
                            <a:schemeClr val="tx1"/>
                          </a:solidFill>
                        </a:rPr>
                        <a:t> Browse</a:t>
                      </a:r>
                      <a:r>
                        <a:rPr lang="en-IN" b="1" baseline="0" dirty="0" smtClean="0">
                          <a:solidFill>
                            <a:schemeClr val="tx1"/>
                          </a:solidFill>
                        </a:rPr>
                        <a:t> </a:t>
                      </a:r>
                      <a:r>
                        <a:rPr lang="en-IN" b="1" dirty="0" smtClean="0">
                          <a:solidFill>
                            <a:schemeClr val="tx1"/>
                          </a:solidFill>
                        </a:rPr>
                        <a:t>to Analyse-Regression—Binary Logistic</a:t>
                      </a:r>
                    </a:p>
                    <a:p>
                      <a:pPr marL="342900" indent="-342900" algn="l">
                        <a:buFont typeface="+mj-lt"/>
                        <a:buAutoNum type="arabicPeriod"/>
                      </a:pPr>
                      <a:r>
                        <a:rPr lang="en-US" b="1" dirty="0" smtClean="0">
                          <a:solidFill>
                            <a:schemeClr val="tx1"/>
                          </a:solidFill>
                        </a:rPr>
                        <a:t>Choose Churn within last month as dependent variable.</a:t>
                      </a:r>
                    </a:p>
                    <a:p>
                      <a:pPr marL="342900" indent="-342900" algn="l">
                        <a:buFont typeface="+mj-lt"/>
                        <a:buAutoNum type="arabicPeriod"/>
                      </a:pPr>
                      <a:r>
                        <a:rPr lang="en-US" b="1" dirty="0" smtClean="0">
                          <a:solidFill>
                            <a:schemeClr val="tx1"/>
                          </a:solidFill>
                        </a:rPr>
                        <a:t>Choose tenure, age, address, income,employ,reside, marital, retire,gender, ed, Customer category as Independent variables.</a:t>
                      </a:r>
                    </a:p>
                    <a:p>
                      <a:pPr marL="342900" indent="-342900" algn="l">
                        <a:buFont typeface="+mj-lt"/>
                        <a:buAutoNum type="arabicPeriod"/>
                      </a:pPr>
                      <a:r>
                        <a:rPr lang="en-US" b="1" baseline="0" dirty="0" smtClean="0">
                          <a:solidFill>
                            <a:schemeClr val="tx1"/>
                          </a:solidFill>
                        </a:rPr>
                        <a:t>Choose the method as forward conditional .</a:t>
                      </a:r>
                    </a:p>
                    <a:p>
                      <a:pPr marL="342900" indent="-342900" algn="l">
                        <a:buFont typeface="+mj-lt"/>
                        <a:buAutoNum type="arabicPeriod"/>
                      </a:pPr>
                      <a:r>
                        <a:rPr lang="en-US" b="1" baseline="0" dirty="0" smtClean="0">
                          <a:solidFill>
                            <a:schemeClr val="tx1"/>
                          </a:solidFill>
                        </a:rPr>
                        <a:t>Build Binary Logistic regression Model based on above inputs in SPSS.</a:t>
                      </a:r>
                      <a:endParaRPr lang="en-IN" b="1" dirty="0" smtClean="0">
                        <a:solidFill>
                          <a:schemeClr val="tx1"/>
                        </a:solidFill>
                      </a:endParaRPr>
                    </a:p>
                  </a:txBody>
                  <a:tcPr marL="68580" marR="68580">
                    <a:solidFill>
                      <a:schemeClr val="accent1">
                        <a:lumMod val="40000"/>
                        <a:lumOff val="60000"/>
                      </a:schemeClr>
                    </a:solidFill>
                  </a:tcPr>
                </a:tc>
                <a:tc>
                  <a:txBody>
                    <a:bodyPr/>
                    <a:lstStyle/>
                    <a:p>
                      <a:endParaRPr lang="en-IN" dirty="0">
                        <a:solidFill>
                          <a:schemeClr val="tx1"/>
                        </a:solidFill>
                      </a:endParaRPr>
                    </a:p>
                  </a:txBody>
                  <a:tcPr marL="68580" marR="68580">
                    <a:solidFill>
                      <a:schemeClr val="bg1"/>
                    </a:solidFill>
                  </a:tcPr>
                </a:tc>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280" y="990600"/>
            <a:ext cx="50387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678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716205711"/>
              </p:ext>
            </p:extLst>
          </p:nvPr>
        </p:nvGraphicFramePr>
        <p:xfrm>
          <a:off x="228599" y="1007763"/>
          <a:ext cx="8724378" cy="5155042"/>
        </p:xfrm>
        <a:graphic>
          <a:graphicData uri="http://schemas.openxmlformats.org/drawingml/2006/table">
            <a:tbl>
              <a:tblPr firstRow="1" bandRow="1">
                <a:tableStyleId>{5C22544A-7EE6-4342-B048-85BDC9FD1C3A}</a:tableStyleId>
              </a:tblPr>
              <a:tblGrid>
                <a:gridCol w="3429001"/>
                <a:gridCol w="5295377"/>
              </a:tblGrid>
              <a:tr h="5155042">
                <a:tc>
                  <a:txBody>
                    <a:bodyPr/>
                    <a:lstStyle/>
                    <a:p>
                      <a:pPr marL="0" indent="0" algn="l">
                        <a:buFont typeface="+mj-lt"/>
                        <a:buNone/>
                      </a:pPr>
                      <a:r>
                        <a:rPr lang="en-US" dirty="0" smtClean="0">
                          <a:solidFill>
                            <a:schemeClr val="tx1"/>
                          </a:solidFill>
                        </a:rPr>
                        <a:t>In case of Linear regression if R-square or coefficient of determination tells whether a model is good or bad models as it explains the degree of variation in scale variable .so R-square or coefficient of determination is very important metric to decide whether the model built is a good model or bad model in case of the Linear Regression Model. </a:t>
                      </a:r>
                    </a:p>
                    <a:p>
                      <a:pPr marL="0" indent="0" algn="l">
                        <a:buFont typeface="+mj-lt"/>
                        <a:buNone/>
                      </a:pPr>
                      <a:r>
                        <a:rPr lang="en-US" dirty="0" smtClean="0">
                          <a:solidFill>
                            <a:schemeClr val="tx1"/>
                          </a:solidFill>
                        </a:rPr>
                        <a:t>However, in Binary Logistic regression it is only binary output value which may be either 0 or 1.so  R-square or coefficient of determination value is not important in case of Logistic Regression. </a:t>
                      </a:r>
                      <a:endParaRPr lang="en-IN"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80" y="1143000"/>
            <a:ext cx="3429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236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57483308"/>
              </p:ext>
            </p:extLst>
          </p:nvPr>
        </p:nvGraphicFramePr>
        <p:xfrm>
          <a:off x="152400" y="548640"/>
          <a:ext cx="8724378" cy="5372100"/>
        </p:xfrm>
        <a:graphic>
          <a:graphicData uri="http://schemas.openxmlformats.org/drawingml/2006/table">
            <a:tbl>
              <a:tblPr firstRow="1" bandRow="1">
                <a:tableStyleId>{5C22544A-7EE6-4342-B048-85BDC9FD1C3A}</a:tableStyleId>
              </a:tblPr>
              <a:tblGrid>
                <a:gridCol w="3993051"/>
                <a:gridCol w="4731327"/>
              </a:tblGrid>
              <a:tr h="5372100">
                <a:tc>
                  <a:txBody>
                    <a:bodyPr/>
                    <a:lstStyle/>
                    <a:p>
                      <a:pPr marL="342900" indent="-342900" algn="l">
                        <a:buFont typeface="+mj-lt"/>
                        <a:buAutoNum type="arabicPeriod"/>
                      </a:pPr>
                      <a:r>
                        <a:rPr lang="en-US" sz="1700" dirty="0" smtClean="0">
                          <a:solidFill>
                            <a:schemeClr val="tx1"/>
                          </a:solidFill>
                        </a:rPr>
                        <a:t>we need to look at confusion Matrix to decide whether the logistic Regression Model built is a good or bad model. </a:t>
                      </a:r>
                    </a:p>
                    <a:p>
                      <a:pPr marL="342900" indent="-342900" algn="l">
                        <a:buFont typeface="+mj-lt"/>
                        <a:buAutoNum type="arabicPeriod"/>
                      </a:pPr>
                      <a:r>
                        <a:rPr lang="en-US" sz="1700" dirty="0" smtClean="0">
                          <a:solidFill>
                            <a:schemeClr val="tx1"/>
                          </a:solidFill>
                        </a:rPr>
                        <a:t>As per the confusion</a:t>
                      </a:r>
                      <a:r>
                        <a:rPr lang="en-US" sz="1700" baseline="0" dirty="0" smtClean="0">
                          <a:solidFill>
                            <a:schemeClr val="tx1"/>
                          </a:solidFill>
                        </a:rPr>
                        <a:t> Matrix here,Non churners predicted correctly is 662 and predicted wrongly is 64.so percentage of non churners predicted correctly is  91.2%.since our motive to build the Model is to predict Non churners so we can claim that the model built is  a good Model.</a:t>
                      </a:r>
                    </a:p>
                    <a:p>
                      <a:pPr marL="342900" indent="-342900" algn="l">
                        <a:buFont typeface="+mj-lt"/>
                        <a:buAutoNum type="arabicPeriod"/>
                      </a:pPr>
                      <a:endParaRPr lang="en-US" sz="1700" baseline="0" dirty="0" smtClean="0">
                        <a:solidFill>
                          <a:schemeClr val="tx1"/>
                        </a:solidFill>
                      </a:endParaRPr>
                    </a:p>
                    <a:p>
                      <a:pPr marL="342900" indent="-342900" algn="l">
                        <a:buFont typeface="+mj-lt"/>
                        <a:buAutoNum type="arabicPeriod"/>
                      </a:pPr>
                      <a:r>
                        <a:rPr lang="en-US" sz="1700" baseline="0" dirty="0" smtClean="0">
                          <a:solidFill>
                            <a:schemeClr val="tx1"/>
                          </a:solidFill>
                        </a:rPr>
                        <a:t>Also, churners predicted correctly is 87 and predicted wrongly is 187. percentage correct is 31.8%.though  churners predicted correctly is not good but we can get high accuracy in predicting Non churners correctly.</a:t>
                      </a:r>
                      <a:endParaRPr lang="en-US" sz="1700" dirty="0" smtClean="0">
                        <a:solidFill>
                          <a:schemeClr val="tx1"/>
                        </a:solidFill>
                      </a:endParaRPr>
                    </a:p>
                    <a:p>
                      <a:pPr marL="0" indent="0" algn="l">
                        <a:buFont typeface="+mj-lt"/>
                        <a:buNone/>
                      </a:pPr>
                      <a:r>
                        <a:rPr lang="en-US" dirty="0" smtClean="0">
                          <a:solidFill>
                            <a:schemeClr val="tx1"/>
                          </a:solidFill>
                        </a:rPr>
                        <a:t> </a:t>
                      </a:r>
                    </a:p>
                    <a:p>
                      <a:pPr marL="0" indent="0" algn="l">
                        <a:buFont typeface="+mj-lt"/>
                        <a:buNone/>
                      </a:pPr>
                      <a:r>
                        <a:rPr lang="en-US" dirty="0" smtClean="0">
                          <a:solidFill>
                            <a:schemeClr val="tx2"/>
                          </a:solidFill>
                        </a:rPr>
                        <a:t> </a:t>
                      </a: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762000"/>
            <a:ext cx="434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526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15501459"/>
              </p:ext>
            </p:extLst>
          </p:nvPr>
        </p:nvGraphicFramePr>
        <p:xfrm>
          <a:off x="175173" y="548640"/>
          <a:ext cx="8724378" cy="5547360"/>
        </p:xfrm>
        <a:graphic>
          <a:graphicData uri="http://schemas.openxmlformats.org/drawingml/2006/table">
            <a:tbl>
              <a:tblPr firstRow="1" bandRow="1">
                <a:tableStyleId>{5C22544A-7EE6-4342-B048-85BDC9FD1C3A}</a:tableStyleId>
              </a:tblPr>
              <a:tblGrid>
                <a:gridCol w="4221651"/>
                <a:gridCol w="4502727"/>
              </a:tblGrid>
              <a:tr h="5257800">
                <a:tc>
                  <a:txBody>
                    <a:bodyPr/>
                    <a:lstStyle/>
                    <a:p>
                      <a:pPr marL="0" indent="0" algn="l">
                        <a:buFont typeface="+mj-lt"/>
                        <a:buNone/>
                      </a:pPr>
                      <a:endParaRPr lang="en-US" sz="1600" dirty="0" smtClean="0">
                        <a:solidFill>
                          <a:schemeClr val="tx2"/>
                        </a:solidFill>
                      </a:endParaRPr>
                    </a:p>
                    <a:p>
                      <a:pPr marL="342900" indent="-342900" algn="l">
                        <a:buFont typeface="+mj-lt"/>
                        <a:buAutoNum type="arabicPeriod"/>
                      </a:pPr>
                      <a:r>
                        <a:rPr lang="en-US" b="1" dirty="0" smtClean="0">
                          <a:solidFill>
                            <a:schemeClr val="tx1"/>
                          </a:solidFill>
                        </a:rPr>
                        <a:t>  P-value or significant value tells whether there is significant association between two variables or not.</a:t>
                      </a:r>
                    </a:p>
                    <a:p>
                      <a:pPr marL="342900" indent="-342900" algn="l">
                        <a:buFont typeface="+mj-lt"/>
                        <a:buAutoNum type="arabicPeriod"/>
                      </a:pPr>
                      <a:r>
                        <a:rPr lang="en-US" b="1" dirty="0" smtClean="0">
                          <a:solidFill>
                            <a:schemeClr val="tx1"/>
                          </a:solidFill>
                        </a:rPr>
                        <a:t>If p-value is &lt;0.05 means that there is significant association between two variables</a:t>
                      </a:r>
                      <a:r>
                        <a:rPr lang="en-US" b="1" baseline="0" dirty="0" smtClean="0">
                          <a:solidFill>
                            <a:schemeClr val="tx1"/>
                          </a:solidFill>
                        </a:rPr>
                        <a:t> and Hence NULL HYPOTHESIS is rejected.</a:t>
                      </a:r>
                      <a:endParaRPr lang="en-US" b="1" dirty="0" smtClean="0">
                        <a:solidFill>
                          <a:schemeClr val="tx1"/>
                        </a:solidFill>
                      </a:endParaRPr>
                    </a:p>
                    <a:p>
                      <a:pPr marL="342900" indent="-342900" algn="l">
                        <a:buFont typeface="+mj-lt"/>
                        <a:buAutoNum type="arabicPeriod"/>
                      </a:pPr>
                      <a:r>
                        <a:rPr lang="en-US" b="1" dirty="0" smtClean="0">
                          <a:solidFill>
                            <a:schemeClr val="tx1"/>
                          </a:solidFill>
                        </a:rPr>
                        <a:t>If p-value is &gt;0.05 means that there is no significant association between two variables. And we can drop off those variables while building our Logistic regression model.</a:t>
                      </a:r>
                    </a:p>
                    <a:p>
                      <a:pPr marL="342900" indent="-342900" algn="l">
                        <a:buFont typeface="+mj-lt"/>
                        <a:buAutoNum type="arabicPeriod"/>
                      </a:pPr>
                      <a:r>
                        <a:rPr lang="en-US" b="1" dirty="0" smtClean="0">
                          <a:solidFill>
                            <a:schemeClr val="tx1"/>
                          </a:solidFill>
                        </a:rPr>
                        <a:t>The</a:t>
                      </a:r>
                      <a:r>
                        <a:rPr lang="en-US" b="1" baseline="0" dirty="0" smtClean="0">
                          <a:solidFill>
                            <a:schemeClr val="tx1"/>
                          </a:solidFill>
                        </a:rPr>
                        <a:t> variables listed have significant value  less than 0.05 and hence NULL Hypothesis is rejected and we conclude that there is significant association between tenure,employ,ed  and the churn variable which  is the target variable.</a:t>
                      </a:r>
                      <a:endParaRPr lang="en-IN" b="1"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38200"/>
            <a:ext cx="4343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273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22661912"/>
              </p:ext>
            </p:extLst>
          </p:nvPr>
        </p:nvGraphicFramePr>
        <p:xfrm>
          <a:off x="114822" y="685800"/>
          <a:ext cx="8724378" cy="5257800"/>
        </p:xfrm>
        <a:graphic>
          <a:graphicData uri="http://schemas.openxmlformats.org/drawingml/2006/table">
            <a:tbl>
              <a:tblPr firstRow="1" bandRow="1">
                <a:tableStyleId>{5C22544A-7EE6-4342-B048-85BDC9FD1C3A}</a:tableStyleId>
              </a:tblPr>
              <a:tblGrid>
                <a:gridCol w="2949027"/>
                <a:gridCol w="5775351"/>
              </a:tblGrid>
              <a:tr h="5257800">
                <a:tc>
                  <a:txBody>
                    <a:bodyPr/>
                    <a:lstStyle/>
                    <a:p>
                      <a:pPr marL="342900" indent="-342900" algn="l">
                        <a:buFont typeface="+mj-lt"/>
                        <a:buAutoNum type="arabicPeriod"/>
                      </a:pPr>
                      <a:r>
                        <a:rPr lang="en-US" b="1" dirty="0" smtClean="0">
                          <a:solidFill>
                            <a:schemeClr val="tx1"/>
                          </a:solidFill>
                        </a:rPr>
                        <a:t> If odds ratio is greater than 1 then odd ratio are better. Those variables with higher odd ratios give higher odds than those variables with lower odd ratios. </a:t>
                      </a:r>
                    </a:p>
                    <a:p>
                      <a:pPr marL="342900" indent="-342900" algn="l">
                        <a:buFont typeface="+mj-lt"/>
                        <a:buAutoNum type="arabicPeriod"/>
                      </a:pPr>
                      <a:r>
                        <a:rPr lang="en-US" b="1" dirty="0" smtClean="0">
                          <a:solidFill>
                            <a:schemeClr val="tx1"/>
                          </a:solidFill>
                        </a:rPr>
                        <a:t>If odds ratio less than 1 then odds ratio are lesser. </a:t>
                      </a:r>
                    </a:p>
                    <a:p>
                      <a:pPr marL="342900" indent="-342900" algn="l">
                        <a:buFont typeface="+mj-lt"/>
                        <a:buAutoNum type="arabicPeriod"/>
                      </a:pPr>
                      <a:endParaRPr lang="en-US" b="1" dirty="0" smtClean="0">
                        <a:solidFill>
                          <a:schemeClr val="tx1"/>
                        </a:solidFill>
                      </a:endParaRPr>
                    </a:p>
                    <a:p>
                      <a:pPr marL="342900" indent="-342900" algn="l">
                        <a:buFont typeface="+mj-lt"/>
                        <a:buAutoNum type="arabicPeriod"/>
                      </a:pPr>
                      <a:r>
                        <a:rPr lang="en-US" b="1" dirty="0" smtClean="0">
                          <a:solidFill>
                            <a:schemeClr val="tx1"/>
                          </a:solidFill>
                        </a:rPr>
                        <a:t>As per the Model output those variables with odd ratios greater than 1 or nearer to 1  are tenure, employ</a:t>
                      </a:r>
                      <a:r>
                        <a:rPr lang="en-US" b="1" baseline="0" dirty="0" smtClean="0">
                          <a:solidFill>
                            <a:schemeClr val="tx1"/>
                          </a:solidFill>
                        </a:rPr>
                        <a:t> </a:t>
                      </a:r>
                      <a:r>
                        <a:rPr lang="en-US" b="1" dirty="0" smtClean="0">
                          <a:solidFill>
                            <a:schemeClr val="tx1"/>
                          </a:solidFill>
                        </a:rPr>
                        <a:t>and levels of education. </a:t>
                      </a:r>
                    </a:p>
                    <a:p>
                      <a:pPr marL="0" indent="0" algn="l">
                        <a:buFont typeface="+mj-lt"/>
                        <a:buNone/>
                      </a:pPr>
                      <a:r>
                        <a:rPr lang="en-US" dirty="0" smtClean="0">
                          <a:solidFill>
                            <a:schemeClr val="tx2"/>
                          </a:solidFill>
                        </a:rPr>
                        <a:t> </a:t>
                      </a: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685800"/>
            <a:ext cx="5486400" cy="514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29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82780162"/>
              </p:ext>
            </p:extLst>
          </p:nvPr>
        </p:nvGraphicFramePr>
        <p:xfrm>
          <a:off x="152400" y="800100"/>
          <a:ext cx="8763000" cy="5257800"/>
        </p:xfrm>
        <a:graphic>
          <a:graphicData uri="http://schemas.openxmlformats.org/drawingml/2006/table">
            <a:tbl>
              <a:tblPr firstRow="1" bandRow="1">
                <a:tableStyleId>{5C22544A-7EE6-4342-B048-85BDC9FD1C3A}</a:tableStyleId>
              </a:tblPr>
              <a:tblGrid>
                <a:gridCol w="4724400"/>
                <a:gridCol w="4038600"/>
              </a:tblGrid>
              <a:tr h="5257800">
                <a:tc>
                  <a:txBody>
                    <a:bodyPr/>
                    <a:lstStyle/>
                    <a:p>
                      <a:pPr marL="0" indent="0">
                        <a:buFont typeface="+mj-lt"/>
                        <a:buNone/>
                      </a:pPr>
                      <a:r>
                        <a:rPr lang="en-IN" sz="1800" dirty="0" smtClean="0">
                          <a:solidFill>
                            <a:schemeClr val="tx1"/>
                          </a:solidFill>
                        </a:rPr>
                        <a:t>R0C---Receiver operating characteristics:</a:t>
                      </a:r>
                    </a:p>
                    <a:p>
                      <a:pPr marL="342900" indent="-342900">
                        <a:buFont typeface="+mj-lt"/>
                        <a:buAutoNum type="arabicPeriod"/>
                      </a:pPr>
                      <a:r>
                        <a:rPr lang="en-US" sz="1800" dirty="0" smtClean="0">
                          <a:solidFill>
                            <a:schemeClr val="tx1"/>
                          </a:solidFill>
                        </a:rPr>
                        <a:t>False positive rate predict along the X-axis. True positive rate predict along the Y-axis </a:t>
                      </a:r>
                    </a:p>
                    <a:p>
                      <a:pPr marL="342900" indent="-342900">
                        <a:buFont typeface="+mj-lt"/>
                        <a:buAutoNum type="arabicPeriod"/>
                      </a:pPr>
                      <a:r>
                        <a:rPr lang="en-US" sz="1800" dirty="0" smtClean="0">
                          <a:solidFill>
                            <a:schemeClr val="tx1"/>
                          </a:solidFill>
                        </a:rPr>
                        <a:t>45 degree line is formed by Random guessing meaning to see by randomly guessing also 45% chances we may be almost always correct. </a:t>
                      </a:r>
                    </a:p>
                    <a:p>
                      <a:pPr marL="342900" indent="-342900">
                        <a:buFont typeface="+mj-lt"/>
                        <a:buAutoNum type="arabicPeriod"/>
                      </a:pPr>
                      <a:r>
                        <a:rPr lang="en-US" sz="1800" dirty="0" smtClean="0">
                          <a:solidFill>
                            <a:schemeClr val="tx1"/>
                          </a:solidFill>
                        </a:rPr>
                        <a:t>To decide whether my model is good or bad , it should outperform the Random predicted model. The area between 45 degree line and false positive rate/true positive rate  predicted by decision tree model is called ROC curve. </a:t>
                      </a:r>
                    </a:p>
                    <a:p>
                      <a:pPr marL="342900" indent="-342900">
                        <a:buFont typeface="+mj-lt"/>
                        <a:buAutoNum type="arabicPeriod"/>
                      </a:pPr>
                      <a:r>
                        <a:rPr lang="en-US" sz="1800" dirty="0" smtClean="0">
                          <a:solidFill>
                            <a:schemeClr val="tx1"/>
                          </a:solidFill>
                        </a:rPr>
                        <a:t>AOC is area of curve. If AOC is nearer to zero then model predicted is bad, and  If AOC is nearer to one then then model predicted  is good. </a:t>
                      </a:r>
                    </a:p>
                    <a:p>
                      <a:pPr marL="0" indent="0" algn="l">
                        <a:buFont typeface="+mj-lt"/>
                        <a:buNone/>
                      </a:pPr>
                      <a:r>
                        <a:rPr lang="en-US" dirty="0" smtClean="0">
                          <a:solidFill>
                            <a:schemeClr val="tx1"/>
                          </a:solidFill>
                        </a:rPr>
                        <a:t> </a:t>
                      </a:r>
                      <a:endParaRPr lang="en-IN"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90600"/>
            <a:ext cx="3733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186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37261710"/>
              </p:ext>
            </p:extLst>
          </p:nvPr>
        </p:nvGraphicFramePr>
        <p:xfrm>
          <a:off x="152400" y="800100"/>
          <a:ext cx="8763000" cy="5257800"/>
        </p:xfrm>
        <a:graphic>
          <a:graphicData uri="http://schemas.openxmlformats.org/drawingml/2006/table">
            <a:tbl>
              <a:tblPr firstRow="1" bandRow="1">
                <a:tableStyleId>{5C22544A-7EE6-4342-B048-85BDC9FD1C3A}</a:tableStyleId>
              </a:tblPr>
              <a:tblGrid>
                <a:gridCol w="1828800"/>
                <a:gridCol w="6934200"/>
              </a:tblGrid>
              <a:tr h="5257800">
                <a:tc>
                  <a:txBody>
                    <a:bodyPr/>
                    <a:lstStyle/>
                    <a:p>
                      <a:pPr marL="0" indent="0" algn="l">
                        <a:buFont typeface="+mj-lt"/>
                        <a:buNone/>
                      </a:pPr>
                      <a:r>
                        <a:rPr lang="en-US" dirty="0" smtClean="0">
                          <a:solidFill>
                            <a:schemeClr val="tx1"/>
                          </a:solidFill>
                        </a:rPr>
                        <a:t>In SPSS go to save ,click on probabilities ,</a:t>
                      </a:r>
                      <a:r>
                        <a:rPr lang="en-US" baseline="0" dirty="0" smtClean="0">
                          <a:solidFill>
                            <a:schemeClr val="tx1"/>
                          </a:solidFill>
                        </a:rPr>
                        <a:t> </a:t>
                      </a:r>
                      <a:r>
                        <a:rPr lang="en-US" dirty="0" smtClean="0">
                          <a:solidFill>
                            <a:schemeClr val="tx1"/>
                          </a:solidFill>
                        </a:rPr>
                        <a:t>Additional  columns by this</a:t>
                      </a:r>
                      <a:r>
                        <a:rPr lang="en-US" baseline="0" dirty="0" smtClean="0">
                          <a:solidFill>
                            <a:schemeClr val="tx1"/>
                          </a:solidFill>
                        </a:rPr>
                        <a:t> </a:t>
                      </a:r>
                      <a:r>
                        <a:rPr lang="en-US" dirty="0" smtClean="0">
                          <a:solidFill>
                            <a:schemeClr val="tx1"/>
                          </a:solidFill>
                        </a:rPr>
                        <a:t>name</a:t>
                      </a:r>
                      <a:r>
                        <a:rPr lang="en-US" baseline="0" dirty="0" smtClean="0">
                          <a:solidFill>
                            <a:schemeClr val="tx1"/>
                          </a:solidFill>
                        </a:rPr>
                        <a:t> </a:t>
                      </a:r>
                      <a:r>
                        <a:rPr lang="en-US" dirty="0" smtClean="0">
                          <a:solidFill>
                            <a:schemeClr val="tx1"/>
                          </a:solidFill>
                        </a:rPr>
                        <a:t>will be added in sav files.  </a:t>
                      </a:r>
                    </a:p>
                    <a:p>
                      <a:pPr marL="0" indent="0" algn="l">
                        <a:buFont typeface="+mj-lt"/>
                        <a:buNone/>
                      </a:pPr>
                      <a:endParaRPr lang="en-US" dirty="0" smtClean="0">
                        <a:solidFill>
                          <a:schemeClr val="tx1"/>
                        </a:solidFill>
                      </a:endParaRPr>
                    </a:p>
                    <a:p>
                      <a:pPr marL="0" indent="0" algn="l">
                        <a:buFont typeface="+mj-lt"/>
                        <a:buNone/>
                      </a:pPr>
                      <a:r>
                        <a:rPr lang="en-US" dirty="0" smtClean="0">
                          <a:solidFill>
                            <a:schemeClr val="tx1"/>
                          </a:solidFill>
                        </a:rPr>
                        <a:t>On the sav file do right click and click on sort descending for predicted  probabilities. </a:t>
                      </a:r>
                      <a:endParaRPr lang="en-IN"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38200"/>
            <a:ext cx="64770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837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08702070"/>
              </p:ext>
            </p:extLst>
          </p:nvPr>
        </p:nvGraphicFramePr>
        <p:xfrm>
          <a:off x="152400" y="800100"/>
          <a:ext cx="8763000" cy="5257800"/>
        </p:xfrm>
        <a:graphic>
          <a:graphicData uri="http://schemas.openxmlformats.org/drawingml/2006/table">
            <a:tbl>
              <a:tblPr firstRow="1" bandRow="1">
                <a:tableStyleId>{5C22544A-7EE6-4342-B048-85BDC9FD1C3A}</a:tableStyleId>
              </a:tblPr>
              <a:tblGrid>
                <a:gridCol w="2362200"/>
                <a:gridCol w="6400800"/>
              </a:tblGrid>
              <a:tr h="5257800">
                <a:tc>
                  <a:txBody>
                    <a:bodyPr/>
                    <a:lstStyle/>
                    <a:p>
                      <a:pPr marL="342900" indent="-342900" algn="l">
                        <a:buFont typeface="+mj-lt"/>
                        <a:buAutoNum type="arabicPeriod"/>
                      </a:pPr>
                      <a:r>
                        <a:rPr lang="en-IN" b="1" dirty="0" smtClean="0">
                          <a:solidFill>
                            <a:schemeClr val="tx1"/>
                          </a:solidFill>
                        </a:rPr>
                        <a:t> Browse</a:t>
                      </a:r>
                      <a:r>
                        <a:rPr lang="en-IN" b="1" baseline="0" dirty="0" smtClean="0">
                          <a:solidFill>
                            <a:schemeClr val="tx1"/>
                          </a:solidFill>
                        </a:rPr>
                        <a:t> </a:t>
                      </a:r>
                      <a:r>
                        <a:rPr lang="en-IN" b="1" dirty="0" smtClean="0">
                          <a:solidFill>
                            <a:schemeClr val="tx1"/>
                          </a:solidFill>
                        </a:rPr>
                        <a:t>to Analyse-Roc curve.</a:t>
                      </a:r>
                    </a:p>
                    <a:p>
                      <a:pPr marL="342900" indent="-342900" algn="l">
                        <a:buFont typeface="+mj-lt"/>
                        <a:buAutoNum type="arabicPeriod"/>
                      </a:pPr>
                      <a:r>
                        <a:rPr lang="en-US" b="1" dirty="0" smtClean="0">
                          <a:solidFill>
                            <a:schemeClr val="tx1"/>
                          </a:solidFill>
                        </a:rPr>
                        <a:t>Add details as shown in the snapshot.</a:t>
                      </a:r>
                      <a:endParaRPr lang="en-IN" b="1" dirty="0" smtClean="0">
                        <a:solidFill>
                          <a:schemeClr val="tx1"/>
                        </a:solidFill>
                      </a:endParaRPr>
                    </a:p>
                    <a:p>
                      <a:pPr marL="0" indent="0" algn="l">
                        <a:buFont typeface="+mj-lt"/>
                        <a:buNone/>
                      </a:pPr>
                      <a:endParaRPr lang="en-IN" b="1"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14400"/>
            <a:ext cx="594931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80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6858000" cy="554037"/>
          </a:xfrm>
        </p:spPr>
        <p:txBody>
          <a:bodyPr>
            <a:normAutofit/>
          </a:bodyPr>
          <a:lstStyle/>
          <a:p>
            <a:r>
              <a:rPr lang="en-IN" sz="2000" dirty="0"/>
              <a:t>Replacing Missing Values</a:t>
            </a:r>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a:solidFill>
                  <a:prstClr val="white"/>
                </a:solidFill>
              </a:rPr>
              <a:t>2</a:t>
            </a:r>
            <a:r>
              <a:rPr lang="en-US" dirty="0" smtClean="0">
                <a:solidFill>
                  <a:prstClr val="white"/>
                </a:solidFill>
              </a:rPr>
              <a:t>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2012911"/>
              </p:ext>
            </p:extLst>
          </p:nvPr>
        </p:nvGraphicFramePr>
        <p:xfrm>
          <a:off x="197284" y="1007763"/>
          <a:ext cx="8755694" cy="5155042"/>
        </p:xfrm>
        <a:graphic>
          <a:graphicData uri="http://schemas.openxmlformats.org/drawingml/2006/table">
            <a:tbl>
              <a:tblPr firstRow="1" bandRow="1">
                <a:tableStyleId>{5C22544A-7EE6-4342-B048-85BDC9FD1C3A}</a:tableStyleId>
              </a:tblPr>
              <a:tblGrid>
                <a:gridCol w="4377847"/>
                <a:gridCol w="4377847"/>
              </a:tblGrid>
              <a:tr h="5155042">
                <a:tc>
                  <a:txBody>
                    <a:bodyPr/>
                    <a:lstStyle/>
                    <a:p>
                      <a:pPr algn="l"/>
                      <a:r>
                        <a:rPr lang="en-IN" dirty="0" smtClean="0">
                          <a:solidFill>
                            <a:schemeClr val="tx1"/>
                          </a:solidFill>
                        </a:rPr>
                        <a:t>1)Opened file telco_missing.sav in IBM-SPSS STATISTISCS 24 app.</a:t>
                      </a:r>
                    </a:p>
                    <a:p>
                      <a:pPr algn="l"/>
                      <a:endParaRPr lang="en-IN" dirty="0" smtClean="0">
                        <a:solidFill>
                          <a:schemeClr val="tx1"/>
                        </a:solidFill>
                      </a:endParaRPr>
                    </a:p>
                    <a:p>
                      <a:pPr algn="l"/>
                      <a:r>
                        <a:rPr lang="en-IN" dirty="0" smtClean="0">
                          <a:solidFill>
                            <a:schemeClr val="tx1"/>
                          </a:solidFill>
                        </a:rPr>
                        <a:t>2)browsed to transform---replace missing values  using Median of nearby points as the creating function---only for the Nominal</a:t>
                      </a:r>
                      <a:r>
                        <a:rPr lang="en-IN" baseline="0" dirty="0" smtClean="0">
                          <a:solidFill>
                            <a:schemeClr val="tx1"/>
                          </a:solidFill>
                        </a:rPr>
                        <a:t> variables</a:t>
                      </a:r>
                      <a:r>
                        <a:rPr lang="en-IN" dirty="0" smtClean="0">
                          <a:solidFill>
                            <a:schemeClr val="tx1"/>
                          </a:solidFill>
                        </a:rPr>
                        <a:t>.</a:t>
                      </a:r>
                    </a:p>
                    <a:p>
                      <a:pPr algn="l"/>
                      <a:endParaRPr lang="en-IN" dirty="0" smtClean="0">
                        <a:solidFill>
                          <a:schemeClr val="tx1"/>
                        </a:solidFill>
                      </a:endParaRPr>
                    </a:p>
                    <a:p>
                      <a:pPr algn="l"/>
                      <a:r>
                        <a:rPr lang="en-IN" dirty="0" smtClean="0">
                          <a:solidFill>
                            <a:schemeClr val="tx1"/>
                          </a:solidFill>
                        </a:rPr>
                        <a:t>3)created all new scale variables in spss to accommodate missing cases for all of them.</a:t>
                      </a:r>
                    </a:p>
                    <a:p>
                      <a:pPr algn="l"/>
                      <a:r>
                        <a:rPr lang="en-IN" dirty="0" smtClean="0">
                          <a:solidFill>
                            <a:schemeClr val="tx1"/>
                          </a:solidFill>
                        </a:rPr>
                        <a:t>4)Attaching the snapshot for the newly added variables to accommodate missing cases.</a:t>
                      </a:r>
                    </a:p>
                    <a:p>
                      <a:pPr marL="0" indent="0" algn="l">
                        <a:buFont typeface="+mj-lt"/>
                        <a:buNone/>
                      </a:pPr>
                      <a:endParaRPr lang="en-IN" dirty="0" smtClean="0">
                        <a:solidFill>
                          <a:schemeClr val="tx2"/>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433" y="1038401"/>
            <a:ext cx="4171657" cy="5212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377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48041125"/>
              </p:ext>
            </p:extLst>
          </p:nvPr>
        </p:nvGraphicFramePr>
        <p:xfrm>
          <a:off x="152400" y="800100"/>
          <a:ext cx="8763000" cy="5257800"/>
        </p:xfrm>
        <a:graphic>
          <a:graphicData uri="http://schemas.openxmlformats.org/drawingml/2006/table">
            <a:tbl>
              <a:tblPr firstRow="1" bandRow="1">
                <a:tableStyleId>{5C22544A-7EE6-4342-B048-85BDC9FD1C3A}</a:tableStyleId>
              </a:tblPr>
              <a:tblGrid>
                <a:gridCol w="2362200"/>
                <a:gridCol w="6400800"/>
              </a:tblGrid>
              <a:tr h="5257800">
                <a:tc>
                  <a:txBody>
                    <a:bodyPr/>
                    <a:lstStyle/>
                    <a:p>
                      <a:pPr marL="342900" indent="-342900" algn="l">
                        <a:buFont typeface="+mj-lt"/>
                        <a:buAutoNum type="arabicPeriod"/>
                      </a:pPr>
                      <a:r>
                        <a:rPr lang="en-IN" b="1" dirty="0" smtClean="0">
                          <a:solidFill>
                            <a:schemeClr val="tx1"/>
                          </a:solidFill>
                        </a:rPr>
                        <a:t> </a:t>
                      </a:r>
                      <a:r>
                        <a:rPr lang="en-US" b="1" dirty="0" smtClean="0">
                          <a:solidFill>
                            <a:schemeClr val="tx1"/>
                          </a:solidFill>
                        </a:rPr>
                        <a:t>output</a:t>
                      </a:r>
                      <a:r>
                        <a:rPr lang="en-US" b="1" baseline="0" dirty="0" smtClean="0">
                          <a:solidFill>
                            <a:schemeClr val="tx1"/>
                          </a:solidFill>
                        </a:rPr>
                        <a:t> for ROC Curve computation shown in the snapshot.</a:t>
                      </a:r>
                      <a:endParaRPr lang="en-IN" b="1" dirty="0" smtClean="0">
                        <a:solidFill>
                          <a:schemeClr val="tx1"/>
                        </a:solidFill>
                      </a:endParaRPr>
                    </a:p>
                    <a:p>
                      <a:pPr marL="0" indent="0" algn="l">
                        <a:buFont typeface="+mj-lt"/>
                        <a:buNone/>
                      </a:pPr>
                      <a:endParaRPr lang="en-IN" b="1"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4" y="990600"/>
            <a:ext cx="32099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86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12107608"/>
              </p:ext>
            </p:extLst>
          </p:nvPr>
        </p:nvGraphicFramePr>
        <p:xfrm>
          <a:off x="152400" y="800100"/>
          <a:ext cx="8763000" cy="5257800"/>
        </p:xfrm>
        <a:graphic>
          <a:graphicData uri="http://schemas.openxmlformats.org/drawingml/2006/table">
            <a:tbl>
              <a:tblPr firstRow="1" bandRow="1">
                <a:tableStyleId>{5C22544A-7EE6-4342-B048-85BDC9FD1C3A}</a:tableStyleId>
              </a:tblPr>
              <a:tblGrid>
                <a:gridCol w="2362200"/>
                <a:gridCol w="6400800"/>
              </a:tblGrid>
              <a:tr h="5257800">
                <a:tc>
                  <a:txBody>
                    <a:bodyPr/>
                    <a:lstStyle/>
                    <a:p>
                      <a:pPr marL="342900" indent="-342900" algn="l">
                        <a:buFont typeface="+mj-lt"/>
                        <a:buAutoNum type="arabicPeriod"/>
                      </a:pPr>
                      <a:r>
                        <a:rPr lang="en-IN" b="1" dirty="0" smtClean="0">
                          <a:solidFill>
                            <a:schemeClr val="tx1"/>
                          </a:solidFill>
                        </a:rPr>
                        <a:t> </a:t>
                      </a:r>
                      <a:r>
                        <a:rPr lang="en-US" b="1" baseline="0" dirty="0" smtClean="0">
                          <a:solidFill>
                            <a:schemeClr val="tx1"/>
                          </a:solidFill>
                        </a:rPr>
                        <a:t>ROC Curve computation shown in the snapshot.</a:t>
                      </a:r>
                      <a:endParaRPr lang="en-IN" b="1" dirty="0" smtClean="0">
                        <a:solidFill>
                          <a:schemeClr val="tx1"/>
                        </a:solidFill>
                      </a:endParaRPr>
                    </a:p>
                    <a:p>
                      <a:pPr marL="0" indent="0" algn="l">
                        <a:buFont typeface="+mj-lt"/>
                        <a:buNone/>
                      </a:pPr>
                      <a:endParaRPr lang="en-IN" b="1" dirty="0" smtClean="0">
                        <a:solidFill>
                          <a:schemeClr val="tx1"/>
                        </a:solidFill>
                      </a:endParaRPr>
                    </a:p>
                  </a:txBody>
                  <a:tcPr marL="68580" marR="68580">
                    <a:solidFill>
                      <a:schemeClr val="accent1">
                        <a:lumMod val="40000"/>
                        <a:lumOff val="60000"/>
                      </a:schemeClr>
                    </a:solidFill>
                  </a:tcPr>
                </a:tc>
                <a:tc>
                  <a:txBody>
                    <a:bodyPr/>
                    <a:lstStyle/>
                    <a:p>
                      <a:pPr algn="r"/>
                      <a:endParaRPr lang="en-IN" dirty="0"/>
                    </a:p>
                  </a:txBody>
                  <a:tcPr marL="68580" marR="68580">
                    <a:solidFill>
                      <a:schemeClr val="bg1"/>
                    </a:solidFill>
                  </a:tcPr>
                </a:tc>
              </a:tr>
            </a:tbl>
          </a:graphicData>
        </a:graphic>
      </p:graphicFrame>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14400"/>
            <a:ext cx="5991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584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17955942"/>
              </p:ext>
            </p:extLst>
          </p:nvPr>
        </p:nvGraphicFramePr>
        <p:xfrm>
          <a:off x="152400" y="800100"/>
          <a:ext cx="8763000" cy="5257800"/>
        </p:xfrm>
        <a:graphic>
          <a:graphicData uri="http://schemas.openxmlformats.org/drawingml/2006/table">
            <a:tbl>
              <a:tblPr firstRow="1" bandRow="1">
                <a:tableStyleId>{5C22544A-7EE6-4342-B048-85BDC9FD1C3A}</a:tableStyleId>
              </a:tblPr>
              <a:tblGrid>
                <a:gridCol w="5257800"/>
                <a:gridCol w="3505200"/>
              </a:tblGrid>
              <a:tr h="5257800">
                <a:tc>
                  <a:txBody>
                    <a:bodyPr/>
                    <a:lstStyle/>
                    <a:p>
                      <a:pPr marL="342900" indent="-342900" algn="l">
                        <a:buFont typeface="+mj-lt"/>
                        <a:buAutoNum type="arabicPeriod"/>
                      </a:pPr>
                      <a:r>
                        <a:rPr lang="en-US" b="1" dirty="0" smtClean="0">
                          <a:solidFill>
                            <a:schemeClr val="tx1"/>
                          </a:solidFill>
                        </a:rPr>
                        <a:t>AOC is area of curve. If AOC is nearer to zero then model predicted by the model is bad.</a:t>
                      </a:r>
                    </a:p>
                    <a:p>
                      <a:pPr marL="342900" indent="-342900" algn="l">
                        <a:buFont typeface="+mj-lt"/>
                        <a:buAutoNum type="arabicPeriod"/>
                      </a:pPr>
                      <a:r>
                        <a:rPr lang="en-US" b="1" dirty="0" smtClean="0">
                          <a:solidFill>
                            <a:schemeClr val="tx1"/>
                          </a:solidFill>
                        </a:rPr>
                        <a:t>Since AOC is nearer to one hence model predicted by the Logistic</a:t>
                      </a:r>
                      <a:r>
                        <a:rPr lang="en-US" b="1" baseline="0" dirty="0" smtClean="0">
                          <a:solidFill>
                            <a:schemeClr val="tx1"/>
                          </a:solidFill>
                        </a:rPr>
                        <a:t> Regression </a:t>
                      </a:r>
                      <a:r>
                        <a:rPr lang="en-US" b="1" dirty="0" smtClean="0">
                          <a:solidFill>
                            <a:schemeClr val="tx1"/>
                          </a:solidFill>
                        </a:rPr>
                        <a:t>model is good. </a:t>
                      </a:r>
                    </a:p>
                    <a:p>
                      <a:pPr marL="342900" indent="-342900" algn="l">
                        <a:buFont typeface="+mj-lt"/>
                        <a:buAutoNum type="arabicPeriod"/>
                      </a:pPr>
                      <a:r>
                        <a:rPr lang="en-US" b="1" dirty="0" smtClean="0">
                          <a:solidFill>
                            <a:schemeClr val="tx1"/>
                          </a:solidFill>
                        </a:rPr>
                        <a:t>TO SUMMARIZE IF WE PREDICTED MODEL USING CHAID,CART AND ALSO USING LOGISTIC REGRESSION then whichever has better ROC Curve, that model is better for building the model. </a:t>
                      </a:r>
                    </a:p>
                    <a:p>
                      <a:pPr marL="342900" indent="-342900" algn="l">
                        <a:buFont typeface="+mj-lt"/>
                        <a:buAutoNum type="arabicPeriod"/>
                      </a:pPr>
                      <a:r>
                        <a:rPr lang="en-US" b="1" dirty="0" smtClean="0">
                          <a:solidFill>
                            <a:schemeClr val="tx1"/>
                          </a:solidFill>
                        </a:rPr>
                        <a:t> It</a:t>
                      </a:r>
                      <a:r>
                        <a:rPr lang="en-US" b="1" baseline="0" dirty="0" smtClean="0">
                          <a:solidFill>
                            <a:schemeClr val="tx1"/>
                          </a:solidFill>
                        </a:rPr>
                        <a:t> should be observed that </a:t>
                      </a:r>
                      <a:r>
                        <a:rPr lang="en-US" b="1" dirty="0" smtClean="0">
                          <a:solidFill>
                            <a:schemeClr val="tx1"/>
                          </a:solidFill>
                        </a:rPr>
                        <a:t>ROC CURVE is used only for modeling where target variable is  CATEGORICAL VARIABLE i.e. binary or ordinal variable. </a:t>
                      </a:r>
                    </a:p>
                    <a:p>
                      <a:pPr marL="342900" indent="-342900" algn="l">
                        <a:buFont typeface="+mj-lt"/>
                        <a:buAutoNum type="arabicPeriod"/>
                      </a:pPr>
                      <a:r>
                        <a:rPr lang="en-US" b="1" dirty="0" smtClean="0">
                          <a:solidFill>
                            <a:schemeClr val="tx1"/>
                          </a:solidFill>
                        </a:rPr>
                        <a:t>Since</a:t>
                      </a:r>
                      <a:r>
                        <a:rPr lang="en-US" b="1" baseline="0" dirty="0" smtClean="0">
                          <a:solidFill>
                            <a:schemeClr val="tx1"/>
                          </a:solidFill>
                        </a:rPr>
                        <a:t> our Target Variable is churn variable which is Nominal variable whose value can be either 0 or 1.Hence we can use AOC to determine the quality of our model.</a:t>
                      </a:r>
                      <a:endParaRPr lang="en-IN" b="1" dirty="0" smtClean="0">
                        <a:solidFill>
                          <a:schemeClr val="tx1"/>
                        </a:solidFill>
                      </a:endParaRPr>
                    </a:p>
                    <a:p>
                      <a:pPr marL="0" indent="0" algn="l">
                        <a:buFont typeface="+mj-lt"/>
                        <a:buNone/>
                      </a:pPr>
                      <a:endParaRPr lang="en-IN" b="1" dirty="0" smtClean="0">
                        <a:solidFill>
                          <a:schemeClr val="tx1"/>
                        </a:solidFill>
                      </a:endParaRPr>
                    </a:p>
                  </a:txBody>
                  <a:tcPr marL="68580" marR="68580">
                    <a:solidFill>
                      <a:schemeClr val="accent1">
                        <a:lumMod val="40000"/>
                        <a:lumOff val="60000"/>
                      </a:schemeClr>
                    </a:solidFill>
                  </a:tcPr>
                </a:tc>
                <a:tc>
                  <a:txBody>
                    <a:bodyPr/>
                    <a:lstStyle/>
                    <a:p>
                      <a:pPr algn="r"/>
                      <a:endParaRPr lang="en-IN" dirty="0"/>
                    </a:p>
                  </a:txBody>
                  <a:tcPr marL="68580" marR="68580">
                    <a:solidFill>
                      <a:schemeClr val="bg1"/>
                    </a:solidFill>
                  </a:tcPr>
                </a:tc>
              </a:tr>
            </a:tbl>
          </a:graphicData>
        </a:graphic>
      </p:graphicFrame>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066800"/>
            <a:ext cx="26193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426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39279023"/>
              </p:ext>
            </p:extLst>
          </p:nvPr>
        </p:nvGraphicFramePr>
        <p:xfrm>
          <a:off x="114822" y="685800"/>
          <a:ext cx="8724378" cy="5303520"/>
        </p:xfrm>
        <a:graphic>
          <a:graphicData uri="http://schemas.openxmlformats.org/drawingml/2006/table">
            <a:tbl>
              <a:tblPr firstRow="1" bandRow="1">
                <a:tableStyleId>{5C22544A-7EE6-4342-B048-85BDC9FD1C3A}</a:tableStyleId>
              </a:tblPr>
              <a:tblGrid>
                <a:gridCol w="4457178"/>
                <a:gridCol w="4267200"/>
              </a:tblGrid>
              <a:tr h="5257800">
                <a:tc>
                  <a:txBody>
                    <a:bodyPr/>
                    <a:lstStyle/>
                    <a:p>
                      <a:pPr marL="342900" indent="-342900" algn="l">
                        <a:buFont typeface="+mj-lt"/>
                        <a:buAutoNum type="arabicPeriod"/>
                      </a:pPr>
                      <a:r>
                        <a:rPr lang="en-US" dirty="0" smtClean="0">
                          <a:solidFill>
                            <a:schemeClr val="tx1"/>
                          </a:solidFill>
                        </a:rPr>
                        <a:t>We</a:t>
                      </a:r>
                      <a:r>
                        <a:rPr lang="en-US" baseline="0" dirty="0" smtClean="0">
                          <a:solidFill>
                            <a:schemeClr val="tx1"/>
                          </a:solidFill>
                        </a:rPr>
                        <a:t> can also build Logistic Regression Model using python coding.</a:t>
                      </a:r>
                    </a:p>
                    <a:p>
                      <a:pPr marL="342900" indent="-342900" algn="l">
                        <a:buFont typeface="+mj-lt"/>
                        <a:buAutoNum type="arabicPeriod"/>
                      </a:pPr>
                      <a:endParaRPr lang="en-US" baseline="0" dirty="0" smtClean="0">
                        <a:solidFill>
                          <a:schemeClr val="tx1"/>
                        </a:solidFill>
                      </a:endParaRPr>
                    </a:p>
                    <a:p>
                      <a:pPr marL="342900" indent="-342900" algn="l">
                        <a:buFont typeface="+mj-lt"/>
                        <a:buAutoNum type="arabicPeriod"/>
                      </a:pPr>
                      <a:r>
                        <a:rPr lang="en-US" baseline="0" dirty="0" smtClean="0">
                          <a:solidFill>
                            <a:schemeClr val="tx1"/>
                          </a:solidFill>
                        </a:rPr>
                        <a:t>Attaching HTML file on </a:t>
                      </a:r>
                      <a:r>
                        <a:rPr lang="en-US" baseline="0" dirty="0" smtClean="0">
                          <a:solidFill>
                            <a:schemeClr val="tx1"/>
                          </a:solidFill>
                        </a:rPr>
                        <a:t>next slide </a:t>
                      </a:r>
                      <a:r>
                        <a:rPr lang="en-US" baseline="0" dirty="0" smtClean="0">
                          <a:solidFill>
                            <a:schemeClr val="tx1"/>
                          </a:solidFill>
                        </a:rPr>
                        <a:t>which explains Building Linear Regression Model using python.</a:t>
                      </a:r>
                      <a:r>
                        <a:rPr lang="en-US" dirty="0" smtClean="0">
                          <a:solidFill>
                            <a:schemeClr val="tx1"/>
                          </a:solidFill>
                        </a:rPr>
                        <a:t> </a:t>
                      </a:r>
                    </a:p>
                    <a:p>
                      <a:pPr marL="342900" indent="-342900" algn="l">
                        <a:buFont typeface="+mj-lt"/>
                        <a:buAutoNum type="arabicPeriod"/>
                      </a:pPr>
                      <a:r>
                        <a:rPr lang="en-US" dirty="0" smtClean="0">
                          <a:solidFill>
                            <a:schemeClr val="tx1"/>
                          </a:solidFill>
                        </a:rPr>
                        <a:t>we have the raw dataset. Golden rule of modeling</a:t>
                      </a:r>
                      <a:r>
                        <a:rPr lang="en-US" baseline="0" dirty="0" smtClean="0">
                          <a:solidFill>
                            <a:schemeClr val="tx1"/>
                          </a:solidFill>
                        </a:rPr>
                        <a:t> is that </a:t>
                      </a:r>
                      <a:r>
                        <a:rPr lang="en-US" dirty="0" smtClean="0">
                          <a:solidFill>
                            <a:schemeClr val="tx1"/>
                          </a:solidFill>
                        </a:rPr>
                        <a:t>modeling is not applied on the entire dataset. 70% of the dataset is fed to training.30% is fed to testing. </a:t>
                      </a:r>
                    </a:p>
                    <a:p>
                      <a:pPr marL="342900" indent="-342900" algn="l">
                        <a:buFont typeface="+mj-lt"/>
                        <a:buAutoNum type="arabicPeriod"/>
                      </a:pPr>
                      <a:r>
                        <a:rPr lang="en-US" dirty="0" smtClean="0">
                          <a:solidFill>
                            <a:schemeClr val="tx1"/>
                          </a:solidFill>
                        </a:rPr>
                        <a:t>70% of training dataset is fed to Building</a:t>
                      </a:r>
                      <a:r>
                        <a:rPr lang="en-US" baseline="0" dirty="0" smtClean="0">
                          <a:solidFill>
                            <a:schemeClr val="tx1"/>
                          </a:solidFill>
                        </a:rPr>
                        <a:t> Logistic </a:t>
                      </a:r>
                      <a:r>
                        <a:rPr lang="en-US" dirty="0" smtClean="0">
                          <a:solidFill>
                            <a:schemeClr val="tx1"/>
                          </a:solidFill>
                        </a:rPr>
                        <a:t> regression model. </a:t>
                      </a:r>
                    </a:p>
                    <a:p>
                      <a:pPr marL="342900" indent="-342900" algn="l">
                        <a:buFont typeface="+mj-lt"/>
                        <a:buAutoNum type="arabicPeriod"/>
                      </a:pPr>
                      <a:r>
                        <a:rPr lang="en-US" dirty="0" smtClean="0">
                          <a:solidFill>
                            <a:schemeClr val="tx1"/>
                          </a:solidFill>
                        </a:rPr>
                        <a:t>Logistic regression model will generate the output. This model output is used to score the test result. </a:t>
                      </a:r>
                    </a:p>
                    <a:p>
                      <a:pPr marL="342900" indent="-342900" algn="l">
                        <a:buFont typeface="+mj-lt"/>
                        <a:buAutoNum type="arabicPeriod"/>
                      </a:pPr>
                      <a:r>
                        <a:rPr lang="en-US" dirty="0" smtClean="0">
                          <a:solidFill>
                            <a:schemeClr val="tx1"/>
                          </a:solidFill>
                        </a:rPr>
                        <a:t>There is slight variation in Model accuracy as for test data our accuracy by  which we can predict  about the target variable was 75% and  for  training data it is 78%.  </a:t>
                      </a: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38200"/>
            <a:ext cx="3657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6487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6858000" cy="554037"/>
          </a:xfrm>
        </p:spPr>
        <p:txBody>
          <a:bodyPr>
            <a:normAutofit/>
          </a:bodyPr>
          <a:lstStyle/>
          <a:p>
            <a:r>
              <a:rPr lang="en-US" sz="2000" dirty="0"/>
              <a:t>Building Binary Logistic Regression Model</a:t>
            </a:r>
            <a:endParaRPr lang="en-IN" sz="2000" dirty="0"/>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73216004"/>
              </p:ext>
            </p:extLst>
          </p:nvPr>
        </p:nvGraphicFramePr>
        <p:xfrm>
          <a:off x="114822" y="685800"/>
          <a:ext cx="8724378" cy="5257800"/>
        </p:xfrm>
        <a:graphic>
          <a:graphicData uri="http://schemas.openxmlformats.org/drawingml/2006/table">
            <a:tbl>
              <a:tblPr firstRow="1" bandRow="1">
                <a:tableStyleId>{5C22544A-7EE6-4342-B048-85BDC9FD1C3A}</a:tableStyleId>
              </a:tblPr>
              <a:tblGrid>
                <a:gridCol w="3695178"/>
                <a:gridCol w="5029200"/>
              </a:tblGrid>
              <a:tr h="5257800">
                <a:tc>
                  <a:txBody>
                    <a:bodyPr/>
                    <a:lstStyle/>
                    <a:p>
                      <a:pPr marL="342900" indent="-342900" algn="l">
                        <a:buFont typeface="+mj-lt"/>
                        <a:buAutoNum type="arabicPeriod"/>
                      </a:pPr>
                      <a:r>
                        <a:rPr lang="en-US" dirty="0" smtClean="0">
                          <a:solidFill>
                            <a:schemeClr val="tx1"/>
                          </a:solidFill>
                        </a:rPr>
                        <a:t>We</a:t>
                      </a:r>
                      <a:r>
                        <a:rPr lang="en-US" baseline="0" dirty="0" smtClean="0">
                          <a:solidFill>
                            <a:schemeClr val="tx1"/>
                          </a:solidFill>
                        </a:rPr>
                        <a:t>  build Logistic Regression Model using sm.logit as follows:</a:t>
                      </a:r>
                    </a:p>
                    <a:p>
                      <a:pPr marL="0" indent="0" algn="l">
                        <a:buFont typeface="+mj-lt"/>
                        <a:buNone/>
                      </a:pPr>
                      <a:r>
                        <a:rPr lang="en-US" baseline="0" dirty="0" smtClean="0">
                          <a:solidFill>
                            <a:schemeClr val="tx1"/>
                          </a:solidFill>
                        </a:rPr>
                        <a:t>lmod =sm.Logit(blDep_train,blInd_train)</a:t>
                      </a:r>
                    </a:p>
                    <a:p>
                      <a:pPr marL="0" indent="0" algn="l">
                        <a:buFont typeface="+mj-lt"/>
                        <a:buNone/>
                      </a:pPr>
                      <a:r>
                        <a:rPr lang="en-US" baseline="0" dirty="0" smtClean="0">
                          <a:solidFill>
                            <a:schemeClr val="tx1"/>
                          </a:solidFill>
                        </a:rPr>
                        <a:t>mmod = lmod.fit()</a:t>
                      </a:r>
                    </a:p>
                    <a:p>
                      <a:pPr marL="0" indent="0" algn="l">
                        <a:buFont typeface="+mj-lt"/>
                        <a:buNone/>
                      </a:pPr>
                      <a:r>
                        <a:rPr lang="en-US" baseline="0" dirty="0" smtClean="0">
                          <a:solidFill>
                            <a:schemeClr val="tx1"/>
                          </a:solidFill>
                        </a:rPr>
                        <a:t>mmod.summary()</a:t>
                      </a:r>
                    </a:p>
                    <a:p>
                      <a:pPr marL="0" indent="0" algn="l">
                        <a:buFont typeface="+mj-lt"/>
                        <a:buNone/>
                      </a:pPr>
                      <a:endParaRPr lang="en-US" baseline="0" dirty="0" smtClean="0">
                        <a:solidFill>
                          <a:schemeClr val="tx1"/>
                        </a:solidFill>
                      </a:endParaRPr>
                    </a:p>
                    <a:p>
                      <a:pPr marL="0" indent="0" algn="l">
                        <a:buFont typeface="+mj-lt"/>
                        <a:buNone/>
                      </a:pPr>
                      <a:r>
                        <a:rPr lang="en-US" baseline="0" dirty="0" smtClean="0">
                          <a:solidFill>
                            <a:schemeClr val="tx1"/>
                          </a:solidFill>
                        </a:rPr>
                        <a:t>2. We can see the Logit Regression result as shown in the snapshot here</a:t>
                      </a:r>
                      <a:r>
                        <a:rPr lang="en-US" baseline="0" dirty="0" smtClean="0">
                          <a:solidFill>
                            <a:schemeClr val="tx1"/>
                          </a:solidFill>
                        </a:rPr>
                        <a:t>.</a:t>
                      </a:r>
                    </a:p>
                    <a:p>
                      <a:pPr marL="0" indent="0" algn="l">
                        <a:buFont typeface="+mj-lt"/>
                        <a:buNone/>
                      </a:pPr>
                      <a:endParaRPr lang="en-US" baseline="0" dirty="0" smtClean="0">
                        <a:solidFill>
                          <a:schemeClr val="tx1"/>
                        </a:solidFill>
                      </a:endParaRPr>
                    </a:p>
                    <a:p>
                      <a:pPr marL="0" indent="0" algn="l">
                        <a:buFont typeface="+mj-lt"/>
                        <a:buNone/>
                      </a:pPr>
                      <a:r>
                        <a:rPr lang="en-US" baseline="0" dirty="0" smtClean="0">
                          <a:solidFill>
                            <a:schemeClr val="tx1"/>
                          </a:solidFill>
                        </a:rPr>
                        <a:t>3.Attaching the HTML FILE for Building LOGISTIC REGRESSION MODEL using PYTHON.</a:t>
                      </a:r>
                      <a:endParaRPr lang="en-US" baseline="0" dirty="0" smtClean="0">
                        <a:solidFill>
                          <a:schemeClr val="tx1"/>
                        </a:solidFill>
                      </a:endParaRPr>
                    </a:p>
                    <a:p>
                      <a:pPr marL="0" indent="0" algn="l">
                        <a:buFont typeface="+mj-lt"/>
                        <a:buNone/>
                      </a:pPr>
                      <a:endParaRPr lang="en-US" baseline="0" dirty="0" smtClean="0">
                        <a:solidFill>
                          <a:schemeClr val="tx1"/>
                        </a:solidFill>
                      </a:endParaRPr>
                    </a:p>
                    <a:p>
                      <a:pPr marL="0" indent="0" algn="l">
                        <a:buFont typeface="+mj-lt"/>
                        <a:buNone/>
                      </a:pPr>
                      <a:endParaRPr lang="en-US" baseline="0" dirty="0" smtClean="0">
                        <a:solidFill>
                          <a:schemeClr val="tx1"/>
                        </a:solidFill>
                      </a:endParaRPr>
                    </a:p>
                  </a:txBody>
                  <a:tcPr marL="68580" marR="68580">
                    <a:solidFill>
                      <a:schemeClr val="accent1">
                        <a:lumMod val="40000"/>
                        <a:lumOff val="60000"/>
                      </a:schemeClr>
                    </a:solidFill>
                  </a:tcPr>
                </a:tc>
                <a:tc>
                  <a:txBody>
                    <a:bodyPr/>
                    <a:lstStyle/>
                    <a:p>
                      <a:endParaRPr lang="en-IN" dirty="0">
                        <a:solidFill>
                          <a:schemeClr val="tx1"/>
                        </a:solidFill>
                      </a:endParaRPr>
                    </a:p>
                  </a:txBody>
                  <a:tcPr marL="68580" marR="68580">
                    <a:solidFill>
                      <a:schemeClr val="bg1"/>
                    </a:solidFill>
                  </a:tcPr>
                </a:tc>
              </a:tr>
            </a:tbl>
          </a:graphicData>
        </a:graphic>
      </p:graphicFrame>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066800"/>
            <a:ext cx="43529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extLst>
              <p:ext uri="{D42A27DB-BD31-4B8C-83A1-F6EECF244321}">
                <p14:modId xmlns:p14="http://schemas.microsoft.com/office/powerpoint/2010/main" val="3805539758"/>
              </p:ext>
            </p:extLst>
          </p:nvPr>
        </p:nvGraphicFramePr>
        <p:xfrm>
          <a:off x="228600" y="5257800"/>
          <a:ext cx="1954213" cy="438150"/>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5" imgW="1954440" imgH="437760" progId="Package">
                  <p:embed/>
                </p:oleObj>
              </mc:Choice>
              <mc:Fallback>
                <p:oleObj name="Packager Shell Object" showAsIcon="1" r:id="rId5" imgW="1954440" imgH="437760" progId="Package">
                  <p:embed/>
                  <p:pic>
                    <p:nvPicPr>
                      <p:cNvPr id="0" name=""/>
                      <p:cNvPicPr/>
                      <p:nvPr/>
                    </p:nvPicPr>
                    <p:blipFill>
                      <a:blip r:embed="rId6"/>
                      <a:stretch>
                        <a:fillRect/>
                      </a:stretch>
                    </p:blipFill>
                    <p:spPr>
                      <a:xfrm>
                        <a:off x="228600" y="5257800"/>
                        <a:ext cx="1954213" cy="438150"/>
                      </a:xfrm>
                      <a:prstGeom prst="rect">
                        <a:avLst/>
                      </a:prstGeom>
                    </p:spPr>
                  </p:pic>
                </p:oleObj>
              </mc:Fallback>
            </mc:AlternateContent>
          </a:graphicData>
        </a:graphic>
      </p:graphicFrame>
    </p:spTree>
    <p:extLst>
      <p:ext uri="{BB962C8B-B14F-4D97-AF65-F5344CB8AC3E}">
        <p14:creationId xmlns:p14="http://schemas.microsoft.com/office/powerpoint/2010/main" val="3766172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50" y="1"/>
            <a:ext cx="6858000" cy="554037"/>
          </a:xfrm>
        </p:spPr>
        <p:txBody>
          <a:bodyPr>
            <a:normAutofit/>
          </a:bodyPr>
          <a:lstStyle/>
          <a:p>
            <a:r>
              <a:rPr lang="en-IN" sz="2000" dirty="0" smtClean="0"/>
              <a:t>LOGISTIC REGRESSION ASSIGNMENT</a:t>
            </a:r>
            <a:endParaRPr lang="en-IN" sz="2000" dirty="0"/>
          </a:p>
        </p:txBody>
      </p:sp>
      <p:sp>
        <p:nvSpPr>
          <p:cNvPr id="3" name="Subtitle 2"/>
          <p:cNvSpPr>
            <a:spLocks noGrp="1"/>
          </p:cNvSpPr>
          <p:nvPr>
            <p:ph type="subTitle" idx="1"/>
          </p:nvPr>
        </p:nvSpPr>
        <p:spPr>
          <a:xfrm>
            <a:off x="432708"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smtClean="0"/>
              <a:t>18-12-2019</a:t>
            </a:r>
            <a:endParaRPr lang="en-US" dirty="0"/>
          </a:p>
        </p:txBody>
      </p:sp>
      <p:sp>
        <p:nvSpPr>
          <p:cNvPr id="5" name="Footer Placeholder 4"/>
          <p:cNvSpPr>
            <a:spLocks noGrp="1"/>
          </p:cNvSpPr>
          <p:nvPr>
            <p:ph type="ftr" sz="quarter" idx="3"/>
          </p:nvPr>
        </p:nvSpPr>
        <p:spPr/>
        <p:txBody>
          <a:bodyPr/>
          <a:lstStyle/>
          <a:p>
            <a:r>
              <a:rPr lang="en-US" dirty="0" smtClean="0"/>
              <a:t>STATISTICAL ANALYSIS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41645625"/>
              </p:ext>
            </p:extLst>
          </p:nvPr>
        </p:nvGraphicFramePr>
        <p:xfrm>
          <a:off x="642758" y="558481"/>
          <a:ext cx="8327591" cy="5193142"/>
        </p:xfrm>
        <a:graphic>
          <a:graphicData uri="http://schemas.openxmlformats.org/drawingml/2006/table">
            <a:tbl>
              <a:tblPr firstRow="1" bandRow="1">
                <a:tableStyleId>{5C22544A-7EE6-4342-B048-85BDC9FD1C3A}</a:tableStyleId>
              </a:tblPr>
              <a:tblGrid>
                <a:gridCol w="3936566"/>
                <a:gridCol w="4391025"/>
              </a:tblGrid>
              <a:tr h="5193142">
                <a:tc>
                  <a:txBody>
                    <a:bodyPr/>
                    <a:lstStyle/>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endParaRPr lang="en-IN" sz="1600" dirty="0" smtClean="0">
                        <a:solidFill>
                          <a:schemeClr val="tx1"/>
                        </a:solidFill>
                      </a:endParaRPr>
                    </a:p>
                    <a:p>
                      <a:pPr lvl="0" algn="ctr"/>
                      <a:r>
                        <a:rPr lang="en-IN" sz="4000" dirty="0" smtClean="0">
                          <a:solidFill>
                            <a:schemeClr val="tx1"/>
                          </a:solidFill>
                        </a:rPr>
                        <a:t>THE END </a:t>
                      </a:r>
                    </a:p>
                    <a:p>
                      <a:pPr lvl="0" algn="ctr"/>
                      <a:r>
                        <a:rPr lang="en-IN" sz="4000" dirty="0" smtClean="0">
                          <a:solidFill>
                            <a:schemeClr val="tx1"/>
                          </a:solidFill>
                        </a:rPr>
                        <a:t>THANK YOU</a:t>
                      </a:r>
                    </a:p>
                    <a:p>
                      <a:pPr lvl="0" algn="ctr"/>
                      <a:r>
                        <a:rPr lang="en-IN" sz="4000" dirty="0" smtClean="0">
                          <a:solidFill>
                            <a:schemeClr val="tx1"/>
                          </a:solidFill>
                        </a:rPr>
                        <a:t>ANAND</a:t>
                      </a:r>
                      <a:r>
                        <a:rPr lang="en-IN" sz="4000" baseline="0" dirty="0" smtClean="0">
                          <a:solidFill>
                            <a:schemeClr val="tx1"/>
                          </a:solidFill>
                        </a:rPr>
                        <a:t> MOHAN</a:t>
                      </a:r>
                      <a:endParaRPr lang="en-IN" sz="4000" dirty="0" smtClean="0">
                        <a:solidFill>
                          <a:schemeClr val="tx1"/>
                        </a:solidFill>
                      </a:endParaRPr>
                    </a:p>
                    <a:p>
                      <a:pPr lvl="0" algn="ctr"/>
                      <a:endParaRPr lang="en-IN" sz="1600"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spTree>
    <p:extLst>
      <p:ext uri="{BB962C8B-B14F-4D97-AF65-F5344CB8AC3E}">
        <p14:creationId xmlns:p14="http://schemas.microsoft.com/office/powerpoint/2010/main" val="132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6858000" cy="554037"/>
          </a:xfrm>
        </p:spPr>
        <p:txBody>
          <a:bodyPr>
            <a:normAutofit/>
          </a:bodyPr>
          <a:lstStyle/>
          <a:p>
            <a:r>
              <a:rPr lang="en-IN" sz="2000" dirty="0"/>
              <a:t>Replacing Missing Values</a:t>
            </a:r>
          </a:p>
        </p:txBody>
      </p:sp>
      <p:sp>
        <p:nvSpPr>
          <p:cNvPr id="3" name="Subtitle 2"/>
          <p:cNvSpPr>
            <a:spLocks noGrp="1"/>
          </p:cNvSpPr>
          <p:nvPr>
            <p:ph type="subTitle" idx="1"/>
          </p:nvPr>
        </p:nvSpPr>
        <p:spPr>
          <a:xfrm>
            <a:off x="432709" y="1426029"/>
            <a:ext cx="8433707" cy="4408714"/>
          </a:xfrm>
        </p:spPr>
        <p:txBody>
          <a:bodyPr/>
          <a:lstStyle/>
          <a:p>
            <a:pPr algn="l"/>
            <a:endParaRPr lang="en-IN" dirty="0"/>
          </a:p>
          <a:p>
            <a:pPr algn="l"/>
            <a:endParaRPr lang="en-IN" dirty="0"/>
          </a:p>
          <a:p>
            <a:endParaRPr lang="en-IN" dirty="0"/>
          </a:p>
        </p:txBody>
      </p:sp>
      <p:sp>
        <p:nvSpPr>
          <p:cNvPr id="4" name="Date Placeholder 3"/>
          <p:cNvSpPr>
            <a:spLocks noGrp="1"/>
          </p:cNvSpPr>
          <p:nvPr>
            <p:ph type="dt" sz="half" idx="2"/>
          </p:nvPr>
        </p:nvSpPr>
        <p:spPr/>
        <p:txBody>
          <a:bodyPr/>
          <a:lstStyle/>
          <a:p>
            <a:r>
              <a:rPr lang="en-US" dirty="0">
                <a:solidFill>
                  <a:prstClr val="white"/>
                </a:solidFill>
              </a:rPr>
              <a:t>2</a:t>
            </a:r>
            <a:r>
              <a:rPr lang="en-US" dirty="0" smtClean="0">
                <a:solidFill>
                  <a:prstClr val="white"/>
                </a:solidFill>
              </a:rPr>
              <a:t>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25095780"/>
              </p:ext>
            </p:extLst>
          </p:nvPr>
        </p:nvGraphicFramePr>
        <p:xfrm>
          <a:off x="197284" y="1007763"/>
          <a:ext cx="8755694" cy="5155042"/>
        </p:xfrm>
        <a:graphic>
          <a:graphicData uri="http://schemas.openxmlformats.org/drawingml/2006/table">
            <a:tbl>
              <a:tblPr firstRow="1" bandRow="1">
                <a:tableStyleId>{5C22544A-7EE6-4342-B048-85BDC9FD1C3A}</a:tableStyleId>
              </a:tblPr>
              <a:tblGrid>
                <a:gridCol w="4377847"/>
                <a:gridCol w="4377847"/>
              </a:tblGrid>
              <a:tr h="5155042">
                <a:tc>
                  <a:txBody>
                    <a:bodyPr/>
                    <a:lstStyle/>
                    <a:p>
                      <a:pPr algn="l"/>
                      <a:r>
                        <a:rPr lang="en-IN" dirty="0" smtClean="0">
                          <a:solidFill>
                            <a:schemeClr val="tx1"/>
                          </a:solidFill>
                        </a:rPr>
                        <a:t>1)Opened file telco_missing.sav in IBM-SPSS STATISTISCS 24 app.</a:t>
                      </a:r>
                    </a:p>
                    <a:p>
                      <a:pPr algn="l"/>
                      <a:endParaRPr lang="en-IN" dirty="0" smtClean="0">
                        <a:solidFill>
                          <a:schemeClr val="tx1"/>
                        </a:solidFill>
                      </a:endParaRPr>
                    </a:p>
                    <a:p>
                      <a:pPr algn="l"/>
                      <a:r>
                        <a:rPr lang="en-IN" dirty="0" smtClean="0">
                          <a:solidFill>
                            <a:schemeClr val="tx1"/>
                          </a:solidFill>
                        </a:rPr>
                        <a:t>2)browsed to transform---replace missing values  using Median of nearby points as the creating function---only for the Ordinal</a:t>
                      </a:r>
                      <a:r>
                        <a:rPr lang="en-IN" baseline="0" dirty="0" smtClean="0">
                          <a:solidFill>
                            <a:schemeClr val="tx1"/>
                          </a:solidFill>
                        </a:rPr>
                        <a:t> variables</a:t>
                      </a:r>
                      <a:r>
                        <a:rPr lang="en-IN" dirty="0" smtClean="0">
                          <a:solidFill>
                            <a:schemeClr val="tx1"/>
                          </a:solidFill>
                        </a:rPr>
                        <a:t>.</a:t>
                      </a:r>
                    </a:p>
                    <a:p>
                      <a:pPr algn="l"/>
                      <a:endParaRPr lang="en-IN" dirty="0" smtClean="0">
                        <a:solidFill>
                          <a:schemeClr val="tx1"/>
                        </a:solidFill>
                      </a:endParaRPr>
                    </a:p>
                    <a:p>
                      <a:pPr algn="l"/>
                      <a:r>
                        <a:rPr lang="en-IN" dirty="0" smtClean="0">
                          <a:solidFill>
                            <a:schemeClr val="tx1"/>
                          </a:solidFill>
                        </a:rPr>
                        <a:t>3)created all new scale variables in spss to accommodate missing cases for all of them.</a:t>
                      </a:r>
                    </a:p>
                    <a:p>
                      <a:pPr algn="l"/>
                      <a:r>
                        <a:rPr lang="en-IN" dirty="0" smtClean="0">
                          <a:solidFill>
                            <a:schemeClr val="tx1"/>
                          </a:solidFill>
                        </a:rPr>
                        <a:t>4)Attaching the snapshot for the newly added variables to accommodate missing cases.</a:t>
                      </a:r>
                    </a:p>
                    <a:p>
                      <a:pPr marL="0" indent="0" algn="l">
                        <a:buFont typeface="+mj-lt"/>
                        <a:buNone/>
                      </a:pPr>
                      <a:endParaRPr lang="en-IN" dirty="0" smtClean="0">
                        <a:solidFill>
                          <a:schemeClr val="tx1"/>
                        </a:solidFill>
                      </a:endParaRPr>
                    </a:p>
                  </a:txBody>
                  <a:tcPr marL="68580" marR="68580">
                    <a:solidFill>
                      <a:schemeClr val="accent1">
                        <a:lumMod val="40000"/>
                        <a:lumOff val="60000"/>
                      </a:schemeClr>
                    </a:solidFill>
                  </a:tcPr>
                </a:tc>
                <a:tc>
                  <a:txBody>
                    <a:bodyPr/>
                    <a:lstStyle/>
                    <a:p>
                      <a:endParaRPr lang="en-IN" dirty="0"/>
                    </a:p>
                  </a:txBody>
                  <a:tcPr marL="68580" marR="68580">
                    <a:solidFill>
                      <a:schemeClr val="bg1"/>
                    </a:solidFill>
                  </a:tcP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432" y="1753647"/>
            <a:ext cx="4228024" cy="219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446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a:bodyPr>
          <a:lstStyle/>
          <a:p>
            <a:r>
              <a:rPr lang="en-US" sz="2000" dirty="0" smtClean="0"/>
              <a:t>Linear Regression Used cases</a:t>
            </a:r>
            <a:endParaRPr lang="en-IN" sz="2000" dirty="0"/>
          </a:p>
        </p:txBody>
      </p:sp>
      <p:sp>
        <p:nvSpPr>
          <p:cNvPr id="3" name="Content Placeholder 2"/>
          <p:cNvSpPr>
            <a:spLocks noGrp="1"/>
          </p:cNvSpPr>
          <p:nvPr>
            <p:ph idx="1"/>
          </p:nvPr>
        </p:nvSpPr>
        <p:spPr>
          <a:xfrm>
            <a:off x="628650" y="914400"/>
            <a:ext cx="7886700" cy="5105400"/>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marL="514350" indent="-514350">
              <a:buFont typeface="+mj-lt"/>
              <a:buAutoNum type="arabicPeriod"/>
            </a:pPr>
            <a:r>
              <a:rPr lang="en-US" dirty="0" smtClean="0">
                <a:solidFill>
                  <a:schemeClr val="tx1"/>
                </a:solidFill>
              </a:rPr>
              <a:t>It </a:t>
            </a:r>
            <a:r>
              <a:rPr lang="en-US" dirty="0">
                <a:solidFill>
                  <a:schemeClr val="tx1"/>
                </a:solidFill>
              </a:rPr>
              <a:t>is used when the relationship is linear. </a:t>
            </a:r>
            <a:endParaRPr lang="en-US" dirty="0" smtClean="0">
              <a:solidFill>
                <a:schemeClr val="tx1"/>
              </a:solidFill>
            </a:endParaRPr>
          </a:p>
          <a:p>
            <a:pPr marL="514350" indent="-514350">
              <a:buFont typeface="+mj-lt"/>
              <a:buAutoNum type="arabicPeriod"/>
            </a:pPr>
            <a:r>
              <a:rPr lang="en-US" dirty="0" smtClean="0">
                <a:solidFill>
                  <a:schemeClr val="tx1"/>
                </a:solidFill>
              </a:rPr>
              <a:t>Linear Regression is used to solve regression type problem. It is supervised technique of building the model where independent variables can be scalar or categorical but  </a:t>
            </a:r>
            <a:r>
              <a:rPr lang="en-US" dirty="0">
                <a:solidFill>
                  <a:schemeClr val="tx1"/>
                </a:solidFill>
              </a:rPr>
              <a:t>Dependent or Target variables </a:t>
            </a:r>
            <a:r>
              <a:rPr lang="en-US" dirty="0" smtClean="0">
                <a:solidFill>
                  <a:schemeClr val="tx1"/>
                </a:solidFill>
              </a:rPr>
              <a:t>must be a </a:t>
            </a:r>
            <a:r>
              <a:rPr lang="en-US" dirty="0">
                <a:solidFill>
                  <a:schemeClr val="tx1"/>
                </a:solidFill>
              </a:rPr>
              <a:t>scale </a:t>
            </a:r>
            <a:r>
              <a:rPr lang="en-US" dirty="0" smtClean="0">
                <a:solidFill>
                  <a:schemeClr val="tx1"/>
                </a:solidFill>
              </a:rPr>
              <a:t>variable.</a:t>
            </a:r>
            <a:endParaRPr lang="en-US" dirty="0">
              <a:solidFill>
                <a:schemeClr val="tx1"/>
              </a:solidFill>
            </a:endParaRPr>
          </a:p>
          <a:p>
            <a:pPr marL="514350" indent="-514350">
              <a:buFont typeface="+mj-lt"/>
              <a:buAutoNum type="arabicPeriod"/>
            </a:pPr>
            <a:r>
              <a:rPr lang="en-US" dirty="0" smtClean="0">
                <a:solidFill>
                  <a:schemeClr val="tx1"/>
                </a:solidFill>
              </a:rPr>
              <a:t> </a:t>
            </a:r>
            <a:r>
              <a:rPr lang="en-US" dirty="0">
                <a:solidFill>
                  <a:schemeClr val="tx1"/>
                </a:solidFill>
              </a:rPr>
              <a:t>Independent variables must be uncorrelated. Otherwise it causes multi-colinearity problems. </a:t>
            </a:r>
            <a:r>
              <a:rPr lang="en-US" dirty="0" smtClean="0">
                <a:solidFill>
                  <a:schemeClr val="tx1"/>
                </a:solidFill>
              </a:rPr>
              <a:t>Building </a:t>
            </a:r>
            <a:r>
              <a:rPr lang="en-US" dirty="0">
                <a:solidFill>
                  <a:schemeClr val="tx1"/>
                </a:solidFill>
              </a:rPr>
              <a:t>Linear regression when the co-relation coefficients are </a:t>
            </a:r>
            <a:r>
              <a:rPr lang="en-US" dirty="0" smtClean="0">
                <a:solidFill>
                  <a:schemeClr val="tx1"/>
                </a:solidFill>
              </a:rPr>
              <a:t>related, </a:t>
            </a:r>
            <a:r>
              <a:rPr lang="en-US" dirty="0">
                <a:solidFill>
                  <a:schemeClr val="tx1"/>
                </a:solidFill>
              </a:rPr>
              <a:t>then they do not give reliable predicted output values.  </a:t>
            </a:r>
          </a:p>
          <a:p>
            <a:pPr marL="514350" indent="-514350">
              <a:buFont typeface="+mj-lt"/>
              <a:buAutoNum type="arabicPeriod"/>
            </a:pPr>
            <a:r>
              <a:rPr lang="en-US" dirty="0">
                <a:solidFill>
                  <a:schemeClr val="tx1"/>
                </a:solidFill>
              </a:rPr>
              <a:t>With changes in sample, correlation coefficients are unreliable. </a:t>
            </a:r>
          </a:p>
          <a:p>
            <a:pPr marL="514350" indent="-514350">
              <a:buFont typeface="+mj-lt"/>
              <a:buAutoNum type="arabicPeriod"/>
            </a:pPr>
            <a:r>
              <a:rPr lang="en-US" dirty="0">
                <a:solidFill>
                  <a:schemeClr val="tx1"/>
                </a:solidFill>
              </a:rPr>
              <a:t> Also mean standard error and Mean absolute error is </a:t>
            </a:r>
            <a:r>
              <a:rPr lang="en-US" dirty="0" smtClean="0">
                <a:solidFill>
                  <a:schemeClr val="tx1"/>
                </a:solidFill>
              </a:rPr>
              <a:t>high when Independent variables are </a:t>
            </a:r>
            <a:r>
              <a:rPr lang="en-US" dirty="0">
                <a:solidFill>
                  <a:schemeClr val="tx1"/>
                </a:solidFill>
              </a:rPr>
              <a:t>uncorrelated </a:t>
            </a:r>
            <a:r>
              <a:rPr lang="en-US" dirty="0" smtClean="0">
                <a:solidFill>
                  <a:schemeClr val="tx1"/>
                </a:solidFill>
              </a:rPr>
              <a:t>.</a:t>
            </a:r>
          </a:p>
          <a:p>
            <a:pPr marL="514350" indent="-514350">
              <a:buFont typeface="+mj-lt"/>
              <a:buAutoNum type="arabicPeriod"/>
            </a:pPr>
            <a:r>
              <a:rPr lang="en-US" dirty="0" smtClean="0">
                <a:solidFill>
                  <a:schemeClr val="tx1"/>
                </a:solidFill>
              </a:rPr>
              <a:t>however</a:t>
            </a:r>
            <a:r>
              <a:rPr lang="en-US" dirty="0">
                <a:solidFill>
                  <a:schemeClr val="tx1"/>
                </a:solidFill>
              </a:rPr>
              <a:t>, there can be a situation where there is correlation between dependent and independent variables which is quite acceptable but correlation between two independent variables is not acceptable.in such a situation we drop one of the independent variable which has strong correlation with other independent variable. </a:t>
            </a:r>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1842561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normAutofit/>
          </a:bodyPr>
          <a:lstStyle/>
          <a:p>
            <a:r>
              <a:rPr lang="en-US" sz="2000" dirty="0"/>
              <a:t>Linear Regression Used cases</a:t>
            </a:r>
            <a:endParaRPr lang="en-IN" sz="2000" dirty="0"/>
          </a:p>
        </p:txBody>
      </p:sp>
      <p:sp>
        <p:nvSpPr>
          <p:cNvPr id="3" name="Content Placeholder 2"/>
          <p:cNvSpPr>
            <a:spLocks noGrp="1"/>
          </p:cNvSpPr>
          <p:nvPr>
            <p:ph idx="1"/>
          </p:nvPr>
        </p:nvSpPr>
        <p:spPr>
          <a:xfrm>
            <a:off x="628650" y="990600"/>
            <a:ext cx="7886700" cy="5186363"/>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marL="514350" indent="-514350">
              <a:buFont typeface="+mj-lt"/>
              <a:buAutoNum type="arabicPeriod"/>
            </a:pPr>
            <a:r>
              <a:rPr lang="en-US" dirty="0" smtClean="0">
                <a:solidFill>
                  <a:schemeClr val="tx1"/>
                </a:solidFill>
              </a:rPr>
              <a:t>R-square </a:t>
            </a:r>
            <a:r>
              <a:rPr lang="en-US" dirty="0">
                <a:solidFill>
                  <a:schemeClr val="tx1"/>
                </a:solidFill>
              </a:rPr>
              <a:t>or co-efficient of determination which lies between 0 and 1 should be nearer to 1 to build a good model. </a:t>
            </a:r>
            <a:endParaRPr lang="en-US" dirty="0" smtClean="0">
              <a:solidFill>
                <a:schemeClr val="tx1"/>
              </a:solidFill>
            </a:endParaRPr>
          </a:p>
          <a:p>
            <a:pPr marL="514350" indent="-514350">
              <a:buFont typeface="+mj-lt"/>
              <a:buAutoNum type="arabicPeriod"/>
            </a:pPr>
            <a:r>
              <a:rPr lang="en-US" dirty="0" smtClean="0">
                <a:solidFill>
                  <a:schemeClr val="tx1"/>
                </a:solidFill>
              </a:rPr>
              <a:t>If </a:t>
            </a:r>
            <a:r>
              <a:rPr lang="en-US" dirty="0">
                <a:solidFill>
                  <a:schemeClr val="tx1"/>
                </a:solidFill>
              </a:rPr>
              <a:t>R-square is nearer to 0, that won’t build a good model. </a:t>
            </a:r>
          </a:p>
          <a:p>
            <a:pPr marL="514350" indent="-514350">
              <a:buFont typeface="+mj-lt"/>
              <a:buAutoNum type="arabicPeriod"/>
            </a:pPr>
            <a:r>
              <a:rPr lang="en-US" dirty="0" smtClean="0">
                <a:solidFill>
                  <a:schemeClr val="tx1"/>
                </a:solidFill>
              </a:rPr>
              <a:t>Split </a:t>
            </a:r>
            <a:r>
              <a:rPr lang="en-US" dirty="0">
                <a:solidFill>
                  <a:schemeClr val="tx1"/>
                </a:solidFill>
              </a:rPr>
              <a:t>the data into training and testing.70% </a:t>
            </a:r>
            <a:r>
              <a:rPr lang="en-US" dirty="0" smtClean="0">
                <a:solidFill>
                  <a:schemeClr val="tx1"/>
                </a:solidFill>
              </a:rPr>
              <a:t>of </a:t>
            </a:r>
            <a:r>
              <a:rPr lang="en-US" dirty="0">
                <a:solidFill>
                  <a:schemeClr val="tx1"/>
                </a:solidFill>
              </a:rPr>
              <a:t>the data sample used to train the model. Then the model built is tested on the remaining 30% of testing samples to ascertain whether the model building was good or bad. </a:t>
            </a:r>
          </a:p>
          <a:p>
            <a:pPr marL="514350" indent="-514350">
              <a:buFont typeface="+mj-lt"/>
              <a:buAutoNum type="arabicPeriod"/>
            </a:pPr>
            <a:r>
              <a:rPr lang="en-US" dirty="0" smtClean="0">
                <a:solidFill>
                  <a:schemeClr val="tx1"/>
                </a:solidFill>
              </a:rPr>
              <a:t>p-value </a:t>
            </a:r>
            <a:r>
              <a:rPr lang="en-US" dirty="0">
                <a:solidFill>
                  <a:schemeClr val="tx1"/>
                </a:solidFill>
              </a:rPr>
              <a:t>or significant value should also be less than 0.05.if p-value is less than 0.05 then NULL hypothesis is rejected meaning that there is significant association between two variables whether that be between two independent variables or between independent and target or the dependent variable. </a:t>
            </a:r>
          </a:p>
          <a:p>
            <a:pPr marL="514350" indent="-514350">
              <a:buFont typeface="+mj-lt"/>
              <a:buAutoNum type="arabicPeriod"/>
            </a:pPr>
            <a:r>
              <a:rPr lang="en-US" dirty="0" smtClean="0">
                <a:solidFill>
                  <a:schemeClr val="tx1"/>
                </a:solidFill>
              </a:rPr>
              <a:t>For </a:t>
            </a:r>
            <a:r>
              <a:rPr lang="en-US" dirty="0">
                <a:solidFill>
                  <a:schemeClr val="tx1"/>
                </a:solidFill>
              </a:rPr>
              <a:t>Linear regression variable the dependent variable is scalar and </a:t>
            </a:r>
            <a:r>
              <a:rPr lang="en-US" dirty="0" smtClean="0">
                <a:solidFill>
                  <a:schemeClr val="tx1"/>
                </a:solidFill>
              </a:rPr>
              <a:t>can </a:t>
            </a:r>
            <a:r>
              <a:rPr lang="en-US" dirty="0">
                <a:solidFill>
                  <a:schemeClr val="tx1"/>
                </a:solidFill>
              </a:rPr>
              <a:t>fluctuate between large positive data and large negative data i.e. range can be between –infinity and +infinity. </a:t>
            </a:r>
            <a:endParaRPr lang="en-IN" dirty="0">
              <a:solidFill>
                <a:schemeClr val="tx1"/>
              </a:solidFill>
            </a:endParaRPr>
          </a:p>
          <a:p>
            <a:endParaRPr lang="en-IN" dirty="0">
              <a:solidFill>
                <a:schemeClr val="tx1"/>
              </a:solidFill>
            </a:endParaRPr>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1108853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normAutofit/>
          </a:bodyPr>
          <a:lstStyle/>
          <a:p>
            <a:r>
              <a:rPr lang="en-US" sz="2000" dirty="0" smtClean="0"/>
              <a:t>Logistic </a:t>
            </a:r>
            <a:r>
              <a:rPr lang="en-US" sz="2000" dirty="0"/>
              <a:t>Regression Used cases</a:t>
            </a:r>
            <a:endParaRPr lang="en-IN" sz="2000" dirty="0"/>
          </a:p>
        </p:txBody>
      </p:sp>
      <p:sp>
        <p:nvSpPr>
          <p:cNvPr id="3" name="Content Placeholder 2"/>
          <p:cNvSpPr>
            <a:spLocks noGrp="1"/>
          </p:cNvSpPr>
          <p:nvPr>
            <p:ph idx="1"/>
          </p:nvPr>
        </p:nvSpPr>
        <p:spPr>
          <a:xfrm>
            <a:off x="628650" y="990600"/>
            <a:ext cx="7886700" cy="5186363"/>
          </a:xfrm>
        </p:spPr>
        <p:style>
          <a:lnRef idx="1">
            <a:schemeClr val="accent1"/>
          </a:lnRef>
          <a:fillRef idx="2">
            <a:schemeClr val="accent1"/>
          </a:fillRef>
          <a:effectRef idx="1">
            <a:schemeClr val="accent1"/>
          </a:effectRef>
          <a:fontRef idx="minor">
            <a:schemeClr val="dk1"/>
          </a:fontRef>
        </p:style>
        <p:txBody>
          <a:bodyPr>
            <a:normAutofit/>
          </a:bodyPr>
          <a:lstStyle/>
          <a:p>
            <a:pPr marL="514350" indent="-514350">
              <a:buFont typeface="+mj-lt"/>
              <a:buAutoNum type="arabicPeriod"/>
            </a:pPr>
            <a:r>
              <a:rPr lang="en-US" sz="2400" dirty="0" smtClean="0"/>
              <a:t>Logistic </a:t>
            </a:r>
            <a:r>
              <a:rPr lang="en-US" sz="2400" dirty="0"/>
              <a:t>Regression is used to solve </a:t>
            </a:r>
            <a:r>
              <a:rPr lang="en-US" sz="2400" dirty="0" smtClean="0"/>
              <a:t>classification </a:t>
            </a:r>
            <a:r>
              <a:rPr lang="en-US" sz="2400" dirty="0"/>
              <a:t>type problem. It is supervised technique of building the model where independent variables can be scalar or categorical but  Dependent or Target variables must be a </a:t>
            </a:r>
            <a:r>
              <a:rPr lang="en-US" sz="2400" dirty="0" smtClean="0"/>
              <a:t>categorical variable and preferably nominal variable which has two values i.e. either 0 or 1.</a:t>
            </a:r>
            <a:endParaRPr lang="en-US" sz="2400" dirty="0"/>
          </a:p>
          <a:p>
            <a:pPr marL="514350" indent="-514350">
              <a:buFont typeface="+mj-lt"/>
              <a:buAutoNum type="arabicPeriod"/>
            </a:pPr>
            <a:r>
              <a:rPr lang="en-US" sz="2400" dirty="0"/>
              <a:t>If the variable is Binary or nominal, the value can be either 0 or 1 i.e. it fluctuates between 0 and 1.This is classification problem as the output is binary i.e. either 0 or 1. </a:t>
            </a:r>
          </a:p>
          <a:p>
            <a:pPr marL="514350" indent="-514350">
              <a:buFont typeface="+mj-lt"/>
              <a:buAutoNum type="arabicPeriod"/>
            </a:pPr>
            <a:r>
              <a:rPr lang="en-US" sz="2400" dirty="0" smtClean="0"/>
              <a:t>If </a:t>
            </a:r>
            <a:r>
              <a:rPr lang="en-US" sz="2400" dirty="0"/>
              <a:t>you multiply the output obtained by linear regression by (1 divided by (1+e-x)).The value then lies always between 0 and 1. </a:t>
            </a:r>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2318459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3"/>
          </a:xfrm>
        </p:spPr>
        <p:txBody>
          <a:bodyPr>
            <a:normAutofit/>
          </a:bodyPr>
          <a:lstStyle/>
          <a:p>
            <a:r>
              <a:rPr lang="en-US" sz="2000" dirty="0"/>
              <a:t>Logistic Regression Used cases</a:t>
            </a:r>
            <a:endParaRPr lang="en-IN" sz="2000" dirty="0"/>
          </a:p>
        </p:txBody>
      </p:sp>
      <p:sp>
        <p:nvSpPr>
          <p:cNvPr id="3" name="Content Placeholder 2"/>
          <p:cNvSpPr>
            <a:spLocks noGrp="1"/>
          </p:cNvSpPr>
          <p:nvPr>
            <p:ph idx="1"/>
          </p:nvPr>
        </p:nvSpPr>
        <p:spPr>
          <a:xfrm>
            <a:off x="628650" y="990600"/>
            <a:ext cx="7886700" cy="5186363"/>
          </a:xfrm>
        </p:spPr>
        <p:style>
          <a:lnRef idx="1">
            <a:schemeClr val="accent1"/>
          </a:lnRef>
          <a:fillRef idx="2">
            <a:schemeClr val="accent1"/>
          </a:fillRef>
          <a:effectRef idx="1">
            <a:schemeClr val="accent1"/>
          </a:effectRef>
          <a:fontRef idx="minor">
            <a:schemeClr val="dk1"/>
          </a:fontRef>
        </p:style>
        <p:txBody>
          <a:bodyPr/>
          <a:lstStyle/>
          <a:p>
            <a:r>
              <a:rPr lang="en-US" dirty="0" smtClean="0"/>
              <a:t>The curve for Logistic regression can be given by the equation as below. Observe that the output value will always lie between 0 and 1.</a:t>
            </a:r>
          </a:p>
          <a:p>
            <a:endParaRPr lang="en-US" dirty="0"/>
          </a:p>
          <a:p>
            <a:endParaRPr lang="en-IN" dirty="0"/>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772400" cy="3733800"/>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401683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a:bodyPr>
          <a:lstStyle/>
          <a:p>
            <a:r>
              <a:rPr lang="en-US" sz="2000" dirty="0"/>
              <a:t>Logistic Regression Used cases</a:t>
            </a:r>
            <a:endParaRPr lang="en-IN" sz="2000" dirty="0"/>
          </a:p>
        </p:txBody>
      </p:sp>
      <p:sp>
        <p:nvSpPr>
          <p:cNvPr id="3" name="Content Placeholder 2"/>
          <p:cNvSpPr>
            <a:spLocks noGrp="1"/>
          </p:cNvSpPr>
          <p:nvPr>
            <p:ph idx="1"/>
          </p:nvPr>
        </p:nvSpPr>
        <p:spPr>
          <a:xfrm>
            <a:off x="628650" y="990601"/>
            <a:ext cx="7886700" cy="4800600"/>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marL="514350" indent="-514350">
              <a:buFont typeface="+mj-lt"/>
              <a:buAutoNum type="arabicPeriod"/>
            </a:pPr>
            <a:r>
              <a:rPr lang="en-US" dirty="0" smtClean="0">
                <a:solidFill>
                  <a:schemeClr val="tx1"/>
                </a:solidFill>
              </a:rPr>
              <a:t>After </a:t>
            </a:r>
            <a:r>
              <a:rPr lang="en-US" dirty="0">
                <a:solidFill>
                  <a:schemeClr val="tx1"/>
                </a:solidFill>
              </a:rPr>
              <a:t>getting the output of logistic regression, as it values lies between 0 and 1,if the value is nearer to one it can regarded as 1 and if the value is nearer to 0 ,it can be regarded as 0. </a:t>
            </a:r>
          </a:p>
          <a:p>
            <a:pPr marL="514350" indent="-514350">
              <a:buFont typeface="+mj-lt"/>
              <a:buAutoNum type="arabicPeriod"/>
            </a:pPr>
            <a:r>
              <a:rPr lang="en-US" dirty="0" smtClean="0">
                <a:solidFill>
                  <a:schemeClr val="tx1"/>
                </a:solidFill>
              </a:rPr>
              <a:t>Logistic </a:t>
            </a:r>
            <a:r>
              <a:rPr lang="en-US" dirty="0">
                <a:solidFill>
                  <a:schemeClr val="tx1"/>
                </a:solidFill>
              </a:rPr>
              <a:t>regression is a supervised model as there is a target or dependent variable and 1 or many independent variables. </a:t>
            </a:r>
          </a:p>
          <a:p>
            <a:pPr marL="514350" indent="-514350">
              <a:buFont typeface="+mj-lt"/>
              <a:buAutoNum type="arabicPeriod"/>
            </a:pPr>
            <a:r>
              <a:rPr lang="en-US" dirty="0" smtClean="0">
                <a:solidFill>
                  <a:schemeClr val="tx1"/>
                </a:solidFill>
              </a:rPr>
              <a:t>Logistic </a:t>
            </a:r>
            <a:r>
              <a:rPr lang="en-US" dirty="0">
                <a:solidFill>
                  <a:schemeClr val="tx1"/>
                </a:solidFill>
              </a:rPr>
              <a:t>regression can be of two </a:t>
            </a:r>
            <a:r>
              <a:rPr lang="en-US" dirty="0" smtClean="0">
                <a:solidFill>
                  <a:schemeClr val="tx1"/>
                </a:solidFill>
              </a:rPr>
              <a:t>type: </a:t>
            </a:r>
          </a:p>
          <a:p>
            <a:pPr marL="514350" indent="-514350">
              <a:buFont typeface="+mj-lt"/>
              <a:buAutoNum type="arabicPeriod"/>
            </a:pPr>
            <a:r>
              <a:rPr lang="en-US" dirty="0" smtClean="0">
                <a:solidFill>
                  <a:schemeClr val="tx1"/>
                </a:solidFill>
              </a:rPr>
              <a:t>A</a:t>
            </a:r>
            <a:r>
              <a:rPr lang="en-US" dirty="0">
                <a:solidFill>
                  <a:schemeClr val="tx1"/>
                </a:solidFill>
              </a:rPr>
              <a:t>) </a:t>
            </a:r>
            <a:r>
              <a:rPr lang="en-US" dirty="0" smtClean="0">
                <a:solidFill>
                  <a:schemeClr val="tx1"/>
                </a:solidFill>
              </a:rPr>
              <a:t>Binary </a:t>
            </a:r>
            <a:r>
              <a:rPr lang="en-US" dirty="0">
                <a:solidFill>
                  <a:schemeClr val="tx1"/>
                </a:solidFill>
              </a:rPr>
              <a:t>LOGISTIC REGRESSION- </a:t>
            </a:r>
            <a:r>
              <a:rPr lang="en-US" dirty="0" smtClean="0">
                <a:solidFill>
                  <a:schemeClr val="tx1"/>
                </a:solidFill>
              </a:rPr>
              <a:t>Here </a:t>
            </a:r>
            <a:r>
              <a:rPr lang="en-US" dirty="0">
                <a:solidFill>
                  <a:schemeClr val="tx1"/>
                </a:solidFill>
              </a:rPr>
              <a:t>we have only one categorical variable which lies between 0 and 1. </a:t>
            </a:r>
            <a:endParaRPr lang="en-US" dirty="0" smtClean="0">
              <a:solidFill>
                <a:schemeClr val="tx1"/>
              </a:solidFill>
            </a:endParaRPr>
          </a:p>
          <a:p>
            <a:pPr marL="514350" indent="-514350">
              <a:buFont typeface="+mj-lt"/>
              <a:buAutoNum type="arabicPeriod"/>
            </a:pPr>
            <a:r>
              <a:rPr lang="en-US" dirty="0" smtClean="0">
                <a:solidFill>
                  <a:schemeClr val="tx1"/>
                </a:solidFill>
              </a:rPr>
              <a:t>B</a:t>
            </a:r>
            <a:r>
              <a:rPr lang="en-US" dirty="0">
                <a:solidFill>
                  <a:schemeClr val="tx1"/>
                </a:solidFill>
              </a:rPr>
              <a:t>) </a:t>
            </a:r>
            <a:r>
              <a:rPr lang="en-US" dirty="0" smtClean="0">
                <a:solidFill>
                  <a:schemeClr val="tx1"/>
                </a:solidFill>
              </a:rPr>
              <a:t>Multinomial </a:t>
            </a:r>
            <a:r>
              <a:rPr lang="en-US" dirty="0">
                <a:solidFill>
                  <a:schemeClr val="tx1"/>
                </a:solidFill>
              </a:rPr>
              <a:t>Logistic Regression--- </a:t>
            </a:r>
            <a:r>
              <a:rPr lang="en-US" dirty="0" smtClean="0">
                <a:solidFill>
                  <a:schemeClr val="tx1"/>
                </a:solidFill>
              </a:rPr>
              <a:t>Here </a:t>
            </a:r>
            <a:r>
              <a:rPr lang="en-US" dirty="0">
                <a:solidFill>
                  <a:schemeClr val="tx1"/>
                </a:solidFill>
              </a:rPr>
              <a:t>we can have multiple categorical variables. </a:t>
            </a:r>
          </a:p>
          <a:p>
            <a:pPr marL="514350" indent="-514350">
              <a:buFont typeface="+mj-lt"/>
              <a:buAutoNum type="arabicPeriod"/>
            </a:pPr>
            <a:r>
              <a:rPr lang="en-US" dirty="0" smtClean="0">
                <a:solidFill>
                  <a:schemeClr val="tx1"/>
                </a:solidFill>
              </a:rPr>
              <a:t>If </a:t>
            </a:r>
            <a:r>
              <a:rPr lang="en-US" dirty="0">
                <a:solidFill>
                  <a:schemeClr val="tx1"/>
                </a:solidFill>
              </a:rPr>
              <a:t>we have categorical variable which is ordinal variable whose value lies between 1 and 10.I will split this value as per the business problem. </a:t>
            </a:r>
          </a:p>
          <a:p>
            <a:pPr marL="514350" indent="-514350">
              <a:buFont typeface="+mj-lt"/>
              <a:buAutoNum type="arabicPeriod"/>
            </a:pPr>
            <a:r>
              <a:rPr lang="en-US" dirty="0">
                <a:solidFill>
                  <a:schemeClr val="tx1"/>
                </a:solidFill>
              </a:rPr>
              <a:t>Say 1-7 is regarded as Binary 0. </a:t>
            </a:r>
            <a:r>
              <a:rPr lang="en-US" dirty="0" smtClean="0">
                <a:solidFill>
                  <a:schemeClr val="tx1"/>
                </a:solidFill>
              </a:rPr>
              <a:t>8-10 </a:t>
            </a:r>
            <a:r>
              <a:rPr lang="en-US" dirty="0">
                <a:solidFill>
                  <a:schemeClr val="tx1"/>
                </a:solidFill>
              </a:rPr>
              <a:t>is regarded as Binary 1.Then I can do logistic regression on them which would be binary Logistic regression where value is either 0 or 1. </a:t>
            </a:r>
            <a:endParaRPr lang="en-IN" dirty="0">
              <a:solidFill>
                <a:schemeClr val="tx1"/>
              </a:solidFill>
            </a:endParaRPr>
          </a:p>
        </p:txBody>
      </p:sp>
      <p:sp>
        <p:nvSpPr>
          <p:cNvPr id="4" name="Date Placeholder 3"/>
          <p:cNvSpPr>
            <a:spLocks noGrp="1"/>
          </p:cNvSpPr>
          <p:nvPr>
            <p:ph type="dt" sz="half" idx="2"/>
          </p:nvPr>
        </p:nvSpPr>
        <p:spPr/>
        <p:txBody>
          <a:bodyPr/>
          <a:lstStyle/>
          <a:p>
            <a:r>
              <a:rPr lang="en-US" dirty="0" smtClean="0">
                <a:solidFill>
                  <a:prstClr val="white"/>
                </a:solidFill>
              </a:rPr>
              <a:t>28-12-2019</a:t>
            </a:r>
            <a:endParaRPr lang="en-US" dirty="0">
              <a:solidFill>
                <a:prstClr val="white"/>
              </a:solidFill>
            </a:endParaRPr>
          </a:p>
        </p:txBody>
      </p:sp>
      <p:sp>
        <p:nvSpPr>
          <p:cNvPr id="5" name="Footer Placeholder 4"/>
          <p:cNvSpPr>
            <a:spLocks noGrp="1"/>
          </p:cNvSpPr>
          <p:nvPr>
            <p:ph type="ftr" sz="quarter" idx="3"/>
          </p:nvPr>
        </p:nvSpPr>
        <p:spPr/>
        <p:txBody>
          <a:bodyPr/>
          <a:lstStyle/>
          <a:p>
            <a:r>
              <a:rPr lang="en-US" dirty="0" smtClean="0">
                <a:solidFill>
                  <a:prstClr val="white"/>
                </a:solidFill>
              </a:rPr>
              <a:t>LOGISTIC REGRESSION </a:t>
            </a:r>
            <a:endParaRPr lang="en-US" dirty="0">
              <a:solidFill>
                <a:prstClr val="white"/>
              </a:solidFill>
            </a:endParaRPr>
          </a:p>
        </p:txBody>
      </p:sp>
    </p:spTree>
    <p:extLst>
      <p:ext uri="{BB962C8B-B14F-4D97-AF65-F5344CB8AC3E}">
        <p14:creationId xmlns:p14="http://schemas.microsoft.com/office/powerpoint/2010/main" val="2600585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3206</Words>
  <Application>Microsoft Office PowerPoint</Application>
  <PresentationFormat>On-screen Show (4:3)</PresentationFormat>
  <Paragraphs>337</Paragraphs>
  <Slides>35</Slides>
  <Notes>25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38" baseType="lpstr">
      <vt:lpstr>Office Theme</vt:lpstr>
      <vt:lpstr>1_Office Theme</vt:lpstr>
      <vt:lpstr>Package</vt:lpstr>
      <vt:lpstr>Exploratory Data  (EDA)</vt:lpstr>
      <vt:lpstr>Replacing Missing Values</vt:lpstr>
      <vt:lpstr>Replacing Missing Values</vt:lpstr>
      <vt:lpstr>Replacing Missing Values</vt:lpstr>
      <vt:lpstr>Linear Regression Used cases</vt:lpstr>
      <vt:lpstr>Linear Regression Used cases</vt:lpstr>
      <vt:lpstr>Logistic Regression Used cases</vt:lpstr>
      <vt:lpstr>Logistic Regression Used cases</vt:lpstr>
      <vt:lpstr>Logistic Regression Used cases</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Building Binary Logistic Regression Model</vt:lpstr>
      <vt:lpstr>LOGISTIC REGRESSION ASSIGNMENT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Anand</dc:creator>
  <cp:lastModifiedBy>Anand</cp:lastModifiedBy>
  <cp:revision>101</cp:revision>
  <dcterms:created xsi:type="dcterms:W3CDTF">2006-08-16T00:00:00Z</dcterms:created>
  <dcterms:modified xsi:type="dcterms:W3CDTF">2019-12-28T15:50:08Z</dcterms:modified>
</cp:coreProperties>
</file>