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59" r:id="rId20"/>
    <p:sldId id="277" r:id="rId21"/>
    <p:sldId id="278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Darknet%20market%20cocaine%20listing\dream_market_cocaine_listings%20v1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Darknet%20market%20cocaine%20listing\dream_market_cocaine_listings%20v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hun.dj\Desktop\Mithun%20personnel\Python\san%20fransisco%20crime\train%20graph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Arson 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arson!$I$2</c:f>
              <c:strCache>
                <c:ptCount val="1"/>
                <c:pt idx="0">
                  <c:v>Sum of arson flag</c:v>
                </c:pt>
              </c:strCache>
            </c:strRef>
          </c:tx>
          <c:marker>
            <c:symbol val="none"/>
          </c:marker>
          <c:val>
            <c:numRef>
              <c:f>arson!$I$3:$I$26</c:f>
              <c:numCache>
                <c:formatCode>General</c:formatCode>
                <c:ptCount val="24"/>
                <c:pt idx="0">
                  <c:v>101</c:v>
                </c:pt>
                <c:pt idx="1">
                  <c:v>87</c:v>
                </c:pt>
                <c:pt idx="2">
                  <c:v>100</c:v>
                </c:pt>
                <c:pt idx="3">
                  <c:v>91</c:v>
                </c:pt>
                <c:pt idx="4">
                  <c:v>98</c:v>
                </c:pt>
                <c:pt idx="5">
                  <c:v>61</c:v>
                </c:pt>
                <c:pt idx="6">
                  <c:v>47</c:v>
                </c:pt>
                <c:pt idx="7">
                  <c:v>35</c:v>
                </c:pt>
                <c:pt idx="8">
                  <c:v>33</c:v>
                </c:pt>
                <c:pt idx="9">
                  <c:v>30</c:v>
                </c:pt>
                <c:pt idx="10">
                  <c:v>46</c:v>
                </c:pt>
                <c:pt idx="11">
                  <c:v>35</c:v>
                </c:pt>
                <c:pt idx="12">
                  <c:v>40</c:v>
                </c:pt>
                <c:pt idx="13">
                  <c:v>44</c:v>
                </c:pt>
                <c:pt idx="14">
                  <c:v>51</c:v>
                </c:pt>
                <c:pt idx="15">
                  <c:v>50</c:v>
                </c:pt>
                <c:pt idx="16">
                  <c:v>47</c:v>
                </c:pt>
                <c:pt idx="17">
                  <c:v>53</c:v>
                </c:pt>
                <c:pt idx="18">
                  <c:v>55</c:v>
                </c:pt>
                <c:pt idx="19">
                  <c:v>69</c:v>
                </c:pt>
                <c:pt idx="20">
                  <c:v>83</c:v>
                </c:pt>
                <c:pt idx="21">
                  <c:v>69</c:v>
                </c:pt>
                <c:pt idx="22">
                  <c:v>94</c:v>
                </c:pt>
                <c:pt idx="23">
                  <c:v>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20800"/>
        <c:axId val="91823104"/>
      </c:lineChart>
      <c:catAx>
        <c:axId val="91820800"/>
        <c:scaling>
          <c:orientation val="minMax"/>
        </c:scaling>
        <c:delete val="0"/>
        <c:axPos val="b"/>
        <c:majorTickMark val="out"/>
        <c:minorTickMark val="none"/>
        <c:tickLblPos val="nextTo"/>
        <c:crossAx val="91823104"/>
        <c:crosses val="autoZero"/>
        <c:auto val="1"/>
        <c:lblAlgn val="ctr"/>
        <c:lblOffset val="100"/>
        <c:noMultiLvlLbl val="0"/>
      </c:catAx>
      <c:valAx>
        <c:axId val="91823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1820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Arson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District!$H$4:$H$13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District!$I$4:$I$13</c:f>
              <c:numCache>
                <c:formatCode>General</c:formatCode>
                <c:ptCount val="10"/>
                <c:pt idx="0">
                  <c:v>393</c:v>
                </c:pt>
                <c:pt idx="1">
                  <c:v>111</c:v>
                </c:pt>
                <c:pt idx="2">
                  <c:v>182</c:v>
                </c:pt>
                <c:pt idx="3">
                  <c:v>145</c:v>
                </c:pt>
                <c:pt idx="4">
                  <c:v>149</c:v>
                </c:pt>
                <c:pt idx="5">
                  <c:v>65</c:v>
                </c:pt>
                <c:pt idx="6">
                  <c:v>103</c:v>
                </c:pt>
                <c:pt idx="7">
                  <c:v>185</c:v>
                </c:pt>
                <c:pt idx="8">
                  <c:v>120</c:v>
                </c:pt>
                <c:pt idx="9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940416"/>
        <c:axId val="98942976"/>
      </c:barChart>
      <c:catAx>
        <c:axId val="98940416"/>
        <c:scaling>
          <c:orientation val="minMax"/>
        </c:scaling>
        <c:delete val="0"/>
        <c:axPos val="l"/>
        <c:majorTickMark val="out"/>
        <c:minorTickMark val="none"/>
        <c:tickLblPos val="nextTo"/>
        <c:crossAx val="98942976"/>
        <c:crosses val="autoZero"/>
        <c:auto val="1"/>
        <c:lblAlgn val="ctr"/>
        <c:lblOffset val="100"/>
        <c:noMultiLvlLbl val="0"/>
      </c:catAx>
      <c:valAx>
        <c:axId val="98942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940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Assault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District!$H$26:$H$35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District!$I$26:$I$35</c:f>
              <c:numCache>
                <c:formatCode>General</c:formatCode>
                <c:ptCount val="10"/>
                <c:pt idx="0">
                  <c:v>219</c:v>
                </c:pt>
                <c:pt idx="1">
                  <c:v>494</c:v>
                </c:pt>
                <c:pt idx="2">
                  <c:v>171</c:v>
                </c:pt>
                <c:pt idx="3">
                  <c:v>1099</c:v>
                </c:pt>
                <c:pt idx="4">
                  <c:v>452</c:v>
                </c:pt>
                <c:pt idx="5">
                  <c:v>271</c:v>
                </c:pt>
                <c:pt idx="6">
                  <c:v>108</c:v>
                </c:pt>
                <c:pt idx="7">
                  <c:v>511</c:v>
                </c:pt>
                <c:pt idx="8">
                  <c:v>162</c:v>
                </c:pt>
                <c:pt idx="9">
                  <c:v>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64288"/>
        <c:axId val="137165824"/>
      </c:barChart>
      <c:catAx>
        <c:axId val="13716428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165824"/>
        <c:crosses val="autoZero"/>
        <c:auto val="1"/>
        <c:lblAlgn val="ctr"/>
        <c:lblOffset val="100"/>
        <c:noMultiLvlLbl val="0"/>
      </c:catAx>
      <c:valAx>
        <c:axId val="13716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164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Disorderly Conduct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District!$H$4:$H$13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District!$I$4:$I$13</c:f>
              <c:numCache>
                <c:formatCode>General</c:formatCode>
                <c:ptCount val="10"/>
                <c:pt idx="0">
                  <c:v>393</c:v>
                </c:pt>
                <c:pt idx="1">
                  <c:v>111</c:v>
                </c:pt>
                <c:pt idx="2">
                  <c:v>182</c:v>
                </c:pt>
                <c:pt idx="3">
                  <c:v>145</c:v>
                </c:pt>
                <c:pt idx="4">
                  <c:v>149</c:v>
                </c:pt>
                <c:pt idx="5">
                  <c:v>65</c:v>
                </c:pt>
                <c:pt idx="6">
                  <c:v>103</c:v>
                </c:pt>
                <c:pt idx="7">
                  <c:v>185</c:v>
                </c:pt>
                <c:pt idx="8">
                  <c:v>120</c:v>
                </c:pt>
                <c:pt idx="9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451008"/>
        <c:axId val="137452544"/>
      </c:barChart>
      <c:catAx>
        <c:axId val="13745100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452544"/>
        <c:crosses val="autoZero"/>
        <c:auto val="1"/>
        <c:lblAlgn val="ctr"/>
        <c:lblOffset val="100"/>
        <c:noMultiLvlLbl val="0"/>
      </c:catAx>
      <c:valAx>
        <c:axId val="13745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451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Drugs/Narcotics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District!$H$37:$H$46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District!$I$37:$I$46</c:f>
              <c:numCache>
                <c:formatCode>General</c:formatCode>
                <c:ptCount val="10"/>
                <c:pt idx="0">
                  <c:v>4498</c:v>
                </c:pt>
                <c:pt idx="1">
                  <c:v>1805</c:v>
                </c:pt>
                <c:pt idx="2">
                  <c:v>2373</c:v>
                </c:pt>
                <c:pt idx="3">
                  <c:v>8757</c:v>
                </c:pt>
                <c:pt idx="4">
                  <c:v>4511</c:v>
                </c:pt>
                <c:pt idx="5">
                  <c:v>2573</c:v>
                </c:pt>
                <c:pt idx="6">
                  <c:v>999</c:v>
                </c:pt>
                <c:pt idx="7">
                  <c:v>9228</c:v>
                </c:pt>
                <c:pt idx="8">
                  <c:v>1531</c:v>
                </c:pt>
                <c:pt idx="9">
                  <c:v>17696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50848"/>
        <c:axId val="137601792"/>
      </c:barChart>
      <c:catAx>
        <c:axId val="13755084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601792"/>
        <c:crosses val="autoZero"/>
        <c:auto val="1"/>
        <c:lblAlgn val="ctr"/>
        <c:lblOffset val="100"/>
        <c:noMultiLvlLbl val="0"/>
      </c:catAx>
      <c:valAx>
        <c:axId val="137601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550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FORGERY/COUNTERFEITING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District!$H$48:$H$57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District!$I$48:$I$57</c:f>
              <c:numCache>
                <c:formatCode>General</c:formatCode>
                <c:ptCount val="10"/>
                <c:pt idx="0">
                  <c:v>774</c:v>
                </c:pt>
                <c:pt idx="1">
                  <c:v>1144</c:v>
                </c:pt>
                <c:pt idx="2">
                  <c:v>977</c:v>
                </c:pt>
                <c:pt idx="3">
                  <c:v>1281</c:v>
                </c:pt>
                <c:pt idx="4">
                  <c:v>1292</c:v>
                </c:pt>
                <c:pt idx="5">
                  <c:v>518</c:v>
                </c:pt>
                <c:pt idx="6">
                  <c:v>619</c:v>
                </c:pt>
                <c:pt idx="7">
                  <c:v>2345</c:v>
                </c:pt>
                <c:pt idx="8">
                  <c:v>1097</c:v>
                </c:pt>
                <c:pt idx="9">
                  <c:v>562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85408"/>
        <c:axId val="137587328"/>
      </c:barChart>
      <c:catAx>
        <c:axId val="13758540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587328"/>
        <c:crosses val="autoZero"/>
        <c:auto val="1"/>
        <c:lblAlgn val="ctr"/>
        <c:lblOffset val="100"/>
        <c:noMultiLvlLbl val="0"/>
      </c:catAx>
      <c:valAx>
        <c:axId val="137587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585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vandalism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District!$I$3</c:f>
              <c:strCache>
                <c:ptCount val="1"/>
                <c:pt idx="0">
                  <c:v>sum</c:v>
                </c:pt>
              </c:strCache>
            </c:strRef>
          </c:tx>
          <c:invertIfNegative val="0"/>
          <c:cat>
            <c:strRef>
              <c:f>District!$H$59:$H$68</c:f>
              <c:strCache>
                <c:ptCount val="10"/>
                <c:pt idx="0">
                  <c:v>BAYVIEW</c:v>
                </c:pt>
                <c:pt idx="1">
                  <c:v>CENTRAL</c:v>
                </c:pt>
                <c:pt idx="2">
                  <c:v>INGLESIDE</c:v>
                </c:pt>
                <c:pt idx="3">
                  <c:v>MISSION</c:v>
                </c:pt>
                <c:pt idx="4">
                  <c:v>NORTHERN</c:v>
                </c:pt>
                <c:pt idx="5">
                  <c:v>PARK</c:v>
                </c:pt>
                <c:pt idx="6">
                  <c:v>RICHMOND</c:v>
                </c:pt>
                <c:pt idx="7">
                  <c:v>SOUTHERN</c:v>
                </c:pt>
                <c:pt idx="8">
                  <c:v>TARAVAL</c:v>
                </c:pt>
                <c:pt idx="9">
                  <c:v>TENDERLOIN</c:v>
                </c:pt>
              </c:strCache>
            </c:strRef>
          </c:cat>
          <c:val>
            <c:numRef>
              <c:f>District!$I$59:$I$68</c:f>
              <c:numCache>
                <c:formatCode>General</c:formatCode>
                <c:ptCount val="10"/>
                <c:pt idx="0">
                  <c:v>5356</c:v>
                </c:pt>
                <c:pt idx="1">
                  <c:v>4469</c:v>
                </c:pt>
                <c:pt idx="2">
                  <c:v>5374</c:v>
                </c:pt>
                <c:pt idx="3">
                  <c:v>5294</c:v>
                </c:pt>
                <c:pt idx="4">
                  <c:v>5404</c:v>
                </c:pt>
                <c:pt idx="5">
                  <c:v>2613</c:v>
                </c:pt>
                <c:pt idx="6">
                  <c:v>3180</c:v>
                </c:pt>
                <c:pt idx="7">
                  <c:v>6550</c:v>
                </c:pt>
                <c:pt idx="8">
                  <c:v>4869</c:v>
                </c:pt>
                <c:pt idx="9">
                  <c:v>1616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678848"/>
        <c:axId val="137680768"/>
      </c:barChart>
      <c:catAx>
        <c:axId val="13767884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680768"/>
        <c:crosses val="autoZero"/>
        <c:auto val="1"/>
        <c:lblAlgn val="ctr"/>
        <c:lblOffset val="100"/>
        <c:noMultiLvlLbl val="0"/>
      </c:catAx>
      <c:valAx>
        <c:axId val="13768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678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DE</c:v>
                </c:pt>
              </c:strCache>
            </c:strRef>
          </c:tx>
          <c:invertIfNegative val="0"/>
          <c:cat>
            <c:strRef>
              <c:f>Sheet2!$A$2:$A$14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Sheet2!$B$2:$B$14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</c:v>
                </c:pt>
                <c:pt idx="10">
                  <c:v>0</c:v>
                </c:pt>
                <c:pt idx="11">
                  <c:v>23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FR</c:v>
                </c:pt>
              </c:strCache>
            </c:strRef>
          </c:tx>
          <c:invertIfNegative val="0"/>
          <c:cat>
            <c:strRef>
              <c:f>Sheet2!$A$2:$A$14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Sheet2!$C$2:$C$14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20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GB</c:v>
                </c:pt>
              </c:strCache>
            </c:strRef>
          </c:tx>
          <c:invertIfNegative val="0"/>
          <c:cat>
            <c:strRef>
              <c:f>Sheet2!$A$2:$A$14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Sheet2!$D$2:$D$14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NL</c:v>
                </c:pt>
              </c:strCache>
            </c:strRef>
          </c:tx>
          <c:invertIfNegative val="0"/>
          <c:cat>
            <c:strRef>
              <c:f>Sheet2!$A$2:$A$14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Sheet2!$E$2:$E$14</c:f>
              <c:numCache>
                <c:formatCode>###0</c:formatCode>
                <c:ptCount val="13"/>
                <c:pt idx="0">
                  <c:v>20</c:v>
                </c:pt>
                <c:pt idx="1">
                  <c:v>24</c:v>
                </c:pt>
                <c:pt idx="2">
                  <c:v>20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23</c:v>
                </c:pt>
                <c:pt idx="8">
                  <c:v>20</c:v>
                </c:pt>
                <c:pt idx="9">
                  <c:v>0</c:v>
                </c:pt>
                <c:pt idx="10">
                  <c:v>21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543424"/>
        <c:axId val="98966144"/>
      </c:barChart>
      <c:catAx>
        <c:axId val="9354342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8966144"/>
        <c:crosses val="autoZero"/>
        <c:auto val="1"/>
        <c:lblAlgn val="ctr"/>
        <c:lblOffset val="100"/>
        <c:noMultiLvlLbl val="0"/>
      </c:catAx>
      <c:valAx>
        <c:axId val="98966144"/>
        <c:scaling>
          <c:orientation val="minMax"/>
        </c:scaling>
        <c:delete val="0"/>
        <c:axPos val="b"/>
        <c:numFmt formatCode="###0" sourceLinked="1"/>
        <c:majorTickMark val="out"/>
        <c:minorTickMark val="none"/>
        <c:tickLblPos val="nextTo"/>
        <c:crossAx val="93543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Sheet2!$D$34</c:f>
              <c:strCache>
                <c:ptCount val="1"/>
                <c:pt idx="0">
                  <c:v>DE, WW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Sheet2!$D$35:$D$47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Sheet2!$E$34</c:f>
              <c:strCache>
                <c:ptCount val="1"/>
                <c:pt idx="0">
                  <c:v>EU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Sheet2!$E$35:$E$47</c:f>
              <c:numCache>
                <c:formatCode>###0</c:formatCode>
                <c:ptCount val="13"/>
                <c:pt idx="0">
                  <c:v>20</c:v>
                </c:pt>
                <c:pt idx="1">
                  <c:v>0</c:v>
                </c:pt>
                <c:pt idx="2">
                  <c:v>20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23</c:v>
                </c:pt>
                <c:pt idx="8">
                  <c:v>20</c:v>
                </c:pt>
                <c:pt idx="9">
                  <c:v>0</c:v>
                </c:pt>
                <c:pt idx="10">
                  <c:v>21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Sheet2!$F$34</c:f>
              <c:strCache>
                <c:ptCount val="1"/>
                <c:pt idx="0">
                  <c:v>FR, EU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Sheet2!$F$35:$F$47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Sheet2!$G$34</c:f>
              <c:strCache>
                <c:ptCount val="1"/>
                <c:pt idx="0">
                  <c:v>WW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Sheet2!$G$35:$G$47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20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23</c:v>
                </c:pt>
                <c:pt idx="1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Sheet2!$H$34</c:f>
              <c:strCache>
                <c:ptCount val="1"/>
                <c:pt idx="0">
                  <c:v>WW, DE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Sheet2!$H$35:$H$47</c:f>
              <c:numCache>
                <c:formatCode>###0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Sheet2!$I$34</c:f>
              <c:strCache>
                <c:ptCount val="1"/>
                <c:pt idx="0">
                  <c:v>WW, EU</c:v>
                </c:pt>
              </c:strCache>
            </c:strRef>
          </c:tx>
          <c:invertIfNegative val="0"/>
          <c:cat>
            <c:strRef>
              <c:f>Sheet2!$C$35:$C$47</c:f>
              <c:strCache>
                <c:ptCount val="13"/>
                <c:pt idx="0">
                  <c:v>0ldamsterdamm</c:v>
                </c:pt>
                <c:pt idx="1">
                  <c:v>amsterdam2015</c:v>
                </c:pt>
                <c:pt idx="2">
                  <c:v>amsterdamflex</c:v>
                </c:pt>
                <c:pt idx="3">
                  <c:v>Amsterdaminc</c:v>
                </c:pt>
                <c:pt idx="4">
                  <c:v>CocaColaFR</c:v>
                </c:pt>
                <c:pt idx="5">
                  <c:v>Gofastteam</c:v>
                </c:pt>
                <c:pt idx="6">
                  <c:v>lafrenchconnection</c:v>
                </c:pt>
                <c:pt idx="7">
                  <c:v>MedicsNL</c:v>
                </c:pt>
                <c:pt idx="8">
                  <c:v>Mister-Molly</c:v>
                </c:pt>
                <c:pt idx="9">
                  <c:v>Naturalminds</c:v>
                </c:pt>
                <c:pt idx="10">
                  <c:v>pablopablito</c:v>
                </c:pt>
                <c:pt idx="11">
                  <c:v>sky-high</c:v>
                </c:pt>
                <c:pt idx="12">
                  <c:v>thebestchemist</c:v>
                </c:pt>
              </c:strCache>
            </c:strRef>
          </c:cat>
          <c:val>
            <c:numRef>
              <c:f>Sheet2!$I$35:$I$47</c:f>
              <c:numCache>
                <c:formatCode>###0</c:formatCode>
                <c:ptCount val="13"/>
                <c:pt idx="0">
                  <c:v>0</c:v>
                </c:pt>
                <c:pt idx="1">
                  <c:v>24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897472"/>
        <c:axId val="137899008"/>
      </c:barChart>
      <c:catAx>
        <c:axId val="1378974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7899008"/>
        <c:crosses val="autoZero"/>
        <c:auto val="1"/>
        <c:lblAlgn val="ctr"/>
        <c:lblOffset val="100"/>
        <c:noMultiLvlLbl val="0"/>
      </c:catAx>
      <c:valAx>
        <c:axId val="137899008"/>
        <c:scaling>
          <c:orientation val="minMax"/>
        </c:scaling>
        <c:delete val="0"/>
        <c:axPos val="b"/>
        <c:numFmt formatCode="###0" sourceLinked="1"/>
        <c:majorTickMark val="out"/>
        <c:minorTickMark val="none"/>
        <c:tickLblPos val="nextTo"/>
        <c:crossAx val="137897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'Disorderly Conduct'!$H$2</c:f>
              <c:strCache>
                <c:ptCount val="1"/>
                <c:pt idx="0">
                  <c:v>Disorderly conduct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'Disorderly Conduct'!$G$3:$G$27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'Disorderly Conduct'!$H$3:$H$27</c:f>
              <c:numCache>
                <c:formatCode>General</c:formatCode>
                <c:ptCount val="25"/>
                <c:pt idx="0">
                  <c:v>236</c:v>
                </c:pt>
                <c:pt idx="1">
                  <c:v>177</c:v>
                </c:pt>
                <c:pt idx="2">
                  <c:v>151</c:v>
                </c:pt>
                <c:pt idx="3">
                  <c:v>110</c:v>
                </c:pt>
                <c:pt idx="4">
                  <c:v>71</c:v>
                </c:pt>
                <c:pt idx="5">
                  <c:v>172</c:v>
                </c:pt>
                <c:pt idx="6">
                  <c:v>454</c:v>
                </c:pt>
                <c:pt idx="7">
                  <c:v>346</c:v>
                </c:pt>
                <c:pt idx="8">
                  <c:v>265</c:v>
                </c:pt>
                <c:pt idx="9">
                  <c:v>207</c:v>
                </c:pt>
                <c:pt idx="10">
                  <c:v>161</c:v>
                </c:pt>
                <c:pt idx="11">
                  <c:v>183</c:v>
                </c:pt>
                <c:pt idx="12">
                  <c:v>193</c:v>
                </c:pt>
                <c:pt idx="13">
                  <c:v>167</c:v>
                </c:pt>
                <c:pt idx="14">
                  <c:v>160</c:v>
                </c:pt>
                <c:pt idx="15">
                  <c:v>157</c:v>
                </c:pt>
                <c:pt idx="16">
                  <c:v>142</c:v>
                </c:pt>
                <c:pt idx="17">
                  <c:v>125</c:v>
                </c:pt>
                <c:pt idx="18">
                  <c:v>143</c:v>
                </c:pt>
                <c:pt idx="19">
                  <c:v>109</c:v>
                </c:pt>
                <c:pt idx="20">
                  <c:v>94</c:v>
                </c:pt>
                <c:pt idx="21">
                  <c:v>122</c:v>
                </c:pt>
                <c:pt idx="22">
                  <c:v>183</c:v>
                </c:pt>
                <c:pt idx="23">
                  <c:v>192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760320"/>
        <c:axId val="93437952"/>
      </c:lineChart>
      <c:catAx>
        <c:axId val="9276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3437952"/>
        <c:crosses val="autoZero"/>
        <c:auto val="1"/>
        <c:lblAlgn val="ctr"/>
        <c:lblOffset val="100"/>
        <c:noMultiLvlLbl val="0"/>
      </c:catAx>
      <c:valAx>
        <c:axId val="93437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2760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Extortion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extortion!$H$3</c:f>
              <c:strCache>
                <c:ptCount val="1"/>
                <c:pt idx="0">
                  <c:v>Sum of extortion</c:v>
                </c:pt>
              </c:strCache>
            </c:strRef>
          </c:tx>
          <c:marker>
            <c:symbol val="none"/>
          </c:marker>
          <c:val>
            <c:numRef>
              <c:f>extortion!$H$4:$H$27</c:f>
              <c:numCache>
                <c:formatCode>General</c:formatCode>
                <c:ptCount val="24"/>
                <c:pt idx="0">
                  <c:v>31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7</c:v>
                </c:pt>
                <c:pt idx="8">
                  <c:v>13</c:v>
                </c:pt>
                <c:pt idx="9">
                  <c:v>13</c:v>
                </c:pt>
                <c:pt idx="10">
                  <c:v>18</c:v>
                </c:pt>
                <c:pt idx="11">
                  <c:v>14</c:v>
                </c:pt>
                <c:pt idx="12">
                  <c:v>26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9</c:v>
                </c:pt>
                <c:pt idx="18">
                  <c:v>7</c:v>
                </c:pt>
                <c:pt idx="19">
                  <c:v>8</c:v>
                </c:pt>
                <c:pt idx="20">
                  <c:v>5</c:v>
                </c:pt>
                <c:pt idx="21">
                  <c:v>4</c:v>
                </c:pt>
                <c:pt idx="22">
                  <c:v>14</c:v>
                </c:pt>
                <c:pt idx="2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4720"/>
        <c:axId val="15137024"/>
      </c:lineChart>
      <c:catAx>
        <c:axId val="1513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137024"/>
        <c:crosses val="autoZero"/>
        <c:auto val="1"/>
        <c:lblAlgn val="ctr"/>
        <c:lblOffset val="100"/>
        <c:noMultiLvlLbl val="0"/>
      </c:catAx>
      <c:valAx>
        <c:axId val="151370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134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DRUG/NARCOTIC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'drug narcotic'!$H$2</c:f>
              <c:strCache>
                <c:ptCount val="1"/>
                <c:pt idx="0">
                  <c:v>Sum of DRUG/NARCOTIC</c:v>
                </c:pt>
              </c:strCache>
            </c:strRef>
          </c:tx>
          <c:marker>
            <c:symbol val="none"/>
          </c:marker>
          <c:val>
            <c:numRef>
              <c:f>'drug narcotic'!$H$3:$H$26</c:f>
              <c:numCache>
                <c:formatCode>General</c:formatCode>
                <c:ptCount val="24"/>
                <c:pt idx="0">
                  <c:v>1703</c:v>
                </c:pt>
                <c:pt idx="1">
                  <c:v>1043</c:v>
                </c:pt>
                <c:pt idx="2">
                  <c:v>808</c:v>
                </c:pt>
                <c:pt idx="3">
                  <c:v>546</c:v>
                </c:pt>
                <c:pt idx="4">
                  <c:v>379</c:v>
                </c:pt>
                <c:pt idx="5">
                  <c:v>205</c:v>
                </c:pt>
                <c:pt idx="6">
                  <c:v>600</c:v>
                </c:pt>
                <c:pt idx="7">
                  <c:v>1313</c:v>
                </c:pt>
                <c:pt idx="8">
                  <c:v>1733</c:v>
                </c:pt>
                <c:pt idx="9">
                  <c:v>2114</c:v>
                </c:pt>
                <c:pt idx="10">
                  <c:v>2422</c:v>
                </c:pt>
                <c:pt idx="11">
                  <c:v>2733</c:v>
                </c:pt>
                <c:pt idx="12">
                  <c:v>2696</c:v>
                </c:pt>
                <c:pt idx="13">
                  <c:v>3593</c:v>
                </c:pt>
                <c:pt idx="14">
                  <c:v>4046</c:v>
                </c:pt>
                <c:pt idx="15">
                  <c:v>3758</c:v>
                </c:pt>
                <c:pt idx="16">
                  <c:v>3971</c:v>
                </c:pt>
                <c:pt idx="17">
                  <c:v>4011</c:v>
                </c:pt>
                <c:pt idx="18">
                  <c:v>3619</c:v>
                </c:pt>
                <c:pt idx="19">
                  <c:v>3156</c:v>
                </c:pt>
                <c:pt idx="20">
                  <c:v>2377</c:v>
                </c:pt>
                <c:pt idx="21">
                  <c:v>2278</c:v>
                </c:pt>
                <c:pt idx="22">
                  <c:v>2585</c:v>
                </c:pt>
                <c:pt idx="23">
                  <c:v>2282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919936"/>
        <c:axId val="98921472"/>
      </c:lineChart>
      <c:catAx>
        <c:axId val="98919936"/>
        <c:scaling>
          <c:orientation val="minMax"/>
        </c:scaling>
        <c:delete val="0"/>
        <c:axPos val="b"/>
        <c:majorTickMark val="out"/>
        <c:minorTickMark val="none"/>
        <c:tickLblPos val="nextTo"/>
        <c:crossAx val="98921472"/>
        <c:crosses val="autoZero"/>
        <c:auto val="1"/>
        <c:lblAlgn val="ctr"/>
        <c:lblOffset val="100"/>
        <c:noMultiLvlLbl val="0"/>
      </c:catAx>
      <c:valAx>
        <c:axId val="98921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8919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Robbery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robbery!$H$2</c:f>
              <c:strCache>
                <c:ptCount val="1"/>
                <c:pt idx="0">
                  <c:v>Sum of Robbery</c:v>
                </c:pt>
              </c:strCache>
            </c:strRef>
          </c:tx>
          <c:marker>
            <c:symbol val="none"/>
          </c:marker>
          <c:val>
            <c:numRef>
              <c:f>robbery!$H$3:$H$26</c:f>
              <c:numCache>
                <c:formatCode>General</c:formatCode>
                <c:ptCount val="24"/>
                <c:pt idx="0">
                  <c:v>1204</c:v>
                </c:pt>
                <c:pt idx="1">
                  <c:v>1274</c:v>
                </c:pt>
                <c:pt idx="2">
                  <c:v>1367</c:v>
                </c:pt>
                <c:pt idx="3">
                  <c:v>779</c:v>
                </c:pt>
                <c:pt idx="4">
                  <c:v>537</c:v>
                </c:pt>
                <c:pt idx="5">
                  <c:v>456</c:v>
                </c:pt>
                <c:pt idx="6">
                  <c:v>452</c:v>
                </c:pt>
                <c:pt idx="7">
                  <c:v>374</c:v>
                </c:pt>
                <c:pt idx="8">
                  <c:v>458</c:v>
                </c:pt>
                <c:pt idx="9">
                  <c:v>514</c:v>
                </c:pt>
                <c:pt idx="10">
                  <c:v>588</c:v>
                </c:pt>
                <c:pt idx="11">
                  <c:v>680</c:v>
                </c:pt>
                <c:pt idx="12">
                  <c:v>792</c:v>
                </c:pt>
                <c:pt idx="13">
                  <c:v>858</c:v>
                </c:pt>
                <c:pt idx="14">
                  <c:v>925</c:v>
                </c:pt>
                <c:pt idx="15">
                  <c:v>1037</c:v>
                </c:pt>
                <c:pt idx="16">
                  <c:v>1066</c:v>
                </c:pt>
                <c:pt idx="17">
                  <c:v>1099</c:v>
                </c:pt>
                <c:pt idx="18">
                  <c:v>1168</c:v>
                </c:pt>
                <c:pt idx="19">
                  <c:v>1265</c:v>
                </c:pt>
                <c:pt idx="20">
                  <c:v>1424</c:v>
                </c:pt>
                <c:pt idx="21">
                  <c:v>1600</c:v>
                </c:pt>
                <c:pt idx="22">
                  <c:v>1589</c:v>
                </c:pt>
                <c:pt idx="23">
                  <c:v>1494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48704"/>
        <c:axId val="91850624"/>
      </c:lineChart>
      <c:catAx>
        <c:axId val="91848704"/>
        <c:scaling>
          <c:orientation val="minMax"/>
        </c:scaling>
        <c:delete val="0"/>
        <c:axPos val="b"/>
        <c:majorTickMark val="out"/>
        <c:minorTickMark val="none"/>
        <c:tickLblPos val="nextTo"/>
        <c:crossAx val="91850624"/>
        <c:crosses val="autoZero"/>
        <c:auto val="1"/>
        <c:lblAlgn val="ctr"/>
        <c:lblOffset val="100"/>
        <c:noMultiLvlLbl val="0"/>
      </c:catAx>
      <c:valAx>
        <c:axId val="9185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1848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Gambling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Gambling!$H$2</c:f>
              <c:strCache>
                <c:ptCount val="1"/>
                <c:pt idx="0">
                  <c:v>Sum of gambling</c:v>
                </c:pt>
              </c:strCache>
            </c:strRef>
          </c:tx>
          <c:marker>
            <c:symbol val="none"/>
          </c:marker>
          <c:val>
            <c:numRef>
              <c:f>Gambling!$H$3:$H$24</c:f>
              <c:numCache>
                <c:formatCode>General</c:formatCode>
                <c:ptCount val="22"/>
                <c:pt idx="0">
                  <c:v>8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6</c:v>
                </c:pt>
                <c:pt idx="7">
                  <c:v>5</c:v>
                </c:pt>
                <c:pt idx="8">
                  <c:v>12</c:v>
                </c:pt>
                <c:pt idx="9">
                  <c:v>7</c:v>
                </c:pt>
                <c:pt idx="10">
                  <c:v>13</c:v>
                </c:pt>
                <c:pt idx="11">
                  <c:v>15</c:v>
                </c:pt>
                <c:pt idx="12">
                  <c:v>14</c:v>
                </c:pt>
                <c:pt idx="13">
                  <c:v>12</c:v>
                </c:pt>
                <c:pt idx="14">
                  <c:v>7</c:v>
                </c:pt>
                <c:pt idx="15">
                  <c:v>9</c:v>
                </c:pt>
                <c:pt idx="16">
                  <c:v>8</c:v>
                </c:pt>
                <c:pt idx="17">
                  <c:v>6</c:v>
                </c:pt>
                <c:pt idx="18">
                  <c:v>3</c:v>
                </c:pt>
                <c:pt idx="19">
                  <c:v>3</c:v>
                </c:pt>
                <c:pt idx="20">
                  <c:v>5</c:v>
                </c:pt>
                <c:pt idx="2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139328"/>
        <c:axId val="137150848"/>
      </c:lineChart>
      <c:catAx>
        <c:axId val="137139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7150848"/>
        <c:crosses val="autoZero"/>
        <c:auto val="1"/>
        <c:lblAlgn val="ctr"/>
        <c:lblOffset val="100"/>
        <c:noMultiLvlLbl val="0"/>
      </c:catAx>
      <c:valAx>
        <c:axId val="137150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7139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suicide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suicide!$H$2</c:f>
              <c:strCache>
                <c:ptCount val="1"/>
                <c:pt idx="0">
                  <c:v>Sum of suicide</c:v>
                </c:pt>
              </c:strCache>
            </c:strRef>
          </c:tx>
          <c:marker>
            <c:symbol val="none"/>
          </c:marker>
          <c:val>
            <c:numRef>
              <c:f>suicide!$H$3:$H$26</c:f>
              <c:numCache>
                <c:formatCode>General</c:formatCode>
                <c:ptCount val="24"/>
                <c:pt idx="0">
                  <c:v>19</c:v>
                </c:pt>
                <c:pt idx="1">
                  <c:v>22</c:v>
                </c:pt>
                <c:pt idx="2">
                  <c:v>14</c:v>
                </c:pt>
                <c:pt idx="3">
                  <c:v>5</c:v>
                </c:pt>
                <c:pt idx="4">
                  <c:v>4</c:v>
                </c:pt>
                <c:pt idx="5">
                  <c:v>8</c:v>
                </c:pt>
                <c:pt idx="6">
                  <c:v>14</c:v>
                </c:pt>
                <c:pt idx="7">
                  <c:v>15</c:v>
                </c:pt>
                <c:pt idx="8">
                  <c:v>24</c:v>
                </c:pt>
                <c:pt idx="9">
                  <c:v>27</c:v>
                </c:pt>
                <c:pt idx="10">
                  <c:v>22</c:v>
                </c:pt>
                <c:pt idx="11">
                  <c:v>30</c:v>
                </c:pt>
                <c:pt idx="12">
                  <c:v>33</c:v>
                </c:pt>
                <c:pt idx="13">
                  <c:v>24</c:v>
                </c:pt>
                <c:pt idx="14">
                  <c:v>23</c:v>
                </c:pt>
                <c:pt idx="15">
                  <c:v>27</c:v>
                </c:pt>
                <c:pt idx="16">
                  <c:v>28</c:v>
                </c:pt>
                <c:pt idx="17">
                  <c:v>26</c:v>
                </c:pt>
                <c:pt idx="18">
                  <c:v>36</c:v>
                </c:pt>
                <c:pt idx="19">
                  <c:v>33</c:v>
                </c:pt>
                <c:pt idx="20">
                  <c:v>20</c:v>
                </c:pt>
                <c:pt idx="21">
                  <c:v>25</c:v>
                </c:pt>
                <c:pt idx="22">
                  <c:v>18</c:v>
                </c:pt>
                <c:pt idx="2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14912"/>
        <c:axId val="93416832"/>
      </c:lineChart>
      <c:catAx>
        <c:axId val="9341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93416832"/>
        <c:crosses val="autoZero"/>
        <c:auto val="1"/>
        <c:lblAlgn val="ctr"/>
        <c:lblOffset val="100"/>
        <c:noMultiLvlLbl val="0"/>
      </c:catAx>
      <c:valAx>
        <c:axId val="93416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341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Sex offences</a:t>
            </a:r>
            <a:r>
              <a:rPr lang="en-US" baseline="0"/>
              <a:t> Forcible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'sexual offences'!$H$2</c:f>
              <c:strCache>
                <c:ptCount val="1"/>
                <c:pt idx="0">
                  <c:v>Sum of Sex offences</c:v>
                </c:pt>
              </c:strCache>
            </c:strRef>
          </c:tx>
          <c:marker>
            <c:symbol val="none"/>
          </c:marker>
          <c:val>
            <c:numRef>
              <c:f>'sexual offences'!$H$3:$H$26</c:f>
              <c:numCache>
                <c:formatCode>General</c:formatCode>
                <c:ptCount val="24"/>
                <c:pt idx="0">
                  <c:v>554</c:v>
                </c:pt>
                <c:pt idx="1">
                  <c:v>220</c:v>
                </c:pt>
                <c:pt idx="2">
                  <c:v>262</c:v>
                </c:pt>
                <c:pt idx="3">
                  <c:v>154</c:v>
                </c:pt>
                <c:pt idx="4">
                  <c:v>75</c:v>
                </c:pt>
                <c:pt idx="5">
                  <c:v>72</c:v>
                </c:pt>
                <c:pt idx="6">
                  <c:v>65</c:v>
                </c:pt>
                <c:pt idx="7">
                  <c:v>94</c:v>
                </c:pt>
                <c:pt idx="8">
                  <c:v>113</c:v>
                </c:pt>
                <c:pt idx="9">
                  <c:v>148</c:v>
                </c:pt>
                <c:pt idx="10">
                  <c:v>137</c:v>
                </c:pt>
                <c:pt idx="11">
                  <c:v>130</c:v>
                </c:pt>
                <c:pt idx="12">
                  <c:v>227</c:v>
                </c:pt>
                <c:pt idx="13">
                  <c:v>164</c:v>
                </c:pt>
                <c:pt idx="14">
                  <c:v>178</c:v>
                </c:pt>
                <c:pt idx="15">
                  <c:v>206</c:v>
                </c:pt>
                <c:pt idx="16">
                  <c:v>204</c:v>
                </c:pt>
                <c:pt idx="17">
                  <c:v>195</c:v>
                </c:pt>
                <c:pt idx="18">
                  <c:v>187</c:v>
                </c:pt>
                <c:pt idx="19">
                  <c:v>174</c:v>
                </c:pt>
                <c:pt idx="20">
                  <c:v>219</c:v>
                </c:pt>
                <c:pt idx="21">
                  <c:v>174</c:v>
                </c:pt>
                <c:pt idx="22">
                  <c:v>213</c:v>
                </c:pt>
                <c:pt idx="23">
                  <c:v>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51392"/>
        <c:axId val="98906880"/>
      </c:lineChart>
      <c:catAx>
        <c:axId val="93451392"/>
        <c:scaling>
          <c:orientation val="minMax"/>
        </c:scaling>
        <c:delete val="0"/>
        <c:axPos val="b"/>
        <c:majorTickMark val="out"/>
        <c:minorTickMark val="none"/>
        <c:tickLblPos val="nextTo"/>
        <c:crossAx val="98906880"/>
        <c:crosses val="autoZero"/>
        <c:auto val="1"/>
        <c:lblAlgn val="ctr"/>
        <c:lblOffset val="100"/>
        <c:noMultiLvlLbl val="0"/>
      </c:catAx>
      <c:valAx>
        <c:axId val="98906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3451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Sex offences non forcible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'sex offences non forcible'!$H$2</c:f>
              <c:strCache>
                <c:ptCount val="1"/>
                <c:pt idx="0">
                  <c:v>Sum of Sex offences non forcible</c:v>
                </c:pt>
              </c:strCache>
            </c:strRef>
          </c:tx>
          <c:marker>
            <c:symbol val="none"/>
          </c:marker>
          <c:val>
            <c:numRef>
              <c:f>'sex offences non forcible'!$H$3:$H$24</c:f>
              <c:numCache>
                <c:formatCode>General</c:formatCode>
                <c:ptCount val="22"/>
                <c:pt idx="0">
                  <c:v>23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8</c:v>
                </c:pt>
                <c:pt idx="8">
                  <c:v>3</c:v>
                </c:pt>
                <c:pt idx="9">
                  <c:v>11</c:v>
                </c:pt>
                <c:pt idx="10">
                  <c:v>16</c:v>
                </c:pt>
                <c:pt idx="11">
                  <c:v>11</c:v>
                </c:pt>
                <c:pt idx="12">
                  <c:v>10</c:v>
                </c:pt>
                <c:pt idx="13">
                  <c:v>7</c:v>
                </c:pt>
                <c:pt idx="14">
                  <c:v>5</c:v>
                </c:pt>
                <c:pt idx="15">
                  <c:v>3</c:v>
                </c:pt>
                <c:pt idx="16">
                  <c:v>7</c:v>
                </c:pt>
                <c:pt idx="17">
                  <c:v>5</c:v>
                </c:pt>
                <c:pt idx="18">
                  <c:v>7</c:v>
                </c:pt>
                <c:pt idx="19">
                  <c:v>4</c:v>
                </c:pt>
                <c:pt idx="20">
                  <c:v>6</c:v>
                </c:pt>
                <c:pt idx="2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08992"/>
        <c:axId val="137910912"/>
      </c:lineChart>
      <c:catAx>
        <c:axId val="13790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7910912"/>
        <c:crosses val="autoZero"/>
        <c:auto val="1"/>
        <c:lblAlgn val="ctr"/>
        <c:lblOffset val="100"/>
        <c:noMultiLvlLbl val="0"/>
      </c:catAx>
      <c:valAx>
        <c:axId val="137910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790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EC4F-926D-4505-9C41-6AF08E73CB1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DF97-7020-4CCA-A2E6-339807333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ought-skipper/dark-market-regression-calculating-the-price-distribution-of-cocaine-from-market-listings-10aeff1e89e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hun.dj\Desktop\Mithun%20personnel\R%20software%20training\decision%20tree%20v1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and Location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based on </a:t>
            </a:r>
            <a:r>
              <a:rPr lang="en-US" dirty="0" err="1" smtClean="0"/>
              <a:t>kaggle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763265"/>
              </p:ext>
            </p:extLst>
          </p:nvPr>
        </p:nvGraphicFramePr>
        <p:xfrm>
          <a:off x="76200" y="1828800"/>
          <a:ext cx="4380820" cy="3469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128414"/>
              </p:ext>
            </p:extLst>
          </p:nvPr>
        </p:nvGraphicFramePr>
        <p:xfrm>
          <a:off x="4495800" y="1752600"/>
          <a:ext cx="4380820" cy="3469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17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25824"/>
              </p:ext>
            </p:extLst>
          </p:nvPr>
        </p:nvGraphicFramePr>
        <p:xfrm>
          <a:off x="152400" y="1371600"/>
          <a:ext cx="43434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97660"/>
              </p:ext>
            </p:extLst>
          </p:nvPr>
        </p:nvGraphicFramePr>
        <p:xfrm>
          <a:off x="4419600" y="11430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3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86000"/>
            <a:ext cx="6172200" cy="106680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Profiling </a:t>
            </a:r>
            <a:r>
              <a:rPr lang="en-US" dirty="0" err="1"/>
              <a:t>D</a:t>
            </a:r>
            <a:r>
              <a:rPr lang="en-US" dirty="0" err="1" smtClean="0"/>
              <a:t>arknet</a:t>
            </a:r>
            <a:r>
              <a:rPr lang="en-US" dirty="0" smtClean="0"/>
              <a:t> Sellers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600" y="4038600"/>
            <a:ext cx="61722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Study based on </a:t>
            </a:r>
            <a:r>
              <a:rPr lang="en-US" dirty="0" err="1" smtClean="0"/>
              <a:t>kaggle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5" b="5199"/>
          <a:stretch/>
        </p:blipFill>
        <p:spPr bwMode="auto">
          <a:xfrm>
            <a:off x="156125" y="381000"/>
            <a:ext cx="8987875" cy="54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6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This dataset is approximately 1,400 cleaned and standardized product listings from Dream Market's "Cocaine" category</a:t>
            </a:r>
            <a:r>
              <a:rPr lang="en-US" dirty="0" smtClean="0"/>
              <a:t>. It was collected with web scrapping and text extraction </a:t>
            </a:r>
            <a:r>
              <a:rPr lang="en-US" dirty="0" err="1" smtClean="0"/>
              <a:t>tehniques</a:t>
            </a:r>
            <a:r>
              <a:rPr lang="en-US" dirty="0" smtClean="0"/>
              <a:t> in July 2017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Features:</a:t>
            </a:r>
          </a:p>
          <a:p>
            <a:pPr fontAlgn="base"/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 smtClean="0"/>
              <a:t>Product_title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/>
              <a:t>ships_from_to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quantity in grams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quality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 smtClean="0"/>
              <a:t>btc_price</a:t>
            </a:r>
            <a:r>
              <a:rPr lang="en-US" dirty="0" smtClean="0"/>
              <a:t>- Transaction done on </a:t>
            </a:r>
            <a:r>
              <a:rPr lang="en-US" dirty="0" err="1" smtClean="0"/>
              <a:t>bitcoin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vendor details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shipping dummy variables (true/false columns</a:t>
            </a:r>
            <a:r>
              <a:rPr lang="en-US" dirty="0" smtClean="0"/>
              <a:t>).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Additional information:</a:t>
            </a:r>
          </a:p>
          <a:p>
            <a:pPr fontAlgn="base"/>
            <a:r>
              <a:rPr lang="en-US" dirty="0">
                <a:hlinkClick r:id="rId2"/>
              </a:rPr>
              <a:t>https://medium.com/thought-skipper/dark-market-regression-calculating-the-price-distribution-of-cocaine-from-market-listings-10aeff1e89e0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7"/>
          <a:stretch/>
        </p:blipFill>
        <p:spPr bwMode="auto">
          <a:xfrm>
            <a:off x="152401" y="463138"/>
            <a:ext cx="8839200" cy="616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505" y="2006434"/>
            <a:ext cx="8849096" cy="35576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1" y="9380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Snapshot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are the suppliers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44360"/>
              </p:ext>
            </p:extLst>
          </p:nvPr>
        </p:nvGraphicFramePr>
        <p:xfrm>
          <a:off x="381000" y="1371600"/>
          <a:ext cx="7958446" cy="520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998"/>
                <a:gridCol w="1262202"/>
                <a:gridCol w="914400"/>
                <a:gridCol w="880752"/>
                <a:gridCol w="2277094"/>
              </a:tblGrid>
              <a:tr h="50096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Vendors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r>
                        <a:rPr lang="en-US" sz="2000" b="1" u="none" strike="noStrike" dirty="0" smtClean="0">
                          <a:effectLst/>
                        </a:rPr>
                        <a:t>Vendor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Frequency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Percent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Valid Percent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Cumulative Percent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0ldamsterdamm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amsterdam2015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amsterdamflex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Amsterdaminc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CocaColaFR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Gofastteam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41.7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lafrenchconnection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49.2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MedicsNL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Mister-Molly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Naturalminds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74.1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pablopablito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FF0000"/>
                          </a:solidFill>
                          <a:effectLst/>
                        </a:rPr>
                        <a:t>sky-high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thebestchemist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2" y="674132"/>
            <a:ext cx="8310336" cy="58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suppliers compare on cost?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3169147"/>
            <a:ext cx="6858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3800" y="2133600"/>
            <a:ext cx="6858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911976"/>
              </p:ext>
            </p:extLst>
          </p:nvPr>
        </p:nvGraphicFramePr>
        <p:xfrm>
          <a:off x="814387" y="1066800"/>
          <a:ext cx="7491413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28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shipment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5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 of shipment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494548"/>
              </p:ext>
            </p:extLst>
          </p:nvPr>
        </p:nvGraphicFramePr>
        <p:xfrm>
          <a:off x="457200" y="762000"/>
          <a:ext cx="7620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5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b="5576"/>
          <a:stretch/>
        </p:blipFill>
        <p:spPr bwMode="auto">
          <a:xfrm>
            <a:off x="115910" y="457200"/>
            <a:ext cx="864709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9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45607"/>
              </p:ext>
            </p:extLst>
          </p:nvPr>
        </p:nvGraphicFramePr>
        <p:xfrm>
          <a:off x="838200" y="1600193"/>
          <a:ext cx="7391401" cy="4440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820"/>
                <a:gridCol w="1081070"/>
                <a:gridCol w="786232"/>
                <a:gridCol w="1609319"/>
                <a:gridCol w="1981960"/>
              </a:tblGrid>
              <a:tr h="514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Grams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quality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cost_per_gram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successful_transactions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0ldamsterdamm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.02542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620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amsterdam2015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164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.02131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620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amsterdamflex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146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.02459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Amsterdaminc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335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.01912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780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CocaColaFR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.03648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Gofastteam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.02475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3250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5148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lafrenchconnection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.03459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260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MedicsNL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.02811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460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Mister-Molly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.02198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Naturalminds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.03195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490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pablopablito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.03148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sky-high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.03219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62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thebestchemist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.04729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838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791200"/>
            <a:ext cx="7620000" cy="3048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657600"/>
            <a:ext cx="7620000" cy="3048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 </a:t>
            </a:r>
            <a:r>
              <a:rPr lang="en-US" dirty="0" err="1" smtClean="0"/>
              <a:t>alias:The</a:t>
            </a:r>
            <a:r>
              <a:rPr lang="en-US" dirty="0" smtClean="0"/>
              <a:t> best chemist</a:t>
            </a:r>
          </a:p>
          <a:p>
            <a:r>
              <a:rPr lang="en-US" dirty="0" smtClean="0"/>
              <a:t>Very small shipment quantities</a:t>
            </a:r>
          </a:p>
          <a:p>
            <a:r>
              <a:rPr lang="en-US" dirty="0" smtClean="0"/>
              <a:t>Highest price and Highest quality</a:t>
            </a:r>
          </a:p>
          <a:p>
            <a:r>
              <a:rPr lang="en-US" dirty="0" smtClean="0"/>
              <a:t>High price volatility</a:t>
            </a:r>
          </a:p>
          <a:p>
            <a:r>
              <a:rPr lang="en-US" dirty="0" smtClean="0"/>
              <a:t>Ships from great </a:t>
            </a:r>
            <a:r>
              <a:rPr lang="en-US" dirty="0" err="1" smtClean="0"/>
              <a:t>britain</a:t>
            </a:r>
            <a:endParaRPr lang="en-US" dirty="0" smtClean="0"/>
          </a:p>
          <a:p>
            <a:r>
              <a:rPr lang="en-US" dirty="0" smtClean="0"/>
              <a:t>Ships </a:t>
            </a:r>
            <a:r>
              <a:rPr lang="en-US" dirty="0" err="1" smtClean="0"/>
              <a:t>worlwide</a:t>
            </a:r>
            <a:r>
              <a:rPr lang="en-US" dirty="0" smtClean="0"/>
              <a:t> as well as to 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81766"/>
              </p:ext>
            </p:extLst>
          </p:nvPr>
        </p:nvGraphicFramePr>
        <p:xfrm>
          <a:off x="2743200" y="1885950"/>
          <a:ext cx="4191000" cy="353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885950"/>
                        <a:ext cx="4191000" cy="353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Supplier alias: </a:t>
            </a:r>
            <a:r>
              <a:rPr lang="en-US" dirty="0" err="1" smtClean="0"/>
              <a:t>Gofastteam</a:t>
            </a:r>
            <a:endParaRPr lang="en-US" dirty="0" smtClean="0"/>
          </a:p>
          <a:p>
            <a:r>
              <a:rPr lang="en-US" dirty="0" smtClean="0"/>
              <a:t>Moderate shipping quantities</a:t>
            </a:r>
          </a:p>
          <a:p>
            <a:r>
              <a:rPr lang="en-US" dirty="0" smtClean="0"/>
              <a:t>Low price</a:t>
            </a:r>
          </a:p>
          <a:p>
            <a:r>
              <a:rPr lang="en-US" dirty="0" smtClean="0"/>
              <a:t>Highest number of transactions</a:t>
            </a:r>
          </a:p>
          <a:p>
            <a:r>
              <a:rPr lang="en-US" dirty="0" smtClean="0"/>
              <a:t>Low price volatility</a:t>
            </a:r>
          </a:p>
          <a:p>
            <a:r>
              <a:rPr lang="en-US" dirty="0" smtClean="0"/>
              <a:t>Ships from Germany</a:t>
            </a:r>
          </a:p>
          <a:p>
            <a:r>
              <a:rPr lang="en-US" dirty="0" smtClean="0"/>
              <a:t>Ships to Germany</a:t>
            </a:r>
          </a:p>
          <a:p>
            <a:r>
              <a:rPr lang="en-US" dirty="0" smtClean="0"/>
              <a:t>Ships </a:t>
            </a:r>
            <a:r>
              <a:rPr lang="en-US" dirty="0" err="1" smtClean="0"/>
              <a:t>worlwide</a:t>
            </a:r>
            <a:r>
              <a:rPr lang="en-US" dirty="0" smtClean="0"/>
              <a:t> as well to Germany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304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438400"/>
            <a:ext cx="8458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078580"/>
              </p:ext>
            </p:extLst>
          </p:nvPr>
        </p:nvGraphicFramePr>
        <p:xfrm>
          <a:off x="381000" y="1066800"/>
          <a:ext cx="830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81985"/>
              </p:ext>
            </p:extLst>
          </p:nvPr>
        </p:nvGraphicFramePr>
        <p:xfrm>
          <a:off x="685800" y="4038600"/>
          <a:ext cx="7848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09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65792"/>
              </p:ext>
            </p:extLst>
          </p:nvPr>
        </p:nvGraphicFramePr>
        <p:xfrm>
          <a:off x="152400" y="152400"/>
          <a:ext cx="8610600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97063"/>
              </p:ext>
            </p:extLst>
          </p:nvPr>
        </p:nvGraphicFramePr>
        <p:xfrm>
          <a:off x="152400" y="3693350"/>
          <a:ext cx="8572500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614305"/>
              </p:ext>
            </p:extLst>
          </p:nvPr>
        </p:nvGraphicFramePr>
        <p:xfrm>
          <a:off x="381000" y="381000"/>
          <a:ext cx="845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420004"/>
              </p:ext>
            </p:extLst>
          </p:nvPr>
        </p:nvGraphicFramePr>
        <p:xfrm>
          <a:off x="457200" y="3124200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52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616701"/>
              </p:ext>
            </p:extLst>
          </p:nvPr>
        </p:nvGraphicFramePr>
        <p:xfrm>
          <a:off x="457200" y="304800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97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16894"/>
              </p:ext>
            </p:extLst>
          </p:nvPr>
        </p:nvGraphicFramePr>
        <p:xfrm>
          <a:off x="228600" y="304801"/>
          <a:ext cx="838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15433"/>
              </p:ext>
            </p:extLst>
          </p:nvPr>
        </p:nvGraphicFramePr>
        <p:xfrm>
          <a:off x="609600" y="2971800"/>
          <a:ext cx="7848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2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087552"/>
              </p:ext>
            </p:extLst>
          </p:nvPr>
        </p:nvGraphicFramePr>
        <p:xfrm>
          <a:off x="228600" y="1981200"/>
          <a:ext cx="4238625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28027"/>
              </p:ext>
            </p:extLst>
          </p:nvPr>
        </p:nvGraphicFramePr>
        <p:xfrm>
          <a:off x="4572000" y="1905000"/>
          <a:ext cx="4236509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41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337</Words>
  <Application>Microsoft Office PowerPoint</Application>
  <PresentationFormat>On-screen Show (4:3)</PresentationFormat>
  <Paragraphs>205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C:\Users\mithun.dj\Desktop\Mithun personnel\R software training\decision tree v1.xlsx</vt:lpstr>
      <vt:lpstr>Time and Location profiles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Profile1</vt:lpstr>
      <vt:lpstr>Decision tree</vt:lpstr>
      <vt:lpstr>Profile2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DJ</dc:creator>
  <cp:lastModifiedBy>Mithun DJ</cp:lastModifiedBy>
  <cp:revision>60</cp:revision>
  <dcterms:created xsi:type="dcterms:W3CDTF">2018-07-18T10:40:23Z</dcterms:created>
  <dcterms:modified xsi:type="dcterms:W3CDTF">2018-07-19T07:22:33Z</dcterms:modified>
</cp:coreProperties>
</file>