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3.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4.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5.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6.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7.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18.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19.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20.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21.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22.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23.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24.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25.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26.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27.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28.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29.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30.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31.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notesSlides/notesSlide32.xml" ContentType="application/vnd.openxmlformats-officedocument.presentationml.notesSlide+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notesSlides/notesSlide33.xml" ContentType="application/vnd.openxmlformats-officedocument.presentationml.notesSlide+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4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6" r:id="rId20"/>
    <p:sldId id="288" r:id="rId21"/>
    <p:sldId id="277" r:id="rId22"/>
    <p:sldId id="278" r:id="rId23"/>
    <p:sldId id="290" r:id="rId24"/>
    <p:sldId id="279" r:id="rId25"/>
    <p:sldId id="280" r:id="rId26"/>
    <p:sldId id="281" r:id="rId27"/>
    <p:sldId id="286" r:id="rId28"/>
    <p:sldId id="284" r:id="rId29"/>
    <p:sldId id="282" r:id="rId30"/>
    <p:sldId id="283" r:id="rId31"/>
    <p:sldId id="289" r:id="rId32"/>
    <p:sldId id="291" r:id="rId33"/>
    <p:sldId id="292" r:id="rId34"/>
    <p:sldId id="293" r:id="rId35"/>
    <p:sldId id="294" r:id="rId36"/>
    <p:sldId id="295" r:id="rId37"/>
    <p:sldId id="300" r:id="rId38"/>
    <p:sldId id="303" r:id="rId39"/>
    <p:sldId id="302" r:id="rId40"/>
    <p:sldId id="307" r:id="rId41"/>
    <p:sldId id="305" r:id="rId42"/>
    <p:sldId id="296" r:id="rId43"/>
    <p:sldId id="297" r:id="rId44"/>
    <p:sldId id="298" r:id="rId45"/>
    <p:sldId id="29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434" autoAdjust="0"/>
  </p:normalViewPr>
  <p:slideViewPr>
    <p:cSldViewPr snapToGrid="0">
      <p:cViewPr varScale="1">
        <p:scale>
          <a:sx n="74" d="100"/>
          <a:sy n="74" d="100"/>
        </p:scale>
        <p:origin x="5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1" Type="http://schemas.openxmlformats.org/officeDocument/2006/relationships/image" Target="../media/image8.png"/></Relationships>
</file>

<file path=ppt/diagrams/_rels/data36.xml.rels><?xml version="1.0" encoding="UTF-8" standalone="yes"?>
<Relationships xmlns="http://schemas.openxmlformats.org/package/2006/relationships"><Relationship Id="rId1" Type="http://schemas.openxmlformats.org/officeDocument/2006/relationships/image" Target="../media/image35.png"/></Relationships>
</file>

<file path=ppt/diagrams/_rels/drawing3.xml.rels><?xml version="1.0" encoding="UTF-8" standalone="yes"?>
<Relationships xmlns="http://schemas.openxmlformats.org/package/2006/relationships"><Relationship Id="rId1" Type="http://schemas.openxmlformats.org/officeDocument/2006/relationships/image" Target="../media/image8.png"/></Relationships>
</file>

<file path=ppt/diagrams/_rels/drawing36.xml.rels><?xml version="1.0" encoding="UTF-8" standalone="yes"?>
<Relationships xmlns="http://schemas.openxmlformats.org/package/2006/relationships"><Relationship Id="rId1" Type="http://schemas.openxmlformats.org/officeDocument/2006/relationships/image" Target="../media/image3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186BE6-C041-45FB-A83A-A8ED52DC08DA}"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21FC650D-3732-47DF-9449-C1D33C996F21}">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2000" b="1" dirty="0" smtClean="0">
              <a:solidFill>
                <a:schemeClr val="bg1">
                  <a:lumMod val="75000"/>
                  <a:lumOff val="25000"/>
                </a:schemeClr>
              </a:solidFill>
            </a:rPr>
            <a:t>Association rules are statements that help to find patterns in seemingly unrelated data or a relational database (information repository). Easy example of such would be: If I buy milk, there is 80% probability that I will also buy yogurt"</a:t>
          </a:r>
          <a:endParaRPr lang="en-US" sz="2000" b="1" dirty="0">
            <a:solidFill>
              <a:schemeClr val="bg1">
                <a:lumMod val="75000"/>
                <a:lumOff val="25000"/>
              </a:schemeClr>
            </a:solidFill>
          </a:endParaRPr>
        </a:p>
      </dgm:t>
    </dgm:pt>
    <dgm:pt modelId="{DFBD30D2-50D8-42FE-B482-F7D2BCB9CA74}" type="parTrans" cxnId="{E2432CA2-83F4-4368-A6E6-B69AB28A74AE}">
      <dgm:prSet/>
      <dgm:spPr/>
      <dgm:t>
        <a:bodyPr/>
        <a:lstStyle/>
        <a:p>
          <a:endParaRPr lang="en-US"/>
        </a:p>
      </dgm:t>
    </dgm:pt>
    <dgm:pt modelId="{C5B0D541-53C3-4A95-AF82-977F5EF43BF2}" type="sibTrans" cxnId="{E2432CA2-83F4-4368-A6E6-B69AB28A74AE}">
      <dgm:prSet/>
      <dgm:spPr/>
      <dgm:t>
        <a:bodyPr/>
        <a:lstStyle/>
        <a:p>
          <a:endParaRPr lang="en-US"/>
        </a:p>
      </dgm:t>
    </dgm:pt>
    <dgm:pt modelId="{9A97AB7D-D79B-4790-9DE6-473E445BD836}">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2400" b="1" dirty="0" smtClean="0">
              <a:solidFill>
                <a:schemeClr val="bg1">
                  <a:lumMod val="75000"/>
                  <a:lumOff val="25000"/>
                </a:schemeClr>
              </a:solidFill>
            </a:rPr>
            <a:t>An association rule has two parts, an antecedent (if) and a consequent (then).</a:t>
          </a:r>
          <a:endParaRPr lang="en-US" sz="2400" b="1" dirty="0">
            <a:solidFill>
              <a:schemeClr val="bg1">
                <a:lumMod val="75000"/>
                <a:lumOff val="25000"/>
              </a:schemeClr>
            </a:solidFill>
          </a:endParaRPr>
        </a:p>
      </dgm:t>
    </dgm:pt>
    <dgm:pt modelId="{068C4BCB-629C-4476-8710-697FBB607C2E}" type="parTrans" cxnId="{BEE3BE90-40D3-4C62-81DD-BCA5FFE459C3}">
      <dgm:prSet/>
      <dgm:spPr/>
      <dgm:t>
        <a:bodyPr/>
        <a:lstStyle/>
        <a:p>
          <a:endParaRPr lang="en-US"/>
        </a:p>
      </dgm:t>
    </dgm:pt>
    <dgm:pt modelId="{9F33F5F4-9F26-4913-B484-133828E7CA5F}" type="sibTrans" cxnId="{BEE3BE90-40D3-4C62-81DD-BCA5FFE459C3}">
      <dgm:prSet/>
      <dgm:spPr/>
      <dgm:t>
        <a:bodyPr/>
        <a:lstStyle/>
        <a:p>
          <a:endParaRPr lang="en-US"/>
        </a:p>
      </dgm:t>
    </dgm:pt>
    <dgm:pt modelId="{17E87534-E5E1-47F2-B4AA-E3685B81F935}">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2400" b="1" dirty="0" smtClean="0">
              <a:solidFill>
                <a:schemeClr val="bg1">
                  <a:lumMod val="75000"/>
                  <a:lumOff val="25000"/>
                </a:schemeClr>
              </a:solidFill>
            </a:rPr>
            <a:t>An antecedent is an item found in the data.</a:t>
          </a:r>
          <a:endParaRPr lang="en-US" sz="2400" b="1" dirty="0">
            <a:solidFill>
              <a:schemeClr val="bg1">
                <a:lumMod val="75000"/>
                <a:lumOff val="25000"/>
              </a:schemeClr>
            </a:solidFill>
          </a:endParaRPr>
        </a:p>
      </dgm:t>
    </dgm:pt>
    <dgm:pt modelId="{09B2BB73-1037-4181-B929-EA8FB60B1176}" type="parTrans" cxnId="{F02537B8-BC6F-48D7-9DB2-8C9B20EEDDD2}">
      <dgm:prSet/>
      <dgm:spPr/>
      <dgm:t>
        <a:bodyPr/>
        <a:lstStyle/>
        <a:p>
          <a:endParaRPr lang="en-US"/>
        </a:p>
      </dgm:t>
    </dgm:pt>
    <dgm:pt modelId="{CFD92150-807A-49B6-AEF4-5081AB172BBA}" type="sibTrans" cxnId="{F02537B8-BC6F-48D7-9DB2-8C9B20EEDDD2}">
      <dgm:prSet/>
      <dgm:spPr/>
      <dgm:t>
        <a:bodyPr/>
        <a:lstStyle/>
        <a:p>
          <a:endParaRPr lang="en-US"/>
        </a:p>
      </dgm:t>
    </dgm:pt>
    <dgm:pt modelId="{8EE85DF1-B391-4586-8668-00ACC9CB9FAA}">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US" sz="2400" b="1" dirty="0" smtClean="0">
              <a:solidFill>
                <a:schemeClr val="bg1">
                  <a:lumMod val="75000"/>
                  <a:lumOff val="25000"/>
                </a:schemeClr>
              </a:solidFill>
            </a:rPr>
            <a:t>A consequent is an item that is found in combination with the antecedent.</a:t>
          </a:r>
          <a:endParaRPr lang="en-US" sz="2400" b="1" dirty="0">
            <a:solidFill>
              <a:schemeClr val="bg1">
                <a:lumMod val="75000"/>
                <a:lumOff val="25000"/>
              </a:schemeClr>
            </a:solidFill>
          </a:endParaRPr>
        </a:p>
      </dgm:t>
    </dgm:pt>
    <dgm:pt modelId="{32A835ED-752B-493F-B48F-F3AD0A6DAF1A}" type="parTrans" cxnId="{E2239188-2FF1-4C41-8FEB-7F984A1FF849}">
      <dgm:prSet/>
      <dgm:spPr/>
      <dgm:t>
        <a:bodyPr/>
        <a:lstStyle/>
        <a:p>
          <a:endParaRPr lang="en-US"/>
        </a:p>
      </dgm:t>
    </dgm:pt>
    <dgm:pt modelId="{A389D696-F30C-4858-BA4A-F91E7C2D1CA1}" type="sibTrans" cxnId="{E2239188-2FF1-4C41-8FEB-7F984A1FF849}">
      <dgm:prSet/>
      <dgm:spPr/>
      <dgm:t>
        <a:bodyPr/>
        <a:lstStyle/>
        <a:p>
          <a:endParaRPr lang="en-US"/>
        </a:p>
      </dgm:t>
    </dgm:pt>
    <dgm:pt modelId="{0786076C-3096-42A1-B8BA-89FE91030D3B}" type="pres">
      <dgm:prSet presAssocID="{48186BE6-C041-45FB-A83A-A8ED52DC08DA}" presName="linear" presStyleCnt="0">
        <dgm:presLayoutVars>
          <dgm:animLvl val="lvl"/>
          <dgm:resizeHandles val="exact"/>
        </dgm:presLayoutVars>
      </dgm:prSet>
      <dgm:spPr/>
      <dgm:t>
        <a:bodyPr/>
        <a:lstStyle/>
        <a:p>
          <a:endParaRPr lang="en-US"/>
        </a:p>
      </dgm:t>
    </dgm:pt>
    <dgm:pt modelId="{C78A0418-12EB-423D-9050-1447BC0F7D05}" type="pres">
      <dgm:prSet presAssocID="{21FC650D-3732-47DF-9449-C1D33C996F21}" presName="parentText" presStyleLbl="node1" presStyleIdx="0" presStyleCnt="4" custLinFactNeighborX="1175" custLinFactNeighborY="33679">
        <dgm:presLayoutVars>
          <dgm:chMax val="0"/>
          <dgm:bulletEnabled val="1"/>
        </dgm:presLayoutVars>
      </dgm:prSet>
      <dgm:spPr/>
      <dgm:t>
        <a:bodyPr/>
        <a:lstStyle/>
        <a:p>
          <a:endParaRPr lang="en-US"/>
        </a:p>
      </dgm:t>
    </dgm:pt>
    <dgm:pt modelId="{EEC5D6F4-EF62-4B11-94C8-5413105AFE08}" type="pres">
      <dgm:prSet presAssocID="{C5B0D541-53C3-4A95-AF82-977F5EF43BF2}" presName="spacer" presStyleCnt="0"/>
      <dgm:spPr/>
    </dgm:pt>
    <dgm:pt modelId="{8597FCE9-8133-4862-B576-3E3A9ABFE3AC}" type="pres">
      <dgm:prSet presAssocID="{9A97AB7D-D79B-4790-9DE6-473E445BD836}" presName="parentText" presStyleLbl="node1" presStyleIdx="1" presStyleCnt="4" custLinFactNeighborX="71" custLinFactNeighborY="22359">
        <dgm:presLayoutVars>
          <dgm:chMax val="0"/>
          <dgm:bulletEnabled val="1"/>
        </dgm:presLayoutVars>
      </dgm:prSet>
      <dgm:spPr/>
      <dgm:t>
        <a:bodyPr/>
        <a:lstStyle/>
        <a:p>
          <a:endParaRPr lang="en-US"/>
        </a:p>
      </dgm:t>
    </dgm:pt>
    <dgm:pt modelId="{9350A8A7-0EEB-48B0-BDA3-D6E74B233D51}" type="pres">
      <dgm:prSet presAssocID="{9F33F5F4-9F26-4913-B484-133828E7CA5F}" presName="spacer" presStyleCnt="0"/>
      <dgm:spPr/>
    </dgm:pt>
    <dgm:pt modelId="{EFCBEDF4-464A-42ED-B7D7-A6375381EA02}" type="pres">
      <dgm:prSet presAssocID="{17E87534-E5E1-47F2-B4AA-E3685B81F935}" presName="parentText" presStyleLbl="node1" presStyleIdx="2" presStyleCnt="4">
        <dgm:presLayoutVars>
          <dgm:chMax val="0"/>
          <dgm:bulletEnabled val="1"/>
        </dgm:presLayoutVars>
      </dgm:prSet>
      <dgm:spPr/>
      <dgm:t>
        <a:bodyPr/>
        <a:lstStyle/>
        <a:p>
          <a:endParaRPr lang="en-US"/>
        </a:p>
      </dgm:t>
    </dgm:pt>
    <dgm:pt modelId="{090F4B7D-ECB1-4810-8E99-1C348F2DB1B2}" type="pres">
      <dgm:prSet presAssocID="{CFD92150-807A-49B6-AEF4-5081AB172BBA}" presName="spacer" presStyleCnt="0"/>
      <dgm:spPr/>
    </dgm:pt>
    <dgm:pt modelId="{3A097735-8491-40EA-BC61-D3E65B1E7371}" type="pres">
      <dgm:prSet presAssocID="{8EE85DF1-B391-4586-8668-00ACC9CB9FAA}" presName="parentText" presStyleLbl="node1" presStyleIdx="3" presStyleCnt="4">
        <dgm:presLayoutVars>
          <dgm:chMax val="0"/>
          <dgm:bulletEnabled val="1"/>
        </dgm:presLayoutVars>
      </dgm:prSet>
      <dgm:spPr/>
      <dgm:t>
        <a:bodyPr/>
        <a:lstStyle/>
        <a:p>
          <a:endParaRPr lang="en-US"/>
        </a:p>
      </dgm:t>
    </dgm:pt>
  </dgm:ptLst>
  <dgm:cxnLst>
    <dgm:cxn modelId="{BEE3BE90-40D3-4C62-81DD-BCA5FFE459C3}" srcId="{48186BE6-C041-45FB-A83A-A8ED52DC08DA}" destId="{9A97AB7D-D79B-4790-9DE6-473E445BD836}" srcOrd="1" destOrd="0" parTransId="{068C4BCB-629C-4476-8710-697FBB607C2E}" sibTransId="{9F33F5F4-9F26-4913-B484-133828E7CA5F}"/>
    <dgm:cxn modelId="{91002BE5-FE72-4D1C-B3DF-7D89252200D0}" type="presOf" srcId="{9A97AB7D-D79B-4790-9DE6-473E445BD836}" destId="{8597FCE9-8133-4862-B576-3E3A9ABFE3AC}" srcOrd="0" destOrd="0" presId="urn:microsoft.com/office/officeart/2005/8/layout/vList2"/>
    <dgm:cxn modelId="{62CFD5BB-92DB-4C3E-88D8-9D753AB8BB74}" type="presOf" srcId="{17E87534-E5E1-47F2-B4AA-E3685B81F935}" destId="{EFCBEDF4-464A-42ED-B7D7-A6375381EA02}" srcOrd="0" destOrd="0" presId="urn:microsoft.com/office/officeart/2005/8/layout/vList2"/>
    <dgm:cxn modelId="{9255539C-2AEC-4E0B-8F4D-CA2BE56393FA}" type="presOf" srcId="{21FC650D-3732-47DF-9449-C1D33C996F21}" destId="{C78A0418-12EB-423D-9050-1447BC0F7D05}" srcOrd="0" destOrd="0" presId="urn:microsoft.com/office/officeart/2005/8/layout/vList2"/>
    <dgm:cxn modelId="{F02537B8-BC6F-48D7-9DB2-8C9B20EEDDD2}" srcId="{48186BE6-C041-45FB-A83A-A8ED52DC08DA}" destId="{17E87534-E5E1-47F2-B4AA-E3685B81F935}" srcOrd="2" destOrd="0" parTransId="{09B2BB73-1037-4181-B929-EA8FB60B1176}" sibTransId="{CFD92150-807A-49B6-AEF4-5081AB172BBA}"/>
    <dgm:cxn modelId="{A03CC048-D52C-4820-897B-D164F82163D7}" type="presOf" srcId="{8EE85DF1-B391-4586-8668-00ACC9CB9FAA}" destId="{3A097735-8491-40EA-BC61-D3E65B1E7371}" srcOrd="0" destOrd="0" presId="urn:microsoft.com/office/officeart/2005/8/layout/vList2"/>
    <dgm:cxn modelId="{E2239188-2FF1-4C41-8FEB-7F984A1FF849}" srcId="{48186BE6-C041-45FB-A83A-A8ED52DC08DA}" destId="{8EE85DF1-B391-4586-8668-00ACC9CB9FAA}" srcOrd="3" destOrd="0" parTransId="{32A835ED-752B-493F-B48F-F3AD0A6DAF1A}" sibTransId="{A389D696-F30C-4858-BA4A-F91E7C2D1CA1}"/>
    <dgm:cxn modelId="{D722F350-1B37-4121-A1D7-7485330BE002}" type="presOf" srcId="{48186BE6-C041-45FB-A83A-A8ED52DC08DA}" destId="{0786076C-3096-42A1-B8BA-89FE91030D3B}" srcOrd="0" destOrd="0" presId="urn:microsoft.com/office/officeart/2005/8/layout/vList2"/>
    <dgm:cxn modelId="{E2432CA2-83F4-4368-A6E6-B69AB28A74AE}" srcId="{48186BE6-C041-45FB-A83A-A8ED52DC08DA}" destId="{21FC650D-3732-47DF-9449-C1D33C996F21}" srcOrd="0" destOrd="0" parTransId="{DFBD30D2-50D8-42FE-B482-F7D2BCB9CA74}" sibTransId="{C5B0D541-53C3-4A95-AF82-977F5EF43BF2}"/>
    <dgm:cxn modelId="{4B73167A-2727-44F9-AC02-F509EE2B1DD2}" type="presParOf" srcId="{0786076C-3096-42A1-B8BA-89FE91030D3B}" destId="{C78A0418-12EB-423D-9050-1447BC0F7D05}" srcOrd="0" destOrd="0" presId="urn:microsoft.com/office/officeart/2005/8/layout/vList2"/>
    <dgm:cxn modelId="{31F800EF-90C1-4B1B-9D5D-CFFD6922D1A5}" type="presParOf" srcId="{0786076C-3096-42A1-B8BA-89FE91030D3B}" destId="{EEC5D6F4-EF62-4B11-94C8-5413105AFE08}" srcOrd="1" destOrd="0" presId="urn:microsoft.com/office/officeart/2005/8/layout/vList2"/>
    <dgm:cxn modelId="{B68D7659-2897-43A8-8F5C-7F1CE7ED81AE}" type="presParOf" srcId="{0786076C-3096-42A1-B8BA-89FE91030D3B}" destId="{8597FCE9-8133-4862-B576-3E3A9ABFE3AC}" srcOrd="2" destOrd="0" presId="urn:microsoft.com/office/officeart/2005/8/layout/vList2"/>
    <dgm:cxn modelId="{12A86FDA-FAFE-4175-AB48-151F051F58BD}" type="presParOf" srcId="{0786076C-3096-42A1-B8BA-89FE91030D3B}" destId="{9350A8A7-0EEB-48B0-BDA3-D6E74B233D51}" srcOrd="3" destOrd="0" presId="urn:microsoft.com/office/officeart/2005/8/layout/vList2"/>
    <dgm:cxn modelId="{97524FE6-194C-4322-A846-8D58B465A63D}" type="presParOf" srcId="{0786076C-3096-42A1-B8BA-89FE91030D3B}" destId="{EFCBEDF4-464A-42ED-B7D7-A6375381EA02}" srcOrd="4" destOrd="0" presId="urn:microsoft.com/office/officeart/2005/8/layout/vList2"/>
    <dgm:cxn modelId="{A931FB63-0F27-4FF9-AB91-CBD23623C412}" type="presParOf" srcId="{0786076C-3096-42A1-B8BA-89FE91030D3B}" destId="{090F4B7D-ECB1-4810-8E99-1C348F2DB1B2}" srcOrd="5" destOrd="0" presId="urn:microsoft.com/office/officeart/2005/8/layout/vList2"/>
    <dgm:cxn modelId="{413D4E5E-58F1-4781-AA4B-2637E76850DD}" type="presParOf" srcId="{0786076C-3096-42A1-B8BA-89FE91030D3B}" destId="{3A097735-8491-40EA-BC61-D3E65B1E737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8186BE6-C041-45FB-A83A-A8ED52DC08DA}"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38852216-8C8D-40A6-AC51-21A9BFFFAC3D}">
      <dgm:prSet/>
      <dgm:spPr/>
      <dgm:t>
        <a:bodyPr/>
        <a:lstStyle/>
        <a:p>
          <a:r>
            <a:rPr lang="en-US" b="1" dirty="0" smtClean="0">
              <a:solidFill>
                <a:schemeClr val="bg1">
                  <a:lumMod val="75000"/>
                  <a:lumOff val="25000"/>
                </a:schemeClr>
              </a:solidFill>
            </a:rPr>
            <a:t>The lift score  meanings:</a:t>
          </a:r>
          <a:endParaRPr lang="en-US" b="1" dirty="0">
            <a:solidFill>
              <a:schemeClr val="bg1">
                <a:lumMod val="75000"/>
                <a:lumOff val="25000"/>
              </a:schemeClr>
            </a:solidFill>
          </a:endParaRPr>
        </a:p>
      </dgm:t>
    </dgm:pt>
    <dgm:pt modelId="{746539D7-345F-4730-AD24-ADCAC20A9E6F}" type="parTrans" cxnId="{58FE013F-F057-4C96-BB5B-E7295538712C}">
      <dgm:prSet/>
      <dgm:spPr/>
      <dgm:t>
        <a:bodyPr/>
        <a:lstStyle/>
        <a:p>
          <a:endParaRPr lang="en-US"/>
        </a:p>
      </dgm:t>
    </dgm:pt>
    <dgm:pt modelId="{25144FBC-B33E-4CAD-A36A-91F2B80FCA9A}" type="sibTrans" cxnId="{58FE013F-F057-4C96-BB5B-E7295538712C}">
      <dgm:prSet/>
      <dgm:spPr/>
      <dgm:t>
        <a:bodyPr/>
        <a:lstStyle/>
        <a:p>
          <a:endParaRPr lang="en-US"/>
        </a:p>
      </dgm:t>
    </dgm:pt>
    <dgm:pt modelId="{54C842F7-3D55-45EB-A173-28579358861F}">
      <dgm:prSet/>
      <dgm:spPr/>
      <dgm:t>
        <a:bodyPr/>
        <a:lstStyle/>
        <a:p>
          <a:r>
            <a:rPr lang="en-US" b="1" dirty="0" smtClean="0">
              <a:solidFill>
                <a:schemeClr val="bg1">
                  <a:lumMod val="75000"/>
                  <a:lumOff val="25000"/>
                </a:schemeClr>
              </a:solidFill>
            </a:rPr>
            <a:t> Lift = 1 meaning A and B are independent .There is no relation between A and B as far as buying pattern is concerned.</a:t>
          </a:r>
          <a:endParaRPr lang="en-US" b="1" dirty="0">
            <a:solidFill>
              <a:schemeClr val="bg1">
                <a:lumMod val="75000"/>
                <a:lumOff val="25000"/>
              </a:schemeClr>
            </a:solidFill>
          </a:endParaRPr>
        </a:p>
      </dgm:t>
    </dgm:pt>
    <dgm:pt modelId="{B2180F4C-1038-45A7-99E2-6E98CE58393D}" type="parTrans" cxnId="{48EACC28-99A6-4A37-88C2-C05E84A4AB86}">
      <dgm:prSet/>
      <dgm:spPr/>
      <dgm:t>
        <a:bodyPr/>
        <a:lstStyle/>
        <a:p>
          <a:endParaRPr lang="en-US"/>
        </a:p>
      </dgm:t>
    </dgm:pt>
    <dgm:pt modelId="{7F680898-FEAC-4CCF-B13E-7544C435FBE0}" type="sibTrans" cxnId="{48EACC28-99A6-4A37-88C2-C05E84A4AB86}">
      <dgm:prSet/>
      <dgm:spPr/>
      <dgm:t>
        <a:bodyPr/>
        <a:lstStyle/>
        <a:p>
          <a:endParaRPr lang="en-US"/>
        </a:p>
      </dgm:t>
    </dgm:pt>
    <dgm:pt modelId="{6B908BBE-D8B4-4814-B69E-B7F073F6CC82}">
      <dgm:prSet/>
      <dgm:spPr/>
      <dgm:t>
        <a:bodyPr/>
        <a:lstStyle/>
        <a:p>
          <a:r>
            <a:rPr lang="en-US" b="1" dirty="0" smtClean="0">
              <a:solidFill>
                <a:schemeClr val="bg1">
                  <a:lumMod val="75000"/>
                  <a:lumOff val="25000"/>
                </a:schemeClr>
              </a:solidFill>
            </a:rPr>
            <a:t> Lift &gt; 1 meaning  A and B are positively correlated .correlated.so if A Is bought then we can be positively confident that B will be bought by as many times as the lift value.</a:t>
          </a:r>
          <a:endParaRPr lang="en-US" b="1" dirty="0">
            <a:solidFill>
              <a:schemeClr val="bg1">
                <a:lumMod val="75000"/>
                <a:lumOff val="25000"/>
              </a:schemeClr>
            </a:solidFill>
          </a:endParaRPr>
        </a:p>
      </dgm:t>
    </dgm:pt>
    <dgm:pt modelId="{D464EF65-1B31-4B64-9A52-51A032D6BFE8}" type="parTrans" cxnId="{02C3E7EA-F4B2-4728-8B67-A0F7195B003D}">
      <dgm:prSet/>
      <dgm:spPr/>
      <dgm:t>
        <a:bodyPr/>
        <a:lstStyle/>
        <a:p>
          <a:endParaRPr lang="en-US"/>
        </a:p>
      </dgm:t>
    </dgm:pt>
    <dgm:pt modelId="{2303FE59-370F-404A-8F70-41F68A22D2DD}" type="sibTrans" cxnId="{02C3E7EA-F4B2-4728-8B67-A0F7195B003D}">
      <dgm:prSet/>
      <dgm:spPr/>
      <dgm:t>
        <a:bodyPr/>
        <a:lstStyle/>
        <a:p>
          <a:endParaRPr lang="en-US"/>
        </a:p>
      </dgm:t>
    </dgm:pt>
    <dgm:pt modelId="{CEA3670F-CCB7-484B-BD32-3A678BA48ED8}">
      <dgm:prSet/>
      <dgm:spPr/>
      <dgm:t>
        <a:bodyPr/>
        <a:lstStyle/>
        <a:p>
          <a:r>
            <a:rPr lang="en-US" b="1" dirty="0" smtClean="0">
              <a:solidFill>
                <a:schemeClr val="bg1">
                  <a:lumMod val="75000"/>
                  <a:lumOff val="25000"/>
                </a:schemeClr>
              </a:solidFill>
            </a:rPr>
            <a:t> Lift &lt; 1 meaning  A and B are negatively correlated.so if A Is bought then we can be negatively confident that B will not be bought by as many times as the lift value.</a:t>
          </a:r>
          <a:endParaRPr lang="en-US" b="1" dirty="0">
            <a:solidFill>
              <a:schemeClr val="bg1">
                <a:lumMod val="75000"/>
                <a:lumOff val="25000"/>
              </a:schemeClr>
            </a:solidFill>
          </a:endParaRPr>
        </a:p>
      </dgm:t>
    </dgm:pt>
    <dgm:pt modelId="{BD4B2181-5D97-4BBA-855B-D52FF5C63767}" type="parTrans" cxnId="{1F10C733-5345-4403-A77A-7F454AE428CA}">
      <dgm:prSet/>
      <dgm:spPr/>
      <dgm:t>
        <a:bodyPr/>
        <a:lstStyle/>
        <a:p>
          <a:endParaRPr lang="en-US"/>
        </a:p>
      </dgm:t>
    </dgm:pt>
    <dgm:pt modelId="{0047C512-4AE8-413D-989E-72CC6FB30C0E}" type="sibTrans" cxnId="{1F10C733-5345-4403-A77A-7F454AE428CA}">
      <dgm:prSet/>
      <dgm:spPr/>
      <dgm:t>
        <a:bodyPr/>
        <a:lstStyle/>
        <a:p>
          <a:endParaRPr lang="en-US"/>
        </a:p>
      </dgm:t>
    </dgm:pt>
    <dgm:pt modelId="{0786076C-3096-42A1-B8BA-89FE91030D3B}" type="pres">
      <dgm:prSet presAssocID="{48186BE6-C041-45FB-A83A-A8ED52DC08DA}" presName="linear" presStyleCnt="0">
        <dgm:presLayoutVars>
          <dgm:animLvl val="lvl"/>
          <dgm:resizeHandles val="exact"/>
        </dgm:presLayoutVars>
      </dgm:prSet>
      <dgm:spPr/>
      <dgm:t>
        <a:bodyPr/>
        <a:lstStyle/>
        <a:p>
          <a:endParaRPr lang="en-US"/>
        </a:p>
      </dgm:t>
    </dgm:pt>
    <dgm:pt modelId="{4773F0A2-DAB5-4FBA-8B57-7D902BD1450B}" type="pres">
      <dgm:prSet presAssocID="{38852216-8C8D-40A6-AC51-21A9BFFFAC3D}" presName="parentText" presStyleLbl="node1" presStyleIdx="0" presStyleCnt="4" custScaleY="27188" custLinFactY="-66853" custLinFactNeighborY="-100000">
        <dgm:presLayoutVars>
          <dgm:chMax val="0"/>
          <dgm:bulletEnabled val="1"/>
        </dgm:presLayoutVars>
      </dgm:prSet>
      <dgm:spPr/>
      <dgm:t>
        <a:bodyPr/>
        <a:lstStyle/>
        <a:p>
          <a:endParaRPr lang="en-US"/>
        </a:p>
      </dgm:t>
    </dgm:pt>
    <dgm:pt modelId="{E828340A-296C-4452-A7C8-86F290EFD348}" type="pres">
      <dgm:prSet presAssocID="{25144FBC-B33E-4CAD-A36A-91F2B80FCA9A}" presName="spacer" presStyleCnt="0"/>
      <dgm:spPr/>
    </dgm:pt>
    <dgm:pt modelId="{E51B09FD-E124-4D88-9866-AC11DD5ED02D}" type="pres">
      <dgm:prSet presAssocID="{54C842F7-3D55-45EB-A173-28579358861F}" presName="parentText" presStyleLbl="node1" presStyleIdx="1" presStyleCnt="4" custScaleY="46956" custLinFactNeighborY="40495">
        <dgm:presLayoutVars>
          <dgm:chMax val="0"/>
          <dgm:bulletEnabled val="1"/>
        </dgm:presLayoutVars>
      </dgm:prSet>
      <dgm:spPr/>
      <dgm:t>
        <a:bodyPr/>
        <a:lstStyle/>
        <a:p>
          <a:endParaRPr lang="en-US"/>
        </a:p>
      </dgm:t>
    </dgm:pt>
    <dgm:pt modelId="{53210C3E-C7AB-4795-810A-604AB9E493DD}" type="pres">
      <dgm:prSet presAssocID="{7F680898-FEAC-4CCF-B13E-7544C435FBE0}" presName="spacer" presStyleCnt="0"/>
      <dgm:spPr/>
    </dgm:pt>
    <dgm:pt modelId="{D9848FEE-B431-45F4-BA74-B36C4E0ACE49}" type="pres">
      <dgm:prSet presAssocID="{6B908BBE-D8B4-4814-B69E-B7F073F6CC82}" presName="parentText" presStyleLbl="node1" presStyleIdx="2" presStyleCnt="4" custScaleY="57151" custLinFactNeighborY="31183">
        <dgm:presLayoutVars>
          <dgm:chMax val="0"/>
          <dgm:bulletEnabled val="1"/>
        </dgm:presLayoutVars>
      </dgm:prSet>
      <dgm:spPr/>
      <dgm:t>
        <a:bodyPr/>
        <a:lstStyle/>
        <a:p>
          <a:endParaRPr lang="en-US"/>
        </a:p>
      </dgm:t>
    </dgm:pt>
    <dgm:pt modelId="{AE717424-A051-4DAA-A5C0-9E10186B41EB}" type="pres">
      <dgm:prSet presAssocID="{2303FE59-370F-404A-8F70-41F68A22D2DD}" presName="spacer" presStyleCnt="0"/>
      <dgm:spPr/>
    </dgm:pt>
    <dgm:pt modelId="{91DFBA6E-85B8-44CD-BE41-59183C73E988}" type="pres">
      <dgm:prSet presAssocID="{CEA3670F-CCB7-484B-BD32-3A678BA48ED8}" presName="parentText" presStyleLbl="node1" presStyleIdx="3" presStyleCnt="4" custScaleY="57615" custLinFactY="17898" custLinFactNeighborX="1529" custLinFactNeighborY="100000">
        <dgm:presLayoutVars>
          <dgm:chMax val="0"/>
          <dgm:bulletEnabled val="1"/>
        </dgm:presLayoutVars>
      </dgm:prSet>
      <dgm:spPr/>
      <dgm:t>
        <a:bodyPr/>
        <a:lstStyle/>
        <a:p>
          <a:endParaRPr lang="en-US"/>
        </a:p>
      </dgm:t>
    </dgm:pt>
  </dgm:ptLst>
  <dgm:cxnLst>
    <dgm:cxn modelId="{2A349ACA-2928-46E7-968C-2107B690D00A}" type="presOf" srcId="{54C842F7-3D55-45EB-A173-28579358861F}" destId="{E51B09FD-E124-4D88-9866-AC11DD5ED02D}" srcOrd="0" destOrd="0" presId="urn:microsoft.com/office/officeart/2005/8/layout/vList2"/>
    <dgm:cxn modelId="{48EACC28-99A6-4A37-88C2-C05E84A4AB86}" srcId="{48186BE6-C041-45FB-A83A-A8ED52DC08DA}" destId="{54C842F7-3D55-45EB-A173-28579358861F}" srcOrd="1" destOrd="0" parTransId="{B2180F4C-1038-45A7-99E2-6E98CE58393D}" sibTransId="{7F680898-FEAC-4CCF-B13E-7544C435FBE0}"/>
    <dgm:cxn modelId="{1F10C733-5345-4403-A77A-7F454AE428CA}" srcId="{48186BE6-C041-45FB-A83A-A8ED52DC08DA}" destId="{CEA3670F-CCB7-484B-BD32-3A678BA48ED8}" srcOrd="3" destOrd="0" parTransId="{BD4B2181-5D97-4BBA-855B-D52FF5C63767}" sibTransId="{0047C512-4AE8-413D-989E-72CC6FB30C0E}"/>
    <dgm:cxn modelId="{67662E12-4FE0-4B5E-828E-74E3748636EF}" type="presOf" srcId="{38852216-8C8D-40A6-AC51-21A9BFFFAC3D}" destId="{4773F0A2-DAB5-4FBA-8B57-7D902BD1450B}" srcOrd="0" destOrd="0" presId="urn:microsoft.com/office/officeart/2005/8/layout/vList2"/>
    <dgm:cxn modelId="{58FE013F-F057-4C96-BB5B-E7295538712C}" srcId="{48186BE6-C041-45FB-A83A-A8ED52DC08DA}" destId="{38852216-8C8D-40A6-AC51-21A9BFFFAC3D}" srcOrd="0" destOrd="0" parTransId="{746539D7-345F-4730-AD24-ADCAC20A9E6F}" sibTransId="{25144FBC-B33E-4CAD-A36A-91F2B80FCA9A}"/>
    <dgm:cxn modelId="{02C3E7EA-F4B2-4728-8B67-A0F7195B003D}" srcId="{48186BE6-C041-45FB-A83A-A8ED52DC08DA}" destId="{6B908BBE-D8B4-4814-B69E-B7F073F6CC82}" srcOrd="2" destOrd="0" parTransId="{D464EF65-1B31-4B64-9A52-51A032D6BFE8}" sibTransId="{2303FE59-370F-404A-8F70-41F68A22D2DD}"/>
    <dgm:cxn modelId="{8CE7CCB6-44AE-4B0F-92E8-4325C8B9DF30}" type="presOf" srcId="{6B908BBE-D8B4-4814-B69E-B7F073F6CC82}" destId="{D9848FEE-B431-45F4-BA74-B36C4E0ACE49}" srcOrd="0" destOrd="0" presId="urn:microsoft.com/office/officeart/2005/8/layout/vList2"/>
    <dgm:cxn modelId="{13B0094C-2A6A-40C3-A7B4-F168A0D3B760}" type="presOf" srcId="{CEA3670F-CCB7-484B-BD32-3A678BA48ED8}" destId="{91DFBA6E-85B8-44CD-BE41-59183C73E988}" srcOrd="0" destOrd="0" presId="urn:microsoft.com/office/officeart/2005/8/layout/vList2"/>
    <dgm:cxn modelId="{54689E68-4588-42BF-B13D-F3C767C965D8}" type="presOf" srcId="{48186BE6-C041-45FB-A83A-A8ED52DC08DA}" destId="{0786076C-3096-42A1-B8BA-89FE91030D3B}" srcOrd="0" destOrd="0" presId="urn:microsoft.com/office/officeart/2005/8/layout/vList2"/>
    <dgm:cxn modelId="{6FDCB219-B341-4A51-BFA5-CB959ED47BED}" type="presParOf" srcId="{0786076C-3096-42A1-B8BA-89FE91030D3B}" destId="{4773F0A2-DAB5-4FBA-8B57-7D902BD1450B}" srcOrd="0" destOrd="0" presId="urn:microsoft.com/office/officeart/2005/8/layout/vList2"/>
    <dgm:cxn modelId="{8BF58C23-17FB-4F77-B313-33ADC43E39D7}" type="presParOf" srcId="{0786076C-3096-42A1-B8BA-89FE91030D3B}" destId="{E828340A-296C-4452-A7C8-86F290EFD348}" srcOrd="1" destOrd="0" presId="urn:microsoft.com/office/officeart/2005/8/layout/vList2"/>
    <dgm:cxn modelId="{53BFCD7A-9C04-49D6-AC5E-50A119A390D6}" type="presParOf" srcId="{0786076C-3096-42A1-B8BA-89FE91030D3B}" destId="{E51B09FD-E124-4D88-9866-AC11DD5ED02D}" srcOrd="2" destOrd="0" presId="urn:microsoft.com/office/officeart/2005/8/layout/vList2"/>
    <dgm:cxn modelId="{01002781-FDE7-4F25-BEB7-DE269BF1DA24}" type="presParOf" srcId="{0786076C-3096-42A1-B8BA-89FE91030D3B}" destId="{53210C3E-C7AB-4795-810A-604AB9E493DD}" srcOrd="3" destOrd="0" presId="urn:microsoft.com/office/officeart/2005/8/layout/vList2"/>
    <dgm:cxn modelId="{F8E0831F-5D20-4C59-8C99-6AD44F26701A}" type="presParOf" srcId="{0786076C-3096-42A1-B8BA-89FE91030D3B}" destId="{D9848FEE-B431-45F4-BA74-B36C4E0ACE49}" srcOrd="4" destOrd="0" presId="urn:microsoft.com/office/officeart/2005/8/layout/vList2"/>
    <dgm:cxn modelId="{BA5B4E1E-9132-48E6-821A-BE5C11E30E11}" type="presParOf" srcId="{0786076C-3096-42A1-B8BA-89FE91030D3B}" destId="{AE717424-A051-4DAA-A5C0-9E10186B41EB}" srcOrd="5" destOrd="0" presId="urn:microsoft.com/office/officeart/2005/8/layout/vList2"/>
    <dgm:cxn modelId="{833D108A-D67B-4D86-9C2F-FB6576F68D35}" type="presParOf" srcId="{0786076C-3096-42A1-B8BA-89FE91030D3B}" destId="{91DFBA6E-85B8-44CD-BE41-59183C73E98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4527445-6927-407F-999C-3065FE286FDD}">
      <dgm:prSet/>
      <dgm:spPr/>
      <dgm:t>
        <a:bodyPr/>
        <a:lstStyle/>
        <a:p>
          <a:r>
            <a:rPr lang="en-US" b="1" dirty="0" smtClean="0">
              <a:solidFill>
                <a:schemeClr val="bg1">
                  <a:lumMod val="75000"/>
                  <a:lumOff val="25000"/>
                </a:schemeClr>
              </a:solidFill>
            </a:rPr>
            <a:t>Firstly let us try the éclat algorithm - to see most frequent item sets. Below we will see the list of the most common items together with their individual support.</a:t>
          </a:r>
          <a:endParaRPr lang="en-US" b="1" dirty="0">
            <a:solidFill>
              <a:schemeClr val="bg1">
                <a:lumMod val="75000"/>
                <a:lumOff val="25000"/>
              </a:schemeClr>
            </a:solidFill>
          </a:endParaRPr>
        </a:p>
      </dgm:t>
    </dgm:pt>
    <dgm:pt modelId="{8D4B405B-6B9B-4F76-98AC-E6B0D1899D9D}" type="parTrans" cxnId="{3A5D9BB6-11BF-414D-AD8A-9832AEC02900}">
      <dgm:prSet/>
      <dgm:spPr/>
      <dgm:t>
        <a:bodyPr/>
        <a:lstStyle/>
        <a:p>
          <a:endParaRPr lang="en-US"/>
        </a:p>
      </dgm:t>
    </dgm:pt>
    <dgm:pt modelId="{06653C8A-D528-4FA7-B354-084CE5E8331F}" type="sibTrans" cxnId="{3A5D9BB6-11BF-414D-AD8A-9832AEC02900}">
      <dgm:prSet/>
      <dgm:spPr/>
      <dgm:t>
        <a:bodyPr/>
        <a:lstStyle/>
        <a:p>
          <a:endParaRPr lang="en-US"/>
        </a:p>
      </dgm:t>
    </dgm:pt>
    <dgm:pt modelId="{E3FE04E3-5F82-465E-829D-A9F42D81E5F5}">
      <dgm:prSet/>
      <dgm:spPr/>
      <dgm:t>
        <a:bodyPr/>
        <a:lstStyle/>
        <a:p>
          <a:r>
            <a:rPr lang="en-US" b="1" dirty="0" smtClean="0">
              <a:solidFill>
                <a:schemeClr val="bg1">
                  <a:lumMod val="75000"/>
                  <a:lumOff val="25000"/>
                </a:schemeClr>
              </a:solidFill>
            </a:rPr>
            <a:t> freq.itemsets &lt;eclat(transactions, parameter=list(supp=0.075, maxlen=15))</a:t>
          </a:r>
          <a:endParaRPr lang="en-US" b="1" dirty="0">
            <a:solidFill>
              <a:schemeClr val="bg1">
                <a:lumMod val="75000"/>
                <a:lumOff val="25000"/>
              </a:schemeClr>
            </a:solidFill>
          </a:endParaRPr>
        </a:p>
      </dgm:t>
    </dgm:pt>
    <dgm:pt modelId="{4F6B0D3B-5F49-401D-B2F8-512A83E8405A}" type="parTrans" cxnId="{76468F8E-AC61-4441-BF3A-F4024496E05E}">
      <dgm:prSet/>
      <dgm:spPr/>
      <dgm:t>
        <a:bodyPr/>
        <a:lstStyle/>
        <a:p>
          <a:endParaRPr lang="en-US"/>
        </a:p>
      </dgm:t>
    </dgm:pt>
    <dgm:pt modelId="{AD960299-3224-44F5-955B-37724E6CF16F}" type="sibTrans" cxnId="{76468F8E-AC61-4441-BF3A-F4024496E05E}">
      <dgm:prSet/>
      <dgm:spPr/>
      <dgm:t>
        <a:bodyPr/>
        <a:lstStyle/>
        <a:p>
          <a:endParaRPr lang="en-US"/>
        </a:p>
      </dgm:t>
    </dgm:pt>
    <dgm:pt modelId="{06A85FC1-70E7-4651-A047-DBFAB784D5C8}">
      <dgm:prSet/>
      <dgm:spPr/>
      <dgm:t>
        <a:bodyPr/>
        <a:lstStyle/>
        <a:p>
          <a:r>
            <a:rPr lang="en-US" b="1" dirty="0" smtClean="0">
              <a:solidFill>
                <a:schemeClr val="bg1">
                  <a:lumMod val="75000"/>
                  <a:lumOff val="25000"/>
                </a:schemeClr>
              </a:solidFill>
            </a:rPr>
            <a:t>We can conclude that Most frequent item sets correspond to the most frequent items (as there are no more than 2 items item sets.)</a:t>
          </a:r>
          <a:endParaRPr lang="en-US" b="1" dirty="0">
            <a:solidFill>
              <a:schemeClr val="bg1">
                <a:lumMod val="75000"/>
                <a:lumOff val="25000"/>
              </a:schemeClr>
            </a:solidFill>
          </a:endParaRPr>
        </a:p>
      </dgm:t>
    </dgm:pt>
    <dgm:pt modelId="{B3EFFDE1-0CF3-4547-8850-549D57F41D21}" type="parTrans" cxnId="{715BFD7F-EB7E-4AE5-802F-517A2738F87A}">
      <dgm:prSet/>
      <dgm:spPr/>
      <dgm:t>
        <a:bodyPr/>
        <a:lstStyle/>
        <a:p>
          <a:endParaRPr lang="en-US"/>
        </a:p>
      </dgm:t>
    </dgm:pt>
    <dgm:pt modelId="{4936D16B-9D79-497E-B3B4-CF7E3A6D23EF}" type="sibTrans" cxnId="{715BFD7F-EB7E-4AE5-802F-517A2738F87A}">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5DA86D66-B06F-4E06-B67F-60B56C4E1339}" type="pres">
      <dgm:prSet presAssocID="{B4527445-6927-407F-999C-3065FE286FDD}" presName="parentText" presStyleLbl="node1" presStyleIdx="0" presStyleCnt="3" custLinFactNeighborX="1892">
        <dgm:presLayoutVars>
          <dgm:chMax val="0"/>
          <dgm:bulletEnabled val="1"/>
        </dgm:presLayoutVars>
      </dgm:prSet>
      <dgm:spPr/>
      <dgm:t>
        <a:bodyPr/>
        <a:lstStyle/>
        <a:p>
          <a:endParaRPr lang="en-US"/>
        </a:p>
      </dgm:t>
    </dgm:pt>
    <dgm:pt modelId="{376FAA95-C34D-437D-9752-1200B194EA9C}" type="pres">
      <dgm:prSet presAssocID="{06653C8A-D528-4FA7-B354-084CE5E8331F}" presName="spacer" presStyleCnt="0"/>
      <dgm:spPr/>
    </dgm:pt>
    <dgm:pt modelId="{2F197138-ECD2-4913-8343-0189C63F47A0}" type="pres">
      <dgm:prSet presAssocID="{E3FE04E3-5F82-465E-829D-A9F42D81E5F5}" presName="parentText" presStyleLbl="node1" presStyleIdx="1" presStyleCnt="3">
        <dgm:presLayoutVars>
          <dgm:chMax val="0"/>
          <dgm:bulletEnabled val="1"/>
        </dgm:presLayoutVars>
      </dgm:prSet>
      <dgm:spPr/>
      <dgm:t>
        <a:bodyPr/>
        <a:lstStyle/>
        <a:p>
          <a:endParaRPr lang="en-US"/>
        </a:p>
      </dgm:t>
    </dgm:pt>
    <dgm:pt modelId="{A27B647C-6672-43D5-9E8A-597A681B37BC}" type="pres">
      <dgm:prSet presAssocID="{AD960299-3224-44F5-955B-37724E6CF16F}" presName="spacer" presStyleCnt="0"/>
      <dgm:spPr/>
    </dgm:pt>
    <dgm:pt modelId="{A51D23E2-4587-48F6-90E0-B2123D878816}" type="pres">
      <dgm:prSet presAssocID="{06A85FC1-70E7-4651-A047-DBFAB784D5C8}" presName="parentText" presStyleLbl="node1" presStyleIdx="2" presStyleCnt="3">
        <dgm:presLayoutVars>
          <dgm:chMax val="0"/>
          <dgm:bulletEnabled val="1"/>
        </dgm:presLayoutVars>
      </dgm:prSet>
      <dgm:spPr/>
      <dgm:t>
        <a:bodyPr/>
        <a:lstStyle/>
        <a:p>
          <a:endParaRPr lang="en-US"/>
        </a:p>
      </dgm:t>
    </dgm:pt>
  </dgm:ptLst>
  <dgm:cxnLst>
    <dgm:cxn modelId="{715BFD7F-EB7E-4AE5-802F-517A2738F87A}" srcId="{4F10CD44-2F8C-4FB2-8775-0011E65F3161}" destId="{06A85FC1-70E7-4651-A047-DBFAB784D5C8}" srcOrd="2" destOrd="0" parTransId="{B3EFFDE1-0CF3-4547-8850-549D57F41D21}" sibTransId="{4936D16B-9D79-497E-B3B4-CF7E3A6D23EF}"/>
    <dgm:cxn modelId="{0DD0492C-8B49-4ECD-9170-839196C37261}" type="presOf" srcId="{4F10CD44-2F8C-4FB2-8775-0011E65F3161}" destId="{620534FF-DD89-46BB-B6C6-18578AB529E1}" srcOrd="0" destOrd="0" presId="urn:microsoft.com/office/officeart/2005/8/layout/vList2"/>
    <dgm:cxn modelId="{6ACF2461-4E3C-4420-A24A-FBFFD9C866CF}" type="presOf" srcId="{E3FE04E3-5F82-465E-829D-A9F42D81E5F5}" destId="{2F197138-ECD2-4913-8343-0189C63F47A0}" srcOrd="0" destOrd="0" presId="urn:microsoft.com/office/officeart/2005/8/layout/vList2"/>
    <dgm:cxn modelId="{3A5D9BB6-11BF-414D-AD8A-9832AEC02900}" srcId="{4F10CD44-2F8C-4FB2-8775-0011E65F3161}" destId="{B4527445-6927-407F-999C-3065FE286FDD}" srcOrd="0" destOrd="0" parTransId="{8D4B405B-6B9B-4F76-98AC-E6B0D1899D9D}" sibTransId="{06653C8A-D528-4FA7-B354-084CE5E8331F}"/>
    <dgm:cxn modelId="{8ACDBC43-158A-463F-BAB8-407FE3C5BC16}" type="presOf" srcId="{06A85FC1-70E7-4651-A047-DBFAB784D5C8}" destId="{A51D23E2-4587-48F6-90E0-B2123D878816}" srcOrd="0" destOrd="0" presId="urn:microsoft.com/office/officeart/2005/8/layout/vList2"/>
    <dgm:cxn modelId="{237DC266-DEEA-434D-8FA6-13A05220893C}" type="presOf" srcId="{B4527445-6927-407F-999C-3065FE286FDD}" destId="{5DA86D66-B06F-4E06-B67F-60B56C4E1339}" srcOrd="0" destOrd="0" presId="urn:microsoft.com/office/officeart/2005/8/layout/vList2"/>
    <dgm:cxn modelId="{76468F8E-AC61-4441-BF3A-F4024496E05E}" srcId="{4F10CD44-2F8C-4FB2-8775-0011E65F3161}" destId="{E3FE04E3-5F82-465E-829D-A9F42D81E5F5}" srcOrd="1" destOrd="0" parTransId="{4F6B0D3B-5F49-401D-B2F8-512A83E8405A}" sibTransId="{AD960299-3224-44F5-955B-37724E6CF16F}"/>
    <dgm:cxn modelId="{A6F6707A-EFCE-46A8-8DE6-10279CF0353B}" type="presParOf" srcId="{620534FF-DD89-46BB-B6C6-18578AB529E1}" destId="{5DA86D66-B06F-4E06-B67F-60B56C4E1339}" srcOrd="0" destOrd="0" presId="urn:microsoft.com/office/officeart/2005/8/layout/vList2"/>
    <dgm:cxn modelId="{FB632393-F461-4199-9469-DD1B8456B3EA}" type="presParOf" srcId="{620534FF-DD89-46BB-B6C6-18578AB529E1}" destId="{376FAA95-C34D-437D-9752-1200B194EA9C}" srcOrd="1" destOrd="0" presId="urn:microsoft.com/office/officeart/2005/8/layout/vList2"/>
    <dgm:cxn modelId="{2E6EB780-E28B-4CE9-A067-F573A50CDCA7}" type="presParOf" srcId="{620534FF-DD89-46BB-B6C6-18578AB529E1}" destId="{2F197138-ECD2-4913-8343-0189C63F47A0}" srcOrd="2" destOrd="0" presId="urn:microsoft.com/office/officeart/2005/8/layout/vList2"/>
    <dgm:cxn modelId="{A40EE60A-3355-4FEC-B266-A8F476A1CCF8}" type="presParOf" srcId="{620534FF-DD89-46BB-B6C6-18578AB529E1}" destId="{A27B647C-6672-43D5-9E8A-597A681B37BC}" srcOrd="3" destOrd="0" presId="urn:microsoft.com/office/officeart/2005/8/layout/vList2"/>
    <dgm:cxn modelId="{781FB475-4612-4448-9A9C-906EF83E14D6}" type="presParOf" srcId="{620534FF-DD89-46BB-B6C6-18578AB529E1}" destId="{A51D23E2-4587-48F6-90E0-B2123D878816}" srcOrd="4"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A225264-4E12-4331-AFCA-F2D0B78FFFAE}">
      <dgm:prSet custT="1"/>
      <dgm:spPr/>
      <dgm:t>
        <a:bodyPr/>
        <a:lstStyle/>
        <a:p>
          <a:r>
            <a:rPr lang="en-US" sz="1600" b="1" dirty="0" smtClean="0">
              <a:solidFill>
                <a:schemeClr val="bg1">
                  <a:lumMod val="75000"/>
                  <a:lumOff val="25000"/>
                </a:schemeClr>
              </a:solidFill>
            </a:rPr>
            <a:t>Let us create rules then. Rules are created using apriori algorithm and giving minimal support and confidence of a rule.</a:t>
          </a:r>
          <a:endParaRPr lang="en-US" sz="1600" b="1" dirty="0">
            <a:solidFill>
              <a:schemeClr val="bg1">
                <a:lumMod val="75000"/>
                <a:lumOff val="25000"/>
              </a:schemeClr>
            </a:solidFill>
          </a:endParaRPr>
        </a:p>
      </dgm:t>
    </dgm:pt>
    <dgm:pt modelId="{E3EB9C45-0C14-4F3C-9081-77508087E050}" type="parTrans" cxnId="{B01838E5-6874-424E-AC68-53FFB9C617DC}">
      <dgm:prSet/>
      <dgm:spPr/>
      <dgm:t>
        <a:bodyPr/>
        <a:lstStyle/>
        <a:p>
          <a:endParaRPr lang="en-US"/>
        </a:p>
      </dgm:t>
    </dgm:pt>
    <dgm:pt modelId="{0D7EABC2-9436-4423-B98F-5C8A788EE6DA}" type="sibTrans" cxnId="{B01838E5-6874-424E-AC68-53FFB9C617DC}">
      <dgm:prSet/>
      <dgm:spPr/>
      <dgm:t>
        <a:bodyPr/>
        <a:lstStyle/>
        <a:p>
          <a:endParaRPr lang="en-US"/>
        </a:p>
      </dgm:t>
    </dgm:pt>
    <dgm:pt modelId="{7FCDBA3F-0984-4F4D-9681-2FA519964CD4}">
      <dgm:prSet custT="1"/>
      <dgm:spPr/>
      <dgm:t>
        <a:bodyPr/>
        <a:lstStyle/>
        <a:p>
          <a:r>
            <a:rPr lang="en-US" sz="1600" b="1" dirty="0" smtClean="0">
              <a:solidFill>
                <a:schemeClr val="bg1">
                  <a:lumMod val="75000"/>
                  <a:lumOff val="25000"/>
                </a:schemeClr>
              </a:solidFill>
            </a:rPr>
            <a:t>Summary of rules will provide us with statistical information about support, confidence, lift and count of items.</a:t>
          </a:r>
          <a:endParaRPr lang="en-US" sz="1600" b="1" dirty="0">
            <a:solidFill>
              <a:schemeClr val="bg1">
                <a:lumMod val="75000"/>
                <a:lumOff val="25000"/>
              </a:schemeClr>
            </a:solidFill>
          </a:endParaRPr>
        </a:p>
      </dgm:t>
    </dgm:pt>
    <dgm:pt modelId="{18FFAB9F-A988-4028-B2D0-15ED446E3C66}" type="parTrans" cxnId="{A29D9B57-ADCA-456E-85DC-07827CC6CF26}">
      <dgm:prSet/>
      <dgm:spPr/>
      <dgm:t>
        <a:bodyPr/>
        <a:lstStyle/>
        <a:p>
          <a:endParaRPr lang="en-US"/>
        </a:p>
      </dgm:t>
    </dgm:pt>
    <dgm:pt modelId="{1A53F7CE-BAC8-4864-BF35-7CEC0CD923FB}" type="sibTrans" cxnId="{A29D9B57-ADCA-456E-85DC-07827CC6CF26}">
      <dgm:prSet/>
      <dgm:spPr/>
      <dgm:t>
        <a:bodyPr/>
        <a:lstStyle/>
        <a:p>
          <a:endParaRPr lang="en-US"/>
        </a:p>
      </dgm:t>
    </dgm:pt>
    <dgm:pt modelId="{30A8C7CD-1A0D-42E5-968B-554CBF88E583}">
      <dgm:prSet custT="1"/>
      <dgm:spPr/>
      <dgm:t>
        <a:bodyPr/>
        <a:lstStyle/>
        <a:p>
          <a:r>
            <a:rPr lang="en-US" sz="1600" b="1" dirty="0" smtClean="0">
              <a:solidFill>
                <a:schemeClr val="bg1">
                  <a:lumMod val="75000"/>
                  <a:lumOff val="25000"/>
                </a:schemeClr>
              </a:solidFill>
            </a:rPr>
            <a:t>We obtained a set of 224 rules, where mean support is equal to 16% and mean confidence is 37%. These are not bad values. It means that mean rule occurs in 16% transactions and its implication has 37% power. Inspect top.</a:t>
          </a:r>
          <a:endParaRPr lang="en-US" sz="1600" b="1" dirty="0">
            <a:solidFill>
              <a:schemeClr val="bg1">
                <a:lumMod val="75000"/>
                <a:lumOff val="25000"/>
              </a:schemeClr>
            </a:solidFill>
          </a:endParaRPr>
        </a:p>
      </dgm:t>
    </dgm:pt>
    <dgm:pt modelId="{E77A72F9-D2FB-4C81-8BB2-7A76AE9AD2EE}" type="parTrans" cxnId="{62AAD09A-EB43-424A-8E7A-050FC246F3CC}">
      <dgm:prSet/>
      <dgm:spPr/>
      <dgm:t>
        <a:bodyPr/>
        <a:lstStyle/>
        <a:p>
          <a:endParaRPr lang="en-US"/>
        </a:p>
      </dgm:t>
    </dgm:pt>
    <dgm:pt modelId="{5C1E4F9F-8CE5-4C71-8229-1AE38E05EC0D}" type="sibTrans" cxnId="{62AAD09A-EB43-424A-8E7A-050FC246F3CC}">
      <dgm:prSet/>
      <dgm:spPr/>
      <dgm:t>
        <a:bodyPr/>
        <a:lstStyle/>
        <a:p>
          <a:endParaRPr lang="en-US"/>
        </a:p>
      </dgm:t>
    </dgm:pt>
    <dgm:pt modelId="{C86BAB22-1C96-42D8-9F58-A8BCD1CB6734}">
      <dgm:prSet custT="1"/>
      <dgm:spPr/>
      <dgm:t>
        <a:bodyPr/>
        <a:lstStyle/>
        <a:p>
          <a:r>
            <a:rPr lang="en-US" sz="1200" b="1" dirty="0" smtClean="0">
              <a:solidFill>
                <a:schemeClr val="bg1">
                  <a:lumMod val="75000"/>
                  <a:lumOff val="25000"/>
                </a:schemeClr>
              </a:solidFill>
            </a:rPr>
            <a:t>rules &lt;- apriori(Groceries, parameter = list(support = 0.009, confidence = 0.25, minlen = 2))</a:t>
          </a:r>
          <a:r>
            <a:rPr lang="en-US" b="1" dirty="0" smtClean="0">
              <a:solidFill>
                <a:schemeClr val="bg1">
                  <a:lumMod val="75000"/>
                  <a:lumOff val="25000"/>
                </a:schemeClr>
              </a:solidFill>
            </a:rPr>
            <a:t>summary(rules)</a:t>
          </a:r>
          <a:endParaRPr lang="en-US" sz="1200" b="1" dirty="0">
            <a:solidFill>
              <a:schemeClr val="bg1">
                <a:lumMod val="75000"/>
                <a:lumOff val="25000"/>
              </a:schemeClr>
            </a:solidFill>
          </a:endParaRPr>
        </a:p>
      </dgm:t>
    </dgm:pt>
    <dgm:pt modelId="{5DD42D10-A3E3-471E-B12E-F5ADE055C3D0}" type="parTrans" cxnId="{E762DCFA-1DF3-4A9B-B50C-2291680DCE61}">
      <dgm:prSet/>
      <dgm:spPr/>
      <dgm:t>
        <a:bodyPr/>
        <a:lstStyle/>
        <a:p>
          <a:endParaRPr lang="en-US"/>
        </a:p>
      </dgm:t>
    </dgm:pt>
    <dgm:pt modelId="{CB0D08A0-8177-4265-A5C1-BF56475195BD}" type="sibTrans" cxnId="{E762DCFA-1DF3-4A9B-B50C-2291680DCE61}">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BD6027DC-D544-4CE6-BF69-9C396CFA6D42}" type="pres">
      <dgm:prSet presAssocID="{2A225264-4E12-4331-AFCA-F2D0B78FFFAE}" presName="parentText" presStyleLbl="node1" presStyleIdx="0" presStyleCnt="4" custScaleY="79456" custLinFactY="-5548" custLinFactNeighborX="377" custLinFactNeighborY="-100000">
        <dgm:presLayoutVars>
          <dgm:chMax val="0"/>
          <dgm:bulletEnabled val="1"/>
        </dgm:presLayoutVars>
      </dgm:prSet>
      <dgm:spPr/>
      <dgm:t>
        <a:bodyPr/>
        <a:lstStyle/>
        <a:p>
          <a:endParaRPr lang="en-US"/>
        </a:p>
      </dgm:t>
    </dgm:pt>
    <dgm:pt modelId="{438B7C1C-B8D1-4FD6-AB72-0F620FF4CFFE}" type="pres">
      <dgm:prSet presAssocID="{0D7EABC2-9436-4423-B98F-5C8A788EE6DA}" presName="spacer" presStyleCnt="0"/>
      <dgm:spPr/>
    </dgm:pt>
    <dgm:pt modelId="{16EC02A8-4062-436E-96F0-E849B50E5EAA}" type="pres">
      <dgm:prSet presAssocID="{C86BAB22-1C96-42D8-9F58-A8BCD1CB6734}" presName="parentText" presStyleLbl="node1" presStyleIdx="1" presStyleCnt="4" custScaleY="41231" custLinFactY="-4906" custLinFactNeighborY="-100000">
        <dgm:presLayoutVars>
          <dgm:chMax val="0"/>
          <dgm:bulletEnabled val="1"/>
        </dgm:presLayoutVars>
      </dgm:prSet>
      <dgm:spPr/>
      <dgm:t>
        <a:bodyPr/>
        <a:lstStyle/>
        <a:p>
          <a:endParaRPr lang="en-US"/>
        </a:p>
      </dgm:t>
    </dgm:pt>
    <dgm:pt modelId="{30D4B87A-5A2E-4DFF-B0AC-F765CC9EB7D7}" type="pres">
      <dgm:prSet presAssocID="{CB0D08A0-8177-4265-A5C1-BF56475195BD}" presName="spacer" presStyleCnt="0"/>
      <dgm:spPr/>
    </dgm:pt>
    <dgm:pt modelId="{3483BCEA-73AF-4232-AD51-6876CBADED1B}" type="pres">
      <dgm:prSet presAssocID="{7FCDBA3F-0984-4F4D-9681-2FA519964CD4}" presName="parentText" presStyleLbl="node1" presStyleIdx="2" presStyleCnt="4" custScaleY="56210" custLinFactY="-3622" custLinFactNeighborX="-377" custLinFactNeighborY="-100000">
        <dgm:presLayoutVars>
          <dgm:chMax val="0"/>
          <dgm:bulletEnabled val="1"/>
        </dgm:presLayoutVars>
      </dgm:prSet>
      <dgm:spPr/>
      <dgm:t>
        <a:bodyPr/>
        <a:lstStyle/>
        <a:p>
          <a:endParaRPr lang="en-US"/>
        </a:p>
      </dgm:t>
    </dgm:pt>
    <dgm:pt modelId="{60569A74-90C7-46F8-A7D2-87169D39B59A}" type="pres">
      <dgm:prSet presAssocID="{1A53F7CE-BAC8-4864-BF35-7CEC0CD923FB}" presName="spacer" presStyleCnt="0"/>
      <dgm:spPr/>
    </dgm:pt>
    <dgm:pt modelId="{DF8234FF-270D-4ED3-BE49-5A2DB31EEA76}" type="pres">
      <dgm:prSet presAssocID="{30A8C7CD-1A0D-42E5-968B-554CBF88E583}" presName="parentText" presStyleLbl="node1" presStyleIdx="3" presStyleCnt="4" custScaleY="108913" custLinFactY="4635" custLinFactNeighborX="1132" custLinFactNeighborY="100000">
        <dgm:presLayoutVars>
          <dgm:chMax val="0"/>
          <dgm:bulletEnabled val="1"/>
        </dgm:presLayoutVars>
      </dgm:prSet>
      <dgm:spPr/>
      <dgm:t>
        <a:bodyPr/>
        <a:lstStyle/>
        <a:p>
          <a:endParaRPr lang="en-US"/>
        </a:p>
      </dgm:t>
    </dgm:pt>
  </dgm:ptLst>
  <dgm:cxnLst>
    <dgm:cxn modelId="{01698484-6C3C-4CEE-B339-B488DCB7FDB5}" type="presOf" srcId="{7FCDBA3F-0984-4F4D-9681-2FA519964CD4}" destId="{3483BCEA-73AF-4232-AD51-6876CBADED1B}" srcOrd="0" destOrd="0" presId="urn:microsoft.com/office/officeart/2005/8/layout/vList2"/>
    <dgm:cxn modelId="{BC07DF92-5E89-4255-BBDE-6CC221A0C4AE}" type="presOf" srcId="{2A225264-4E12-4331-AFCA-F2D0B78FFFAE}" destId="{BD6027DC-D544-4CE6-BF69-9C396CFA6D42}" srcOrd="0" destOrd="0" presId="urn:microsoft.com/office/officeart/2005/8/layout/vList2"/>
    <dgm:cxn modelId="{B01838E5-6874-424E-AC68-53FFB9C617DC}" srcId="{4F10CD44-2F8C-4FB2-8775-0011E65F3161}" destId="{2A225264-4E12-4331-AFCA-F2D0B78FFFAE}" srcOrd="0" destOrd="0" parTransId="{E3EB9C45-0C14-4F3C-9081-77508087E050}" sibTransId="{0D7EABC2-9436-4423-B98F-5C8A788EE6DA}"/>
    <dgm:cxn modelId="{A29D9B57-ADCA-456E-85DC-07827CC6CF26}" srcId="{4F10CD44-2F8C-4FB2-8775-0011E65F3161}" destId="{7FCDBA3F-0984-4F4D-9681-2FA519964CD4}" srcOrd="2" destOrd="0" parTransId="{18FFAB9F-A988-4028-B2D0-15ED446E3C66}" sibTransId="{1A53F7CE-BAC8-4864-BF35-7CEC0CD923FB}"/>
    <dgm:cxn modelId="{E762DCFA-1DF3-4A9B-B50C-2291680DCE61}" srcId="{4F10CD44-2F8C-4FB2-8775-0011E65F3161}" destId="{C86BAB22-1C96-42D8-9F58-A8BCD1CB6734}" srcOrd="1" destOrd="0" parTransId="{5DD42D10-A3E3-471E-B12E-F5ADE055C3D0}" sibTransId="{CB0D08A0-8177-4265-A5C1-BF56475195BD}"/>
    <dgm:cxn modelId="{62AAD09A-EB43-424A-8E7A-050FC246F3CC}" srcId="{4F10CD44-2F8C-4FB2-8775-0011E65F3161}" destId="{30A8C7CD-1A0D-42E5-968B-554CBF88E583}" srcOrd="3" destOrd="0" parTransId="{E77A72F9-D2FB-4C81-8BB2-7A76AE9AD2EE}" sibTransId="{5C1E4F9F-8CE5-4C71-8229-1AE38E05EC0D}"/>
    <dgm:cxn modelId="{A3D97B62-5B4C-4D90-B3D2-5364E02B5C6D}" type="presOf" srcId="{30A8C7CD-1A0D-42E5-968B-554CBF88E583}" destId="{DF8234FF-270D-4ED3-BE49-5A2DB31EEA76}" srcOrd="0" destOrd="0" presId="urn:microsoft.com/office/officeart/2005/8/layout/vList2"/>
    <dgm:cxn modelId="{112D1FBE-87F0-4442-82A8-85E7A718B1F5}" type="presOf" srcId="{4F10CD44-2F8C-4FB2-8775-0011E65F3161}" destId="{620534FF-DD89-46BB-B6C6-18578AB529E1}" srcOrd="0" destOrd="0" presId="urn:microsoft.com/office/officeart/2005/8/layout/vList2"/>
    <dgm:cxn modelId="{4D2A5AEA-7880-40A0-AC35-DCA55A23C879}" type="presOf" srcId="{C86BAB22-1C96-42D8-9F58-A8BCD1CB6734}" destId="{16EC02A8-4062-436E-96F0-E849B50E5EAA}" srcOrd="0" destOrd="0" presId="urn:microsoft.com/office/officeart/2005/8/layout/vList2"/>
    <dgm:cxn modelId="{0530104A-A2F6-4BD6-BE6D-0C6662328FF6}" type="presParOf" srcId="{620534FF-DD89-46BB-B6C6-18578AB529E1}" destId="{BD6027DC-D544-4CE6-BF69-9C396CFA6D42}" srcOrd="0" destOrd="0" presId="urn:microsoft.com/office/officeart/2005/8/layout/vList2"/>
    <dgm:cxn modelId="{A822694F-085B-4947-AFBE-CD7399CB4722}" type="presParOf" srcId="{620534FF-DD89-46BB-B6C6-18578AB529E1}" destId="{438B7C1C-B8D1-4FD6-AB72-0F620FF4CFFE}" srcOrd="1" destOrd="0" presId="urn:microsoft.com/office/officeart/2005/8/layout/vList2"/>
    <dgm:cxn modelId="{60F02969-7356-4C93-9EEA-FD39FAA2CC03}" type="presParOf" srcId="{620534FF-DD89-46BB-B6C6-18578AB529E1}" destId="{16EC02A8-4062-436E-96F0-E849B50E5EAA}" srcOrd="2" destOrd="0" presId="urn:microsoft.com/office/officeart/2005/8/layout/vList2"/>
    <dgm:cxn modelId="{CB74E36F-A1D6-41F0-B377-2E13F2545ADA}" type="presParOf" srcId="{620534FF-DD89-46BB-B6C6-18578AB529E1}" destId="{30D4B87A-5A2E-4DFF-B0AC-F765CC9EB7D7}" srcOrd="3" destOrd="0" presId="urn:microsoft.com/office/officeart/2005/8/layout/vList2"/>
    <dgm:cxn modelId="{646C7CA1-3D98-4325-9DCB-5D4EF818C05A}" type="presParOf" srcId="{620534FF-DD89-46BB-B6C6-18578AB529E1}" destId="{3483BCEA-73AF-4232-AD51-6876CBADED1B}" srcOrd="4" destOrd="0" presId="urn:microsoft.com/office/officeart/2005/8/layout/vList2"/>
    <dgm:cxn modelId="{E9FFB766-74EF-454C-B6CF-F3DBCEBB9C8E}" type="presParOf" srcId="{620534FF-DD89-46BB-B6C6-18578AB529E1}" destId="{60569A74-90C7-46F8-A7D2-87169D39B59A}" srcOrd="5" destOrd="0" presId="urn:microsoft.com/office/officeart/2005/8/layout/vList2"/>
    <dgm:cxn modelId="{50D2D1AD-83FB-4269-8610-92FCBD904871}" type="presParOf" srcId="{620534FF-DD89-46BB-B6C6-18578AB529E1}" destId="{DF8234FF-270D-4ED3-BE49-5A2DB31EEA76}" srcOrd="6"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C4824B4-C6F2-4584-85BF-7259DBC41280}">
      <dgm:prSet custT="1">
        <dgm:style>
          <a:lnRef idx="1">
            <a:schemeClr val="accent3"/>
          </a:lnRef>
          <a:fillRef idx="2">
            <a:schemeClr val="accent3"/>
          </a:fillRef>
          <a:effectRef idx="1">
            <a:schemeClr val="accent3"/>
          </a:effectRef>
          <a:fontRef idx="minor">
            <a:schemeClr val="dk1"/>
          </a:fontRef>
        </dgm:style>
      </dgm:prSet>
      <dgm:spPr>
        <a:ln/>
      </dgm:spPr>
      <dgm:t>
        <a:bodyPr/>
        <a:lstStyle/>
        <a:p>
          <a:r>
            <a:rPr lang="en-US" sz="1600" b="1" dirty="0" smtClean="0"/>
            <a:t>Above rules (sorted by lift - preference of buying B if A was bought) can be interpreted as such:</a:t>
          </a:r>
          <a:endParaRPr lang="en-US" sz="1600" b="1" dirty="0"/>
        </a:p>
      </dgm:t>
    </dgm:pt>
    <dgm:pt modelId="{04DCA6B5-5F23-4E08-B048-7C863A7FF9FB}" type="parTrans" cxnId="{F93B4CB5-08EE-4CB1-86D9-B7456AE1A8C3}">
      <dgm:prSet/>
      <dgm:spPr/>
      <dgm:t>
        <a:bodyPr/>
        <a:lstStyle/>
        <a:p>
          <a:endParaRPr lang="en-US"/>
        </a:p>
      </dgm:t>
    </dgm:pt>
    <dgm:pt modelId="{D1A80CD2-046A-41C9-8D2E-74880A2F6DE8}" type="sibTrans" cxnId="{F93B4CB5-08EE-4CB1-86D9-B7456AE1A8C3}">
      <dgm:prSet/>
      <dgm:spPr/>
      <dgm:t>
        <a:bodyPr/>
        <a:lstStyle/>
        <a:p>
          <a:endParaRPr lang="en-US"/>
        </a:p>
      </dgm:t>
    </dgm:pt>
    <dgm:pt modelId="{F5534B29-A91B-4007-949C-2A0CFFA635B6}">
      <dgm:prSet>
        <dgm:style>
          <a:lnRef idx="1">
            <a:schemeClr val="accent3"/>
          </a:lnRef>
          <a:fillRef idx="2">
            <a:schemeClr val="accent3"/>
          </a:fillRef>
          <a:effectRef idx="1">
            <a:schemeClr val="accent3"/>
          </a:effectRef>
          <a:fontRef idx="minor">
            <a:schemeClr val="dk1"/>
          </a:fontRef>
        </dgm:style>
      </dgm:prSet>
      <dgm:spPr/>
      <dgm:t>
        <a:bodyPr/>
        <a:lstStyle/>
        <a:p>
          <a:r>
            <a:rPr lang="en-US" b="1" dirty="0" smtClean="0"/>
            <a:t>Anyone who buys citruses/tropical fruits is 3.29 and 3.14  times more likely respectively  to buy root vegetables than any other client. </a:t>
          </a:r>
          <a:endParaRPr lang="en-US" b="1" dirty="0"/>
        </a:p>
      </dgm:t>
    </dgm:pt>
    <dgm:pt modelId="{F8ABFD67-47DE-4A81-9686-19AD6E4DBD9E}" type="parTrans" cxnId="{F06201E6-9078-432A-BD70-D35F11BED233}">
      <dgm:prSet/>
      <dgm:spPr/>
      <dgm:t>
        <a:bodyPr/>
        <a:lstStyle/>
        <a:p>
          <a:endParaRPr lang="en-US"/>
        </a:p>
      </dgm:t>
    </dgm:pt>
    <dgm:pt modelId="{462AC919-30C6-4E4F-A6AC-486C5A9B5C00}" type="sibTrans" cxnId="{F06201E6-9078-432A-BD70-D35F11BED233}">
      <dgm:prSet/>
      <dgm:spPr/>
      <dgm:t>
        <a:bodyPr/>
        <a:lstStyle/>
        <a:p>
          <a:endParaRPr lang="en-US"/>
        </a:p>
      </dgm:t>
    </dgm:pt>
    <dgm:pt modelId="{A0EF1CBB-2082-493E-9517-FD0C92A63B58}">
      <dgm:prSet custT="1">
        <dgm:style>
          <a:lnRef idx="1">
            <a:schemeClr val="accent3"/>
          </a:lnRef>
          <a:fillRef idx="2">
            <a:schemeClr val="accent3"/>
          </a:fillRef>
          <a:effectRef idx="1">
            <a:schemeClr val="accent3"/>
          </a:effectRef>
          <a:fontRef idx="minor">
            <a:schemeClr val="dk1"/>
          </a:fontRef>
        </dgm:style>
      </dgm:prSet>
      <dgm:spPr/>
      <dgm:t>
        <a:bodyPr/>
        <a:lstStyle/>
        <a:p>
          <a:r>
            <a:rPr lang="en-US" sz="1600" b="1" dirty="0" smtClean="0"/>
            <a:t> Anyone who buys berries is 3.7 times more likely to buy whipped/sour cream than any other client. </a:t>
          </a:r>
          <a:endParaRPr lang="en-US" sz="1600" b="1" dirty="0"/>
        </a:p>
      </dgm:t>
    </dgm:pt>
    <dgm:pt modelId="{B9F06D89-5D89-4256-8049-D7481A93E0A4}" type="parTrans" cxnId="{179A26EF-8EE1-415E-AF9A-83770C224265}">
      <dgm:prSet/>
      <dgm:spPr/>
      <dgm:t>
        <a:bodyPr/>
        <a:lstStyle/>
        <a:p>
          <a:endParaRPr lang="en-US"/>
        </a:p>
      </dgm:t>
    </dgm:pt>
    <dgm:pt modelId="{17235B23-6D80-400C-99E8-C98D6FE62E91}" type="sibTrans" cxnId="{179A26EF-8EE1-415E-AF9A-83770C224265}">
      <dgm:prSet/>
      <dgm:spPr/>
      <dgm:t>
        <a:bodyPr/>
        <a:lstStyle/>
        <a:p>
          <a:endParaRPr lang="en-US"/>
        </a:p>
      </dgm:t>
    </dgm:pt>
    <dgm:pt modelId="{47CF5512-B642-48F3-B26A-6865432C60BA}">
      <dgm:prSet>
        <dgm:style>
          <a:lnRef idx="1">
            <a:schemeClr val="accent3"/>
          </a:lnRef>
          <a:fillRef idx="2">
            <a:schemeClr val="accent3"/>
          </a:fillRef>
          <a:effectRef idx="1">
            <a:schemeClr val="accent3"/>
          </a:effectRef>
          <a:fontRef idx="minor">
            <a:schemeClr val="dk1"/>
          </a:fontRef>
        </dgm:style>
      </dgm:prSet>
      <dgm:spPr/>
      <dgm:t>
        <a:bodyPr/>
        <a:lstStyle/>
        <a:p>
          <a:r>
            <a:rPr lang="en-US" b="1" dirty="0" smtClean="0"/>
            <a:t>People like to buy berries and eat them with cream.</a:t>
          </a:r>
          <a:endParaRPr lang="en-US" b="1" dirty="0"/>
        </a:p>
      </dgm:t>
    </dgm:pt>
    <dgm:pt modelId="{BFAD1E8E-CB3E-48AB-8F90-D8EEB5007786}" type="parTrans" cxnId="{98D7A734-A58E-41B4-9BF8-3F0B49DF69AA}">
      <dgm:prSet/>
      <dgm:spPr/>
      <dgm:t>
        <a:bodyPr/>
        <a:lstStyle/>
        <a:p>
          <a:endParaRPr lang="en-US"/>
        </a:p>
      </dgm:t>
    </dgm:pt>
    <dgm:pt modelId="{8FCB1B33-34D8-4E01-8D39-0AF1033A5266}" type="sibTrans" cxnId="{98D7A734-A58E-41B4-9BF8-3F0B49DF69AA}">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5DB2E04B-5030-4E3D-B0D8-8D184565F7BE}" type="pres">
      <dgm:prSet presAssocID="{EC4824B4-C6F2-4584-85BF-7259DBC41280}" presName="parentText" presStyleLbl="node1" presStyleIdx="0" presStyleCnt="4" custScaleY="98390" custLinFactY="11837" custLinFactNeighborX="-377" custLinFactNeighborY="100000">
        <dgm:presLayoutVars>
          <dgm:chMax val="0"/>
          <dgm:bulletEnabled val="1"/>
        </dgm:presLayoutVars>
      </dgm:prSet>
      <dgm:spPr/>
      <dgm:t>
        <a:bodyPr/>
        <a:lstStyle/>
        <a:p>
          <a:endParaRPr lang="en-US"/>
        </a:p>
      </dgm:t>
    </dgm:pt>
    <dgm:pt modelId="{BA97B28B-E2C9-4492-A2DE-07680750AD50}" type="pres">
      <dgm:prSet presAssocID="{D1A80CD2-046A-41C9-8D2E-74880A2F6DE8}" presName="spacer" presStyleCnt="0"/>
      <dgm:spPr/>
    </dgm:pt>
    <dgm:pt modelId="{AF2F82FA-2E2F-46F7-9AB8-DBE3C8F59FE5}" type="pres">
      <dgm:prSet presAssocID="{F5534B29-A91B-4007-949C-2A0CFFA635B6}" presName="parentText" presStyleLbl="node1" presStyleIdx="1" presStyleCnt="4" custScaleY="137754" custLinFactY="17648" custLinFactNeighborX="754" custLinFactNeighborY="100000">
        <dgm:presLayoutVars>
          <dgm:chMax val="0"/>
          <dgm:bulletEnabled val="1"/>
        </dgm:presLayoutVars>
      </dgm:prSet>
      <dgm:spPr/>
      <dgm:t>
        <a:bodyPr/>
        <a:lstStyle/>
        <a:p>
          <a:endParaRPr lang="en-US"/>
        </a:p>
      </dgm:t>
    </dgm:pt>
    <dgm:pt modelId="{ABE325A4-E917-4437-B3DA-B66F0B48A646}" type="pres">
      <dgm:prSet presAssocID="{462AC919-30C6-4E4F-A6AC-486C5A9B5C00}" presName="spacer" presStyleCnt="0"/>
      <dgm:spPr/>
    </dgm:pt>
    <dgm:pt modelId="{26BA639F-63A2-4667-9622-14BA7B3DB2B5}" type="pres">
      <dgm:prSet presAssocID="{A0EF1CBB-2082-493E-9517-FD0C92A63B58}" presName="parentText" presStyleLbl="node1" presStyleIdx="2" presStyleCnt="4" custScaleY="137454" custLinFactY="15172" custLinFactNeighborX="754" custLinFactNeighborY="100000">
        <dgm:presLayoutVars>
          <dgm:chMax val="0"/>
          <dgm:bulletEnabled val="1"/>
        </dgm:presLayoutVars>
      </dgm:prSet>
      <dgm:spPr/>
      <dgm:t>
        <a:bodyPr/>
        <a:lstStyle/>
        <a:p>
          <a:endParaRPr lang="en-US"/>
        </a:p>
      </dgm:t>
    </dgm:pt>
    <dgm:pt modelId="{C039226C-59F5-464E-A9E0-A6A78CEA5537}" type="pres">
      <dgm:prSet presAssocID="{17235B23-6D80-400C-99E8-C98D6FE62E91}" presName="spacer" presStyleCnt="0"/>
      <dgm:spPr/>
    </dgm:pt>
    <dgm:pt modelId="{FB147C80-AB1B-4000-9F3E-B70C9C4134DA}" type="pres">
      <dgm:prSet presAssocID="{47CF5512-B642-48F3-B26A-6865432C60BA}" presName="parentText" presStyleLbl="node1" presStyleIdx="3" presStyleCnt="4" custScaleY="63364" custLinFactY="20292" custLinFactNeighborY="100000">
        <dgm:presLayoutVars>
          <dgm:chMax val="0"/>
          <dgm:bulletEnabled val="1"/>
        </dgm:presLayoutVars>
      </dgm:prSet>
      <dgm:spPr/>
      <dgm:t>
        <a:bodyPr/>
        <a:lstStyle/>
        <a:p>
          <a:endParaRPr lang="en-US"/>
        </a:p>
      </dgm:t>
    </dgm:pt>
  </dgm:ptLst>
  <dgm:cxnLst>
    <dgm:cxn modelId="{99BA407C-10CE-4590-BB25-5E65171D97D0}" type="presOf" srcId="{A0EF1CBB-2082-493E-9517-FD0C92A63B58}" destId="{26BA639F-63A2-4667-9622-14BA7B3DB2B5}" srcOrd="0" destOrd="0" presId="urn:microsoft.com/office/officeart/2005/8/layout/vList2"/>
    <dgm:cxn modelId="{98D7A734-A58E-41B4-9BF8-3F0B49DF69AA}" srcId="{4F10CD44-2F8C-4FB2-8775-0011E65F3161}" destId="{47CF5512-B642-48F3-B26A-6865432C60BA}" srcOrd="3" destOrd="0" parTransId="{BFAD1E8E-CB3E-48AB-8F90-D8EEB5007786}" sibTransId="{8FCB1B33-34D8-4E01-8D39-0AF1033A5266}"/>
    <dgm:cxn modelId="{159E112A-FE1C-474B-B056-33D0D94D34D2}" type="presOf" srcId="{F5534B29-A91B-4007-949C-2A0CFFA635B6}" destId="{AF2F82FA-2E2F-46F7-9AB8-DBE3C8F59FE5}" srcOrd="0" destOrd="0" presId="urn:microsoft.com/office/officeart/2005/8/layout/vList2"/>
    <dgm:cxn modelId="{F972F8CC-CAF4-4F60-99B3-F8D803A3AAEB}" type="presOf" srcId="{4F10CD44-2F8C-4FB2-8775-0011E65F3161}" destId="{620534FF-DD89-46BB-B6C6-18578AB529E1}" srcOrd="0" destOrd="0" presId="urn:microsoft.com/office/officeart/2005/8/layout/vList2"/>
    <dgm:cxn modelId="{179A26EF-8EE1-415E-AF9A-83770C224265}" srcId="{4F10CD44-2F8C-4FB2-8775-0011E65F3161}" destId="{A0EF1CBB-2082-493E-9517-FD0C92A63B58}" srcOrd="2" destOrd="0" parTransId="{B9F06D89-5D89-4256-8049-D7481A93E0A4}" sibTransId="{17235B23-6D80-400C-99E8-C98D6FE62E91}"/>
    <dgm:cxn modelId="{F93B4CB5-08EE-4CB1-86D9-B7456AE1A8C3}" srcId="{4F10CD44-2F8C-4FB2-8775-0011E65F3161}" destId="{EC4824B4-C6F2-4584-85BF-7259DBC41280}" srcOrd="0" destOrd="0" parTransId="{04DCA6B5-5F23-4E08-B048-7C863A7FF9FB}" sibTransId="{D1A80CD2-046A-41C9-8D2E-74880A2F6DE8}"/>
    <dgm:cxn modelId="{26B4A243-8639-4FE8-9EE7-DD1FD6AFFCEF}" type="presOf" srcId="{47CF5512-B642-48F3-B26A-6865432C60BA}" destId="{FB147C80-AB1B-4000-9F3E-B70C9C4134DA}" srcOrd="0" destOrd="0" presId="urn:microsoft.com/office/officeart/2005/8/layout/vList2"/>
    <dgm:cxn modelId="{F06201E6-9078-432A-BD70-D35F11BED233}" srcId="{4F10CD44-2F8C-4FB2-8775-0011E65F3161}" destId="{F5534B29-A91B-4007-949C-2A0CFFA635B6}" srcOrd="1" destOrd="0" parTransId="{F8ABFD67-47DE-4A81-9686-19AD6E4DBD9E}" sibTransId="{462AC919-30C6-4E4F-A6AC-486C5A9B5C00}"/>
    <dgm:cxn modelId="{D75B59BE-ACAF-4B32-A87E-173E47AFE649}" type="presOf" srcId="{EC4824B4-C6F2-4584-85BF-7259DBC41280}" destId="{5DB2E04B-5030-4E3D-B0D8-8D184565F7BE}" srcOrd="0" destOrd="0" presId="urn:microsoft.com/office/officeart/2005/8/layout/vList2"/>
    <dgm:cxn modelId="{C648F686-8C5D-488A-BA9A-8D20E9C00F9D}" type="presParOf" srcId="{620534FF-DD89-46BB-B6C6-18578AB529E1}" destId="{5DB2E04B-5030-4E3D-B0D8-8D184565F7BE}" srcOrd="0" destOrd="0" presId="urn:microsoft.com/office/officeart/2005/8/layout/vList2"/>
    <dgm:cxn modelId="{FD526769-05AF-498F-9594-3C87A674EBAD}" type="presParOf" srcId="{620534FF-DD89-46BB-B6C6-18578AB529E1}" destId="{BA97B28B-E2C9-4492-A2DE-07680750AD50}" srcOrd="1" destOrd="0" presId="urn:microsoft.com/office/officeart/2005/8/layout/vList2"/>
    <dgm:cxn modelId="{89A5EC89-37AC-4239-80C6-6DD251741C6A}" type="presParOf" srcId="{620534FF-DD89-46BB-B6C6-18578AB529E1}" destId="{AF2F82FA-2E2F-46F7-9AB8-DBE3C8F59FE5}" srcOrd="2" destOrd="0" presId="urn:microsoft.com/office/officeart/2005/8/layout/vList2"/>
    <dgm:cxn modelId="{E6A3AE13-5155-46D1-BA63-3CCCA987614A}" type="presParOf" srcId="{620534FF-DD89-46BB-B6C6-18578AB529E1}" destId="{ABE325A4-E917-4437-B3DA-B66F0B48A646}" srcOrd="3" destOrd="0" presId="urn:microsoft.com/office/officeart/2005/8/layout/vList2"/>
    <dgm:cxn modelId="{76A4A6DC-3EBA-4A3F-8C36-86074B17D68F}" type="presParOf" srcId="{620534FF-DD89-46BB-B6C6-18578AB529E1}" destId="{26BA639F-63A2-4667-9622-14BA7B3DB2B5}" srcOrd="4" destOrd="0" presId="urn:microsoft.com/office/officeart/2005/8/layout/vList2"/>
    <dgm:cxn modelId="{DFC2CA0C-CE13-48F0-90A5-B5EA2713A9AD}" type="presParOf" srcId="{620534FF-DD89-46BB-B6C6-18578AB529E1}" destId="{C039226C-59F5-464E-A9E0-A6A78CEA5537}" srcOrd="5" destOrd="0" presId="urn:microsoft.com/office/officeart/2005/8/layout/vList2"/>
    <dgm:cxn modelId="{14223245-B95B-452E-81B2-5061FB4D38E5}" type="presParOf" srcId="{620534FF-DD89-46BB-B6C6-18578AB529E1}" destId="{FB147C80-AB1B-4000-9F3E-B70C9C4134DA}" srcOrd="6"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63429A8-F3DB-4C66-B450-5A0C7B977372}">
      <dgm:prSe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b="1" dirty="0" smtClean="0">
              <a:solidFill>
                <a:schemeClr val="bg1">
                  <a:lumMod val="75000"/>
                  <a:lumOff val="25000"/>
                </a:schemeClr>
              </a:solidFill>
            </a:rPr>
            <a:t>Let us see rules that have high support and high confidence.</a:t>
          </a:r>
          <a:endParaRPr lang="en-US" b="1" dirty="0">
            <a:solidFill>
              <a:schemeClr val="bg1">
                <a:lumMod val="75000"/>
                <a:lumOff val="25000"/>
              </a:schemeClr>
            </a:solidFill>
          </a:endParaRPr>
        </a:p>
      </dgm:t>
    </dgm:pt>
    <dgm:pt modelId="{8F415BFB-C37E-4E21-99AC-6BB21EBA23F9}" type="parTrans" cxnId="{19E41D81-759D-4EF7-B251-7CA3ED6346ED}">
      <dgm:prSet/>
      <dgm:spPr/>
      <dgm:t>
        <a:bodyPr/>
        <a:lstStyle/>
        <a:p>
          <a:endParaRPr lang="en-US"/>
        </a:p>
      </dgm:t>
    </dgm:pt>
    <dgm:pt modelId="{359C89C1-7594-4F7A-8308-2678EB1B151E}" type="sibTrans" cxnId="{19E41D81-759D-4EF7-B251-7CA3ED6346ED}">
      <dgm:prSet/>
      <dgm:spPr/>
      <dgm:t>
        <a:bodyPr/>
        <a:lstStyle/>
        <a:p>
          <a:endParaRPr lang="en-US"/>
        </a:p>
      </dgm:t>
    </dgm:pt>
    <dgm:pt modelId="{405AA0F9-65CA-47C4-BD17-944CA0778D12}">
      <dgm:prSe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b="1" dirty="0" smtClean="0">
              <a:solidFill>
                <a:schemeClr val="bg1">
                  <a:lumMod val="75000"/>
                  <a:lumOff val="25000"/>
                </a:schemeClr>
              </a:solidFill>
            </a:rPr>
            <a:t>There is new rule (very strong) that says that buying milk is associated with buying curd, yoghurt or butter. </a:t>
          </a:r>
          <a:endParaRPr lang="en-US" b="1" dirty="0">
            <a:solidFill>
              <a:schemeClr val="bg1">
                <a:lumMod val="75000"/>
                <a:lumOff val="25000"/>
              </a:schemeClr>
            </a:solidFill>
          </a:endParaRPr>
        </a:p>
      </dgm:t>
    </dgm:pt>
    <dgm:pt modelId="{77CEEC81-DEF6-4F9B-93E2-D253F2FC7821}" type="parTrans" cxnId="{8973FF24-BD65-49D9-AB86-419833E46894}">
      <dgm:prSet/>
      <dgm:spPr/>
      <dgm:t>
        <a:bodyPr/>
        <a:lstStyle/>
        <a:p>
          <a:endParaRPr lang="en-US"/>
        </a:p>
      </dgm:t>
    </dgm:pt>
    <dgm:pt modelId="{94076B4D-BCFD-4185-A515-0FA612E3B682}" type="sibTrans" cxnId="{8973FF24-BD65-49D9-AB86-419833E46894}">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2A722C5E-0211-4AD4-891E-B603AABFDEAA}" type="pres">
      <dgm:prSet presAssocID="{A63429A8-F3DB-4C66-B450-5A0C7B977372}" presName="parentText" presStyleLbl="node1" presStyleIdx="0" presStyleCnt="2" custLinFactY="-61847" custLinFactNeighborX="-3395" custLinFactNeighborY="-100000">
        <dgm:presLayoutVars>
          <dgm:chMax val="0"/>
          <dgm:bulletEnabled val="1"/>
        </dgm:presLayoutVars>
      </dgm:prSet>
      <dgm:spPr/>
      <dgm:t>
        <a:bodyPr/>
        <a:lstStyle/>
        <a:p>
          <a:endParaRPr lang="en-US"/>
        </a:p>
      </dgm:t>
    </dgm:pt>
    <dgm:pt modelId="{0765DF80-B716-4A1D-9B73-031CE7F85876}" type="pres">
      <dgm:prSet presAssocID="{359C89C1-7594-4F7A-8308-2678EB1B151E}" presName="spacer" presStyleCnt="0"/>
      <dgm:spPr/>
    </dgm:pt>
    <dgm:pt modelId="{F404126E-689D-44E8-8B87-1324B930F834}" type="pres">
      <dgm:prSet presAssocID="{405AA0F9-65CA-47C4-BD17-944CA0778D12}" presName="parentText" presStyleLbl="node1" presStyleIdx="1" presStyleCnt="2" custScaleY="101634" custLinFactY="-6476" custLinFactNeighborX="-377" custLinFactNeighborY="-100000">
        <dgm:presLayoutVars>
          <dgm:chMax val="0"/>
          <dgm:bulletEnabled val="1"/>
        </dgm:presLayoutVars>
      </dgm:prSet>
      <dgm:spPr/>
      <dgm:t>
        <a:bodyPr/>
        <a:lstStyle/>
        <a:p>
          <a:endParaRPr lang="en-US"/>
        </a:p>
      </dgm:t>
    </dgm:pt>
  </dgm:ptLst>
  <dgm:cxnLst>
    <dgm:cxn modelId="{41ABD8E3-4D3E-432B-827B-26CBAB26F86C}" type="presOf" srcId="{A63429A8-F3DB-4C66-B450-5A0C7B977372}" destId="{2A722C5E-0211-4AD4-891E-B603AABFDEAA}" srcOrd="0" destOrd="0" presId="urn:microsoft.com/office/officeart/2005/8/layout/vList2"/>
    <dgm:cxn modelId="{8973FF24-BD65-49D9-AB86-419833E46894}" srcId="{4F10CD44-2F8C-4FB2-8775-0011E65F3161}" destId="{405AA0F9-65CA-47C4-BD17-944CA0778D12}" srcOrd="1" destOrd="0" parTransId="{77CEEC81-DEF6-4F9B-93E2-D253F2FC7821}" sibTransId="{94076B4D-BCFD-4185-A515-0FA612E3B682}"/>
    <dgm:cxn modelId="{19E41D81-759D-4EF7-B251-7CA3ED6346ED}" srcId="{4F10CD44-2F8C-4FB2-8775-0011E65F3161}" destId="{A63429A8-F3DB-4C66-B450-5A0C7B977372}" srcOrd="0" destOrd="0" parTransId="{8F415BFB-C37E-4E21-99AC-6BB21EBA23F9}" sibTransId="{359C89C1-7594-4F7A-8308-2678EB1B151E}"/>
    <dgm:cxn modelId="{2468786C-3986-469F-A992-42CC5E648F4D}" type="presOf" srcId="{405AA0F9-65CA-47C4-BD17-944CA0778D12}" destId="{F404126E-689D-44E8-8B87-1324B930F834}" srcOrd="0" destOrd="0" presId="urn:microsoft.com/office/officeart/2005/8/layout/vList2"/>
    <dgm:cxn modelId="{2A66E0BB-C911-4A66-824D-10C557299C0D}" type="presOf" srcId="{4F10CD44-2F8C-4FB2-8775-0011E65F3161}" destId="{620534FF-DD89-46BB-B6C6-18578AB529E1}" srcOrd="0" destOrd="0" presId="urn:microsoft.com/office/officeart/2005/8/layout/vList2"/>
    <dgm:cxn modelId="{6133E31D-132C-4614-9E89-6D0B64F73691}" type="presParOf" srcId="{620534FF-DD89-46BB-B6C6-18578AB529E1}" destId="{2A722C5E-0211-4AD4-891E-B603AABFDEAA}" srcOrd="0" destOrd="0" presId="urn:microsoft.com/office/officeart/2005/8/layout/vList2"/>
    <dgm:cxn modelId="{891E32B2-C20A-4587-921D-5F1439539BFC}" type="presParOf" srcId="{620534FF-DD89-46BB-B6C6-18578AB529E1}" destId="{0765DF80-B716-4A1D-9B73-031CE7F85876}" srcOrd="1" destOrd="0" presId="urn:microsoft.com/office/officeart/2005/8/layout/vList2"/>
    <dgm:cxn modelId="{40DE1F73-7063-4FB4-9660-59230FDDA174}" type="presParOf" srcId="{620534FF-DD89-46BB-B6C6-18578AB529E1}" destId="{F404126E-689D-44E8-8B87-1324B930F834}"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EBB36BA-D844-44AE-8752-931576E86B6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we can plot the rules in support and confidence axes and colour them with lift values. </a:t>
          </a:r>
          <a:endParaRPr lang="en-US" b="1" dirty="0">
            <a:solidFill>
              <a:schemeClr val="bg1">
                <a:lumMod val="75000"/>
                <a:lumOff val="25000"/>
              </a:schemeClr>
            </a:solidFill>
          </a:endParaRPr>
        </a:p>
      </dgm:t>
    </dgm:pt>
    <dgm:pt modelId="{C8C233DA-7001-43E6-ACA1-EFD638F8927B}" type="parTrans" cxnId="{A9391D16-C49A-4FBC-861D-1FEF82E52BA1}">
      <dgm:prSet/>
      <dgm:spPr/>
      <dgm:t>
        <a:bodyPr/>
        <a:lstStyle/>
        <a:p>
          <a:endParaRPr lang="en-US"/>
        </a:p>
      </dgm:t>
    </dgm:pt>
    <dgm:pt modelId="{7F889058-630D-4C28-9244-B5B431526E2B}" type="sibTrans" cxnId="{A9391D16-C49A-4FBC-861D-1FEF82E52BA1}">
      <dgm:prSet/>
      <dgm:spPr/>
      <dgm:t>
        <a:bodyPr/>
        <a:lstStyle/>
        <a:p>
          <a:endParaRPr lang="en-US"/>
        </a:p>
      </dgm:t>
    </dgm:pt>
    <dgm:pt modelId="{B9744113-9BFC-4EFB-A355-562E44A88974}">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Most of the rules have small values of support i.e. around 0.01, but confidence varies from 0.6  up to 0.3. </a:t>
          </a:r>
          <a:endParaRPr lang="en-US" b="1" dirty="0">
            <a:solidFill>
              <a:schemeClr val="bg1">
                <a:lumMod val="75000"/>
                <a:lumOff val="25000"/>
              </a:schemeClr>
            </a:solidFill>
          </a:endParaRPr>
        </a:p>
      </dgm:t>
    </dgm:pt>
    <dgm:pt modelId="{0808F696-E642-427D-BA63-EA4E300CCBA8}" type="parTrans" cxnId="{ADFE9D90-BD05-4579-8942-DDE7C2B26408}">
      <dgm:prSet/>
      <dgm:spPr/>
      <dgm:t>
        <a:bodyPr/>
        <a:lstStyle/>
        <a:p>
          <a:endParaRPr lang="en-US"/>
        </a:p>
      </dgm:t>
    </dgm:pt>
    <dgm:pt modelId="{77653A96-5D4F-4839-B2C1-8CDA4CD1E0AF}" type="sibTrans" cxnId="{ADFE9D90-BD05-4579-8942-DDE7C2B26408}">
      <dgm:prSet/>
      <dgm:spPr/>
      <dgm:t>
        <a:bodyPr/>
        <a:lstStyle/>
        <a:p>
          <a:endParaRPr lang="en-US"/>
        </a:p>
      </dgm:t>
    </dgm:pt>
    <dgm:pt modelId="{7C04196F-E585-42D9-BFB2-F3AD12189CF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The reddier the point meaning higher is the lift and so then more likely is the rule to happen. </a:t>
          </a:r>
          <a:endParaRPr lang="en-US" b="1" dirty="0">
            <a:solidFill>
              <a:schemeClr val="bg1">
                <a:lumMod val="75000"/>
                <a:lumOff val="25000"/>
              </a:schemeClr>
            </a:solidFill>
          </a:endParaRPr>
        </a:p>
      </dgm:t>
    </dgm:pt>
    <dgm:pt modelId="{2DC077E6-0EDD-4043-AC98-5F8369B07D26}" type="parTrans" cxnId="{667B633F-102B-40BA-9141-0A7613234719}">
      <dgm:prSet/>
      <dgm:spPr/>
      <dgm:t>
        <a:bodyPr/>
        <a:lstStyle/>
        <a:p>
          <a:endParaRPr lang="en-US"/>
        </a:p>
      </dgm:t>
    </dgm:pt>
    <dgm:pt modelId="{46931C2A-8F8D-4BE5-9C3A-EC0E6DA83399}" type="sibTrans" cxnId="{667B633F-102B-40BA-9141-0A7613234719}">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D1EA9603-F441-4DE7-A59E-AD39EC086D6B}" type="pres">
      <dgm:prSet presAssocID="{DEBB36BA-D844-44AE-8752-931576E86B6B}" presName="parentText" presStyleLbl="node1" presStyleIdx="0" presStyleCnt="3" custScaleY="162039" custLinFactNeighborX="1132" custLinFactNeighborY="-95831">
        <dgm:presLayoutVars>
          <dgm:chMax val="0"/>
          <dgm:bulletEnabled val="1"/>
        </dgm:presLayoutVars>
      </dgm:prSet>
      <dgm:spPr/>
      <dgm:t>
        <a:bodyPr/>
        <a:lstStyle/>
        <a:p>
          <a:endParaRPr lang="en-US"/>
        </a:p>
      </dgm:t>
    </dgm:pt>
    <dgm:pt modelId="{49956DCE-17B0-4B88-A531-F20590824AEE}" type="pres">
      <dgm:prSet presAssocID="{7F889058-630D-4C28-9244-B5B431526E2B}" presName="spacer" presStyleCnt="0"/>
      <dgm:spPr/>
    </dgm:pt>
    <dgm:pt modelId="{22258A30-EC36-459F-A3F5-6FA8BF132543}" type="pres">
      <dgm:prSet presAssocID="{B9744113-9BFC-4EFB-A355-562E44A88974}" presName="parentText" presStyleLbl="node1" presStyleIdx="1" presStyleCnt="3" custScaleY="136161" custLinFactNeighborX="1132" custLinFactNeighborY="31947">
        <dgm:presLayoutVars>
          <dgm:chMax val="0"/>
          <dgm:bulletEnabled val="1"/>
        </dgm:presLayoutVars>
      </dgm:prSet>
      <dgm:spPr/>
      <dgm:t>
        <a:bodyPr/>
        <a:lstStyle/>
        <a:p>
          <a:endParaRPr lang="en-US"/>
        </a:p>
      </dgm:t>
    </dgm:pt>
    <dgm:pt modelId="{F7AFB2C4-56D2-47E1-B92B-E8797B4F7E5F}" type="pres">
      <dgm:prSet presAssocID="{77653A96-5D4F-4839-B2C1-8CDA4CD1E0AF}" presName="spacer" presStyleCnt="0"/>
      <dgm:spPr/>
    </dgm:pt>
    <dgm:pt modelId="{05D4B5C0-7EBE-4000-A289-414643BC9EE2}" type="pres">
      <dgm:prSet presAssocID="{7C04196F-E585-42D9-BFB2-F3AD12189CFB}" presName="parentText" presStyleLbl="node1" presStyleIdx="2" presStyleCnt="3" custScaleY="123263" custLinFactY="35931" custLinFactNeighborY="100000">
        <dgm:presLayoutVars>
          <dgm:chMax val="0"/>
          <dgm:bulletEnabled val="1"/>
        </dgm:presLayoutVars>
      </dgm:prSet>
      <dgm:spPr/>
      <dgm:t>
        <a:bodyPr/>
        <a:lstStyle/>
        <a:p>
          <a:endParaRPr lang="en-US"/>
        </a:p>
      </dgm:t>
    </dgm:pt>
  </dgm:ptLst>
  <dgm:cxnLst>
    <dgm:cxn modelId="{ADFE9D90-BD05-4579-8942-DDE7C2B26408}" srcId="{4F10CD44-2F8C-4FB2-8775-0011E65F3161}" destId="{B9744113-9BFC-4EFB-A355-562E44A88974}" srcOrd="1" destOrd="0" parTransId="{0808F696-E642-427D-BA63-EA4E300CCBA8}" sibTransId="{77653A96-5D4F-4839-B2C1-8CDA4CD1E0AF}"/>
    <dgm:cxn modelId="{88E4E839-B6D6-4796-BA49-2817F4069E03}" type="presOf" srcId="{4F10CD44-2F8C-4FB2-8775-0011E65F3161}" destId="{620534FF-DD89-46BB-B6C6-18578AB529E1}" srcOrd="0" destOrd="0" presId="urn:microsoft.com/office/officeart/2005/8/layout/vList2"/>
    <dgm:cxn modelId="{80DCDA1C-1D81-4660-BDFB-1D9A372BD7E3}" type="presOf" srcId="{7C04196F-E585-42D9-BFB2-F3AD12189CFB}" destId="{05D4B5C0-7EBE-4000-A289-414643BC9EE2}" srcOrd="0" destOrd="0" presId="urn:microsoft.com/office/officeart/2005/8/layout/vList2"/>
    <dgm:cxn modelId="{A9391D16-C49A-4FBC-861D-1FEF82E52BA1}" srcId="{4F10CD44-2F8C-4FB2-8775-0011E65F3161}" destId="{DEBB36BA-D844-44AE-8752-931576E86B6B}" srcOrd="0" destOrd="0" parTransId="{C8C233DA-7001-43E6-ACA1-EFD638F8927B}" sibTransId="{7F889058-630D-4C28-9244-B5B431526E2B}"/>
    <dgm:cxn modelId="{667B633F-102B-40BA-9141-0A7613234719}" srcId="{4F10CD44-2F8C-4FB2-8775-0011E65F3161}" destId="{7C04196F-E585-42D9-BFB2-F3AD12189CFB}" srcOrd="2" destOrd="0" parTransId="{2DC077E6-0EDD-4043-AC98-5F8369B07D26}" sibTransId="{46931C2A-8F8D-4BE5-9C3A-EC0E6DA83399}"/>
    <dgm:cxn modelId="{50655F16-E76F-460F-8BA8-0A699D78B989}" type="presOf" srcId="{B9744113-9BFC-4EFB-A355-562E44A88974}" destId="{22258A30-EC36-459F-A3F5-6FA8BF132543}" srcOrd="0" destOrd="0" presId="urn:microsoft.com/office/officeart/2005/8/layout/vList2"/>
    <dgm:cxn modelId="{89F549A8-4C3C-45B3-B351-751522913AAC}" type="presOf" srcId="{DEBB36BA-D844-44AE-8752-931576E86B6B}" destId="{D1EA9603-F441-4DE7-A59E-AD39EC086D6B}" srcOrd="0" destOrd="0" presId="urn:microsoft.com/office/officeart/2005/8/layout/vList2"/>
    <dgm:cxn modelId="{0601E81D-C010-4202-8EA0-BD7685F8534D}" type="presParOf" srcId="{620534FF-DD89-46BB-B6C6-18578AB529E1}" destId="{D1EA9603-F441-4DE7-A59E-AD39EC086D6B}" srcOrd="0" destOrd="0" presId="urn:microsoft.com/office/officeart/2005/8/layout/vList2"/>
    <dgm:cxn modelId="{2E37F389-364E-430E-A4A2-20A2EA8303B0}" type="presParOf" srcId="{620534FF-DD89-46BB-B6C6-18578AB529E1}" destId="{49956DCE-17B0-4B88-A531-F20590824AEE}" srcOrd="1" destOrd="0" presId="urn:microsoft.com/office/officeart/2005/8/layout/vList2"/>
    <dgm:cxn modelId="{5DC06598-0559-4FA0-BB63-D1F8012CF06B}" type="presParOf" srcId="{620534FF-DD89-46BB-B6C6-18578AB529E1}" destId="{22258A30-EC36-459F-A3F5-6FA8BF132543}" srcOrd="2" destOrd="0" presId="urn:microsoft.com/office/officeart/2005/8/layout/vList2"/>
    <dgm:cxn modelId="{F4291F73-CE64-4EE3-B4E4-CBA7978F8DCB}" type="presParOf" srcId="{620534FF-DD89-46BB-B6C6-18578AB529E1}" destId="{F7AFB2C4-56D2-47E1-B92B-E8797B4F7E5F}" srcOrd="3" destOrd="0" presId="urn:microsoft.com/office/officeart/2005/8/layout/vList2"/>
    <dgm:cxn modelId="{CDDF9C5B-13C4-4483-BB83-24DA13D99492}" type="presParOf" srcId="{620534FF-DD89-46BB-B6C6-18578AB529E1}" destId="{05D4B5C0-7EBE-4000-A289-414643BC9EE2}" srcOrd="4"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EBB36BA-D844-44AE-8752-931576E86B6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Below analyses depend on choosing one product and checking which products it implies or by which products it is implied.</a:t>
          </a:r>
          <a:endParaRPr lang="en-US" b="1" dirty="0">
            <a:solidFill>
              <a:schemeClr val="bg1">
                <a:lumMod val="75000"/>
                <a:lumOff val="25000"/>
              </a:schemeClr>
            </a:solidFill>
          </a:endParaRPr>
        </a:p>
      </dgm:t>
    </dgm:pt>
    <dgm:pt modelId="{C8C233DA-7001-43E6-ACA1-EFD638F8927B}" type="parTrans" cxnId="{A9391D16-C49A-4FBC-861D-1FEF82E52BA1}">
      <dgm:prSet/>
      <dgm:spPr/>
      <dgm:t>
        <a:bodyPr/>
        <a:lstStyle/>
        <a:p>
          <a:endParaRPr lang="en-US"/>
        </a:p>
      </dgm:t>
    </dgm:pt>
    <dgm:pt modelId="{7F889058-630D-4C28-9244-B5B431526E2B}" type="sibTrans" cxnId="{A9391D16-C49A-4FBC-861D-1FEF82E52BA1}">
      <dgm:prSet/>
      <dgm:spPr/>
      <dgm:t>
        <a:bodyPr/>
        <a:lstStyle/>
        <a:p>
          <a:endParaRPr lang="en-US"/>
        </a:p>
      </dgm:t>
    </dgm:pt>
    <dgm:pt modelId="{B9744113-9BFC-4EFB-A355-562E44A88974}">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Right hand side we have milk and we can see that if a customer buys butter, yoghurt or curd, yoghurt or other vegetables, curd or other vegetables, butter or tropical fruits and root vegetables then we are more confident that the customer will buy whole milk as well.</a:t>
          </a:r>
          <a:endParaRPr lang="en-US" b="1" dirty="0">
            <a:solidFill>
              <a:schemeClr val="bg1">
                <a:lumMod val="75000"/>
                <a:lumOff val="25000"/>
              </a:schemeClr>
            </a:solidFill>
          </a:endParaRPr>
        </a:p>
      </dgm:t>
    </dgm:pt>
    <dgm:pt modelId="{0808F696-E642-427D-BA63-EA4E300CCBA8}" type="parTrans" cxnId="{ADFE9D90-BD05-4579-8942-DDE7C2B26408}">
      <dgm:prSet/>
      <dgm:spPr/>
      <dgm:t>
        <a:bodyPr/>
        <a:lstStyle/>
        <a:p>
          <a:endParaRPr lang="en-US"/>
        </a:p>
      </dgm:t>
    </dgm:pt>
    <dgm:pt modelId="{77653A96-5D4F-4839-B2C1-8CDA4CD1E0AF}" type="sibTrans" cxnId="{ADFE9D90-BD05-4579-8942-DDE7C2B26408}">
      <dgm:prSet/>
      <dgm:spPr/>
      <dgm:t>
        <a:bodyPr/>
        <a:lstStyle/>
        <a:p>
          <a:endParaRPr lang="en-US"/>
        </a:p>
      </dgm:t>
    </dgm:pt>
    <dgm:pt modelId="{7C04196F-E585-42D9-BFB2-F3AD12189CF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The figure shown  adjacent shows the top five lift given the condition that if a customer buy items on the l.h.s we are confident that customer will then buy whole milk.</a:t>
          </a:r>
          <a:endParaRPr lang="en-US" b="1" dirty="0">
            <a:solidFill>
              <a:schemeClr val="bg1">
                <a:lumMod val="75000"/>
                <a:lumOff val="25000"/>
              </a:schemeClr>
            </a:solidFill>
          </a:endParaRPr>
        </a:p>
      </dgm:t>
    </dgm:pt>
    <dgm:pt modelId="{2DC077E6-0EDD-4043-AC98-5F8369B07D26}" type="parTrans" cxnId="{667B633F-102B-40BA-9141-0A7613234719}">
      <dgm:prSet/>
      <dgm:spPr/>
      <dgm:t>
        <a:bodyPr/>
        <a:lstStyle/>
        <a:p>
          <a:endParaRPr lang="en-US"/>
        </a:p>
      </dgm:t>
    </dgm:pt>
    <dgm:pt modelId="{46931C2A-8F8D-4BE5-9C3A-EC0E6DA83399}" type="sibTrans" cxnId="{667B633F-102B-40BA-9141-0A7613234719}">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D1EA9603-F441-4DE7-A59E-AD39EC086D6B}" type="pres">
      <dgm:prSet presAssocID="{DEBB36BA-D844-44AE-8752-931576E86B6B}" presName="parentText" presStyleLbl="node1" presStyleIdx="0" presStyleCnt="3" custScaleY="66696" custLinFactY="-8508" custLinFactNeighborX="245" custLinFactNeighborY="-100000">
        <dgm:presLayoutVars>
          <dgm:chMax val="0"/>
          <dgm:bulletEnabled val="1"/>
        </dgm:presLayoutVars>
      </dgm:prSet>
      <dgm:spPr/>
      <dgm:t>
        <a:bodyPr/>
        <a:lstStyle/>
        <a:p>
          <a:endParaRPr lang="en-US"/>
        </a:p>
      </dgm:t>
    </dgm:pt>
    <dgm:pt modelId="{49956DCE-17B0-4B88-A531-F20590824AEE}" type="pres">
      <dgm:prSet presAssocID="{7F889058-630D-4C28-9244-B5B431526E2B}" presName="spacer" presStyleCnt="0"/>
      <dgm:spPr/>
    </dgm:pt>
    <dgm:pt modelId="{22258A30-EC36-459F-A3F5-6FA8BF132543}" type="pres">
      <dgm:prSet presAssocID="{B9744113-9BFC-4EFB-A355-562E44A88974}" presName="parentText" presStyleLbl="node1" presStyleIdx="1" presStyleCnt="3" custScaleY="107880" custLinFactY="-4510" custLinFactNeighborX="245" custLinFactNeighborY="-100000">
        <dgm:presLayoutVars>
          <dgm:chMax val="0"/>
          <dgm:bulletEnabled val="1"/>
        </dgm:presLayoutVars>
      </dgm:prSet>
      <dgm:spPr/>
      <dgm:t>
        <a:bodyPr/>
        <a:lstStyle/>
        <a:p>
          <a:endParaRPr lang="en-US"/>
        </a:p>
      </dgm:t>
    </dgm:pt>
    <dgm:pt modelId="{F7AFB2C4-56D2-47E1-B92B-E8797B4F7E5F}" type="pres">
      <dgm:prSet presAssocID="{77653A96-5D4F-4839-B2C1-8CDA4CD1E0AF}" presName="spacer" presStyleCnt="0"/>
      <dgm:spPr/>
    </dgm:pt>
    <dgm:pt modelId="{05D4B5C0-7EBE-4000-A289-414643BC9EE2}" type="pres">
      <dgm:prSet presAssocID="{7C04196F-E585-42D9-BFB2-F3AD12189CFB}" presName="parentText" presStyleLbl="node1" presStyleIdx="2" presStyleCnt="3" custScaleY="82987" custLinFactY="944" custLinFactNeighborX="245" custLinFactNeighborY="100000">
        <dgm:presLayoutVars>
          <dgm:chMax val="0"/>
          <dgm:bulletEnabled val="1"/>
        </dgm:presLayoutVars>
      </dgm:prSet>
      <dgm:spPr/>
      <dgm:t>
        <a:bodyPr/>
        <a:lstStyle/>
        <a:p>
          <a:endParaRPr lang="en-US"/>
        </a:p>
      </dgm:t>
    </dgm:pt>
  </dgm:ptLst>
  <dgm:cxnLst>
    <dgm:cxn modelId="{A3F4F3DA-A7DF-4C17-A167-AF16864A05FE}" type="presOf" srcId="{DEBB36BA-D844-44AE-8752-931576E86B6B}" destId="{D1EA9603-F441-4DE7-A59E-AD39EC086D6B}" srcOrd="0" destOrd="0" presId="urn:microsoft.com/office/officeart/2005/8/layout/vList2"/>
    <dgm:cxn modelId="{A9391D16-C49A-4FBC-861D-1FEF82E52BA1}" srcId="{4F10CD44-2F8C-4FB2-8775-0011E65F3161}" destId="{DEBB36BA-D844-44AE-8752-931576E86B6B}" srcOrd="0" destOrd="0" parTransId="{C8C233DA-7001-43E6-ACA1-EFD638F8927B}" sibTransId="{7F889058-630D-4C28-9244-B5B431526E2B}"/>
    <dgm:cxn modelId="{667B633F-102B-40BA-9141-0A7613234719}" srcId="{4F10CD44-2F8C-4FB2-8775-0011E65F3161}" destId="{7C04196F-E585-42D9-BFB2-F3AD12189CFB}" srcOrd="2" destOrd="0" parTransId="{2DC077E6-0EDD-4043-AC98-5F8369B07D26}" sibTransId="{46931C2A-8F8D-4BE5-9C3A-EC0E6DA83399}"/>
    <dgm:cxn modelId="{02EC4BDE-4A30-45E2-B1F9-663FBBF8287E}" type="presOf" srcId="{B9744113-9BFC-4EFB-A355-562E44A88974}" destId="{22258A30-EC36-459F-A3F5-6FA8BF132543}" srcOrd="0" destOrd="0" presId="urn:microsoft.com/office/officeart/2005/8/layout/vList2"/>
    <dgm:cxn modelId="{ADFE9D90-BD05-4579-8942-DDE7C2B26408}" srcId="{4F10CD44-2F8C-4FB2-8775-0011E65F3161}" destId="{B9744113-9BFC-4EFB-A355-562E44A88974}" srcOrd="1" destOrd="0" parTransId="{0808F696-E642-427D-BA63-EA4E300CCBA8}" sibTransId="{77653A96-5D4F-4839-B2C1-8CDA4CD1E0AF}"/>
    <dgm:cxn modelId="{8BBB7079-32E0-448E-B88D-E9AC4B4B9986}" type="presOf" srcId="{4F10CD44-2F8C-4FB2-8775-0011E65F3161}" destId="{620534FF-DD89-46BB-B6C6-18578AB529E1}" srcOrd="0" destOrd="0" presId="urn:microsoft.com/office/officeart/2005/8/layout/vList2"/>
    <dgm:cxn modelId="{662DAE53-25D0-45F0-8E8B-FCF2B928FD18}" type="presOf" srcId="{7C04196F-E585-42D9-BFB2-F3AD12189CFB}" destId="{05D4B5C0-7EBE-4000-A289-414643BC9EE2}" srcOrd="0" destOrd="0" presId="urn:microsoft.com/office/officeart/2005/8/layout/vList2"/>
    <dgm:cxn modelId="{8A6577CC-1CF5-4E17-8978-B121132B3C26}" type="presParOf" srcId="{620534FF-DD89-46BB-B6C6-18578AB529E1}" destId="{D1EA9603-F441-4DE7-A59E-AD39EC086D6B}" srcOrd="0" destOrd="0" presId="urn:microsoft.com/office/officeart/2005/8/layout/vList2"/>
    <dgm:cxn modelId="{78F6669F-5D3F-4B96-A0F9-249370439273}" type="presParOf" srcId="{620534FF-DD89-46BB-B6C6-18578AB529E1}" destId="{49956DCE-17B0-4B88-A531-F20590824AEE}" srcOrd="1" destOrd="0" presId="urn:microsoft.com/office/officeart/2005/8/layout/vList2"/>
    <dgm:cxn modelId="{85B92563-9D04-4049-A22E-2542252FD265}" type="presParOf" srcId="{620534FF-DD89-46BB-B6C6-18578AB529E1}" destId="{22258A30-EC36-459F-A3F5-6FA8BF132543}" srcOrd="2" destOrd="0" presId="urn:microsoft.com/office/officeart/2005/8/layout/vList2"/>
    <dgm:cxn modelId="{180078CB-DC63-48FA-93D4-98F9CB15762B}" type="presParOf" srcId="{620534FF-DD89-46BB-B6C6-18578AB529E1}" destId="{F7AFB2C4-56D2-47E1-B92B-E8797B4F7E5F}" srcOrd="3" destOrd="0" presId="urn:microsoft.com/office/officeart/2005/8/layout/vList2"/>
    <dgm:cxn modelId="{22F9B7FE-E0D2-4C7E-A257-9BC9CD6BFBB0}" type="presParOf" srcId="{620534FF-DD89-46BB-B6C6-18578AB529E1}" destId="{05D4B5C0-7EBE-4000-A289-414643BC9EE2}" srcOrd="4"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4527445-6927-407F-999C-3065FE286FDD}">
      <dgm:prSet/>
      <dgm:spPr/>
      <dgm:t>
        <a:bodyPr/>
        <a:lstStyle/>
        <a:p>
          <a:r>
            <a:rPr lang="en-US" b="1" dirty="0" smtClean="0">
              <a:solidFill>
                <a:schemeClr val="bg1">
                  <a:lumMod val="75000"/>
                  <a:lumOff val="25000"/>
                </a:schemeClr>
              </a:solidFill>
            </a:rPr>
            <a:t>We can find that most of the milk.rules which is subset of the 224 rules which comes to 85 rules are significant.</a:t>
          </a:r>
          <a:endParaRPr lang="en-US" b="1" dirty="0">
            <a:solidFill>
              <a:schemeClr val="bg1">
                <a:lumMod val="75000"/>
                <a:lumOff val="25000"/>
              </a:schemeClr>
            </a:solidFill>
          </a:endParaRPr>
        </a:p>
      </dgm:t>
    </dgm:pt>
    <dgm:pt modelId="{8D4B405B-6B9B-4F76-98AC-E6B0D1899D9D}" type="parTrans" cxnId="{3A5D9BB6-11BF-414D-AD8A-9832AEC02900}">
      <dgm:prSet/>
      <dgm:spPr/>
      <dgm:t>
        <a:bodyPr/>
        <a:lstStyle/>
        <a:p>
          <a:endParaRPr lang="en-US"/>
        </a:p>
      </dgm:t>
    </dgm:pt>
    <dgm:pt modelId="{06653C8A-D528-4FA7-B354-084CE5E8331F}" type="sibTrans" cxnId="{3A5D9BB6-11BF-414D-AD8A-9832AEC02900}">
      <dgm:prSet/>
      <dgm:spPr/>
      <dgm:t>
        <a:bodyPr/>
        <a:lstStyle/>
        <a:p>
          <a:endParaRPr lang="en-US"/>
        </a:p>
      </dgm:t>
    </dgm:pt>
    <dgm:pt modelId="{E3FE04E3-5F82-465E-829D-A9F42D81E5F5}">
      <dgm:prSet/>
      <dgm:spPr/>
      <dgm:t>
        <a:bodyPr/>
        <a:lstStyle/>
        <a:p>
          <a:r>
            <a:rPr lang="en-US" b="1" dirty="0" smtClean="0">
              <a:solidFill>
                <a:schemeClr val="bg1">
                  <a:lumMod val="75000"/>
                  <a:lumOff val="25000"/>
                </a:schemeClr>
              </a:solidFill>
            </a:rPr>
            <a:t> also maximal condition getting satisfied for milk.rules.</a:t>
          </a:r>
          <a:endParaRPr lang="en-US" b="1" dirty="0">
            <a:solidFill>
              <a:schemeClr val="bg1">
                <a:lumMod val="75000"/>
                <a:lumOff val="25000"/>
              </a:schemeClr>
            </a:solidFill>
          </a:endParaRPr>
        </a:p>
      </dgm:t>
    </dgm:pt>
    <dgm:pt modelId="{4F6B0D3B-5F49-401D-B2F8-512A83E8405A}" type="parTrans" cxnId="{76468F8E-AC61-4441-BF3A-F4024496E05E}">
      <dgm:prSet/>
      <dgm:spPr/>
      <dgm:t>
        <a:bodyPr/>
        <a:lstStyle/>
        <a:p>
          <a:endParaRPr lang="en-US"/>
        </a:p>
      </dgm:t>
    </dgm:pt>
    <dgm:pt modelId="{AD960299-3224-44F5-955B-37724E6CF16F}" type="sibTrans" cxnId="{76468F8E-AC61-4441-BF3A-F4024496E05E}">
      <dgm:prSet/>
      <dgm:spPr/>
      <dgm:t>
        <a:bodyPr/>
        <a:lstStyle/>
        <a:p>
          <a:endParaRPr lang="en-US"/>
        </a:p>
      </dgm:t>
    </dgm:pt>
    <dgm:pt modelId="{06A85FC1-70E7-4651-A047-DBFAB784D5C8}">
      <dgm:prSet/>
      <dgm:spPr/>
      <dgm:t>
        <a:bodyPr/>
        <a:lstStyle/>
        <a:p>
          <a:r>
            <a:rPr lang="en-US" b="1" dirty="0" smtClean="0">
              <a:solidFill>
                <a:schemeClr val="bg1">
                  <a:lumMod val="75000"/>
                  <a:lumOff val="25000"/>
                </a:schemeClr>
              </a:solidFill>
            </a:rPr>
            <a:t>Most of the subset of the rules so formed are non redundant as well.</a:t>
          </a:r>
          <a:endParaRPr lang="en-US" b="1" dirty="0">
            <a:solidFill>
              <a:schemeClr val="bg1">
                <a:lumMod val="75000"/>
                <a:lumOff val="25000"/>
              </a:schemeClr>
            </a:solidFill>
          </a:endParaRPr>
        </a:p>
      </dgm:t>
    </dgm:pt>
    <dgm:pt modelId="{B3EFFDE1-0CF3-4547-8850-549D57F41D21}" type="parTrans" cxnId="{715BFD7F-EB7E-4AE5-802F-517A2738F87A}">
      <dgm:prSet/>
      <dgm:spPr/>
      <dgm:t>
        <a:bodyPr/>
        <a:lstStyle/>
        <a:p>
          <a:endParaRPr lang="en-US"/>
        </a:p>
      </dgm:t>
    </dgm:pt>
    <dgm:pt modelId="{4936D16B-9D79-497E-B3B4-CF7E3A6D23EF}" type="sibTrans" cxnId="{715BFD7F-EB7E-4AE5-802F-517A2738F87A}">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5DA86D66-B06F-4E06-B67F-60B56C4E1339}" type="pres">
      <dgm:prSet presAssocID="{B4527445-6927-407F-999C-3065FE286FDD}" presName="parentText" presStyleLbl="node1" presStyleIdx="0" presStyleCnt="3" custLinFactNeighborX="1892">
        <dgm:presLayoutVars>
          <dgm:chMax val="0"/>
          <dgm:bulletEnabled val="1"/>
        </dgm:presLayoutVars>
      </dgm:prSet>
      <dgm:spPr/>
      <dgm:t>
        <a:bodyPr/>
        <a:lstStyle/>
        <a:p>
          <a:endParaRPr lang="en-US"/>
        </a:p>
      </dgm:t>
    </dgm:pt>
    <dgm:pt modelId="{376FAA95-C34D-437D-9752-1200B194EA9C}" type="pres">
      <dgm:prSet presAssocID="{06653C8A-D528-4FA7-B354-084CE5E8331F}" presName="spacer" presStyleCnt="0"/>
      <dgm:spPr/>
    </dgm:pt>
    <dgm:pt modelId="{2F197138-ECD2-4913-8343-0189C63F47A0}" type="pres">
      <dgm:prSet presAssocID="{E3FE04E3-5F82-465E-829D-A9F42D81E5F5}" presName="parentText" presStyleLbl="node1" presStyleIdx="1" presStyleCnt="3" custScaleY="77492">
        <dgm:presLayoutVars>
          <dgm:chMax val="0"/>
          <dgm:bulletEnabled val="1"/>
        </dgm:presLayoutVars>
      </dgm:prSet>
      <dgm:spPr/>
      <dgm:t>
        <a:bodyPr/>
        <a:lstStyle/>
        <a:p>
          <a:endParaRPr lang="en-US"/>
        </a:p>
      </dgm:t>
    </dgm:pt>
    <dgm:pt modelId="{A27B647C-6672-43D5-9E8A-597A681B37BC}" type="pres">
      <dgm:prSet presAssocID="{AD960299-3224-44F5-955B-37724E6CF16F}" presName="spacer" presStyleCnt="0"/>
      <dgm:spPr/>
    </dgm:pt>
    <dgm:pt modelId="{A51D23E2-4587-48F6-90E0-B2123D878816}" type="pres">
      <dgm:prSet presAssocID="{06A85FC1-70E7-4651-A047-DBFAB784D5C8}" presName="parentText" presStyleLbl="node1" presStyleIdx="2" presStyleCnt="3" custScaleY="72714">
        <dgm:presLayoutVars>
          <dgm:chMax val="0"/>
          <dgm:bulletEnabled val="1"/>
        </dgm:presLayoutVars>
      </dgm:prSet>
      <dgm:spPr/>
      <dgm:t>
        <a:bodyPr/>
        <a:lstStyle/>
        <a:p>
          <a:endParaRPr lang="en-US"/>
        </a:p>
      </dgm:t>
    </dgm:pt>
  </dgm:ptLst>
  <dgm:cxnLst>
    <dgm:cxn modelId="{543259D8-18C5-40B8-BA28-022BD2B9D348}" type="presOf" srcId="{B4527445-6927-407F-999C-3065FE286FDD}" destId="{5DA86D66-B06F-4E06-B67F-60B56C4E1339}" srcOrd="0" destOrd="0" presId="urn:microsoft.com/office/officeart/2005/8/layout/vList2"/>
    <dgm:cxn modelId="{715BFD7F-EB7E-4AE5-802F-517A2738F87A}" srcId="{4F10CD44-2F8C-4FB2-8775-0011E65F3161}" destId="{06A85FC1-70E7-4651-A047-DBFAB784D5C8}" srcOrd="2" destOrd="0" parTransId="{B3EFFDE1-0CF3-4547-8850-549D57F41D21}" sibTransId="{4936D16B-9D79-497E-B3B4-CF7E3A6D23EF}"/>
    <dgm:cxn modelId="{4C3FE3FD-D8CE-400D-9778-C30C88EED9D7}" type="presOf" srcId="{4F10CD44-2F8C-4FB2-8775-0011E65F3161}" destId="{620534FF-DD89-46BB-B6C6-18578AB529E1}" srcOrd="0" destOrd="0" presId="urn:microsoft.com/office/officeart/2005/8/layout/vList2"/>
    <dgm:cxn modelId="{E080030B-2352-4E26-9108-19EB0B46ED68}" type="presOf" srcId="{E3FE04E3-5F82-465E-829D-A9F42D81E5F5}" destId="{2F197138-ECD2-4913-8343-0189C63F47A0}" srcOrd="0" destOrd="0" presId="urn:microsoft.com/office/officeart/2005/8/layout/vList2"/>
    <dgm:cxn modelId="{3A5D9BB6-11BF-414D-AD8A-9832AEC02900}" srcId="{4F10CD44-2F8C-4FB2-8775-0011E65F3161}" destId="{B4527445-6927-407F-999C-3065FE286FDD}" srcOrd="0" destOrd="0" parTransId="{8D4B405B-6B9B-4F76-98AC-E6B0D1899D9D}" sibTransId="{06653C8A-D528-4FA7-B354-084CE5E8331F}"/>
    <dgm:cxn modelId="{F47B27B9-4F78-46EF-80A7-E061DE739742}" type="presOf" srcId="{06A85FC1-70E7-4651-A047-DBFAB784D5C8}" destId="{A51D23E2-4587-48F6-90E0-B2123D878816}" srcOrd="0" destOrd="0" presId="urn:microsoft.com/office/officeart/2005/8/layout/vList2"/>
    <dgm:cxn modelId="{76468F8E-AC61-4441-BF3A-F4024496E05E}" srcId="{4F10CD44-2F8C-4FB2-8775-0011E65F3161}" destId="{E3FE04E3-5F82-465E-829D-A9F42D81E5F5}" srcOrd="1" destOrd="0" parTransId="{4F6B0D3B-5F49-401D-B2F8-512A83E8405A}" sibTransId="{AD960299-3224-44F5-955B-37724E6CF16F}"/>
    <dgm:cxn modelId="{D1122A31-0D21-4F52-B425-EE1C0D213ADA}" type="presParOf" srcId="{620534FF-DD89-46BB-B6C6-18578AB529E1}" destId="{5DA86D66-B06F-4E06-B67F-60B56C4E1339}" srcOrd="0" destOrd="0" presId="urn:microsoft.com/office/officeart/2005/8/layout/vList2"/>
    <dgm:cxn modelId="{CD9C01CE-9919-45D8-824B-69DC0E728FDD}" type="presParOf" srcId="{620534FF-DD89-46BB-B6C6-18578AB529E1}" destId="{376FAA95-C34D-437D-9752-1200B194EA9C}" srcOrd="1" destOrd="0" presId="urn:microsoft.com/office/officeart/2005/8/layout/vList2"/>
    <dgm:cxn modelId="{F2C0EC63-99ED-470E-8F8D-F1F528A2C448}" type="presParOf" srcId="{620534FF-DD89-46BB-B6C6-18578AB529E1}" destId="{2F197138-ECD2-4913-8343-0189C63F47A0}" srcOrd="2" destOrd="0" presId="urn:microsoft.com/office/officeart/2005/8/layout/vList2"/>
    <dgm:cxn modelId="{228BFE3B-C87D-437D-9A78-545E27D90329}" type="presParOf" srcId="{620534FF-DD89-46BB-B6C6-18578AB529E1}" destId="{A27B647C-6672-43D5-9E8A-597A681B37BC}" srcOrd="3" destOrd="0" presId="urn:microsoft.com/office/officeart/2005/8/layout/vList2"/>
    <dgm:cxn modelId="{93C9B131-D709-4B4F-8947-7D339B5F2DDA}" type="presParOf" srcId="{620534FF-DD89-46BB-B6C6-18578AB529E1}" destId="{A51D23E2-4587-48F6-90E0-B2123D878816}" srcOrd="4"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EBB36BA-D844-44AE-8752-931576E86B6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we can plot the rules in support and confidence axes and colour them with lift values. </a:t>
          </a:r>
          <a:endParaRPr lang="en-US" b="1" dirty="0">
            <a:solidFill>
              <a:schemeClr val="bg1">
                <a:lumMod val="75000"/>
                <a:lumOff val="25000"/>
              </a:schemeClr>
            </a:solidFill>
          </a:endParaRPr>
        </a:p>
      </dgm:t>
    </dgm:pt>
    <dgm:pt modelId="{C8C233DA-7001-43E6-ACA1-EFD638F8927B}" type="parTrans" cxnId="{A9391D16-C49A-4FBC-861D-1FEF82E52BA1}">
      <dgm:prSet/>
      <dgm:spPr/>
      <dgm:t>
        <a:bodyPr/>
        <a:lstStyle/>
        <a:p>
          <a:endParaRPr lang="en-US"/>
        </a:p>
      </dgm:t>
    </dgm:pt>
    <dgm:pt modelId="{7F889058-630D-4C28-9244-B5B431526E2B}" type="sibTrans" cxnId="{A9391D16-C49A-4FBC-861D-1FEF82E52BA1}">
      <dgm:prSet/>
      <dgm:spPr/>
      <dgm:t>
        <a:bodyPr/>
        <a:lstStyle/>
        <a:p>
          <a:endParaRPr lang="en-US"/>
        </a:p>
      </dgm:t>
    </dgm:pt>
    <dgm:pt modelId="{B9744113-9BFC-4EFB-A355-562E44A88974}">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Most of the rules have small values of support i.e. around 0.01, but confidence varies from 0.6  up to 0.4 for most of the rules. Here we have framed subset of the rules under the condition that we are confident that customer will then buy whole milk if say customer buys certain predefined item set.</a:t>
          </a:r>
          <a:endParaRPr lang="en-US" b="1" dirty="0">
            <a:solidFill>
              <a:schemeClr val="bg1">
                <a:lumMod val="75000"/>
                <a:lumOff val="25000"/>
              </a:schemeClr>
            </a:solidFill>
          </a:endParaRPr>
        </a:p>
      </dgm:t>
    </dgm:pt>
    <dgm:pt modelId="{0808F696-E642-427D-BA63-EA4E300CCBA8}" type="parTrans" cxnId="{ADFE9D90-BD05-4579-8942-DDE7C2B26408}">
      <dgm:prSet/>
      <dgm:spPr/>
      <dgm:t>
        <a:bodyPr/>
        <a:lstStyle/>
        <a:p>
          <a:endParaRPr lang="en-US"/>
        </a:p>
      </dgm:t>
    </dgm:pt>
    <dgm:pt modelId="{77653A96-5D4F-4839-B2C1-8CDA4CD1E0AF}" type="sibTrans" cxnId="{ADFE9D90-BD05-4579-8942-DDE7C2B26408}">
      <dgm:prSet/>
      <dgm:spPr/>
      <dgm:t>
        <a:bodyPr/>
        <a:lstStyle/>
        <a:p>
          <a:endParaRPr lang="en-US"/>
        </a:p>
      </dgm:t>
    </dgm:pt>
    <dgm:pt modelId="{7C04196F-E585-42D9-BFB2-F3AD12189CF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The reddier the point meaning higher is the lift and so then more likely is the rule to happen. </a:t>
          </a:r>
          <a:endParaRPr lang="en-US" b="1" dirty="0">
            <a:solidFill>
              <a:schemeClr val="bg1">
                <a:lumMod val="75000"/>
                <a:lumOff val="25000"/>
              </a:schemeClr>
            </a:solidFill>
          </a:endParaRPr>
        </a:p>
      </dgm:t>
    </dgm:pt>
    <dgm:pt modelId="{2DC077E6-0EDD-4043-AC98-5F8369B07D26}" type="parTrans" cxnId="{667B633F-102B-40BA-9141-0A7613234719}">
      <dgm:prSet/>
      <dgm:spPr/>
      <dgm:t>
        <a:bodyPr/>
        <a:lstStyle/>
        <a:p>
          <a:endParaRPr lang="en-US"/>
        </a:p>
      </dgm:t>
    </dgm:pt>
    <dgm:pt modelId="{46931C2A-8F8D-4BE5-9C3A-EC0E6DA83399}" type="sibTrans" cxnId="{667B633F-102B-40BA-9141-0A7613234719}">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D1EA9603-F441-4DE7-A59E-AD39EC086D6B}" type="pres">
      <dgm:prSet presAssocID="{DEBB36BA-D844-44AE-8752-931576E86B6B}" presName="parentText" presStyleLbl="node1" presStyleIdx="0" presStyleCnt="3" custScaleY="45668" custLinFactNeighborX="245" custLinFactNeighborY="-95831">
        <dgm:presLayoutVars>
          <dgm:chMax val="0"/>
          <dgm:bulletEnabled val="1"/>
        </dgm:presLayoutVars>
      </dgm:prSet>
      <dgm:spPr/>
      <dgm:t>
        <a:bodyPr/>
        <a:lstStyle/>
        <a:p>
          <a:endParaRPr lang="en-US"/>
        </a:p>
      </dgm:t>
    </dgm:pt>
    <dgm:pt modelId="{49956DCE-17B0-4B88-A531-F20590824AEE}" type="pres">
      <dgm:prSet presAssocID="{7F889058-630D-4C28-9244-B5B431526E2B}" presName="spacer" presStyleCnt="0"/>
      <dgm:spPr/>
    </dgm:pt>
    <dgm:pt modelId="{22258A30-EC36-459F-A3F5-6FA8BF132543}" type="pres">
      <dgm:prSet presAssocID="{B9744113-9BFC-4EFB-A355-562E44A88974}" presName="parentText" presStyleLbl="node1" presStyleIdx="1" presStyleCnt="3" custScaleY="117769" custLinFactNeighborX="245" custLinFactNeighborY="6249">
        <dgm:presLayoutVars>
          <dgm:chMax val="0"/>
          <dgm:bulletEnabled val="1"/>
        </dgm:presLayoutVars>
      </dgm:prSet>
      <dgm:spPr/>
      <dgm:t>
        <a:bodyPr/>
        <a:lstStyle/>
        <a:p>
          <a:endParaRPr lang="en-US"/>
        </a:p>
      </dgm:t>
    </dgm:pt>
    <dgm:pt modelId="{F7AFB2C4-56D2-47E1-B92B-E8797B4F7E5F}" type="pres">
      <dgm:prSet presAssocID="{77653A96-5D4F-4839-B2C1-8CDA4CD1E0AF}" presName="spacer" presStyleCnt="0"/>
      <dgm:spPr/>
    </dgm:pt>
    <dgm:pt modelId="{05D4B5C0-7EBE-4000-A289-414643BC9EE2}" type="pres">
      <dgm:prSet presAssocID="{7C04196F-E585-42D9-BFB2-F3AD12189CFB}" presName="parentText" presStyleLbl="node1" presStyleIdx="2" presStyleCnt="3" custScaleY="53251" custLinFactNeighborX="245" custLinFactNeighborY="70659">
        <dgm:presLayoutVars>
          <dgm:chMax val="0"/>
          <dgm:bulletEnabled val="1"/>
        </dgm:presLayoutVars>
      </dgm:prSet>
      <dgm:spPr/>
      <dgm:t>
        <a:bodyPr/>
        <a:lstStyle/>
        <a:p>
          <a:endParaRPr lang="en-US"/>
        </a:p>
      </dgm:t>
    </dgm:pt>
  </dgm:ptLst>
  <dgm:cxnLst>
    <dgm:cxn modelId="{ADFE9D90-BD05-4579-8942-DDE7C2B26408}" srcId="{4F10CD44-2F8C-4FB2-8775-0011E65F3161}" destId="{B9744113-9BFC-4EFB-A355-562E44A88974}" srcOrd="1" destOrd="0" parTransId="{0808F696-E642-427D-BA63-EA4E300CCBA8}" sibTransId="{77653A96-5D4F-4839-B2C1-8CDA4CD1E0AF}"/>
    <dgm:cxn modelId="{FA714F58-7BFD-4DFE-B53C-97DBA41E00AE}" type="presOf" srcId="{7C04196F-E585-42D9-BFB2-F3AD12189CFB}" destId="{05D4B5C0-7EBE-4000-A289-414643BC9EE2}" srcOrd="0" destOrd="0" presId="urn:microsoft.com/office/officeart/2005/8/layout/vList2"/>
    <dgm:cxn modelId="{A9391D16-C49A-4FBC-861D-1FEF82E52BA1}" srcId="{4F10CD44-2F8C-4FB2-8775-0011E65F3161}" destId="{DEBB36BA-D844-44AE-8752-931576E86B6B}" srcOrd="0" destOrd="0" parTransId="{C8C233DA-7001-43E6-ACA1-EFD638F8927B}" sibTransId="{7F889058-630D-4C28-9244-B5B431526E2B}"/>
    <dgm:cxn modelId="{667B633F-102B-40BA-9141-0A7613234719}" srcId="{4F10CD44-2F8C-4FB2-8775-0011E65F3161}" destId="{7C04196F-E585-42D9-BFB2-F3AD12189CFB}" srcOrd="2" destOrd="0" parTransId="{2DC077E6-0EDD-4043-AC98-5F8369B07D26}" sibTransId="{46931C2A-8F8D-4BE5-9C3A-EC0E6DA83399}"/>
    <dgm:cxn modelId="{750155FA-258F-4FAD-A074-7846BC253526}" type="presOf" srcId="{4F10CD44-2F8C-4FB2-8775-0011E65F3161}" destId="{620534FF-DD89-46BB-B6C6-18578AB529E1}" srcOrd="0" destOrd="0" presId="urn:microsoft.com/office/officeart/2005/8/layout/vList2"/>
    <dgm:cxn modelId="{CF3EB639-6013-4F0C-8386-96B90A4E5F56}" type="presOf" srcId="{DEBB36BA-D844-44AE-8752-931576E86B6B}" destId="{D1EA9603-F441-4DE7-A59E-AD39EC086D6B}" srcOrd="0" destOrd="0" presId="urn:microsoft.com/office/officeart/2005/8/layout/vList2"/>
    <dgm:cxn modelId="{7270E5B6-20B4-4885-A507-7ED02B60C99C}" type="presOf" srcId="{B9744113-9BFC-4EFB-A355-562E44A88974}" destId="{22258A30-EC36-459F-A3F5-6FA8BF132543}" srcOrd="0" destOrd="0" presId="urn:microsoft.com/office/officeart/2005/8/layout/vList2"/>
    <dgm:cxn modelId="{520BDEA8-2C7A-4824-AF84-B8241DBC528F}" type="presParOf" srcId="{620534FF-DD89-46BB-B6C6-18578AB529E1}" destId="{D1EA9603-F441-4DE7-A59E-AD39EC086D6B}" srcOrd="0" destOrd="0" presId="urn:microsoft.com/office/officeart/2005/8/layout/vList2"/>
    <dgm:cxn modelId="{ED36E600-A58F-4C8D-B044-254A5E9AFE49}" type="presParOf" srcId="{620534FF-DD89-46BB-B6C6-18578AB529E1}" destId="{49956DCE-17B0-4B88-A531-F20590824AEE}" srcOrd="1" destOrd="0" presId="urn:microsoft.com/office/officeart/2005/8/layout/vList2"/>
    <dgm:cxn modelId="{99BE765D-6B1E-4AD6-86D5-2F7C96FE9927}" type="presParOf" srcId="{620534FF-DD89-46BB-B6C6-18578AB529E1}" destId="{22258A30-EC36-459F-A3F5-6FA8BF132543}" srcOrd="2" destOrd="0" presId="urn:microsoft.com/office/officeart/2005/8/layout/vList2"/>
    <dgm:cxn modelId="{194C7658-6225-4378-8EFD-E2858829EE56}" type="presParOf" srcId="{620534FF-DD89-46BB-B6C6-18578AB529E1}" destId="{F7AFB2C4-56D2-47E1-B92B-E8797B4F7E5F}" srcOrd="3" destOrd="0" presId="urn:microsoft.com/office/officeart/2005/8/layout/vList2"/>
    <dgm:cxn modelId="{7BF87785-AF2C-46C0-9D54-79959EE7C131}" type="presParOf" srcId="{620534FF-DD89-46BB-B6C6-18578AB529E1}" destId="{05D4B5C0-7EBE-4000-A289-414643BC9EE2}" srcOrd="4"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EBB36BA-D844-44AE-8752-931576E86B6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The reddier the circle the more probable is the client to buy two of those items than any other items</a:t>
          </a:r>
          <a:endParaRPr lang="en-US" b="1" dirty="0">
            <a:solidFill>
              <a:schemeClr val="bg1">
                <a:lumMod val="75000"/>
                <a:lumOff val="25000"/>
              </a:schemeClr>
            </a:solidFill>
          </a:endParaRPr>
        </a:p>
      </dgm:t>
    </dgm:pt>
    <dgm:pt modelId="{7F889058-630D-4C28-9244-B5B431526E2B}" type="sibTrans" cxnId="{A9391D16-C49A-4FBC-861D-1FEF82E52BA1}">
      <dgm:prSet/>
      <dgm:spPr/>
      <dgm:t>
        <a:bodyPr/>
        <a:lstStyle/>
        <a:p>
          <a:endParaRPr lang="en-US"/>
        </a:p>
      </dgm:t>
    </dgm:pt>
    <dgm:pt modelId="{C8C233DA-7001-43E6-ACA1-EFD638F8927B}" type="parTrans" cxnId="{A9391D16-C49A-4FBC-861D-1FEF82E52BA1}">
      <dgm:prSet/>
      <dgm:spPr/>
      <dgm:t>
        <a:bodyPr/>
        <a:lstStyle/>
        <a:p>
          <a:endParaRPr lang="en-US"/>
        </a:p>
      </dgm:t>
    </dgm:pt>
    <dgm:pt modelId="{335FCEE5-FA1E-46AB-A622-D1B3EC70F8F1}">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The bigger the circle the more probable is the client to buy two of those items. </a:t>
          </a:r>
        </a:p>
      </dgm:t>
    </dgm:pt>
    <dgm:pt modelId="{1086A322-95EA-43D9-BB54-89357B6C5EA3}" type="parTrans" cxnId="{290464FD-0258-480A-A553-B9053259A595}">
      <dgm:prSet/>
      <dgm:spPr/>
      <dgm:t>
        <a:bodyPr/>
        <a:lstStyle/>
        <a:p>
          <a:endParaRPr lang="en-US"/>
        </a:p>
      </dgm:t>
    </dgm:pt>
    <dgm:pt modelId="{F95C7ECF-8289-4007-906D-1CFA039145A8}" type="sibTrans" cxnId="{290464FD-0258-480A-A553-B9053259A595}">
      <dgm:prSet/>
      <dgm:spPr/>
      <dgm:t>
        <a:bodyPr/>
        <a:lstStyle/>
        <a:p>
          <a:endParaRPr lang="en-US"/>
        </a:p>
      </dgm:t>
    </dgm:pt>
    <dgm:pt modelId="{C17DDEF1-ACEC-4666-90AA-50E26F74CE6E}">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Moreover the arrow points to the direction of a possible basket rule. </a:t>
          </a:r>
        </a:p>
      </dgm:t>
    </dgm:pt>
    <dgm:pt modelId="{6232290A-3049-46B5-9146-4C77ECE7DFA5}" type="parTrans" cxnId="{44AB3B2A-CAD9-402F-A893-5847054A4342}">
      <dgm:prSet/>
      <dgm:spPr/>
      <dgm:t>
        <a:bodyPr/>
        <a:lstStyle/>
        <a:p>
          <a:endParaRPr lang="en-US"/>
        </a:p>
      </dgm:t>
    </dgm:pt>
    <dgm:pt modelId="{F24E3C6B-C10A-435F-B35A-6C698609A64D}" type="sibTrans" cxnId="{44AB3B2A-CAD9-402F-A893-5847054A4342}">
      <dgm:prSet/>
      <dgm:spPr/>
      <dgm:t>
        <a:bodyPr/>
        <a:lstStyle/>
        <a:p>
          <a:endParaRPr lang="en-US"/>
        </a:p>
      </dgm:t>
    </dgm:pt>
    <dgm:pt modelId="{A0E03E1A-0372-4B18-93CA-20781526D766}">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More complicated conclusions can be drawn from the milk.rules plot. </a:t>
          </a:r>
        </a:p>
      </dgm:t>
    </dgm:pt>
    <dgm:pt modelId="{F094EB71-B9B3-4BEA-BEE8-E19EDCF1EF97}" type="parTrans" cxnId="{92AC2DEA-F025-4FFA-9BC0-D67061B32954}">
      <dgm:prSet/>
      <dgm:spPr/>
      <dgm:t>
        <a:bodyPr/>
        <a:lstStyle/>
        <a:p>
          <a:endParaRPr lang="en-US"/>
        </a:p>
      </dgm:t>
    </dgm:pt>
    <dgm:pt modelId="{B3154F87-7213-4C45-9108-45F8DC9C5CF2}" type="sibTrans" cxnId="{92AC2DEA-F025-4FFA-9BC0-D67061B32954}">
      <dgm:prSet/>
      <dgm:spPr/>
      <dgm:t>
        <a:bodyPr/>
        <a:lstStyle/>
        <a:p>
          <a:endParaRPr lang="en-US"/>
        </a:p>
      </dgm:t>
    </dgm:pt>
    <dgm:pt modelId="{FB0775DC-3D06-4BC7-A2A8-7D9298EA74B6}">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yoghurt ,other vegetables, tropical fruits, root vegetables are the mostly supported additional product for milk.  </a:t>
          </a:r>
        </a:p>
      </dgm:t>
    </dgm:pt>
    <dgm:pt modelId="{707FA4A3-8D39-4C25-AC8F-56A7B3F4E5CB}" type="parTrans" cxnId="{037DF2F3-66D8-40CE-AC4E-AA4503535D39}">
      <dgm:prSet/>
      <dgm:spPr/>
    </dgm:pt>
    <dgm:pt modelId="{F30225A4-395A-40E6-8DD4-5B4C86F3F891}" type="sibTrans" cxnId="{037DF2F3-66D8-40CE-AC4E-AA4503535D39}">
      <dgm:prSet/>
      <dgm:spPr/>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D1EA9603-F441-4DE7-A59E-AD39EC086D6B}" type="pres">
      <dgm:prSet presAssocID="{DEBB36BA-D844-44AE-8752-931576E86B6B}" presName="parentText" presStyleLbl="node1" presStyleIdx="0" presStyleCnt="5" custScaleY="22799" custLinFactY="-2412" custLinFactNeighborX="178" custLinFactNeighborY="-100000">
        <dgm:presLayoutVars>
          <dgm:chMax val="0"/>
          <dgm:bulletEnabled val="1"/>
        </dgm:presLayoutVars>
      </dgm:prSet>
      <dgm:spPr/>
      <dgm:t>
        <a:bodyPr/>
        <a:lstStyle/>
        <a:p>
          <a:endParaRPr lang="en-US"/>
        </a:p>
      </dgm:t>
    </dgm:pt>
    <dgm:pt modelId="{49956DCE-17B0-4B88-A531-F20590824AEE}" type="pres">
      <dgm:prSet presAssocID="{7F889058-630D-4C28-9244-B5B431526E2B}" presName="spacer" presStyleCnt="0"/>
      <dgm:spPr/>
    </dgm:pt>
    <dgm:pt modelId="{D52F5873-B2FB-44D4-A8DB-90DDA217A78A}" type="pres">
      <dgm:prSet presAssocID="{335FCEE5-FA1E-46AB-A622-D1B3EC70F8F1}" presName="parentText" presStyleLbl="node1" presStyleIdx="1" presStyleCnt="5" custScaleY="14152">
        <dgm:presLayoutVars>
          <dgm:chMax val="0"/>
          <dgm:bulletEnabled val="1"/>
        </dgm:presLayoutVars>
      </dgm:prSet>
      <dgm:spPr/>
      <dgm:t>
        <a:bodyPr/>
        <a:lstStyle/>
        <a:p>
          <a:endParaRPr lang="en-US"/>
        </a:p>
      </dgm:t>
    </dgm:pt>
    <dgm:pt modelId="{8712BC75-4A08-468C-B7A8-1B3424E6EA4F}" type="pres">
      <dgm:prSet presAssocID="{F95C7ECF-8289-4007-906D-1CFA039145A8}" presName="spacer" presStyleCnt="0"/>
      <dgm:spPr/>
    </dgm:pt>
    <dgm:pt modelId="{42F10F42-45EF-4149-AB50-11FF80255A5E}" type="pres">
      <dgm:prSet presAssocID="{C17DDEF1-ACEC-4666-90AA-50E26F74CE6E}" presName="parentText" presStyleLbl="node1" presStyleIdx="2" presStyleCnt="5" custScaleY="15208">
        <dgm:presLayoutVars>
          <dgm:chMax val="0"/>
          <dgm:bulletEnabled val="1"/>
        </dgm:presLayoutVars>
      </dgm:prSet>
      <dgm:spPr/>
      <dgm:t>
        <a:bodyPr/>
        <a:lstStyle/>
        <a:p>
          <a:endParaRPr lang="en-US"/>
        </a:p>
      </dgm:t>
    </dgm:pt>
    <dgm:pt modelId="{D779B132-3693-482C-B924-E453174114C6}" type="pres">
      <dgm:prSet presAssocID="{F24E3C6B-C10A-435F-B35A-6C698609A64D}" presName="spacer" presStyleCnt="0"/>
      <dgm:spPr/>
    </dgm:pt>
    <dgm:pt modelId="{6F348466-5B43-48E9-A4A4-5E91F2425DC5}" type="pres">
      <dgm:prSet presAssocID="{A0E03E1A-0372-4B18-93CA-20781526D766}" presName="parentText" presStyleLbl="node1" presStyleIdx="3" presStyleCnt="5" custScaleY="18648" custLinFactNeighborX="178">
        <dgm:presLayoutVars>
          <dgm:chMax val="0"/>
          <dgm:bulletEnabled val="1"/>
        </dgm:presLayoutVars>
      </dgm:prSet>
      <dgm:spPr/>
      <dgm:t>
        <a:bodyPr/>
        <a:lstStyle/>
        <a:p>
          <a:endParaRPr lang="en-US"/>
        </a:p>
      </dgm:t>
    </dgm:pt>
    <dgm:pt modelId="{37652FCC-F63A-4C17-9233-965B513179A7}" type="pres">
      <dgm:prSet presAssocID="{B3154F87-7213-4C45-9108-45F8DC9C5CF2}" presName="spacer" presStyleCnt="0"/>
      <dgm:spPr/>
    </dgm:pt>
    <dgm:pt modelId="{C406975E-3812-40AA-B668-0B7C912AE340}" type="pres">
      <dgm:prSet presAssocID="{FB0775DC-3D06-4BC7-A2A8-7D9298EA74B6}" presName="parentText" presStyleLbl="node1" presStyleIdx="4" presStyleCnt="5" custScaleY="22560">
        <dgm:presLayoutVars>
          <dgm:chMax val="0"/>
          <dgm:bulletEnabled val="1"/>
        </dgm:presLayoutVars>
      </dgm:prSet>
      <dgm:spPr/>
      <dgm:t>
        <a:bodyPr/>
        <a:lstStyle/>
        <a:p>
          <a:endParaRPr lang="en-US"/>
        </a:p>
      </dgm:t>
    </dgm:pt>
  </dgm:ptLst>
  <dgm:cxnLst>
    <dgm:cxn modelId="{A9391D16-C49A-4FBC-861D-1FEF82E52BA1}" srcId="{4F10CD44-2F8C-4FB2-8775-0011E65F3161}" destId="{DEBB36BA-D844-44AE-8752-931576E86B6B}" srcOrd="0" destOrd="0" parTransId="{C8C233DA-7001-43E6-ACA1-EFD638F8927B}" sibTransId="{7F889058-630D-4C28-9244-B5B431526E2B}"/>
    <dgm:cxn modelId="{31012B03-377B-4ABA-B930-235DD120B096}" type="presOf" srcId="{DEBB36BA-D844-44AE-8752-931576E86B6B}" destId="{D1EA9603-F441-4DE7-A59E-AD39EC086D6B}" srcOrd="0" destOrd="0" presId="urn:microsoft.com/office/officeart/2005/8/layout/vList2"/>
    <dgm:cxn modelId="{96404D1B-0497-4915-A106-DD199AB59320}" type="presOf" srcId="{4F10CD44-2F8C-4FB2-8775-0011E65F3161}" destId="{620534FF-DD89-46BB-B6C6-18578AB529E1}" srcOrd="0" destOrd="0" presId="urn:microsoft.com/office/officeart/2005/8/layout/vList2"/>
    <dgm:cxn modelId="{B78FF388-8411-4BBB-9AB6-8FA18F0AC18F}" type="presOf" srcId="{C17DDEF1-ACEC-4666-90AA-50E26F74CE6E}" destId="{42F10F42-45EF-4149-AB50-11FF80255A5E}" srcOrd="0" destOrd="0" presId="urn:microsoft.com/office/officeart/2005/8/layout/vList2"/>
    <dgm:cxn modelId="{92AC2DEA-F025-4FFA-9BC0-D67061B32954}" srcId="{4F10CD44-2F8C-4FB2-8775-0011E65F3161}" destId="{A0E03E1A-0372-4B18-93CA-20781526D766}" srcOrd="3" destOrd="0" parTransId="{F094EB71-B9B3-4BEA-BEE8-E19EDCF1EF97}" sibTransId="{B3154F87-7213-4C45-9108-45F8DC9C5CF2}"/>
    <dgm:cxn modelId="{037DF2F3-66D8-40CE-AC4E-AA4503535D39}" srcId="{4F10CD44-2F8C-4FB2-8775-0011E65F3161}" destId="{FB0775DC-3D06-4BC7-A2A8-7D9298EA74B6}" srcOrd="4" destOrd="0" parTransId="{707FA4A3-8D39-4C25-AC8F-56A7B3F4E5CB}" sibTransId="{F30225A4-395A-40E6-8DD4-5B4C86F3F891}"/>
    <dgm:cxn modelId="{44AB3B2A-CAD9-402F-A893-5847054A4342}" srcId="{4F10CD44-2F8C-4FB2-8775-0011E65F3161}" destId="{C17DDEF1-ACEC-4666-90AA-50E26F74CE6E}" srcOrd="2" destOrd="0" parTransId="{6232290A-3049-46B5-9146-4C77ECE7DFA5}" sibTransId="{F24E3C6B-C10A-435F-B35A-6C698609A64D}"/>
    <dgm:cxn modelId="{CFA35D0E-DA8D-4209-BBDC-AC5F993E8708}" type="presOf" srcId="{335FCEE5-FA1E-46AB-A622-D1B3EC70F8F1}" destId="{D52F5873-B2FB-44D4-A8DB-90DDA217A78A}" srcOrd="0" destOrd="0" presId="urn:microsoft.com/office/officeart/2005/8/layout/vList2"/>
    <dgm:cxn modelId="{40C4960F-2522-47B5-BDA2-9E4E5528B807}" type="presOf" srcId="{FB0775DC-3D06-4BC7-A2A8-7D9298EA74B6}" destId="{C406975E-3812-40AA-B668-0B7C912AE340}" srcOrd="0" destOrd="0" presId="urn:microsoft.com/office/officeart/2005/8/layout/vList2"/>
    <dgm:cxn modelId="{6A8ED78F-1EFC-475D-A301-3C4FC6E1541C}" type="presOf" srcId="{A0E03E1A-0372-4B18-93CA-20781526D766}" destId="{6F348466-5B43-48E9-A4A4-5E91F2425DC5}" srcOrd="0" destOrd="0" presId="urn:microsoft.com/office/officeart/2005/8/layout/vList2"/>
    <dgm:cxn modelId="{290464FD-0258-480A-A553-B9053259A595}" srcId="{4F10CD44-2F8C-4FB2-8775-0011E65F3161}" destId="{335FCEE5-FA1E-46AB-A622-D1B3EC70F8F1}" srcOrd="1" destOrd="0" parTransId="{1086A322-95EA-43D9-BB54-89357B6C5EA3}" sibTransId="{F95C7ECF-8289-4007-906D-1CFA039145A8}"/>
    <dgm:cxn modelId="{6ECC72F1-62BC-4606-9BE0-5E6DC4EF29D8}" type="presParOf" srcId="{620534FF-DD89-46BB-B6C6-18578AB529E1}" destId="{D1EA9603-F441-4DE7-A59E-AD39EC086D6B}" srcOrd="0" destOrd="0" presId="urn:microsoft.com/office/officeart/2005/8/layout/vList2"/>
    <dgm:cxn modelId="{441DAA47-0C86-48CA-B8D6-AB10354CCB3D}" type="presParOf" srcId="{620534FF-DD89-46BB-B6C6-18578AB529E1}" destId="{49956DCE-17B0-4B88-A531-F20590824AEE}" srcOrd="1" destOrd="0" presId="urn:microsoft.com/office/officeart/2005/8/layout/vList2"/>
    <dgm:cxn modelId="{DE7E0AB5-98A6-4291-8A12-4FDC831FC863}" type="presParOf" srcId="{620534FF-DD89-46BB-B6C6-18578AB529E1}" destId="{D52F5873-B2FB-44D4-A8DB-90DDA217A78A}" srcOrd="2" destOrd="0" presId="urn:microsoft.com/office/officeart/2005/8/layout/vList2"/>
    <dgm:cxn modelId="{A5EC4078-8976-44E4-9FEE-8791ECE73877}" type="presParOf" srcId="{620534FF-DD89-46BB-B6C6-18578AB529E1}" destId="{8712BC75-4A08-468C-B7A8-1B3424E6EA4F}" srcOrd="3" destOrd="0" presId="urn:microsoft.com/office/officeart/2005/8/layout/vList2"/>
    <dgm:cxn modelId="{44442000-EE18-4B5F-AC3F-353B420CD685}" type="presParOf" srcId="{620534FF-DD89-46BB-B6C6-18578AB529E1}" destId="{42F10F42-45EF-4149-AB50-11FF80255A5E}" srcOrd="4" destOrd="0" presId="urn:microsoft.com/office/officeart/2005/8/layout/vList2"/>
    <dgm:cxn modelId="{4EDF92CD-BA9C-46A9-944D-00D3C791CDB9}" type="presParOf" srcId="{620534FF-DD89-46BB-B6C6-18578AB529E1}" destId="{D779B132-3693-482C-B924-E453174114C6}" srcOrd="5" destOrd="0" presId="urn:microsoft.com/office/officeart/2005/8/layout/vList2"/>
    <dgm:cxn modelId="{48FE5EC4-41B7-493D-8941-1A3BFA57DC6C}" type="presParOf" srcId="{620534FF-DD89-46BB-B6C6-18578AB529E1}" destId="{6F348466-5B43-48E9-A4A4-5E91F2425DC5}" srcOrd="6" destOrd="0" presId="urn:microsoft.com/office/officeart/2005/8/layout/vList2"/>
    <dgm:cxn modelId="{B37A2239-0950-47AE-8A81-4FE02ADB0B10}" type="presParOf" srcId="{620534FF-DD89-46BB-B6C6-18578AB529E1}" destId="{37652FCC-F63A-4C17-9233-965B513179A7}" srcOrd="7" destOrd="0" presId="urn:microsoft.com/office/officeart/2005/8/layout/vList2"/>
    <dgm:cxn modelId="{F4205382-4C46-426E-A8D9-D6C861D684ED}" type="presParOf" srcId="{620534FF-DD89-46BB-B6C6-18578AB529E1}" destId="{C406975E-3812-40AA-B668-0B7C912AE340}" srcOrd="8"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186BE6-C041-45FB-A83A-A8ED52DC08DA}"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F64631E7-2177-43AA-8099-8772CB922A68}">
      <dgm:prSet custT="1">
        <dgm:style>
          <a:lnRef idx="1">
            <a:schemeClr val="accent5"/>
          </a:lnRef>
          <a:fillRef idx="2">
            <a:schemeClr val="accent5"/>
          </a:fillRef>
          <a:effectRef idx="1">
            <a:schemeClr val="accent5"/>
          </a:effectRef>
          <a:fontRef idx="minor">
            <a:schemeClr val="dk1"/>
          </a:fontRef>
        </dgm:style>
      </dgm:prSet>
      <dgm:spPr>
        <a:ln/>
      </dgm:spPr>
      <dgm:t>
        <a:bodyPr/>
        <a:lstStyle/>
        <a:p>
          <a:r>
            <a:rPr lang="en-US" sz="2400" b="1" dirty="0" smtClean="0"/>
            <a:t>Association rules are created by analyzing data for frequent if/then patterns and using the criteria support and confidence to identify the most important relationships.</a:t>
          </a:r>
          <a:endParaRPr lang="en-US" sz="2400" b="1" dirty="0"/>
        </a:p>
      </dgm:t>
    </dgm:pt>
    <dgm:pt modelId="{51D3FABE-88D7-4838-8CEE-8BF8F60AFEAD}" type="parTrans" cxnId="{5D807B24-C31B-4634-86C4-309835B0860C}">
      <dgm:prSet/>
      <dgm:spPr/>
      <dgm:t>
        <a:bodyPr/>
        <a:lstStyle/>
        <a:p>
          <a:endParaRPr lang="en-US"/>
        </a:p>
      </dgm:t>
    </dgm:pt>
    <dgm:pt modelId="{02E9960A-FBF4-4459-9B8D-2DD220648B0A}" type="sibTrans" cxnId="{5D807B24-C31B-4634-86C4-309835B0860C}">
      <dgm:prSet/>
      <dgm:spPr/>
      <dgm:t>
        <a:bodyPr/>
        <a:lstStyle/>
        <a:p>
          <a:endParaRPr lang="en-US"/>
        </a:p>
      </dgm:t>
    </dgm:pt>
    <dgm:pt modelId="{329426E3-A20B-4620-9FB9-E853A08E7E11}">
      <dgm:prSet custT="1">
        <dgm:style>
          <a:lnRef idx="1">
            <a:schemeClr val="accent5"/>
          </a:lnRef>
          <a:fillRef idx="2">
            <a:schemeClr val="accent5"/>
          </a:fillRef>
          <a:effectRef idx="1">
            <a:schemeClr val="accent5"/>
          </a:effectRef>
          <a:fontRef idx="minor">
            <a:schemeClr val="dk1"/>
          </a:fontRef>
        </dgm:style>
      </dgm:prSet>
      <dgm:spPr>
        <a:ln/>
      </dgm:spPr>
      <dgm:t>
        <a:bodyPr/>
        <a:lstStyle/>
        <a:p>
          <a:r>
            <a:rPr lang="en-US" sz="2400" b="1" dirty="0" smtClean="0"/>
            <a:t>Support is an indication of how frequently the items appear in the database.</a:t>
          </a:r>
          <a:endParaRPr lang="en-US" sz="2400" b="1" dirty="0"/>
        </a:p>
      </dgm:t>
    </dgm:pt>
    <dgm:pt modelId="{3C47801C-306C-4D1F-B111-50D506D3B8A8}" type="parTrans" cxnId="{12790F82-95C6-4C56-B128-FB6FACB07C92}">
      <dgm:prSet/>
      <dgm:spPr/>
      <dgm:t>
        <a:bodyPr/>
        <a:lstStyle/>
        <a:p>
          <a:endParaRPr lang="en-US"/>
        </a:p>
      </dgm:t>
    </dgm:pt>
    <dgm:pt modelId="{24867F21-36BB-4555-8DB2-B8A1FF808FD4}" type="sibTrans" cxnId="{12790F82-95C6-4C56-B128-FB6FACB07C92}">
      <dgm:prSet/>
      <dgm:spPr/>
      <dgm:t>
        <a:bodyPr/>
        <a:lstStyle/>
        <a:p>
          <a:endParaRPr lang="en-US"/>
        </a:p>
      </dgm:t>
    </dgm:pt>
    <dgm:pt modelId="{D14EF0FC-4EE1-42C1-BBD0-A1D8B6D33FC0}">
      <dgm:prSet custT="1">
        <dgm:style>
          <a:lnRef idx="1">
            <a:schemeClr val="accent5"/>
          </a:lnRef>
          <a:fillRef idx="2">
            <a:schemeClr val="accent5"/>
          </a:fillRef>
          <a:effectRef idx="1">
            <a:schemeClr val="accent5"/>
          </a:effectRef>
          <a:fontRef idx="minor">
            <a:schemeClr val="dk1"/>
          </a:fontRef>
        </dgm:style>
      </dgm:prSet>
      <dgm:spPr/>
      <dgm:t>
        <a:bodyPr/>
        <a:lstStyle/>
        <a:p>
          <a:r>
            <a:rPr lang="en-US" sz="2400" b="1" dirty="0" smtClean="0"/>
            <a:t>Confidence indicates the number of times the if/then statements have been found to be true.</a:t>
          </a:r>
          <a:endParaRPr lang="en-US" sz="2400" b="1" dirty="0"/>
        </a:p>
      </dgm:t>
    </dgm:pt>
    <dgm:pt modelId="{7AE59B95-AD4E-444F-A9ED-E888EA5A01BF}" type="parTrans" cxnId="{734679C0-B679-4FFD-8BC3-CF6F6FBF61C6}">
      <dgm:prSet/>
      <dgm:spPr/>
      <dgm:t>
        <a:bodyPr/>
        <a:lstStyle/>
        <a:p>
          <a:endParaRPr lang="en-US"/>
        </a:p>
      </dgm:t>
    </dgm:pt>
    <dgm:pt modelId="{E7FF4CF0-2AFD-402F-BCF9-F11B39EE89D7}" type="sibTrans" cxnId="{734679C0-B679-4FFD-8BC3-CF6F6FBF61C6}">
      <dgm:prSet/>
      <dgm:spPr/>
      <dgm:t>
        <a:bodyPr/>
        <a:lstStyle/>
        <a:p>
          <a:endParaRPr lang="en-US"/>
        </a:p>
      </dgm:t>
    </dgm:pt>
    <dgm:pt modelId="{E216FB97-304B-463C-AD09-154445498A19}">
      <dgm:prSet custT="1">
        <dgm:style>
          <a:lnRef idx="1">
            <a:schemeClr val="accent5"/>
          </a:lnRef>
          <a:fillRef idx="2">
            <a:schemeClr val="accent5"/>
          </a:fillRef>
          <a:effectRef idx="1">
            <a:schemeClr val="accent5"/>
          </a:effectRef>
          <a:fontRef idx="minor">
            <a:schemeClr val="dk1"/>
          </a:fontRef>
        </dgm:style>
      </dgm:prSet>
      <dgm:spPr>
        <a:ln/>
      </dgm:spPr>
      <dgm:t>
        <a:bodyPr/>
        <a:lstStyle/>
        <a:p>
          <a:r>
            <a:rPr lang="en-US" sz="2400" b="1" dirty="0" smtClean="0"/>
            <a:t>In data mining, association rules are useful for analyzing and predicting customer behavior. They play an important part in shopping basket data analysis, product clustering, catalog design and store layout.</a:t>
          </a:r>
          <a:endParaRPr lang="en-US" sz="2400" b="1" dirty="0"/>
        </a:p>
      </dgm:t>
    </dgm:pt>
    <dgm:pt modelId="{1317AE3E-E194-4A6E-AADE-CD7319FA42C2}" type="parTrans" cxnId="{A372ADE9-4BA0-49F3-8E75-3A41D1CDE403}">
      <dgm:prSet/>
      <dgm:spPr/>
      <dgm:t>
        <a:bodyPr/>
        <a:lstStyle/>
        <a:p>
          <a:endParaRPr lang="en-US"/>
        </a:p>
      </dgm:t>
    </dgm:pt>
    <dgm:pt modelId="{3E3039A8-3D6A-421A-BA10-27304401702A}" type="sibTrans" cxnId="{A372ADE9-4BA0-49F3-8E75-3A41D1CDE403}">
      <dgm:prSet/>
      <dgm:spPr/>
      <dgm:t>
        <a:bodyPr/>
        <a:lstStyle/>
        <a:p>
          <a:endParaRPr lang="en-US"/>
        </a:p>
      </dgm:t>
    </dgm:pt>
    <dgm:pt modelId="{0786076C-3096-42A1-B8BA-89FE91030D3B}" type="pres">
      <dgm:prSet presAssocID="{48186BE6-C041-45FB-A83A-A8ED52DC08DA}" presName="linear" presStyleCnt="0">
        <dgm:presLayoutVars>
          <dgm:animLvl val="lvl"/>
          <dgm:resizeHandles val="exact"/>
        </dgm:presLayoutVars>
      </dgm:prSet>
      <dgm:spPr/>
      <dgm:t>
        <a:bodyPr/>
        <a:lstStyle/>
        <a:p>
          <a:endParaRPr lang="en-US"/>
        </a:p>
      </dgm:t>
    </dgm:pt>
    <dgm:pt modelId="{9157AC15-3B21-4F01-A5B6-065AD65D62C4}" type="pres">
      <dgm:prSet presAssocID="{F64631E7-2177-43AA-8099-8772CB922A68}" presName="parentText" presStyleLbl="node1" presStyleIdx="0" presStyleCnt="4">
        <dgm:presLayoutVars>
          <dgm:chMax val="0"/>
          <dgm:bulletEnabled val="1"/>
        </dgm:presLayoutVars>
      </dgm:prSet>
      <dgm:spPr/>
      <dgm:t>
        <a:bodyPr/>
        <a:lstStyle/>
        <a:p>
          <a:endParaRPr lang="en-US"/>
        </a:p>
      </dgm:t>
    </dgm:pt>
    <dgm:pt modelId="{1F5E942A-A974-4065-BE37-96FE4C8837E9}" type="pres">
      <dgm:prSet presAssocID="{02E9960A-FBF4-4459-9B8D-2DD220648B0A}" presName="spacer" presStyleCnt="0"/>
      <dgm:spPr/>
    </dgm:pt>
    <dgm:pt modelId="{AF8E4A0C-0653-4C79-B12B-5FC5638960AA}" type="pres">
      <dgm:prSet presAssocID="{329426E3-A20B-4620-9FB9-E853A08E7E11}" presName="parentText" presStyleLbl="node1" presStyleIdx="1" presStyleCnt="4" custScaleY="53428">
        <dgm:presLayoutVars>
          <dgm:chMax val="0"/>
          <dgm:bulletEnabled val="1"/>
        </dgm:presLayoutVars>
      </dgm:prSet>
      <dgm:spPr/>
      <dgm:t>
        <a:bodyPr/>
        <a:lstStyle/>
        <a:p>
          <a:endParaRPr lang="en-US"/>
        </a:p>
      </dgm:t>
    </dgm:pt>
    <dgm:pt modelId="{79665910-3D8C-40B5-B6AD-2619FF35B76B}" type="pres">
      <dgm:prSet presAssocID="{24867F21-36BB-4555-8DB2-B8A1FF808FD4}" presName="spacer" presStyleCnt="0"/>
      <dgm:spPr/>
    </dgm:pt>
    <dgm:pt modelId="{5DA84D4D-4494-49DD-8D24-06E7B399C57F}" type="pres">
      <dgm:prSet presAssocID="{D14EF0FC-4EE1-42C1-BBD0-A1D8B6D33FC0}" presName="parentText" presStyleLbl="node1" presStyleIdx="2" presStyleCnt="4" custScaleY="49539">
        <dgm:presLayoutVars>
          <dgm:chMax val="0"/>
          <dgm:bulletEnabled val="1"/>
        </dgm:presLayoutVars>
      </dgm:prSet>
      <dgm:spPr/>
      <dgm:t>
        <a:bodyPr/>
        <a:lstStyle/>
        <a:p>
          <a:endParaRPr lang="en-US"/>
        </a:p>
      </dgm:t>
    </dgm:pt>
    <dgm:pt modelId="{C37E779B-7C2D-4B6E-BA4E-1A296D3923BA}" type="pres">
      <dgm:prSet presAssocID="{E7FF4CF0-2AFD-402F-BCF9-F11B39EE89D7}" presName="spacer" presStyleCnt="0"/>
      <dgm:spPr/>
    </dgm:pt>
    <dgm:pt modelId="{0D595C74-25D7-4AEE-9AE1-7EF7CE37CB2C}" type="pres">
      <dgm:prSet presAssocID="{E216FB97-304B-463C-AD09-154445498A19}" presName="parentText" presStyleLbl="node1" presStyleIdx="3" presStyleCnt="4">
        <dgm:presLayoutVars>
          <dgm:chMax val="0"/>
          <dgm:bulletEnabled val="1"/>
        </dgm:presLayoutVars>
      </dgm:prSet>
      <dgm:spPr/>
      <dgm:t>
        <a:bodyPr/>
        <a:lstStyle/>
        <a:p>
          <a:endParaRPr lang="en-US"/>
        </a:p>
      </dgm:t>
    </dgm:pt>
  </dgm:ptLst>
  <dgm:cxnLst>
    <dgm:cxn modelId="{3B6435B9-9B15-4FA0-93AE-4566ACDFDC22}" type="presOf" srcId="{329426E3-A20B-4620-9FB9-E853A08E7E11}" destId="{AF8E4A0C-0653-4C79-B12B-5FC5638960AA}" srcOrd="0" destOrd="0" presId="urn:microsoft.com/office/officeart/2005/8/layout/vList2"/>
    <dgm:cxn modelId="{12790F82-95C6-4C56-B128-FB6FACB07C92}" srcId="{48186BE6-C041-45FB-A83A-A8ED52DC08DA}" destId="{329426E3-A20B-4620-9FB9-E853A08E7E11}" srcOrd="1" destOrd="0" parTransId="{3C47801C-306C-4D1F-B111-50D506D3B8A8}" sibTransId="{24867F21-36BB-4555-8DB2-B8A1FF808FD4}"/>
    <dgm:cxn modelId="{2CA94B45-7938-4805-B0EC-135624D12B78}" type="presOf" srcId="{D14EF0FC-4EE1-42C1-BBD0-A1D8B6D33FC0}" destId="{5DA84D4D-4494-49DD-8D24-06E7B399C57F}" srcOrd="0" destOrd="0" presId="urn:microsoft.com/office/officeart/2005/8/layout/vList2"/>
    <dgm:cxn modelId="{A372ADE9-4BA0-49F3-8E75-3A41D1CDE403}" srcId="{48186BE6-C041-45FB-A83A-A8ED52DC08DA}" destId="{E216FB97-304B-463C-AD09-154445498A19}" srcOrd="3" destOrd="0" parTransId="{1317AE3E-E194-4A6E-AADE-CD7319FA42C2}" sibTransId="{3E3039A8-3D6A-421A-BA10-27304401702A}"/>
    <dgm:cxn modelId="{5F8899A6-B9C1-4948-A78C-8EEFB546FB7D}" type="presOf" srcId="{F64631E7-2177-43AA-8099-8772CB922A68}" destId="{9157AC15-3B21-4F01-A5B6-065AD65D62C4}" srcOrd="0" destOrd="0" presId="urn:microsoft.com/office/officeart/2005/8/layout/vList2"/>
    <dgm:cxn modelId="{5D807B24-C31B-4634-86C4-309835B0860C}" srcId="{48186BE6-C041-45FB-A83A-A8ED52DC08DA}" destId="{F64631E7-2177-43AA-8099-8772CB922A68}" srcOrd="0" destOrd="0" parTransId="{51D3FABE-88D7-4838-8CEE-8BF8F60AFEAD}" sibTransId="{02E9960A-FBF4-4459-9B8D-2DD220648B0A}"/>
    <dgm:cxn modelId="{3773FF87-59F4-4965-AFB6-8CD31FDE2D21}" type="presOf" srcId="{48186BE6-C041-45FB-A83A-A8ED52DC08DA}" destId="{0786076C-3096-42A1-B8BA-89FE91030D3B}" srcOrd="0" destOrd="0" presId="urn:microsoft.com/office/officeart/2005/8/layout/vList2"/>
    <dgm:cxn modelId="{9A31B366-E119-414F-BF58-F3F36A1590EE}" type="presOf" srcId="{E216FB97-304B-463C-AD09-154445498A19}" destId="{0D595C74-25D7-4AEE-9AE1-7EF7CE37CB2C}" srcOrd="0" destOrd="0" presId="urn:microsoft.com/office/officeart/2005/8/layout/vList2"/>
    <dgm:cxn modelId="{734679C0-B679-4FFD-8BC3-CF6F6FBF61C6}" srcId="{48186BE6-C041-45FB-A83A-A8ED52DC08DA}" destId="{D14EF0FC-4EE1-42C1-BBD0-A1D8B6D33FC0}" srcOrd="2" destOrd="0" parTransId="{7AE59B95-AD4E-444F-A9ED-E888EA5A01BF}" sibTransId="{E7FF4CF0-2AFD-402F-BCF9-F11B39EE89D7}"/>
    <dgm:cxn modelId="{8AA8CDC2-261E-4FFE-B484-024593B0D745}" type="presParOf" srcId="{0786076C-3096-42A1-B8BA-89FE91030D3B}" destId="{9157AC15-3B21-4F01-A5B6-065AD65D62C4}" srcOrd="0" destOrd="0" presId="urn:microsoft.com/office/officeart/2005/8/layout/vList2"/>
    <dgm:cxn modelId="{BEF9EE34-99F6-41EE-ABB9-C88FF4ECCCEE}" type="presParOf" srcId="{0786076C-3096-42A1-B8BA-89FE91030D3B}" destId="{1F5E942A-A974-4065-BE37-96FE4C8837E9}" srcOrd="1" destOrd="0" presId="urn:microsoft.com/office/officeart/2005/8/layout/vList2"/>
    <dgm:cxn modelId="{FAC7F6C1-3569-4247-84E2-81544A28B6E1}" type="presParOf" srcId="{0786076C-3096-42A1-B8BA-89FE91030D3B}" destId="{AF8E4A0C-0653-4C79-B12B-5FC5638960AA}" srcOrd="2" destOrd="0" presId="urn:microsoft.com/office/officeart/2005/8/layout/vList2"/>
    <dgm:cxn modelId="{7F533E8F-377C-4702-B0B0-1596C5E7501D}" type="presParOf" srcId="{0786076C-3096-42A1-B8BA-89FE91030D3B}" destId="{79665910-3D8C-40B5-B6AD-2619FF35B76B}" srcOrd="3" destOrd="0" presId="urn:microsoft.com/office/officeart/2005/8/layout/vList2"/>
    <dgm:cxn modelId="{F158D299-8F03-4463-8775-EB9A6CD91863}" type="presParOf" srcId="{0786076C-3096-42A1-B8BA-89FE91030D3B}" destId="{5DA84D4D-4494-49DD-8D24-06E7B399C57F}" srcOrd="4" destOrd="0" presId="urn:microsoft.com/office/officeart/2005/8/layout/vList2"/>
    <dgm:cxn modelId="{6C98F503-D28B-4426-A439-9A89574770F7}" type="presParOf" srcId="{0786076C-3096-42A1-B8BA-89FE91030D3B}" destId="{C37E779B-7C2D-4B6E-BA4E-1A296D3923BA}" srcOrd="5" destOrd="0" presId="urn:microsoft.com/office/officeart/2005/8/layout/vList2"/>
    <dgm:cxn modelId="{D4712352-F2DC-4359-AFDA-EF1103363AD3}" type="presParOf" srcId="{0786076C-3096-42A1-B8BA-89FE91030D3B}" destId="{0D595C74-25D7-4AEE-9AE1-7EF7CE37CB2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EBB36BA-D844-44AE-8752-931576E86B6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Below analyses depend on choosing one product and checking which products it implies or by which products it is implied.</a:t>
          </a:r>
          <a:endParaRPr lang="en-US" b="1" dirty="0">
            <a:solidFill>
              <a:schemeClr val="bg1">
                <a:lumMod val="75000"/>
                <a:lumOff val="25000"/>
              </a:schemeClr>
            </a:solidFill>
          </a:endParaRPr>
        </a:p>
      </dgm:t>
    </dgm:pt>
    <dgm:pt modelId="{C8C233DA-7001-43E6-ACA1-EFD638F8927B}" type="parTrans" cxnId="{A9391D16-C49A-4FBC-861D-1FEF82E52BA1}">
      <dgm:prSet/>
      <dgm:spPr/>
      <dgm:t>
        <a:bodyPr/>
        <a:lstStyle/>
        <a:p>
          <a:endParaRPr lang="en-US"/>
        </a:p>
      </dgm:t>
    </dgm:pt>
    <dgm:pt modelId="{7F889058-630D-4C28-9244-B5B431526E2B}" type="sibTrans" cxnId="{A9391D16-C49A-4FBC-861D-1FEF82E52BA1}">
      <dgm:prSet/>
      <dgm:spPr/>
      <dgm:t>
        <a:bodyPr/>
        <a:lstStyle/>
        <a:p>
          <a:endParaRPr lang="en-US"/>
        </a:p>
      </dgm:t>
    </dgm:pt>
    <dgm:pt modelId="{B9744113-9BFC-4EFB-A355-562E44A88974}">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Right hand side we have soda and we can see that if a customer buys sausage, rolls/bun, chocolate, or dessert, or bottled water or sausage only or fruit/vegetable juice then we are more confident that the customer will buy soda as well.</a:t>
          </a:r>
          <a:endParaRPr lang="en-US" b="1" dirty="0">
            <a:solidFill>
              <a:schemeClr val="bg1">
                <a:lumMod val="75000"/>
                <a:lumOff val="25000"/>
              </a:schemeClr>
            </a:solidFill>
          </a:endParaRPr>
        </a:p>
      </dgm:t>
    </dgm:pt>
    <dgm:pt modelId="{0808F696-E642-427D-BA63-EA4E300CCBA8}" type="parTrans" cxnId="{ADFE9D90-BD05-4579-8942-DDE7C2B26408}">
      <dgm:prSet/>
      <dgm:spPr/>
      <dgm:t>
        <a:bodyPr/>
        <a:lstStyle/>
        <a:p>
          <a:endParaRPr lang="en-US"/>
        </a:p>
      </dgm:t>
    </dgm:pt>
    <dgm:pt modelId="{77653A96-5D4F-4839-B2C1-8CDA4CD1E0AF}" type="sibTrans" cxnId="{ADFE9D90-BD05-4579-8942-DDE7C2B26408}">
      <dgm:prSet/>
      <dgm:spPr/>
      <dgm:t>
        <a:bodyPr/>
        <a:lstStyle/>
        <a:p>
          <a:endParaRPr lang="en-US"/>
        </a:p>
      </dgm:t>
    </dgm:pt>
    <dgm:pt modelId="{7C04196F-E585-42D9-BFB2-F3AD12189CF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The figure shown  adjacent shows all of the coke.rules given the condition that if a customer buy items on the l.h.s we are confident that customer will then buy soda.</a:t>
          </a:r>
          <a:endParaRPr lang="en-US" b="1" dirty="0">
            <a:solidFill>
              <a:schemeClr val="bg1">
                <a:lumMod val="75000"/>
                <a:lumOff val="25000"/>
              </a:schemeClr>
            </a:solidFill>
          </a:endParaRPr>
        </a:p>
      </dgm:t>
    </dgm:pt>
    <dgm:pt modelId="{2DC077E6-0EDD-4043-AC98-5F8369B07D26}" type="parTrans" cxnId="{667B633F-102B-40BA-9141-0A7613234719}">
      <dgm:prSet/>
      <dgm:spPr/>
      <dgm:t>
        <a:bodyPr/>
        <a:lstStyle/>
        <a:p>
          <a:endParaRPr lang="en-US"/>
        </a:p>
      </dgm:t>
    </dgm:pt>
    <dgm:pt modelId="{46931C2A-8F8D-4BE5-9C3A-EC0E6DA83399}" type="sibTrans" cxnId="{667B633F-102B-40BA-9141-0A7613234719}">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D1EA9603-F441-4DE7-A59E-AD39EC086D6B}" type="pres">
      <dgm:prSet presAssocID="{DEBB36BA-D844-44AE-8752-931576E86B6B}" presName="parentText" presStyleLbl="node1" presStyleIdx="0" presStyleCnt="3" custScaleY="66696" custLinFactNeighborX="1132" custLinFactNeighborY="-95831">
        <dgm:presLayoutVars>
          <dgm:chMax val="0"/>
          <dgm:bulletEnabled val="1"/>
        </dgm:presLayoutVars>
      </dgm:prSet>
      <dgm:spPr/>
      <dgm:t>
        <a:bodyPr/>
        <a:lstStyle/>
        <a:p>
          <a:endParaRPr lang="en-US"/>
        </a:p>
      </dgm:t>
    </dgm:pt>
    <dgm:pt modelId="{49956DCE-17B0-4B88-A531-F20590824AEE}" type="pres">
      <dgm:prSet presAssocID="{7F889058-630D-4C28-9244-B5B431526E2B}" presName="spacer" presStyleCnt="0"/>
      <dgm:spPr/>
    </dgm:pt>
    <dgm:pt modelId="{22258A30-EC36-459F-A3F5-6FA8BF132543}" type="pres">
      <dgm:prSet presAssocID="{B9744113-9BFC-4EFB-A355-562E44A88974}" presName="parentText" presStyleLbl="node1" presStyleIdx="1" presStyleCnt="3" custScaleY="144263" custLinFactNeighborY="-5319">
        <dgm:presLayoutVars>
          <dgm:chMax val="0"/>
          <dgm:bulletEnabled val="1"/>
        </dgm:presLayoutVars>
      </dgm:prSet>
      <dgm:spPr/>
      <dgm:t>
        <a:bodyPr/>
        <a:lstStyle/>
        <a:p>
          <a:endParaRPr lang="en-US"/>
        </a:p>
      </dgm:t>
    </dgm:pt>
    <dgm:pt modelId="{F7AFB2C4-56D2-47E1-B92B-E8797B4F7E5F}" type="pres">
      <dgm:prSet presAssocID="{77653A96-5D4F-4839-B2C1-8CDA4CD1E0AF}" presName="spacer" presStyleCnt="0"/>
      <dgm:spPr/>
    </dgm:pt>
    <dgm:pt modelId="{05D4B5C0-7EBE-4000-A289-414643BC9EE2}" type="pres">
      <dgm:prSet presAssocID="{7C04196F-E585-42D9-BFB2-F3AD12189CFB}" presName="parentText" presStyleLbl="node1" presStyleIdx="2" presStyleCnt="3" custScaleY="83958" custLinFactNeighborX="245" custLinFactNeighborY="32772">
        <dgm:presLayoutVars>
          <dgm:chMax val="0"/>
          <dgm:bulletEnabled val="1"/>
        </dgm:presLayoutVars>
      </dgm:prSet>
      <dgm:spPr/>
      <dgm:t>
        <a:bodyPr/>
        <a:lstStyle/>
        <a:p>
          <a:endParaRPr lang="en-US"/>
        </a:p>
      </dgm:t>
    </dgm:pt>
  </dgm:ptLst>
  <dgm:cxnLst>
    <dgm:cxn modelId="{ADFE9D90-BD05-4579-8942-DDE7C2B26408}" srcId="{4F10CD44-2F8C-4FB2-8775-0011E65F3161}" destId="{B9744113-9BFC-4EFB-A355-562E44A88974}" srcOrd="1" destOrd="0" parTransId="{0808F696-E642-427D-BA63-EA4E300CCBA8}" sibTransId="{77653A96-5D4F-4839-B2C1-8CDA4CD1E0AF}"/>
    <dgm:cxn modelId="{F046D6F0-7C07-4730-A818-E3A4B19324C9}" type="presOf" srcId="{B9744113-9BFC-4EFB-A355-562E44A88974}" destId="{22258A30-EC36-459F-A3F5-6FA8BF132543}" srcOrd="0" destOrd="0" presId="urn:microsoft.com/office/officeart/2005/8/layout/vList2"/>
    <dgm:cxn modelId="{E34AA440-8C2B-4430-8AB5-3642FD45CF3B}" type="presOf" srcId="{4F10CD44-2F8C-4FB2-8775-0011E65F3161}" destId="{620534FF-DD89-46BB-B6C6-18578AB529E1}" srcOrd="0" destOrd="0" presId="urn:microsoft.com/office/officeart/2005/8/layout/vList2"/>
    <dgm:cxn modelId="{24232EEF-9748-41E9-99E9-A489F85B1A31}" type="presOf" srcId="{DEBB36BA-D844-44AE-8752-931576E86B6B}" destId="{D1EA9603-F441-4DE7-A59E-AD39EC086D6B}" srcOrd="0" destOrd="0" presId="urn:microsoft.com/office/officeart/2005/8/layout/vList2"/>
    <dgm:cxn modelId="{A9391D16-C49A-4FBC-861D-1FEF82E52BA1}" srcId="{4F10CD44-2F8C-4FB2-8775-0011E65F3161}" destId="{DEBB36BA-D844-44AE-8752-931576E86B6B}" srcOrd="0" destOrd="0" parTransId="{C8C233DA-7001-43E6-ACA1-EFD638F8927B}" sibTransId="{7F889058-630D-4C28-9244-B5B431526E2B}"/>
    <dgm:cxn modelId="{667B633F-102B-40BA-9141-0A7613234719}" srcId="{4F10CD44-2F8C-4FB2-8775-0011E65F3161}" destId="{7C04196F-E585-42D9-BFB2-F3AD12189CFB}" srcOrd="2" destOrd="0" parTransId="{2DC077E6-0EDD-4043-AC98-5F8369B07D26}" sibTransId="{46931C2A-8F8D-4BE5-9C3A-EC0E6DA83399}"/>
    <dgm:cxn modelId="{FFAAAFB6-8CE0-4118-A7C2-C3F87F3820AB}" type="presOf" srcId="{7C04196F-E585-42D9-BFB2-F3AD12189CFB}" destId="{05D4B5C0-7EBE-4000-A289-414643BC9EE2}" srcOrd="0" destOrd="0" presId="urn:microsoft.com/office/officeart/2005/8/layout/vList2"/>
    <dgm:cxn modelId="{E45C3CC3-6FD5-4A67-A969-90ACEB567A9B}" type="presParOf" srcId="{620534FF-DD89-46BB-B6C6-18578AB529E1}" destId="{D1EA9603-F441-4DE7-A59E-AD39EC086D6B}" srcOrd="0" destOrd="0" presId="urn:microsoft.com/office/officeart/2005/8/layout/vList2"/>
    <dgm:cxn modelId="{E8054BB6-0515-4AFF-BDF0-5736FED668A6}" type="presParOf" srcId="{620534FF-DD89-46BB-B6C6-18578AB529E1}" destId="{49956DCE-17B0-4B88-A531-F20590824AEE}" srcOrd="1" destOrd="0" presId="urn:microsoft.com/office/officeart/2005/8/layout/vList2"/>
    <dgm:cxn modelId="{65E5CAFB-F351-4B68-BD26-01666D55EBC8}" type="presParOf" srcId="{620534FF-DD89-46BB-B6C6-18578AB529E1}" destId="{22258A30-EC36-459F-A3F5-6FA8BF132543}" srcOrd="2" destOrd="0" presId="urn:microsoft.com/office/officeart/2005/8/layout/vList2"/>
    <dgm:cxn modelId="{CC69DE31-B060-44BD-9D6A-7E964D636434}" type="presParOf" srcId="{620534FF-DD89-46BB-B6C6-18578AB529E1}" destId="{F7AFB2C4-56D2-47E1-B92B-E8797B4F7E5F}" srcOrd="3" destOrd="0" presId="urn:microsoft.com/office/officeart/2005/8/layout/vList2"/>
    <dgm:cxn modelId="{407467B9-70C4-4A3D-8930-71BE59504AB3}" type="presParOf" srcId="{620534FF-DD89-46BB-B6C6-18578AB529E1}" destId="{05D4B5C0-7EBE-4000-A289-414643BC9EE2}" srcOrd="4"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EBB36BA-D844-44AE-8752-931576E86B6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we can plot the rules in support and confidence axes and colour them with lift values. </a:t>
          </a:r>
          <a:endParaRPr lang="en-US" b="1" dirty="0">
            <a:solidFill>
              <a:schemeClr val="bg1">
                <a:lumMod val="75000"/>
                <a:lumOff val="25000"/>
              </a:schemeClr>
            </a:solidFill>
          </a:endParaRPr>
        </a:p>
      </dgm:t>
    </dgm:pt>
    <dgm:pt modelId="{C8C233DA-7001-43E6-ACA1-EFD638F8927B}" type="parTrans" cxnId="{A9391D16-C49A-4FBC-861D-1FEF82E52BA1}">
      <dgm:prSet/>
      <dgm:spPr/>
      <dgm:t>
        <a:bodyPr/>
        <a:lstStyle/>
        <a:p>
          <a:endParaRPr lang="en-US"/>
        </a:p>
      </dgm:t>
    </dgm:pt>
    <dgm:pt modelId="{7F889058-630D-4C28-9244-B5B431526E2B}" type="sibTrans" cxnId="{A9391D16-C49A-4FBC-861D-1FEF82E52BA1}">
      <dgm:prSet/>
      <dgm:spPr/>
      <dgm:t>
        <a:bodyPr/>
        <a:lstStyle/>
        <a:p>
          <a:endParaRPr lang="en-US"/>
        </a:p>
      </dgm:t>
    </dgm:pt>
    <dgm:pt modelId="{B9744113-9BFC-4EFB-A355-562E44A88974}">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Two of the six rules have small values of support i.e. around 0.01, but confidence varies from 0.31  up to 0.26. Here we have framed subset of the rules under the condition that we are confident that customer will then buy soda if say customer buys certain predefined item set.</a:t>
          </a:r>
          <a:endParaRPr lang="en-US" b="1" dirty="0">
            <a:solidFill>
              <a:schemeClr val="bg1">
                <a:lumMod val="75000"/>
                <a:lumOff val="25000"/>
              </a:schemeClr>
            </a:solidFill>
          </a:endParaRPr>
        </a:p>
      </dgm:t>
    </dgm:pt>
    <dgm:pt modelId="{0808F696-E642-427D-BA63-EA4E300CCBA8}" type="parTrans" cxnId="{ADFE9D90-BD05-4579-8942-DDE7C2B26408}">
      <dgm:prSet/>
      <dgm:spPr/>
      <dgm:t>
        <a:bodyPr/>
        <a:lstStyle/>
        <a:p>
          <a:endParaRPr lang="en-US"/>
        </a:p>
      </dgm:t>
    </dgm:pt>
    <dgm:pt modelId="{77653A96-5D4F-4839-B2C1-8CDA4CD1E0AF}" type="sibTrans" cxnId="{ADFE9D90-BD05-4579-8942-DDE7C2B26408}">
      <dgm:prSet/>
      <dgm:spPr/>
      <dgm:t>
        <a:bodyPr/>
        <a:lstStyle/>
        <a:p>
          <a:endParaRPr lang="en-US"/>
        </a:p>
      </dgm:t>
    </dgm:pt>
    <dgm:pt modelId="{7C04196F-E585-42D9-BFB2-F3AD12189CF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The reddier the point meaning higher is the lift and so then more likely is the rule to happen. </a:t>
          </a:r>
          <a:endParaRPr lang="en-US" b="1" dirty="0">
            <a:solidFill>
              <a:schemeClr val="bg1">
                <a:lumMod val="75000"/>
                <a:lumOff val="25000"/>
              </a:schemeClr>
            </a:solidFill>
          </a:endParaRPr>
        </a:p>
      </dgm:t>
    </dgm:pt>
    <dgm:pt modelId="{2DC077E6-0EDD-4043-AC98-5F8369B07D26}" type="parTrans" cxnId="{667B633F-102B-40BA-9141-0A7613234719}">
      <dgm:prSet/>
      <dgm:spPr/>
      <dgm:t>
        <a:bodyPr/>
        <a:lstStyle/>
        <a:p>
          <a:endParaRPr lang="en-US"/>
        </a:p>
      </dgm:t>
    </dgm:pt>
    <dgm:pt modelId="{46931C2A-8F8D-4BE5-9C3A-EC0E6DA83399}" type="sibTrans" cxnId="{667B633F-102B-40BA-9141-0A7613234719}">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D1EA9603-F441-4DE7-A59E-AD39EC086D6B}" type="pres">
      <dgm:prSet presAssocID="{DEBB36BA-D844-44AE-8752-931576E86B6B}" presName="parentText" presStyleLbl="node1" presStyleIdx="0" presStyleCnt="3" custScaleY="84705" custLinFactNeighborX="245" custLinFactNeighborY="-95831">
        <dgm:presLayoutVars>
          <dgm:chMax val="0"/>
          <dgm:bulletEnabled val="1"/>
        </dgm:presLayoutVars>
      </dgm:prSet>
      <dgm:spPr/>
      <dgm:t>
        <a:bodyPr/>
        <a:lstStyle/>
        <a:p>
          <a:endParaRPr lang="en-US"/>
        </a:p>
      </dgm:t>
    </dgm:pt>
    <dgm:pt modelId="{49956DCE-17B0-4B88-A531-F20590824AEE}" type="pres">
      <dgm:prSet presAssocID="{7F889058-630D-4C28-9244-B5B431526E2B}" presName="spacer" presStyleCnt="0"/>
      <dgm:spPr/>
    </dgm:pt>
    <dgm:pt modelId="{22258A30-EC36-459F-A3F5-6FA8BF132543}" type="pres">
      <dgm:prSet presAssocID="{B9744113-9BFC-4EFB-A355-562E44A88974}" presName="parentText" presStyleLbl="node1" presStyleIdx="1" presStyleCnt="3" custScaleY="139167" custLinFactNeighborX="245" custLinFactNeighborY="6249">
        <dgm:presLayoutVars>
          <dgm:chMax val="0"/>
          <dgm:bulletEnabled val="1"/>
        </dgm:presLayoutVars>
      </dgm:prSet>
      <dgm:spPr/>
      <dgm:t>
        <a:bodyPr/>
        <a:lstStyle/>
        <a:p>
          <a:endParaRPr lang="en-US"/>
        </a:p>
      </dgm:t>
    </dgm:pt>
    <dgm:pt modelId="{F7AFB2C4-56D2-47E1-B92B-E8797B4F7E5F}" type="pres">
      <dgm:prSet presAssocID="{77653A96-5D4F-4839-B2C1-8CDA4CD1E0AF}" presName="spacer" presStyleCnt="0"/>
      <dgm:spPr/>
    </dgm:pt>
    <dgm:pt modelId="{05D4B5C0-7EBE-4000-A289-414643BC9EE2}" type="pres">
      <dgm:prSet presAssocID="{7C04196F-E585-42D9-BFB2-F3AD12189CFB}" presName="parentText" presStyleLbl="node1" presStyleIdx="2" presStyleCnt="3" custScaleY="90724" custLinFactNeighborX="245" custLinFactNeighborY="70659">
        <dgm:presLayoutVars>
          <dgm:chMax val="0"/>
          <dgm:bulletEnabled val="1"/>
        </dgm:presLayoutVars>
      </dgm:prSet>
      <dgm:spPr/>
      <dgm:t>
        <a:bodyPr/>
        <a:lstStyle/>
        <a:p>
          <a:endParaRPr lang="en-US"/>
        </a:p>
      </dgm:t>
    </dgm:pt>
  </dgm:ptLst>
  <dgm:cxnLst>
    <dgm:cxn modelId="{ADFE9D90-BD05-4579-8942-DDE7C2B26408}" srcId="{4F10CD44-2F8C-4FB2-8775-0011E65F3161}" destId="{B9744113-9BFC-4EFB-A355-562E44A88974}" srcOrd="1" destOrd="0" parTransId="{0808F696-E642-427D-BA63-EA4E300CCBA8}" sibTransId="{77653A96-5D4F-4839-B2C1-8CDA4CD1E0AF}"/>
    <dgm:cxn modelId="{29C17AC1-6AB4-444A-AE8C-43D6B2BDB8BA}" type="presOf" srcId="{7C04196F-E585-42D9-BFB2-F3AD12189CFB}" destId="{05D4B5C0-7EBE-4000-A289-414643BC9EE2}" srcOrd="0" destOrd="0" presId="urn:microsoft.com/office/officeart/2005/8/layout/vList2"/>
    <dgm:cxn modelId="{C0E69A21-0352-4278-A019-616CE0EE8B19}" type="presOf" srcId="{B9744113-9BFC-4EFB-A355-562E44A88974}" destId="{22258A30-EC36-459F-A3F5-6FA8BF132543}" srcOrd="0" destOrd="0" presId="urn:microsoft.com/office/officeart/2005/8/layout/vList2"/>
    <dgm:cxn modelId="{293F7A15-B7AF-4E4F-9786-0DA6060D10D9}" type="presOf" srcId="{DEBB36BA-D844-44AE-8752-931576E86B6B}" destId="{D1EA9603-F441-4DE7-A59E-AD39EC086D6B}" srcOrd="0" destOrd="0" presId="urn:microsoft.com/office/officeart/2005/8/layout/vList2"/>
    <dgm:cxn modelId="{943F7784-194B-401C-AB7E-C5CE6896213D}" type="presOf" srcId="{4F10CD44-2F8C-4FB2-8775-0011E65F3161}" destId="{620534FF-DD89-46BB-B6C6-18578AB529E1}" srcOrd="0" destOrd="0" presId="urn:microsoft.com/office/officeart/2005/8/layout/vList2"/>
    <dgm:cxn modelId="{A9391D16-C49A-4FBC-861D-1FEF82E52BA1}" srcId="{4F10CD44-2F8C-4FB2-8775-0011E65F3161}" destId="{DEBB36BA-D844-44AE-8752-931576E86B6B}" srcOrd="0" destOrd="0" parTransId="{C8C233DA-7001-43E6-ACA1-EFD638F8927B}" sibTransId="{7F889058-630D-4C28-9244-B5B431526E2B}"/>
    <dgm:cxn modelId="{667B633F-102B-40BA-9141-0A7613234719}" srcId="{4F10CD44-2F8C-4FB2-8775-0011E65F3161}" destId="{7C04196F-E585-42D9-BFB2-F3AD12189CFB}" srcOrd="2" destOrd="0" parTransId="{2DC077E6-0EDD-4043-AC98-5F8369B07D26}" sibTransId="{46931C2A-8F8D-4BE5-9C3A-EC0E6DA83399}"/>
    <dgm:cxn modelId="{99B45D2A-A183-4D54-A0EA-3A505869E0F1}" type="presParOf" srcId="{620534FF-DD89-46BB-B6C6-18578AB529E1}" destId="{D1EA9603-F441-4DE7-A59E-AD39EC086D6B}" srcOrd="0" destOrd="0" presId="urn:microsoft.com/office/officeart/2005/8/layout/vList2"/>
    <dgm:cxn modelId="{A353DE0B-6949-43D9-935A-4CD6FD02866E}" type="presParOf" srcId="{620534FF-DD89-46BB-B6C6-18578AB529E1}" destId="{49956DCE-17B0-4B88-A531-F20590824AEE}" srcOrd="1" destOrd="0" presId="urn:microsoft.com/office/officeart/2005/8/layout/vList2"/>
    <dgm:cxn modelId="{2EDEDD3E-5F89-4C81-99F3-FF10F6292B22}" type="presParOf" srcId="{620534FF-DD89-46BB-B6C6-18578AB529E1}" destId="{22258A30-EC36-459F-A3F5-6FA8BF132543}" srcOrd="2" destOrd="0" presId="urn:microsoft.com/office/officeart/2005/8/layout/vList2"/>
    <dgm:cxn modelId="{1B4817C1-F28E-4568-AA07-450F5C616BF9}" type="presParOf" srcId="{620534FF-DD89-46BB-B6C6-18578AB529E1}" destId="{F7AFB2C4-56D2-47E1-B92B-E8797B4F7E5F}" srcOrd="3" destOrd="0" presId="urn:microsoft.com/office/officeart/2005/8/layout/vList2"/>
    <dgm:cxn modelId="{865CE793-3208-4E3F-861C-5D4C0CDDE3C8}" type="presParOf" srcId="{620534FF-DD89-46BB-B6C6-18578AB529E1}" destId="{05D4B5C0-7EBE-4000-A289-414643BC9EE2}" srcOrd="4"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C04196F-E585-42D9-BFB2-F3AD12189CF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The reddier the circle the more probable is the client to buy two of those items than any other items</a:t>
          </a:r>
          <a:endParaRPr lang="en-US" b="1" dirty="0">
            <a:solidFill>
              <a:schemeClr val="bg1">
                <a:lumMod val="75000"/>
                <a:lumOff val="25000"/>
              </a:schemeClr>
            </a:solidFill>
          </a:endParaRPr>
        </a:p>
      </dgm:t>
    </dgm:pt>
    <dgm:pt modelId="{46931C2A-8F8D-4BE5-9C3A-EC0E6DA83399}" type="sibTrans" cxnId="{667B633F-102B-40BA-9141-0A7613234719}">
      <dgm:prSet/>
      <dgm:spPr/>
      <dgm:t>
        <a:bodyPr/>
        <a:lstStyle/>
        <a:p>
          <a:endParaRPr lang="en-US"/>
        </a:p>
      </dgm:t>
    </dgm:pt>
    <dgm:pt modelId="{2DC077E6-0EDD-4043-AC98-5F8369B07D26}" type="parTrans" cxnId="{667B633F-102B-40BA-9141-0A7613234719}">
      <dgm:prSet/>
      <dgm:spPr/>
      <dgm:t>
        <a:bodyPr/>
        <a:lstStyle/>
        <a:p>
          <a:endParaRPr lang="en-US"/>
        </a:p>
      </dgm:t>
    </dgm:pt>
    <dgm:pt modelId="{D6453B51-D1E0-4E8D-9D98-3D84697A4CD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Sausage with soda is the second most import rule that can be formed.</a:t>
          </a:r>
          <a:endParaRPr lang="en-US" b="1" dirty="0">
            <a:solidFill>
              <a:schemeClr val="bg1">
                <a:lumMod val="75000"/>
                <a:lumOff val="25000"/>
              </a:schemeClr>
            </a:solidFill>
          </a:endParaRPr>
        </a:p>
      </dgm:t>
    </dgm:pt>
    <dgm:pt modelId="{9BAC0CCE-5F71-493B-A09E-BD1A723F0D5E}" type="sibTrans" cxnId="{57F9C7FF-A296-4528-8E95-321E87688FBD}">
      <dgm:prSet/>
      <dgm:spPr/>
      <dgm:t>
        <a:bodyPr/>
        <a:lstStyle/>
        <a:p>
          <a:endParaRPr lang="en-US"/>
        </a:p>
      </dgm:t>
    </dgm:pt>
    <dgm:pt modelId="{B713DEC2-AF9F-4FC2-831D-30D03CA7DC85}" type="parTrans" cxnId="{57F9C7FF-A296-4528-8E95-321E87688FBD}">
      <dgm:prSet/>
      <dgm:spPr/>
      <dgm:t>
        <a:bodyPr/>
        <a:lstStyle/>
        <a:p>
          <a:endParaRPr lang="en-US"/>
        </a:p>
      </dgm:t>
    </dgm:pt>
    <dgm:pt modelId="{FDBF9071-ED76-4E79-B259-CEC607D97281}">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Therefore in case of Coke, we can notice bottled water and soda as the rule with highest support.</a:t>
          </a:r>
          <a:endParaRPr lang="en-US" b="1" dirty="0">
            <a:solidFill>
              <a:schemeClr val="bg1">
                <a:lumMod val="75000"/>
                <a:lumOff val="25000"/>
              </a:schemeClr>
            </a:solidFill>
          </a:endParaRPr>
        </a:p>
      </dgm:t>
    </dgm:pt>
    <dgm:pt modelId="{FEE755E9-6E24-443A-9F89-EBB12CA72960}" type="sibTrans" cxnId="{A90DCD7B-E442-4170-8208-F73487BB7BFA}">
      <dgm:prSet/>
      <dgm:spPr/>
      <dgm:t>
        <a:bodyPr/>
        <a:lstStyle/>
        <a:p>
          <a:endParaRPr lang="en-US"/>
        </a:p>
      </dgm:t>
    </dgm:pt>
    <dgm:pt modelId="{29F34B83-B022-4C26-80A1-BCCB5A518FBA}" type="parTrans" cxnId="{A90DCD7B-E442-4170-8208-F73487BB7BFA}">
      <dgm:prSet/>
      <dgm:spPr/>
      <dgm:t>
        <a:bodyPr/>
        <a:lstStyle/>
        <a:p>
          <a:endParaRPr lang="en-US"/>
        </a:p>
      </dgm:t>
    </dgm:pt>
    <dgm:pt modelId="{B93C77E6-8A4D-4174-A280-9AEC4C5356A8}">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Moreover the arrow points to the direction of a possible basket rule. </a:t>
          </a:r>
          <a:endParaRPr lang="en-US" b="1" dirty="0">
            <a:solidFill>
              <a:schemeClr val="bg1">
                <a:lumMod val="75000"/>
                <a:lumOff val="25000"/>
              </a:schemeClr>
            </a:solidFill>
          </a:endParaRPr>
        </a:p>
      </dgm:t>
    </dgm:pt>
    <dgm:pt modelId="{0B93AED6-0C0D-486C-AC2A-A6DED9E3A35A}" type="sibTrans" cxnId="{9418733D-C040-49B1-8417-4744700CE737}">
      <dgm:prSet/>
      <dgm:spPr/>
      <dgm:t>
        <a:bodyPr/>
        <a:lstStyle/>
        <a:p>
          <a:endParaRPr lang="en-US"/>
        </a:p>
      </dgm:t>
    </dgm:pt>
    <dgm:pt modelId="{7024045C-C2E7-4787-8FC6-311E075C3D32}" type="parTrans" cxnId="{9418733D-C040-49B1-8417-4744700CE737}">
      <dgm:prSet/>
      <dgm:spPr/>
      <dgm:t>
        <a:bodyPr/>
        <a:lstStyle/>
        <a:p>
          <a:endParaRPr lang="en-US"/>
        </a:p>
      </dgm:t>
    </dgm:pt>
    <dgm:pt modelId="{8C660DE1-CA0F-476C-9290-E76394690F2F}">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The bigger the circle the more probable is the client to buy two of those items. </a:t>
          </a:r>
          <a:endParaRPr lang="en-US" b="1" dirty="0">
            <a:solidFill>
              <a:schemeClr val="bg1">
                <a:lumMod val="75000"/>
                <a:lumOff val="25000"/>
              </a:schemeClr>
            </a:solidFill>
          </a:endParaRPr>
        </a:p>
      </dgm:t>
    </dgm:pt>
    <dgm:pt modelId="{1934FF4D-39C2-4B5A-8E82-F54B4111B73D}" type="sibTrans" cxnId="{AC8757CF-F7BA-479C-8571-DB8BF705D88E}">
      <dgm:prSet/>
      <dgm:spPr/>
      <dgm:t>
        <a:bodyPr/>
        <a:lstStyle/>
        <a:p>
          <a:endParaRPr lang="en-US"/>
        </a:p>
      </dgm:t>
    </dgm:pt>
    <dgm:pt modelId="{A5D78AC3-AFB5-4A4A-8808-B560A1670925}" type="parTrans" cxnId="{AC8757CF-F7BA-479C-8571-DB8BF705D88E}">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05D4B5C0-7EBE-4000-A289-414643BC9EE2}" type="pres">
      <dgm:prSet presAssocID="{7C04196F-E585-42D9-BFB2-F3AD12189CFB}" presName="parentText" presStyleLbl="node1" presStyleIdx="0" presStyleCnt="5" custScaleY="44811" custLinFactNeighborX="178" custLinFactNeighborY="65678">
        <dgm:presLayoutVars>
          <dgm:chMax val="0"/>
          <dgm:bulletEnabled val="1"/>
        </dgm:presLayoutVars>
      </dgm:prSet>
      <dgm:spPr/>
      <dgm:t>
        <a:bodyPr/>
        <a:lstStyle/>
        <a:p>
          <a:endParaRPr lang="en-US"/>
        </a:p>
      </dgm:t>
    </dgm:pt>
    <dgm:pt modelId="{04EA7C5C-298A-4240-B0B8-3BD35D7C271C}" type="pres">
      <dgm:prSet presAssocID="{46931C2A-8F8D-4BE5-9C3A-EC0E6DA83399}" presName="spacer" presStyleCnt="0"/>
      <dgm:spPr/>
    </dgm:pt>
    <dgm:pt modelId="{E1BA3482-A7AF-4602-8013-4E8C37626667}" type="pres">
      <dgm:prSet presAssocID="{8C660DE1-CA0F-476C-9290-E76394690F2F}" presName="parentText" presStyleLbl="node1" presStyleIdx="1" presStyleCnt="5" custScaleY="44014" custLinFactNeighborX="178" custLinFactNeighborY="36280">
        <dgm:presLayoutVars>
          <dgm:chMax val="0"/>
          <dgm:bulletEnabled val="1"/>
        </dgm:presLayoutVars>
      </dgm:prSet>
      <dgm:spPr/>
      <dgm:t>
        <a:bodyPr/>
        <a:lstStyle/>
        <a:p>
          <a:endParaRPr lang="en-US"/>
        </a:p>
      </dgm:t>
    </dgm:pt>
    <dgm:pt modelId="{B5B9E578-2844-43F0-A72E-B17BBAA0072C}" type="pres">
      <dgm:prSet presAssocID="{1934FF4D-39C2-4B5A-8E82-F54B4111B73D}" presName="spacer" presStyleCnt="0"/>
      <dgm:spPr/>
    </dgm:pt>
    <dgm:pt modelId="{A5D8740D-BD58-4B23-AA28-EBAF7984CA72}" type="pres">
      <dgm:prSet presAssocID="{B93C77E6-8A4D-4174-A280-9AEC4C5356A8}" presName="parentText" presStyleLbl="node1" presStyleIdx="2" presStyleCnt="5" custScaleY="38665">
        <dgm:presLayoutVars>
          <dgm:chMax val="0"/>
          <dgm:bulletEnabled val="1"/>
        </dgm:presLayoutVars>
      </dgm:prSet>
      <dgm:spPr/>
      <dgm:t>
        <a:bodyPr/>
        <a:lstStyle/>
        <a:p>
          <a:endParaRPr lang="en-US"/>
        </a:p>
      </dgm:t>
    </dgm:pt>
    <dgm:pt modelId="{2C6BF5AB-10F4-4CE9-BAEB-FA1C2C210DC2}" type="pres">
      <dgm:prSet presAssocID="{0B93AED6-0C0D-486C-AC2A-A6DED9E3A35A}" presName="spacer" presStyleCnt="0"/>
      <dgm:spPr/>
    </dgm:pt>
    <dgm:pt modelId="{B9C89364-4252-4B81-ACA5-E2ECBD91DD74}" type="pres">
      <dgm:prSet presAssocID="{FDBF9071-ED76-4E79-B259-CEC607D97281}" presName="parentText" presStyleLbl="node1" presStyleIdx="3" presStyleCnt="5" custScaleY="40590">
        <dgm:presLayoutVars>
          <dgm:chMax val="0"/>
          <dgm:bulletEnabled val="1"/>
        </dgm:presLayoutVars>
      </dgm:prSet>
      <dgm:spPr/>
      <dgm:t>
        <a:bodyPr/>
        <a:lstStyle/>
        <a:p>
          <a:endParaRPr lang="en-US"/>
        </a:p>
      </dgm:t>
    </dgm:pt>
    <dgm:pt modelId="{AD9374FC-A138-43B5-8EC7-527A4114EF87}" type="pres">
      <dgm:prSet presAssocID="{FEE755E9-6E24-443A-9F89-EBB12CA72960}" presName="spacer" presStyleCnt="0"/>
      <dgm:spPr/>
    </dgm:pt>
    <dgm:pt modelId="{F8938596-A652-43BE-BE77-520DAB1B09F6}" type="pres">
      <dgm:prSet presAssocID="{D6453B51-D1E0-4E8D-9D98-3D84697A4CDB}" presName="parentText" presStyleLbl="node1" presStyleIdx="4" presStyleCnt="5" custScaleY="22156">
        <dgm:presLayoutVars>
          <dgm:chMax val="0"/>
          <dgm:bulletEnabled val="1"/>
        </dgm:presLayoutVars>
      </dgm:prSet>
      <dgm:spPr/>
      <dgm:t>
        <a:bodyPr/>
        <a:lstStyle/>
        <a:p>
          <a:endParaRPr lang="en-US"/>
        </a:p>
      </dgm:t>
    </dgm:pt>
  </dgm:ptLst>
  <dgm:cxnLst>
    <dgm:cxn modelId="{9418733D-C040-49B1-8417-4744700CE737}" srcId="{4F10CD44-2F8C-4FB2-8775-0011E65F3161}" destId="{B93C77E6-8A4D-4174-A280-9AEC4C5356A8}" srcOrd="2" destOrd="0" parTransId="{7024045C-C2E7-4787-8FC6-311E075C3D32}" sibTransId="{0B93AED6-0C0D-486C-AC2A-A6DED9E3A35A}"/>
    <dgm:cxn modelId="{2F626F60-62AD-4D03-AD16-37C549492968}" type="presOf" srcId="{7C04196F-E585-42D9-BFB2-F3AD12189CFB}" destId="{05D4B5C0-7EBE-4000-A289-414643BC9EE2}" srcOrd="0" destOrd="0" presId="urn:microsoft.com/office/officeart/2005/8/layout/vList2"/>
    <dgm:cxn modelId="{AC8757CF-F7BA-479C-8571-DB8BF705D88E}" srcId="{4F10CD44-2F8C-4FB2-8775-0011E65F3161}" destId="{8C660DE1-CA0F-476C-9290-E76394690F2F}" srcOrd="1" destOrd="0" parTransId="{A5D78AC3-AFB5-4A4A-8808-B560A1670925}" sibTransId="{1934FF4D-39C2-4B5A-8E82-F54B4111B73D}"/>
    <dgm:cxn modelId="{57F9C7FF-A296-4528-8E95-321E87688FBD}" srcId="{4F10CD44-2F8C-4FB2-8775-0011E65F3161}" destId="{D6453B51-D1E0-4E8D-9D98-3D84697A4CDB}" srcOrd="4" destOrd="0" parTransId="{B713DEC2-AF9F-4FC2-831D-30D03CA7DC85}" sibTransId="{9BAC0CCE-5F71-493B-A09E-BD1A723F0D5E}"/>
    <dgm:cxn modelId="{39E3229A-6BC4-42BB-B6E5-9E9207750409}" type="presOf" srcId="{FDBF9071-ED76-4E79-B259-CEC607D97281}" destId="{B9C89364-4252-4B81-ACA5-E2ECBD91DD74}" srcOrd="0" destOrd="0" presId="urn:microsoft.com/office/officeart/2005/8/layout/vList2"/>
    <dgm:cxn modelId="{B3690E8E-CC65-4859-AE54-63FCD1E3C190}" type="presOf" srcId="{4F10CD44-2F8C-4FB2-8775-0011E65F3161}" destId="{620534FF-DD89-46BB-B6C6-18578AB529E1}" srcOrd="0" destOrd="0" presId="urn:microsoft.com/office/officeart/2005/8/layout/vList2"/>
    <dgm:cxn modelId="{7DA2871A-53CA-464E-9139-8110468F6F37}" type="presOf" srcId="{B93C77E6-8A4D-4174-A280-9AEC4C5356A8}" destId="{A5D8740D-BD58-4B23-AA28-EBAF7984CA72}" srcOrd="0" destOrd="0" presId="urn:microsoft.com/office/officeart/2005/8/layout/vList2"/>
    <dgm:cxn modelId="{667B633F-102B-40BA-9141-0A7613234719}" srcId="{4F10CD44-2F8C-4FB2-8775-0011E65F3161}" destId="{7C04196F-E585-42D9-BFB2-F3AD12189CFB}" srcOrd="0" destOrd="0" parTransId="{2DC077E6-0EDD-4043-AC98-5F8369B07D26}" sibTransId="{46931C2A-8F8D-4BE5-9C3A-EC0E6DA83399}"/>
    <dgm:cxn modelId="{75ED0E3B-E813-4374-BDEC-FD7864BA56E5}" type="presOf" srcId="{D6453B51-D1E0-4E8D-9D98-3D84697A4CDB}" destId="{F8938596-A652-43BE-BE77-520DAB1B09F6}" srcOrd="0" destOrd="0" presId="urn:microsoft.com/office/officeart/2005/8/layout/vList2"/>
    <dgm:cxn modelId="{A90DCD7B-E442-4170-8208-F73487BB7BFA}" srcId="{4F10CD44-2F8C-4FB2-8775-0011E65F3161}" destId="{FDBF9071-ED76-4E79-B259-CEC607D97281}" srcOrd="3" destOrd="0" parTransId="{29F34B83-B022-4C26-80A1-BCCB5A518FBA}" sibTransId="{FEE755E9-6E24-443A-9F89-EBB12CA72960}"/>
    <dgm:cxn modelId="{7E48DF5E-3C29-40FD-9AE2-36AFD339081C}" type="presOf" srcId="{8C660DE1-CA0F-476C-9290-E76394690F2F}" destId="{E1BA3482-A7AF-4602-8013-4E8C37626667}" srcOrd="0" destOrd="0" presId="urn:microsoft.com/office/officeart/2005/8/layout/vList2"/>
    <dgm:cxn modelId="{3FB0A9A0-93E1-4BEB-AF86-0953303FFCBA}" type="presParOf" srcId="{620534FF-DD89-46BB-B6C6-18578AB529E1}" destId="{05D4B5C0-7EBE-4000-A289-414643BC9EE2}" srcOrd="0" destOrd="0" presId="urn:microsoft.com/office/officeart/2005/8/layout/vList2"/>
    <dgm:cxn modelId="{4CC5AEEA-2D2D-4F69-8CEE-BF05853D5924}" type="presParOf" srcId="{620534FF-DD89-46BB-B6C6-18578AB529E1}" destId="{04EA7C5C-298A-4240-B0B8-3BD35D7C271C}" srcOrd="1" destOrd="0" presId="urn:microsoft.com/office/officeart/2005/8/layout/vList2"/>
    <dgm:cxn modelId="{E2982F32-ECA2-4A8D-BFC5-02F4860585F6}" type="presParOf" srcId="{620534FF-DD89-46BB-B6C6-18578AB529E1}" destId="{E1BA3482-A7AF-4602-8013-4E8C37626667}" srcOrd="2" destOrd="0" presId="urn:microsoft.com/office/officeart/2005/8/layout/vList2"/>
    <dgm:cxn modelId="{86D0908D-F000-4135-AE8D-482C548A7AC8}" type="presParOf" srcId="{620534FF-DD89-46BB-B6C6-18578AB529E1}" destId="{B5B9E578-2844-43F0-A72E-B17BBAA0072C}" srcOrd="3" destOrd="0" presId="urn:microsoft.com/office/officeart/2005/8/layout/vList2"/>
    <dgm:cxn modelId="{F1406C3F-F286-4C64-95A4-57FF7350E1E6}" type="presParOf" srcId="{620534FF-DD89-46BB-B6C6-18578AB529E1}" destId="{A5D8740D-BD58-4B23-AA28-EBAF7984CA72}" srcOrd="4" destOrd="0" presId="urn:microsoft.com/office/officeart/2005/8/layout/vList2"/>
    <dgm:cxn modelId="{9E3F5891-3F93-44EE-983C-87B3807D7C0F}" type="presParOf" srcId="{620534FF-DD89-46BB-B6C6-18578AB529E1}" destId="{2C6BF5AB-10F4-4CE9-BAEB-FA1C2C210DC2}" srcOrd="5" destOrd="0" presId="urn:microsoft.com/office/officeart/2005/8/layout/vList2"/>
    <dgm:cxn modelId="{4A4541A3-A759-4C2E-9873-C941E661D60B}" type="presParOf" srcId="{620534FF-DD89-46BB-B6C6-18578AB529E1}" destId="{B9C89364-4252-4B81-ACA5-E2ECBD91DD74}" srcOrd="6" destOrd="0" presId="urn:microsoft.com/office/officeart/2005/8/layout/vList2"/>
    <dgm:cxn modelId="{8A86E6BC-B539-4767-9D90-3A6B6E19DEFC}" type="presParOf" srcId="{620534FF-DD89-46BB-B6C6-18578AB529E1}" destId="{AD9374FC-A138-43B5-8EC7-527A4114EF87}" srcOrd="7" destOrd="0" presId="urn:microsoft.com/office/officeart/2005/8/layout/vList2"/>
    <dgm:cxn modelId="{452B693B-87CB-4066-8C3B-E733B0A93071}" type="presParOf" srcId="{620534FF-DD89-46BB-B6C6-18578AB529E1}" destId="{F8938596-A652-43BE-BE77-520DAB1B09F6}" srcOrd="8"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8186BE6-C041-45FB-A83A-A8ED52DC08DA}"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US"/>
        </a:p>
      </dgm:t>
    </dgm:pt>
    <dgm:pt modelId="{A67CD88A-4E47-4976-9367-7180EB358AB1}">
      <dgm:prSet/>
      <dgm:spPr/>
      <dgm:t>
        <a:bodyPr/>
        <a:lstStyle/>
        <a:p>
          <a:r>
            <a:rPr lang="en-US" dirty="0"/>
            <a:t>Analysis was aimed to see what makes people buy milk (what products to be exact). </a:t>
          </a:r>
        </a:p>
      </dgm:t>
    </dgm:pt>
    <dgm:pt modelId="{069E57DF-EECC-4F9E-92D6-8D2946BF6687}" type="parTrans" cxnId="{16682D55-5479-4029-85BB-EE0747ABAC08}">
      <dgm:prSet/>
      <dgm:spPr/>
      <dgm:t>
        <a:bodyPr/>
        <a:lstStyle/>
        <a:p>
          <a:endParaRPr lang="en-US"/>
        </a:p>
      </dgm:t>
    </dgm:pt>
    <dgm:pt modelId="{7FF951F8-E772-4F1E-B32C-DD8533CAB4AC}" type="sibTrans" cxnId="{16682D55-5479-4029-85BB-EE0747ABAC08}">
      <dgm:prSet/>
      <dgm:spPr/>
      <dgm:t>
        <a:bodyPr/>
        <a:lstStyle/>
        <a:p>
          <a:endParaRPr lang="en-US"/>
        </a:p>
      </dgm:t>
    </dgm:pt>
    <dgm:pt modelId="{9BABAA8D-8F52-4E0B-A2A9-9E985D0D8B98}">
      <dgm:prSet/>
      <dgm:spPr/>
      <dgm:t>
        <a:bodyPr/>
        <a:lstStyle/>
        <a:p>
          <a:r>
            <a:rPr lang="en-US" dirty="0" smtClean="0"/>
            <a:t>To </a:t>
          </a:r>
          <a:r>
            <a:rPr lang="en-US" dirty="0"/>
            <a:t>do se we should choose subset of rules that has whole milk (or soda) in right hand side of a rule. </a:t>
          </a:r>
        </a:p>
      </dgm:t>
    </dgm:pt>
    <dgm:pt modelId="{82A2D66D-95CC-4C17-9BBD-DB61BA46678A}" type="parTrans" cxnId="{76F69852-6D9A-47DC-AEA9-A650550970F8}">
      <dgm:prSet/>
      <dgm:spPr/>
      <dgm:t>
        <a:bodyPr/>
        <a:lstStyle/>
        <a:p>
          <a:endParaRPr lang="en-US"/>
        </a:p>
      </dgm:t>
    </dgm:pt>
    <dgm:pt modelId="{F995F974-162B-47D9-9639-A3560CBF8798}" type="sibTrans" cxnId="{76F69852-6D9A-47DC-AEA9-A650550970F8}">
      <dgm:prSet/>
      <dgm:spPr/>
      <dgm:t>
        <a:bodyPr/>
        <a:lstStyle/>
        <a:p>
          <a:endParaRPr lang="en-US"/>
        </a:p>
      </dgm:t>
    </dgm:pt>
    <dgm:pt modelId="{01970655-A8B5-4579-B5BB-F6DC906A30D4}">
      <dgm:prSet/>
      <dgm:spPr/>
      <dgm:t>
        <a:bodyPr/>
        <a:lstStyle/>
        <a:p>
          <a:r>
            <a:rPr lang="en-US" dirty="0" smtClean="0"/>
            <a:t>It </a:t>
          </a:r>
          <a:r>
            <a:rPr lang="en-US" dirty="0"/>
            <a:t>turns out that most popular baskets are curd, yoghurt or fruits and vegetables. </a:t>
          </a:r>
        </a:p>
      </dgm:t>
    </dgm:pt>
    <dgm:pt modelId="{AEA79E1C-1882-4427-AB04-23807D0F4D78}" type="parTrans" cxnId="{15FC9722-D126-40AA-9A77-29715CAFBDF8}">
      <dgm:prSet/>
      <dgm:spPr/>
      <dgm:t>
        <a:bodyPr/>
        <a:lstStyle/>
        <a:p>
          <a:endParaRPr lang="en-US"/>
        </a:p>
      </dgm:t>
    </dgm:pt>
    <dgm:pt modelId="{D840D180-E32C-4215-BF79-9AC718CCBA7F}" type="sibTrans" cxnId="{15FC9722-D126-40AA-9A77-29715CAFBDF8}">
      <dgm:prSet/>
      <dgm:spPr/>
      <dgm:t>
        <a:bodyPr/>
        <a:lstStyle/>
        <a:p>
          <a:endParaRPr lang="en-US"/>
        </a:p>
      </dgm:t>
    </dgm:pt>
    <dgm:pt modelId="{71033320-8700-4F8F-B7D8-C553B0E9D69B}">
      <dgm:prSet/>
      <dgm:spPr/>
      <dgm:t>
        <a:bodyPr/>
        <a:lstStyle/>
        <a:p>
          <a:r>
            <a:rPr lang="en-US" dirty="0" smtClean="0"/>
            <a:t>Seems </a:t>
          </a:r>
          <a:r>
            <a:rPr lang="en-US" dirty="0"/>
            <a:t>like the most popular one-week ahead groceries we do. </a:t>
          </a:r>
        </a:p>
      </dgm:t>
    </dgm:pt>
    <dgm:pt modelId="{BA3468DB-5503-46BA-96D4-AF67B025FBCE}" type="parTrans" cxnId="{C4E47B1E-00E1-4EDB-906A-5790E76E75E9}">
      <dgm:prSet/>
      <dgm:spPr/>
      <dgm:t>
        <a:bodyPr/>
        <a:lstStyle/>
        <a:p>
          <a:endParaRPr lang="en-US"/>
        </a:p>
      </dgm:t>
    </dgm:pt>
    <dgm:pt modelId="{A99B230D-EBFA-4E35-9174-E17A9F63D685}" type="sibTrans" cxnId="{C4E47B1E-00E1-4EDB-906A-5790E76E75E9}">
      <dgm:prSet/>
      <dgm:spPr/>
      <dgm:t>
        <a:bodyPr/>
        <a:lstStyle/>
        <a:p>
          <a:endParaRPr lang="en-US"/>
        </a:p>
      </dgm:t>
    </dgm:pt>
    <dgm:pt modelId="{ADDF60CC-E04C-4426-B2BA-3F896B73C523}">
      <dgm:prSet/>
      <dgm:spPr/>
      <dgm:t>
        <a:bodyPr/>
        <a:lstStyle/>
        <a:p>
          <a:r>
            <a:rPr lang="en-US" dirty="0" smtClean="0"/>
            <a:t>On </a:t>
          </a:r>
          <a:r>
            <a:rPr lang="en-US" dirty="0"/>
            <a:t>the other hand it seems that soda is mostly bought with either sweets (chocolate) or with beverages/meat. </a:t>
          </a:r>
        </a:p>
      </dgm:t>
    </dgm:pt>
    <dgm:pt modelId="{2814F622-00FB-4B6A-9261-C1004CD55FF7}" type="parTrans" cxnId="{692308BE-AC5B-4F97-834E-F8FBE1C30774}">
      <dgm:prSet/>
      <dgm:spPr/>
      <dgm:t>
        <a:bodyPr/>
        <a:lstStyle/>
        <a:p>
          <a:endParaRPr lang="en-US"/>
        </a:p>
      </dgm:t>
    </dgm:pt>
    <dgm:pt modelId="{BF6E44C8-958A-4856-B759-09AFCC57D24B}" type="sibTrans" cxnId="{692308BE-AC5B-4F97-834E-F8FBE1C30774}">
      <dgm:prSet/>
      <dgm:spPr/>
      <dgm:t>
        <a:bodyPr/>
        <a:lstStyle/>
        <a:p>
          <a:endParaRPr lang="en-US"/>
        </a:p>
      </dgm:t>
    </dgm:pt>
    <dgm:pt modelId="{06BC2C0A-1389-411D-BA30-CBA985CD2789}">
      <dgm:prSet/>
      <dgm:spPr/>
      <dgm:t>
        <a:bodyPr/>
        <a:lstStyle/>
        <a:p>
          <a:r>
            <a:rPr lang="en-US" dirty="0" smtClean="0"/>
            <a:t> </a:t>
          </a:r>
          <a:r>
            <a:rPr lang="en-US" dirty="0"/>
            <a:t>Most of the rules are significant (Fisher’s exact test) apart from some of the least confident rules of milk buying. </a:t>
          </a:r>
        </a:p>
      </dgm:t>
    </dgm:pt>
    <dgm:pt modelId="{1BA7BF03-4E03-4297-9D1D-8A46377366E4}" type="parTrans" cxnId="{6B369363-835D-4D2C-BE59-DBBF86A23F7F}">
      <dgm:prSet/>
      <dgm:spPr/>
      <dgm:t>
        <a:bodyPr/>
        <a:lstStyle/>
        <a:p>
          <a:endParaRPr lang="en-US"/>
        </a:p>
      </dgm:t>
    </dgm:pt>
    <dgm:pt modelId="{2C5D736B-FE70-441E-AC4C-7368BBC51ECD}" type="sibTrans" cxnId="{6B369363-835D-4D2C-BE59-DBBF86A23F7F}">
      <dgm:prSet/>
      <dgm:spPr/>
      <dgm:t>
        <a:bodyPr/>
        <a:lstStyle/>
        <a:p>
          <a:endParaRPr lang="en-US"/>
        </a:p>
      </dgm:t>
    </dgm:pt>
    <dgm:pt modelId="{7B241622-6DB8-4DC8-83D0-BBB277711964}">
      <dgm:prSet/>
      <dgm:spPr/>
      <dgm:t>
        <a:bodyPr/>
        <a:lstStyle/>
        <a:p>
          <a:r>
            <a:rPr lang="en-US" dirty="0" smtClean="0"/>
            <a:t>We </a:t>
          </a:r>
          <a:r>
            <a:rPr lang="en-US" dirty="0"/>
            <a:t>can also see on the scatter plot of rules for milk that the higher the confidence the higher lift, which was not observed before. It also occurs on Coke rules plot, but is not that visible.</a:t>
          </a:r>
        </a:p>
      </dgm:t>
    </dgm:pt>
    <dgm:pt modelId="{302D8F10-FBD0-41A8-9FD1-9F54D7D572D6}" type="parTrans" cxnId="{27E30149-7937-4775-8425-944FCE5EBF28}">
      <dgm:prSet/>
      <dgm:spPr/>
      <dgm:t>
        <a:bodyPr/>
        <a:lstStyle/>
        <a:p>
          <a:endParaRPr lang="en-US"/>
        </a:p>
      </dgm:t>
    </dgm:pt>
    <dgm:pt modelId="{6AC9FBDD-39BD-4EA7-9FB5-02E79CA8A3D0}" type="sibTrans" cxnId="{27E30149-7937-4775-8425-944FCE5EBF28}">
      <dgm:prSet/>
      <dgm:spPr/>
      <dgm:t>
        <a:bodyPr/>
        <a:lstStyle/>
        <a:p>
          <a:endParaRPr lang="en-US"/>
        </a:p>
      </dgm:t>
    </dgm:pt>
    <dgm:pt modelId="{0786076C-3096-42A1-B8BA-89FE91030D3B}" type="pres">
      <dgm:prSet presAssocID="{48186BE6-C041-45FB-A83A-A8ED52DC08DA}" presName="linear" presStyleCnt="0">
        <dgm:presLayoutVars>
          <dgm:animLvl val="lvl"/>
          <dgm:resizeHandles val="exact"/>
        </dgm:presLayoutVars>
      </dgm:prSet>
      <dgm:spPr/>
      <dgm:t>
        <a:bodyPr/>
        <a:lstStyle/>
        <a:p>
          <a:endParaRPr lang="en-US"/>
        </a:p>
      </dgm:t>
    </dgm:pt>
    <dgm:pt modelId="{96550DF2-E9F7-4E65-9299-57DD24097508}" type="pres">
      <dgm:prSet presAssocID="{A67CD88A-4E47-4976-9367-7180EB358AB1}" presName="parentText" presStyleLbl="node1" presStyleIdx="0" presStyleCnt="7">
        <dgm:presLayoutVars>
          <dgm:chMax val="0"/>
          <dgm:bulletEnabled val="1"/>
        </dgm:presLayoutVars>
      </dgm:prSet>
      <dgm:spPr/>
      <dgm:t>
        <a:bodyPr/>
        <a:lstStyle/>
        <a:p>
          <a:endParaRPr lang="en-US"/>
        </a:p>
      </dgm:t>
    </dgm:pt>
    <dgm:pt modelId="{D27F5D31-F8BE-4B15-B93F-137490017DE7}" type="pres">
      <dgm:prSet presAssocID="{7FF951F8-E772-4F1E-B32C-DD8533CAB4AC}" presName="spacer" presStyleCnt="0"/>
      <dgm:spPr/>
      <dgm:t>
        <a:bodyPr/>
        <a:lstStyle/>
        <a:p>
          <a:endParaRPr lang="en-US"/>
        </a:p>
      </dgm:t>
    </dgm:pt>
    <dgm:pt modelId="{F5DF0C81-85DA-4AEF-90A7-354AD2DCB71C}" type="pres">
      <dgm:prSet presAssocID="{9BABAA8D-8F52-4E0B-A2A9-9E985D0D8B98}" presName="parentText" presStyleLbl="node1" presStyleIdx="1" presStyleCnt="7">
        <dgm:presLayoutVars>
          <dgm:chMax val="0"/>
          <dgm:bulletEnabled val="1"/>
        </dgm:presLayoutVars>
      </dgm:prSet>
      <dgm:spPr/>
      <dgm:t>
        <a:bodyPr/>
        <a:lstStyle/>
        <a:p>
          <a:endParaRPr lang="en-US"/>
        </a:p>
      </dgm:t>
    </dgm:pt>
    <dgm:pt modelId="{913FE0C3-2C7C-4BFC-A1AF-250691CF20C8}" type="pres">
      <dgm:prSet presAssocID="{F995F974-162B-47D9-9639-A3560CBF8798}" presName="spacer" presStyleCnt="0"/>
      <dgm:spPr/>
      <dgm:t>
        <a:bodyPr/>
        <a:lstStyle/>
        <a:p>
          <a:endParaRPr lang="en-US"/>
        </a:p>
      </dgm:t>
    </dgm:pt>
    <dgm:pt modelId="{6111D789-5000-4E33-8527-D1901553DF64}" type="pres">
      <dgm:prSet presAssocID="{01970655-A8B5-4579-B5BB-F6DC906A30D4}" presName="parentText" presStyleLbl="node1" presStyleIdx="2" presStyleCnt="7">
        <dgm:presLayoutVars>
          <dgm:chMax val="0"/>
          <dgm:bulletEnabled val="1"/>
        </dgm:presLayoutVars>
      </dgm:prSet>
      <dgm:spPr/>
      <dgm:t>
        <a:bodyPr/>
        <a:lstStyle/>
        <a:p>
          <a:endParaRPr lang="en-US"/>
        </a:p>
      </dgm:t>
    </dgm:pt>
    <dgm:pt modelId="{E7004DA9-5663-466F-9C76-D6BD49C4E65E}" type="pres">
      <dgm:prSet presAssocID="{D840D180-E32C-4215-BF79-9AC718CCBA7F}" presName="spacer" presStyleCnt="0"/>
      <dgm:spPr/>
      <dgm:t>
        <a:bodyPr/>
        <a:lstStyle/>
        <a:p>
          <a:endParaRPr lang="en-US"/>
        </a:p>
      </dgm:t>
    </dgm:pt>
    <dgm:pt modelId="{FFA408D8-BEBC-40C6-B86E-523F335886B5}" type="pres">
      <dgm:prSet presAssocID="{71033320-8700-4F8F-B7D8-C553B0E9D69B}" presName="parentText" presStyleLbl="node1" presStyleIdx="3" presStyleCnt="7">
        <dgm:presLayoutVars>
          <dgm:chMax val="0"/>
          <dgm:bulletEnabled val="1"/>
        </dgm:presLayoutVars>
      </dgm:prSet>
      <dgm:spPr/>
      <dgm:t>
        <a:bodyPr/>
        <a:lstStyle/>
        <a:p>
          <a:endParaRPr lang="en-US"/>
        </a:p>
      </dgm:t>
    </dgm:pt>
    <dgm:pt modelId="{2986591D-A03A-4AE4-8CD1-C2DE9A4F4B08}" type="pres">
      <dgm:prSet presAssocID="{A99B230D-EBFA-4E35-9174-E17A9F63D685}" presName="spacer" presStyleCnt="0"/>
      <dgm:spPr/>
      <dgm:t>
        <a:bodyPr/>
        <a:lstStyle/>
        <a:p>
          <a:endParaRPr lang="en-US"/>
        </a:p>
      </dgm:t>
    </dgm:pt>
    <dgm:pt modelId="{295CCC18-E461-4698-87E2-0CC986E6FBBE}" type="pres">
      <dgm:prSet presAssocID="{ADDF60CC-E04C-4426-B2BA-3F896B73C523}" presName="parentText" presStyleLbl="node1" presStyleIdx="4" presStyleCnt="7">
        <dgm:presLayoutVars>
          <dgm:chMax val="0"/>
          <dgm:bulletEnabled val="1"/>
        </dgm:presLayoutVars>
      </dgm:prSet>
      <dgm:spPr/>
      <dgm:t>
        <a:bodyPr/>
        <a:lstStyle/>
        <a:p>
          <a:endParaRPr lang="en-US"/>
        </a:p>
      </dgm:t>
    </dgm:pt>
    <dgm:pt modelId="{3A566397-0D48-4303-9499-4E6E1C5E1092}" type="pres">
      <dgm:prSet presAssocID="{BF6E44C8-958A-4856-B759-09AFCC57D24B}" presName="spacer" presStyleCnt="0"/>
      <dgm:spPr/>
      <dgm:t>
        <a:bodyPr/>
        <a:lstStyle/>
        <a:p>
          <a:endParaRPr lang="en-US"/>
        </a:p>
      </dgm:t>
    </dgm:pt>
    <dgm:pt modelId="{10D4ACA2-8422-419B-99DB-F290D4390367}" type="pres">
      <dgm:prSet presAssocID="{06BC2C0A-1389-411D-BA30-CBA985CD2789}" presName="parentText" presStyleLbl="node1" presStyleIdx="5" presStyleCnt="7">
        <dgm:presLayoutVars>
          <dgm:chMax val="0"/>
          <dgm:bulletEnabled val="1"/>
        </dgm:presLayoutVars>
      </dgm:prSet>
      <dgm:spPr/>
      <dgm:t>
        <a:bodyPr/>
        <a:lstStyle/>
        <a:p>
          <a:endParaRPr lang="en-US"/>
        </a:p>
      </dgm:t>
    </dgm:pt>
    <dgm:pt modelId="{4B82BB7F-78A5-4BA4-B5D5-41E44EF6F78C}" type="pres">
      <dgm:prSet presAssocID="{2C5D736B-FE70-441E-AC4C-7368BBC51ECD}" presName="spacer" presStyleCnt="0"/>
      <dgm:spPr/>
      <dgm:t>
        <a:bodyPr/>
        <a:lstStyle/>
        <a:p>
          <a:endParaRPr lang="en-US"/>
        </a:p>
      </dgm:t>
    </dgm:pt>
    <dgm:pt modelId="{CFE1ECE1-1237-4CE3-9F1E-DC16040ADEAB}" type="pres">
      <dgm:prSet presAssocID="{7B241622-6DB8-4DC8-83D0-BBB277711964}" presName="parentText" presStyleLbl="node1" presStyleIdx="6" presStyleCnt="7">
        <dgm:presLayoutVars>
          <dgm:chMax val="0"/>
          <dgm:bulletEnabled val="1"/>
        </dgm:presLayoutVars>
      </dgm:prSet>
      <dgm:spPr/>
      <dgm:t>
        <a:bodyPr/>
        <a:lstStyle/>
        <a:p>
          <a:endParaRPr lang="en-US"/>
        </a:p>
      </dgm:t>
    </dgm:pt>
  </dgm:ptLst>
  <dgm:cxnLst>
    <dgm:cxn modelId="{16C73C1B-24E3-49C5-9E43-14A2FF7A63E0}" type="presOf" srcId="{7B241622-6DB8-4DC8-83D0-BBB277711964}" destId="{CFE1ECE1-1237-4CE3-9F1E-DC16040ADEAB}" srcOrd="0" destOrd="0" presId="urn:microsoft.com/office/officeart/2005/8/layout/vList2"/>
    <dgm:cxn modelId="{15FC9722-D126-40AA-9A77-29715CAFBDF8}" srcId="{48186BE6-C041-45FB-A83A-A8ED52DC08DA}" destId="{01970655-A8B5-4579-B5BB-F6DC906A30D4}" srcOrd="2" destOrd="0" parTransId="{AEA79E1C-1882-4427-AB04-23807D0F4D78}" sibTransId="{D840D180-E32C-4215-BF79-9AC718CCBA7F}"/>
    <dgm:cxn modelId="{0AB20C33-6394-421C-9D6C-0B04D8CB52D6}" type="presOf" srcId="{06BC2C0A-1389-411D-BA30-CBA985CD2789}" destId="{10D4ACA2-8422-419B-99DB-F290D4390367}" srcOrd="0" destOrd="0" presId="urn:microsoft.com/office/officeart/2005/8/layout/vList2"/>
    <dgm:cxn modelId="{16682D55-5479-4029-85BB-EE0747ABAC08}" srcId="{48186BE6-C041-45FB-A83A-A8ED52DC08DA}" destId="{A67CD88A-4E47-4976-9367-7180EB358AB1}" srcOrd="0" destOrd="0" parTransId="{069E57DF-EECC-4F9E-92D6-8D2946BF6687}" sibTransId="{7FF951F8-E772-4F1E-B32C-DD8533CAB4AC}"/>
    <dgm:cxn modelId="{8D0A1A2C-AE1C-4E84-A955-18B6CB06675D}" type="presOf" srcId="{A67CD88A-4E47-4976-9367-7180EB358AB1}" destId="{96550DF2-E9F7-4E65-9299-57DD24097508}" srcOrd="0" destOrd="0" presId="urn:microsoft.com/office/officeart/2005/8/layout/vList2"/>
    <dgm:cxn modelId="{27E30149-7937-4775-8425-944FCE5EBF28}" srcId="{48186BE6-C041-45FB-A83A-A8ED52DC08DA}" destId="{7B241622-6DB8-4DC8-83D0-BBB277711964}" srcOrd="6" destOrd="0" parTransId="{302D8F10-FBD0-41A8-9FD1-9F54D7D572D6}" sibTransId="{6AC9FBDD-39BD-4EA7-9FB5-02E79CA8A3D0}"/>
    <dgm:cxn modelId="{6B369363-835D-4D2C-BE59-DBBF86A23F7F}" srcId="{48186BE6-C041-45FB-A83A-A8ED52DC08DA}" destId="{06BC2C0A-1389-411D-BA30-CBA985CD2789}" srcOrd="5" destOrd="0" parTransId="{1BA7BF03-4E03-4297-9D1D-8A46377366E4}" sibTransId="{2C5D736B-FE70-441E-AC4C-7368BBC51ECD}"/>
    <dgm:cxn modelId="{5C5F694C-019F-4BF9-AC49-6C8296B729A1}" type="presOf" srcId="{48186BE6-C041-45FB-A83A-A8ED52DC08DA}" destId="{0786076C-3096-42A1-B8BA-89FE91030D3B}" srcOrd="0" destOrd="0" presId="urn:microsoft.com/office/officeart/2005/8/layout/vList2"/>
    <dgm:cxn modelId="{C4E47B1E-00E1-4EDB-906A-5790E76E75E9}" srcId="{48186BE6-C041-45FB-A83A-A8ED52DC08DA}" destId="{71033320-8700-4F8F-B7D8-C553B0E9D69B}" srcOrd="3" destOrd="0" parTransId="{BA3468DB-5503-46BA-96D4-AF67B025FBCE}" sibTransId="{A99B230D-EBFA-4E35-9174-E17A9F63D685}"/>
    <dgm:cxn modelId="{30DB96E3-6354-4A2C-BABB-E68EFDDEE666}" type="presOf" srcId="{9BABAA8D-8F52-4E0B-A2A9-9E985D0D8B98}" destId="{F5DF0C81-85DA-4AEF-90A7-354AD2DCB71C}" srcOrd="0" destOrd="0" presId="urn:microsoft.com/office/officeart/2005/8/layout/vList2"/>
    <dgm:cxn modelId="{76F69852-6D9A-47DC-AEA9-A650550970F8}" srcId="{48186BE6-C041-45FB-A83A-A8ED52DC08DA}" destId="{9BABAA8D-8F52-4E0B-A2A9-9E985D0D8B98}" srcOrd="1" destOrd="0" parTransId="{82A2D66D-95CC-4C17-9BBD-DB61BA46678A}" sibTransId="{F995F974-162B-47D9-9639-A3560CBF8798}"/>
    <dgm:cxn modelId="{692308BE-AC5B-4F97-834E-F8FBE1C30774}" srcId="{48186BE6-C041-45FB-A83A-A8ED52DC08DA}" destId="{ADDF60CC-E04C-4426-B2BA-3F896B73C523}" srcOrd="4" destOrd="0" parTransId="{2814F622-00FB-4B6A-9261-C1004CD55FF7}" sibTransId="{BF6E44C8-958A-4856-B759-09AFCC57D24B}"/>
    <dgm:cxn modelId="{F8007CF6-AF1B-450A-A7DB-D1C78BD07D3A}" type="presOf" srcId="{ADDF60CC-E04C-4426-B2BA-3F896B73C523}" destId="{295CCC18-E461-4698-87E2-0CC986E6FBBE}" srcOrd="0" destOrd="0" presId="urn:microsoft.com/office/officeart/2005/8/layout/vList2"/>
    <dgm:cxn modelId="{4399774B-940A-4BE4-BAA8-1F6B76DCE46E}" type="presOf" srcId="{71033320-8700-4F8F-B7D8-C553B0E9D69B}" destId="{FFA408D8-BEBC-40C6-B86E-523F335886B5}" srcOrd="0" destOrd="0" presId="urn:microsoft.com/office/officeart/2005/8/layout/vList2"/>
    <dgm:cxn modelId="{1AF2B31B-5A63-40D7-A157-555C9D615147}" type="presOf" srcId="{01970655-A8B5-4579-B5BB-F6DC906A30D4}" destId="{6111D789-5000-4E33-8527-D1901553DF64}" srcOrd="0" destOrd="0" presId="urn:microsoft.com/office/officeart/2005/8/layout/vList2"/>
    <dgm:cxn modelId="{FCE5EAA4-BFE3-4EA3-9C44-08F235D867F6}" type="presParOf" srcId="{0786076C-3096-42A1-B8BA-89FE91030D3B}" destId="{96550DF2-E9F7-4E65-9299-57DD24097508}" srcOrd="0" destOrd="0" presId="urn:microsoft.com/office/officeart/2005/8/layout/vList2"/>
    <dgm:cxn modelId="{21FCC1C0-4755-4AF5-AD59-C0DAE9DC4BB8}" type="presParOf" srcId="{0786076C-3096-42A1-B8BA-89FE91030D3B}" destId="{D27F5D31-F8BE-4B15-B93F-137490017DE7}" srcOrd="1" destOrd="0" presId="urn:microsoft.com/office/officeart/2005/8/layout/vList2"/>
    <dgm:cxn modelId="{981E8B69-4BD0-475F-ABD3-E7D0F5319B2A}" type="presParOf" srcId="{0786076C-3096-42A1-B8BA-89FE91030D3B}" destId="{F5DF0C81-85DA-4AEF-90A7-354AD2DCB71C}" srcOrd="2" destOrd="0" presId="urn:microsoft.com/office/officeart/2005/8/layout/vList2"/>
    <dgm:cxn modelId="{6B6206DC-AB54-45E2-BA0E-053884DA02EE}" type="presParOf" srcId="{0786076C-3096-42A1-B8BA-89FE91030D3B}" destId="{913FE0C3-2C7C-4BFC-A1AF-250691CF20C8}" srcOrd="3" destOrd="0" presId="urn:microsoft.com/office/officeart/2005/8/layout/vList2"/>
    <dgm:cxn modelId="{557733AB-44F6-4E03-8599-D81D252B38B6}" type="presParOf" srcId="{0786076C-3096-42A1-B8BA-89FE91030D3B}" destId="{6111D789-5000-4E33-8527-D1901553DF64}" srcOrd="4" destOrd="0" presId="urn:microsoft.com/office/officeart/2005/8/layout/vList2"/>
    <dgm:cxn modelId="{14AFE525-A384-42B1-9B42-65B92549F650}" type="presParOf" srcId="{0786076C-3096-42A1-B8BA-89FE91030D3B}" destId="{E7004DA9-5663-466F-9C76-D6BD49C4E65E}" srcOrd="5" destOrd="0" presId="urn:microsoft.com/office/officeart/2005/8/layout/vList2"/>
    <dgm:cxn modelId="{3A717A77-8189-4D33-9188-82D1AADF88C2}" type="presParOf" srcId="{0786076C-3096-42A1-B8BA-89FE91030D3B}" destId="{FFA408D8-BEBC-40C6-B86E-523F335886B5}" srcOrd="6" destOrd="0" presId="urn:microsoft.com/office/officeart/2005/8/layout/vList2"/>
    <dgm:cxn modelId="{056FEDAE-6D90-4FF0-952B-38842A538595}" type="presParOf" srcId="{0786076C-3096-42A1-B8BA-89FE91030D3B}" destId="{2986591D-A03A-4AE4-8CD1-C2DE9A4F4B08}" srcOrd="7" destOrd="0" presId="urn:microsoft.com/office/officeart/2005/8/layout/vList2"/>
    <dgm:cxn modelId="{39FB5C39-D08F-4507-AA05-FF71B7822FA7}" type="presParOf" srcId="{0786076C-3096-42A1-B8BA-89FE91030D3B}" destId="{295CCC18-E461-4698-87E2-0CC986E6FBBE}" srcOrd="8" destOrd="0" presId="urn:microsoft.com/office/officeart/2005/8/layout/vList2"/>
    <dgm:cxn modelId="{3082466F-0354-4B93-BEFB-D6CDD4209AA7}" type="presParOf" srcId="{0786076C-3096-42A1-B8BA-89FE91030D3B}" destId="{3A566397-0D48-4303-9499-4E6E1C5E1092}" srcOrd="9" destOrd="0" presId="urn:microsoft.com/office/officeart/2005/8/layout/vList2"/>
    <dgm:cxn modelId="{92719678-A460-460E-A0F6-E370B6F33539}" type="presParOf" srcId="{0786076C-3096-42A1-B8BA-89FE91030D3B}" destId="{10D4ACA2-8422-419B-99DB-F290D4390367}" srcOrd="10" destOrd="0" presId="urn:microsoft.com/office/officeart/2005/8/layout/vList2"/>
    <dgm:cxn modelId="{AA06D8CB-647A-4412-88D0-1E9CB432DB72}" type="presParOf" srcId="{0786076C-3096-42A1-B8BA-89FE91030D3B}" destId="{4B82BB7F-78A5-4BA4-B5D5-41E44EF6F78C}" srcOrd="11" destOrd="0" presId="urn:microsoft.com/office/officeart/2005/8/layout/vList2"/>
    <dgm:cxn modelId="{8AE38761-0D53-4375-9E51-8C7F7ADDFA51}" type="presParOf" srcId="{0786076C-3096-42A1-B8BA-89FE91030D3B}" destId="{CFE1ECE1-1237-4CE3-9F1E-DC16040ADEAB}"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EBB36BA-D844-44AE-8752-931576E86B6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Below analyses depend on choosing one product and checking which products it implies or by which products it is implied.</a:t>
          </a:r>
          <a:endParaRPr lang="en-US" b="1" dirty="0">
            <a:solidFill>
              <a:schemeClr val="bg1">
                <a:lumMod val="75000"/>
                <a:lumOff val="25000"/>
              </a:schemeClr>
            </a:solidFill>
          </a:endParaRPr>
        </a:p>
      </dgm:t>
    </dgm:pt>
    <dgm:pt modelId="{C8C233DA-7001-43E6-ACA1-EFD638F8927B}" type="parTrans" cxnId="{A9391D16-C49A-4FBC-861D-1FEF82E52BA1}">
      <dgm:prSet/>
      <dgm:spPr/>
      <dgm:t>
        <a:bodyPr/>
        <a:lstStyle/>
        <a:p>
          <a:endParaRPr lang="en-US"/>
        </a:p>
      </dgm:t>
    </dgm:pt>
    <dgm:pt modelId="{7F889058-630D-4C28-9244-B5B431526E2B}" type="sibTrans" cxnId="{A9391D16-C49A-4FBC-861D-1FEF82E52BA1}">
      <dgm:prSet/>
      <dgm:spPr/>
      <dgm:t>
        <a:bodyPr/>
        <a:lstStyle/>
        <a:p>
          <a:endParaRPr lang="en-US"/>
        </a:p>
      </dgm:t>
    </dgm:pt>
    <dgm:pt modelId="{B9744113-9BFC-4EFB-A355-562E44A88974}">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left hand side we have meat and we can see that if a customer buys beef  or chicken we are 3.04 times  2.32 times confident respectively that he will buy root vegetables. We can draw such similar inferences such as that on the l.h.s. customer always buys meat as an item.</a:t>
          </a:r>
          <a:endParaRPr lang="en-US" b="1" dirty="0">
            <a:solidFill>
              <a:schemeClr val="bg1">
                <a:lumMod val="75000"/>
                <a:lumOff val="25000"/>
              </a:schemeClr>
            </a:solidFill>
          </a:endParaRPr>
        </a:p>
      </dgm:t>
    </dgm:pt>
    <dgm:pt modelId="{0808F696-E642-427D-BA63-EA4E300CCBA8}" type="parTrans" cxnId="{ADFE9D90-BD05-4579-8942-DDE7C2B26408}">
      <dgm:prSet/>
      <dgm:spPr/>
      <dgm:t>
        <a:bodyPr/>
        <a:lstStyle/>
        <a:p>
          <a:endParaRPr lang="en-US"/>
        </a:p>
      </dgm:t>
    </dgm:pt>
    <dgm:pt modelId="{77653A96-5D4F-4839-B2C1-8CDA4CD1E0AF}" type="sibTrans" cxnId="{ADFE9D90-BD05-4579-8942-DDE7C2B26408}">
      <dgm:prSet/>
      <dgm:spPr/>
      <dgm:t>
        <a:bodyPr/>
        <a:lstStyle/>
        <a:p>
          <a:endParaRPr lang="en-US"/>
        </a:p>
      </dgm:t>
    </dgm:pt>
    <dgm:pt modelId="{7C04196F-E585-42D9-BFB2-F3AD12189CF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The figure shown  adjacent shows the top five lift  given the condition that if a customer buy meat on the l.h.s we are confident that customer will then buy items as shown on R.H.S.</a:t>
          </a:r>
          <a:endParaRPr lang="en-US" b="1" dirty="0">
            <a:solidFill>
              <a:schemeClr val="bg1">
                <a:lumMod val="75000"/>
                <a:lumOff val="25000"/>
              </a:schemeClr>
            </a:solidFill>
          </a:endParaRPr>
        </a:p>
      </dgm:t>
    </dgm:pt>
    <dgm:pt modelId="{2DC077E6-0EDD-4043-AC98-5F8369B07D26}" type="parTrans" cxnId="{667B633F-102B-40BA-9141-0A7613234719}">
      <dgm:prSet/>
      <dgm:spPr/>
      <dgm:t>
        <a:bodyPr/>
        <a:lstStyle/>
        <a:p>
          <a:endParaRPr lang="en-US"/>
        </a:p>
      </dgm:t>
    </dgm:pt>
    <dgm:pt modelId="{46931C2A-8F8D-4BE5-9C3A-EC0E6DA83399}" type="sibTrans" cxnId="{667B633F-102B-40BA-9141-0A7613234719}">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D1EA9603-F441-4DE7-A59E-AD39EC086D6B}" type="pres">
      <dgm:prSet presAssocID="{DEBB36BA-D844-44AE-8752-931576E86B6B}" presName="parentText" presStyleLbl="node1" presStyleIdx="0" presStyleCnt="3" custScaleY="66696" custLinFactNeighborX="1132" custLinFactNeighborY="-95831">
        <dgm:presLayoutVars>
          <dgm:chMax val="0"/>
          <dgm:bulletEnabled val="1"/>
        </dgm:presLayoutVars>
      </dgm:prSet>
      <dgm:spPr/>
      <dgm:t>
        <a:bodyPr/>
        <a:lstStyle/>
        <a:p>
          <a:endParaRPr lang="en-US"/>
        </a:p>
      </dgm:t>
    </dgm:pt>
    <dgm:pt modelId="{49956DCE-17B0-4B88-A531-F20590824AEE}" type="pres">
      <dgm:prSet presAssocID="{7F889058-630D-4C28-9244-B5B431526E2B}" presName="spacer" presStyleCnt="0"/>
      <dgm:spPr/>
    </dgm:pt>
    <dgm:pt modelId="{22258A30-EC36-459F-A3F5-6FA8BF132543}" type="pres">
      <dgm:prSet presAssocID="{B9744113-9BFC-4EFB-A355-562E44A88974}" presName="parentText" presStyleLbl="node1" presStyleIdx="1" presStyleCnt="3" custScaleY="103736" custLinFactNeighborY="-5319">
        <dgm:presLayoutVars>
          <dgm:chMax val="0"/>
          <dgm:bulletEnabled val="1"/>
        </dgm:presLayoutVars>
      </dgm:prSet>
      <dgm:spPr/>
      <dgm:t>
        <a:bodyPr/>
        <a:lstStyle/>
        <a:p>
          <a:endParaRPr lang="en-US"/>
        </a:p>
      </dgm:t>
    </dgm:pt>
    <dgm:pt modelId="{F7AFB2C4-56D2-47E1-B92B-E8797B4F7E5F}" type="pres">
      <dgm:prSet presAssocID="{77653A96-5D4F-4839-B2C1-8CDA4CD1E0AF}" presName="spacer" presStyleCnt="0"/>
      <dgm:spPr/>
    </dgm:pt>
    <dgm:pt modelId="{05D4B5C0-7EBE-4000-A289-414643BC9EE2}" type="pres">
      <dgm:prSet presAssocID="{7C04196F-E585-42D9-BFB2-F3AD12189CFB}" presName="parentText" presStyleLbl="node1" presStyleIdx="2" presStyleCnt="3" custScaleY="83958" custLinFactNeighborX="245" custLinFactNeighborY="32772">
        <dgm:presLayoutVars>
          <dgm:chMax val="0"/>
          <dgm:bulletEnabled val="1"/>
        </dgm:presLayoutVars>
      </dgm:prSet>
      <dgm:spPr/>
      <dgm:t>
        <a:bodyPr/>
        <a:lstStyle/>
        <a:p>
          <a:endParaRPr lang="en-US"/>
        </a:p>
      </dgm:t>
    </dgm:pt>
  </dgm:ptLst>
  <dgm:cxnLst>
    <dgm:cxn modelId="{622C5FCC-ECAE-4CE0-BFD7-6876FDC24B52}" type="presOf" srcId="{DEBB36BA-D844-44AE-8752-931576E86B6B}" destId="{D1EA9603-F441-4DE7-A59E-AD39EC086D6B}" srcOrd="0" destOrd="0" presId="urn:microsoft.com/office/officeart/2005/8/layout/vList2"/>
    <dgm:cxn modelId="{ADFE9D90-BD05-4579-8942-DDE7C2B26408}" srcId="{4F10CD44-2F8C-4FB2-8775-0011E65F3161}" destId="{B9744113-9BFC-4EFB-A355-562E44A88974}" srcOrd="1" destOrd="0" parTransId="{0808F696-E642-427D-BA63-EA4E300CCBA8}" sibTransId="{77653A96-5D4F-4839-B2C1-8CDA4CD1E0AF}"/>
    <dgm:cxn modelId="{D74B1244-7360-487B-BE6E-20A3AE16F981}" type="presOf" srcId="{4F10CD44-2F8C-4FB2-8775-0011E65F3161}" destId="{620534FF-DD89-46BB-B6C6-18578AB529E1}" srcOrd="0" destOrd="0" presId="urn:microsoft.com/office/officeart/2005/8/layout/vList2"/>
    <dgm:cxn modelId="{E75E41D0-558B-493A-887D-45CD6A7195C9}" type="presOf" srcId="{B9744113-9BFC-4EFB-A355-562E44A88974}" destId="{22258A30-EC36-459F-A3F5-6FA8BF132543}" srcOrd="0" destOrd="0" presId="urn:microsoft.com/office/officeart/2005/8/layout/vList2"/>
    <dgm:cxn modelId="{F181D654-2F2B-4CB5-ADFB-69219461AC95}" type="presOf" srcId="{7C04196F-E585-42D9-BFB2-F3AD12189CFB}" destId="{05D4B5C0-7EBE-4000-A289-414643BC9EE2}" srcOrd="0" destOrd="0" presId="urn:microsoft.com/office/officeart/2005/8/layout/vList2"/>
    <dgm:cxn modelId="{A9391D16-C49A-4FBC-861D-1FEF82E52BA1}" srcId="{4F10CD44-2F8C-4FB2-8775-0011E65F3161}" destId="{DEBB36BA-D844-44AE-8752-931576E86B6B}" srcOrd="0" destOrd="0" parTransId="{C8C233DA-7001-43E6-ACA1-EFD638F8927B}" sibTransId="{7F889058-630D-4C28-9244-B5B431526E2B}"/>
    <dgm:cxn modelId="{667B633F-102B-40BA-9141-0A7613234719}" srcId="{4F10CD44-2F8C-4FB2-8775-0011E65F3161}" destId="{7C04196F-E585-42D9-BFB2-F3AD12189CFB}" srcOrd="2" destOrd="0" parTransId="{2DC077E6-0EDD-4043-AC98-5F8369B07D26}" sibTransId="{46931C2A-8F8D-4BE5-9C3A-EC0E6DA83399}"/>
    <dgm:cxn modelId="{390BABA2-9F2A-4E01-B579-EBA264144CE0}" type="presParOf" srcId="{620534FF-DD89-46BB-B6C6-18578AB529E1}" destId="{D1EA9603-F441-4DE7-A59E-AD39EC086D6B}" srcOrd="0" destOrd="0" presId="urn:microsoft.com/office/officeart/2005/8/layout/vList2"/>
    <dgm:cxn modelId="{AAFACC38-C841-48AF-98E7-71D5DC4F59F5}" type="presParOf" srcId="{620534FF-DD89-46BB-B6C6-18578AB529E1}" destId="{49956DCE-17B0-4B88-A531-F20590824AEE}" srcOrd="1" destOrd="0" presId="urn:microsoft.com/office/officeart/2005/8/layout/vList2"/>
    <dgm:cxn modelId="{BE82450E-9B36-4870-A9C9-D141240D595E}" type="presParOf" srcId="{620534FF-DD89-46BB-B6C6-18578AB529E1}" destId="{22258A30-EC36-459F-A3F5-6FA8BF132543}" srcOrd="2" destOrd="0" presId="urn:microsoft.com/office/officeart/2005/8/layout/vList2"/>
    <dgm:cxn modelId="{1F21E21D-1238-4F41-AD02-47DBB60DA793}" type="presParOf" srcId="{620534FF-DD89-46BB-B6C6-18578AB529E1}" destId="{F7AFB2C4-56D2-47E1-B92B-E8797B4F7E5F}" srcOrd="3" destOrd="0" presId="urn:microsoft.com/office/officeart/2005/8/layout/vList2"/>
    <dgm:cxn modelId="{51D38A69-A96A-423A-AAA4-D454441946EF}" type="presParOf" srcId="{620534FF-DD89-46BB-B6C6-18578AB529E1}" destId="{05D4B5C0-7EBE-4000-A289-414643BC9EE2}" srcOrd="4"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EBB36BA-D844-44AE-8752-931576E86B6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we can plot the rules in support and confidence axes and colour them with lift values. </a:t>
          </a:r>
          <a:endParaRPr lang="en-US" b="1" dirty="0">
            <a:solidFill>
              <a:schemeClr val="bg1">
                <a:lumMod val="75000"/>
                <a:lumOff val="25000"/>
              </a:schemeClr>
            </a:solidFill>
          </a:endParaRPr>
        </a:p>
      </dgm:t>
    </dgm:pt>
    <dgm:pt modelId="{C8C233DA-7001-43E6-ACA1-EFD638F8927B}" type="parTrans" cxnId="{A9391D16-C49A-4FBC-861D-1FEF82E52BA1}">
      <dgm:prSet/>
      <dgm:spPr/>
      <dgm:t>
        <a:bodyPr/>
        <a:lstStyle/>
        <a:p>
          <a:endParaRPr lang="en-US"/>
        </a:p>
      </dgm:t>
    </dgm:pt>
    <dgm:pt modelId="{7F889058-630D-4C28-9244-B5B431526E2B}" type="sibTrans" cxnId="{A9391D16-C49A-4FBC-861D-1FEF82E52BA1}">
      <dgm:prSet/>
      <dgm:spPr/>
      <dgm:t>
        <a:bodyPr/>
        <a:lstStyle/>
        <a:p>
          <a:endParaRPr lang="en-US"/>
        </a:p>
      </dgm:t>
    </dgm:pt>
    <dgm:pt modelId="{B9744113-9BFC-4EFB-A355-562E44A88974}">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Many of the rules have small values of support i.e. around 0.01, but confidence varies from 0.45  up to 0.25 for many of the rules. Here we have framed subset of the rules under the condition that if customer buys meat then we are confident that  customer will buy certain item set as listed in summary(meat. Rules). </a:t>
          </a:r>
          <a:endParaRPr lang="en-US" b="1" dirty="0">
            <a:solidFill>
              <a:schemeClr val="bg1">
                <a:lumMod val="75000"/>
                <a:lumOff val="25000"/>
              </a:schemeClr>
            </a:solidFill>
          </a:endParaRPr>
        </a:p>
      </dgm:t>
    </dgm:pt>
    <dgm:pt modelId="{0808F696-E642-427D-BA63-EA4E300CCBA8}" type="parTrans" cxnId="{ADFE9D90-BD05-4579-8942-DDE7C2B26408}">
      <dgm:prSet/>
      <dgm:spPr/>
      <dgm:t>
        <a:bodyPr/>
        <a:lstStyle/>
        <a:p>
          <a:endParaRPr lang="en-US"/>
        </a:p>
      </dgm:t>
    </dgm:pt>
    <dgm:pt modelId="{77653A96-5D4F-4839-B2C1-8CDA4CD1E0AF}" type="sibTrans" cxnId="{ADFE9D90-BD05-4579-8942-DDE7C2B26408}">
      <dgm:prSet/>
      <dgm:spPr/>
      <dgm:t>
        <a:bodyPr/>
        <a:lstStyle/>
        <a:p>
          <a:endParaRPr lang="en-US"/>
        </a:p>
      </dgm:t>
    </dgm:pt>
    <dgm:pt modelId="{7C04196F-E585-42D9-BFB2-F3AD12189CF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The reddier the point meaning higher is the lift and so then more likely is the rule to happen. </a:t>
          </a:r>
          <a:endParaRPr lang="en-US" b="1" dirty="0">
            <a:solidFill>
              <a:schemeClr val="bg1">
                <a:lumMod val="75000"/>
                <a:lumOff val="25000"/>
              </a:schemeClr>
            </a:solidFill>
          </a:endParaRPr>
        </a:p>
      </dgm:t>
    </dgm:pt>
    <dgm:pt modelId="{2DC077E6-0EDD-4043-AC98-5F8369B07D26}" type="parTrans" cxnId="{667B633F-102B-40BA-9141-0A7613234719}">
      <dgm:prSet/>
      <dgm:spPr/>
      <dgm:t>
        <a:bodyPr/>
        <a:lstStyle/>
        <a:p>
          <a:endParaRPr lang="en-US"/>
        </a:p>
      </dgm:t>
    </dgm:pt>
    <dgm:pt modelId="{46931C2A-8F8D-4BE5-9C3A-EC0E6DA83399}" type="sibTrans" cxnId="{667B633F-102B-40BA-9141-0A7613234719}">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D1EA9603-F441-4DE7-A59E-AD39EC086D6B}" type="pres">
      <dgm:prSet presAssocID="{DEBB36BA-D844-44AE-8752-931576E86B6B}" presName="parentText" presStyleLbl="node1" presStyleIdx="0" presStyleCnt="3" custScaleY="22799" custLinFactY="-2412" custLinFactNeighborX="178" custLinFactNeighborY="-100000">
        <dgm:presLayoutVars>
          <dgm:chMax val="0"/>
          <dgm:bulletEnabled val="1"/>
        </dgm:presLayoutVars>
      </dgm:prSet>
      <dgm:spPr/>
      <dgm:t>
        <a:bodyPr/>
        <a:lstStyle/>
        <a:p>
          <a:endParaRPr lang="en-US"/>
        </a:p>
      </dgm:t>
    </dgm:pt>
    <dgm:pt modelId="{49956DCE-17B0-4B88-A531-F20590824AEE}" type="pres">
      <dgm:prSet presAssocID="{7F889058-630D-4C28-9244-B5B431526E2B}" presName="spacer" presStyleCnt="0"/>
      <dgm:spPr/>
    </dgm:pt>
    <dgm:pt modelId="{22258A30-EC36-459F-A3F5-6FA8BF132543}" type="pres">
      <dgm:prSet presAssocID="{B9744113-9BFC-4EFB-A355-562E44A88974}" presName="parentText" presStyleLbl="node1" presStyleIdx="1" presStyleCnt="3" custScaleY="50488" custLinFactNeighborX="178" custLinFactNeighborY="30796">
        <dgm:presLayoutVars>
          <dgm:chMax val="0"/>
          <dgm:bulletEnabled val="1"/>
        </dgm:presLayoutVars>
      </dgm:prSet>
      <dgm:spPr/>
      <dgm:t>
        <a:bodyPr/>
        <a:lstStyle/>
        <a:p>
          <a:endParaRPr lang="en-US"/>
        </a:p>
      </dgm:t>
    </dgm:pt>
    <dgm:pt modelId="{F7AFB2C4-56D2-47E1-B92B-E8797B4F7E5F}" type="pres">
      <dgm:prSet presAssocID="{77653A96-5D4F-4839-B2C1-8CDA4CD1E0AF}" presName="spacer" presStyleCnt="0"/>
      <dgm:spPr/>
    </dgm:pt>
    <dgm:pt modelId="{05D4B5C0-7EBE-4000-A289-414643BC9EE2}" type="pres">
      <dgm:prSet presAssocID="{7C04196F-E585-42D9-BFB2-F3AD12189CFB}" presName="parentText" presStyleLbl="node1" presStyleIdx="2" presStyleCnt="3" custScaleY="32903" custLinFactY="20941" custLinFactNeighborX="178" custLinFactNeighborY="100000">
        <dgm:presLayoutVars>
          <dgm:chMax val="0"/>
          <dgm:bulletEnabled val="1"/>
        </dgm:presLayoutVars>
      </dgm:prSet>
      <dgm:spPr/>
      <dgm:t>
        <a:bodyPr/>
        <a:lstStyle/>
        <a:p>
          <a:endParaRPr lang="en-US"/>
        </a:p>
      </dgm:t>
    </dgm:pt>
  </dgm:ptLst>
  <dgm:cxnLst>
    <dgm:cxn modelId="{32F05B64-8602-43C2-BE7D-3ADF1282A373}" type="presOf" srcId="{4F10CD44-2F8C-4FB2-8775-0011E65F3161}" destId="{620534FF-DD89-46BB-B6C6-18578AB529E1}" srcOrd="0" destOrd="0" presId="urn:microsoft.com/office/officeart/2005/8/layout/vList2"/>
    <dgm:cxn modelId="{A9391D16-C49A-4FBC-861D-1FEF82E52BA1}" srcId="{4F10CD44-2F8C-4FB2-8775-0011E65F3161}" destId="{DEBB36BA-D844-44AE-8752-931576E86B6B}" srcOrd="0" destOrd="0" parTransId="{C8C233DA-7001-43E6-ACA1-EFD638F8927B}" sibTransId="{7F889058-630D-4C28-9244-B5B431526E2B}"/>
    <dgm:cxn modelId="{8A8FE82A-6008-46D1-A4F5-A0D99C46F268}" type="presOf" srcId="{DEBB36BA-D844-44AE-8752-931576E86B6B}" destId="{D1EA9603-F441-4DE7-A59E-AD39EC086D6B}" srcOrd="0" destOrd="0" presId="urn:microsoft.com/office/officeart/2005/8/layout/vList2"/>
    <dgm:cxn modelId="{667B633F-102B-40BA-9141-0A7613234719}" srcId="{4F10CD44-2F8C-4FB2-8775-0011E65F3161}" destId="{7C04196F-E585-42D9-BFB2-F3AD12189CFB}" srcOrd="2" destOrd="0" parTransId="{2DC077E6-0EDD-4043-AC98-5F8369B07D26}" sibTransId="{46931C2A-8F8D-4BE5-9C3A-EC0E6DA83399}"/>
    <dgm:cxn modelId="{2A84B985-C3E1-4EE7-8359-FDFBF92B8D7A}" type="presOf" srcId="{7C04196F-E585-42D9-BFB2-F3AD12189CFB}" destId="{05D4B5C0-7EBE-4000-A289-414643BC9EE2}" srcOrd="0" destOrd="0" presId="urn:microsoft.com/office/officeart/2005/8/layout/vList2"/>
    <dgm:cxn modelId="{ADFE9D90-BD05-4579-8942-DDE7C2B26408}" srcId="{4F10CD44-2F8C-4FB2-8775-0011E65F3161}" destId="{B9744113-9BFC-4EFB-A355-562E44A88974}" srcOrd="1" destOrd="0" parTransId="{0808F696-E642-427D-BA63-EA4E300CCBA8}" sibTransId="{77653A96-5D4F-4839-B2C1-8CDA4CD1E0AF}"/>
    <dgm:cxn modelId="{EE364B5F-77B6-4201-9BC3-AF91FAD5AEEB}" type="presOf" srcId="{B9744113-9BFC-4EFB-A355-562E44A88974}" destId="{22258A30-EC36-459F-A3F5-6FA8BF132543}" srcOrd="0" destOrd="0" presId="urn:microsoft.com/office/officeart/2005/8/layout/vList2"/>
    <dgm:cxn modelId="{F4590806-A713-4F5A-84D1-DEFE0B010464}" type="presParOf" srcId="{620534FF-DD89-46BB-B6C6-18578AB529E1}" destId="{D1EA9603-F441-4DE7-A59E-AD39EC086D6B}" srcOrd="0" destOrd="0" presId="urn:microsoft.com/office/officeart/2005/8/layout/vList2"/>
    <dgm:cxn modelId="{FF5CC56F-E328-42D1-8086-D5CB0B6DDB1B}" type="presParOf" srcId="{620534FF-DD89-46BB-B6C6-18578AB529E1}" destId="{49956DCE-17B0-4B88-A531-F20590824AEE}" srcOrd="1" destOrd="0" presId="urn:microsoft.com/office/officeart/2005/8/layout/vList2"/>
    <dgm:cxn modelId="{64ADE8FB-2A4B-4E75-8F33-7266BAC240CC}" type="presParOf" srcId="{620534FF-DD89-46BB-B6C6-18578AB529E1}" destId="{22258A30-EC36-459F-A3F5-6FA8BF132543}" srcOrd="2" destOrd="0" presId="urn:microsoft.com/office/officeart/2005/8/layout/vList2"/>
    <dgm:cxn modelId="{DA485DB6-2625-4E71-AE0D-89AA6A4D4E1A}" type="presParOf" srcId="{620534FF-DD89-46BB-B6C6-18578AB529E1}" destId="{F7AFB2C4-56D2-47E1-B92B-E8797B4F7E5F}" srcOrd="3" destOrd="0" presId="urn:microsoft.com/office/officeart/2005/8/layout/vList2"/>
    <dgm:cxn modelId="{394C1B56-B79D-4E2F-B5C1-2A9BFC421C5E}" type="presParOf" srcId="{620534FF-DD89-46BB-B6C6-18578AB529E1}" destId="{05D4B5C0-7EBE-4000-A289-414643BC9EE2}" srcOrd="4"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EBB36BA-D844-44AE-8752-931576E86B6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The reddier the circle the more probable is the client to buy two of those items than any other items.</a:t>
          </a:r>
          <a:endParaRPr lang="en-US" b="1" dirty="0">
            <a:solidFill>
              <a:schemeClr val="bg1">
                <a:lumMod val="75000"/>
                <a:lumOff val="25000"/>
              </a:schemeClr>
            </a:solidFill>
          </a:endParaRPr>
        </a:p>
      </dgm:t>
    </dgm:pt>
    <dgm:pt modelId="{C8C233DA-7001-43E6-ACA1-EFD638F8927B}" type="parTrans" cxnId="{A9391D16-C49A-4FBC-861D-1FEF82E52BA1}">
      <dgm:prSet/>
      <dgm:spPr/>
      <dgm:t>
        <a:bodyPr/>
        <a:lstStyle/>
        <a:p>
          <a:endParaRPr lang="en-US"/>
        </a:p>
      </dgm:t>
    </dgm:pt>
    <dgm:pt modelId="{7F889058-630D-4C28-9244-B5B431526E2B}" type="sibTrans" cxnId="{A9391D16-C49A-4FBC-861D-1FEF82E52BA1}">
      <dgm:prSet/>
      <dgm:spPr/>
      <dgm:t>
        <a:bodyPr/>
        <a:lstStyle/>
        <a:p>
          <a:endParaRPr lang="en-US"/>
        </a:p>
      </dgm:t>
    </dgm:pt>
    <dgm:pt modelId="{B9744113-9BFC-4EFB-A355-562E44A88974}">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The bigger the circle the more probable is the client  to buy two of those items. </a:t>
          </a:r>
          <a:endParaRPr lang="en-US" b="1" dirty="0">
            <a:solidFill>
              <a:schemeClr val="bg1">
                <a:lumMod val="75000"/>
                <a:lumOff val="25000"/>
              </a:schemeClr>
            </a:solidFill>
          </a:endParaRPr>
        </a:p>
      </dgm:t>
    </dgm:pt>
    <dgm:pt modelId="{0808F696-E642-427D-BA63-EA4E300CCBA8}" type="parTrans" cxnId="{ADFE9D90-BD05-4579-8942-DDE7C2B26408}">
      <dgm:prSet/>
      <dgm:spPr/>
      <dgm:t>
        <a:bodyPr/>
        <a:lstStyle/>
        <a:p>
          <a:endParaRPr lang="en-US"/>
        </a:p>
      </dgm:t>
    </dgm:pt>
    <dgm:pt modelId="{77653A96-5D4F-4839-B2C1-8CDA4CD1E0AF}" type="sibTrans" cxnId="{ADFE9D90-BD05-4579-8942-DDE7C2B26408}">
      <dgm:prSet/>
      <dgm:spPr/>
      <dgm:t>
        <a:bodyPr/>
        <a:lstStyle/>
        <a:p>
          <a:endParaRPr lang="en-US"/>
        </a:p>
      </dgm:t>
    </dgm:pt>
    <dgm:pt modelId="{7C04196F-E585-42D9-BFB2-F3AD12189CF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Moreover the arrow points to the direction of a possible basket rule.</a:t>
          </a:r>
          <a:endParaRPr lang="en-US" b="1" dirty="0">
            <a:solidFill>
              <a:schemeClr val="bg1">
                <a:lumMod val="75000"/>
                <a:lumOff val="25000"/>
              </a:schemeClr>
            </a:solidFill>
          </a:endParaRPr>
        </a:p>
      </dgm:t>
    </dgm:pt>
    <dgm:pt modelId="{2DC077E6-0EDD-4043-AC98-5F8369B07D26}" type="parTrans" cxnId="{667B633F-102B-40BA-9141-0A7613234719}">
      <dgm:prSet/>
      <dgm:spPr/>
      <dgm:t>
        <a:bodyPr/>
        <a:lstStyle/>
        <a:p>
          <a:endParaRPr lang="en-US"/>
        </a:p>
      </dgm:t>
    </dgm:pt>
    <dgm:pt modelId="{46931C2A-8F8D-4BE5-9C3A-EC0E6DA83399}" type="sibTrans" cxnId="{667B633F-102B-40BA-9141-0A7613234719}">
      <dgm:prSet/>
      <dgm:spPr/>
      <dgm:t>
        <a:bodyPr/>
        <a:lstStyle/>
        <a:p>
          <a:endParaRPr lang="en-US"/>
        </a:p>
      </dgm:t>
    </dgm:pt>
    <dgm:pt modelId="{6E6864FA-18C8-4A03-AA83-C67D3249CF92}">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Sausage, rolls/buns, soda are the mostly supported additional product for beef and chicken.  </a:t>
          </a:r>
          <a:endParaRPr lang="en-US" b="1" dirty="0">
            <a:solidFill>
              <a:schemeClr val="bg1">
                <a:lumMod val="75000"/>
                <a:lumOff val="25000"/>
              </a:schemeClr>
            </a:solidFill>
          </a:endParaRPr>
        </a:p>
      </dgm:t>
    </dgm:pt>
    <dgm:pt modelId="{22D9D5CF-0F97-4700-B6F3-A59D1769A4AD}" type="parTrans" cxnId="{D5FB20A8-D709-4A42-BE45-46BB4BE64086}">
      <dgm:prSet/>
      <dgm:spPr/>
      <dgm:t>
        <a:bodyPr/>
        <a:lstStyle/>
        <a:p>
          <a:endParaRPr lang="en-US"/>
        </a:p>
      </dgm:t>
    </dgm:pt>
    <dgm:pt modelId="{E4ECA7E4-FB19-416F-80B8-2F46252FC948}" type="sibTrans" cxnId="{D5FB20A8-D709-4A42-BE45-46BB4BE64086}">
      <dgm:prSet/>
      <dgm:spPr/>
      <dgm:t>
        <a:bodyPr/>
        <a:lstStyle/>
        <a:p>
          <a:endParaRPr lang="en-US"/>
        </a:p>
      </dgm:t>
    </dgm:pt>
    <dgm:pt modelId="{6AE5F71C-FEF5-41C8-9B48-32B6C4860A3E}">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Root vegetable is the one with the highest lift values.however,the support for it is comparatively smaller. Other vegetables also seems to be there in contention though it is not as strong as root vegetables.</a:t>
          </a:r>
          <a:endParaRPr lang="en-US" b="1" dirty="0">
            <a:solidFill>
              <a:schemeClr val="bg1">
                <a:lumMod val="75000"/>
                <a:lumOff val="25000"/>
              </a:schemeClr>
            </a:solidFill>
          </a:endParaRPr>
        </a:p>
      </dgm:t>
    </dgm:pt>
    <dgm:pt modelId="{591F7636-DEE4-4519-84CE-CC1196F88167}" type="parTrans" cxnId="{B6F40CAC-0373-4D9B-B3C3-B87F0F5FC6F4}">
      <dgm:prSet/>
      <dgm:spPr/>
      <dgm:t>
        <a:bodyPr/>
        <a:lstStyle/>
        <a:p>
          <a:endParaRPr lang="en-US"/>
        </a:p>
      </dgm:t>
    </dgm:pt>
    <dgm:pt modelId="{C17E582F-A84F-409E-95D7-2F9417A5FD49}" type="sibTrans" cxnId="{B6F40CAC-0373-4D9B-B3C3-B87F0F5FC6F4}">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D1EA9603-F441-4DE7-A59E-AD39EC086D6B}" type="pres">
      <dgm:prSet presAssocID="{DEBB36BA-D844-44AE-8752-931576E86B6B}" presName="parentText" presStyleLbl="node1" presStyleIdx="0" presStyleCnt="5" custScaleY="36714" custLinFactY="-2412" custLinFactNeighborX="178" custLinFactNeighborY="-100000">
        <dgm:presLayoutVars>
          <dgm:chMax val="0"/>
          <dgm:bulletEnabled val="1"/>
        </dgm:presLayoutVars>
      </dgm:prSet>
      <dgm:spPr/>
      <dgm:t>
        <a:bodyPr/>
        <a:lstStyle/>
        <a:p>
          <a:endParaRPr lang="en-US"/>
        </a:p>
      </dgm:t>
    </dgm:pt>
    <dgm:pt modelId="{49956DCE-17B0-4B88-A531-F20590824AEE}" type="pres">
      <dgm:prSet presAssocID="{7F889058-630D-4C28-9244-B5B431526E2B}" presName="spacer" presStyleCnt="0"/>
      <dgm:spPr/>
    </dgm:pt>
    <dgm:pt modelId="{22258A30-EC36-459F-A3F5-6FA8BF132543}" type="pres">
      <dgm:prSet presAssocID="{B9744113-9BFC-4EFB-A355-562E44A88974}" presName="parentText" presStyleLbl="node1" presStyleIdx="1" presStyleCnt="5" custScaleY="30279" custLinFactNeighborX="178" custLinFactNeighborY="30796">
        <dgm:presLayoutVars>
          <dgm:chMax val="0"/>
          <dgm:bulletEnabled val="1"/>
        </dgm:presLayoutVars>
      </dgm:prSet>
      <dgm:spPr/>
      <dgm:t>
        <a:bodyPr/>
        <a:lstStyle/>
        <a:p>
          <a:endParaRPr lang="en-US"/>
        </a:p>
      </dgm:t>
    </dgm:pt>
    <dgm:pt modelId="{F7AFB2C4-56D2-47E1-B92B-E8797B4F7E5F}" type="pres">
      <dgm:prSet presAssocID="{77653A96-5D4F-4839-B2C1-8CDA4CD1E0AF}" presName="spacer" presStyleCnt="0"/>
      <dgm:spPr/>
    </dgm:pt>
    <dgm:pt modelId="{05D4B5C0-7EBE-4000-A289-414643BC9EE2}" type="pres">
      <dgm:prSet presAssocID="{7C04196F-E585-42D9-BFB2-F3AD12189CFB}" presName="parentText" presStyleLbl="node1" presStyleIdx="2" presStyleCnt="5" custScaleY="32903" custLinFactNeighborX="178" custLinFactNeighborY="10661">
        <dgm:presLayoutVars>
          <dgm:chMax val="0"/>
          <dgm:bulletEnabled val="1"/>
        </dgm:presLayoutVars>
      </dgm:prSet>
      <dgm:spPr/>
      <dgm:t>
        <a:bodyPr/>
        <a:lstStyle/>
        <a:p>
          <a:endParaRPr lang="en-US"/>
        </a:p>
      </dgm:t>
    </dgm:pt>
    <dgm:pt modelId="{290DBE39-2AA6-49DE-AED9-C851A9DEAA7C}" type="pres">
      <dgm:prSet presAssocID="{46931C2A-8F8D-4BE5-9C3A-EC0E6DA83399}" presName="spacer" presStyleCnt="0"/>
      <dgm:spPr/>
    </dgm:pt>
    <dgm:pt modelId="{3D9523B6-6BDF-4E31-BA36-7A0CF094C477}" type="pres">
      <dgm:prSet presAssocID="{6E6864FA-18C8-4A03-AA83-C67D3249CF92}" presName="parentText" presStyleLbl="node1" presStyleIdx="3" presStyleCnt="5" custScaleY="38369">
        <dgm:presLayoutVars>
          <dgm:chMax val="0"/>
          <dgm:bulletEnabled val="1"/>
        </dgm:presLayoutVars>
      </dgm:prSet>
      <dgm:spPr/>
      <dgm:t>
        <a:bodyPr/>
        <a:lstStyle/>
        <a:p>
          <a:endParaRPr lang="en-US"/>
        </a:p>
      </dgm:t>
    </dgm:pt>
    <dgm:pt modelId="{237A5B9B-3817-48AE-8B02-CE1DEB7CA72C}" type="pres">
      <dgm:prSet presAssocID="{E4ECA7E4-FB19-416F-80B8-2F46252FC948}" presName="spacer" presStyleCnt="0"/>
      <dgm:spPr/>
    </dgm:pt>
    <dgm:pt modelId="{61143AF3-694C-4380-94EF-6F8B386E7859}" type="pres">
      <dgm:prSet presAssocID="{6AE5F71C-FEF5-41C8-9B48-32B6C4860A3E}" presName="parentText" presStyleLbl="node1" presStyleIdx="4" presStyleCnt="5" custScaleY="55309">
        <dgm:presLayoutVars>
          <dgm:chMax val="0"/>
          <dgm:bulletEnabled val="1"/>
        </dgm:presLayoutVars>
      </dgm:prSet>
      <dgm:spPr/>
      <dgm:t>
        <a:bodyPr/>
        <a:lstStyle/>
        <a:p>
          <a:endParaRPr lang="en-US"/>
        </a:p>
      </dgm:t>
    </dgm:pt>
  </dgm:ptLst>
  <dgm:cxnLst>
    <dgm:cxn modelId="{ADFE9D90-BD05-4579-8942-DDE7C2B26408}" srcId="{4F10CD44-2F8C-4FB2-8775-0011E65F3161}" destId="{B9744113-9BFC-4EFB-A355-562E44A88974}" srcOrd="1" destOrd="0" parTransId="{0808F696-E642-427D-BA63-EA4E300CCBA8}" sibTransId="{77653A96-5D4F-4839-B2C1-8CDA4CD1E0AF}"/>
    <dgm:cxn modelId="{492D3EC3-7853-44A7-91CF-761C7680177F}" type="presOf" srcId="{6AE5F71C-FEF5-41C8-9B48-32B6C4860A3E}" destId="{61143AF3-694C-4380-94EF-6F8B386E7859}" srcOrd="0" destOrd="0" presId="urn:microsoft.com/office/officeart/2005/8/layout/vList2"/>
    <dgm:cxn modelId="{CE3B4AED-DB49-4246-9886-665406EC1DB7}" type="presOf" srcId="{4F10CD44-2F8C-4FB2-8775-0011E65F3161}" destId="{620534FF-DD89-46BB-B6C6-18578AB529E1}" srcOrd="0" destOrd="0" presId="urn:microsoft.com/office/officeart/2005/8/layout/vList2"/>
    <dgm:cxn modelId="{A9391D16-C49A-4FBC-861D-1FEF82E52BA1}" srcId="{4F10CD44-2F8C-4FB2-8775-0011E65F3161}" destId="{DEBB36BA-D844-44AE-8752-931576E86B6B}" srcOrd="0" destOrd="0" parTransId="{C8C233DA-7001-43E6-ACA1-EFD638F8927B}" sibTransId="{7F889058-630D-4C28-9244-B5B431526E2B}"/>
    <dgm:cxn modelId="{AE7A9848-8F08-4F9E-8F60-6F552029048A}" type="presOf" srcId="{DEBB36BA-D844-44AE-8752-931576E86B6B}" destId="{D1EA9603-F441-4DE7-A59E-AD39EC086D6B}" srcOrd="0" destOrd="0" presId="urn:microsoft.com/office/officeart/2005/8/layout/vList2"/>
    <dgm:cxn modelId="{667B633F-102B-40BA-9141-0A7613234719}" srcId="{4F10CD44-2F8C-4FB2-8775-0011E65F3161}" destId="{7C04196F-E585-42D9-BFB2-F3AD12189CFB}" srcOrd="2" destOrd="0" parTransId="{2DC077E6-0EDD-4043-AC98-5F8369B07D26}" sibTransId="{46931C2A-8F8D-4BE5-9C3A-EC0E6DA83399}"/>
    <dgm:cxn modelId="{D5FB20A8-D709-4A42-BE45-46BB4BE64086}" srcId="{4F10CD44-2F8C-4FB2-8775-0011E65F3161}" destId="{6E6864FA-18C8-4A03-AA83-C67D3249CF92}" srcOrd="3" destOrd="0" parTransId="{22D9D5CF-0F97-4700-B6F3-A59D1769A4AD}" sibTransId="{E4ECA7E4-FB19-416F-80B8-2F46252FC948}"/>
    <dgm:cxn modelId="{B6F40CAC-0373-4D9B-B3C3-B87F0F5FC6F4}" srcId="{4F10CD44-2F8C-4FB2-8775-0011E65F3161}" destId="{6AE5F71C-FEF5-41C8-9B48-32B6C4860A3E}" srcOrd="4" destOrd="0" parTransId="{591F7636-DEE4-4519-84CE-CC1196F88167}" sibTransId="{C17E582F-A84F-409E-95D7-2F9417A5FD49}"/>
    <dgm:cxn modelId="{211ABF0F-9DD3-4816-9A77-A9F4E5F5E89E}" type="presOf" srcId="{7C04196F-E585-42D9-BFB2-F3AD12189CFB}" destId="{05D4B5C0-7EBE-4000-A289-414643BC9EE2}" srcOrd="0" destOrd="0" presId="urn:microsoft.com/office/officeart/2005/8/layout/vList2"/>
    <dgm:cxn modelId="{C3FEDE4F-20E9-463D-9D3D-54C1FB6302FC}" type="presOf" srcId="{6E6864FA-18C8-4A03-AA83-C67D3249CF92}" destId="{3D9523B6-6BDF-4E31-BA36-7A0CF094C477}" srcOrd="0" destOrd="0" presId="urn:microsoft.com/office/officeart/2005/8/layout/vList2"/>
    <dgm:cxn modelId="{CB01106F-50E8-4CBA-A30E-B617BB47ABAA}" type="presOf" srcId="{B9744113-9BFC-4EFB-A355-562E44A88974}" destId="{22258A30-EC36-459F-A3F5-6FA8BF132543}" srcOrd="0" destOrd="0" presId="urn:microsoft.com/office/officeart/2005/8/layout/vList2"/>
    <dgm:cxn modelId="{8383287D-A16C-41FD-9599-83958B744EC8}" type="presParOf" srcId="{620534FF-DD89-46BB-B6C6-18578AB529E1}" destId="{D1EA9603-F441-4DE7-A59E-AD39EC086D6B}" srcOrd="0" destOrd="0" presId="urn:microsoft.com/office/officeart/2005/8/layout/vList2"/>
    <dgm:cxn modelId="{03B22F86-4797-4319-89FC-2D497DA26420}" type="presParOf" srcId="{620534FF-DD89-46BB-B6C6-18578AB529E1}" destId="{49956DCE-17B0-4B88-A531-F20590824AEE}" srcOrd="1" destOrd="0" presId="urn:microsoft.com/office/officeart/2005/8/layout/vList2"/>
    <dgm:cxn modelId="{8B7C2D3E-AF77-40AA-98AB-462EC7305282}" type="presParOf" srcId="{620534FF-DD89-46BB-B6C6-18578AB529E1}" destId="{22258A30-EC36-459F-A3F5-6FA8BF132543}" srcOrd="2" destOrd="0" presId="urn:microsoft.com/office/officeart/2005/8/layout/vList2"/>
    <dgm:cxn modelId="{4F8F1F96-064A-4281-A21B-0E75E4FFAFCF}" type="presParOf" srcId="{620534FF-DD89-46BB-B6C6-18578AB529E1}" destId="{F7AFB2C4-56D2-47E1-B92B-E8797B4F7E5F}" srcOrd="3" destOrd="0" presId="urn:microsoft.com/office/officeart/2005/8/layout/vList2"/>
    <dgm:cxn modelId="{06AAA1D7-F09A-4E5C-A495-150311E89DED}" type="presParOf" srcId="{620534FF-DD89-46BB-B6C6-18578AB529E1}" destId="{05D4B5C0-7EBE-4000-A289-414643BC9EE2}" srcOrd="4" destOrd="0" presId="urn:microsoft.com/office/officeart/2005/8/layout/vList2"/>
    <dgm:cxn modelId="{88D616DD-BCEE-4C60-BA61-DB104B52CB67}" type="presParOf" srcId="{620534FF-DD89-46BB-B6C6-18578AB529E1}" destId="{290DBE39-2AA6-49DE-AED9-C851A9DEAA7C}" srcOrd="5" destOrd="0" presId="urn:microsoft.com/office/officeart/2005/8/layout/vList2"/>
    <dgm:cxn modelId="{9D2C3A50-FFA4-4030-BC9F-F37C6FBB6FC8}" type="presParOf" srcId="{620534FF-DD89-46BB-B6C6-18578AB529E1}" destId="{3D9523B6-6BDF-4E31-BA36-7A0CF094C477}" srcOrd="6" destOrd="0" presId="urn:microsoft.com/office/officeart/2005/8/layout/vList2"/>
    <dgm:cxn modelId="{8B3467F9-9BC7-4303-ABAF-6FD6838B5FBD}" type="presParOf" srcId="{620534FF-DD89-46BB-B6C6-18578AB529E1}" destId="{237A5B9B-3817-48AE-8B02-CE1DEB7CA72C}" srcOrd="7" destOrd="0" presId="urn:microsoft.com/office/officeart/2005/8/layout/vList2"/>
    <dgm:cxn modelId="{97ED2689-27C5-4FC2-9EB1-5289D4C58313}" type="presParOf" srcId="{620534FF-DD89-46BB-B6C6-18578AB529E1}" destId="{61143AF3-694C-4380-94EF-6F8B386E7859}" srcOrd="8"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48186BE6-C041-45FB-A83A-A8ED52DC08DA}" type="doc">
      <dgm:prSet loTypeId="urn:microsoft.com/office/officeart/2005/8/layout/vList2" loCatId="list" qsTypeId="urn:microsoft.com/office/officeart/2005/8/quickstyle/simple3" qsCatId="simple" csTypeId="urn:microsoft.com/office/officeart/2005/8/colors/colorful1" csCatId="colorful" phldr="1"/>
      <dgm:spPr/>
      <dgm:t>
        <a:bodyPr/>
        <a:lstStyle/>
        <a:p>
          <a:endParaRPr lang="en-US"/>
        </a:p>
      </dgm:t>
    </dgm:pt>
    <dgm:pt modelId="{932AD21F-BB28-47B4-A132-CE59ED30C4CD}">
      <dgm:prSet/>
      <dgm:spPr/>
      <dgm:t>
        <a:bodyPr/>
        <a:lstStyle/>
        <a:p>
          <a:r>
            <a:rPr lang="en-US" dirty="0"/>
            <a:t>In case of meat, we search whether meats like: beef, chicken (poultry) or sausage show up in the left hand sides of rules. </a:t>
          </a:r>
        </a:p>
      </dgm:t>
    </dgm:pt>
    <dgm:pt modelId="{6A783F36-F493-48C8-BA60-82A86AF2FE2C}" type="parTrans" cxnId="{31A2D696-9CFA-402E-BEFB-334B73CA5265}">
      <dgm:prSet/>
      <dgm:spPr/>
      <dgm:t>
        <a:bodyPr/>
        <a:lstStyle/>
        <a:p>
          <a:endParaRPr lang="en-US"/>
        </a:p>
      </dgm:t>
    </dgm:pt>
    <dgm:pt modelId="{9BDD7AF7-4B3A-40D7-9433-179189336531}" type="sibTrans" cxnId="{31A2D696-9CFA-402E-BEFB-334B73CA5265}">
      <dgm:prSet/>
      <dgm:spPr/>
      <dgm:t>
        <a:bodyPr/>
        <a:lstStyle/>
        <a:p>
          <a:endParaRPr lang="en-US"/>
        </a:p>
      </dgm:t>
    </dgm:pt>
    <dgm:pt modelId="{2EA5F1C0-0E24-4DFE-BA12-3C1925C03298}">
      <dgm:prSet/>
      <dgm:spPr/>
      <dgm:t>
        <a:bodyPr/>
        <a:lstStyle/>
        <a:p>
          <a:r>
            <a:rPr lang="en-US" dirty="0" smtClean="0"/>
            <a:t>Let’s </a:t>
          </a:r>
          <a:r>
            <a:rPr lang="en-US" dirty="0"/>
            <a:t>see what people buy after they have put meat (sausage or beef) to the basket. </a:t>
          </a:r>
        </a:p>
      </dgm:t>
    </dgm:pt>
    <dgm:pt modelId="{2921CCFC-3163-444E-A4BC-F37E25D28053}" type="parTrans" cxnId="{B119FF34-E735-42DB-A3AC-0A62752970C5}">
      <dgm:prSet/>
      <dgm:spPr/>
    </dgm:pt>
    <dgm:pt modelId="{7E92635C-1EBE-4B5C-BF9D-7C77030123FA}" type="sibTrans" cxnId="{B119FF34-E735-42DB-A3AC-0A62752970C5}">
      <dgm:prSet/>
      <dgm:spPr/>
    </dgm:pt>
    <dgm:pt modelId="{E0FE2556-DA40-4D8C-9522-D5FD0E8B0C20}">
      <dgm:prSet/>
      <dgm:spPr/>
      <dgm:t>
        <a:bodyPr/>
        <a:lstStyle/>
        <a:p>
          <a:r>
            <a:rPr lang="en-US" dirty="0" smtClean="0"/>
            <a:t>It </a:t>
          </a:r>
          <a:r>
            <a:rPr lang="en-US" dirty="0"/>
            <a:t>turns out that the most popular option associated with meat is milk! </a:t>
          </a:r>
        </a:p>
      </dgm:t>
    </dgm:pt>
    <dgm:pt modelId="{D5B2C2DC-F630-4A08-BA28-F89D99903011}" type="parTrans" cxnId="{4BB26061-D8E6-4880-8749-0E14B0620BC2}">
      <dgm:prSet/>
      <dgm:spPr/>
    </dgm:pt>
    <dgm:pt modelId="{C1322A19-A53A-4344-9CCD-6502C9BC01C6}" type="sibTrans" cxnId="{4BB26061-D8E6-4880-8749-0E14B0620BC2}">
      <dgm:prSet/>
      <dgm:spPr/>
    </dgm:pt>
    <dgm:pt modelId="{C62953C9-BB57-4016-80F2-82A8F806F9D1}">
      <dgm:prSet/>
      <dgm:spPr/>
      <dgm:t>
        <a:bodyPr/>
        <a:lstStyle/>
        <a:p>
          <a:r>
            <a:rPr lang="en-US" dirty="0" smtClean="0"/>
            <a:t>It </a:t>
          </a:r>
          <a:r>
            <a:rPr lang="en-US" dirty="0"/>
            <a:t>is a little bit confusing, because only in lift column we see how popular option is. </a:t>
          </a:r>
        </a:p>
      </dgm:t>
    </dgm:pt>
    <dgm:pt modelId="{84EE2D35-90F4-41DC-B9AF-C52C46F0A4E4}" type="parTrans" cxnId="{F71AB9EE-3754-495C-A451-A97369EAE34B}">
      <dgm:prSet/>
      <dgm:spPr/>
    </dgm:pt>
    <dgm:pt modelId="{4044C53E-0EEE-472F-8C3B-B4DFA996C131}" type="sibTrans" cxnId="{F71AB9EE-3754-495C-A451-A97369EAE34B}">
      <dgm:prSet/>
      <dgm:spPr/>
    </dgm:pt>
    <dgm:pt modelId="{BC556A43-305E-4319-B2BF-438C008288C8}">
      <dgm:prSet/>
      <dgm:spPr/>
      <dgm:t>
        <a:bodyPr/>
        <a:lstStyle/>
        <a:p>
          <a:r>
            <a:rPr lang="en-US" dirty="0" smtClean="0"/>
            <a:t>The </a:t>
          </a:r>
          <a:r>
            <a:rPr lang="en-US" dirty="0"/>
            <a:t>real winner here are root vegetables that are 3 times more likely to be put into the basket than other products. </a:t>
          </a:r>
        </a:p>
      </dgm:t>
    </dgm:pt>
    <dgm:pt modelId="{7292DA01-0AE8-4A56-9EE0-448D4A665083}" type="parTrans" cxnId="{01EFC560-EF99-4A2C-85CE-D6B4FBDEC570}">
      <dgm:prSet/>
      <dgm:spPr/>
    </dgm:pt>
    <dgm:pt modelId="{4D478D12-39AD-409C-84E1-1B243153F36B}" type="sibTrans" cxnId="{01EFC560-EF99-4A2C-85CE-D6B4FBDEC570}">
      <dgm:prSet/>
      <dgm:spPr/>
    </dgm:pt>
    <dgm:pt modelId="{B1335055-2B11-4AE0-8285-CB9C9CBA632B}">
      <dgm:prSet/>
      <dgm:spPr/>
      <dgm:t>
        <a:bodyPr/>
        <a:lstStyle/>
        <a:p>
          <a:r>
            <a:rPr lang="en-US" dirty="0" smtClean="0"/>
            <a:t>Rest </a:t>
          </a:r>
          <a:r>
            <a:rPr lang="en-US" dirty="0"/>
            <a:t>of the products are just regular grocery stuff.</a:t>
          </a:r>
        </a:p>
      </dgm:t>
    </dgm:pt>
    <dgm:pt modelId="{E70EC1A3-5C13-4AC8-AB5B-E9C84F95709B}" type="parTrans" cxnId="{AB2172E7-D9EC-464D-8FCF-16D2BD493A1F}">
      <dgm:prSet/>
      <dgm:spPr/>
    </dgm:pt>
    <dgm:pt modelId="{3EEF6EB1-AECF-4F14-9651-658B93BE9FA1}" type="sibTrans" cxnId="{AB2172E7-D9EC-464D-8FCF-16D2BD493A1F}">
      <dgm:prSet/>
      <dgm:spPr/>
    </dgm:pt>
    <dgm:pt modelId="{0786076C-3096-42A1-B8BA-89FE91030D3B}" type="pres">
      <dgm:prSet presAssocID="{48186BE6-C041-45FB-A83A-A8ED52DC08DA}" presName="linear" presStyleCnt="0">
        <dgm:presLayoutVars>
          <dgm:animLvl val="lvl"/>
          <dgm:resizeHandles val="exact"/>
        </dgm:presLayoutVars>
      </dgm:prSet>
      <dgm:spPr/>
      <dgm:t>
        <a:bodyPr/>
        <a:lstStyle/>
        <a:p>
          <a:endParaRPr lang="en-US"/>
        </a:p>
      </dgm:t>
    </dgm:pt>
    <dgm:pt modelId="{20DB4A24-7034-40E0-806E-A4142C35D947}" type="pres">
      <dgm:prSet presAssocID="{932AD21F-BB28-47B4-A132-CE59ED30C4CD}" presName="parentText" presStyleLbl="node1" presStyleIdx="0" presStyleCnt="6">
        <dgm:presLayoutVars>
          <dgm:chMax val="0"/>
          <dgm:bulletEnabled val="1"/>
        </dgm:presLayoutVars>
      </dgm:prSet>
      <dgm:spPr/>
      <dgm:t>
        <a:bodyPr/>
        <a:lstStyle/>
        <a:p>
          <a:endParaRPr lang="en-US"/>
        </a:p>
      </dgm:t>
    </dgm:pt>
    <dgm:pt modelId="{BAC16D2E-5274-4D8F-B4DE-7C34AD0D5F7B}" type="pres">
      <dgm:prSet presAssocID="{9BDD7AF7-4B3A-40D7-9433-179189336531}" presName="spacer" presStyleCnt="0"/>
      <dgm:spPr/>
    </dgm:pt>
    <dgm:pt modelId="{037A19AE-72A1-4C8F-9EBB-FBAA101BF1CF}" type="pres">
      <dgm:prSet presAssocID="{2EA5F1C0-0E24-4DFE-BA12-3C1925C03298}" presName="parentText" presStyleLbl="node1" presStyleIdx="1" presStyleCnt="6">
        <dgm:presLayoutVars>
          <dgm:chMax val="0"/>
          <dgm:bulletEnabled val="1"/>
        </dgm:presLayoutVars>
      </dgm:prSet>
      <dgm:spPr/>
      <dgm:t>
        <a:bodyPr/>
        <a:lstStyle/>
        <a:p>
          <a:endParaRPr lang="en-US"/>
        </a:p>
      </dgm:t>
    </dgm:pt>
    <dgm:pt modelId="{B606119D-5277-4885-AE4A-C3D047C2D3B9}" type="pres">
      <dgm:prSet presAssocID="{7E92635C-1EBE-4B5C-BF9D-7C77030123FA}" presName="spacer" presStyleCnt="0"/>
      <dgm:spPr/>
    </dgm:pt>
    <dgm:pt modelId="{4EA27B52-D4BE-48C1-B082-21DE089ADBF2}" type="pres">
      <dgm:prSet presAssocID="{E0FE2556-DA40-4D8C-9522-D5FD0E8B0C20}" presName="parentText" presStyleLbl="node1" presStyleIdx="2" presStyleCnt="6">
        <dgm:presLayoutVars>
          <dgm:chMax val="0"/>
          <dgm:bulletEnabled val="1"/>
        </dgm:presLayoutVars>
      </dgm:prSet>
      <dgm:spPr/>
      <dgm:t>
        <a:bodyPr/>
        <a:lstStyle/>
        <a:p>
          <a:endParaRPr lang="en-US"/>
        </a:p>
      </dgm:t>
    </dgm:pt>
    <dgm:pt modelId="{2C9D959A-A94C-44D3-8E61-CEEA3483CDDF}" type="pres">
      <dgm:prSet presAssocID="{C1322A19-A53A-4344-9CCD-6502C9BC01C6}" presName="spacer" presStyleCnt="0"/>
      <dgm:spPr/>
    </dgm:pt>
    <dgm:pt modelId="{2E91780F-C578-4C92-8E66-DEB77A0E9EE8}" type="pres">
      <dgm:prSet presAssocID="{C62953C9-BB57-4016-80F2-82A8F806F9D1}" presName="parentText" presStyleLbl="node1" presStyleIdx="3" presStyleCnt="6">
        <dgm:presLayoutVars>
          <dgm:chMax val="0"/>
          <dgm:bulletEnabled val="1"/>
        </dgm:presLayoutVars>
      </dgm:prSet>
      <dgm:spPr/>
      <dgm:t>
        <a:bodyPr/>
        <a:lstStyle/>
        <a:p>
          <a:endParaRPr lang="en-US"/>
        </a:p>
      </dgm:t>
    </dgm:pt>
    <dgm:pt modelId="{4257AE00-0800-4F78-B296-662C5E4F3FE7}" type="pres">
      <dgm:prSet presAssocID="{4044C53E-0EEE-472F-8C3B-B4DFA996C131}" presName="spacer" presStyleCnt="0"/>
      <dgm:spPr/>
    </dgm:pt>
    <dgm:pt modelId="{3CAAD65D-A3A0-419B-B2E5-D1C197DFC79E}" type="pres">
      <dgm:prSet presAssocID="{BC556A43-305E-4319-B2BF-438C008288C8}" presName="parentText" presStyleLbl="node1" presStyleIdx="4" presStyleCnt="6">
        <dgm:presLayoutVars>
          <dgm:chMax val="0"/>
          <dgm:bulletEnabled val="1"/>
        </dgm:presLayoutVars>
      </dgm:prSet>
      <dgm:spPr/>
      <dgm:t>
        <a:bodyPr/>
        <a:lstStyle/>
        <a:p>
          <a:endParaRPr lang="en-US"/>
        </a:p>
      </dgm:t>
    </dgm:pt>
    <dgm:pt modelId="{031ACFF1-EC33-49D3-936F-43B654B112A6}" type="pres">
      <dgm:prSet presAssocID="{4D478D12-39AD-409C-84E1-1B243153F36B}" presName="spacer" presStyleCnt="0"/>
      <dgm:spPr/>
    </dgm:pt>
    <dgm:pt modelId="{2940714D-A040-48B6-9B34-25642976BDB5}" type="pres">
      <dgm:prSet presAssocID="{B1335055-2B11-4AE0-8285-CB9C9CBA632B}" presName="parentText" presStyleLbl="node1" presStyleIdx="5" presStyleCnt="6">
        <dgm:presLayoutVars>
          <dgm:chMax val="0"/>
          <dgm:bulletEnabled val="1"/>
        </dgm:presLayoutVars>
      </dgm:prSet>
      <dgm:spPr/>
      <dgm:t>
        <a:bodyPr/>
        <a:lstStyle/>
        <a:p>
          <a:endParaRPr lang="en-US"/>
        </a:p>
      </dgm:t>
    </dgm:pt>
  </dgm:ptLst>
  <dgm:cxnLst>
    <dgm:cxn modelId="{01EFC560-EF99-4A2C-85CE-D6B4FBDEC570}" srcId="{48186BE6-C041-45FB-A83A-A8ED52DC08DA}" destId="{BC556A43-305E-4319-B2BF-438C008288C8}" srcOrd="4" destOrd="0" parTransId="{7292DA01-0AE8-4A56-9EE0-448D4A665083}" sibTransId="{4D478D12-39AD-409C-84E1-1B243153F36B}"/>
    <dgm:cxn modelId="{C183CD93-F301-4FEA-A120-BDEB68DEABC4}" type="presOf" srcId="{C62953C9-BB57-4016-80F2-82A8F806F9D1}" destId="{2E91780F-C578-4C92-8E66-DEB77A0E9EE8}" srcOrd="0" destOrd="0" presId="urn:microsoft.com/office/officeart/2005/8/layout/vList2"/>
    <dgm:cxn modelId="{924655FB-E248-4A3B-A422-9F56D5BE2A87}" type="presOf" srcId="{B1335055-2B11-4AE0-8285-CB9C9CBA632B}" destId="{2940714D-A040-48B6-9B34-25642976BDB5}" srcOrd="0" destOrd="0" presId="urn:microsoft.com/office/officeart/2005/8/layout/vList2"/>
    <dgm:cxn modelId="{4CDE941C-3853-434A-85FD-B7195E6497A0}" type="presOf" srcId="{E0FE2556-DA40-4D8C-9522-D5FD0E8B0C20}" destId="{4EA27B52-D4BE-48C1-B082-21DE089ADBF2}" srcOrd="0" destOrd="0" presId="urn:microsoft.com/office/officeart/2005/8/layout/vList2"/>
    <dgm:cxn modelId="{AB2172E7-D9EC-464D-8FCF-16D2BD493A1F}" srcId="{48186BE6-C041-45FB-A83A-A8ED52DC08DA}" destId="{B1335055-2B11-4AE0-8285-CB9C9CBA632B}" srcOrd="5" destOrd="0" parTransId="{E70EC1A3-5C13-4AC8-AB5B-E9C84F95709B}" sibTransId="{3EEF6EB1-AECF-4F14-9651-658B93BE9FA1}"/>
    <dgm:cxn modelId="{F71AB9EE-3754-495C-A451-A97369EAE34B}" srcId="{48186BE6-C041-45FB-A83A-A8ED52DC08DA}" destId="{C62953C9-BB57-4016-80F2-82A8F806F9D1}" srcOrd="3" destOrd="0" parTransId="{84EE2D35-90F4-41DC-B9AF-C52C46F0A4E4}" sibTransId="{4044C53E-0EEE-472F-8C3B-B4DFA996C131}"/>
    <dgm:cxn modelId="{4BB26061-D8E6-4880-8749-0E14B0620BC2}" srcId="{48186BE6-C041-45FB-A83A-A8ED52DC08DA}" destId="{E0FE2556-DA40-4D8C-9522-D5FD0E8B0C20}" srcOrd="2" destOrd="0" parTransId="{D5B2C2DC-F630-4A08-BA28-F89D99903011}" sibTransId="{C1322A19-A53A-4344-9CCD-6502C9BC01C6}"/>
    <dgm:cxn modelId="{42DDAE61-0557-4698-8804-85746937E96B}" type="presOf" srcId="{48186BE6-C041-45FB-A83A-A8ED52DC08DA}" destId="{0786076C-3096-42A1-B8BA-89FE91030D3B}" srcOrd="0" destOrd="0" presId="urn:microsoft.com/office/officeart/2005/8/layout/vList2"/>
    <dgm:cxn modelId="{31A2D696-9CFA-402E-BEFB-334B73CA5265}" srcId="{48186BE6-C041-45FB-A83A-A8ED52DC08DA}" destId="{932AD21F-BB28-47B4-A132-CE59ED30C4CD}" srcOrd="0" destOrd="0" parTransId="{6A783F36-F493-48C8-BA60-82A86AF2FE2C}" sibTransId="{9BDD7AF7-4B3A-40D7-9433-179189336531}"/>
    <dgm:cxn modelId="{DD301DEE-423C-452E-A4DB-F9B02CECB3D1}" type="presOf" srcId="{932AD21F-BB28-47B4-A132-CE59ED30C4CD}" destId="{20DB4A24-7034-40E0-806E-A4142C35D947}" srcOrd="0" destOrd="0" presId="urn:microsoft.com/office/officeart/2005/8/layout/vList2"/>
    <dgm:cxn modelId="{B119FF34-E735-42DB-A3AC-0A62752970C5}" srcId="{48186BE6-C041-45FB-A83A-A8ED52DC08DA}" destId="{2EA5F1C0-0E24-4DFE-BA12-3C1925C03298}" srcOrd="1" destOrd="0" parTransId="{2921CCFC-3163-444E-A4BC-F37E25D28053}" sibTransId="{7E92635C-1EBE-4B5C-BF9D-7C77030123FA}"/>
    <dgm:cxn modelId="{A7C6CD80-6F6D-4BFF-8CF0-B7ABD55CAE0A}" type="presOf" srcId="{2EA5F1C0-0E24-4DFE-BA12-3C1925C03298}" destId="{037A19AE-72A1-4C8F-9EBB-FBAA101BF1CF}" srcOrd="0" destOrd="0" presId="urn:microsoft.com/office/officeart/2005/8/layout/vList2"/>
    <dgm:cxn modelId="{E2B95CDB-91B7-481E-927A-8408BF8DB3C4}" type="presOf" srcId="{BC556A43-305E-4319-B2BF-438C008288C8}" destId="{3CAAD65D-A3A0-419B-B2E5-D1C197DFC79E}" srcOrd="0" destOrd="0" presId="urn:microsoft.com/office/officeart/2005/8/layout/vList2"/>
    <dgm:cxn modelId="{78F004FC-619D-4D72-A99A-296A403FB761}" type="presParOf" srcId="{0786076C-3096-42A1-B8BA-89FE91030D3B}" destId="{20DB4A24-7034-40E0-806E-A4142C35D947}" srcOrd="0" destOrd="0" presId="urn:microsoft.com/office/officeart/2005/8/layout/vList2"/>
    <dgm:cxn modelId="{2B7AA50B-EF7D-4B88-9089-3DF8800FCA76}" type="presParOf" srcId="{0786076C-3096-42A1-B8BA-89FE91030D3B}" destId="{BAC16D2E-5274-4D8F-B4DE-7C34AD0D5F7B}" srcOrd="1" destOrd="0" presId="urn:microsoft.com/office/officeart/2005/8/layout/vList2"/>
    <dgm:cxn modelId="{9468F689-608B-4ADD-935E-A04335418C40}" type="presParOf" srcId="{0786076C-3096-42A1-B8BA-89FE91030D3B}" destId="{037A19AE-72A1-4C8F-9EBB-FBAA101BF1CF}" srcOrd="2" destOrd="0" presId="urn:microsoft.com/office/officeart/2005/8/layout/vList2"/>
    <dgm:cxn modelId="{78A727C3-F7EE-4000-8900-ACA101DA252E}" type="presParOf" srcId="{0786076C-3096-42A1-B8BA-89FE91030D3B}" destId="{B606119D-5277-4885-AE4A-C3D047C2D3B9}" srcOrd="3" destOrd="0" presId="urn:microsoft.com/office/officeart/2005/8/layout/vList2"/>
    <dgm:cxn modelId="{9211A8F4-C985-46EC-9190-62172279A8CE}" type="presParOf" srcId="{0786076C-3096-42A1-B8BA-89FE91030D3B}" destId="{4EA27B52-D4BE-48C1-B082-21DE089ADBF2}" srcOrd="4" destOrd="0" presId="urn:microsoft.com/office/officeart/2005/8/layout/vList2"/>
    <dgm:cxn modelId="{E7ECAEAC-3A7E-4A81-B6B6-53B58FC13DE5}" type="presParOf" srcId="{0786076C-3096-42A1-B8BA-89FE91030D3B}" destId="{2C9D959A-A94C-44D3-8E61-CEEA3483CDDF}" srcOrd="5" destOrd="0" presId="urn:microsoft.com/office/officeart/2005/8/layout/vList2"/>
    <dgm:cxn modelId="{C5C09C0A-0432-42A5-986F-BD43C6E12200}" type="presParOf" srcId="{0786076C-3096-42A1-B8BA-89FE91030D3B}" destId="{2E91780F-C578-4C92-8E66-DEB77A0E9EE8}" srcOrd="6" destOrd="0" presId="urn:microsoft.com/office/officeart/2005/8/layout/vList2"/>
    <dgm:cxn modelId="{53DF63B8-B5C8-47B5-82DB-8130723266D6}" type="presParOf" srcId="{0786076C-3096-42A1-B8BA-89FE91030D3B}" destId="{4257AE00-0800-4F78-B296-662C5E4F3FE7}" srcOrd="7" destOrd="0" presId="urn:microsoft.com/office/officeart/2005/8/layout/vList2"/>
    <dgm:cxn modelId="{77D8E376-6C17-404B-92BF-D8E58CB660A8}" type="presParOf" srcId="{0786076C-3096-42A1-B8BA-89FE91030D3B}" destId="{3CAAD65D-A3A0-419B-B2E5-D1C197DFC79E}" srcOrd="8" destOrd="0" presId="urn:microsoft.com/office/officeart/2005/8/layout/vList2"/>
    <dgm:cxn modelId="{F91FDC5B-525B-4210-8755-5394D463ADD6}" type="presParOf" srcId="{0786076C-3096-42A1-B8BA-89FE91030D3B}" destId="{031ACFF1-EC33-49D3-936F-43B654B112A6}" srcOrd="9" destOrd="0" presId="urn:microsoft.com/office/officeart/2005/8/layout/vList2"/>
    <dgm:cxn modelId="{34FFA910-5094-4431-8785-6CCEFF1CEA87}" type="presParOf" srcId="{0786076C-3096-42A1-B8BA-89FE91030D3B}" destId="{2940714D-A040-48B6-9B34-25642976BDB5}"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EBB36BA-D844-44AE-8752-931576E86B6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Below analyses depend on choosing one product and checking which products it implies or by which products it is implied.</a:t>
          </a:r>
          <a:endParaRPr lang="en-US" b="1" dirty="0">
            <a:solidFill>
              <a:schemeClr val="bg1">
                <a:lumMod val="75000"/>
                <a:lumOff val="25000"/>
              </a:schemeClr>
            </a:solidFill>
          </a:endParaRPr>
        </a:p>
      </dgm:t>
    </dgm:pt>
    <dgm:pt modelId="{C8C233DA-7001-43E6-ACA1-EFD638F8927B}" type="parTrans" cxnId="{A9391D16-C49A-4FBC-861D-1FEF82E52BA1}">
      <dgm:prSet/>
      <dgm:spPr/>
      <dgm:t>
        <a:bodyPr/>
        <a:lstStyle/>
        <a:p>
          <a:endParaRPr lang="en-US"/>
        </a:p>
      </dgm:t>
    </dgm:pt>
    <dgm:pt modelId="{7F889058-630D-4C28-9244-B5B431526E2B}" type="sibTrans" cxnId="{A9391D16-C49A-4FBC-861D-1FEF82E52BA1}">
      <dgm:prSet/>
      <dgm:spPr/>
      <dgm:t>
        <a:bodyPr/>
        <a:lstStyle/>
        <a:p>
          <a:endParaRPr lang="en-US"/>
        </a:p>
      </dgm:t>
    </dgm:pt>
    <dgm:pt modelId="{B9744113-9BFC-4EFB-A355-562E44A88974}">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left hand side we have yoghurt and we can see that if a customer buys yoghurt in combination with some other item in L.H.S. We are  confident that he will buy item set as depicted in summary(yog.rules)</a:t>
          </a:r>
          <a:endParaRPr lang="en-US" b="1" dirty="0">
            <a:solidFill>
              <a:schemeClr val="bg1">
                <a:lumMod val="75000"/>
                <a:lumOff val="25000"/>
              </a:schemeClr>
            </a:solidFill>
          </a:endParaRPr>
        </a:p>
      </dgm:t>
    </dgm:pt>
    <dgm:pt modelId="{0808F696-E642-427D-BA63-EA4E300CCBA8}" type="parTrans" cxnId="{ADFE9D90-BD05-4579-8942-DDE7C2B26408}">
      <dgm:prSet/>
      <dgm:spPr/>
      <dgm:t>
        <a:bodyPr/>
        <a:lstStyle/>
        <a:p>
          <a:endParaRPr lang="en-US"/>
        </a:p>
      </dgm:t>
    </dgm:pt>
    <dgm:pt modelId="{77653A96-5D4F-4839-B2C1-8CDA4CD1E0AF}" type="sibTrans" cxnId="{ADFE9D90-BD05-4579-8942-DDE7C2B26408}">
      <dgm:prSet/>
      <dgm:spPr/>
      <dgm:t>
        <a:bodyPr/>
        <a:lstStyle/>
        <a:p>
          <a:endParaRPr lang="en-US"/>
        </a:p>
      </dgm:t>
    </dgm:pt>
    <dgm:pt modelId="{20748340-0A61-4F65-BE89-8BF9F3F5DB49}">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The figure shown  adjacent shows the top five lift  given the condition that if a customer buy yoghurt on the l.h.s we are confident that customer will then buy items as shown on R.H.S.</a:t>
          </a:r>
          <a:endParaRPr lang="en-US" b="1" dirty="0">
            <a:solidFill>
              <a:schemeClr val="bg1">
                <a:lumMod val="75000"/>
                <a:lumOff val="25000"/>
              </a:schemeClr>
            </a:solidFill>
          </a:endParaRPr>
        </a:p>
      </dgm:t>
    </dgm:pt>
    <dgm:pt modelId="{3C33B75F-2FC6-4277-8C6E-16EF24ADBF92}" type="parTrans" cxnId="{57591707-62CC-4AFA-B528-581440DF2B90}">
      <dgm:prSet/>
      <dgm:spPr/>
      <dgm:t>
        <a:bodyPr/>
        <a:lstStyle/>
        <a:p>
          <a:endParaRPr lang="en-US"/>
        </a:p>
      </dgm:t>
    </dgm:pt>
    <dgm:pt modelId="{483FBF78-F6FE-4B63-AAC0-E3061E3CFE76}" type="sibTrans" cxnId="{57591707-62CC-4AFA-B528-581440DF2B90}">
      <dgm:prSet/>
      <dgm:spPr/>
      <dgm:t>
        <a:bodyPr/>
        <a:lstStyle/>
        <a:p>
          <a:endParaRPr lang="en-US"/>
        </a:p>
      </dgm:t>
    </dgm:pt>
    <dgm:pt modelId="{C6FDD69A-07C6-4B91-8293-70E43C8612B4}">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Most of the times someone buys yogurt he will also put milk or vegetables into his basket - with greater correlation to ‘other vegetables’. There is not much variation, nothing changes with the lowering confidence.</a:t>
          </a:r>
          <a:endParaRPr lang="en-US" b="1" dirty="0">
            <a:solidFill>
              <a:schemeClr val="bg1">
                <a:lumMod val="75000"/>
                <a:lumOff val="25000"/>
              </a:schemeClr>
            </a:solidFill>
          </a:endParaRPr>
        </a:p>
      </dgm:t>
    </dgm:pt>
    <dgm:pt modelId="{1057D85E-1010-4A45-802E-2115DB725D9C}" type="parTrans" cxnId="{D6ADE051-6ED8-4F14-9FF5-4B3A30E9C6AD}">
      <dgm:prSet/>
      <dgm:spPr/>
      <dgm:t>
        <a:bodyPr/>
        <a:lstStyle/>
        <a:p>
          <a:endParaRPr lang="en-US"/>
        </a:p>
      </dgm:t>
    </dgm:pt>
    <dgm:pt modelId="{EEF81CA7-F302-4498-8C38-718D283A044E}" type="sibTrans" cxnId="{D6ADE051-6ED8-4F14-9FF5-4B3A30E9C6AD}">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D1EA9603-F441-4DE7-A59E-AD39EC086D6B}" type="pres">
      <dgm:prSet presAssocID="{DEBB36BA-D844-44AE-8752-931576E86B6B}" presName="parentText" presStyleLbl="node1" presStyleIdx="0" presStyleCnt="4" custScaleY="66696" custLinFactNeighborX="1132" custLinFactNeighborY="-95831">
        <dgm:presLayoutVars>
          <dgm:chMax val="0"/>
          <dgm:bulletEnabled val="1"/>
        </dgm:presLayoutVars>
      </dgm:prSet>
      <dgm:spPr/>
      <dgm:t>
        <a:bodyPr/>
        <a:lstStyle/>
        <a:p>
          <a:endParaRPr lang="en-US"/>
        </a:p>
      </dgm:t>
    </dgm:pt>
    <dgm:pt modelId="{49956DCE-17B0-4B88-A531-F20590824AEE}" type="pres">
      <dgm:prSet presAssocID="{7F889058-630D-4C28-9244-B5B431526E2B}" presName="spacer" presStyleCnt="0"/>
      <dgm:spPr/>
    </dgm:pt>
    <dgm:pt modelId="{22258A30-EC36-459F-A3F5-6FA8BF132543}" type="pres">
      <dgm:prSet presAssocID="{B9744113-9BFC-4EFB-A355-562E44A88974}" presName="parentText" presStyleLbl="node1" presStyleIdx="1" presStyleCnt="4" custScaleY="77701" custLinFactNeighborY="-5319">
        <dgm:presLayoutVars>
          <dgm:chMax val="0"/>
          <dgm:bulletEnabled val="1"/>
        </dgm:presLayoutVars>
      </dgm:prSet>
      <dgm:spPr/>
      <dgm:t>
        <a:bodyPr/>
        <a:lstStyle/>
        <a:p>
          <a:endParaRPr lang="en-US"/>
        </a:p>
      </dgm:t>
    </dgm:pt>
    <dgm:pt modelId="{F7AFB2C4-56D2-47E1-B92B-E8797B4F7E5F}" type="pres">
      <dgm:prSet presAssocID="{77653A96-5D4F-4839-B2C1-8CDA4CD1E0AF}" presName="spacer" presStyleCnt="0"/>
      <dgm:spPr/>
    </dgm:pt>
    <dgm:pt modelId="{677E3B2B-597A-4C78-8A36-D8564F51FDDB}" type="pres">
      <dgm:prSet presAssocID="{20748340-0A61-4F65-BE89-8BF9F3F5DB49}" presName="parentText" presStyleLbl="node1" presStyleIdx="2" presStyleCnt="4" custScaleY="66866" custLinFactNeighborX="245" custLinFactNeighborY="47700">
        <dgm:presLayoutVars>
          <dgm:chMax val="0"/>
          <dgm:bulletEnabled val="1"/>
        </dgm:presLayoutVars>
      </dgm:prSet>
      <dgm:spPr/>
      <dgm:t>
        <a:bodyPr/>
        <a:lstStyle/>
        <a:p>
          <a:endParaRPr lang="en-US"/>
        </a:p>
      </dgm:t>
    </dgm:pt>
    <dgm:pt modelId="{87363CBF-E0D6-41B9-9162-483ABFF40905}" type="pres">
      <dgm:prSet presAssocID="{483FBF78-F6FE-4B63-AAC0-E3061E3CFE76}" presName="spacer" presStyleCnt="0"/>
      <dgm:spPr/>
    </dgm:pt>
    <dgm:pt modelId="{FE7917D0-7726-4BF4-A6CE-75D5019B3BCA}" type="pres">
      <dgm:prSet presAssocID="{C6FDD69A-07C6-4B91-8293-70E43C8612B4}" presName="parentText" presStyleLbl="node1" presStyleIdx="3" presStyleCnt="4" custScaleY="78212">
        <dgm:presLayoutVars>
          <dgm:chMax val="0"/>
          <dgm:bulletEnabled val="1"/>
        </dgm:presLayoutVars>
      </dgm:prSet>
      <dgm:spPr/>
      <dgm:t>
        <a:bodyPr/>
        <a:lstStyle/>
        <a:p>
          <a:endParaRPr lang="en-US"/>
        </a:p>
      </dgm:t>
    </dgm:pt>
  </dgm:ptLst>
  <dgm:cxnLst>
    <dgm:cxn modelId="{A9391D16-C49A-4FBC-861D-1FEF82E52BA1}" srcId="{4F10CD44-2F8C-4FB2-8775-0011E65F3161}" destId="{DEBB36BA-D844-44AE-8752-931576E86B6B}" srcOrd="0" destOrd="0" parTransId="{C8C233DA-7001-43E6-ACA1-EFD638F8927B}" sibTransId="{7F889058-630D-4C28-9244-B5B431526E2B}"/>
    <dgm:cxn modelId="{E8F14B0B-43A0-441B-AA12-591261FCC8CB}" type="presOf" srcId="{C6FDD69A-07C6-4B91-8293-70E43C8612B4}" destId="{FE7917D0-7726-4BF4-A6CE-75D5019B3BCA}" srcOrd="0" destOrd="0" presId="urn:microsoft.com/office/officeart/2005/8/layout/vList2"/>
    <dgm:cxn modelId="{57591707-62CC-4AFA-B528-581440DF2B90}" srcId="{4F10CD44-2F8C-4FB2-8775-0011E65F3161}" destId="{20748340-0A61-4F65-BE89-8BF9F3F5DB49}" srcOrd="2" destOrd="0" parTransId="{3C33B75F-2FC6-4277-8C6E-16EF24ADBF92}" sibTransId="{483FBF78-F6FE-4B63-AAC0-E3061E3CFE76}"/>
    <dgm:cxn modelId="{5BD04FEA-3338-4A21-96D6-21406A79A15A}" type="presOf" srcId="{20748340-0A61-4F65-BE89-8BF9F3F5DB49}" destId="{677E3B2B-597A-4C78-8A36-D8564F51FDDB}" srcOrd="0" destOrd="0" presId="urn:microsoft.com/office/officeart/2005/8/layout/vList2"/>
    <dgm:cxn modelId="{878FB415-BD3C-4DE2-991A-1811DB2B4871}" type="presOf" srcId="{4F10CD44-2F8C-4FB2-8775-0011E65F3161}" destId="{620534FF-DD89-46BB-B6C6-18578AB529E1}" srcOrd="0" destOrd="0" presId="urn:microsoft.com/office/officeart/2005/8/layout/vList2"/>
    <dgm:cxn modelId="{3B5BAFAC-B9D2-417E-A787-958B70F6279B}" type="presOf" srcId="{DEBB36BA-D844-44AE-8752-931576E86B6B}" destId="{D1EA9603-F441-4DE7-A59E-AD39EC086D6B}" srcOrd="0" destOrd="0" presId="urn:microsoft.com/office/officeart/2005/8/layout/vList2"/>
    <dgm:cxn modelId="{ADFE9D90-BD05-4579-8942-DDE7C2B26408}" srcId="{4F10CD44-2F8C-4FB2-8775-0011E65F3161}" destId="{B9744113-9BFC-4EFB-A355-562E44A88974}" srcOrd="1" destOrd="0" parTransId="{0808F696-E642-427D-BA63-EA4E300CCBA8}" sibTransId="{77653A96-5D4F-4839-B2C1-8CDA4CD1E0AF}"/>
    <dgm:cxn modelId="{36166795-34FD-4C9F-81A8-23C575862777}" type="presOf" srcId="{B9744113-9BFC-4EFB-A355-562E44A88974}" destId="{22258A30-EC36-459F-A3F5-6FA8BF132543}" srcOrd="0" destOrd="0" presId="urn:microsoft.com/office/officeart/2005/8/layout/vList2"/>
    <dgm:cxn modelId="{D6ADE051-6ED8-4F14-9FF5-4B3A30E9C6AD}" srcId="{4F10CD44-2F8C-4FB2-8775-0011E65F3161}" destId="{C6FDD69A-07C6-4B91-8293-70E43C8612B4}" srcOrd="3" destOrd="0" parTransId="{1057D85E-1010-4A45-802E-2115DB725D9C}" sibTransId="{EEF81CA7-F302-4498-8C38-718D283A044E}"/>
    <dgm:cxn modelId="{029DDB48-8EBC-4542-B7E0-CB000E3BB2DE}" type="presParOf" srcId="{620534FF-DD89-46BB-B6C6-18578AB529E1}" destId="{D1EA9603-F441-4DE7-A59E-AD39EC086D6B}" srcOrd="0" destOrd="0" presId="urn:microsoft.com/office/officeart/2005/8/layout/vList2"/>
    <dgm:cxn modelId="{DA2DBF37-23A7-43CE-AD22-622FE6031BF4}" type="presParOf" srcId="{620534FF-DD89-46BB-B6C6-18578AB529E1}" destId="{49956DCE-17B0-4B88-A531-F20590824AEE}" srcOrd="1" destOrd="0" presId="urn:microsoft.com/office/officeart/2005/8/layout/vList2"/>
    <dgm:cxn modelId="{40A23858-854A-4A3E-92EF-34F33C248429}" type="presParOf" srcId="{620534FF-DD89-46BB-B6C6-18578AB529E1}" destId="{22258A30-EC36-459F-A3F5-6FA8BF132543}" srcOrd="2" destOrd="0" presId="urn:microsoft.com/office/officeart/2005/8/layout/vList2"/>
    <dgm:cxn modelId="{32BF2FEF-D085-4737-A66B-7937608DF375}" type="presParOf" srcId="{620534FF-DD89-46BB-B6C6-18578AB529E1}" destId="{F7AFB2C4-56D2-47E1-B92B-E8797B4F7E5F}" srcOrd="3" destOrd="0" presId="urn:microsoft.com/office/officeart/2005/8/layout/vList2"/>
    <dgm:cxn modelId="{9EAC16AB-EE82-414B-A4BB-729B8AB7473E}" type="presParOf" srcId="{620534FF-DD89-46BB-B6C6-18578AB529E1}" destId="{677E3B2B-597A-4C78-8A36-D8564F51FDDB}" srcOrd="4" destOrd="0" presId="urn:microsoft.com/office/officeart/2005/8/layout/vList2"/>
    <dgm:cxn modelId="{6B2C81F7-8DB3-4674-A079-358AE1BD6255}" type="presParOf" srcId="{620534FF-DD89-46BB-B6C6-18578AB529E1}" destId="{87363CBF-E0D6-41B9-9162-483ABFF40905}" srcOrd="5" destOrd="0" presId="urn:microsoft.com/office/officeart/2005/8/layout/vList2"/>
    <dgm:cxn modelId="{80DAA4DB-60D4-4BF8-84CD-44F595D1A9DD}" type="presParOf" srcId="{620534FF-DD89-46BB-B6C6-18578AB529E1}" destId="{FE7917D0-7726-4BF4-A6CE-75D5019B3BCA}" srcOrd="6"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EBB36BA-D844-44AE-8752-931576E86B6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we can plot the rules in support and confidence axes and colour them with lift values. </a:t>
          </a:r>
          <a:endParaRPr lang="en-US" b="1" dirty="0">
            <a:solidFill>
              <a:schemeClr val="bg1">
                <a:lumMod val="75000"/>
                <a:lumOff val="25000"/>
              </a:schemeClr>
            </a:solidFill>
          </a:endParaRPr>
        </a:p>
      </dgm:t>
    </dgm:pt>
    <dgm:pt modelId="{C8C233DA-7001-43E6-ACA1-EFD638F8927B}" type="parTrans" cxnId="{A9391D16-C49A-4FBC-861D-1FEF82E52BA1}">
      <dgm:prSet/>
      <dgm:spPr/>
      <dgm:t>
        <a:bodyPr/>
        <a:lstStyle/>
        <a:p>
          <a:endParaRPr lang="en-US"/>
        </a:p>
      </dgm:t>
    </dgm:pt>
    <dgm:pt modelId="{7F889058-630D-4C28-9244-B5B431526E2B}" type="sibTrans" cxnId="{A9391D16-C49A-4FBC-861D-1FEF82E52BA1}">
      <dgm:prSet/>
      <dgm:spPr/>
      <dgm:t>
        <a:bodyPr/>
        <a:lstStyle/>
        <a:p>
          <a:endParaRPr lang="en-US"/>
        </a:p>
      </dgm:t>
    </dgm:pt>
    <dgm:pt modelId="{3E26B1BE-660C-49D2-AABA-29DB9E2F3E2E}">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Many of the rules have small values of support i.e. around 0.01, but confidence varies from 0.6  up to 0.3 for many of the rules. Here we have framed subset of the rules under the condition that if customer buys yoghurt  then we are confident that  customer will buy certain item set as listed in summary(yog. Rules). </a:t>
          </a:r>
          <a:endParaRPr lang="en-US" b="1" dirty="0">
            <a:solidFill>
              <a:schemeClr val="bg1">
                <a:lumMod val="75000"/>
                <a:lumOff val="25000"/>
              </a:schemeClr>
            </a:solidFill>
          </a:endParaRPr>
        </a:p>
      </dgm:t>
    </dgm:pt>
    <dgm:pt modelId="{86BD2D5E-BB3E-4AAA-9267-ACCB4EF4203B}" type="parTrans" cxnId="{833F031D-FCE0-44C9-B831-E3917926399F}">
      <dgm:prSet/>
      <dgm:spPr/>
      <dgm:t>
        <a:bodyPr/>
        <a:lstStyle/>
        <a:p>
          <a:endParaRPr lang="en-US"/>
        </a:p>
      </dgm:t>
    </dgm:pt>
    <dgm:pt modelId="{0771B99B-4FDE-4CE7-AC5D-2778C770487E}" type="sibTrans" cxnId="{833F031D-FCE0-44C9-B831-E3917926399F}">
      <dgm:prSet/>
      <dgm:spPr/>
      <dgm:t>
        <a:bodyPr/>
        <a:lstStyle/>
        <a:p>
          <a:endParaRPr lang="en-US"/>
        </a:p>
      </dgm:t>
    </dgm:pt>
    <dgm:pt modelId="{15B3B0A6-4C0F-48FB-817B-1A8075C841C7}">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The reddier the point meaning higher is the lift and so then more likely is the rule to happen. </a:t>
          </a:r>
          <a:endParaRPr lang="en-US" b="1" dirty="0">
            <a:solidFill>
              <a:schemeClr val="bg1">
                <a:lumMod val="75000"/>
                <a:lumOff val="25000"/>
              </a:schemeClr>
            </a:solidFill>
          </a:endParaRPr>
        </a:p>
      </dgm:t>
    </dgm:pt>
    <dgm:pt modelId="{DC05003C-881C-45F6-8021-B778BAD469E9}" type="parTrans" cxnId="{EFF8C6C1-08C1-4BB1-9C84-D5E1FCDB3540}">
      <dgm:prSet/>
      <dgm:spPr/>
      <dgm:t>
        <a:bodyPr/>
        <a:lstStyle/>
        <a:p>
          <a:endParaRPr lang="en-US"/>
        </a:p>
      </dgm:t>
    </dgm:pt>
    <dgm:pt modelId="{EBEA1CF4-3239-4FF9-A5C3-982B3381DF22}" type="sibTrans" cxnId="{EFF8C6C1-08C1-4BB1-9C84-D5E1FCDB3540}">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D1EA9603-F441-4DE7-A59E-AD39EC086D6B}" type="pres">
      <dgm:prSet presAssocID="{DEBB36BA-D844-44AE-8752-931576E86B6B}" presName="parentText" presStyleLbl="node1" presStyleIdx="0" presStyleCnt="3" custScaleY="13440" custLinFactNeighborX="245" custLinFactNeighborY="-95831">
        <dgm:presLayoutVars>
          <dgm:chMax val="0"/>
          <dgm:bulletEnabled val="1"/>
        </dgm:presLayoutVars>
      </dgm:prSet>
      <dgm:spPr/>
      <dgm:t>
        <a:bodyPr/>
        <a:lstStyle/>
        <a:p>
          <a:endParaRPr lang="en-US"/>
        </a:p>
      </dgm:t>
    </dgm:pt>
    <dgm:pt modelId="{49956DCE-17B0-4B88-A531-F20590824AEE}" type="pres">
      <dgm:prSet presAssocID="{7F889058-630D-4C28-9244-B5B431526E2B}" presName="spacer" presStyleCnt="0"/>
      <dgm:spPr/>
    </dgm:pt>
    <dgm:pt modelId="{83DB52A9-C041-47B1-9F83-B6ED6AA43E30}" type="pres">
      <dgm:prSet presAssocID="{3E26B1BE-660C-49D2-AABA-29DB9E2F3E2E}" presName="parentText" presStyleLbl="node1" presStyleIdx="1" presStyleCnt="3" custScaleY="35717" custLinFactNeighborX="178" custLinFactNeighborY="30796">
        <dgm:presLayoutVars>
          <dgm:chMax val="0"/>
          <dgm:bulletEnabled val="1"/>
        </dgm:presLayoutVars>
      </dgm:prSet>
      <dgm:spPr/>
      <dgm:t>
        <a:bodyPr/>
        <a:lstStyle/>
        <a:p>
          <a:endParaRPr lang="en-US"/>
        </a:p>
      </dgm:t>
    </dgm:pt>
    <dgm:pt modelId="{8459E05B-1FA1-4DD9-A937-B0E5B7F3DF50}" type="pres">
      <dgm:prSet presAssocID="{0771B99B-4FDE-4CE7-AC5D-2778C770487E}" presName="spacer" presStyleCnt="0"/>
      <dgm:spPr/>
    </dgm:pt>
    <dgm:pt modelId="{35A23B23-6675-487D-AB0C-24C1CA0F8004}" type="pres">
      <dgm:prSet presAssocID="{15B3B0A6-4C0F-48FB-817B-1A8075C841C7}" presName="parentText" presStyleLbl="node1" presStyleIdx="2" presStyleCnt="3" custScaleY="13834" custLinFactY="20941" custLinFactNeighborX="178" custLinFactNeighborY="100000">
        <dgm:presLayoutVars>
          <dgm:chMax val="0"/>
          <dgm:bulletEnabled val="1"/>
        </dgm:presLayoutVars>
      </dgm:prSet>
      <dgm:spPr/>
      <dgm:t>
        <a:bodyPr/>
        <a:lstStyle/>
        <a:p>
          <a:endParaRPr lang="en-US"/>
        </a:p>
      </dgm:t>
    </dgm:pt>
  </dgm:ptLst>
  <dgm:cxnLst>
    <dgm:cxn modelId="{4217361D-7808-4538-AA63-61D079CDEBBE}" type="presOf" srcId="{DEBB36BA-D844-44AE-8752-931576E86B6B}" destId="{D1EA9603-F441-4DE7-A59E-AD39EC086D6B}" srcOrd="0" destOrd="0" presId="urn:microsoft.com/office/officeart/2005/8/layout/vList2"/>
    <dgm:cxn modelId="{833F031D-FCE0-44C9-B831-E3917926399F}" srcId="{4F10CD44-2F8C-4FB2-8775-0011E65F3161}" destId="{3E26B1BE-660C-49D2-AABA-29DB9E2F3E2E}" srcOrd="1" destOrd="0" parTransId="{86BD2D5E-BB3E-4AAA-9267-ACCB4EF4203B}" sibTransId="{0771B99B-4FDE-4CE7-AC5D-2778C770487E}"/>
    <dgm:cxn modelId="{EFF8C6C1-08C1-4BB1-9C84-D5E1FCDB3540}" srcId="{4F10CD44-2F8C-4FB2-8775-0011E65F3161}" destId="{15B3B0A6-4C0F-48FB-817B-1A8075C841C7}" srcOrd="2" destOrd="0" parTransId="{DC05003C-881C-45F6-8021-B778BAD469E9}" sibTransId="{EBEA1CF4-3239-4FF9-A5C3-982B3381DF22}"/>
    <dgm:cxn modelId="{A9391D16-C49A-4FBC-861D-1FEF82E52BA1}" srcId="{4F10CD44-2F8C-4FB2-8775-0011E65F3161}" destId="{DEBB36BA-D844-44AE-8752-931576E86B6B}" srcOrd="0" destOrd="0" parTransId="{C8C233DA-7001-43E6-ACA1-EFD638F8927B}" sibTransId="{7F889058-630D-4C28-9244-B5B431526E2B}"/>
    <dgm:cxn modelId="{D86A4748-669C-4F85-8BF2-5B64765FE182}" type="presOf" srcId="{15B3B0A6-4C0F-48FB-817B-1A8075C841C7}" destId="{35A23B23-6675-487D-AB0C-24C1CA0F8004}" srcOrd="0" destOrd="0" presId="urn:microsoft.com/office/officeart/2005/8/layout/vList2"/>
    <dgm:cxn modelId="{08E33F98-67CB-4F59-B0D7-2CBB24BBE2E7}" type="presOf" srcId="{4F10CD44-2F8C-4FB2-8775-0011E65F3161}" destId="{620534FF-DD89-46BB-B6C6-18578AB529E1}" srcOrd="0" destOrd="0" presId="urn:microsoft.com/office/officeart/2005/8/layout/vList2"/>
    <dgm:cxn modelId="{0282D316-B6E0-463B-B918-9B95DAD14177}" type="presOf" srcId="{3E26B1BE-660C-49D2-AABA-29DB9E2F3E2E}" destId="{83DB52A9-C041-47B1-9F83-B6ED6AA43E30}" srcOrd="0" destOrd="0" presId="urn:microsoft.com/office/officeart/2005/8/layout/vList2"/>
    <dgm:cxn modelId="{794A2762-87D4-43B7-BF09-B840D6583D5A}" type="presParOf" srcId="{620534FF-DD89-46BB-B6C6-18578AB529E1}" destId="{D1EA9603-F441-4DE7-A59E-AD39EC086D6B}" srcOrd="0" destOrd="0" presId="urn:microsoft.com/office/officeart/2005/8/layout/vList2"/>
    <dgm:cxn modelId="{779CD428-A5AE-4574-B164-4AB75DADE0E4}" type="presParOf" srcId="{620534FF-DD89-46BB-B6C6-18578AB529E1}" destId="{49956DCE-17B0-4B88-A531-F20590824AEE}" srcOrd="1" destOrd="0" presId="urn:microsoft.com/office/officeart/2005/8/layout/vList2"/>
    <dgm:cxn modelId="{F21E20C4-07EC-49B7-91CD-80AFB20BE568}" type="presParOf" srcId="{620534FF-DD89-46BB-B6C6-18578AB529E1}" destId="{83DB52A9-C041-47B1-9F83-B6ED6AA43E30}" srcOrd="2" destOrd="0" presId="urn:microsoft.com/office/officeart/2005/8/layout/vList2"/>
    <dgm:cxn modelId="{717D12A7-3A75-4690-A517-06AE8A127680}" type="presParOf" srcId="{620534FF-DD89-46BB-B6C6-18578AB529E1}" destId="{8459E05B-1FA1-4DD9-A937-B0E5B7F3DF50}" srcOrd="3" destOrd="0" presId="urn:microsoft.com/office/officeart/2005/8/layout/vList2"/>
    <dgm:cxn modelId="{D48E25B9-BBA8-4DA8-96EB-D3EC666E960D}" type="presParOf" srcId="{620534FF-DD89-46BB-B6C6-18578AB529E1}" destId="{35A23B23-6675-487D-AB0C-24C1CA0F8004}" srcOrd="4"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186BE6-C041-45FB-A83A-A8ED52DC08D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762D068-EAA4-499F-9CB9-821F3D5110B2}">
      <dgm:prSet>
        <dgm:style>
          <a:lnRef idx="1">
            <a:schemeClr val="accent5"/>
          </a:lnRef>
          <a:fillRef idx="2">
            <a:schemeClr val="accent5"/>
          </a:fillRef>
          <a:effectRef idx="1">
            <a:schemeClr val="accent5"/>
          </a:effectRef>
          <a:fontRef idx="minor">
            <a:schemeClr val="dk1"/>
          </a:fontRef>
        </dgm:style>
      </dgm:prSet>
      <dgm:spPr>
        <a:blipFill rotWithShape="0">
          <a:blip xmlns:r="http://schemas.openxmlformats.org/officeDocument/2006/relationships" r:embed="rId1"/>
          <a:stretch>
            <a:fillRect/>
          </a:stretch>
        </a:blipFill>
      </dgm:spPr>
      <dgm:t>
        <a:bodyPr/>
        <a:lstStyle/>
        <a:p>
          <a:endParaRPr lang="en-US" dirty="0"/>
        </a:p>
      </dgm:t>
    </dgm:pt>
    <dgm:pt modelId="{3050C453-368B-44C0-9421-0F1B277D3916}" type="sibTrans" cxnId="{BE313DFE-610C-480E-B83B-7DAE01393FA5}">
      <dgm:prSet/>
      <dgm:spPr/>
      <dgm:t>
        <a:bodyPr/>
        <a:lstStyle/>
        <a:p>
          <a:endParaRPr lang="en-US"/>
        </a:p>
      </dgm:t>
    </dgm:pt>
    <dgm:pt modelId="{28FDB0E8-0511-4243-9625-C1693A757C17}" type="parTrans" cxnId="{BE313DFE-610C-480E-B83B-7DAE01393FA5}">
      <dgm:prSet/>
      <dgm:spPr/>
      <dgm:t>
        <a:bodyPr/>
        <a:lstStyle/>
        <a:p>
          <a:endParaRPr lang="en-US"/>
        </a:p>
      </dgm:t>
    </dgm:pt>
    <dgm:pt modelId="{0786076C-3096-42A1-B8BA-89FE91030D3B}" type="pres">
      <dgm:prSet presAssocID="{48186BE6-C041-45FB-A83A-A8ED52DC08DA}" presName="linear" presStyleCnt="0">
        <dgm:presLayoutVars>
          <dgm:animLvl val="lvl"/>
          <dgm:resizeHandles val="exact"/>
        </dgm:presLayoutVars>
      </dgm:prSet>
      <dgm:spPr/>
      <dgm:t>
        <a:bodyPr/>
        <a:lstStyle/>
        <a:p>
          <a:endParaRPr lang="en-US"/>
        </a:p>
      </dgm:t>
    </dgm:pt>
    <dgm:pt modelId="{126F820C-186D-4008-BDB8-005958BA800E}" type="pres">
      <dgm:prSet presAssocID="{9762D068-EAA4-499F-9CB9-821F3D5110B2}" presName="parentText" presStyleLbl="node1" presStyleIdx="0" presStyleCnt="1" custScaleY="448644">
        <dgm:presLayoutVars>
          <dgm:chMax val="0"/>
          <dgm:bulletEnabled val="1"/>
        </dgm:presLayoutVars>
      </dgm:prSet>
      <dgm:spPr/>
      <dgm:t>
        <a:bodyPr/>
        <a:lstStyle/>
        <a:p>
          <a:endParaRPr lang="en-US"/>
        </a:p>
      </dgm:t>
    </dgm:pt>
  </dgm:ptLst>
  <dgm:cxnLst>
    <dgm:cxn modelId="{BE313DFE-610C-480E-B83B-7DAE01393FA5}" srcId="{48186BE6-C041-45FB-A83A-A8ED52DC08DA}" destId="{9762D068-EAA4-499F-9CB9-821F3D5110B2}" srcOrd="0" destOrd="0" parTransId="{28FDB0E8-0511-4243-9625-C1693A757C17}" sibTransId="{3050C453-368B-44C0-9421-0F1B277D3916}"/>
    <dgm:cxn modelId="{A9411AF4-B427-4C16-BB9F-59D4320772FD}" type="presOf" srcId="{9762D068-EAA4-499F-9CB9-821F3D5110B2}" destId="{126F820C-186D-4008-BDB8-005958BA800E}" srcOrd="0" destOrd="0" presId="urn:microsoft.com/office/officeart/2005/8/layout/vList2"/>
    <dgm:cxn modelId="{8866ADD2-A5EC-4275-91CF-9227B8DEC5C1}" type="presOf" srcId="{48186BE6-C041-45FB-A83A-A8ED52DC08DA}" destId="{0786076C-3096-42A1-B8BA-89FE91030D3B}" srcOrd="0" destOrd="0" presId="urn:microsoft.com/office/officeart/2005/8/layout/vList2"/>
    <dgm:cxn modelId="{15EF072A-254F-40D8-B198-CCF0947A3F2B}" type="presParOf" srcId="{0786076C-3096-42A1-B8BA-89FE91030D3B}" destId="{126F820C-186D-4008-BDB8-005958BA800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EBB36BA-D844-44AE-8752-931576E86B6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Whole milk ,other vegetables, are the mostly supported additional product for yoghurt.  </a:t>
          </a:r>
          <a:endParaRPr lang="en-US" b="1" dirty="0">
            <a:solidFill>
              <a:schemeClr val="bg1">
                <a:lumMod val="75000"/>
                <a:lumOff val="25000"/>
              </a:schemeClr>
            </a:solidFill>
          </a:endParaRPr>
        </a:p>
      </dgm:t>
    </dgm:pt>
    <dgm:pt modelId="{C8C233DA-7001-43E6-ACA1-EFD638F8927B}" type="parTrans" cxnId="{A9391D16-C49A-4FBC-861D-1FEF82E52BA1}">
      <dgm:prSet/>
      <dgm:spPr/>
      <dgm:t>
        <a:bodyPr/>
        <a:lstStyle/>
        <a:p>
          <a:endParaRPr lang="en-US"/>
        </a:p>
      </dgm:t>
    </dgm:pt>
    <dgm:pt modelId="{7F889058-630D-4C28-9244-B5B431526E2B}" type="sibTrans" cxnId="{A9391D16-C49A-4FBC-861D-1FEF82E52BA1}">
      <dgm:prSet/>
      <dgm:spPr/>
      <dgm:t>
        <a:bodyPr/>
        <a:lstStyle/>
        <a:p>
          <a:endParaRPr lang="en-US"/>
        </a:p>
      </dgm:t>
    </dgm:pt>
    <dgm:pt modelId="{B9744113-9BFC-4EFB-A355-562E44A88974}">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Tropical fruits and root vegetables also seem to be in contention though their support size is needed to improve.</a:t>
          </a:r>
          <a:endParaRPr lang="en-US" b="1" dirty="0">
            <a:solidFill>
              <a:schemeClr val="bg1">
                <a:lumMod val="75000"/>
                <a:lumOff val="25000"/>
              </a:schemeClr>
            </a:solidFill>
          </a:endParaRPr>
        </a:p>
      </dgm:t>
    </dgm:pt>
    <dgm:pt modelId="{0808F696-E642-427D-BA63-EA4E300CCBA8}" type="parTrans" cxnId="{ADFE9D90-BD05-4579-8942-DDE7C2B26408}">
      <dgm:prSet/>
      <dgm:spPr/>
      <dgm:t>
        <a:bodyPr/>
        <a:lstStyle/>
        <a:p>
          <a:endParaRPr lang="en-US"/>
        </a:p>
      </dgm:t>
    </dgm:pt>
    <dgm:pt modelId="{77653A96-5D4F-4839-B2C1-8CDA4CD1E0AF}" type="sibTrans" cxnId="{ADFE9D90-BD05-4579-8942-DDE7C2B26408}">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D1EA9603-F441-4DE7-A59E-AD39EC086D6B}" type="pres">
      <dgm:prSet presAssocID="{DEBB36BA-D844-44AE-8752-931576E86B6B}" presName="parentText" presStyleLbl="node1" presStyleIdx="0" presStyleCnt="2" custScaleY="22799" custLinFactY="-2412" custLinFactNeighborX="178" custLinFactNeighborY="-100000">
        <dgm:presLayoutVars>
          <dgm:chMax val="0"/>
          <dgm:bulletEnabled val="1"/>
        </dgm:presLayoutVars>
      </dgm:prSet>
      <dgm:spPr/>
      <dgm:t>
        <a:bodyPr/>
        <a:lstStyle/>
        <a:p>
          <a:endParaRPr lang="en-US"/>
        </a:p>
      </dgm:t>
    </dgm:pt>
    <dgm:pt modelId="{49956DCE-17B0-4B88-A531-F20590824AEE}" type="pres">
      <dgm:prSet presAssocID="{7F889058-630D-4C28-9244-B5B431526E2B}" presName="spacer" presStyleCnt="0"/>
      <dgm:spPr/>
    </dgm:pt>
    <dgm:pt modelId="{22258A30-EC36-459F-A3F5-6FA8BF132543}" type="pres">
      <dgm:prSet presAssocID="{B9744113-9BFC-4EFB-A355-562E44A88974}" presName="parentText" presStyleLbl="node1" presStyleIdx="1" presStyleCnt="2" custScaleY="29346" custLinFactNeighborX="178" custLinFactNeighborY="30796">
        <dgm:presLayoutVars>
          <dgm:chMax val="0"/>
          <dgm:bulletEnabled val="1"/>
        </dgm:presLayoutVars>
      </dgm:prSet>
      <dgm:spPr/>
      <dgm:t>
        <a:bodyPr/>
        <a:lstStyle/>
        <a:p>
          <a:endParaRPr lang="en-US"/>
        </a:p>
      </dgm:t>
    </dgm:pt>
  </dgm:ptLst>
  <dgm:cxnLst>
    <dgm:cxn modelId="{C7C5C2DC-7D08-4ECB-B836-C5603BE5E2BF}" type="presOf" srcId="{4F10CD44-2F8C-4FB2-8775-0011E65F3161}" destId="{620534FF-DD89-46BB-B6C6-18578AB529E1}" srcOrd="0" destOrd="0" presId="urn:microsoft.com/office/officeart/2005/8/layout/vList2"/>
    <dgm:cxn modelId="{A9391D16-C49A-4FBC-861D-1FEF82E52BA1}" srcId="{4F10CD44-2F8C-4FB2-8775-0011E65F3161}" destId="{DEBB36BA-D844-44AE-8752-931576E86B6B}" srcOrd="0" destOrd="0" parTransId="{C8C233DA-7001-43E6-ACA1-EFD638F8927B}" sibTransId="{7F889058-630D-4C28-9244-B5B431526E2B}"/>
    <dgm:cxn modelId="{ADFE9D90-BD05-4579-8942-DDE7C2B26408}" srcId="{4F10CD44-2F8C-4FB2-8775-0011E65F3161}" destId="{B9744113-9BFC-4EFB-A355-562E44A88974}" srcOrd="1" destOrd="0" parTransId="{0808F696-E642-427D-BA63-EA4E300CCBA8}" sibTransId="{77653A96-5D4F-4839-B2C1-8CDA4CD1E0AF}"/>
    <dgm:cxn modelId="{8EBDABC2-DB2E-44E4-8891-0CDD5C7BC227}" type="presOf" srcId="{DEBB36BA-D844-44AE-8752-931576E86B6B}" destId="{D1EA9603-F441-4DE7-A59E-AD39EC086D6B}" srcOrd="0" destOrd="0" presId="urn:microsoft.com/office/officeart/2005/8/layout/vList2"/>
    <dgm:cxn modelId="{5C5FB651-90F0-4C6B-BAC9-2E3EB1508E61}" type="presOf" srcId="{B9744113-9BFC-4EFB-A355-562E44A88974}" destId="{22258A30-EC36-459F-A3F5-6FA8BF132543}" srcOrd="0" destOrd="0" presId="urn:microsoft.com/office/officeart/2005/8/layout/vList2"/>
    <dgm:cxn modelId="{3E68D920-4563-469B-9B39-334790034121}" type="presParOf" srcId="{620534FF-DD89-46BB-B6C6-18578AB529E1}" destId="{D1EA9603-F441-4DE7-A59E-AD39EC086D6B}" srcOrd="0" destOrd="0" presId="urn:microsoft.com/office/officeart/2005/8/layout/vList2"/>
    <dgm:cxn modelId="{49F99BB4-B907-4A2A-974D-68CB919B4031}" type="presParOf" srcId="{620534FF-DD89-46BB-B6C6-18578AB529E1}" destId="{49956DCE-17B0-4B88-A531-F20590824AEE}" srcOrd="1" destOrd="0" presId="urn:microsoft.com/office/officeart/2005/8/layout/vList2"/>
    <dgm:cxn modelId="{F0D58FB4-BBB3-4A48-B768-7A06F3BCBA9E}" type="presParOf" srcId="{620534FF-DD89-46BB-B6C6-18578AB529E1}" destId="{22258A30-EC36-459F-A3F5-6FA8BF132543}"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BA83CD4-2419-4332-B418-ECC55EAD4AE8}">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Jaccard Index: </a:t>
          </a:r>
          <a:r>
            <a:rPr lang="en-US" b="1" dirty="0">
              <a:solidFill>
                <a:schemeClr val="bg1"/>
              </a:solidFill>
            </a:rPr>
            <a:t>It is the representation of how much likely are two items to be bought together.</a:t>
          </a:r>
        </a:p>
      </dgm:t>
    </dgm:pt>
    <dgm:pt modelId="{F77E084F-4827-482B-83C9-C031D0498FAA}" type="parTrans" cxnId="{38BA61F9-48B7-4B51-AB94-C897F50EBC3A}">
      <dgm:prSet/>
      <dgm:spPr/>
      <dgm:t>
        <a:bodyPr/>
        <a:lstStyle/>
        <a:p>
          <a:endParaRPr lang="en-US"/>
        </a:p>
      </dgm:t>
    </dgm:pt>
    <dgm:pt modelId="{F0EC8F02-E34E-421F-A782-2BE1A935BA4B}" type="sibTrans" cxnId="{38BA61F9-48B7-4B51-AB94-C897F50EBC3A}">
      <dgm:prSet/>
      <dgm:spPr/>
      <dgm:t>
        <a:bodyPr/>
        <a:lstStyle/>
        <a:p>
          <a:endParaRPr lang="en-US"/>
        </a:p>
      </dgm:t>
    </dgm:pt>
    <dgm:pt modelId="{0D93DF3A-88FF-43A6-8861-30AF74958FB3}">
      <dgm:prSet>
        <dgm:style>
          <a:lnRef idx="3">
            <a:schemeClr val="lt1"/>
          </a:lnRef>
          <a:fillRef idx="1">
            <a:schemeClr val="accent4"/>
          </a:fillRef>
          <a:effectRef idx="1">
            <a:schemeClr val="accent4"/>
          </a:effectRef>
          <a:fontRef idx="minor">
            <a:schemeClr val="lt1"/>
          </a:fontRef>
        </dgm:style>
      </dgm:prSet>
      <dgm:spPr/>
      <dgm:t>
        <a:bodyPr/>
        <a:lstStyle/>
        <a:p>
          <a:r>
            <a:rPr lang="en-US" b="1" dirty="0">
              <a:solidFill>
                <a:schemeClr val="bg1"/>
              </a:solidFill>
            </a:rPr>
            <a:t>Because I have picked such high minimal frequency we have not much items, but moreover Jaccard Index seems to have high values telling us that most of those products do not overlap</a:t>
          </a:r>
          <a:r>
            <a:rPr lang="en-US" b="1" dirty="0" smtClean="0">
              <a:solidFill>
                <a:schemeClr val="bg1"/>
              </a:solidFill>
            </a:rPr>
            <a:t>.</a:t>
          </a:r>
          <a:endParaRPr lang="en-US" b="1" dirty="0">
            <a:solidFill>
              <a:schemeClr val="bg1"/>
            </a:solidFill>
          </a:endParaRPr>
        </a:p>
      </dgm:t>
    </dgm:pt>
    <dgm:pt modelId="{8F3E8BC2-8DB8-4BA2-AE9E-0E6CB5617477}" type="parTrans" cxnId="{9D64F288-C177-46A0-A0A9-3915577BB3F3}">
      <dgm:prSet/>
      <dgm:spPr/>
      <dgm:t>
        <a:bodyPr/>
        <a:lstStyle/>
        <a:p>
          <a:endParaRPr lang="en-US"/>
        </a:p>
      </dgm:t>
    </dgm:pt>
    <dgm:pt modelId="{694CA371-F2AF-4FFC-A5C0-E5119423867B}" type="sibTrans" cxnId="{9D64F288-C177-46A0-A0A9-3915577BB3F3}">
      <dgm:prSet/>
      <dgm:spPr/>
      <dgm:t>
        <a:bodyPr/>
        <a:lstStyle/>
        <a:p>
          <a:endParaRPr lang="en-US"/>
        </a:p>
      </dgm:t>
    </dgm:pt>
    <dgm:pt modelId="{829DFF81-CB4B-4BA6-A26F-D415938458A8}">
      <dgm:prSe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b="1" dirty="0" smtClean="0">
              <a:solidFill>
                <a:schemeClr val="bg1"/>
              </a:solidFill>
            </a:rPr>
            <a:t> </a:t>
          </a:r>
          <a:r>
            <a:rPr lang="en-US" b="1" dirty="0">
              <a:solidFill>
                <a:schemeClr val="bg1"/>
              </a:solidFill>
            </a:rPr>
            <a:t>Such an array as presented above tells that the higher the values of Jaccard Index the more likely are two products to be in the same transaction. </a:t>
          </a:r>
        </a:p>
      </dgm:t>
    </dgm:pt>
    <dgm:pt modelId="{8A734773-791F-40F9-893E-6583BA89410B}" type="parTrans" cxnId="{80EA6B9C-54E0-49C3-A434-EE93683D3FE9}">
      <dgm:prSet/>
      <dgm:spPr/>
      <dgm:t>
        <a:bodyPr/>
        <a:lstStyle/>
        <a:p>
          <a:endParaRPr lang="en-US"/>
        </a:p>
      </dgm:t>
    </dgm:pt>
    <dgm:pt modelId="{262E10F1-7C3C-4FF7-B1A1-B2D02B699C7E}" type="sibTrans" cxnId="{80EA6B9C-54E0-49C3-A434-EE93683D3FE9}">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444AB4C4-D791-4FC7-9F33-C7C43A4C058E}" type="pres">
      <dgm:prSet presAssocID="{5BA83CD4-2419-4332-B418-ECC55EAD4AE8}" presName="parentText" presStyleLbl="node1" presStyleIdx="0" presStyleCnt="3" custScaleY="83965">
        <dgm:presLayoutVars>
          <dgm:chMax val="0"/>
          <dgm:bulletEnabled val="1"/>
        </dgm:presLayoutVars>
      </dgm:prSet>
      <dgm:spPr/>
      <dgm:t>
        <a:bodyPr/>
        <a:lstStyle/>
        <a:p>
          <a:endParaRPr lang="en-US"/>
        </a:p>
      </dgm:t>
    </dgm:pt>
    <dgm:pt modelId="{F24F0B86-77D8-4B0A-AAEB-877223A79440}" type="pres">
      <dgm:prSet presAssocID="{F0EC8F02-E34E-421F-A782-2BE1A935BA4B}" presName="spacer" presStyleCnt="0"/>
      <dgm:spPr/>
    </dgm:pt>
    <dgm:pt modelId="{B1766284-D2A5-4EC1-8751-C14A59E8FD4D}" type="pres">
      <dgm:prSet presAssocID="{0D93DF3A-88FF-43A6-8861-30AF74958FB3}" presName="parentText" presStyleLbl="node1" presStyleIdx="1" presStyleCnt="3" custScaleY="88820">
        <dgm:presLayoutVars>
          <dgm:chMax val="0"/>
          <dgm:bulletEnabled val="1"/>
        </dgm:presLayoutVars>
      </dgm:prSet>
      <dgm:spPr/>
      <dgm:t>
        <a:bodyPr/>
        <a:lstStyle/>
        <a:p>
          <a:endParaRPr lang="en-US"/>
        </a:p>
      </dgm:t>
    </dgm:pt>
    <dgm:pt modelId="{35DD2B0B-74AB-4826-853E-AA8045819D21}" type="pres">
      <dgm:prSet presAssocID="{694CA371-F2AF-4FFC-A5C0-E5119423867B}" presName="spacer" presStyleCnt="0"/>
      <dgm:spPr/>
    </dgm:pt>
    <dgm:pt modelId="{1A1AA17F-DA68-4707-9A9B-0F91CDD58CD3}" type="pres">
      <dgm:prSet presAssocID="{829DFF81-CB4B-4BA6-A26F-D415938458A8}" presName="parentText" presStyleLbl="node1" presStyleIdx="2" presStyleCnt="3" custScaleY="83034">
        <dgm:presLayoutVars>
          <dgm:chMax val="0"/>
          <dgm:bulletEnabled val="1"/>
        </dgm:presLayoutVars>
      </dgm:prSet>
      <dgm:spPr/>
      <dgm:t>
        <a:bodyPr/>
        <a:lstStyle/>
        <a:p>
          <a:endParaRPr lang="en-US"/>
        </a:p>
      </dgm:t>
    </dgm:pt>
  </dgm:ptLst>
  <dgm:cxnLst>
    <dgm:cxn modelId="{BADA029E-DD17-4392-BFB2-2361482FBCDC}" type="presOf" srcId="{4F10CD44-2F8C-4FB2-8775-0011E65F3161}" destId="{620534FF-DD89-46BB-B6C6-18578AB529E1}" srcOrd="0" destOrd="0" presId="urn:microsoft.com/office/officeart/2005/8/layout/vList2"/>
    <dgm:cxn modelId="{598F3DD3-5F08-42AE-ADDE-501AF49CB948}" type="presOf" srcId="{0D93DF3A-88FF-43A6-8861-30AF74958FB3}" destId="{B1766284-D2A5-4EC1-8751-C14A59E8FD4D}" srcOrd="0" destOrd="0" presId="urn:microsoft.com/office/officeart/2005/8/layout/vList2"/>
    <dgm:cxn modelId="{9D64F288-C177-46A0-A0A9-3915577BB3F3}" srcId="{4F10CD44-2F8C-4FB2-8775-0011E65F3161}" destId="{0D93DF3A-88FF-43A6-8861-30AF74958FB3}" srcOrd="1" destOrd="0" parTransId="{8F3E8BC2-8DB8-4BA2-AE9E-0E6CB5617477}" sibTransId="{694CA371-F2AF-4FFC-A5C0-E5119423867B}"/>
    <dgm:cxn modelId="{5CD1125C-C532-4B5E-9B93-F95EA9F2EF1D}" type="presOf" srcId="{5BA83CD4-2419-4332-B418-ECC55EAD4AE8}" destId="{444AB4C4-D791-4FC7-9F33-C7C43A4C058E}" srcOrd="0" destOrd="0" presId="urn:microsoft.com/office/officeart/2005/8/layout/vList2"/>
    <dgm:cxn modelId="{38BA61F9-48B7-4B51-AB94-C897F50EBC3A}" srcId="{4F10CD44-2F8C-4FB2-8775-0011E65F3161}" destId="{5BA83CD4-2419-4332-B418-ECC55EAD4AE8}" srcOrd="0" destOrd="0" parTransId="{F77E084F-4827-482B-83C9-C031D0498FAA}" sibTransId="{F0EC8F02-E34E-421F-A782-2BE1A935BA4B}"/>
    <dgm:cxn modelId="{80EA6B9C-54E0-49C3-A434-EE93683D3FE9}" srcId="{4F10CD44-2F8C-4FB2-8775-0011E65F3161}" destId="{829DFF81-CB4B-4BA6-A26F-D415938458A8}" srcOrd="2" destOrd="0" parTransId="{8A734773-791F-40F9-893E-6583BA89410B}" sibTransId="{262E10F1-7C3C-4FF7-B1A1-B2D02B699C7E}"/>
    <dgm:cxn modelId="{8A72D646-C30B-47F6-AB90-917BB60EFB5D}" type="presOf" srcId="{829DFF81-CB4B-4BA6-A26F-D415938458A8}" destId="{1A1AA17F-DA68-4707-9A9B-0F91CDD58CD3}" srcOrd="0" destOrd="0" presId="urn:microsoft.com/office/officeart/2005/8/layout/vList2"/>
    <dgm:cxn modelId="{A56B6CB2-F741-44C9-A7A3-A3A49A243440}" type="presParOf" srcId="{620534FF-DD89-46BB-B6C6-18578AB529E1}" destId="{444AB4C4-D791-4FC7-9F33-C7C43A4C058E}" srcOrd="0" destOrd="0" presId="urn:microsoft.com/office/officeart/2005/8/layout/vList2"/>
    <dgm:cxn modelId="{C854CB69-F1B2-49C6-8BD8-02DED6AA1C29}" type="presParOf" srcId="{620534FF-DD89-46BB-B6C6-18578AB529E1}" destId="{F24F0B86-77D8-4B0A-AAEB-877223A79440}" srcOrd="1" destOrd="0" presId="urn:microsoft.com/office/officeart/2005/8/layout/vList2"/>
    <dgm:cxn modelId="{8C411FAD-5163-4CF6-B24F-D4E6E64C8746}" type="presParOf" srcId="{620534FF-DD89-46BB-B6C6-18578AB529E1}" destId="{B1766284-D2A5-4EC1-8751-C14A59E8FD4D}" srcOrd="2" destOrd="0" presId="urn:microsoft.com/office/officeart/2005/8/layout/vList2"/>
    <dgm:cxn modelId="{1F6B0B42-FEB1-43AB-A001-6A2E76EF25C9}" type="presParOf" srcId="{620534FF-DD89-46BB-B6C6-18578AB529E1}" destId="{35DD2B0B-74AB-4826-853E-AA8045819D21}" srcOrd="3" destOrd="0" presId="urn:microsoft.com/office/officeart/2005/8/layout/vList2"/>
    <dgm:cxn modelId="{6F4E0928-15FD-4AA1-833C-3DB34F43855F}" type="presParOf" srcId="{620534FF-DD89-46BB-B6C6-18578AB529E1}" destId="{1A1AA17F-DA68-4707-9A9B-0F91CDD58CD3}" srcOrd="4"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BA83CD4-2419-4332-B418-ECC55EAD4AE8}">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plot(meat.rules, method="grouped", measure="support", control=list(col=sequential_hcl(100)))</a:t>
          </a:r>
          <a:endParaRPr lang="en-US" b="1" dirty="0">
            <a:solidFill>
              <a:schemeClr val="bg1"/>
            </a:solidFill>
          </a:endParaRPr>
        </a:p>
      </dgm:t>
    </dgm:pt>
    <dgm:pt modelId="{F77E084F-4827-482B-83C9-C031D0498FAA}" type="parTrans" cxnId="{38BA61F9-48B7-4B51-AB94-C897F50EBC3A}">
      <dgm:prSet/>
      <dgm:spPr/>
      <dgm:t>
        <a:bodyPr/>
        <a:lstStyle/>
        <a:p>
          <a:endParaRPr lang="en-US"/>
        </a:p>
      </dgm:t>
    </dgm:pt>
    <dgm:pt modelId="{F0EC8F02-E34E-421F-A782-2BE1A935BA4B}" type="sibTrans" cxnId="{38BA61F9-48B7-4B51-AB94-C897F50EBC3A}">
      <dgm:prSet/>
      <dgm:spPr/>
      <dgm:t>
        <a:bodyPr/>
        <a:lstStyle/>
        <a:p>
          <a:endParaRPr lang="en-US"/>
        </a:p>
      </dgm:t>
    </dgm:pt>
    <dgm:pt modelId="{C17646BE-2FED-4058-A06D-E4F02F1C9C3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can see that for  beef and root vegetables, the lift is quite high and support is also quite significant.</a:t>
          </a:r>
          <a:endParaRPr lang="en-US" b="1" dirty="0">
            <a:solidFill>
              <a:schemeClr val="bg1"/>
            </a:solidFill>
          </a:endParaRPr>
        </a:p>
      </dgm:t>
    </dgm:pt>
    <dgm:pt modelId="{3F6D56E5-A0C8-4240-B086-F8DD4BD7FF9C}" type="parTrans" cxnId="{37EC567E-46CC-455B-ACE5-1A0A49F8E65C}">
      <dgm:prSet/>
      <dgm:spPr/>
    </dgm:pt>
    <dgm:pt modelId="{1F9B7ABA-2A2F-41A5-AF68-D314647727DC}" type="sibTrans" cxnId="{37EC567E-46CC-455B-ACE5-1A0A49F8E65C}">
      <dgm:prSet/>
      <dgm:spPr/>
    </dgm:pt>
    <dgm:pt modelId="{AA224FD6-1735-4200-B38F-10819A84D7F5}">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For sausage support is quite significant for root vegetables, other vegetables,rools bun, soda and whole milk. However lift is not that good.</a:t>
          </a:r>
          <a:endParaRPr lang="en-US" b="1" dirty="0">
            <a:solidFill>
              <a:schemeClr val="bg1"/>
            </a:solidFill>
          </a:endParaRPr>
        </a:p>
      </dgm:t>
    </dgm:pt>
    <dgm:pt modelId="{A825E9E4-2E91-4656-BDB9-7FF52B86F062}" type="parTrans" cxnId="{9F5AB3AA-0CF2-431A-A8A5-95BE91615D7F}">
      <dgm:prSet/>
      <dgm:spPr/>
    </dgm:pt>
    <dgm:pt modelId="{F4DCCB25-FBA9-4B05-82D3-A75967DBFD25}" type="sibTrans" cxnId="{9F5AB3AA-0CF2-431A-A8A5-95BE91615D7F}">
      <dgm:prSet/>
      <dgm:spPr/>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444AB4C4-D791-4FC7-9F33-C7C43A4C058E}" type="pres">
      <dgm:prSet presAssocID="{5BA83CD4-2419-4332-B418-ECC55EAD4AE8}" presName="parentText" presStyleLbl="node1" presStyleIdx="0" presStyleCnt="3" custScaleY="83965" custLinFactY="-59308" custLinFactNeighborX="196" custLinFactNeighborY="-100000">
        <dgm:presLayoutVars>
          <dgm:chMax val="0"/>
          <dgm:bulletEnabled val="1"/>
        </dgm:presLayoutVars>
      </dgm:prSet>
      <dgm:spPr/>
      <dgm:t>
        <a:bodyPr/>
        <a:lstStyle/>
        <a:p>
          <a:endParaRPr lang="en-US"/>
        </a:p>
      </dgm:t>
    </dgm:pt>
    <dgm:pt modelId="{32ECE0D9-615E-48EA-8660-042A657DE1DB}" type="pres">
      <dgm:prSet presAssocID="{F0EC8F02-E34E-421F-A782-2BE1A935BA4B}" presName="spacer" presStyleCnt="0"/>
      <dgm:spPr/>
    </dgm:pt>
    <dgm:pt modelId="{C937AB46-5BAF-40C0-8D0E-10C46A76C8ED}" type="pres">
      <dgm:prSet presAssocID="{C17646BE-2FED-4058-A06D-E4F02F1C9C3B}" presName="parentText" presStyleLbl="node1" presStyleIdx="1" presStyleCnt="3" custScaleY="154892" custLinFactY="-5473" custLinFactNeighborX="196" custLinFactNeighborY="-100000">
        <dgm:presLayoutVars>
          <dgm:chMax val="0"/>
          <dgm:bulletEnabled val="1"/>
        </dgm:presLayoutVars>
      </dgm:prSet>
      <dgm:spPr/>
      <dgm:t>
        <a:bodyPr/>
        <a:lstStyle/>
        <a:p>
          <a:endParaRPr lang="en-US"/>
        </a:p>
      </dgm:t>
    </dgm:pt>
    <dgm:pt modelId="{07E78D7B-0206-4A06-B501-E6D72695CCC5}" type="pres">
      <dgm:prSet presAssocID="{1F9B7ABA-2A2F-41A5-AF68-D314647727DC}" presName="spacer" presStyleCnt="0"/>
      <dgm:spPr/>
    </dgm:pt>
    <dgm:pt modelId="{E96DC79F-E1BC-4A57-9397-934B6321CF81}" type="pres">
      <dgm:prSet presAssocID="{AA224FD6-1735-4200-B38F-10819A84D7F5}" presName="parentText" presStyleLbl="node1" presStyleIdx="2" presStyleCnt="3" custScaleY="144748">
        <dgm:presLayoutVars>
          <dgm:chMax val="0"/>
          <dgm:bulletEnabled val="1"/>
        </dgm:presLayoutVars>
      </dgm:prSet>
      <dgm:spPr/>
      <dgm:t>
        <a:bodyPr/>
        <a:lstStyle/>
        <a:p>
          <a:endParaRPr lang="en-US"/>
        </a:p>
      </dgm:t>
    </dgm:pt>
  </dgm:ptLst>
  <dgm:cxnLst>
    <dgm:cxn modelId="{A66B6206-2688-4017-B6AF-F54671D42AA2}" type="presOf" srcId="{4F10CD44-2F8C-4FB2-8775-0011E65F3161}" destId="{620534FF-DD89-46BB-B6C6-18578AB529E1}" srcOrd="0" destOrd="0" presId="urn:microsoft.com/office/officeart/2005/8/layout/vList2"/>
    <dgm:cxn modelId="{899BA340-45D1-4438-978E-9E9189581A06}" type="presOf" srcId="{AA224FD6-1735-4200-B38F-10819A84D7F5}" destId="{E96DC79F-E1BC-4A57-9397-934B6321CF81}" srcOrd="0" destOrd="0" presId="urn:microsoft.com/office/officeart/2005/8/layout/vList2"/>
    <dgm:cxn modelId="{9F5AB3AA-0CF2-431A-A8A5-95BE91615D7F}" srcId="{4F10CD44-2F8C-4FB2-8775-0011E65F3161}" destId="{AA224FD6-1735-4200-B38F-10819A84D7F5}" srcOrd="2" destOrd="0" parTransId="{A825E9E4-2E91-4656-BDB9-7FF52B86F062}" sibTransId="{F4DCCB25-FBA9-4B05-82D3-A75967DBFD25}"/>
    <dgm:cxn modelId="{ABBBE120-8FFE-4047-8190-B90D0951E920}" type="presOf" srcId="{5BA83CD4-2419-4332-B418-ECC55EAD4AE8}" destId="{444AB4C4-D791-4FC7-9F33-C7C43A4C058E}" srcOrd="0" destOrd="0" presId="urn:microsoft.com/office/officeart/2005/8/layout/vList2"/>
    <dgm:cxn modelId="{E62EC1BB-BDC6-4B73-9F10-73C0C60D84A9}" type="presOf" srcId="{C17646BE-2FED-4058-A06D-E4F02F1C9C3B}" destId="{C937AB46-5BAF-40C0-8D0E-10C46A76C8ED}" srcOrd="0" destOrd="0" presId="urn:microsoft.com/office/officeart/2005/8/layout/vList2"/>
    <dgm:cxn modelId="{38BA61F9-48B7-4B51-AB94-C897F50EBC3A}" srcId="{4F10CD44-2F8C-4FB2-8775-0011E65F3161}" destId="{5BA83CD4-2419-4332-B418-ECC55EAD4AE8}" srcOrd="0" destOrd="0" parTransId="{F77E084F-4827-482B-83C9-C031D0498FAA}" sibTransId="{F0EC8F02-E34E-421F-A782-2BE1A935BA4B}"/>
    <dgm:cxn modelId="{37EC567E-46CC-455B-ACE5-1A0A49F8E65C}" srcId="{4F10CD44-2F8C-4FB2-8775-0011E65F3161}" destId="{C17646BE-2FED-4058-A06D-E4F02F1C9C3B}" srcOrd="1" destOrd="0" parTransId="{3F6D56E5-A0C8-4240-B086-F8DD4BD7FF9C}" sibTransId="{1F9B7ABA-2A2F-41A5-AF68-D314647727DC}"/>
    <dgm:cxn modelId="{5E7D168D-088F-47BC-890E-979E4A300558}" type="presParOf" srcId="{620534FF-DD89-46BB-B6C6-18578AB529E1}" destId="{444AB4C4-D791-4FC7-9F33-C7C43A4C058E}" srcOrd="0" destOrd="0" presId="urn:microsoft.com/office/officeart/2005/8/layout/vList2"/>
    <dgm:cxn modelId="{5B9E5FD4-E60E-4F6E-A0BF-35EDF75A4801}" type="presParOf" srcId="{620534FF-DD89-46BB-B6C6-18578AB529E1}" destId="{32ECE0D9-615E-48EA-8660-042A657DE1DB}" srcOrd="1" destOrd="0" presId="urn:microsoft.com/office/officeart/2005/8/layout/vList2"/>
    <dgm:cxn modelId="{27905656-BD4F-4415-8814-F5DBF3748E21}" type="presParOf" srcId="{620534FF-DD89-46BB-B6C6-18578AB529E1}" destId="{C937AB46-5BAF-40C0-8D0E-10C46A76C8ED}" srcOrd="2" destOrd="0" presId="urn:microsoft.com/office/officeart/2005/8/layout/vList2"/>
    <dgm:cxn modelId="{83E3FB83-CF57-49D5-9C00-713E1C0DDE8C}" type="presParOf" srcId="{620534FF-DD89-46BB-B6C6-18578AB529E1}" destId="{07E78D7B-0206-4A06-B501-E6D72695CCC5}" srcOrd="3" destOrd="0" presId="urn:microsoft.com/office/officeart/2005/8/layout/vList2"/>
    <dgm:cxn modelId="{10540565-13B0-455F-8EE8-BD4E14276ADC}" type="presParOf" srcId="{620534FF-DD89-46BB-B6C6-18578AB529E1}" destId="{E96DC79F-E1BC-4A57-9397-934B6321CF81}" srcOrd="4"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BA83CD4-2419-4332-B418-ECC55EAD4AE8}">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 plot(meat.rules, method="paracoord", control=list(reorder=TRUE))</a:t>
          </a:r>
          <a:endParaRPr lang="en-US" b="1" dirty="0">
            <a:solidFill>
              <a:schemeClr val="bg1"/>
            </a:solidFill>
          </a:endParaRPr>
        </a:p>
      </dgm:t>
    </dgm:pt>
    <dgm:pt modelId="{F77E084F-4827-482B-83C9-C031D0498FAA}" type="parTrans" cxnId="{38BA61F9-48B7-4B51-AB94-C897F50EBC3A}">
      <dgm:prSet/>
      <dgm:spPr/>
      <dgm:t>
        <a:bodyPr/>
        <a:lstStyle/>
        <a:p>
          <a:endParaRPr lang="en-US"/>
        </a:p>
      </dgm:t>
    </dgm:pt>
    <dgm:pt modelId="{F0EC8F02-E34E-421F-A782-2BE1A935BA4B}" type="sibTrans" cxnId="{38BA61F9-48B7-4B51-AB94-C897F50EBC3A}">
      <dgm:prSet/>
      <dgm:spPr/>
      <dgm:t>
        <a:bodyPr/>
        <a:lstStyle/>
        <a:p>
          <a:endParaRPr lang="en-US"/>
        </a:p>
      </dgm:t>
    </dgm:pt>
    <dgm:pt modelId="{5D607737-6F6C-4524-A3CA-08CD90CC5D91}">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We can even show dependencies with parallel coordinates plot. We can see that the mostly red arrow (each of them represents one rule) connects beef and root vegetables. </a:t>
          </a:r>
          <a:endParaRPr lang="en-US" b="1" dirty="0">
            <a:solidFill>
              <a:schemeClr val="bg1"/>
            </a:solidFill>
          </a:endParaRPr>
        </a:p>
      </dgm:t>
    </dgm:pt>
    <dgm:pt modelId="{DC7BC183-73DB-4FE7-A142-A94A02B8B35A}" type="parTrans" cxnId="{73B4BD38-DE84-4A40-B683-EA39B459F4D6}">
      <dgm:prSet/>
      <dgm:spPr/>
    </dgm:pt>
    <dgm:pt modelId="{D057BAE0-1CF7-4DAA-8855-404C7558EF95}" type="sibTrans" cxnId="{73B4BD38-DE84-4A40-B683-EA39B459F4D6}">
      <dgm:prSet/>
      <dgm:spPr/>
    </dgm:pt>
    <dgm:pt modelId="{46C47C0A-749E-4AC7-9FFE-FBB8CA3994C5}">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Moreover most of the arrows connect sausage on the first position, as previously stated.</a:t>
          </a:r>
        </a:p>
        <a:p>
          <a:endParaRPr lang="en-US" b="1" dirty="0">
            <a:solidFill>
              <a:schemeClr val="bg1"/>
            </a:solidFill>
          </a:endParaRPr>
        </a:p>
      </dgm:t>
    </dgm:pt>
    <dgm:pt modelId="{C133A050-5683-428C-B1AB-D54E7D764B61}" type="parTrans" cxnId="{F109D058-9CA6-4A30-91DC-51ECAAD7F9FB}">
      <dgm:prSet/>
      <dgm:spPr/>
    </dgm:pt>
    <dgm:pt modelId="{1C84DE32-3AA3-44C2-ABC1-B38432B3F9CA}" type="sibTrans" cxnId="{F109D058-9CA6-4A30-91DC-51ECAAD7F9FB}">
      <dgm:prSet/>
      <dgm:spPr/>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444AB4C4-D791-4FC7-9F33-C7C43A4C058E}" type="pres">
      <dgm:prSet presAssocID="{5BA83CD4-2419-4332-B418-ECC55EAD4AE8}" presName="parentText" presStyleLbl="node1" presStyleIdx="0" presStyleCnt="3" custScaleY="83965">
        <dgm:presLayoutVars>
          <dgm:chMax val="0"/>
          <dgm:bulletEnabled val="1"/>
        </dgm:presLayoutVars>
      </dgm:prSet>
      <dgm:spPr/>
      <dgm:t>
        <a:bodyPr/>
        <a:lstStyle/>
        <a:p>
          <a:endParaRPr lang="en-US"/>
        </a:p>
      </dgm:t>
    </dgm:pt>
    <dgm:pt modelId="{DA1296BF-4FA9-46BC-8C8B-DABF2235FBB0}" type="pres">
      <dgm:prSet presAssocID="{F0EC8F02-E34E-421F-A782-2BE1A935BA4B}" presName="spacer" presStyleCnt="0"/>
      <dgm:spPr/>
    </dgm:pt>
    <dgm:pt modelId="{682DD8AF-A662-4D21-AA93-54AAE5B2D043}" type="pres">
      <dgm:prSet presAssocID="{5D607737-6F6C-4524-A3CA-08CD90CC5D91}" presName="parentText" presStyleLbl="node1" presStyleIdx="1" presStyleCnt="3">
        <dgm:presLayoutVars>
          <dgm:chMax val="0"/>
          <dgm:bulletEnabled val="1"/>
        </dgm:presLayoutVars>
      </dgm:prSet>
      <dgm:spPr/>
      <dgm:t>
        <a:bodyPr/>
        <a:lstStyle/>
        <a:p>
          <a:endParaRPr lang="en-US"/>
        </a:p>
      </dgm:t>
    </dgm:pt>
    <dgm:pt modelId="{1AD49A88-B60D-4290-A53C-FE329FF5AD2A}" type="pres">
      <dgm:prSet presAssocID="{D057BAE0-1CF7-4DAA-8855-404C7558EF95}" presName="spacer" presStyleCnt="0"/>
      <dgm:spPr/>
    </dgm:pt>
    <dgm:pt modelId="{A1CFAF1C-E724-4D0B-BD38-8BBC1158C7DA}" type="pres">
      <dgm:prSet presAssocID="{46C47C0A-749E-4AC7-9FFE-FBB8CA3994C5}" presName="parentText" presStyleLbl="node1" presStyleIdx="2" presStyleCnt="3">
        <dgm:presLayoutVars>
          <dgm:chMax val="0"/>
          <dgm:bulletEnabled val="1"/>
        </dgm:presLayoutVars>
      </dgm:prSet>
      <dgm:spPr/>
      <dgm:t>
        <a:bodyPr/>
        <a:lstStyle/>
        <a:p>
          <a:endParaRPr lang="en-US"/>
        </a:p>
      </dgm:t>
    </dgm:pt>
  </dgm:ptLst>
  <dgm:cxnLst>
    <dgm:cxn modelId="{9F99F705-3670-4B3E-89F3-8C77C2F526CC}" type="presOf" srcId="{5D607737-6F6C-4524-A3CA-08CD90CC5D91}" destId="{682DD8AF-A662-4D21-AA93-54AAE5B2D043}" srcOrd="0" destOrd="0" presId="urn:microsoft.com/office/officeart/2005/8/layout/vList2"/>
    <dgm:cxn modelId="{F109D058-9CA6-4A30-91DC-51ECAAD7F9FB}" srcId="{4F10CD44-2F8C-4FB2-8775-0011E65F3161}" destId="{46C47C0A-749E-4AC7-9FFE-FBB8CA3994C5}" srcOrd="2" destOrd="0" parTransId="{C133A050-5683-428C-B1AB-D54E7D764B61}" sibTransId="{1C84DE32-3AA3-44C2-ABC1-B38432B3F9CA}"/>
    <dgm:cxn modelId="{30FCD1B5-64D3-4C7E-AA16-919D044ECF00}" type="presOf" srcId="{46C47C0A-749E-4AC7-9FFE-FBB8CA3994C5}" destId="{A1CFAF1C-E724-4D0B-BD38-8BBC1158C7DA}" srcOrd="0" destOrd="0" presId="urn:microsoft.com/office/officeart/2005/8/layout/vList2"/>
    <dgm:cxn modelId="{E7730B1D-DA17-4DFD-A935-9C7B96438F35}" type="presOf" srcId="{4F10CD44-2F8C-4FB2-8775-0011E65F3161}" destId="{620534FF-DD89-46BB-B6C6-18578AB529E1}" srcOrd="0" destOrd="0" presId="urn:microsoft.com/office/officeart/2005/8/layout/vList2"/>
    <dgm:cxn modelId="{38BA61F9-48B7-4B51-AB94-C897F50EBC3A}" srcId="{4F10CD44-2F8C-4FB2-8775-0011E65F3161}" destId="{5BA83CD4-2419-4332-B418-ECC55EAD4AE8}" srcOrd="0" destOrd="0" parTransId="{F77E084F-4827-482B-83C9-C031D0498FAA}" sibTransId="{F0EC8F02-E34E-421F-A782-2BE1A935BA4B}"/>
    <dgm:cxn modelId="{73B4BD38-DE84-4A40-B683-EA39B459F4D6}" srcId="{4F10CD44-2F8C-4FB2-8775-0011E65F3161}" destId="{5D607737-6F6C-4524-A3CA-08CD90CC5D91}" srcOrd="1" destOrd="0" parTransId="{DC7BC183-73DB-4FE7-A142-A94A02B8B35A}" sibTransId="{D057BAE0-1CF7-4DAA-8855-404C7558EF95}"/>
    <dgm:cxn modelId="{AD1EE6D8-D242-45C2-BF7C-8D54715CB6FE}" type="presOf" srcId="{5BA83CD4-2419-4332-B418-ECC55EAD4AE8}" destId="{444AB4C4-D791-4FC7-9F33-C7C43A4C058E}" srcOrd="0" destOrd="0" presId="urn:microsoft.com/office/officeart/2005/8/layout/vList2"/>
    <dgm:cxn modelId="{0603EAE8-3854-49EA-BF9B-A91EE4A93FF1}" type="presParOf" srcId="{620534FF-DD89-46BB-B6C6-18578AB529E1}" destId="{444AB4C4-D791-4FC7-9F33-C7C43A4C058E}" srcOrd="0" destOrd="0" presId="urn:microsoft.com/office/officeart/2005/8/layout/vList2"/>
    <dgm:cxn modelId="{7A4DBF45-4415-42C4-8F94-01E6FA90E3E9}" type="presParOf" srcId="{620534FF-DD89-46BB-B6C6-18578AB529E1}" destId="{DA1296BF-4FA9-46BC-8C8B-DABF2235FBB0}" srcOrd="1" destOrd="0" presId="urn:microsoft.com/office/officeart/2005/8/layout/vList2"/>
    <dgm:cxn modelId="{597190A5-746D-4E97-9234-DE405D432793}" type="presParOf" srcId="{620534FF-DD89-46BB-B6C6-18578AB529E1}" destId="{682DD8AF-A662-4D21-AA93-54AAE5B2D043}" srcOrd="2" destOrd="0" presId="urn:microsoft.com/office/officeart/2005/8/layout/vList2"/>
    <dgm:cxn modelId="{95475C6B-4C88-4293-9F3C-BC09C3CD3FA2}" type="presParOf" srcId="{620534FF-DD89-46BB-B6C6-18578AB529E1}" destId="{1AD49A88-B60D-4290-A53C-FE329FF5AD2A}" srcOrd="3" destOrd="0" presId="urn:microsoft.com/office/officeart/2005/8/layout/vList2"/>
    <dgm:cxn modelId="{7B34982B-5640-434B-84D2-CC00BDA537D4}" type="presParOf" srcId="{620534FF-DD89-46BB-B6C6-18578AB529E1}" destId="{A1CFAF1C-E724-4D0B-BD38-8BBC1158C7DA}" srcOrd="4"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BA83CD4-2419-4332-B418-ECC55EAD4AE8}">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 plot(meat.rules, method="matrix", measure=c("support","confidence"), control=list(col=sequential_hcl(200)))</a:t>
          </a:r>
          <a:endParaRPr lang="en-US" b="1" dirty="0">
            <a:solidFill>
              <a:schemeClr val="bg1"/>
            </a:solidFill>
          </a:endParaRPr>
        </a:p>
      </dgm:t>
    </dgm:pt>
    <dgm:pt modelId="{F77E084F-4827-482B-83C9-C031D0498FAA}" type="parTrans" cxnId="{38BA61F9-48B7-4B51-AB94-C897F50EBC3A}">
      <dgm:prSet/>
      <dgm:spPr/>
      <dgm:t>
        <a:bodyPr/>
        <a:lstStyle/>
        <a:p>
          <a:endParaRPr lang="en-US"/>
        </a:p>
      </dgm:t>
    </dgm:pt>
    <dgm:pt modelId="{F0EC8F02-E34E-421F-A782-2BE1A935BA4B}" type="sibTrans" cxnId="{38BA61F9-48B7-4B51-AB94-C897F50EBC3A}">
      <dgm:prSet/>
      <dgm:spPr/>
      <dgm:t>
        <a:bodyPr/>
        <a:lstStyle/>
        <a:p>
          <a:endParaRPr lang="en-US"/>
        </a:p>
      </dgm:t>
    </dgm:pt>
    <dgm:pt modelId="{E5D13F39-32AF-41AB-BF91-0103E08FBD64}">
      <dgm:prSet>
        <dgm:style>
          <a:lnRef idx="3">
            <a:schemeClr val="lt1"/>
          </a:lnRef>
          <a:fillRef idx="1">
            <a:schemeClr val="accent4"/>
          </a:fillRef>
          <a:effectRef idx="1">
            <a:schemeClr val="accent4"/>
          </a:effectRef>
          <a:fontRef idx="minor">
            <a:schemeClr val="lt1"/>
          </a:fontRef>
        </dgm:style>
      </dgm:prSet>
      <dgm:spPr/>
      <dgm:t>
        <a:bodyPr/>
        <a:lstStyle/>
        <a:p>
          <a:endParaRPr lang="en-US" b="1" dirty="0" smtClean="0">
            <a:solidFill>
              <a:schemeClr val="bg1"/>
            </a:solidFill>
          </a:endParaRPr>
        </a:p>
        <a:p>
          <a:r>
            <a:rPr lang="en-US" b="1" dirty="0" smtClean="0">
              <a:solidFill>
                <a:schemeClr val="bg1"/>
              </a:solidFill>
            </a:rPr>
            <a:t>Itemsets in Antecedent (LHS)</a:t>
          </a:r>
        </a:p>
        <a:p>
          <a:r>
            <a:rPr lang="en-US" b="1" dirty="0" smtClean="0">
              <a:solidFill>
                <a:schemeClr val="bg1"/>
              </a:solidFill>
            </a:rPr>
            <a:t>[1] "{beef,whole milk}"          "{sausage,soda}"             "{chicken}"                 </a:t>
          </a:r>
        </a:p>
        <a:p>
          <a:r>
            <a:rPr lang="en-US" b="1" dirty="0" smtClean="0">
              <a:solidFill>
                <a:schemeClr val="bg1"/>
              </a:solidFill>
            </a:rPr>
            <a:t>[4] "{beef}"                     "{beef,other vegetables}"    "{sausage,whole milk}"      </a:t>
          </a:r>
        </a:p>
        <a:p>
          <a:r>
            <a:rPr lang="en-US" b="1" dirty="0" smtClean="0">
              <a:solidFill>
                <a:schemeClr val="bg1"/>
              </a:solidFill>
            </a:rPr>
            <a:t>[7] "{sausage,rolls/buns}"       "{sausage}"                  "{sausage,other vegetables}"</a:t>
          </a:r>
        </a:p>
        <a:p>
          <a:r>
            <a:rPr lang="en-US" b="1" dirty="0" smtClean="0">
              <a:solidFill>
                <a:schemeClr val="bg1"/>
              </a:solidFill>
            </a:rPr>
            <a:t>Itemsets in Consequent (RHS)</a:t>
          </a:r>
        </a:p>
        <a:p>
          <a:r>
            <a:rPr lang="en-US" b="1" dirty="0" smtClean="0">
              <a:solidFill>
                <a:schemeClr val="bg1"/>
              </a:solidFill>
            </a:rPr>
            <a:t>[1] "{whole milk}"       "{soda}"             "{rolls/buns}"       "{other vegetables}"</a:t>
          </a:r>
        </a:p>
        <a:p>
          <a:r>
            <a:rPr lang="en-US" b="1" dirty="0" smtClean="0">
              <a:solidFill>
                <a:schemeClr val="bg1"/>
              </a:solidFill>
            </a:rPr>
            <a:t>[5] "{root vegetables}"</a:t>
          </a:r>
          <a:endParaRPr lang="en-US" b="1" dirty="0">
            <a:solidFill>
              <a:schemeClr val="bg1"/>
            </a:solidFill>
          </a:endParaRPr>
        </a:p>
      </dgm:t>
    </dgm:pt>
    <dgm:pt modelId="{208B8422-A41B-45CF-A5E3-2B50F0DB7B6F}" type="parTrans" cxnId="{8001E0A6-AE1D-46C7-8E6B-8B3EF361506C}">
      <dgm:prSet/>
      <dgm:spPr/>
      <dgm:t>
        <a:bodyPr/>
        <a:lstStyle/>
        <a:p>
          <a:endParaRPr lang="en-US"/>
        </a:p>
      </dgm:t>
    </dgm:pt>
    <dgm:pt modelId="{AD31D16A-9ACA-4A3C-AC5E-9B55940EAED1}" type="sibTrans" cxnId="{8001E0A6-AE1D-46C7-8E6B-8B3EF361506C}">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444AB4C4-D791-4FC7-9F33-C7C43A4C058E}" type="pres">
      <dgm:prSet presAssocID="{5BA83CD4-2419-4332-B418-ECC55EAD4AE8}" presName="parentText" presStyleLbl="node1" presStyleIdx="0" presStyleCnt="2" custScaleY="83965">
        <dgm:presLayoutVars>
          <dgm:chMax val="0"/>
          <dgm:bulletEnabled val="1"/>
        </dgm:presLayoutVars>
      </dgm:prSet>
      <dgm:spPr/>
      <dgm:t>
        <a:bodyPr/>
        <a:lstStyle/>
        <a:p>
          <a:endParaRPr lang="en-US"/>
        </a:p>
      </dgm:t>
    </dgm:pt>
    <dgm:pt modelId="{F24F0B86-77D8-4B0A-AAEB-877223A79440}" type="pres">
      <dgm:prSet presAssocID="{F0EC8F02-E34E-421F-A782-2BE1A935BA4B}" presName="spacer" presStyleCnt="0"/>
      <dgm:spPr/>
    </dgm:pt>
    <dgm:pt modelId="{B2C8F5E8-CECC-4890-94EB-42D4C5BBB99C}" type="pres">
      <dgm:prSet presAssocID="{E5D13F39-32AF-41AB-BF91-0103E08FBD64}" presName="parentText" presStyleLbl="node1" presStyleIdx="1" presStyleCnt="2">
        <dgm:presLayoutVars>
          <dgm:chMax val="0"/>
          <dgm:bulletEnabled val="1"/>
        </dgm:presLayoutVars>
      </dgm:prSet>
      <dgm:spPr/>
      <dgm:t>
        <a:bodyPr/>
        <a:lstStyle/>
        <a:p>
          <a:endParaRPr lang="en-US"/>
        </a:p>
      </dgm:t>
    </dgm:pt>
  </dgm:ptLst>
  <dgm:cxnLst>
    <dgm:cxn modelId="{38BA61F9-48B7-4B51-AB94-C897F50EBC3A}" srcId="{4F10CD44-2F8C-4FB2-8775-0011E65F3161}" destId="{5BA83CD4-2419-4332-B418-ECC55EAD4AE8}" srcOrd="0" destOrd="0" parTransId="{F77E084F-4827-482B-83C9-C031D0498FAA}" sibTransId="{F0EC8F02-E34E-421F-A782-2BE1A935BA4B}"/>
    <dgm:cxn modelId="{8001E0A6-AE1D-46C7-8E6B-8B3EF361506C}" srcId="{4F10CD44-2F8C-4FB2-8775-0011E65F3161}" destId="{E5D13F39-32AF-41AB-BF91-0103E08FBD64}" srcOrd="1" destOrd="0" parTransId="{208B8422-A41B-45CF-A5E3-2B50F0DB7B6F}" sibTransId="{AD31D16A-9ACA-4A3C-AC5E-9B55940EAED1}"/>
    <dgm:cxn modelId="{63B581A3-3EAC-4E5E-86FC-9FBC8767A4BF}" type="presOf" srcId="{5BA83CD4-2419-4332-B418-ECC55EAD4AE8}" destId="{444AB4C4-D791-4FC7-9F33-C7C43A4C058E}" srcOrd="0" destOrd="0" presId="urn:microsoft.com/office/officeart/2005/8/layout/vList2"/>
    <dgm:cxn modelId="{82BE3C28-5B07-4435-92FC-68FB3E2DFFB2}" type="presOf" srcId="{E5D13F39-32AF-41AB-BF91-0103E08FBD64}" destId="{B2C8F5E8-CECC-4890-94EB-42D4C5BBB99C}" srcOrd="0" destOrd="0" presId="urn:microsoft.com/office/officeart/2005/8/layout/vList2"/>
    <dgm:cxn modelId="{1F23A33A-910F-4F68-9EDC-DD930703DDF8}" type="presOf" srcId="{4F10CD44-2F8C-4FB2-8775-0011E65F3161}" destId="{620534FF-DD89-46BB-B6C6-18578AB529E1}" srcOrd="0" destOrd="0" presId="urn:microsoft.com/office/officeart/2005/8/layout/vList2"/>
    <dgm:cxn modelId="{F43BEEA6-4B23-45A8-A414-682ECDAD4C17}" type="presParOf" srcId="{620534FF-DD89-46BB-B6C6-18578AB529E1}" destId="{444AB4C4-D791-4FC7-9F33-C7C43A4C058E}" srcOrd="0" destOrd="0" presId="urn:microsoft.com/office/officeart/2005/8/layout/vList2"/>
    <dgm:cxn modelId="{FE301D9A-B60C-4105-8914-ABC655E9FA29}" type="presParOf" srcId="{620534FF-DD89-46BB-B6C6-18578AB529E1}" destId="{F24F0B86-77D8-4B0A-AAEB-877223A79440}" srcOrd="1" destOrd="0" presId="urn:microsoft.com/office/officeart/2005/8/layout/vList2"/>
    <dgm:cxn modelId="{2A66308F-CC25-4846-A02A-B1187BDD92B8}" type="presParOf" srcId="{620534FF-DD89-46BB-B6C6-18578AB529E1}" destId="{B2C8F5E8-CECC-4890-94EB-42D4C5BBB99C}"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EE2D297-2832-4D1B-B603-986DCDF50AC0}">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Let’s present the ruleset for meat but in a matrix form. Each of the matrix cells can have different blue shade depending on the lift value. </a:t>
          </a:r>
          <a:endParaRPr lang="en-US" b="1" dirty="0">
            <a:solidFill>
              <a:schemeClr val="bg1"/>
            </a:solidFill>
          </a:endParaRPr>
        </a:p>
      </dgm:t>
    </dgm:pt>
    <dgm:pt modelId="{7AEAC784-198C-4687-BE63-2872895C4C61}" type="parTrans" cxnId="{8E292439-7444-416E-B865-67FCA9F3568E}">
      <dgm:prSet/>
      <dgm:spPr/>
      <dgm:t>
        <a:bodyPr/>
        <a:lstStyle/>
        <a:p>
          <a:endParaRPr lang="en-US"/>
        </a:p>
      </dgm:t>
    </dgm:pt>
    <dgm:pt modelId="{A3E1D39F-A6F2-48E8-A289-6FEE0E0050C6}" type="sibTrans" cxnId="{8E292439-7444-416E-B865-67FCA9F3568E}">
      <dgm:prSet/>
      <dgm:spPr/>
      <dgm:t>
        <a:bodyPr/>
        <a:lstStyle/>
        <a:p>
          <a:endParaRPr lang="en-US"/>
        </a:p>
      </dgm:t>
    </dgm:pt>
    <dgm:pt modelId="{A0EF5218-0AC0-48AD-940A-BAA3BD68331F}">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Numbers on the axes are corresponding to the items listed before the matrix. </a:t>
          </a:r>
          <a:endParaRPr lang="en-US" b="1" dirty="0">
            <a:solidFill>
              <a:schemeClr val="bg1"/>
            </a:solidFill>
          </a:endParaRPr>
        </a:p>
      </dgm:t>
    </dgm:pt>
    <dgm:pt modelId="{57E751CD-70C3-44C6-86B6-8F3F2D1E343A}" type="parTrans" cxnId="{CCC0AF58-943A-49BD-8C15-7E8C212105A7}">
      <dgm:prSet/>
      <dgm:spPr/>
      <dgm:t>
        <a:bodyPr/>
        <a:lstStyle/>
        <a:p>
          <a:endParaRPr lang="en-US"/>
        </a:p>
      </dgm:t>
    </dgm:pt>
    <dgm:pt modelId="{A39B3004-5530-413E-9412-489811A1661F}" type="sibTrans" cxnId="{CCC0AF58-943A-49BD-8C15-7E8C212105A7}">
      <dgm:prSet/>
      <dgm:spPr/>
      <dgm:t>
        <a:bodyPr/>
        <a:lstStyle/>
        <a:p>
          <a:endParaRPr lang="en-US"/>
        </a:p>
      </dgm:t>
    </dgm:pt>
    <dgm:pt modelId="{75807D13-E9C8-4003-A8DA-1620C535123E}">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For example the most blue cell corresponds to the rule {beef} -&gt; {root vegetables}, hence (as previously mentioned) root vegetables are most likely to be bought with beef. On the second place is the chicken and for the rest of antecedent items there is no significant lift at all (it is too small to be presented on the graph). </a:t>
          </a:r>
          <a:endParaRPr lang="en-US" b="1" dirty="0">
            <a:solidFill>
              <a:schemeClr val="bg1"/>
            </a:solidFill>
          </a:endParaRPr>
        </a:p>
      </dgm:t>
    </dgm:pt>
    <dgm:pt modelId="{F726EA3B-630F-4411-972B-E5B43F54AFF2}" type="parTrans" cxnId="{98ADE8FF-E182-4720-BC68-2DA430E4BC77}">
      <dgm:prSet/>
      <dgm:spPr/>
      <dgm:t>
        <a:bodyPr/>
        <a:lstStyle/>
        <a:p>
          <a:endParaRPr lang="en-US"/>
        </a:p>
      </dgm:t>
    </dgm:pt>
    <dgm:pt modelId="{16CC8285-92EC-4784-8AEC-ACC22618AA58}" type="sibTrans" cxnId="{98ADE8FF-E182-4720-BC68-2DA430E4BC77}">
      <dgm:prSet/>
      <dgm:spPr/>
      <dgm:t>
        <a:bodyPr/>
        <a:lstStyle/>
        <a:p>
          <a:endParaRPr lang="en-US"/>
        </a:p>
      </dgm:t>
    </dgm:pt>
    <dgm:pt modelId="{951527C4-BC26-4C99-9A2A-D1A567D43C53}">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Such a graph is only confirmation fo the conclusions drawn before, but in a simplier form.</a:t>
          </a:r>
        </a:p>
        <a:p>
          <a:endParaRPr lang="en-US" b="1" dirty="0">
            <a:solidFill>
              <a:schemeClr val="bg1"/>
            </a:solidFill>
          </a:endParaRPr>
        </a:p>
      </dgm:t>
    </dgm:pt>
    <dgm:pt modelId="{95F61B3F-F6BA-4626-8535-DF106D26B4E6}" type="parTrans" cxnId="{03841A62-C80C-472E-9CC4-D397C46BE9E4}">
      <dgm:prSet/>
      <dgm:spPr/>
      <dgm:t>
        <a:bodyPr/>
        <a:lstStyle/>
        <a:p>
          <a:endParaRPr lang="en-US"/>
        </a:p>
      </dgm:t>
    </dgm:pt>
    <dgm:pt modelId="{369385AD-8856-4F66-BA99-F26EF4F154B3}" type="sibTrans" cxnId="{03841A62-C80C-472E-9CC4-D397C46BE9E4}">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CF0772C6-29C6-4F52-9A70-59287D171534}" type="pres">
      <dgm:prSet presAssocID="{7EE2D297-2832-4D1B-B603-986DCDF50AC0}" presName="parentText" presStyleLbl="node1" presStyleIdx="0" presStyleCnt="4" custScaleY="15965" custLinFactY="-16967" custLinFactNeighborX="196" custLinFactNeighborY="-100000">
        <dgm:presLayoutVars>
          <dgm:chMax val="0"/>
          <dgm:bulletEnabled val="1"/>
        </dgm:presLayoutVars>
      </dgm:prSet>
      <dgm:spPr/>
      <dgm:t>
        <a:bodyPr/>
        <a:lstStyle/>
        <a:p>
          <a:endParaRPr lang="en-US"/>
        </a:p>
      </dgm:t>
    </dgm:pt>
    <dgm:pt modelId="{60C62837-DC78-4089-8B07-D7EC994E133F}" type="pres">
      <dgm:prSet presAssocID="{A3E1D39F-A6F2-48E8-A289-6FEE0E0050C6}" presName="spacer" presStyleCnt="0"/>
      <dgm:spPr/>
    </dgm:pt>
    <dgm:pt modelId="{3591621D-CE1C-4E9B-8C37-104AFB2B90C0}" type="pres">
      <dgm:prSet presAssocID="{A0EF5218-0AC0-48AD-940A-BAA3BD68331F}" presName="parentText" presStyleLbl="node1" presStyleIdx="1" presStyleCnt="4" custScaleY="14751" custLinFactY="-2374" custLinFactNeighborX="196" custLinFactNeighborY="-100000">
        <dgm:presLayoutVars>
          <dgm:chMax val="0"/>
          <dgm:bulletEnabled val="1"/>
        </dgm:presLayoutVars>
      </dgm:prSet>
      <dgm:spPr/>
      <dgm:t>
        <a:bodyPr/>
        <a:lstStyle/>
        <a:p>
          <a:endParaRPr lang="en-US"/>
        </a:p>
      </dgm:t>
    </dgm:pt>
    <dgm:pt modelId="{48E10DA8-F9DF-44A5-92DD-94B3F07457B5}" type="pres">
      <dgm:prSet presAssocID="{A39B3004-5530-413E-9412-489811A1661F}" presName="spacer" presStyleCnt="0"/>
      <dgm:spPr/>
    </dgm:pt>
    <dgm:pt modelId="{8A2667B7-830B-4D60-9964-EE32F5CBB0A4}" type="pres">
      <dgm:prSet presAssocID="{75807D13-E9C8-4003-A8DA-1620C535123E}" presName="parentText" presStyleLbl="node1" presStyleIdx="2" presStyleCnt="4" custScaleY="24511" custLinFactY="-1953" custLinFactNeighborX="196" custLinFactNeighborY="-100000">
        <dgm:presLayoutVars>
          <dgm:chMax val="0"/>
          <dgm:bulletEnabled val="1"/>
        </dgm:presLayoutVars>
      </dgm:prSet>
      <dgm:spPr/>
      <dgm:t>
        <a:bodyPr/>
        <a:lstStyle/>
        <a:p>
          <a:endParaRPr lang="en-US"/>
        </a:p>
      </dgm:t>
    </dgm:pt>
    <dgm:pt modelId="{BA6F6FC2-B778-4465-BD29-E4036FF9AD84}" type="pres">
      <dgm:prSet presAssocID="{16CC8285-92EC-4784-8AEC-ACC22618AA58}" presName="spacer" presStyleCnt="0"/>
      <dgm:spPr/>
    </dgm:pt>
    <dgm:pt modelId="{1E0180A4-DA91-4688-BCA0-7FC9703F2C5C}" type="pres">
      <dgm:prSet presAssocID="{951527C4-BC26-4C99-9A2A-D1A567D43C53}" presName="parentText" presStyleLbl="node1" presStyleIdx="3" presStyleCnt="4" custScaleY="10993" custLinFactY="-1770" custLinFactNeighborX="196" custLinFactNeighborY="-100000">
        <dgm:presLayoutVars>
          <dgm:chMax val="0"/>
          <dgm:bulletEnabled val="1"/>
        </dgm:presLayoutVars>
      </dgm:prSet>
      <dgm:spPr/>
      <dgm:t>
        <a:bodyPr/>
        <a:lstStyle/>
        <a:p>
          <a:endParaRPr lang="en-US"/>
        </a:p>
      </dgm:t>
    </dgm:pt>
  </dgm:ptLst>
  <dgm:cxnLst>
    <dgm:cxn modelId="{8E292439-7444-416E-B865-67FCA9F3568E}" srcId="{4F10CD44-2F8C-4FB2-8775-0011E65F3161}" destId="{7EE2D297-2832-4D1B-B603-986DCDF50AC0}" srcOrd="0" destOrd="0" parTransId="{7AEAC784-198C-4687-BE63-2872895C4C61}" sibTransId="{A3E1D39F-A6F2-48E8-A289-6FEE0E0050C6}"/>
    <dgm:cxn modelId="{62CB6B6A-F163-4321-A30C-AE9D7248EB57}" type="presOf" srcId="{951527C4-BC26-4C99-9A2A-D1A567D43C53}" destId="{1E0180A4-DA91-4688-BCA0-7FC9703F2C5C}" srcOrd="0" destOrd="0" presId="urn:microsoft.com/office/officeart/2005/8/layout/vList2"/>
    <dgm:cxn modelId="{BEE9ADD4-4C83-48BB-A35B-CDFC1CFF80D7}" type="presOf" srcId="{75807D13-E9C8-4003-A8DA-1620C535123E}" destId="{8A2667B7-830B-4D60-9964-EE32F5CBB0A4}" srcOrd="0" destOrd="0" presId="urn:microsoft.com/office/officeart/2005/8/layout/vList2"/>
    <dgm:cxn modelId="{B0182E3A-31C6-4BD7-8F33-032B0B441313}" type="presOf" srcId="{4F10CD44-2F8C-4FB2-8775-0011E65F3161}" destId="{620534FF-DD89-46BB-B6C6-18578AB529E1}" srcOrd="0" destOrd="0" presId="urn:microsoft.com/office/officeart/2005/8/layout/vList2"/>
    <dgm:cxn modelId="{03841A62-C80C-472E-9CC4-D397C46BE9E4}" srcId="{4F10CD44-2F8C-4FB2-8775-0011E65F3161}" destId="{951527C4-BC26-4C99-9A2A-D1A567D43C53}" srcOrd="3" destOrd="0" parTransId="{95F61B3F-F6BA-4626-8535-DF106D26B4E6}" sibTransId="{369385AD-8856-4F66-BA99-F26EF4F154B3}"/>
    <dgm:cxn modelId="{CCC0AF58-943A-49BD-8C15-7E8C212105A7}" srcId="{4F10CD44-2F8C-4FB2-8775-0011E65F3161}" destId="{A0EF5218-0AC0-48AD-940A-BAA3BD68331F}" srcOrd="1" destOrd="0" parTransId="{57E751CD-70C3-44C6-86B6-8F3F2D1E343A}" sibTransId="{A39B3004-5530-413E-9412-489811A1661F}"/>
    <dgm:cxn modelId="{A284E9EE-DE86-4552-92C8-E385C1B9D3AD}" type="presOf" srcId="{A0EF5218-0AC0-48AD-940A-BAA3BD68331F}" destId="{3591621D-CE1C-4E9B-8C37-104AFB2B90C0}" srcOrd="0" destOrd="0" presId="urn:microsoft.com/office/officeart/2005/8/layout/vList2"/>
    <dgm:cxn modelId="{D243E76B-BA85-486F-948F-25C728501330}" type="presOf" srcId="{7EE2D297-2832-4D1B-B603-986DCDF50AC0}" destId="{CF0772C6-29C6-4F52-9A70-59287D171534}" srcOrd="0" destOrd="0" presId="urn:microsoft.com/office/officeart/2005/8/layout/vList2"/>
    <dgm:cxn modelId="{98ADE8FF-E182-4720-BC68-2DA430E4BC77}" srcId="{4F10CD44-2F8C-4FB2-8775-0011E65F3161}" destId="{75807D13-E9C8-4003-A8DA-1620C535123E}" srcOrd="2" destOrd="0" parTransId="{F726EA3B-630F-4411-972B-E5B43F54AFF2}" sibTransId="{16CC8285-92EC-4784-8AEC-ACC22618AA58}"/>
    <dgm:cxn modelId="{D146C434-5B98-4064-BF54-4266874ADFD8}" type="presParOf" srcId="{620534FF-DD89-46BB-B6C6-18578AB529E1}" destId="{CF0772C6-29C6-4F52-9A70-59287D171534}" srcOrd="0" destOrd="0" presId="urn:microsoft.com/office/officeart/2005/8/layout/vList2"/>
    <dgm:cxn modelId="{23BE9AE9-9C25-491A-8F6E-5233DEA2700C}" type="presParOf" srcId="{620534FF-DD89-46BB-B6C6-18578AB529E1}" destId="{60C62837-DC78-4089-8B07-D7EC994E133F}" srcOrd="1" destOrd="0" presId="urn:microsoft.com/office/officeart/2005/8/layout/vList2"/>
    <dgm:cxn modelId="{170D1E7C-FAD0-4608-9763-93EBF6BAD1DF}" type="presParOf" srcId="{620534FF-DD89-46BB-B6C6-18578AB529E1}" destId="{3591621D-CE1C-4E9B-8C37-104AFB2B90C0}" srcOrd="2" destOrd="0" presId="urn:microsoft.com/office/officeart/2005/8/layout/vList2"/>
    <dgm:cxn modelId="{26528411-161E-4BB3-A825-3F2C660FF399}" type="presParOf" srcId="{620534FF-DD89-46BB-B6C6-18578AB529E1}" destId="{48E10DA8-F9DF-44A5-92DD-94B3F07457B5}" srcOrd="3" destOrd="0" presId="urn:microsoft.com/office/officeart/2005/8/layout/vList2"/>
    <dgm:cxn modelId="{CF90D5E5-054F-486A-91F3-4C1010841801}" type="presParOf" srcId="{620534FF-DD89-46BB-B6C6-18578AB529E1}" destId="{8A2667B7-830B-4D60-9964-EE32F5CBB0A4}" srcOrd="4" destOrd="0" presId="urn:microsoft.com/office/officeart/2005/8/layout/vList2"/>
    <dgm:cxn modelId="{303DCE71-E9DC-4EDB-BBFA-9C5B98039AC4}" type="presParOf" srcId="{620534FF-DD89-46BB-B6C6-18578AB529E1}" destId="{BA6F6FC2-B778-4465-BD29-E4036FF9AD84}" srcOrd="5" destOrd="0" presId="urn:microsoft.com/office/officeart/2005/8/layout/vList2"/>
    <dgm:cxn modelId="{CFE50C13-6385-432D-AE6B-B4CE348194FB}" type="presParOf" srcId="{620534FF-DD89-46BB-B6C6-18578AB529E1}" destId="{1E0180A4-DA91-4688-BCA0-7FC9703F2C5C}" srcOrd="6"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0579B47-C101-4EF0-92BD-F421B38B40F2}">
      <dgm:prSet/>
      <dgm:spPr>
        <a:blipFill rotWithShape="0">
          <a:blip xmlns:r="http://schemas.openxmlformats.org/officeDocument/2006/relationships" r:embed="rId1"/>
          <a:stretch>
            <a:fillRect/>
          </a:stretch>
        </a:blipFill>
      </dgm:spPr>
      <dgm:t>
        <a:bodyPr/>
        <a:lstStyle/>
        <a:p>
          <a:endParaRPr lang="en-US" dirty="0"/>
        </a:p>
      </dgm:t>
    </dgm:pt>
    <dgm:pt modelId="{CDEBAF3C-A705-40A6-923D-482490B02E80}" type="parTrans" cxnId="{869FB971-2149-4F4B-AFF5-8B2FD2FD28D5}">
      <dgm:prSet/>
      <dgm:spPr/>
    </dgm:pt>
    <dgm:pt modelId="{7B5AEB76-8B5E-40E3-AA03-BBC09B4D7CBD}" type="sibTrans" cxnId="{869FB971-2149-4F4B-AFF5-8B2FD2FD28D5}">
      <dgm:prSet/>
      <dgm:spPr/>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15D47E79-136A-4751-906E-EEF98DD55584}" type="pres">
      <dgm:prSet presAssocID="{A0579B47-C101-4EF0-92BD-F421B38B40F2}" presName="parentText" presStyleLbl="node1" presStyleIdx="0" presStyleCnt="1" custScaleY="431764">
        <dgm:presLayoutVars>
          <dgm:chMax val="0"/>
          <dgm:bulletEnabled val="1"/>
        </dgm:presLayoutVars>
      </dgm:prSet>
      <dgm:spPr/>
      <dgm:t>
        <a:bodyPr/>
        <a:lstStyle/>
        <a:p>
          <a:endParaRPr lang="en-US"/>
        </a:p>
      </dgm:t>
    </dgm:pt>
  </dgm:ptLst>
  <dgm:cxnLst>
    <dgm:cxn modelId="{2E21D0C7-2485-4F5D-A9F6-22C2ADEBA765}" type="presOf" srcId="{A0579B47-C101-4EF0-92BD-F421B38B40F2}" destId="{15D47E79-136A-4751-906E-EEF98DD55584}" srcOrd="0" destOrd="0" presId="urn:microsoft.com/office/officeart/2005/8/layout/vList2"/>
    <dgm:cxn modelId="{869FB971-2149-4F4B-AFF5-8B2FD2FD28D5}" srcId="{4F10CD44-2F8C-4FB2-8775-0011E65F3161}" destId="{A0579B47-C101-4EF0-92BD-F421B38B40F2}" srcOrd="0" destOrd="0" parTransId="{CDEBAF3C-A705-40A6-923D-482490B02E80}" sibTransId="{7B5AEB76-8B5E-40E3-AA03-BBC09B4D7CBD}"/>
    <dgm:cxn modelId="{9946EB79-E3B8-4996-B0B1-3B9743926A6B}" type="presOf" srcId="{4F10CD44-2F8C-4FB2-8775-0011E65F3161}" destId="{620534FF-DD89-46BB-B6C6-18578AB529E1}" srcOrd="0" destOrd="0" presId="urn:microsoft.com/office/officeart/2005/8/layout/vList2"/>
    <dgm:cxn modelId="{358F544F-5E1D-4C77-B911-07724068D17C}" type="presParOf" srcId="{620534FF-DD89-46BB-B6C6-18578AB529E1}" destId="{15D47E79-136A-4751-906E-EEF98DD55584}" srcOrd="0"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BA83CD4-2419-4332-B418-ECC55EAD4AE8}">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lumMod val="75000"/>
                  <a:lumOff val="25000"/>
                </a:schemeClr>
              </a:solidFill>
            </a:rPr>
            <a:t>Whole milk ,other vegetables, root vegetables,tropical fruits  are the mostly supported additional product for yoghurt.  </a:t>
          </a:r>
          <a:endParaRPr lang="en-US" b="1" dirty="0">
            <a:solidFill>
              <a:schemeClr val="bg1"/>
            </a:solidFill>
          </a:endParaRPr>
        </a:p>
      </dgm:t>
    </dgm:pt>
    <dgm:pt modelId="{F77E084F-4827-482B-83C9-C031D0498FAA}" type="parTrans" cxnId="{38BA61F9-48B7-4B51-AB94-C897F50EBC3A}">
      <dgm:prSet/>
      <dgm:spPr/>
      <dgm:t>
        <a:bodyPr/>
        <a:lstStyle/>
        <a:p>
          <a:endParaRPr lang="en-US"/>
        </a:p>
      </dgm:t>
    </dgm:pt>
    <dgm:pt modelId="{F0EC8F02-E34E-421F-A782-2BE1A935BA4B}" type="sibTrans" cxnId="{38BA61F9-48B7-4B51-AB94-C897F50EBC3A}">
      <dgm:prSet/>
      <dgm:spPr/>
      <dgm:t>
        <a:bodyPr/>
        <a:lstStyle/>
        <a:p>
          <a:endParaRPr lang="en-US"/>
        </a:p>
      </dgm:t>
    </dgm:pt>
    <dgm:pt modelId="{46C47C0A-749E-4AC7-9FFE-FBB8CA3994C5}">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Moreover most of the arrows connect </a:t>
          </a:r>
          <a:r>
            <a:rPr lang="en-US" b="1" dirty="0" smtClean="0">
              <a:solidFill>
                <a:schemeClr val="bg1"/>
              </a:solidFill>
            </a:rPr>
            <a:t>yoghurt </a:t>
          </a:r>
          <a:r>
            <a:rPr lang="en-US" b="1" dirty="0" smtClean="0">
              <a:solidFill>
                <a:schemeClr val="bg1"/>
              </a:solidFill>
            </a:rPr>
            <a:t>on the first position, as previously </a:t>
          </a:r>
          <a:r>
            <a:rPr lang="en-US" b="1" dirty="0" smtClean="0">
              <a:solidFill>
                <a:schemeClr val="bg1"/>
              </a:solidFill>
            </a:rPr>
            <a:t>stated. Also whipped/sour cream bought along with yoghurt for most of the times.</a:t>
          </a:r>
          <a:endParaRPr lang="en-US" b="1" dirty="0" smtClean="0">
            <a:solidFill>
              <a:schemeClr val="bg1"/>
            </a:solidFill>
          </a:endParaRPr>
        </a:p>
        <a:p>
          <a:endParaRPr lang="en-US" b="1" dirty="0">
            <a:solidFill>
              <a:schemeClr val="bg1"/>
            </a:solidFill>
          </a:endParaRPr>
        </a:p>
      </dgm:t>
    </dgm:pt>
    <dgm:pt modelId="{C133A050-5683-428C-B1AB-D54E7D764B61}" type="parTrans" cxnId="{F109D058-9CA6-4A30-91DC-51ECAAD7F9FB}">
      <dgm:prSet/>
      <dgm:spPr/>
      <dgm:t>
        <a:bodyPr/>
        <a:lstStyle/>
        <a:p>
          <a:endParaRPr lang="en-US"/>
        </a:p>
      </dgm:t>
    </dgm:pt>
    <dgm:pt modelId="{1C84DE32-3AA3-44C2-ABC1-B38432B3F9CA}" type="sibTrans" cxnId="{F109D058-9CA6-4A30-91DC-51ECAAD7F9FB}">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444AB4C4-D791-4FC7-9F33-C7C43A4C058E}" type="pres">
      <dgm:prSet presAssocID="{5BA83CD4-2419-4332-B418-ECC55EAD4AE8}" presName="parentText" presStyleLbl="node1" presStyleIdx="0" presStyleCnt="2" custScaleY="83965">
        <dgm:presLayoutVars>
          <dgm:chMax val="0"/>
          <dgm:bulletEnabled val="1"/>
        </dgm:presLayoutVars>
      </dgm:prSet>
      <dgm:spPr/>
      <dgm:t>
        <a:bodyPr/>
        <a:lstStyle/>
        <a:p>
          <a:endParaRPr lang="en-US"/>
        </a:p>
      </dgm:t>
    </dgm:pt>
    <dgm:pt modelId="{DA1296BF-4FA9-46BC-8C8B-DABF2235FBB0}" type="pres">
      <dgm:prSet presAssocID="{F0EC8F02-E34E-421F-A782-2BE1A935BA4B}" presName="spacer" presStyleCnt="0"/>
      <dgm:spPr/>
    </dgm:pt>
    <dgm:pt modelId="{A1CFAF1C-E724-4D0B-BD38-8BBC1158C7DA}" type="pres">
      <dgm:prSet presAssocID="{46C47C0A-749E-4AC7-9FFE-FBB8CA3994C5}" presName="parentText" presStyleLbl="node1" presStyleIdx="1" presStyleCnt="2">
        <dgm:presLayoutVars>
          <dgm:chMax val="0"/>
          <dgm:bulletEnabled val="1"/>
        </dgm:presLayoutVars>
      </dgm:prSet>
      <dgm:spPr/>
      <dgm:t>
        <a:bodyPr/>
        <a:lstStyle/>
        <a:p>
          <a:endParaRPr lang="en-US"/>
        </a:p>
      </dgm:t>
    </dgm:pt>
  </dgm:ptLst>
  <dgm:cxnLst>
    <dgm:cxn modelId="{C00CA317-E983-4EEA-86F6-DC8696CCCA02}" type="presOf" srcId="{46C47C0A-749E-4AC7-9FFE-FBB8CA3994C5}" destId="{A1CFAF1C-E724-4D0B-BD38-8BBC1158C7DA}" srcOrd="0" destOrd="0" presId="urn:microsoft.com/office/officeart/2005/8/layout/vList2"/>
    <dgm:cxn modelId="{F109D058-9CA6-4A30-91DC-51ECAAD7F9FB}" srcId="{4F10CD44-2F8C-4FB2-8775-0011E65F3161}" destId="{46C47C0A-749E-4AC7-9FFE-FBB8CA3994C5}" srcOrd="1" destOrd="0" parTransId="{C133A050-5683-428C-B1AB-D54E7D764B61}" sibTransId="{1C84DE32-3AA3-44C2-ABC1-B38432B3F9CA}"/>
    <dgm:cxn modelId="{CF857E56-9F8F-482E-AA90-775A0E5DEC04}" type="presOf" srcId="{5BA83CD4-2419-4332-B418-ECC55EAD4AE8}" destId="{444AB4C4-D791-4FC7-9F33-C7C43A4C058E}" srcOrd="0" destOrd="0" presId="urn:microsoft.com/office/officeart/2005/8/layout/vList2"/>
    <dgm:cxn modelId="{38BA61F9-48B7-4B51-AB94-C897F50EBC3A}" srcId="{4F10CD44-2F8C-4FB2-8775-0011E65F3161}" destId="{5BA83CD4-2419-4332-B418-ECC55EAD4AE8}" srcOrd="0" destOrd="0" parTransId="{F77E084F-4827-482B-83C9-C031D0498FAA}" sibTransId="{F0EC8F02-E34E-421F-A782-2BE1A935BA4B}"/>
    <dgm:cxn modelId="{30E80E3F-5825-4527-94BB-5F86B11888D8}" type="presOf" srcId="{4F10CD44-2F8C-4FB2-8775-0011E65F3161}" destId="{620534FF-DD89-46BB-B6C6-18578AB529E1}" srcOrd="0" destOrd="0" presId="urn:microsoft.com/office/officeart/2005/8/layout/vList2"/>
    <dgm:cxn modelId="{8152AB2C-CB5A-47E5-AD80-24DBC9ADE2F8}" type="presParOf" srcId="{620534FF-DD89-46BB-B6C6-18578AB529E1}" destId="{444AB4C4-D791-4FC7-9F33-C7C43A4C058E}" srcOrd="0" destOrd="0" presId="urn:microsoft.com/office/officeart/2005/8/layout/vList2"/>
    <dgm:cxn modelId="{EA595F2F-83DD-4671-B603-F17A7D4C0BB8}" type="presParOf" srcId="{620534FF-DD89-46BB-B6C6-18578AB529E1}" destId="{DA1296BF-4FA9-46BC-8C8B-DABF2235FBB0}" srcOrd="1" destOrd="0" presId="urn:microsoft.com/office/officeart/2005/8/layout/vList2"/>
    <dgm:cxn modelId="{2AB1CD41-C931-44F2-B3FC-426EA2788FA8}" type="presParOf" srcId="{620534FF-DD89-46BB-B6C6-18578AB529E1}" destId="{A1CFAF1C-E724-4D0B-BD38-8BBC1158C7DA}"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BA83CD4-2419-4332-B418-ECC55EAD4AE8}">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plot(meat.rules, method="grouped", measure="support", control=list(col=sequential_hcl(100)))</a:t>
          </a:r>
          <a:endParaRPr lang="en-US" b="1" dirty="0">
            <a:solidFill>
              <a:schemeClr val="bg1"/>
            </a:solidFill>
          </a:endParaRPr>
        </a:p>
      </dgm:t>
    </dgm:pt>
    <dgm:pt modelId="{F77E084F-4827-482B-83C9-C031D0498FAA}" type="parTrans" cxnId="{38BA61F9-48B7-4B51-AB94-C897F50EBC3A}">
      <dgm:prSet/>
      <dgm:spPr/>
      <dgm:t>
        <a:bodyPr/>
        <a:lstStyle/>
        <a:p>
          <a:endParaRPr lang="en-US"/>
        </a:p>
      </dgm:t>
    </dgm:pt>
    <dgm:pt modelId="{F0EC8F02-E34E-421F-A782-2BE1A935BA4B}" type="sibTrans" cxnId="{38BA61F9-48B7-4B51-AB94-C897F50EBC3A}">
      <dgm:prSet/>
      <dgm:spPr/>
      <dgm:t>
        <a:bodyPr/>
        <a:lstStyle/>
        <a:p>
          <a:endParaRPr lang="en-US"/>
        </a:p>
      </dgm:t>
    </dgm:pt>
    <dgm:pt modelId="{C17646BE-2FED-4058-A06D-E4F02F1C9C3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can see that for  </a:t>
          </a:r>
          <a:r>
            <a:rPr lang="en-US" b="1" dirty="0" smtClean="0">
              <a:solidFill>
                <a:schemeClr val="bg1"/>
              </a:solidFill>
            </a:rPr>
            <a:t>tropical fruits and other vegetables, yoghurt and whole milk, yoghurt  </a:t>
          </a:r>
          <a:r>
            <a:rPr lang="en-US" b="1" dirty="0" smtClean="0">
              <a:solidFill>
                <a:schemeClr val="bg1"/>
              </a:solidFill>
            </a:rPr>
            <a:t>the lift is quite </a:t>
          </a:r>
          <a:r>
            <a:rPr lang="en-US" b="1" dirty="0" smtClean="0">
              <a:solidFill>
                <a:schemeClr val="bg1"/>
              </a:solidFill>
            </a:rPr>
            <a:t>high.</a:t>
          </a:r>
          <a:endParaRPr lang="en-US" b="1" dirty="0">
            <a:solidFill>
              <a:schemeClr val="bg1"/>
            </a:solidFill>
          </a:endParaRPr>
        </a:p>
      </dgm:t>
    </dgm:pt>
    <dgm:pt modelId="{3F6D56E5-A0C8-4240-B086-F8DD4BD7FF9C}" type="parTrans" cxnId="{37EC567E-46CC-455B-ACE5-1A0A49F8E65C}">
      <dgm:prSet/>
      <dgm:spPr/>
      <dgm:t>
        <a:bodyPr/>
        <a:lstStyle/>
        <a:p>
          <a:endParaRPr lang="en-US"/>
        </a:p>
      </dgm:t>
    </dgm:pt>
    <dgm:pt modelId="{1F9B7ABA-2A2F-41A5-AF68-D314647727DC}" type="sibTrans" cxnId="{37EC567E-46CC-455B-ACE5-1A0A49F8E65C}">
      <dgm:prSet/>
      <dgm:spPr/>
      <dgm:t>
        <a:bodyPr/>
        <a:lstStyle/>
        <a:p>
          <a:endParaRPr lang="en-US"/>
        </a:p>
      </dgm:t>
    </dgm:pt>
    <dgm:pt modelId="{AA224FD6-1735-4200-B38F-10819A84D7F5}">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For </a:t>
          </a:r>
          <a:r>
            <a:rPr lang="en-US" b="1" dirty="0" smtClean="0">
              <a:solidFill>
                <a:schemeClr val="bg1"/>
              </a:solidFill>
            </a:rPr>
            <a:t>root vegetable and other vegetables, yoghurt lift is quite high. For other vegetables, root vegetables, yoghurt lift is quite high.</a:t>
          </a:r>
          <a:endParaRPr lang="en-US" b="1" dirty="0">
            <a:solidFill>
              <a:schemeClr val="bg1"/>
            </a:solidFill>
          </a:endParaRPr>
        </a:p>
      </dgm:t>
    </dgm:pt>
    <dgm:pt modelId="{A825E9E4-2E91-4656-BDB9-7FF52B86F062}" type="parTrans" cxnId="{9F5AB3AA-0CF2-431A-A8A5-95BE91615D7F}">
      <dgm:prSet/>
      <dgm:spPr/>
      <dgm:t>
        <a:bodyPr/>
        <a:lstStyle/>
        <a:p>
          <a:endParaRPr lang="en-US"/>
        </a:p>
      </dgm:t>
    </dgm:pt>
    <dgm:pt modelId="{F4DCCB25-FBA9-4B05-82D3-A75967DBFD25}" type="sibTrans" cxnId="{9F5AB3AA-0CF2-431A-A8A5-95BE91615D7F}">
      <dgm:prSet/>
      <dgm:spPr/>
      <dgm:t>
        <a:bodyPr/>
        <a:lstStyle/>
        <a:p>
          <a:endParaRPr lang="en-US"/>
        </a:p>
      </dgm:t>
    </dgm:pt>
    <dgm:pt modelId="{2EE32523-EC67-4004-9C3A-573F0CC2F90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For other items support is significant but lift is not very much notable.</a:t>
          </a:r>
          <a:endParaRPr lang="en-US" b="1" dirty="0">
            <a:solidFill>
              <a:schemeClr val="bg1"/>
            </a:solidFill>
          </a:endParaRPr>
        </a:p>
      </dgm:t>
    </dgm:pt>
    <dgm:pt modelId="{2378DC39-9A04-4771-8096-5D96FDE4131D}" type="parTrans" cxnId="{053DCD8D-DD55-4560-AE51-2402ECCF18EF}">
      <dgm:prSet/>
      <dgm:spPr/>
      <dgm:t>
        <a:bodyPr/>
        <a:lstStyle/>
        <a:p>
          <a:endParaRPr lang="en-US"/>
        </a:p>
      </dgm:t>
    </dgm:pt>
    <dgm:pt modelId="{B60FD869-DB47-4CB1-9905-E414F890A892}" type="sibTrans" cxnId="{053DCD8D-DD55-4560-AE51-2402ECCF18EF}">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444AB4C4-D791-4FC7-9F33-C7C43A4C058E}" type="pres">
      <dgm:prSet presAssocID="{5BA83CD4-2419-4332-B418-ECC55EAD4AE8}" presName="parentText" presStyleLbl="node1" presStyleIdx="0" presStyleCnt="4" custScaleY="83965" custLinFactY="-59308" custLinFactNeighborX="196" custLinFactNeighborY="-100000">
        <dgm:presLayoutVars>
          <dgm:chMax val="0"/>
          <dgm:bulletEnabled val="1"/>
        </dgm:presLayoutVars>
      </dgm:prSet>
      <dgm:spPr/>
      <dgm:t>
        <a:bodyPr/>
        <a:lstStyle/>
        <a:p>
          <a:endParaRPr lang="en-US"/>
        </a:p>
      </dgm:t>
    </dgm:pt>
    <dgm:pt modelId="{32ECE0D9-615E-48EA-8660-042A657DE1DB}" type="pres">
      <dgm:prSet presAssocID="{F0EC8F02-E34E-421F-A782-2BE1A935BA4B}" presName="spacer" presStyleCnt="0"/>
      <dgm:spPr/>
    </dgm:pt>
    <dgm:pt modelId="{C937AB46-5BAF-40C0-8D0E-10C46A76C8ED}" type="pres">
      <dgm:prSet presAssocID="{C17646BE-2FED-4058-A06D-E4F02F1C9C3B}" presName="parentText" presStyleLbl="node1" presStyleIdx="1" presStyleCnt="4" custScaleY="109265" custLinFactNeighborX="196" custLinFactNeighborY="-70135">
        <dgm:presLayoutVars>
          <dgm:chMax val="0"/>
          <dgm:bulletEnabled val="1"/>
        </dgm:presLayoutVars>
      </dgm:prSet>
      <dgm:spPr/>
      <dgm:t>
        <a:bodyPr/>
        <a:lstStyle/>
        <a:p>
          <a:endParaRPr lang="en-US"/>
        </a:p>
      </dgm:t>
    </dgm:pt>
    <dgm:pt modelId="{07E78D7B-0206-4A06-B501-E6D72695CCC5}" type="pres">
      <dgm:prSet presAssocID="{1F9B7ABA-2A2F-41A5-AF68-D314647727DC}" presName="spacer" presStyleCnt="0"/>
      <dgm:spPr/>
    </dgm:pt>
    <dgm:pt modelId="{E96DC79F-E1BC-4A57-9397-934B6321CF81}" type="pres">
      <dgm:prSet presAssocID="{AA224FD6-1735-4200-B38F-10819A84D7F5}" presName="parentText" presStyleLbl="node1" presStyleIdx="2" presStyleCnt="4" custScaleY="130642" custLinFactY="622" custLinFactNeighborX="196" custLinFactNeighborY="100000">
        <dgm:presLayoutVars>
          <dgm:chMax val="0"/>
          <dgm:bulletEnabled val="1"/>
        </dgm:presLayoutVars>
      </dgm:prSet>
      <dgm:spPr/>
      <dgm:t>
        <a:bodyPr/>
        <a:lstStyle/>
        <a:p>
          <a:endParaRPr lang="en-US"/>
        </a:p>
      </dgm:t>
    </dgm:pt>
    <dgm:pt modelId="{0349638A-724F-4AF9-BA66-08E60D3CE580}" type="pres">
      <dgm:prSet presAssocID="{F4DCCB25-FBA9-4B05-82D3-A75967DBFD25}" presName="spacer" presStyleCnt="0"/>
      <dgm:spPr/>
    </dgm:pt>
    <dgm:pt modelId="{8C3088B1-77C1-433B-AE4C-B653CC6ABF16}" type="pres">
      <dgm:prSet presAssocID="{2EE32523-EC67-4004-9C3A-573F0CC2F90B}" presName="parentText" presStyleLbl="node1" presStyleIdx="3" presStyleCnt="4" custScaleY="74800" custLinFactY="40713" custLinFactNeighborX="196" custLinFactNeighborY="100000">
        <dgm:presLayoutVars>
          <dgm:chMax val="0"/>
          <dgm:bulletEnabled val="1"/>
        </dgm:presLayoutVars>
      </dgm:prSet>
      <dgm:spPr/>
      <dgm:t>
        <a:bodyPr/>
        <a:lstStyle/>
        <a:p>
          <a:endParaRPr lang="en-US"/>
        </a:p>
      </dgm:t>
    </dgm:pt>
  </dgm:ptLst>
  <dgm:cxnLst>
    <dgm:cxn modelId="{9F5AB3AA-0CF2-431A-A8A5-95BE91615D7F}" srcId="{4F10CD44-2F8C-4FB2-8775-0011E65F3161}" destId="{AA224FD6-1735-4200-B38F-10819A84D7F5}" srcOrd="2" destOrd="0" parTransId="{A825E9E4-2E91-4656-BDB9-7FF52B86F062}" sibTransId="{F4DCCB25-FBA9-4B05-82D3-A75967DBFD25}"/>
    <dgm:cxn modelId="{C48C0372-031F-4F56-9E76-F3FBE8E79A1C}" type="presOf" srcId="{C17646BE-2FED-4058-A06D-E4F02F1C9C3B}" destId="{C937AB46-5BAF-40C0-8D0E-10C46A76C8ED}" srcOrd="0" destOrd="0" presId="urn:microsoft.com/office/officeart/2005/8/layout/vList2"/>
    <dgm:cxn modelId="{1EDDCA71-BFDE-4F16-9C23-433E5BF6431B}" type="presOf" srcId="{4F10CD44-2F8C-4FB2-8775-0011E65F3161}" destId="{620534FF-DD89-46BB-B6C6-18578AB529E1}" srcOrd="0" destOrd="0" presId="urn:microsoft.com/office/officeart/2005/8/layout/vList2"/>
    <dgm:cxn modelId="{053DCD8D-DD55-4560-AE51-2402ECCF18EF}" srcId="{4F10CD44-2F8C-4FB2-8775-0011E65F3161}" destId="{2EE32523-EC67-4004-9C3A-573F0CC2F90B}" srcOrd="3" destOrd="0" parTransId="{2378DC39-9A04-4771-8096-5D96FDE4131D}" sibTransId="{B60FD869-DB47-4CB1-9905-E414F890A892}"/>
    <dgm:cxn modelId="{E41F095F-1020-4DAF-AF66-0AA5A7EB1457}" type="presOf" srcId="{5BA83CD4-2419-4332-B418-ECC55EAD4AE8}" destId="{444AB4C4-D791-4FC7-9F33-C7C43A4C058E}" srcOrd="0" destOrd="0" presId="urn:microsoft.com/office/officeart/2005/8/layout/vList2"/>
    <dgm:cxn modelId="{38BA61F9-48B7-4B51-AB94-C897F50EBC3A}" srcId="{4F10CD44-2F8C-4FB2-8775-0011E65F3161}" destId="{5BA83CD4-2419-4332-B418-ECC55EAD4AE8}" srcOrd="0" destOrd="0" parTransId="{F77E084F-4827-482B-83C9-C031D0498FAA}" sibTransId="{F0EC8F02-E34E-421F-A782-2BE1A935BA4B}"/>
    <dgm:cxn modelId="{37EC567E-46CC-455B-ACE5-1A0A49F8E65C}" srcId="{4F10CD44-2F8C-4FB2-8775-0011E65F3161}" destId="{C17646BE-2FED-4058-A06D-E4F02F1C9C3B}" srcOrd="1" destOrd="0" parTransId="{3F6D56E5-A0C8-4240-B086-F8DD4BD7FF9C}" sibTransId="{1F9B7ABA-2A2F-41A5-AF68-D314647727DC}"/>
    <dgm:cxn modelId="{05A6596C-CDE9-420E-867C-FF6FCE64BC3D}" type="presOf" srcId="{2EE32523-EC67-4004-9C3A-573F0CC2F90B}" destId="{8C3088B1-77C1-433B-AE4C-B653CC6ABF16}" srcOrd="0" destOrd="0" presId="urn:microsoft.com/office/officeart/2005/8/layout/vList2"/>
    <dgm:cxn modelId="{8EE9357D-8D9C-44C7-9EE2-3771A5F41F7F}" type="presOf" srcId="{AA224FD6-1735-4200-B38F-10819A84D7F5}" destId="{E96DC79F-E1BC-4A57-9397-934B6321CF81}" srcOrd="0" destOrd="0" presId="urn:microsoft.com/office/officeart/2005/8/layout/vList2"/>
    <dgm:cxn modelId="{36A594AF-5E5E-4FD1-98D4-8957CB910AC8}" type="presParOf" srcId="{620534FF-DD89-46BB-B6C6-18578AB529E1}" destId="{444AB4C4-D791-4FC7-9F33-C7C43A4C058E}" srcOrd="0" destOrd="0" presId="urn:microsoft.com/office/officeart/2005/8/layout/vList2"/>
    <dgm:cxn modelId="{FDF18A37-46BE-4B44-BF1C-12E1C3AFAB4E}" type="presParOf" srcId="{620534FF-DD89-46BB-B6C6-18578AB529E1}" destId="{32ECE0D9-615E-48EA-8660-042A657DE1DB}" srcOrd="1" destOrd="0" presId="urn:microsoft.com/office/officeart/2005/8/layout/vList2"/>
    <dgm:cxn modelId="{BD7B7751-D0CC-425E-B426-08192541C2B6}" type="presParOf" srcId="{620534FF-DD89-46BB-B6C6-18578AB529E1}" destId="{C937AB46-5BAF-40C0-8D0E-10C46A76C8ED}" srcOrd="2" destOrd="0" presId="urn:microsoft.com/office/officeart/2005/8/layout/vList2"/>
    <dgm:cxn modelId="{870CD1FB-3ED7-48E9-B2B1-6EB4AB9DC474}" type="presParOf" srcId="{620534FF-DD89-46BB-B6C6-18578AB529E1}" destId="{07E78D7B-0206-4A06-B501-E6D72695CCC5}" srcOrd="3" destOrd="0" presId="urn:microsoft.com/office/officeart/2005/8/layout/vList2"/>
    <dgm:cxn modelId="{1C539FBF-BC82-49F5-8A2C-20BB7759EC17}" type="presParOf" srcId="{620534FF-DD89-46BB-B6C6-18578AB529E1}" destId="{E96DC79F-E1BC-4A57-9397-934B6321CF81}" srcOrd="4" destOrd="0" presId="urn:microsoft.com/office/officeart/2005/8/layout/vList2"/>
    <dgm:cxn modelId="{3E537227-2802-4E44-8D71-0B3A37581385}" type="presParOf" srcId="{620534FF-DD89-46BB-B6C6-18578AB529E1}" destId="{0349638A-724F-4AF9-BA66-08E60D3CE580}" srcOrd="5" destOrd="0" presId="urn:microsoft.com/office/officeart/2005/8/layout/vList2"/>
    <dgm:cxn modelId="{5636D4CC-1F2E-4EBA-9951-A6BEC357F4B8}" type="presParOf" srcId="{620534FF-DD89-46BB-B6C6-18578AB529E1}" destId="{8C3088B1-77C1-433B-AE4C-B653CC6ABF16}" srcOrd="6"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EE32523-EC67-4004-9C3A-573F0CC2F90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rolls\bun bought along with soda with higher lift.</a:t>
          </a:r>
          <a:endParaRPr lang="en-US" b="1" dirty="0">
            <a:solidFill>
              <a:schemeClr val="bg1"/>
            </a:solidFill>
          </a:endParaRPr>
        </a:p>
      </dgm:t>
    </dgm:pt>
    <dgm:pt modelId="{2378DC39-9A04-4771-8096-5D96FDE4131D}" type="parTrans" cxnId="{053DCD8D-DD55-4560-AE51-2402ECCF18EF}">
      <dgm:prSet/>
      <dgm:spPr/>
      <dgm:t>
        <a:bodyPr/>
        <a:lstStyle/>
        <a:p>
          <a:endParaRPr lang="en-US"/>
        </a:p>
      </dgm:t>
    </dgm:pt>
    <dgm:pt modelId="{B60FD869-DB47-4CB1-9905-E414F890A892}" type="sibTrans" cxnId="{053DCD8D-DD55-4560-AE51-2402ECCF18EF}">
      <dgm:prSet/>
      <dgm:spPr/>
      <dgm:t>
        <a:bodyPr/>
        <a:lstStyle/>
        <a:p>
          <a:endParaRPr lang="en-US"/>
        </a:p>
      </dgm:t>
    </dgm:pt>
    <dgm:pt modelId="{0AA95006-526D-40F7-9F86-D1BD118BCCE4}">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Moreover the arrows connect chocolate, dessert and boiled water on the first position.</a:t>
          </a:r>
          <a:endParaRPr lang="en-US" b="1" dirty="0">
            <a:solidFill>
              <a:schemeClr val="bg1"/>
            </a:solidFill>
          </a:endParaRPr>
        </a:p>
      </dgm:t>
    </dgm:pt>
    <dgm:pt modelId="{0178A356-3943-4450-B0A7-CCD8351060AC}" type="parTrans" cxnId="{95DC3957-6A60-4D4C-BBBB-AA75C34020C9}">
      <dgm:prSet/>
      <dgm:spPr/>
      <dgm:t>
        <a:bodyPr/>
        <a:lstStyle/>
        <a:p>
          <a:endParaRPr lang="en-US"/>
        </a:p>
      </dgm:t>
    </dgm:pt>
    <dgm:pt modelId="{EC8BBEB2-DFCC-4E2F-928A-81B65D8147C6}" type="sibTrans" cxnId="{95DC3957-6A60-4D4C-BBBB-AA75C34020C9}">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8C3088B1-77C1-433B-AE4C-B653CC6ABF16}" type="pres">
      <dgm:prSet presAssocID="{2EE32523-EC67-4004-9C3A-573F0CC2F90B}" presName="parentText" presStyleLbl="node1" presStyleIdx="0" presStyleCnt="2" custScaleY="74800" custLinFactNeighborX="160" custLinFactNeighborY="82740">
        <dgm:presLayoutVars>
          <dgm:chMax val="0"/>
          <dgm:bulletEnabled val="1"/>
        </dgm:presLayoutVars>
      </dgm:prSet>
      <dgm:spPr/>
      <dgm:t>
        <a:bodyPr/>
        <a:lstStyle/>
        <a:p>
          <a:endParaRPr lang="en-US"/>
        </a:p>
      </dgm:t>
    </dgm:pt>
    <dgm:pt modelId="{FD6AADA1-19E5-4867-9E56-F65BEDCD1021}" type="pres">
      <dgm:prSet presAssocID="{B60FD869-DB47-4CB1-9905-E414F890A892}" presName="spacer" presStyleCnt="0"/>
      <dgm:spPr/>
    </dgm:pt>
    <dgm:pt modelId="{BF6EAB0E-CB07-4E18-A1B4-FF38D23480FD}" type="pres">
      <dgm:prSet presAssocID="{0AA95006-526D-40F7-9F86-D1BD118BCCE4}" presName="parentText" presStyleLbl="node1" presStyleIdx="1" presStyleCnt="2">
        <dgm:presLayoutVars>
          <dgm:chMax val="0"/>
          <dgm:bulletEnabled val="1"/>
        </dgm:presLayoutVars>
      </dgm:prSet>
      <dgm:spPr/>
      <dgm:t>
        <a:bodyPr/>
        <a:lstStyle/>
        <a:p>
          <a:endParaRPr lang="en-US"/>
        </a:p>
      </dgm:t>
    </dgm:pt>
  </dgm:ptLst>
  <dgm:cxnLst>
    <dgm:cxn modelId="{E7F3D6E2-2B45-4517-B46A-2910C92D9094}" type="presOf" srcId="{2EE32523-EC67-4004-9C3A-573F0CC2F90B}" destId="{8C3088B1-77C1-433B-AE4C-B653CC6ABF16}" srcOrd="0" destOrd="0" presId="urn:microsoft.com/office/officeart/2005/8/layout/vList2"/>
    <dgm:cxn modelId="{95DC3957-6A60-4D4C-BBBB-AA75C34020C9}" srcId="{4F10CD44-2F8C-4FB2-8775-0011E65F3161}" destId="{0AA95006-526D-40F7-9F86-D1BD118BCCE4}" srcOrd="1" destOrd="0" parTransId="{0178A356-3943-4450-B0A7-CCD8351060AC}" sibTransId="{EC8BBEB2-DFCC-4E2F-928A-81B65D8147C6}"/>
    <dgm:cxn modelId="{053DCD8D-DD55-4560-AE51-2402ECCF18EF}" srcId="{4F10CD44-2F8C-4FB2-8775-0011E65F3161}" destId="{2EE32523-EC67-4004-9C3A-573F0CC2F90B}" srcOrd="0" destOrd="0" parTransId="{2378DC39-9A04-4771-8096-5D96FDE4131D}" sibTransId="{B60FD869-DB47-4CB1-9905-E414F890A892}"/>
    <dgm:cxn modelId="{097B2EFC-2E4C-43F6-9182-BFB99392D45E}" type="presOf" srcId="{4F10CD44-2F8C-4FB2-8775-0011E65F3161}" destId="{620534FF-DD89-46BB-B6C6-18578AB529E1}" srcOrd="0" destOrd="0" presId="urn:microsoft.com/office/officeart/2005/8/layout/vList2"/>
    <dgm:cxn modelId="{F4A23A19-197E-42B3-9393-8B4F49B26DD6}" type="presOf" srcId="{0AA95006-526D-40F7-9F86-D1BD118BCCE4}" destId="{BF6EAB0E-CB07-4E18-A1B4-FF38D23480FD}" srcOrd="0" destOrd="0" presId="urn:microsoft.com/office/officeart/2005/8/layout/vList2"/>
    <dgm:cxn modelId="{897828C6-E79A-4216-8037-C2019F145BB3}" type="presParOf" srcId="{620534FF-DD89-46BB-B6C6-18578AB529E1}" destId="{8C3088B1-77C1-433B-AE4C-B653CC6ABF16}" srcOrd="0" destOrd="0" presId="urn:microsoft.com/office/officeart/2005/8/layout/vList2"/>
    <dgm:cxn modelId="{96309E12-58EA-4808-8A4C-0FD6EDB0E0A7}" type="presParOf" srcId="{620534FF-DD89-46BB-B6C6-18578AB529E1}" destId="{FD6AADA1-19E5-4867-9E56-F65BEDCD1021}" srcOrd="1" destOrd="0" presId="urn:microsoft.com/office/officeart/2005/8/layout/vList2"/>
    <dgm:cxn modelId="{7FA66017-9DE1-4403-9FB1-90D6A56B91C1}" type="presParOf" srcId="{620534FF-DD89-46BB-B6C6-18578AB529E1}" destId="{BF6EAB0E-CB07-4E18-A1B4-FF38D23480FD}"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186BE6-C041-45FB-A83A-A8ED52DC08D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B13BEF4-FD86-4040-B928-BA33479614E7}">
      <dgm:prSet/>
      <dgm:spPr/>
      <dgm:t>
        <a:bodyPr/>
        <a:lstStyle/>
        <a:p>
          <a:r>
            <a:rPr lang="en-US" b="1" dirty="0" smtClean="0">
              <a:solidFill>
                <a:schemeClr val="bg1">
                  <a:lumMod val="75000"/>
                  <a:lumOff val="25000"/>
                </a:schemeClr>
              </a:solidFill>
            </a:rPr>
            <a:t>I will be using free Groceries dataset provided with rules package. It contains 9835 transactions (rows) and 169 items (columns). The aim of the analysis is to show the methods that allow to obtain certain rules within the dataset.</a:t>
          </a:r>
          <a:endParaRPr lang="en-US" b="1" dirty="0">
            <a:solidFill>
              <a:schemeClr val="bg1">
                <a:lumMod val="75000"/>
                <a:lumOff val="25000"/>
              </a:schemeClr>
            </a:solidFill>
          </a:endParaRPr>
        </a:p>
      </dgm:t>
    </dgm:pt>
    <dgm:pt modelId="{8E8A033E-C541-4FF6-B2CF-487185935BC3}" type="parTrans" cxnId="{97635B20-6CC6-43F0-AC05-9FB26D61441F}">
      <dgm:prSet/>
      <dgm:spPr/>
      <dgm:t>
        <a:bodyPr/>
        <a:lstStyle/>
        <a:p>
          <a:endParaRPr lang="en-US"/>
        </a:p>
      </dgm:t>
    </dgm:pt>
    <dgm:pt modelId="{DC97A1D7-5280-426B-BEF0-E2265AB8975F}" type="sibTrans" cxnId="{97635B20-6CC6-43F0-AC05-9FB26D61441F}">
      <dgm:prSet/>
      <dgm:spPr/>
      <dgm:t>
        <a:bodyPr/>
        <a:lstStyle/>
        <a:p>
          <a:endParaRPr lang="en-US"/>
        </a:p>
      </dgm:t>
    </dgm:pt>
    <dgm:pt modelId="{DC0CF86C-BCBF-4728-9E3A-85A7E196DDCC}">
      <dgm:prSet/>
      <dgm:spPr/>
      <dgm:t>
        <a:bodyPr/>
        <a:lstStyle/>
        <a:p>
          <a:r>
            <a:rPr lang="en-US" b="1" dirty="0" smtClean="0">
              <a:solidFill>
                <a:schemeClr val="bg1">
                  <a:lumMod val="75000"/>
                  <a:lumOff val="25000"/>
                </a:schemeClr>
              </a:solidFill>
            </a:rPr>
            <a:t>The most commonly found items in the dataset are: whole milk, other vegetables, rolls/buns, soda, yogurt.</a:t>
          </a:r>
          <a:endParaRPr lang="en-US" b="1" dirty="0">
            <a:solidFill>
              <a:schemeClr val="bg1">
                <a:lumMod val="75000"/>
                <a:lumOff val="25000"/>
              </a:schemeClr>
            </a:solidFill>
          </a:endParaRPr>
        </a:p>
      </dgm:t>
    </dgm:pt>
    <dgm:pt modelId="{0AA1A2EE-A934-4FBA-8D62-A515DC9B3870}" type="parTrans" cxnId="{3DC0E8AB-FCD0-4380-A147-2719FF013C6E}">
      <dgm:prSet/>
      <dgm:spPr/>
      <dgm:t>
        <a:bodyPr/>
        <a:lstStyle/>
        <a:p>
          <a:endParaRPr lang="en-US"/>
        </a:p>
      </dgm:t>
    </dgm:pt>
    <dgm:pt modelId="{AA2BB76B-C44E-409A-9A14-D10B00922CE7}" type="sibTrans" cxnId="{3DC0E8AB-FCD0-4380-A147-2719FF013C6E}">
      <dgm:prSet/>
      <dgm:spPr/>
      <dgm:t>
        <a:bodyPr/>
        <a:lstStyle/>
        <a:p>
          <a:endParaRPr lang="en-US"/>
        </a:p>
      </dgm:t>
    </dgm:pt>
    <dgm:pt modelId="{2D377BE7-A094-43B2-8AB7-A8CE853798BB}">
      <dgm:prSet/>
      <dgm:spPr/>
      <dgm:t>
        <a:bodyPr/>
        <a:lstStyle/>
        <a:p>
          <a:r>
            <a:rPr lang="en-US" b="1" dirty="0" smtClean="0">
              <a:solidFill>
                <a:schemeClr val="bg1">
                  <a:lumMod val="75000"/>
                  <a:lumOff val="25000"/>
                </a:schemeClr>
              </a:solidFill>
            </a:rPr>
            <a:t>Density of 0.026 means that there are 2.6% non zero cells in the matrix. Matrix has 9835 times 169 = 1662115 cells. Since 2.6% of that are non-zero cells, so 43214.99 items were purchased.</a:t>
          </a:r>
          <a:endParaRPr lang="en-US" b="1" dirty="0">
            <a:solidFill>
              <a:schemeClr val="bg1">
                <a:lumMod val="75000"/>
                <a:lumOff val="25000"/>
              </a:schemeClr>
            </a:solidFill>
          </a:endParaRPr>
        </a:p>
      </dgm:t>
    </dgm:pt>
    <dgm:pt modelId="{BAC8A986-6BF1-46BE-AA41-BD284E83930D}" type="parTrans" cxnId="{B6262074-490C-4049-AC93-658EB5D3E101}">
      <dgm:prSet/>
      <dgm:spPr/>
      <dgm:t>
        <a:bodyPr/>
        <a:lstStyle/>
        <a:p>
          <a:endParaRPr lang="en-US"/>
        </a:p>
      </dgm:t>
    </dgm:pt>
    <dgm:pt modelId="{D08CD3C0-DF07-4926-90D7-A06AE320AC6A}" type="sibTrans" cxnId="{B6262074-490C-4049-AC93-658EB5D3E101}">
      <dgm:prSet/>
      <dgm:spPr/>
      <dgm:t>
        <a:bodyPr/>
        <a:lstStyle/>
        <a:p>
          <a:endParaRPr lang="en-US"/>
        </a:p>
      </dgm:t>
    </dgm:pt>
    <dgm:pt modelId="{C17D6EDD-07C8-44C2-9102-C4C679ACD16A}">
      <dgm:prSet/>
      <dgm:spPr/>
      <dgm:t>
        <a:bodyPr/>
        <a:lstStyle/>
        <a:p>
          <a:r>
            <a:rPr lang="en-US" b="1" dirty="0" smtClean="0">
              <a:solidFill>
                <a:schemeClr val="bg1">
                  <a:lumMod val="75000"/>
                  <a:lumOff val="25000"/>
                </a:schemeClr>
              </a:solidFill>
            </a:rPr>
            <a:t>Average transaction consisted of 4.409 items, whereas only one item have been bought in 2159 transactions. Maximum number of items bought was 32.</a:t>
          </a:r>
          <a:endParaRPr lang="en-US" b="1" dirty="0">
            <a:solidFill>
              <a:schemeClr val="bg1">
                <a:lumMod val="75000"/>
                <a:lumOff val="25000"/>
              </a:schemeClr>
            </a:solidFill>
          </a:endParaRPr>
        </a:p>
      </dgm:t>
    </dgm:pt>
    <dgm:pt modelId="{E85A90A6-E873-4275-8AE7-2960EEF171D6}" type="parTrans" cxnId="{6B9842D8-F86D-4EBD-96C9-B2A86713ADA3}">
      <dgm:prSet/>
      <dgm:spPr/>
      <dgm:t>
        <a:bodyPr/>
        <a:lstStyle/>
        <a:p>
          <a:endParaRPr lang="en-US"/>
        </a:p>
      </dgm:t>
    </dgm:pt>
    <dgm:pt modelId="{D85D2701-9D87-4569-80D9-697517706FA3}" type="sibTrans" cxnId="{6B9842D8-F86D-4EBD-96C9-B2A86713ADA3}">
      <dgm:prSet/>
      <dgm:spPr/>
      <dgm:t>
        <a:bodyPr/>
        <a:lstStyle/>
        <a:p>
          <a:endParaRPr lang="en-US"/>
        </a:p>
      </dgm:t>
    </dgm:pt>
    <dgm:pt modelId="{0786076C-3096-42A1-B8BA-89FE91030D3B}" type="pres">
      <dgm:prSet presAssocID="{48186BE6-C041-45FB-A83A-A8ED52DC08DA}" presName="linear" presStyleCnt="0">
        <dgm:presLayoutVars>
          <dgm:animLvl val="lvl"/>
          <dgm:resizeHandles val="exact"/>
        </dgm:presLayoutVars>
      </dgm:prSet>
      <dgm:spPr/>
      <dgm:t>
        <a:bodyPr/>
        <a:lstStyle/>
        <a:p>
          <a:endParaRPr lang="en-US"/>
        </a:p>
      </dgm:t>
    </dgm:pt>
    <dgm:pt modelId="{1F680BCE-48FD-4424-A483-D1FC4EEECA0F}" type="pres">
      <dgm:prSet presAssocID="{9B13BEF4-FD86-4040-B928-BA33479614E7}" presName="parentText" presStyleLbl="node1" presStyleIdx="0" presStyleCnt="4">
        <dgm:presLayoutVars>
          <dgm:chMax val="0"/>
          <dgm:bulletEnabled val="1"/>
        </dgm:presLayoutVars>
      </dgm:prSet>
      <dgm:spPr/>
      <dgm:t>
        <a:bodyPr/>
        <a:lstStyle/>
        <a:p>
          <a:endParaRPr lang="en-US"/>
        </a:p>
      </dgm:t>
    </dgm:pt>
    <dgm:pt modelId="{0CE27A97-3A73-4C92-B2D9-0AEF4584C802}" type="pres">
      <dgm:prSet presAssocID="{DC97A1D7-5280-426B-BEF0-E2265AB8975F}" presName="spacer" presStyleCnt="0"/>
      <dgm:spPr/>
    </dgm:pt>
    <dgm:pt modelId="{53E09EEB-ADEB-42DE-8DB5-883646C09EDC}" type="pres">
      <dgm:prSet presAssocID="{DC0CF86C-BCBF-4728-9E3A-85A7E196DDCC}" presName="parentText" presStyleLbl="node1" presStyleIdx="1" presStyleCnt="4">
        <dgm:presLayoutVars>
          <dgm:chMax val="0"/>
          <dgm:bulletEnabled val="1"/>
        </dgm:presLayoutVars>
      </dgm:prSet>
      <dgm:spPr/>
      <dgm:t>
        <a:bodyPr/>
        <a:lstStyle/>
        <a:p>
          <a:endParaRPr lang="en-US"/>
        </a:p>
      </dgm:t>
    </dgm:pt>
    <dgm:pt modelId="{78AC4888-F84F-4607-A7B6-D998A9250936}" type="pres">
      <dgm:prSet presAssocID="{AA2BB76B-C44E-409A-9A14-D10B00922CE7}" presName="spacer" presStyleCnt="0"/>
      <dgm:spPr/>
    </dgm:pt>
    <dgm:pt modelId="{3BE234CF-1651-4D7B-A7DD-3F347196D9DB}" type="pres">
      <dgm:prSet presAssocID="{2D377BE7-A094-43B2-8AB7-A8CE853798BB}" presName="parentText" presStyleLbl="node1" presStyleIdx="2" presStyleCnt="4" custLinFactY="4381" custLinFactNeighborX="-5974" custLinFactNeighborY="100000">
        <dgm:presLayoutVars>
          <dgm:chMax val="0"/>
          <dgm:bulletEnabled val="1"/>
        </dgm:presLayoutVars>
      </dgm:prSet>
      <dgm:spPr/>
      <dgm:t>
        <a:bodyPr/>
        <a:lstStyle/>
        <a:p>
          <a:endParaRPr lang="en-US"/>
        </a:p>
      </dgm:t>
    </dgm:pt>
    <dgm:pt modelId="{BD0735E7-BF8B-4734-8903-720997B4573E}" type="pres">
      <dgm:prSet presAssocID="{D08CD3C0-DF07-4926-90D7-A06AE320AC6A}" presName="spacer" presStyleCnt="0"/>
      <dgm:spPr/>
    </dgm:pt>
    <dgm:pt modelId="{E55B54D7-2066-4F5C-849C-D2BB4E1CBA8D}" type="pres">
      <dgm:prSet presAssocID="{C17D6EDD-07C8-44C2-9102-C4C679ACD16A}" presName="parentText" presStyleLbl="node1" presStyleIdx="3" presStyleCnt="4">
        <dgm:presLayoutVars>
          <dgm:chMax val="0"/>
          <dgm:bulletEnabled val="1"/>
        </dgm:presLayoutVars>
      </dgm:prSet>
      <dgm:spPr/>
      <dgm:t>
        <a:bodyPr/>
        <a:lstStyle/>
        <a:p>
          <a:endParaRPr lang="en-US"/>
        </a:p>
      </dgm:t>
    </dgm:pt>
  </dgm:ptLst>
  <dgm:cxnLst>
    <dgm:cxn modelId="{9B523806-9E05-4C84-A04D-8DE05ECF24F7}" type="presOf" srcId="{C17D6EDD-07C8-44C2-9102-C4C679ACD16A}" destId="{E55B54D7-2066-4F5C-849C-D2BB4E1CBA8D}" srcOrd="0" destOrd="0" presId="urn:microsoft.com/office/officeart/2005/8/layout/vList2"/>
    <dgm:cxn modelId="{B119CA0B-78D0-4448-9FAA-CA7BF97D960B}" type="presOf" srcId="{2D377BE7-A094-43B2-8AB7-A8CE853798BB}" destId="{3BE234CF-1651-4D7B-A7DD-3F347196D9DB}" srcOrd="0" destOrd="0" presId="urn:microsoft.com/office/officeart/2005/8/layout/vList2"/>
    <dgm:cxn modelId="{847854D6-9F98-41E3-B44A-EBF22533F109}" type="presOf" srcId="{48186BE6-C041-45FB-A83A-A8ED52DC08DA}" destId="{0786076C-3096-42A1-B8BA-89FE91030D3B}" srcOrd="0" destOrd="0" presId="urn:microsoft.com/office/officeart/2005/8/layout/vList2"/>
    <dgm:cxn modelId="{3DC0E8AB-FCD0-4380-A147-2719FF013C6E}" srcId="{48186BE6-C041-45FB-A83A-A8ED52DC08DA}" destId="{DC0CF86C-BCBF-4728-9E3A-85A7E196DDCC}" srcOrd="1" destOrd="0" parTransId="{0AA1A2EE-A934-4FBA-8D62-A515DC9B3870}" sibTransId="{AA2BB76B-C44E-409A-9A14-D10B00922CE7}"/>
    <dgm:cxn modelId="{529EDA62-4337-4C0D-97CB-C2ED8B973A28}" type="presOf" srcId="{9B13BEF4-FD86-4040-B928-BA33479614E7}" destId="{1F680BCE-48FD-4424-A483-D1FC4EEECA0F}" srcOrd="0" destOrd="0" presId="urn:microsoft.com/office/officeart/2005/8/layout/vList2"/>
    <dgm:cxn modelId="{B6262074-490C-4049-AC93-658EB5D3E101}" srcId="{48186BE6-C041-45FB-A83A-A8ED52DC08DA}" destId="{2D377BE7-A094-43B2-8AB7-A8CE853798BB}" srcOrd="2" destOrd="0" parTransId="{BAC8A986-6BF1-46BE-AA41-BD284E83930D}" sibTransId="{D08CD3C0-DF07-4926-90D7-A06AE320AC6A}"/>
    <dgm:cxn modelId="{A1497AE5-8313-4167-8D6B-4D97ED264C2B}" type="presOf" srcId="{DC0CF86C-BCBF-4728-9E3A-85A7E196DDCC}" destId="{53E09EEB-ADEB-42DE-8DB5-883646C09EDC}" srcOrd="0" destOrd="0" presId="urn:microsoft.com/office/officeart/2005/8/layout/vList2"/>
    <dgm:cxn modelId="{6B9842D8-F86D-4EBD-96C9-B2A86713ADA3}" srcId="{48186BE6-C041-45FB-A83A-A8ED52DC08DA}" destId="{C17D6EDD-07C8-44C2-9102-C4C679ACD16A}" srcOrd="3" destOrd="0" parTransId="{E85A90A6-E873-4275-8AE7-2960EEF171D6}" sibTransId="{D85D2701-9D87-4569-80D9-697517706FA3}"/>
    <dgm:cxn modelId="{97635B20-6CC6-43F0-AC05-9FB26D61441F}" srcId="{48186BE6-C041-45FB-A83A-A8ED52DC08DA}" destId="{9B13BEF4-FD86-4040-B928-BA33479614E7}" srcOrd="0" destOrd="0" parTransId="{8E8A033E-C541-4FF6-B2CF-487185935BC3}" sibTransId="{DC97A1D7-5280-426B-BEF0-E2265AB8975F}"/>
    <dgm:cxn modelId="{A8C89A76-3893-48C2-80B3-2EFBCE60C363}" type="presParOf" srcId="{0786076C-3096-42A1-B8BA-89FE91030D3B}" destId="{1F680BCE-48FD-4424-A483-D1FC4EEECA0F}" srcOrd="0" destOrd="0" presId="urn:microsoft.com/office/officeart/2005/8/layout/vList2"/>
    <dgm:cxn modelId="{F1F1717A-EB24-47CE-8ADC-5C281910E996}" type="presParOf" srcId="{0786076C-3096-42A1-B8BA-89FE91030D3B}" destId="{0CE27A97-3A73-4C92-B2D9-0AEF4584C802}" srcOrd="1" destOrd="0" presId="urn:microsoft.com/office/officeart/2005/8/layout/vList2"/>
    <dgm:cxn modelId="{31F8AD6D-1B6E-4BD1-A5E8-09F8F11B08B1}" type="presParOf" srcId="{0786076C-3096-42A1-B8BA-89FE91030D3B}" destId="{53E09EEB-ADEB-42DE-8DB5-883646C09EDC}" srcOrd="2" destOrd="0" presId="urn:microsoft.com/office/officeart/2005/8/layout/vList2"/>
    <dgm:cxn modelId="{9E2392AB-57B6-4621-AD1B-03BC440468D8}" type="presParOf" srcId="{0786076C-3096-42A1-B8BA-89FE91030D3B}" destId="{78AC4888-F84F-4607-A7B6-D998A9250936}" srcOrd="3" destOrd="0" presId="urn:microsoft.com/office/officeart/2005/8/layout/vList2"/>
    <dgm:cxn modelId="{8F4F5BE7-2D0F-48C1-841B-368C29A03013}" type="presParOf" srcId="{0786076C-3096-42A1-B8BA-89FE91030D3B}" destId="{3BE234CF-1651-4D7B-A7DD-3F347196D9DB}" srcOrd="4" destOrd="0" presId="urn:microsoft.com/office/officeart/2005/8/layout/vList2"/>
    <dgm:cxn modelId="{9584B803-1A27-4020-BDE7-EF530CDBADCF}" type="presParOf" srcId="{0786076C-3096-42A1-B8BA-89FE91030D3B}" destId="{BD0735E7-BF8B-4734-8903-720997B4573E}" srcOrd="5" destOrd="0" presId="urn:microsoft.com/office/officeart/2005/8/layout/vList2"/>
    <dgm:cxn modelId="{B7D83714-2860-4260-86C8-BD7FEF75C431}" type="presParOf" srcId="{0786076C-3096-42A1-B8BA-89FE91030D3B}" destId="{E55B54D7-2066-4F5C-849C-D2BB4E1CBA8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EE32523-EC67-4004-9C3A-573F0CC2F90B}">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rolls\bun, sausage bought along with soda with higher lift.</a:t>
          </a:r>
          <a:endParaRPr lang="en-US" b="1" dirty="0">
            <a:solidFill>
              <a:schemeClr val="bg1"/>
            </a:solidFill>
          </a:endParaRPr>
        </a:p>
      </dgm:t>
    </dgm:pt>
    <dgm:pt modelId="{2378DC39-9A04-4771-8096-5D96FDE4131D}" type="parTrans" cxnId="{053DCD8D-DD55-4560-AE51-2402ECCF18EF}">
      <dgm:prSet/>
      <dgm:spPr/>
      <dgm:t>
        <a:bodyPr/>
        <a:lstStyle/>
        <a:p>
          <a:endParaRPr lang="en-US"/>
        </a:p>
      </dgm:t>
    </dgm:pt>
    <dgm:pt modelId="{B60FD869-DB47-4CB1-9905-E414F890A892}" type="sibTrans" cxnId="{053DCD8D-DD55-4560-AE51-2402ECCF18EF}">
      <dgm:prSet/>
      <dgm:spPr/>
      <dgm:t>
        <a:bodyPr/>
        <a:lstStyle/>
        <a:p>
          <a:endParaRPr lang="en-US"/>
        </a:p>
      </dgm:t>
    </dgm:pt>
    <dgm:pt modelId="{0AA95006-526D-40F7-9F86-D1BD118BCCE4}">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There are other items in LHS whose support is bigger but lift is comparatively lower for them.</a:t>
          </a:r>
          <a:endParaRPr lang="en-US" b="1" dirty="0">
            <a:solidFill>
              <a:schemeClr val="bg1"/>
            </a:solidFill>
          </a:endParaRPr>
        </a:p>
      </dgm:t>
    </dgm:pt>
    <dgm:pt modelId="{0178A356-3943-4450-B0A7-CCD8351060AC}" type="parTrans" cxnId="{95DC3957-6A60-4D4C-BBBB-AA75C34020C9}">
      <dgm:prSet/>
      <dgm:spPr/>
    </dgm:pt>
    <dgm:pt modelId="{EC8BBEB2-DFCC-4E2F-928A-81B65D8147C6}" type="sibTrans" cxnId="{95DC3957-6A60-4D4C-BBBB-AA75C34020C9}">
      <dgm:prSet/>
      <dgm:spPr/>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8C3088B1-77C1-433B-AE4C-B653CC6ABF16}" type="pres">
      <dgm:prSet presAssocID="{2EE32523-EC67-4004-9C3A-573F0CC2F90B}" presName="parentText" presStyleLbl="node1" presStyleIdx="0" presStyleCnt="2" custScaleY="74800" custLinFactNeighborX="160" custLinFactNeighborY="82740">
        <dgm:presLayoutVars>
          <dgm:chMax val="0"/>
          <dgm:bulletEnabled val="1"/>
        </dgm:presLayoutVars>
      </dgm:prSet>
      <dgm:spPr/>
      <dgm:t>
        <a:bodyPr/>
        <a:lstStyle/>
        <a:p>
          <a:endParaRPr lang="en-US"/>
        </a:p>
      </dgm:t>
    </dgm:pt>
    <dgm:pt modelId="{FD6AADA1-19E5-4867-9E56-F65BEDCD1021}" type="pres">
      <dgm:prSet presAssocID="{B60FD869-DB47-4CB1-9905-E414F890A892}" presName="spacer" presStyleCnt="0"/>
      <dgm:spPr/>
    </dgm:pt>
    <dgm:pt modelId="{BF6EAB0E-CB07-4E18-A1B4-FF38D23480FD}" type="pres">
      <dgm:prSet presAssocID="{0AA95006-526D-40F7-9F86-D1BD118BCCE4}" presName="parentText" presStyleLbl="node1" presStyleIdx="1" presStyleCnt="2">
        <dgm:presLayoutVars>
          <dgm:chMax val="0"/>
          <dgm:bulletEnabled val="1"/>
        </dgm:presLayoutVars>
      </dgm:prSet>
      <dgm:spPr/>
      <dgm:t>
        <a:bodyPr/>
        <a:lstStyle/>
        <a:p>
          <a:endParaRPr lang="en-US"/>
        </a:p>
      </dgm:t>
    </dgm:pt>
  </dgm:ptLst>
  <dgm:cxnLst>
    <dgm:cxn modelId="{95DC3957-6A60-4D4C-BBBB-AA75C34020C9}" srcId="{4F10CD44-2F8C-4FB2-8775-0011E65F3161}" destId="{0AA95006-526D-40F7-9F86-D1BD118BCCE4}" srcOrd="1" destOrd="0" parTransId="{0178A356-3943-4450-B0A7-CCD8351060AC}" sibTransId="{EC8BBEB2-DFCC-4E2F-928A-81B65D8147C6}"/>
    <dgm:cxn modelId="{9A61F9D1-DC9B-4706-ABE8-E7055DE725A3}" type="presOf" srcId="{2EE32523-EC67-4004-9C3A-573F0CC2F90B}" destId="{8C3088B1-77C1-433B-AE4C-B653CC6ABF16}" srcOrd="0" destOrd="0" presId="urn:microsoft.com/office/officeart/2005/8/layout/vList2"/>
    <dgm:cxn modelId="{7B31AAE7-6C4C-46FD-8E46-52E83F39A99F}" type="presOf" srcId="{0AA95006-526D-40F7-9F86-D1BD118BCCE4}" destId="{BF6EAB0E-CB07-4E18-A1B4-FF38D23480FD}" srcOrd="0" destOrd="0" presId="urn:microsoft.com/office/officeart/2005/8/layout/vList2"/>
    <dgm:cxn modelId="{D4515CF3-2C48-4DBE-891F-AB690839B208}" type="presOf" srcId="{4F10CD44-2F8C-4FB2-8775-0011E65F3161}" destId="{620534FF-DD89-46BB-B6C6-18578AB529E1}" srcOrd="0" destOrd="0" presId="urn:microsoft.com/office/officeart/2005/8/layout/vList2"/>
    <dgm:cxn modelId="{053DCD8D-DD55-4560-AE51-2402ECCF18EF}" srcId="{4F10CD44-2F8C-4FB2-8775-0011E65F3161}" destId="{2EE32523-EC67-4004-9C3A-573F0CC2F90B}" srcOrd="0" destOrd="0" parTransId="{2378DC39-9A04-4771-8096-5D96FDE4131D}" sibTransId="{B60FD869-DB47-4CB1-9905-E414F890A892}"/>
    <dgm:cxn modelId="{B701FFD0-3CAD-4EA6-8530-971656AAAD80}" type="presParOf" srcId="{620534FF-DD89-46BB-B6C6-18578AB529E1}" destId="{8C3088B1-77C1-433B-AE4C-B653CC6ABF16}" srcOrd="0" destOrd="0" presId="urn:microsoft.com/office/officeart/2005/8/layout/vList2"/>
    <dgm:cxn modelId="{E97018AA-CA51-4D3D-B658-D8D466B4CE2C}" type="presParOf" srcId="{620534FF-DD89-46BB-B6C6-18578AB529E1}" destId="{FD6AADA1-19E5-4867-9E56-F65BEDCD1021}" srcOrd="1" destOrd="0" presId="urn:microsoft.com/office/officeart/2005/8/layout/vList2"/>
    <dgm:cxn modelId="{FEB5774E-7D60-4C67-8C30-0D5ADB936031}" type="presParOf" srcId="{620534FF-DD89-46BB-B6C6-18578AB529E1}" destId="{BF6EAB0E-CB07-4E18-A1B4-FF38D23480FD}"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BA83CD4-2419-4332-B418-ECC55EAD4AE8}">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If we want to look into data deeper, we can create interesting plots that show us how many products of each type are available to buy in the grocery store.</a:t>
          </a:r>
          <a:endParaRPr lang="en-US" b="1" dirty="0">
            <a:solidFill>
              <a:schemeClr val="bg1"/>
            </a:solidFill>
          </a:endParaRPr>
        </a:p>
      </dgm:t>
    </dgm:pt>
    <dgm:pt modelId="{F77E084F-4827-482B-83C9-C031D0498FAA}" type="parTrans" cxnId="{38BA61F9-48B7-4B51-AB94-C897F50EBC3A}">
      <dgm:prSet/>
      <dgm:spPr/>
      <dgm:t>
        <a:bodyPr/>
        <a:lstStyle/>
        <a:p>
          <a:endParaRPr lang="en-US"/>
        </a:p>
      </dgm:t>
    </dgm:pt>
    <dgm:pt modelId="{F0EC8F02-E34E-421F-A782-2BE1A935BA4B}" type="sibTrans" cxnId="{38BA61F9-48B7-4B51-AB94-C897F50EBC3A}">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444AB4C4-D791-4FC7-9F33-C7C43A4C058E}" type="pres">
      <dgm:prSet presAssocID="{5BA83CD4-2419-4332-B418-ECC55EAD4AE8}" presName="parentText" presStyleLbl="node1" presStyleIdx="0" presStyleCnt="1" custScaleY="83965">
        <dgm:presLayoutVars>
          <dgm:chMax val="0"/>
          <dgm:bulletEnabled val="1"/>
        </dgm:presLayoutVars>
      </dgm:prSet>
      <dgm:spPr/>
      <dgm:t>
        <a:bodyPr/>
        <a:lstStyle/>
        <a:p>
          <a:endParaRPr lang="en-US"/>
        </a:p>
      </dgm:t>
    </dgm:pt>
  </dgm:ptLst>
  <dgm:cxnLst>
    <dgm:cxn modelId="{38BA61F9-48B7-4B51-AB94-C897F50EBC3A}" srcId="{4F10CD44-2F8C-4FB2-8775-0011E65F3161}" destId="{5BA83CD4-2419-4332-B418-ECC55EAD4AE8}" srcOrd="0" destOrd="0" parTransId="{F77E084F-4827-482B-83C9-C031D0498FAA}" sibTransId="{F0EC8F02-E34E-421F-A782-2BE1A935BA4B}"/>
    <dgm:cxn modelId="{98AECB24-2058-4E01-9C92-EECD000A3EB0}" type="presOf" srcId="{4F10CD44-2F8C-4FB2-8775-0011E65F3161}" destId="{620534FF-DD89-46BB-B6C6-18578AB529E1}" srcOrd="0" destOrd="0" presId="urn:microsoft.com/office/officeart/2005/8/layout/vList2"/>
    <dgm:cxn modelId="{00D7F5B7-A611-4ADE-A3F1-4AA57B7D3071}" type="presOf" srcId="{5BA83CD4-2419-4332-B418-ECC55EAD4AE8}" destId="{444AB4C4-D791-4FC7-9F33-C7C43A4C058E}" srcOrd="0" destOrd="0" presId="urn:microsoft.com/office/officeart/2005/8/layout/vList2"/>
    <dgm:cxn modelId="{3A652989-ABF2-454A-A7E6-FB28C3F48718}" type="presParOf" srcId="{620534FF-DD89-46BB-B6C6-18578AB529E1}" destId="{444AB4C4-D791-4FC7-9F33-C7C43A4C058E}" srcOrd="0"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DB6D421-3120-4D58-90E2-B55461FC6894}">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Each of these charts have different level of depth. First only shows the bigger group names (like aisles in the shop). </a:t>
          </a:r>
          <a:endParaRPr lang="en-US" b="1" dirty="0">
            <a:solidFill>
              <a:schemeClr val="bg1"/>
            </a:solidFill>
          </a:endParaRPr>
        </a:p>
      </dgm:t>
    </dgm:pt>
    <dgm:pt modelId="{37458F60-9F9F-4F33-9130-5C97B746DFAA}" type="parTrans" cxnId="{37B327A1-6E08-4F75-A18B-E110C522D3EE}">
      <dgm:prSet/>
      <dgm:spPr/>
    </dgm:pt>
    <dgm:pt modelId="{1DB32F3F-5088-42F7-A590-23C5D567965A}" type="sibTrans" cxnId="{37B327A1-6E08-4F75-A18B-E110C522D3EE}">
      <dgm:prSet/>
      <dgm:spPr/>
    </dgm:pt>
    <dgm:pt modelId="{512988B7-4810-4372-8E97-9480C7027B7A}">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Second shows deeper segmentation intro product types (for example within aisle). </a:t>
          </a:r>
          <a:endParaRPr lang="en-US" b="1" dirty="0">
            <a:solidFill>
              <a:schemeClr val="bg1"/>
            </a:solidFill>
          </a:endParaRPr>
        </a:p>
      </dgm:t>
    </dgm:pt>
    <dgm:pt modelId="{4DE897B7-8205-4F6D-B201-46A8FB76A5ED}" type="parTrans" cxnId="{FD5EE228-B0FE-4E18-8DB1-4ACC7A6D6637}">
      <dgm:prSet/>
      <dgm:spPr/>
    </dgm:pt>
    <dgm:pt modelId="{ED571BF9-1051-4945-9B67-876278BCEA44}" type="sibTrans" cxnId="{FD5EE228-B0FE-4E18-8DB1-4ACC7A6D6637}">
      <dgm:prSet/>
      <dgm:spPr/>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D31F8BDC-6E7E-469F-895D-D6CD401E9CD9}" type="pres">
      <dgm:prSet presAssocID="{2DB6D421-3120-4D58-90E2-B55461FC6894}" presName="parentText" presStyleLbl="node1" presStyleIdx="0" presStyleCnt="2">
        <dgm:presLayoutVars>
          <dgm:chMax val="0"/>
          <dgm:bulletEnabled val="1"/>
        </dgm:presLayoutVars>
      </dgm:prSet>
      <dgm:spPr/>
      <dgm:t>
        <a:bodyPr/>
        <a:lstStyle/>
        <a:p>
          <a:endParaRPr lang="en-US"/>
        </a:p>
      </dgm:t>
    </dgm:pt>
    <dgm:pt modelId="{98B0FC59-48AF-4C4E-8E56-EF601537B7F4}" type="pres">
      <dgm:prSet presAssocID="{1DB32F3F-5088-42F7-A590-23C5D567965A}" presName="spacer" presStyleCnt="0"/>
      <dgm:spPr/>
    </dgm:pt>
    <dgm:pt modelId="{E2024A76-3E41-463F-A9E8-220489A09540}" type="pres">
      <dgm:prSet presAssocID="{512988B7-4810-4372-8E97-9480C7027B7A}" presName="parentText" presStyleLbl="node1" presStyleIdx="1" presStyleCnt="2">
        <dgm:presLayoutVars>
          <dgm:chMax val="0"/>
          <dgm:bulletEnabled val="1"/>
        </dgm:presLayoutVars>
      </dgm:prSet>
      <dgm:spPr/>
      <dgm:t>
        <a:bodyPr/>
        <a:lstStyle/>
        <a:p>
          <a:endParaRPr lang="en-US"/>
        </a:p>
      </dgm:t>
    </dgm:pt>
  </dgm:ptLst>
  <dgm:cxnLst>
    <dgm:cxn modelId="{37B327A1-6E08-4F75-A18B-E110C522D3EE}" srcId="{4F10CD44-2F8C-4FB2-8775-0011E65F3161}" destId="{2DB6D421-3120-4D58-90E2-B55461FC6894}" srcOrd="0" destOrd="0" parTransId="{37458F60-9F9F-4F33-9130-5C97B746DFAA}" sibTransId="{1DB32F3F-5088-42F7-A590-23C5D567965A}"/>
    <dgm:cxn modelId="{626505D0-6DE6-4597-960C-7900B317848F}" type="presOf" srcId="{2DB6D421-3120-4D58-90E2-B55461FC6894}" destId="{D31F8BDC-6E7E-469F-895D-D6CD401E9CD9}" srcOrd="0" destOrd="0" presId="urn:microsoft.com/office/officeart/2005/8/layout/vList2"/>
    <dgm:cxn modelId="{2A43153C-D358-4C32-9247-9DE96A8190D6}" type="presOf" srcId="{4F10CD44-2F8C-4FB2-8775-0011E65F3161}" destId="{620534FF-DD89-46BB-B6C6-18578AB529E1}" srcOrd="0" destOrd="0" presId="urn:microsoft.com/office/officeart/2005/8/layout/vList2"/>
    <dgm:cxn modelId="{2C12339B-E007-40F2-8936-25F5E7E800EE}" type="presOf" srcId="{512988B7-4810-4372-8E97-9480C7027B7A}" destId="{E2024A76-3E41-463F-A9E8-220489A09540}" srcOrd="0" destOrd="0" presId="urn:microsoft.com/office/officeart/2005/8/layout/vList2"/>
    <dgm:cxn modelId="{FD5EE228-B0FE-4E18-8DB1-4ACC7A6D6637}" srcId="{4F10CD44-2F8C-4FB2-8775-0011E65F3161}" destId="{512988B7-4810-4372-8E97-9480C7027B7A}" srcOrd="1" destOrd="0" parTransId="{4DE897B7-8205-4F6D-B201-46A8FB76A5ED}" sibTransId="{ED571BF9-1051-4945-9B67-876278BCEA44}"/>
    <dgm:cxn modelId="{54C5801C-F5BA-450E-BB34-6B7D3E68856E}" type="presParOf" srcId="{620534FF-DD89-46BB-B6C6-18578AB529E1}" destId="{D31F8BDC-6E7E-469F-895D-D6CD401E9CD9}" srcOrd="0" destOrd="0" presId="urn:microsoft.com/office/officeart/2005/8/layout/vList2"/>
    <dgm:cxn modelId="{0621EDB7-9BC3-41A7-9BDC-9E31CA24B669}" type="presParOf" srcId="{620534FF-DD89-46BB-B6C6-18578AB529E1}" destId="{98B0FC59-48AF-4C4E-8E56-EF601537B7F4}" srcOrd="1" destOrd="0" presId="urn:microsoft.com/office/officeart/2005/8/layout/vList2"/>
    <dgm:cxn modelId="{78D38B05-8D96-4817-9735-8A6E4CAD9399}" type="presParOf" srcId="{620534FF-DD89-46BB-B6C6-18578AB529E1}" destId="{E2024A76-3E41-463F-A9E8-220489A09540}"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B3D66B0-F036-4EE9-8219-E27046A29BB0}">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Here I made three tree maps, including one with deeper segmentation that present which products are on the lists of the shop. Moreover it can explain why there are so many connections with milk and fresh products, whereas just a little with coke.</a:t>
          </a:r>
          <a:endParaRPr lang="en-US" b="1" dirty="0">
            <a:solidFill>
              <a:schemeClr val="bg1"/>
            </a:solidFill>
          </a:endParaRPr>
        </a:p>
      </dgm:t>
    </dgm:pt>
    <dgm:pt modelId="{8D96382D-21BD-4169-A998-04174E0160F1}" type="parTrans" cxnId="{DA28A91A-0F9E-4502-9590-10D213139F40}">
      <dgm:prSet/>
      <dgm:spPr/>
      <dgm:t>
        <a:bodyPr/>
        <a:lstStyle/>
        <a:p>
          <a:endParaRPr lang="en-US"/>
        </a:p>
      </dgm:t>
    </dgm:pt>
    <dgm:pt modelId="{F0CA6D24-906B-4527-BA02-9623050273F3}" type="sibTrans" cxnId="{DA28A91A-0F9E-4502-9590-10D213139F40}">
      <dgm:prSet/>
      <dgm:spPr/>
      <dgm:t>
        <a:bodyPr/>
        <a:lstStyle/>
        <a:p>
          <a:endParaRPr lang="en-US"/>
        </a:p>
      </dgm:t>
    </dgm:pt>
    <dgm:pt modelId="{646DC3D6-EFEE-4D0A-A4DA-0590D19F6533}">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The last chart presents each of the products available - it does give us less information than the second one.</a:t>
          </a:r>
          <a:endParaRPr lang="en-US" b="1" dirty="0">
            <a:solidFill>
              <a:schemeClr val="bg1"/>
            </a:solidFill>
          </a:endParaRPr>
        </a:p>
      </dgm:t>
    </dgm:pt>
    <dgm:pt modelId="{4420A3F7-B855-4CC1-B510-4481D586BC65}" type="parTrans" cxnId="{FFC59F9B-EC1B-4B74-985F-1905F7FD3197}">
      <dgm:prSet/>
      <dgm:spPr/>
      <dgm:t>
        <a:bodyPr/>
        <a:lstStyle/>
        <a:p>
          <a:endParaRPr lang="en-US"/>
        </a:p>
      </dgm:t>
    </dgm:pt>
    <dgm:pt modelId="{27C0E427-F5ED-4E44-91D1-D5CC804FADAB}" type="sibTrans" cxnId="{FFC59F9B-EC1B-4B74-985F-1905F7FD3197}">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44C89D7D-E787-46C9-9AB2-6689A188C1D5}" type="pres">
      <dgm:prSet presAssocID="{EB3D66B0-F036-4EE9-8219-E27046A29BB0}" presName="parentText" presStyleLbl="node1" presStyleIdx="0" presStyleCnt="2">
        <dgm:presLayoutVars>
          <dgm:chMax val="0"/>
          <dgm:bulletEnabled val="1"/>
        </dgm:presLayoutVars>
      </dgm:prSet>
      <dgm:spPr/>
      <dgm:t>
        <a:bodyPr/>
        <a:lstStyle/>
        <a:p>
          <a:endParaRPr lang="en-US"/>
        </a:p>
      </dgm:t>
    </dgm:pt>
    <dgm:pt modelId="{47E93EB9-9DB0-4657-AC7E-F4D26F608DA6}" type="pres">
      <dgm:prSet presAssocID="{F0CA6D24-906B-4527-BA02-9623050273F3}" presName="spacer" presStyleCnt="0"/>
      <dgm:spPr/>
    </dgm:pt>
    <dgm:pt modelId="{6020C235-3CA0-4321-88D5-A3C3773AD4F8}" type="pres">
      <dgm:prSet presAssocID="{646DC3D6-EFEE-4D0A-A4DA-0590D19F6533}" presName="parentText" presStyleLbl="node1" presStyleIdx="1" presStyleCnt="2" custScaleY="39920">
        <dgm:presLayoutVars>
          <dgm:chMax val="0"/>
          <dgm:bulletEnabled val="1"/>
        </dgm:presLayoutVars>
      </dgm:prSet>
      <dgm:spPr/>
      <dgm:t>
        <a:bodyPr/>
        <a:lstStyle/>
        <a:p>
          <a:endParaRPr lang="en-US"/>
        </a:p>
      </dgm:t>
    </dgm:pt>
  </dgm:ptLst>
  <dgm:cxnLst>
    <dgm:cxn modelId="{A8F94AA6-BAF7-4A9C-93AA-7774AAF00421}" type="presOf" srcId="{4F10CD44-2F8C-4FB2-8775-0011E65F3161}" destId="{620534FF-DD89-46BB-B6C6-18578AB529E1}" srcOrd="0" destOrd="0" presId="urn:microsoft.com/office/officeart/2005/8/layout/vList2"/>
    <dgm:cxn modelId="{7074BB78-6E54-42E4-8EBF-DB96CDA83784}" type="presOf" srcId="{EB3D66B0-F036-4EE9-8219-E27046A29BB0}" destId="{44C89D7D-E787-46C9-9AB2-6689A188C1D5}" srcOrd="0" destOrd="0" presId="urn:microsoft.com/office/officeart/2005/8/layout/vList2"/>
    <dgm:cxn modelId="{4700DBFF-2B05-4620-BD5A-CA00DE868E98}" type="presOf" srcId="{646DC3D6-EFEE-4D0A-A4DA-0590D19F6533}" destId="{6020C235-3CA0-4321-88D5-A3C3773AD4F8}" srcOrd="0" destOrd="0" presId="urn:microsoft.com/office/officeart/2005/8/layout/vList2"/>
    <dgm:cxn modelId="{FFC59F9B-EC1B-4B74-985F-1905F7FD3197}" srcId="{4F10CD44-2F8C-4FB2-8775-0011E65F3161}" destId="{646DC3D6-EFEE-4D0A-A4DA-0590D19F6533}" srcOrd="1" destOrd="0" parTransId="{4420A3F7-B855-4CC1-B510-4481D586BC65}" sibTransId="{27C0E427-F5ED-4E44-91D1-D5CC804FADAB}"/>
    <dgm:cxn modelId="{DA28A91A-0F9E-4502-9590-10D213139F40}" srcId="{4F10CD44-2F8C-4FB2-8775-0011E65F3161}" destId="{EB3D66B0-F036-4EE9-8219-E27046A29BB0}" srcOrd="0" destOrd="0" parTransId="{8D96382D-21BD-4169-A998-04174E0160F1}" sibTransId="{F0CA6D24-906B-4527-BA02-9623050273F3}"/>
    <dgm:cxn modelId="{4EBEC1B5-A1EB-4CA5-BEC2-A92B40BD72C9}" type="presParOf" srcId="{620534FF-DD89-46BB-B6C6-18578AB529E1}" destId="{44C89D7D-E787-46C9-9AB2-6689A188C1D5}" srcOrd="0" destOrd="0" presId="urn:microsoft.com/office/officeart/2005/8/layout/vList2"/>
    <dgm:cxn modelId="{DC565FF0-C350-48B0-B0E2-8322E8AB1B64}" type="presParOf" srcId="{620534FF-DD89-46BB-B6C6-18578AB529E1}" destId="{47E93EB9-9DB0-4657-AC7E-F4D26F608DA6}" srcOrd="1" destOrd="0" presId="urn:microsoft.com/office/officeart/2005/8/layout/vList2"/>
    <dgm:cxn modelId="{4401F97B-B32E-4163-A302-1DB6DFB075B0}" type="presParOf" srcId="{620534FF-DD89-46BB-B6C6-18578AB529E1}" destId="{6020C235-3CA0-4321-88D5-A3C3773AD4F8}"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B3D66B0-F036-4EE9-8219-E27046A29BB0}">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Interesting part of the study would be checking for items that are less than likely to be bought together. These would be described by lift &lt; 1.</a:t>
          </a:r>
          <a:endParaRPr lang="en-US" b="1" dirty="0">
            <a:solidFill>
              <a:schemeClr val="bg1"/>
            </a:solidFill>
          </a:endParaRPr>
        </a:p>
      </dgm:t>
    </dgm:pt>
    <dgm:pt modelId="{8D96382D-21BD-4169-A998-04174E0160F1}" type="parTrans" cxnId="{DA28A91A-0F9E-4502-9590-10D213139F40}">
      <dgm:prSet/>
      <dgm:spPr/>
      <dgm:t>
        <a:bodyPr/>
        <a:lstStyle/>
        <a:p>
          <a:endParaRPr lang="en-US"/>
        </a:p>
      </dgm:t>
    </dgm:pt>
    <dgm:pt modelId="{F0CA6D24-906B-4527-BA02-9623050273F3}" type="sibTrans" cxnId="{DA28A91A-0F9E-4502-9590-10D213139F40}">
      <dgm:prSet/>
      <dgm:spPr/>
      <dgm:t>
        <a:bodyPr/>
        <a:lstStyle/>
        <a:p>
          <a:endParaRPr lang="en-US"/>
        </a:p>
      </dgm:t>
    </dgm:pt>
    <dgm:pt modelId="{646DC3D6-EFEE-4D0A-A4DA-0590D19F6533}">
      <dgm:prSet>
        <dgm:style>
          <a:lnRef idx="3">
            <a:schemeClr val="lt1"/>
          </a:lnRef>
          <a:fillRef idx="1">
            <a:schemeClr val="accent4"/>
          </a:fillRef>
          <a:effectRef idx="1">
            <a:schemeClr val="accent4"/>
          </a:effectRef>
          <a:fontRef idx="minor">
            <a:schemeClr val="lt1"/>
          </a:fontRef>
        </dgm:style>
      </dgm:prSet>
      <dgm:spPr/>
      <dgm:t>
        <a:bodyPr/>
        <a:lstStyle/>
        <a:p>
          <a:r>
            <a:rPr lang="en-US" b="1" dirty="0" smtClean="0">
              <a:solidFill>
                <a:schemeClr val="bg1"/>
              </a:solidFill>
            </a:rPr>
            <a:t>There is only one item in our rules set, that has lift less than 1. It is a connection between whole milk and bottled beer. It means that we are less likely to buy milk than any other product in dataset, while already having beer in basket. </a:t>
          </a:r>
          <a:endParaRPr lang="en-US" b="1" dirty="0">
            <a:solidFill>
              <a:schemeClr val="bg1"/>
            </a:solidFill>
          </a:endParaRPr>
        </a:p>
      </dgm:t>
    </dgm:pt>
    <dgm:pt modelId="{4420A3F7-B855-4CC1-B510-4481D586BC65}" type="parTrans" cxnId="{FFC59F9B-EC1B-4B74-985F-1905F7FD3197}">
      <dgm:prSet/>
      <dgm:spPr/>
      <dgm:t>
        <a:bodyPr/>
        <a:lstStyle/>
        <a:p>
          <a:endParaRPr lang="en-US"/>
        </a:p>
      </dgm:t>
    </dgm:pt>
    <dgm:pt modelId="{27C0E427-F5ED-4E44-91D1-D5CC804FADAB}" type="sibTrans" cxnId="{FFC59F9B-EC1B-4B74-985F-1905F7FD3197}">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44C89D7D-E787-46C9-9AB2-6689A188C1D5}" type="pres">
      <dgm:prSet presAssocID="{EB3D66B0-F036-4EE9-8219-E27046A29BB0}" presName="parentText" presStyleLbl="node1" presStyleIdx="0" presStyleCnt="2">
        <dgm:presLayoutVars>
          <dgm:chMax val="0"/>
          <dgm:bulletEnabled val="1"/>
        </dgm:presLayoutVars>
      </dgm:prSet>
      <dgm:spPr/>
      <dgm:t>
        <a:bodyPr/>
        <a:lstStyle/>
        <a:p>
          <a:endParaRPr lang="en-US"/>
        </a:p>
      </dgm:t>
    </dgm:pt>
    <dgm:pt modelId="{47E93EB9-9DB0-4657-AC7E-F4D26F608DA6}" type="pres">
      <dgm:prSet presAssocID="{F0CA6D24-906B-4527-BA02-9623050273F3}" presName="spacer" presStyleCnt="0"/>
      <dgm:spPr/>
    </dgm:pt>
    <dgm:pt modelId="{6020C235-3CA0-4321-88D5-A3C3773AD4F8}" type="pres">
      <dgm:prSet presAssocID="{646DC3D6-EFEE-4D0A-A4DA-0590D19F6533}" presName="parentText" presStyleLbl="node1" presStyleIdx="1" presStyleCnt="2">
        <dgm:presLayoutVars>
          <dgm:chMax val="0"/>
          <dgm:bulletEnabled val="1"/>
        </dgm:presLayoutVars>
      </dgm:prSet>
      <dgm:spPr/>
      <dgm:t>
        <a:bodyPr/>
        <a:lstStyle/>
        <a:p>
          <a:endParaRPr lang="en-US"/>
        </a:p>
      </dgm:t>
    </dgm:pt>
  </dgm:ptLst>
  <dgm:cxnLst>
    <dgm:cxn modelId="{AB740408-75BE-4D7C-BD03-B76F885DFDCB}" type="presOf" srcId="{646DC3D6-EFEE-4D0A-A4DA-0590D19F6533}" destId="{6020C235-3CA0-4321-88D5-A3C3773AD4F8}" srcOrd="0" destOrd="0" presId="urn:microsoft.com/office/officeart/2005/8/layout/vList2"/>
    <dgm:cxn modelId="{0AFBAB5C-DD01-4413-BD06-B67DDBA1F29C}" type="presOf" srcId="{4F10CD44-2F8C-4FB2-8775-0011E65F3161}" destId="{620534FF-DD89-46BB-B6C6-18578AB529E1}" srcOrd="0" destOrd="0" presId="urn:microsoft.com/office/officeart/2005/8/layout/vList2"/>
    <dgm:cxn modelId="{9890D202-8DE6-4A48-965A-472237D224EB}" type="presOf" srcId="{EB3D66B0-F036-4EE9-8219-E27046A29BB0}" destId="{44C89D7D-E787-46C9-9AB2-6689A188C1D5}" srcOrd="0" destOrd="0" presId="urn:microsoft.com/office/officeart/2005/8/layout/vList2"/>
    <dgm:cxn modelId="{FFC59F9B-EC1B-4B74-985F-1905F7FD3197}" srcId="{4F10CD44-2F8C-4FB2-8775-0011E65F3161}" destId="{646DC3D6-EFEE-4D0A-A4DA-0590D19F6533}" srcOrd="1" destOrd="0" parTransId="{4420A3F7-B855-4CC1-B510-4481D586BC65}" sibTransId="{27C0E427-F5ED-4E44-91D1-D5CC804FADAB}"/>
    <dgm:cxn modelId="{DA28A91A-0F9E-4502-9590-10D213139F40}" srcId="{4F10CD44-2F8C-4FB2-8775-0011E65F3161}" destId="{EB3D66B0-F036-4EE9-8219-E27046A29BB0}" srcOrd="0" destOrd="0" parTransId="{8D96382D-21BD-4169-A998-04174E0160F1}" sibTransId="{F0CA6D24-906B-4527-BA02-9623050273F3}"/>
    <dgm:cxn modelId="{05ECA27D-B9E3-40CF-8C01-9E3D31EEF8E2}" type="presParOf" srcId="{620534FF-DD89-46BB-B6C6-18578AB529E1}" destId="{44C89D7D-E787-46C9-9AB2-6689A188C1D5}" srcOrd="0" destOrd="0" presId="urn:microsoft.com/office/officeart/2005/8/layout/vList2"/>
    <dgm:cxn modelId="{EA967538-2082-4DDA-A8F6-33A68D73BD46}" type="presParOf" srcId="{620534FF-DD89-46BB-B6C6-18578AB529E1}" destId="{47E93EB9-9DB0-4657-AC7E-F4D26F608DA6}" srcOrd="1" destOrd="0" presId="urn:microsoft.com/office/officeart/2005/8/layout/vList2"/>
    <dgm:cxn modelId="{8B6791B9-53E1-4D54-B89C-5F7A140D7C29}" type="presParOf" srcId="{620534FF-DD89-46BB-B6C6-18578AB529E1}" destId="{6020C235-3CA0-4321-88D5-A3C3773AD4F8}"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8A49D39-35F7-4C27-B415-D30B24887E25}">
      <dgm:prSet phldrT="[Text]">
        <dgm:style>
          <a:lnRef idx="1">
            <a:schemeClr val="accent4"/>
          </a:lnRef>
          <a:fillRef idx="2">
            <a:schemeClr val="accent4"/>
          </a:fillRef>
          <a:effectRef idx="1">
            <a:schemeClr val="accent4"/>
          </a:effectRef>
          <a:fontRef idx="minor">
            <a:schemeClr val="dk1"/>
          </a:fontRef>
        </dgm:style>
      </dgm:prSet>
      <dgm:spPr/>
      <dgm:t>
        <a:bodyPr/>
        <a:lstStyle/>
        <a:p>
          <a:r>
            <a:rPr lang="en-US" b="1" dirty="0" smtClean="0">
              <a:solidFill>
                <a:schemeClr val="bg1">
                  <a:lumMod val="75000"/>
                  <a:lumOff val="25000"/>
                </a:schemeClr>
              </a:solidFill>
            </a:rPr>
            <a:t>Let us proceed to frequency plots. The more frequent the item will be in transaction the higher its bar. Moreover there are plots with different support levels. Support is the frequency of the pattern in the rule, therefore it being set to 0.1 means that the item must occur at least 10 times in 100 transactions.</a:t>
          </a:r>
          <a:endParaRPr lang="en-US" b="1" dirty="0">
            <a:solidFill>
              <a:schemeClr val="bg1">
                <a:lumMod val="75000"/>
                <a:lumOff val="25000"/>
              </a:schemeClr>
            </a:solidFill>
          </a:endParaRPr>
        </a:p>
      </dgm:t>
    </dgm:pt>
    <dgm:pt modelId="{0C0EBFC1-F648-48D8-B073-43B4176AE1D6}" type="parTrans" cxnId="{EDD3E2A1-F2AA-44FD-995E-BA561E719156}">
      <dgm:prSet/>
      <dgm:spPr/>
      <dgm:t>
        <a:bodyPr/>
        <a:lstStyle/>
        <a:p>
          <a:endParaRPr lang="en-US"/>
        </a:p>
      </dgm:t>
    </dgm:pt>
    <dgm:pt modelId="{7F236311-405D-4D90-A74E-A20815ADAD87}" type="sibTrans" cxnId="{EDD3E2A1-F2AA-44FD-995E-BA561E719156}">
      <dgm:prSet/>
      <dgm:spPr/>
      <dgm:t>
        <a:bodyPr/>
        <a:lstStyle/>
        <a:p>
          <a:endParaRPr lang="en-US"/>
        </a:p>
      </dgm:t>
    </dgm:pt>
    <dgm:pt modelId="{2459BAE1-8BDE-4C6D-AB0F-B5C0B9DB6389}">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1200" b="1" dirty="0" smtClean="0">
              <a:solidFill>
                <a:schemeClr val="bg1">
                  <a:lumMod val="75000"/>
                  <a:lumOff val="25000"/>
                </a:schemeClr>
              </a:solidFill>
            </a:rPr>
            <a:t>itemFrequencyPlot(transactions, support=0.1, cex.names=0.8,col=2)</a:t>
          </a:r>
          <a:endParaRPr lang="en-US" sz="1200" b="1" dirty="0">
            <a:solidFill>
              <a:schemeClr val="bg1">
                <a:lumMod val="75000"/>
                <a:lumOff val="25000"/>
              </a:schemeClr>
            </a:solidFill>
          </a:endParaRPr>
        </a:p>
      </dgm:t>
    </dgm:pt>
    <dgm:pt modelId="{4CCCAFB1-D3FF-4CBB-924E-3FA46160B337}" type="parTrans" cxnId="{A0CE2A51-C858-402E-BEC2-342778C01E49}">
      <dgm:prSet/>
      <dgm:spPr/>
      <dgm:t>
        <a:bodyPr/>
        <a:lstStyle/>
        <a:p>
          <a:endParaRPr lang="en-US"/>
        </a:p>
      </dgm:t>
    </dgm:pt>
    <dgm:pt modelId="{B8C3257A-A946-4C96-B1C6-6E03FCB3DA58}" type="sibTrans" cxnId="{A0CE2A51-C858-402E-BEC2-342778C01E49}">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A9B85FBE-DF07-43B8-9DAF-EA34BB50298E}" type="pres">
      <dgm:prSet presAssocID="{C8A49D39-35F7-4C27-B415-D30B24887E25}" presName="parentText" presStyleLbl="node1" presStyleIdx="0" presStyleCnt="2">
        <dgm:presLayoutVars>
          <dgm:chMax val="0"/>
          <dgm:bulletEnabled val="1"/>
        </dgm:presLayoutVars>
      </dgm:prSet>
      <dgm:spPr/>
      <dgm:t>
        <a:bodyPr/>
        <a:lstStyle/>
        <a:p>
          <a:endParaRPr lang="en-US"/>
        </a:p>
      </dgm:t>
    </dgm:pt>
    <dgm:pt modelId="{B51C7699-3214-4A1A-BA80-34435A52A277}" type="pres">
      <dgm:prSet presAssocID="{7F236311-405D-4D90-A74E-A20815ADAD87}" presName="spacer" presStyleCnt="0"/>
      <dgm:spPr/>
    </dgm:pt>
    <dgm:pt modelId="{4E0F176F-6225-481E-9EAF-5E1F5B3B5E97}" type="pres">
      <dgm:prSet presAssocID="{2459BAE1-8BDE-4C6D-AB0F-B5C0B9DB6389}" presName="parentText" presStyleLbl="node1" presStyleIdx="1" presStyleCnt="2" custScaleY="23165">
        <dgm:presLayoutVars>
          <dgm:chMax val="0"/>
          <dgm:bulletEnabled val="1"/>
        </dgm:presLayoutVars>
      </dgm:prSet>
      <dgm:spPr/>
      <dgm:t>
        <a:bodyPr/>
        <a:lstStyle/>
        <a:p>
          <a:endParaRPr lang="en-US"/>
        </a:p>
      </dgm:t>
    </dgm:pt>
  </dgm:ptLst>
  <dgm:cxnLst>
    <dgm:cxn modelId="{A0CE2A51-C858-402E-BEC2-342778C01E49}" srcId="{4F10CD44-2F8C-4FB2-8775-0011E65F3161}" destId="{2459BAE1-8BDE-4C6D-AB0F-B5C0B9DB6389}" srcOrd="1" destOrd="0" parTransId="{4CCCAFB1-D3FF-4CBB-924E-3FA46160B337}" sibTransId="{B8C3257A-A946-4C96-B1C6-6E03FCB3DA58}"/>
    <dgm:cxn modelId="{EDD3E2A1-F2AA-44FD-995E-BA561E719156}" srcId="{4F10CD44-2F8C-4FB2-8775-0011E65F3161}" destId="{C8A49D39-35F7-4C27-B415-D30B24887E25}" srcOrd="0" destOrd="0" parTransId="{0C0EBFC1-F648-48D8-B073-43B4176AE1D6}" sibTransId="{7F236311-405D-4D90-A74E-A20815ADAD87}"/>
    <dgm:cxn modelId="{E5E80B17-BE08-476A-BEEA-0E445BC75569}" type="presOf" srcId="{C8A49D39-35F7-4C27-B415-D30B24887E25}" destId="{A9B85FBE-DF07-43B8-9DAF-EA34BB50298E}" srcOrd="0" destOrd="0" presId="urn:microsoft.com/office/officeart/2005/8/layout/vList2"/>
    <dgm:cxn modelId="{F30FCE15-2EB7-492B-9666-7FEA4BBE229D}" type="presOf" srcId="{4F10CD44-2F8C-4FB2-8775-0011E65F3161}" destId="{620534FF-DD89-46BB-B6C6-18578AB529E1}" srcOrd="0" destOrd="0" presId="urn:microsoft.com/office/officeart/2005/8/layout/vList2"/>
    <dgm:cxn modelId="{78F45B53-7921-41E1-8F3D-675207288214}" type="presOf" srcId="{2459BAE1-8BDE-4C6D-AB0F-B5C0B9DB6389}" destId="{4E0F176F-6225-481E-9EAF-5E1F5B3B5E97}" srcOrd="0" destOrd="0" presId="urn:microsoft.com/office/officeart/2005/8/layout/vList2"/>
    <dgm:cxn modelId="{84ACC145-4378-4174-9781-B9E7354162E1}" type="presParOf" srcId="{620534FF-DD89-46BB-B6C6-18578AB529E1}" destId="{A9B85FBE-DF07-43B8-9DAF-EA34BB50298E}" srcOrd="0" destOrd="0" presId="urn:microsoft.com/office/officeart/2005/8/layout/vList2"/>
    <dgm:cxn modelId="{12B7AE7D-1E80-4A96-B21A-71BA3F10D57F}" type="presParOf" srcId="{620534FF-DD89-46BB-B6C6-18578AB529E1}" destId="{B51C7699-3214-4A1A-BA80-34435A52A277}" srcOrd="1" destOrd="0" presId="urn:microsoft.com/office/officeart/2005/8/layout/vList2"/>
    <dgm:cxn modelId="{5E22362E-2942-4088-B025-CD30D954D748}" type="presParOf" srcId="{620534FF-DD89-46BB-B6C6-18578AB529E1}" destId="{4E0F176F-6225-481E-9EAF-5E1F5B3B5E97}"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8A49D39-35F7-4C27-B415-D30B24887E25}">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2400" dirty="0" smtClean="0">
              <a:solidFill>
                <a:schemeClr val="bg1">
                  <a:lumMod val="75000"/>
                  <a:lumOff val="25000"/>
                </a:schemeClr>
              </a:solidFill>
            </a:rPr>
            <a:t>Support is the frequency of the pattern in the rule, therefore it being set to 0.05 means that the item must occur at least 5 times in 100 transactions.</a:t>
          </a:r>
          <a:endParaRPr lang="en-US" sz="2400" dirty="0">
            <a:solidFill>
              <a:schemeClr val="bg1">
                <a:lumMod val="75000"/>
                <a:lumOff val="25000"/>
              </a:schemeClr>
            </a:solidFill>
          </a:endParaRPr>
        </a:p>
      </dgm:t>
    </dgm:pt>
    <dgm:pt modelId="{0C0EBFC1-F648-48D8-B073-43B4176AE1D6}" type="parTrans" cxnId="{EDD3E2A1-F2AA-44FD-995E-BA561E719156}">
      <dgm:prSet/>
      <dgm:spPr/>
      <dgm:t>
        <a:bodyPr/>
        <a:lstStyle/>
        <a:p>
          <a:endParaRPr lang="en-US"/>
        </a:p>
      </dgm:t>
    </dgm:pt>
    <dgm:pt modelId="{7F236311-405D-4D90-A74E-A20815ADAD87}" type="sibTrans" cxnId="{EDD3E2A1-F2AA-44FD-995E-BA561E719156}">
      <dgm:prSet/>
      <dgm:spPr/>
      <dgm:t>
        <a:bodyPr/>
        <a:lstStyle/>
        <a:p>
          <a:endParaRPr lang="en-US"/>
        </a:p>
      </dgm:t>
    </dgm:pt>
    <dgm:pt modelId="{60EB03E3-6175-4F06-AB30-08EF20996D7B}">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1200" b="1" dirty="0" smtClean="0">
              <a:solidFill>
                <a:schemeClr val="bg1">
                  <a:lumMod val="75000"/>
                  <a:lumOff val="25000"/>
                </a:schemeClr>
              </a:solidFill>
            </a:rPr>
            <a:t>itemFrequencyPlot(transactions, support=0.05,cex.names=0.8,col=2,horiz=TRUE)</a:t>
          </a:r>
          <a:endParaRPr lang="en-US" sz="1200" b="1" dirty="0">
            <a:solidFill>
              <a:schemeClr val="bg1">
                <a:lumMod val="75000"/>
                <a:lumOff val="25000"/>
              </a:schemeClr>
            </a:solidFill>
          </a:endParaRPr>
        </a:p>
      </dgm:t>
    </dgm:pt>
    <dgm:pt modelId="{D0637198-91D0-455C-9559-9FAFFCA6364D}" type="parTrans" cxnId="{412CA4E7-AB41-4A8B-ADE1-E8B688AB78FF}">
      <dgm:prSet/>
      <dgm:spPr/>
      <dgm:t>
        <a:bodyPr/>
        <a:lstStyle/>
        <a:p>
          <a:endParaRPr lang="en-US"/>
        </a:p>
      </dgm:t>
    </dgm:pt>
    <dgm:pt modelId="{F77FD433-37F9-4E55-B435-0D07B2D559AF}" type="sibTrans" cxnId="{412CA4E7-AB41-4A8B-ADE1-E8B688AB78FF}">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A9B85FBE-DF07-43B8-9DAF-EA34BB50298E}" type="pres">
      <dgm:prSet presAssocID="{C8A49D39-35F7-4C27-B415-D30B24887E25}" presName="parentText" presStyleLbl="node1" presStyleIdx="0" presStyleCnt="2">
        <dgm:presLayoutVars>
          <dgm:chMax val="0"/>
          <dgm:bulletEnabled val="1"/>
        </dgm:presLayoutVars>
      </dgm:prSet>
      <dgm:spPr/>
      <dgm:t>
        <a:bodyPr/>
        <a:lstStyle/>
        <a:p>
          <a:endParaRPr lang="en-US"/>
        </a:p>
      </dgm:t>
    </dgm:pt>
    <dgm:pt modelId="{B51C7699-3214-4A1A-BA80-34435A52A277}" type="pres">
      <dgm:prSet presAssocID="{7F236311-405D-4D90-A74E-A20815ADAD87}" presName="spacer" presStyleCnt="0"/>
      <dgm:spPr/>
    </dgm:pt>
    <dgm:pt modelId="{549C8787-690E-445C-B616-CB8C7D42B36E}" type="pres">
      <dgm:prSet presAssocID="{60EB03E3-6175-4F06-AB30-08EF20996D7B}" presName="parentText" presStyleLbl="node1" presStyleIdx="1" presStyleCnt="2" custScaleY="30138">
        <dgm:presLayoutVars>
          <dgm:chMax val="0"/>
          <dgm:bulletEnabled val="1"/>
        </dgm:presLayoutVars>
      </dgm:prSet>
      <dgm:spPr/>
      <dgm:t>
        <a:bodyPr/>
        <a:lstStyle/>
        <a:p>
          <a:endParaRPr lang="en-US"/>
        </a:p>
      </dgm:t>
    </dgm:pt>
  </dgm:ptLst>
  <dgm:cxnLst>
    <dgm:cxn modelId="{6F871202-1497-459B-BF51-DE239AC124E5}" type="presOf" srcId="{4F10CD44-2F8C-4FB2-8775-0011E65F3161}" destId="{620534FF-DD89-46BB-B6C6-18578AB529E1}" srcOrd="0" destOrd="0" presId="urn:microsoft.com/office/officeart/2005/8/layout/vList2"/>
    <dgm:cxn modelId="{A7C7416A-8AE3-47B4-A8E0-5F13DCF33E56}" type="presOf" srcId="{C8A49D39-35F7-4C27-B415-D30B24887E25}" destId="{A9B85FBE-DF07-43B8-9DAF-EA34BB50298E}" srcOrd="0" destOrd="0" presId="urn:microsoft.com/office/officeart/2005/8/layout/vList2"/>
    <dgm:cxn modelId="{EDD3E2A1-F2AA-44FD-995E-BA561E719156}" srcId="{4F10CD44-2F8C-4FB2-8775-0011E65F3161}" destId="{C8A49D39-35F7-4C27-B415-D30B24887E25}" srcOrd="0" destOrd="0" parTransId="{0C0EBFC1-F648-48D8-B073-43B4176AE1D6}" sibTransId="{7F236311-405D-4D90-A74E-A20815ADAD87}"/>
    <dgm:cxn modelId="{80431B04-4E35-422C-880F-94F2BE33B59B}" type="presOf" srcId="{60EB03E3-6175-4F06-AB30-08EF20996D7B}" destId="{549C8787-690E-445C-B616-CB8C7D42B36E}" srcOrd="0" destOrd="0" presId="urn:microsoft.com/office/officeart/2005/8/layout/vList2"/>
    <dgm:cxn modelId="{412CA4E7-AB41-4A8B-ADE1-E8B688AB78FF}" srcId="{4F10CD44-2F8C-4FB2-8775-0011E65F3161}" destId="{60EB03E3-6175-4F06-AB30-08EF20996D7B}" srcOrd="1" destOrd="0" parTransId="{D0637198-91D0-455C-9559-9FAFFCA6364D}" sibTransId="{F77FD433-37F9-4E55-B435-0D07B2D559AF}"/>
    <dgm:cxn modelId="{FFDC587A-DA82-425F-A4C3-54AC83607F6A}" type="presParOf" srcId="{620534FF-DD89-46BB-B6C6-18578AB529E1}" destId="{A9B85FBE-DF07-43B8-9DAF-EA34BB50298E}" srcOrd="0" destOrd="0" presId="urn:microsoft.com/office/officeart/2005/8/layout/vList2"/>
    <dgm:cxn modelId="{69908B64-D058-4F80-B85B-E401D1405FD1}" type="presParOf" srcId="{620534FF-DD89-46BB-B6C6-18578AB529E1}" destId="{B51C7699-3214-4A1A-BA80-34435A52A277}" srcOrd="1" destOrd="0" presId="urn:microsoft.com/office/officeart/2005/8/layout/vList2"/>
    <dgm:cxn modelId="{B7E2CA28-2F87-43DB-B7A8-8E881C108817}" type="presParOf" srcId="{620534FF-DD89-46BB-B6C6-18578AB529E1}" destId="{549C8787-690E-445C-B616-CB8C7D42B36E}"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8A49D39-35F7-4C27-B415-D30B24887E25}">
      <dgm:prSet phldrT="[Text]" custT="1">
        <dgm:style>
          <a:lnRef idx="1">
            <a:schemeClr val="accent4"/>
          </a:lnRef>
          <a:fillRef idx="2">
            <a:schemeClr val="accent4"/>
          </a:fillRef>
          <a:effectRef idx="1">
            <a:schemeClr val="accent4"/>
          </a:effectRef>
          <a:fontRef idx="minor">
            <a:schemeClr val="dk1"/>
          </a:fontRef>
        </dgm:style>
      </dgm:prSet>
      <dgm:spPr/>
      <dgm:t>
        <a:bodyPr/>
        <a:lstStyle/>
        <a:p>
          <a:r>
            <a:rPr lang="en-US" sz="2400" b="1" dirty="0" smtClean="0">
              <a:solidFill>
                <a:schemeClr val="bg1">
                  <a:lumMod val="75000"/>
                  <a:lumOff val="25000"/>
                </a:schemeClr>
              </a:solidFill>
            </a:rPr>
            <a:t>Other way of selecting desired number of elements is to provide not support, but just the desired number. This is as presented on the third graph.</a:t>
          </a:r>
          <a:endParaRPr lang="en-US" sz="2400" b="1" dirty="0">
            <a:solidFill>
              <a:schemeClr val="bg1">
                <a:lumMod val="75000"/>
                <a:lumOff val="25000"/>
              </a:schemeClr>
            </a:solidFill>
          </a:endParaRPr>
        </a:p>
      </dgm:t>
    </dgm:pt>
    <dgm:pt modelId="{0C0EBFC1-F648-48D8-B073-43B4176AE1D6}" type="parTrans" cxnId="{EDD3E2A1-F2AA-44FD-995E-BA561E719156}">
      <dgm:prSet/>
      <dgm:spPr/>
      <dgm:t>
        <a:bodyPr/>
        <a:lstStyle/>
        <a:p>
          <a:endParaRPr lang="en-US"/>
        </a:p>
      </dgm:t>
    </dgm:pt>
    <dgm:pt modelId="{7F236311-405D-4D90-A74E-A20815ADAD87}" type="sibTrans" cxnId="{EDD3E2A1-F2AA-44FD-995E-BA561E719156}">
      <dgm:prSet/>
      <dgm:spPr/>
      <dgm:t>
        <a:bodyPr/>
        <a:lstStyle/>
        <a:p>
          <a:endParaRPr lang="en-US"/>
        </a:p>
      </dgm:t>
    </dgm:pt>
    <dgm:pt modelId="{FCA2BBC3-2B3D-4289-B469-460FEA95404E}">
      <dgm:prSet phldrT="[Text]">
        <dgm:style>
          <a:lnRef idx="1">
            <a:schemeClr val="accent4"/>
          </a:lnRef>
          <a:fillRef idx="2">
            <a:schemeClr val="accent4"/>
          </a:fillRef>
          <a:effectRef idx="1">
            <a:schemeClr val="accent4"/>
          </a:effectRef>
          <a:fontRef idx="minor">
            <a:schemeClr val="dk1"/>
          </a:fontRef>
        </dgm:style>
      </dgm:prSet>
      <dgm:spPr/>
      <dgm:t>
        <a:bodyPr/>
        <a:lstStyle/>
        <a:p>
          <a:r>
            <a:rPr lang="en-US" b="1" dirty="0" smtClean="0">
              <a:solidFill>
                <a:schemeClr val="bg1">
                  <a:lumMod val="75000"/>
                  <a:lumOff val="25000"/>
                </a:schemeClr>
              </a:solidFill>
            </a:rPr>
            <a:t>itemFrequencyPlot(transactions, topN=20,col=3,horiz=TRUE)</a:t>
          </a:r>
          <a:endParaRPr lang="en-US" b="1" dirty="0">
            <a:solidFill>
              <a:schemeClr val="bg1">
                <a:lumMod val="75000"/>
                <a:lumOff val="25000"/>
              </a:schemeClr>
            </a:solidFill>
          </a:endParaRPr>
        </a:p>
      </dgm:t>
    </dgm:pt>
    <dgm:pt modelId="{D8F3B064-BA65-47EC-99D4-AD73BE2E08E3}" type="parTrans" cxnId="{E39CF87A-9D4B-4A54-A2EC-AB1E46551F91}">
      <dgm:prSet/>
      <dgm:spPr/>
      <dgm:t>
        <a:bodyPr/>
        <a:lstStyle/>
        <a:p>
          <a:endParaRPr lang="en-US"/>
        </a:p>
      </dgm:t>
    </dgm:pt>
    <dgm:pt modelId="{D88B7CF6-332B-4D40-81CD-C916F9988C9E}" type="sibTrans" cxnId="{E39CF87A-9D4B-4A54-A2EC-AB1E46551F91}">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A9B85FBE-DF07-43B8-9DAF-EA34BB50298E}" type="pres">
      <dgm:prSet presAssocID="{C8A49D39-35F7-4C27-B415-D30B24887E25}" presName="parentText" presStyleLbl="node1" presStyleIdx="0" presStyleCnt="2">
        <dgm:presLayoutVars>
          <dgm:chMax val="0"/>
          <dgm:bulletEnabled val="1"/>
        </dgm:presLayoutVars>
      </dgm:prSet>
      <dgm:spPr/>
      <dgm:t>
        <a:bodyPr/>
        <a:lstStyle/>
        <a:p>
          <a:endParaRPr lang="en-US"/>
        </a:p>
      </dgm:t>
    </dgm:pt>
    <dgm:pt modelId="{B51C7699-3214-4A1A-BA80-34435A52A277}" type="pres">
      <dgm:prSet presAssocID="{7F236311-405D-4D90-A74E-A20815ADAD87}" presName="spacer" presStyleCnt="0"/>
      <dgm:spPr/>
    </dgm:pt>
    <dgm:pt modelId="{5D1F8627-7A7F-4F1A-AF12-CF9CACF209B1}" type="pres">
      <dgm:prSet presAssocID="{FCA2BBC3-2B3D-4289-B469-460FEA95404E}" presName="parentText" presStyleLbl="node1" presStyleIdx="1" presStyleCnt="2" custScaleY="26276" custLinFactNeighborX="0" custLinFactNeighborY="97854">
        <dgm:presLayoutVars>
          <dgm:chMax val="0"/>
          <dgm:bulletEnabled val="1"/>
        </dgm:presLayoutVars>
      </dgm:prSet>
      <dgm:spPr/>
      <dgm:t>
        <a:bodyPr/>
        <a:lstStyle/>
        <a:p>
          <a:endParaRPr lang="en-US"/>
        </a:p>
      </dgm:t>
    </dgm:pt>
  </dgm:ptLst>
  <dgm:cxnLst>
    <dgm:cxn modelId="{DBBC79EE-CA16-48BE-A55C-4837199D2254}" type="presOf" srcId="{FCA2BBC3-2B3D-4289-B469-460FEA95404E}" destId="{5D1F8627-7A7F-4F1A-AF12-CF9CACF209B1}" srcOrd="0" destOrd="0" presId="urn:microsoft.com/office/officeart/2005/8/layout/vList2"/>
    <dgm:cxn modelId="{AC573C26-7D17-40C1-9FB6-E22CA4989B8B}" type="presOf" srcId="{C8A49D39-35F7-4C27-B415-D30B24887E25}" destId="{A9B85FBE-DF07-43B8-9DAF-EA34BB50298E}" srcOrd="0" destOrd="0" presId="urn:microsoft.com/office/officeart/2005/8/layout/vList2"/>
    <dgm:cxn modelId="{E39CF87A-9D4B-4A54-A2EC-AB1E46551F91}" srcId="{4F10CD44-2F8C-4FB2-8775-0011E65F3161}" destId="{FCA2BBC3-2B3D-4289-B469-460FEA95404E}" srcOrd="1" destOrd="0" parTransId="{D8F3B064-BA65-47EC-99D4-AD73BE2E08E3}" sibTransId="{D88B7CF6-332B-4D40-81CD-C916F9988C9E}"/>
    <dgm:cxn modelId="{EDD3E2A1-F2AA-44FD-995E-BA561E719156}" srcId="{4F10CD44-2F8C-4FB2-8775-0011E65F3161}" destId="{C8A49D39-35F7-4C27-B415-D30B24887E25}" srcOrd="0" destOrd="0" parTransId="{0C0EBFC1-F648-48D8-B073-43B4176AE1D6}" sibTransId="{7F236311-405D-4D90-A74E-A20815ADAD87}"/>
    <dgm:cxn modelId="{85054D15-E27F-49BD-9F3A-831C8A902862}" type="presOf" srcId="{4F10CD44-2F8C-4FB2-8775-0011E65F3161}" destId="{620534FF-DD89-46BB-B6C6-18578AB529E1}" srcOrd="0" destOrd="0" presId="urn:microsoft.com/office/officeart/2005/8/layout/vList2"/>
    <dgm:cxn modelId="{702B53FF-8967-4C1D-AE16-C2FF9C44D5BB}" type="presParOf" srcId="{620534FF-DD89-46BB-B6C6-18578AB529E1}" destId="{A9B85FBE-DF07-43B8-9DAF-EA34BB50298E}" srcOrd="0" destOrd="0" presId="urn:microsoft.com/office/officeart/2005/8/layout/vList2"/>
    <dgm:cxn modelId="{11EF2745-8F70-4F1F-B038-635A546718FB}" type="presParOf" srcId="{620534FF-DD89-46BB-B6C6-18578AB529E1}" destId="{B51C7699-3214-4A1A-BA80-34435A52A277}" srcOrd="1" destOrd="0" presId="urn:microsoft.com/office/officeart/2005/8/layout/vList2"/>
    <dgm:cxn modelId="{400A6F1F-01C7-49FA-BB71-36A69181EE8D}" type="presParOf" srcId="{620534FF-DD89-46BB-B6C6-18578AB529E1}" destId="{5D1F8627-7A7F-4F1A-AF12-CF9CACF209B1}" srcOrd="2"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10CD44-2F8C-4FB2-8775-0011E65F31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4527445-6927-407F-999C-3065FE286FDD}">
      <dgm:prSet/>
      <dgm:spPr/>
      <dgm:t>
        <a:bodyPr/>
        <a:lstStyle/>
        <a:p>
          <a:r>
            <a:rPr lang="en-US" b="1" dirty="0" smtClean="0">
              <a:solidFill>
                <a:schemeClr val="bg1">
                  <a:lumMod val="75000"/>
                  <a:lumOff val="25000"/>
                </a:schemeClr>
              </a:solidFill>
            </a:rPr>
            <a:t>On an average, each item set or basket contains 4 to 5 items. </a:t>
          </a:r>
        </a:p>
        <a:p>
          <a:r>
            <a:rPr lang="en-US" b="1" dirty="0" smtClean="0">
              <a:solidFill>
                <a:schemeClr val="bg1">
                  <a:lumMod val="75000"/>
                  <a:lumOff val="25000"/>
                </a:schemeClr>
              </a:solidFill>
            </a:rPr>
            <a:t>In other words, basket having less than 5 items is more frequent as compare to baskets having more than 15 items. </a:t>
          </a:r>
        </a:p>
        <a:p>
          <a:r>
            <a:rPr lang="en-US" b="1" dirty="0" smtClean="0">
              <a:solidFill>
                <a:schemeClr val="bg1">
                  <a:lumMod val="75000"/>
                  <a:lumOff val="25000"/>
                </a:schemeClr>
              </a:solidFill>
            </a:rPr>
            <a:t>Buyers generally come to purchase fewer items from the shop. </a:t>
          </a:r>
        </a:p>
        <a:p>
          <a:r>
            <a:rPr lang="en-US" b="1" dirty="0" smtClean="0">
              <a:solidFill>
                <a:schemeClr val="bg1">
                  <a:lumMod val="75000"/>
                  <a:lumOff val="25000"/>
                </a:schemeClr>
              </a:solidFill>
            </a:rPr>
            <a:t>Support being set to .01 means that plot only includes item set having more than 1 repetition in each 100 transactions. Support less than 0.05 won’t generate significant rules and needed to be  ignored for the study.</a:t>
          </a:r>
          <a:endParaRPr lang="en-US" b="1" dirty="0">
            <a:solidFill>
              <a:schemeClr val="bg1">
                <a:lumMod val="75000"/>
                <a:lumOff val="25000"/>
              </a:schemeClr>
            </a:solidFill>
          </a:endParaRPr>
        </a:p>
      </dgm:t>
    </dgm:pt>
    <dgm:pt modelId="{8D4B405B-6B9B-4F76-98AC-E6B0D1899D9D}" type="parTrans" cxnId="{3A5D9BB6-11BF-414D-AD8A-9832AEC02900}">
      <dgm:prSet/>
      <dgm:spPr/>
      <dgm:t>
        <a:bodyPr/>
        <a:lstStyle/>
        <a:p>
          <a:endParaRPr lang="en-US"/>
        </a:p>
      </dgm:t>
    </dgm:pt>
    <dgm:pt modelId="{06653C8A-D528-4FA7-B354-084CE5E8331F}" type="sibTrans" cxnId="{3A5D9BB6-11BF-414D-AD8A-9832AEC02900}">
      <dgm:prSet/>
      <dgm:spPr/>
      <dgm:t>
        <a:bodyPr/>
        <a:lstStyle/>
        <a:p>
          <a:endParaRPr lang="en-US"/>
        </a:p>
      </dgm:t>
    </dgm:pt>
    <dgm:pt modelId="{620534FF-DD89-46BB-B6C6-18578AB529E1}" type="pres">
      <dgm:prSet presAssocID="{4F10CD44-2F8C-4FB2-8775-0011E65F3161}" presName="linear" presStyleCnt="0">
        <dgm:presLayoutVars>
          <dgm:animLvl val="lvl"/>
          <dgm:resizeHandles val="exact"/>
        </dgm:presLayoutVars>
      </dgm:prSet>
      <dgm:spPr/>
      <dgm:t>
        <a:bodyPr/>
        <a:lstStyle/>
        <a:p>
          <a:endParaRPr lang="en-US"/>
        </a:p>
      </dgm:t>
    </dgm:pt>
    <dgm:pt modelId="{5DA86D66-B06F-4E06-B67F-60B56C4E1339}" type="pres">
      <dgm:prSet presAssocID="{B4527445-6927-407F-999C-3065FE286FDD}" presName="parentText" presStyleLbl="node1" presStyleIdx="0" presStyleCnt="1">
        <dgm:presLayoutVars>
          <dgm:chMax val="0"/>
          <dgm:bulletEnabled val="1"/>
        </dgm:presLayoutVars>
      </dgm:prSet>
      <dgm:spPr/>
      <dgm:t>
        <a:bodyPr/>
        <a:lstStyle/>
        <a:p>
          <a:endParaRPr lang="en-US"/>
        </a:p>
      </dgm:t>
    </dgm:pt>
  </dgm:ptLst>
  <dgm:cxnLst>
    <dgm:cxn modelId="{93F9E316-00D2-4B2F-9C65-B637AD2A6493}" type="presOf" srcId="{B4527445-6927-407F-999C-3065FE286FDD}" destId="{5DA86D66-B06F-4E06-B67F-60B56C4E1339}" srcOrd="0" destOrd="0" presId="urn:microsoft.com/office/officeart/2005/8/layout/vList2"/>
    <dgm:cxn modelId="{06B79B89-FAAE-4C28-9BEE-82B2217BBD0E}" type="presOf" srcId="{4F10CD44-2F8C-4FB2-8775-0011E65F3161}" destId="{620534FF-DD89-46BB-B6C6-18578AB529E1}" srcOrd="0" destOrd="0" presId="urn:microsoft.com/office/officeart/2005/8/layout/vList2"/>
    <dgm:cxn modelId="{3A5D9BB6-11BF-414D-AD8A-9832AEC02900}" srcId="{4F10CD44-2F8C-4FB2-8775-0011E65F3161}" destId="{B4527445-6927-407F-999C-3065FE286FDD}" srcOrd="0" destOrd="0" parTransId="{8D4B405B-6B9B-4F76-98AC-E6B0D1899D9D}" sibTransId="{06653C8A-D528-4FA7-B354-084CE5E8331F}"/>
    <dgm:cxn modelId="{58738E16-132F-40D7-9E09-7CAA587DD870}" type="presParOf" srcId="{620534FF-DD89-46BB-B6C6-18578AB529E1}" destId="{5DA86D66-B06F-4E06-B67F-60B56C4E1339}" srcOrd="0" destOrd="0" presId="urn:microsoft.com/office/officeart/2005/8/layout/vList2"/>
  </dgm:cxnLst>
  <dgm:bg>
    <a:solidFill>
      <a:schemeClr val="accent3">
        <a:lumMod val="60000"/>
        <a:lumOff val="40000"/>
      </a:schemeClr>
    </a:solidFill>
  </dgm:bg>
  <dgm:whole>
    <a:ln>
      <a:solidFill>
        <a:schemeClr val="accent1">
          <a:lumMod val="60000"/>
          <a:lumOff val="4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8186BE6-C041-45FB-A83A-A8ED52DC08DA}"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6037A4BA-5653-42B8-916E-6534DF8CE559}">
      <dgm:prSet>
        <dgm:style>
          <a:lnRef idx="1">
            <a:schemeClr val="accent5"/>
          </a:lnRef>
          <a:fillRef idx="2">
            <a:schemeClr val="accent5"/>
          </a:fillRef>
          <a:effectRef idx="1">
            <a:schemeClr val="accent5"/>
          </a:effectRef>
          <a:fontRef idx="minor">
            <a:schemeClr val="dk1"/>
          </a:fontRef>
        </dgm:style>
      </dgm:prSet>
      <dgm:spPr/>
      <dgm:t>
        <a:bodyPr/>
        <a:lstStyle/>
        <a:p>
          <a:r>
            <a:rPr lang="en-US" b="1" dirty="0" smtClean="0"/>
            <a:t>Support shows the frequency of the patterns in the rule; it is the percentage of transactions that contain both A and B, </a:t>
          </a:r>
          <a:endParaRPr lang="en-US" b="1" dirty="0"/>
        </a:p>
      </dgm:t>
    </dgm:pt>
    <dgm:pt modelId="{17095C31-CFCD-4782-9864-95024953010E}" type="parTrans" cxnId="{B0231BAF-AAE6-49C0-BCDE-0FE2A0CFFE64}">
      <dgm:prSet/>
      <dgm:spPr/>
      <dgm:t>
        <a:bodyPr/>
        <a:lstStyle/>
        <a:p>
          <a:endParaRPr lang="en-US"/>
        </a:p>
      </dgm:t>
    </dgm:pt>
    <dgm:pt modelId="{8F2F2D16-C5A6-4118-94CB-3F2B688D8490}" type="sibTrans" cxnId="{B0231BAF-AAE6-49C0-BCDE-0FE2A0CFFE64}">
      <dgm:prSet/>
      <dgm:spPr/>
      <dgm:t>
        <a:bodyPr/>
        <a:lstStyle/>
        <a:p>
          <a:endParaRPr lang="en-US"/>
        </a:p>
      </dgm:t>
    </dgm:pt>
    <dgm:pt modelId="{8D938E24-3CDC-47A7-820A-73746DA841B5}">
      <dgm:prSet>
        <dgm:style>
          <a:lnRef idx="1">
            <a:schemeClr val="accent5"/>
          </a:lnRef>
          <a:fillRef idx="2">
            <a:schemeClr val="accent5"/>
          </a:fillRef>
          <a:effectRef idx="1">
            <a:schemeClr val="accent5"/>
          </a:effectRef>
          <a:fontRef idx="minor">
            <a:schemeClr val="dk1"/>
          </a:fontRef>
        </dgm:style>
      </dgm:prSet>
      <dgm:spPr>
        <a:ln/>
      </dgm:spPr>
      <dgm:t>
        <a:bodyPr/>
        <a:lstStyle/>
        <a:p>
          <a:r>
            <a:rPr lang="en-US" b="1" dirty="0" smtClean="0">
              <a:solidFill>
                <a:schemeClr val="bg1">
                  <a:lumMod val="75000"/>
                  <a:lumOff val="25000"/>
                </a:schemeClr>
              </a:solidFill>
            </a:rPr>
            <a:t>Confidence is the strength of implication of a rule; it is the percentage of transactions that contain B if they contain A, </a:t>
          </a:r>
          <a:endParaRPr lang="en-US" b="1" dirty="0">
            <a:solidFill>
              <a:schemeClr val="bg1">
                <a:lumMod val="75000"/>
                <a:lumOff val="25000"/>
              </a:schemeClr>
            </a:solidFill>
          </a:endParaRPr>
        </a:p>
      </dgm:t>
    </dgm:pt>
    <dgm:pt modelId="{C1AF91F1-C5A3-4CCD-B35C-4291AEDF8A66}" type="parTrans" cxnId="{ED6FDDC7-EC7B-4348-9C5B-9C3DCD85B678}">
      <dgm:prSet/>
      <dgm:spPr/>
      <dgm:t>
        <a:bodyPr/>
        <a:lstStyle/>
        <a:p>
          <a:endParaRPr lang="en-US"/>
        </a:p>
      </dgm:t>
    </dgm:pt>
    <dgm:pt modelId="{D35CE2E1-A3B9-4F7D-9F10-03E5937E4333}" type="sibTrans" cxnId="{ED6FDDC7-EC7B-4348-9C5B-9C3DCD85B678}">
      <dgm:prSet/>
      <dgm:spPr/>
      <dgm:t>
        <a:bodyPr/>
        <a:lstStyle/>
        <a:p>
          <a:endParaRPr lang="en-US"/>
        </a:p>
      </dgm:t>
    </dgm:pt>
    <dgm:pt modelId="{8C19F260-4D10-4BD2-998C-ABB711EEDBD2}">
      <dgm:prSet>
        <dgm:style>
          <a:lnRef idx="1">
            <a:schemeClr val="accent5"/>
          </a:lnRef>
          <a:fillRef idx="2">
            <a:schemeClr val="accent5"/>
          </a:fillRef>
          <a:effectRef idx="1">
            <a:schemeClr val="accent5"/>
          </a:effectRef>
          <a:fontRef idx="minor">
            <a:schemeClr val="dk1"/>
          </a:fontRef>
        </dgm:style>
      </dgm:prSet>
      <dgm:spPr/>
      <dgm:t>
        <a:bodyPr/>
        <a:lstStyle/>
        <a:p>
          <a:r>
            <a:rPr lang="en-US" b="1" dirty="0" smtClean="0"/>
            <a:t>Support = Probability (A and B) Support = (# of transactions involving A and B) / (total # of transactions). </a:t>
          </a:r>
          <a:endParaRPr lang="en-US" b="1" dirty="0"/>
        </a:p>
      </dgm:t>
    </dgm:pt>
    <dgm:pt modelId="{59A2352A-03F1-4B00-A80E-F8006E06DF78}" type="parTrans" cxnId="{05831179-161F-453D-BFEA-E00155C5897E}">
      <dgm:prSet/>
      <dgm:spPr/>
      <dgm:t>
        <a:bodyPr/>
        <a:lstStyle/>
        <a:p>
          <a:endParaRPr lang="en-US"/>
        </a:p>
      </dgm:t>
    </dgm:pt>
    <dgm:pt modelId="{E3A041C0-560A-4F98-84D4-4DE774994F64}" type="sibTrans" cxnId="{05831179-161F-453D-BFEA-E00155C5897E}">
      <dgm:prSet/>
      <dgm:spPr/>
      <dgm:t>
        <a:bodyPr/>
        <a:lstStyle/>
        <a:p>
          <a:endParaRPr lang="en-US"/>
        </a:p>
      </dgm:t>
    </dgm:pt>
    <dgm:pt modelId="{2C1C2232-ECD6-4D9F-AA77-92B0545DB0B1}">
      <dgm:prSet>
        <dgm:style>
          <a:lnRef idx="1">
            <a:schemeClr val="accent5"/>
          </a:lnRef>
          <a:fillRef idx="2">
            <a:schemeClr val="accent5"/>
          </a:fillRef>
          <a:effectRef idx="1">
            <a:schemeClr val="accent5"/>
          </a:effectRef>
          <a:fontRef idx="minor">
            <a:schemeClr val="dk1"/>
          </a:fontRef>
        </dgm:style>
      </dgm:prSet>
      <dgm:spPr/>
      <dgm:t>
        <a:bodyPr/>
        <a:lstStyle/>
        <a:p>
          <a:r>
            <a:rPr lang="en-US" b="1" dirty="0" smtClean="0">
              <a:solidFill>
                <a:schemeClr val="bg1">
                  <a:lumMod val="75000"/>
                  <a:lumOff val="25000"/>
                </a:schemeClr>
              </a:solidFill>
            </a:rPr>
            <a:t>Confidence = Probability (A and B) = P(A) Confidence = (# of transactions involving A and B) / (total # of transactions that have A). </a:t>
          </a:r>
        </a:p>
        <a:p>
          <a:r>
            <a:rPr lang="en-US" b="1" dirty="0" smtClean="0">
              <a:solidFill>
                <a:schemeClr val="bg1">
                  <a:lumMod val="75000"/>
                  <a:lumOff val="25000"/>
                </a:schemeClr>
              </a:solidFill>
            </a:rPr>
            <a:t>Expected confidence is the percentage of transactions that contain B to all transactions, i.e. Expected confidence = Probability (B)</a:t>
          </a:r>
          <a:endParaRPr lang="en-US" b="1" dirty="0">
            <a:solidFill>
              <a:schemeClr val="bg1">
                <a:lumMod val="75000"/>
                <a:lumOff val="25000"/>
              </a:schemeClr>
            </a:solidFill>
          </a:endParaRPr>
        </a:p>
      </dgm:t>
    </dgm:pt>
    <dgm:pt modelId="{E2CEE4B4-7A4E-4CD3-83B7-D9AFA1901428}" type="parTrans" cxnId="{B4D66309-1F0F-473F-B38C-8C518BDD11D6}">
      <dgm:prSet/>
      <dgm:spPr/>
      <dgm:t>
        <a:bodyPr/>
        <a:lstStyle/>
        <a:p>
          <a:endParaRPr lang="en-US"/>
        </a:p>
      </dgm:t>
    </dgm:pt>
    <dgm:pt modelId="{05FFEC19-11D5-422C-A175-319784255753}" type="sibTrans" cxnId="{B4D66309-1F0F-473F-B38C-8C518BDD11D6}">
      <dgm:prSet/>
      <dgm:spPr/>
      <dgm:t>
        <a:bodyPr/>
        <a:lstStyle/>
        <a:p>
          <a:endParaRPr lang="en-US"/>
        </a:p>
      </dgm:t>
    </dgm:pt>
    <dgm:pt modelId="{0786076C-3096-42A1-B8BA-89FE91030D3B}" type="pres">
      <dgm:prSet presAssocID="{48186BE6-C041-45FB-A83A-A8ED52DC08DA}" presName="linear" presStyleCnt="0">
        <dgm:presLayoutVars>
          <dgm:animLvl val="lvl"/>
          <dgm:resizeHandles val="exact"/>
        </dgm:presLayoutVars>
      </dgm:prSet>
      <dgm:spPr/>
      <dgm:t>
        <a:bodyPr/>
        <a:lstStyle/>
        <a:p>
          <a:endParaRPr lang="en-US"/>
        </a:p>
      </dgm:t>
    </dgm:pt>
    <dgm:pt modelId="{36125B54-E1B1-4C84-BB19-027436D69E14}" type="pres">
      <dgm:prSet presAssocID="{6037A4BA-5653-42B8-916E-6534DF8CE559}" presName="parentText" presStyleLbl="node1" presStyleIdx="0" presStyleCnt="4" custScaleY="64016">
        <dgm:presLayoutVars>
          <dgm:chMax val="0"/>
          <dgm:bulletEnabled val="1"/>
        </dgm:presLayoutVars>
      </dgm:prSet>
      <dgm:spPr/>
      <dgm:t>
        <a:bodyPr/>
        <a:lstStyle/>
        <a:p>
          <a:endParaRPr lang="en-US"/>
        </a:p>
      </dgm:t>
    </dgm:pt>
    <dgm:pt modelId="{897D4149-D214-448A-B54A-7362494BEAA7}" type="pres">
      <dgm:prSet presAssocID="{8F2F2D16-C5A6-4118-94CB-3F2B688D8490}" presName="spacer" presStyleCnt="0"/>
      <dgm:spPr/>
    </dgm:pt>
    <dgm:pt modelId="{94CCF6C1-6554-4AEA-97FD-66BA21D1A15A}" type="pres">
      <dgm:prSet presAssocID="{8C19F260-4D10-4BD2-998C-ABB711EEDBD2}" presName="parentText" presStyleLbl="node1" presStyleIdx="1" presStyleCnt="4" custScaleY="52916">
        <dgm:presLayoutVars>
          <dgm:chMax val="0"/>
          <dgm:bulletEnabled val="1"/>
        </dgm:presLayoutVars>
      </dgm:prSet>
      <dgm:spPr/>
      <dgm:t>
        <a:bodyPr/>
        <a:lstStyle/>
        <a:p>
          <a:endParaRPr lang="en-US"/>
        </a:p>
      </dgm:t>
    </dgm:pt>
    <dgm:pt modelId="{9A3EF73C-C238-4CC3-8B38-5801AFA2076F}" type="pres">
      <dgm:prSet presAssocID="{E3A041C0-560A-4F98-84D4-4DE774994F64}" presName="spacer" presStyleCnt="0"/>
      <dgm:spPr/>
    </dgm:pt>
    <dgm:pt modelId="{AC7C7F1B-4196-454E-B5F7-5ABC129F15FA}" type="pres">
      <dgm:prSet presAssocID="{8D938E24-3CDC-47A7-820A-73746DA841B5}" presName="parentText" presStyleLbl="node1" presStyleIdx="2" presStyleCnt="4" custScaleY="49414">
        <dgm:presLayoutVars>
          <dgm:chMax val="0"/>
          <dgm:bulletEnabled val="1"/>
        </dgm:presLayoutVars>
      </dgm:prSet>
      <dgm:spPr/>
      <dgm:t>
        <a:bodyPr/>
        <a:lstStyle/>
        <a:p>
          <a:endParaRPr lang="en-US"/>
        </a:p>
      </dgm:t>
    </dgm:pt>
    <dgm:pt modelId="{00702F62-A883-4929-9E45-3D323CB82F02}" type="pres">
      <dgm:prSet presAssocID="{D35CE2E1-A3B9-4F7D-9F10-03E5937E4333}" presName="spacer" presStyleCnt="0"/>
      <dgm:spPr/>
    </dgm:pt>
    <dgm:pt modelId="{BCE77D73-FA8E-47BA-9867-4D6CD73CE78E}" type="pres">
      <dgm:prSet presAssocID="{2C1C2232-ECD6-4D9F-AA77-92B0545DB0B1}" presName="parentText" presStyleLbl="node1" presStyleIdx="3" presStyleCnt="4">
        <dgm:presLayoutVars>
          <dgm:chMax val="0"/>
          <dgm:bulletEnabled val="1"/>
        </dgm:presLayoutVars>
      </dgm:prSet>
      <dgm:spPr/>
      <dgm:t>
        <a:bodyPr/>
        <a:lstStyle/>
        <a:p>
          <a:endParaRPr lang="en-US"/>
        </a:p>
      </dgm:t>
    </dgm:pt>
  </dgm:ptLst>
  <dgm:cxnLst>
    <dgm:cxn modelId="{2E11C053-1BE3-4ECC-A962-8C26436A6BDE}" type="presOf" srcId="{8C19F260-4D10-4BD2-998C-ABB711EEDBD2}" destId="{94CCF6C1-6554-4AEA-97FD-66BA21D1A15A}" srcOrd="0" destOrd="0" presId="urn:microsoft.com/office/officeart/2005/8/layout/vList2"/>
    <dgm:cxn modelId="{1D616B9D-AA79-4225-9573-F9392395361D}" type="presOf" srcId="{2C1C2232-ECD6-4D9F-AA77-92B0545DB0B1}" destId="{BCE77D73-FA8E-47BA-9867-4D6CD73CE78E}" srcOrd="0" destOrd="0" presId="urn:microsoft.com/office/officeart/2005/8/layout/vList2"/>
    <dgm:cxn modelId="{05831179-161F-453D-BFEA-E00155C5897E}" srcId="{48186BE6-C041-45FB-A83A-A8ED52DC08DA}" destId="{8C19F260-4D10-4BD2-998C-ABB711EEDBD2}" srcOrd="1" destOrd="0" parTransId="{59A2352A-03F1-4B00-A80E-F8006E06DF78}" sibTransId="{E3A041C0-560A-4F98-84D4-4DE774994F64}"/>
    <dgm:cxn modelId="{58CEDF1E-0802-4A9D-B6A1-BD501F6D84AF}" type="presOf" srcId="{48186BE6-C041-45FB-A83A-A8ED52DC08DA}" destId="{0786076C-3096-42A1-B8BA-89FE91030D3B}" srcOrd="0" destOrd="0" presId="urn:microsoft.com/office/officeart/2005/8/layout/vList2"/>
    <dgm:cxn modelId="{ED4359CB-9EBC-413D-AB0D-A9C04FEF55C6}" type="presOf" srcId="{6037A4BA-5653-42B8-916E-6534DF8CE559}" destId="{36125B54-E1B1-4C84-BB19-027436D69E14}" srcOrd="0" destOrd="0" presId="urn:microsoft.com/office/officeart/2005/8/layout/vList2"/>
    <dgm:cxn modelId="{B4D66309-1F0F-473F-B38C-8C518BDD11D6}" srcId="{48186BE6-C041-45FB-A83A-A8ED52DC08DA}" destId="{2C1C2232-ECD6-4D9F-AA77-92B0545DB0B1}" srcOrd="3" destOrd="0" parTransId="{E2CEE4B4-7A4E-4CD3-83B7-D9AFA1901428}" sibTransId="{05FFEC19-11D5-422C-A175-319784255753}"/>
    <dgm:cxn modelId="{ED6FDDC7-EC7B-4348-9C5B-9C3DCD85B678}" srcId="{48186BE6-C041-45FB-A83A-A8ED52DC08DA}" destId="{8D938E24-3CDC-47A7-820A-73746DA841B5}" srcOrd="2" destOrd="0" parTransId="{C1AF91F1-C5A3-4CCD-B35C-4291AEDF8A66}" sibTransId="{D35CE2E1-A3B9-4F7D-9F10-03E5937E4333}"/>
    <dgm:cxn modelId="{B0231BAF-AAE6-49C0-BCDE-0FE2A0CFFE64}" srcId="{48186BE6-C041-45FB-A83A-A8ED52DC08DA}" destId="{6037A4BA-5653-42B8-916E-6534DF8CE559}" srcOrd="0" destOrd="0" parTransId="{17095C31-CFCD-4782-9864-95024953010E}" sibTransId="{8F2F2D16-C5A6-4118-94CB-3F2B688D8490}"/>
    <dgm:cxn modelId="{9C7C263B-B9A4-44CF-BE11-CA757B638F97}" type="presOf" srcId="{8D938E24-3CDC-47A7-820A-73746DA841B5}" destId="{AC7C7F1B-4196-454E-B5F7-5ABC129F15FA}" srcOrd="0" destOrd="0" presId="urn:microsoft.com/office/officeart/2005/8/layout/vList2"/>
    <dgm:cxn modelId="{09C2C394-7E7A-4AE8-9EAB-BBBC54C4AB05}" type="presParOf" srcId="{0786076C-3096-42A1-B8BA-89FE91030D3B}" destId="{36125B54-E1B1-4C84-BB19-027436D69E14}" srcOrd="0" destOrd="0" presId="urn:microsoft.com/office/officeart/2005/8/layout/vList2"/>
    <dgm:cxn modelId="{FD01CF6F-4995-4F70-9367-872D422FEB27}" type="presParOf" srcId="{0786076C-3096-42A1-B8BA-89FE91030D3B}" destId="{897D4149-D214-448A-B54A-7362494BEAA7}" srcOrd="1" destOrd="0" presId="urn:microsoft.com/office/officeart/2005/8/layout/vList2"/>
    <dgm:cxn modelId="{9E64DF76-091C-487D-B15E-BD29C03B4140}" type="presParOf" srcId="{0786076C-3096-42A1-B8BA-89FE91030D3B}" destId="{94CCF6C1-6554-4AEA-97FD-66BA21D1A15A}" srcOrd="2" destOrd="0" presId="urn:microsoft.com/office/officeart/2005/8/layout/vList2"/>
    <dgm:cxn modelId="{5DD517A2-C0B9-41E8-9151-915019FE8361}" type="presParOf" srcId="{0786076C-3096-42A1-B8BA-89FE91030D3B}" destId="{9A3EF73C-C238-4CC3-8B38-5801AFA2076F}" srcOrd="3" destOrd="0" presId="urn:microsoft.com/office/officeart/2005/8/layout/vList2"/>
    <dgm:cxn modelId="{A5CBEBD3-BFFD-46FC-B12B-1079883A3751}" type="presParOf" srcId="{0786076C-3096-42A1-B8BA-89FE91030D3B}" destId="{AC7C7F1B-4196-454E-B5F7-5ABC129F15FA}" srcOrd="4" destOrd="0" presId="urn:microsoft.com/office/officeart/2005/8/layout/vList2"/>
    <dgm:cxn modelId="{6E6910E0-351C-45E3-BEA4-5E0EB30E4913}" type="presParOf" srcId="{0786076C-3096-42A1-B8BA-89FE91030D3B}" destId="{00702F62-A883-4929-9E45-3D323CB82F02}" srcOrd="5" destOrd="0" presId="urn:microsoft.com/office/officeart/2005/8/layout/vList2"/>
    <dgm:cxn modelId="{DADFD8B1-013F-41A9-835A-F6B93A7F5B83}" type="presParOf" srcId="{0786076C-3096-42A1-B8BA-89FE91030D3B}" destId="{BCE77D73-FA8E-47BA-9867-4D6CD73CE78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A0418-12EB-423D-9050-1447BC0F7D05}">
      <dsp:nvSpPr>
        <dsp:cNvPr id="0" name=""/>
        <dsp:cNvSpPr/>
      </dsp:nvSpPr>
      <dsp:spPr>
        <a:xfrm>
          <a:off x="0" y="79265"/>
          <a:ext cx="11423176" cy="112320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a:scene3d>
          <a:camera prst="orthographicFront"/>
          <a:lightRig rig="flat" dir="t"/>
        </a:scene3d>
        <a:sp3d/>
      </dsp:spPr>
      <dsp:style>
        <a:lnRef idx="1">
          <a:schemeClr val="accent5"/>
        </a:lnRef>
        <a:fillRef idx="2">
          <a:schemeClr val="accent5"/>
        </a:fillRef>
        <a:effectRef idx="1">
          <a:schemeClr val="accent5"/>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bg1">
                  <a:lumMod val="75000"/>
                  <a:lumOff val="25000"/>
                </a:schemeClr>
              </a:solidFill>
            </a:rPr>
            <a:t>Association rules are statements that help to find patterns in seemingly unrelated data or a relational database (information repository). Easy example of such would be: If I buy milk, there is 80% probability that I will also buy yogurt"</a:t>
          </a:r>
          <a:endParaRPr lang="en-US" sz="2000" b="1" kern="1200" dirty="0">
            <a:solidFill>
              <a:schemeClr val="bg1">
                <a:lumMod val="75000"/>
                <a:lumOff val="25000"/>
              </a:schemeClr>
            </a:solidFill>
          </a:endParaRPr>
        </a:p>
      </dsp:txBody>
      <dsp:txXfrm>
        <a:off x="54830" y="134095"/>
        <a:ext cx="11313516" cy="1013540"/>
      </dsp:txXfrm>
    </dsp:sp>
    <dsp:sp modelId="{8597FCE9-8133-4862-B576-3E3A9ABFE3AC}">
      <dsp:nvSpPr>
        <dsp:cNvPr id="0" name=""/>
        <dsp:cNvSpPr/>
      </dsp:nvSpPr>
      <dsp:spPr>
        <a:xfrm>
          <a:off x="0" y="1355704"/>
          <a:ext cx="11423176" cy="112320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a:scene3d>
          <a:camera prst="orthographicFront"/>
          <a:lightRig rig="flat" dir="t"/>
        </a:scene3d>
        <a:sp3d/>
      </dsp:spPr>
      <dsp:style>
        <a:lnRef idx="1">
          <a:schemeClr val="accent5"/>
        </a:lnRef>
        <a:fillRef idx="2">
          <a:schemeClr val="accent5"/>
        </a:fillRef>
        <a:effectRef idx="1">
          <a:schemeClr val="accent5"/>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solidFill>
                <a:schemeClr val="bg1">
                  <a:lumMod val="75000"/>
                  <a:lumOff val="25000"/>
                </a:schemeClr>
              </a:solidFill>
            </a:rPr>
            <a:t>An association rule has two parts, an antecedent (if) and a consequent (then).</a:t>
          </a:r>
          <a:endParaRPr lang="en-US" sz="2400" b="1" kern="1200" dirty="0">
            <a:solidFill>
              <a:schemeClr val="bg1">
                <a:lumMod val="75000"/>
                <a:lumOff val="25000"/>
              </a:schemeClr>
            </a:solidFill>
          </a:endParaRPr>
        </a:p>
      </dsp:txBody>
      <dsp:txXfrm>
        <a:off x="54830" y="1410534"/>
        <a:ext cx="11313516" cy="1013540"/>
      </dsp:txXfrm>
    </dsp:sp>
    <dsp:sp modelId="{EFCBEDF4-464A-42ED-B7D7-A6375381EA02}">
      <dsp:nvSpPr>
        <dsp:cNvPr id="0" name=""/>
        <dsp:cNvSpPr/>
      </dsp:nvSpPr>
      <dsp:spPr>
        <a:xfrm>
          <a:off x="0" y="2613068"/>
          <a:ext cx="11423176" cy="112320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a:scene3d>
          <a:camera prst="orthographicFront"/>
          <a:lightRig rig="flat" dir="t"/>
        </a:scene3d>
        <a:sp3d/>
      </dsp:spPr>
      <dsp:style>
        <a:lnRef idx="1">
          <a:schemeClr val="accent5"/>
        </a:lnRef>
        <a:fillRef idx="2">
          <a:schemeClr val="accent5"/>
        </a:fillRef>
        <a:effectRef idx="1">
          <a:schemeClr val="accent5"/>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solidFill>
                <a:schemeClr val="bg1">
                  <a:lumMod val="75000"/>
                  <a:lumOff val="25000"/>
                </a:schemeClr>
              </a:solidFill>
            </a:rPr>
            <a:t>An antecedent is an item found in the data.</a:t>
          </a:r>
          <a:endParaRPr lang="en-US" sz="2400" b="1" kern="1200" dirty="0">
            <a:solidFill>
              <a:schemeClr val="bg1">
                <a:lumMod val="75000"/>
                <a:lumOff val="25000"/>
              </a:schemeClr>
            </a:solidFill>
          </a:endParaRPr>
        </a:p>
      </dsp:txBody>
      <dsp:txXfrm>
        <a:off x="54830" y="2667898"/>
        <a:ext cx="11313516" cy="1013540"/>
      </dsp:txXfrm>
    </dsp:sp>
    <dsp:sp modelId="{3A097735-8491-40EA-BC61-D3E65B1E7371}">
      <dsp:nvSpPr>
        <dsp:cNvPr id="0" name=""/>
        <dsp:cNvSpPr/>
      </dsp:nvSpPr>
      <dsp:spPr>
        <a:xfrm>
          <a:off x="0" y="3909068"/>
          <a:ext cx="11423176" cy="112320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a:scene3d>
          <a:camera prst="orthographicFront"/>
          <a:lightRig rig="flat" dir="t"/>
        </a:scene3d>
        <a:sp3d/>
      </dsp:spPr>
      <dsp:style>
        <a:lnRef idx="1">
          <a:schemeClr val="accent5"/>
        </a:lnRef>
        <a:fillRef idx="2">
          <a:schemeClr val="accent5"/>
        </a:fillRef>
        <a:effectRef idx="1">
          <a:schemeClr val="accent5"/>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solidFill>
                <a:schemeClr val="bg1">
                  <a:lumMod val="75000"/>
                  <a:lumOff val="25000"/>
                </a:schemeClr>
              </a:solidFill>
            </a:rPr>
            <a:t>A consequent is an item that is found in combination with the antecedent.</a:t>
          </a:r>
          <a:endParaRPr lang="en-US" sz="2400" b="1" kern="1200" dirty="0">
            <a:solidFill>
              <a:schemeClr val="bg1">
                <a:lumMod val="75000"/>
                <a:lumOff val="25000"/>
              </a:schemeClr>
            </a:solidFill>
          </a:endParaRPr>
        </a:p>
      </dsp:txBody>
      <dsp:txXfrm>
        <a:off x="54830" y="3963898"/>
        <a:ext cx="11313516" cy="10135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027DC-D544-4CE6-BF69-9C396CFA6D42}">
      <dsp:nvSpPr>
        <dsp:cNvPr id="0" name=""/>
        <dsp:cNvSpPr/>
      </dsp:nvSpPr>
      <dsp:spPr>
        <a:xfrm>
          <a:off x="0" y="0"/>
          <a:ext cx="3413974" cy="144521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bg1">
                  <a:lumMod val="75000"/>
                  <a:lumOff val="25000"/>
                </a:schemeClr>
              </a:solidFill>
            </a:rPr>
            <a:t>Let us create rules then. Rules are created using apriori algorithm and giving minimal support and confidence of a rule.</a:t>
          </a:r>
          <a:endParaRPr lang="en-US" sz="1600" b="1" kern="1200" dirty="0">
            <a:solidFill>
              <a:schemeClr val="bg1">
                <a:lumMod val="75000"/>
                <a:lumOff val="25000"/>
              </a:schemeClr>
            </a:solidFill>
          </a:endParaRPr>
        </a:p>
      </dsp:txBody>
      <dsp:txXfrm>
        <a:off x="70550" y="70550"/>
        <a:ext cx="3272874" cy="1304117"/>
      </dsp:txXfrm>
    </dsp:sp>
    <dsp:sp modelId="{16EC02A8-4062-436E-96F0-E849B50E5EAA}">
      <dsp:nvSpPr>
        <dsp:cNvPr id="0" name=""/>
        <dsp:cNvSpPr/>
      </dsp:nvSpPr>
      <dsp:spPr>
        <a:xfrm>
          <a:off x="0" y="1359568"/>
          <a:ext cx="3413974" cy="7499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b="1" kern="1200" dirty="0" smtClean="0">
              <a:solidFill>
                <a:schemeClr val="bg1">
                  <a:lumMod val="75000"/>
                  <a:lumOff val="25000"/>
                </a:schemeClr>
              </a:solidFill>
            </a:rPr>
            <a:t>rules &lt;- apriori(Groceries, parameter = list(support = 0.009, confidence = 0.25, minlen = 2))</a:t>
          </a:r>
          <a:r>
            <a:rPr lang="en-US" b="1" kern="1200" dirty="0" smtClean="0">
              <a:solidFill>
                <a:schemeClr val="bg1">
                  <a:lumMod val="75000"/>
                  <a:lumOff val="25000"/>
                </a:schemeClr>
              </a:solidFill>
            </a:rPr>
            <a:t>summary(rules)</a:t>
          </a:r>
          <a:endParaRPr lang="en-US" sz="1200" b="1" kern="1200" dirty="0">
            <a:solidFill>
              <a:schemeClr val="bg1">
                <a:lumMod val="75000"/>
                <a:lumOff val="25000"/>
              </a:schemeClr>
            </a:solidFill>
          </a:endParaRPr>
        </a:p>
      </dsp:txBody>
      <dsp:txXfrm>
        <a:off x="36609" y="1396177"/>
        <a:ext cx="3340756" cy="676728"/>
      </dsp:txXfrm>
    </dsp:sp>
    <dsp:sp modelId="{3483BCEA-73AF-4232-AD51-6876CBADED1B}">
      <dsp:nvSpPr>
        <dsp:cNvPr id="0" name=""/>
        <dsp:cNvSpPr/>
      </dsp:nvSpPr>
      <dsp:spPr>
        <a:xfrm>
          <a:off x="0" y="2135934"/>
          <a:ext cx="3413974" cy="102239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bg1">
                  <a:lumMod val="75000"/>
                  <a:lumOff val="25000"/>
                </a:schemeClr>
              </a:solidFill>
            </a:rPr>
            <a:t>Summary of rules will provide us with statistical information about support, confidence, lift and count of items.</a:t>
          </a:r>
          <a:endParaRPr lang="en-US" sz="1600" b="1" kern="1200" dirty="0">
            <a:solidFill>
              <a:schemeClr val="bg1">
                <a:lumMod val="75000"/>
                <a:lumOff val="25000"/>
              </a:schemeClr>
            </a:solidFill>
          </a:endParaRPr>
        </a:p>
      </dsp:txBody>
      <dsp:txXfrm>
        <a:off x="49909" y="2185843"/>
        <a:ext cx="3314156" cy="922580"/>
      </dsp:txXfrm>
    </dsp:sp>
    <dsp:sp modelId="{DF8234FF-270D-4ED3-BE49-5A2DB31EEA76}">
      <dsp:nvSpPr>
        <dsp:cNvPr id="0" name=""/>
        <dsp:cNvSpPr/>
      </dsp:nvSpPr>
      <dsp:spPr>
        <a:xfrm>
          <a:off x="0" y="3233928"/>
          <a:ext cx="3413974" cy="198100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bg1">
                  <a:lumMod val="75000"/>
                  <a:lumOff val="25000"/>
                </a:schemeClr>
              </a:solidFill>
            </a:rPr>
            <a:t>We obtained a set of 224 rules, where mean support is equal to 16% and mean confidence is 37%. These are not bad values. It means that mean rule occurs in 16% transactions and its implication has 37% power. Inspect top.</a:t>
          </a:r>
          <a:endParaRPr lang="en-US" sz="1600" b="1" kern="1200" dirty="0">
            <a:solidFill>
              <a:schemeClr val="bg1">
                <a:lumMod val="75000"/>
                <a:lumOff val="25000"/>
              </a:schemeClr>
            </a:solidFill>
          </a:endParaRPr>
        </a:p>
      </dsp:txBody>
      <dsp:txXfrm>
        <a:off x="96705" y="3330633"/>
        <a:ext cx="3220564" cy="178759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A9603-F441-4DE7-A59E-AD39EC086D6B}">
      <dsp:nvSpPr>
        <dsp:cNvPr id="0" name=""/>
        <dsp:cNvSpPr/>
      </dsp:nvSpPr>
      <dsp:spPr>
        <a:xfrm>
          <a:off x="0" y="6857"/>
          <a:ext cx="3413974" cy="1249524"/>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solidFill>
                <a:schemeClr val="bg1">
                  <a:lumMod val="75000"/>
                  <a:lumOff val="25000"/>
                </a:schemeClr>
              </a:solidFill>
            </a:rPr>
            <a:t>Below analyses depend on choosing one product and checking which products it implies or by which products it is implied.</a:t>
          </a:r>
          <a:endParaRPr lang="en-US" sz="1400" b="1" kern="1200" dirty="0">
            <a:solidFill>
              <a:schemeClr val="bg1">
                <a:lumMod val="75000"/>
                <a:lumOff val="25000"/>
              </a:schemeClr>
            </a:solidFill>
          </a:endParaRPr>
        </a:p>
      </dsp:txBody>
      <dsp:txXfrm>
        <a:off x="60997" y="67854"/>
        <a:ext cx="3291980" cy="1127530"/>
      </dsp:txXfrm>
    </dsp:sp>
    <dsp:sp modelId="{22258A30-EC36-459F-A3F5-6FA8BF132543}">
      <dsp:nvSpPr>
        <dsp:cNvPr id="0" name=""/>
        <dsp:cNvSpPr/>
      </dsp:nvSpPr>
      <dsp:spPr>
        <a:xfrm>
          <a:off x="0" y="1371603"/>
          <a:ext cx="3413974" cy="2021091"/>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solidFill>
                <a:schemeClr val="bg1">
                  <a:lumMod val="75000"/>
                  <a:lumOff val="25000"/>
                </a:schemeClr>
              </a:solidFill>
            </a:rPr>
            <a:t>Right hand side we have milk and we can see that if a customer buys butter, yoghurt or curd, yoghurt or other vegetables, curd or other vegetables, butter or tropical fruits and root vegetables then we are more confident that the customer will buy whole milk as well.</a:t>
          </a:r>
          <a:endParaRPr lang="en-US" sz="1400" b="1" kern="1200" dirty="0">
            <a:solidFill>
              <a:schemeClr val="bg1">
                <a:lumMod val="75000"/>
                <a:lumOff val="25000"/>
              </a:schemeClr>
            </a:solidFill>
          </a:endParaRPr>
        </a:p>
      </dsp:txBody>
      <dsp:txXfrm>
        <a:off x="98662" y="1470265"/>
        <a:ext cx="3216650" cy="1823767"/>
      </dsp:txXfrm>
    </dsp:sp>
    <dsp:sp modelId="{05D4B5C0-7EBE-4000-A289-414643BC9EE2}">
      <dsp:nvSpPr>
        <dsp:cNvPr id="0" name=""/>
        <dsp:cNvSpPr/>
      </dsp:nvSpPr>
      <dsp:spPr>
        <a:xfrm>
          <a:off x="0" y="3615833"/>
          <a:ext cx="3413974" cy="1554730"/>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solidFill>
                <a:schemeClr val="bg1">
                  <a:lumMod val="75000"/>
                  <a:lumOff val="25000"/>
                </a:schemeClr>
              </a:solidFill>
            </a:rPr>
            <a:t>The figure shown  adjacent shows the top five lift given the condition that if a customer buy items on the l.h.s we are confident that customer will then buy whole milk.</a:t>
          </a:r>
          <a:endParaRPr lang="en-US" sz="1400" b="1" kern="1200" dirty="0">
            <a:solidFill>
              <a:schemeClr val="bg1">
                <a:lumMod val="75000"/>
                <a:lumOff val="25000"/>
              </a:schemeClr>
            </a:solidFill>
          </a:endParaRPr>
        </a:p>
      </dsp:txBody>
      <dsp:txXfrm>
        <a:off x="75896" y="3691729"/>
        <a:ext cx="3262182" cy="140293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A9603-F441-4DE7-A59E-AD39EC086D6B}">
      <dsp:nvSpPr>
        <dsp:cNvPr id="0" name=""/>
        <dsp:cNvSpPr/>
      </dsp:nvSpPr>
      <dsp:spPr>
        <a:xfrm>
          <a:off x="0" y="4926"/>
          <a:ext cx="4692337" cy="1035503"/>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smtClean="0">
              <a:solidFill>
                <a:schemeClr val="bg1">
                  <a:lumMod val="75000"/>
                  <a:lumOff val="25000"/>
                </a:schemeClr>
              </a:solidFill>
            </a:rPr>
            <a:t>we can plot the rules in support and confidence axes and colour them with lift values. </a:t>
          </a:r>
          <a:endParaRPr lang="en-US" sz="1700" b="1" kern="1200" dirty="0">
            <a:solidFill>
              <a:schemeClr val="bg1">
                <a:lumMod val="75000"/>
                <a:lumOff val="25000"/>
              </a:schemeClr>
            </a:solidFill>
          </a:endParaRPr>
        </a:p>
      </dsp:txBody>
      <dsp:txXfrm>
        <a:off x="50549" y="55475"/>
        <a:ext cx="4591239" cy="934405"/>
      </dsp:txXfrm>
    </dsp:sp>
    <dsp:sp modelId="{22258A30-EC36-459F-A3F5-6FA8BF132543}">
      <dsp:nvSpPr>
        <dsp:cNvPr id="0" name=""/>
        <dsp:cNvSpPr/>
      </dsp:nvSpPr>
      <dsp:spPr>
        <a:xfrm>
          <a:off x="0" y="1139368"/>
          <a:ext cx="4692337" cy="2670364"/>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smtClean="0">
              <a:solidFill>
                <a:schemeClr val="bg1">
                  <a:lumMod val="75000"/>
                  <a:lumOff val="25000"/>
                </a:schemeClr>
              </a:solidFill>
            </a:rPr>
            <a:t>Most of the rules have small values of support i.e. around 0.01, but confidence varies from 0.6  up to 0.4 for most of the rules. Here we have framed subset of the rules under the condition that we are confident that customer will then buy whole milk if say customer buys certain predefined item set.</a:t>
          </a:r>
          <a:endParaRPr lang="en-US" sz="1700" b="1" kern="1200" dirty="0">
            <a:solidFill>
              <a:schemeClr val="bg1">
                <a:lumMod val="75000"/>
                <a:lumOff val="25000"/>
              </a:schemeClr>
            </a:solidFill>
          </a:endParaRPr>
        </a:p>
      </dsp:txBody>
      <dsp:txXfrm>
        <a:off x="130356" y="1269724"/>
        <a:ext cx="4431625" cy="2409652"/>
      </dsp:txXfrm>
    </dsp:sp>
    <dsp:sp modelId="{05D4B5C0-7EBE-4000-A289-414643BC9EE2}">
      <dsp:nvSpPr>
        <dsp:cNvPr id="0" name=""/>
        <dsp:cNvSpPr/>
      </dsp:nvSpPr>
      <dsp:spPr>
        <a:xfrm>
          <a:off x="0" y="3890228"/>
          <a:ext cx="4692337" cy="1207445"/>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smtClean="0">
              <a:solidFill>
                <a:schemeClr val="bg1">
                  <a:lumMod val="75000"/>
                  <a:lumOff val="25000"/>
                </a:schemeClr>
              </a:solidFill>
            </a:rPr>
            <a:t>The reddier the point meaning higher is the lift and so then more likely is the rule to happen. </a:t>
          </a:r>
          <a:endParaRPr lang="en-US" sz="1700" b="1" kern="1200" dirty="0">
            <a:solidFill>
              <a:schemeClr val="bg1">
                <a:lumMod val="75000"/>
                <a:lumOff val="25000"/>
              </a:schemeClr>
            </a:solidFill>
          </a:endParaRPr>
        </a:p>
      </dsp:txBody>
      <dsp:txXfrm>
        <a:off x="58943" y="3949171"/>
        <a:ext cx="4574451" cy="108955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A9603-F441-4DE7-A59E-AD39EC086D6B}">
      <dsp:nvSpPr>
        <dsp:cNvPr id="0" name=""/>
        <dsp:cNvSpPr/>
      </dsp:nvSpPr>
      <dsp:spPr>
        <a:xfrm>
          <a:off x="0" y="140327"/>
          <a:ext cx="3413974" cy="1103746"/>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solidFill>
                <a:schemeClr val="bg1">
                  <a:lumMod val="75000"/>
                  <a:lumOff val="25000"/>
                </a:schemeClr>
              </a:solidFill>
            </a:rPr>
            <a:t>Below analyses depend on choosing one product and checking which products it implies or by which products it is implied.</a:t>
          </a:r>
          <a:endParaRPr lang="en-US" sz="1400" b="1" kern="1200" dirty="0">
            <a:solidFill>
              <a:schemeClr val="bg1">
                <a:lumMod val="75000"/>
                <a:lumOff val="25000"/>
              </a:schemeClr>
            </a:solidFill>
          </a:endParaRPr>
        </a:p>
      </dsp:txBody>
      <dsp:txXfrm>
        <a:off x="53880" y="194207"/>
        <a:ext cx="3306214" cy="995986"/>
      </dsp:txXfrm>
    </dsp:sp>
    <dsp:sp modelId="{22258A30-EC36-459F-A3F5-6FA8BF132543}">
      <dsp:nvSpPr>
        <dsp:cNvPr id="0" name=""/>
        <dsp:cNvSpPr/>
      </dsp:nvSpPr>
      <dsp:spPr>
        <a:xfrm>
          <a:off x="0" y="1320888"/>
          <a:ext cx="3413974" cy="2387396"/>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solidFill>
                <a:schemeClr val="bg1">
                  <a:lumMod val="75000"/>
                  <a:lumOff val="25000"/>
                </a:schemeClr>
              </a:solidFill>
            </a:rPr>
            <a:t>Right hand side we have soda and we can see that if a customer buys sausage, rolls/bun, chocolate, or dessert, or bottled water or sausage only or fruit/vegetable juice then we are more confident that the customer will buy soda as well.</a:t>
          </a:r>
          <a:endParaRPr lang="en-US" sz="1400" b="1" kern="1200" dirty="0">
            <a:solidFill>
              <a:schemeClr val="bg1">
                <a:lumMod val="75000"/>
                <a:lumOff val="25000"/>
              </a:schemeClr>
            </a:solidFill>
          </a:endParaRPr>
        </a:p>
      </dsp:txBody>
      <dsp:txXfrm>
        <a:off x="116543" y="1437431"/>
        <a:ext cx="3180888" cy="2154310"/>
      </dsp:txXfrm>
    </dsp:sp>
    <dsp:sp modelId="{05D4B5C0-7EBE-4000-A289-414643BC9EE2}">
      <dsp:nvSpPr>
        <dsp:cNvPr id="0" name=""/>
        <dsp:cNvSpPr/>
      </dsp:nvSpPr>
      <dsp:spPr>
        <a:xfrm>
          <a:off x="0" y="3763963"/>
          <a:ext cx="3413974" cy="1389414"/>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solidFill>
                <a:schemeClr val="bg1">
                  <a:lumMod val="75000"/>
                  <a:lumOff val="25000"/>
                </a:schemeClr>
              </a:solidFill>
            </a:rPr>
            <a:t>The figure shown  adjacent shows all of the coke.rules given the condition that if a customer buy items on the l.h.s we are confident that customer will then buy soda.</a:t>
          </a:r>
          <a:endParaRPr lang="en-US" sz="1400" b="1" kern="1200" dirty="0">
            <a:solidFill>
              <a:schemeClr val="bg1">
                <a:lumMod val="75000"/>
                <a:lumOff val="25000"/>
              </a:schemeClr>
            </a:solidFill>
          </a:endParaRPr>
        </a:p>
      </dsp:txBody>
      <dsp:txXfrm>
        <a:off x="67826" y="3831789"/>
        <a:ext cx="3278322" cy="125376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A9603-F441-4DE7-A59E-AD39EC086D6B}">
      <dsp:nvSpPr>
        <dsp:cNvPr id="0" name=""/>
        <dsp:cNvSpPr/>
      </dsp:nvSpPr>
      <dsp:spPr>
        <a:xfrm>
          <a:off x="0" y="67708"/>
          <a:ext cx="4692337" cy="1295176"/>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smtClean="0">
              <a:solidFill>
                <a:schemeClr val="bg1">
                  <a:lumMod val="75000"/>
                  <a:lumOff val="25000"/>
                </a:schemeClr>
              </a:solidFill>
            </a:rPr>
            <a:t>we can plot the rules in support and confidence axes and colour them with lift values. </a:t>
          </a:r>
          <a:endParaRPr lang="en-US" sz="1500" b="1" kern="1200" dirty="0">
            <a:solidFill>
              <a:schemeClr val="bg1">
                <a:lumMod val="75000"/>
                <a:lumOff val="25000"/>
              </a:schemeClr>
            </a:solidFill>
          </a:endParaRPr>
        </a:p>
      </dsp:txBody>
      <dsp:txXfrm>
        <a:off x="63225" y="130933"/>
        <a:ext cx="4565887" cy="1168726"/>
      </dsp:txXfrm>
    </dsp:sp>
    <dsp:sp modelId="{22258A30-EC36-459F-A3F5-6FA8BF132543}">
      <dsp:nvSpPr>
        <dsp:cNvPr id="0" name=""/>
        <dsp:cNvSpPr/>
      </dsp:nvSpPr>
      <dsp:spPr>
        <a:xfrm>
          <a:off x="0" y="1450183"/>
          <a:ext cx="4692337" cy="2127924"/>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smtClean="0">
              <a:solidFill>
                <a:schemeClr val="bg1">
                  <a:lumMod val="75000"/>
                  <a:lumOff val="25000"/>
                </a:schemeClr>
              </a:solidFill>
            </a:rPr>
            <a:t>Two of the six rules have small values of support i.e. around 0.01, but confidence varies from 0.31  up to 0.26. Here we have framed subset of the rules under the condition that we are confident that customer will then buy soda if say customer buys certain predefined item set.</a:t>
          </a:r>
          <a:endParaRPr lang="en-US" sz="1500" b="1" kern="1200" dirty="0">
            <a:solidFill>
              <a:schemeClr val="bg1">
                <a:lumMod val="75000"/>
                <a:lumOff val="25000"/>
              </a:schemeClr>
            </a:solidFill>
          </a:endParaRPr>
        </a:p>
      </dsp:txBody>
      <dsp:txXfrm>
        <a:off x="103877" y="1554060"/>
        <a:ext cx="4484583" cy="1920170"/>
      </dsp:txXfrm>
    </dsp:sp>
    <dsp:sp modelId="{05D4B5C0-7EBE-4000-A289-414643BC9EE2}">
      <dsp:nvSpPr>
        <dsp:cNvPr id="0" name=""/>
        <dsp:cNvSpPr/>
      </dsp:nvSpPr>
      <dsp:spPr>
        <a:xfrm>
          <a:off x="0" y="3649132"/>
          <a:ext cx="4692337" cy="1387209"/>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smtClean="0">
              <a:solidFill>
                <a:schemeClr val="bg1">
                  <a:lumMod val="75000"/>
                  <a:lumOff val="25000"/>
                </a:schemeClr>
              </a:solidFill>
            </a:rPr>
            <a:t>The reddier the point meaning higher is the lift and so then more likely is the rule to happen. </a:t>
          </a:r>
          <a:endParaRPr lang="en-US" sz="1500" b="1" kern="1200" dirty="0">
            <a:solidFill>
              <a:schemeClr val="bg1">
                <a:lumMod val="75000"/>
                <a:lumOff val="25000"/>
              </a:schemeClr>
            </a:solidFill>
          </a:endParaRPr>
        </a:p>
      </dsp:txBody>
      <dsp:txXfrm>
        <a:off x="67718" y="3716850"/>
        <a:ext cx="4556901" cy="125177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4B5C0-7EBE-4000-A289-414643BC9EE2}">
      <dsp:nvSpPr>
        <dsp:cNvPr id="0" name=""/>
        <dsp:cNvSpPr/>
      </dsp:nvSpPr>
      <dsp:spPr>
        <a:xfrm>
          <a:off x="0" y="57034"/>
          <a:ext cx="4692337" cy="1125123"/>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solidFill>
                <a:schemeClr val="bg1">
                  <a:lumMod val="75000"/>
                  <a:lumOff val="25000"/>
                </a:schemeClr>
              </a:solidFill>
            </a:rPr>
            <a:t>The reddier the circle the more probable is the client to buy two of those items than any other items</a:t>
          </a:r>
          <a:endParaRPr lang="en-US" sz="1400" b="1" kern="1200" dirty="0">
            <a:solidFill>
              <a:schemeClr val="bg1">
                <a:lumMod val="75000"/>
                <a:lumOff val="25000"/>
              </a:schemeClr>
            </a:solidFill>
          </a:endParaRPr>
        </a:p>
      </dsp:txBody>
      <dsp:txXfrm>
        <a:off x="54924" y="111958"/>
        <a:ext cx="4582489" cy="1015275"/>
      </dsp:txXfrm>
    </dsp:sp>
    <dsp:sp modelId="{E1BA3482-A7AF-4602-8013-4E8C37626667}">
      <dsp:nvSpPr>
        <dsp:cNvPr id="0" name=""/>
        <dsp:cNvSpPr/>
      </dsp:nvSpPr>
      <dsp:spPr>
        <a:xfrm>
          <a:off x="0" y="1241125"/>
          <a:ext cx="4692337" cy="1105112"/>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solidFill>
                <a:schemeClr val="bg1">
                  <a:lumMod val="75000"/>
                  <a:lumOff val="25000"/>
                </a:schemeClr>
              </a:solidFill>
            </a:rPr>
            <a:t>The bigger the circle the more probable is the client to buy two of those items. </a:t>
          </a:r>
          <a:endParaRPr lang="en-US" sz="1400" b="1" kern="1200" dirty="0">
            <a:solidFill>
              <a:schemeClr val="bg1">
                <a:lumMod val="75000"/>
                <a:lumOff val="25000"/>
              </a:schemeClr>
            </a:solidFill>
          </a:endParaRPr>
        </a:p>
      </dsp:txBody>
      <dsp:txXfrm>
        <a:off x="53947" y="1295072"/>
        <a:ext cx="4584443" cy="997218"/>
      </dsp:txXfrm>
    </dsp:sp>
    <dsp:sp modelId="{A5D8740D-BD58-4B23-AA28-EBAF7984CA72}">
      <dsp:nvSpPr>
        <dsp:cNvPr id="0" name=""/>
        <dsp:cNvSpPr/>
      </dsp:nvSpPr>
      <dsp:spPr>
        <a:xfrm>
          <a:off x="0" y="2399456"/>
          <a:ext cx="4692337" cy="970808"/>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solidFill>
                <a:schemeClr val="bg1">
                  <a:lumMod val="75000"/>
                  <a:lumOff val="25000"/>
                </a:schemeClr>
              </a:solidFill>
            </a:rPr>
            <a:t>Moreover the arrow points to the direction of a possible basket rule. </a:t>
          </a:r>
          <a:endParaRPr lang="en-US" sz="1400" b="1" kern="1200" dirty="0">
            <a:solidFill>
              <a:schemeClr val="bg1">
                <a:lumMod val="75000"/>
                <a:lumOff val="25000"/>
              </a:schemeClr>
            </a:solidFill>
          </a:endParaRPr>
        </a:p>
      </dsp:txBody>
      <dsp:txXfrm>
        <a:off x="47391" y="2446847"/>
        <a:ext cx="4597555" cy="876026"/>
      </dsp:txXfrm>
    </dsp:sp>
    <dsp:sp modelId="{B9C89364-4252-4B81-ACA5-E2ECBD91DD74}">
      <dsp:nvSpPr>
        <dsp:cNvPr id="0" name=""/>
        <dsp:cNvSpPr/>
      </dsp:nvSpPr>
      <dsp:spPr>
        <a:xfrm>
          <a:off x="0" y="3453785"/>
          <a:ext cx="4692337" cy="1019141"/>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solidFill>
                <a:schemeClr val="bg1">
                  <a:lumMod val="75000"/>
                  <a:lumOff val="25000"/>
                </a:schemeClr>
              </a:solidFill>
            </a:rPr>
            <a:t>Therefore in case of Coke, we can notice bottled water and soda as the rule with highest support.</a:t>
          </a:r>
          <a:endParaRPr lang="en-US" sz="1400" b="1" kern="1200" dirty="0">
            <a:solidFill>
              <a:schemeClr val="bg1">
                <a:lumMod val="75000"/>
                <a:lumOff val="25000"/>
              </a:schemeClr>
            </a:solidFill>
          </a:endParaRPr>
        </a:p>
      </dsp:txBody>
      <dsp:txXfrm>
        <a:off x="49750" y="3503535"/>
        <a:ext cx="4592837" cy="919641"/>
      </dsp:txXfrm>
    </dsp:sp>
    <dsp:sp modelId="{F8938596-A652-43BE-BE77-520DAB1B09F6}">
      <dsp:nvSpPr>
        <dsp:cNvPr id="0" name=""/>
        <dsp:cNvSpPr/>
      </dsp:nvSpPr>
      <dsp:spPr>
        <a:xfrm>
          <a:off x="0" y="4556446"/>
          <a:ext cx="4692337" cy="556297"/>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solidFill>
                <a:schemeClr val="bg1">
                  <a:lumMod val="75000"/>
                  <a:lumOff val="25000"/>
                </a:schemeClr>
              </a:solidFill>
            </a:rPr>
            <a:t>Sausage with soda is the second most import rule that can be formed.</a:t>
          </a:r>
          <a:endParaRPr lang="en-US" sz="1400" b="1" kern="1200" dirty="0">
            <a:solidFill>
              <a:schemeClr val="bg1">
                <a:lumMod val="75000"/>
                <a:lumOff val="25000"/>
              </a:schemeClr>
            </a:solidFill>
          </a:endParaRPr>
        </a:p>
      </dsp:txBody>
      <dsp:txXfrm>
        <a:off x="27156" y="4583602"/>
        <a:ext cx="4638025" cy="50198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50DF2-E9F7-4E65-9299-57DD24097508}">
      <dsp:nvSpPr>
        <dsp:cNvPr id="0" name=""/>
        <dsp:cNvSpPr/>
      </dsp:nvSpPr>
      <dsp:spPr>
        <a:xfrm>
          <a:off x="0" y="84995"/>
          <a:ext cx="11423176" cy="715052"/>
        </a:xfrm>
        <a:prstGeom prst="roundRect">
          <a:avLst/>
        </a:prstGeom>
        <a:gradFill rotWithShape="0">
          <a:gsLst>
            <a:gs pos="0">
              <a:schemeClr val="accent2">
                <a:hueOff val="0"/>
                <a:satOff val="0"/>
                <a:lumOff val="0"/>
                <a:alphaOff val="0"/>
                <a:tint val="64000"/>
                <a:lumMod val="118000"/>
              </a:schemeClr>
            </a:gs>
            <a:gs pos="100000">
              <a:schemeClr val="accent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Analysis was aimed to see what makes people buy milk (what products to be exact). </a:t>
          </a:r>
        </a:p>
      </dsp:txBody>
      <dsp:txXfrm>
        <a:off x="34906" y="119901"/>
        <a:ext cx="11353364" cy="645240"/>
      </dsp:txXfrm>
    </dsp:sp>
    <dsp:sp modelId="{F5DF0C81-85DA-4AEF-90A7-354AD2DCB71C}">
      <dsp:nvSpPr>
        <dsp:cNvPr id="0" name=""/>
        <dsp:cNvSpPr/>
      </dsp:nvSpPr>
      <dsp:spPr>
        <a:xfrm>
          <a:off x="0" y="851887"/>
          <a:ext cx="11423176" cy="715052"/>
        </a:xfrm>
        <a:prstGeom prst="roundRect">
          <a:avLst/>
        </a:prstGeom>
        <a:gradFill rotWithShape="0">
          <a:gsLst>
            <a:gs pos="0">
              <a:schemeClr val="accent3">
                <a:hueOff val="0"/>
                <a:satOff val="0"/>
                <a:lumOff val="0"/>
                <a:alphaOff val="0"/>
                <a:tint val="64000"/>
                <a:lumMod val="118000"/>
              </a:schemeClr>
            </a:gs>
            <a:gs pos="100000">
              <a:schemeClr val="accent3">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To </a:t>
          </a:r>
          <a:r>
            <a:rPr lang="en-US" sz="1800" kern="1200" dirty="0"/>
            <a:t>do se we should choose subset of rules that has whole milk (or soda) in right hand side of a rule. </a:t>
          </a:r>
        </a:p>
      </dsp:txBody>
      <dsp:txXfrm>
        <a:off x="34906" y="886793"/>
        <a:ext cx="11353364" cy="645240"/>
      </dsp:txXfrm>
    </dsp:sp>
    <dsp:sp modelId="{6111D789-5000-4E33-8527-D1901553DF64}">
      <dsp:nvSpPr>
        <dsp:cNvPr id="0" name=""/>
        <dsp:cNvSpPr/>
      </dsp:nvSpPr>
      <dsp:spPr>
        <a:xfrm>
          <a:off x="0" y="1618780"/>
          <a:ext cx="11423176" cy="715052"/>
        </a:xfrm>
        <a:prstGeom prst="roundRect">
          <a:avLst/>
        </a:prstGeom>
        <a:gradFill rotWithShape="0">
          <a:gsLst>
            <a:gs pos="0">
              <a:schemeClr val="accent4">
                <a:hueOff val="0"/>
                <a:satOff val="0"/>
                <a:lumOff val="0"/>
                <a:alphaOff val="0"/>
                <a:tint val="64000"/>
                <a:lumMod val="118000"/>
              </a:schemeClr>
            </a:gs>
            <a:gs pos="100000">
              <a:schemeClr val="accent4">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It </a:t>
          </a:r>
          <a:r>
            <a:rPr lang="en-US" sz="1800" kern="1200" dirty="0"/>
            <a:t>turns out that most popular baskets are curd, yoghurt or fruits and vegetables. </a:t>
          </a:r>
        </a:p>
      </dsp:txBody>
      <dsp:txXfrm>
        <a:off x="34906" y="1653686"/>
        <a:ext cx="11353364" cy="645240"/>
      </dsp:txXfrm>
    </dsp:sp>
    <dsp:sp modelId="{FFA408D8-BEBC-40C6-B86E-523F335886B5}">
      <dsp:nvSpPr>
        <dsp:cNvPr id="0" name=""/>
        <dsp:cNvSpPr/>
      </dsp:nvSpPr>
      <dsp:spPr>
        <a:xfrm>
          <a:off x="0" y="2385673"/>
          <a:ext cx="11423176" cy="715052"/>
        </a:xfrm>
        <a:prstGeom prst="roundRect">
          <a:avLst/>
        </a:prstGeom>
        <a:gradFill rotWithShape="0">
          <a:gsLst>
            <a:gs pos="0">
              <a:schemeClr val="accent5">
                <a:hueOff val="0"/>
                <a:satOff val="0"/>
                <a:lumOff val="0"/>
                <a:alphaOff val="0"/>
                <a:tint val="64000"/>
                <a:lumMod val="118000"/>
              </a:schemeClr>
            </a:gs>
            <a:gs pos="100000">
              <a:schemeClr val="accent5">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Seems </a:t>
          </a:r>
          <a:r>
            <a:rPr lang="en-US" sz="1800" kern="1200" dirty="0"/>
            <a:t>like the most popular one-week ahead groceries we do. </a:t>
          </a:r>
        </a:p>
      </dsp:txBody>
      <dsp:txXfrm>
        <a:off x="34906" y="2420579"/>
        <a:ext cx="11353364" cy="645240"/>
      </dsp:txXfrm>
    </dsp:sp>
    <dsp:sp modelId="{295CCC18-E461-4698-87E2-0CC986E6FBBE}">
      <dsp:nvSpPr>
        <dsp:cNvPr id="0" name=""/>
        <dsp:cNvSpPr/>
      </dsp:nvSpPr>
      <dsp:spPr>
        <a:xfrm>
          <a:off x="0" y="3152566"/>
          <a:ext cx="11423176" cy="715052"/>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On </a:t>
          </a:r>
          <a:r>
            <a:rPr lang="en-US" sz="1800" kern="1200" dirty="0"/>
            <a:t>the other hand it seems that soda is mostly bought with either sweets (chocolate) or with beverages/meat. </a:t>
          </a:r>
        </a:p>
      </dsp:txBody>
      <dsp:txXfrm>
        <a:off x="34906" y="3187472"/>
        <a:ext cx="11353364" cy="645240"/>
      </dsp:txXfrm>
    </dsp:sp>
    <dsp:sp modelId="{10D4ACA2-8422-419B-99DB-F290D4390367}">
      <dsp:nvSpPr>
        <dsp:cNvPr id="0" name=""/>
        <dsp:cNvSpPr/>
      </dsp:nvSpPr>
      <dsp:spPr>
        <a:xfrm>
          <a:off x="0" y="3919459"/>
          <a:ext cx="11423176" cy="715052"/>
        </a:xfrm>
        <a:prstGeom prst="roundRect">
          <a:avLst/>
        </a:prstGeom>
        <a:gradFill rotWithShape="0">
          <a:gsLst>
            <a:gs pos="0">
              <a:schemeClr val="accent2">
                <a:hueOff val="0"/>
                <a:satOff val="0"/>
                <a:lumOff val="0"/>
                <a:alphaOff val="0"/>
                <a:tint val="64000"/>
                <a:lumMod val="118000"/>
              </a:schemeClr>
            </a:gs>
            <a:gs pos="100000">
              <a:schemeClr val="accent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 </a:t>
          </a:r>
          <a:r>
            <a:rPr lang="en-US" sz="1800" kern="1200" dirty="0"/>
            <a:t>Most of the rules are significant (Fisher’s exact test) apart from some of the least confident rules of milk buying. </a:t>
          </a:r>
        </a:p>
      </dsp:txBody>
      <dsp:txXfrm>
        <a:off x="34906" y="3954365"/>
        <a:ext cx="11353364" cy="645240"/>
      </dsp:txXfrm>
    </dsp:sp>
    <dsp:sp modelId="{CFE1ECE1-1237-4CE3-9F1E-DC16040ADEAB}">
      <dsp:nvSpPr>
        <dsp:cNvPr id="0" name=""/>
        <dsp:cNvSpPr/>
      </dsp:nvSpPr>
      <dsp:spPr>
        <a:xfrm>
          <a:off x="0" y="4686352"/>
          <a:ext cx="11423176" cy="715052"/>
        </a:xfrm>
        <a:prstGeom prst="roundRect">
          <a:avLst/>
        </a:prstGeom>
        <a:gradFill rotWithShape="0">
          <a:gsLst>
            <a:gs pos="0">
              <a:schemeClr val="accent3">
                <a:hueOff val="0"/>
                <a:satOff val="0"/>
                <a:lumOff val="0"/>
                <a:alphaOff val="0"/>
                <a:tint val="64000"/>
                <a:lumMod val="118000"/>
              </a:schemeClr>
            </a:gs>
            <a:gs pos="100000">
              <a:schemeClr val="accent3">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We </a:t>
          </a:r>
          <a:r>
            <a:rPr lang="en-US" sz="1800" kern="1200" dirty="0"/>
            <a:t>can also see on the scatter plot of rules for milk that the higher the confidence the higher lift, which was not observed before. It also occurs on Coke rules plot, but is not that visible.</a:t>
          </a:r>
        </a:p>
      </dsp:txBody>
      <dsp:txXfrm>
        <a:off x="34906" y="4721258"/>
        <a:ext cx="11353364" cy="64524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A9603-F441-4DE7-A59E-AD39EC086D6B}">
      <dsp:nvSpPr>
        <dsp:cNvPr id="0" name=""/>
        <dsp:cNvSpPr/>
      </dsp:nvSpPr>
      <dsp:spPr>
        <a:xfrm>
          <a:off x="0" y="197655"/>
          <a:ext cx="3413974" cy="1249524"/>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solidFill>
                <a:schemeClr val="bg1">
                  <a:lumMod val="75000"/>
                  <a:lumOff val="25000"/>
                </a:schemeClr>
              </a:solidFill>
            </a:rPr>
            <a:t>Below analyses depend on choosing one product and checking which products it implies or by which products it is implied.</a:t>
          </a:r>
          <a:endParaRPr lang="en-US" sz="1400" b="1" kern="1200" dirty="0">
            <a:solidFill>
              <a:schemeClr val="bg1">
                <a:lumMod val="75000"/>
                <a:lumOff val="25000"/>
              </a:schemeClr>
            </a:solidFill>
          </a:endParaRPr>
        </a:p>
      </dsp:txBody>
      <dsp:txXfrm>
        <a:off x="60997" y="258652"/>
        <a:ext cx="3291980" cy="1127530"/>
      </dsp:txXfrm>
    </dsp:sp>
    <dsp:sp modelId="{22258A30-EC36-459F-A3F5-6FA8BF132543}">
      <dsp:nvSpPr>
        <dsp:cNvPr id="0" name=""/>
        <dsp:cNvSpPr/>
      </dsp:nvSpPr>
      <dsp:spPr>
        <a:xfrm>
          <a:off x="0" y="1523994"/>
          <a:ext cx="3413974" cy="1943455"/>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solidFill>
                <a:schemeClr val="bg1">
                  <a:lumMod val="75000"/>
                  <a:lumOff val="25000"/>
                </a:schemeClr>
              </a:solidFill>
            </a:rPr>
            <a:t>left hand side we have meat and we can see that if a customer buys beef  or chicken we are 3.04 times  2.32 times confident respectively that he will buy root vegetables. We can draw such similar inferences such as that on the l.h.s. customer always buys meat as an item.</a:t>
          </a:r>
          <a:endParaRPr lang="en-US" sz="1400" b="1" kern="1200" dirty="0">
            <a:solidFill>
              <a:schemeClr val="bg1">
                <a:lumMod val="75000"/>
                <a:lumOff val="25000"/>
              </a:schemeClr>
            </a:solidFill>
          </a:endParaRPr>
        </a:p>
      </dsp:txBody>
      <dsp:txXfrm>
        <a:off x="94872" y="1618866"/>
        <a:ext cx="3224230" cy="1753711"/>
      </dsp:txXfrm>
    </dsp:sp>
    <dsp:sp modelId="{05D4B5C0-7EBE-4000-A289-414643BC9EE2}">
      <dsp:nvSpPr>
        <dsp:cNvPr id="0" name=""/>
        <dsp:cNvSpPr/>
      </dsp:nvSpPr>
      <dsp:spPr>
        <a:xfrm>
          <a:off x="0" y="3523127"/>
          <a:ext cx="3413974" cy="1572921"/>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1" kern="1200" dirty="0" smtClean="0">
              <a:solidFill>
                <a:schemeClr val="bg1">
                  <a:lumMod val="75000"/>
                  <a:lumOff val="25000"/>
                </a:schemeClr>
              </a:solidFill>
            </a:rPr>
            <a:t>The figure shown  adjacent shows the top five lift  given the condition that if a customer buy meat on the l.h.s we are confident that customer will then buy items as shown on R.H.S.</a:t>
          </a:r>
          <a:endParaRPr lang="en-US" sz="1400" b="1" kern="1200" dirty="0">
            <a:solidFill>
              <a:schemeClr val="bg1">
                <a:lumMod val="75000"/>
                <a:lumOff val="25000"/>
              </a:schemeClr>
            </a:solidFill>
          </a:endParaRPr>
        </a:p>
      </dsp:txBody>
      <dsp:txXfrm>
        <a:off x="76784" y="3599911"/>
        <a:ext cx="3260406" cy="141935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A9603-F441-4DE7-A59E-AD39EC086D6B}">
      <dsp:nvSpPr>
        <dsp:cNvPr id="0" name=""/>
        <dsp:cNvSpPr/>
      </dsp:nvSpPr>
      <dsp:spPr>
        <a:xfrm>
          <a:off x="0" y="0"/>
          <a:ext cx="4692337" cy="1029181"/>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bg1">
                  <a:lumMod val="75000"/>
                  <a:lumOff val="25000"/>
                </a:schemeClr>
              </a:solidFill>
            </a:rPr>
            <a:t>we can plot the rules in support and confidence axes and colour them with lift values. </a:t>
          </a:r>
          <a:endParaRPr lang="en-US" sz="1600" b="1" kern="1200" dirty="0">
            <a:solidFill>
              <a:schemeClr val="bg1">
                <a:lumMod val="75000"/>
                <a:lumOff val="25000"/>
              </a:schemeClr>
            </a:solidFill>
          </a:endParaRPr>
        </a:p>
      </dsp:txBody>
      <dsp:txXfrm>
        <a:off x="50240" y="50240"/>
        <a:ext cx="4591857" cy="928701"/>
      </dsp:txXfrm>
    </dsp:sp>
    <dsp:sp modelId="{22258A30-EC36-459F-A3F5-6FA8BF132543}">
      <dsp:nvSpPr>
        <dsp:cNvPr id="0" name=""/>
        <dsp:cNvSpPr/>
      </dsp:nvSpPr>
      <dsp:spPr>
        <a:xfrm>
          <a:off x="0" y="1210254"/>
          <a:ext cx="4692337" cy="2279105"/>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bg1">
                  <a:lumMod val="75000"/>
                  <a:lumOff val="25000"/>
                </a:schemeClr>
              </a:solidFill>
            </a:rPr>
            <a:t>Many of the rules have small values of support i.e. around 0.01, but confidence varies from 0.45  up to 0.25 for many of the rules. Here we have framed subset of the rules under the condition that if customer buys meat then we are confident that  customer will buy certain item set as listed in summary(meat. Rules). </a:t>
          </a:r>
          <a:endParaRPr lang="en-US" sz="1600" b="1" kern="1200" dirty="0">
            <a:solidFill>
              <a:schemeClr val="bg1">
                <a:lumMod val="75000"/>
                <a:lumOff val="25000"/>
              </a:schemeClr>
            </a:solidFill>
          </a:endParaRPr>
        </a:p>
      </dsp:txBody>
      <dsp:txXfrm>
        <a:off x="111257" y="1321511"/>
        <a:ext cx="4469823" cy="2056591"/>
      </dsp:txXfrm>
    </dsp:sp>
    <dsp:sp modelId="{05D4B5C0-7EBE-4000-A289-414643BC9EE2}">
      <dsp:nvSpPr>
        <dsp:cNvPr id="0" name=""/>
        <dsp:cNvSpPr/>
      </dsp:nvSpPr>
      <dsp:spPr>
        <a:xfrm>
          <a:off x="0" y="3629633"/>
          <a:ext cx="4692337" cy="1485291"/>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bg1">
                  <a:lumMod val="75000"/>
                  <a:lumOff val="25000"/>
                </a:schemeClr>
              </a:solidFill>
            </a:rPr>
            <a:t>The reddier the point meaning higher is the lift and so then more likely is the rule to happen. </a:t>
          </a:r>
          <a:endParaRPr lang="en-US" sz="1600" b="1" kern="1200" dirty="0">
            <a:solidFill>
              <a:schemeClr val="bg1">
                <a:lumMod val="75000"/>
                <a:lumOff val="25000"/>
              </a:schemeClr>
            </a:solidFill>
          </a:endParaRPr>
        </a:p>
      </dsp:txBody>
      <dsp:txXfrm>
        <a:off x="72506" y="3702139"/>
        <a:ext cx="4547325" cy="134027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A9603-F441-4DE7-A59E-AD39EC086D6B}">
      <dsp:nvSpPr>
        <dsp:cNvPr id="0" name=""/>
        <dsp:cNvSpPr/>
      </dsp:nvSpPr>
      <dsp:spPr>
        <a:xfrm>
          <a:off x="0" y="0"/>
          <a:ext cx="4692337" cy="911365"/>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smtClean="0">
              <a:solidFill>
                <a:schemeClr val="bg1">
                  <a:lumMod val="75000"/>
                  <a:lumOff val="25000"/>
                </a:schemeClr>
              </a:solidFill>
            </a:rPr>
            <a:t>The reddier the circle the more probable is the client to buy two of those items than any other items.</a:t>
          </a:r>
          <a:endParaRPr lang="en-US" sz="1500" b="1" kern="1200" dirty="0">
            <a:solidFill>
              <a:schemeClr val="bg1">
                <a:lumMod val="75000"/>
                <a:lumOff val="25000"/>
              </a:schemeClr>
            </a:solidFill>
          </a:endParaRPr>
        </a:p>
      </dsp:txBody>
      <dsp:txXfrm>
        <a:off x="44489" y="44489"/>
        <a:ext cx="4603359" cy="822387"/>
      </dsp:txXfrm>
    </dsp:sp>
    <dsp:sp modelId="{22258A30-EC36-459F-A3F5-6FA8BF132543}">
      <dsp:nvSpPr>
        <dsp:cNvPr id="0" name=""/>
        <dsp:cNvSpPr/>
      </dsp:nvSpPr>
      <dsp:spPr>
        <a:xfrm>
          <a:off x="0" y="1024393"/>
          <a:ext cx="4692337" cy="751627"/>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smtClean="0">
              <a:solidFill>
                <a:schemeClr val="bg1">
                  <a:lumMod val="75000"/>
                  <a:lumOff val="25000"/>
                </a:schemeClr>
              </a:solidFill>
            </a:rPr>
            <a:t>The bigger the circle the more probable is the client  to buy two of those items. </a:t>
          </a:r>
          <a:endParaRPr lang="en-US" sz="1500" b="1" kern="1200" dirty="0">
            <a:solidFill>
              <a:schemeClr val="bg1">
                <a:lumMod val="75000"/>
                <a:lumOff val="25000"/>
              </a:schemeClr>
            </a:solidFill>
          </a:endParaRPr>
        </a:p>
      </dsp:txBody>
      <dsp:txXfrm>
        <a:off x="36691" y="1061084"/>
        <a:ext cx="4618955" cy="678245"/>
      </dsp:txXfrm>
    </dsp:sp>
    <dsp:sp modelId="{05D4B5C0-7EBE-4000-A289-414643BC9EE2}">
      <dsp:nvSpPr>
        <dsp:cNvPr id="0" name=""/>
        <dsp:cNvSpPr/>
      </dsp:nvSpPr>
      <dsp:spPr>
        <a:xfrm>
          <a:off x="0" y="1824322"/>
          <a:ext cx="4692337" cy="816763"/>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smtClean="0">
              <a:solidFill>
                <a:schemeClr val="bg1">
                  <a:lumMod val="75000"/>
                  <a:lumOff val="25000"/>
                </a:schemeClr>
              </a:solidFill>
            </a:rPr>
            <a:t>Moreover the arrow points to the direction of a possible basket rule.</a:t>
          </a:r>
          <a:endParaRPr lang="en-US" sz="1500" b="1" kern="1200" dirty="0">
            <a:solidFill>
              <a:schemeClr val="bg1">
                <a:lumMod val="75000"/>
                <a:lumOff val="25000"/>
              </a:schemeClr>
            </a:solidFill>
          </a:endParaRPr>
        </a:p>
      </dsp:txBody>
      <dsp:txXfrm>
        <a:off x="39871" y="1864193"/>
        <a:ext cx="4612595" cy="737021"/>
      </dsp:txXfrm>
    </dsp:sp>
    <dsp:sp modelId="{3D9523B6-6BDF-4E31-BA36-7A0CF094C477}">
      <dsp:nvSpPr>
        <dsp:cNvPr id="0" name=""/>
        <dsp:cNvSpPr/>
      </dsp:nvSpPr>
      <dsp:spPr>
        <a:xfrm>
          <a:off x="0" y="2695118"/>
          <a:ext cx="4692337" cy="952448"/>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smtClean="0">
              <a:solidFill>
                <a:schemeClr val="bg1">
                  <a:lumMod val="75000"/>
                  <a:lumOff val="25000"/>
                </a:schemeClr>
              </a:solidFill>
            </a:rPr>
            <a:t>Sausage, rolls/buns, soda are the mostly supported additional product for beef and chicken.  </a:t>
          </a:r>
          <a:endParaRPr lang="en-US" sz="1500" b="1" kern="1200" dirty="0">
            <a:solidFill>
              <a:schemeClr val="bg1">
                <a:lumMod val="75000"/>
                <a:lumOff val="25000"/>
              </a:schemeClr>
            </a:solidFill>
          </a:endParaRPr>
        </a:p>
      </dsp:txBody>
      <dsp:txXfrm>
        <a:off x="46495" y="2741613"/>
        <a:ext cx="4599347" cy="859458"/>
      </dsp:txXfrm>
    </dsp:sp>
    <dsp:sp modelId="{61143AF3-694C-4380-94EF-6F8B386E7859}">
      <dsp:nvSpPr>
        <dsp:cNvPr id="0" name=""/>
        <dsp:cNvSpPr/>
      </dsp:nvSpPr>
      <dsp:spPr>
        <a:xfrm>
          <a:off x="0" y="3708046"/>
          <a:ext cx="4692337" cy="1372956"/>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smtClean="0">
              <a:solidFill>
                <a:schemeClr val="bg1">
                  <a:lumMod val="75000"/>
                  <a:lumOff val="25000"/>
                </a:schemeClr>
              </a:solidFill>
            </a:rPr>
            <a:t>Root vegetable is the one with the highest lift values.however,the support for it is comparatively smaller. Other vegetables also seems to be there in contention though it is not as strong as root vegetables.</a:t>
          </a:r>
          <a:endParaRPr lang="en-US" sz="1500" b="1" kern="1200" dirty="0">
            <a:solidFill>
              <a:schemeClr val="bg1">
                <a:lumMod val="75000"/>
                <a:lumOff val="25000"/>
              </a:schemeClr>
            </a:solidFill>
          </a:endParaRPr>
        </a:p>
      </dsp:txBody>
      <dsp:txXfrm>
        <a:off x="67022" y="3775068"/>
        <a:ext cx="4558293" cy="123891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B4A24-7034-40E0-806E-A4142C35D947}">
      <dsp:nvSpPr>
        <dsp:cNvPr id="0" name=""/>
        <dsp:cNvSpPr/>
      </dsp:nvSpPr>
      <dsp:spPr>
        <a:xfrm>
          <a:off x="0" y="85860"/>
          <a:ext cx="11423176" cy="835379"/>
        </a:xfrm>
        <a:prstGeom prst="roundRect">
          <a:avLst/>
        </a:prstGeom>
        <a:gradFill rotWithShape="0">
          <a:gsLst>
            <a:gs pos="0">
              <a:schemeClr val="accent2">
                <a:hueOff val="0"/>
                <a:satOff val="0"/>
                <a:lumOff val="0"/>
                <a:alphaOff val="0"/>
                <a:tint val="64000"/>
                <a:lumMod val="118000"/>
              </a:schemeClr>
            </a:gs>
            <a:gs pos="100000">
              <a:schemeClr val="accent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a:t>In case of meat, we search whether meats like: beef, chicken (poultry) or sausage show up in the left hand sides of rules. </a:t>
          </a:r>
        </a:p>
      </dsp:txBody>
      <dsp:txXfrm>
        <a:off x="40780" y="126640"/>
        <a:ext cx="11341616" cy="753819"/>
      </dsp:txXfrm>
    </dsp:sp>
    <dsp:sp modelId="{037A19AE-72A1-4C8F-9EBB-FBAA101BF1CF}">
      <dsp:nvSpPr>
        <dsp:cNvPr id="0" name=""/>
        <dsp:cNvSpPr/>
      </dsp:nvSpPr>
      <dsp:spPr>
        <a:xfrm>
          <a:off x="0" y="981720"/>
          <a:ext cx="11423176" cy="835379"/>
        </a:xfrm>
        <a:prstGeom prst="roundRect">
          <a:avLst/>
        </a:prstGeom>
        <a:gradFill rotWithShape="0">
          <a:gsLst>
            <a:gs pos="0">
              <a:schemeClr val="accent3">
                <a:hueOff val="0"/>
                <a:satOff val="0"/>
                <a:lumOff val="0"/>
                <a:alphaOff val="0"/>
                <a:tint val="64000"/>
                <a:lumMod val="118000"/>
              </a:schemeClr>
            </a:gs>
            <a:gs pos="100000">
              <a:schemeClr val="accent3">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Let’s </a:t>
          </a:r>
          <a:r>
            <a:rPr lang="en-US" sz="2100" kern="1200" dirty="0"/>
            <a:t>see what people buy after they have put meat (sausage or beef) to the basket. </a:t>
          </a:r>
        </a:p>
      </dsp:txBody>
      <dsp:txXfrm>
        <a:off x="40780" y="1022500"/>
        <a:ext cx="11341616" cy="753819"/>
      </dsp:txXfrm>
    </dsp:sp>
    <dsp:sp modelId="{4EA27B52-D4BE-48C1-B082-21DE089ADBF2}">
      <dsp:nvSpPr>
        <dsp:cNvPr id="0" name=""/>
        <dsp:cNvSpPr/>
      </dsp:nvSpPr>
      <dsp:spPr>
        <a:xfrm>
          <a:off x="0" y="1877580"/>
          <a:ext cx="11423176" cy="835379"/>
        </a:xfrm>
        <a:prstGeom prst="roundRect">
          <a:avLst/>
        </a:prstGeom>
        <a:gradFill rotWithShape="0">
          <a:gsLst>
            <a:gs pos="0">
              <a:schemeClr val="accent4">
                <a:hueOff val="0"/>
                <a:satOff val="0"/>
                <a:lumOff val="0"/>
                <a:alphaOff val="0"/>
                <a:tint val="64000"/>
                <a:lumMod val="118000"/>
              </a:schemeClr>
            </a:gs>
            <a:gs pos="100000">
              <a:schemeClr val="accent4">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It </a:t>
          </a:r>
          <a:r>
            <a:rPr lang="en-US" sz="2100" kern="1200" dirty="0"/>
            <a:t>turns out that the most popular option associated with meat is milk! </a:t>
          </a:r>
        </a:p>
      </dsp:txBody>
      <dsp:txXfrm>
        <a:off x="40780" y="1918360"/>
        <a:ext cx="11341616" cy="753819"/>
      </dsp:txXfrm>
    </dsp:sp>
    <dsp:sp modelId="{2E91780F-C578-4C92-8E66-DEB77A0E9EE8}">
      <dsp:nvSpPr>
        <dsp:cNvPr id="0" name=""/>
        <dsp:cNvSpPr/>
      </dsp:nvSpPr>
      <dsp:spPr>
        <a:xfrm>
          <a:off x="0" y="2773440"/>
          <a:ext cx="11423176" cy="835379"/>
        </a:xfrm>
        <a:prstGeom prst="roundRect">
          <a:avLst/>
        </a:prstGeom>
        <a:gradFill rotWithShape="0">
          <a:gsLst>
            <a:gs pos="0">
              <a:schemeClr val="accent5">
                <a:hueOff val="0"/>
                <a:satOff val="0"/>
                <a:lumOff val="0"/>
                <a:alphaOff val="0"/>
                <a:tint val="64000"/>
                <a:lumMod val="118000"/>
              </a:schemeClr>
            </a:gs>
            <a:gs pos="100000">
              <a:schemeClr val="accent5">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It </a:t>
          </a:r>
          <a:r>
            <a:rPr lang="en-US" sz="2100" kern="1200" dirty="0"/>
            <a:t>is a little bit confusing, because only in lift column we see how popular option is. </a:t>
          </a:r>
        </a:p>
      </dsp:txBody>
      <dsp:txXfrm>
        <a:off x="40780" y="2814220"/>
        <a:ext cx="11341616" cy="753819"/>
      </dsp:txXfrm>
    </dsp:sp>
    <dsp:sp modelId="{3CAAD65D-A3A0-419B-B2E5-D1C197DFC79E}">
      <dsp:nvSpPr>
        <dsp:cNvPr id="0" name=""/>
        <dsp:cNvSpPr/>
      </dsp:nvSpPr>
      <dsp:spPr>
        <a:xfrm>
          <a:off x="0" y="3669300"/>
          <a:ext cx="11423176" cy="835379"/>
        </a:xfrm>
        <a:prstGeom prst="roundRect">
          <a:avLst/>
        </a:prstGeom>
        <a:gradFill rotWithShape="0">
          <a:gsLst>
            <a:gs pos="0">
              <a:schemeClr val="accent6">
                <a:hueOff val="0"/>
                <a:satOff val="0"/>
                <a:lumOff val="0"/>
                <a:alphaOff val="0"/>
                <a:tint val="64000"/>
                <a:lumMod val="118000"/>
              </a:schemeClr>
            </a:gs>
            <a:gs pos="100000">
              <a:schemeClr val="accent6">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The </a:t>
          </a:r>
          <a:r>
            <a:rPr lang="en-US" sz="2100" kern="1200" dirty="0"/>
            <a:t>real winner here are root vegetables that are 3 times more likely to be put into the basket than other products. </a:t>
          </a:r>
        </a:p>
      </dsp:txBody>
      <dsp:txXfrm>
        <a:off x="40780" y="3710080"/>
        <a:ext cx="11341616" cy="753819"/>
      </dsp:txXfrm>
    </dsp:sp>
    <dsp:sp modelId="{2940714D-A040-48B6-9B34-25642976BDB5}">
      <dsp:nvSpPr>
        <dsp:cNvPr id="0" name=""/>
        <dsp:cNvSpPr/>
      </dsp:nvSpPr>
      <dsp:spPr>
        <a:xfrm>
          <a:off x="0" y="4565160"/>
          <a:ext cx="11423176" cy="835379"/>
        </a:xfrm>
        <a:prstGeom prst="roundRect">
          <a:avLst/>
        </a:prstGeom>
        <a:gradFill rotWithShape="0">
          <a:gsLst>
            <a:gs pos="0">
              <a:schemeClr val="accent2">
                <a:hueOff val="0"/>
                <a:satOff val="0"/>
                <a:lumOff val="0"/>
                <a:alphaOff val="0"/>
                <a:tint val="64000"/>
                <a:lumMod val="118000"/>
              </a:schemeClr>
            </a:gs>
            <a:gs pos="100000">
              <a:schemeClr val="accent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Rest </a:t>
          </a:r>
          <a:r>
            <a:rPr lang="en-US" sz="2100" kern="1200" dirty="0"/>
            <a:t>of the products are just regular grocery stuff.</a:t>
          </a:r>
        </a:p>
      </dsp:txBody>
      <dsp:txXfrm>
        <a:off x="40780" y="4605940"/>
        <a:ext cx="11341616" cy="75381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A9603-F441-4DE7-A59E-AD39EC086D6B}">
      <dsp:nvSpPr>
        <dsp:cNvPr id="0" name=""/>
        <dsp:cNvSpPr/>
      </dsp:nvSpPr>
      <dsp:spPr>
        <a:xfrm>
          <a:off x="0" y="0"/>
          <a:ext cx="3413974" cy="1190998"/>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b="1" kern="1200" dirty="0" smtClean="0">
              <a:solidFill>
                <a:schemeClr val="bg1">
                  <a:lumMod val="75000"/>
                  <a:lumOff val="25000"/>
                </a:schemeClr>
              </a:solidFill>
            </a:rPr>
            <a:t>Below analyses depend on choosing one product and checking which products it implies or by which products it is implied.</a:t>
          </a:r>
          <a:endParaRPr lang="en-US" sz="1300" b="1" kern="1200" dirty="0">
            <a:solidFill>
              <a:schemeClr val="bg1">
                <a:lumMod val="75000"/>
                <a:lumOff val="25000"/>
              </a:schemeClr>
            </a:solidFill>
          </a:endParaRPr>
        </a:p>
      </dsp:txBody>
      <dsp:txXfrm>
        <a:off x="58140" y="58140"/>
        <a:ext cx="3297694" cy="1074718"/>
      </dsp:txXfrm>
    </dsp:sp>
    <dsp:sp modelId="{22258A30-EC36-459F-A3F5-6FA8BF132543}">
      <dsp:nvSpPr>
        <dsp:cNvPr id="0" name=""/>
        <dsp:cNvSpPr/>
      </dsp:nvSpPr>
      <dsp:spPr>
        <a:xfrm>
          <a:off x="0" y="1242070"/>
          <a:ext cx="3413974" cy="1387516"/>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b="1" kern="1200" dirty="0" smtClean="0">
              <a:solidFill>
                <a:schemeClr val="bg1">
                  <a:lumMod val="75000"/>
                  <a:lumOff val="25000"/>
                </a:schemeClr>
              </a:solidFill>
            </a:rPr>
            <a:t>left hand side we have yoghurt and we can see that if a customer buys yoghurt in combination with some other item in L.H.S. We are  confident that he will buy item set as depicted in summary(yog.rules)</a:t>
          </a:r>
          <a:endParaRPr lang="en-US" sz="1300" b="1" kern="1200" dirty="0">
            <a:solidFill>
              <a:schemeClr val="bg1">
                <a:lumMod val="75000"/>
                <a:lumOff val="25000"/>
              </a:schemeClr>
            </a:solidFill>
          </a:endParaRPr>
        </a:p>
      </dsp:txBody>
      <dsp:txXfrm>
        <a:off x="67733" y="1309803"/>
        <a:ext cx="3278508" cy="1252050"/>
      </dsp:txXfrm>
    </dsp:sp>
    <dsp:sp modelId="{677E3B2B-597A-4C78-8A36-D8564F51FDDB}">
      <dsp:nvSpPr>
        <dsp:cNvPr id="0" name=""/>
        <dsp:cNvSpPr/>
      </dsp:nvSpPr>
      <dsp:spPr>
        <a:xfrm>
          <a:off x="0" y="2695691"/>
          <a:ext cx="3413974" cy="1194034"/>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b="1" kern="1200" dirty="0" smtClean="0">
              <a:solidFill>
                <a:schemeClr val="bg1">
                  <a:lumMod val="75000"/>
                  <a:lumOff val="25000"/>
                </a:schemeClr>
              </a:solidFill>
            </a:rPr>
            <a:t>The figure shown  adjacent shows the top five lift  given the condition that if a customer buy yoghurt on the l.h.s we are confident that customer will then buy items as shown on R.H.S.</a:t>
          </a:r>
          <a:endParaRPr lang="en-US" sz="1300" b="1" kern="1200" dirty="0">
            <a:solidFill>
              <a:schemeClr val="bg1">
                <a:lumMod val="75000"/>
                <a:lumOff val="25000"/>
              </a:schemeClr>
            </a:solidFill>
          </a:endParaRPr>
        </a:p>
      </dsp:txBody>
      <dsp:txXfrm>
        <a:off x="58288" y="2753979"/>
        <a:ext cx="3297398" cy="1077458"/>
      </dsp:txXfrm>
    </dsp:sp>
    <dsp:sp modelId="{FE7917D0-7726-4BF4-A6CE-75D5019B3BCA}">
      <dsp:nvSpPr>
        <dsp:cNvPr id="0" name=""/>
        <dsp:cNvSpPr/>
      </dsp:nvSpPr>
      <dsp:spPr>
        <a:xfrm>
          <a:off x="0" y="3912319"/>
          <a:ext cx="3413974" cy="1396641"/>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b="1" kern="1200" dirty="0" smtClean="0">
              <a:solidFill>
                <a:schemeClr val="bg1">
                  <a:lumMod val="75000"/>
                  <a:lumOff val="25000"/>
                </a:schemeClr>
              </a:solidFill>
            </a:rPr>
            <a:t>Most of the times someone buys yogurt he will also put milk or vegetables into his basket - with greater correlation to ‘other vegetables’. There is not much variation, nothing changes with the lowering confidence.</a:t>
          </a:r>
          <a:endParaRPr lang="en-US" sz="1300" b="1" kern="1200" dirty="0">
            <a:solidFill>
              <a:schemeClr val="bg1">
                <a:lumMod val="75000"/>
                <a:lumOff val="25000"/>
              </a:schemeClr>
            </a:solidFill>
          </a:endParaRPr>
        </a:p>
      </dsp:txBody>
      <dsp:txXfrm>
        <a:off x="68178" y="3980497"/>
        <a:ext cx="3277618" cy="126028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A9603-F441-4DE7-A59E-AD39EC086D6B}">
      <dsp:nvSpPr>
        <dsp:cNvPr id="0" name=""/>
        <dsp:cNvSpPr/>
      </dsp:nvSpPr>
      <dsp:spPr>
        <a:xfrm>
          <a:off x="0" y="0"/>
          <a:ext cx="4692337" cy="1033453"/>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bg1">
                  <a:lumMod val="75000"/>
                  <a:lumOff val="25000"/>
                </a:schemeClr>
              </a:solidFill>
            </a:rPr>
            <a:t>we can plot the rules in support and confidence axes and colour them with lift values. </a:t>
          </a:r>
          <a:endParaRPr lang="en-US" sz="1800" b="1" kern="1200" dirty="0">
            <a:solidFill>
              <a:schemeClr val="bg1">
                <a:lumMod val="75000"/>
                <a:lumOff val="25000"/>
              </a:schemeClr>
            </a:solidFill>
          </a:endParaRPr>
        </a:p>
      </dsp:txBody>
      <dsp:txXfrm>
        <a:off x="50449" y="50449"/>
        <a:ext cx="4591439" cy="932555"/>
      </dsp:txXfrm>
    </dsp:sp>
    <dsp:sp modelId="{83DB52A9-C041-47B1-9F83-B6ED6AA43E30}">
      <dsp:nvSpPr>
        <dsp:cNvPr id="0" name=""/>
        <dsp:cNvSpPr/>
      </dsp:nvSpPr>
      <dsp:spPr>
        <a:xfrm>
          <a:off x="0" y="1194826"/>
          <a:ext cx="4692337" cy="2746418"/>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bg1">
                  <a:lumMod val="75000"/>
                  <a:lumOff val="25000"/>
                </a:schemeClr>
              </a:solidFill>
            </a:rPr>
            <a:t>Many of the rules have small values of support i.e. around 0.01, but confidence varies from 0.6  up to 0.3 for many of the rules. Here we have framed subset of the rules under the condition that if customer buys yoghurt  then we are confident that  customer will buy certain item set as listed in summary(yog. Rules). </a:t>
          </a:r>
          <a:endParaRPr lang="en-US" sz="1800" b="1" kern="1200" dirty="0">
            <a:solidFill>
              <a:schemeClr val="bg1">
                <a:lumMod val="75000"/>
                <a:lumOff val="25000"/>
              </a:schemeClr>
            </a:solidFill>
          </a:endParaRPr>
        </a:p>
      </dsp:txBody>
      <dsp:txXfrm>
        <a:off x="134069" y="1328895"/>
        <a:ext cx="4424199" cy="2478280"/>
      </dsp:txXfrm>
    </dsp:sp>
    <dsp:sp modelId="{35A23B23-6675-487D-AB0C-24C1CA0F8004}">
      <dsp:nvSpPr>
        <dsp:cNvPr id="0" name=""/>
        <dsp:cNvSpPr/>
      </dsp:nvSpPr>
      <dsp:spPr>
        <a:xfrm>
          <a:off x="0" y="4051175"/>
          <a:ext cx="4692337" cy="1063749"/>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bg1">
                  <a:lumMod val="75000"/>
                  <a:lumOff val="25000"/>
                </a:schemeClr>
              </a:solidFill>
            </a:rPr>
            <a:t>The reddier the point meaning higher is the lift and so then more likely is the rule to happen. </a:t>
          </a:r>
          <a:endParaRPr lang="en-US" sz="1800" b="1" kern="1200" dirty="0">
            <a:solidFill>
              <a:schemeClr val="bg1">
                <a:lumMod val="75000"/>
                <a:lumOff val="25000"/>
              </a:schemeClr>
            </a:solidFill>
          </a:endParaRPr>
        </a:p>
      </dsp:txBody>
      <dsp:txXfrm>
        <a:off x="51928" y="4103103"/>
        <a:ext cx="4588481" cy="9598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6F820C-186D-4008-BDB8-005958BA800E}">
      <dsp:nvSpPr>
        <dsp:cNvPr id="0" name=""/>
        <dsp:cNvSpPr/>
      </dsp:nvSpPr>
      <dsp:spPr>
        <a:xfrm>
          <a:off x="0" y="13649"/>
          <a:ext cx="11423176" cy="5459100"/>
        </a:xfrm>
        <a:prstGeom prst="roundRect">
          <a:avLst/>
        </a:prstGeom>
        <a:blipFill rotWithShape="0">
          <a:blip xmlns:r="http://schemas.openxmlformats.org/officeDocument/2006/relationships" r:embed="rId1"/>
          <a:stretch>
            <a:fillRect/>
          </a:stretch>
        </a:blipFill>
        <a:ln w="9525" cap="rnd" cmpd="sng" algn="ctr">
          <a:solidFill>
            <a:schemeClr val="accent5"/>
          </a:solidFill>
          <a:prstDash val="solid"/>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endParaRPr lang="en-US" sz="6500" kern="1200" dirty="0"/>
        </a:p>
      </dsp:txBody>
      <dsp:txXfrm>
        <a:off x="266491" y="280140"/>
        <a:ext cx="10890194" cy="492611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A9603-F441-4DE7-A59E-AD39EC086D6B}">
      <dsp:nvSpPr>
        <dsp:cNvPr id="0" name=""/>
        <dsp:cNvSpPr/>
      </dsp:nvSpPr>
      <dsp:spPr>
        <a:xfrm>
          <a:off x="0" y="0"/>
          <a:ext cx="4692337" cy="2062431"/>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1" kern="1200" dirty="0" smtClean="0">
              <a:solidFill>
                <a:schemeClr val="bg1">
                  <a:lumMod val="75000"/>
                  <a:lumOff val="25000"/>
                </a:schemeClr>
              </a:solidFill>
            </a:rPr>
            <a:t>Whole milk ,other vegetables, are the mostly supported additional product for yoghurt.  </a:t>
          </a:r>
          <a:endParaRPr lang="en-US" sz="2600" b="1" kern="1200" dirty="0">
            <a:solidFill>
              <a:schemeClr val="bg1">
                <a:lumMod val="75000"/>
                <a:lumOff val="25000"/>
              </a:schemeClr>
            </a:solidFill>
          </a:endParaRPr>
        </a:p>
      </dsp:txBody>
      <dsp:txXfrm>
        <a:off x="100680" y="100680"/>
        <a:ext cx="4490977" cy="1861071"/>
      </dsp:txXfrm>
    </dsp:sp>
    <dsp:sp modelId="{22258A30-EC36-459F-A3F5-6FA8BF132543}">
      <dsp:nvSpPr>
        <dsp:cNvPr id="0" name=""/>
        <dsp:cNvSpPr/>
      </dsp:nvSpPr>
      <dsp:spPr>
        <a:xfrm>
          <a:off x="0" y="2382336"/>
          <a:ext cx="4692337" cy="2654682"/>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b="1" kern="1200" dirty="0" smtClean="0">
              <a:solidFill>
                <a:schemeClr val="bg1">
                  <a:lumMod val="75000"/>
                  <a:lumOff val="25000"/>
                </a:schemeClr>
              </a:solidFill>
            </a:rPr>
            <a:t>Tropical fruits and root vegetables also seem to be in contention though their support size is needed to improve.</a:t>
          </a:r>
          <a:endParaRPr lang="en-US" sz="2600" b="1" kern="1200" dirty="0">
            <a:solidFill>
              <a:schemeClr val="bg1">
                <a:lumMod val="75000"/>
                <a:lumOff val="25000"/>
              </a:schemeClr>
            </a:solidFill>
          </a:endParaRPr>
        </a:p>
      </dsp:txBody>
      <dsp:txXfrm>
        <a:off x="129591" y="2511927"/>
        <a:ext cx="4433155" cy="239550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AB4C4-D791-4FC7-9F33-C7C43A4C058E}">
      <dsp:nvSpPr>
        <dsp:cNvPr id="0" name=""/>
        <dsp:cNvSpPr/>
      </dsp:nvSpPr>
      <dsp:spPr>
        <a:xfrm>
          <a:off x="0" y="111513"/>
          <a:ext cx="4277669" cy="1636723"/>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smtClean="0">
              <a:solidFill>
                <a:schemeClr val="bg1"/>
              </a:solidFill>
            </a:rPr>
            <a:t>Jaccard Index: </a:t>
          </a:r>
          <a:r>
            <a:rPr lang="en-US" sz="1700" b="1" kern="1200" dirty="0">
              <a:solidFill>
                <a:schemeClr val="bg1"/>
              </a:solidFill>
            </a:rPr>
            <a:t>It is the representation of how much likely are two items to be bought together.</a:t>
          </a:r>
        </a:p>
      </dsp:txBody>
      <dsp:txXfrm>
        <a:off x="79898" y="191411"/>
        <a:ext cx="4117873" cy="1476927"/>
      </dsp:txXfrm>
    </dsp:sp>
    <dsp:sp modelId="{B1766284-D2A5-4EC1-8751-C14A59E8FD4D}">
      <dsp:nvSpPr>
        <dsp:cNvPr id="0" name=""/>
        <dsp:cNvSpPr/>
      </dsp:nvSpPr>
      <dsp:spPr>
        <a:xfrm>
          <a:off x="0" y="1802957"/>
          <a:ext cx="4277669" cy="1731362"/>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a:solidFill>
                <a:schemeClr val="bg1"/>
              </a:solidFill>
            </a:rPr>
            <a:t>Because I have picked such high minimal frequency we have not much items, but moreover Jaccard Index seems to have high values telling us that most of those products do not overlap</a:t>
          </a:r>
          <a:r>
            <a:rPr lang="en-US" sz="1700" b="1" kern="1200" dirty="0" smtClean="0">
              <a:solidFill>
                <a:schemeClr val="bg1"/>
              </a:solidFill>
            </a:rPr>
            <a:t>.</a:t>
          </a:r>
          <a:endParaRPr lang="en-US" sz="1700" b="1" kern="1200" dirty="0">
            <a:solidFill>
              <a:schemeClr val="bg1"/>
            </a:solidFill>
          </a:endParaRPr>
        </a:p>
      </dsp:txBody>
      <dsp:txXfrm>
        <a:off x="84518" y="1887475"/>
        <a:ext cx="4108633" cy="1562326"/>
      </dsp:txXfrm>
    </dsp:sp>
    <dsp:sp modelId="{1A1AA17F-DA68-4707-9A9B-0F91CDD58CD3}">
      <dsp:nvSpPr>
        <dsp:cNvPr id="0" name=""/>
        <dsp:cNvSpPr/>
      </dsp:nvSpPr>
      <dsp:spPr>
        <a:xfrm>
          <a:off x="0" y="3589040"/>
          <a:ext cx="4277669" cy="1618576"/>
        </a:xfrm>
        <a:prstGeom prst="roundRect">
          <a:avLst/>
        </a:prstGeom>
        <a:solidFill>
          <a:schemeClr val="accent4"/>
        </a:solidFill>
        <a:ln w="19050" cap="rnd"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smtClean="0">
              <a:solidFill>
                <a:schemeClr val="bg1"/>
              </a:solidFill>
            </a:rPr>
            <a:t> </a:t>
          </a:r>
          <a:r>
            <a:rPr lang="en-US" sz="1700" b="1" kern="1200" dirty="0">
              <a:solidFill>
                <a:schemeClr val="bg1"/>
              </a:solidFill>
            </a:rPr>
            <a:t>Such an array as presented above tells that the higher the values of Jaccard Index the more likely are two products to be in the same transaction. </a:t>
          </a:r>
        </a:p>
      </dsp:txBody>
      <dsp:txXfrm>
        <a:off x="79012" y="3668052"/>
        <a:ext cx="4119645" cy="1460552"/>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AB4C4-D791-4FC7-9F33-C7C43A4C058E}">
      <dsp:nvSpPr>
        <dsp:cNvPr id="0" name=""/>
        <dsp:cNvSpPr/>
      </dsp:nvSpPr>
      <dsp:spPr>
        <a:xfrm>
          <a:off x="0" y="0"/>
          <a:ext cx="4277669" cy="1027089"/>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smtClean="0">
              <a:solidFill>
                <a:schemeClr val="bg1"/>
              </a:solidFill>
            </a:rPr>
            <a:t>plot(meat.rules, method="grouped", measure="support", control=list(col=sequential_hcl(100)))</a:t>
          </a:r>
          <a:endParaRPr lang="en-US" sz="1700" b="1" kern="1200" dirty="0">
            <a:solidFill>
              <a:schemeClr val="bg1"/>
            </a:solidFill>
          </a:endParaRPr>
        </a:p>
      </dsp:txBody>
      <dsp:txXfrm>
        <a:off x="50138" y="50138"/>
        <a:ext cx="4177393" cy="926813"/>
      </dsp:txXfrm>
    </dsp:sp>
    <dsp:sp modelId="{C937AB46-5BAF-40C0-8D0E-10C46A76C8ED}">
      <dsp:nvSpPr>
        <dsp:cNvPr id="0" name=""/>
        <dsp:cNvSpPr/>
      </dsp:nvSpPr>
      <dsp:spPr>
        <a:xfrm>
          <a:off x="0" y="1224551"/>
          <a:ext cx="4277669" cy="1894693"/>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smtClean="0">
              <a:solidFill>
                <a:schemeClr val="bg1"/>
              </a:solidFill>
            </a:rPr>
            <a:t>can see that for  beef and root vegetables, the lift is quite high and support is also quite significant.</a:t>
          </a:r>
          <a:endParaRPr lang="en-US" sz="1700" b="1" kern="1200" dirty="0">
            <a:solidFill>
              <a:schemeClr val="bg1"/>
            </a:solidFill>
          </a:endParaRPr>
        </a:p>
      </dsp:txBody>
      <dsp:txXfrm>
        <a:off x="92491" y="1317042"/>
        <a:ext cx="4092687" cy="1709711"/>
      </dsp:txXfrm>
    </dsp:sp>
    <dsp:sp modelId="{E96DC79F-E1BC-4A57-9397-934B6321CF81}">
      <dsp:nvSpPr>
        <dsp:cNvPr id="0" name=""/>
        <dsp:cNvSpPr/>
      </dsp:nvSpPr>
      <dsp:spPr>
        <a:xfrm>
          <a:off x="0" y="3284112"/>
          <a:ext cx="4277669" cy="1770608"/>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smtClean="0">
              <a:solidFill>
                <a:schemeClr val="bg1"/>
              </a:solidFill>
            </a:rPr>
            <a:t>For sausage support is quite significant for root vegetables, other vegetables,rools bun, soda and whole milk. However lift is not that good.</a:t>
          </a:r>
          <a:endParaRPr lang="en-US" sz="1700" b="1" kern="1200" dirty="0">
            <a:solidFill>
              <a:schemeClr val="bg1"/>
            </a:solidFill>
          </a:endParaRPr>
        </a:p>
      </dsp:txBody>
      <dsp:txXfrm>
        <a:off x="86434" y="3370546"/>
        <a:ext cx="4104801" cy="159774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AB4C4-D791-4FC7-9F33-C7C43A4C058E}">
      <dsp:nvSpPr>
        <dsp:cNvPr id="0" name=""/>
        <dsp:cNvSpPr/>
      </dsp:nvSpPr>
      <dsp:spPr>
        <a:xfrm>
          <a:off x="0" y="6293"/>
          <a:ext cx="4277669" cy="1538423"/>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bg1"/>
              </a:solidFill>
            </a:rPr>
            <a:t> plot(meat.rules, method="paracoord", control=list(reorder=TRUE))</a:t>
          </a:r>
          <a:endParaRPr lang="en-US" sz="1800" b="1" kern="1200" dirty="0">
            <a:solidFill>
              <a:schemeClr val="bg1"/>
            </a:solidFill>
          </a:endParaRPr>
        </a:p>
      </dsp:txBody>
      <dsp:txXfrm>
        <a:off x="75100" y="81393"/>
        <a:ext cx="4127469" cy="1388223"/>
      </dsp:txXfrm>
    </dsp:sp>
    <dsp:sp modelId="{682DD8AF-A662-4D21-AA93-54AAE5B2D043}">
      <dsp:nvSpPr>
        <dsp:cNvPr id="0" name=""/>
        <dsp:cNvSpPr/>
      </dsp:nvSpPr>
      <dsp:spPr>
        <a:xfrm>
          <a:off x="0" y="1596556"/>
          <a:ext cx="4277669" cy="1832220"/>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bg1"/>
              </a:solidFill>
            </a:rPr>
            <a:t>We can even show dependencies with parallel coordinates plot. We can see that the mostly red arrow (each of them represents one rule) connects beef and root vegetables. </a:t>
          </a:r>
          <a:endParaRPr lang="en-US" sz="1800" b="1" kern="1200" dirty="0">
            <a:solidFill>
              <a:schemeClr val="bg1"/>
            </a:solidFill>
          </a:endParaRPr>
        </a:p>
      </dsp:txBody>
      <dsp:txXfrm>
        <a:off x="89442" y="1685998"/>
        <a:ext cx="4098785" cy="1653336"/>
      </dsp:txXfrm>
    </dsp:sp>
    <dsp:sp modelId="{A1CFAF1C-E724-4D0B-BD38-8BBC1158C7DA}">
      <dsp:nvSpPr>
        <dsp:cNvPr id="0" name=""/>
        <dsp:cNvSpPr/>
      </dsp:nvSpPr>
      <dsp:spPr>
        <a:xfrm>
          <a:off x="0" y="3480616"/>
          <a:ext cx="4277669" cy="1832220"/>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bg1"/>
              </a:solidFill>
            </a:rPr>
            <a:t>Moreover most of the arrows connect sausage on the first position, as previously stated.</a:t>
          </a:r>
        </a:p>
        <a:p>
          <a:pPr lvl="0" algn="l" defTabSz="800100">
            <a:lnSpc>
              <a:spcPct val="90000"/>
            </a:lnSpc>
            <a:spcBef>
              <a:spcPct val="0"/>
            </a:spcBef>
            <a:spcAft>
              <a:spcPct val="35000"/>
            </a:spcAft>
          </a:pPr>
          <a:endParaRPr lang="en-US" sz="1800" b="1" kern="1200" dirty="0">
            <a:solidFill>
              <a:schemeClr val="bg1"/>
            </a:solidFill>
          </a:endParaRPr>
        </a:p>
      </dsp:txBody>
      <dsp:txXfrm>
        <a:off x="89442" y="3570058"/>
        <a:ext cx="4098785" cy="1653336"/>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AB4C4-D791-4FC7-9F33-C7C43A4C058E}">
      <dsp:nvSpPr>
        <dsp:cNvPr id="0" name=""/>
        <dsp:cNvSpPr/>
      </dsp:nvSpPr>
      <dsp:spPr>
        <a:xfrm>
          <a:off x="0" y="7759"/>
          <a:ext cx="4277669" cy="2404891"/>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b="1" kern="1200" dirty="0" smtClean="0">
              <a:solidFill>
                <a:schemeClr val="bg1"/>
              </a:solidFill>
            </a:rPr>
            <a:t> plot(meat.rules, method="matrix", measure=c("support","confidence"), control=list(col=sequential_hcl(200)))</a:t>
          </a:r>
          <a:endParaRPr lang="en-US" sz="1200" b="1" kern="1200" dirty="0">
            <a:solidFill>
              <a:schemeClr val="bg1"/>
            </a:solidFill>
          </a:endParaRPr>
        </a:p>
      </dsp:txBody>
      <dsp:txXfrm>
        <a:off x="117397" y="125156"/>
        <a:ext cx="4042875" cy="2170097"/>
      </dsp:txXfrm>
    </dsp:sp>
    <dsp:sp modelId="{B2C8F5E8-CECC-4890-94EB-42D4C5BBB99C}">
      <dsp:nvSpPr>
        <dsp:cNvPr id="0" name=""/>
        <dsp:cNvSpPr/>
      </dsp:nvSpPr>
      <dsp:spPr>
        <a:xfrm>
          <a:off x="0" y="2447210"/>
          <a:ext cx="4277669" cy="2864160"/>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endParaRPr lang="en-US" sz="1200" b="1" kern="1200" dirty="0" smtClean="0">
            <a:solidFill>
              <a:schemeClr val="bg1"/>
            </a:solidFill>
          </a:endParaRPr>
        </a:p>
        <a:p>
          <a:pPr lvl="0" algn="l" defTabSz="533400">
            <a:lnSpc>
              <a:spcPct val="90000"/>
            </a:lnSpc>
            <a:spcBef>
              <a:spcPct val="0"/>
            </a:spcBef>
            <a:spcAft>
              <a:spcPct val="35000"/>
            </a:spcAft>
          </a:pPr>
          <a:r>
            <a:rPr lang="en-US" sz="1200" b="1" kern="1200" dirty="0" smtClean="0">
              <a:solidFill>
                <a:schemeClr val="bg1"/>
              </a:solidFill>
            </a:rPr>
            <a:t>Itemsets in Antecedent (LHS)</a:t>
          </a:r>
        </a:p>
        <a:p>
          <a:pPr lvl="0" algn="l" defTabSz="533400">
            <a:lnSpc>
              <a:spcPct val="90000"/>
            </a:lnSpc>
            <a:spcBef>
              <a:spcPct val="0"/>
            </a:spcBef>
            <a:spcAft>
              <a:spcPct val="35000"/>
            </a:spcAft>
          </a:pPr>
          <a:r>
            <a:rPr lang="en-US" sz="1200" b="1" kern="1200" dirty="0" smtClean="0">
              <a:solidFill>
                <a:schemeClr val="bg1"/>
              </a:solidFill>
            </a:rPr>
            <a:t>[1] "{beef,whole milk}"          "{sausage,soda}"             "{chicken}"                 </a:t>
          </a:r>
        </a:p>
        <a:p>
          <a:pPr lvl="0" algn="l" defTabSz="533400">
            <a:lnSpc>
              <a:spcPct val="90000"/>
            </a:lnSpc>
            <a:spcBef>
              <a:spcPct val="0"/>
            </a:spcBef>
            <a:spcAft>
              <a:spcPct val="35000"/>
            </a:spcAft>
          </a:pPr>
          <a:r>
            <a:rPr lang="en-US" sz="1200" b="1" kern="1200" dirty="0" smtClean="0">
              <a:solidFill>
                <a:schemeClr val="bg1"/>
              </a:solidFill>
            </a:rPr>
            <a:t>[4] "{beef}"                     "{beef,other vegetables}"    "{sausage,whole milk}"      </a:t>
          </a:r>
        </a:p>
        <a:p>
          <a:pPr lvl="0" algn="l" defTabSz="533400">
            <a:lnSpc>
              <a:spcPct val="90000"/>
            </a:lnSpc>
            <a:spcBef>
              <a:spcPct val="0"/>
            </a:spcBef>
            <a:spcAft>
              <a:spcPct val="35000"/>
            </a:spcAft>
          </a:pPr>
          <a:r>
            <a:rPr lang="en-US" sz="1200" b="1" kern="1200" dirty="0" smtClean="0">
              <a:solidFill>
                <a:schemeClr val="bg1"/>
              </a:solidFill>
            </a:rPr>
            <a:t>[7] "{sausage,rolls/buns}"       "{sausage}"                  "{sausage,other vegetables}"</a:t>
          </a:r>
        </a:p>
        <a:p>
          <a:pPr lvl="0" algn="l" defTabSz="533400">
            <a:lnSpc>
              <a:spcPct val="90000"/>
            </a:lnSpc>
            <a:spcBef>
              <a:spcPct val="0"/>
            </a:spcBef>
            <a:spcAft>
              <a:spcPct val="35000"/>
            </a:spcAft>
          </a:pPr>
          <a:r>
            <a:rPr lang="en-US" sz="1200" b="1" kern="1200" dirty="0" smtClean="0">
              <a:solidFill>
                <a:schemeClr val="bg1"/>
              </a:solidFill>
            </a:rPr>
            <a:t>Itemsets in Consequent (RHS)</a:t>
          </a:r>
        </a:p>
        <a:p>
          <a:pPr lvl="0" algn="l" defTabSz="533400">
            <a:lnSpc>
              <a:spcPct val="90000"/>
            </a:lnSpc>
            <a:spcBef>
              <a:spcPct val="0"/>
            </a:spcBef>
            <a:spcAft>
              <a:spcPct val="35000"/>
            </a:spcAft>
          </a:pPr>
          <a:r>
            <a:rPr lang="en-US" sz="1200" b="1" kern="1200" dirty="0" smtClean="0">
              <a:solidFill>
                <a:schemeClr val="bg1"/>
              </a:solidFill>
            </a:rPr>
            <a:t>[1] "{whole milk}"       "{soda}"             "{rolls/buns}"       "{other vegetables}"</a:t>
          </a:r>
        </a:p>
        <a:p>
          <a:pPr lvl="0" algn="l" defTabSz="533400">
            <a:lnSpc>
              <a:spcPct val="90000"/>
            </a:lnSpc>
            <a:spcBef>
              <a:spcPct val="0"/>
            </a:spcBef>
            <a:spcAft>
              <a:spcPct val="35000"/>
            </a:spcAft>
          </a:pPr>
          <a:r>
            <a:rPr lang="en-US" sz="1200" b="1" kern="1200" dirty="0" smtClean="0">
              <a:solidFill>
                <a:schemeClr val="bg1"/>
              </a:solidFill>
            </a:rPr>
            <a:t>[5] "{root vegetables}"</a:t>
          </a:r>
          <a:endParaRPr lang="en-US" sz="1200" b="1" kern="1200" dirty="0">
            <a:solidFill>
              <a:schemeClr val="bg1"/>
            </a:solidFill>
          </a:endParaRPr>
        </a:p>
      </dsp:txBody>
      <dsp:txXfrm>
        <a:off x="139817" y="2587027"/>
        <a:ext cx="3998035" cy="2584526"/>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0772C6-29C6-4F52-9A70-59287D171534}">
      <dsp:nvSpPr>
        <dsp:cNvPr id="0" name=""/>
        <dsp:cNvSpPr/>
      </dsp:nvSpPr>
      <dsp:spPr>
        <a:xfrm>
          <a:off x="0" y="0"/>
          <a:ext cx="4277669" cy="1157447"/>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b="1" kern="1200" dirty="0" smtClean="0">
              <a:solidFill>
                <a:schemeClr val="bg1"/>
              </a:solidFill>
            </a:rPr>
            <a:t>Let’s present the ruleset for meat but in a matrix form. Each of the matrix cells can have different blue shade depending on the lift value. </a:t>
          </a:r>
          <a:endParaRPr lang="en-US" sz="1300" b="1" kern="1200" dirty="0">
            <a:solidFill>
              <a:schemeClr val="bg1"/>
            </a:solidFill>
          </a:endParaRPr>
        </a:p>
      </dsp:txBody>
      <dsp:txXfrm>
        <a:off x="56502" y="56502"/>
        <a:ext cx="4164665" cy="1044443"/>
      </dsp:txXfrm>
    </dsp:sp>
    <dsp:sp modelId="{3591621D-CE1C-4E9B-8C37-104AFB2B90C0}">
      <dsp:nvSpPr>
        <dsp:cNvPr id="0" name=""/>
        <dsp:cNvSpPr/>
      </dsp:nvSpPr>
      <dsp:spPr>
        <a:xfrm>
          <a:off x="0" y="1127816"/>
          <a:ext cx="4277669" cy="1069433"/>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b="1" kern="1200" dirty="0" smtClean="0">
              <a:solidFill>
                <a:schemeClr val="bg1"/>
              </a:solidFill>
            </a:rPr>
            <a:t>Numbers on the axes are corresponding to the items listed before the matrix. </a:t>
          </a:r>
          <a:endParaRPr lang="en-US" sz="1300" b="1" kern="1200" dirty="0">
            <a:solidFill>
              <a:schemeClr val="bg1"/>
            </a:solidFill>
          </a:endParaRPr>
        </a:p>
      </dsp:txBody>
      <dsp:txXfrm>
        <a:off x="52205" y="1180021"/>
        <a:ext cx="4173259" cy="965023"/>
      </dsp:txXfrm>
    </dsp:sp>
    <dsp:sp modelId="{8A2667B7-830B-4D60-9964-EE32F5CBB0A4}">
      <dsp:nvSpPr>
        <dsp:cNvPr id="0" name=""/>
        <dsp:cNvSpPr/>
      </dsp:nvSpPr>
      <dsp:spPr>
        <a:xfrm>
          <a:off x="0" y="2305531"/>
          <a:ext cx="4277669" cy="1777024"/>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b="1" kern="1200" dirty="0" smtClean="0">
              <a:solidFill>
                <a:schemeClr val="bg1"/>
              </a:solidFill>
            </a:rPr>
            <a:t>For example the most blue cell corresponds to the rule {beef} -&gt; {root vegetables}, hence (as previously mentioned) root vegetables are most likely to be bought with beef. On the second place is the chicken and for the rest of antecedent items there is no significant lift at all (it is too small to be presented on the graph). </a:t>
          </a:r>
          <a:endParaRPr lang="en-US" sz="1300" b="1" kern="1200" dirty="0">
            <a:solidFill>
              <a:schemeClr val="bg1"/>
            </a:solidFill>
          </a:endParaRPr>
        </a:p>
      </dsp:txBody>
      <dsp:txXfrm>
        <a:off x="86747" y="2392278"/>
        <a:ext cx="4104175" cy="1603530"/>
      </dsp:txXfrm>
    </dsp:sp>
    <dsp:sp modelId="{1E0180A4-DA91-4688-BCA0-7FC9703F2C5C}">
      <dsp:nvSpPr>
        <dsp:cNvPr id="0" name=""/>
        <dsp:cNvSpPr/>
      </dsp:nvSpPr>
      <dsp:spPr>
        <a:xfrm>
          <a:off x="0" y="4173583"/>
          <a:ext cx="4277669" cy="796982"/>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b="1" kern="1200" dirty="0" smtClean="0">
              <a:solidFill>
                <a:schemeClr val="bg1"/>
              </a:solidFill>
            </a:rPr>
            <a:t>Such a graph is only confirmation fo the conclusions drawn before, but in a simplier form.</a:t>
          </a:r>
        </a:p>
        <a:p>
          <a:pPr lvl="0" algn="l" defTabSz="577850">
            <a:lnSpc>
              <a:spcPct val="90000"/>
            </a:lnSpc>
            <a:spcBef>
              <a:spcPct val="0"/>
            </a:spcBef>
            <a:spcAft>
              <a:spcPct val="35000"/>
            </a:spcAft>
          </a:pPr>
          <a:endParaRPr lang="en-US" sz="1300" b="1" kern="1200" dirty="0">
            <a:solidFill>
              <a:schemeClr val="bg1"/>
            </a:solidFill>
          </a:endParaRPr>
        </a:p>
      </dsp:txBody>
      <dsp:txXfrm>
        <a:off x="38905" y="4212488"/>
        <a:ext cx="4199859" cy="719172"/>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47E79-136A-4751-906E-EEF98DD55584}">
      <dsp:nvSpPr>
        <dsp:cNvPr id="0" name=""/>
        <dsp:cNvSpPr/>
      </dsp:nvSpPr>
      <dsp:spPr>
        <a:xfrm>
          <a:off x="0" y="32712"/>
          <a:ext cx="6400800" cy="5253704"/>
        </a:xfrm>
        <a:prstGeom prst="roundRect">
          <a:avLst/>
        </a:prstGeom>
        <a:blipFill rotWithShape="0">
          <a:blip xmlns:r="http://schemas.openxmlformats.org/officeDocument/2006/relationships" r:embed="rId1"/>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endParaRPr lang="en-US" sz="6500" kern="1200" dirty="0"/>
        </a:p>
      </dsp:txBody>
      <dsp:txXfrm>
        <a:off x="256465" y="289177"/>
        <a:ext cx="5887870" cy="4740774"/>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AB4C4-D791-4FC7-9F33-C7C43A4C058E}">
      <dsp:nvSpPr>
        <dsp:cNvPr id="0" name=""/>
        <dsp:cNvSpPr/>
      </dsp:nvSpPr>
      <dsp:spPr>
        <a:xfrm>
          <a:off x="0" y="100440"/>
          <a:ext cx="4971463" cy="2307144"/>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smtClean="0">
              <a:solidFill>
                <a:schemeClr val="bg1">
                  <a:lumMod val="75000"/>
                  <a:lumOff val="25000"/>
                </a:schemeClr>
              </a:solidFill>
            </a:rPr>
            <a:t>Whole milk ,other vegetables, root vegetables,tropical fruits  are the mostly supported additional product for yoghurt.  </a:t>
          </a:r>
          <a:endParaRPr lang="en-US" sz="2200" b="1" kern="1200" dirty="0">
            <a:solidFill>
              <a:schemeClr val="bg1"/>
            </a:solidFill>
          </a:endParaRPr>
        </a:p>
      </dsp:txBody>
      <dsp:txXfrm>
        <a:off x="112625" y="213065"/>
        <a:ext cx="4746213" cy="2081894"/>
      </dsp:txXfrm>
    </dsp:sp>
    <dsp:sp modelId="{A1CFAF1C-E724-4D0B-BD38-8BBC1158C7DA}">
      <dsp:nvSpPr>
        <dsp:cNvPr id="0" name=""/>
        <dsp:cNvSpPr/>
      </dsp:nvSpPr>
      <dsp:spPr>
        <a:xfrm>
          <a:off x="0" y="2470944"/>
          <a:ext cx="4971463" cy="2747745"/>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smtClean="0">
              <a:solidFill>
                <a:schemeClr val="bg1"/>
              </a:solidFill>
            </a:rPr>
            <a:t>Moreover most of the arrows connect </a:t>
          </a:r>
          <a:r>
            <a:rPr lang="en-US" sz="2200" b="1" kern="1200" dirty="0" smtClean="0">
              <a:solidFill>
                <a:schemeClr val="bg1"/>
              </a:solidFill>
            </a:rPr>
            <a:t>yoghurt </a:t>
          </a:r>
          <a:r>
            <a:rPr lang="en-US" sz="2200" b="1" kern="1200" dirty="0" smtClean="0">
              <a:solidFill>
                <a:schemeClr val="bg1"/>
              </a:solidFill>
            </a:rPr>
            <a:t>on the first position, as previously </a:t>
          </a:r>
          <a:r>
            <a:rPr lang="en-US" sz="2200" b="1" kern="1200" dirty="0" smtClean="0">
              <a:solidFill>
                <a:schemeClr val="bg1"/>
              </a:solidFill>
            </a:rPr>
            <a:t>stated. Also whipped/sour cream bought along with yoghurt for most of the times.</a:t>
          </a:r>
          <a:endParaRPr lang="en-US" sz="2200" b="1" kern="1200" dirty="0" smtClean="0">
            <a:solidFill>
              <a:schemeClr val="bg1"/>
            </a:solidFill>
          </a:endParaRPr>
        </a:p>
        <a:p>
          <a:pPr lvl="0" algn="l" defTabSz="977900">
            <a:lnSpc>
              <a:spcPct val="90000"/>
            </a:lnSpc>
            <a:spcBef>
              <a:spcPct val="0"/>
            </a:spcBef>
            <a:spcAft>
              <a:spcPct val="35000"/>
            </a:spcAft>
          </a:pPr>
          <a:endParaRPr lang="en-US" sz="2200" b="1" kern="1200" dirty="0">
            <a:solidFill>
              <a:schemeClr val="bg1"/>
            </a:solidFill>
          </a:endParaRPr>
        </a:p>
      </dsp:txBody>
      <dsp:txXfrm>
        <a:off x="134134" y="2605078"/>
        <a:ext cx="4703195" cy="2479477"/>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AB4C4-D791-4FC7-9F33-C7C43A4C058E}">
      <dsp:nvSpPr>
        <dsp:cNvPr id="0" name=""/>
        <dsp:cNvSpPr/>
      </dsp:nvSpPr>
      <dsp:spPr>
        <a:xfrm>
          <a:off x="0" y="0"/>
          <a:ext cx="4277669" cy="1027089"/>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smtClean="0">
              <a:solidFill>
                <a:schemeClr val="bg1"/>
              </a:solidFill>
            </a:rPr>
            <a:t>plot(meat.rules, method="grouped", measure="support", control=list(col=sequential_hcl(100)))</a:t>
          </a:r>
          <a:endParaRPr lang="en-US" sz="1700" b="1" kern="1200" dirty="0">
            <a:solidFill>
              <a:schemeClr val="bg1"/>
            </a:solidFill>
          </a:endParaRPr>
        </a:p>
      </dsp:txBody>
      <dsp:txXfrm>
        <a:off x="50138" y="50138"/>
        <a:ext cx="4177393" cy="926813"/>
      </dsp:txXfrm>
    </dsp:sp>
    <dsp:sp modelId="{C937AB46-5BAF-40C0-8D0E-10C46A76C8ED}">
      <dsp:nvSpPr>
        <dsp:cNvPr id="0" name=""/>
        <dsp:cNvSpPr/>
      </dsp:nvSpPr>
      <dsp:spPr>
        <a:xfrm>
          <a:off x="0" y="1189488"/>
          <a:ext cx="4277669" cy="1336567"/>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smtClean="0">
              <a:solidFill>
                <a:schemeClr val="bg1"/>
              </a:solidFill>
            </a:rPr>
            <a:t>can see that for  </a:t>
          </a:r>
          <a:r>
            <a:rPr lang="en-US" sz="1700" b="1" kern="1200" dirty="0" smtClean="0">
              <a:solidFill>
                <a:schemeClr val="bg1"/>
              </a:solidFill>
            </a:rPr>
            <a:t>tropical fruits and other vegetables, yoghurt and whole milk, yoghurt  </a:t>
          </a:r>
          <a:r>
            <a:rPr lang="en-US" sz="1700" b="1" kern="1200" dirty="0" smtClean="0">
              <a:solidFill>
                <a:schemeClr val="bg1"/>
              </a:solidFill>
            </a:rPr>
            <a:t>the lift is quite </a:t>
          </a:r>
          <a:r>
            <a:rPr lang="en-US" sz="1700" b="1" kern="1200" dirty="0" smtClean="0">
              <a:solidFill>
                <a:schemeClr val="bg1"/>
              </a:solidFill>
            </a:rPr>
            <a:t>high.</a:t>
          </a:r>
          <a:endParaRPr lang="en-US" sz="1700" b="1" kern="1200" dirty="0">
            <a:solidFill>
              <a:schemeClr val="bg1"/>
            </a:solidFill>
          </a:endParaRPr>
        </a:p>
      </dsp:txBody>
      <dsp:txXfrm>
        <a:off x="65246" y="1254734"/>
        <a:ext cx="4147177" cy="1206075"/>
      </dsp:txXfrm>
    </dsp:sp>
    <dsp:sp modelId="{E96DC79F-E1BC-4A57-9397-934B6321CF81}">
      <dsp:nvSpPr>
        <dsp:cNvPr id="0" name=""/>
        <dsp:cNvSpPr/>
      </dsp:nvSpPr>
      <dsp:spPr>
        <a:xfrm>
          <a:off x="0" y="2665922"/>
          <a:ext cx="4277669" cy="1598058"/>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smtClean="0">
              <a:solidFill>
                <a:schemeClr val="bg1"/>
              </a:solidFill>
            </a:rPr>
            <a:t>For </a:t>
          </a:r>
          <a:r>
            <a:rPr lang="en-US" sz="1700" b="1" kern="1200" dirty="0" smtClean="0">
              <a:solidFill>
                <a:schemeClr val="bg1"/>
              </a:solidFill>
            </a:rPr>
            <a:t>root vegetable and other vegetables, yoghurt lift is quite high. For other vegetables, root vegetables, yoghurt lift is quite high.</a:t>
          </a:r>
          <a:endParaRPr lang="en-US" sz="1700" b="1" kern="1200" dirty="0">
            <a:solidFill>
              <a:schemeClr val="bg1"/>
            </a:solidFill>
          </a:endParaRPr>
        </a:p>
      </dsp:txBody>
      <dsp:txXfrm>
        <a:off x="78011" y="2743933"/>
        <a:ext cx="4121647" cy="1442036"/>
      </dsp:txXfrm>
    </dsp:sp>
    <dsp:sp modelId="{8C3088B1-77C1-433B-AE4C-B653CC6ABF16}">
      <dsp:nvSpPr>
        <dsp:cNvPr id="0" name=""/>
        <dsp:cNvSpPr/>
      </dsp:nvSpPr>
      <dsp:spPr>
        <a:xfrm>
          <a:off x="0" y="4404150"/>
          <a:ext cx="4277669" cy="914979"/>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1" kern="1200" dirty="0" smtClean="0">
              <a:solidFill>
                <a:schemeClr val="bg1"/>
              </a:solidFill>
            </a:rPr>
            <a:t>For other items support is significant but lift is not very much notable.</a:t>
          </a:r>
          <a:endParaRPr lang="en-US" sz="1700" b="1" kern="1200" dirty="0">
            <a:solidFill>
              <a:schemeClr val="bg1"/>
            </a:solidFill>
          </a:endParaRPr>
        </a:p>
      </dsp:txBody>
      <dsp:txXfrm>
        <a:off x="44666" y="4448816"/>
        <a:ext cx="4188337" cy="825647"/>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088B1-77C1-433B-AE4C-B653CC6ABF16}">
      <dsp:nvSpPr>
        <dsp:cNvPr id="0" name=""/>
        <dsp:cNvSpPr/>
      </dsp:nvSpPr>
      <dsp:spPr>
        <a:xfrm>
          <a:off x="0" y="403042"/>
          <a:ext cx="6365315" cy="1961069"/>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en-US" sz="3700" b="1" kern="1200" dirty="0" smtClean="0">
              <a:solidFill>
                <a:schemeClr val="bg1"/>
              </a:solidFill>
            </a:rPr>
            <a:t>rolls\bun bought along with soda with higher lift.</a:t>
          </a:r>
          <a:endParaRPr lang="en-US" sz="3700" b="1" kern="1200" dirty="0">
            <a:solidFill>
              <a:schemeClr val="bg1"/>
            </a:solidFill>
          </a:endParaRPr>
        </a:p>
      </dsp:txBody>
      <dsp:txXfrm>
        <a:off x="95731" y="498773"/>
        <a:ext cx="6173853" cy="1769607"/>
      </dsp:txXfrm>
    </dsp:sp>
    <dsp:sp modelId="{BF6EAB0E-CB07-4E18-A1B4-FF38D23480FD}">
      <dsp:nvSpPr>
        <dsp:cNvPr id="0" name=""/>
        <dsp:cNvSpPr/>
      </dsp:nvSpPr>
      <dsp:spPr>
        <a:xfrm>
          <a:off x="0" y="2382504"/>
          <a:ext cx="6365315" cy="2621750"/>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en-US" sz="3700" b="1" kern="1200" dirty="0" smtClean="0">
              <a:solidFill>
                <a:schemeClr val="bg1"/>
              </a:solidFill>
            </a:rPr>
            <a:t>Moreover the arrows connect chocolate, dessert and boiled water on the first position.</a:t>
          </a:r>
          <a:endParaRPr lang="en-US" sz="3700" b="1" kern="1200" dirty="0">
            <a:solidFill>
              <a:schemeClr val="bg1"/>
            </a:solidFill>
          </a:endParaRPr>
        </a:p>
      </dsp:txBody>
      <dsp:txXfrm>
        <a:off x="127983" y="2510487"/>
        <a:ext cx="6109349" cy="23657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680BCE-48FD-4424-A483-D1FC4EEECA0F}">
      <dsp:nvSpPr>
        <dsp:cNvPr id="0" name=""/>
        <dsp:cNvSpPr/>
      </dsp:nvSpPr>
      <dsp:spPr>
        <a:xfrm>
          <a:off x="0" y="60479"/>
          <a:ext cx="11423176" cy="1291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1" kern="1200" dirty="0" smtClean="0">
              <a:solidFill>
                <a:schemeClr val="bg1">
                  <a:lumMod val="75000"/>
                  <a:lumOff val="25000"/>
                </a:schemeClr>
              </a:solidFill>
            </a:rPr>
            <a:t>I will be using free Groceries dataset provided with rules package. It contains 9835 transactions (rows) and 169 items (columns). The aim of the analysis is to show the methods that allow to obtain certain rules within the dataset.</a:t>
          </a:r>
          <a:endParaRPr lang="en-US" sz="2300" b="1" kern="1200" dirty="0">
            <a:solidFill>
              <a:schemeClr val="bg1">
                <a:lumMod val="75000"/>
                <a:lumOff val="25000"/>
              </a:schemeClr>
            </a:solidFill>
          </a:endParaRPr>
        </a:p>
      </dsp:txBody>
      <dsp:txXfrm>
        <a:off x="63055" y="123534"/>
        <a:ext cx="11297066" cy="1165570"/>
      </dsp:txXfrm>
    </dsp:sp>
    <dsp:sp modelId="{53E09EEB-ADEB-42DE-8DB5-883646C09EDC}">
      <dsp:nvSpPr>
        <dsp:cNvPr id="0" name=""/>
        <dsp:cNvSpPr/>
      </dsp:nvSpPr>
      <dsp:spPr>
        <a:xfrm>
          <a:off x="0" y="1418400"/>
          <a:ext cx="11423176" cy="1291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1" kern="1200" dirty="0" smtClean="0">
              <a:solidFill>
                <a:schemeClr val="bg1">
                  <a:lumMod val="75000"/>
                  <a:lumOff val="25000"/>
                </a:schemeClr>
              </a:solidFill>
            </a:rPr>
            <a:t>The most commonly found items in the dataset are: whole milk, other vegetables, rolls/buns, soda, yogurt.</a:t>
          </a:r>
          <a:endParaRPr lang="en-US" sz="2300" b="1" kern="1200" dirty="0">
            <a:solidFill>
              <a:schemeClr val="bg1">
                <a:lumMod val="75000"/>
                <a:lumOff val="25000"/>
              </a:schemeClr>
            </a:solidFill>
          </a:endParaRPr>
        </a:p>
      </dsp:txBody>
      <dsp:txXfrm>
        <a:off x="63055" y="1481455"/>
        <a:ext cx="11297066" cy="1165570"/>
      </dsp:txXfrm>
    </dsp:sp>
    <dsp:sp modelId="{3BE234CF-1651-4D7B-A7DD-3F347196D9DB}">
      <dsp:nvSpPr>
        <dsp:cNvPr id="0" name=""/>
        <dsp:cNvSpPr/>
      </dsp:nvSpPr>
      <dsp:spPr>
        <a:xfrm>
          <a:off x="0" y="2899148"/>
          <a:ext cx="11423176" cy="1291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1" kern="1200" dirty="0" smtClean="0">
              <a:solidFill>
                <a:schemeClr val="bg1">
                  <a:lumMod val="75000"/>
                  <a:lumOff val="25000"/>
                </a:schemeClr>
              </a:solidFill>
            </a:rPr>
            <a:t>Density of 0.026 means that there are 2.6% non zero cells in the matrix. Matrix has 9835 times 169 = 1662115 cells. Since 2.6% of that are non-zero cells, so 43214.99 items were purchased.</a:t>
          </a:r>
          <a:endParaRPr lang="en-US" sz="2300" b="1" kern="1200" dirty="0">
            <a:solidFill>
              <a:schemeClr val="bg1">
                <a:lumMod val="75000"/>
                <a:lumOff val="25000"/>
              </a:schemeClr>
            </a:solidFill>
          </a:endParaRPr>
        </a:p>
      </dsp:txBody>
      <dsp:txXfrm>
        <a:off x="63055" y="2962203"/>
        <a:ext cx="11297066" cy="1165570"/>
      </dsp:txXfrm>
    </dsp:sp>
    <dsp:sp modelId="{E55B54D7-2066-4F5C-849C-D2BB4E1CBA8D}">
      <dsp:nvSpPr>
        <dsp:cNvPr id="0" name=""/>
        <dsp:cNvSpPr/>
      </dsp:nvSpPr>
      <dsp:spPr>
        <a:xfrm>
          <a:off x="0" y="4134240"/>
          <a:ext cx="11423176" cy="12916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1" kern="1200" dirty="0" smtClean="0">
              <a:solidFill>
                <a:schemeClr val="bg1">
                  <a:lumMod val="75000"/>
                  <a:lumOff val="25000"/>
                </a:schemeClr>
              </a:solidFill>
            </a:rPr>
            <a:t>Average transaction consisted of 4.409 items, whereas only one item have been bought in 2159 transactions. Maximum number of items bought was 32.</a:t>
          </a:r>
          <a:endParaRPr lang="en-US" sz="2300" b="1" kern="1200" dirty="0">
            <a:solidFill>
              <a:schemeClr val="bg1">
                <a:lumMod val="75000"/>
                <a:lumOff val="25000"/>
              </a:schemeClr>
            </a:solidFill>
          </a:endParaRPr>
        </a:p>
      </dsp:txBody>
      <dsp:txXfrm>
        <a:off x="63055" y="4197295"/>
        <a:ext cx="11297066" cy="116557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088B1-77C1-433B-AE4C-B653CC6ABF16}">
      <dsp:nvSpPr>
        <dsp:cNvPr id="0" name=""/>
        <dsp:cNvSpPr/>
      </dsp:nvSpPr>
      <dsp:spPr>
        <a:xfrm>
          <a:off x="0" y="84045"/>
          <a:ext cx="5249619" cy="2231658"/>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b="1" kern="1200" dirty="0" smtClean="0">
              <a:solidFill>
                <a:schemeClr val="bg1"/>
              </a:solidFill>
            </a:rPr>
            <a:t>rolls\bun, sausage bought along with soda with higher lift.</a:t>
          </a:r>
          <a:endParaRPr lang="en-US" sz="3400" b="1" kern="1200" dirty="0">
            <a:solidFill>
              <a:schemeClr val="bg1"/>
            </a:solidFill>
          </a:endParaRPr>
        </a:p>
      </dsp:txBody>
      <dsp:txXfrm>
        <a:off x="108941" y="192986"/>
        <a:ext cx="5031737" cy="2013776"/>
      </dsp:txXfrm>
    </dsp:sp>
    <dsp:sp modelId="{BF6EAB0E-CB07-4E18-A1B4-FF38D23480FD}">
      <dsp:nvSpPr>
        <dsp:cNvPr id="0" name=""/>
        <dsp:cNvSpPr/>
      </dsp:nvSpPr>
      <dsp:spPr>
        <a:xfrm>
          <a:off x="0" y="2332603"/>
          <a:ext cx="5249619" cy="2983500"/>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129540" tIns="129540" rIns="129540" bIns="129540" numCol="1" spcCol="1270" anchor="ctr" anchorCtr="0">
          <a:noAutofit/>
        </a:bodyPr>
        <a:lstStyle/>
        <a:p>
          <a:pPr lvl="0" algn="l" defTabSz="1511300">
            <a:lnSpc>
              <a:spcPct val="90000"/>
            </a:lnSpc>
            <a:spcBef>
              <a:spcPct val="0"/>
            </a:spcBef>
            <a:spcAft>
              <a:spcPct val="35000"/>
            </a:spcAft>
          </a:pPr>
          <a:r>
            <a:rPr lang="en-US" sz="3400" b="1" kern="1200" dirty="0" smtClean="0">
              <a:solidFill>
                <a:schemeClr val="bg1"/>
              </a:solidFill>
            </a:rPr>
            <a:t>There are other items in LHS whose support is bigger but lift is comparatively lower for them.</a:t>
          </a:r>
          <a:endParaRPr lang="en-US" sz="3400" b="1" kern="1200" dirty="0">
            <a:solidFill>
              <a:schemeClr val="bg1"/>
            </a:solidFill>
          </a:endParaRPr>
        </a:p>
      </dsp:txBody>
      <dsp:txXfrm>
        <a:off x="145642" y="2478245"/>
        <a:ext cx="4958335" cy="2692216"/>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AB4C4-D791-4FC7-9F33-C7C43A4C058E}">
      <dsp:nvSpPr>
        <dsp:cNvPr id="0" name=""/>
        <dsp:cNvSpPr/>
      </dsp:nvSpPr>
      <dsp:spPr>
        <a:xfrm>
          <a:off x="0" y="121067"/>
          <a:ext cx="4277669" cy="5076994"/>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b="1" kern="1200" dirty="0" smtClean="0">
              <a:solidFill>
                <a:schemeClr val="bg1"/>
              </a:solidFill>
            </a:rPr>
            <a:t>If we want to look into data deeper, we can create interesting plots that show us how many products of each type are available to buy in the grocery store.</a:t>
          </a:r>
          <a:endParaRPr lang="en-US" sz="3100" b="1" kern="1200" dirty="0">
            <a:solidFill>
              <a:schemeClr val="bg1"/>
            </a:solidFill>
          </a:endParaRPr>
        </a:p>
      </dsp:txBody>
      <dsp:txXfrm>
        <a:off x="208819" y="329886"/>
        <a:ext cx="3860031" cy="4659356"/>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F8BDC-6E7E-469F-895D-D6CD401E9CD9}">
      <dsp:nvSpPr>
        <dsp:cNvPr id="0" name=""/>
        <dsp:cNvSpPr/>
      </dsp:nvSpPr>
      <dsp:spPr>
        <a:xfrm>
          <a:off x="0" y="459064"/>
          <a:ext cx="4277669" cy="2164500"/>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b="1" kern="1200" dirty="0" smtClean="0">
              <a:solidFill>
                <a:schemeClr val="bg1"/>
              </a:solidFill>
            </a:rPr>
            <a:t>Each of these charts have different level of depth. First only shows the bigger group names (like aisles in the shop). </a:t>
          </a:r>
          <a:endParaRPr lang="en-US" sz="2500" b="1" kern="1200" dirty="0">
            <a:solidFill>
              <a:schemeClr val="bg1"/>
            </a:solidFill>
          </a:endParaRPr>
        </a:p>
      </dsp:txBody>
      <dsp:txXfrm>
        <a:off x="105662" y="564726"/>
        <a:ext cx="4066345" cy="1953176"/>
      </dsp:txXfrm>
    </dsp:sp>
    <dsp:sp modelId="{E2024A76-3E41-463F-A9E8-220489A09540}">
      <dsp:nvSpPr>
        <dsp:cNvPr id="0" name=""/>
        <dsp:cNvSpPr/>
      </dsp:nvSpPr>
      <dsp:spPr>
        <a:xfrm>
          <a:off x="0" y="2695564"/>
          <a:ext cx="4277669" cy="2164500"/>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b="1" kern="1200" dirty="0" smtClean="0">
              <a:solidFill>
                <a:schemeClr val="bg1"/>
              </a:solidFill>
            </a:rPr>
            <a:t>Second shows deeper segmentation intro product types (for example within aisle). </a:t>
          </a:r>
          <a:endParaRPr lang="en-US" sz="2500" b="1" kern="1200" dirty="0">
            <a:solidFill>
              <a:schemeClr val="bg1"/>
            </a:solidFill>
          </a:endParaRPr>
        </a:p>
      </dsp:txBody>
      <dsp:txXfrm>
        <a:off x="105662" y="2801226"/>
        <a:ext cx="4066345" cy="1953176"/>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89D7D-E787-46C9-9AB2-6689A188C1D5}">
      <dsp:nvSpPr>
        <dsp:cNvPr id="0" name=""/>
        <dsp:cNvSpPr/>
      </dsp:nvSpPr>
      <dsp:spPr>
        <a:xfrm>
          <a:off x="0" y="106806"/>
          <a:ext cx="4277669" cy="3603600"/>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bg1"/>
              </a:solidFill>
            </a:rPr>
            <a:t>Here I made three tree maps, including one with deeper segmentation that present which products are on the lists of the shop. Moreover it can explain why there are so many connections with milk and fresh products, whereas just a little with coke.</a:t>
          </a:r>
          <a:endParaRPr lang="en-US" sz="2000" b="1" kern="1200" dirty="0">
            <a:solidFill>
              <a:schemeClr val="bg1"/>
            </a:solidFill>
          </a:endParaRPr>
        </a:p>
      </dsp:txBody>
      <dsp:txXfrm>
        <a:off x="175913" y="282719"/>
        <a:ext cx="3925843" cy="3251774"/>
      </dsp:txXfrm>
    </dsp:sp>
    <dsp:sp modelId="{6020C235-3CA0-4321-88D5-A3C3773AD4F8}">
      <dsp:nvSpPr>
        <dsp:cNvPr id="0" name=""/>
        <dsp:cNvSpPr/>
      </dsp:nvSpPr>
      <dsp:spPr>
        <a:xfrm>
          <a:off x="0" y="3773766"/>
          <a:ext cx="4277669" cy="1438557"/>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solidFill>
                <a:schemeClr val="bg1"/>
              </a:solidFill>
            </a:rPr>
            <a:t>The last chart presents each of the products available - it does give us less information than the second one.</a:t>
          </a:r>
          <a:endParaRPr lang="en-US" sz="2000" b="1" kern="1200" dirty="0">
            <a:solidFill>
              <a:schemeClr val="bg1"/>
            </a:solidFill>
          </a:endParaRPr>
        </a:p>
      </dsp:txBody>
      <dsp:txXfrm>
        <a:off x="70225" y="3843991"/>
        <a:ext cx="4137219" cy="1298107"/>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C89D7D-E787-46C9-9AB2-6689A188C1D5}">
      <dsp:nvSpPr>
        <dsp:cNvPr id="0" name=""/>
        <dsp:cNvSpPr/>
      </dsp:nvSpPr>
      <dsp:spPr>
        <a:xfrm>
          <a:off x="0" y="61861"/>
          <a:ext cx="4277669" cy="2570343"/>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smtClean="0">
              <a:solidFill>
                <a:schemeClr val="bg1"/>
              </a:solidFill>
            </a:rPr>
            <a:t>Interesting part of the study would be checking for items that are less than likely to be bought together. These would be described by lift &lt; 1.</a:t>
          </a:r>
          <a:endParaRPr lang="en-US" sz="1900" b="1" kern="1200" dirty="0">
            <a:solidFill>
              <a:schemeClr val="bg1"/>
            </a:solidFill>
          </a:endParaRPr>
        </a:p>
      </dsp:txBody>
      <dsp:txXfrm>
        <a:off x="125474" y="187335"/>
        <a:ext cx="4026721" cy="2319395"/>
      </dsp:txXfrm>
    </dsp:sp>
    <dsp:sp modelId="{6020C235-3CA0-4321-88D5-A3C3773AD4F8}">
      <dsp:nvSpPr>
        <dsp:cNvPr id="0" name=""/>
        <dsp:cNvSpPr/>
      </dsp:nvSpPr>
      <dsp:spPr>
        <a:xfrm>
          <a:off x="0" y="2686925"/>
          <a:ext cx="4277669" cy="2570343"/>
        </a:xfrm>
        <a:prstGeom prst="roundRect">
          <a:avLst/>
        </a:prstGeom>
        <a:solidFill>
          <a:schemeClr val="accent4"/>
        </a:solidFill>
        <a:ln w="28575" cap="rnd" cmpd="sng" algn="ctr">
          <a:solidFill>
            <a:schemeClr val="lt1"/>
          </a:solidFill>
          <a:prstDash val="solid"/>
        </a:ln>
        <a:effectLst/>
      </dsp:spPr>
      <dsp:style>
        <a:lnRef idx="3">
          <a:schemeClr val="lt1"/>
        </a:lnRef>
        <a:fillRef idx="1">
          <a:schemeClr val="accent4"/>
        </a:fillRef>
        <a:effectRef idx="1">
          <a:schemeClr val="accent4"/>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b="1" kern="1200" dirty="0" smtClean="0">
              <a:solidFill>
                <a:schemeClr val="bg1"/>
              </a:solidFill>
            </a:rPr>
            <a:t>There is only one item in our rules set, that has lift less than 1. It is a connection between whole milk and bottled beer. It means that we are less likely to buy milk than any other product in dataset, while already having beer in basket. </a:t>
          </a:r>
          <a:endParaRPr lang="en-US" sz="1900" b="1" kern="1200" dirty="0">
            <a:solidFill>
              <a:schemeClr val="bg1"/>
            </a:solidFill>
          </a:endParaRPr>
        </a:p>
      </dsp:txBody>
      <dsp:txXfrm>
        <a:off x="125474" y="2812399"/>
        <a:ext cx="4026721" cy="23193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85FBE-DF07-43B8-9DAF-EA34BB50298E}">
      <dsp:nvSpPr>
        <dsp:cNvPr id="0" name=""/>
        <dsp:cNvSpPr/>
      </dsp:nvSpPr>
      <dsp:spPr>
        <a:xfrm>
          <a:off x="0" y="103354"/>
          <a:ext cx="3145306" cy="4043520"/>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smtClean="0">
              <a:solidFill>
                <a:schemeClr val="bg1">
                  <a:lumMod val="75000"/>
                  <a:lumOff val="25000"/>
                </a:schemeClr>
              </a:solidFill>
            </a:rPr>
            <a:t>Let us proceed to frequency plots. The more frequent the item will be in transaction the higher its bar. Moreover there are plots with different support levels. Support is the frequency of the pattern in the rule, therefore it being set to 0.1 means that the item must occur at least 10 times in 100 transactions.</a:t>
          </a:r>
          <a:endParaRPr lang="en-US" sz="1800" b="1" kern="1200" dirty="0">
            <a:solidFill>
              <a:schemeClr val="bg1">
                <a:lumMod val="75000"/>
                <a:lumOff val="25000"/>
              </a:schemeClr>
            </a:solidFill>
          </a:endParaRPr>
        </a:p>
      </dsp:txBody>
      <dsp:txXfrm>
        <a:off x="153541" y="256895"/>
        <a:ext cx="2838224" cy="3736438"/>
      </dsp:txXfrm>
    </dsp:sp>
    <dsp:sp modelId="{4E0F176F-6225-481E-9EAF-5E1F5B3B5E97}">
      <dsp:nvSpPr>
        <dsp:cNvPr id="0" name=""/>
        <dsp:cNvSpPr/>
      </dsp:nvSpPr>
      <dsp:spPr>
        <a:xfrm>
          <a:off x="0" y="4198714"/>
          <a:ext cx="3145306" cy="936681"/>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b="1" kern="1200" dirty="0" smtClean="0">
              <a:solidFill>
                <a:schemeClr val="bg1">
                  <a:lumMod val="75000"/>
                  <a:lumOff val="25000"/>
                </a:schemeClr>
              </a:solidFill>
            </a:rPr>
            <a:t>itemFrequencyPlot(transactions, support=0.1, cex.names=0.8,col=2)</a:t>
          </a:r>
          <a:endParaRPr lang="en-US" sz="1200" b="1" kern="1200" dirty="0">
            <a:solidFill>
              <a:schemeClr val="bg1">
                <a:lumMod val="75000"/>
                <a:lumOff val="25000"/>
              </a:schemeClr>
            </a:solidFill>
          </a:endParaRPr>
        </a:p>
      </dsp:txBody>
      <dsp:txXfrm>
        <a:off x="45725" y="4244439"/>
        <a:ext cx="3053856" cy="8452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85FBE-DF07-43B8-9DAF-EA34BB50298E}">
      <dsp:nvSpPr>
        <dsp:cNvPr id="0" name=""/>
        <dsp:cNvSpPr/>
      </dsp:nvSpPr>
      <dsp:spPr>
        <a:xfrm>
          <a:off x="0" y="188478"/>
          <a:ext cx="3403957" cy="3594240"/>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solidFill>
                <a:schemeClr val="bg1">
                  <a:lumMod val="75000"/>
                  <a:lumOff val="25000"/>
                </a:schemeClr>
              </a:solidFill>
            </a:rPr>
            <a:t>Support is the frequency of the pattern in the rule, therefore it being set to 0.05 means that the item must occur at least 5 times in 100 transactions.</a:t>
          </a:r>
          <a:endParaRPr lang="en-US" sz="2400" kern="1200" dirty="0">
            <a:solidFill>
              <a:schemeClr val="bg1">
                <a:lumMod val="75000"/>
                <a:lumOff val="25000"/>
              </a:schemeClr>
            </a:solidFill>
          </a:endParaRPr>
        </a:p>
      </dsp:txBody>
      <dsp:txXfrm>
        <a:off x="166167" y="354645"/>
        <a:ext cx="3071623" cy="3261906"/>
      </dsp:txXfrm>
    </dsp:sp>
    <dsp:sp modelId="{549C8787-690E-445C-B616-CB8C7D42B36E}">
      <dsp:nvSpPr>
        <dsp:cNvPr id="0" name=""/>
        <dsp:cNvSpPr/>
      </dsp:nvSpPr>
      <dsp:spPr>
        <a:xfrm>
          <a:off x="0" y="3967038"/>
          <a:ext cx="3403957" cy="1083232"/>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b="1" kern="1200" dirty="0" smtClean="0">
              <a:solidFill>
                <a:schemeClr val="bg1">
                  <a:lumMod val="75000"/>
                  <a:lumOff val="25000"/>
                </a:schemeClr>
              </a:solidFill>
            </a:rPr>
            <a:t>itemFrequencyPlot(transactions, support=0.05,cex.names=0.8,col=2,horiz=TRUE)</a:t>
          </a:r>
          <a:endParaRPr lang="en-US" sz="1200" b="1" kern="1200" dirty="0">
            <a:solidFill>
              <a:schemeClr val="bg1">
                <a:lumMod val="75000"/>
                <a:lumOff val="25000"/>
              </a:schemeClr>
            </a:solidFill>
          </a:endParaRPr>
        </a:p>
      </dsp:txBody>
      <dsp:txXfrm>
        <a:off x="52879" y="4019917"/>
        <a:ext cx="3298199" cy="9774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85FBE-DF07-43B8-9DAF-EA34BB50298E}">
      <dsp:nvSpPr>
        <dsp:cNvPr id="0" name=""/>
        <dsp:cNvSpPr/>
      </dsp:nvSpPr>
      <dsp:spPr>
        <a:xfrm>
          <a:off x="0" y="325401"/>
          <a:ext cx="3403957" cy="3580200"/>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1" kern="1200" dirty="0" smtClean="0">
              <a:solidFill>
                <a:schemeClr val="bg1">
                  <a:lumMod val="75000"/>
                  <a:lumOff val="25000"/>
                </a:schemeClr>
              </a:solidFill>
            </a:rPr>
            <a:t>Other way of selecting desired number of elements is to provide not support, but just the desired number. This is as presented on the third graph.</a:t>
          </a:r>
          <a:endParaRPr lang="en-US" sz="2400" b="1" kern="1200" dirty="0">
            <a:solidFill>
              <a:schemeClr val="bg1">
                <a:lumMod val="75000"/>
                <a:lumOff val="25000"/>
              </a:schemeClr>
            </a:solidFill>
          </a:endParaRPr>
        </a:p>
      </dsp:txBody>
      <dsp:txXfrm>
        <a:off x="166167" y="491568"/>
        <a:ext cx="3071623" cy="3247866"/>
      </dsp:txXfrm>
    </dsp:sp>
    <dsp:sp modelId="{5D1F8627-7A7F-4F1A-AF12-CF9CACF209B1}">
      <dsp:nvSpPr>
        <dsp:cNvPr id="0" name=""/>
        <dsp:cNvSpPr/>
      </dsp:nvSpPr>
      <dsp:spPr>
        <a:xfrm>
          <a:off x="0" y="3991074"/>
          <a:ext cx="3403957" cy="940733"/>
        </a:xfrm>
        <a:prstGeom prst="roundRect">
          <a:avLst/>
        </a:prstGeom>
        <a:gradFill rotWithShape="1">
          <a:gsLst>
            <a:gs pos="0">
              <a:schemeClr val="accent4">
                <a:tint val="64000"/>
                <a:lumMod val="118000"/>
              </a:schemeClr>
            </a:gs>
            <a:gs pos="100000">
              <a:schemeClr val="accent4">
                <a:tint val="92000"/>
                <a:alpha val="100000"/>
                <a:lumMod val="110000"/>
              </a:schemeClr>
            </a:gs>
          </a:gsLst>
          <a:lin ang="5400000" scaled="0"/>
        </a:gradFill>
        <a:ln w="9525" cap="rnd"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smtClean="0">
              <a:solidFill>
                <a:schemeClr val="bg1">
                  <a:lumMod val="75000"/>
                  <a:lumOff val="25000"/>
                </a:schemeClr>
              </a:solidFill>
            </a:rPr>
            <a:t>itemFrequencyPlot(transactions, topN=20,col=3,horiz=TRUE)</a:t>
          </a:r>
          <a:endParaRPr lang="en-US" sz="1500" b="1" kern="1200" dirty="0">
            <a:solidFill>
              <a:schemeClr val="bg1">
                <a:lumMod val="75000"/>
                <a:lumOff val="25000"/>
              </a:schemeClr>
            </a:solidFill>
          </a:endParaRPr>
        </a:p>
      </dsp:txBody>
      <dsp:txXfrm>
        <a:off x="45923" y="4036997"/>
        <a:ext cx="3312111" cy="84888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A86D66-B06F-4E06-B67F-60B56C4E1339}">
      <dsp:nvSpPr>
        <dsp:cNvPr id="0" name=""/>
        <dsp:cNvSpPr/>
      </dsp:nvSpPr>
      <dsp:spPr>
        <a:xfrm>
          <a:off x="0" y="61548"/>
          <a:ext cx="3403957" cy="509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bg1">
                  <a:lumMod val="75000"/>
                  <a:lumOff val="25000"/>
                </a:schemeClr>
              </a:solidFill>
            </a:rPr>
            <a:t>On an average, each item set or basket contains 4 to 5 items. </a:t>
          </a:r>
        </a:p>
        <a:p>
          <a:pPr lvl="0" algn="l" defTabSz="711200">
            <a:lnSpc>
              <a:spcPct val="90000"/>
            </a:lnSpc>
            <a:spcBef>
              <a:spcPct val="0"/>
            </a:spcBef>
            <a:spcAft>
              <a:spcPct val="35000"/>
            </a:spcAft>
          </a:pPr>
          <a:r>
            <a:rPr lang="en-US" sz="1600" b="1" kern="1200" dirty="0" smtClean="0">
              <a:solidFill>
                <a:schemeClr val="bg1">
                  <a:lumMod val="75000"/>
                  <a:lumOff val="25000"/>
                </a:schemeClr>
              </a:solidFill>
            </a:rPr>
            <a:t>In other words, basket having less than 5 items is more frequent as compare to baskets having more than 15 items. </a:t>
          </a:r>
        </a:p>
        <a:p>
          <a:pPr lvl="0" algn="l" defTabSz="711200">
            <a:lnSpc>
              <a:spcPct val="90000"/>
            </a:lnSpc>
            <a:spcBef>
              <a:spcPct val="0"/>
            </a:spcBef>
            <a:spcAft>
              <a:spcPct val="35000"/>
            </a:spcAft>
          </a:pPr>
          <a:r>
            <a:rPr lang="en-US" sz="1600" b="1" kern="1200" dirty="0" smtClean="0">
              <a:solidFill>
                <a:schemeClr val="bg1">
                  <a:lumMod val="75000"/>
                  <a:lumOff val="25000"/>
                </a:schemeClr>
              </a:solidFill>
            </a:rPr>
            <a:t>Buyers generally come to purchase fewer items from the shop. </a:t>
          </a:r>
        </a:p>
        <a:p>
          <a:pPr lvl="0" algn="l" defTabSz="711200">
            <a:lnSpc>
              <a:spcPct val="90000"/>
            </a:lnSpc>
            <a:spcBef>
              <a:spcPct val="0"/>
            </a:spcBef>
            <a:spcAft>
              <a:spcPct val="35000"/>
            </a:spcAft>
          </a:pPr>
          <a:r>
            <a:rPr lang="en-US" sz="1600" b="1" kern="1200" dirty="0" smtClean="0">
              <a:solidFill>
                <a:schemeClr val="bg1">
                  <a:lumMod val="75000"/>
                  <a:lumOff val="25000"/>
                </a:schemeClr>
              </a:solidFill>
            </a:rPr>
            <a:t>Support being set to .01 means that plot only includes item set having more than 1 repetition in each 100 transactions. Support less than 0.05 won’t generate significant rules and needed to be  ignored for the study.</a:t>
          </a:r>
          <a:endParaRPr lang="en-US" sz="1600" b="1" kern="1200" dirty="0">
            <a:solidFill>
              <a:schemeClr val="bg1">
                <a:lumMod val="75000"/>
                <a:lumOff val="25000"/>
              </a:schemeClr>
            </a:solidFill>
          </a:endParaRPr>
        </a:p>
      </dsp:txBody>
      <dsp:txXfrm>
        <a:off x="166167" y="227715"/>
        <a:ext cx="3071623" cy="47595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25B54-E1B1-4C84-BB19-027436D69E14}">
      <dsp:nvSpPr>
        <dsp:cNvPr id="0" name=""/>
        <dsp:cNvSpPr/>
      </dsp:nvSpPr>
      <dsp:spPr>
        <a:xfrm>
          <a:off x="0" y="66555"/>
          <a:ext cx="11475845" cy="1134809"/>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a:scene3d>
          <a:camera prst="orthographicFront"/>
          <a:lightRig rig="flat" dir="t"/>
        </a:scene3d>
        <a:sp3d/>
      </dsp:spPr>
      <dsp:style>
        <a:lnRef idx="1">
          <a:schemeClr val="accent5"/>
        </a:lnRef>
        <a:fillRef idx="2">
          <a:schemeClr val="accent5"/>
        </a:fillRef>
        <a:effectRef idx="1">
          <a:schemeClr val="accent5"/>
        </a:effectRef>
        <a:fontRef idx="minor">
          <a:schemeClr val="dk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smtClean="0"/>
            <a:t>Support shows the frequency of the patterns in the rule; it is the percentage of transactions that contain both A and B, </a:t>
          </a:r>
          <a:endParaRPr lang="en-US" sz="2200" b="1" kern="1200" dirty="0"/>
        </a:p>
      </dsp:txBody>
      <dsp:txXfrm>
        <a:off x="55397" y="121952"/>
        <a:ext cx="11365051" cy="1024015"/>
      </dsp:txXfrm>
    </dsp:sp>
    <dsp:sp modelId="{94CCF6C1-6554-4AEA-97FD-66BA21D1A15A}">
      <dsp:nvSpPr>
        <dsp:cNvPr id="0" name=""/>
        <dsp:cNvSpPr/>
      </dsp:nvSpPr>
      <dsp:spPr>
        <a:xfrm>
          <a:off x="0" y="1267604"/>
          <a:ext cx="11475845" cy="938039"/>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a:scene3d>
          <a:camera prst="orthographicFront"/>
          <a:lightRig rig="flat" dir="t"/>
        </a:scene3d>
        <a:sp3d/>
      </dsp:spPr>
      <dsp:style>
        <a:lnRef idx="1">
          <a:schemeClr val="accent5"/>
        </a:lnRef>
        <a:fillRef idx="2">
          <a:schemeClr val="accent5"/>
        </a:fillRef>
        <a:effectRef idx="1">
          <a:schemeClr val="accent5"/>
        </a:effectRef>
        <a:fontRef idx="minor">
          <a:schemeClr val="dk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smtClean="0"/>
            <a:t>Support = Probability (A and B) Support = (# of transactions involving A and B) / (total # of transactions). </a:t>
          </a:r>
          <a:endParaRPr lang="en-US" sz="2200" b="1" kern="1200" dirty="0"/>
        </a:p>
      </dsp:txBody>
      <dsp:txXfrm>
        <a:off x="45791" y="1313395"/>
        <a:ext cx="11384263" cy="846457"/>
      </dsp:txXfrm>
    </dsp:sp>
    <dsp:sp modelId="{AC7C7F1B-4196-454E-B5F7-5ABC129F15FA}">
      <dsp:nvSpPr>
        <dsp:cNvPr id="0" name=""/>
        <dsp:cNvSpPr/>
      </dsp:nvSpPr>
      <dsp:spPr>
        <a:xfrm>
          <a:off x="0" y="2271884"/>
          <a:ext cx="11475845" cy="875960"/>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a:scene3d>
          <a:camera prst="orthographicFront"/>
          <a:lightRig rig="flat" dir="t"/>
        </a:scene3d>
        <a:sp3d/>
      </dsp:spPr>
      <dsp:style>
        <a:lnRef idx="1">
          <a:schemeClr val="accent5"/>
        </a:lnRef>
        <a:fillRef idx="2">
          <a:schemeClr val="accent5"/>
        </a:fillRef>
        <a:effectRef idx="1">
          <a:schemeClr val="accent5"/>
        </a:effectRef>
        <a:fontRef idx="minor">
          <a:schemeClr val="dk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smtClean="0">
              <a:solidFill>
                <a:schemeClr val="bg1">
                  <a:lumMod val="75000"/>
                  <a:lumOff val="25000"/>
                </a:schemeClr>
              </a:solidFill>
            </a:rPr>
            <a:t>Confidence is the strength of implication of a rule; it is the percentage of transactions that contain B if they contain A, </a:t>
          </a:r>
          <a:endParaRPr lang="en-US" sz="2200" b="1" kern="1200" dirty="0">
            <a:solidFill>
              <a:schemeClr val="bg1">
                <a:lumMod val="75000"/>
                <a:lumOff val="25000"/>
              </a:schemeClr>
            </a:solidFill>
          </a:endParaRPr>
        </a:p>
      </dsp:txBody>
      <dsp:txXfrm>
        <a:off x="42761" y="2314645"/>
        <a:ext cx="11390323" cy="790438"/>
      </dsp:txXfrm>
    </dsp:sp>
    <dsp:sp modelId="{BCE77D73-FA8E-47BA-9867-4D6CD73CE78E}">
      <dsp:nvSpPr>
        <dsp:cNvPr id="0" name=""/>
        <dsp:cNvSpPr/>
      </dsp:nvSpPr>
      <dsp:spPr>
        <a:xfrm>
          <a:off x="0" y="3214085"/>
          <a:ext cx="11475845" cy="1772696"/>
        </a:xfrm>
        <a:prstGeom prst="roundRect">
          <a:avLst/>
        </a:prstGeom>
        <a:gradFill rotWithShape="1">
          <a:gsLst>
            <a:gs pos="0">
              <a:schemeClr val="accent5">
                <a:tint val="64000"/>
                <a:lumMod val="118000"/>
              </a:schemeClr>
            </a:gs>
            <a:gs pos="100000">
              <a:schemeClr val="accent5">
                <a:tint val="92000"/>
                <a:alpha val="100000"/>
                <a:lumMod val="110000"/>
              </a:schemeClr>
            </a:gs>
          </a:gsLst>
          <a:lin ang="5400000" scaled="0"/>
        </a:gradFill>
        <a:ln w="9525" cap="rnd" cmpd="sng" algn="ctr">
          <a:solidFill>
            <a:schemeClr val="accent5"/>
          </a:solidFill>
          <a:prstDash val="solid"/>
        </a:ln>
        <a:effectLst/>
        <a:scene3d>
          <a:camera prst="orthographicFront"/>
          <a:lightRig rig="flat" dir="t"/>
        </a:scene3d>
        <a:sp3d/>
      </dsp:spPr>
      <dsp:style>
        <a:lnRef idx="1">
          <a:schemeClr val="accent5"/>
        </a:lnRef>
        <a:fillRef idx="2">
          <a:schemeClr val="accent5"/>
        </a:fillRef>
        <a:effectRef idx="1">
          <a:schemeClr val="accent5"/>
        </a:effectRef>
        <a:fontRef idx="minor">
          <a:schemeClr val="dk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b="1" kern="1200" dirty="0" smtClean="0">
              <a:solidFill>
                <a:schemeClr val="bg1">
                  <a:lumMod val="75000"/>
                  <a:lumOff val="25000"/>
                </a:schemeClr>
              </a:solidFill>
            </a:rPr>
            <a:t>Confidence = Probability (A and B) = P(A) Confidence = (# of transactions involving A and B) / (total # of transactions that have A). </a:t>
          </a:r>
        </a:p>
        <a:p>
          <a:pPr lvl="0" algn="l" defTabSz="977900">
            <a:lnSpc>
              <a:spcPct val="90000"/>
            </a:lnSpc>
            <a:spcBef>
              <a:spcPct val="0"/>
            </a:spcBef>
            <a:spcAft>
              <a:spcPct val="35000"/>
            </a:spcAft>
          </a:pPr>
          <a:r>
            <a:rPr lang="en-US" sz="2200" b="1" kern="1200" dirty="0" smtClean="0">
              <a:solidFill>
                <a:schemeClr val="bg1">
                  <a:lumMod val="75000"/>
                  <a:lumOff val="25000"/>
                </a:schemeClr>
              </a:solidFill>
            </a:rPr>
            <a:t>Expected confidence is the percentage of transactions that contain B to all transactions, i.e. Expected confidence = Probability (B)</a:t>
          </a:r>
          <a:endParaRPr lang="en-US" sz="2200" b="1" kern="1200" dirty="0">
            <a:solidFill>
              <a:schemeClr val="bg1">
                <a:lumMod val="75000"/>
                <a:lumOff val="25000"/>
              </a:schemeClr>
            </a:solidFill>
          </a:endParaRPr>
        </a:p>
      </dsp:txBody>
      <dsp:txXfrm>
        <a:off x="86536" y="3300621"/>
        <a:ext cx="11302773" cy="15996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CA4D8-E103-48A9-8975-09EC25EDCB62}" type="datetimeFigureOut">
              <a:rPr lang="en-US" smtClean="0"/>
              <a:t>8/24/2020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668-19AC-4E17-8A62-7ABDD247971A}" type="slidenum">
              <a:rPr lang="en-US" smtClean="0"/>
              <a:t>‹#›</a:t>
            </a:fld>
            <a:endParaRPr lang="en-US" dirty="0"/>
          </a:p>
        </p:txBody>
      </p:sp>
    </p:spTree>
    <p:extLst>
      <p:ext uri="{BB962C8B-B14F-4D97-AF65-F5344CB8AC3E}">
        <p14:creationId xmlns:p14="http://schemas.microsoft.com/office/powerpoint/2010/main" val="178223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a:t>
            </a:fld>
            <a:endParaRPr lang="en-US" dirty="0"/>
          </a:p>
        </p:txBody>
      </p:sp>
    </p:spTree>
    <p:extLst>
      <p:ext uri="{BB962C8B-B14F-4D97-AF65-F5344CB8AC3E}">
        <p14:creationId xmlns:p14="http://schemas.microsoft.com/office/powerpoint/2010/main" val="459954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10</a:t>
            </a:fld>
            <a:endParaRPr lang="en-US" dirty="0"/>
          </a:p>
        </p:txBody>
      </p:sp>
    </p:spTree>
    <p:extLst>
      <p:ext uri="{BB962C8B-B14F-4D97-AF65-F5344CB8AC3E}">
        <p14:creationId xmlns:p14="http://schemas.microsoft.com/office/powerpoint/2010/main" val="3672996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11</a:t>
            </a:fld>
            <a:endParaRPr lang="en-US" dirty="0"/>
          </a:p>
        </p:txBody>
      </p:sp>
    </p:spTree>
    <p:extLst>
      <p:ext uri="{BB962C8B-B14F-4D97-AF65-F5344CB8AC3E}">
        <p14:creationId xmlns:p14="http://schemas.microsoft.com/office/powerpoint/2010/main" val="1830040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12</a:t>
            </a:fld>
            <a:endParaRPr lang="en-US" dirty="0"/>
          </a:p>
        </p:txBody>
      </p:sp>
    </p:spTree>
    <p:extLst>
      <p:ext uri="{BB962C8B-B14F-4D97-AF65-F5344CB8AC3E}">
        <p14:creationId xmlns:p14="http://schemas.microsoft.com/office/powerpoint/2010/main" val="2503228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17</a:t>
            </a:fld>
            <a:endParaRPr lang="en-US" dirty="0"/>
          </a:p>
        </p:txBody>
      </p:sp>
    </p:spTree>
    <p:extLst>
      <p:ext uri="{BB962C8B-B14F-4D97-AF65-F5344CB8AC3E}">
        <p14:creationId xmlns:p14="http://schemas.microsoft.com/office/powerpoint/2010/main" val="504008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18</a:t>
            </a:fld>
            <a:endParaRPr lang="en-US" dirty="0"/>
          </a:p>
        </p:txBody>
      </p:sp>
    </p:spTree>
    <p:extLst>
      <p:ext uri="{BB962C8B-B14F-4D97-AF65-F5344CB8AC3E}">
        <p14:creationId xmlns:p14="http://schemas.microsoft.com/office/powerpoint/2010/main" val="243182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21</a:t>
            </a:fld>
            <a:endParaRPr lang="en-US" dirty="0"/>
          </a:p>
        </p:txBody>
      </p:sp>
    </p:spTree>
    <p:extLst>
      <p:ext uri="{BB962C8B-B14F-4D97-AF65-F5344CB8AC3E}">
        <p14:creationId xmlns:p14="http://schemas.microsoft.com/office/powerpoint/2010/main" val="4051166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24</a:t>
            </a:fld>
            <a:endParaRPr lang="en-US" dirty="0"/>
          </a:p>
        </p:txBody>
      </p:sp>
    </p:spTree>
    <p:extLst>
      <p:ext uri="{BB962C8B-B14F-4D97-AF65-F5344CB8AC3E}">
        <p14:creationId xmlns:p14="http://schemas.microsoft.com/office/powerpoint/2010/main" val="3949851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25</a:t>
            </a:fld>
            <a:endParaRPr lang="en-US" dirty="0"/>
          </a:p>
        </p:txBody>
      </p:sp>
    </p:spTree>
    <p:extLst>
      <p:ext uri="{BB962C8B-B14F-4D97-AF65-F5344CB8AC3E}">
        <p14:creationId xmlns:p14="http://schemas.microsoft.com/office/powerpoint/2010/main" val="1638945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28</a:t>
            </a:fld>
            <a:endParaRPr lang="en-US" dirty="0"/>
          </a:p>
        </p:txBody>
      </p:sp>
    </p:spTree>
    <p:extLst>
      <p:ext uri="{BB962C8B-B14F-4D97-AF65-F5344CB8AC3E}">
        <p14:creationId xmlns:p14="http://schemas.microsoft.com/office/powerpoint/2010/main" val="13074166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29</a:t>
            </a:fld>
            <a:endParaRPr lang="en-US" dirty="0"/>
          </a:p>
        </p:txBody>
      </p:sp>
    </p:spTree>
    <p:extLst>
      <p:ext uri="{BB962C8B-B14F-4D97-AF65-F5344CB8AC3E}">
        <p14:creationId xmlns:p14="http://schemas.microsoft.com/office/powerpoint/2010/main" val="3093842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2</a:t>
            </a:fld>
            <a:endParaRPr lang="en-US" dirty="0"/>
          </a:p>
        </p:txBody>
      </p:sp>
    </p:spTree>
    <p:extLst>
      <p:ext uri="{BB962C8B-B14F-4D97-AF65-F5344CB8AC3E}">
        <p14:creationId xmlns:p14="http://schemas.microsoft.com/office/powerpoint/2010/main" val="1058933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32</a:t>
            </a:fld>
            <a:endParaRPr lang="en-US" dirty="0"/>
          </a:p>
        </p:txBody>
      </p:sp>
    </p:spTree>
    <p:extLst>
      <p:ext uri="{BB962C8B-B14F-4D97-AF65-F5344CB8AC3E}">
        <p14:creationId xmlns:p14="http://schemas.microsoft.com/office/powerpoint/2010/main" val="3050843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33</a:t>
            </a:fld>
            <a:endParaRPr lang="en-US" dirty="0"/>
          </a:p>
        </p:txBody>
      </p:sp>
    </p:spTree>
    <p:extLst>
      <p:ext uri="{BB962C8B-B14F-4D97-AF65-F5344CB8AC3E}">
        <p14:creationId xmlns:p14="http://schemas.microsoft.com/office/powerpoint/2010/main" val="963192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34</a:t>
            </a:fld>
            <a:endParaRPr lang="en-US" dirty="0"/>
          </a:p>
        </p:txBody>
      </p:sp>
    </p:spTree>
    <p:extLst>
      <p:ext uri="{BB962C8B-B14F-4D97-AF65-F5344CB8AC3E}">
        <p14:creationId xmlns:p14="http://schemas.microsoft.com/office/powerpoint/2010/main" val="3995674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35</a:t>
            </a:fld>
            <a:endParaRPr lang="en-US" dirty="0"/>
          </a:p>
        </p:txBody>
      </p:sp>
    </p:spTree>
    <p:extLst>
      <p:ext uri="{BB962C8B-B14F-4D97-AF65-F5344CB8AC3E}">
        <p14:creationId xmlns:p14="http://schemas.microsoft.com/office/powerpoint/2010/main" val="7325970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36</a:t>
            </a:fld>
            <a:endParaRPr lang="en-US" dirty="0"/>
          </a:p>
        </p:txBody>
      </p:sp>
    </p:spTree>
    <p:extLst>
      <p:ext uri="{BB962C8B-B14F-4D97-AF65-F5344CB8AC3E}">
        <p14:creationId xmlns:p14="http://schemas.microsoft.com/office/powerpoint/2010/main" val="41686204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37</a:t>
            </a:fld>
            <a:endParaRPr lang="en-US" dirty="0"/>
          </a:p>
        </p:txBody>
      </p:sp>
    </p:spTree>
    <p:extLst>
      <p:ext uri="{BB962C8B-B14F-4D97-AF65-F5344CB8AC3E}">
        <p14:creationId xmlns:p14="http://schemas.microsoft.com/office/powerpoint/2010/main" val="2878849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38</a:t>
            </a:fld>
            <a:endParaRPr lang="en-US" dirty="0"/>
          </a:p>
        </p:txBody>
      </p:sp>
    </p:spTree>
    <p:extLst>
      <p:ext uri="{BB962C8B-B14F-4D97-AF65-F5344CB8AC3E}">
        <p14:creationId xmlns:p14="http://schemas.microsoft.com/office/powerpoint/2010/main" val="35382879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39</a:t>
            </a:fld>
            <a:endParaRPr lang="en-US" dirty="0"/>
          </a:p>
        </p:txBody>
      </p:sp>
    </p:spTree>
    <p:extLst>
      <p:ext uri="{BB962C8B-B14F-4D97-AF65-F5344CB8AC3E}">
        <p14:creationId xmlns:p14="http://schemas.microsoft.com/office/powerpoint/2010/main" val="3099650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40</a:t>
            </a:fld>
            <a:endParaRPr lang="en-US" dirty="0"/>
          </a:p>
        </p:txBody>
      </p:sp>
    </p:spTree>
    <p:extLst>
      <p:ext uri="{BB962C8B-B14F-4D97-AF65-F5344CB8AC3E}">
        <p14:creationId xmlns:p14="http://schemas.microsoft.com/office/powerpoint/2010/main" val="19271279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41</a:t>
            </a:fld>
            <a:endParaRPr lang="en-US" dirty="0"/>
          </a:p>
        </p:txBody>
      </p:sp>
    </p:spTree>
    <p:extLst>
      <p:ext uri="{BB962C8B-B14F-4D97-AF65-F5344CB8AC3E}">
        <p14:creationId xmlns:p14="http://schemas.microsoft.com/office/powerpoint/2010/main" val="3017395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3</a:t>
            </a:fld>
            <a:endParaRPr lang="en-US" dirty="0"/>
          </a:p>
        </p:txBody>
      </p:sp>
    </p:spTree>
    <p:extLst>
      <p:ext uri="{BB962C8B-B14F-4D97-AF65-F5344CB8AC3E}">
        <p14:creationId xmlns:p14="http://schemas.microsoft.com/office/powerpoint/2010/main" val="28783283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42</a:t>
            </a:fld>
            <a:endParaRPr lang="en-US" dirty="0"/>
          </a:p>
        </p:txBody>
      </p:sp>
    </p:spTree>
    <p:extLst>
      <p:ext uri="{BB962C8B-B14F-4D97-AF65-F5344CB8AC3E}">
        <p14:creationId xmlns:p14="http://schemas.microsoft.com/office/powerpoint/2010/main" val="1788524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43</a:t>
            </a:fld>
            <a:endParaRPr lang="en-US" dirty="0"/>
          </a:p>
        </p:txBody>
      </p:sp>
    </p:spTree>
    <p:extLst>
      <p:ext uri="{BB962C8B-B14F-4D97-AF65-F5344CB8AC3E}">
        <p14:creationId xmlns:p14="http://schemas.microsoft.com/office/powerpoint/2010/main" val="22870240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44</a:t>
            </a:fld>
            <a:endParaRPr lang="en-US" dirty="0"/>
          </a:p>
        </p:txBody>
      </p:sp>
    </p:spTree>
    <p:extLst>
      <p:ext uri="{BB962C8B-B14F-4D97-AF65-F5344CB8AC3E}">
        <p14:creationId xmlns:p14="http://schemas.microsoft.com/office/powerpoint/2010/main" val="5416959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45</a:t>
            </a:fld>
            <a:endParaRPr lang="en-US" dirty="0"/>
          </a:p>
        </p:txBody>
      </p:sp>
    </p:spTree>
    <p:extLst>
      <p:ext uri="{BB962C8B-B14F-4D97-AF65-F5344CB8AC3E}">
        <p14:creationId xmlns:p14="http://schemas.microsoft.com/office/powerpoint/2010/main" val="1851273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4</a:t>
            </a:fld>
            <a:endParaRPr lang="en-US" dirty="0"/>
          </a:p>
        </p:txBody>
      </p:sp>
    </p:spTree>
    <p:extLst>
      <p:ext uri="{BB962C8B-B14F-4D97-AF65-F5344CB8AC3E}">
        <p14:creationId xmlns:p14="http://schemas.microsoft.com/office/powerpoint/2010/main" val="1603070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5</a:t>
            </a:fld>
            <a:endParaRPr lang="en-US" dirty="0"/>
          </a:p>
        </p:txBody>
      </p:sp>
    </p:spTree>
    <p:extLst>
      <p:ext uri="{BB962C8B-B14F-4D97-AF65-F5344CB8AC3E}">
        <p14:creationId xmlns:p14="http://schemas.microsoft.com/office/powerpoint/2010/main" val="3193326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6</a:t>
            </a:fld>
            <a:endParaRPr lang="en-US" dirty="0"/>
          </a:p>
        </p:txBody>
      </p:sp>
    </p:spTree>
    <p:extLst>
      <p:ext uri="{BB962C8B-B14F-4D97-AF65-F5344CB8AC3E}">
        <p14:creationId xmlns:p14="http://schemas.microsoft.com/office/powerpoint/2010/main" val="571857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7</a:t>
            </a:fld>
            <a:endParaRPr lang="en-US" dirty="0"/>
          </a:p>
        </p:txBody>
      </p:sp>
    </p:spTree>
    <p:extLst>
      <p:ext uri="{BB962C8B-B14F-4D97-AF65-F5344CB8AC3E}">
        <p14:creationId xmlns:p14="http://schemas.microsoft.com/office/powerpoint/2010/main" val="863094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8</a:t>
            </a:fld>
            <a:endParaRPr lang="en-US" dirty="0"/>
          </a:p>
        </p:txBody>
      </p:sp>
    </p:spTree>
    <p:extLst>
      <p:ext uri="{BB962C8B-B14F-4D97-AF65-F5344CB8AC3E}">
        <p14:creationId xmlns:p14="http://schemas.microsoft.com/office/powerpoint/2010/main" val="1345313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98668-19AC-4E17-8A62-7ABDD247971A}" type="slidenum">
              <a:rPr lang="en-US" smtClean="0"/>
              <a:t>9</a:t>
            </a:fld>
            <a:endParaRPr lang="en-US" dirty="0"/>
          </a:p>
        </p:txBody>
      </p:sp>
    </p:spTree>
    <p:extLst>
      <p:ext uri="{BB962C8B-B14F-4D97-AF65-F5344CB8AC3E}">
        <p14:creationId xmlns:p14="http://schemas.microsoft.com/office/powerpoint/2010/main" val="2410467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22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8/24/2020</a:t>
            </a:r>
            <a:endParaRPr lang="en-US" dirty="0"/>
          </a:p>
        </p:txBody>
      </p:sp>
      <p:sp>
        <p:nvSpPr>
          <p:cNvPr id="6" name="Footer Placeholder 5"/>
          <p:cNvSpPr>
            <a:spLocks noGrp="1"/>
          </p:cNvSpPr>
          <p:nvPr>
            <p:ph type="ftr" sz="quarter" idx="11"/>
          </p:nvPr>
        </p:nvSpPr>
        <p:spPr/>
        <p:txBody>
          <a:bodyPr/>
          <a:lstStyle/>
          <a:p>
            <a:r>
              <a:rPr lang="en-US" dirty="0" smtClean="0"/>
              <a:t>BA06_MODULE06_Market_Basket_Analysis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32133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04562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00298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57672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dirty="0" smtClean="0"/>
              <a:t>8/24/2020</a:t>
            </a:r>
            <a:endParaRPr lang="en-US" dirty="0"/>
          </a:p>
        </p:txBody>
      </p:sp>
      <p:sp>
        <p:nvSpPr>
          <p:cNvPr id="4"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46386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dirty="0" smtClean="0"/>
              <a:t>8/24/2020</a:t>
            </a:r>
            <a:endParaRPr lang="en-US" dirty="0"/>
          </a:p>
        </p:txBody>
      </p:sp>
      <p:sp>
        <p:nvSpPr>
          <p:cNvPr id="4"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60215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891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957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pic>
        <p:nvPicPr>
          <p:cNvPr id="8"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41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7"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402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dirty="0" smtClean="0"/>
              <a:t>8/24/2020</a:t>
            </a:r>
            <a:endParaRPr lang="en-US" dirty="0"/>
          </a:p>
        </p:txBody>
      </p:sp>
      <p:sp>
        <p:nvSpPr>
          <p:cNvPr id="6" name="Footer Placeholder 5"/>
          <p:cNvSpPr>
            <a:spLocks noGrp="1"/>
          </p:cNvSpPr>
          <p:nvPr>
            <p:ph type="ftr" sz="quarter" idx="11"/>
          </p:nvPr>
        </p:nvSpPr>
        <p:spPr/>
        <p:txBody>
          <a:bodyPr/>
          <a:lstStyle/>
          <a:p>
            <a:r>
              <a:rPr lang="en-US" dirty="0" smtClean="0"/>
              <a:t>BA06_MODULE06_Market_Basket_Analysis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9"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7592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dirty="0" smtClean="0"/>
              <a:t>8/24/2020</a:t>
            </a:r>
            <a:endParaRPr lang="en-US" dirty="0"/>
          </a:p>
        </p:txBody>
      </p:sp>
      <p:sp>
        <p:nvSpPr>
          <p:cNvPr id="8" name="Footer Placeholder 7"/>
          <p:cNvSpPr>
            <a:spLocks noGrp="1"/>
          </p:cNvSpPr>
          <p:nvPr>
            <p:ph type="ftr" sz="quarter" idx="11"/>
          </p:nvPr>
        </p:nvSpPr>
        <p:spPr/>
        <p:txBody>
          <a:bodyPr/>
          <a:lstStyle/>
          <a:p>
            <a:r>
              <a:rPr lang="en-US" dirty="0" smtClean="0"/>
              <a:t>BA06_MODULE06_Market_Basket_Analysis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pic>
        <p:nvPicPr>
          <p:cNvPr id="10" name="Picture 9"/>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482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r>
              <a:rPr lang="en-US" dirty="0" smtClean="0"/>
              <a:t>8/24/2020</a:t>
            </a:r>
            <a:endParaRPr lang="en-US" dirty="0"/>
          </a:p>
        </p:txBody>
      </p:sp>
      <p:sp>
        <p:nvSpPr>
          <p:cNvPr id="5" name="Footer Placeholder 3"/>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9"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602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dirty="0" smtClean="0"/>
              <a:t>8/24/2020</a:t>
            </a:r>
            <a:endParaRPr lang="en-US" dirty="0"/>
          </a:p>
        </p:txBody>
      </p:sp>
      <p:sp>
        <p:nvSpPr>
          <p:cNvPr id="5" name="Footer Placeholder 2"/>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9"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925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r>
              <a:rPr lang="en-US" dirty="0" smtClean="0"/>
              <a:t>8/24/2020</a:t>
            </a:r>
            <a:endParaRPr lang="en-US" dirty="0"/>
          </a:p>
        </p:txBody>
      </p:sp>
      <p:sp>
        <p:nvSpPr>
          <p:cNvPr id="5" name="Footer Placeholder 5"/>
          <p:cNvSpPr>
            <a:spLocks noGrp="1"/>
          </p:cNvSpPr>
          <p:nvPr>
            <p:ph type="ftr" sz="quarter" idx="11"/>
          </p:nvPr>
        </p:nvSpPr>
        <p:spPr/>
        <p:txBody>
          <a:bodyPr/>
          <a:lstStyle/>
          <a:p>
            <a:r>
              <a:rPr lang="en-US" dirty="0" smtClean="0"/>
              <a:t>BA06_MODULE06_Market_Basket_Analysis</a:t>
            </a:r>
            <a:endParaRPr lang="en-US" dirty="0"/>
          </a:p>
        </p:txBody>
      </p:sp>
      <p:sp>
        <p:nvSpPr>
          <p:cNvPr id="6"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48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8/24/2020</a:t>
            </a:r>
            <a:endParaRPr lang="en-US" dirty="0"/>
          </a:p>
        </p:txBody>
      </p:sp>
      <p:sp>
        <p:nvSpPr>
          <p:cNvPr id="6" name="Footer Placeholder 5"/>
          <p:cNvSpPr>
            <a:spLocks noGrp="1"/>
          </p:cNvSpPr>
          <p:nvPr>
            <p:ph type="ftr" sz="quarter" idx="11"/>
          </p:nvPr>
        </p:nvSpPr>
        <p:spPr/>
        <p:txBody>
          <a:bodyPr/>
          <a:lstStyle/>
          <a:p>
            <a:r>
              <a:rPr lang="en-US" dirty="0" smtClean="0"/>
              <a:t>BA06_MODULE06_Market_Basket_Analysis</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78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7.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dirty="0" smtClean="0"/>
              <a:t>8/24/2020</a:t>
            </a:r>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smtClean="0"/>
              <a:t>BA06_MODULE06_Market_Basket_Analysis</a:t>
            </a:r>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FAB73BC-B049-4115-A692-8D63A059BFB8}" type="slidenum">
              <a:rPr lang="en-US" smtClean="0"/>
              <a:pPr/>
              <a:t>‹#›</a:t>
            </a:fld>
            <a:endParaRPr lang="en-US" dirty="0"/>
          </a:p>
        </p:txBody>
      </p:sp>
      <p:pic>
        <p:nvPicPr>
          <p:cNvPr id="13" name="Picture 4" descr="http://www.singaporexdexperience.com/application/views/public/images/orange-line-bg-inside2.png"/>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userDrawn="1"/>
        </p:nvPicPr>
        <p:blipFill>
          <a:blip r:embed="rId24"/>
          <a:stretch>
            <a:fillRect/>
          </a:stretch>
        </p:blipFill>
        <p:spPr>
          <a:xfrm>
            <a:off x="9191579" y="92974"/>
            <a:ext cx="2926334" cy="780356"/>
          </a:xfrm>
          <a:prstGeom prst="rect">
            <a:avLst/>
          </a:prstGeom>
        </p:spPr>
      </p:pic>
    </p:spTree>
    <p:extLst>
      <p:ext uri="{BB962C8B-B14F-4D97-AF65-F5344CB8AC3E}">
        <p14:creationId xmlns:p14="http://schemas.microsoft.com/office/powerpoint/2010/main" val="4203454735"/>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hf sldNum="0"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3.png"/><Relationship Id="rId7" Type="http://schemas.openxmlformats.org/officeDocument/2006/relationships/diagramColors" Target="../diagrams/colors1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4.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5.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16.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17.pn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20.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21.pn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23.png"/><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2.xml"/><Relationship Id="rId7" Type="http://schemas.openxmlformats.org/officeDocument/2006/relationships/image" Target="../media/image24.png"/><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image" Target="../media/image26.png"/><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6.xml"/><Relationship Id="rId7" Type="http://schemas.openxmlformats.org/officeDocument/2006/relationships/image" Target="../media/image27.png"/><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2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9.xml"/><Relationship Id="rId7" Type="http://schemas.openxmlformats.org/officeDocument/2006/relationships/image" Target="../media/image29.png"/><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0.xml"/><Relationship Id="rId7" Type="http://schemas.openxmlformats.org/officeDocument/2006/relationships/image" Target="../media/image30.png"/><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3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3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3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3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3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36.xml"/><Relationship Id="rId7" Type="http://schemas.microsoft.com/office/2007/relationships/diagramDrawing" Target="../diagrams/drawing3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3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3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Data" Target="../diagrams/data38.xml"/><Relationship Id="rId7" Type="http://schemas.microsoft.com/office/2007/relationships/diagramDrawing" Target="../diagrams/drawing38.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38.xml"/><Relationship Id="rId5" Type="http://schemas.openxmlformats.org/officeDocument/2006/relationships/diagramQuickStyle" Target="../diagrams/quickStyle38.xml"/><Relationship Id="rId4" Type="http://schemas.openxmlformats.org/officeDocument/2006/relationships/diagramLayout" Target="../diagrams/layout3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4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diagramData" Target="../diagrams/data40.xml"/><Relationship Id="rId7" Type="http://schemas.microsoft.com/office/2007/relationships/diagramDrawing" Target="../diagrams/drawing40.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40.xml"/><Relationship Id="rId5" Type="http://schemas.openxmlformats.org/officeDocument/2006/relationships/diagramQuickStyle" Target="../diagrams/quickStyle40.xml"/><Relationship Id="rId4" Type="http://schemas.openxmlformats.org/officeDocument/2006/relationships/diagramLayout" Target="../diagrams/layout40.xml"/></Relationships>
</file>

<file path=ppt/slides/_rels/slide4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4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diagramData" Target="../diagrams/data42.xml"/><Relationship Id="rId7" Type="http://schemas.microsoft.com/office/2007/relationships/diagramDrawing" Target="../diagrams/drawing42.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s>
</file>

<file path=ppt/slides/_rels/slide4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Data" Target="../diagrams/data43.xml"/><Relationship Id="rId7" Type="http://schemas.microsoft.com/office/2007/relationships/diagramDrawing" Target="../diagrams/drawing43.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43.xml"/><Relationship Id="rId5" Type="http://schemas.openxmlformats.org/officeDocument/2006/relationships/diagramQuickStyle" Target="../diagrams/quickStyle43.xml"/><Relationship Id="rId4" Type="http://schemas.openxmlformats.org/officeDocument/2006/relationships/diagramLayout" Target="../diagrams/layout43.xml"/></Relationships>
</file>

<file path=ppt/slides/_rels/slide4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diagramData" Target="../diagrams/data44.xml"/><Relationship Id="rId7" Type="http://schemas.microsoft.com/office/2007/relationships/diagramDrawing" Target="../diagrams/drawing44.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44.xml"/><Relationship Id="rId5" Type="http://schemas.openxmlformats.org/officeDocument/2006/relationships/diagramQuickStyle" Target="../diagrams/quickStyle44.xml"/><Relationship Id="rId4" Type="http://schemas.openxmlformats.org/officeDocument/2006/relationships/diagramLayout" Target="../diagrams/layout44.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0.pn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lumMod val="75000"/>
                    <a:lumOff val="25000"/>
                  </a:schemeClr>
                </a:solidFill>
              </a:rPr>
              <a:t>8/24/2020</a:t>
            </a:r>
            <a:endParaRPr lang="en-US" b="1" dirty="0">
              <a:solidFill>
                <a:schemeClr val="bg1">
                  <a:lumMod val="75000"/>
                  <a:lumOff val="25000"/>
                </a:schemeClr>
              </a:solidFill>
            </a:endParaRPr>
          </a:p>
        </p:txBody>
      </p:sp>
      <p:sp>
        <p:nvSpPr>
          <p:cNvPr id="6" name="Title 1"/>
          <p:cNvSpPr txBox="1">
            <a:spLocks/>
          </p:cNvSpPr>
          <p:nvPr/>
        </p:nvSpPr>
        <p:spPr>
          <a:xfrm>
            <a:off x="600501" y="102310"/>
            <a:ext cx="8598090" cy="972356"/>
          </a:xfrm>
          <a:prstGeom prst="rect">
            <a:avLst/>
          </a:prstGeom>
          <a:solidFill>
            <a:schemeClr val="bg2"/>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Association </a:t>
            </a:r>
            <a:r>
              <a:rPr lang="en-US" sz="4400" b="1" dirty="0" smtClean="0"/>
              <a:t>rules:</a:t>
            </a:r>
            <a:endParaRPr lang="en-IN" sz="4400" b="1" dirty="0"/>
          </a:p>
        </p:txBody>
      </p:sp>
      <p:graphicFrame>
        <p:nvGraphicFramePr>
          <p:cNvPr id="13" name="Diagram 12"/>
          <p:cNvGraphicFramePr/>
          <p:nvPr>
            <p:extLst>
              <p:ext uri="{D42A27DB-BD31-4B8C-83A1-F6EECF244321}">
                <p14:modId xmlns:p14="http://schemas.microsoft.com/office/powerpoint/2010/main" val="3822056669"/>
              </p:ext>
            </p:extLst>
          </p:nvPr>
        </p:nvGraphicFramePr>
        <p:xfrm>
          <a:off x="477672" y="1197338"/>
          <a:ext cx="11423176" cy="5053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Footer Placeholder 13"/>
          <p:cNvSpPr>
            <a:spLocks noGrp="1"/>
          </p:cNvSpPr>
          <p:nvPr>
            <p:ph type="ftr" sz="quarter" idx="11"/>
          </p:nvPr>
        </p:nvSpPr>
        <p:spPr/>
        <p:txBody>
          <a:bodyPr/>
          <a:lstStyle/>
          <a:p>
            <a:r>
              <a:rPr lang="en-US" dirty="0" smtClean="0"/>
              <a:t>BA06_MODULE06_Market_Basket_Analysis</a:t>
            </a:r>
            <a:endParaRPr lang="en-US" dirty="0"/>
          </a:p>
        </p:txBody>
      </p:sp>
      <p:sp>
        <p:nvSpPr>
          <p:cNvPr id="15"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Tree>
    <p:extLst>
      <p:ext uri="{BB962C8B-B14F-4D97-AF65-F5344CB8AC3E}">
        <p14:creationId xmlns:p14="http://schemas.microsoft.com/office/powerpoint/2010/main" val="42728024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dirty="0" smtClean="0">
                <a:solidFill>
                  <a:schemeClr val="tx1"/>
                </a:solidFill>
              </a:rPr>
              <a:t>8/24/2020</a:t>
            </a:r>
            <a:endParaRPr lang="en-US" dirty="0">
              <a:solidFill>
                <a:schemeClr val="tx1"/>
              </a:solidFill>
            </a:endParaRPr>
          </a:p>
        </p:txBody>
      </p:sp>
      <p:sp>
        <p:nvSpPr>
          <p:cNvPr id="5" name="Footer Placeholder 4"/>
          <p:cNvSpPr>
            <a:spLocks noGrp="1"/>
          </p:cNvSpPr>
          <p:nvPr>
            <p:ph type="ftr" sz="quarter" idx="11"/>
          </p:nvPr>
        </p:nvSpPr>
        <p:spPr>
          <a:xfrm>
            <a:off x="7786048" y="6356350"/>
            <a:ext cx="4114800" cy="365125"/>
          </a:xfrm>
        </p:spPr>
        <p:txBody>
          <a:bodyPr/>
          <a:lstStyle/>
          <a:p>
            <a:r>
              <a:rPr lang="en-US" dirty="0" smtClean="0">
                <a:solidFill>
                  <a:schemeClr val="tx1"/>
                </a:solidFill>
              </a:rPr>
              <a:t>BA06_MODULE06_Market_Basket_Analysis</a:t>
            </a:r>
            <a:endParaRPr lang="en-US" dirty="0">
              <a:solidFill>
                <a:schemeClr val="tx1"/>
              </a:solidFill>
            </a:endParaRPr>
          </a:p>
        </p:txBody>
      </p:sp>
      <p:sp>
        <p:nvSpPr>
          <p:cNvPr id="6" name="Title 1"/>
          <p:cNvSpPr txBox="1">
            <a:spLocks/>
          </p:cNvSpPr>
          <p:nvPr/>
        </p:nvSpPr>
        <p:spPr>
          <a:xfrm>
            <a:off x="600501" y="102310"/>
            <a:ext cx="8598090" cy="972356"/>
          </a:xfrm>
          <a:prstGeom prst="rect">
            <a:avLst/>
          </a:prstGeom>
          <a:solidFill>
            <a:schemeClr val="bg2"/>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smtClean="0"/>
              <a:t>Business rules:</a:t>
            </a:r>
            <a:endParaRPr lang="en-IN" sz="4400" b="1" dirty="0"/>
          </a:p>
        </p:txBody>
      </p:sp>
      <p:graphicFrame>
        <p:nvGraphicFramePr>
          <p:cNvPr id="13" name="Diagram 12"/>
          <p:cNvGraphicFramePr/>
          <p:nvPr>
            <p:extLst>
              <p:ext uri="{D42A27DB-BD31-4B8C-83A1-F6EECF244321}">
                <p14:modId xmlns:p14="http://schemas.microsoft.com/office/powerpoint/2010/main" val="2839501065"/>
              </p:ext>
            </p:extLst>
          </p:nvPr>
        </p:nvGraphicFramePr>
        <p:xfrm>
          <a:off x="425003" y="1197338"/>
          <a:ext cx="11475845" cy="5053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698589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lumMod val="75000"/>
                    <a:lumOff val="25000"/>
                  </a:schemeClr>
                </a:solidFill>
              </a:rPr>
              <a:t>8/24/2020</a:t>
            </a:r>
            <a:endParaRPr lang="en-US" b="1" dirty="0">
              <a:solidFill>
                <a:schemeClr val="bg1">
                  <a:lumMod val="75000"/>
                  <a:lumOff val="25000"/>
                </a:schemeClr>
              </a:solidFill>
            </a:endParaRPr>
          </a:p>
        </p:txBody>
      </p:sp>
      <p:sp>
        <p:nvSpPr>
          <p:cNvPr id="5" name="Footer Placeholder 4"/>
          <p:cNvSpPr>
            <a:spLocks noGrp="1"/>
          </p:cNvSpPr>
          <p:nvPr>
            <p:ph type="ftr" sz="quarter" idx="11"/>
          </p:nvPr>
        </p:nvSpPr>
        <p:spPr>
          <a:xfrm>
            <a:off x="7786048" y="6356350"/>
            <a:ext cx="4114800" cy="365125"/>
          </a:xfrm>
        </p:spPr>
        <p:txBody>
          <a:body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6" name="Title 1"/>
          <p:cNvSpPr txBox="1">
            <a:spLocks/>
          </p:cNvSpPr>
          <p:nvPr/>
        </p:nvSpPr>
        <p:spPr>
          <a:xfrm>
            <a:off x="600501" y="102310"/>
            <a:ext cx="8598090" cy="972356"/>
          </a:xfrm>
          <a:prstGeom prst="rect">
            <a:avLst/>
          </a:prstGeom>
          <a:solidFill>
            <a:schemeClr val="bg2"/>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400" b="1" dirty="0"/>
              <a:t>Correlation analysis</a:t>
            </a:r>
          </a:p>
        </p:txBody>
      </p:sp>
      <p:graphicFrame>
        <p:nvGraphicFramePr>
          <p:cNvPr id="13" name="Diagram 12"/>
          <p:cNvGraphicFramePr/>
          <p:nvPr>
            <p:extLst>
              <p:ext uri="{D42A27DB-BD31-4B8C-83A1-F6EECF244321}">
                <p14:modId xmlns:p14="http://schemas.microsoft.com/office/powerpoint/2010/main" val="934014410"/>
              </p:ext>
            </p:extLst>
          </p:nvPr>
        </p:nvGraphicFramePr>
        <p:xfrm>
          <a:off x="425003" y="1197338"/>
          <a:ext cx="11475845" cy="5053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9704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9404723" cy="616228"/>
          </a:xfrm>
        </p:spPr>
        <p:txBody>
          <a:bodyPr/>
          <a:lstStyle/>
          <a:p>
            <a:pPr lvl="0"/>
            <a:r>
              <a:rPr lang="en-US" sz="2800" dirty="0"/>
              <a:t>eclat algorithm - to see most frequent </a:t>
            </a:r>
            <a:r>
              <a:rPr lang="en-US" sz="2800" dirty="0" smtClean="0"/>
              <a:t>item sets</a:t>
            </a:r>
            <a:r>
              <a:rPr lang="en-US" dirty="0"/>
              <a:t/>
            </a:r>
            <a:br>
              <a:rPr lang="en-US" dirty="0"/>
            </a:br>
            <a:endParaRPr lang="en-US"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pic>
        <p:nvPicPr>
          <p:cNvPr id="6" name="Picture 5"/>
          <p:cNvPicPr>
            <a:picLocks noChangeAspect="1"/>
          </p:cNvPicPr>
          <p:nvPr/>
        </p:nvPicPr>
        <p:blipFill>
          <a:blip r:embed="rId3"/>
          <a:stretch>
            <a:fillRect/>
          </a:stretch>
        </p:blipFill>
        <p:spPr>
          <a:xfrm>
            <a:off x="3576034" y="1068946"/>
            <a:ext cx="8272529" cy="5164429"/>
          </a:xfrm>
          <a:prstGeom prst="rect">
            <a:avLst/>
          </a:prstGeom>
        </p:spPr>
      </p:pic>
      <p:graphicFrame>
        <p:nvGraphicFramePr>
          <p:cNvPr id="7" name="Diagram 6"/>
          <p:cNvGraphicFramePr/>
          <p:nvPr>
            <p:extLst>
              <p:ext uri="{D42A27DB-BD31-4B8C-83A1-F6EECF244321}">
                <p14:modId xmlns:p14="http://schemas.microsoft.com/office/powerpoint/2010/main" val="1581217763"/>
              </p:ext>
            </p:extLst>
          </p:nvPr>
        </p:nvGraphicFramePr>
        <p:xfrm>
          <a:off x="115911" y="1018438"/>
          <a:ext cx="3413974" cy="52149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ectangle 2"/>
          <p:cNvSpPr/>
          <p:nvPr/>
        </p:nvSpPr>
        <p:spPr>
          <a:xfrm>
            <a:off x="124285" y="6322071"/>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Tree>
    <p:extLst>
      <p:ext uri="{BB962C8B-B14F-4D97-AF65-F5344CB8AC3E}">
        <p14:creationId xmlns:p14="http://schemas.microsoft.com/office/powerpoint/2010/main" val="5147611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9404723" cy="616228"/>
          </a:xfrm>
        </p:spPr>
        <p:txBody>
          <a:bodyPr/>
          <a:lstStyle/>
          <a:p>
            <a:pPr lvl="0"/>
            <a:r>
              <a:rPr lang="en-US" sz="2800" dirty="0"/>
              <a:t>. Rules </a:t>
            </a:r>
            <a:r>
              <a:rPr lang="en-US" sz="2800" dirty="0" smtClean="0"/>
              <a:t>created </a:t>
            </a:r>
            <a:r>
              <a:rPr lang="en-US" sz="2800" dirty="0"/>
              <a:t>using apriori </a:t>
            </a:r>
            <a:r>
              <a:rPr lang="en-US" sz="2800" dirty="0" smtClean="0"/>
              <a:t>algorithm:</a:t>
            </a:r>
            <a:endParaRPr lang="en-US" sz="2800"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2617658096"/>
              </p:ext>
            </p:extLst>
          </p:nvPr>
        </p:nvGraphicFramePr>
        <p:xfrm>
          <a:off x="115911" y="1018438"/>
          <a:ext cx="3413974" cy="5214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3721994" y="824248"/>
            <a:ext cx="8293995" cy="5357612"/>
          </a:xfrm>
          <a:prstGeom prst="rect">
            <a:avLst/>
          </a:prstGeom>
        </p:spPr>
      </p:pic>
      <p:sp>
        <p:nvSpPr>
          <p:cNvPr id="8" name="Rectangle 7"/>
          <p:cNvSpPr/>
          <p:nvPr/>
        </p:nvSpPr>
        <p:spPr>
          <a:xfrm>
            <a:off x="3652863" y="3244334"/>
            <a:ext cx="4886274" cy="369332"/>
          </a:xfrm>
          <a:prstGeom prst="rect">
            <a:avLst/>
          </a:prstGeom>
        </p:spPr>
        <p:txBody>
          <a:bodyPr wrap="none">
            <a:spAutoFit/>
          </a:bodyPr>
          <a:lstStyle/>
          <a:p>
            <a:pPr lvl="0"/>
            <a:r>
              <a:rPr lang="en-US" dirty="0"/>
              <a:t>. Rules are created using apriori algorithm </a:t>
            </a:r>
          </a:p>
        </p:txBody>
      </p:sp>
      <p:sp>
        <p:nvSpPr>
          <p:cNvPr id="9"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10" name="Rectangle 9"/>
          <p:cNvSpPr/>
          <p:nvPr/>
        </p:nvSpPr>
        <p:spPr>
          <a:xfrm>
            <a:off x="124285" y="6322071"/>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spTree>
    <p:extLst>
      <p:ext uri="{BB962C8B-B14F-4D97-AF65-F5344CB8AC3E}">
        <p14:creationId xmlns:p14="http://schemas.microsoft.com/office/powerpoint/2010/main" val="810227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940472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a:t>Inspect top 5 </a:t>
            </a:r>
            <a:r>
              <a:rPr lang="en-US" sz="2800" dirty="0" smtClean="0"/>
              <a:t>rules sorted by lift from high to low:</a:t>
            </a:r>
            <a:endParaRPr lang="en-US" sz="2800"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3755605733"/>
              </p:ext>
            </p:extLst>
          </p:nvPr>
        </p:nvGraphicFramePr>
        <p:xfrm>
          <a:off x="115911" y="1018438"/>
          <a:ext cx="3413974" cy="5202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3837904" y="1090613"/>
            <a:ext cx="8062175" cy="5129884"/>
          </a:xfrm>
          <a:prstGeom prst="rect">
            <a:avLst/>
          </a:prstGeom>
          <a:ln>
            <a:solidFill>
              <a:schemeClr val="accent3"/>
            </a:solidFill>
          </a:ln>
        </p:spPr>
      </p:pic>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322071"/>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spTree>
    <p:extLst>
      <p:ext uri="{BB962C8B-B14F-4D97-AF65-F5344CB8AC3E}">
        <p14:creationId xmlns:p14="http://schemas.microsoft.com/office/powerpoint/2010/main" val="1543846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940472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a:t>Inspect top 5 </a:t>
            </a:r>
            <a:r>
              <a:rPr lang="en-US" sz="2800" dirty="0" smtClean="0"/>
              <a:t>rules sorted by lift from high to low:</a:t>
            </a:r>
            <a:endParaRPr lang="en-US" sz="2800"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375868535"/>
              </p:ext>
            </p:extLst>
          </p:nvPr>
        </p:nvGraphicFramePr>
        <p:xfrm>
          <a:off x="115911" y="1018438"/>
          <a:ext cx="3413974" cy="5202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3709115" y="938279"/>
            <a:ext cx="8152327" cy="524358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322071"/>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spTree>
    <p:extLst>
      <p:ext uri="{BB962C8B-B14F-4D97-AF65-F5344CB8AC3E}">
        <p14:creationId xmlns:p14="http://schemas.microsoft.com/office/powerpoint/2010/main" val="21571815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smtClean="0"/>
              <a:t>Scatter plot for 224 rules:</a:t>
            </a:r>
            <a:endParaRPr lang="en-US" sz="2800"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1541444720"/>
              </p:ext>
            </p:extLst>
          </p:nvPr>
        </p:nvGraphicFramePr>
        <p:xfrm>
          <a:off x="115911" y="914400"/>
          <a:ext cx="3413974" cy="5306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3549135" y="946530"/>
            <a:ext cx="8363823" cy="5248275"/>
          </a:xfrm>
          <a:prstGeom prst="rect">
            <a:avLst/>
          </a:prstGeom>
        </p:spPr>
      </p:pic>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322071"/>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spTree>
    <p:extLst>
      <p:ext uri="{BB962C8B-B14F-4D97-AF65-F5344CB8AC3E}">
        <p14:creationId xmlns:p14="http://schemas.microsoft.com/office/powerpoint/2010/main" val="1167540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a:t>Induction:</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98004135"/>
              </p:ext>
            </p:extLst>
          </p:nvPr>
        </p:nvGraphicFramePr>
        <p:xfrm>
          <a:off x="115911" y="914402"/>
          <a:ext cx="3413974" cy="5319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a:stretch>
            <a:fillRect/>
          </a:stretch>
        </p:blipFill>
        <p:spPr>
          <a:xfrm>
            <a:off x="3696237" y="824247"/>
            <a:ext cx="8306874" cy="5543099"/>
          </a:xfrm>
          <a:prstGeom prst="rect">
            <a:avLst/>
          </a:prstGeom>
        </p:spPr>
      </p:pic>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408107"/>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spTree>
    <p:extLst>
      <p:ext uri="{BB962C8B-B14F-4D97-AF65-F5344CB8AC3E}">
        <p14:creationId xmlns:p14="http://schemas.microsoft.com/office/powerpoint/2010/main" val="2574496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9404723" cy="616228"/>
          </a:xfrm>
        </p:spPr>
        <p:txBody>
          <a:bodyPr/>
          <a:lstStyle/>
          <a:p>
            <a:pPr lvl="0"/>
            <a:r>
              <a:rPr lang="en-US" sz="2800" dirty="0" smtClean="0"/>
              <a:t>Milk.rules:</a:t>
            </a:r>
            <a:endParaRPr lang="en-US"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973930293"/>
              </p:ext>
            </p:extLst>
          </p:nvPr>
        </p:nvGraphicFramePr>
        <p:xfrm>
          <a:off x="115911" y="1018438"/>
          <a:ext cx="3413974" cy="52149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124285" y="6322071"/>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pic>
        <p:nvPicPr>
          <p:cNvPr id="9" name="Picture 8"/>
          <p:cNvPicPr>
            <a:picLocks noChangeAspect="1"/>
          </p:cNvPicPr>
          <p:nvPr/>
        </p:nvPicPr>
        <p:blipFill>
          <a:blip r:embed="rId8"/>
          <a:stretch>
            <a:fillRect/>
          </a:stretch>
        </p:blipFill>
        <p:spPr>
          <a:xfrm>
            <a:off x="4070195" y="1006862"/>
            <a:ext cx="7738946" cy="5170914"/>
          </a:xfrm>
          <a:prstGeom prst="rect">
            <a:avLst/>
          </a:prstGeom>
        </p:spPr>
      </p:pic>
    </p:spTree>
    <p:extLst>
      <p:ext uri="{BB962C8B-B14F-4D97-AF65-F5344CB8AC3E}">
        <p14:creationId xmlns:p14="http://schemas.microsoft.com/office/powerpoint/2010/main" val="12101372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smtClean="0"/>
              <a:t>Scatter plot for </a:t>
            </a:r>
            <a:r>
              <a:rPr lang="en-US" sz="2800" dirty="0"/>
              <a:t>Milk.rules:</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3372186253"/>
              </p:ext>
            </p:extLst>
          </p:nvPr>
        </p:nvGraphicFramePr>
        <p:xfrm>
          <a:off x="115910" y="914400"/>
          <a:ext cx="4692337" cy="5114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322071"/>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3" name="Picture 2"/>
          <p:cNvPicPr>
            <a:picLocks noChangeAspect="1"/>
          </p:cNvPicPr>
          <p:nvPr/>
        </p:nvPicPr>
        <p:blipFill>
          <a:blip r:embed="rId7"/>
          <a:stretch>
            <a:fillRect/>
          </a:stretch>
        </p:blipFill>
        <p:spPr>
          <a:xfrm>
            <a:off x="5038781" y="989973"/>
            <a:ext cx="6862067" cy="5200650"/>
          </a:xfrm>
          <a:prstGeom prst="rect">
            <a:avLst/>
          </a:prstGeom>
        </p:spPr>
      </p:pic>
    </p:spTree>
    <p:extLst>
      <p:ext uri="{BB962C8B-B14F-4D97-AF65-F5344CB8AC3E}">
        <p14:creationId xmlns:p14="http://schemas.microsoft.com/office/powerpoint/2010/main" val="716770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dirty="0" smtClean="0">
                <a:solidFill>
                  <a:schemeClr val="bg1">
                    <a:lumMod val="75000"/>
                    <a:lumOff val="25000"/>
                  </a:schemeClr>
                </a:solidFill>
                <a:latin typeface="Arial Black" panose="020B0A04020102020204" pitchFamily="34" charset="0"/>
              </a:rPr>
              <a:t>8/24/2020</a:t>
            </a:r>
            <a:endParaRPr lang="en-US" dirty="0">
              <a:solidFill>
                <a:schemeClr val="bg1">
                  <a:lumMod val="75000"/>
                  <a:lumOff val="25000"/>
                </a:schemeClr>
              </a:solidFill>
              <a:latin typeface="Arial Black" panose="020B0A04020102020204" pitchFamily="34" charset="0"/>
            </a:endParaRPr>
          </a:p>
        </p:txBody>
      </p:sp>
      <p:sp>
        <p:nvSpPr>
          <p:cNvPr id="5" name="Footer Placeholder 4"/>
          <p:cNvSpPr>
            <a:spLocks noGrp="1"/>
          </p:cNvSpPr>
          <p:nvPr>
            <p:ph type="ftr" sz="quarter" idx="11"/>
          </p:nvPr>
        </p:nvSpPr>
        <p:spPr>
          <a:xfrm>
            <a:off x="7786048" y="6356350"/>
            <a:ext cx="4114800" cy="365125"/>
          </a:xfrm>
        </p:spPr>
        <p:txBody>
          <a:body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6" name="Title 1"/>
          <p:cNvSpPr txBox="1">
            <a:spLocks/>
          </p:cNvSpPr>
          <p:nvPr/>
        </p:nvSpPr>
        <p:spPr>
          <a:xfrm>
            <a:off x="600501" y="102310"/>
            <a:ext cx="8598090" cy="972356"/>
          </a:xfrm>
          <a:prstGeom prst="rect">
            <a:avLst/>
          </a:prstGeom>
          <a:solidFill>
            <a:schemeClr val="bg2"/>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t>Association </a:t>
            </a:r>
            <a:r>
              <a:rPr lang="en-US" sz="4400" b="1" dirty="0" smtClean="0"/>
              <a:t>rules:</a:t>
            </a:r>
            <a:endParaRPr lang="en-IN" sz="4400" b="1" dirty="0"/>
          </a:p>
        </p:txBody>
      </p:sp>
      <p:graphicFrame>
        <p:nvGraphicFramePr>
          <p:cNvPr id="13" name="Diagram 12"/>
          <p:cNvGraphicFramePr/>
          <p:nvPr>
            <p:extLst>
              <p:ext uri="{D42A27DB-BD31-4B8C-83A1-F6EECF244321}">
                <p14:modId xmlns:p14="http://schemas.microsoft.com/office/powerpoint/2010/main" val="890900645"/>
              </p:ext>
            </p:extLst>
          </p:nvPr>
        </p:nvGraphicFramePr>
        <p:xfrm>
          <a:off x="477672" y="1197338"/>
          <a:ext cx="11423176" cy="5053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156456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400" dirty="0"/>
              <a:t>Visualization </a:t>
            </a:r>
            <a:r>
              <a:rPr lang="en-US" sz="2400" dirty="0" smtClean="0"/>
              <a:t>for milk. </a:t>
            </a:r>
            <a:r>
              <a:rPr lang="en-US" sz="2400" dirty="0"/>
              <a:t>Rules using method="</a:t>
            </a:r>
            <a:r>
              <a:rPr lang="en-US" sz="2400" dirty="0" smtClean="0"/>
              <a:t>graph“:</a:t>
            </a:r>
            <a:endParaRPr lang="en-US" sz="2400"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2745535044"/>
              </p:ext>
            </p:extLst>
          </p:nvPr>
        </p:nvGraphicFramePr>
        <p:xfrm>
          <a:off x="115910" y="914400"/>
          <a:ext cx="4692337" cy="5114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322071"/>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3" name="Picture 2"/>
          <p:cNvPicPr>
            <a:picLocks noChangeAspect="1"/>
          </p:cNvPicPr>
          <p:nvPr/>
        </p:nvPicPr>
        <p:blipFill>
          <a:blip r:embed="rId7"/>
          <a:stretch>
            <a:fillRect/>
          </a:stretch>
        </p:blipFill>
        <p:spPr>
          <a:xfrm>
            <a:off x="4806176" y="824247"/>
            <a:ext cx="7225990" cy="5200650"/>
          </a:xfrm>
          <a:prstGeom prst="rect">
            <a:avLst/>
          </a:prstGeom>
        </p:spPr>
      </p:pic>
    </p:spTree>
    <p:extLst>
      <p:ext uri="{BB962C8B-B14F-4D97-AF65-F5344CB8AC3E}">
        <p14:creationId xmlns:p14="http://schemas.microsoft.com/office/powerpoint/2010/main" val="3086665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a:t>coke.rules:</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2709327488"/>
              </p:ext>
            </p:extLst>
          </p:nvPr>
        </p:nvGraphicFramePr>
        <p:xfrm>
          <a:off x="115911" y="914402"/>
          <a:ext cx="3413974" cy="5319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408107"/>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6" name="Picture 5"/>
          <p:cNvPicPr>
            <a:picLocks noChangeAspect="1"/>
          </p:cNvPicPr>
          <p:nvPr/>
        </p:nvPicPr>
        <p:blipFill>
          <a:blip r:embed="rId8"/>
          <a:stretch>
            <a:fillRect/>
          </a:stretch>
        </p:blipFill>
        <p:spPr>
          <a:xfrm>
            <a:off x="3707214" y="937308"/>
            <a:ext cx="8324952" cy="5429250"/>
          </a:xfrm>
          <a:prstGeom prst="rect">
            <a:avLst/>
          </a:prstGeom>
        </p:spPr>
      </p:pic>
    </p:spTree>
    <p:extLst>
      <p:ext uri="{BB962C8B-B14F-4D97-AF65-F5344CB8AC3E}">
        <p14:creationId xmlns:p14="http://schemas.microsoft.com/office/powerpoint/2010/main" val="630659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smtClean="0"/>
              <a:t>Scatter plot for </a:t>
            </a:r>
            <a:r>
              <a:rPr lang="en-US" sz="2800" dirty="0"/>
              <a:t>coke.rules:</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439856373"/>
              </p:ext>
            </p:extLst>
          </p:nvPr>
        </p:nvGraphicFramePr>
        <p:xfrm>
          <a:off x="115910" y="914400"/>
          <a:ext cx="4692337" cy="5114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322071"/>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6" name="Picture 5"/>
          <p:cNvPicPr>
            <a:picLocks noChangeAspect="1"/>
          </p:cNvPicPr>
          <p:nvPr/>
        </p:nvPicPr>
        <p:blipFill>
          <a:blip r:embed="rId7"/>
          <a:stretch>
            <a:fillRect/>
          </a:stretch>
        </p:blipFill>
        <p:spPr>
          <a:xfrm>
            <a:off x="5040351" y="944259"/>
            <a:ext cx="6634976" cy="5257800"/>
          </a:xfrm>
          <a:prstGeom prst="rect">
            <a:avLst/>
          </a:prstGeom>
        </p:spPr>
      </p:pic>
    </p:spTree>
    <p:extLst>
      <p:ext uri="{BB962C8B-B14F-4D97-AF65-F5344CB8AC3E}">
        <p14:creationId xmlns:p14="http://schemas.microsoft.com/office/powerpoint/2010/main" val="9498594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400" dirty="0"/>
              <a:t>Visualization </a:t>
            </a:r>
            <a:r>
              <a:rPr lang="en-US" sz="2400" dirty="0" smtClean="0"/>
              <a:t>for coke.rules </a:t>
            </a:r>
            <a:r>
              <a:rPr lang="en-US" sz="2400" dirty="0"/>
              <a:t>using method="</a:t>
            </a:r>
            <a:r>
              <a:rPr lang="en-US" sz="2400" dirty="0" smtClean="0"/>
              <a:t>graph“:</a:t>
            </a:r>
            <a:endParaRPr lang="en-US" sz="2400"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3443485511"/>
              </p:ext>
            </p:extLst>
          </p:nvPr>
        </p:nvGraphicFramePr>
        <p:xfrm>
          <a:off x="115910" y="914400"/>
          <a:ext cx="4692337" cy="5114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322071"/>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6" name="Picture 5"/>
          <p:cNvPicPr>
            <a:picLocks noChangeAspect="1"/>
          </p:cNvPicPr>
          <p:nvPr/>
        </p:nvPicPr>
        <p:blipFill>
          <a:blip r:embed="rId7"/>
          <a:stretch>
            <a:fillRect/>
          </a:stretch>
        </p:blipFill>
        <p:spPr>
          <a:xfrm>
            <a:off x="5019731" y="963309"/>
            <a:ext cx="7012435" cy="5219700"/>
          </a:xfrm>
          <a:prstGeom prst="rect">
            <a:avLst/>
          </a:prstGeom>
        </p:spPr>
      </p:pic>
    </p:spTree>
    <p:extLst>
      <p:ext uri="{BB962C8B-B14F-4D97-AF65-F5344CB8AC3E}">
        <p14:creationId xmlns:p14="http://schemas.microsoft.com/office/powerpoint/2010/main" val="1932880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dirty="0" smtClean="0">
                <a:solidFill>
                  <a:schemeClr val="tx1"/>
                </a:solidFill>
              </a:rPr>
              <a:t>8/24/2020</a:t>
            </a:r>
            <a:endParaRPr lang="en-US" dirty="0">
              <a:solidFill>
                <a:schemeClr val="tx1"/>
              </a:solidFill>
            </a:endParaRPr>
          </a:p>
        </p:txBody>
      </p:sp>
      <p:sp>
        <p:nvSpPr>
          <p:cNvPr id="5" name="Footer Placeholder 4"/>
          <p:cNvSpPr>
            <a:spLocks noGrp="1"/>
          </p:cNvSpPr>
          <p:nvPr>
            <p:ph type="ftr" sz="quarter" idx="11"/>
          </p:nvPr>
        </p:nvSpPr>
        <p:spPr>
          <a:xfrm>
            <a:off x="7786048" y="6356350"/>
            <a:ext cx="4114800" cy="365125"/>
          </a:xfrm>
        </p:spPr>
        <p:txBody>
          <a:bodyPr/>
          <a:lstStyle/>
          <a:p>
            <a:r>
              <a:rPr lang="en-US" dirty="0" smtClean="0">
                <a:solidFill>
                  <a:schemeClr val="tx1"/>
                </a:solidFill>
              </a:rPr>
              <a:t>BA06_MODULE06_Market_Basket_Analysis</a:t>
            </a:r>
            <a:endParaRPr lang="en-US" dirty="0">
              <a:solidFill>
                <a:schemeClr val="tx1"/>
              </a:solidFill>
            </a:endParaRP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4400" dirty="0"/>
          </a:p>
          <a:p>
            <a:pPr algn="l"/>
            <a:r>
              <a:rPr lang="en-US" sz="4400" dirty="0"/>
              <a:t> </a:t>
            </a:r>
            <a:r>
              <a:rPr lang="en-US" sz="4400" dirty="0" smtClean="0"/>
              <a:t>Summary </a:t>
            </a:r>
            <a:r>
              <a:rPr lang="en-US" sz="4400" dirty="0"/>
              <a:t>for </a:t>
            </a:r>
            <a:r>
              <a:rPr lang="en-US" sz="4400" dirty="0" smtClean="0"/>
              <a:t>milk.rules and coke.rules</a:t>
            </a:r>
            <a:r>
              <a:rPr lang="en-US" sz="4400" b="1" dirty="0" smtClean="0"/>
              <a:t>:</a:t>
            </a:r>
            <a:endParaRPr lang="en-IN" sz="4400" b="1" dirty="0"/>
          </a:p>
        </p:txBody>
      </p:sp>
      <p:graphicFrame>
        <p:nvGraphicFramePr>
          <p:cNvPr id="13" name="Diagram 12"/>
          <p:cNvGraphicFramePr/>
          <p:nvPr>
            <p:extLst>
              <p:ext uri="{D42A27DB-BD31-4B8C-83A1-F6EECF244321}">
                <p14:modId xmlns:p14="http://schemas.microsoft.com/office/powerpoint/2010/main" val="2174487880"/>
              </p:ext>
            </p:extLst>
          </p:nvPr>
        </p:nvGraphicFramePr>
        <p:xfrm>
          <a:off x="477672" y="764276"/>
          <a:ext cx="11423176"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15514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smtClean="0"/>
              <a:t>meat. Rules:</a:t>
            </a:r>
            <a:endParaRPr lang="en-US" sz="2800"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926847285"/>
              </p:ext>
            </p:extLst>
          </p:nvPr>
        </p:nvGraphicFramePr>
        <p:xfrm>
          <a:off x="115911" y="914402"/>
          <a:ext cx="3413974" cy="5319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408107"/>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3" name="Picture 2"/>
          <p:cNvPicPr>
            <a:picLocks noChangeAspect="1"/>
          </p:cNvPicPr>
          <p:nvPr/>
        </p:nvPicPr>
        <p:blipFill>
          <a:blip r:embed="rId8"/>
          <a:stretch>
            <a:fillRect/>
          </a:stretch>
        </p:blipFill>
        <p:spPr>
          <a:xfrm>
            <a:off x="3576871" y="912077"/>
            <a:ext cx="8323978" cy="5282983"/>
          </a:xfrm>
          <a:prstGeom prst="rect">
            <a:avLst/>
          </a:prstGeom>
        </p:spPr>
      </p:pic>
    </p:spTree>
    <p:extLst>
      <p:ext uri="{BB962C8B-B14F-4D97-AF65-F5344CB8AC3E}">
        <p14:creationId xmlns:p14="http://schemas.microsoft.com/office/powerpoint/2010/main" val="3267000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smtClean="0"/>
              <a:t>Scatter plot for meat. Rules:</a:t>
            </a:r>
            <a:endParaRPr lang="en-US" sz="2800"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1165694002"/>
              </p:ext>
            </p:extLst>
          </p:nvPr>
        </p:nvGraphicFramePr>
        <p:xfrm>
          <a:off x="115910" y="914400"/>
          <a:ext cx="4692337" cy="5114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322071"/>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3" name="Picture 2"/>
          <p:cNvPicPr>
            <a:picLocks noChangeAspect="1"/>
          </p:cNvPicPr>
          <p:nvPr/>
        </p:nvPicPr>
        <p:blipFill>
          <a:blip r:embed="rId7"/>
          <a:stretch>
            <a:fillRect/>
          </a:stretch>
        </p:blipFill>
        <p:spPr>
          <a:xfrm>
            <a:off x="5062654" y="1007121"/>
            <a:ext cx="6713033" cy="5314950"/>
          </a:xfrm>
          <a:prstGeom prst="rect">
            <a:avLst/>
          </a:prstGeom>
        </p:spPr>
      </p:pic>
    </p:spTree>
    <p:extLst>
      <p:ext uri="{BB962C8B-B14F-4D97-AF65-F5344CB8AC3E}">
        <p14:creationId xmlns:p14="http://schemas.microsoft.com/office/powerpoint/2010/main" val="33334845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400" dirty="0"/>
              <a:t>Visualization </a:t>
            </a:r>
            <a:r>
              <a:rPr lang="en-US" sz="2400" dirty="0" smtClean="0"/>
              <a:t>for meat. </a:t>
            </a:r>
            <a:r>
              <a:rPr lang="en-US" sz="2400" dirty="0"/>
              <a:t>Rules using method="</a:t>
            </a:r>
            <a:r>
              <a:rPr lang="en-US" sz="2400" dirty="0" smtClean="0"/>
              <a:t>graph“:</a:t>
            </a:r>
            <a:endParaRPr lang="en-US" sz="2400"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3173574100"/>
              </p:ext>
            </p:extLst>
          </p:nvPr>
        </p:nvGraphicFramePr>
        <p:xfrm>
          <a:off x="115910" y="914400"/>
          <a:ext cx="4692337" cy="5114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322071"/>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6" name="Picture 5"/>
          <p:cNvPicPr>
            <a:picLocks noChangeAspect="1"/>
          </p:cNvPicPr>
          <p:nvPr/>
        </p:nvPicPr>
        <p:blipFill>
          <a:blip r:embed="rId7"/>
          <a:stretch>
            <a:fillRect/>
          </a:stretch>
        </p:blipFill>
        <p:spPr>
          <a:xfrm>
            <a:off x="4984595" y="968071"/>
            <a:ext cx="7047571" cy="5210175"/>
          </a:xfrm>
          <a:prstGeom prst="rect">
            <a:avLst/>
          </a:prstGeom>
        </p:spPr>
      </p:pic>
    </p:spTree>
    <p:extLst>
      <p:ext uri="{BB962C8B-B14F-4D97-AF65-F5344CB8AC3E}">
        <p14:creationId xmlns:p14="http://schemas.microsoft.com/office/powerpoint/2010/main" val="24105823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dirty="0" smtClean="0">
                <a:solidFill>
                  <a:schemeClr val="tx1"/>
                </a:solidFill>
              </a:rPr>
              <a:t>8/24/2020</a:t>
            </a:r>
            <a:endParaRPr lang="en-US" dirty="0">
              <a:solidFill>
                <a:schemeClr val="tx1"/>
              </a:solidFill>
            </a:endParaRPr>
          </a:p>
        </p:txBody>
      </p:sp>
      <p:sp>
        <p:nvSpPr>
          <p:cNvPr id="5" name="Footer Placeholder 4"/>
          <p:cNvSpPr>
            <a:spLocks noGrp="1"/>
          </p:cNvSpPr>
          <p:nvPr>
            <p:ph type="ftr" sz="quarter" idx="11"/>
          </p:nvPr>
        </p:nvSpPr>
        <p:spPr>
          <a:xfrm>
            <a:off x="7786048" y="6356350"/>
            <a:ext cx="4114800" cy="365125"/>
          </a:xfrm>
        </p:spPr>
        <p:txBody>
          <a:bodyPr/>
          <a:lstStyle/>
          <a:p>
            <a:r>
              <a:rPr lang="en-US" dirty="0" smtClean="0">
                <a:solidFill>
                  <a:schemeClr val="tx1"/>
                </a:solidFill>
              </a:rPr>
              <a:t>BA06_MODULE06_Market_Basket_Analysis</a:t>
            </a:r>
            <a:endParaRPr lang="en-US" dirty="0">
              <a:solidFill>
                <a:schemeClr val="tx1"/>
              </a:solidFill>
            </a:endParaRP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4400" dirty="0"/>
          </a:p>
          <a:p>
            <a:pPr algn="l"/>
            <a:r>
              <a:rPr lang="en-US" sz="4400" dirty="0"/>
              <a:t> </a:t>
            </a:r>
            <a:r>
              <a:rPr lang="en-US" sz="4400" dirty="0" smtClean="0"/>
              <a:t>Summary </a:t>
            </a:r>
            <a:r>
              <a:rPr lang="en-US" sz="4400" dirty="0"/>
              <a:t>for </a:t>
            </a:r>
            <a:r>
              <a:rPr lang="en-US" sz="4400" dirty="0" smtClean="0"/>
              <a:t>meat. Rules </a:t>
            </a:r>
            <a:r>
              <a:rPr lang="en-US" sz="4400" b="1" dirty="0" smtClean="0"/>
              <a:t>:</a:t>
            </a:r>
            <a:endParaRPr lang="en-IN" sz="4400" b="1" dirty="0"/>
          </a:p>
        </p:txBody>
      </p:sp>
      <p:graphicFrame>
        <p:nvGraphicFramePr>
          <p:cNvPr id="13" name="Diagram 12"/>
          <p:cNvGraphicFramePr/>
          <p:nvPr>
            <p:extLst>
              <p:ext uri="{D42A27DB-BD31-4B8C-83A1-F6EECF244321}">
                <p14:modId xmlns:p14="http://schemas.microsoft.com/office/powerpoint/2010/main" val="2979998765"/>
              </p:ext>
            </p:extLst>
          </p:nvPr>
        </p:nvGraphicFramePr>
        <p:xfrm>
          <a:off x="477672" y="764276"/>
          <a:ext cx="11423176"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989356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a:t>yogurt. </a:t>
            </a:r>
            <a:r>
              <a:rPr lang="en-US" sz="2800" dirty="0" smtClean="0"/>
              <a:t>Rules:</a:t>
            </a:r>
            <a:endParaRPr lang="en-US" sz="2800"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1294223363"/>
              </p:ext>
            </p:extLst>
          </p:nvPr>
        </p:nvGraphicFramePr>
        <p:xfrm>
          <a:off x="115911" y="914402"/>
          <a:ext cx="3413974" cy="5319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408107"/>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6" name="Picture 5"/>
          <p:cNvPicPr>
            <a:picLocks noChangeAspect="1"/>
          </p:cNvPicPr>
          <p:nvPr/>
        </p:nvPicPr>
        <p:blipFill>
          <a:blip r:embed="rId8"/>
          <a:stretch>
            <a:fillRect/>
          </a:stretch>
        </p:blipFill>
        <p:spPr>
          <a:xfrm>
            <a:off x="3608087" y="888443"/>
            <a:ext cx="8355922" cy="5300484"/>
          </a:xfrm>
          <a:prstGeom prst="rect">
            <a:avLst/>
          </a:prstGeom>
        </p:spPr>
      </p:pic>
    </p:spTree>
    <p:extLst>
      <p:ext uri="{BB962C8B-B14F-4D97-AF65-F5344CB8AC3E}">
        <p14:creationId xmlns:p14="http://schemas.microsoft.com/office/powerpoint/2010/main" val="2998172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b="1" dirty="0" smtClean="0">
                <a:solidFill>
                  <a:schemeClr val="bg1">
                    <a:lumMod val="75000"/>
                    <a:lumOff val="25000"/>
                  </a:schemeClr>
                </a:solidFill>
              </a:rPr>
              <a:t>8/24/2020</a:t>
            </a:r>
            <a:endParaRPr lang="en-US" b="1" dirty="0">
              <a:solidFill>
                <a:schemeClr val="bg1">
                  <a:lumMod val="75000"/>
                  <a:lumOff val="25000"/>
                </a:schemeClr>
              </a:solidFill>
            </a:endParaRPr>
          </a:p>
        </p:txBody>
      </p:sp>
      <p:sp>
        <p:nvSpPr>
          <p:cNvPr id="5" name="Footer Placeholder 4"/>
          <p:cNvSpPr>
            <a:spLocks noGrp="1"/>
          </p:cNvSpPr>
          <p:nvPr>
            <p:ph type="ftr" sz="quarter" idx="11"/>
          </p:nvPr>
        </p:nvSpPr>
        <p:spPr>
          <a:xfrm>
            <a:off x="7786048" y="6356350"/>
            <a:ext cx="4114800" cy="365125"/>
          </a:xfrm>
        </p:spPr>
        <p:txBody>
          <a:body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Groceries dataset provided with arules </a:t>
            </a:r>
            <a:r>
              <a:rPr lang="en-US" sz="4400" dirty="0" smtClean="0"/>
              <a:t>package in R </a:t>
            </a:r>
            <a:r>
              <a:rPr lang="en-US" sz="4400" b="1" dirty="0" smtClean="0"/>
              <a:t>:</a:t>
            </a:r>
            <a:endParaRPr lang="en-IN" sz="4400" b="1" dirty="0"/>
          </a:p>
        </p:txBody>
      </p:sp>
      <p:graphicFrame>
        <p:nvGraphicFramePr>
          <p:cNvPr id="13" name="Diagram 12"/>
          <p:cNvGraphicFramePr/>
          <p:nvPr>
            <p:extLst>
              <p:ext uri="{D42A27DB-BD31-4B8C-83A1-F6EECF244321}">
                <p14:modId xmlns:p14="http://schemas.microsoft.com/office/powerpoint/2010/main" val="1258925738"/>
              </p:ext>
            </p:extLst>
          </p:nvPr>
        </p:nvGraphicFramePr>
        <p:xfrm>
          <a:off x="477672" y="764276"/>
          <a:ext cx="11423176"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82354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smtClean="0"/>
              <a:t>Scatter plot for </a:t>
            </a:r>
            <a:r>
              <a:rPr lang="en-US" sz="2800" dirty="0"/>
              <a:t>yogurt</a:t>
            </a:r>
            <a:r>
              <a:rPr lang="en-US" sz="2800" dirty="0" smtClean="0"/>
              <a:t>. Rules:</a:t>
            </a:r>
            <a:endParaRPr lang="en-US" sz="2800"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65903192"/>
              </p:ext>
            </p:extLst>
          </p:nvPr>
        </p:nvGraphicFramePr>
        <p:xfrm>
          <a:off x="115910" y="914400"/>
          <a:ext cx="4692337" cy="5114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322071"/>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6" name="Picture 5"/>
          <p:cNvPicPr>
            <a:picLocks noChangeAspect="1"/>
          </p:cNvPicPr>
          <p:nvPr/>
        </p:nvPicPr>
        <p:blipFill>
          <a:blip r:embed="rId7"/>
          <a:stretch>
            <a:fillRect/>
          </a:stretch>
        </p:blipFill>
        <p:spPr>
          <a:xfrm>
            <a:off x="5051502" y="966161"/>
            <a:ext cx="6849346" cy="5248275"/>
          </a:xfrm>
          <a:prstGeom prst="rect">
            <a:avLst/>
          </a:prstGeom>
        </p:spPr>
      </p:pic>
    </p:spTree>
    <p:extLst>
      <p:ext uri="{BB962C8B-B14F-4D97-AF65-F5344CB8AC3E}">
        <p14:creationId xmlns:p14="http://schemas.microsoft.com/office/powerpoint/2010/main" val="21688384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400" dirty="0"/>
              <a:t>Visualization </a:t>
            </a:r>
            <a:r>
              <a:rPr lang="en-US" sz="2400" dirty="0" smtClean="0"/>
              <a:t>for yoghurt. </a:t>
            </a:r>
            <a:r>
              <a:rPr lang="en-US" sz="2400" dirty="0"/>
              <a:t>Rules using method="</a:t>
            </a:r>
            <a:r>
              <a:rPr lang="en-US" sz="2400" dirty="0" smtClean="0"/>
              <a:t>graph“:</a:t>
            </a:r>
            <a:endParaRPr lang="en-US" sz="2400" dirty="0"/>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1402403643"/>
              </p:ext>
            </p:extLst>
          </p:nvPr>
        </p:nvGraphicFramePr>
        <p:xfrm>
          <a:off x="115910" y="914400"/>
          <a:ext cx="4692337" cy="5114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322071"/>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3" name="Picture 2"/>
          <p:cNvPicPr>
            <a:picLocks noChangeAspect="1"/>
          </p:cNvPicPr>
          <p:nvPr/>
        </p:nvPicPr>
        <p:blipFill>
          <a:blip r:embed="rId7"/>
          <a:stretch>
            <a:fillRect/>
          </a:stretch>
        </p:blipFill>
        <p:spPr>
          <a:xfrm>
            <a:off x="4972106" y="958546"/>
            <a:ext cx="6928742" cy="5141171"/>
          </a:xfrm>
          <a:prstGeom prst="rect">
            <a:avLst/>
          </a:prstGeom>
        </p:spPr>
      </p:pic>
    </p:spTree>
    <p:extLst>
      <p:ext uri="{BB962C8B-B14F-4D97-AF65-F5344CB8AC3E}">
        <p14:creationId xmlns:p14="http://schemas.microsoft.com/office/powerpoint/2010/main" val="18429996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a:t>Jaccard Index:</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971474271"/>
              </p:ext>
            </p:extLst>
          </p:nvPr>
        </p:nvGraphicFramePr>
        <p:xfrm>
          <a:off x="115910" y="914402"/>
          <a:ext cx="4277669" cy="5319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408107"/>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3" name="Picture 2"/>
          <p:cNvPicPr>
            <a:picLocks noChangeAspect="1"/>
          </p:cNvPicPr>
          <p:nvPr/>
        </p:nvPicPr>
        <p:blipFill>
          <a:blip r:embed="rId8"/>
          <a:stretch>
            <a:fillRect/>
          </a:stretch>
        </p:blipFill>
        <p:spPr>
          <a:xfrm>
            <a:off x="4482790" y="913704"/>
            <a:ext cx="7648110" cy="5319828"/>
          </a:xfrm>
          <a:prstGeom prst="rect">
            <a:avLst/>
          </a:prstGeom>
        </p:spPr>
      </p:pic>
    </p:spTree>
    <p:extLst>
      <p:ext uri="{BB962C8B-B14F-4D97-AF65-F5344CB8AC3E}">
        <p14:creationId xmlns:p14="http://schemas.microsoft.com/office/powerpoint/2010/main" val="20033871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smtClean="0"/>
              <a:t>Advanced </a:t>
            </a:r>
            <a:r>
              <a:rPr lang="en-US" sz="2800" dirty="0"/>
              <a:t>graphics:</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1581818894"/>
              </p:ext>
            </p:extLst>
          </p:nvPr>
        </p:nvGraphicFramePr>
        <p:xfrm>
          <a:off x="115910" y="914402"/>
          <a:ext cx="4277669" cy="5319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408107"/>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6" name="Picture 5"/>
          <p:cNvPicPr>
            <a:picLocks noChangeAspect="1"/>
          </p:cNvPicPr>
          <p:nvPr/>
        </p:nvPicPr>
        <p:blipFill>
          <a:blip r:embed="rId8"/>
          <a:stretch>
            <a:fillRect/>
          </a:stretch>
        </p:blipFill>
        <p:spPr>
          <a:xfrm>
            <a:off x="4650059" y="1013786"/>
            <a:ext cx="7462661" cy="5153025"/>
          </a:xfrm>
          <a:prstGeom prst="rect">
            <a:avLst/>
          </a:prstGeom>
        </p:spPr>
      </p:pic>
    </p:spTree>
    <p:extLst>
      <p:ext uri="{BB962C8B-B14F-4D97-AF65-F5344CB8AC3E}">
        <p14:creationId xmlns:p14="http://schemas.microsoft.com/office/powerpoint/2010/main" val="9027732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smtClean="0"/>
              <a:t>Advanced </a:t>
            </a:r>
            <a:r>
              <a:rPr lang="en-US" sz="2800" dirty="0"/>
              <a:t>graphics:</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3131158853"/>
              </p:ext>
            </p:extLst>
          </p:nvPr>
        </p:nvGraphicFramePr>
        <p:xfrm>
          <a:off x="115910" y="914402"/>
          <a:ext cx="4277669" cy="5319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408107"/>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3" name="Picture 2"/>
          <p:cNvPicPr>
            <a:picLocks noChangeAspect="1"/>
          </p:cNvPicPr>
          <p:nvPr/>
        </p:nvPicPr>
        <p:blipFill>
          <a:blip r:embed="rId8"/>
          <a:stretch>
            <a:fillRect/>
          </a:stretch>
        </p:blipFill>
        <p:spPr>
          <a:xfrm>
            <a:off x="4557073" y="966298"/>
            <a:ext cx="7486244" cy="5295900"/>
          </a:xfrm>
          <a:prstGeom prst="rect">
            <a:avLst/>
          </a:prstGeom>
        </p:spPr>
      </p:pic>
    </p:spTree>
    <p:extLst>
      <p:ext uri="{BB962C8B-B14F-4D97-AF65-F5344CB8AC3E}">
        <p14:creationId xmlns:p14="http://schemas.microsoft.com/office/powerpoint/2010/main" val="797073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smtClean="0"/>
              <a:t>Advanced </a:t>
            </a:r>
            <a:r>
              <a:rPr lang="en-US" sz="2800" dirty="0"/>
              <a:t>graphics:</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1544517494"/>
              </p:ext>
            </p:extLst>
          </p:nvPr>
        </p:nvGraphicFramePr>
        <p:xfrm>
          <a:off x="115910" y="914402"/>
          <a:ext cx="4277669" cy="5319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408107"/>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6" name="Picture 5"/>
          <p:cNvPicPr>
            <a:picLocks noChangeAspect="1"/>
          </p:cNvPicPr>
          <p:nvPr/>
        </p:nvPicPr>
        <p:blipFill>
          <a:blip r:embed="rId8"/>
          <a:stretch>
            <a:fillRect/>
          </a:stretch>
        </p:blipFill>
        <p:spPr>
          <a:xfrm>
            <a:off x="4894455" y="972989"/>
            <a:ext cx="7148861" cy="5286375"/>
          </a:xfrm>
          <a:prstGeom prst="rect">
            <a:avLst/>
          </a:prstGeom>
        </p:spPr>
      </p:pic>
    </p:spTree>
    <p:extLst>
      <p:ext uri="{BB962C8B-B14F-4D97-AF65-F5344CB8AC3E}">
        <p14:creationId xmlns:p14="http://schemas.microsoft.com/office/powerpoint/2010/main" val="16984731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smtClean="0"/>
              <a:t>Advanced </a:t>
            </a:r>
            <a:r>
              <a:rPr lang="en-US" sz="2800" dirty="0"/>
              <a:t>graphics:</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610691486"/>
              </p:ext>
            </p:extLst>
          </p:nvPr>
        </p:nvGraphicFramePr>
        <p:xfrm>
          <a:off x="115910" y="914402"/>
          <a:ext cx="4277669" cy="5319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408107"/>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6" name="Picture 5"/>
          <p:cNvPicPr>
            <a:picLocks noChangeAspect="1"/>
          </p:cNvPicPr>
          <p:nvPr/>
        </p:nvPicPr>
        <p:blipFill>
          <a:blip r:embed="rId8"/>
          <a:stretch>
            <a:fillRect/>
          </a:stretch>
        </p:blipFill>
        <p:spPr>
          <a:xfrm>
            <a:off x="4894455" y="972989"/>
            <a:ext cx="7148861" cy="5286375"/>
          </a:xfrm>
          <a:prstGeom prst="rect">
            <a:avLst/>
          </a:prstGeom>
        </p:spPr>
      </p:pic>
    </p:spTree>
    <p:extLst>
      <p:ext uri="{BB962C8B-B14F-4D97-AF65-F5344CB8AC3E}">
        <p14:creationId xmlns:p14="http://schemas.microsoft.com/office/powerpoint/2010/main" val="29628757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smtClean="0"/>
              <a:t>Advanced </a:t>
            </a:r>
            <a:r>
              <a:rPr lang="en-US" sz="2800" dirty="0"/>
              <a:t>graphics:</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1262949676"/>
              </p:ext>
            </p:extLst>
          </p:nvPr>
        </p:nvGraphicFramePr>
        <p:xfrm>
          <a:off x="115910" y="914402"/>
          <a:ext cx="6400800" cy="5319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408107"/>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3" name="Picture 2"/>
          <p:cNvPicPr>
            <a:picLocks noChangeAspect="1"/>
          </p:cNvPicPr>
          <p:nvPr/>
        </p:nvPicPr>
        <p:blipFill>
          <a:blip r:embed="rId8"/>
          <a:stretch>
            <a:fillRect/>
          </a:stretch>
        </p:blipFill>
        <p:spPr>
          <a:xfrm>
            <a:off x="6516710" y="947111"/>
            <a:ext cx="5675290" cy="5286375"/>
          </a:xfrm>
          <a:prstGeom prst="rect">
            <a:avLst/>
          </a:prstGeom>
        </p:spPr>
      </p:pic>
    </p:spTree>
    <p:extLst>
      <p:ext uri="{BB962C8B-B14F-4D97-AF65-F5344CB8AC3E}">
        <p14:creationId xmlns:p14="http://schemas.microsoft.com/office/powerpoint/2010/main" val="42119578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smtClean="0"/>
              <a:t>Advanced </a:t>
            </a:r>
            <a:r>
              <a:rPr lang="en-US" sz="2800" dirty="0"/>
              <a:t>graphics:</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826181847"/>
              </p:ext>
            </p:extLst>
          </p:nvPr>
        </p:nvGraphicFramePr>
        <p:xfrm>
          <a:off x="115910" y="914402"/>
          <a:ext cx="4971463" cy="5319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408107"/>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6" name="Picture 5"/>
          <p:cNvPicPr>
            <a:picLocks noChangeAspect="1"/>
          </p:cNvPicPr>
          <p:nvPr/>
        </p:nvPicPr>
        <p:blipFill>
          <a:blip r:embed="rId8"/>
          <a:stretch>
            <a:fillRect/>
          </a:stretch>
        </p:blipFill>
        <p:spPr>
          <a:xfrm>
            <a:off x="5087373" y="824247"/>
            <a:ext cx="6993009" cy="5276850"/>
          </a:xfrm>
          <a:prstGeom prst="rect">
            <a:avLst/>
          </a:prstGeom>
        </p:spPr>
      </p:pic>
    </p:spTree>
    <p:extLst>
      <p:ext uri="{BB962C8B-B14F-4D97-AF65-F5344CB8AC3E}">
        <p14:creationId xmlns:p14="http://schemas.microsoft.com/office/powerpoint/2010/main" val="22304734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smtClean="0"/>
              <a:t>Advanced </a:t>
            </a:r>
            <a:r>
              <a:rPr lang="en-US" sz="2800" dirty="0"/>
              <a:t>graphics:</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1329439824"/>
              </p:ext>
            </p:extLst>
          </p:nvPr>
        </p:nvGraphicFramePr>
        <p:xfrm>
          <a:off x="115910" y="914402"/>
          <a:ext cx="4277669" cy="5319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408107"/>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3" name="Picture 2"/>
          <p:cNvPicPr>
            <a:picLocks noChangeAspect="1"/>
          </p:cNvPicPr>
          <p:nvPr/>
        </p:nvPicPr>
        <p:blipFill>
          <a:blip r:embed="rId8"/>
          <a:stretch>
            <a:fillRect/>
          </a:stretch>
        </p:blipFill>
        <p:spPr>
          <a:xfrm>
            <a:off x="4547548" y="975686"/>
            <a:ext cx="7644452" cy="5229225"/>
          </a:xfrm>
          <a:prstGeom prst="rect">
            <a:avLst/>
          </a:prstGeom>
        </p:spPr>
      </p:pic>
    </p:spTree>
    <p:extLst>
      <p:ext uri="{BB962C8B-B14F-4D97-AF65-F5344CB8AC3E}">
        <p14:creationId xmlns:p14="http://schemas.microsoft.com/office/powerpoint/2010/main" val="3502964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dirty="0" smtClean="0">
                <a:solidFill>
                  <a:schemeClr val="tx1"/>
                </a:solidFill>
              </a:rPr>
              <a:t>8/24/2020</a:t>
            </a:r>
            <a:endParaRPr lang="en-US" dirty="0">
              <a:solidFill>
                <a:schemeClr val="tx1"/>
              </a:solidFill>
            </a:endParaRPr>
          </a:p>
        </p:txBody>
      </p:sp>
      <p:sp>
        <p:nvSpPr>
          <p:cNvPr id="5" name="Footer Placeholder 4"/>
          <p:cNvSpPr>
            <a:spLocks noGrp="1"/>
          </p:cNvSpPr>
          <p:nvPr>
            <p:ph type="ftr" sz="quarter" idx="11"/>
          </p:nvPr>
        </p:nvSpPr>
        <p:spPr>
          <a:xfrm>
            <a:off x="7786048" y="6356350"/>
            <a:ext cx="4114800" cy="365125"/>
          </a:xfrm>
        </p:spPr>
        <p:txBody>
          <a:bodyPr/>
          <a:lstStyle/>
          <a:p>
            <a:r>
              <a:rPr lang="en-US" dirty="0" smtClean="0">
                <a:solidFill>
                  <a:schemeClr val="tx1"/>
                </a:solidFill>
              </a:rPr>
              <a:t>BA06_MODULE06_Market_Basket_Analysis</a:t>
            </a:r>
            <a:endParaRPr lang="en-US" dirty="0">
              <a:solidFill>
                <a:schemeClr val="tx1"/>
              </a:solidFill>
            </a:endParaRP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Groceries dataset provided with arules </a:t>
            </a:r>
            <a:r>
              <a:rPr lang="en-US" sz="4400" dirty="0" smtClean="0"/>
              <a:t>package in R </a:t>
            </a:r>
            <a:r>
              <a:rPr lang="en-US" sz="4400" b="1" dirty="0" smtClean="0"/>
              <a:t>:</a:t>
            </a:r>
            <a:endParaRPr lang="en-IN" sz="4400" b="1" dirty="0"/>
          </a:p>
        </p:txBody>
      </p:sp>
      <p:graphicFrame>
        <p:nvGraphicFramePr>
          <p:cNvPr id="13" name="Diagram 12"/>
          <p:cNvGraphicFramePr/>
          <p:nvPr>
            <p:extLst>
              <p:ext uri="{D42A27DB-BD31-4B8C-83A1-F6EECF244321}">
                <p14:modId xmlns:p14="http://schemas.microsoft.com/office/powerpoint/2010/main" val="4162484746"/>
              </p:ext>
            </p:extLst>
          </p:nvPr>
        </p:nvGraphicFramePr>
        <p:xfrm>
          <a:off x="477672" y="764276"/>
          <a:ext cx="11423176"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72778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smtClean="0"/>
              <a:t>Advanced </a:t>
            </a:r>
            <a:r>
              <a:rPr lang="en-US" sz="2800" dirty="0"/>
              <a:t>graphics:</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1540170410"/>
              </p:ext>
            </p:extLst>
          </p:nvPr>
        </p:nvGraphicFramePr>
        <p:xfrm>
          <a:off x="115910" y="914402"/>
          <a:ext cx="6365315" cy="5319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408107"/>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3" name="Picture 2"/>
          <p:cNvPicPr>
            <a:picLocks noChangeAspect="1"/>
          </p:cNvPicPr>
          <p:nvPr/>
        </p:nvPicPr>
        <p:blipFill>
          <a:blip r:embed="rId8"/>
          <a:stretch>
            <a:fillRect/>
          </a:stretch>
        </p:blipFill>
        <p:spPr>
          <a:xfrm>
            <a:off x="6481225" y="956636"/>
            <a:ext cx="5710775" cy="5267325"/>
          </a:xfrm>
          <a:prstGeom prst="rect">
            <a:avLst/>
          </a:prstGeom>
        </p:spPr>
      </p:pic>
    </p:spTree>
    <p:extLst>
      <p:ext uri="{BB962C8B-B14F-4D97-AF65-F5344CB8AC3E}">
        <p14:creationId xmlns:p14="http://schemas.microsoft.com/office/powerpoint/2010/main" val="3226246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smtClean="0"/>
              <a:t>Advanced </a:t>
            </a:r>
            <a:r>
              <a:rPr lang="en-US" sz="2800" dirty="0"/>
              <a:t>graphics:</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1270924550"/>
              </p:ext>
            </p:extLst>
          </p:nvPr>
        </p:nvGraphicFramePr>
        <p:xfrm>
          <a:off x="115910" y="914402"/>
          <a:ext cx="5249619" cy="5319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408107"/>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6" name="Picture 5"/>
          <p:cNvPicPr>
            <a:picLocks noChangeAspect="1"/>
          </p:cNvPicPr>
          <p:nvPr/>
        </p:nvPicPr>
        <p:blipFill>
          <a:blip r:embed="rId8"/>
          <a:stretch>
            <a:fillRect/>
          </a:stretch>
        </p:blipFill>
        <p:spPr>
          <a:xfrm>
            <a:off x="5365529" y="916881"/>
            <a:ext cx="6637581" cy="5153025"/>
          </a:xfrm>
          <a:prstGeom prst="rect">
            <a:avLst/>
          </a:prstGeom>
        </p:spPr>
      </p:pic>
    </p:spTree>
    <p:extLst>
      <p:ext uri="{BB962C8B-B14F-4D97-AF65-F5344CB8AC3E}">
        <p14:creationId xmlns:p14="http://schemas.microsoft.com/office/powerpoint/2010/main" val="3112849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smtClean="0"/>
              <a:t>Tree map:</a:t>
            </a:r>
            <a:r>
              <a:rPr lang="en-US" sz="2800" dirty="0"/>
              <a:t/>
            </a:r>
            <a:br>
              <a:rPr lang="en-US" sz="2800" dirty="0"/>
            </a:br>
            <a:r>
              <a:rPr lang="en-US" sz="2800" dirty="0"/>
              <a:t>:</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1577160815"/>
              </p:ext>
            </p:extLst>
          </p:nvPr>
        </p:nvGraphicFramePr>
        <p:xfrm>
          <a:off x="115910" y="914402"/>
          <a:ext cx="4277669" cy="5319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408107"/>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6" name="Picture 5"/>
          <p:cNvPicPr>
            <a:picLocks noChangeAspect="1"/>
          </p:cNvPicPr>
          <p:nvPr/>
        </p:nvPicPr>
        <p:blipFill>
          <a:blip r:embed="rId8"/>
          <a:stretch>
            <a:fillRect/>
          </a:stretch>
        </p:blipFill>
        <p:spPr>
          <a:xfrm>
            <a:off x="4507606" y="953037"/>
            <a:ext cx="7508383" cy="5199486"/>
          </a:xfrm>
          <a:prstGeom prst="rect">
            <a:avLst/>
          </a:prstGeom>
        </p:spPr>
      </p:pic>
    </p:spTree>
    <p:extLst>
      <p:ext uri="{BB962C8B-B14F-4D97-AF65-F5344CB8AC3E}">
        <p14:creationId xmlns:p14="http://schemas.microsoft.com/office/powerpoint/2010/main" val="11744366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smtClean="0"/>
              <a:t>Tree map:</a:t>
            </a:r>
            <a:r>
              <a:rPr lang="en-US" sz="2800" dirty="0"/>
              <a:t/>
            </a:r>
            <a:br>
              <a:rPr lang="en-US" sz="2800" dirty="0"/>
            </a:br>
            <a:r>
              <a:rPr lang="en-US" sz="2800" dirty="0"/>
              <a:t>:</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3926514911"/>
              </p:ext>
            </p:extLst>
          </p:nvPr>
        </p:nvGraphicFramePr>
        <p:xfrm>
          <a:off x="115910" y="914402"/>
          <a:ext cx="4277669" cy="5319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408107"/>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3" name="Picture 2"/>
          <p:cNvPicPr>
            <a:picLocks noChangeAspect="1"/>
          </p:cNvPicPr>
          <p:nvPr/>
        </p:nvPicPr>
        <p:blipFill>
          <a:blip r:embed="rId8"/>
          <a:stretch>
            <a:fillRect/>
          </a:stretch>
        </p:blipFill>
        <p:spPr>
          <a:xfrm>
            <a:off x="4507606" y="980448"/>
            <a:ext cx="7684393" cy="5219700"/>
          </a:xfrm>
          <a:prstGeom prst="rect">
            <a:avLst/>
          </a:prstGeom>
        </p:spPr>
      </p:pic>
    </p:spTree>
    <p:extLst>
      <p:ext uri="{BB962C8B-B14F-4D97-AF65-F5344CB8AC3E}">
        <p14:creationId xmlns:p14="http://schemas.microsoft.com/office/powerpoint/2010/main" val="4009517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smtClean="0"/>
              <a:t>Tree map:</a:t>
            </a:r>
            <a:r>
              <a:rPr lang="en-US" sz="2800" dirty="0"/>
              <a:t/>
            </a:r>
            <a:br>
              <a:rPr lang="en-US" sz="2800" dirty="0"/>
            </a:br>
            <a:r>
              <a:rPr lang="en-US" sz="2800" dirty="0"/>
              <a:t>:</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368532034"/>
              </p:ext>
            </p:extLst>
          </p:nvPr>
        </p:nvGraphicFramePr>
        <p:xfrm>
          <a:off x="115910" y="914402"/>
          <a:ext cx="4277669" cy="5319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408107"/>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6" name="Picture 5"/>
          <p:cNvPicPr>
            <a:picLocks noChangeAspect="1"/>
          </p:cNvPicPr>
          <p:nvPr/>
        </p:nvPicPr>
        <p:blipFill>
          <a:blip r:embed="rId8"/>
          <a:stretch>
            <a:fillRect/>
          </a:stretch>
        </p:blipFill>
        <p:spPr>
          <a:xfrm>
            <a:off x="4468969" y="1018548"/>
            <a:ext cx="7598535" cy="5201948"/>
          </a:xfrm>
          <a:prstGeom prst="rect">
            <a:avLst/>
          </a:prstGeom>
        </p:spPr>
      </p:pic>
    </p:spTree>
    <p:extLst>
      <p:ext uri="{BB962C8B-B14F-4D97-AF65-F5344CB8AC3E}">
        <p14:creationId xmlns:p14="http://schemas.microsoft.com/office/powerpoint/2010/main" val="37273808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208019"/>
            <a:ext cx="8794103" cy="616228"/>
          </a:xfrm>
        </p:spPr>
        <p:style>
          <a:lnRef idx="2">
            <a:schemeClr val="accent1">
              <a:shade val="50000"/>
            </a:schemeClr>
          </a:lnRef>
          <a:fillRef idx="1">
            <a:schemeClr val="accent1"/>
          </a:fillRef>
          <a:effectRef idx="0">
            <a:schemeClr val="accent1"/>
          </a:effectRef>
          <a:fontRef idx="minor">
            <a:schemeClr val="lt1"/>
          </a:fontRef>
        </p:style>
        <p:txBody>
          <a:bodyPr/>
          <a:lstStyle/>
          <a:p>
            <a:pPr lvl="0"/>
            <a:r>
              <a:rPr lang="en-US" sz="2800" dirty="0"/>
              <a:t>Less than likely? - Lift &lt; 1:</a:t>
            </a:r>
            <a:br>
              <a:rPr lang="en-US" sz="2800" dirty="0"/>
            </a:br>
            <a:r>
              <a:rPr lang="en-US" sz="2800" dirty="0"/>
              <a:t>:</a:t>
            </a:r>
          </a:p>
        </p:txBody>
      </p:sp>
      <p:sp>
        <p:nvSpPr>
          <p:cNvPr id="4" name="Date Placeholder 3"/>
          <p:cNvSpPr>
            <a:spLocks noGrp="1"/>
          </p:cNvSpPr>
          <p:nvPr>
            <p:ph type="dt" sz="half" idx="10"/>
          </p:nvPr>
        </p:nvSpPr>
        <p:spPr/>
        <p:txBody>
          <a:bodyPr/>
          <a:lstStyle/>
          <a:p>
            <a:r>
              <a:rPr lang="en-US" dirty="0" smtClean="0"/>
              <a:t>8/24/2020</a:t>
            </a:r>
            <a:endParaRPr lang="en-US" dirty="0"/>
          </a:p>
        </p:txBody>
      </p:sp>
      <p:sp>
        <p:nvSpPr>
          <p:cNvPr id="5" name="Footer Placeholder 4"/>
          <p:cNvSpPr>
            <a:spLocks noGrp="1"/>
          </p:cNvSpPr>
          <p:nvPr>
            <p:ph type="ftr" sz="quarter" idx="11"/>
          </p:nvPr>
        </p:nvSpPr>
        <p:spPr/>
        <p:txBody>
          <a:bodyPr/>
          <a:lstStyle/>
          <a:p>
            <a:r>
              <a:rPr lang="en-US" dirty="0" smtClean="0"/>
              <a:t>BA06_MODULE06_Market_Basket_Analysis</a:t>
            </a:r>
            <a:endParaRPr lang="en-US" dirty="0"/>
          </a:p>
        </p:txBody>
      </p:sp>
      <p:graphicFrame>
        <p:nvGraphicFramePr>
          <p:cNvPr id="7" name="Diagram 6"/>
          <p:cNvGraphicFramePr/>
          <p:nvPr>
            <p:extLst>
              <p:ext uri="{D42A27DB-BD31-4B8C-83A1-F6EECF244321}">
                <p14:modId xmlns:p14="http://schemas.microsoft.com/office/powerpoint/2010/main" val="494766688"/>
              </p:ext>
            </p:extLst>
          </p:nvPr>
        </p:nvGraphicFramePr>
        <p:xfrm>
          <a:off x="115910" y="914402"/>
          <a:ext cx="4277669" cy="5319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ooter Placeholder 4"/>
          <p:cNvSpPr txBox="1">
            <a:spLocks/>
          </p:cNvSpPr>
          <p:nvPr/>
        </p:nvSpPr>
        <p:spPr>
          <a:xfrm>
            <a:off x="7786048" y="6356350"/>
            <a:ext cx="4114800" cy="365125"/>
          </a:xfrm>
          <a:prstGeom prst="rect">
            <a:avLst/>
          </a:prstGeom>
        </p:spPr>
        <p:txBody>
          <a:bodyPr vert="horz" lIns="91440" tIns="45720" rIns="91440" bIns="45720" rtlCol="0" anchor="b"/>
          <a:lstStyle>
            <a:defPPr>
              <a:defRPr lang="en-US"/>
            </a:defPPr>
            <a:lvl1pPr marL="0" algn="l" defTabSz="914400" rtl="0" eaLnBrk="1" latinLnBrk="0" hangingPunct="1">
              <a:defRPr sz="1100" b="0" i="0" kern="1200">
                <a:solidFill>
                  <a:schemeClr val="tx1">
                    <a:tint val="75000"/>
                    <a:alpha val="6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chemeClr val="bg1">
                    <a:lumMod val="75000"/>
                    <a:lumOff val="25000"/>
                  </a:schemeClr>
                </a:solidFill>
              </a:rPr>
              <a:t>BA06_MODULE06_Market_Basket_Analysis</a:t>
            </a:r>
            <a:endParaRPr lang="en-US" b="1" dirty="0">
              <a:solidFill>
                <a:schemeClr val="bg1">
                  <a:lumMod val="75000"/>
                  <a:lumOff val="25000"/>
                </a:schemeClr>
              </a:solidFill>
            </a:endParaRPr>
          </a:p>
        </p:txBody>
      </p:sp>
      <p:sp>
        <p:nvSpPr>
          <p:cNvPr id="9" name="Rectangle 8"/>
          <p:cNvSpPr/>
          <p:nvPr/>
        </p:nvSpPr>
        <p:spPr>
          <a:xfrm>
            <a:off x="124285" y="6408107"/>
            <a:ext cx="862737" cy="261610"/>
          </a:xfrm>
          <a:prstGeom prst="rect">
            <a:avLst/>
          </a:prstGeom>
        </p:spPr>
        <p:txBody>
          <a:bodyPr wrap="none">
            <a:spAutoFit/>
          </a:bodyPr>
          <a:lstStyle/>
          <a:p>
            <a:r>
              <a:rPr lang="en-US" sz="1100" b="1" dirty="0">
                <a:solidFill>
                  <a:schemeClr val="bg1">
                    <a:lumMod val="75000"/>
                    <a:lumOff val="25000"/>
                  </a:schemeClr>
                </a:solidFill>
              </a:rPr>
              <a:t>8/24/2020</a:t>
            </a:r>
          </a:p>
        </p:txBody>
      </p:sp>
      <p:pic>
        <p:nvPicPr>
          <p:cNvPr id="3" name="Picture 2"/>
          <p:cNvPicPr>
            <a:picLocks noChangeAspect="1"/>
          </p:cNvPicPr>
          <p:nvPr/>
        </p:nvPicPr>
        <p:blipFill>
          <a:blip r:embed="rId8"/>
          <a:stretch>
            <a:fillRect/>
          </a:stretch>
        </p:blipFill>
        <p:spPr>
          <a:xfrm>
            <a:off x="4527329" y="1044072"/>
            <a:ext cx="7565933" cy="5150666"/>
          </a:xfrm>
          <a:prstGeom prst="rect">
            <a:avLst/>
          </a:prstGeom>
        </p:spPr>
      </p:pic>
    </p:spTree>
    <p:extLst>
      <p:ext uri="{BB962C8B-B14F-4D97-AF65-F5344CB8AC3E}">
        <p14:creationId xmlns:p14="http://schemas.microsoft.com/office/powerpoint/2010/main" val="39047066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dirty="0" smtClean="0">
                <a:solidFill>
                  <a:schemeClr val="tx1"/>
                </a:solidFill>
              </a:rPr>
              <a:t>8/24/2020</a:t>
            </a:r>
            <a:endParaRPr lang="en-US" dirty="0">
              <a:solidFill>
                <a:schemeClr val="tx1"/>
              </a:solidFill>
            </a:endParaRPr>
          </a:p>
        </p:txBody>
      </p:sp>
      <p:sp>
        <p:nvSpPr>
          <p:cNvPr id="5" name="Footer Placeholder 4"/>
          <p:cNvSpPr>
            <a:spLocks noGrp="1"/>
          </p:cNvSpPr>
          <p:nvPr>
            <p:ph type="ftr" sz="quarter" idx="11"/>
          </p:nvPr>
        </p:nvSpPr>
        <p:spPr>
          <a:xfrm>
            <a:off x="7786048" y="6356350"/>
            <a:ext cx="4114800" cy="365125"/>
          </a:xfrm>
        </p:spPr>
        <p:txBody>
          <a:bodyPr/>
          <a:lstStyle/>
          <a:p>
            <a:r>
              <a:rPr lang="en-US" dirty="0" smtClean="0">
                <a:solidFill>
                  <a:schemeClr val="tx1"/>
                </a:solidFill>
              </a:rPr>
              <a:t>BA06_MODULE06_Market_Basket_Analysis</a:t>
            </a:r>
            <a:endParaRPr lang="en-US" dirty="0">
              <a:solidFill>
                <a:schemeClr val="tx1"/>
              </a:solidFill>
            </a:endParaRPr>
          </a:p>
        </p:txBody>
      </p:sp>
      <p:sp>
        <p:nvSpPr>
          <p:cNvPr id="6" name="Title 1"/>
          <p:cNvSpPr txBox="1">
            <a:spLocks/>
          </p:cNvSpPr>
          <p:nvPr/>
        </p:nvSpPr>
        <p:spPr>
          <a:xfrm>
            <a:off x="327547" y="182255"/>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Groceries dataset provided with arules </a:t>
            </a:r>
            <a:r>
              <a:rPr lang="en-US" sz="4400" dirty="0" smtClean="0"/>
              <a:t>package in R </a:t>
            </a:r>
            <a:r>
              <a:rPr lang="en-US" sz="4400" b="1" dirty="0" smtClean="0"/>
              <a:t>:</a:t>
            </a:r>
            <a:endParaRPr lang="en-IN" sz="4400" b="1" dirty="0"/>
          </a:p>
        </p:txBody>
      </p:sp>
      <p:pic>
        <p:nvPicPr>
          <p:cNvPr id="2" name="Picture 1"/>
          <p:cNvPicPr/>
          <p:nvPr>
            <p:extLst>
              <p:ext uri="{D42A27DB-BD31-4B8C-83A1-F6EECF244321}">
                <p14:modId xmlns:p14="http://schemas.microsoft.com/office/powerpoint/2010/main" val="878225657"/>
              </p:ext>
            </p:extLst>
          </p:nvPr>
        </p:nvPicPr>
        <p:blipFill>
          <a:blip r:embed="rId3"/>
          <a:stretch>
            <a:fillRect/>
          </a:stretch>
        </p:blipFill>
        <p:spPr>
          <a:xfrm>
            <a:off x="218365" y="1050878"/>
            <a:ext cx="11682484" cy="5131558"/>
          </a:xfrm>
          <a:prstGeom prst="rect">
            <a:avLst/>
          </a:prstGeom>
          <a:solidFill>
            <a:schemeClr val="accent4">
              <a:lumMod val="60000"/>
              <a:lumOff val="40000"/>
            </a:schemeClr>
          </a:solidFill>
          <a:ln>
            <a:solidFill>
              <a:schemeClr val="accent1">
                <a:lumMod val="60000"/>
                <a:lumOff val="40000"/>
              </a:schemeClr>
            </a:solidFill>
          </a:ln>
        </p:spPr>
      </p:pic>
    </p:spTree>
    <p:extLst>
      <p:ext uri="{BB962C8B-B14F-4D97-AF65-F5344CB8AC3E}">
        <p14:creationId xmlns:p14="http://schemas.microsoft.com/office/powerpoint/2010/main" val="281204225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dirty="0" smtClean="0">
                <a:solidFill>
                  <a:schemeClr val="tx1"/>
                </a:solidFill>
              </a:rPr>
              <a:t>8/24/2020</a:t>
            </a:r>
            <a:endParaRPr lang="en-US" dirty="0">
              <a:solidFill>
                <a:schemeClr val="tx1"/>
              </a:solidFill>
            </a:endParaRPr>
          </a:p>
        </p:txBody>
      </p:sp>
      <p:sp>
        <p:nvSpPr>
          <p:cNvPr id="5" name="Footer Placeholder 4"/>
          <p:cNvSpPr>
            <a:spLocks noGrp="1"/>
          </p:cNvSpPr>
          <p:nvPr>
            <p:ph type="ftr" sz="quarter" idx="11"/>
          </p:nvPr>
        </p:nvSpPr>
        <p:spPr>
          <a:xfrm>
            <a:off x="7786048" y="6356350"/>
            <a:ext cx="4114800" cy="365125"/>
          </a:xfrm>
        </p:spPr>
        <p:txBody>
          <a:bodyPr/>
          <a:lstStyle/>
          <a:p>
            <a:r>
              <a:rPr lang="en-US" dirty="0" smtClean="0">
                <a:solidFill>
                  <a:schemeClr val="tx1"/>
                </a:solidFill>
              </a:rPr>
              <a:t>BA06_MODULE06_Market_Basket_Analysis</a:t>
            </a:r>
            <a:endParaRPr lang="en-US" dirty="0">
              <a:solidFill>
                <a:schemeClr val="tx1"/>
              </a:solidFill>
            </a:endParaRP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Groceries dataset provided with arules </a:t>
            </a:r>
            <a:r>
              <a:rPr lang="en-US" sz="4400" dirty="0" smtClean="0"/>
              <a:t>package in R </a:t>
            </a:r>
            <a:r>
              <a:rPr lang="en-US" sz="4400" b="1" dirty="0" smtClean="0"/>
              <a:t>:</a:t>
            </a:r>
            <a:endParaRPr lang="en-IN" sz="4400" b="1" dirty="0"/>
          </a:p>
        </p:txBody>
      </p:sp>
      <p:pic>
        <p:nvPicPr>
          <p:cNvPr id="3" name="Picture 2"/>
          <p:cNvPicPr>
            <a:picLocks noChangeAspect="1"/>
          </p:cNvPicPr>
          <p:nvPr/>
        </p:nvPicPr>
        <p:blipFill>
          <a:blip r:embed="rId3"/>
          <a:stretch>
            <a:fillRect/>
          </a:stretch>
        </p:blipFill>
        <p:spPr>
          <a:xfrm>
            <a:off x="3433762" y="809625"/>
            <a:ext cx="8363286" cy="5238750"/>
          </a:xfrm>
          <a:prstGeom prst="rect">
            <a:avLst/>
          </a:prstGeom>
        </p:spPr>
      </p:pic>
      <p:graphicFrame>
        <p:nvGraphicFramePr>
          <p:cNvPr id="9" name="Diagram 8"/>
          <p:cNvGraphicFramePr/>
          <p:nvPr>
            <p:extLst>
              <p:ext uri="{D42A27DB-BD31-4B8C-83A1-F6EECF244321}">
                <p14:modId xmlns:p14="http://schemas.microsoft.com/office/powerpoint/2010/main" val="3970421520"/>
              </p:ext>
            </p:extLst>
          </p:nvPr>
        </p:nvGraphicFramePr>
        <p:xfrm>
          <a:off x="177443" y="809625"/>
          <a:ext cx="3145306" cy="5238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771134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dirty="0" smtClean="0">
                <a:solidFill>
                  <a:schemeClr val="tx1"/>
                </a:solidFill>
              </a:rPr>
              <a:t>8/24/2020</a:t>
            </a:r>
            <a:endParaRPr lang="en-US" dirty="0">
              <a:solidFill>
                <a:schemeClr val="tx1"/>
              </a:solidFill>
            </a:endParaRPr>
          </a:p>
        </p:txBody>
      </p:sp>
      <p:sp>
        <p:nvSpPr>
          <p:cNvPr id="5" name="Footer Placeholder 4"/>
          <p:cNvSpPr>
            <a:spLocks noGrp="1"/>
          </p:cNvSpPr>
          <p:nvPr>
            <p:ph type="ftr" sz="quarter" idx="11"/>
          </p:nvPr>
        </p:nvSpPr>
        <p:spPr>
          <a:xfrm>
            <a:off x="7786048" y="6356350"/>
            <a:ext cx="4114800" cy="365125"/>
          </a:xfrm>
        </p:spPr>
        <p:txBody>
          <a:bodyPr/>
          <a:lstStyle/>
          <a:p>
            <a:r>
              <a:rPr lang="en-US" dirty="0" smtClean="0">
                <a:solidFill>
                  <a:schemeClr val="tx1"/>
                </a:solidFill>
              </a:rPr>
              <a:t>BA06_MODULE06_Market_Basket_Analysis</a:t>
            </a:r>
            <a:endParaRPr lang="en-US" dirty="0">
              <a:solidFill>
                <a:schemeClr val="tx1"/>
              </a:solidFill>
            </a:endParaRP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Groceries dataset provided with arules </a:t>
            </a:r>
            <a:r>
              <a:rPr lang="en-US" sz="4400" dirty="0" smtClean="0"/>
              <a:t>package in R </a:t>
            </a:r>
            <a:r>
              <a:rPr lang="en-US" sz="4400" b="1" dirty="0" smtClean="0"/>
              <a:t>:</a:t>
            </a:r>
            <a:endParaRPr lang="en-IN" sz="4400" b="1" dirty="0"/>
          </a:p>
        </p:txBody>
      </p:sp>
      <p:graphicFrame>
        <p:nvGraphicFramePr>
          <p:cNvPr id="9" name="Diagram 8"/>
          <p:cNvGraphicFramePr/>
          <p:nvPr>
            <p:extLst>
              <p:ext uri="{D42A27DB-BD31-4B8C-83A1-F6EECF244321}">
                <p14:modId xmlns:p14="http://schemas.microsoft.com/office/powerpoint/2010/main" val="3884248112"/>
              </p:ext>
            </p:extLst>
          </p:nvPr>
        </p:nvGraphicFramePr>
        <p:xfrm>
          <a:off x="177442" y="809625"/>
          <a:ext cx="3403957" cy="5238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p:cNvPicPr>
            <a:picLocks noChangeAspect="1"/>
          </p:cNvPicPr>
          <p:nvPr/>
        </p:nvPicPr>
        <p:blipFill>
          <a:blip r:embed="rId8"/>
          <a:stretch>
            <a:fillRect/>
          </a:stretch>
        </p:blipFill>
        <p:spPr>
          <a:xfrm>
            <a:off x="3721993" y="776287"/>
            <a:ext cx="8062175" cy="5305425"/>
          </a:xfrm>
          <a:prstGeom prst="rect">
            <a:avLst/>
          </a:prstGeom>
        </p:spPr>
      </p:pic>
    </p:spTree>
    <p:extLst>
      <p:ext uri="{BB962C8B-B14F-4D97-AF65-F5344CB8AC3E}">
        <p14:creationId xmlns:p14="http://schemas.microsoft.com/office/powerpoint/2010/main" val="42938147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dirty="0" smtClean="0">
                <a:solidFill>
                  <a:schemeClr val="tx1"/>
                </a:solidFill>
              </a:rPr>
              <a:t>8/24/2020</a:t>
            </a:r>
            <a:endParaRPr lang="en-US" dirty="0">
              <a:solidFill>
                <a:schemeClr val="tx1"/>
              </a:solidFill>
            </a:endParaRPr>
          </a:p>
        </p:txBody>
      </p:sp>
      <p:sp>
        <p:nvSpPr>
          <p:cNvPr id="5" name="Footer Placeholder 4"/>
          <p:cNvSpPr>
            <a:spLocks noGrp="1"/>
          </p:cNvSpPr>
          <p:nvPr>
            <p:ph type="ftr" sz="quarter" idx="11"/>
          </p:nvPr>
        </p:nvSpPr>
        <p:spPr>
          <a:xfrm>
            <a:off x="7786048" y="6356350"/>
            <a:ext cx="4114800" cy="365125"/>
          </a:xfrm>
        </p:spPr>
        <p:txBody>
          <a:bodyPr/>
          <a:lstStyle/>
          <a:p>
            <a:r>
              <a:rPr lang="en-US" dirty="0" smtClean="0">
                <a:solidFill>
                  <a:schemeClr val="tx1"/>
                </a:solidFill>
              </a:rPr>
              <a:t>BA06_MODULE06_Market_Basket_Analysis</a:t>
            </a:r>
            <a:endParaRPr lang="en-US" dirty="0">
              <a:solidFill>
                <a:schemeClr val="tx1"/>
              </a:solidFill>
            </a:endParaRP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Groceries dataset provided with arules </a:t>
            </a:r>
            <a:r>
              <a:rPr lang="en-US" sz="4400" dirty="0" smtClean="0"/>
              <a:t>package in R </a:t>
            </a:r>
            <a:r>
              <a:rPr lang="en-US" sz="4400" b="1" dirty="0" smtClean="0"/>
              <a:t>:</a:t>
            </a:r>
            <a:endParaRPr lang="en-IN" sz="4400" b="1" dirty="0"/>
          </a:p>
        </p:txBody>
      </p:sp>
      <p:graphicFrame>
        <p:nvGraphicFramePr>
          <p:cNvPr id="9" name="Diagram 8"/>
          <p:cNvGraphicFramePr/>
          <p:nvPr>
            <p:extLst>
              <p:ext uri="{D42A27DB-BD31-4B8C-83A1-F6EECF244321}">
                <p14:modId xmlns:p14="http://schemas.microsoft.com/office/powerpoint/2010/main" val="1327395084"/>
              </p:ext>
            </p:extLst>
          </p:nvPr>
        </p:nvGraphicFramePr>
        <p:xfrm>
          <a:off x="177442" y="809625"/>
          <a:ext cx="3403957" cy="52149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a:stretch>
            <a:fillRect/>
          </a:stretch>
        </p:blipFill>
        <p:spPr>
          <a:xfrm>
            <a:off x="3452812" y="833437"/>
            <a:ext cx="8448036" cy="5191125"/>
          </a:xfrm>
          <a:prstGeom prst="rect">
            <a:avLst/>
          </a:prstGeom>
        </p:spPr>
      </p:pic>
    </p:spTree>
    <p:extLst>
      <p:ext uri="{BB962C8B-B14F-4D97-AF65-F5344CB8AC3E}">
        <p14:creationId xmlns:p14="http://schemas.microsoft.com/office/powerpoint/2010/main" val="12260526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0" y="6356350"/>
            <a:ext cx="3581400" cy="365125"/>
          </a:xfrm>
        </p:spPr>
        <p:txBody>
          <a:bodyPr/>
          <a:lstStyle/>
          <a:p>
            <a:r>
              <a:rPr lang="en-US" dirty="0" smtClean="0">
                <a:solidFill>
                  <a:schemeClr val="tx1"/>
                </a:solidFill>
              </a:rPr>
              <a:t>8/24/2020</a:t>
            </a:r>
            <a:endParaRPr lang="en-US" dirty="0">
              <a:solidFill>
                <a:schemeClr val="tx1"/>
              </a:solidFill>
            </a:endParaRPr>
          </a:p>
        </p:txBody>
      </p:sp>
      <p:sp>
        <p:nvSpPr>
          <p:cNvPr id="5" name="Footer Placeholder 4"/>
          <p:cNvSpPr>
            <a:spLocks noGrp="1"/>
          </p:cNvSpPr>
          <p:nvPr>
            <p:ph type="ftr" sz="quarter" idx="11"/>
          </p:nvPr>
        </p:nvSpPr>
        <p:spPr>
          <a:xfrm>
            <a:off x="7786048" y="6356350"/>
            <a:ext cx="4114800" cy="365125"/>
          </a:xfrm>
        </p:spPr>
        <p:txBody>
          <a:bodyPr/>
          <a:lstStyle/>
          <a:p>
            <a:r>
              <a:rPr lang="en-US" dirty="0" smtClean="0">
                <a:solidFill>
                  <a:schemeClr val="tx1"/>
                </a:solidFill>
              </a:rPr>
              <a:t>BA06_MODULE06_Market_Basket_Analysis</a:t>
            </a:r>
            <a:endParaRPr lang="en-US" dirty="0">
              <a:solidFill>
                <a:schemeClr val="tx1"/>
              </a:solidFill>
            </a:endParaRPr>
          </a:p>
        </p:txBody>
      </p:sp>
      <p:sp>
        <p:nvSpPr>
          <p:cNvPr id="6" name="Title 1"/>
          <p:cNvSpPr txBox="1">
            <a:spLocks/>
          </p:cNvSpPr>
          <p:nvPr/>
        </p:nvSpPr>
        <p:spPr>
          <a:xfrm>
            <a:off x="600501" y="102310"/>
            <a:ext cx="8598090" cy="661965"/>
          </a:xfrm>
          <a:prstGeom prst="rect">
            <a:avLst/>
          </a:prstGeom>
          <a:solidFill>
            <a:srgbClr val="FFC000"/>
          </a:solidFill>
          <a:ln>
            <a:solidFill>
              <a:schemeClr val="accent3">
                <a:lumMod val="40000"/>
                <a:lumOff val="60000"/>
              </a:schemeClr>
            </a:solidFill>
          </a:ln>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dirty="0"/>
          </a:p>
          <a:p>
            <a:r>
              <a:rPr lang="en-US" sz="4400" dirty="0"/>
              <a:t> Groceries dataset provided with arules </a:t>
            </a:r>
            <a:r>
              <a:rPr lang="en-US" sz="4400" dirty="0" smtClean="0"/>
              <a:t>package in R </a:t>
            </a:r>
            <a:r>
              <a:rPr lang="en-US" sz="4400" b="1" dirty="0" smtClean="0"/>
              <a:t>:</a:t>
            </a:r>
            <a:endParaRPr lang="en-IN" sz="4400" b="1" dirty="0"/>
          </a:p>
        </p:txBody>
      </p:sp>
      <p:graphicFrame>
        <p:nvGraphicFramePr>
          <p:cNvPr id="9" name="Diagram 8"/>
          <p:cNvGraphicFramePr/>
          <p:nvPr>
            <p:extLst>
              <p:ext uri="{D42A27DB-BD31-4B8C-83A1-F6EECF244321}">
                <p14:modId xmlns:p14="http://schemas.microsoft.com/office/powerpoint/2010/main" val="24857109"/>
              </p:ext>
            </p:extLst>
          </p:nvPr>
        </p:nvGraphicFramePr>
        <p:xfrm>
          <a:off x="177442" y="809625"/>
          <a:ext cx="3403957" cy="52149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a:stretch>
            <a:fillRect/>
          </a:stretch>
        </p:blipFill>
        <p:spPr>
          <a:xfrm>
            <a:off x="3452812" y="833437"/>
            <a:ext cx="8448036" cy="5191125"/>
          </a:xfrm>
          <a:prstGeom prst="rect">
            <a:avLst/>
          </a:prstGeom>
        </p:spPr>
      </p:pic>
    </p:spTree>
    <p:extLst>
      <p:ext uri="{BB962C8B-B14F-4D97-AF65-F5344CB8AC3E}">
        <p14:creationId xmlns:p14="http://schemas.microsoft.com/office/powerpoint/2010/main" val="33018625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3365</TotalTime>
  <Words>3834</Words>
  <Application>Microsoft Office PowerPoint</Application>
  <PresentationFormat>Widescreen</PresentationFormat>
  <Paragraphs>387</Paragraphs>
  <Slides>45</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Arial Black</vt:lpstr>
      <vt:lpstr>Calibri</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eclat algorithm - to see most frequent item sets </vt:lpstr>
      <vt:lpstr>. Rules created using apriori algorithm:</vt:lpstr>
      <vt:lpstr>Inspect top 5 rules sorted by lift from high to low:</vt:lpstr>
      <vt:lpstr>Inspect top 5 rules sorted by lift from high to low:</vt:lpstr>
      <vt:lpstr>Scatter plot for 224 rules:</vt:lpstr>
      <vt:lpstr>Induction:</vt:lpstr>
      <vt:lpstr>Milk.rules:</vt:lpstr>
      <vt:lpstr>Scatter plot for Milk.rules:</vt:lpstr>
      <vt:lpstr>Visualization for milk. Rules using method="graph“:</vt:lpstr>
      <vt:lpstr>coke.rules:</vt:lpstr>
      <vt:lpstr>Scatter plot for coke.rules:</vt:lpstr>
      <vt:lpstr>Visualization for coke.rules using method="graph“:</vt:lpstr>
      <vt:lpstr>PowerPoint Presentation</vt:lpstr>
      <vt:lpstr>meat. Rules:</vt:lpstr>
      <vt:lpstr>Scatter plot for meat. Rules:</vt:lpstr>
      <vt:lpstr>Visualization for meat. Rules using method="graph“:</vt:lpstr>
      <vt:lpstr>PowerPoint Presentation</vt:lpstr>
      <vt:lpstr>yogurt. Rules:</vt:lpstr>
      <vt:lpstr>Scatter plot for yogurt. Rules:</vt:lpstr>
      <vt:lpstr>Visualization for yoghurt. Rules using method="graph“:</vt:lpstr>
      <vt:lpstr>Jaccard Index:</vt:lpstr>
      <vt:lpstr>Advanced graphics:</vt:lpstr>
      <vt:lpstr>Advanced graphics:</vt:lpstr>
      <vt:lpstr>Advanced graphics:</vt:lpstr>
      <vt:lpstr>Advanced graphics:</vt:lpstr>
      <vt:lpstr>Advanced graphics:</vt:lpstr>
      <vt:lpstr>Advanced graphics:</vt:lpstr>
      <vt:lpstr>Advanced graphics:</vt:lpstr>
      <vt:lpstr>Advanced graphics:</vt:lpstr>
      <vt:lpstr>Advanced graphics:</vt:lpstr>
      <vt:lpstr>Tree map: :</vt:lpstr>
      <vt:lpstr>Tree map: :</vt:lpstr>
      <vt:lpstr>Tree map: :</vt:lpstr>
      <vt:lpstr>Less than likely? - Lift &lt; 1: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Microsoft account</cp:lastModifiedBy>
  <cp:revision>697</cp:revision>
  <dcterms:created xsi:type="dcterms:W3CDTF">2016-03-16T11:15:40Z</dcterms:created>
  <dcterms:modified xsi:type="dcterms:W3CDTF">2020-08-24T07:07:57Z</dcterms:modified>
</cp:coreProperties>
</file>