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96BF7-6F8E-456D-BE37-C970E93292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0F839D-B37D-451F-A45E-79CBBFC0FD5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Valuations are used as an important strategy for picking good stocks at a low price or undervalued price with a good margin of safety. </a:t>
          </a:r>
          <a:endParaRPr lang="en-US" b="1" dirty="0">
            <a:solidFill>
              <a:schemeClr val="tx1"/>
            </a:solidFill>
          </a:endParaRPr>
        </a:p>
      </dgm:t>
    </dgm:pt>
    <dgm:pt modelId="{474B9DE8-E4BE-462F-8046-0AC105A2ECB0}" type="parTrans" cxnId="{EFCBDAFF-DDC9-467D-AE3C-AC7F213BC9C3}">
      <dgm:prSet/>
      <dgm:spPr/>
      <dgm:t>
        <a:bodyPr/>
        <a:lstStyle/>
        <a:p>
          <a:endParaRPr lang="en-US"/>
        </a:p>
      </dgm:t>
    </dgm:pt>
    <dgm:pt modelId="{C515FF2E-C4AA-40F7-AC25-203351BE085A}" type="sibTrans" cxnId="{EFCBDAFF-DDC9-467D-AE3C-AC7F213BC9C3}">
      <dgm:prSet/>
      <dgm:spPr/>
      <dgm:t>
        <a:bodyPr/>
        <a:lstStyle/>
        <a:p>
          <a:endParaRPr lang="en-US"/>
        </a:p>
      </dgm:t>
    </dgm:pt>
    <dgm:pt modelId="{354E80AB-537F-43AF-9740-F44C3AA8951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Margin of safety is the difference between current price and intrinsic value, i.e, Current price should be less than intrinsic value of the stock. </a:t>
          </a:r>
          <a:endParaRPr lang="en-US" b="1" dirty="0">
            <a:solidFill>
              <a:schemeClr val="tx1"/>
            </a:solidFill>
          </a:endParaRPr>
        </a:p>
      </dgm:t>
    </dgm:pt>
    <dgm:pt modelId="{8CF31455-C441-4B9E-BCB9-7F1FDC7598F3}" type="parTrans" cxnId="{4ACC5162-5D43-46EB-842B-A610BAE47065}">
      <dgm:prSet/>
      <dgm:spPr/>
      <dgm:t>
        <a:bodyPr/>
        <a:lstStyle/>
        <a:p>
          <a:endParaRPr lang="en-US"/>
        </a:p>
      </dgm:t>
    </dgm:pt>
    <dgm:pt modelId="{D7BBD563-6A17-4B52-A98F-9FD621839122}" type="sibTrans" cxnId="{4ACC5162-5D43-46EB-842B-A610BAE47065}">
      <dgm:prSet/>
      <dgm:spPr/>
      <dgm:t>
        <a:bodyPr/>
        <a:lstStyle/>
        <a:p>
          <a:endParaRPr lang="en-US"/>
        </a:p>
      </dgm:t>
    </dgm:pt>
    <dgm:pt modelId="{5F5B4977-5768-4D77-850A-5DFEA687809D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However, one has to be cautious as valuation alone can be misleading. </a:t>
          </a:r>
          <a:endParaRPr lang="en-US" b="1" dirty="0">
            <a:solidFill>
              <a:schemeClr val="tx1"/>
            </a:solidFill>
          </a:endParaRPr>
        </a:p>
      </dgm:t>
    </dgm:pt>
    <dgm:pt modelId="{6F6FDD76-D201-4529-AD3F-1BC7C9B110C6}" type="parTrans" cxnId="{813F9D69-80DF-40E6-A23B-E4BC56DAD1BB}">
      <dgm:prSet/>
      <dgm:spPr/>
      <dgm:t>
        <a:bodyPr/>
        <a:lstStyle/>
        <a:p>
          <a:endParaRPr lang="en-US"/>
        </a:p>
      </dgm:t>
    </dgm:pt>
    <dgm:pt modelId="{6F7B65F9-FDF7-452D-A801-79DBFFDE6DB8}" type="sibTrans" cxnId="{813F9D69-80DF-40E6-A23B-E4BC56DAD1BB}">
      <dgm:prSet/>
      <dgm:spPr/>
      <dgm:t>
        <a:bodyPr/>
        <a:lstStyle/>
        <a:p>
          <a:endParaRPr lang="en-US"/>
        </a:p>
      </dgm:t>
    </dgm:pt>
    <dgm:pt modelId="{D8F9BEE2-CC14-4D2C-BE80-BE4D52CC338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So, along with valuation, a company must also have quality and growth which will help in the “when” or the right Entry rate or right time to invest. </a:t>
          </a:r>
          <a:endParaRPr lang="en-US" b="1" dirty="0">
            <a:solidFill>
              <a:schemeClr val="tx1"/>
            </a:solidFill>
          </a:endParaRPr>
        </a:p>
      </dgm:t>
    </dgm:pt>
    <dgm:pt modelId="{59A66CD8-87CE-45DF-B049-F4D5B3151E10}" type="parTrans" cxnId="{E798BED8-1D54-4555-8F50-E8415ABD2D77}">
      <dgm:prSet/>
      <dgm:spPr/>
      <dgm:t>
        <a:bodyPr/>
        <a:lstStyle/>
        <a:p>
          <a:endParaRPr lang="en-US"/>
        </a:p>
      </dgm:t>
    </dgm:pt>
    <dgm:pt modelId="{689AA760-6911-4EE3-897E-676F3E6B40FE}" type="sibTrans" cxnId="{E798BED8-1D54-4555-8F50-E8415ABD2D77}">
      <dgm:prSet/>
      <dgm:spPr/>
      <dgm:t>
        <a:bodyPr/>
        <a:lstStyle/>
        <a:p>
          <a:endParaRPr lang="en-US"/>
        </a:p>
      </dgm:t>
    </dgm:pt>
    <dgm:pt modelId="{54DD6F88-B11F-441E-AE8C-02C646340130}" type="pres">
      <dgm:prSet presAssocID="{87996BF7-6F8E-456D-BE37-C970E9329244}" presName="linear" presStyleCnt="0">
        <dgm:presLayoutVars>
          <dgm:animLvl val="lvl"/>
          <dgm:resizeHandles val="exact"/>
        </dgm:presLayoutVars>
      </dgm:prSet>
      <dgm:spPr/>
    </dgm:pt>
    <dgm:pt modelId="{80F6F3E3-0F9A-4190-BE71-D6C4A5893F54}" type="pres">
      <dgm:prSet presAssocID="{830F839D-B37D-451F-A45E-79CBBFC0FD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BB82CB-F06B-4494-B9D4-0F610C1E17B4}" type="pres">
      <dgm:prSet presAssocID="{C515FF2E-C4AA-40F7-AC25-203351BE085A}" presName="spacer" presStyleCnt="0"/>
      <dgm:spPr/>
    </dgm:pt>
    <dgm:pt modelId="{7E344343-DF90-41AF-986C-66FE68FBEA02}" type="pres">
      <dgm:prSet presAssocID="{354E80AB-537F-43AF-9740-F44C3AA895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27532-8CE0-407A-B732-B7AAA02D8BC5}" type="pres">
      <dgm:prSet presAssocID="{D7BBD563-6A17-4B52-A98F-9FD621839122}" presName="spacer" presStyleCnt="0"/>
      <dgm:spPr/>
    </dgm:pt>
    <dgm:pt modelId="{17368B1B-4160-400E-BD11-9AB10271641C}" type="pres">
      <dgm:prSet presAssocID="{5F5B4977-5768-4D77-850A-5DFEA68780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192547-F25F-43EB-901A-FB01863BF324}" type="pres">
      <dgm:prSet presAssocID="{6F7B65F9-FDF7-452D-A801-79DBFFDE6DB8}" presName="spacer" presStyleCnt="0"/>
      <dgm:spPr/>
    </dgm:pt>
    <dgm:pt modelId="{531A6EDD-2811-451C-942F-47C9D5C78D14}" type="pres">
      <dgm:prSet presAssocID="{D8F9BEE2-CC14-4D2C-BE80-BE4D52CC33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3F9D69-80DF-40E6-A23B-E4BC56DAD1BB}" srcId="{87996BF7-6F8E-456D-BE37-C970E9329244}" destId="{5F5B4977-5768-4D77-850A-5DFEA687809D}" srcOrd="2" destOrd="0" parTransId="{6F6FDD76-D201-4529-AD3F-1BC7C9B110C6}" sibTransId="{6F7B65F9-FDF7-452D-A801-79DBFFDE6DB8}"/>
    <dgm:cxn modelId="{E87029A0-3BCE-44BB-9ADD-4766125D9DF8}" type="presOf" srcId="{D8F9BEE2-CC14-4D2C-BE80-BE4D52CC338F}" destId="{531A6EDD-2811-451C-942F-47C9D5C78D14}" srcOrd="0" destOrd="0" presId="urn:microsoft.com/office/officeart/2005/8/layout/vList2"/>
    <dgm:cxn modelId="{B142C153-4AD7-4827-9714-652B18D585EF}" type="presOf" srcId="{5F5B4977-5768-4D77-850A-5DFEA687809D}" destId="{17368B1B-4160-400E-BD11-9AB10271641C}" srcOrd="0" destOrd="0" presId="urn:microsoft.com/office/officeart/2005/8/layout/vList2"/>
    <dgm:cxn modelId="{EFCBDAFF-DDC9-467D-AE3C-AC7F213BC9C3}" srcId="{87996BF7-6F8E-456D-BE37-C970E9329244}" destId="{830F839D-B37D-451F-A45E-79CBBFC0FD54}" srcOrd="0" destOrd="0" parTransId="{474B9DE8-E4BE-462F-8046-0AC105A2ECB0}" sibTransId="{C515FF2E-C4AA-40F7-AC25-203351BE085A}"/>
    <dgm:cxn modelId="{E5F532BE-9960-43D3-B119-77C430691870}" type="presOf" srcId="{830F839D-B37D-451F-A45E-79CBBFC0FD54}" destId="{80F6F3E3-0F9A-4190-BE71-D6C4A5893F54}" srcOrd="0" destOrd="0" presId="urn:microsoft.com/office/officeart/2005/8/layout/vList2"/>
    <dgm:cxn modelId="{50E2A4CD-0B35-435C-B1F1-AB2E1A745C43}" type="presOf" srcId="{354E80AB-537F-43AF-9740-F44C3AA89519}" destId="{7E344343-DF90-41AF-986C-66FE68FBEA02}" srcOrd="0" destOrd="0" presId="urn:microsoft.com/office/officeart/2005/8/layout/vList2"/>
    <dgm:cxn modelId="{E798BED8-1D54-4555-8F50-E8415ABD2D77}" srcId="{87996BF7-6F8E-456D-BE37-C970E9329244}" destId="{D8F9BEE2-CC14-4D2C-BE80-BE4D52CC338F}" srcOrd="3" destOrd="0" parTransId="{59A66CD8-87CE-45DF-B049-F4D5B3151E10}" sibTransId="{689AA760-6911-4EE3-897E-676F3E6B40FE}"/>
    <dgm:cxn modelId="{40248C6F-9F24-4EED-9008-DF537F18F44D}" type="presOf" srcId="{87996BF7-6F8E-456D-BE37-C970E9329244}" destId="{54DD6F88-B11F-441E-AE8C-02C646340130}" srcOrd="0" destOrd="0" presId="urn:microsoft.com/office/officeart/2005/8/layout/vList2"/>
    <dgm:cxn modelId="{4ACC5162-5D43-46EB-842B-A610BAE47065}" srcId="{87996BF7-6F8E-456D-BE37-C970E9329244}" destId="{354E80AB-537F-43AF-9740-F44C3AA89519}" srcOrd="1" destOrd="0" parTransId="{8CF31455-C441-4B9E-BCB9-7F1FDC7598F3}" sibTransId="{D7BBD563-6A17-4B52-A98F-9FD621839122}"/>
    <dgm:cxn modelId="{1915E481-170C-4E94-8150-31D78B609742}" type="presParOf" srcId="{54DD6F88-B11F-441E-AE8C-02C646340130}" destId="{80F6F3E3-0F9A-4190-BE71-D6C4A5893F54}" srcOrd="0" destOrd="0" presId="urn:microsoft.com/office/officeart/2005/8/layout/vList2"/>
    <dgm:cxn modelId="{829EBD86-C1FD-4D65-86FB-67898FCD65E1}" type="presParOf" srcId="{54DD6F88-B11F-441E-AE8C-02C646340130}" destId="{D5BB82CB-F06B-4494-B9D4-0F610C1E17B4}" srcOrd="1" destOrd="0" presId="urn:microsoft.com/office/officeart/2005/8/layout/vList2"/>
    <dgm:cxn modelId="{4D362634-DF60-4357-A166-8D5F6840D6BB}" type="presParOf" srcId="{54DD6F88-B11F-441E-AE8C-02C646340130}" destId="{7E344343-DF90-41AF-986C-66FE68FBEA02}" srcOrd="2" destOrd="0" presId="urn:microsoft.com/office/officeart/2005/8/layout/vList2"/>
    <dgm:cxn modelId="{CBD6D104-DC85-4EE7-87B6-4851EB0495A1}" type="presParOf" srcId="{54DD6F88-B11F-441E-AE8C-02C646340130}" destId="{D2227532-8CE0-407A-B732-B7AAA02D8BC5}" srcOrd="3" destOrd="0" presId="urn:microsoft.com/office/officeart/2005/8/layout/vList2"/>
    <dgm:cxn modelId="{DCDBC3FB-2B76-4E7E-8E3A-88C9EB4A6828}" type="presParOf" srcId="{54DD6F88-B11F-441E-AE8C-02C646340130}" destId="{17368B1B-4160-400E-BD11-9AB10271641C}" srcOrd="4" destOrd="0" presId="urn:microsoft.com/office/officeart/2005/8/layout/vList2"/>
    <dgm:cxn modelId="{15EA4E3E-D8F5-444D-BED2-BBB0C2C41DF1}" type="presParOf" srcId="{54DD6F88-B11F-441E-AE8C-02C646340130}" destId="{DF192547-F25F-43EB-901A-FB01863BF324}" srcOrd="5" destOrd="0" presId="urn:microsoft.com/office/officeart/2005/8/layout/vList2"/>
    <dgm:cxn modelId="{1AA10D02-7D6F-4FFE-B157-A364716C36EE}" type="presParOf" srcId="{54DD6F88-B11F-441E-AE8C-02C646340130}" destId="{531A6EDD-2811-451C-942F-47C9D5C78D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861E73-029F-41E6-A847-DCFF0D088D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A86B6-939B-4D15-AE17-6ACA0A08C0D8}">
      <dgm:prSet custT="1"/>
      <dgm:spPr/>
      <dgm:t>
        <a:bodyPr/>
        <a:lstStyle/>
        <a:p>
          <a:pPr rtl="0"/>
          <a:r>
            <a:rPr lang="en-US" sz="2400" b="1" dirty="0" smtClean="0">
              <a:solidFill>
                <a:schemeClr val="tx1"/>
              </a:solidFill>
            </a:rPr>
            <a:t>The following key components alert you on “what not to buy" and hence which stocks should be best avoided.</a:t>
          </a:r>
          <a:endParaRPr lang="en-US" sz="2400" b="1" dirty="0">
            <a:solidFill>
              <a:schemeClr val="tx1"/>
            </a:solidFill>
          </a:endParaRPr>
        </a:p>
      </dgm:t>
    </dgm:pt>
    <dgm:pt modelId="{478914B1-41D4-472A-97E1-554BC0B03037}" type="parTrans" cxnId="{6663EA4F-6FC4-46B5-AA2E-0ABD0102C355}">
      <dgm:prSet/>
      <dgm:spPr/>
      <dgm:t>
        <a:bodyPr/>
        <a:lstStyle/>
        <a:p>
          <a:endParaRPr lang="en-US"/>
        </a:p>
      </dgm:t>
    </dgm:pt>
    <dgm:pt modelId="{80325C21-7D08-47D7-8F9E-E027E66ADD83}" type="sibTrans" cxnId="{6663EA4F-6FC4-46B5-AA2E-0ABD0102C355}">
      <dgm:prSet/>
      <dgm:spPr/>
      <dgm:t>
        <a:bodyPr/>
        <a:lstStyle/>
        <a:p>
          <a:endParaRPr lang="en-US"/>
        </a:p>
      </dgm:t>
    </dgm:pt>
    <dgm:pt modelId="{D0741F0D-724E-4120-96D6-334C41476F69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chemeClr val="tx1"/>
              </a:solidFill>
            </a:rPr>
            <a:t> </a:t>
          </a:r>
          <a:r>
            <a:rPr lang="en-US" sz="2800" b="1" dirty="0" smtClean="0">
              <a:solidFill>
                <a:schemeClr val="tx1"/>
              </a:solidFill>
            </a:rPr>
            <a:t>High DE ratio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 Promoter Pledge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Very low  Volume or turnover 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Yearly &amp; Quarterly Net loss 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Negative Book Value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MF Holding - 0 or very low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Institution Holding – 0 </a:t>
          </a:r>
        </a:p>
        <a:p>
          <a:pPr rtl="0"/>
          <a:r>
            <a:rPr lang="en-US" sz="2800" b="1" dirty="0" smtClean="0">
              <a:solidFill>
                <a:schemeClr val="tx1"/>
              </a:solidFill>
            </a:rPr>
            <a:t>Quarterly de growth in Sales &amp; EPS</a:t>
          </a:r>
          <a:endParaRPr lang="en-US" sz="2800" b="1" dirty="0">
            <a:solidFill>
              <a:schemeClr val="tx1"/>
            </a:solidFill>
          </a:endParaRPr>
        </a:p>
      </dgm:t>
    </dgm:pt>
    <dgm:pt modelId="{A3B6AB24-66A6-43EC-A6DA-59E1841BCB44}" type="parTrans" cxnId="{AB1C7738-7F8C-4B03-8BBE-DB52DEDB813D}">
      <dgm:prSet/>
      <dgm:spPr/>
      <dgm:t>
        <a:bodyPr/>
        <a:lstStyle/>
        <a:p>
          <a:endParaRPr lang="en-US"/>
        </a:p>
      </dgm:t>
    </dgm:pt>
    <dgm:pt modelId="{89F000E8-080B-4569-AF0A-7C80807AA624}" type="sibTrans" cxnId="{AB1C7738-7F8C-4B03-8BBE-DB52DEDB813D}">
      <dgm:prSet/>
      <dgm:spPr/>
      <dgm:t>
        <a:bodyPr/>
        <a:lstStyle/>
        <a:p>
          <a:endParaRPr lang="en-US"/>
        </a:p>
      </dgm:t>
    </dgm:pt>
    <dgm:pt modelId="{CAADFC1F-8B7A-40AB-B1EA-EA438F3D43C8}" type="pres">
      <dgm:prSet presAssocID="{F7861E73-029F-41E6-A847-DCFF0D088D19}" presName="linear" presStyleCnt="0">
        <dgm:presLayoutVars>
          <dgm:animLvl val="lvl"/>
          <dgm:resizeHandles val="exact"/>
        </dgm:presLayoutVars>
      </dgm:prSet>
      <dgm:spPr/>
    </dgm:pt>
    <dgm:pt modelId="{4B83DF3F-B419-41E1-959E-EFA17C6B1A70}" type="pres">
      <dgm:prSet presAssocID="{261A86B6-939B-4D15-AE17-6ACA0A08C0D8}" presName="parentText" presStyleLbl="node1" presStyleIdx="0" presStyleCnt="2" custScaleY="15723">
        <dgm:presLayoutVars>
          <dgm:chMax val="0"/>
          <dgm:bulletEnabled val="1"/>
        </dgm:presLayoutVars>
      </dgm:prSet>
      <dgm:spPr/>
    </dgm:pt>
    <dgm:pt modelId="{4C60F3FB-5C8A-4F41-9968-F2A4B60625B2}" type="pres">
      <dgm:prSet presAssocID="{80325C21-7D08-47D7-8F9E-E027E66ADD83}" presName="spacer" presStyleCnt="0"/>
      <dgm:spPr/>
    </dgm:pt>
    <dgm:pt modelId="{FA43CFB9-1BFE-4DE4-916C-EA8A8C92CCB8}" type="pres">
      <dgm:prSet presAssocID="{D0741F0D-724E-4120-96D6-334C41476F69}" presName="parentText" presStyleLbl="node1" presStyleIdx="1" presStyleCnt="2" custScaleY="93931" custLinFactNeighborY="861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CF3D27-5906-47AC-A6AA-7D3386D70CA0}" type="presOf" srcId="{D0741F0D-724E-4120-96D6-334C41476F69}" destId="{FA43CFB9-1BFE-4DE4-916C-EA8A8C92CCB8}" srcOrd="0" destOrd="0" presId="urn:microsoft.com/office/officeart/2005/8/layout/vList2"/>
    <dgm:cxn modelId="{AB1C7738-7F8C-4B03-8BBE-DB52DEDB813D}" srcId="{F7861E73-029F-41E6-A847-DCFF0D088D19}" destId="{D0741F0D-724E-4120-96D6-334C41476F69}" srcOrd="1" destOrd="0" parTransId="{A3B6AB24-66A6-43EC-A6DA-59E1841BCB44}" sibTransId="{89F000E8-080B-4569-AF0A-7C80807AA624}"/>
    <dgm:cxn modelId="{D2C1F5F8-5AB2-4A11-BBF5-20019D5E8812}" type="presOf" srcId="{F7861E73-029F-41E6-A847-DCFF0D088D19}" destId="{CAADFC1F-8B7A-40AB-B1EA-EA438F3D43C8}" srcOrd="0" destOrd="0" presId="urn:microsoft.com/office/officeart/2005/8/layout/vList2"/>
    <dgm:cxn modelId="{02B2B084-ED2D-4045-A96C-80CA6D101D19}" type="presOf" srcId="{261A86B6-939B-4D15-AE17-6ACA0A08C0D8}" destId="{4B83DF3F-B419-41E1-959E-EFA17C6B1A70}" srcOrd="0" destOrd="0" presId="urn:microsoft.com/office/officeart/2005/8/layout/vList2"/>
    <dgm:cxn modelId="{6663EA4F-6FC4-46B5-AA2E-0ABD0102C355}" srcId="{F7861E73-029F-41E6-A847-DCFF0D088D19}" destId="{261A86B6-939B-4D15-AE17-6ACA0A08C0D8}" srcOrd="0" destOrd="0" parTransId="{478914B1-41D4-472A-97E1-554BC0B03037}" sibTransId="{80325C21-7D08-47D7-8F9E-E027E66ADD83}"/>
    <dgm:cxn modelId="{F7EA8C42-4DAF-4BAB-B16A-A34B323A28FF}" type="presParOf" srcId="{CAADFC1F-8B7A-40AB-B1EA-EA438F3D43C8}" destId="{4B83DF3F-B419-41E1-959E-EFA17C6B1A70}" srcOrd="0" destOrd="0" presId="urn:microsoft.com/office/officeart/2005/8/layout/vList2"/>
    <dgm:cxn modelId="{F745D8A4-D2C1-4C55-AD82-3ADD6820CDF8}" type="presParOf" srcId="{CAADFC1F-8B7A-40AB-B1EA-EA438F3D43C8}" destId="{4C60F3FB-5C8A-4F41-9968-F2A4B60625B2}" srcOrd="1" destOrd="0" presId="urn:microsoft.com/office/officeart/2005/8/layout/vList2"/>
    <dgm:cxn modelId="{AB1834C6-E162-48F2-B4AC-DC6DF04C9CF5}" type="presParOf" srcId="{CAADFC1F-8B7A-40AB-B1EA-EA438F3D43C8}" destId="{FA43CFB9-1BFE-4DE4-916C-EA8A8C92CCB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C5D918-C60D-4BE0-832B-C256557522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7FB6D-1A8E-4D43-88E5-640C6801B39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0 Dividend paying companies, High Beta and Low Credit Rating – not considered in Risky Stocks filter under Stock Screener.</a:t>
          </a:r>
          <a:endParaRPr lang="en-US" dirty="0">
            <a:solidFill>
              <a:schemeClr val="tx1"/>
            </a:solidFill>
          </a:endParaRPr>
        </a:p>
      </dgm:t>
    </dgm:pt>
    <dgm:pt modelId="{22358674-B560-4639-9AED-FFFE48A493CD}" type="parTrans" cxnId="{954DA24F-80BB-4F1C-8906-D6CA19DA31F4}">
      <dgm:prSet/>
      <dgm:spPr/>
      <dgm:t>
        <a:bodyPr/>
        <a:lstStyle/>
        <a:p>
          <a:endParaRPr lang="en-US"/>
        </a:p>
      </dgm:t>
    </dgm:pt>
    <dgm:pt modelId="{F1F72858-C68C-4646-9521-255DFB5A5C8D}" type="sibTrans" cxnId="{954DA24F-80BB-4F1C-8906-D6CA19DA31F4}">
      <dgm:prSet/>
      <dgm:spPr/>
      <dgm:t>
        <a:bodyPr/>
        <a:lstStyle/>
        <a:p>
          <a:endParaRPr lang="en-US"/>
        </a:p>
      </dgm:t>
    </dgm:pt>
    <dgm:pt modelId="{3E381CCB-379B-431E-AB85-DD4635F55D3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If the above risk parameters are present in any stock, then one needs to be very careful. All the above are available in the Stock Screener &amp; Stock Research.</a:t>
          </a:r>
          <a:endParaRPr lang="en-US" dirty="0">
            <a:solidFill>
              <a:schemeClr val="tx1"/>
            </a:solidFill>
          </a:endParaRPr>
        </a:p>
      </dgm:t>
    </dgm:pt>
    <dgm:pt modelId="{3BDCF1F7-381E-4A61-AF35-925A552082B5}" type="parTrans" cxnId="{97048795-C411-45D7-9176-45F9404D9009}">
      <dgm:prSet/>
      <dgm:spPr/>
      <dgm:t>
        <a:bodyPr/>
        <a:lstStyle/>
        <a:p>
          <a:endParaRPr lang="en-US"/>
        </a:p>
      </dgm:t>
    </dgm:pt>
    <dgm:pt modelId="{008C0D64-384E-4B60-9744-0EA9DEEBA07C}" type="sibTrans" cxnId="{97048795-C411-45D7-9176-45F9404D9009}">
      <dgm:prSet/>
      <dgm:spPr/>
      <dgm:t>
        <a:bodyPr/>
        <a:lstStyle/>
        <a:p>
          <a:endParaRPr lang="en-US"/>
        </a:p>
      </dgm:t>
    </dgm:pt>
    <dgm:pt modelId="{9B659876-B00F-4F7C-830A-19D0BBE40B5D}" type="pres">
      <dgm:prSet presAssocID="{71C5D918-C60D-4BE0-832B-C2565575225E}" presName="linear" presStyleCnt="0">
        <dgm:presLayoutVars>
          <dgm:animLvl val="lvl"/>
          <dgm:resizeHandles val="exact"/>
        </dgm:presLayoutVars>
      </dgm:prSet>
      <dgm:spPr/>
    </dgm:pt>
    <dgm:pt modelId="{16D2E0EC-12E7-4EC9-9E2E-F77D7DA80704}" type="pres">
      <dgm:prSet presAssocID="{3467FB6D-1A8E-4D43-88E5-640C6801B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109538-CEDD-477B-8D95-4DAD1552D599}" type="pres">
      <dgm:prSet presAssocID="{F1F72858-C68C-4646-9521-255DFB5A5C8D}" presName="spacer" presStyleCnt="0"/>
      <dgm:spPr/>
    </dgm:pt>
    <dgm:pt modelId="{937F8EA4-6DAE-420E-8D64-50280055B3B1}" type="pres">
      <dgm:prSet presAssocID="{3E381CCB-379B-431E-AB85-DD4635F55D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908817-709F-46C1-ABFD-D64D0D1F7BD6}" type="presOf" srcId="{3467FB6D-1A8E-4D43-88E5-640C6801B392}" destId="{16D2E0EC-12E7-4EC9-9E2E-F77D7DA80704}" srcOrd="0" destOrd="0" presId="urn:microsoft.com/office/officeart/2005/8/layout/vList2"/>
    <dgm:cxn modelId="{954DA24F-80BB-4F1C-8906-D6CA19DA31F4}" srcId="{71C5D918-C60D-4BE0-832B-C2565575225E}" destId="{3467FB6D-1A8E-4D43-88E5-640C6801B392}" srcOrd="0" destOrd="0" parTransId="{22358674-B560-4639-9AED-FFFE48A493CD}" sibTransId="{F1F72858-C68C-4646-9521-255DFB5A5C8D}"/>
    <dgm:cxn modelId="{97048795-C411-45D7-9176-45F9404D9009}" srcId="{71C5D918-C60D-4BE0-832B-C2565575225E}" destId="{3E381CCB-379B-431E-AB85-DD4635F55D31}" srcOrd="1" destOrd="0" parTransId="{3BDCF1F7-381E-4A61-AF35-925A552082B5}" sibTransId="{008C0D64-384E-4B60-9744-0EA9DEEBA07C}"/>
    <dgm:cxn modelId="{726F8481-FAD9-4DC1-98F4-76D8037AF937}" type="presOf" srcId="{3E381CCB-379B-431E-AB85-DD4635F55D31}" destId="{937F8EA4-6DAE-420E-8D64-50280055B3B1}" srcOrd="0" destOrd="0" presId="urn:microsoft.com/office/officeart/2005/8/layout/vList2"/>
    <dgm:cxn modelId="{FCF31DD4-034E-4F39-B6CD-1B534970C901}" type="presOf" srcId="{71C5D918-C60D-4BE0-832B-C2565575225E}" destId="{9B659876-B00F-4F7C-830A-19D0BBE40B5D}" srcOrd="0" destOrd="0" presId="urn:microsoft.com/office/officeart/2005/8/layout/vList2"/>
    <dgm:cxn modelId="{0E294CD7-34CC-4B26-893A-16BCFC3839B6}" type="presParOf" srcId="{9B659876-B00F-4F7C-830A-19D0BBE40B5D}" destId="{16D2E0EC-12E7-4EC9-9E2E-F77D7DA80704}" srcOrd="0" destOrd="0" presId="urn:microsoft.com/office/officeart/2005/8/layout/vList2"/>
    <dgm:cxn modelId="{AFAFCFC0-DCDF-4DD9-AB4B-3B647DEE604D}" type="presParOf" srcId="{9B659876-B00F-4F7C-830A-19D0BBE40B5D}" destId="{BC109538-CEDD-477B-8D95-4DAD1552D599}" srcOrd="1" destOrd="0" presId="urn:microsoft.com/office/officeart/2005/8/layout/vList2"/>
    <dgm:cxn modelId="{0594F13B-D379-4990-8204-D475099CB2D5}" type="presParOf" srcId="{9B659876-B00F-4F7C-830A-19D0BBE40B5D}" destId="{937F8EA4-6DAE-420E-8D64-50280055B3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2769B5-3D20-41BA-AA78-65D7839AF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BB0E07-0F7F-4E34-9D28-880C0B961A30}">
      <dgm:prSet/>
      <dgm:spPr/>
      <dgm:t>
        <a:bodyPr/>
        <a:lstStyle/>
        <a:p>
          <a:pPr rtl="0"/>
          <a:r>
            <a:rPr lang="en-US" dirty="0" smtClean="0"/>
            <a:t>• DCF valuation</a:t>
          </a:r>
          <a:br>
            <a:rPr lang="en-US" dirty="0" smtClean="0"/>
          </a:br>
          <a:r>
            <a:rPr lang="en-US" dirty="0" smtClean="0"/>
            <a:t>• Graham valuation</a:t>
          </a:r>
          <a:br>
            <a:rPr lang="en-US" dirty="0" smtClean="0"/>
          </a:br>
          <a:r>
            <a:rPr lang="en-US" dirty="0" smtClean="0"/>
            <a:t>• Earning valuation</a:t>
          </a:r>
          <a:br>
            <a:rPr lang="en-US" dirty="0" smtClean="0"/>
          </a:br>
          <a:r>
            <a:rPr lang="en-US" dirty="0" smtClean="0"/>
            <a:t>• Yearly PE ratio</a:t>
          </a:r>
          <a:br>
            <a:rPr lang="en-US" dirty="0" smtClean="0"/>
          </a:br>
          <a:r>
            <a:rPr lang="en-US" dirty="0" smtClean="0"/>
            <a:t>• Quarter trailing PE</a:t>
          </a:r>
          <a:br>
            <a:rPr lang="en-US" dirty="0" smtClean="0"/>
          </a:br>
          <a:r>
            <a:rPr lang="en-US" dirty="0" smtClean="0"/>
            <a:t>• Latest PB ratio</a:t>
          </a:r>
          <a:br>
            <a:rPr lang="en-US" dirty="0" smtClean="0"/>
          </a:br>
          <a:r>
            <a:rPr lang="en-US" dirty="0" smtClean="0"/>
            <a:t>• Price/Sales</a:t>
          </a:r>
          <a:br>
            <a:rPr lang="en-US" dirty="0" smtClean="0"/>
          </a:br>
          <a:r>
            <a:rPr lang="en-US" dirty="0" smtClean="0"/>
            <a:t>• Enterprise Value/EBIT</a:t>
          </a:r>
          <a:br>
            <a:rPr lang="en-US" dirty="0" smtClean="0"/>
          </a:br>
          <a:r>
            <a:rPr lang="en-US" dirty="0" smtClean="0"/>
            <a:t>• EBIT/Enterprise Value</a:t>
          </a:r>
          <a:endParaRPr lang="en-US" dirty="0"/>
        </a:p>
      </dgm:t>
    </dgm:pt>
    <dgm:pt modelId="{B015F9C9-BEF6-47E6-8FF2-812045084DBC}" type="parTrans" cxnId="{04DB661C-F265-48FD-8F16-48B1EDC87921}">
      <dgm:prSet/>
      <dgm:spPr/>
      <dgm:t>
        <a:bodyPr/>
        <a:lstStyle/>
        <a:p>
          <a:endParaRPr lang="en-US"/>
        </a:p>
      </dgm:t>
    </dgm:pt>
    <dgm:pt modelId="{245AAEBB-E80B-4FB8-8123-4DF0D5C09143}" type="sibTrans" cxnId="{04DB661C-F265-48FD-8F16-48B1EDC87921}">
      <dgm:prSet/>
      <dgm:spPr/>
      <dgm:t>
        <a:bodyPr/>
        <a:lstStyle/>
        <a:p>
          <a:endParaRPr lang="en-US"/>
        </a:p>
      </dgm:t>
    </dgm:pt>
    <dgm:pt modelId="{675F9D99-453C-4980-BABC-925EDC544753}" type="pres">
      <dgm:prSet presAssocID="{402769B5-3D20-41BA-AA78-65D7839AFC1C}" presName="linear" presStyleCnt="0">
        <dgm:presLayoutVars>
          <dgm:animLvl val="lvl"/>
          <dgm:resizeHandles val="exact"/>
        </dgm:presLayoutVars>
      </dgm:prSet>
      <dgm:spPr/>
    </dgm:pt>
    <dgm:pt modelId="{2261CB32-BEE0-41B6-9523-A30C3FE474B7}" type="pres">
      <dgm:prSet presAssocID="{84BB0E07-0F7F-4E34-9D28-880C0B961A3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5FBE7D2-E1E2-4144-B3AD-5EE662F4C4E0}" type="presOf" srcId="{84BB0E07-0F7F-4E34-9D28-880C0B961A30}" destId="{2261CB32-BEE0-41B6-9523-A30C3FE474B7}" srcOrd="0" destOrd="0" presId="urn:microsoft.com/office/officeart/2005/8/layout/vList2"/>
    <dgm:cxn modelId="{04DB661C-F265-48FD-8F16-48B1EDC87921}" srcId="{402769B5-3D20-41BA-AA78-65D7839AFC1C}" destId="{84BB0E07-0F7F-4E34-9D28-880C0B961A30}" srcOrd="0" destOrd="0" parTransId="{B015F9C9-BEF6-47E6-8FF2-812045084DBC}" sibTransId="{245AAEBB-E80B-4FB8-8123-4DF0D5C09143}"/>
    <dgm:cxn modelId="{37077AF7-C2D5-4684-B6F5-B45B260C4F44}" type="presOf" srcId="{402769B5-3D20-41BA-AA78-65D7839AFC1C}" destId="{675F9D99-453C-4980-BABC-925EDC544753}" srcOrd="0" destOrd="0" presId="urn:microsoft.com/office/officeart/2005/8/layout/vList2"/>
    <dgm:cxn modelId="{A677E3E4-228D-4117-B258-DB34937E75B5}" type="presParOf" srcId="{675F9D99-453C-4980-BABC-925EDC544753}" destId="{2261CB32-BEE0-41B6-9523-A30C3FE474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4D896D-DF1A-45FE-817F-60157B3FE5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7C614E-21A1-4491-A317-1203B5A57BB9}">
      <dgm:prSet/>
      <dgm:spPr/>
      <dgm:t>
        <a:bodyPr/>
        <a:lstStyle/>
        <a:p>
          <a:pPr rtl="0"/>
          <a:r>
            <a:rPr lang="en-US" smtClean="0"/>
            <a:t>Action or Momentum strategies are primarily based on Price. </a:t>
          </a:r>
          <a:endParaRPr lang="en-US"/>
        </a:p>
      </dgm:t>
    </dgm:pt>
    <dgm:pt modelId="{4491A05F-98A8-4E83-80CC-4AB281F71BAC}" type="parTrans" cxnId="{0504DAAA-28A7-4ACD-947C-9263E19B9839}">
      <dgm:prSet/>
      <dgm:spPr/>
      <dgm:t>
        <a:bodyPr/>
        <a:lstStyle/>
        <a:p>
          <a:endParaRPr lang="en-US"/>
        </a:p>
      </dgm:t>
    </dgm:pt>
    <dgm:pt modelId="{42D8706A-4773-4D77-971E-2DA90B045BE9}" type="sibTrans" cxnId="{0504DAAA-28A7-4ACD-947C-9263E19B9839}">
      <dgm:prSet/>
      <dgm:spPr/>
      <dgm:t>
        <a:bodyPr/>
        <a:lstStyle/>
        <a:p>
          <a:endParaRPr lang="en-US"/>
        </a:p>
      </dgm:t>
    </dgm:pt>
    <dgm:pt modelId="{0B935F80-A2CB-47AB-B35D-1075E6121254}">
      <dgm:prSet/>
      <dgm:spPr/>
      <dgm:t>
        <a:bodyPr/>
        <a:lstStyle/>
        <a:p>
          <a:pPr rtl="0"/>
          <a:r>
            <a:rPr lang="en-US" smtClean="0"/>
            <a:t>Hence "Action" gives the right Entry rate or “when” to invest and gives one the winners in the market. </a:t>
          </a:r>
          <a:endParaRPr lang="en-US"/>
        </a:p>
      </dgm:t>
    </dgm:pt>
    <dgm:pt modelId="{B406872B-EB42-47CF-94D6-434BC122BF20}" type="parTrans" cxnId="{7E89DADE-931C-4242-9D38-908ADE21F801}">
      <dgm:prSet/>
      <dgm:spPr/>
      <dgm:t>
        <a:bodyPr/>
        <a:lstStyle/>
        <a:p>
          <a:endParaRPr lang="en-US"/>
        </a:p>
      </dgm:t>
    </dgm:pt>
    <dgm:pt modelId="{F00EE3B8-84D5-49C2-B476-E8AB821229E3}" type="sibTrans" cxnId="{7E89DADE-931C-4242-9D38-908ADE21F801}">
      <dgm:prSet/>
      <dgm:spPr/>
      <dgm:t>
        <a:bodyPr/>
        <a:lstStyle/>
        <a:p>
          <a:endParaRPr lang="en-US"/>
        </a:p>
      </dgm:t>
    </dgm:pt>
    <dgm:pt modelId="{47D7FF86-8ED6-4A75-ABE0-FA1EA82E8D84}">
      <dgm:prSet/>
      <dgm:spPr/>
      <dgm:t>
        <a:bodyPr/>
        <a:lstStyle/>
        <a:p>
          <a:pPr rtl="0"/>
          <a:r>
            <a:rPr lang="en-US" smtClean="0"/>
            <a:t>One must always be careful about investing in companies that has quality and growth fundamentals along with momentum. </a:t>
          </a:r>
          <a:endParaRPr lang="en-US"/>
        </a:p>
      </dgm:t>
    </dgm:pt>
    <dgm:pt modelId="{F5D33964-A365-42F3-9CF3-12E07EC53CFA}" type="parTrans" cxnId="{A1522AB6-E811-4847-BF2B-9711CAE4727A}">
      <dgm:prSet/>
      <dgm:spPr/>
      <dgm:t>
        <a:bodyPr/>
        <a:lstStyle/>
        <a:p>
          <a:endParaRPr lang="en-US"/>
        </a:p>
      </dgm:t>
    </dgm:pt>
    <dgm:pt modelId="{61711254-FD3B-4C8D-BE17-BE881FEFB4B5}" type="sibTrans" cxnId="{A1522AB6-E811-4847-BF2B-9711CAE4727A}">
      <dgm:prSet/>
      <dgm:spPr/>
      <dgm:t>
        <a:bodyPr/>
        <a:lstStyle/>
        <a:p>
          <a:endParaRPr lang="en-US"/>
        </a:p>
      </dgm:t>
    </dgm:pt>
    <dgm:pt modelId="{2C09D366-2A08-4792-80B5-B7C88F5AAB8F}">
      <dgm:prSet/>
      <dgm:spPr/>
      <dgm:t>
        <a:bodyPr/>
        <a:lstStyle/>
        <a:p>
          <a:pPr rtl="0"/>
          <a:r>
            <a:rPr lang="en-US" smtClean="0"/>
            <a:t>Volume also plays an integral part in momentum. </a:t>
          </a:r>
          <a:endParaRPr lang="en-US"/>
        </a:p>
      </dgm:t>
    </dgm:pt>
    <dgm:pt modelId="{AF9C7835-994D-41B5-BDB3-081ACC04BF46}" type="parTrans" cxnId="{9E8D0537-DE4B-45AB-9EAD-68A18F81DBD8}">
      <dgm:prSet/>
      <dgm:spPr/>
      <dgm:t>
        <a:bodyPr/>
        <a:lstStyle/>
        <a:p>
          <a:endParaRPr lang="en-US"/>
        </a:p>
      </dgm:t>
    </dgm:pt>
    <dgm:pt modelId="{DC0246A7-5ACB-4A66-B329-E761A621F379}" type="sibTrans" cxnId="{9E8D0537-DE4B-45AB-9EAD-68A18F81DBD8}">
      <dgm:prSet/>
      <dgm:spPr/>
      <dgm:t>
        <a:bodyPr/>
        <a:lstStyle/>
        <a:p>
          <a:endParaRPr lang="en-US"/>
        </a:p>
      </dgm:t>
    </dgm:pt>
    <dgm:pt modelId="{D9FE76E6-47C1-4136-A973-0094ADC6993D}" type="pres">
      <dgm:prSet presAssocID="{6F4D896D-DF1A-45FE-817F-60157B3FE5EA}" presName="linear" presStyleCnt="0">
        <dgm:presLayoutVars>
          <dgm:animLvl val="lvl"/>
          <dgm:resizeHandles val="exact"/>
        </dgm:presLayoutVars>
      </dgm:prSet>
      <dgm:spPr/>
    </dgm:pt>
    <dgm:pt modelId="{47850CD6-DD3F-40CB-AF12-9FD38E76266F}" type="pres">
      <dgm:prSet presAssocID="{457C614E-21A1-4491-A317-1203B5A57B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DFCFB6-4981-4114-84D2-54F9C3453C7E}" type="pres">
      <dgm:prSet presAssocID="{42D8706A-4773-4D77-971E-2DA90B045BE9}" presName="spacer" presStyleCnt="0"/>
      <dgm:spPr/>
    </dgm:pt>
    <dgm:pt modelId="{7C33E23B-0C1E-49A5-AFEC-8FD8BBC44B3E}" type="pres">
      <dgm:prSet presAssocID="{0B935F80-A2CB-47AB-B35D-1075E61212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A82A51-2CF2-462A-B34A-20F7758873FB}" type="pres">
      <dgm:prSet presAssocID="{F00EE3B8-84D5-49C2-B476-E8AB821229E3}" presName="spacer" presStyleCnt="0"/>
      <dgm:spPr/>
    </dgm:pt>
    <dgm:pt modelId="{773EFE84-969E-4322-94DF-11A5F91E8EDC}" type="pres">
      <dgm:prSet presAssocID="{47D7FF86-8ED6-4A75-ABE0-FA1EA82E8D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DE5F94-BA3B-4232-AB54-18C3C951D0D6}" type="pres">
      <dgm:prSet presAssocID="{61711254-FD3B-4C8D-BE17-BE881FEFB4B5}" presName="spacer" presStyleCnt="0"/>
      <dgm:spPr/>
    </dgm:pt>
    <dgm:pt modelId="{D3F97FD1-E01C-4237-9310-C51CBEFAFD5E}" type="pres">
      <dgm:prSet presAssocID="{2C09D366-2A08-4792-80B5-B7C88F5AAB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4C66AB-44FF-4635-835E-B8AFAFAA0670}" type="presOf" srcId="{457C614E-21A1-4491-A317-1203B5A57BB9}" destId="{47850CD6-DD3F-40CB-AF12-9FD38E76266F}" srcOrd="0" destOrd="0" presId="urn:microsoft.com/office/officeart/2005/8/layout/vList2"/>
    <dgm:cxn modelId="{7E89DADE-931C-4242-9D38-908ADE21F801}" srcId="{6F4D896D-DF1A-45FE-817F-60157B3FE5EA}" destId="{0B935F80-A2CB-47AB-B35D-1075E6121254}" srcOrd="1" destOrd="0" parTransId="{B406872B-EB42-47CF-94D6-434BC122BF20}" sibTransId="{F00EE3B8-84D5-49C2-B476-E8AB821229E3}"/>
    <dgm:cxn modelId="{379FB9AF-9948-4220-A394-FC971F9A90B2}" type="presOf" srcId="{47D7FF86-8ED6-4A75-ABE0-FA1EA82E8D84}" destId="{773EFE84-969E-4322-94DF-11A5F91E8EDC}" srcOrd="0" destOrd="0" presId="urn:microsoft.com/office/officeart/2005/8/layout/vList2"/>
    <dgm:cxn modelId="{0504DAAA-28A7-4ACD-947C-9263E19B9839}" srcId="{6F4D896D-DF1A-45FE-817F-60157B3FE5EA}" destId="{457C614E-21A1-4491-A317-1203B5A57BB9}" srcOrd="0" destOrd="0" parTransId="{4491A05F-98A8-4E83-80CC-4AB281F71BAC}" sibTransId="{42D8706A-4773-4D77-971E-2DA90B045BE9}"/>
    <dgm:cxn modelId="{25796DEE-C24D-4423-A2C4-7CB58A307DE4}" type="presOf" srcId="{2C09D366-2A08-4792-80B5-B7C88F5AAB8F}" destId="{D3F97FD1-E01C-4237-9310-C51CBEFAFD5E}" srcOrd="0" destOrd="0" presId="urn:microsoft.com/office/officeart/2005/8/layout/vList2"/>
    <dgm:cxn modelId="{9E8D0537-DE4B-45AB-9EAD-68A18F81DBD8}" srcId="{6F4D896D-DF1A-45FE-817F-60157B3FE5EA}" destId="{2C09D366-2A08-4792-80B5-B7C88F5AAB8F}" srcOrd="3" destOrd="0" parTransId="{AF9C7835-994D-41B5-BDB3-081ACC04BF46}" sibTransId="{DC0246A7-5ACB-4A66-B329-E761A621F379}"/>
    <dgm:cxn modelId="{805FD1BC-4863-4C62-B212-62C2BBC0963D}" type="presOf" srcId="{6F4D896D-DF1A-45FE-817F-60157B3FE5EA}" destId="{D9FE76E6-47C1-4136-A973-0094ADC6993D}" srcOrd="0" destOrd="0" presId="urn:microsoft.com/office/officeart/2005/8/layout/vList2"/>
    <dgm:cxn modelId="{A1522AB6-E811-4847-BF2B-9711CAE4727A}" srcId="{6F4D896D-DF1A-45FE-817F-60157B3FE5EA}" destId="{47D7FF86-8ED6-4A75-ABE0-FA1EA82E8D84}" srcOrd="2" destOrd="0" parTransId="{F5D33964-A365-42F3-9CF3-12E07EC53CFA}" sibTransId="{61711254-FD3B-4C8D-BE17-BE881FEFB4B5}"/>
    <dgm:cxn modelId="{0666BEF5-F95F-4943-92D9-D88BC9FCEE6C}" type="presOf" srcId="{0B935F80-A2CB-47AB-B35D-1075E6121254}" destId="{7C33E23B-0C1E-49A5-AFEC-8FD8BBC44B3E}" srcOrd="0" destOrd="0" presId="urn:microsoft.com/office/officeart/2005/8/layout/vList2"/>
    <dgm:cxn modelId="{457A5DC3-59C1-4A9A-A58A-AE4A7FFA9DC9}" type="presParOf" srcId="{D9FE76E6-47C1-4136-A973-0094ADC6993D}" destId="{47850CD6-DD3F-40CB-AF12-9FD38E76266F}" srcOrd="0" destOrd="0" presId="urn:microsoft.com/office/officeart/2005/8/layout/vList2"/>
    <dgm:cxn modelId="{3B2E672B-ECF5-4A1D-B4DB-F037C2BB17C9}" type="presParOf" srcId="{D9FE76E6-47C1-4136-A973-0094ADC6993D}" destId="{A6DFCFB6-4981-4114-84D2-54F9C3453C7E}" srcOrd="1" destOrd="0" presId="urn:microsoft.com/office/officeart/2005/8/layout/vList2"/>
    <dgm:cxn modelId="{D3DC8AF0-FBE7-493F-8CEC-93BC691813C1}" type="presParOf" srcId="{D9FE76E6-47C1-4136-A973-0094ADC6993D}" destId="{7C33E23B-0C1E-49A5-AFEC-8FD8BBC44B3E}" srcOrd="2" destOrd="0" presId="urn:microsoft.com/office/officeart/2005/8/layout/vList2"/>
    <dgm:cxn modelId="{2A2003EF-84E8-44FB-9CDC-A952B435BCB6}" type="presParOf" srcId="{D9FE76E6-47C1-4136-A973-0094ADC6993D}" destId="{70A82A51-2CF2-462A-B34A-20F7758873FB}" srcOrd="3" destOrd="0" presId="urn:microsoft.com/office/officeart/2005/8/layout/vList2"/>
    <dgm:cxn modelId="{16B979E8-1D0E-47CB-9345-D23D69D60D23}" type="presParOf" srcId="{D9FE76E6-47C1-4136-A973-0094ADC6993D}" destId="{773EFE84-969E-4322-94DF-11A5F91E8EDC}" srcOrd="4" destOrd="0" presId="urn:microsoft.com/office/officeart/2005/8/layout/vList2"/>
    <dgm:cxn modelId="{E3B032DE-83C6-4811-A424-EF9014B5448C}" type="presParOf" srcId="{D9FE76E6-47C1-4136-A973-0094ADC6993D}" destId="{2BDE5F94-BA3B-4232-AB54-18C3C951D0D6}" srcOrd="5" destOrd="0" presId="urn:microsoft.com/office/officeart/2005/8/layout/vList2"/>
    <dgm:cxn modelId="{C91A9BFE-4060-40B2-B4EB-FBB98FADA34E}" type="presParOf" srcId="{D9FE76E6-47C1-4136-A973-0094ADC6993D}" destId="{D3F97FD1-E01C-4237-9310-C51CBEFAFD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BE07C-B0A7-4C5A-A9DB-14D524EAB9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27EF6-7958-4264-B1FD-D9ACB6A35FB8}">
      <dgm:prSet/>
      <dgm:spPr/>
      <dgm:t>
        <a:bodyPr/>
        <a:lstStyle/>
        <a:p>
          <a:r>
            <a:rPr lang="en-US" smtClean="0"/>
            <a:t>• Last 1 Year performance</a:t>
          </a:r>
          <a:endParaRPr lang="en-US"/>
        </a:p>
      </dgm:t>
    </dgm:pt>
    <dgm:pt modelId="{4FDD6C5C-D729-4307-BDD6-A7E320314647}" type="parTrans" cxnId="{94D18AA1-4453-450E-92D0-4B532D850748}">
      <dgm:prSet/>
      <dgm:spPr/>
      <dgm:t>
        <a:bodyPr/>
        <a:lstStyle/>
        <a:p>
          <a:endParaRPr lang="en-US"/>
        </a:p>
      </dgm:t>
    </dgm:pt>
    <dgm:pt modelId="{6C30111A-D5E5-476B-A90D-64E61FE38E4C}" type="sibTrans" cxnId="{94D18AA1-4453-450E-92D0-4B532D850748}">
      <dgm:prSet/>
      <dgm:spPr/>
      <dgm:t>
        <a:bodyPr/>
        <a:lstStyle/>
        <a:p>
          <a:endParaRPr lang="en-US"/>
        </a:p>
      </dgm:t>
    </dgm:pt>
    <dgm:pt modelId="{0ECD6C59-60AD-4251-B278-086253789AF3}">
      <dgm:prSet/>
      <dgm:spPr/>
      <dgm:t>
        <a:bodyPr/>
        <a:lstStyle/>
        <a:p>
          <a:r>
            <a:rPr lang="en-US" smtClean="0"/>
            <a:t>• 1 Year performance ignoring last 1 month</a:t>
          </a:r>
          <a:endParaRPr lang="en-US"/>
        </a:p>
      </dgm:t>
    </dgm:pt>
    <dgm:pt modelId="{1E3CBFD6-6A92-437C-9687-E8A908D72DF0}" type="parTrans" cxnId="{776B5D6E-9B52-4D98-ADA0-5887B59934FC}">
      <dgm:prSet/>
      <dgm:spPr/>
      <dgm:t>
        <a:bodyPr/>
        <a:lstStyle/>
        <a:p>
          <a:endParaRPr lang="en-US"/>
        </a:p>
      </dgm:t>
    </dgm:pt>
    <dgm:pt modelId="{904D0084-EC51-4AD4-AA34-82F3E8BF3F82}" type="sibTrans" cxnId="{776B5D6E-9B52-4D98-ADA0-5887B59934FC}">
      <dgm:prSet/>
      <dgm:spPr/>
      <dgm:t>
        <a:bodyPr/>
        <a:lstStyle/>
        <a:p>
          <a:endParaRPr lang="en-US"/>
        </a:p>
      </dgm:t>
    </dgm:pt>
    <dgm:pt modelId="{17A201F7-A392-43E0-A3A6-A28EBA87B052}">
      <dgm:prSet/>
      <dgm:spPr/>
      <dgm:t>
        <a:bodyPr/>
        <a:lstStyle/>
        <a:p>
          <a:r>
            <a:rPr lang="en-US" smtClean="0"/>
            <a:t>• No. of days positive price performance in a Year</a:t>
          </a:r>
          <a:endParaRPr lang="en-US"/>
        </a:p>
      </dgm:t>
    </dgm:pt>
    <dgm:pt modelId="{ECC818E8-A929-4769-BC86-665362B80447}" type="parTrans" cxnId="{4FDEF1A0-D507-451C-AC13-473E78E36FFC}">
      <dgm:prSet/>
      <dgm:spPr/>
      <dgm:t>
        <a:bodyPr/>
        <a:lstStyle/>
        <a:p>
          <a:endParaRPr lang="en-US"/>
        </a:p>
      </dgm:t>
    </dgm:pt>
    <dgm:pt modelId="{1B2AD860-081D-444B-A8DC-6633C48CD4DF}" type="sibTrans" cxnId="{4FDEF1A0-D507-451C-AC13-473E78E36FFC}">
      <dgm:prSet/>
      <dgm:spPr/>
      <dgm:t>
        <a:bodyPr/>
        <a:lstStyle/>
        <a:p>
          <a:endParaRPr lang="en-US"/>
        </a:p>
      </dgm:t>
    </dgm:pt>
    <dgm:pt modelId="{D16FD0E2-9AFF-4EEF-BAA9-0369413C59CC}">
      <dgm:prSet/>
      <dgm:spPr/>
      <dgm:t>
        <a:bodyPr/>
        <a:lstStyle/>
        <a:p>
          <a:r>
            <a:rPr lang="en-US" smtClean="0"/>
            <a:t>• Return from 52 week high</a:t>
          </a:r>
          <a:endParaRPr lang="en-US"/>
        </a:p>
      </dgm:t>
    </dgm:pt>
    <dgm:pt modelId="{77DCBCFD-C1EC-4F28-A9CC-27D70E772316}" type="parTrans" cxnId="{449C366A-64FE-48A2-9116-F97F834365CA}">
      <dgm:prSet/>
      <dgm:spPr/>
      <dgm:t>
        <a:bodyPr/>
        <a:lstStyle/>
        <a:p>
          <a:endParaRPr lang="en-US"/>
        </a:p>
      </dgm:t>
    </dgm:pt>
    <dgm:pt modelId="{B9C95028-5F63-4E6E-A72F-526278B29DE4}" type="sibTrans" cxnId="{449C366A-64FE-48A2-9116-F97F834365CA}">
      <dgm:prSet/>
      <dgm:spPr/>
      <dgm:t>
        <a:bodyPr/>
        <a:lstStyle/>
        <a:p>
          <a:endParaRPr lang="en-US"/>
        </a:p>
      </dgm:t>
    </dgm:pt>
    <dgm:pt modelId="{6AEC1970-5C8C-4A9E-8AD6-094F711F0646}">
      <dgm:prSet/>
      <dgm:spPr/>
      <dgm:t>
        <a:bodyPr/>
        <a:lstStyle/>
        <a:p>
          <a:r>
            <a:rPr lang="en-US" smtClean="0"/>
            <a:t>• Return from 52 week low</a:t>
          </a:r>
          <a:endParaRPr lang="en-US"/>
        </a:p>
      </dgm:t>
    </dgm:pt>
    <dgm:pt modelId="{4BE4448A-FCD3-4D91-9CA9-082479BA0033}" type="parTrans" cxnId="{8A30E085-F834-4C75-B351-C984F2B0ED5A}">
      <dgm:prSet/>
      <dgm:spPr/>
      <dgm:t>
        <a:bodyPr/>
        <a:lstStyle/>
        <a:p>
          <a:endParaRPr lang="en-US"/>
        </a:p>
      </dgm:t>
    </dgm:pt>
    <dgm:pt modelId="{5977EC3C-DE29-4142-BDCE-BC7B5F8AC1B7}" type="sibTrans" cxnId="{8A30E085-F834-4C75-B351-C984F2B0ED5A}">
      <dgm:prSet/>
      <dgm:spPr/>
      <dgm:t>
        <a:bodyPr/>
        <a:lstStyle/>
        <a:p>
          <a:endParaRPr lang="en-US"/>
        </a:p>
      </dgm:t>
    </dgm:pt>
    <dgm:pt modelId="{FFB48898-F056-4311-A57E-B621455028EA}">
      <dgm:prSet/>
      <dgm:spPr/>
      <dgm:t>
        <a:bodyPr/>
        <a:lstStyle/>
        <a:p>
          <a:r>
            <a:rPr lang="en-US" smtClean="0"/>
            <a:t>• Support &amp; Resistance levels</a:t>
          </a:r>
          <a:endParaRPr lang="en-US"/>
        </a:p>
      </dgm:t>
    </dgm:pt>
    <dgm:pt modelId="{D574C02A-EABC-4823-B223-0E4E21EEF521}" type="parTrans" cxnId="{96DCB1B1-2A85-4BF2-A5A5-E9D65EC2F133}">
      <dgm:prSet/>
      <dgm:spPr/>
      <dgm:t>
        <a:bodyPr/>
        <a:lstStyle/>
        <a:p>
          <a:endParaRPr lang="en-US"/>
        </a:p>
      </dgm:t>
    </dgm:pt>
    <dgm:pt modelId="{430893F5-14BD-4B99-B733-54F332D4DFA0}" type="sibTrans" cxnId="{96DCB1B1-2A85-4BF2-A5A5-E9D65EC2F133}">
      <dgm:prSet/>
      <dgm:spPr/>
      <dgm:t>
        <a:bodyPr/>
        <a:lstStyle/>
        <a:p>
          <a:endParaRPr lang="en-US"/>
        </a:p>
      </dgm:t>
    </dgm:pt>
    <dgm:pt modelId="{E9BD4780-62E8-4EA6-B8E1-9B7041FBEFFE}">
      <dgm:prSet/>
      <dgm:spPr/>
      <dgm:t>
        <a:bodyPr/>
        <a:lstStyle/>
        <a:p>
          <a:pPr rtl="0"/>
          <a:r>
            <a:rPr lang="en-US" smtClean="0"/>
            <a:t>Below are the components for a good action strategy.</a:t>
          </a:r>
          <a:endParaRPr lang="en-US"/>
        </a:p>
      </dgm:t>
    </dgm:pt>
    <dgm:pt modelId="{0CD29584-CA02-4C8A-8B3A-C6551F170E73}" type="parTrans" cxnId="{6A1D2367-D4EB-4F51-9141-A4BF4AD21980}">
      <dgm:prSet/>
      <dgm:spPr/>
      <dgm:t>
        <a:bodyPr/>
        <a:lstStyle/>
        <a:p>
          <a:endParaRPr lang="en-US"/>
        </a:p>
      </dgm:t>
    </dgm:pt>
    <dgm:pt modelId="{C39C36AC-F2D3-46AD-99B1-8626765E46B9}" type="sibTrans" cxnId="{6A1D2367-D4EB-4F51-9141-A4BF4AD21980}">
      <dgm:prSet/>
      <dgm:spPr/>
      <dgm:t>
        <a:bodyPr/>
        <a:lstStyle/>
        <a:p>
          <a:endParaRPr lang="en-US"/>
        </a:p>
      </dgm:t>
    </dgm:pt>
    <dgm:pt modelId="{68A8DB65-E411-4B2A-8F23-7CBACF6FB96E}">
      <dgm:prSet/>
      <dgm:spPr/>
      <dgm:t>
        <a:bodyPr/>
        <a:lstStyle/>
        <a:p>
          <a:r>
            <a:rPr lang="en-US" smtClean="0"/>
            <a:t>• 1M, 3M, 6M Performance</a:t>
          </a:r>
          <a:endParaRPr lang="en-US"/>
        </a:p>
      </dgm:t>
    </dgm:pt>
    <dgm:pt modelId="{72496E19-39D7-4B9D-9012-BEB5A3D5EC12}" type="parTrans" cxnId="{373EC148-B7D3-4DEB-AC5D-9736DB7FB893}">
      <dgm:prSet/>
      <dgm:spPr/>
      <dgm:t>
        <a:bodyPr/>
        <a:lstStyle/>
        <a:p>
          <a:endParaRPr lang="en-US"/>
        </a:p>
      </dgm:t>
    </dgm:pt>
    <dgm:pt modelId="{A74438D7-7F2E-4B7A-918E-D68FE3864620}" type="sibTrans" cxnId="{373EC148-B7D3-4DEB-AC5D-9736DB7FB893}">
      <dgm:prSet/>
      <dgm:spPr/>
      <dgm:t>
        <a:bodyPr/>
        <a:lstStyle/>
        <a:p>
          <a:endParaRPr lang="en-US"/>
        </a:p>
      </dgm:t>
    </dgm:pt>
    <dgm:pt modelId="{F3E80D3A-271A-41A2-9BD2-683E3FE7BD2A}" type="pres">
      <dgm:prSet presAssocID="{0DFBE07C-B0A7-4C5A-A9DB-14D524EAB9DC}" presName="linear" presStyleCnt="0">
        <dgm:presLayoutVars>
          <dgm:animLvl val="lvl"/>
          <dgm:resizeHandles val="exact"/>
        </dgm:presLayoutVars>
      </dgm:prSet>
      <dgm:spPr/>
    </dgm:pt>
    <dgm:pt modelId="{28B54954-4DAA-417F-B2F6-089176EFB01B}" type="pres">
      <dgm:prSet presAssocID="{E9BD4780-62E8-4EA6-B8E1-9B7041FBEFF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4CC07-A0FF-4BDE-850E-6E7EEC9A7EE2}" type="pres">
      <dgm:prSet presAssocID="{C39C36AC-F2D3-46AD-99B1-8626765E46B9}" presName="spacer" presStyleCnt="0"/>
      <dgm:spPr/>
    </dgm:pt>
    <dgm:pt modelId="{5721D04C-0635-43EF-8FE5-AE423524B1C2}" type="pres">
      <dgm:prSet presAssocID="{46427EF6-7958-4264-B1FD-D9ACB6A35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647B62E-9731-4105-8E23-95A79912435E}" type="pres">
      <dgm:prSet presAssocID="{6C30111A-D5E5-476B-A90D-64E61FE38E4C}" presName="spacer" presStyleCnt="0"/>
      <dgm:spPr/>
    </dgm:pt>
    <dgm:pt modelId="{BABE34E1-951B-4F85-A37F-974BEE1C2CF6}" type="pres">
      <dgm:prSet presAssocID="{68A8DB65-E411-4B2A-8F23-7CBACF6FB9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12A24CF-2522-4245-A835-50F089DC78F4}" type="pres">
      <dgm:prSet presAssocID="{A74438D7-7F2E-4B7A-918E-D68FE3864620}" presName="spacer" presStyleCnt="0"/>
      <dgm:spPr/>
    </dgm:pt>
    <dgm:pt modelId="{5894AAFD-B054-4347-9D70-F370990DE810}" type="pres">
      <dgm:prSet presAssocID="{0ECD6C59-60AD-4251-B278-086253789AF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5158A22-9C1C-46E9-A980-751EC1A82303}" type="pres">
      <dgm:prSet presAssocID="{904D0084-EC51-4AD4-AA34-82F3E8BF3F82}" presName="spacer" presStyleCnt="0"/>
      <dgm:spPr/>
    </dgm:pt>
    <dgm:pt modelId="{C7A4A204-5909-48D0-986E-86F5B7275067}" type="pres">
      <dgm:prSet presAssocID="{17A201F7-A392-43E0-A3A6-A28EBA87B05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0B62DB4-54B6-476E-842B-A09173D56545}" type="pres">
      <dgm:prSet presAssocID="{1B2AD860-081D-444B-A8DC-6633C48CD4DF}" presName="spacer" presStyleCnt="0"/>
      <dgm:spPr/>
    </dgm:pt>
    <dgm:pt modelId="{2FA279BB-36C3-4717-9269-0EA7DFADD4BC}" type="pres">
      <dgm:prSet presAssocID="{D16FD0E2-9AFF-4EEF-BAA9-0369413C59C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719457C-64FC-4A6A-8048-B56DDD671C63}" type="pres">
      <dgm:prSet presAssocID="{B9C95028-5F63-4E6E-A72F-526278B29DE4}" presName="spacer" presStyleCnt="0"/>
      <dgm:spPr/>
    </dgm:pt>
    <dgm:pt modelId="{DFF29534-9C16-45F2-B5A5-05A1C7686AD5}" type="pres">
      <dgm:prSet presAssocID="{6AEC1970-5C8C-4A9E-8AD6-094F711F064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446C4B5-9EEF-4580-9035-EB5198E771D6}" type="pres">
      <dgm:prSet presAssocID="{5977EC3C-DE29-4142-BDCE-BC7B5F8AC1B7}" presName="spacer" presStyleCnt="0"/>
      <dgm:spPr/>
    </dgm:pt>
    <dgm:pt modelId="{3F27FCEB-5581-41CD-8100-BDD812EF9207}" type="pres">
      <dgm:prSet presAssocID="{FFB48898-F056-4311-A57E-B621455028E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76B5D6E-9B52-4D98-ADA0-5887B59934FC}" srcId="{0DFBE07C-B0A7-4C5A-A9DB-14D524EAB9DC}" destId="{0ECD6C59-60AD-4251-B278-086253789AF3}" srcOrd="3" destOrd="0" parTransId="{1E3CBFD6-6A92-437C-9687-E8A908D72DF0}" sibTransId="{904D0084-EC51-4AD4-AA34-82F3E8BF3F82}"/>
    <dgm:cxn modelId="{FB176E4D-D577-4B34-9905-B1A3578BB4EB}" type="presOf" srcId="{0ECD6C59-60AD-4251-B278-086253789AF3}" destId="{5894AAFD-B054-4347-9D70-F370990DE810}" srcOrd="0" destOrd="0" presId="urn:microsoft.com/office/officeart/2005/8/layout/vList2"/>
    <dgm:cxn modelId="{60400DC8-F1F2-4C7C-AC92-D1328E48C6B0}" type="presOf" srcId="{FFB48898-F056-4311-A57E-B621455028EA}" destId="{3F27FCEB-5581-41CD-8100-BDD812EF9207}" srcOrd="0" destOrd="0" presId="urn:microsoft.com/office/officeart/2005/8/layout/vList2"/>
    <dgm:cxn modelId="{05944544-562E-42C3-9C7F-6D357E45C4C2}" type="presOf" srcId="{0DFBE07C-B0A7-4C5A-A9DB-14D524EAB9DC}" destId="{F3E80D3A-271A-41A2-9BD2-683E3FE7BD2A}" srcOrd="0" destOrd="0" presId="urn:microsoft.com/office/officeart/2005/8/layout/vList2"/>
    <dgm:cxn modelId="{94D18AA1-4453-450E-92D0-4B532D850748}" srcId="{0DFBE07C-B0A7-4C5A-A9DB-14D524EAB9DC}" destId="{46427EF6-7958-4264-B1FD-D9ACB6A35FB8}" srcOrd="1" destOrd="0" parTransId="{4FDD6C5C-D729-4307-BDD6-A7E320314647}" sibTransId="{6C30111A-D5E5-476B-A90D-64E61FE38E4C}"/>
    <dgm:cxn modelId="{373EC148-B7D3-4DEB-AC5D-9736DB7FB893}" srcId="{0DFBE07C-B0A7-4C5A-A9DB-14D524EAB9DC}" destId="{68A8DB65-E411-4B2A-8F23-7CBACF6FB96E}" srcOrd="2" destOrd="0" parTransId="{72496E19-39D7-4B9D-9012-BEB5A3D5EC12}" sibTransId="{A74438D7-7F2E-4B7A-918E-D68FE3864620}"/>
    <dgm:cxn modelId="{44C59BFB-8B39-4BF1-9F7A-8DD6552A8889}" type="presOf" srcId="{68A8DB65-E411-4B2A-8F23-7CBACF6FB96E}" destId="{BABE34E1-951B-4F85-A37F-974BEE1C2CF6}" srcOrd="0" destOrd="0" presId="urn:microsoft.com/office/officeart/2005/8/layout/vList2"/>
    <dgm:cxn modelId="{334DC7AA-2C41-47D1-A8F1-471EEC6CF903}" type="presOf" srcId="{6AEC1970-5C8C-4A9E-8AD6-094F711F0646}" destId="{DFF29534-9C16-45F2-B5A5-05A1C7686AD5}" srcOrd="0" destOrd="0" presId="urn:microsoft.com/office/officeart/2005/8/layout/vList2"/>
    <dgm:cxn modelId="{96DCB1B1-2A85-4BF2-A5A5-E9D65EC2F133}" srcId="{0DFBE07C-B0A7-4C5A-A9DB-14D524EAB9DC}" destId="{FFB48898-F056-4311-A57E-B621455028EA}" srcOrd="7" destOrd="0" parTransId="{D574C02A-EABC-4823-B223-0E4E21EEF521}" sibTransId="{430893F5-14BD-4B99-B733-54F332D4DFA0}"/>
    <dgm:cxn modelId="{8A30E085-F834-4C75-B351-C984F2B0ED5A}" srcId="{0DFBE07C-B0A7-4C5A-A9DB-14D524EAB9DC}" destId="{6AEC1970-5C8C-4A9E-8AD6-094F711F0646}" srcOrd="6" destOrd="0" parTransId="{4BE4448A-FCD3-4D91-9CA9-082479BA0033}" sibTransId="{5977EC3C-DE29-4142-BDCE-BC7B5F8AC1B7}"/>
    <dgm:cxn modelId="{4FDEF1A0-D507-451C-AC13-473E78E36FFC}" srcId="{0DFBE07C-B0A7-4C5A-A9DB-14D524EAB9DC}" destId="{17A201F7-A392-43E0-A3A6-A28EBA87B052}" srcOrd="4" destOrd="0" parTransId="{ECC818E8-A929-4769-BC86-665362B80447}" sibTransId="{1B2AD860-081D-444B-A8DC-6633C48CD4DF}"/>
    <dgm:cxn modelId="{7473E124-D4CE-4DCA-ABB0-5DFA75E99ECB}" type="presOf" srcId="{17A201F7-A392-43E0-A3A6-A28EBA87B052}" destId="{C7A4A204-5909-48D0-986E-86F5B7275067}" srcOrd="0" destOrd="0" presId="urn:microsoft.com/office/officeart/2005/8/layout/vList2"/>
    <dgm:cxn modelId="{F1B79665-3743-443A-8A0B-6E354BE5811C}" type="presOf" srcId="{46427EF6-7958-4264-B1FD-D9ACB6A35FB8}" destId="{5721D04C-0635-43EF-8FE5-AE423524B1C2}" srcOrd="0" destOrd="0" presId="urn:microsoft.com/office/officeart/2005/8/layout/vList2"/>
    <dgm:cxn modelId="{6A1D2367-D4EB-4F51-9141-A4BF4AD21980}" srcId="{0DFBE07C-B0A7-4C5A-A9DB-14D524EAB9DC}" destId="{E9BD4780-62E8-4EA6-B8E1-9B7041FBEFFE}" srcOrd="0" destOrd="0" parTransId="{0CD29584-CA02-4C8A-8B3A-C6551F170E73}" sibTransId="{C39C36AC-F2D3-46AD-99B1-8626765E46B9}"/>
    <dgm:cxn modelId="{449C366A-64FE-48A2-9116-F97F834365CA}" srcId="{0DFBE07C-B0A7-4C5A-A9DB-14D524EAB9DC}" destId="{D16FD0E2-9AFF-4EEF-BAA9-0369413C59CC}" srcOrd="5" destOrd="0" parTransId="{77DCBCFD-C1EC-4F28-A9CC-27D70E772316}" sibTransId="{B9C95028-5F63-4E6E-A72F-526278B29DE4}"/>
    <dgm:cxn modelId="{C0BB1636-98DD-4DB1-9F41-5582134E7B7A}" type="presOf" srcId="{E9BD4780-62E8-4EA6-B8E1-9B7041FBEFFE}" destId="{28B54954-4DAA-417F-B2F6-089176EFB01B}" srcOrd="0" destOrd="0" presId="urn:microsoft.com/office/officeart/2005/8/layout/vList2"/>
    <dgm:cxn modelId="{7911DC87-D1C3-4AD5-BC46-90AE910150BB}" type="presOf" srcId="{D16FD0E2-9AFF-4EEF-BAA9-0369413C59CC}" destId="{2FA279BB-36C3-4717-9269-0EA7DFADD4BC}" srcOrd="0" destOrd="0" presId="urn:microsoft.com/office/officeart/2005/8/layout/vList2"/>
    <dgm:cxn modelId="{C5BDC65E-EEC4-4EC8-BECB-147E4350B3C4}" type="presParOf" srcId="{F3E80D3A-271A-41A2-9BD2-683E3FE7BD2A}" destId="{28B54954-4DAA-417F-B2F6-089176EFB01B}" srcOrd="0" destOrd="0" presId="urn:microsoft.com/office/officeart/2005/8/layout/vList2"/>
    <dgm:cxn modelId="{C9E94D9A-3EE4-490E-BDCD-063C268DF3FF}" type="presParOf" srcId="{F3E80D3A-271A-41A2-9BD2-683E3FE7BD2A}" destId="{0034CC07-A0FF-4BDE-850E-6E7EEC9A7EE2}" srcOrd="1" destOrd="0" presId="urn:microsoft.com/office/officeart/2005/8/layout/vList2"/>
    <dgm:cxn modelId="{DF8D9FD7-4E43-47EE-8555-9683701F5DCE}" type="presParOf" srcId="{F3E80D3A-271A-41A2-9BD2-683E3FE7BD2A}" destId="{5721D04C-0635-43EF-8FE5-AE423524B1C2}" srcOrd="2" destOrd="0" presId="urn:microsoft.com/office/officeart/2005/8/layout/vList2"/>
    <dgm:cxn modelId="{D3ABFF41-2A18-4611-808B-8C2A5BD933DE}" type="presParOf" srcId="{F3E80D3A-271A-41A2-9BD2-683E3FE7BD2A}" destId="{5647B62E-9731-4105-8E23-95A79912435E}" srcOrd="3" destOrd="0" presId="urn:microsoft.com/office/officeart/2005/8/layout/vList2"/>
    <dgm:cxn modelId="{E1BFCE46-D6A7-4A6E-A607-D125A4200E7B}" type="presParOf" srcId="{F3E80D3A-271A-41A2-9BD2-683E3FE7BD2A}" destId="{BABE34E1-951B-4F85-A37F-974BEE1C2CF6}" srcOrd="4" destOrd="0" presId="urn:microsoft.com/office/officeart/2005/8/layout/vList2"/>
    <dgm:cxn modelId="{C48EF4D9-CBA2-4257-9D0E-9947800D1B8D}" type="presParOf" srcId="{F3E80D3A-271A-41A2-9BD2-683E3FE7BD2A}" destId="{412A24CF-2522-4245-A835-50F089DC78F4}" srcOrd="5" destOrd="0" presId="urn:microsoft.com/office/officeart/2005/8/layout/vList2"/>
    <dgm:cxn modelId="{E6054046-E574-40FB-87C4-85078D18D583}" type="presParOf" srcId="{F3E80D3A-271A-41A2-9BD2-683E3FE7BD2A}" destId="{5894AAFD-B054-4347-9D70-F370990DE810}" srcOrd="6" destOrd="0" presId="urn:microsoft.com/office/officeart/2005/8/layout/vList2"/>
    <dgm:cxn modelId="{448C5616-027B-46B5-8F53-92B421B35971}" type="presParOf" srcId="{F3E80D3A-271A-41A2-9BD2-683E3FE7BD2A}" destId="{55158A22-9C1C-46E9-A980-751EC1A82303}" srcOrd="7" destOrd="0" presId="urn:microsoft.com/office/officeart/2005/8/layout/vList2"/>
    <dgm:cxn modelId="{4A5DE786-9E3A-40EA-B34B-6F6134895528}" type="presParOf" srcId="{F3E80D3A-271A-41A2-9BD2-683E3FE7BD2A}" destId="{C7A4A204-5909-48D0-986E-86F5B7275067}" srcOrd="8" destOrd="0" presId="urn:microsoft.com/office/officeart/2005/8/layout/vList2"/>
    <dgm:cxn modelId="{18E24E9C-B588-439A-8C51-EF2CA9459EEC}" type="presParOf" srcId="{F3E80D3A-271A-41A2-9BD2-683E3FE7BD2A}" destId="{F0B62DB4-54B6-476E-842B-A09173D56545}" srcOrd="9" destOrd="0" presId="urn:microsoft.com/office/officeart/2005/8/layout/vList2"/>
    <dgm:cxn modelId="{7AB0EC57-2C52-464B-BEEA-F0ED38A8A0A3}" type="presParOf" srcId="{F3E80D3A-271A-41A2-9BD2-683E3FE7BD2A}" destId="{2FA279BB-36C3-4717-9269-0EA7DFADD4BC}" srcOrd="10" destOrd="0" presId="urn:microsoft.com/office/officeart/2005/8/layout/vList2"/>
    <dgm:cxn modelId="{D78CD62E-E6BC-4EB8-BC1D-DF5BFD4A9C2E}" type="presParOf" srcId="{F3E80D3A-271A-41A2-9BD2-683E3FE7BD2A}" destId="{3719457C-64FC-4A6A-8048-B56DDD671C63}" srcOrd="11" destOrd="0" presId="urn:microsoft.com/office/officeart/2005/8/layout/vList2"/>
    <dgm:cxn modelId="{6C717CDB-E928-443E-A5CA-FD06C461D001}" type="presParOf" srcId="{F3E80D3A-271A-41A2-9BD2-683E3FE7BD2A}" destId="{DFF29534-9C16-45F2-B5A5-05A1C7686AD5}" srcOrd="12" destOrd="0" presId="urn:microsoft.com/office/officeart/2005/8/layout/vList2"/>
    <dgm:cxn modelId="{5B8D1283-F966-4791-B4C5-46042F7F524D}" type="presParOf" srcId="{F3E80D3A-271A-41A2-9BD2-683E3FE7BD2A}" destId="{3446C4B5-9EEF-4580-9035-EB5198E771D6}" srcOrd="13" destOrd="0" presId="urn:microsoft.com/office/officeart/2005/8/layout/vList2"/>
    <dgm:cxn modelId="{49EAC19A-507A-4DDE-ADF5-BA1F176B6644}" type="presParOf" srcId="{F3E80D3A-271A-41A2-9BD2-683E3FE7BD2A}" destId="{3F27FCEB-5581-41CD-8100-BDD812EF920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49BC-177A-4FFB-B3C3-29B059E420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3D3097-3EAF-4361-8BB3-0F36BBE06315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Long Term Quality is the most important strategy to pick Quality stocks.</a:t>
          </a:r>
          <a:endParaRPr lang="en-US" b="1" dirty="0">
            <a:solidFill>
              <a:schemeClr val="tx1"/>
            </a:solidFill>
          </a:endParaRPr>
        </a:p>
      </dgm:t>
    </dgm:pt>
    <dgm:pt modelId="{B254F1C2-89CE-46FA-B3A4-7CED72ED047F}" type="parTrans" cxnId="{C67EB4BD-E4D3-4331-8B18-808D9A8A0ADF}">
      <dgm:prSet/>
      <dgm:spPr/>
      <dgm:t>
        <a:bodyPr/>
        <a:lstStyle/>
        <a:p>
          <a:endParaRPr lang="en-US"/>
        </a:p>
      </dgm:t>
    </dgm:pt>
    <dgm:pt modelId="{1034865D-F227-475F-974F-9EF04A6F76BC}" type="sibTrans" cxnId="{C67EB4BD-E4D3-4331-8B18-808D9A8A0ADF}">
      <dgm:prSet/>
      <dgm:spPr/>
      <dgm:t>
        <a:bodyPr/>
        <a:lstStyle/>
        <a:p>
          <a:endParaRPr lang="en-US"/>
        </a:p>
      </dgm:t>
    </dgm:pt>
    <dgm:pt modelId="{C3DAA330-5B32-4B43-9D9B-FFF9287A68F9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This is the foundation stone, which tells one "what" and “why” some stocks are better than the other and helps to remove Fear &amp; Greed while investing. </a:t>
          </a:r>
          <a:endParaRPr lang="en-US" b="1" dirty="0">
            <a:solidFill>
              <a:schemeClr val="tx1"/>
            </a:solidFill>
          </a:endParaRPr>
        </a:p>
      </dgm:t>
    </dgm:pt>
    <dgm:pt modelId="{542F0E6D-D63B-4125-BFDC-FC1FA8B5A254}" type="parTrans" cxnId="{27F9208A-F419-4303-9411-C9D93F4CE459}">
      <dgm:prSet/>
      <dgm:spPr/>
      <dgm:t>
        <a:bodyPr/>
        <a:lstStyle/>
        <a:p>
          <a:endParaRPr lang="en-US"/>
        </a:p>
      </dgm:t>
    </dgm:pt>
    <dgm:pt modelId="{5B5FC2CD-0096-4DBF-95D4-9F7F215F2602}" type="sibTrans" cxnId="{27F9208A-F419-4303-9411-C9D93F4CE459}">
      <dgm:prSet/>
      <dgm:spPr/>
      <dgm:t>
        <a:bodyPr/>
        <a:lstStyle/>
        <a:p>
          <a:endParaRPr lang="en-US"/>
        </a:p>
      </dgm:t>
    </dgm:pt>
    <dgm:pt modelId="{4EF0142A-E68B-4E35-9C44-C07B5408A676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When one follow these fundamental parameters, then the stocks perform even in falling markets. </a:t>
          </a:r>
          <a:endParaRPr lang="en-US" b="1" dirty="0">
            <a:solidFill>
              <a:schemeClr val="tx1"/>
            </a:solidFill>
          </a:endParaRPr>
        </a:p>
      </dgm:t>
    </dgm:pt>
    <dgm:pt modelId="{07D79589-A679-4F66-994F-685A34862FC0}" type="parTrans" cxnId="{6B62520A-2B9E-4575-B662-FF871FBA2842}">
      <dgm:prSet/>
      <dgm:spPr/>
      <dgm:t>
        <a:bodyPr/>
        <a:lstStyle/>
        <a:p>
          <a:endParaRPr lang="en-US"/>
        </a:p>
      </dgm:t>
    </dgm:pt>
    <dgm:pt modelId="{A807A634-636B-4E43-8E73-70048E063DEC}" type="sibTrans" cxnId="{6B62520A-2B9E-4575-B662-FF871FBA2842}">
      <dgm:prSet/>
      <dgm:spPr/>
      <dgm:t>
        <a:bodyPr/>
        <a:lstStyle/>
        <a:p>
          <a:endParaRPr lang="en-US"/>
        </a:p>
      </dgm:t>
    </dgm:pt>
    <dgm:pt modelId="{5D18CABF-213B-4005-A0F2-57C7CB86F2BA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Quality covers most of the areas of management integrity. </a:t>
          </a:r>
          <a:endParaRPr lang="en-US" b="1" dirty="0">
            <a:solidFill>
              <a:schemeClr val="tx1"/>
            </a:solidFill>
          </a:endParaRPr>
        </a:p>
      </dgm:t>
    </dgm:pt>
    <dgm:pt modelId="{CA0FD365-91E5-41B4-9A09-C07E21DA487B}" type="parTrans" cxnId="{15098BB2-B99A-4233-A34B-F52727CD7A78}">
      <dgm:prSet/>
      <dgm:spPr/>
      <dgm:t>
        <a:bodyPr/>
        <a:lstStyle/>
        <a:p>
          <a:endParaRPr lang="en-US"/>
        </a:p>
      </dgm:t>
    </dgm:pt>
    <dgm:pt modelId="{303958DF-A016-4B27-93AB-85EF1B310CD1}" type="sibTrans" cxnId="{15098BB2-B99A-4233-A34B-F52727CD7A78}">
      <dgm:prSet/>
      <dgm:spPr/>
      <dgm:t>
        <a:bodyPr/>
        <a:lstStyle/>
        <a:p>
          <a:endParaRPr lang="en-US"/>
        </a:p>
      </dgm:t>
    </dgm:pt>
    <dgm:pt modelId="{76C1D7FF-771B-4DD5-AE48-FA5083F9F4B7}" type="pres">
      <dgm:prSet presAssocID="{B3E349BC-177A-4FFB-B3C3-29B059E4208F}" presName="linear" presStyleCnt="0">
        <dgm:presLayoutVars>
          <dgm:animLvl val="lvl"/>
          <dgm:resizeHandles val="exact"/>
        </dgm:presLayoutVars>
      </dgm:prSet>
      <dgm:spPr/>
    </dgm:pt>
    <dgm:pt modelId="{7FC4E0AE-BD97-4AE8-8D76-482B9D086161}" type="pres">
      <dgm:prSet presAssocID="{813D3097-3EAF-4361-8BB3-0F36BBE063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442187-E02D-4401-87C9-DE701794D724}" type="pres">
      <dgm:prSet presAssocID="{1034865D-F227-475F-974F-9EF04A6F76BC}" presName="spacer" presStyleCnt="0"/>
      <dgm:spPr/>
    </dgm:pt>
    <dgm:pt modelId="{9D0AA858-EFF8-40FC-8070-89C815ED8BF1}" type="pres">
      <dgm:prSet presAssocID="{C3DAA330-5B32-4B43-9D9B-FFF9287A68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4890CE-9F2E-4C63-934D-03F92A1CBDE1}" type="pres">
      <dgm:prSet presAssocID="{5B5FC2CD-0096-4DBF-95D4-9F7F215F2602}" presName="spacer" presStyleCnt="0"/>
      <dgm:spPr/>
    </dgm:pt>
    <dgm:pt modelId="{DCFE6ADD-1E10-4173-877E-7A5D004D66AD}" type="pres">
      <dgm:prSet presAssocID="{4EF0142A-E68B-4E35-9C44-C07B5408A6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0EAF3A-F92F-47FA-8BB3-5DE4117E48CC}" type="pres">
      <dgm:prSet presAssocID="{A807A634-636B-4E43-8E73-70048E063DEC}" presName="spacer" presStyleCnt="0"/>
      <dgm:spPr/>
    </dgm:pt>
    <dgm:pt modelId="{5DD93B2D-B50A-40CD-BD84-936414CEC744}" type="pres">
      <dgm:prSet presAssocID="{5D18CABF-213B-4005-A0F2-57C7CB86F2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D9D8E1-2FE9-46D7-9BEC-91BFE0C6592B}" type="presOf" srcId="{C3DAA330-5B32-4B43-9D9B-FFF9287A68F9}" destId="{9D0AA858-EFF8-40FC-8070-89C815ED8BF1}" srcOrd="0" destOrd="0" presId="urn:microsoft.com/office/officeart/2005/8/layout/vList2"/>
    <dgm:cxn modelId="{B3015A40-4BC5-4051-8BB2-A5821A3BD89E}" type="presOf" srcId="{5D18CABF-213B-4005-A0F2-57C7CB86F2BA}" destId="{5DD93B2D-B50A-40CD-BD84-936414CEC744}" srcOrd="0" destOrd="0" presId="urn:microsoft.com/office/officeart/2005/8/layout/vList2"/>
    <dgm:cxn modelId="{15098BB2-B99A-4233-A34B-F52727CD7A78}" srcId="{B3E349BC-177A-4FFB-B3C3-29B059E4208F}" destId="{5D18CABF-213B-4005-A0F2-57C7CB86F2BA}" srcOrd="3" destOrd="0" parTransId="{CA0FD365-91E5-41B4-9A09-C07E21DA487B}" sibTransId="{303958DF-A016-4B27-93AB-85EF1B310CD1}"/>
    <dgm:cxn modelId="{6B62520A-2B9E-4575-B662-FF871FBA2842}" srcId="{B3E349BC-177A-4FFB-B3C3-29B059E4208F}" destId="{4EF0142A-E68B-4E35-9C44-C07B5408A676}" srcOrd="2" destOrd="0" parTransId="{07D79589-A679-4F66-994F-685A34862FC0}" sibTransId="{A807A634-636B-4E43-8E73-70048E063DEC}"/>
    <dgm:cxn modelId="{E3DEB41F-375F-4E79-85D5-1012C730AB11}" type="presOf" srcId="{813D3097-3EAF-4361-8BB3-0F36BBE06315}" destId="{7FC4E0AE-BD97-4AE8-8D76-482B9D086161}" srcOrd="0" destOrd="0" presId="urn:microsoft.com/office/officeart/2005/8/layout/vList2"/>
    <dgm:cxn modelId="{27F9208A-F419-4303-9411-C9D93F4CE459}" srcId="{B3E349BC-177A-4FFB-B3C3-29B059E4208F}" destId="{C3DAA330-5B32-4B43-9D9B-FFF9287A68F9}" srcOrd="1" destOrd="0" parTransId="{542F0E6D-D63B-4125-BFDC-FC1FA8B5A254}" sibTransId="{5B5FC2CD-0096-4DBF-95D4-9F7F215F2602}"/>
    <dgm:cxn modelId="{C67EB4BD-E4D3-4331-8B18-808D9A8A0ADF}" srcId="{B3E349BC-177A-4FFB-B3C3-29B059E4208F}" destId="{813D3097-3EAF-4361-8BB3-0F36BBE06315}" srcOrd="0" destOrd="0" parTransId="{B254F1C2-89CE-46FA-B3A4-7CED72ED047F}" sibTransId="{1034865D-F227-475F-974F-9EF04A6F76BC}"/>
    <dgm:cxn modelId="{0BBAB551-9006-4309-9182-93BC349EBF5F}" type="presOf" srcId="{4EF0142A-E68B-4E35-9C44-C07B5408A676}" destId="{DCFE6ADD-1E10-4173-877E-7A5D004D66AD}" srcOrd="0" destOrd="0" presId="urn:microsoft.com/office/officeart/2005/8/layout/vList2"/>
    <dgm:cxn modelId="{AE63D0B3-F38D-47C4-B94A-EAF78C80B883}" type="presOf" srcId="{B3E349BC-177A-4FFB-B3C3-29B059E4208F}" destId="{76C1D7FF-771B-4DD5-AE48-FA5083F9F4B7}" srcOrd="0" destOrd="0" presId="urn:microsoft.com/office/officeart/2005/8/layout/vList2"/>
    <dgm:cxn modelId="{937C359F-0DFE-4A09-905A-493CF2AD8BE4}" type="presParOf" srcId="{76C1D7FF-771B-4DD5-AE48-FA5083F9F4B7}" destId="{7FC4E0AE-BD97-4AE8-8D76-482B9D086161}" srcOrd="0" destOrd="0" presId="urn:microsoft.com/office/officeart/2005/8/layout/vList2"/>
    <dgm:cxn modelId="{308FFC4C-EE86-439D-AB67-73ED6AA1AC92}" type="presParOf" srcId="{76C1D7FF-771B-4DD5-AE48-FA5083F9F4B7}" destId="{A9442187-E02D-4401-87C9-DE701794D724}" srcOrd="1" destOrd="0" presId="urn:microsoft.com/office/officeart/2005/8/layout/vList2"/>
    <dgm:cxn modelId="{5CA8779A-0CD4-42EE-BE01-52322A13D877}" type="presParOf" srcId="{76C1D7FF-771B-4DD5-AE48-FA5083F9F4B7}" destId="{9D0AA858-EFF8-40FC-8070-89C815ED8BF1}" srcOrd="2" destOrd="0" presId="urn:microsoft.com/office/officeart/2005/8/layout/vList2"/>
    <dgm:cxn modelId="{4387F880-857A-4E7D-BF33-2DC62B85E0F4}" type="presParOf" srcId="{76C1D7FF-771B-4DD5-AE48-FA5083F9F4B7}" destId="{514890CE-9F2E-4C63-934D-03F92A1CBDE1}" srcOrd="3" destOrd="0" presId="urn:microsoft.com/office/officeart/2005/8/layout/vList2"/>
    <dgm:cxn modelId="{66328D7E-D351-4600-A813-ACCBAFB1F1CC}" type="presParOf" srcId="{76C1D7FF-771B-4DD5-AE48-FA5083F9F4B7}" destId="{DCFE6ADD-1E10-4173-877E-7A5D004D66AD}" srcOrd="4" destOrd="0" presId="urn:microsoft.com/office/officeart/2005/8/layout/vList2"/>
    <dgm:cxn modelId="{64DFB979-EEB4-457B-A652-EE0E3DA637DE}" type="presParOf" srcId="{76C1D7FF-771B-4DD5-AE48-FA5083F9F4B7}" destId="{B60EAF3A-F92F-47FA-8BB3-5DE4117E48CC}" srcOrd="5" destOrd="0" presId="urn:microsoft.com/office/officeart/2005/8/layout/vList2"/>
    <dgm:cxn modelId="{49065924-C8BE-4CC2-A747-C9AF6939733A}" type="presParOf" srcId="{76C1D7FF-771B-4DD5-AE48-FA5083F9F4B7}" destId="{5DD93B2D-B50A-40CD-BD84-936414CEC7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E349BC-177A-4FFB-B3C3-29B059E420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5E6B3-CD44-4E11-82D8-1E13E97EF7EC}">
      <dgm:prSet/>
      <dgm:spPr/>
      <dgm:t>
        <a:bodyPr/>
        <a:lstStyle/>
        <a:p>
          <a:r>
            <a:rPr lang="en-US" dirty="0" smtClean="0"/>
            <a:t>• </a:t>
          </a:r>
          <a:r>
            <a:rPr lang="en-US" b="1" dirty="0" smtClean="0">
              <a:solidFill>
                <a:schemeClr val="tx1"/>
              </a:solidFill>
            </a:rPr>
            <a:t>Free cash flow &gt; 0</a:t>
          </a:r>
          <a:endParaRPr lang="en-US" b="1" dirty="0">
            <a:solidFill>
              <a:schemeClr val="tx1"/>
            </a:solidFill>
          </a:endParaRPr>
        </a:p>
      </dgm:t>
    </dgm:pt>
    <dgm:pt modelId="{2FF0DDAB-4138-43D7-B96B-6567EF9CA85A}" type="parTrans" cxnId="{ED4A1C31-DDE5-4BFF-8815-58C910158777}">
      <dgm:prSet/>
      <dgm:spPr/>
      <dgm:t>
        <a:bodyPr/>
        <a:lstStyle/>
        <a:p>
          <a:endParaRPr lang="en-US"/>
        </a:p>
      </dgm:t>
    </dgm:pt>
    <dgm:pt modelId="{2CE5EE5B-3ACB-47C4-B19D-1CDA5EDF450A}" type="sibTrans" cxnId="{ED4A1C31-DDE5-4BFF-8815-58C910158777}">
      <dgm:prSet/>
      <dgm:spPr/>
      <dgm:t>
        <a:bodyPr/>
        <a:lstStyle/>
        <a:p>
          <a:endParaRPr lang="en-US"/>
        </a:p>
      </dgm:t>
    </dgm:pt>
    <dgm:pt modelId="{7A33096E-55A7-4C17-A988-2C5177E88021}">
      <dgm:prSet/>
      <dgm:spPr/>
      <dgm:t>
        <a:bodyPr/>
        <a:lstStyle/>
        <a:p>
          <a:r>
            <a:rPr lang="en-US" dirty="0" smtClean="0"/>
            <a:t>• </a:t>
          </a:r>
          <a:r>
            <a:rPr lang="en-US" b="1" dirty="0" smtClean="0">
              <a:solidFill>
                <a:schemeClr val="tx1"/>
              </a:solidFill>
            </a:rPr>
            <a:t>Debt to Equity Ratio &lt; 0.30</a:t>
          </a:r>
          <a:endParaRPr lang="en-US" b="1" dirty="0">
            <a:solidFill>
              <a:schemeClr val="tx1"/>
            </a:solidFill>
          </a:endParaRPr>
        </a:p>
      </dgm:t>
    </dgm:pt>
    <dgm:pt modelId="{DA69D5B4-C154-4EA5-8A63-7A5F44CBB8D4}" type="parTrans" cxnId="{0EA1FDB2-C548-48D7-81F3-6F2FD3A409C0}">
      <dgm:prSet/>
      <dgm:spPr/>
      <dgm:t>
        <a:bodyPr/>
        <a:lstStyle/>
        <a:p>
          <a:endParaRPr lang="en-US"/>
        </a:p>
      </dgm:t>
    </dgm:pt>
    <dgm:pt modelId="{BC254765-FFF3-46FB-9597-AE7EA2942E9C}" type="sibTrans" cxnId="{0EA1FDB2-C548-48D7-81F3-6F2FD3A409C0}">
      <dgm:prSet/>
      <dgm:spPr/>
      <dgm:t>
        <a:bodyPr/>
        <a:lstStyle/>
        <a:p>
          <a:endParaRPr lang="en-US"/>
        </a:p>
      </dgm:t>
    </dgm:pt>
    <dgm:pt modelId="{5D044444-EB39-4CD4-89C4-27D9188B8C49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The 4 most important fundamental parameters for long term quality stocks are:</a:t>
          </a:r>
          <a:endParaRPr lang="en-US" dirty="0">
            <a:solidFill>
              <a:schemeClr val="tx1"/>
            </a:solidFill>
          </a:endParaRPr>
        </a:p>
      </dgm:t>
    </dgm:pt>
    <dgm:pt modelId="{19EAD841-6083-4F33-859C-35F426DC552F}" type="parTrans" cxnId="{0F7C724A-515D-48C8-8FA1-8CF5469A4FAB}">
      <dgm:prSet/>
      <dgm:spPr/>
      <dgm:t>
        <a:bodyPr/>
        <a:lstStyle/>
        <a:p>
          <a:endParaRPr lang="en-US"/>
        </a:p>
      </dgm:t>
    </dgm:pt>
    <dgm:pt modelId="{2229DD41-699F-4C91-8F98-3E50604A2AE8}" type="sibTrans" cxnId="{0F7C724A-515D-48C8-8FA1-8CF5469A4FAB}">
      <dgm:prSet/>
      <dgm:spPr/>
      <dgm:t>
        <a:bodyPr/>
        <a:lstStyle/>
        <a:p>
          <a:endParaRPr lang="en-US"/>
        </a:p>
      </dgm:t>
    </dgm:pt>
    <dgm:pt modelId="{E7BE9E61-A7B8-48A2-AB5F-949273FB7C38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ROE &amp; ROCE &gt; 15</a:t>
          </a:r>
          <a:endParaRPr lang="en-US" b="1" dirty="0">
            <a:solidFill>
              <a:schemeClr val="tx1"/>
            </a:solidFill>
          </a:endParaRPr>
        </a:p>
      </dgm:t>
    </dgm:pt>
    <dgm:pt modelId="{97AD8390-FA51-4937-9E44-C7407DB8E1F0}" type="parTrans" cxnId="{C6A5FCF0-1310-4A0B-8545-AE37EC7D918A}">
      <dgm:prSet/>
      <dgm:spPr/>
      <dgm:t>
        <a:bodyPr/>
        <a:lstStyle/>
        <a:p>
          <a:endParaRPr lang="en-US"/>
        </a:p>
      </dgm:t>
    </dgm:pt>
    <dgm:pt modelId="{A726D804-8694-4E99-942B-825271E808C4}" type="sibTrans" cxnId="{C6A5FCF0-1310-4A0B-8545-AE37EC7D918A}">
      <dgm:prSet/>
      <dgm:spPr/>
      <dgm:t>
        <a:bodyPr/>
        <a:lstStyle/>
        <a:p>
          <a:endParaRPr lang="en-US"/>
        </a:p>
      </dgm:t>
    </dgm:pt>
    <dgm:pt modelId="{76C1D7FF-771B-4DD5-AE48-FA5083F9F4B7}" type="pres">
      <dgm:prSet presAssocID="{B3E349BC-177A-4FFB-B3C3-29B059E4208F}" presName="linear" presStyleCnt="0">
        <dgm:presLayoutVars>
          <dgm:animLvl val="lvl"/>
          <dgm:resizeHandles val="exact"/>
        </dgm:presLayoutVars>
      </dgm:prSet>
      <dgm:spPr/>
    </dgm:pt>
    <dgm:pt modelId="{FD3C714A-E440-4CC3-A6F4-30B0452FB673}" type="pres">
      <dgm:prSet presAssocID="{5D044444-EB39-4CD4-89C4-27D9188B8C49}" presName="parentText" presStyleLbl="node1" presStyleIdx="0" presStyleCnt="4" custScaleY="71734">
        <dgm:presLayoutVars>
          <dgm:chMax val="0"/>
          <dgm:bulletEnabled val="1"/>
        </dgm:presLayoutVars>
      </dgm:prSet>
      <dgm:spPr/>
    </dgm:pt>
    <dgm:pt modelId="{FCA327D7-4300-4F1D-976C-15243A70AD93}" type="pres">
      <dgm:prSet presAssocID="{2229DD41-699F-4C91-8F98-3E50604A2AE8}" presName="spacer" presStyleCnt="0"/>
      <dgm:spPr/>
    </dgm:pt>
    <dgm:pt modelId="{C412B440-51C5-4508-8125-4820A6DC221D}" type="pres">
      <dgm:prSet presAssocID="{E7BE9E61-A7B8-48A2-AB5F-949273FB7C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7A6811-EDE1-420A-8FD9-B8C199111591}" type="pres">
      <dgm:prSet presAssocID="{A726D804-8694-4E99-942B-825271E808C4}" presName="spacer" presStyleCnt="0"/>
      <dgm:spPr/>
    </dgm:pt>
    <dgm:pt modelId="{F3ADBEFA-6942-4E5E-8878-071AF166A973}" type="pres">
      <dgm:prSet presAssocID="{E4E5E6B3-CD44-4E11-82D8-1E13E97EF7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3E7DA8-B65E-4BCD-9D03-CBE63B8D76CD}" type="pres">
      <dgm:prSet presAssocID="{2CE5EE5B-3ACB-47C4-B19D-1CDA5EDF450A}" presName="spacer" presStyleCnt="0"/>
      <dgm:spPr/>
    </dgm:pt>
    <dgm:pt modelId="{F43A272E-5197-40F4-97B1-39FE12B317D9}" type="pres">
      <dgm:prSet presAssocID="{7A33096E-55A7-4C17-A988-2C5177E880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940BA8-E58D-4BD1-B4EE-B20F7BEAF084}" type="presOf" srcId="{E7BE9E61-A7B8-48A2-AB5F-949273FB7C38}" destId="{C412B440-51C5-4508-8125-4820A6DC221D}" srcOrd="0" destOrd="0" presId="urn:microsoft.com/office/officeart/2005/8/layout/vList2"/>
    <dgm:cxn modelId="{ED4A1C31-DDE5-4BFF-8815-58C910158777}" srcId="{B3E349BC-177A-4FFB-B3C3-29B059E4208F}" destId="{E4E5E6B3-CD44-4E11-82D8-1E13E97EF7EC}" srcOrd="2" destOrd="0" parTransId="{2FF0DDAB-4138-43D7-B96B-6567EF9CA85A}" sibTransId="{2CE5EE5B-3ACB-47C4-B19D-1CDA5EDF450A}"/>
    <dgm:cxn modelId="{0EA1FDB2-C548-48D7-81F3-6F2FD3A409C0}" srcId="{B3E349BC-177A-4FFB-B3C3-29B059E4208F}" destId="{7A33096E-55A7-4C17-A988-2C5177E88021}" srcOrd="3" destOrd="0" parTransId="{DA69D5B4-C154-4EA5-8A63-7A5F44CBB8D4}" sibTransId="{BC254765-FFF3-46FB-9597-AE7EA2942E9C}"/>
    <dgm:cxn modelId="{4024B289-2080-4F4B-A6F4-5D5305827718}" type="presOf" srcId="{B3E349BC-177A-4FFB-B3C3-29B059E4208F}" destId="{76C1D7FF-771B-4DD5-AE48-FA5083F9F4B7}" srcOrd="0" destOrd="0" presId="urn:microsoft.com/office/officeart/2005/8/layout/vList2"/>
    <dgm:cxn modelId="{7E8C9B4E-4C59-4259-9F27-4235FBFB96E7}" type="presOf" srcId="{E4E5E6B3-CD44-4E11-82D8-1E13E97EF7EC}" destId="{F3ADBEFA-6942-4E5E-8878-071AF166A973}" srcOrd="0" destOrd="0" presId="urn:microsoft.com/office/officeart/2005/8/layout/vList2"/>
    <dgm:cxn modelId="{9EE445BD-C865-4687-B218-FE549C667037}" type="presOf" srcId="{5D044444-EB39-4CD4-89C4-27D9188B8C49}" destId="{FD3C714A-E440-4CC3-A6F4-30B0452FB673}" srcOrd="0" destOrd="0" presId="urn:microsoft.com/office/officeart/2005/8/layout/vList2"/>
    <dgm:cxn modelId="{3C14E7C5-E7CC-49BE-8F59-B648C3577D37}" type="presOf" srcId="{7A33096E-55A7-4C17-A988-2C5177E88021}" destId="{F43A272E-5197-40F4-97B1-39FE12B317D9}" srcOrd="0" destOrd="0" presId="urn:microsoft.com/office/officeart/2005/8/layout/vList2"/>
    <dgm:cxn modelId="{C6A5FCF0-1310-4A0B-8545-AE37EC7D918A}" srcId="{B3E349BC-177A-4FFB-B3C3-29B059E4208F}" destId="{E7BE9E61-A7B8-48A2-AB5F-949273FB7C38}" srcOrd="1" destOrd="0" parTransId="{97AD8390-FA51-4937-9E44-C7407DB8E1F0}" sibTransId="{A726D804-8694-4E99-942B-825271E808C4}"/>
    <dgm:cxn modelId="{0F7C724A-515D-48C8-8FA1-8CF5469A4FAB}" srcId="{B3E349BC-177A-4FFB-B3C3-29B059E4208F}" destId="{5D044444-EB39-4CD4-89C4-27D9188B8C49}" srcOrd="0" destOrd="0" parTransId="{19EAD841-6083-4F33-859C-35F426DC552F}" sibTransId="{2229DD41-699F-4C91-8F98-3E50604A2AE8}"/>
    <dgm:cxn modelId="{31EBE961-7D15-4EF2-AC47-E46BB149C739}" type="presParOf" srcId="{76C1D7FF-771B-4DD5-AE48-FA5083F9F4B7}" destId="{FD3C714A-E440-4CC3-A6F4-30B0452FB673}" srcOrd="0" destOrd="0" presId="urn:microsoft.com/office/officeart/2005/8/layout/vList2"/>
    <dgm:cxn modelId="{04A0CAFC-540B-4562-AC1D-EFEE4B2776AA}" type="presParOf" srcId="{76C1D7FF-771B-4DD5-AE48-FA5083F9F4B7}" destId="{FCA327D7-4300-4F1D-976C-15243A70AD93}" srcOrd="1" destOrd="0" presId="urn:microsoft.com/office/officeart/2005/8/layout/vList2"/>
    <dgm:cxn modelId="{8DCFC11C-1070-4557-8898-46F759E19602}" type="presParOf" srcId="{76C1D7FF-771B-4DD5-AE48-FA5083F9F4B7}" destId="{C412B440-51C5-4508-8125-4820A6DC221D}" srcOrd="2" destOrd="0" presId="urn:microsoft.com/office/officeart/2005/8/layout/vList2"/>
    <dgm:cxn modelId="{4A02AF9F-FB1A-4C07-825F-D2DC88F399E1}" type="presParOf" srcId="{76C1D7FF-771B-4DD5-AE48-FA5083F9F4B7}" destId="{697A6811-EDE1-420A-8FD9-B8C199111591}" srcOrd="3" destOrd="0" presId="urn:microsoft.com/office/officeart/2005/8/layout/vList2"/>
    <dgm:cxn modelId="{95AE0CA3-B736-4441-B35A-F716841435BA}" type="presParOf" srcId="{76C1D7FF-771B-4DD5-AE48-FA5083F9F4B7}" destId="{F3ADBEFA-6942-4E5E-8878-071AF166A973}" srcOrd="4" destOrd="0" presId="urn:microsoft.com/office/officeart/2005/8/layout/vList2"/>
    <dgm:cxn modelId="{9A838F50-6FF1-4EC3-9393-8EC46DE25D39}" type="presParOf" srcId="{76C1D7FF-771B-4DD5-AE48-FA5083F9F4B7}" destId="{813E7DA8-B65E-4BCD-9D03-CBE63B8D76CD}" srcOrd="5" destOrd="0" presId="urn:microsoft.com/office/officeart/2005/8/layout/vList2"/>
    <dgm:cxn modelId="{C6B3DD1F-90CC-47E2-B185-5F5391A2705B}" type="presParOf" srcId="{76C1D7FF-771B-4DD5-AE48-FA5083F9F4B7}" destId="{F43A272E-5197-40F4-97B1-39FE12B317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C5D918-C60D-4BE0-832B-C256557522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116A85-88B7-48B7-8CB8-E89BC1946DC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Using Growth is a strategy which focuses on parameters like sales and net profit growth in companies.</a:t>
          </a:r>
          <a:endParaRPr lang="en-US" dirty="0">
            <a:solidFill>
              <a:schemeClr val="tx1"/>
            </a:solidFill>
          </a:endParaRPr>
        </a:p>
      </dgm:t>
    </dgm:pt>
    <dgm:pt modelId="{94FC12A3-7FC2-4AE0-88B6-57723711D12E}" type="parTrans" cxnId="{B30620FD-D049-42AC-9AB1-E4E8EA91A91D}">
      <dgm:prSet/>
      <dgm:spPr/>
      <dgm:t>
        <a:bodyPr/>
        <a:lstStyle/>
        <a:p>
          <a:endParaRPr lang="en-US"/>
        </a:p>
      </dgm:t>
    </dgm:pt>
    <dgm:pt modelId="{96B07098-1DBE-4657-BC88-8365F6AC8A8E}" type="sibTrans" cxnId="{B30620FD-D049-42AC-9AB1-E4E8EA91A91D}">
      <dgm:prSet/>
      <dgm:spPr/>
      <dgm:t>
        <a:bodyPr/>
        <a:lstStyle/>
        <a:p>
          <a:endParaRPr lang="en-US"/>
        </a:p>
      </dgm:t>
    </dgm:pt>
    <dgm:pt modelId="{976E352C-F047-47CA-A25B-2FC58C3E4134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It is based on “what” the companies have achieved Quarterly, Half yearly &amp; Annually and "why" you should invest in them.</a:t>
          </a:r>
          <a:endParaRPr lang="en-US" dirty="0">
            <a:solidFill>
              <a:schemeClr val="tx1"/>
            </a:solidFill>
          </a:endParaRPr>
        </a:p>
      </dgm:t>
    </dgm:pt>
    <dgm:pt modelId="{3C8B9D70-EF67-448F-8D55-BAA7705F5FAC}" type="parTrans" cxnId="{FEF41115-BDE8-492D-89BA-A01F00919007}">
      <dgm:prSet/>
      <dgm:spPr/>
      <dgm:t>
        <a:bodyPr/>
        <a:lstStyle/>
        <a:p>
          <a:endParaRPr lang="en-US"/>
        </a:p>
      </dgm:t>
    </dgm:pt>
    <dgm:pt modelId="{A7F409E4-D83F-43C9-835B-8CF88D8CD58C}" type="sibTrans" cxnId="{FEF41115-BDE8-492D-89BA-A01F00919007}">
      <dgm:prSet/>
      <dgm:spPr/>
      <dgm:t>
        <a:bodyPr/>
        <a:lstStyle/>
        <a:p>
          <a:endParaRPr lang="en-US"/>
        </a:p>
      </dgm:t>
    </dgm:pt>
    <dgm:pt modelId="{9B659876-B00F-4F7C-830A-19D0BBE40B5D}" type="pres">
      <dgm:prSet presAssocID="{71C5D918-C60D-4BE0-832B-C2565575225E}" presName="linear" presStyleCnt="0">
        <dgm:presLayoutVars>
          <dgm:animLvl val="lvl"/>
          <dgm:resizeHandles val="exact"/>
        </dgm:presLayoutVars>
      </dgm:prSet>
      <dgm:spPr/>
    </dgm:pt>
    <dgm:pt modelId="{524A7424-E4F3-4108-963D-D15A9873F033}" type="pres">
      <dgm:prSet presAssocID="{A1116A85-88B7-48B7-8CB8-E89BC1946D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23964A-DE93-4B81-A865-BF5A7DD22E6C}" type="pres">
      <dgm:prSet presAssocID="{96B07098-1DBE-4657-BC88-8365F6AC8A8E}" presName="spacer" presStyleCnt="0"/>
      <dgm:spPr/>
    </dgm:pt>
    <dgm:pt modelId="{C3CB910D-AF08-42D4-864D-46369031BA06}" type="pres">
      <dgm:prSet presAssocID="{976E352C-F047-47CA-A25B-2FC58C3E41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FB4932-E4ED-4C01-A2BE-2D077C50AF7C}" type="presOf" srcId="{A1116A85-88B7-48B7-8CB8-E89BC1946DCD}" destId="{524A7424-E4F3-4108-963D-D15A9873F033}" srcOrd="0" destOrd="0" presId="urn:microsoft.com/office/officeart/2005/8/layout/vList2"/>
    <dgm:cxn modelId="{4E4C67AE-160E-48C1-83DF-43133E4DAB96}" type="presOf" srcId="{976E352C-F047-47CA-A25B-2FC58C3E4134}" destId="{C3CB910D-AF08-42D4-864D-46369031BA06}" srcOrd="0" destOrd="0" presId="urn:microsoft.com/office/officeart/2005/8/layout/vList2"/>
    <dgm:cxn modelId="{B30620FD-D049-42AC-9AB1-E4E8EA91A91D}" srcId="{71C5D918-C60D-4BE0-832B-C2565575225E}" destId="{A1116A85-88B7-48B7-8CB8-E89BC1946DCD}" srcOrd="0" destOrd="0" parTransId="{94FC12A3-7FC2-4AE0-88B6-57723711D12E}" sibTransId="{96B07098-1DBE-4657-BC88-8365F6AC8A8E}"/>
    <dgm:cxn modelId="{AC21FE97-04F7-42D4-8EA7-67E066211CAC}" type="presOf" srcId="{71C5D918-C60D-4BE0-832B-C2565575225E}" destId="{9B659876-B00F-4F7C-830A-19D0BBE40B5D}" srcOrd="0" destOrd="0" presId="urn:microsoft.com/office/officeart/2005/8/layout/vList2"/>
    <dgm:cxn modelId="{FEF41115-BDE8-492D-89BA-A01F00919007}" srcId="{71C5D918-C60D-4BE0-832B-C2565575225E}" destId="{976E352C-F047-47CA-A25B-2FC58C3E4134}" srcOrd="1" destOrd="0" parTransId="{3C8B9D70-EF67-448F-8D55-BAA7705F5FAC}" sibTransId="{A7F409E4-D83F-43C9-835B-8CF88D8CD58C}"/>
    <dgm:cxn modelId="{282AB1F5-0385-4789-AA6C-5B106CA0921C}" type="presParOf" srcId="{9B659876-B00F-4F7C-830A-19D0BBE40B5D}" destId="{524A7424-E4F3-4108-963D-D15A9873F033}" srcOrd="0" destOrd="0" presId="urn:microsoft.com/office/officeart/2005/8/layout/vList2"/>
    <dgm:cxn modelId="{968B005C-0D1B-4443-9168-57DE990CCCB8}" type="presParOf" srcId="{9B659876-B00F-4F7C-830A-19D0BBE40B5D}" destId="{2023964A-DE93-4B81-A865-BF5A7DD22E6C}" srcOrd="1" destOrd="0" presId="urn:microsoft.com/office/officeart/2005/8/layout/vList2"/>
    <dgm:cxn modelId="{0A420B98-DB0F-48F8-AF01-93A37444960E}" type="presParOf" srcId="{9B659876-B00F-4F7C-830A-19D0BBE40B5D}" destId="{C3CB910D-AF08-42D4-864D-46369031BA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C132D1-F6FF-4E4F-AF23-3BE63EE1DA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1F12F-8588-421D-9359-960B56E77E48}">
      <dgm:prSet/>
      <dgm:spPr/>
      <dgm:t>
        <a:bodyPr/>
        <a:lstStyle/>
        <a:p>
          <a:pPr rtl="0"/>
          <a:r>
            <a:rPr lang="en-US" b="0" i="0" dirty="0" smtClean="0"/>
            <a:t>The fundamental parameters for this strategy are as follows:</a:t>
          </a:r>
          <a:r>
            <a:rPr lang="en-US" dirty="0" smtClean="0"/>
            <a:t/>
          </a:r>
          <a:br>
            <a:rPr lang="en-US" dirty="0" smtClean="0"/>
          </a:br>
          <a:r>
            <a:rPr lang="en-US" b="0" i="0" dirty="0" smtClean="0"/>
            <a:t>• Sales</a:t>
          </a:r>
          <a:r>
            <a:rPr lang="en-US" dirty="0" smtClean="0"/>
            <a:t/>
          </a:r>
          <a:br>
            <a:rPr lang="en-US" dirty="0" smtClean="0"/>
          </a:br>
          <a:r>
            <a:rPr lang="en-US" b="0" i="0" dirty="0" smtClean="0"/>
            <a:t>• EBIT</a:t>
          </a:r>
          <a:r>
            <a:rPr lang="en-US" dirty="0" smtClean="0"/>
            <a:t/>
          </a:r>
          <a:br>
            <a:rPr lang="en-US" dirty="0" smtClean="0"/>
          </a:br>
          <a:r>
            <a:rPr lang="en-US" b="0" i="0" dirty="0" smtClean="0"/>
            <a:t>• Net Profit</a:t>
          </a:r>
          <a:r>
            <a:rPr lang="en-US" dirty="0" smtClean="0"/>
            <a:t/>
          </a:r>
          <a:br>
            <a:rPr lang="en-US" dirty="0" smtClean="0"/>
          </a:br>
          <a:r>
            <a:rPr lang="en-US" b="0" i="0" dirty="0" smtClean="0"/>
            <a:t>• EPS</a:t>
          </a:r>
          <a:endParaRPr lang="en-US" dirty="0"/>
        </a:p>
      </dgm:t>
    </dgm:pt>
    <dgm:pt modelId="{6FB4957D-0CD1-42CE-B7C0-BCA84B10707E}" type="parTrans" cxnId="{6C2CFE6A-1E96-4E17-AD32-675DE974E24D}">
      <dgm:prSet/>
      <dgm:spPr/>
      <dgm:t>
        <a:bodyPr/>
        <a:lstStyle/>
        <a:p>
          <a:endParaRPr lang="en-US"/>
        </a:p>
      </dgm:t>
    </dgm:pt>
    <dgm:pt modelId="{122C3AE0-540E-4F58-B306-118978F04301}" type="sibTrans" cxnId="{6C2CFE6A-1E96-4E17-AD32-675DE974E24D}">
      <dgm:prSet/>
      <dgm:spPr/>
      <dgm:t>
        <a:bodyPr/>
        <a:lstStyle/>
        <a:p>
          <a:endParaRPr lang="en-US"/>
        </a:p>
      </dgm:t>
    </dgm:pt>
    <dgm:pt modelId="{A7F785F5-F53C-4985-88EB-F6C7CFBFA102}" type="pres">
      <dgm:prSet presAssocID="{63C132D1-F6FF-4E4F-AF23-3BE63EE1DA31}" presName="linear" presStyleCnt="0">
        <dgm:presLayoutVars>
          <dgm:animLvl val="lvl"/>
          <dgm:resizeHandles val="exact"/>
        </dgm:presLayoutVars>
      </dgm:prSet>
      <dgm:spPr/>
    </dgm:pt>
    <dgm:pt modelId="{F5E6F89B-B420-4E7A-A0AD-6AD6DB5E3BB5}" type="pres">
      <dgm:prSet presAssocID="{2F51F12F-8588-421D-9359-960B56E77E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CFE6A-1E96-4E17-AD32-675DE974E24D}" srcId="{63C132D1-F6FF-4E4F-AF23-3BE63EE1DA31}" destId="{2F51F12F-8588-421D-9359-960B56E77E48}" srcOrd="0" destOrd="0" parTransId="{6FB4957D-0CD1-42CE-B7C0-BCA84B10707E}" sibTransId="{122C3AE0-540E-4F58-B306-118978F04301}"/>
    <dgm:cxn modelId="{CFE21BD1-951E-4308-9333-BC27A9E6FD39}" type="presOf" srcId="{2F51F12F-8588-421D-9359-960B56E77E48}" destId="{F5E6F89B-B420-4E7A-A0AD-6AD6DB5E3BB5}" srcOrd="0" destOrd="0" presId="urn:microsoft.com/office/officeart/2005/8/layout/vList2"/>
    <dgm:cxn modelId="{63F999E5-0355-461D-9E29-BF9B4C8A78F0}" type="presOf" srcId="{63C132D1-F6FF-4E4F-AF23-3BE63EE1DA31}" destId="{A7F785F5-F53C-4985-88EB-F6C7CFBFA102}" srcOrd="0" destOrd="0" presId="urn:microsoft.com/office/officeart/2005/8/layout/vList2"/>
    <dgm:cxn modelId="{8E639443-9646-4873-8225-1AF2A63B24D1}" type="presParOf" srcId="{A7F785F5-F53C-4985-88EB-F6C7CFBFA102}" destId="{F5E6F89B-B420-4E7A-A0AD-6AD6DB5E3B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C5D918-C60D-4BE0-832B-C256557522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88ED07-55F4-4626-A803-6E6EBED2360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Exit or Risk Parameters are based on those parameters and values, which make some stocks risky to invest in. </a:t>
          </a:r>
          <a:endParaRPr lang="en-US" dirty="0">
            <a:solidFill>
              <a:schemeClr val="tx1"/>
            </a:solidFill>
          </a:endParaRPr>
        </a:p>
      </dgm:t>
    </dgm:pt>
    <dgm:pt modelId="{6D9BA05C-D57D-4B78-A0ED-27FBC7F820DA}" type="parTrans" cxnId="{FA1A46D3-811F-4043-8984-B3C97A570E36}">
      <dgm:prSet/>
      <dgm:spPr/>
      <dgm:t>
        <a:bodyPr/>
        <a:lstStyle/>
        <a:p>
          <a:endParaRPr lang="en-US"/>
        </a:p>
      </dgm:t>
    </dgm:pt>
    <dgm:pt modelId="{D5C7391A-D7D0-48A0-8E20-348EC5775FF9}" type="sibTrans" cxnId="{FA1A46D3-811F-4043-8984-B3C97A570E36}">
      <dgm:prSet/>
      <dgm:spPr/>
      <dgm:t>
        <a:bodyPr/>
        <a:lstStyle/>
        <a:p>
          <a:endParaRPr lang="en-US"/>
        </a:p>
      </dgm:t>
    </dgm:pt>
    <dgm:pt modelId="{9B659876-B00F-4F7C-830A-19D0BBE40B5D}" type="pres">
      <dgm:prSet presAssocID="{71C5D918-C60D-4BE0-832B-C2565575225E}" presName="linear" presStyleCnt="0">
        <dgm:presLayoutVars>
          <dgm:animLvl val="lvl"/>
          <dgm:resizeHandles val="exact"/>
        </dgm:presLayoutVars>
      </dgm:prSet>
      <dgm:spPr/>
    </dgm:pt>
    <dgm:pt modelId="{DBCFEE6E-943C-4529-A15C-D00315C768ED}" type="pres">
      <dgm:prSet presAssocID="{CE88ED07-55F4-4626-A803-6E6EBED236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041913-1BE4-40D7-9BDE-303F84D25DFC}" type="presOf" srcId="{CE88ED07-55F4-4626-A803-6E6EBED23608}" destId="{DBCFEE6E-943C-4529-A15C-D00315C768ED}" srcOrd="0" destOrd="0" presId="urn:microsoft.com/office/officeart/2005/8/layout/vList2"/>
    <dgm:cxn modelId="{27152B71-005B-4C00-84D4-5C693CF38490}" type="presOf" srcId="{71C5D918-C60D-4BE0-832B-C2565575225E}" destId="{9B659876-B00F-4F7C-830A-19D0BBE40B5D}" srcOrd="0" destOrd="0" presId="urn:microsoft.com/office/officeart/2005/8/layout/vList2"/>
    <dgm:cxn modelId="{FA1A46D3-811F-4043-8984-B3C97A570E36}" srcId="{71C5D918-C60D-4BE0-832B-C2565575225E}" destId="{CE88ED07-55F4-4626-A803-6E6EBED23608}" srcOrd="0" destOrd="0" parTransId="{6D9BA05C-D57D-4B78-A0ED-27FBC7F820DA}" sibTransId="{D5C7391A-D7D0-48A0-8E20-348EC5775FF9}"/>
    <dgm:cxn modelId="{D694E4D5-86D0-4D69-BACB-94520EF18BAF}" type="presParOf" srcId="{9B659876-B00F-4F7C-830A-19D0BBE40B5D}" destId="{DBCFEE6E-943C-4529-A15C-D00315C768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6F3E3-0F9A-4190-BE71-D6C4A5893F54}">
      <dsp:nvSpPr>
        <dsp:cNvPr id="0" name=""/>
        <dsp:cNvSpPr/>
      </dsp:nvSpPr>
      <dsp:spPr>
        <a:xfrm>
          <a:off x="0" y="728111"/>
          <a:ext cx="11864943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Valuations are used as an important strategy for picking good stocks at a low price or undervalued price with a good margin of safety.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51175" y="779286"/>
        <a:ext cx="11762593" cy="945970"/>
      </dsp:txXfrm>
    </dsp:sp>
    <dsp:sp modelId="{7E344343-DF90-41AF-986C-66FE68FBEA02}">
      <dsp:nvSpPr>
        <dsp:cNvPr id="0" name=""/>
        <dsp:cNvSpPr/>
      </dsp:nvSpPr>
      <dsp:spPr>
        <a:xfrm>
          <a:off x="0" y="1857071"/>
          <a:ext cx="11864943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Margin of safety is the difference between current price and intrinsic value, i.e, Current price should be less than intrinsic value of the stock.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51175" y="1908246"/>
        <a:ext cx="11762593" cy="945970"/>
      </dsp:txXfrm>
    </dsp:sp>
    <dsp:sp modelId="{17368B1B-4160-400E-BD11-9AB10271641C}">
      <dsp:nvSpPr>
        <dsp:cNvPr id="0" name=""/>
        <dsp:cNvSpPr/>
      </dsp:nvSpPr>
      <dsp:spPr>
        <a:xfrm>
          <a:off x="0" y="2986031"/>
          <a:ext cx="11864943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However, one has to be cautious as valuation alone can be misleading.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51175" y="3037206"/>
        <a:ext cx="11762593" cy="945970"/>
      </dsp:txXfrm>
    </dsp:sp>
    <dsp:sp modelId="{531A6EDD-2811-451C-942F-47C9D5C78D14}">
      <dsp:nvSpPr>
        <dsp:cNvPr id="0" name=""/>
        <dsp:cNvSpPr/>
      </dsp:nvSpPr>
      <dsp:spPr>
        <a:xfrm>
          <a:off x="0" y="4114991"/>
          <a:ext cx="11864943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So, along with valuation, a company must also have quality and growth which will help in the “when” or the right Entry rate or right time to invest.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51175" y="4166166"/>
        <a:ext cx="11762593" cy="945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3DF3F-B419-41E1-959E-EFA17C6B1A70}">
      <dsp:nvSpPr>
        <dsp:cNvPr id="0" name=""/>
        <dsp:cNvSpPr/>
      </dsp:nvSpPr>
      <dsp:spPr>
        <a:xfrm>
          <a:off x="0" y="22576"/>
          <a:ext cx="10767646" cy="699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The following key components alert you on “what not to buy" and hence which stocks should be best avoided.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4125" y="56701"/>
        <a:ext cx="10699396" cy="630794"/>
      </dsp:txXfrm>
    </dsp:sp>
    <dsp:sp modelId="{FA43CFB9-1BFE-4DE4-916C-EA8A8C92CCB8}">
      <dsp:nvSpPr>
        <dsp:cNvPr id="0" name=""/>
        <dsp:cNvSpPr/>
      </dsp:nvSpPr>
      <dsp:spPr>
        <a:xfrm>
          <a:off x="0" y="888196"/>
          <a:ext cx="10767646" cy="4176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 </a:t>
          </a:r>
          <a:r>
            <a:rPr lang="en-US" sz="2800" b="1" kern="1200" dirty="0" smtClean="0">
              <a:solidFill>
                <a:schemeClr val="tx1"/>
              </a:solidFill>
            </a:rPr>
            <a:t>High DE ratio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 Promoter Pledge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Very low  Volume or turnover 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Yearly &amp; Quarterly Net loss 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Negative Book Value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MF Holding - 0 or very low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Institution Holding – 0 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Quarterly de growth in Sales &amp; EPS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203864" y="1092060"/>
        <a:ext cx="10359918" cy="37684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2E0EC-12E7-4EC9-9E2E-F77D7DA80704}">
      <dsp:nvSpPr>
        <dsp:cNvPr id="0" name=""/>
        <dsp:cNvSpPr/>
      </dsp:nvSpPr>
      <dsp:spPr>
        <a:xfrm>
          <a:off x="0" y="58377"/>
          <a:ext cx="10515600" cy="2572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tx1"/>
              </a:solidFill>
            </a:rPr>
            <a:t>0 Dividend paying companies, High Beta and Low Credit Rating – not considered in Risky Stocks filter under Stock Screener.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125574" y="183951"/>
        <a:ext cx="10264452" cy="2321243"/>
      </dsp:txXfrm>
    </dsp:sp>
    <dsp:sp modelId="{937F8EA4-6DAE-420E-8D64-50280055B3B1}">
      <dsp:nvSpPr>
        <dsp:cNvPr id="0" name=""/>
        <dsp:cNvSpPr/>
      </dsp:nvSpPr>
      <dsp:spPr>
        <a:xfrm>
          <a:off x="0" y="2743089"/>
          <a:ext cx="10515600" cy="2572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tx1"/>
              </a:solidFill>
            </a:rPr>
            <a:t>If the above risk parameters are present in any stock, then one needs to be very careful. All the above are available in the Stock Screener &amp; Stock Research.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125574" y="2868663"/>
        <a:ext cx="10264452" cy="2321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1CB32-BEE0-41B6-9523-A30C3FE474B7}">
      <dsp:nvSpPr>
        <dsp:cNvPr id="0" name=""/>
        <dsp:cNvSpPr/>
      </dsp:nvSpPr>
      <dsp:spPr>
        <a:xfrm>
          <a:off x="0" y="30557"/>
          <a:ext cx="11006919" cy="5384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• DCF valuation</a:t>
          </a:r>
          <a:br>
            <a:rPr lang="en-US" sz="3900" kern="1200" dirty="0" smtClean="0"/>
          </a:br>
          <a:r>
            <a:rPr lang="en-US" sz="3900" kern="1200" dirty="0" smtClean="0"/>
            <a:t>• Graham valuation</a:t>
          </a:r>
          <a:br>
            <a:rPr lang="en-US" sz="3900" kern="1200" dirty="0" smtClean="0"/>
          </a:br>
          <a:r>
            <a:rPr lang="en-US" sz="3900" kern="1200" dirty="0" smtClean="0"/>
            <a:t>• Earning valuation</a:t>
          </a:r>
          <a:br>
            <a:rPr lang="en-US" sz="3900" kern="1200" dirty="0" smtClean="0"/>
          </a:br>
          <a:r>
            <a:rPr lang="en-US" sz="3900" kern="1200" dirty="0" smtClean="0"/>
            <a:t>• Yearly PE ratio</a:t>
          </a:r>
          <a:br>
            <a:rPr lang="en-US" sz="3900" kern="1200" dirty="0" smtClean="0"/>
          </a:br>
          <a:r>
            <a:rPr lang="en-US" sz="3900" kern="1200" dirty="0" smtClean="0"/>
            <a:t>• Quarter trailing PE</a:t>
          </a:r>
          <a:br>
            <a:rPr lang="en-US" sz="3900" kern="1200" dirty="0" smtClean="0"/>
          </a:br>
          <a:r>
            <a:rPr lang="en-US" sz="3900" kern="1200" dirty="0" smtClean="0"/>
            <a:t>• Latest PB ratio</a:t>
          </a:r>
          <a:br>
            <a:rPr lang="en-US" sz="3900" kern="1200" dirty="0" smtClean="0"/>
          </a:br>
          <a:r>
            <a:rPr lang="en-US" sz="3900" kern="1200" dirty="0" smtClean="0"/>
            <a:t>• Price/Sales</a:t>
          </a:r>
          <a:br>
            <a:rPr lang="en-US" sz="3900" kern="1200" dirty="0" smtClean="0"/>
          </a:br>
          <a:r>
            <a:rPr lang="en-US" sz="3900" kern="1200" dirty="0" smtClean="0"/>
            <a:t>• Enterprise Value/EBIT</a:t>
          </a:r>
          <a:br>
            <a:rPr lang="en-US" sz="3900" kern="1200" dirty="0" smtClean="0"/>
          </a:br>
          <a:r>
            <a:rPr lang="en-US" sz="3900" kern="1200" dirty="0" smtClean="0"/>
            <a:t>• EBIT/Enterprise Value</a:t>
          </a:r>
          <a:endParaRPr lang="en-US" sz="3900" kern="1200" dirty="0"/>
        </a:p>
      </dsp:txBody>
      <dsp:txXfrm>
        <a:off x="262842" y="293399"/>
        <a:ext cx="10481235" cy="4858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50CD6-DD3F-40CB-AF12-9FD38E76266F}">
      <dsp:nvSpPr>
        <dsp:cNvPr id="0" name=""/>
        <dsp:cNvSpPr/>
      </dsp:nvSpPr>
      <dsp:spPr>
        <a:xfrm>
          <a:off x="0" y="61949"/>
          <a:ext cx="11633981" cy="1284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Action or Momentum strategies are primarily based on Price. </a:t>
          </a:r>
          <a:endParaRPr lang="en-US" sz="3400" kern="1200"/>
        </a:p>
      </dsp:txBody>
      <dsp:txXfrm>
        <a:off x="62717" y="124666"/>
        <a:ext cx="11508547" cy="1159335"/>
      </dsp:txXfrm>
    </dsp:sp>
    <dsp:sp modelId="{7C33E23B-0C1E-49A5-AFEC-8FD8BBC44B3E}">
      <dsp:nvSpPr>
        <dsp:cNvPr id="0" name=""/>
        <dsp:cNvSpPr/>
      </dsp:nvSpPr>
      <dsp:spPr>
        <a:xfrm>
          <a:off x="0" y="1444639"/>
          <a:ext cx="11633981" cy="1284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Hence "Action" gives the right Entry rate or “when” to invest and gives one the winners in the market. </a:t>
          </a:r>
          <a:endParaRPr lang="en-US" sz="3400" kern="1200"/>
        </a:p>
      </dsp:txBody>
      <dsp:txXfrm>
        <a:off x="62717" y="1507356"/>
        <a:ext cx="11508547" cy="1159335"/>
      </dsp:txXfrm>
    </dsp:sp>
    <dsp:sp modelId="{773EFE84-969E-4322-94DF-11A5F91E8EDC}">
      <dsp:nvSpPr>
        <dsp:cNvPr id="0" name=""/>
        <dsp:cNvSpPr/>
      </dsp:nvSpPr>
      <dsp:spPr>
        <a:xfrm>
          <a:off x="0" y="2827329"/>
          <a:ext cx="11633981" cy="1284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One must always be careful about investing in companies that has quality and growth fundamentals along with momentum. </a:t>
          </a:r>
          <a:endParaRPr lang="en-US" sz="3400" kern="1200"/>
        </a:p>
      </dsp:txBody>
      <dsp:txXfrm>
        <a:off x="62717" y="2890046"/>
        <a:ext cx="11508547" cy="1159335"/>
      </dsp:txXfrm>
    </dsp:sp>
    <dsp:sp modelId="{D3F97FD1-E01C-4237-9310-C51CBEFAFD5E}">
      <dsp:nvSpPr>
        <dsp:cNvPr id="0" name=""/>
        <dsp:cNvSpPr/>
      </dsp:nvSpPr>
      <dsp:spPr>
        <a:xfrm>
          <a:off x="0" y="4210018"/>
          <a:ext cx="11633981" cy="12847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Volume also plays an integral part in momentum. </a:t>
          </a:r>
          <a:endParaRPr lang="en-US" sz="3400" kern="1200"/>
        </a:p>
      </dsp:txBody>
      <dsp:txXfrm>
        <a:off x="62717" y="4272735"/>
        <a:ext cx="11508547" cy="1159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54954-4DAA-417F-B2F6-089176EFB01B}">
      <dsp:nvSpPr>
        <dsp:cNvPr id="0" name=""/>
        <dsp:cNvSpPr/>
      </dsp:nvSpPr>
      <dsp:spPr>
        <a:xfrm>
          <a:off x="0" y="80816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Below are the components for a good action strategy.</a:t>
          </a:r>
          <a:endParaRPr lang="en-US" sz="2400" kern="1200"/>
        </a:p>
      </dsp:txBody>
      <dsp:txXfrm>
        <a:off x="27565" y="108381"/>
        <a:ext cx="10460470" cy="509541"/>
      </dsp:txXfrm>
    </dsp:sp>
    <dsp:sp modelId="{5721D04C-0635-43EF-8FE5-AE423524B1C2}">
      <dsp:nvSpPr>
        <dsp:cNvPr id="0" name=""/>
        <dsp:cNvSpPr/>
      </dsp:nvSpPr>
      <dsp:spPr>
        <a:xfrm>
          <a:off x="0" y="714607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Last 1 Year performance</a:t>
          </a:r>
          <a:endParaRPr lang="en-US" sz="2400" kern="1200"/>
        </a:p>
      </dsp:txBody>
      <dsp:txXfrm>
        <a:off x="27565" y="742172"/>
        <a:ext cx="10460470" cy="509541"/>
      </dsp:txXfrm>
    </dsp:sp>
    <dsp:sp modelId="{BABE34E1-951B-4F85-A37F-974BEE1C2CF6}">
      <dsp:nvSpPr>
        <dsp:cNvPr id="0" name=""/>
        <dsp:cNvSpPr/>
      </dsp:nvSpPr>
      <dsp:spPr>
        <a:xfrm>
          <a:off x="0" y="1348399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1M, 3M, 6M Performance</a:t>
          </a:r>
          <a:endParaRPr lang="en-US" sz="2400" kern="1200"/>
        </a:p>
      </dsp:txBody>
      <dsp:txXfrm>
        <a:off x="27565" y="1375964"/>
        <a:ext cx="10460470" cy="509541"/>
      </dsp:txXfrm>
    </dsp:sp>
    <dsp:sp modelId="{5894AAFD-B054-4347-9D70-F370990DE810}">
      <dsp:nvSpPr>
        <dsp:cNvPr id="0" name=""/>
        <dsp:cNvSpPr/>
      </dsp:nvSpPr>
      <dsp:spPr>
        <a:xfrm>
          <a:off x="0" y="1982190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1 Year performance ignoring last 1 month</a:t>
          </a:r>
          <a:endParaRPr lang="en-US" sz="2400" kern="1200"/>
        </a:p>
      </dsp:txBody>
      <dsp:txXfrm>
        <a:off x="27565" y="2009755"/>
        <a:ext cx="10460470" cy="509541"/>
      </dsp:txXfrm>
    </dsp:sp>
    <dsp:sp modelId="{C7A4A204-5909-48D0-986E-86F5B7275067}">
      <dsp:nvSpPr>
        <dsp:cNvPr id="0" name=""/>
        <dsp:cNvSpPr/>
      </dsp:nvSpPr>
      <dsp:spPr>
        <a:xfrm>
          <a:off x="0" y="2615981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No. of days positive price performance in a Year</a:t>
          </a:r>
          <a:endParaRPr lang="en-US" sz="2400" kern="1200"/>
        </a:p>
      </dsp:txBody>
      <dsp:txXfrm>
        <a:off x="27565" y="2643546"/>
        <a:ext cx="10460470" cy="509541"/>
      </dsp:txXfrm>
    </dsp:sp>
    <dsp:sp modelId="{2FA279BB-36C3-4717-9269-0EA7DFADD4BC}">
      <dsp:nvSpPr>
        <dsp:cNvPr id="0" name=""/>
        <dsp:cNvSpPr/>
      </dsp:nvSpPr>
      <dsp:spPr>
        <a:xfrm>
          <a:off x="0" y="3249772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Return from 52 week high</a:t>
          </a:r>
          <a:endParaRPr lang="en-US" sz="2400" kern="1200"/>
        </a:p>
      </dsp:txBody>
      <dsp:txXfrm>
        <a:off x="27565" y="3277337"/>
        <a:ext cx="10460470" cy="509541"/>
      </dsp:txXfrm>
    </dsp:sp>
    <dsp:sp modelId="{DFF29534-9C16-45F2-B5A5-05A1C7686AD5}">
      <dsp:nvSpPr>
        <dsp:cNvPr id="0" name=""/>
        <dsp:cNvSpPr/>
      </dsp:nvSpPr>
      <dsp:spPr>
        <a:xfrm>
          <a:off x="0" y="3883564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Return from 52 week low</a:t>
          </a:r>
          <a:endParaRPr lang="en-US" sz="2400" kern="1200"/>
        </a:p>
      </dsp:txBody>
      <dsp:txXfrm>
        <a:off x="27565" y="3911129"/>
        <a:ext cx="10460470" cy="509541"/>
      </dsp:txXfrm>
    </dsp:sp>
    <dsp:sp modelId="{3F27FCEB-5581-41CD-8100-BDD812EF9207}">
      <dsp:nvSpPr>
        <dsp:cNvPr id="0" name=""/>
        <dsp:cNvSpPr/>
      </dsp:nvSpPr>
      <dsp:spPr>
        <a:xfrm>
          <a:off x="0" y="4517355"/>
          <a:ext cx="10515600" cy="56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• Support &amp; Resistance levels</a:t>
          </a:r>
          <a:endParaRPr lang="en-US" sz="2400" kern="1200"/>
        </a:p>
      </dsp:txBody>
      <dsp:txXfrm>
        <a:off x="27565" y="4544920"/>
        <a:ext cx="10460470" cy="509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4E0AE-BD97-4AE8-8D76-482B9D086161}">
      <dsp:nvSpPr>
        <dsp:cNvPr id="0" name=""/>
        <dsp:cNvSpPr/>
      </dsp:nvSpPr>
      <dsp:spPr>
        <a:xfrm>
          <a:off x="0" y="540672"/>
          <a:ext cx="10889566" cy="955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Long Term Quality is the most important strategy to pick Quality stocks.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46659" y="587331"/>
        <a:ext cx="10796248" cy="862505"/>
      </dsp:txXfrm>
    </dsp:sp>
    <dsp:sp modelId="{9D0AA858-EFF8-40FC-8070-89C815ED8BF1}">
      <dsp:nvSpPr>
        <dsp:cNvPr id="0" name=""/>
        <dsp:cNvSpPr/>
      </dsp:nvSpPr>
      <dsp:spPr>
        <a:xfrm>
          <a:off x="0" y="1568496"/>
          <a:ext cx="10889566" cy="955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This is the foundation stone, which tells one "what" and “why” some stocks are better than the other and helps to remove Fear &amp; Greed while investing. 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46659" y="1615155"/>
        <a:ext cx="10796248" cy="862505"/>
      </dsp:txXfrm>
    </dsp:sp>
    <dsp:sp modelId="{DCFE6ADD-1E10-4173-877E-7A5D004D66AD}">
      <dsp:nvSpPr>
        <dsp:cNvPr id="0" name=""/>
        <dsp:cNvSpPr/>
      </dsp:nvSpPr>
      <dsp:spPr>
        <a:xfrm>
          <a:off x="0" y="2596320"/>
          <a:ext cx="10889566" cy="955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When one follow these fundamental parameters, then the stocks perform even in falling markets. 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46659" y="2642979"/>
        <a:ext cx="10796248" cy="862505"/>
      </dsp:txXfrm>
    </dsp:sp>
    <dsp:sp modelId="{5DD93B2D-B50A-40CD-BD84-936414CEC744}">
      <dsp:nvSpPr>
        <dsp:cNvPr id="0" name=""/>
        <dsp:cNvSpPr/>
      </dsp:nvSpPr>
      <dsp:spPr>
        <a:xfrm>
          <a:off x="0" y="3624143"/>
          <a:ext cx="10889566" cy="955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Quality covers most of the areas of management integrity. 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46659" y="3670802"/>
        <a:ext cx="10796248" cy="862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C714A-E440-4CC3-A6F4-30B0452FB673}">
      <dsp:nvSpPr>
        <dsp:cNvPr id="0" name=""/>
        <dsp:cNvSpPr/>
      </dsp:nvSpPr>
      <dsp:spPr>
        <a:xfrm>
          <a:off x="0" y="58031"/>
          <a:ext cx="10889566" cy="886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The 4 most important fundamental parameters for long term quality stocks are: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3265" y="101296"/>
        <a:ext cx="10803036" cy="799757"/>
      </dsp:txXfrm>
    </dsp:sp>
    <dsp:sp modelId="{C412B440-51C5-4508-8125-4820A6DC221D}">
      <dsp:nvSpPr>
        <dsp:cNvPr id="0" name=""/>
        <dsp:cNvSpPr/>
      </dsp:nvSpPr>
      <dsp:spPr>
        <a:xfrm>
          <a:off x="0" y="1039358"/>
          <a:ext cx="10889566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ROE &amp; ROCE &gt; 15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60313" y="1099671"/>
        <a:ext cx="10768940" cy="1114894"/>
      </dsp:txXfrm>
    </dsp:sp>
    <dsp:sp modelId="{F3ADBEFA-6942-4E5E-8878-071AF166A973}">
      <dsp:nvSpPr>
        <dsp:cNvPr id="0" name=""/>
        <dsp:cNvSpPr/>
      </dsp:nvSpPr>
      <dsp:spPr>
        <a:xfrm>
          <a:off x="0" y="2369918"/>
          <a:ext cx="10889566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 </a:t>
          </a:r>
          <a:r>
            <a:rPr lang="en-US" sz="2700" b="1" kern="1200" dirty="0" smtClean="0">
              <a:solidFill>
                <a:schemeClr val="tx1"/>
              </a:solidFill>
            </a:rPr>
            <a:t>Free cash flow &gt; 0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60313" y="2430231"/>
        <a:ext cx="10768940" cy="1114894"/>
      </dsp:txXfrm>
    </dsp:sp>
    <dsp:sp modelId="{F43A272E-5197-40F4-97B1-39FE12B317D9}">
      <dsp:nvSpPr>
        <dsp:cNvPr id="0" name=""/>
        <dsp:cNvSpPr/>
      </dsp:nvSpPr>
      <dsp:spPr>
        <a:xfrm>
          <a:off x="0" y="3700478"/>
          <a:ext cx="10889566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 </a:t>
          </a:r>
          <a:r>
            <a:rPr lang="en-US" sz="2700" b="1" kern="1200" dirty="0" smtClean="0">
              <a:solidFill>
                <a:schemeClr val="tx1"/>
              </a:solidFill>
            </a:rPr>
            <a:t>Debt to Equity Ratio &lt; 0.30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60313" y="3760791"/>
        <a:ext cx="10768940" cy="11148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A7424-E4F3-4108-963D-D15A9873F033}">
      <dsp:nvSpPr>
        <dsp:cNvPr id="0" name=""/>
        <dsp:cNvSpPr/>
      </dsp:nvSpPr>
      <dsp:spPr>
        <a:xfrm>
          <a:off x="0" y="252608"/>
          <a:ext cx="10515600" cy="236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Using Growth is a strategy which focuses on parameters like sales and net profit growth in companies.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115600" y="368208"/>
        <a:ext cx="10284400" cy="2136880"/>
      </dsp:txXfrm>
    </dsp:sp>
    <dsp:sp modelId="{C3CB910D-AF08-42D4-864D-46369031BA06}">
      <dsp:nvSpPr>
        <dsp:cNvPr id="0" name=""/>
        <dsp:cNvSpPr/>
      </dsp:nvSpPr>
      <dsp:spPr>
        <a:xfrm>
          <a:off x="0" y="2753169"/>
          <a:ext cx="10515600" cy="236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It is based on “what” the companies have achieved Quarterly, Half yearly &amp; Annually and "why" you should invest in them.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115600" y="2868769"/>
        <a:ext cx="10284400" cy="213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F89B-B420-4E7A-A0AD-6AD6DB5E3BB5}">
      <dsp:nvSpPr>
        <dsp:cNvPr id="0" name=""/>
        <dsp:cNvSpPr/>
      </dsp:nvSpPr>
      <dsp:spPr>
        <a:xfrm>
          <a:off x="0" y="7775"/>
          <a:ext cx="10172114" cy="431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0" i="0" kern="1200" dirty="0" smtClean="0"/>
            <a:t>The fundamental parameters for this strategy are as follows:</a:t>
          </a:r>
          <a:r>
            <a:rPr lang="en-US" sz="4500" kern="1200" dirty="0" smtClean="0"/>
            <a:t/>
          </a:r>
          <a:br>
            <a:rPr lang="en-US" sz="4500" kern="1200" dirty="0" smtClean="0"/>
          </a:br>
          <a:r>
            <a:rPr lang="en-US" sz="4500" b="0" i="0" kern="1200" dirty="0" smtClean="0"/>
            <a:t>• Sales</a:t>
          </a:r>
          <a:r>
            <a:rPr lang="en-US" sz="4500" kern="1200" dirty="0" smtClean="0"/>
            <a:t/>
          </a:r>
          <a:br>
            <a:rPr lang="en-US" sz="4500" kern="1200" dirty="0" smtClean="0"/>
          </a:br>
          <a:r>
            <a:rPr lang="en-US" sz="4500" b="0" i="0" kern="1200" dirty="0" smtClean="0"/>
            <a:t>• EBIT</a:t>
          </a:r>
          <a:r>
            <a:rPr lang="en-US" sz="4500" kern="1200" dirty="0" smtClean="0"/>
            <a:t/>
          </a:r>
          <a:br>
            <a:rPr lang="en-US" sz="4500" kern="1200" dirty="0" smtClean="0"/>
          </a:br>
          <a:r>
            <a:rPr lang="en-US" sz="4500" b="0" i="0" kern="1200" dirty="0" smtClean="0"/>
            <a:t>• Net Profit</a:t>
          </a:r>
          <a:r>
            <a:rPr lang="en-US" sz="4500" kern="1200" dirty="0" smtClean="0"/>
            <a:t/>
          </a:r>
          <a:br>
            <a:rPr lang="en-US" sz="4500" kern="1200" dirty="0" smtClean="0"/>
          </a:br>
          <a:r>
            <a:rPr lang="en-US" sz="4500" b="0" i="0" kern="1200" dirty="0" smtClean="0"/>
            <a:t>• EPS</a:t>
          </a:r>
          <a:endParaRPr lang="en-US" sz="4500" kern="1200" dirty="0"/>
        </a:p>
      </dsp:txBody>
      <dsp:txXfrm>
        <a:off x="210753" y="218528"/>
        <a:ext cx="9750608" cy="38957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FEE6E-943C-4529-A15C-D00315C768ED}">
      <dsp:nvSpPr>
        <dsp:cNvPr id="0" name=""/>
        <dsp:cNvSpPr/>
      </dsp:nvSpPr>
      <dsp:spPr>
        <a:xfrm>
          <a:off x="0" y="557528"/>
          <a:ext cx="10515600" cy="425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tx1"/>
              </a:solidFill>
            </a:rPr>
            <a:t>Exit or Risk Parameters are based on those parameters and values, which make some stocks risky to invest in. 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207897" y="765425"/>
        <a:ext cx="10099806" cy="384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9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83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9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2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7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DD006-1CB5-41B4-A272-959F6FBECACD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604FC0-68AE-47AC-A2E5-C35BB204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3811280"/>
              </p:ext>
            </p:extLst>
          </p:nvPr>
        </p:nvGraphicFramePr>
        <p:xfrm>
          <a:off x="191069" y="818866"/>
          <a:ext cx="11864943" cy="589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0025" y="57150"/>
            <a:ext cx="10632098" cy="76171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4900" dirty="0" smtClean="0"/>
              <a:t>Valuations Strategies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151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590843"/>
            <a:ext cx="10515600" cy="8018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Exit </a:t>
            </a:r>
            <a:r>
              <a:rPr lang="en-US" dirty="0"/>
              <a:t>or Risk Parameters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113070"/>
              </p:ext>
            </p:extLst>
          </p:nvPr>
        </p:nvGraphicFramePr>
        <p:xfrm>
          <a:off x="767862" y="1589649"/>
          <a:ext cx="10767646" cy="506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590843"/>
            <a:ext cx="10515600" cy="8018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Exit </a:t>
            </a:r>
            <a:r>
              <a:rPr lang="en-US" dirty="0"/>
              <a:t>or Risk Parameters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51548"/>
              </p:ext>
            </p:extLst>
          </p:nvPr>
        </p:nvGraphicFramePr>
        <p:xfrm>
          <a:off x="838200" y="1195754"/>
          <a:ext cx="10515600" cy="537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5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1" y="215000"/>
            <a:ext cx="10515600" cy="79493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Valuations Strategies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94473"/>
              </p:ext>
            </p:extLst>
          </p:nvPr>
        </p:nvGraphicFramePr>
        <p:xfrm>
          <a:off x="346881" y="1009935"/>
          <a:ext cx="11006919" cy="5445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2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4"/>
            <a:ext cx="10515600" cy="79157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Action </a:t>
            </a:r>
            <a:r>
              <a:rPr lang="en-US" dirty="0"/>
              <a:t>or Momentum Strategies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32022"/>
              </p:ext>
            </p:extLst>
          </p:nvPr>
        </p:nvGraphicFramePr>
        <p:xfrm>
          <a:off x="267286" y="1111348"/>
          <a:ext cx="11633982" cy="555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Action or Momentum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629221"/>
              </p:ext>
            </p:extLst>
          </p:nvPr>
        </p:nvGraphicFramePr>
        <p:xfrm>
          <a:off x="838200" y="1434904"/>
          <a:ext cx="10515600" cy="5162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9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365126"/>
            <a:ext cx="10889566" cy="78842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Long-term </a:t>
            </a:r>
            <a:r>
              <a:rPr lang="en-US" dirty="0"/>
              <a:t>Quality Strategies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25511"/>
              </p:ext>
            </p:extLst>
          </p:nvPr>
        </p:nvGraphicFramePr>
        <p:xfrm>
          <a:off x="464234" y="1266092"/>
          <a:ext cx="10889566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5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365126"/>
            <a:ext cx="10889566" cy="78842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Long-term </a:t>
            </a:r>
            <a:r>
              <a:rPr lang="en-US" dirty="0"/>
              <a:t>Quality Strategies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21479"/>
              </p:ext>
            </p:extLst>
          </p:nvPr>
        </p:nvGraphicFramePr>
        <p:xfrm>
          <a:off x="464234" y="1392702"/>
          <a:ext cx="10889566" cy="499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8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590843"/>
            <a:ext cx="10515600" cy="8018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Growth Strategies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814112"/>
              </p:ext>
            </p:extLst>
          </p:nvPr>
        </p:nvGraphicFramePr>
        <p:xfrm>
          <a:off x="838200" y="1195754"/>
          <a:ext cx="10515600" cy="537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0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590843"/>
            <a:ext cx="10515600" cy="8018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Growth Strategies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7550059"/>
              </p:ext>
            </p:extLst>
          </p:nvPr>
        </p:nvGraphicFramePr>
        <p:xfrm>
          <a:off x="1223889" y="1533378"/>
          <a:ext cx="10172114" cy="433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5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590843"/>
            <a:ext cx="10515600" cy="8018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Exit </a:t>
            </a:r>
            <a:r>
              <a:rPr lang="en-US" dirty="0"/>
              <a:t>or Risk Parameters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244254"/>
              </p:ext>
            </p:extLst>
          </p:nvPr>
        </p:nvGraphicFramePr>
        <p:xfrm>
          <a:off x="838200" y="1195754"/>
          <a:ext cx="10515600" cy="537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521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                                                                                                           Valuations Strategies</vt:lpstr>
      <vt:lpstr>Valuations Strategies</vt:lpstr>
      <vt:lpstr> Action or Momentum Strategies </vt:lpstr>
      <vt:lpstr>Action or Momentum Strategies</vt:lpstr>
      <vt:lpstr> Long-term Quality Strategies </vt:lpstr>
      <vt:lpstr> Long-term Quality Strategies </vt:lpstr>
      <vt:lpstr> Using Growth Strategies </vt:lpstr>
      <vt:lpstr> Using Growth Strategies </vt:lpstr>
      <vt:lpstr>  Exit or Risk Parameters  </vt:lpstr>
      <vt:lpstr>  Exit or Risk Parameters  </vt:lpstr>
      <vt:lpstr>  Exit or Risk Parameters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46</cp:revision>
  <dcterms:created xsi:type="dcterms:W3CDTF">2020-07-28T11:43:53Z</dcterms:created>
  <dcterms:modified xsi:type="dcterms:W3CDTF">2020-07-28T13:48:46Z</dcterms:modified>
</cp:coreProperties>
</file>