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86" r:id="rId2"/>
  </p:sldMasterIdLst>
  <p:notesMasterIdLst>
    <p:notesMasterId r:id="rId15"/>
  </p:notesMasterIdLst>
  <p:sldIdLst>
    <p:sldId id="483" r:id="rId3"/>
    <p:sldId id="485" r:id="rId4"/>
    <p:sldId id="484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273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 Slab" panose="020B0604020202020204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2476"/>
    <a:srgbClr val="595959"/>
    <a:srgbClr val="F5F5F5"/>
    <a:srgbClr val="000000"/>
    <a:srgbClr val="990099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1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04D3E-AB25-4865-88B1-E5CEDFA4F726}" type="datetimeFigureOut">
              <a:rPr lang="en-IN" smtClean="0"/>
              <a:t>22-11-2022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107A-A654-4768-8807-756F0176A7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34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5437" y="265677"/>
            <a:ext cx="11621126" cy="6326646"/>
            <a:chOff x="254476" y="265679"/>
            <a:chExt cx="11621126" cy="6326646"/>
          </a:xfrm>
        </p:grpSpPr>
        <p:sp>
          <p:nvSpPr>
            <p:cNvPr id="8" name="Flowchart: Manual Input 5"/>
            <p:cNvSpPr/>
            <p:nvPr userDrawn="1"/>
          </p:nvSpPr>
          <p:spPr>
            <a:xfrm rot="16200000" flipV="1">
              <a:off x="799317" y="-279162"/>
              <a:ext cx="6326646" cy="741632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3494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34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Flowchart: Manual Input 5"/>
            <p:cNvSpPr/>
            <p:nvPr userDrawn="1"/>
          </p:nvSpPr>
          <p:spPr>
            <a:xfrm rot="16200000" flipH="1">
              <a:off x="5594106" y="302528"/>
              <a:ext cx="5550769" cy="701222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  <a:gd name="connsiteX0" fmla="*/ 15 w 10015"/>
                <a:gd name="connsiteY0" fmla="*/ 3494 h 10469"/>
                <a:gd name="connsiteX1" fmla="*/ 10015 w 10015"/>
                <a:gd name="connsiteY1" fmla="*/ 0 h 10469"/>
                <a:gd name="connsiteX2" fmla="*/ 10015 w 10015"/>
                <a:gd name="connsiteY2" fmla="*/ 10000 h 10469"/>
                <a:gd name="connsiteX3" fmla="*/ 0 w 10015"/>
                <a:gd name="connsiteY3" fmla="*/ 10469 h 10469"/>
                <a:gd name="connsiteX4" fmla="*/ 15 w 10015"/>
                <a:gd name="connsiteY4" fmla="*/ 3494 h 10469"/>
                <a:gd name="connsiteX0" fmla="*/ 15 w 10015"/>
                <a:gd name="connsiteY0" fmla="*/ 3494 h 10494"/>
                <a:gd name="connsiteX1" fmla="*/ 10015 w 10015"/>
                <a:gd name="connsiteY1" fmla="*/ 0 h 10494"/>
                <a:gd name="connsiteX2" fmla="*/ 9984 w 10015"/>
                <a:gd name="connsiteY2" fmla="*/ 10494 h 10494"/>
                <a:gd name="connsiteX3" fmla="*/ 0 w 10015"/>
                <a:gd name="connsiteY3" fmla="*/ 10469 h 10494"/>
                <a:gd name="connsiteX4" fmla="*/ 15 w 10015"/>
                <a:gd name="connsiteY4" fmla="*/ 3494 h 1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494">
                  <a:moveTo>
                    <a:pt x="15" y="3494"/>
                  </a:moveTo>
                  <a:lnTo>
                    <a:pt x="10015" y="0"/>
                  </a:lnTo>
                  <a:cubicBezTo>
                    <a:pt x="10005" y="3498"/>
                    <a:pt x="9994" y="6996"/>
                    <a:pt x="9984" y="10494"/>
                  </a:cubicBezTo>
                  <a:lnTo>
                    <a:pt x="0" y="10469"/>
                  </a:lnTo>
                  <a:lnTo>
                    <a:pt x="15" y="349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4375"/>
            <a:ext cx="5905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64063"/>
            <a:ext cx="5905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3" b="37125"/>
          <a:stretch/>
        </p:blipFill>
        <p:spPr>
          <a:xfrm>
            <a:off x="254475" y="3208830"/>
            <a:ext cx="6915786" cy="3375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" y="379813"/>
            <a:ext cx="2760542" cy="11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0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5E36-7BAA-4247-BD67-F65D505F0A08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3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8E4B-B4BE-4485-B760-4FDE11BBF8DF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52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B9F-2697-4768-AB99-51DDC4A6B198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57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7161-874F-4175-969B-F648B8BA01D6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21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1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3825" y="138112"/>
            <a:ext cx="11944351" cy="658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03412" y="1049867"/>
            <a:ext cx="113652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86667" y="379812"/>
            <a:ext cx="8382000" cy="67005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7215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5437" y="265677"/>
            <a:ext cx="11621126" cy="6326646"/>
            <a:chOff x="254476" y="265679"/>
            <a:chExt cx="11621126" cy="6326646"/>
          </a:xfrm>
        </p:grpSpPr>
        <p:sp>
          <p:nvSpPr>
            <p:cNvPr id="8" name="Flowchart: Manual Input 5"/>
            <p:cNvSpPr/>
            <p:nvPr userDrawn="1"/>
          </p:nvSpPr>
          <p:spPr>
            <a:xfrm rot="16200000" flipV="1">
              <a:off x="799317" y="-279162"/>
              <a:ext cx="6326646" cy="741632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3494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34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+mn-ea"/>
                <a:cs typeface="+mn-cs"/>
              </a:endParaRPr>
            </a:p>
          </p:txBody>
        </p:sp>
        <p:sp>
          <p:nvSpPr>
            <p:cNvPr id="12" name="Flowchart: Manual Input 5"/>
            <p:cNvSpPr/>
            <p:nvPr userDrawn="1"/>
          </p:nvSpPr>
          <p:spPr>
            <a:xfrm rot="16200000" flipH="1">
              <a:off x="5594106" y="302528"/>
              <a:ext cx="5550769" cy="701222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  <a:gd name="connsiteX0" fmla="*/ 15 w 10015"/>
                <a:gd name="connsiteY0" fmla="*/ 3494 h 10469"/>
                <a:gd name="connsiteX1" fmla="*/ 10015 w 10015"/>
                <a:gd name="connsiteY1" fmla="*/ 0 h 10469"/>
                <a:gd name="connsiteX2" fmla="*/ 10015 w 10015"/>
                <a:gd name="connsiteY2" fmla="*/ 10000 h 10469"/>
                <a:gd name="connsiteX3" fmla="*/ 0 w 10015"/>
                <a:gd name="connsiteY3" fmla="*/ 10469 h 10469"/>
                <a:gd name="connsiteX4" fmla="*/ 15 w 10015"/>
                <a:gd name="connsiteY4" fmla="*/ 3494 h 10469"/>
                <a:gd name="connsiteX0" fmla="*/ 15 w 10015"/>
                <a:gd name="connsiteY0" fmla="*/ 3494 h 10494"/>
                <a:gd name="connsiteX1" fmla="*/ 10015 w 10015"/>
                <a:gd name="connsiteY1" fmla="*/ 0 h 10494"/>
                <a:gd name="connsiteX2" fmla="*/ 9984 w 10015"/>
                <a:gd name="connsiteY2" fmla="*/ 10494 h 10494"/>
                <a:gd name="connsiteX3" fmla="*/ 0 w 10015"/>
                <a:gd name="connsiteY3" fmla="*/ 10469 h 10494"/>
                <a:gd name="connsiteX4" fmla="*/ 15 w 10015"/>
                <a:gd name="connsiteY4" fmla="*/ 3494 h 1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494">
                  <a:moveTo>
                    <a:pt x="15" y="3494"/>
                  </a:moveTo>
                  <a:lnTo>
                    <a:pt x="10015" y="0"/>
                  </a:lnTo>
                  <a:cubicBezTo>
                    <a:pt x="10005" y="3498"/>
                    <a:pt x="9994" y="6996"/>
                    <a:pt x="9984" y="10494"/>
                  </a:cubicBezTo>
                  <a:lnTo>
                    <a:pt x="0" y="10469"/>
                  </a:lnTo>
                  <a:lnTo>
                    <a:pt x="15" y="349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4375"/>
            <a:ext cx="5905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64063"/>
            <a:ext cx="5905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3" b="37125"/>
          <a:stretch/>
        </p:blipFill>
        <p:spPr>
          <a:xfrm>
            <a:off x="254475" y="3208830"/>
            <a:ext cx="6915786" cy="3375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" y="379813"/>
            <a:ext cx="2760542" cy="11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8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" y="379813"/>
            <a:ext cx="2444161" cy="98306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090333" y="1049867"/>
            <a:ext cx="86783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86667" y="379812"/>
            <a:ext cx="8382000" cy="67005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54475" y="6502400"/>
            <a:ext cx="11683050" cy="704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122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54475" y="262783"/>
            <a:ext cx="3597858" cy="63324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621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54475" y="262783"/>
            <a:ext cx="2686688" cy="63324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3"/>
          <a:stretch/>
        </p:blipFill>
        <p:spPr>
          <a:xfrm>
            <a:off x="245097" y="1534163"/>
            <a:ext cx="2393627" cy="47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15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59845-CB85-4653-9B24-0CD9CE4EE81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11/22/2022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61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" y="379813"/>
            <a:ext cx="2444161" cy="98306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090333" y="1049867"/>
            <a:ext cx="86783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86667" y="379812"/>
            <a:ext cx="8382000" cy="67005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54475" y="6447808"/>
            <a:ext cx="11683050" cy="704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151430" y="6513329"/>
            <a:ext cx="4781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REVA Academy for Corporate Excellence </a:t>
            </a:r>
          </a:p>
        </p:txBody>
      </p:sp>
    </p:spTree>
    <p:extLst>
      <p:ext uri="{BB962C8B-B14F-4D97-AF65-F5344CB8AC3E}">
        <p14:creationId xmlns:p14="http://schemas.microsoft.com/office/powerpoint/2010/main" val="178321024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53F319-BD7D-4F43-8900-90C2F1A87A1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11/22/2022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103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9E873F-DDA4-4AF4-9980-E2320A5DDDA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11/22/2022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498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5C553-E799-448F-A3F3-A9B1BAD6487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11/22/2022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945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BBB38D-6CD0-456B-9CC0-06DC2C96366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11/22/2022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5912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BF7E50-BE77-4E24-A935-0ABCCC2B860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11/22/2022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19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692428-7E80-4761-A045-9BEF1D1BD36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11/22/2022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326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A15AB1-0059-4209-B4CE-8F72CC9731E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11/22/2022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2093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C5CDAE-7CFA-4D72-896E-6D2E4EBC7E3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11/22/2022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926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7AAA4-47C0-4604-908E-511476E0119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11/22/2022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915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1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23825" y="138112"/>
            <a:ext cx="11944351" cy="658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03412" y="1049867"/>
            <a:ext cx="113652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86667" y="379812"/>
            <a:ext cx="8382000" cy="67005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739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54475" y="262783"/>
            <a:ext cx="3597858" cy="63324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26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54475" y="262783"/>
            <a:ext cx="2686688" cy="63324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noFill/>
              </a:ln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3"/>
          <a:stretch/>
        </p:blipFill>
        <p:spPr>
          <a:xfrm>
            <a:off x="245097" y="1534163"/>
            <a:ext cx="2393627" cy="47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4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ACA-2EEA-406D-BABF-28A0354E0585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80E5-B9BF-4CD2-ACF0-C35585B0F5CF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5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EE8E-9004-4D9D-B8BE-BDA8D24C5022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9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F4E2-B099-4C94-AFE6-8F3356847E86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2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CEA9-D9E8-4378-B6E4-F594681BDD17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BB6-5787-495D-AC20-623BD90004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6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8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60D52-5740-4A59-B69C-ACABE657B9FB}" type="datetime1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D3BC5-34EF-44B2-83AC-D5533E46F0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1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8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8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8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3FA7F3-C61E-4B3B-8EA9-E488127E2B9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11/22/2022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D3BC5-34EF-44B2-83AC-D5533E46F0A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87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65" y="1943374"/>
            <a:ext cx="6129722" cy="945600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cs typeface="Arial" panose="020B0604020202020204" pitchFamily="34" charset="0"/>
              </a:rPr>
              <a:t>Deep Learning Multiclass</a:t>
            </a:r>
            <a:br>
              <a:rPr lang="en-US" sz="2800" b="1" dirty="0">
                <a:cs typeface="Arial" panose="020B0604020202020204" pitchFamily="34" charset="0"/>
              </a:rPr>
            </a:br>
            <a:r>
              <a:rPr lang="en-US" sz="2800" b="1" dirty="0">
                <a:cs typeface="Arial" panose="020B0604020202020204" pitchFamily="34" charset="0"/>
              </a:rPr>
              <a:t>Classification_Assignment1</a:t>
            </a:r>
            <a:b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b="1" dirty="0"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1825" y="2202173"/>
            <a:ext cx="3944203" cy="1283130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Anand Mohan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SRN:  R19MBA53</a:t>
            </a:r>
          </a:p>
          <a:p>
            <a:pPr algn="l"/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l"/>
            <a:endParaRPr lang="en-US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85425" y="6119446"/>
            <a:ext cx="6175069" cy="3526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Calibri" panose="020F0502020204030204" pitchFamily="34" charset="0"/>
                <a:cs typeface="Arial" panose="020B0604020202020204" pitchFamily="34" charset="0"/>
              </a:rPr>
              <a:t>race.reva.edu.in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646333" y="271291"/>
            <a:ext cx="5267501" cy="579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Roboto Slab"/>
                <a:ea typeface="+mj-ea"/>
                <a:cs typeface="+mj-cs"/>
              </a:rPr>
              <a:t>REVA Academy for Corporate Excellence (RACE)</a:t>
            </a:r>
          </a:p>
        </p:txBody>
      </p:sp>
      <p:sp>
        <p:nvSpPr>
          <p:cNvPr id="4" name="Rectangle 3"/>
          <p:cNvSpPr/>
          <p:nvPr/>
        </p:nvSpPr>
        <p:spPr>
          <a:xfrm>
            <a:off x="8200183" y="4708939"/>
            <a:ext cx="3555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MBA in Business Analytics</a:t>
            </a:r>
          </a:p>
          <a:p>
            <a:pPr algn="r"/>
            <a:endParaRPr 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99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45E5-7027-4621-A868-E528DA1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Deep Learning Training Model-5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5DB9E5-5DC8-4561-B0B0-90EB34652A67}"/>
              </a:ext>
            </a:extLst>
          </p:cNvPr>
          <p:cNvCxnSpPr/>
          <p:nvPr/>
        </p:nvCxnSpPr>
        <p:spPr>
          <a:xfrm flipH="1">
            <a:off x="7436512" y="1049867"/>
            <a:ext cx="119270" cy="543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C5EECE-5D0E-49EC-893D-C263FCBE9B73}"/>
              </a:ext>
            </a:extLst>
          </p:cNvPr>
          <p:cNvSpPr txBox="1"/>
          <p:nvPr/>
        </p:nvSpPr>
        <p:spPr>
          <a:xfrm>
            <a:off x="7716962" y="1338542"/>
            <a:ext cx="3511826" cy="2862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48 components-1 Hidden layer, epochs=20, batch_size=80,</a:t>
            </a:r>
          </a:p>
          <a:p>
            <a:r>
              <a:rPr lang="en-US" dirty="0"/>
              <a:t>optimizer="adam“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Training accuracy is: 0.9583 and validation accuracy is: 0.9300.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0D9CEE-98B3-4192-B1C3-3F6E546F2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0.9300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43B079-3540-4040-8F93-08A7A918C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06" y="1429680"/>
            <a:ext cx="6757608" cy="49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1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45E5-7027-4621-A868-E528DA1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Deep Learning Training Model-5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5DB9E5-5DC8-4561-B0B0-90EB34652A67}"/>
              </a:ext>
            </a:extLst>
          </p:cNvPr>
          <p:cNvCxnSpPr/>
          <p:nvPr/>
        </p:nvCxnSpPr>
        <p:spPr>
          <a:xfrm flipH="1">
            <a:off x="6192995" y="1049867"/>
            <a:ext cx="119270" cy="543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CB7609-1FD5-41EE-84D6-4EE03BF37CDC}"/>
              </a:ext>
            </a:extLst>
          </p:cNvPr>
          <p:cNvSpPr txBox="1"/>
          <p:nvPr/>
        </p:nvSpPr>
        <p:spPr>
          <a:xfrm>
            <a:off x="424070" y="1563757"/>
            <a:ext cx="622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>
                <a:solidFill>
                  <a:srgbClr val="000000"/>
                </a:solidFill>
                <a:effectLst/>
                <a:latin typeface="Helvetica Neue"/>
              </a:rPr>
              <a:t>Plotting the training and validation loss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4ECE4A-AA85-431A-B636-425B765B508B}"/>
              </a:ext>
            </a:extLst>
          </p:cNvPr>
          <p:cNvSpPr txBox="1"/>
          <p:nvPr/>
        </p:nvSpPr>
        <p:spPr>
          <a:xfrm>
            <a:off x="6427304" y="1431235"/>
            <a:ext cx="50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>
                <a:solidFill>
                  <a:srgbClr val="000000"/>
                </a:solidFill>
                <a:effectLst/>
                <a:latin typeface="Helvetica Neue"/>
              </a:rPr>
              <a:t>Plotting the training and validation accuracy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F13B0-D5FA-4FDC-AFB8-5F29C076C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0" y="2013791"/>
            <a:ext cx="5607013" cy="3512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F85534-A927-4760-B11B-3FEF71AB5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177" y="1933089"/>
            <a:ext cx="5027733" cy="316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45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993" y="1776401"/>
            <a:ext cx="3711482" cy="36337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41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45E5-7027-4621-A868-E528DA1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Deep Learning Training Model-1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5DB9E5-5DC8-4561-B0B0-90EB34652A67}"/>
              </a:ext>
            </a:extLst>
          </p:cNvPr>
          <p:cNvCxnSpPr/>
          <p:nvPr/>
        </p:nvCxnSpPr>
        <p:spPr>
          <a:xfrm flipH="1">
            <a:off x="7434359" y="1049867"/>
            <a:ext cx="119270" cy="543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FD8E299-AB4D-404A-9955-9BF0459F0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68" y="1468131"/>
            <a:ext cx="6700988" cy="4654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C5EECE-5D0E-49EC-893D-C263FCBE9B73}"/>
              </a:ext>
            </a:extLst>
          </p:cNvPr>
          <p:cNvSpPr txBox="1"/>
          <p:nvPr/>
        </p:nvSpPr>
        <p:spPr>
          <a:xfrm>
            <a:off x="7716962" y="1338542"/>
            <a:ext cx="3511826" cy="452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Deep Learning Multiclass Classification performed on UC Irvine Wine Dataset.</a:t>
            </a:r>
          </a:p>
          <a:p>
            <a:endParaRPr lang="en-US" dirty="0"/>
          </a:p>
          <a:p>
            <a:r>
              <a:rPr lang="en-US" dirty="0"/>
              <a:t>Dataset Link: https://archive.ics.uci.edu/ml/datasets/wine</a:t>
            </a:r>
          </a:p>
          <a:p>
            <a:endParaRPr lang="en-US" dirty="0"/>
          </a:p>
          <a:p>
            <a:r>
              <a:rPr lang="en-US" dirty="0"/>
              <a:t>Model is trained using 64 components-1 Hidden layer, epochs=8,batch_size=100,optimizer="rmsprop" </a:t>
            </a:r>
          </a:p>
          <a:p>
            <a:endParaRPr lang="en-US" dirty="0"/>
          </a:p>
          <a:p>
            <a:r>
              <a:rPr lang="en-US" dirty="0"/>
              <a:t>Training accuracy is: 0.8750 and validation accuracy is: 0.7900</a:t>
            </a:r>
          </a:p>
        </p:txBody>
      </p:sp>
    </p:spTree>
    <p:extLst>
      <p:ext uri="{BB962C8B-B14F-4D97-AF65-F5344CB8AC3E}">
        <p14:creationId xmlns:p14="http://schemas.microsoft.com/office/powerpoint/2010/main" val="58575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45E5-7027-4621-A868-E528DA1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Deep Learning Training Model-1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5DB9E5-5DC8-4561-B0B0-90EB34652A67}"/>
              </a:ext>
            </a:extLst>
          </p:cNvPr>
          <p:cNvCxnSpPr/>
          <p:nvPr/>
        </p:nvCxnSpPr>
        <p:spPr>
          <a:xfrm flipH="1">
            <a:off x="6192995" y="1049867"/>
            <a:ext cx="119270" cy="543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CB7609-1FD5-41EE-84D6-4EE03BF37CDC}"/>
              </a:ext>
            </a:extLst>
          </p:cNvPr>
          <p:cNvSpPr txBox="1"/>
          <p:nvPr/>
        </p:nvSpPr>
        <p:spPr>
          <a:xfrm>
            <a:off x="424070" y="1563757"/>
            <a:ext cx="622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>
                <a:solidFill>
                  <a:srgbClr val="000000"/>
                </a:solidFill>
                <a:effectLst/>
                <a:latin typeface="Helvetica Neue"/>
              </a:rPr>
              <a:t>Plotting the training and validation loss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76BA7-0BDF-408D-A8CA-BF55D10B5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9" y="2065611"/>
            <a:ext cx="5574937" cy="35164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4ECE4A-AA85-431A-B636-425B765B508B}"/>
              </a:ext>
            </a:extLst>
          </p:cNvPr>
          <p:cNvSpPr txBox="1"/>
          <p:nvPr/>
        </p:nvSpPr>
        <p:spPr>
          <a:xfrm>
            <a:off x="6427304" y="1431235"/>
            <a:ext cx="50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>
                <a:solidFill>
                  <a:srgbClr val="000000"/>
                </a:solidFill>
                <a:effectLst/>
                <a:latin typeface="Helvetica Neue"/>
              </a:rPr>
              <a:t>Plotting the training and validation accuracy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E0A1DB-661C-4916-B131-F92E5CD7E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534" y="2032137"/>
            <a:ext cx="5223854" cy="32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4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45E5-7027-4621-A868-E528DA1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Deep Learning Training Model-2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5DB9E5-5DC8-4561-B0B0-90EB34652A67}"/>
              </a:ext>
            </a:extLst>
          </p:cNvPr>
          <p:cNvCxnSpPr/>
          <p:nvPr/>
        </p:nvCxnSpPr>
        <p:spPr>
          <a:xfrm flipH="1">
            <a:off x="7436512" y="1049867"/>
            <a:ext cx="119270" cy="543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C5EECE-5D0E-49EC-893D-C263FCBE9B73}"/>
              </a:ext>
            </a:extLst>
          </p:cNvPr>
          <p:cNvSpPr txBox="1"/>
          <p:nvPr/>
        </p:nvSpPr>
        <p:spPr>
          <a:xfrm>
            <a:off x="7716962" y="1338542"/>
            <a:ext cx="3511826" cy="25853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Model is trained using 32 components-1 Hidden layer, epochs=19,batch_size=100,</a:t>
            </a:r>
          </a:p>
          <a:p>
            <a:r>
              <a:rPr lang="en-US" dirty="0"/>
              <a:t>optimizer="rmsprop"</a:t>
            </a:r>
          </a:p>
          <a:p>
            <a:endParaRPr lang="en-US" dirty="0"/>
          </a:p>
          <a:p>
            <a:r>
              <a:rPr lang="en-US" dirty="0"/>
              <a:t>Training accuracy is: 0.9583 and validation accuracy is: 0.8600.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0F31FE-A15C-48D2-A6DC-4EBEF17A2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06" y="1472463"/>
            <a:ext cx="7029426" cy="458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45E5-7027-4621-A868-E528DA1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Deep Learning Training Model-2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5DB9E5-5DC8-4561-B0B0-90EB34652A67}"/>
              </a:ext>
            </a:extLst>
          </p:cNvPr>
          <p:cNvCxnSpPr/>
          <p:nvPr/>
        </p:nvCxnSpPr>
        <p:spPr>
          <a:xfrm flipH="1">
            <a:off x="6192995" y="1049867"/>
            <a:ext cx="119270" cy="543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CB7609-1FD5-41EE-84D6-4EE03BF37CDC}"/>
              </a:ext>
            </a:extLst>
          </p:cNvPr>
          <p:cNvSpPr txBox="1"/>
          <p:nvPr/>
        </p:nvSpPr>
        <p:spPr>
          <a:xfrm>
            <a:off x="424070" y="1563757"/>
            <a:ext cx="622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>
                <a:solidFill>
                  <a:srgbClr val="000000"/>
                </a:solidFill>
                <a:effectLst/>
                <a:latin typeface="Helvetica Neue"/>
              </a:rPr>
              <a:t>Plotting the training and validation loss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4ECE4A-AA85-431A-B636-425B765B508B}"/>
              </a:ext>
            </a:extLst>
          </p:cNvPr>
          <p:cNvSpPr txBox="1"/>
          <p:nvPr/>
        </p:nvSpPr>
        <p:spPr>
          <a:xfrm>
            <a:off x="6427304" y="1431235"/>
            <a:ext cx="50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>
                <a:solidFill>
                  <a:srgbClr val="000000"/>
                </a:solidFill>
                <a:effectLst/>
                <a:latin typeface="Helvetica Neue"/>
              </a:rPr>
              <a:t>Plotting the training and validation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13389-7D59-4E53-B53C-F423E4D4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71" y="2065612"/>
            <a:ext cx="5419490" cy="3228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5725C5-6004-419F-8860-3D85B49F9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549" y="2090737"/>
            <a:ext cx="5278375" cy="320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5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45E5-7027-4621-A868-E528DA1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Deep Learning Training Model-3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5DB9E5-5DC8-4561-B0B0-90EB34652A67}"/>
              </a:ext>
            </a:extLst>
          </p:cNvPr>
          <p:cNvCxnSpPr/>
          <p:nvPr/>
        </p:nvCxnSpPr>
        <p:spPr>
          <a:xfrm flipH="1">
            <a:off x="7436512" y="1049867"/>
            <a:ext cx="119270" cy="543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C5EECE-5D0E-49EC-893D-C263FCBE9B73}"/>
              </a:ext>
            </a:extLst>
          </p:cNvPr>
          <p:cNvSpPr txBox="1"/>
          <p:nvPr/>
        </p:nvSpPr>
        <p:spPr>
          <a:xfrm>
            <a:off x="7716962" y="1338542"/>
            <a:ext cx="3511826" cy="2862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Model is trained using 24 components-3 Hidden layer, epochs=25,batch_size=100,optimizer="rmsprop“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Training accuracy is: 0.9583 and validation accuracy is: 0.9400.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01494-0B6A-4484-A4E3-F7D155D2A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77" y="1313164"/>
            <a:ext cx="6465197" cy="495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0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45E5-7027-4621-A868-E528DA1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Deep Learning Training Model-3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5DB9E5-5DC8-4561-B0B0-90EB34652A67}"/>
              </a:ext>
            </a:extLst>
          </p:cNvPr>
          <p:cNvCxnSpPr/>
          <p:nvPr/>
        </p:nvCxnSpPr>
        <p:spPr>
          <a:xfrm flipH="1">
            <a:off x="6192995" y="1049867"/>
            <a:ext cx="119270" cy="543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CB7609-1FD5-41EE-84D6-4EE03BF37CDC}"/>
              </a:ext>
            </a:extLst>
          </p:cNvPr>
          <p:cNvSpPr txBox="1"/>
          <p:nvPr/>
        </p:nvSpPr>
        <p:spPr>
          <a:xfrm>
            <a:off x="424070" y="1563757"/>
            <a:ext cx="622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>
                <a:solidFill>
                  <a:srgbClr val="000000"/>
                </a:solidFill>
                <a:effectLst/>
                <a:latin typeface="Helvetica Neue"/>
              </a:rPr>
              <a:t>Plotting the training and validation loss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4ECE4A-AA85-431A-B636-425B765B508B}"/>
              </a:ext>
            </a:extLst>
          </p:cNvPr>
          <p:cNvSpPr txBox="1"/>
          <p:nvPr/>
        </p:nvSpPr>
        <p:spPr>
          <a:xfrm>
            <a:off x="6427304" y="1431235"/>
            <a:ext cx="50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>
                <a:solidFill>
                  <a:srgbClr val="000000"/>
                </a:solidFill>
                <a:effectLst/>
                <a:latin typeface="Helvetica Neue"/>
              </a:rPr>
              <a:t>Plotting the training and validation accuracy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063C5-895B-4469-B42E-721DC6994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16" y="2065611"/>
            <a:ext cx="5207589" cy="35135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C41E65-C104-46C8-9D8F-E22DEB8B5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633" y="2065611"/>
            <a:ext cx="4981318" cy="3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3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45E5-7027-4621-A868-E528DA1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Deep Learning Training Model-4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5DB9E5-5DC8-4561-B0B0-90EB34652A67}"/>
              </a:ext>
            </a:extLst>
          </p:cNvPr>
          <p:cNvCxnSpPr/>
          <p:nvPr/>
        </p:nvCxnSpPr>
        <p:spPr>
          <a:xfrm flipH="1">
            <a:off x="7436512" y="1049867"/>
            <a:ext cx="119270" cy="543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C5EECE-5D0E-49EC-893D-C263FCBE9B73}"/>
              </a:ext>
            </a:extLst>
          </p:cNvPr>
          <p:cNvSpPr txBox="1"/>
          <p:nvPr/>
        </p:nvSpPr>
        <p:spPr>
          <a:xfrm>
            <a:off x="7716962" y="1338542"/>
            <a:ext cx="3511826" cy="25853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Model is trained using 48 components-1 Hidden layer, epochs=10,batch_size=80,optimizer="rmsprop"</a:t>
            </a:r>
          </a:p>
          <a:p>
            <a:endParaRPr lang="en-US" dirty="0"/>
          </a:p>
          <a:p>
            <a:r>
              <a:rPr lang="en-US" dirty="0"/>
              <a:t>Training accuracy is: 0.9583 and validation accuracy is: 0.8900.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90830-8D44-4E98-A5D1-25ED7ECD7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3" y="1374914"/>
            <a:ext cx="7068278" cy="478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9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45E5-7027-4621-A868-E528DA16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Deep Learning Training Model-4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5DB9E5-5DC8-4561-B0B0-90EB34652A67}"/>
              </a:ext>
            </a:extLst>
          </p:cNvPr>
          <p:cNvCxnSpPr/>
          <p:nvPr/>
        </p:nvCxnSpPr>
        <p:spPr>
          <a:xfrm flipH="1">
            <a:off x="6192995" y="1049867"/>
            <a:ext cx="119270" cy="543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CB7609-1FD5-41EE-84D6-4EE03BF37CDC}"/>
              </a:ext>
            </a:extLst>
          </p:cNvPr>
          <p:cNvSpPr txBox="1"/>
          <p:nvPr/>
        </p:nvSpPr>
        <p:spPr>
          <a:xfrm>
            <a:off x="424070" y="1563757"/>
            <a:ext cx="622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>
                <a:solidFill>
                  <a:srgbClr val="000000"/>
                </a:solidFill>
                <a:effectLst/>
                <a:latin typeface="Helvetica Neue"/>
              </a:rPr>
              <a:t>Plotting the training and validation loss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4ECE4A-AA85-431A-B636-425B765B508B}"/>
              </a:ext>
            </a:extLst>
          </p:cNvPr>
          <p:cNvSpPr txBox="1"/>
          <p:nvPr/>
        </p:nvSpPr>
        <p:spPr>
          <a:xfrm>
            <a:off x="6427304" y="1431235"/>
            <a:ext cx="50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>
                <a:solidFill>
                  <a:srgbClr val="000000"/>
                </a:solidFill>
                <a:effectLst/>
                <a:latin typeface="Helvetica Neue"/>
              </a:rPr>
              <a:t>Plotting the training and validation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5B71F-D2B0-4CAA-9210-FCC970327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06" y="2065611"/>
            <a:ext cx="5588294" cy="3367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6A49F3-8AB2-4F60-89C9-266C6DF9C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960" y="2081212"/>
            <a:ext cx="5364352" cy="349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7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5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5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3432</TotalTime>
  <Words>334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Arial</vt:lpstr>
      <vt:lpstr>Roboto Slab</vt:lpstr>
      <vt:lpstr>Helvetica Neue</vt:lpstr>
      <vt:lpstr>Courier New</vt:lpstr>
      <vt:lpstr>Office Theme</vt:lpstr>
      <vt:lpstr>1_Office Theme</vt:lpstr>
      <vt:lpstr>Deep Learning Multiclass Classification_Assignment1  </vt:lpstr>
      <vt:lpstr>Deep Learning Training Model-1</vt:lpstr>
      <vt:lpstr>Deep Learning Training Model-1</vt:lpstr>
      <vt:lpstr>Deep Learning Training Model-2</vt:lpstr>
      <vt:lpstr>Deep Learning Training Model-2</vt:lpstr>
      <vt:lpstr>Deep Learning Training Model-3</vt:lpstr>
      <vt:lpstr>Deep Learning Training Model-3</vt:lpstr>
      <vt:lpstr>Deep Learning Training Model-4</vt:lpstr>
      <vt:lpstr>Deep Learning Training Model-4</vt:lpstr>
      <vt:lpstr>Deep Learning Training Model-5</vt:lpstr>
      <vt:lpstr>Deep Learning Training Model-5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Anand Mohan</cp:lastModifiedBy>
  <cp:revision>372</cp:revision>
  <dcterms:created xsi:type="dcterms:W3CDTF">2020-01-23T06:03:51Z</dcterms:created>
  <dcterms:modified xsi:type="dcterms:W3CDTF">2022-11-22T08:13:06Z</dcterms:modified>
</cp:coreProperties>
</file>