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86" r:id="rId2"/>
  </p:sldMasterIdLst>
  <p:notesMasterIdLst>
    <p:notesMasterId r:id="rId13"/>
  </p:notesMasterIdLst>
  <p:sldIdLst>
    <p:sldId id="483" r:id="rId3"/>
    <p:sldId id="485" r:id="rId4"/>
    <p:sldId id="494" r:id="rId5"/>
    <p:sldId id="495" r:id="rId6"/>
    <p:sldId id="496" r:id="rId7"/>
    <p:sldId id="497" r:id="rId8"/>
    <p:sldId id="498" r:id="rId9"/>
    <p:sldId id="499" r:id="rId10"/>
    <p:sldId id="500" r:id="rId11"/>
    <p:sldId id="273"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panose="020B060402020202020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2476"/>
    <a:srgbClr val="595959"/>
    <a:srgbClr val="F5F5F5"/>
    <a:srgbClr val="000000"/>
    <a:srgbClr val="9900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28-11-2022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dirty="0"/>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B5E36-7BAA-4247-BD67-F65D505F0A08}"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D8E4B-B4BE-4485-B760-4FDE11BBF8DF}"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4CDB9F-2697-4768-AB99-51DDC4A6B198}"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77161-874F-4175-969B-F648B8BA01D6}"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46888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2477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460621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Slab"/>
              <a:ea typeface="+mn-ea"/>
              <a:cs typeface="+mn-cs"/>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465015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159845-CB85-4653-9B24-0CD9CE4EE816}"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62761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447808"/>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 name="TextBox 1"/>
          <p:cNvSpPr txBox="1"/>
          <p:nvPr userDrawn="1"/>
        </p:nvSpPr>
        <p:spPr>
          <a:xfrm>
            <a:off x="7151430" y="6513329"/>
            <a:ext cx="4781013" cy="307777"/>
          </a:xfrm>
          <a:prstGeom prst="rect">
            <a:avLst/>
          </a:prstGeom>
          <a:noFill/>
        </p:spPr>
        <p:txBody>
          <a:bodyPr wrap="square" rtlCol="0">
            <a:spAutoFit/>
          </a:bodyPr>
          <a:lstStyle/>
          <a:p>
            <a:pPr algn="r"/>
            <a:r>
              <a:rPr lang="en-US" sz="1400" dirty="0"/>
              <a:t>REVA Academy for Corporate Excellence </a:t>
            </a:r>
          </a:p>
        </p:txBody>
      </p:sp>
    </p:spTree>
    <p:extLst>
      <p:ext uri="{BB962C8B-B14F-4D97-AF65-F5344CB8AC3E}">
        <p14:creationId xmlns:p14="http://schemas.microsoft.com/office/powerpoint/2010/main" val="178321024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53F319-BD7D-4F43-8900-90C2F1A87A1F}"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797103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9E873F-DDA4-4AF4-9980-E2320A5DDDAB}"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541498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025C553-E799-448F-A3F3-A9B1BAD64871}"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1549456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BBB38D-6CD0-456B-9CC0-06DC2C963660}"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232591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BF7E50-BE77-4E24-A935-0ABCCC2B860F}"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19019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92428-7E80-4761-A045-9BEF1D1BD364}"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796326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A15AB1-0059-4209-B4CE-8F72CC9731E1}"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581209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C5CDAE-7CFA-4D72-896E-6D2E4EBC7E36}"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693926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D37AAA4-47C0-4604-908E-511476E01192}" type="datetime1">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t>11/28/2022</a:t>
            </a:fld>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1657491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245739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17ACA-2EEA-406D-BABF-28A0354E0585}" type="datetime1">
              <a:rPr lang="en-US" smtClean="0"/>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180E5-B9BF-4CD2-ACF0-C35585B0F5CF}" type="datetime1">
              <a:rPr lang="en-US" smtClean="0"/>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3EE8E-9004-4D9D-B8BE-BDA8D24C5022}" type="datetime1">
              <a:rPr lang="en-US" smtClean="0"/>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7BF4E2-B099-4C94-AFE6-8F3356847E86}" type="datetime1">
              <a:rPr lang="en-US" smtClean="0"/>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FCEA9-D9E8-4378-B6E4-F594681BDD17}" type="datetime1">
              <a:rPr lang="en-US" smtClean="0"/>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0D52-5740-4A59-B69C-ACABE657B9FB}" type="datetime1">
              <a:rPr lang="en-US" smtClean="0"/>
              <a:t>11/28/2022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23FA7F3-C61E-4B3B-8EA9-E488127E2B9A}"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11/28/2022</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01D3BC5-34EF-44B2-83AC-D5533E46F0A6}"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73987651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339" y="1881679"/>
            <a:ext cx="6454768" cy="1283130"/>
          </a:xfrm>
        </p:spPr>
        <p:txBody>
          <a:bodyPr anchor="t">
            <a:noAutofit/>
          </a:bodyPr>
          <a:lstStyle/>
          <a:p>
            <a:pPr>
              <a:lnSpc>
                <a:spcPct val="100000"/>
              </a:lnSpc>
            </a:pPr>
            <a:r>
              <a:rPr lang="en-US" sz="2800" b="1" dirty="0">
                <a:cs typeface="Arial" panose="020B0604020202020204" pitchFamily="34" charset="0"/>
              </a:rPr>
              <a:t>Deep Learning Multi Class Image Classification on the Weather dataset Assignment3</a:t>
            </a:r>
            <a:br>
              <a:rPr lang="en-US" sz="2800" b="1" dirty="0">
                <a:solidFill>
                  <a:schemeClr val="accent2"/>
                </a:solidFill>
                <a:latin typeface="Calibri" panose="020F0502020204030204" pitchFamily="34" charset="0"/>
                <a:cs typeface="Calibri" panose="020F0502020204030204" pitchFamily="34" charset="0"/>
              </a:rPr>
            </a:br>
            <a:r>
              <a:rPr lang="en-US" sz="2800" b="1" dirty="0">
                <a:solidFill>
                  <a:schemeClr val="accent2"/>
                </a:solidFill>
                <a:latin typeface="Calibri" panose="020F0502020204030204" pitchFamily="34" charset="0"/>
                <a:cs typeface="Calibri" panose="020F0502020204030204" pitchFamily="34" charset="0"/>
              </a:rPr>
              <a:t> </a:t>
            </a:r>
            <a:endParaRPr lang="en-US" sz="2400" b="1" dirty="0">
              <a:cs typeface="Arial" panose="020B0604020202020204" pitchFamily="34" charset="0"/>
            </a:endParaRPr>
          </a:p>
        </p:txBody>
      </p:sp>
      <p:sp>
        <p:nvSpPr>
          <p:cNvPr id="3" name="Subtitle 2"/>
          <p:cNvSpPr>
            <a:spLocks noGrp="1"/>
          </p:cNvSpPr>
          <p:nvPr>
            <p:ph type="subTitle" idx="1"/>
          </p:nvPr>
        </p:nvSpPr>
        <p:spPr>
          <a:xfrm>
            <a:off x="7811825" y="2202173"/>
            <a:ext cx="3944203" cy="1283130"/>
          </a:xfrm>
        </p:spPr>
        <p:txBody>
          <a:bodyPr>
            <a:noAutofit/>
          </a:bodyPr>
          <a:lstStyle/>
          <a:p>
            <a:pPr algn="l"/>
            <a:r>
              <a:rPr lang="en-US" b="1" dirty="0">
                <a:solidFill>
                  <a:schemeClr val="bg1"/>
                </a:solidFill>
                <a:latin typeface="+mj-lt"/>
                <a:cs typeface="Arial" panose="020B0604020202020204" pitchFamily="34" charset="0"/>
              </a:rPr>
              <a:t>Anand Mohan</a:t>
            </a:r>
          </a:p>
          <a:p>
            <a:pPr algn="l"/>
            <a:r>
              <a:rPr lang="en-US" sz="2000" b="1" dirty="0">
                <a:solidFill>
                  <a:schemeClr val="bg1"/>
                </a:solidFill>
                <a:latin typeface="+mj-lt"/>
                <a:cs typeface="Arial" panose="020B0604020202020204" pitchFamily="34" charset="0"/>
              </a:rPr>
              <a:t>SRN:  R19MBA53</a:t>
            </a:r>
          </a:p>
          <a:p>
            <a:pPr algn="l"/>
            <a:endParaRPr lang="en-US" b="1" dirty="0">
              <a:solidFill>
                <a:schemeClr val="bg1"/>
              </a:solidFill>
              <a:cs typeface="Arial" panose="020B0604020202020204" pitchFamily="34" charset="0"/>
            </a:endParaRPr>
          </a:p>
          <a:p>
            <a:pPr algn="l"/>
            <a:endParaRPr lang="en-US" b="1" dirty="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Roboto Slab"/>
                <a:ea typeface="Calibri" panose="020F0502020204030204" pitchFamily="34" charset="0"/>
                <a:cs typeface="Arial" panose="020B0604020202020204" pitchFamily="34" charset="0"/>
              </a:rPr>
              <a:t>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IN" sz="1400" b="1" i="0" u="none" strike="noStrike" kern="1200" cap="none" spc="0" normalizeH="0" baseline="0" noProof="0" dirty="0">
                <a:ln>
                  <a:noFill/>
                </a:ln>
                <a:solidFill>
                  <a:srgbClr val="595959"/>
                </a:solidFill>
                <a:effectLst/>
                <a:uLnTx/>
                <a:uFillTx/>
                <a:latin typeface="Roboto Slab"/>
                <a:ea typeface="+mj-ea"/>
                <a:cs typeface="+mj-cs"/>
              </a:rPr>
              <a:t>REVA Academy for Corporate Excellence (RACE)</a:t>
            </a:r>
          </a:p>
        </p:txBody>
      </p:sp>
      <p:sp>
        <p:nvSpPr>
          <p:cNvPr id="4" name="Rectangle 3"/>
          <p:cNvSpPr/>
          <p:nvPr/>
        </p:nvSpPr>
        <p:spPr>
          <a:xfrm>
            <a:off x="8200183" y="4708939"/>
            <a:ext cx="3555845" cy="646331"/>
          </a:xfrm>
          <a:prstGeom prst="rect">
            <a:avLst/>
          </a:prstGeom>
        </p:spPr>
        <p:txBody>
          <a:bodyPr wrap="none">
            <a:spAutoFit/>
          </a:bodyPr>
          <a:lstStyle/>
          <a:p>
            <a:pPr algn="r"/>
            <a:r>
              <a:rPr lang="en-US" sz="2000" dirty="0">
                <a:solidFill>
                  <a:schemeClr val="bg1"/>
                </a:solidFill>
                <a:cs typeface="Arial" panose="020B0604020202020204" pitchFamily="34" charset="0"/>
              </a:rPr>
              <a:t> </a:t>
            </a:r>
            <a:r>
              <a:rPr lang="en-US" sz="2000" b="1" dirty="0">
                <a:solidFill>
                  <a:schemeClr val="bg1"/>
                </a:solidFill>
                <a:cs typeface="Arial" panose="020B0604020202020204" pitchFamily="34" charset="0"/>
              </a:rPr>
              <a:t>MBA in Business Analytics</a:t>
            </a:r>
          </a:p>
          <a:p>
            <a:pPr algn="r"/>
            <a:endParaRPr lang="en-US" sz="1600" dirty="0">
              <a:solidFill>
                <a:schemeClr val="bg1"/>
              </a:solidFill>
              <a:cs typeface="Arial" panose="020B0604020202020204" pitchFamily="34" charset="0"/>
            </a:endParaRPr>
          </a:p>
        </p:txBody>
      </p:sp>
    </p:spTree>
    <p:extLst>
      <p:ext uri="{BB962C8B-B14F-4D97-AF65-F5344CB8AC3E}">
        <p14:creationId xmlns:p14="http://schemas.microsoft.com/office/powerpoint/2010/main" val="11849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Multi Class Image Classification Approach-1</a:t>
            </a:r>
          </a:p>
        </p:txBody>
      </p:sp>
      <p:cxnSp>
        <p:nvCxnSpPr>
          <p:cNvPr id="4" name="Straight Connector 3">
            <a:extLst>
              <a:ext uri="{FF2B5EF4-FFF2-40B4-BE49-F238E27FC236}">
                <a16:creationId xmlns:a16="http://schemas.microsoft.com/office/drawing/2014/main" id="{255DB9E5-5DC8-4561-B0B0-90EB34652A67}"/>
              </a:ext>
            </a:extLst>
          </p:cNvPr>
          <p:cNvCxnSpPr/>
          <p:nvPr/>
        </p:nvCxnSpPr>
        <p:spPr>
          <a:xfrm flipH="1">
            <a:off x="7434359" y="1049867"/>
            <a:ext cx="119270" cy="5430446"/>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C5EECE-5D0E-49EC-893D-C263FCBE9B73}"/>
              </a:ext>
            </a:extLst>
          </p:cNvPr>
          <p:cNvSpPr txBox="1"/>
          <p:nvPr/>
        </p:nvSpPr>
        <p:spPr>
          <a:xfrm>
            <a:off x="7716962" y="1338542"/>
            <a:ext cx="4130480" cy="4801314"/>
          </a:xfrm>
          <a:prstGeom prst="rect">
            <a:avLst/>
          </a:prstGeom>
          <a:solidFill>
            <a:schemeClr val="accent2">
              <a:lumMod val="60000"/>
              <a:lumOff val="40000"/>
            </a:schemeClr>
          </a:solidFill>
        </p:spPr>
        <p:txBody>
          <a:bodyPr wrap="square">
            <a:spAutoFit/>
          </a:bodyPr>
          <a:lstStyle/>
          <a:p>
            <a:r>
              <a:rPr lang="en-US" dirty="0"/>
              <a:t>Deep Learning Multi Class Image Classification performed on the Weather dataset.</a:t>
            </a:r>
          </a:p>
          <a:p>
            <a:endParaRPr lang="en-US" dirty="0"/>
          </a:p>
          <a:p>
            <a:r>
              <a:rPr lang="en-US" dirty="0"/>
              <a:t>Dataset Link: https://data.mendeley.com/datasets/4drtyfjtfy/1</a:t>
            </a:r>
          </a:p>
          <a:p>
            <a:endParaRPr lang="en-US" dirty="0"/>
          </a:p>
          <a:p>
            <a:r>
              <a:rPr lang="en-US" dirty="0"/>
              <a:t>Model is trained using FIRST APPROACH: Instantiating a small convnet for Multi-Class Classifications as 'cloudy', 'rain', 'shine', 'sunrise’.</a:t>
            </a:r>
          </a:p>
          <a:p>
            <a:endParaRPr lang="en-US" dirty="0"/>
          </a:p>
          <a:p>
            <a:r>
              <a:rPr lang="en-US" dirty="0">
                <a:latin typeface="Roboto Slab (Body)"/>
              </a:rPr>
              <a:t>Training sparse categorical accuracy is: 0.7347 and </a:t>
            </a:r>
            <a:r>
              <a:rPr lang="it-IT" b="0" i="0" dirty="0">
                <a:solidFill>
                  <a:srgbClr val="212121"/>
                </a:solidFill>
                <a:effectLst/>
                <a:latin typeface="Roboto Slab (Body)"/>
              </a:rPr>
              <a:t>val</a:t>
            </a:r>
            <a:r>
              <a:rPr lang="it-IT" dirty="0">
                <a:solidFill>
                  <a:srgbClr val="212121"/>
                </a:solidFill>
                <a:latin typeface="Roboto Slab (Body)"/>
              </a:rPr>
              <a:t>idation </a:t>
            </a:r>
            <a:r>
              <a:rPr lang="it-IT" b="0" i="0" dirty="0">
                <a:solidFill>
                  <a:srgbClr val="212121"/>
                </a:solidFill>
                <a:effectLst/>
                <a:latin typeface="Roboto Slab (Body)"/>
              </a:rPr>
              <a:t>sparse categorical_accuracy: 0.6830</a:t>
            </a:r>
            <a:endParaRPr lang="en-US" dirty="0">
              <a:latin typeface="Roboto Slab (Body)"/>
            </a:endParaRPr>
          </a:p>
        </p:txBody>
      </p:sp>
      <p:pic>
        <p:nvPicPr>
          <p:cNvPr id="13" name="Picture 12">
            <a:extLst>
              <a:ext uri="{FF2B5EF4-FFF2-40B4-BE49-F238E27FC236}">
                <a16:creationId xmlns:a16="http://schemas.microsoft.com/office/drawing/2014/main" id="{91526EFD-2996-4DBF-B119-D89BB57C2ACC}"/>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44558" y="1651766"/>
            <a:ext cx="6785112" cy="2787711"/>
          </a:xfrm>
          <a:prstGeom prst="rect">
            <a:avLst/>
          </a:prstGeom>
          <a:ln w="228600" cap="sq" cmpd="thickThin">
            <a:solidFill>
              <a:srgbClr val="FFFF00"/>
            </a:solidFill>
            <a:prstDash val="solid"/>
            <a:miter lim="800000"/>
          </a:ln>
          <a:effectLst>
            <a:innerShdw blurRad="76200">
              <a:srgbClr val="000000"/>
            </a:innerShdw>
          </a:effectLst>
        </p:spPr>
      </p:pic>
      <p:sp>
        <p:nvSpPr>
          <p:cNvPr id="14" name="TextBox 13">
            <a:extLst>
              <a:ext uri="{FF2B5EF4-FFF2-40B4-BE49-F238E27FC236}">
                <a16:creationId xmlns:a16="http://schemas.microsoft.com/office/drawing/2014/main" id="{41207992-6668-4ECD-8663-3EB44ABE2274}"/>
              </a:ext>
            </a:extLst>
          </p:cNvPr>
          <p:cNvSpPr txBox="1"/>
          <p:nvPr/>
        </p:nvSpPr>
        <p:spPr>
          <a:xfrm>
            <a:off x="450574" y="4929809"/>
            <a:ext cx="6559826" cy="646331"/>
          </a:xfrm>
          <a:prstGeom prst="rect">
            <a:avLst/>
          </a:prstGeom>
          <a:solidFill>
            <a:schemeClr val="accent1">
              <a:lumMod val="60000"/>
              <a:lumOff val="40000"/>
            </a:schemeClr>
          </a:solidFill>
        </p:spPr>
        <p:txBody>
          <a:bodyPr wrap="square" rtlCol="0">
            <a:spAutoFit/>
          </a:bodyPr>
          <a:lstStyle/>
          <a:p>
            <a:r>
              <a:rPr lang="en-US" b="1" dirty="0"/>
              <a:t>Instantiating a small convnet for Multi-Class Classifications as 'cloudy', 'rain', 'shine', 'sunrise’.</a:t>
            </a:r>
          </a:p>
        </p:txBody>
      </p:sp>
    </p:spTree>
    <p:extLst>
      <p:ext uri="{BB962C8B-B14F-4D97-AF65-F5344CB8AC3E}">
        <p14:creationId xmlns:p14="http://schemas.microsoft.com/office/powerpoint/2010/main" val="58575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Multi Class Image Classification Approach-2</a:t>
            </a:r>
          </a:p>
        </p:txBody>
      </p:sp>
      <p:cxnSp>
        <p:nvCxnSpPr>
          <p:cNvPr id="4" name="Straight Connector 3">
            <a:extLst>
              <a:ext uri="{FF2B5EF4-FFF2-40B4-BE49-F238E27FC236}">
                <a16:creationId xmlns:a16="http://schemas.microsoft.com/office/drawing/2014/main" id="{255DB9E5-5DC8-4561-B0B0-90EB34652A67}"/>
              </a:ext>
            </a:extLst>
          </p:cNvPr>
          <p:cNvCxnSpPr/>
          <p:nvPr/>
        </p:nvCxnSpPr>
        <p:spPr>
          <a:xfrm flipH="1">
            <a:off x="8375264" y="1047742"/>
            <a:ext cx="119270" cy="5430446"/>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C5EECE-5D0E-49EC-893D-C263FCBE9B73}"/>
              </a:ext>
            </a:extLst>
          </p:cNvPr>
          <p:cNvSpPr txBox="1"/>
          <p:nvPr/>
        </p:nvSpPr>
        <p:spPr>
          <a:xfrm>
            <a:off x="8804377" y="1277104"/>
            <a:ext cx="2618996" cy="4708981"/>
          </a:xfrm>
          <a:prstGeom prst="rect">
            <a:avLst/>
          </a:prstGeom>
          <a:solidFill>
            <a:schemeClr val="accent2">
              <a:lumMod val="60000"/>
              <a:lumOff val="40000"/>
            </a:schemeClr>
          </a:solidFill>
        </p:spPr>
        <p:txBody>
          <a:bodyPr wrap="square">
            <a:spAutoFit/>
          </a:bodyPr>
          <a:lstStyle/>
          <a:p>
            <a:endParaRPr lang="en-US" sz="2400" dirty="0"/>
          </a:p>
          <a:p>
            <a:r>
              <a:rPr lang="en-US" dirty="0">
                <a:latin typeface="Roboto Slab (Body)"/>
                <a:cs typeface="Times New Roman" panose="02020603050405020304" pitchFamily="18" charset="0"/>
              </a:rPr>
              <a:t>Model is trained using SECOND APPROACH: Instantiating a small convnet for Multi-Class Classifications using data augmentation</a:t>
            </a:r>
          </a:p>
          <a:p>
            <a:endParaRPr lang="en-US" dirty="0">
              <a:latin typeface="Roboto Slab (Body)"/>
              <a:cs typeface="Times New Roman" panose="02020603050405020304" pitchFamily="18" charset="0"/>
            </a:endParaRPr>
          </a:p>
          <a:p>
            <a:r>
              <a:rPr lang="en-US" dirty="0">
                <a:latin typeface="Roboto Slab (Body)"/>
                <a:cs typeface="Times New Roman" panose="02020603050405020304" pitchFamily="18" charset="0"/>
              </a:rPr>
              <a:t>Training sparse categorical accuracy is: </a:t>
            </a:r>
            <a:r>
              <a:rPr lang="en-US" b="0" i="0" dirty="0">
                <a:solidFill>
                  <a:srgbClr val="212121"/>
                </a:solidFill>
                <a:effectLst/>
                <a:latin typeface="Roboto Slab (Body)"/>
                <a:cs typeface="Times New Roman" panose="02020603050405020304" pitchFamily="18" charset="0"/>
              </a:rPr>
              <a:t>0.8313 </a:t>
            </a:r>
            <a:r>
              <a:rPr lang="en-US" dirty="0">
                <a:latin typeface="Roboto Slab (Body)"/>
                <a:cs typeface="Times New Roman" panose="02020603050405020304" pitchFamily="18" charset="0"/>
              </a:rPr>
              <a:t>and </a:t>
            </a:r>
            <a:r>
              <a:rPr lang="it-IT" b="0" i="0" dirty="0">
                <a:solidFill>
                  <a:srgbClr val="212121"/>
                </a:solidFill>
                <a:effectLst/>
                <a:latin typeface="Roboto Slab (Body)"/>
                <a:cs typeface="Times New Roman" panose="02020603050405020304" pitchFamily="18" charset="0"/>
              </a:rPr>
              <a:t>val</a:t>
            </a:r>
            <a:r>
              <a:rPr lang="it-IT" dirty="0">
                <a:solidFill>
                  <a:srgbClr val="212121"/>
                </a:solidFill>
                <a:latin typeface="Roboto Slab (Body)"/>
                <a:cs typeface="Times New Roman" panose="02020603050405020304" pitchFamily="18" charset="0"/>
              </a:rPr>
              <a:t>idation </a:t>
            </a:r>
            <a:r>
              <a:rPr lang="it-IT" b="0" i="0" dirty="0">
                <a:solidFill>
                  <a:srgbClr val="212121"/>
                </a:solidFill>
                <a:effectLst/>
                <a:latin typeface="Roboto Slab (Body)"/>
                <a:cs typeface="Times New Roman" panose="02020603050405020304" pitchFamily="18" charset="0"/>
              </a:rPr>
              <a:t>sparse categorical_accuracy: 0.7723</a:t>
            </a:r>
          </a:p>
          <a:p>
            <a:endParaRPr lang="en-US"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307C7CAC-949A-46D2-ABF1-429609AB86F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92058" y="1491491"/>
            <a:ext cx="7373363" cy="3443704"/>
          </a:xfrm>
          <a:prstGeom prst="rect">
            <a:avLst/>
          </a:prstGeom>
          <a:ln w="228600" cap="sq" cmpd="thickThin">
            <a:solidFill>
              <a:srgbClr val="FFFF00"/>
            </a:solidFill>
            <a:prstDash val="solid"/>
            <a:miter lim="800000"/>
          </a:ln>
          <a:effectLst>
            <a:innerShdw blurRad="76200">
              <a:srgbClr val="000000"/>
            </a:innerShdw>
          </a:effectLst>
        </p:spPr>
        <p:style>
          <a:lnRef idx="1">
            <a:schemeClr val="accent4"/>
          </a:lnRef>
          <a:fillRef idx="2">
            <a:schemeClr val="accent4"/>
          </a:fillRef>
          <a:effectRef idx="1">
            <a:schemeClr val="accent4"/>
          </a:effectRef>
          <a:fontRef idx="minor">
            <a:schemeClr val="dk1"/>
          </a:fontRef>
        </p:style>
      </p:pic>
      <p:sp>
        <p:nvSpPr>
          <p:cNvPr id="16" name="TextBox 15">
            <a:extLst>
              <a:ext uri="{FF2B5EF4-FFF2-40B4-BE49-F238E27FC236}">
                <a16:creationId xmlns:a16="http://schemas.microsoft.com/office/drawing/2014/main" id="{039A3E1C-75B8-4293-B7CE-6E20CD194137}"/>
              </a:ext>
            </a:extLst>
          </p:cNvPr>
          <p:cNvSpPr txBox="1"/>
          <p:nvPr/>
        </p:nvSpPr>
        <p:spPr>
          <a:xfrm>
            <a:off x="692058" y="5234609"/>
            <a:ext cx="7179733" cy="646331"/>
          </a:xfrm>
          <a:prstGeom prst="rect">
            <a:avLst/>
          </a:prstGeom>
          <a:solidFill>
            <a:schemeClr val="accent1">
              <a:lumMod val="60000"/>
              <a:lumOff val="40000"/>
            </a:schemeClr>
          </a:solidFill>
        </p:spPr>
        <p:txBody>
          <a:bodyPr wrap="square" rtlCol="0">
            <a:spAutoFit/>
          </a:bodyPr>
          <a:lstStyle/>
          <a:p>
            <a:r>
              <a:rPr lang="en-US" b="1" dirty="0">
                <a:latin typeface="Roboto Slab (Body)"/>
                <a:cs typeface="Times New Roman" panose="02020603050405020304" pitchFamily="18" charset="0"/>
              </a:rPr>
              <a:t>Instantiating a small convnet for Multi-Class Classifications using data augmentation</a:t>
            </a:r>
            <a:endParaRPr lang="en-US" b="1" dirty="0"/>
          </a:p>
        </p:txBody>
      </p:sp>
    </p:spTree>
    <p:extLst>
      <p:ext uri="{BB962C8B-B14F-4D97-AF65-F5344CB8AC3E}">
        <p14:creationId xmlns:p14="http://schemas.microsoft.com/office/powerpoint/2010/main" val="418104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Multi Class Image Classification Approach-3</a:t>
            </a:r>
          </a:p>
        </p:txBody>
      </p:sp>
      <p:cxnSp>
        <p:nvCxnSpPr>
          <p:cNvPr id="4" name="Straight Connector 3">
            <a:extLst>
              <a:ext uri="{FF2B5EF4-FFF2-40B4-BE49-F238E27FC236}">
                <a16:creationId xmlns:a16="http://schemas.microsoft.com/office/drawing/2014/main" id="{255DB9E5-5DC8-4561-B0B0-90EB34652A67}"/>
              </a:ext>
            </a:extLst>
          </p:cNvPr>
          <p:cNvCxnSpPr/>
          <p:nvPr/>
        </p:nvCxnSpPr>
        <p:spPr>
          <a:xfrm flipH="1">
            <a:off x="8375264" y="1047742"/>
            <a:ext cx="119270" cy="5430446"/>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C5EECE-5D0E-49EC-893D-C263FCBE9B73}"/>
              </a:ext>
            </a:extLst>
          </p:cNvPr>
          <p:cNvSpPr txBox="1"/>
          <p:nvPr/>
        </p:nvSpPr>
        <p:spPr>
          <a:xfrm>
            <a:off x="8804377" y="1277104"/>
            <a:ext cx="2618996" cy="4062651"/>
          </a:xfrm>
          <a:prstGeom prst="rect">
            <a:avLst/>
          </a:prstGeom>
          <a:solidFill>
            <a:schemeClr val="accent2">
              <a:lumMod val="60000"/>
              <a:lumOff val="40000"/>
            </a:schemeClr>
          </a:solidFill>
        </p:spPr>
        <p:txBody>
          <a:bodyPr wrap="square">
            <a:spAutoFit/>
          </a:bodyPr>
          <a:lstStyle/>
          <a:p>
            <a:endParaRPr lang="en-US" sz="2400" dirty="0"/>
          </a:p>
          <a:p>
            <a:r>
              <a:rPr lang="en-US" dirty="0">
                <a:latin typeface="Roboto Slab (Body)"/>
                <a:cs typeface="Times New Roman" panose="02020603050405020304" pitchFamily="18" charset="0"/>
              </a:rPr>
              <a:t>Model is trained using THIRD APPROACH: Feature extraction with a pretrained model namely VGG16 convolutional base</a:t>
            </a:r>
          </a:p>
          <a:p>
            <a:endParaRPr lang="en-US" dirty="0">
              <a:latin typeface="Roboto Slab (Body)"/>
              <a:cs typeface="Times New Roman" panose="02020603050405020304" pitchFamily="18" charset="0"/>
            </a:endParaRPr>
          </a:p>
          <a:p>
            <a:r>
              <a:rPr lang="en-US" dirty="0">
                <a:latin typeface="Roboto Slab (Body)"/>
                <a:cs typeface="Times New Roman" panose="02020603050405020304" pitchFamily="18" charset="0"/>
              </a:rPr>
              <a:t>Training sparse categorical accuracy is: </a:t>
            </a:r>
            <a:r>
              <a:rPr lang="en-US" b="0" i="0" dirty="0">
                <a:solidFill>
                  <a:srgbClr val="212121"/>
                </a:solidFill>
                <a:effectLst/>
                <a:latin typeface="Roboto Slab (Body)"/>
                <a:cs typeface="Times New Roman" panose="02020603050405020304" pitchFamily="18" charset="0"/>
              </a:rPr>
              <a:t>0.6723 </a:t>
            </a:r>
            <a:r>
              <a:rPr lang="en-US" dirty="0">
                <a:latin typeface="Roboto Slab (Body)"/>
                <a:cs typeface="Times New Roman" panose="02020603050405020304" pitchFamily="18" charset="0"/>
              </a:rPr>
              <a:t>and </a:t>
            </a:r>
            <a:r>
              <a:rPr lang="it-IT" b="0" i="0" dirty="0">
                <a:solidFill>
                  <a:srgbClr val="212121"/>
                </a:solidFill>
                <a:effectLst/>
                <a:latin typeface="Roboto Slab (Body)"/>
                <a:cs typeface="Times New Roman" panose="02020603050405020304" pitchFamily="18" charset="0"/>
              </a:rPr>
              <a:t>val</a:t>
            </a:r>
            <a:r>
              <a:rPr lang="it-IT" dirty="0">
                <a:solidFill>
                  <a:srgbClr val="212121"/>
                </a:solidFill>
                <a:latin typeface="Roboto Slab (Body)"/>
                <a:cs typeface="Times New Roman" panose="02020603050405020304" pitchFamily="18" charset="0"/>
              </a:rPr>
              <a:t>idation </a:t>
            </a:r>
            <a:r>
              <a:rPr lang="it-IT" b="0" i="0" dirty="0">
                <a:solidFill>
                  <a:srgbClr val="212121"/>
                </a:solidFill>
                <a:effectLst/>
                <a:latin typeface="Roboto Slab (Body)"/>
                <a:cs typeface="Times New Roman" panose="02020603050405020304" pitchFamily="18" charset="0"/>
              </a:rPr>
              <a:t>sparse categorical_accuracy: 0.5580</a:t>
            </a:r>
            <a:endParaRPr lang="en-US"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039A3E1C-75B8-4293-B7CE-6E20CD194137}"/>
              </a:ext>
            </a:extLst>
          </p:cNvPr>
          <p:cNvSpPr txBox="1"/>
          <p:nvPr/>
        </p:nvSpPr>
        <p:spPr>
          <a:xfrm>
            <a:off x="692058" y="5234609"/>
            <a:ext cx="7179733" cy="646331"/>
          </a:xfrm>
          <a:prstGeom prst="rect">
            <a:avLst/>
          </a:prstGeom>
          <a:solidFill>
            <a:schemeClr val="accent1">
              <a:lumMod val="60000"/>
              <a:lumOff val="40000"/>
            </a:schemeClr>
          </a:solidFill>
        </p:spPr>
        <p:txBody>
          <a:bodyPr wrap="square" rtlCol="0">
            <a:spAutoFit/>
          </a:bodyPr>
          <a:lstStyle/>
          <a:p>
            <a:r>
              <a:rPr lang="en-US" b="1" dirty="0">
                <a:latin typeface="Roboto Slab (Body)"/>
                <a:cs typeface="Times New Roman" panose="02020603050405020304" pitchFamily="18" charset="0"/>
              </a:rPr>
              <a:t>Feature extraction with a pretrained model namely VGG16 convolutional base</a:t>
            </a:r>
            <a:endParaRPr lang="en-US" b="1" dirty="0"/>
          </a:p>
        </p:txBody>
      </p:sp>
      <p:pic>
        <p:nvPicPr>
          <p:cNvPr id="7" name="Picture 6">
            <a:extLst>
              <a:ext uri="{FF2B5EF4-FFF2-40B4-BE49-F238E27FC236}">
                <a16:creationId xmlns:a16="http://schemas.microsoft.com/office/drawing/2014/main" id="{02C49B05-B302-4F50-A2AD-293746C89814}"/>
              </a:ext>
            </a:extLst>
          </p:cNvPr>
          <p:cNvPicPr>
            <a:picLocks noChangeAspect="1"/>
          </p:cNvPicPr>
          <p:nvPr/>
        </p:nvPicPr>
        <p:blipFill>
          <a:blip r:embed="rId2">
            <a:alphaModFix/>
            <a:extLst>
              <a:ext uri="{BEBA8EAE-BF5A-486C-A8C5-ECC9F3942E4B}">
                <a14:imgProps xmlns:a14="http://schemas.microsoft.com/office/drawing/2010/main">
                  <a14:imgLayer r:embed="rId3">
                    <a14:imgEffect>
                      <a14:sharpenSoften amount="25000"/>
                    </a14:imgEffect>
                    <a14:imgEffect>
                      <a14:colorTemperature colorTemp="8800"/>
                    </a14:imgEffect>
                  </a14:imgLayer>
                </a14:imgProps>
              </a:ext>
            </a:extLst>
          </a:blip>
          <a:stretch>
            <a:fillRect/>
          </a:stretch>
        </p:blipFill>
        <p:spPr>
          <a:xfrm>
            <a:off x="652411" y="1572729"/>
            <a:ext cx="7219379" cy="3357080"/>
          </a:xfrm>
          <a:prstGeom prst="rect">
            <a:avLst/>
          </a:prstGeom>
          <a:ln w="228600" cap="sq" cmpd="thickThin">
            <a:solidFill>
              <a:srgbClr val="FFFF00"/>
            </a:solidFill>
            <a:prstDash val="solid"/>
            <a:miter lim="800000"/>
          </a:ln>
          <a:effectLst>
            <a:innerShdw blurRad="76200">
              <a:srgbClr val="000000"/>
            </a:innerShdw>
          </a:effectLst>
        </p:spPr>
      </p:pic>
    </p:spTree>
    <p:extLst>
      <p:ext uri="{BB962C8B-B14F-4D97-AF65-F5344CB8AC3E}">
        <p14:creationId xmlns:p14="http://schemas.microsoft.com/office/powerpoint/2010/main" val="75305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Multi Class Image Classification Approach-4</a:t>
            </a:r>
          </a:p>
        </p:txBody>
      </p:sp>
      <p:cxnSp>
        <p:nvCxnSpPr>
          <p:cNvPr id="4" name="Straight Connector 3">
            <a:extLst>
              <a:ext uri="{FF2B5EF4-FFF2-40B4-BE49-F238E27FC236}">
                <a16:creationId xmlns:a16="http://schemas.microsoft.com/office/drawing/2014/main" id="{255DB9E5-5DC8-4561-B0B0-90EB34652A67}"/>
              </a:ext>
            </a:extLst>
          </p:cNvPr>
          <p:cNvCxnSpPr/>
          <p:nvPr/>
        </p:nvCxnSpPr>
        <p:spPr>
          <a:xfrm flipH="1">
            <a:off x="8579900" y="1047742"/>
            <a:ext cx="119270" cy="5430446"/>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C5EECE-5D0E-49EC-893D-C263FCBE9B73}"/>
              </a:ext>
            </a:extLst>
          </p:cNvPr>
          <p:cNvSpPr txBox="1"/>
          <p:nvPr/>
        </p:nvSpPr>
        <p:spPr>
          <a:xfrm>
            <a:off x="8804377" y="1277104"/>
            <a:ext cx="2618996" cy="4893647"/>
          </a:xfrm>
          <a:prstGeom prst="rect">
            <a:avLst/>
          </a:prstGeom>
          <a:solidFill>
            <a:schemeClr val="accent2">
              <a:lumMod val="60000"/>
              <a:lumOff val="40000"/>
            </a:schemeClr>
          </a:solidFill>
        </p:spPr>
        <p:txBody>
          <a:bodyPr wrap="square">
            <a:spAutoFit/>
          </a:bodyPr>
          <a:lstStyle/>
          <a:p>
            <a:endParaRPr lang="en-US" sz="2400" dirty="0"/>
          </a:p>
          <a:p>
            <a:r>
              <a:rPr lang="en-US" dirty="0">
                <a:latin typeface="Roboto Slab (Body)"/>
                <a:cs typeface="Times New Roman" panose="02020603050405020304" pitchFamily="18" charset="0"/>
              </a:rPr>
              <a:t>Model is trained using FOURTH APPROACH: Feature extraction with a pretrained model namely VGG16 convolutional base together with </a:t>
            </a:r>
            <a:r>
              <a:rPr lang="en-US" i="0" dirty="0">
                <a:solidFill>
                  <a:srgbClr val="212121"/>
                </a:solidFill>
                <a:effectLst/>
                <a:latin typeface="Roboto" panose="02000000000000000000" pitchFamily="2" charset="0"/>
              </a:rPr>
              <a:t>data augmentation.</a:t>
            </a:r>
          </a:p>
          <a:p>
            <a:endParaRPr lang="en-US" dirty="0">
              <a:latin typeface="Roboto Slab (Body)"/>
              <a:cs typeface="Times New Roman" panose="02020603050405020304" pitchFamily="18" charset="0"/>
            </a:endParaRPr>
          </a:p>
          <a:p>
            <a:endParaRPr lang="en-US" dirty="0">
              <a:latin typeface="Roboto Slab (Body)"/>
              <a:cs typeface="Times New Roman" panose="02020603050405020304" pitchFamily="18" charset="0"/>
            </a:endParaRPr>
          </a:p>
          <a:p>
            <a:r>
              <a:rPr lang="en-US" dirty="0">
                <a:latin typeface="Roboto Slab (Body)"/>
                <a:cs typeface="Times New Roman" panose="02020603050405020304" pitchFamily="18" charset="0"/>
              </a:rPr>
              <a:t>Training sparse categorical accuracy is: </a:t>
            </a:r>
            <a:r>
              <a:rPr lang="en-US" b="0" i="0" dirty="0">
                <a:solidFill>
                  <a:srgbClr val="212121"/>
                </a:solidFill>
                <a:effectLst/>
                <a:latin typeface="Roboto Slab (Body)"/>
                <a:cs typeface="Times New Roman" panose="02020603050405020304" pitchFamily="18" charset="0"/>
              </a:rPr>
              <a:t>0.3174 </a:t>
            </a:r>
            <a:r>
              <a:rPr lang="en-US" dirty="0">
                <a:latin typeface="Roboto Slab (Body)"/>
                <a:cs typeface="Times New Roman" panose="02020603050405020304" pitchFamily="18" charset="0"/>
              </a:rPr>
              <a:t>and </a:t>
            </a:r>
            <a:r>
              <a:rPr lang="it-IT" b="0" i="0" dirty="0">
                <a:solidFill>
                  <a:srgbClr val="212121"/>
                </a:solidFill>
                <a:effectLst/>
                <a:latin typeface="Roboto Slab (Body)"/>
                <a:cs typeface="Times New Roman" panose="02020603050405020304" pitchFamily="18" charset="0"/>
              </a:rPr>
              <a:t>val</a:t>
            </a:r>
            <a:r>
              <a:rPr lang="it-IT" dirty="0">
                <a:solidFill>
                  <a:srgbClr val="212121"/>
                </a:solidFill>
                <a:latin typeface="Roboto Slab (Body)"/>
                <a:cs typeface="Times New Roman" panose="02020603050405020304" pitchFamily="18" charset="0"/>
              </a:rPr>
              <a:t>idation </a:t>
            </a:r>
            <a:r>
              <a:rPr lang="it-IT" b="0" i="0" dirty="0">
                <a:solidFill>
                  <a:srgbClr val="212121"/>
                </a:solidFill>
                <a:effectLst/>
                <a:latin typeface="Roboto Slab (Body)"/>
                <a:cs typeface="Times New Roman" panose="02020603050405020304" pitchFamily="18" charset="0"/>
              </a:rPr>
              <a:t>sparse categorical_accuracy: 0.3170.</a:t>
            </a:r>
            <a:endParaRPr lang="en-US"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039A3E1C-75B8-4293-B7CE-6E20CD194137}"/>
              </a:ext>
            </a:extLst>
          </p:cNvPr>
          <p:cNvSpPr txBox="1"/>
          <p:nvPr/>
        </p:nvSpPr>
        <p:spPr>
          <a:xfrm>
            <a:off x="451477" y="5380061"/>
            <a:ext cx="8023216" cy="923330"/>
          </a:xfrm>
          <a:prstGeom prst="rect">
            <a:avLst/>
          </a:prstGeom>
          <a:solidFill>
            <a:schemeClr val="accent1">
              <a:lumMod val="60000"/>
              <a:lumOff val="40000"/>
            </a:schemeClr>
          </a:solidFill>
        </p:spPr>
        <p:txBody>
          <a:bodyPr wrap="square" rtlCol="0">
            <a:spAutoFit/>
          </a:bodyPr>
          <a:lstStyle/>
          <a:p>
            <a:r>
              <a:rPr lang="en-US" b="1" dirty="0">
                <a:latin typeface="Roboto Slab (Body)"/>
                <a:cs typeface="Times New Roman" panose="02020603050405020304" pitchFamily="18" charset="0"/>
              </a:rPr>
              <a:t>Feature extraction with a pretrained model namely VGG16 convolutional base together with </a:t>
            </a:r>
            <a:r>
              <a:rPr lang="en-US" b="1" i="0" dirty="0">
                <a:solidFill>
                  <a:srgbClr val="212121"/>
                </a:solidFill>
                <a:effectLst/>
                <a:latin typeface="Roboto" panose="02000000000000000000" pitchFamily="2" charset="0"/>
              </a:rPr>
              <a:t>data augmentation.</a:t>
            </a:r>
          </a:p>
          <a:p>
            <a:endParaRPr lang="en-US" b="1" dirty="0"/>
          </a:p>
        </p:txBody>
      </p:sp>
      <p:pic>
        <p:nvPicPr>
          <p:cNvPr id="7" name="Picture 6">
            <a:extLst>
              <a:ext uri="{FF2B5EF4-FFF2-40B4-BE49-F238E27FC236}">
                <a16:creationId xmlns:a16="http://schemas.microsoft.com/office/drawing/2014/main" id="{3E8AFE94-A2DB-474C-AF06-D22B83DA231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451477" y="1394102"/>
            <a:ext cx="7854288" cy="3641724"/>
          </a:xfrm>
          <a:prstGeom prst="rect">
            <a:avLst/>
          </a:prstGeom>
          <a:ln w="228600" cap="sq" cmpd="thickThin">
            <a:solidFill>
              <a:srgbClr val="FFFF00"/>
            </a:solidFill>
            <a:prstDash val="solid"/>
            <a:miter lim="800000"/>
          </a:ln>
          <a:effectLst>
            <a:innerShdw blurRad="76200">
              <a:srgbClr val="000000"/>
            </a:innerShdw>
          </a:effectLst>
        </p:spPr>
      </p:pic>
    </p:spTree>
    <p:extLst>
      <p:ext uri="{BB962C8B-B14F-4D97-AF65-F5344CB8AC3E}">
        <p14:creationId xmlns:p14="http://schemas.microsoft.com/office/powerpoint/2010/main" val="30624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Multi Class Image Classification Approach-5</a:t>
            </a:r>
          </a:p>
        </p:txBody>
      </p:sp>
      <p:cxnSp>
        <p:nvCxnSpPr>
          <p:cNvPr id="4" name="Straight Connector 3">
            <a:extLst>
              <a:ext uri="{FF2B5EF4-FFF2-40B4-BE49-F238E27FC236}">
                <a16:creationId xmlns:a16="http://schemas.microsoft.com/office/drawing/2014/main" id="{255DB9E5-5DC8-4561-B0B0-90EB34652A67}"/>
              </a:ext>
            </a:extLst>
          </p:cNvPr>
          <p:cNvCxnSpPr/>
          <p:nvPr/>
        </p:nvCxnSpPr>
        <p:spPr>
          <a:xfrm flipH="1">
            <a:off x="8553949" y="1047742"/>
            <a:ext cx="119270" cy="5430446"/>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C5EECE-5D0E-49EC-893D-C263FCBE9B73}"/>
              </a:ext>
            </a:extLst>
          </p:cNvPr>
          <p:cNvSpPr txBox="1"/>
          <p:nvPr/>
        </p:nvSpPr>
        <p:spPr>
          <a:xfrm>
            <a:off x="8804377" y="1277104"/>
            <a:ext cx="2618996" cy="4062651"/>
          </a:xfrm>
          <a:prstGeom prst="rect">
            <a:avLst/>
          </a:prstGeom>
          <a:solidFill>
            <a:schemeClr val="accent2">
              <a:lumMod val="60000"/>
              <a:lumOff val="40000"/>
            </a:schemeClr>
          </a:solidFill>
        </p:spPr>
        <p:txBody>
          <a:bodyPr wrap="square">
            <a:spAutoFit/>
          </a:bodyPr>
          <a:lstStyle/>
          <a:p>
            <a:endParaRPr lang="en-US" sz="2400" dirty="0"/>
          </a:p>
          <a:p>
            <a:pPr algn="l"/>
            <a:r>
              <a:rPr lang="en-US" dirty="0">
                <a:latin typeface="Roboto Slab (Body)"/>
                <a:cs typeface="Times New Roman" panose="02020603050405020304" pitchFamily="18" charset="0"/>
              </a:rPr>
              <a:t>Model is trained using FIFTH APPROACH: </a:t>
            </a:r>
            <a:r>
              <a:rPr lang="en-US" i="0" dirty="0">
                <a:solidFill>
                  <a:srgbClr val="212121"/>
                </a:solidFill>
                <a:effectLst/>
                <a:latin typeface="Roboto" panose="02000000000000000000" pitchFamily="2" charset="0"/>
              </a:rPr>
              <a:t>Fine-tuning a pretrained model </a:t>
            </a:r>
            <a:r>
              <a:rPr lang="en-US" dirty="0">
                <a:latin typeface="Roboto Slab (Body)"/>
                <a:cs typeface="Times New Roman" panose="02020603050405020304" pitchFamily="18" charset="0"/>
              </a:rPr>
              <a:t>namely VGG16 convolutional base.</a:t>
            </a:r>
            <a:endParaRPr lang="en-US" i="0" dirty="0">
              <a:solidFill>
                <a:srgbClr val="212121"/>
              </a:solidFill>
              <a:effectLst/>
              <a:latin typeface="Roboto" panose="02000000000000000000" pitchFamily="2" charset="0"/>
            </a:endParaRPr>
          </a:p>
          <a:p>
            <a:endParaRPr lang="en-US" dirty="0">
              <a:latin typeface="Roboto Slab (Body)"/>
              <a:cs typeface="Times New Roman" panose="02020603050405020304" pitchFamily="18" charset="0"/>
            </a:endParaRPr>
          </a:p>
          <a:p>
            <a:endParaRPr lang="en-US" dirty="0">
              <a:latin typeface="Roboto Slab (Body)"/>
              <a:cs typeface="Times New Roman" panose="02020603050405020304" pitchFamily="18" charset="0"/>
            </a:endParaRPr>
          </a:p>
          <a:p>
            <a:r>
              <a:rPr lang="en-US" dirty="0">
                <a:latin typeface="Roboto Slab (Body)"/>
                <a:cs typeface="Times New Roman" panose="02020603050405020304" pitchFamily="18" charset="0"/>
              </a:rPr>
              <a:t>Training sparse categorical accuracy is: </a:t>
            </a:r>
            <a:r>
              <a:rPr lang="en-US" i="0" dirty="0">
                <a:solidFill>
                  <a:srgbClr val="212121"/>
                </a:solidFill>
                <a:effectLst/>
                <a:latin typeface="Roboto Slab (Body)"/>
                <a:cs typeface="Times New Roman" panose="02020603050405020304" pitchFamily="18" charset="0"/>
              </a:rPr>
              <a:t>0.4606 </a:t>
            </a:r>
            <a:r>
              <a:rPr lang="en-US" dirty="0">
                <a:latin typeface="Roboto Slab (Body)"/>
                <a:cs typeface="Times New Roman" panose="02020603050405020304" pitchFamily="18" charset="0"/>
              </a:rPr>
              <a:t>and </a:t>
            </a:r>
            <a:r>
              <a:rPr lang="it-IT" i="0" dirty="0">
                <a:solidFill>
                  <a:srgbClr val="212121"/>
                </a:solidFill>
                <a:effectLst/>
                <a:latin typeface="Roboto Slab (Body)"/>
                <a:cs typeface="Times New Roman" panose="02020603050405020304" pitchFamily="18" charset="0"/>
              </a:rPr>
              <a:t>val</a:t>
            </a:r>
            <a:r>
              <a:rPr lang="it-IT" dirty="0">
                <a:solidFill>
                  <a:srgbClr val="212121"/>
                </a:solidFill>
                <a:latin typeface="Roboto Slab (Body)"/>
                <a:cs typeface="Times New Roman" panose="02020603050405020304" pitchFamily="18" charset="0"/>
              </a:rPr>
              <a:t>idation </a:t>
            </a:r>
            <a:r>
              <a:rPr lang="it-IT" i="0" dirty="0">
                <a:solidFill>
                  <a:srgbClr val="212121"/>
                </a:solidFill>
                <a:effectLst/>
                <a:latin typeface="Roboto Slab (Body)"/>
                <a:cs typeface="Times New Roman" panose="02020603050405020304" pitchFamily="18" charset="0"/>
              </a:rPr>
              <a:t>sparse categorical_accuracy: 0.5402.</a:t>
            </a:r>
            <a:endParaRPr lang="en-US"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039A3E1C-75B8-4293-B7CE-6E20CD194137}"/>
              </a:ext>
            </a:extLst>
          </p:cNvPr>
          <p:cNvSpPr txBox="1"/>
          <p:nvPr/>
        </p:nvSpPr>
        <p:spPr>
          <a:xfrm>
            <a:off x="859184" y="5234609"/>
            <a:ext cx="7206238" cy="646331"/>
          </a:xfrm>
          <a:prstGeom prst="rect">
            <a:avLst/>
          </a:prstGeom>
          <a:solidFill>
            <a:schemeClr val="accent1">
              <a:lumMod val="60000"/>
              <a:lumOff val="40000"/>
            </a:schemeClr>
          </a:solidFill>
        </p:spPr>
        <p:txBody>
          <a:bodyPr wrap="square" rtlCol="0">
            <a:spAutoFit/>
          </a:bodyPr>
          <a:lstStyle/>
          <a:p>
            <a:pPr algn="l"/>
            <a:r>
              <a:rPr lang="en-US" b="1" i="0" dirty="0">
                <a:solidFill>
                  <a:srgbClr val="212121"/>
                </a:solidFill>
                <a:effectLst/>
                <a:latin typeface="Roboto" panose="02000000000000000000" pitchFamily="2" charset="0"/>
              </a:rPr>
              <a:t>Fine-tuning a pretrained model </a:t>
            </a:r>
            <a:r>
              <a:rPr lang="en-US" b="1" dirty="0">
                <a:latin typeface="Roboto Slab (Body)"/>
                <a:cs typeface="Times New Roman" panose="02020603050405020304" pitchFamily="18" charset="0"/>
              </a:rPr>
              <a:t>namely VGG16 convolutional base </a:t>
            </a:r>
            <a:endParaRPr lang="en-US" b="1" i="0" dirty="0">
              <a:solidFill>
                <a:srgbClr val="212121"/>
              </a:solidFill>
              <a:effectLst/>
              <a:latin typeface="Roboto" panose="02000000000000000000" pitchFamily="2" charset="0"/>
            </a:endParaRPr>
          </a:p>
          <a:p>
            <a:endParaRPr lang="en-US" b="1" dirty="0"/>
          </a:p>
        </p:txBody>
      </p:sp>
      <p:pic>
        <p:nvPicPr>
          <p:cNvPr id="7" name="Picture 6">
            <a:extLst>
              <a:ext uri="{FF2B5EF4-FFF2-40B4-BE49-F238E27FC236}">
                <a16:creationId xmlns:a16="http://schemas.microsoft.com/office/drawing/2014/main" id="{CD14F6CA-97A7-40DD-BDCF-647B1DB2E84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463826" y="1467106"/>
            <a:ext cx="7845859" cy="3350263"/>
          </a:xfrm>
          <a:prstGeom prst="rect">
            <a:avLst/>
          </a:prstGeom>
          <a:ln w="228600" cap="sq" cmpd="thickThin">
            <a:solidFill>
              <a:srgbClr val="FFFF00"/>
            </a:solidFill>
            <a:prstDash val="solid"/>
            <a:miter lim="800000"/>
          </a:ln>
          <a:effectLst>
            <a:innerShdw blurRad="76200">
              <a:srgbClr val="000000"/>
            </a:innerShdw>
          </a:effectLst>
        </p:spPr>
      </p:pic>
    </p:spTree>
    <p:extLst>
      <p:ext uri="{BB962C8B-B14F-4D97-AF65-F5344CB8AC3E}">
        <p14:creationId xmlns:p14="http://schemas.microsoft.com/office/powerpoint/2010/main" val="58418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Multi Class Image Classification Approach-6</a:t>
            </a:r>
          </a:p>
        </p:txBody>
      </p:sp>
      <p:cxnSp>
        <p:nvCxnSpPr>
          <p:cNvPr id="4" name="Straight Connector 3">
            <a:extLst>
              <a:ext uri="{FF2B5EF4-FFF2-40B4-BE49-F238E27FC236}">
                <a16:creationId xmlns:a16="http://schemas.microsoft.com/office/drawing/2014/main" id="{255DB9E5-5DC8-4561-B0B0-90EB34652A67}"/>
              </a:ext>
            </a:extLst>
          </p:cNvPr>
          <p:cNvCxnSpPr>
            <a:cxnSpLocks/>
          </p:cNvCxnSpPr>
          <p:nvPr/>
        </p:nvCxnSpPr>
        <p:spPr>
          <a:xfrm>
            <a:off x="9070559" y="1078819"/>
            <a:ext cx="0" cy="5399369"/>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C5EECE-5D0E-49EC-893D-C263FCBE9B73}"/>
              </a:ext>
            </a:extLst>
          </p:cNvPr>
          <p:cNvSpPr txBox="1"/>
          <p:nvPr/>
        </p:nvSpPr>
        <p:spPr>
          <a:xfrm>
            <a:off x="9255208" y="1277104"/>
            <a:ext cx="2618996" cy="4524315"/>
          </a:xfrm>
          <a:prstGeom prst="rect">
            <a:avLst/>
          </a:prstGeom>
          <a:solidFill>
            <a:schemeClr val="accent2">
              <a:lumMod val="60000"/>
              <a:lumOff val="40000"/>
            </a:schemeClr>
          </a:solidFill>
        </p:spPr>
        <p:txBody>
          <a:bodyPr wrap="square">
            <a:spAutoFit/>
          </a:bodyPr>
          <a:lstStyle/>
          <a:p>
            <a:endParaRPr lang="en-US" dirty="0"/>
          </a:p>
          <a:p>
            <a:pPr algn="l"/>
            <a:r>
              <a:rPr lang="en-US" dirty="0">
                <a:latin typeface="Roboto Slab (Body)"/>
                <a:cs typeface="Times New Roman" panose="02020603050405020304" pitchFamily="18" charset="0"/>
              </a:rPr>
              <a:t>Model is trained using SIXTH APPROACH: </a:t>
            </a:r>
            <a:r>
              <a:rPr lang="en-US" i="0" dirty="0">
                <a:solidFill>
                  <a:srgbClr val="212121"/>
                </a:solidFill>
                <a:effectLst/>
                <a:latin typeface="Roboto" panose="02000000000000000000" pitchFamily="2" charset="0"/>
              </a:rPr>
              <a:t>Applying ResNet50 for Multi-Class Classifications as 'cloudy', 'rain', 'shine', 'sunrise’.</a:t>
            </a:r>
          </a:p>
          <a:p>
            <a:endParaRPr lang="en-US" dirty="0">
              <a:latin typeface="Roboto Slab (Body)"/>
              <a:cs typeface="Times New Roman" panose="02020603050405020304" pitchFamily="18" charset="0"/>
            </a:endParaRPr>
          </a:p>
          <a:p>
            <a:endParaRPr lang="en-US" dirty="0">
              <a:latin typeface="Roboto Slab (Body)"/>
              <a:cs typeface="Times New Roman" panose="02020603050405020304" pitchFamily="18" charset="0"/>
            </a:endParaRPr>
          </a:p>
          <a:p>
            <a:r>
              <a:rPr lang="en-US" dirty="0">
                <a:latin typeface="Roboto Slab (Body)"/>
                <a:cs typeface="Times New Roman" panose="02020603050405020304" pitchFamily="18" charset="0"/>
              </a:rPr>
              <a:t>Training sparse categorical accuracy is: </a:t>
            </a:r>
            <a:r>
              <a:rPr lang="en-US" i="0" dirty="0">
                <a:solidFill>
                  <a:srgbClr val="212121"/>
                </a:solidFill>
                <a:effectLst/>
                <a:latin typeface="Roboto Slab (Body)"/>
                <a:cs typeface="Times New Roman" panose="02020603050405020304" pitchFamily="18" charset="0"/>
              </a:rPr>
              <a:t>0.8235 </a:t>
            </a:r>
            <a:r>
              <a:rPr lang="en-US" dirty="0">
                <a:latin typeface="Roboto Slab (Body)"/>
                <a:cs typeface="Times New Roman" panose="02020603050405020304" pitchFamily="18" charset="0"/>
              </a:rPr>
              <a:t>and </a:t>
            </a:r>
            <a:r>
              <a:rPr lang="it-IT" i="0" dirty="0">
                <a:solidFill>
                  <a:srgbClr val="212121"/>
                </a:solidFill>
                <a:effectLst/>
                <a:latin typeface="Roboto Slab (Body)"/>
                <a:cs typeface="Times New Roman" panose="02020603050405020304" pitchFamily="18" charset="0"/>
              </a:rPr>
              <a:t>val</a:t>
            </a:r>
            <a:r>
              <a:rPr lang="it-IT" dirty="0">
                <a:solidFill>
                  <a:srgbClr val="212121"/>
                </a:solidFill>
                <a:latin typeface="Roboto Slab (Body)"/>
                <a:cs typeface="Times New Roman" panose="02020603050405020304" pitchFamily="18" charset="0"/>
              </a:rPr>
              <a:t>idation </a:t>
            </a:r>
            <a:r>
              <a:rPr lang="it-IT" i="0" dirty="0">
                <a:solidFill>
                  <a:srgbClr val="212121"/>
                </a:solidFill>
                <a:effectLst/>
                <a:latin typeface="Roboto Slab (Body)"/>
                <a:cs typeface="Times New Roman" panose="02020603050405020304" pitchFamily="18" charset="0"/>
              </a:rPr>
              <a:t>sparse categorical_accuracy: </a:t>
            </a:r>
            <a:r>
              <a:rPr lang="en-US" sz="1800" b="0" i="0" kern="1200" dirty="0">
                <a:solidFill>
                  <a:schemeClr val="dk1"/>
                </a:solidFill>
                <a:effectLst/>
                <a:latin typeface="+mn-lt"/>
                <a:ea typeface="+mn-ea"/>
                <a:cs typeface="+mn-cs"/>
              </a:rPr>
              <a:t>0.6964</a:t>
            </a:r>
            <a:r>
              <a:rPr lang="it-IT" i="0" dirty="0">
                <a:solidFill>
                  <a:srgbClr val="212121"/>
                </a:solidFill>
                <a:effectLst/>
                <a:latin typeface="Roboto Slab (Body)"/>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039A3E1C-75B8-4293-B7CE-6E20CD194137}"/>
              </a:ext>
            </a:extLst>
          </p:cNvPr>
          <p:cNvSpPr txBox="1"/>
          <p:nvPr/>
        </p:nvSpPr>
        <p:spPr>
          <a:xfrm>
            <a:off x="450317" y="5381323"/>
            <a:ext cx="8435591" cy="646331"/>
          </a:xfrm>
          <a:prstGeom prst="rect">
            <a:avLst/>
          </a:prstGeom>
          <a:solidFill>
            <a:schemeClr val="accent1">
              <a:lumMod val="60000"/>
              <a:lumOff val="40000"/>
            </a:schemeClr>
          </a:solidFill>
        </p:spPr>
        <p:txBody>
          <a:bodyPr wrap="square" rtlCol="0">
            <a:spAutoFit/>
          </a:bodyPr>
          <a:lstStyle/>
          <a:p>
            <a:pPr algn="l"/>
            <a:r>
              <a:rPr lang="en-US" b="1" i="0" dirty="0">
                <a:solidFill>
                  <a:srgbClr val="212121"/>
                </a:solidFill>
                <a:effectLst/>
                <a:latin typeface="Roboto" panose="02000000000000000000" pitchFamily="2" charset="0"/>
              </a:rPr>
              <a:t>Applying ResNet50 for Multi-Class Classifications as 'cloudy', 'rain', 'shine', 'sunrise’.</a:t>
            </a:r>
          </a:p>
        </p:txBody>
      </p:sp>
      <p:pic>
        <p:nvPicPr>
          <p:cNvPr id="7" name="Picture 6">
            <a:extLst>
              <a:ext uri="{FF2B5EF4-FFF2-40B4-BE49-F238E27FC236}">
                <a16:creationId xmlns:a16="http://schemas.microsoft.com/office/drawing/2014/main" id="{D650C037-F2C9-4A89-9F9D-E3227459403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450318" y="1548018"/>
            <a:ext cx="8277225" cy="3458679"/>
          </a:xfrm>
          <a:prstGeom prst="rect">
            <a:avLst/>
          </a:prstGeom>
          <a:ln w="228600" cap="sq" cmpd="thickThin">
            <a:solidFill>
              <a:srgbClr val="FFFF00"/>
            </a:solidFill>
            <a:prstDash val="solid"/>
            <a:miter lim="800000"/>
          </a:ln>
          <a:effectLst>
            <a:innerShdw blurRad="76200">
              <a:srgbClr val="000000"/>
            </a:innerShdw>
          </a:effectLst>
        </p:spPr>
      </p:pic>
    </p:spTree>
    <p:extLst>
      <p:ext uri="{BB962C8B-B14F-4D97-AF65-F5344CB8AC3E}">
        <p14:creationId xmlns:p14="http://schemas.microsoft.com/office/powerpoint/2010/main" val="324366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Accuracy Comparisons</a:t>
            </a: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8">
            <a:extLst>
              <a:ext uri="{FF2B5EF4-FFF2-40B4-BE49-F238E27FC236}">
                <a16:creationId xmlns:a16="http://schemas.microsoft.com/office/drawing/2014/main" id="{1999ED2E-E84D-40BE-BBDF-13BCFF443411}"/>
              </a:ext>
            </a:extLst>
          </p:cNvPr>
          <p:cNvGraphicFramePr>
            <a:graphicFrameLocks noGrp="1"/>
          </p:cNvGraphicFramePr>
          <p:nvPr>
            <p:extLst>
              <p:ext uri="{D42A27DB-BD31-4B8C-83A1-F6EECF244321}">
                <p14:modId xmlns:p14="http://schemas.microsoft.com/office/powerpoint/2010/main" val="2726209611"/>
              </p:ext>
            </p:extLst>
          </p:nvPr>
        </p:nvGraphicFramePr>
        <p:xfrm>
          <a:off x="627268" y="1261404"/>
          <a:ext cx="10756350" cy="5090281"/>
        </p:xfrm>
        <a:graphic>
          <a:graphicData uri="http://schemas.openxmlformats.org/drawingml/2006/table">
            <a:tbl>
              <a:tblPr firstRow="1" bandRow="1">
                <a:tableStyleId>{5C22544A-7EE6-4342-B048-85BDC9FD1C3A}</a:tableStyleId>
              </a:tblPr>
              <a:tblGrid>
                <a:gridCol w="3585450">
                  <a:extLst>
                    <a:ext uri="{9D8B030D-6E8A-4147-A177-3AD203B41FA5}">
                      <a16:colId xmlns:a16="http://schemas.microsoft.com/office/drawing/2014/main" val="329471092"/>
                    </a:ext>
                  </a:extLst>
                </a:gridCol>
                <a:gridCol w="3585450">
                  <a:extLst>
                    <a:ext uri="{9D8B030D-6E8A-4147-A177-3AD203B41FA5}">
                      <a16:colId xmlns:a16="http://schemas.microsoft.com/office/drawing/2014/main" val="1344383059"/>
                    </a:ext>
                  </a:extLst>
                </a:gridCol>
                <a:gridCol w="3585450">
                  <a:extLst>
                    <a:ext uri="{9D8B030D-6E8A-4147-A177-3AD203B41FA5}">
                      <a16:colId xmlns:a16="http://schemas.microsoft.com/office/drawing/2014/main" val="1006261421"/>
                    </a:ext>
                  </a:extLst>
                </a:gridCol>
              </a:tblGrid>
              <a:tr h="727183">
                <a:tc>
                  <a:txBody>
                    <a:bodyPr/>
                    <a:lstStyle/>
                    <a:p>
                      <a:r>
                        <a:rPr lang="en-US" dirty="0"/>
                        <a:t>Modelling Approaches</a:t>
                      </a:r>
                    </a:p>
                  </a:txBody>
                  <a:tcPr/>
                </a:tc>
                <a:tc>
                  <a:txBody>
                    <a:bodyPr/>
                    <a:lstStyle/>
                    <a:p>
                      <a:r>
                        <a:rPr lang="en-US" dirty="0"/>
                        <a:t>Training Accuracy</a:t>
                      </a:r>
                    </a:p>
                  </a:txBody>
                  <a:tcPr/>
                </a:tc>
                <a:tc>
                  <a:txBody>
                    <a:bodyPr/>
                    <a:lstStyle/>
                    <a:p>
                      <a:r>
                        <a:rPr lang="en-US" dirty="0"/>
                        <a:t>Validation Accuracy</a:t>
                      </a:r>
                    </a:p>
                  </a:txBody>
                  <a:tcPr/>
                </a:tc>
                <a:extLst>
                  <a:ext uri="{0D108BD9-81ED-4DB2-BD59-A6C34878D82A}">
                    <a16:rowId xmlns:a16="http://schemas.microsoft.com/office/drawing/2014/main" val="3930365855"/>
                  </a:ext>
                </a:extLst>
              </a:tr>
              <a:tr h="727183">
                <a:tc>
                  <a:txBody>
                    <a:bodyPr/>
                    <a:lstStyle/>
                    <a:p>
                      <a:r>
                        <a:rPr lang="en-US" b="1" dirty="0"/>
                        <a:t>Instantiating a small convnet </a:t>
                      </a:r>
                      <a:endParaRPr lang="en-US" dirty="0"/>
                    </a:p>
                  </a:txBody>
                  <a:tcPr/>
                </a:tc>
                <a:tc>
                  <a:txBody>
                    <a:bodyPr/>
                    <a:lstStyle/>
                    <a:p>
                      <a:r>
                        <a:rPr lang="en-US" dirty="0"/>
                        <a:t>0.7347</a:t>
                      </a:r>
                    </a:p>
                  </a:txBody>
                  <a:tcPr/>
                </a:tc>
                <a:tc>
                  <a:txBody>
                    <a:bodyPr/>
                    <a:lstStyle/>
                    <a:p>
                      <a:r>
                        <a:rPr lang="en-US" dirty="0"/>
                        <a:t>0.6830</a:t>
                      </a:r>
                    </a:p>
                  </a:txBody>
                  <a:tcPr/>
                </a:tc>
                <a:extLst>
                  <a:ext uri="{0D108BD9-81ED-4DB2-BD59-A6C34878D82A}">
                    <a16:rowId xmlns:a16="http://schemas.microsoft.com/office/drawing/2014/main" val="1597667474"/>
                  </a:ext>
                </a:extLst>
              </a:tr>
              <a:tr h="727183">
                <a:tc>
                  <a:txBody>
                    <a:bodyPr/>
                    <a:lstStyle/>
                    <a:p>
                      <a:r>
                        <a:rPr lang="en-US" b="1" dirty="0"/>
                        <a:t>small convnet  using data augmentation</a:t>
                      </a:r>
                    </a:p>
                  </a:txBody>
                  <a:tcPr/>
                </a:tc>
                <a:tc>
                  <a:txBody>
                    <a:bodyPr/>
                    <a:lstStyle/>
                    <a:p>
                      <a:r>
                        <a:rPr lang="en-US" dirty="0"/>
                        <a:t>0.8313</a:t>
                      </a:r>
                    </a:p>
                  </a:txBody>
                  <a:tcPr/>
                </a:tc>
                <a:tc>
                  <a:txBody>
                    <a:bodyPr/>
                    <a:lstStyle/>
                    <a:p>
                      <a:r>
                        <a:rPr lang="en-US" dirty="0"/>
                        <a:t>0.7723</a:t>
                      </a:r>
                    </a:p>
                  </a:txBody>
                  <a:tcPr/>
                </a:tc>
                <a:extLst>
                  <a:ext uri="{0D108BD9-81ED-4DB2-BD59-A6C34878D82A}">
                    <a16:rowId xmlns:a16="http://schemas.microsoft.com/office/drawing/2014/main" val="1813007399"/>
                  </a:ext>
                </a:extLst>
              </a:tr>
              <a:tr h="727183">
                <a:tc>
                  <a:txBody>
                    <a:bodyPr/>
                    <a:lstStyle/>
                    <a:p>
                      <a:r>
                        <a:rPr lang="en-US" b="1" dirty="0">
                          <a:latin typeface="Roboto Slab (Body)"/>
                          <a:cs typeface="Times New Roman" panose="02020603050405020304" pitchFamily="18" charset="0"/>
                        </a:rPr>
                        <a:t>Feature extraction with a pretrained model </a:t>
                      </a:r>
                      <a:endParaRPr lang="en-US" dirty="0"/>
                    </a:p>
                  </a:txBody>
                  <a:tcPr/>
                </a:tc>
                <a:tc>
                  <a:txBody>
                    <a:bodyPr/>
                    <a:lstStyle/>
                    <a:p>
                      <a:r>
                        <a:rPr lang="en-US" dirty="0"/>
                        <a:t>0.6723</a:t>
                      </a:r>
                    </a:p>
                  </a:txBody>
                  <a:tcPr/>
                </a:tc>
                <a:tc>
                  <a:txBody>
                    <a:bodyPr/>
                    <a:lstStyle/>
                    <a:p>
                      <a:r>
                        <a:rPr lang="en-US" dirty="0"/>
                        <a:t>0.5580</a:t>
                      </a:r>
                    </a:p>
                  </a:txBody>
                  <a:tcPr/>
                </a:tc>
                <a:extLst>
                  <a:ext uri="{0D108BD9-81ED-4DB2-BD59-A6C34878D82A}">
                    <a16:rowId xmlns:a16="http://schemas.microsoft.com/office/drawing/2014/main" val="863366951"/>
                  </a:ext>
                </a:extLst>
              </a:tr>
              <a:tr h="727183">
                <a:tc>
                  <a:txBody>
                    <a:bodyPr/>
                    <a:lstStyle/>
                    <a:p>
                      <a:r>
                        <a:rPr lang="en-US" b="1" dirty="0"/>
                        <a:t>Feature extraction together with data augmentation</a:t>
                      </a:r>
                    </a:p>
                  </a:txBody>
                  <a:tcPr/>
                </a:tc>
                <a:tc>
                  <a:txBody>
                    <a:bodyPr/>
                    <a:lstStyle/>
                    <a:p>
                      <a:r>
                        <a:rPr lang="en-US" dirty="0"/>
                        <a:t>0.3174</a:t>
                      </a:r>
                    </a:p>
                  </a:txBody>
                  <a:tcPr/>
                </a:tc>
                <a:tc>
                  <a:txBody>
                    <a:bodyPr/>
                    <a:lstStyle/>
                    <a:p>
                      <a:r>
                        <a:rPr lang="en-US" dirty="0"/>
                        <a:t>0.3170</a:t>
                      </a:r>
                    </a:p>
                  </a:txBody>
                  <a:tcPr/>
                </a:tc>
                <a:extLst>
                  <a:ext uri="{0D108BD9-81ED-4DB2-BD59-A6C34878D82A}">
                    <a16:rowId xmlns:a16="http://schemas.microsoft.com/office/drawing/2014/main" val="2429003070"/>
                  </a:ext>
                </a:extLst>
              </a:tr>
              <a:tr h="727183">
                <a:tc>
                  <a:txBody>
                    <a:bodyPr/>
                    <a:lstStyle/>
                    <a:p>
                      <a:r>
                        <a:rPr lang="en-US" b="1" i="0" dirty="0">
                          <a:solidFill>
                            <a:srgbClr val="212121"/>
                          </a:solidFill>
                          <a:effectLst/>
                          <a:latin typeface="Roboto" panose="02000000000000000000" pitchFamily="2" charset="0"/>
                        </a:rPr>
                        <a:t>Fine-tuning a pretrained model </a:t>
                      </a:r>
                      <a:endParaRPr lang="en-US" dirty="0"/>
                    </a:p>
                  </a:txBody>
                  <a:tcPr/>
                </a:tc>
                <a:tc>
                  <a:txBody>
                    <a:bodyPr/>
                    <a:lstStyle/>
                    <a:p>
                      <a:r>
                        <a:rPr lang="en-US" dirty="0"/>
                        <a:t>0.4606</a:t>
                      </a:r>
                    </a:p>
                  </a:txBody>
                  <a:tcPr/>
                </a:tc>
                <a:tc>
                  <a:txBody>
                    <a:bodyPr/>
                    <a:lstStyle/>
                    <a:p>
                      <a:r>
                        <a:rPr lang="en-US" dirty="0"/>
                        <a:t>0.5402</a:t>
                      </a:r>
                    </a:p>
                  </a:txBody>
                  <a:tcPr/>
                </a:tc>
                <a:extLst>
                  <a:ext uri="{0D108BD9-81ED-4DB2-BD59-A6C34878D82A}">
                    <a16:rowId xmlns:a16="http://schemas.microsoft.com/office/drawing/2014/main" val="3486897751"/>
                  </a:ext>
                </a:extLst>
              </a:tr>
              <a:tr h="727183">
                <a:tc>
                  <a:txBody>
                    <a:bodyPr/>
                    <a:lstStyle/>
                    <a:p>
                      <a:r>
                        <a:rPr lang="en-US" b="1" i="0" dirty="0">
                          <a:solidFill>
                            <a:srgbClr val="212121"/>
                          </a:solidFill>
                          <a:effectLst/>
                          <a:latin typeface="Roboto" panose="02000000000000000000" pitchFamily="2" charset="0"/>
                        </a:rPr>
                        <a:t>Applying ResNet50 </a:t>
                      </a:r>
                      <a:endParaRPr lang="en-US" dirty="0"/>
                    </a:p>
                  </a:txBody>
                  <a:tcPr/>
                </a:tc>
                <a:tc>
                  <a:txBody>
                    <a:bodyPr/>
                    <a:lstStyle/>
                    <a:p>
                      <a:r>
                        <a:rPr lang="en-US" sz="1800" b="0" i="0" kern="1200" dirty="0">
                          <a:solidFill>
                            <a:schemeClr val="dk1"/>
                          </a:solidFill>
                          <a:effectLst/>
                          <a:latin typeface="+mn-lt"/>
                          <a:ea typeface="+mn-ea"/>
                          <a:cs typeface="+mn-cs"/>
                        </a:rPr>
                        <a:t>0.8235</a:t>
                      </a:r>
                      <a:endParaRPr lang="en-US" dirty="0"/>
                    </a:p>
                  </a:txBody>
                  <a:tcPr/>
                </a:tc>
                <a:tc>
                  <a:txBody>
                    <a:bodyPr/>
                    <a:lstStyle/>
                    <a:p>
                      <a:r>
                        <a:rPr lang="en-US" sz="1800" b="0" i="0" kern="1200" dirty="0">
                          <a:solidFill>
                            <a:schemeClr val="dk1"/>
                          </a:solidFill>
                          <a:effectLst/>
                          <a:latin typeface="+mn-lt"/>
                          <a:ea typeface="+mn-ea"/>
                          <a:cs typeface="+mn-cs"/>
                        </a:rPr>
                        <a:t>0.6964</a:t>
                      </a:r>
                      <a:endParaRPr lang="en-US" dirty="0"/>
                    </a:p>
                  </a:txBody>
                  <a:tcPr/>
                </a:tc>
                <a:extLst>
                  <a:ext uri="{0D108BD9-81ED-4DB2-BD59-A6C34878D82A}">
                    <a16:rowId xmlns:a16="http://schemas.microsoft.com/office/drawing/2014/main" val="1159029787"/>
                  </a:ext>
                </a:extLst>
              </a:tr>
            </a:tbl>
          </a:graphicData>
        </a:graphic>
      </p:graphicFrame>
    </p:spTree>
    <p:extLst>
      <p:ext uri="{BB962C8B-B14F-4D97-AF65-F5344CB8AC3E}">
        <p14:creationId xmlns:p14="http://schemas.microsoft.com/office/powerpoint/2010/main" val="384084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45E5-7027-4621-A868-E528DA16AA0F}"/>
              </a:ext>
            </a:extLst>
          </p:cNvPr>
          <p:cNvSpPr>
            <a:spLocks noGrp="1"/>
          </p:cNvSpPr>
          <p:nvPr>
            <p:ph type="title"/>
          </p:nvPr>
        </p:nvSpPr>
        <p:spPr/>
        <p:txBody>
          <a:bodyPr>
            <a:normAutofit/>
          </a:bodyPr>
          <a:lstStyle/>
          <a:p>
            <a:pPr algn="l"/>
            <a:r>
              <a:rPr lang="en-US" sz="2800" dirty="0"/>
              <a:t>Observed Insights</a:t>
            </a:r>
          </a:p>
        </p:txBody>
      </p:sp>
      <p:sp>
        <p:nvSpPr>
          <p:cNvPr id="5" name="Rectangle 2">
            <a:extLst>
              <a:ext uri="{FF2B5EF4-FFF2-40B4-BE49-F238E27FC236}">
                <a16:creationId xmlns:a16="http://schemas.microsoft.com/office/drawing/2014/main" id="{EF935463-97D8-43AA-9BFA-EF207D9E18D7}"/>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48E2A96-36D4-45B2-A755-69D7B80F360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DEAA281-F51D-4222-93A7-16BA7D3CC3FE}"/>
              </a:ext>
            </a:extLst>
          </p:cNvPr>
          <p:cNvSpPr txBox="1"/>
          <p:nvPr/>
        </p:nvSpPr>
        <p:spPr>
          <a:xfrm>
            <a:off x="298910" y="1410869"/>
            <a:ext cx="11469757" cy="5016758"/>
          </a:xfrm>
          <a:prstGeom prst="rect">
            <a:avLst/>
          </a:prstGeom>
          <a:solidFill>
            <a:schemeClr val="accent1">
              <a:lumMod val="40000"/>
              <a:lumOff val="60000"/>
            </a:schemeClr>
          </a:solidFill>
        </p:spPr>
        <p:txBody>
          <a:bodyPr wrap="square">
            <a:spAutoFit/>
          </a:bodyPr>
          <a:lstStyle/>
          <a:p>
            <a:pPr marL="285750" indent="-285750">
              <a:buFont typeface="Arial" panose="020B0604020202020204" pitchFamily="34" charset="0"/>
              <a:buChar char="•"/>
            </a:pPr>
            <a:r>
              <a:rPr lang="en-US" sz="2000" dirty="0"/>
              <a:t>Small convnet  using data augmentation gave higher accuracy compared to small convnet without data augmentation.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Extracting the VGG16 features and corresponding labels with a pretrained model gave higher accuracy compared to one with feature extraction along with data augmentation.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lower accuracy of feature extraction along with data augmentation may be due to Underfitting as the Deep learning model is not able to capture the underlying trend of the data.</a:t>
            </a:r>
          </a:p>
          <a:p>
            <a:endParaRPr lang="en-US" sz="2000" dirty="0"/>
          </a:p>
          <a:p>
            <a:pPr marL="285750" indent="-285750">
              <a:buFont typeface="Arial" panose="020B0604020202020204" pitchFamily="34" charset="0"/>
              <a:buChar char="•"/>
            </a:pPr>
            <a:r>
              <a:rPr lang="en-US" sz="2000" dirty="0"/>
              <a:t>Also, there was Google Colab restrictions on completely Extracting the VGG16 features and corresponding labels with a pretrained model. Google Colab session crashed often after using all available RAM and for accessing high-RAM runtimes, Colab Pro subscription was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Applying ResNet50 also provided fairly good accuracy.</a:t>
            </a:r>
          </a:p>
        </p:txBody>
      </p:sp>
    </p:spTree>
    <p:extLst>
      <p:ext uri="{BB962C8B-B14F-4D97-AF65-F5344CB8AC3E}">
        <p14:creationId xmlns:p14="http://schemas.microsoft.com/office/powerpoint/2010/main" val="1784012463"/>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3594</TotalTime>
  <Words>558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Times New Roman</vt:lpstr>
      <vt:lpstr>Roboto Slab</vt:lpstr>
      <vt:lpstr>Roboto</vt:lpstr>
      <vt:lpstr>Calibri</vt:lpstr>
      <vt:lpstr>Arial</vt:lpstr>
      <vt:lpstr>Roboto Slab (Body)</vt:lpstr>
      <vt:lpstr>Office Theme</vt:lpstr>
      <vt:lpstr>1_Office Theme</vt:lpstr>
      <vt:lpstr>Deep Learning Multi Class Image Classification on the Weather dataset Assignment3  </vt:lpstr>
      <vt:lpstr>Multi Class Image Classification Approach-1</vt:lpstr>
      <vt:lpstr>Multi Class Image Classification Approach-2</vt:lpstr>
      <vt:lpstr>Multi Class Image Classification Approach-3</vt:lpstr>
      <vt:lpstr>Multi Class Image Classification Approach-4</vt:lpstr>
      <vt:lpstr>Multi Class Image Classification Approach-5</vt:lpstr>
      <vt:lpstr>Multi Class Image Classification Approach-6</vt:lpstr>
      <vt:lpstr>Accuracy Comparisons</vt:lpstr>
      <vt:lpstr>Observed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388</cp:revision>
  <dcterms:created xsi:type="dcterms:W3CDTF">2020-01-23T06:03:51Z</dcterms:created>
  <dcterms:modified xsi:type="dcterms:W3CDTF">2022-11-28T16:09:46Z</dcterms:modified>
</cp:coreProperties>
</file>