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10/27/2019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714D3B33-D8EB-455C-8F0E-BCF6BFF1EDE5}" type="datetime1">
              <a:rPr lang="en-US" smtClean="0"/>
              <a:t>10/27/2019</a:t>
            </a:fld>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DE4680CB-5D77-43A1-9B20-92E34065AFE9}" type="datetime1">
              <a:rPr lang="en-US" smtClean="0"/>
              <a:t>10/27/2019</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1F42DC92-0D73-4506-A116-7A1373DD1E22}" type="datetime1">
              <a:rPr lang="en-US" smtClean="0"/>
              <a:t>10/27/2019</a:t>
            </a:fld>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39D8DCF6-5528-4B17-89EA-6F913F852445}" type="datetime1">
              <a:rPr lang="en-US" smtClean="0"/>
              <a:t>10/27/2019</a:t>
            </a:fld>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529EC738-CF35-4E54-89FC-7956CBADAAD5}" type="datetime1">
              <a:rPr lang="en-US" smtClean="0"/>
              <a:t>10/27/2019</a:t>
            </a:fld>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522BE6DB-CAC2-4F0D-8371-F7F2287EDE68}" type="datetime1">
              <a:rPr lang="en-US" smtClean="0"/>
              <a:t>10/27/2019</a:t>
            </a:fld>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3C7C23C6-A228-4A22-966E-2DCAC7CD5369}" type="datetime1">
              <a:rPr lang="en-US" smtClean="0"/>
              <a:t>10/27/2019</a:t>
            </a:fld>
            <a:endParaRPr lang="en-US" dirty="0"/>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73AFBD1A-C67E-414D-BD6B-7BADAD2C6FD0}" type="datetime1">
              <a:rPr lang="en-US" smtClean="0"/>
              <a:t>10/27/2019</a:t>
            </a:fld>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8652038-6C0D-49A4-BE83-C3839DB950EB}" type="datetime1">
              <a:rPr lang="en-US" smtClean="0"/>
              <a:t>10/27/2019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C96A8FC7-6147-41D8-AFB3-80B60B0F0928}" type="datetime1">
              <a:rPr lang="en-US" smtClean="0"/>
              <a:t>10/27/2019</a:t>
            </a:fld>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CRISP-DM FRAMEWORK</a:t>
            </a:r>
            <a:endParaRPr lang="en-US" dirty="0"/>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C7CA2BB3-20AE-4EF6-A6ED-FC3A16252247}" type="datetime1">
              <a:rPr lang="en-US" smtClean="0"/>
              <a:t>10/27/2019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smtClean="0"/>
              <a:t>CRISP-DM FRAMEWORK</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764" y="332509"/>
            <a:ext cx="10737271" cy="818973"/>
          </a:xfrm>
        </p:spPr>
        <p:txBody>
          <a:bodyPr>
            <a:noAutofit/>
          </a:bodyPr>
          <a:lstStyle/>
          <a:p>
            <a:r>
              <a:rPr lang="en-US" dirty="0"/>
              <a:t/>
            </a:r>
            <a:br>
              <a:rPr lang="en-US" dirty="0"/>
            </a:br>
            <a:r>
              <a:rPr lang="en-IN" sz="2400" dirty="0"/>
              <a:t/>
            </a:r>
            <a:br>
              <a:rPr lang="en-IN" sz="2400" dirty="0"/>
            </a:br>
            <a:endParaRPr lang="en-IN" sz="2400" dirty="0">
              <a:solidFill>
                <a:schemeClr val="accent1"/>
              </a:solidFill>
            </a:endParaRPr>
          </a:p>
        </p:txBody>
      </p:sp>
      <p:sp>
        <p:nvSpPr>
          <p:cNvPr id="3" name="Subtitle 2"/>
          <p:cNvSpPr>
            <a:spLocks noGrp="1"/>
          </p:cNvSpPr>
          <p:nvPr>
            <p:ph type="subTitle" idx="1"/>
          </p:nvPr>
        </p:nvSpPr>
        <p:spPr>
          <a:xfrm>
            <a:off x="692727" y="1579419"/>
            <a:ext cx="10661073" cy="4332083"/>
          </a:xfrm>
        </p:spPr>
        <p:txBody>
          <a:bodyPr>
            <a:normAutofit/>
          </a:bodyPr>
          <a:lstStyle/>
          <a:p>
            <a:r>
              <a:rPr lang="en-US" sz="2000" dirty="0"/>
              <a:t>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Although many studies employ several data mining techniques to assess the leading causes of diabetes, only small sets of clinical risk factors are considered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 this study, we categorize our analysis into three different focuses based on the patients’ healthcare costs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a:t>
            </a:r>
            <a:r>
              <a:rPr lang="en-US" sz="2000" dirty="0" smtClean="0">
                <a:latin typeface="Times New Roman" panose="02020603050405020304" pitchFamily="18" charset="0"/>
                <a:cs typeface="Times New Roman" panose="02020603050405020304" pitchFamily="18" charset="0"/>
              </a:rPr>
              <a:t>examine </a:t>
            </a:r>
            <a:r>
              <a:rPr lang="en-US" sz="2000" dirty="0">
                <a:latin typeface="Times New Roman" panose="02020603050405020304" pitchFamily="18" charset="0"/>
                <a:cs typeface="Times New Roman" panose="02020603050405020304" pitchFamily="18" charset="0"/>
              </a:rPr>
              <a:t>whether more complex analytical models sing several data mining techniques in SAS® Enterprise Miner™ 7.1 can better predict and explain the causes of increasing diabetes in adult patients in each cost category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preliminary analysis shows that high blood pressure, age, cholesterol, adult BMI, total income, sex , heart attack, marital status, dental checkup, and asthma diagnosis are among the key risk factors.</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p:txBody>
          <a:bodyPr/>
          <a:lstStyle/>
          <a:p>
            <a:fld id="{FB5950B8-C2D6-42D6-B9B3-AADB43EEFBA0}"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b="1" smtClean="0"/>
              <a:t>CRISP-DM FRAMEWORK</a:t>
            </a:r>
            <a:endParaRPr lang="en-US" dirty="0"/>
          </a:p>
        </p:txBody>
      </p:sp>
      <p:sp>
        <p:nvSpPr>
          <p:cNvPr id="7" name="Rectangle 6"/>
          <p:cNvSpPr/>
          <p:nvPr/>
        </p:nvSpPr>
        <p:spPr>
          <a:xfrm>
            <a:off x="692726" y="332509"/>
            <a:ext cx="10661073" cy="954107"/>
          </a:xfrm>
          <a:prstGeom prst="rect">
            <a:avLst/>
          </a:prstGeom>
        </p:spPr>
        <p:txBody>
          <a:bodyPr wrap="square">
            <a:spAutoFit/>
          </a:bodyPr>
          <a:lstStyle/>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An Analysis of Diabetes Risk Factors Using Data Mining Approach</a:t>
            </a:r>
          </a:p>
        </p:txBody>
      </p:sp>
    </p:spTree>
    <p:extLst>
      <p:ext uri="{BB962C8B-B14F-4D97-AF65-F5344CB8AC3E}">
        <p14:creationId xmlns:p14="http://schemas.microsoft.com/office/powerpoint/2010/main" val="4272802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US" dirty="0"/>
              <a:t/>
            </a:r>
            <a:br>
              <a:rPr lang="en-US" dirty="0"/>
            </a:br>
            <a:r>
              <a:rPr lang="en-US" sz="3100" b="1" i="1" dirty="0">
                <a:solidFill>
                  <a:srgbClr val="FF0000"/>
                </a:solidFill>
                <a:latin typeface="Times New Roman" panose="02020603050405020304" pitchFamily="18" charset="0"/>
                <a:cs typeface="Times New Roman" panose="02020603050405020304" pitchFamily="18" charset="0"/>
              </a:rPr>
              <a:t>Data Preparation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38200" y="1122218"/>
            <a:ext cx="10515600" cy="5054745"/>
          </a:xfrm>
        </p:spPr>
        <p:txBody>
          <a:bodyPr>
            <a:normAutofit/>
          </a:bodyPr>
          <a:lstStyle/>
          <a:p>
            <a:r>
              <a:rPr lang="en-US" sz="2000" dirty="0">
                <a:latin typeface="Times New Roman" panose="02020603050405020304" pitchFamily="18" charset="0"/>
                <a:cs typeface="Times New Roman" panose="02020603050405020304" pitchFamily="18" charset="0"/>
              </a:rPr>
              <a:t>We would like to figure out whether or not the data is complete or has missing values and what variables to be included in the model.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make an assumption that the model excludes variables with over 50% information </a:t>
            </a:r>
            <a:r>
              <a:rPr lang="en-US" sz="2000" dirty="0" smtClean="0">
                <a:latin typeface="Times New Roman" panose="02020603050405020304" pitchFamily="18" charset="0"/>
                <a:cs typeface="Times New Roman" panose="02020603050405020304" pitchFamily="18" charset="0"/>
              </a:rPr>
              <a:t>missing. </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Thus</a:t>
            </a:r>
            <a:r>
              <a:rPr lang="en-US" sz="2000" dirty="0">
                <a:latin typeface="Times New Roman" panose="02020603050405020304" pitchFamily="18" charset="0"/>
                <a:cs typeface="Times New Roman" panose="02020603050405020304" pitchFamily="18" charset="0"/>
              </a:rPr>
              <a:t>, the following seven variables are excluded from our analysis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MORE_THAN_ONE_JOB</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PERSON_BIND</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IS_DEAF</a:t>
            </a:r>
          </a:p>
          <a:p>
            <a:r>
              <a:rPr lang="en-US" sz="2000" dirty="0" smtClean="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LAST_PSA</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(5) </a:t>
            </a:r>
            <a:r>
              <a:rPr lang="en-US" sz="2000" dirty="0" smtClean="0">
                <a:latin typeface="Times New Roman" panose="02020603050405020304" pitchFamily="18" charset="0"/>
                <a:cs typeface="Times New Roman" panose="02020603050405020304" pitchFamily="18" charset="0"/>
              </a:rPr>
              <a:t>LAST_PAP_SMEAR</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LAST_BREAST_EXAM</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(7) LAST_MAMMOGRAM.</a:t>
            </a:r>
          </a:p>
        </p:txBody>
      </p:sp>
      <p:sp>
        <p:nvSpPr>
          <p:cNvPr id="4" name="Date Placeholder 3"/>
          <p:cNvSpPr>
            <a:spLocks noGrp="1"/>
          </p:cNvSpPr>
          <p:nvPr>
            <p:ph type="dt" sz="half" idx="2"/>
          </p:nvPr>
        </p:nvSpPr>
        <p:spPr/>
        <p:txBody>
          <a:bodyPr/>
          <a:lstStyle/>
          <a:p>
            <a:fld id="{EE185140-EC3D-4ACD-80DC-D345C394BD8E}"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171731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448"/>
            <a:ext cx="10515600" cy="535422"/>
          </a:xfrm>
        </p:spPr>
        <p:txBody>
          <a:bodyPr>
            <a:normAutofit fontScale="90000"/>
          </a:bodyPr>
          <a:lstStyle/>
          <a:p>
            <a:r>
              <a:rPr lang="en-US" dirty="0"/>
              <a:t/>
            </a:r>
            <a:br>
              <a:rPr lang="en-US" dirty="0"/>
            </a:br>
            <a:r>
              <a:rPr lang="en-US" sz="3100" b="1" i="1" dirty="0">
                <a:solidFill>
                  <a:srgbClr val="FF0000"/>
                </a:solidFill>
                <a:latin typeface="Times New Roman" panose="02020603050405020304" pitchFamily="18" charset="0"/>
                <a:cs typeface="Times New Roman" panose="02020603050405020304" pitchFamily="18" charset="0"/>
              </a:rPr>
              <a:t>Data Preparation </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a:xfrm>
            <a:off x="561110" y="789710"/>
            <a:ext cx="10515600" cy="5444835"/>
          </a:xfrm>
        </p:spPr>
        <p:txBody>
          <a:bodyPr>
            <a:noAutofit/>
          </a:bodyPr>
          <a:lstStyle/>
          <a:p>
            <a:r>
              <a:rPr lang="en-US" sz="1800" dirty="0" smtClean="0">
                <a:latin typeface="Times New Roman" panose="02020603050405020304" pitchFamily="18" charset="0"/>
                <a:cs typeface="Times New Roman" panose="02020603050405020304" pitchFamily="18" charset="0"/>
              </a:rPr>
              <a:t>For instance, a variable “PERSON_BLIND” has 48,544 missing observations (approximately 95% missing values) and out of its applicable data, there are only 37 observations indicating that those patients have been diagnosed with diabetes and blindness. </a:t>
            </a:r>
          </a:p>
          <a:p>
            <a:r>
              <a:rPr lang="en-US" sz="1800" dirty="0" smtClean="0">
                <a:latin typeface="Times New Roman" panose="02020603050405020304" pitchFamily="18" charset="0"/>
                <a:cs typeface="Times New Roman" panose="02020603050405020304" pitchFamily="18" charset="0"/>
              </a:rPr>
              <a:t>Even though there has been claimed that roughly 40% of patients diagnosed with diabetes in the United States have some form of diabetic retinopathy [5], we still exclude that variable from our analysis due to the relatively-low relevant amount of data in this dataset. </a:t>
            </a:r>
          </a:p>
          <a:p>
            <a:r>
              <a:rPr lang="en-US" sz="1800" dirty="0" smtClean="0">
                <a:latin typeface="Times New Roman" panose="02020603050405020304" pitchFamily="18" charset="0"/>
                <a:cs typeface="Times New Roman" panose="02020603050405020304" pitchFamily="18" charset="0"/>
              </a:rPr>
              <a:t>Another </a:t>
            </a:r>
            <a:r>
              <a:rPr lang="en-US" sz="1800" dirty="0">
                <a:latin typeface="Times New Roman" panose="02020603050405020304" pitchFamily="18" charset="0"/>
                <a:cs typeface="Times New Roman" panose="02020603050405020304" pitchFamily="18" charset="0"/>
              </a:rPr>
              <a:t>critical variable to be excluded </a:t>
            </a:r>
            <a:r>
              <a:rPr lang="en-US" sz="1800" dirty="0" smtClean="0">
                <a:latin typeface="Times New Roman" panose="02020603050405020304" pitchFamily="18" charset="0"/>
                <a:cs typeface="Times New Roman" panose="02020603050405020304" pitchFamily="18" charset="0"/>
              </a:rPr>
              <a:t>from </a:t>
            </a:r>
            <a:r>
              <a:rPr lang="en-US" sz="1800" dirty="0">
                <a:latin typeface="Times New Roman" panose="02020603050405020304" pitchFamily="18" charset="0"/>
                <a:cs typeface="Times New Roman" panose="02020603050405020304" pitchFamily="18" charset="0"/>
              </a:rPr>
              <a:t>our analysis is “MORE_THAN_ONE_JOB.” There have been several studies on how unhealthy eating or sleeping habits (sedentary life styles) for those people that work more than one job increases the risk factor for diabetes </a:t>
            </a:r>
            <a:r>
              <a:rPr lang="en-US" sz="1800" dirty="0" smtClean="0">
                <a:latin typeface="Times New Roman" panose="02020603050405020304" pitchFamily="18" charset="0"/>
                <a:cs typeface="Times New Roman" panose="02020603050405020304" pitchFamily="18" charset="0"/>
              </a:rPr>
              <a:t>. </a:t>
            </a:r>
          </a:p>
          <a:p>
            <a:r>
              <a:rPr lang="en-US" sz="1800" dirty="0" smtClean="0">
                <a:latin typeface="Times New Roman" panose="02020603050405020304" pitchFamily="18" charset="0"/>
                <a:cs typeface="Times New Roman" panose="02020603050405020304" pitchFamily="18" charset="0"/>
              </a:rPr>
              <a:t>Only </a:t>
            </a:r>
            <a:r>
              <a:rPr lang="en-US" sz="1800" dirty="0">
                <a:latin typeface="Times New Roman" panose="02020603050405020304" pitchFamily="18" charset="0"/>
                <a:cs typeface="Times New Roman" panose="02020603050405020304" pitchFamily="18" charset="0"/>
              </a:rPr>
              <a:t>approximately less than 0.3% (68 out of 23,169 observations excluding all non-applicable data) indicates the </a:t>
            </a:r>
            <a:r>
              <a:rPr lang="en-US" sz="1800" dirty="0" smtClean="0">
                <a:latin typeface="Times New Roman" panose="02020603050405020304" pitchFamily="18" charset="0"/>
                <a:cs typeface="Times New Roman" panose="02020603050405020304" pitchFamily="18" charset="0"/>
              </a:rPr>
              <a:t>group </a:t>
            </a:r>
            <a:r>
              <a:rPr lang="en-US" sz="1800" dirty="0">
                <a:latin typeface="Times New Roman" panose="02020603050405020304" pitchFamily="18" charset="0"/>
                <a:cs typeface="Times New Roman" panose="02020603050405020304" pitchFamily="18" charset="0"/>
              </a:rPr>
              <a:t>of patients who have been diagnosed with diabetes and worked more than one job (see Figure 2).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Thus</a:t>
            </a:r>
            <a:r>
              <a:rPr lang="en-US" sz="1800" dirty="0">
                <a:latin typeface="Times New Roman" panose="02020603050405020304" pitchFamily="18" charset="0"/>
                <a:cs typeface="Times New Roman" panose="02020603050405020304" pitchFamily="18" charset="0"/>
              </a:rPr>
              <a:t>, we decide to exclude this variable from our analysis. Similar reasons for excluding such variable can be seen for the other five variables. </a:t>
            </a:r>
          </a:p>
          <a:p>
            <a:r>
              <a:rPr lang="en-US" sz="1800" dirty="0">
                <a:latin typeface="Times New Roman" panose="02020603050405020304" pitchFamily="18" charset="0"/>
                <a:cs typeface="Times New Roman" panose="02020603050405020304" pitchFamily="18" charset="0"/>
              </a:rPr>
              <a:t>Additionally, including such variables with high-missing values in the model or even applying missing value imputation method can lower the quality of our findings.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In fact, we believe that the dataset is still quite large enough (over 30,000 observations) for the analysis after excluding these variables and any other missing values.</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p:txBody>
          <a:bodyPr/>
          <a:lstStyle/>
          <a:p>
            <a:fld id="{CB415C19-57F8-4082-8419-BD80E05D4935}"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935658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5748"/>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Cross-Tab Analysis (Diabetes by PERSON_BIND and </a:t>
            </a:r>
            <a:r>
              <a:rPr lang="en-US" sz="2800" b="1" dirty="0" smtClean="0">
                <a:solidFill>
                  <a:srgbClr val="FF0000"/>
                </a:solidFill>
                <a:latin typeface="Times New Roman" panose="02020603050405020304" pitchFamily="18" charset="0"/>
                <a:cs typeface="Times New Roman" panose="02020603050405020304" pitchFamily="18" charset="0"/>
              </a:rPr>
              <a:t/>
            </a:r>
            <a:br>
              <a:rPr lang="en-US" sz="2800" b="1" dirty="0" smtClean="0">
                <a:solidFill>
                  <a:srgbClr val="FF0000"/>
                </a:solidFill>
                <a:latin typeface="Times New Roman" panose="02020603050405020304" pitchFamily="18" charset="0"/>
                <a:cs typeface="Times New Roman" panose="02020603050405020304" pitchFamily="18" charset="0"/>
              </a:rPr>
            </a:br>
            <a:r>
              <a:rPr lang="en-US" sz="2800" b="1" dirty="0" smtClean="0">
                <a:solidFill>
                  <a:srgbClr val="FF0000"/>
                </a:solidFill>
                <a:latin typeface="Times New Roman" panose="02020603050405020304" pitchFamily="18" charset="0"/>
                <a:cs typeface="Times New Roman" panose="02020603050405020304" pitchFamily="18" charset="0"/>
              </a:rPr>
              <a:t>Diabetes </a:t>
            </a:r>
            <a:r>
              <a:rPr lang="en-US" sz="2800" b="1" dirty="0">
                <a:solidFill>
                  <a:srgbClr val="FF0000"/>
                </a:solidFill>
                <a:latin typeface="Times New Roman" panose="02020603050405020304" pitchFamily="18" charset="0"/>
                <a:cs typeface="Times New Roman" panose="02020603050405020304" pitchFamily="18" charset="0"/>
              </a:rPr>
              <a:t>by MORE_THAN_ONE_JOB) </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471056" y="1440875"/>
            <a:ext cx="11457708" cy="4599708"/>
          </a:xfrm>
          <a:prstGeom prst="rect">
            <a:avLst/>
          </a:prstGeom>
        </p:spPr>
      </p:pic>
      <p:sp>
        <p:nvSpPr>
          <p:cNvPr id="4" name="Date Placeholder 3"/>
          <p:cNvSpPr>
            <a:spLocks noGrp="1"/>
          </p:cNvSpPr>
          <p:nvPr>
            <p:ph type="dt" sz="half" idx="2"/>
          </p:nvPr>
        </p:nvSpPr>
        <p:spPr/>
        <p:txBody>
          <a:bodyPr/>
          <a:lstStyle/>
          <a:p>
            <a:fld id="{6A2259FC-54CE-408B-AA23-A44E387C26BB}"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038969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704"/>
            <a:ext cx="10515600" cy="660111"/>
          </a:xfrm>
        </p:spPr>
        <p:txBody>
          <a:bodyPr>
            <a:normAutofit fontScale="90000"/>
          </a:bodyPr>
          <a:lstStyle/>
          <a:p>
            <a:r>
              <a:rPr lang="en-US" dirty="0"/>
              <a:t/>
            </a:r>
            <a:br>
              <a:rPr lang="en-US" dirty="0"/>
            </a:br>
            <a:r>
              <a:rPr lang="en-US" sz="3100" b="1" i="1" dirty="0">
                <a:solidFill>
                  <a:srgbClr val="FF0000"/>
                </a:solidFill>
                <a:latin typeface="Times New Roman" panose="02020603050405020304" pitchFamily="18" charset="0"/>
                <a:cs typeface="Times New Roman" panose="02020603050405020304" pitchFamily="18" charset="0"/>
              </a:rPr>
              <a:t>Data Preparation </a:t>
            </a:r>
            <a:r>
              <a:rPr lang="en-US" sz="3100" b="1" i="1" dirty="0" smtClean="0">
                <a:solidFill>
                  <a:srgbClr val="FF0000"/>
                </a:solidFill>
                <a:latin typeface="Times New Roman" panose="02020603050405020304" pitchFamily="18" charset="0"/>
                <a:cs typeface="Times New Roman" panose="02020603050405020304" pitchFamily="18" charset="0"/>
              </a:rPr>
              <a:t>:</a:t>
            </a:r>
            <a:r>
              <a:rPr lang="en-US" sz="3100" b="1" dirty="0" smtClean="0">
                <a:solidFill>
                  <a:srgbClr val="FF0000"/>
                </a:solidFill>
                <a:latin typeface="Times New Roman" panose="02020603050405020304" pitchFamily="18" charset="0"/>
                <a:cs typeface="Times New Roman" panose="02020603050405020304" pitchFamily="18" charset="0"/>
              </a:rPr>
              <a:t>Missing </a:t>
            </a:r>
            <a:r>
              <a:rPr lang="en-US" sz="3100" b="1" dirty="0">
                <a:solidFill>
                  <a:srgbClr val="FF0000"/>
                </a:solidFill>
                <a:latin typeface="Times New Roman" panose="02020603050405020304" pitchFamily="18" charset="0"/>
                <a:cs typeface="Times New Roman" panose="02020603050405020304" pitchFamily="18" charset="0"/>
              </a:rPr>
              <a:t>Values, Possible </a:t>
            </a:r>
            <a:r>
              <a:rPr lang="en-US" sz="3100" b="1" dirty="0" smtClean="0">
                <a:solidFill>
                  <a:srgbClr val="FF0000"/>
                </a:solidFill>
                <a:latin typeface="Times New Roman" panose="02020603050405020304" pitchFamily="18" charset="0"/>
                <a:cs typeface="Times New Roman" panose="02020603050405020304" pitchFamily="18" charset="0"/>
              </a:rPr>
              <a:t>Outliers </a:t>
            </a:r>
            <a:r>
              <a:rPr lang="en-US" dirty="0"/>
              <a:t/>
            </a:r>
            <a:br>
              <a:rPr lang="en-US" dirty="0"/>
            </a:br>
            <a:endParaRPr lang="en-US" dirty="0"/>
          </a:p>
        </p:txBody>
      </p:sp>
      <p:sp>
        <p:nvSpPr>
          <p:cNvPr id="3" name="Content Placeholder 2"/>
          <p:cNvSpPr>
            <a:spLocks noGrp="1"/>
          </p:cNvSpPr>
          <p:nvPr>
            <p:ph idx="1"/>
          </p:nvPr>
        </p:nvSpPr>
        <p:spPr>
          <a:xfrm>
            <a:off x="838200" y="840723"/>
            <a:ext cx="10515600" cy="5151728"/>
          </a:xfrm>
        </p:spPr>
        <p:txBody>
          <a:bodyPr>
            <a:normAutofit fontScale="47500" lnSpcReduction="20000"/>
          </a:bodyPr>
          <a:lstStyle/>
          <a:p>
            <a:r>
              <a:rPr lang="en-US" sz="5100" dirty="0">
                <a:latin typeface="Times New Roman" panose="02020603050405020304" pitchFamily="18" charset="0"/>
                <a:cs typeface="Times New Roman" panose="02020603050405020304" pitchFamily="18" charset="0"/>
              </a:rPr>
              <a:t>After excluding suspected variables, we decide to impute missing values for better model prediction and to increase the total number of observations with diabetes. </a:t>
            </a:r>
            <a:endParaRPr lang="en-US" sz="5100" dirty="0" smtClean="0">
              <a:latin typeface="Times New Roman" panose="02020603050405020304" pitchFamily="18" charset="0"/>
              <a:cs typeface="Times New Roman" panose="02020603050405020304" pitchFamily="18" charset="0"/>
            </a:endParaRPr>
          </a:p>
          <a:p>
            <a:r>
              <a:rPr lang="en-US" sz="5100" dirty="0" smtClean="0">
                <a:latin typeface="Times New Roman" panose="02020603050405020304" pitchFamily="18" charset="0"/>
                <a:cs typeface="Times New Roman" panose="02020603050405020304" pitchFamily="18" charset="0"/>
              </a:rPr>
              <a:t>Although</a:t>
            </a:r>
            <a:r>
              <a:rPr lang="en-US" sz="5100" dirty="0">
                <a:latin typeface="Times New Roman" panose="02020603050405020304" pitchFamily="18" charset="0"/>
                <a:cs typeface="Times New Roman" panose="02020603050405020304" pitchFamily="18" charset="0"/>
              </a:rPr>
              <a:t>, imputation can bias the model prediction, omitting these missing values in the sample dataset may also produce an extremely biased prediction when applied to the new dataset. </a:t>
            </a:r>
            <a:endParaRPr lang="en-US" sz="5100" dirty="0" smtClean="0">
              <a:latin typeface="Times New Roman" panose="02020603050405020304" pitchFamily="18" charset="0"/>
              <a:cs typeface="Times New Roman" panose="02020603050405020304" pitchFamily="18" charset="0"/>
            </a:endParaRPr>
          </a:p>
          <a:p>
            <a:r>
              <a:rPr lang="en-US" sz="5100" dirty="0" smtClean="0">
                <a:latin typeface="Times New Roman" panose="02020603050405020304" pitchFamily="18" charset="0"/>
                <a:cs typeface="Times New Roman" panose="02020603050405020304" pitchFamily="18" charset="0"/>
              </a:rPr>
              <a:t>For </a:t>
            </a:r>
            <a:r>
              <a:rPr lang="en-US" sz="5100" dirty="0">
                <a:latin typeface="Times New Roman" panose="02020603050405020304" pitchFamily="18" charset="0"/>
                <a:cs typeface="Times New Roman" panose="02020603050405020304" pitchFamily="18" charset="0"/>
              </a:rPr>
              <a:t>interval input variables, the missing values are replaced with the mean of the non-missing values. </a:t>
            </a:r>
            <a:endParaRPr lang="en-US" sz="5100" dirty="0" smtClean="0">
              <a:latin typeface="Times New Roman" panose="02020603050405020304" pitchFamily="18" charset="0"/>
              <a:cs typeface="Times New Roman" panose="02020603050405020304" pitchFamily="18" charset="0"/>
            </a:endParaRPr>
          </a:p>
          <a:p>
            <a:r>
              <a:rPr lang="en-US" sz="5100" dirty="0" smtClean="0">
                <a:latin typeface="Times New Roman" panose="02020603050405020304" pitchFamily="18" charset="0"/>
                <a:cs typeface="Times New Roman" panose="02020603050405020304" pitchFamily="18" charset="0"/>
              </a:rPr>
              <a:t>In </a:t>
            </a:r>
            <a:r>
              <a:rPr lang="en-US" sz="5100" dirty="0">
                <a:latin typeface="Times New Roman" panose="02020603050405020304" pitchFamily="18" charset="0"/>
                <a:cs typeface="Times New Roman" panose="02020603050405020304" pitchFamily="18" charset="0"/>
              </a:rPr>
              <a:t>contrast, the missing values for nominal variables are replaced with the most frequently occurring class variable value</a:t>
            </a:r>
            <a:r>
              <a:rPr lang="en-US" sz="5100" dirty="0" smtClean="0">
                <a:latin typeface="Times New Roman" panose="02020603050405020304" pitchFamily="18" charset="0"/>
                <a:cs typeface="Times New Roman" panose="02020603050405020304" pitchFamily="18" charset="0"/>
              </a:rPr>
              <a:t>.</a:t>
            </a:r>
            <a:r>
              <a:rPr lang="en-US" sz="5100" dirty="0">
                <a:latin typeface="Times New Roman" panose="02020603050405020304" pitchFamily="18" charset="0"/>
                <a:cs typeface="Times New Roman" panose="02020603050405020304" pitchFamily="18" charset="0"/>
              </a:rPr>
              <a:t> </a:t>
            </a:r>
            <a:endParaRPr lang="en-US" sz="5100" dirty="0" smtClean="0">
              <a:latin typeface="Times New Roman" panose="02020603050405020304" pitchFamily="18" charset="0"/>
              <a:cs typeface="Times New Roman" panose="02020603050405020304" pitchFamily="18" charset="0"/>
            </a:endParaRPr>
          </a:p>
          <a:p>
            <a:r>
              <a:rPr lang="en-US" sz="5100" dirty="0" smtClean="0">
                <a:latin typeface="Times New Roman" panose="02020603050405020304" pitchFamily="18" charset="0"/>
                <a:cs typeface="Times New Roman" panose="02020603050405020304" pitchFamily="18" charset="0"/>
              </a:rPr>
              <a:t>Another </a:t>
            </a:r>
            <a:r>
              <a:rPr lang="en-US" sz="5100" dirty="0">
                <a:latin typeface="Times New Roman" panose="02020603050405020304" pitchFamily="18" charset="0"/>
                <a:cs typeface="Times New Roman" panose="02020603050405020304" pitchFamily="18" charset="0"/>
              </a:rPr>
              <a:t>issue that should be addressed is the possible outliers in the data set. Some of the patients in the data set have income lower than zero</a:t>
            </a:r>
            <a:r>
              <a:rPr lang="en-US" sz="5100" dirty="0" smtClean="0">
                <a:latin typeface="Times New Roman" panose="02020603050405020304" pitchFamily="18" charset="0"/>
                <a:cs typeface="Times New Roman" panose="02020603050405020304" pitchFamily="18" charset="0"/>
              </a:rPr>
              <a:t>.</a:t>
            </a:r>
          </a:p>
          <a:p>
            <a:r>
              <a:rPr lang="en-US" sz="5100" dirty="0" smtClean="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Also some of the most expensive patients have the total health care cost, Medicaid, or Medicare within very extreme percentile. </a:t>
            </a:r>
            <a:endParaRPr lang="en-US" sz="5100" dirty="0" smtClean="0">
              <a:latin typeface="Times New Roman" panose="02020603050405020304" pitchFamily="18" charset="0"/>
              <a:cs typeface="Times New Roman" panose="02020603050405020304" pitchFamily="18" charset="0"/>
            </a:endParaRPr>
          </a:p>
          <a:p>
            <a:r>
              <a:rPr lang="en-US" sz="5100" dirty="0" smtClean="0">
                <a:latin typeface="Times New Roman" panose="02020603050405020304" pitchFamily="18" charset="0"/>
                <a:cs typeface="Times New Roman" panose="02020603050405020304" pitchFamily="18" charset="0"/>
              </a:rPr>
              <a:t>In </a:t>
            </a:r>
            <a:r>
              <a:rPr lang="en-US" sz="5100" dirty="0">
                <a:latin typeface="Times New Roman" panose="02020603050405020304" pitchFamily="18" charset="0"/>
                <a:cs typeface="Times New Roman" panose="02020603050405020304" pitchFamily="18" charset="0"/>
              </a:rPr>
              <a:t>our model, we decide to filter the patients with these outliers out of the data set. Consequently, a total of 27,655 observations are ready for modeling analysis. </a:t>
            </a:r>
          </a:p>
          <a:p>
            <a:endParaRPr lang="en-US" dirty="0"/>
          </a:p>
        </p:txBody>
      </p:sp>
      <p:sp>
        <p:nvSpPr>
          <p:cNvPr id="4" name="Date Placeholder 3"/>
          <p:cNvSpPr>
            <a:spLocks noGrp="1"/>
          </p:cNvSpPr>
          <p:nvPr>
            <p:ph type="dt" sz="half" idx="2"/>
          </p:nvPr>
        </p:nvSpPr>
        <p:spPr/>
        <p:txBody>
          <a:bodyPr/>
          <a:lstStyle/>
          <a:p>
            <a:fld id="{035EDD96-3A76-4BCB-90D1-6858B3989448}"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3763103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4802"/>
          </a:xfrm>
        </p:spPr>
        <p:txBody>
          <a:bodyPr>
            <a:normAutofit/>
          </a:bodyPr>
          <a:lstStyle/>
          <a:p>
            <a:r>
              <a:rPr lang="en-US" sz="2800" b="1" i="1" dirty="0">
                <a:solidFill>
                  <a:srgbClr val="FF0000"/>
                </a:solidFill>
                <a:latin typeface="Times New Roman" panose="02020603050405020304" pitchFamily="18" charset="0"/>
                <a:cs typeface="Times New Roman" panose="02020603050405020304" pitchFamily="18" charset="0"/>
              </a:rPr>
              <a:t>Data Preparation </a:t>
            </a:r>
            <a:r>
              <a:rPr lang="en-US" sz="2800" b="1" i="1" dirty="0" smtClean="0">
                <a:solidFill>
                  <a:srgbClr val="FF0000"/>
                </a:solidFill>
                <a:latin typeface="Times New Roman" panose="02020603050405020304" pitchFamily="18" charset="0"/>
                <a:cs typeface="Times New Roman" panose="02020603050405020304" pitchFamily="18" charset="0"/>
              </a:rPr>
              <a:t>:</a:t>
            </a:r>
            <a:r>
              <a:rPr lang="en-US" sz="2800" b="1" dirty="0" smtClean="0">
                <a:solidFill>
                  <a:srgbClr val="FF0000"/>
                </a:solidFill>
                <a:latin typeface="Times New Roman" panose="02020603050405020304" pitchFamily="18" charset="0"/>
                <a:cs typeface="Times New Roman" panose="02020603050405020304" pitchFamily="18" charset="0"/>
              </a:rPr>
              <a:t>Data </a:t>
            </a:r>
            <a:r>
              <a:rPr lang="en-US" sz="2800" b="1" dirty="0">
                <a:solidFill>
                  <a:srgbClr val="FF0000"/>
                </a:solidFill>
                <a:latin typeface="Times New Roman" panose="02020603050405020304" pitchFamily="18" charset="0"/>
                <a:cs typeface="Times New Roman" panose="02020603050405020304" pitchFamily="18" charset="0"/>
              </a:rPr>
              <a:t>Transformation</a:t>
            </a:r>
            <a:endParaRPr lang="en-US" sz="2800" dirty="0"/>
          </a:p>
        </p:txBody>
      </p:sp>
      <p:sp>
        <p:nvSpPr>
          <p:cNvPr id="3" name="Content Placeholder 2"/>
          <p:cNvSpPr>
            <a:spLocks noGrp="1"/>
          </p:cNvSpPr>
          <p:nvPr>
            <p:ph idx="1"/>
          </p:nvPr>
        </p:nvSpPr>
        <p:spPr>
          <a:xfrm>
            <a:off x="838200" y="664743"/>
            <a:ext cx="10965873" cy="5569803"/>
          </a:xfrm>
        </p:spPr>
        <p:txBody>
          <a:bodyPr>
            <a:noAutofit/>
          </a:bodyPr>
          <a:lstStyle/>
          <a:p>
            <a:r>
              <a:rPr lang="en-US" sz="2400" dirty="0">
                <a:latin typeface="Times New Roman" panose="02020603050405020304" pitchFamily="18" charset="0"/>
                <a:cs typeface="Times New Roman" panose="02020603050405020304" pitchFamily="18" charset="0"/>
              </a:rPr>
              <a:t>Initially, we decide to transform the variables, which look right skewed, in order to improve the fit of a model to the data.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apply “Maximize Normality” method to the following six variables: </a:t>
            </a: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AMOUNT_PAID_MEDICAID</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AMOUNT_PAID_MEDICARE</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NUMBER_VISITS</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ADULT_BMI</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TOTALEXP</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TOTAL_INCOME</a:t>
            </a:r>
            <a:r>
              <a:rPr lang="en-US" sz="2400" dirty="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it seems that only TOTAL_INCOME and NUMB_VISITS show significant improvement after the transformation, while the distribution of other variables remain closely the same. </a:t>
            </a:r>
            <a:r>
              <a:rPr lang="en-US" sz="2400" dirty="0" smtClean="0">
                <a:latin typeface="Times New Roman" panose="02020603050405020304" pitchFamily="18" charset="0"/>
                <a:cs typeface="Times New Roman" panose="02020603050405020304" pitchFamily="18" charset="0"/>
              </a:rPr>
              <a:t>Thus</a:t>
            </a:r>
            <a:r>
              <a:rPr lang="en-US" sz="2400" dirty="0">
                <a:latin typeface="Times New Roman" panose="02020603050405020304" pitchFamily="18" charset="0"/>
                <a:cs typeface="Times New Roman" panose="02020603050405020304" pitchFamily="18" charset="0"/>
              </a:rPr>
              <a:t>, only TOTAL_INCOME and NUMB_VISITS variables are transformed for further </a:t>
            </a:r>
            <a:r>
              <a:rPr lang="en-US" sz="2400" dirty="0" smtClean="0">
                <a:latin typeface="Times New Roman" panose="02020603050405020304" pitchFamily="18" charset="0"/>
                <a:cs typeface="Times New Roman" panose="02020603050405020304" pitchFamily="18" charset="0"/>
              </a:rPr>
              <a:t>analysis. </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p:txBody>
          <a:bodyPr/>
          <a:lstStyle/>
          <a:p>
            <a:fld id="{E1E6253C-DB66-466A-B234-7FD32E7A8D2B}"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432160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normAutofit/>
          </a:bodyPr>
          <a:lstStyle/>
          <a:p>
            <a:r>
              <a:rPr lang="en-US" sz="2800" b="1" i="1" dirty="0">
                <a:solidFill>
                  <a:srgbClr val="FF0000"/>
                </a:solidFill>
                <a:latin typeface="Times New Roman" panose="02020603050405020304" pitchFamily="18" charset="0"/>
                <a:cs typeface="Times New Roman" panose="02020603050405020304" pitchFamily="18" charset="0"/>
              </a:rPr>
              <a:t>Data Preparation : </a:t>
            </a:r>
            <a:r>
              <a:rPr lang="en-US" sz="2800" b="1" dirty="0" smtClean="0">
                <a:solidFill>
                  <a:srgbClr val="FF0000"/>
                </a:solidFill>
              </a:rPr>
              <a:t>Variable </a:t>
            </a:r>
            <a:r>
              <a:rPr lang="en-US" sz="2800" b="1" dirty="0">
                <a:solidFill>
                  <a:srgbClr val="FF0000"/>
                </a:solidFill>
              </a:rPr>
              <a:t>Transformation Statistics </a:t>
            </a:r>
            <a:endParaRPr lang="en-US" sz="2800" dirty="0">
              <a:solidFill>
                <a:srgbClr val="FF0000"/>
              </a:solidFill>
            </a:endParaRPr>
          </a:p>
        </p:txBody>
      </p:sp>
      <p:pic>
        <p:nvPicPr>
          <p:cNvPr id="6" name="Content Placeholder 5"/>
          <p:cNvPicPr>
            <a:picLocks noGrp="1" noChangeAspect="1"/>
          </p:cNvPicPr>
          <p:nvPr>
            <p:ph idx="1"/>
          </p:nvPr>
        </p:nvPicPr>
        <p:blipFill>
          <a:blip r:embed="rId2"/>
          <a:stretch>
            <a:fillRect/>
          </a:stretch>
        </p:blipFill>
        <p:spPr>
          <a:xfrm>
            <a:off x="457201" y="1122218"/>
            <a:ext cx="11360726" cy="4862945"/>
          </a:xfrm>
          <a:prstGeom prst="rect">
            <a:avLst/>
          </a:prstGeom>
        </p:spPr>
      </p:pic>
      <p:sp>
        <p:nvSpPr>
          <p:cNvPr id="4" name="Date Placeholder 3"/>
          <p:cNvSpPr>
            <a:spLocks noGrp="1"/>
          </p:cNvSpPr>
          <p:nvPr>
            <p:ph type="dt" sz="half" idx="2"/>
          </p:nvPr>
        </p:nvSpPr>
        <p:spPr/>
        <p:txBody>
          <a:bodyPr/>
          <a:lstStyle/>
          <a:p>
            <a:fld id="{5FBE0BED-A7F6-4593-889A-DD312995FD62}"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549357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4" y="83440"/>
            <a:ext cx="10716490" cy="636996"/>
          </a:xfrm>
        </p:spPr>
        <p:txBody>
          <a:bodyPr>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3</a:t>
            </a:r>
            <a:r>
              <a:rPr lang="en-US" sz="2800" b="1" dirty="0">
                <a:solidFill>
                  <a:srgbClr val="FF0000"/>
                </a:solidFill>
                <a:latin typeface="Times New Roman" panose="02020603050405020304" pitchFamily="18" charset="0"/>
                <a:cs typeface="Times New Roman" panose="02020603050405020304" pitchFamily="18" charset="0"/>
              </a:rPr>
              <a:t>. PREDICTION MODEL </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7928" y="711464"/>
            <a:ext cx="11610109" cy="5509228"/>
          </a:xfrm>
        </p:spPr>
        <p:txBody>
          <a:bodyPr>
            <a:normAutofit fontScale="25000" lnSpcReduction="20000"/>
          </a:bodyPr>
          <a:lstStyle/>
          <a:p>
            <a:r>
              <a:rPr lang="en-US" sz="8000" dirty="0">
                <a:latin typeface="Times New Roman" panose="02020603050405020304" pitchFamily="18" charset="0"/>
                <a:cs typeface="Times New Roman" panose="02020603050405020304" pitchFamily="18" charset="0"/>
              </a:rPr>
              <a:t>In this study, three popular data mining techniques including logistic regression, decision tree, and artificial neural network are applied and compared to each other based on their predictive accuracy on the hold-out sample. </a:t>
            </a:r>
          </a:p>
          <a:p>
            <a:r>
              <a:rPr lang="en-US" sz="8000" dirty="0" smtClean="0">
                <a:latin typeface="Times New Roman" panose="02020603050405020304" pitchFamily="18" charset="0"/>
                <a:cs typeface="Times New Roman" panose="02020603050405020304" pitchFamily="18" charset="0"/>
              </a:rPr>
              <a:t>Logistic </a:t>
            </a:r>
            <a:r>
              <a:rPr lang="en-US" sz="8000" dirty="0">
                <a:latin typeface="Times New Roman" panose="02020603050405020304" pitchFamily="18" charset="0"/>
                <a:cs typeface="Times New Roman" panose="02020603050405020304" pitchFamily="18" charset="0"/>
              </a:rPr>
              <a:t>regression is often used to predict an outcome variable that is binary or multi-class dependent variables</a:t>
            </a:r>
            <a:r>
              <a:rPr lang="en-US" sz="8000" dirty="0" smtClean="0">
                <a:latin typeface="Times New Roman" panose="02020603050405020304" pitchFamily="18" charset="0"/>
                <a:cs typeface="Times New Roman" panose="02020603050405020304" pitchFamily="18" charset="0"/>
              </a:rPr>
              <a:t>.</a:t>
            </a:r>
          </a:p>
          <a:p>
            <a:pPr marL="514350" indent="-514350">
              <a:buFont typeface="+mj-lt"/>
              <a:buAutoNum type="alphaUcPeriod"/>
            </a:pPr>
            <a:r>
              <a:rPr lang="en-US" sz="8000" dirty="0" smtClean="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It allows the prediction of discrete variables (dependent variables) by a mix of continuous and discrete predictors as the relationship between dependent variables and independent variables is non-linear. </a:t>
            </a:r>
            <a:endParaRPr lang="en-US" sz="8000"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sz="8000" dirty="0" smtClean="0">
                <a:latin typeface="Times New Roman" panose="02020603050405020304" pitchFamily="18" charset="0"/>
                <a:cs typeface="Times New Roman" panose="02020603050405020304" pitchFamily="18" charset="0"/>
              </a:rPr>
              <a:t>It </a:t>
            </a:r>
            <a:r>
              <a:rPr lang="en-US" sz="8000" dirty="0">
                <a:latin typeface="Times New Roman" panose="02020603050405020304" pitchFamily="18" charset="0"/>
                <a:cs typeface="Times New Roman" panose="02020603050405020304" pitchFamily="18" charset="0"/>
              </a:rPr>
              <a:t>builds the model to predict the odds of its occurrence instead of point estimate event in the traditional linear regression model. </a:t>
            </a:r>
          </a:p>
          <a:p>
            <a:r>
              <a:rPr lang="en-US" sz="8000" dirty="0" smtClean="0">
                <a:latin typeface="Times New Roman" panose="02020603050405020304" pitchFamily="18" charset="0"/>
                <a:cs typeface="Times New Roman" panose="02020603050405020304" pitchFamily="18" charset="0"/>
              </a:rPr>
              <a:t>Decision </a:t>
            </a:r>
            <a:r>
              <a:rPr lang="en-US" sz="8000" dirty="0">
                <a:latin typeface="Times New Roman" panose="02020603050405020304" pitchFamily="18" charset="0"/>
                <a:cs typeface="Times New Roman" panose="02020603050405020304" pitchFamily="18" charset="0"/>
              </a:rPr>
              <a:t>tree is another data classification and prediction method commonly used due to its intuitive explainability characteristics. </a:t>
            </a:r>
            <a:endParaRPr lang="en-US" sz="8000"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sz="8000" dirty="0" smtClean="0">
                <a:latin typeface="Times New Roman" panose="02020603050405020304" pitchFamily="18" charset="0"/>
                <a:cs typeface="Times New Roman" panose="02020603050405020304" pitchFamily="18" charset="0"/>
              </a:rPr>
              <a:t>Decision </a:t>
            </a:r>
            <a:r>
              <a:rPr lang="en-US" sz="8000" dirty="0">
                <a:latin typeface="Times New Roman" panose="02020603050405020304" pitchFamily="18" charset="0"/>
                <a:cs typeface="Times New Roman" panose="02020603050405020304" pitchFamily="18" charset="0"/>
              </a:rPr>
              <a:t>tree divides the dataset into multiple groups by evaluating individual data record, which can be described by its attributes. </a:t>
            </a:r>
            <a:endParaRPr lang="en-US" sz="8000"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sz="8000" dirty="0" smtClean="0">
                <a:latin typeface="Times New Roman" panose="02020603050405020304" pitchFamily="18" charset="0"/>
                <a:cs typeface="Times New Roman" panose="02020603050405020304" pitchFamily="18" charset="0"/>
              </a:rPr>
              <a:t>It </a:t>
            </a:r>
            <a:r>
              <a:rPr lang="en-US" sz="8000" dirty="0">
                <a:latin typeface="Times New Roman" panose="02020603050405020304" pitchFamily="18" charset="0"/>
                <a:cs typeface="Times New Roman" panose="02020603050405020304" pitchFamily="18" charset="0"/>
              </a:rPr>
              <a:t>is also simple and easy to visualize the process of classification where the predicates return discrete values and can be explained by a series of nested if-then-else statements. </a:t>
            </a:r>
          </a:p>
          <a:p>
            <a:r>
              <a:rPr lang="en-US" sz="8000" dirty="0" smtClean="0">
                <a:latin typeface="Times New Roman" panose="02020603050405020304" pitchFamily="18" charset="0"/>
                <a:cs typeface="Times New Roman" panose="02020603050405020304" pitchFamily="18" charset="0"/>
              </a:rPr>
              <a:t>Artificial </a:t>
            </a:r>
            <a:r>
              <a:rPr lang="en-US" sz="8000" dirty="0">
                <a:latin typeface="Times New Roman" panose="02020603050405020304" pitchFamily="18" charset="0"/>
                <a:cs typeface="Times New Roman" panose="02020603050405020304" pitchFamily="18" charset="0"/>
              </a:rPr>
              <a:t>Neural Network (ANN) is a mathematical and computational model for pattern recognition and data classification through a learning process. </a:t>
            </a:r>
            <a:endParaRPr lang="en-US" sz="8000" dirty="0" smtClean="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It </a:t>
            </a:r>
            <a:r>
              <a:rPr lang="en-US" sz="8000" dirty="0">
                <a:latin typeface="Times New Roman" panose="02020603050405020304" pitchFamily="18" charset="0"/>
                <a:cs typeface="Times New Roman" panose="02020603050405020304" pitchFamily="18" charset="0"/>
              </a:rPr>
              <a:t>is a biologically inspired analytical technique, simulating biological systems, where learning algorithm indicates how learning takes place and involves adjustments to the synaptic connections between neurons. </a:t>
            </a:r>
            <a:r>
              <a:rPr lang="en-US" sz="8000" dirty="0" smtClean="0">
                <a:latin typeface="Times New Roman" panose="02020603050405020304" pitchFamily="18" charset="0"/>
                <a:cs typeface="Times New Roman" panose="02020603050405020304" pitchFamily="18" charset="0"/>
              </a:rPr>
              <a:t>Data </a:t>
            </a:r>
            <a:r>
              <a:rPr lang="en-US" sz="8000" dirty="0">
                <a:latin typeface="Times New Roman" panose="02020603050405020304" pitchFamily="18" charset="0"/>
                <a:cs typeface="Times New Roman" panose="02020603050405020304" pitchFamily="18" charset="0"/>
              </a:rPr>
              <a:t>input can be discrete or real valued; meanwhile the output is in a form of vector of values and can be discrete or real valued as well. </a:t>
            </a:r>
          </a:p>
          <a:p>
            <a:endParaRPr lang="en-US" dirty="0"/>
          </a:p>
        </p:txBody>
      </p:sp>
      <p:sp>
        <p:nvSpPr>
          <p:cNvPr id="4" name="Date Placeholder 3"/>
          <p:cNvSpPr>
            <a:spLocks noGrp="1"/>
          </p:cNvSpPr>
          <p:nvPr>
            <p:ph type="dt" sz="half" idx="2"/>
          </p:nvPr>
        </p:nvSpPr>
        <p:spPr/>
        <p:txBody>
          <a:bodyPr/>
          <a:lstStyle/>
          <a:p>
            <a:fld id="{9039EA6D-0FCF-4E8D-B366-7AF02D3EF9DA}"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3756313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normAutofit fontScale="90000"/>
          </a:bodyPr>
          <a:lstStyle/>
          <a:p>
            <a:r>
              <a:rPr lang="en-US" dirty="0"/>
              <a:t/>
            </a:r>
            <a:br>
              <a:rPr lang="en-US" dirty="0"/>
            </a:br>
            <a:r>
              <a:rPr lang="en-US" sz="3100" b="1" i="1" dirty="0" smtClean="0">
                <a:solidFill>
                  <a:srgbClr val="FF0000"/>
                </a:solidFill>
                <a:latin typeface="Times New Roman" panose="02020603050405020304" pitchFamily="18" charset="0"/>
                <a:cs typeface="Times New Roman" panose="02020603050405020304" pitchFamily="18" charset="0"/>
              </a:rPr>
              <a:t>Cost Bucketing and Model Classification </a:t>
            </a: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0657"/>
            <a:ext cx="10515600" cy="5015344"/>
          </a:xfrm>
        </p:spPr>
        <p:txBody>
          <a:bodyPr>
            <a:normAutofit fontScale="92500"/>
          </a:bodyPr>
          <a:lstStyle/>
          <a:p>
            <a:r>
              <a:rPr lang="en-US" sz="2200" dirty="0">
                <a:latin typeface="Times New Roman" panose="02020603050405020304" pitchFamily="18" charset="0"/>
                <a:cs typeface="Times New Roman" panose="02020603050405020304" pitchFamily="18" charset="0"/>
              </a:rPr>
              <a:t>In this study, we categorize our analysis into three different focuses based on the patients’ healthcare costs. </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partition our patients into these three groups </a:t>
            </a: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such a way that the sum of all patients’ healthcare costs in each group is approximately the same. </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range of healthcare costs is varied significantly. According to the population’s cumulative healthcare expenses, approximately 87% of the overall expense of the population originates from only 3% of the most expensive patients.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cost bucket #1 can be interpreted as candidates for the low-risk group of patients diagnosed with diabetes. </a:t>
            </a: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cost bucket #2 can be interpreted as the pre-diabetes group. </a:t>
            </a: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cost bucket #3 can be interpreted as the high-risk group of patients diagnosed with diabetes. </a:t>
            </a:r>
          </a:p>
          <a:p>
            <a:endParaRPr lang="en-US" dirty="0"/>
          </a:p>
        </p:txBody>
      </p:sp>
      <p:sp>
        <p:nvSpPr>
          <p:cNvPr id="4" name="Date Placeholder 3"/>
          <p:cNvSpPr>
            <a:spLocks noGrp="1"/>
          </p:cNvSpPr>
          <p:nvPr>
            <p:ph type="dt" sz="half" idx="2"/>
          </p:nvPr>
        </p:nvSpPr>
        <p:spPr/>
        <p:txBody>
          <a:bodyPr/>
          <a:lstStyle/>
          <a:p>
            <a:fld id="{B928948D-3A97-49F3-9006-435DEC3734E0}"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456710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2401"/>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Cost bucket information</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554182" y="997526"/>
            <a:ext cx="11069782" cy="4918365"/>
          </a:xfrm>
          <a:prstGeom prst="rect">
            <a:avLst/>
          </a:prstGeom>
        </p:spPr>
      </p:pic>
      <p:sp>
        <p:nvSpPr>
          <p:cNvPr id="4" name="Date Placeholder 3"/>
          <p:cNvSpPr>
            <a:spLocks noGrp="1"/>
          </p:cNvSpPr>
          <p:nvPr>
            <p:ph type="dt" sz="half" idx="2"/>
          </p:nvPr>
        </p:nvSpPr>
        <p:spPr/>
        <p:txBody>
          <a:bodyPr/>
          <a:lstStyle/>
          <a:p>
            <a:fld id="{1AF37624-845F-4BE4-853F-6D82EC6C74F0}"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965495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normAutofit fontScale="90000"/>
          </a:bodyPr>
          <a:lstStyle/>
          <a:p>
            <a:r>
              <a:rPr lang="en-US" sz="2800" b="1" i="1" dirty="0" smtClean="0">
                <a:solidFill>
                  <a:srgbClr val="FF0000"/>
                </a:solidFill>
                <a:latin typeface="Times New Roman" panose="02020603050405020304" pitchFamily="18" charset="0"/>
                <a:cs typeface="Times New Roman" panose="02020603050405020304" pitchFamily="18" charset="0"/>
              </a:rPr>
              <a:t/>
            </a:r>
            <a:br>
              <a:rPr lang="en-US" sz="2800" b="1" i="1" dirty="0" smtClean="0">
                <a:solidFill>
                  <a:srgbClr val="FF0000"/>
                </a:solidFill>
                <a:latin typeface="Times New Roman" panose="02020603050405020304" pitchFamily="18" charset="0"/>
                <a:cs typeface="Times New Roman" panose="02020603050405020304" pitchFamily="18" charset="0"/>
              </a:rPr>
            </a:br>
            <a:r>
              <a:rPr lang="en-US" sz="3100" b="1" i="1" dirty="0" smtClean="0">
                <a:solidFill>
                  <a:srgbClr val="FF0000"/>
                </a:solidFill>
                <a:latin typeface="Times New Roman" panose="02020603050405020304" pitchFamily="18" charset="0"/>
                <a:cs typeface="Times New Roman" panose="02020603050405020304" pitchFamily="18" charset="0"/>
              </a:rPr>
              <a:t>Cost </a:t>
            </a:r>
            <a:r>
              <a:rPr lang="en-US" sz="3100" b="1" i="1" dirty="0">
                <a:solidFill>
                  <a:srgbClr val="FF0000"/>
                </a:solidFill>
                <a:latin typeface="Times New Roman" panose="02020603050405020304" pitchFamily="18" charset="0"/>
                <a:cs typeface="Times New Roman" panose="02020603050405020304" pitchFamily="18" charset="0"/>
              </a:rPr>
              <a:t>Bucketing and Model Classification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205346"/>
            <a:ext cx="10515600" cy="4971617"/>
          </a:xfrm>
        </p:spPr>
        <p:txBody>
          <a:bodyPr>
            <a:normAutofit/>
          </a:bodyPr>
          <a:lstStyle/>
          <a:p>
            <a:r>
              <a:rPr lang="en-US" sz="2000" dirty="0" smtClean="0">
                <a:latin typeface="Times New Roman" panose="02020603050405020304" pitchFamily="18" charset="0"/>
                <a:cs typeface="Times New Roman" panose="02020603050405020304" pitchFamily="18" charset="0"/>
              </a:rPr>
              <a:t>We decide to stratify our samples to construct a model set with approximately equal numbers of each target value (DIABETES_DIAG_BINARY) in each cost bucket. </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With a 50% adjusting for oversampling, we believe that the contrast between the two values is minimized, which make it easier and more reliable to recognize patterns in this dataset. </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most important goals of this study are to predict the outcome probability of people with diabetes. </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order to provide more accurate diabetes prediction, we apply and compare ANN, Logistic Regression, and Decision three models in each cost bucket as well. </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p:txBody>
          <a:bodyPr/>
          <a:lstStyle/>
          <a:p>
            <a:fld id="{C1CCDE37-E6F4-438F-B2A4-905836CAAE9B}"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895502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3"/>
            <a:ext cx="10515600" cy="831272"/>
          </a:xfrm>
        </p:spPr>
        <p:txBody>
          <a:bodyPr>
            <a:normAutofit fontScale="90000"/>
          </a:bodyPr>
          <a:lstStyle/>
          <a:p>
            <a:r>
              <a:rPr lang="en-US" dirty="0"/>
              <a:t/>
            </a:r>
            <a:br>
              <a:rPr lang="en-US" dirty="0"/>
            </a:br>
            <a:r>
              <a:rPr lang="en-US" sz="3100" dirty="0">
                <a:solidFill>
                  <a:srgbClr val="FF0000"/>
                </a:solidFill>
                <a:latin typeface="Times New Roman" panose="02020603050405020304" pitchFamily="18" charset="0"/>
                <a:cs typeface="Times New Roman" panose="02020603050405020304" pitchFamily="18" charset="0"/>
              </a:rPr>
              <a:t> </a:t>
            </a:r>
            <a:br>
              <a:rPr lang="en-US" sz="3100" dirty="0">
                <a:solidFill>
                  <a:srgbClr val="FF0000"/>
                </a:solidFill>
                <a:latin typeface="Times New Roman" panose="02020603050405020304" pitchFamily="18" charset="0"/>
                <a:cs typeface="Times New Roman" panose="02020603050405020304" pitchFamily="18" charset="0"/>
              </a:rPr>
            </a:br>
            <a:r>
              <a:rPr lang="en-US" sz="3100" b="1" dirty="0" smtClean="0">
                <a:solidFill>
                  <a:srgbClr val="FF0000"/>
                </a:solidFill>
                <a:latin typeface="Times New Roman" panose="02020603050405020304" pitchFamily="18" charset="0"/>
                <a:cs typeface="Times New Roman" panose="02020603050405020304" pitchFamily="18" charset="0"/>
              </a:rPr>
              <a:t>1.INTRODUCTION </a:t>
            </a:r>
            <a:r>
              <a:rPr lang="en-US" dirty="0"/>
              <a:t/>
            </a:r>
            <a:br>
              <a:rPr lang="en-US" dirty="0"/>
            </a:br>
            <a:endParaRPr lang="en-US" dirty="0"/>
          </a:p>
        </p:txBody>
      </p:sp>
      <p:sp>
        <p:nvSpPr>
          <p:cNvPr id="3" name="Content Placeholder 2"/>
          <p:cNvSpPr>
            <a:spLocks noGrp="1"/>
          </p:cNvSpPr>
          <p:nvPr>
            <p:ph idx="1"/>
          </p:nvPr>
        </p:nvSpPr>
        <p:spPr>
          <a:xfrm>
            <a:off x="838200" y="1510145"/>
            <a:ext cx="10515600" cy="4666818"/>
          </a:xfrm>
        </p:spPr>
        <p:txBody>
          <a:bodyPr>
            <a:normAutofit/>
          </a:bodyPr>
          <a:lstStyle/>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Preventing the disease of diabetes is an ongoing area of interest to the healthcare community.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Based </a:t>
            </a:r>
            <a:r>
              <a:rPr lang="en-US" sz="2000" dirty="0">
                <a:latin typeface="Times New Roman" panose="02020603050405020304" pitchFamily="18" charset="0"/>
                <a:cs typeface="Times New Roman" panose="02020603050405020304" pitchFamily="18" charset="0"/>
              </a:rPr>
              <a:t>on the data from the 2011 National Diabetes Fact Sheet, diabetes affects an estimate of 25.8 million people in the US, which is about 8.3% of the </a:t>
            </a:r>
            <a:r>
              <a:rPr lang="en-US" sz="2000" dirty="0" smtClean="0">
                <a:latin typeface="Times New Roman" panose="02020603050405020304" pitchFamily="18" charset="0"/>
                <a:cs typeface="Times New Roman" panose="02020603050405020304" pitchFamily="18" charset="0"/>
              </a:rPr>
              <a:t>population.</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Additionally</a:t>
            </a:r>
            <a:r>
              <a:rPr lang="en-US" sz="2000" dirty="0">
                <a:latin typeface="Times New Roman" panose="02020603050405020304" pitchFamily="18" charset="0"/>
                <a:cs typeface="Times New Roman" panose="02020603050405020304" pitchFamily="18" charset="0"/>
              </a:rPr>
              <a:t>, approximately 79 million people have been diagnosed with pre-diabetes </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Many studies regarding diabetes prediction have been conducted for several years.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objectives are to predict what variables are the causes, at high risk, for diabetes and to provide a preventive action toward individual at increased risk for the disease. </a:t>
            </a:r>
          </a:p>
        </p:txBody>
      </p:sp>
      <p:sp>
        <p:nvSpPr>
          <p:cNvPr id="4" name="Date Placeholder 3"/>
          <p:cNvSpPr>
            <a:spLocks noGrp="1"/>
          </p:cNvSpPr>
          <p:nvPr>
            <p:ph type="dt" sz="half" idx="2"/>
          </p:nvPr>
        </p:nvSpPr>
        <p:spPr/>
        <p:txBody>
          <a:bodyPr/>
          <a:lstStyle/>
          <a:p>
            <a:fld id="{EE05F0FE-021D-412F-8533-171234E2AE32}"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3989158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49274"/>
          </a:xfrm>
        </p:spPr>
        <p:txBody>
          <a:bodyPr>
            <a:normAutofit fontScale="90000"/>
          </a:bodyPr>
          <a:lstStyle/>
          <a:p>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r>
              <a:rPr lang="en-US" sz="3100" b="1" i="1" dirty="0">
                <a:solidFill>
                  <a:srgbClr val="FF0000"/>
                </a:solidFill>
                <a:latin typeface="Times New Roman" panose="02020603050405020304" pitchFamily="18" charset="0"/>
                <a:cs typeface="Times New Roman" panose="02020603050405020304" pitchFamily="18" charset="0"/>
              </a:rPr>
              <a:t>Performance Measures </a:t>
            </a:r>
            <a:r>
              <a:rPr lang="en-US" dirty="0"/>
              <a:t/>
            </a:r>
            <a:br>
              <a:rPr lang="en-US" dirty="0"/>
            </a:br>
            <a:endParaRPr lang="en-US" dirty="0"/>
          </a:p>
        </p:txBody>
      </p:sp>
      <p:sp>
        <p:nvSpPr>
          <p:cNvPr id="3" name="Content Placeholder 2"/>
          <p:cNvSpPr>
            <a:spLocks noGrp="1"/>
          </p:cNvSpPr>
          <p:nvPr>
            <p:ph idx="1"/>
          </p:nvPr>
        </p:nvSpPr>
        <p:spPr>
          <a:xfrm>
            <a:off x="838200" y="914401"/>
            <a:ext cx="10515600" cy="5262562"/>
          </a:xfrm>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The complicity of the model is controlled by fit statistics calculated on the testing dataset. </a:t>
            </a: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use three different criteria to select the best model on the testing dataset.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criteria include false negative, prediction accuracy, and misclassification rate. </a:t>
            </a:r>
          </a:p>
          <a:p>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False </a:t>
            </a:r>
            <a:r>
              <a:rPr lang="en-US" sz="2000" dirty="0">
                <a:latin typeface="Times New Roman" panose="02020603050405020304" pitchFamily="18" charset="0"/>
                <a:cs typeface="Times New Roman" panose="02020603050405020304" pitchFamily="18" charset="0"/>
              </a:rPr>
              <a:t>negative (Target = 1 and Outcome = 0) represents the case of an error in the model prediction where model results indicate that diabetes occurrence is not present, when in reality, there is an incident. </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false negative value should be as low as possible</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proportion of cases misclassified is very common in the predictive modeling. </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the observed misclassification rate should be also relatively low for model justification.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Lastly</a:t>
            </a:r>
            <a:r>
              <a:rPr lang="en-US" sz="2000" dirty="0">
                <a:latin typeface="Times New Roman" panose="02020603050405020304" pitchFamily="18" charset="0"/>
                <a:cs typeface="Times New Roman" panose="02020603050405020304" pitchFamily="18" charset="0"/>
              </a:rPr>
              <a:t>, prediction accuracy is evaluated among the three models on the testing dataset. </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higher the prediction accuracy rate, the better the model to be selected. </a:t>
            </a:r>
          </a:p>
        </p:txBody>
      </p:sp>
      <p:sp>
        <p:nvSpPr>
          <p:cNvPr id="4" name="Date Placeholder 3"/>
          <p:cNvSpPr>
            <a:spLocks noGrp="1"/>
          </p:cNvSpPr>
          <p:nvPr>
            <p:ph type="dt" sz="half" idx="2"/>
          </p:nvPr>
        </p:nvSpPr>
        <p:spPr/>
        <p:txBody>
          <a:bodyPr/>
          <a:lstStyle/>
          <a:p>
            <a:fld id="{5B0DD4B5-FC3E-4C8E-A1B7-071D79C7FE12}"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72019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81432"/>
            <a:ext cx="10515600" cy="539003"/>
          </a:xfrm>
        </p:spPr>
        <p:txBody>
          <a:bodyPr>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4</a:t>
            </a:r>
            <a:r>
              <a:rPr lang="en-US" sz="2800" b="1" dirty="0">
                <a:solidFill>
                  <a:srgbClr val="FF0000"/>
                </a:solidFill>
                <a:latin typeface="Times New Roman" panose="02020603050405020304" pitchFamily="18" charset="0"/>
                <a:cs typeface="Times New Roman" panose="02020603050405020304" pitchFamily="18" charset="0"/>
              </a:rPr>
              <a:t>. RESULTS AND DISCUSSIONS </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9209" y="720435"/>
            <a:ext cx="10993582" cy="5514109"/>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After </a:t>
            </a:r>
            <a:r>
              <a:rPr lang="en-US" sz="1800" dirty="0">
                <a:latin typeface="Times New Roman" panose="02020603050405020304" pitchFamily="18" charset="0"/>
                <a:cs typeface="Times New Roman" panose="02020603050405020304" pitchFamily="18" charset="0"/>
              </a:rPr>
              <a:t>excluding variables with outliers and high missing values, we first develop predictive models on the original sample dataset without categorizing our sample into three cost-bucketing groups </a:t>
            </a:r>
            <a:r>
              <a:rPr lang="en-US" sz="1800" dirty="0" smtClean="0">
                <a:latin typeface="Times New Roman" panose="02020603050405020304" pitchFamily="18" charset="0"/>
                <a:cs typeface="Times New Roman" panose="02020603050405020304" pitchFamily="18" charset="0"/>
              </a:rPr>
              <a:t>. </a:t>
            </a: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results of the overall model are compared to those from each cost-bucketing group to determine whether important risk factors of diabetes are different.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dataset is allocated to the training (70%) and testing (30%) partitions.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binary variable of patients with diabetes (Target = 1 for patients with diabetes and Outcome = 0 for patients without diabetes) is the output variable of the prediction models</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After recoding all categorical input variables, the selected variables are tested whether the association between the input variables and the logit of binary target variable satisfy the linearity assumption.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problematic variables are then transformed to satisfy such assumption.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Different </a:t>
            </a:r>
            <a:r>
              <a:rPr lang="en-US" sz="1800" dirty="0">
                <a:latin typeface="Times New Roman" panose="02020603050405020304" pitchFamily="18" charset="0"/>
                <a:cs typeface="Times New Roman" panose="02020603050405020304" pitchFamily="18" charset="0"/>
              </a:rPr>
              <a:t>models are constructed and compared in order to predict patients with diabetes. </a:t>
            </a:r>
          </a:p>
          <a:p>
            <a:r>
              <a:rPr lang="en-US" sz="1800" dirty="0">
                <a:latin typeface="Times New Roman" panose="02020603050405020304" pitchFamily="18" charset="0"/>
                <a:cs typeface="Times New Roman" panose="02020603050405020304" pitchFamily="18" charset="0"/>
              </a:rPr>
              <a:t>Training dataset is only used to extract models by the data mining algorithms.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Then</a:t>
            </a:r>
            <a:r>
              <a:rPr lang="en-US" sz="1800" dirty="0">
                <a:latin typeface="Times New Roman" panose="02020603050405020304" pitchFamily="18" charset="0"/>
                <a:cs typeface="Times New Roman" panose="02020603050405020304" pitchFamily="18" charset="0"/>
              </a:rPr>
              <a:t>, those models derived in the training data set are then applied on the testing dataset for the correct discovery of </a:t>
            </a:r>
            <a:r>
              <a:rPr lang="en-US" sz="1800" dirty="0" smtClean="0">
                <a:latin typeface="Times New Roman" panose="02020603050405020304" pitchFamily="18" charset="0"/>
                <a:cs typeface="Times New Roman" panose="02020603050405020304" pitchFamily="18" charset="0"/>
              </a:rPr>
              <a:t>intrusions. In </a:t>
            </a:r>
            <a:r>
              <a:rPr lang="en-US" sz="1800" dirty="0">
                <a:latin typeface="Times New Roman" panose="02020603050405020304" pitchFamily="18" charset="0"/>
                <a:cs typeface="Times New Roman" panose="02020603050405020304" pitchFamily="18" charset="0"/>
              </a:rPr>
              <a:t>other words, this testing dataset is used to prune the models generated by the data mining process in the training dataset to avoid overfitting and instabilities in the classification accuracy.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Statistical </a:t>
            </a:r>
            <a:r>
              <a:rPr lang="en-US" sz="1800" dirty="0">
                <a:latin typeface="Times New Roman" panose="02020603050405020304" pitchFamily="18" charset="0"/>
                <a:cs typeface="Times New Roman" panose="02020603050405020304" pitchFamily="18" charset="0"/>
              </a:rPr>
              <a:t>analyses are performed using SAS® Enterprise Guide 4.3 for data preparation and SAS® Enterprise Miner™ 7.1 for model development and comparison.</a:t>
            </a:r>
            <a:r>
              <a:rPr lang="en-US" sz="20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2"/>
          </p:nvPr>
        </p:nvSpPr>
        <p:spPr/>
        <p:txBody>
          <a:bodyPr/>
          <a:lstStyle/>
          <a:p>
            <a:fld id="{CA319D68-B584-40ED-B527-8D07D596C2FF}"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950592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838"/>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100" b="1" dirty="0">
                <a:solidFill>
                  <a:srgbClr val="FF0000"/>
                </a:solidFill>
                <a:latin typeface="Times New Roman" panose="02020603050405020304" pitchFamily="18" charset="0"/>
                <a:cs typeface="Times New Roman" panose="02020603050405020304" pitchFamily="18" charset="0"/>
              </a:rPr>
              <a:t>Overall Model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55964"/>
            <a:ext cx="10515600" cy="5220999"/>
          </a:xfrm>
        </p:spPr>
        <p:txBody>
          <a:bodyPr>
            <a:normAutofit/>
          </a:bodyPr>
          <a:lstStyle/>
          <a:p>
            <a:r>
              <a:rPr lang="en-US" sz="2000" dirty="0">
                <a:latin typeface="Times New Roman" panose="02020603050405020304" pitchFamily="18" charset="0"/>
                <a:cs typeface="Times New Roman" panose="02020603050405020304" pitchFamily="18" charset="0"/>
              </a:rPr>
              <a:t>Logistic regression produces the best results with overall misclassification rate of 22.89%.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Although </a:t>
            </a:r>
            <a:r>
              <a:rPr lang="en-US" sz="2000" dirty="0">
                <a:latin typeface="Times New Roman" panose="02020603050405020304" pitchFamily="18" charset="0"/>
                <a:cs typeface="Times New Roman" panose="02020603050405020304" pitchFamily="18" charset="0"/>
              </a:rPr>
              <a:t>Artificial Neural Networks (ANN) has the lowest false negative rate of 20.55%, we still select the logistic regression model as our final model to predict patients with diabetes.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performing the stepwise logistic regression, which is a process of building a model where the choice of predictive variables is carried our based on the t-statistics of their estimated coefficients, the final model is </a:t>
            </a:r>
            <a:r>
              <a:rPr lang="en-US" sz="2000" dirty="0" smtClean="0">
                <a:latin typeface="Times New Roman" panose="02020603050405020304" pitchFamily="18" charset="0"/>
                <a:cs typeface="Times New Roman" panose="02020603050405020304" pitchFamily="18" charset="0"/>
              </a:rPr>
              <a:t>presented.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total 15 risk factors used to predict the prevalence of diabetes. </a:t>
            </a:r>
          </a:p>
        </p:txBody>
      </p:sp>
      <p:sp>
        <p:nvSpPr>
          <p:cNvPr id="4" name="Date Placeholder 3"/>
          <p:cNvSpPr>
            <a:spLocks noGrp="1"/>
          </p:cNvSpPr>
          <p:nvPr>
            <p:ph type="dt" sz="half" idx="2"/>
          </p:nvPr>
        </p:nvSpPr>
        <p:spPr/>
        <p:txBody>
          <a:bodyPr/>
          <a:lstStyle/>
          <a:p>
            <a:fld id="{C0001607-AEA6-4E8A-804E-FD15FD071EAC}"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900001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74587"/>
            <a:ext cx="10515600" cy="715121"/>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Classification Table and Summary of Stepwise </a:t>
            </a:r>
            <a:r>
              <a:rPr lang="en-US" sz="2400" b="1" dirty="0" smtClean="0">
                <a:solidFill>
                  <a:srgbClr val="FF0000"/>
                </a:solidFill>
                <a:latin typeface="Times New Roman" panose="02020603050405020304" pitchFamily="18" charset="0"/>
                <a:cs typeface="Times New Roman" panose="02020603050405020304" pitchFamily="18" charset="0"/>
              </a:rPr>
              <a:t>Selection</a:t>
            </a:r>
            <a:br>
              <a:rPr lang="en-US" sz="2400" b="1" dirty="0" smtClean="0">
                <a:solidFill>
                  <a:srgbClr val="FF0000"/>
                </a:solidFill>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(Overall Model)</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74" y="1011382"/>
            <a:ext cx="11145982" cy="5181601"/>
          </a:xfrm>
        </p:spPr>
      </p:pic>
      <p:sp>
        <p:nvSpPr>
          <p:cNvPr id="4" name="Date Placeholder 3"/>
          <p:cNvSpPr>
            <a:spLocks noGrp="1"/>
          </p:cNvSpPr>
          <p:nvPr>
            <p:ph type="dt" sz="half" idx="2"/>
          </p:nvPr>
        </p:nvSpPr>
        <p:spPr/>
        <p:txBody>
          <a:bodyPr/>
          <a:lstStyle/>
          <a:p>
            <a:fld id="{1CB92D86-4DDA-44B0-9829-EFEB9D68797F}"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460801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US" sz="2800" dirty="0">
                <a:solidFill>
                  <a:srgbClr val="FF0000"/>
                </a:solidFill>
                <a:latin typeface="Times New Roman" panose="02020603050405020304" pitchFamily="18" charset="0"/>
                <a:cs typeface="Times New Roman" panose="02020603050405020304" pitchFamily="18" charset="0"/>
              </a:rPr>
              <a:t/>
            </a:r>
            <a:br>
              <a:rPr lang="en-US" sz="2800" dirty="0">
                <a:solidFill>
                  <a:srgbClr val="FF0000"/>
                </a:solidFill>
                <a:latin typeface="Times New Roman" panose="02020603050405020304" pitchFamily="18" charset="0"/>
                <a:cs typeface="Times New Roman" panose="02020603050405020304" pitchFamily="18" charset="0"/>
              </a:rPr>
            </a:br>
            <a:r>
              <a:rPr lang="en-US" sz="2800" b="1" dirty="0">
                <a:solidFill>
                  <a:srgbClr val="FF0000"/>
                </a:solidFill>
                <a:latin typeface="Times New Roman" panose="02020603050405020304" pitchFamily="18" charset="0"/>
                <a:cs typeface="Times New Roman" panose="02020603050405020304" pitchFamily="18" charset="0"/>
              </a:rPr>
              <a:t>Cost Bucket #1 (&lt;$5,750) </a:t>
            </a:r>
            <a:r>
              <a:rPr lang="en-US" sz="2800" dirty="0">
                <a:solidFill>
                  <a:srgbClr val="FF0000"/>
                </a:solidFill>
                <a:latin typeface="Times New Roman" panose="02020603050405020304" pitchFamily="18" charset="0"/>
                <a:cs typeface="Times New Roman" panose="02020603050405020304" pitchFamily="18" charset="0"/>
              </a:rPr>
              <a:t/>
            </a:r>
            <a:br>
              <a:rPr lang="en-US" sz="2800" dirty="0">
                <a:solidFill>
                  <a:srgbClr val="FF0000"/>
                </a:solidFill>
                <a:latin typeface="Times New Roman" panose="02020603050405020304" pitchFamily="18" charset="0"/>
                <a:cs typeface="Times New Roman" panose="02020603050405020304" pitchFamily="18" charset="0"/>
              </a:rPr>
            </a:b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25236"/>
            <a:ext cx="10515600" cy="5151727"/>
          </a:xfrm>
        </p:spPr>
        <p:txBody>
          <a:bodyPr>
            <a:normAutofit/>
          </a:bodyPr>
          <a:lstStyle/>
          <a:p>
            <a:r>
              <a:rPr lang="en-US" sz="2000" dirty="0">
                <a:latin typeface="Times New Roman" panose="02020603050405020304" pitchFamily="18" charset="0"/>
                <a:cs typeface="Times New Roman" panose="02020603050405020304" pitchFamily="18" charset="0"/>
              </a:rPr>
              <a:t>For the low-risk group (Cost Bucket #1), Decision tree produces the best results with overall misclassification rate of 24.56%,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followed </a:t>
            </a:r>
            <a:r>
              <a:rPr lang="en-US" sz="2000" dirty="0">
                <a:latin typeface="Times New Roman" panose="02020603050405020304" pitchFamily="18" charset="0"/>
                <a:cs typeface="Times New Roman" panose="02020603050405020304" pitchFamily="18" charset="0"/>
              </a:rPr>
              <a:t>by the Logistic regression and artificial neural networks with misclassification rates of 25.43% and 25.68%, respectively.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Seven </a:t>
            </a:r>
            <a:r>
              <a:rPr lang="en-US" sz="2000" dirty="0">
                <a:latin typeface="Times New Roman" panose="02020603050405020304" pitchFamily="18" charset="0"/>
                <a:cs typeface="Times New Roman" panose="02020603050405020304" pitchFamily="18" charset="0"/>
              </a:rPr>
              <a:t>variables including age, cholesterol, adult BMI, high blood pressure, total income, sex , and asthma diagnosis are important factors to predict diabetes in this cost bucket group</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Compared to the overall model, Only age, high blood pressure, and cholesterol are the common risk factors.</a:t>
            </a:r>
          </a:p>
        </p:txBody>
      </p:sp>
      <p:sp>
        <p:nvSpPr>
          <p:cNvPr id="4" name="Date Placeholder 3"/>
          <p:cNvSpPr>
            <a:spLocks noGrp="1"/>
          </p:cNvSpPr>
          <p:nvPr>
            <p:ph type="dt" sz="half" idx="2"/>
          </p:nvPr>
        </p:nvSpPr>
        <p:spPr/>
        <p:txBody>
          <a:bodyPr/>
          <a:lstStyle/>
          <a:p>
            <a:fld id="{CA1AE0AB-3982-4854-8C2E-B88F8A3A09F3}"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533044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latin typeface="Times New Roman" panose="02020603050405020304" pitchFamily="18" charset="0"/>
                <a:cs typeface="Times New Roman" panose="02020603050405020304" pitchFamily="18" charset="0"/>
              </a:rPr>
              <a:t/>
            </a:r>
            <a:br>
              <a:rPr lang="en-US" sz="3100" dirty="0" smtClean="0">
                <a:latin typeface="Times New Roman" panose="02020603050405020304" pitchFamily="18" charset="0"/>
                <a:cs typeface="Times New Roman" panose="02020603050405020304" pitchFamily="18" charset="0"/>
              </a:rPr>
            </a:br>
            <a:r>
              <a:rPr lang="en-US" sz="3100" dirty="0" smtClean="0">
                <a:solidFill>
                  <a:srgbClr val="FF0000"/>
                </a:solidFill>
                <a:latin typeface="Times New Roman" panose="02020603050405020304" pitchFamily="18" charset="0"/>
                <a:cs typeface="Times New Roman" panose="02020603050405020304" pitchFamily="18" charset="0"/>
              </a:rPr>
              <a:t>final </a:t>
            </a:r>
            <a:r>
              <a:rPr lang="en-US" sz="3100" dirty="0">
                <a:solidFill>
                  <a:srgbClr val="FF0000"/>
                </a:solidFill>
                <a:latin typeface="Times New Roman" panose="02020603050405020304" pitchFamily="18" charset="0"/>
                <a:cs typeface="Times New Roman" panose="02020603050405020304" pitchFamily="18" charset="0"/>
              </a:rPr>
              <a:t>variable selection and classification table for </a:t>
            </a:r>
            <a:r>
              <a:rPr lang="en-US" sz="3100" dirty="0" smtClean="0">
                <a:solidFill>
                  <a:srgbClr val="FF0000"/>
                </a:solidFill>
                <a:latin typeface="Times New Roman" panose="02020603050405020304" pitchFamily="18" charset="0"/>
                <a:cs typeface="Times New Roman" panose="02020603050405020304" pitchFamily="18" charset="0"/>
              </a:rPr>
              <a:t/>
            </a:r>
            <a:br>
              <a:rPr lang="en-US" sz="3100" dirty="0" smtClean="0">
                <a:solidFill>
                  <a:srgbClr val="FF0000"/>
                </a:solidFill>
                <a:latin typeface="Times New Roman" panose="02020603050405020304" pitchFamily="18" charset="0"/>
                <a:cs typeface="Times New Roman" panose="02020603050405020304" pitchFamily="18" charset="0"/>
              </a:rPr>
            </a:br>
            <a:r>
              <a:rPr lang="en-US" sz="3100" dirty="0" smtClean="0">
                <a:solidFill>
                  <a:srgbClr val="FF0000"/>
                </a:solidFill>
                <a:latin typeface="Times New Roman" panose="02020603050405020304" pitchFamily="18" charset="0"/>
                <a:cs typeface="Times New Roman" panose="02020603050405020304" pitchFamily="18" charset="0"/>
              </a:rPr>
              <a:t>Decision </a:t>
            </a:r>
            <a:r>
              <a:rPr lang="en-US" sz="3100" dirty="0">
                <a:solidFill>
                  <a:srgbClr val="FF0000"/>
                </a:solidFill>
                <a:latin typeface="Times New Roman" panose="02020603050405020304" pitchFamily="18" charset="0"/>
                <a:cs typeface="Times New Roman" panose="02020603050405020304" pitchFamily="18" charset="0"/>
              </a:rPr>
              <a:t>Tree </a:t>
            </a:r>
            <a:r>
              <a:rPr lang="en-US" sz="3100" dirty="0" smtClean="0">
                <a:solidFill>
                  <a:srgbClr val="FF0000"/>
                </a:solidFill>
                <a:latin typeface="Times New Roman" panose="02020603050405020304" pitchFamily="18" charset="0"/>
                <a:cs typeface="Times New Roman" panose="02020603050405020304" pitchFamily="18" charset="0"/>
              </a:rPr>
              <a:t>model-</a:t>
            </a:r>
            <a:r>
              <a:rPr lang="en-US" sz="3100" b="1" dirty="0">
                <a:solidFill>
                  <a:srgbClr val="FF0000"/>
                </a:solidFill>
                <a:latin typeface="Times New Roman" panose="02020603050405020304" pitchFamily="18" charset="0"/>
                <a:cs typeface="Times New Roman" panose="02020603050405020304" pitchFamily="18" charset="0"/>
              </a:rPr>
              <a:t>Classification Table and </a:t>
            </a:r>
            <a:r>
              <a:rPr lang="en-US" sz="3100" b="1" dirty="0" smtClean="0">
                <a:solidFill>
                  <a:srgbClr val="FF0000"/>
                </a:solidFill>
                <a:latin typeface="Times New Roman" panose="02020603050405020304" pitchFamily="18" charset="0"/>
                <a:cs typeface="Times New Roman" panose="02020603050405020304" pitchFamily="18" charset="0"/>
              </a:rPr>
              <a:t/>
            </a:r>
            <a:br>
              <a:rPr lang="en-US" sz="3100" b="1" dirty="0" smtClean="0">
                <a:solidFill>
                  <a:srgbClr val="FF0000"/>
                </a:solidFill>
                <a:latin typeface="Times New Roman" panose="02020603050405020304" pitchFamily="18" charset="0"/>
                <a:cs typeface="Times New Roman" panose="02020603050405020304" pitchFamily="18" charset="0"/>
              </a:rPr>
            </a:br>
            <a:r>
              <a:rPr lang="en-US" sz="3100" b="1" dirty="0" smtClean="0">
                <a:solidFill>
                  <a:srgbClr val="FF0000"/>
                </a:solidFill>
                <a:latin typeface="Times New Roman" panose="02020603050405020304" pitchFamily="18" charset="0"/>
                <a:cs typeface="Times New Roman" panose="02020603050405020304" pitchFamily="18" charset="0"/>
              </a:rPr>
              <a:t>Variable </a:t>
            </a:r>
            <a:r>
              <a:rPr lang="en-US" sz="3100" b="1" dirty="0">
                <a:solidFill>
                  <a:srgbClr val="FF0000"/>
                </a:solidFill>
                <a:latin typeface="Times New Roman" panose="02020603050405020304" pitchFamily="18" charset="0"/>
                <a:cs typeface="Times New Roman" panose="02020603050405020304" pitchFamily="18" charset="0"/>
              </a:rPr>
              <a:t>Importance (Cost Bucket #1) </a:t>
            </a:r>
            <a:r>
              <a:rPr lang="en-US" dirty="0"/>
              <a:t/>
            </a:r>
            <a:br>
              <a:rPr lang="en-US"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56" y="1593273"/>
            <a:ext cx="11249890" cy="4583690"/>
          </a:xfrm>
        </p:spPr>
      </p:pic>
      <p:sp>
        <p:nvSpPr>
          <p:cNvPr id="4" name="Date Placeholder 3"/>
          <p:cNvSpPr>
            <a:spLocks noGrp="1"/>
          </p:cNvSpPr>
          <p:nvPr>
            <p:ph type="dt" sz="half" idx="2"/>
          </p:nvPr>
        </p:nvSpPr>
        <p:spPr/>
        <p:txBody>
          <a:bodyPr/>
          <a:lstStyle/>
          <a:p>
            <a:fld id="{C67370E0-86C5-4101-A055-140D920552AE}"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21226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US" dirty="0"/>
              <a:t/>
            </a:r>
            <a:br>
              <a:rPr lang="en-US" dirty="0"/>
            </a:br>
            <a:r>
              <a:rPr lang="en-US" sz="3100" b="1" dirty="0">
                <a:solidFill>
                  <a:srgbClr val="FF0000"/>
                </a:solidFill>
                <a:latin typeface="Times New Roman" panose="02020603050405020304" pitchFamily="18" charset="0"/>
                <a:cs typeface="Times New Roman" panose="02020603050405020304" pitchFamily="18" charset="0"/>
              </a:rPr>
              <a:t>Cost Bucket #2 ($5,750 - $19,400) </a:t>
            </a:r>
            <a:r>
              <a:rPr lang="en-US" dirty="0"/>
              <a:t/>
            </a:r>
            <a:br>
              <a:rPr lang="en-US" dirty="0"/>
            </a:br>
            <a:endParaRPr lang="en-US" dirty="0"/>
          </a:p>
        </p:txBody>
      </p:sp>
      <p:sp>
        <p:nvSpPr>
          <p:cNvPr id="3" name="Content Placeholder 2"/>
          <p:cNvSpPr>
            <a:spLocks noGrp="1"/>
          </p:cNvSpPr>
          <p:nvPr>
            <p:ph idx="1"/>
          </p:nvPr>
        </p:nvSpPr>
        <p:spPr>
          <a:xfrm>
            <a:off x="838200" y="1091334"/>
            <a:ext cx="10515600" cy="4949247"/>
          </a:xfrm>
        </p:spPr>
        <p:txBody>
          <a:bodyPr>
            <a:normAutofit/>
          </a:bodyPr>
          <a:lstStyle/>
          <a:p>
            <a:r>
              <a:rPr lang="en-US" sz="2000" dirty="0">
                <a:latin typeface="Times New Roman" panose="02020603050405020304" pitchFamily="18" charset="0"/>
                <a:cs typeface="Times New Roman" panose="02020603050405020304" pitchFamily="18" charset="0"/>
              </a:rPr>
              <a:t>For the pre-diabetes group, Logistic Regression produces the best results with overall misclassification rate of 29.74%, followed by artificial neural networks and decision tree, respectively.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Eight </a:t>
            </a:r>
            <a:r>
              <a:rPr lang="en-US" sz="2000" dirty="0">
                <a:latin typeface="Times New Roman" panose="02020603050405020304" pitchFamily="18" charset="0"/>
                <a:cs typeface="Times New Roman" panose="02020603050405020304" pitchFamily="18" charset="0"/>
              </a:rPr>
              <a:t>variables including cholesterol, adult BMI, high blood pressure, highest degree, last flu shot, heart attack, wears eyeglasses, and marital status are important factors to predict diabetes in this cost bucket group.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Compared </a:t>
            </a:r>
            <a:r>
              <a:rPr lang="en-US" sz="2000" dirty="0">
                <a:latin typeface="Times New Roman" panose="02020603050405020304" pitchFamily="18" charset="0"/>
                <a:cs typeface="Times New Roman" panose="02020603050405020304" pitchFamily="18" charset="0"/>
              </a:rPr>
              <a:t>to the overall model, adult BMI, high blood pressure, last flu shot, heart attack, wears eyeglasses, and marital status are the common risk factors.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other hand, only adult BMI and high blood pressure are the common risk factors between this group and the cost bucket #1</a:t>
            </a:r>
            <a:r>
              <a:rPr lang="en-US" dirty="0"/>
              <a:t>. </a:t>
            </a:r>
          </a:p>
        </p:txBody>
      </p:sp>
      <p:sp>
        <p:nvSpPr>
          <p:cNvPr id="4" name="Date Placeholder 3"/>
          <p:cNvSpPr>
            <a:spLocks noGrp="1"/>
          </p:cNvSpPr>
          <p:nvPr>
            <p:ph type="dt" sz="half" idx="2"/>
          </p:nvPr>
        </p:nvSpPr>
        <p:spPr/>
        <p:txBody>
          <a:bodyPr/>
          <a:lstStyle/>
          <a:p>
            <a:fld id="{857F4E1F-17A1-4A3D-831B-6629351BEDB9}"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662991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9" y="129596"/>
            <a:ext cx="11499272" cy="1515605"/>
          </a:xfrm>
        </p:spPr>
        <p:txBody>
          <a:bodyPr>
            <a:normAutofit fontScale="90000"/>
          </a:bodyPr>
          <a:lstStyle/>
          <a:p>
            <a:r>
              <a:rPr lang="en-US" sz="3100" dirty="0" smtClean="0">
                <a:latin typeface="Times New Roman" panose="02020603050405020304" pitchFamily="18" charset="0"/>
                <a:cs typeface="Times New Roman" panose="02020603050405020304" pitchFamily="18" charset="0"/>
              </a:rPr>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final </a:t>
            </a:r>
            <a:r>
              <a:rPr lang="en-US" sz="3100" dirty="0">
                <a:latin typeface="Times New Roman" panose="02020603050405020304" pitchFamily="18" charset="0"/>
                <a:cs typeface="Times New Roman" panose="02020603050405020304" pitchFamily="18" charset="0"/>
              </a:rPr>
              <a:t>variable selection based on the stepwise regression </a:t>
            </a:r>
            <a:r>
              <a:rPr lang="en-US" sz="3100" dirty="0" smtClean="0">
                <a:latin typeface="Times New Roman" panose="02020603050405020304" pitchFamily="18" charset="0"/>
                <a:cs typeface="Times New Roman" panose="02020603050405020304" pitchFamily="18" charset="0"/>
              </a:rPr>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approach </a:t>
            </a:r>
            <a:r>
              <a:rPr lang="en-US" sz="3100" dirty="0">
                <a:latin typeface="Times New Roman" panose="02020603050405020304" pitchFamily="18" charset="0"/>
                <a:cs typeface="Times New Roman" panose="02020603050405020304" pitchFamily="18" charset="0"/>
              </a:rPr>
              <a:t>and classification table for Logistic regression </a:t>
            </a:r>
            <a:r>
              <a:rPr lang="en-US" sz="3100" dirty="0" smtClean="0">
                <a:latin typeface="Times New Roman" panose="02020603050405020304" pitchFamily="18" charset="0"/>
                <a:cs typeface="Times New Roman" panose="02020603050405020304" pitchFamily="18" charset="0"/>
              </a:rPr>
              <a:t>model-</a:t>
            </a:r>
            <a:r>
              <a:rPr lang="en-US" sz="3100" b="1" dirty="0" smtClean="0">
                <a:latin typeface="Times New Roman" panose="02020603050405020304" pitchFamily="18" charset="0"/>
                <a:cs typeface="Times New Roman" panose="02020603050405020304" pitchFamily="18" charset="0"/>
              </a:rPr>
              <a:t>Classification </a:t>
            </a:r>
            <a:r>
              <a:rPr lang="en-US" sz="3100" b="1" dirty="0">
                <a:latin typeface="Times New Roman" panose="02020603050405020304" pitchFamily="18" charset="0"/>
                <a:cs typeface="Times New Roman" panose="02020603050405020304" pitchFamily="18" charset="0"/>
              </a:rPr>
              <a:t>Table and Summary of Stepwise Selection (Cost Bucket #2) </a:t>
            </a: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55" y="1482437"/>
            <a:ext cx="11707090" cy="4694526"/>
          </a:xfrm>
        </p:spPr>
      </p:pic>
      <p:sp>
        <p:nvSpPr>
          <p:cNvPr id="4" name="Date Placeholder 3"/>
          <p:cNvSpPr>
            <a:spLocks noGrp="1"/>
          </p:cNvSpPr>
          <p:nvPr>
            <p:ph type="dt" sz="half" idx="2"/>
          </p:nvPr>
        </p:nvSpPr>
        <p:spPr/>
        <p:txBody>
          <a:bodyPr/>
          <a:lstStyle/>
          <a:p>
            <a:fld id="{189A777B-0935-4855-B0BB-210C6AFB58D7}"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350708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r>
              <a:rPr lang="en-US" dirty="0"/>
              <a:t/>
            </a:r>
            <a:br>
              <a:rPr lang="en-US" dirty="0"/>
            </a:br>
            <a:r>
              <a:rPr lang="en-US" sz="3100" b="1" dirty="0">
                <a:solidFill>
                  <a:srgbClr val="FF0000"/>
                </a:solidFill>
                <a:latin typeface="Times New Roman" panose="02020603050405020304" pitchFamily="18" charset="0"/>
                <a:cs typeface="Times New Roman" panose="02020603050405020304" pitchFamily="18" charset="0"/>
              </a:rPr>
              <a:t>Cost Bucket #3 (&gt;$19,400) </a:t>
            </a:r>
            <a:r>
              <a:rPr lang="en-US" dirty="0"/>
              <a:t/>
            </a:r>
            <a:br>
              <a:rPr lang="en-US" dirty="0"/>
            </a:br>
            <a:endParaRPr lang="en-US" dirty="0"/>
          </a:p>
        </p:txBody>
      </p:sp>
      <p:sp>
        <p:nvSpPr>
          <p:cNvPr id="3" name="Content Placeholder 2"/>
          <p:cNvSpPr>
            <a:spLocks noGrp="1"/>
          </p:cNvSpPr>
          <p:nvPr>
            <p:ph idx="1"/>
          </p:nvPr>
        </p:nvSpPr>
        <p:spPr>
          <a:xfrm>
            <a:off x="651164" y="1039091"/>
            <a:ext cx="10702636" cy="5137872"/>
          </a:xfrm>
        </p:spPr>
        <p:txBody>
          <a:bodyPr>
            <a:normAutofit/>
          </a:bodyPr>
          <a:lstStyle/>
          <a:p>
            <a:r>
              <a:rPr lang="en-US" sz="2000" dirty="0">
                <a:latin typeface="Times New Roman" panose="02020603050405020304" pitchFamily="18" charset="0"/>
                <a:cs typeface="Times New Roman" panose="02020603050405020304" pitchFamily="18" charset="0"/>
              </a:rPr>
              <a:t>For the high-risk group, Decision Tree produces the best results with overall misclassification rate of 41.80%,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followed </a:t>
            </a:r>
            <a:r>
              <a:rPr lang="en-US" sz="2000" dirty="0">
                <a:latin typeface="Times New Roman" panose="02020603050405020304" pitchFamily="18" charset="0"/>
                <a:cs typeface="Times New Roman" panose="02020603050405020304" pitchFamily="18" charset="0"/>
              </a:rPr>
              <a:t>by artificial neural networks and Logistic Regression, respectively. </a:t>
            </a:r>
            <a:r>
              <a:rPr lang="en-US" sz="2000" dirty="0" smtClean="0">
                <a:latin typeface="Times New Roman" panose="02020603050405020304" pitchFamily="18" charset="0"/>
                <a:cs typeface="Times New Roman" panose="02020603050405020304" pitchFamily="18" charset="0"/>
              </a:rPr>
              <a:t> </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final model indicates that adult BMI, age, wear eyeglasses, and marital status are among the key risk factors in this cost bucket group.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Compared </a:t>
            </a:r>
            <a:r>
              <a:rPr lang="en-US" sz="2000" dirty="0">
                <a:latin typeface="Times New Roman" panose="02020603050405020304" pitchFamily="18" charset="0"/>
                <a:cs typeface="Times New Roman" panose="02020603050405020304" pitchFamily="18" charset="0"/>
              </a:rPr>
              <a:t>to the overall model, adult BMI, age, and, wears eyeglasses are the common risk factors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other hand, only adult BMI and age are the common risk factors between this group and the cost bucket #1</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meanwhile adult BMI, wears eyeglasses, and marital status are the common risk factors compared to the cost bucket #2 </a:t>
            </a:r>
          </a:p>
        </p:txBody>
      </p:sp>
      <p:sp>
        <p:nvSpPr>
          <p:cNvPr id="4" name="Date Placeholder 3"/>
          <p:cNvSpPr>
            <a:spLocks noGrp="1"/>
          </p:cNvSpPr>
          <p:nvPr>
            <p:ph type="dt" sz="half" idx="2"/>
          </p:nvPr>
        </p:nvSpPr>
        <p:spPr/>
        <p:txBody>
          <a:bodyPr/>
          <a:lstStyle/>
          <a:p>
            <a:fld id="{897ECA3C-6CC3-401D-A772-B3B940B8BF2D}"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3037372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129164"/>
            <a:ext cx="10515600" cy="1325563"/>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final variable selection and classification table for Decision </a:t>
            </a:r>
            <a:r>
              <a:rPr lang="en-US" sz="2800" dirty="0" smtClean="0">
                <a:solidFill>
                  <a:srgbClr val="FF0000"/>
                </a:solidFill>
                <a:latin typeface="Times New Roman" panose="02020603050405020304" pitchFamily="18" charset="0"/>
                <a:cs typeface="Times New Roman" panose="02020603050405020304" pitchFamily="18" charset="0"/>
              </a:rPr>
              <a:t/>
            </a:r>
            <a:br>
              <a:rPr lang="en-US" sz="2800" dirty="0" smtClean="0">
                <a:solidFill>
                  <a:srgbClr val="FF0000"/>
                </a:solidFill>
                <a:latin typeface="Times New Roman" panose="02020603050405020304" pitchFamily="18" charset="0"/>
                <a:cs typeface="Times New Roman" panose="02020603050405020304" pitchFamily="18" charset="0"/>
              </a:rPr>
            </a:br>
            <a:r>
              <a:rPr lang="en-US" sz="2800" dirty="0" smtClean="0">
                <a:solidFill>
                  <a:srgbClr val="FF0000"/>
                </a:solidFill>
                <a:latin typeface="Times New Roman" panose="02020603050405020304" pitchFamily="18" charset="0"/>
                <a:cs typeface="Times New Roman" panose="02020603050405020304" pitchFamily="18" charset="0"/>
              </a:rPr>
              <a:t>Tree model-</a:t>
            </a:r>
            <a:r>
              <a:rPr lang="en-US" sz="2800" b="1" dirty="0">
                <a:solidFill>
                  <a:srgbClr val="FF0000"/>
                </a:solidFill>
                <a:latin typeface="Times New Roman" panose="02020603050405020304" pitchFamily="18" charset="0"/>
                <a:cs typeface="Times New Roman" panose="02020603050405020304" pitchFamily="18" charset="0"/>
              </a:rPr>
              <a:t> Classification Table and Variable Importance (Cost Bucket #3) </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10" y="1454727"/>
            <a:ext cx="11485418" cy="4722236"/>
          </a:xfrm>
        </p:spPr>
      </p:pic>
      <p:sp>
        <p:nvSpPr>
          <p:cNvPr id="4" name="Date Placeholder 3"/>
          <p:cNvSpPr>
            <a:spLocks noGrp="1"/>
          </p:cNvSpPr>
          <p:nvPr>
            <p:ph type="dt" sz="half" idx="2"/>
          </p:nvPr>
        </p:nvSpPr>
        <p:spPr/>
        <p:txBody>
          <a:bodyPr/>
          <a:lstStyle/>
          <a:p>
            <a:fld id="{073194AB-28D3-4EC5-9CA3-6F88CDEFF8F4}"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23843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54" y="392835"/>
            <a:ext cx="10515600" cy="1089602"/>
          </a:xfrm>
        </p:spPr>
        <p:txBody>
          <a:bodyPr>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Previous studies </a:t>
            </a:r>
            <a:r>
              <a:rPr lang="en-US" sz="2800" b="1" dirty="0">
                <a:solidFill>
                  <a:srgbClr val="FF0000"/>
                </a:solidFill>
                <a:latin typeface="Times New Roman" panose="02020603050405020304" pitchFamily="18" charset="0"/>
                <a:cs typeface="Times New Roman" panose="02020603050405020304" pitchFamily="18" charset="0"/>
              </a:rPr>
              <a:t>employ several data mining  </a:t>
            </a:r>
            <a:r>
              <a:rPr lang="en-US" sz="2800" b="1" dirty="0" smtClean="0">
                <a:solidFill>
                  <a:srgbClr val="FF0000"/>
                </a:solidFill>
                <a:latin typeface="Times New Roman" panose="02020603050405020304" pitchFamily="18" charset="0"/>
                <a:cs typeface="Times New Roman" panose="02020603050405020304" pitchFamily="18" charset="0"/>
              </a:rPr>
              <a:t>techniques </a:t>
            </a:r>
            <a:br>
              <a:rPr lang="en-US" sz="2800" b="1" dirty="0" smtClean="0">
                <a:solidFill>
                  <a:srgbClr val="FF0000"/>
                </a:solidFill>
                <a:latin typeface="Times New Roman" panose="02020603050405020304" pitchFamily="18" charset="0"/>
                <a:cs typeface="Times New Roman" panose="02020603050405020304" pitchFamily="18" charset="0"/>
              </a:rPr>
            </a:br>
            <a:r>
              <a:rPr lang="en-US" sz="2800" b="1" dirty="0" smtClean="0">
                <a:solidFill>
                  <a:srgbClr val="FF0000"/>
                </a:solidFill>
                <a:latin typeface="Times New Roman" panose="02020603050405020304" pitchFamily="18" charset="0"/>
                <a:cs typeface="Times New Roman" panose="02020603050405020304" pitchFamily="18" charset="0"/>
              </a:rPr>
              <a:t>to </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assess </a:t>
            </a:r>
            <a:r>
              <a:rPr lang="en-US" sz="2800" b="1" dirty="0">
                <a:solidFill>
                  <a:srgbClr val="FF0000"/>
                </a:solidFill>
                <a:latin typeface="Times New Roman" panose="02020603050405020304" pitchFamily="18" charset="0"/>
                <a:cs typeface="Times New Roman" panose="02020603050405020304" pitchFamily="18" charset="0"/>
              </a:rPr>
              <a:t>the leading causes of diabetes</a:t>
            </a:r>
          </a:p>
        </p:txBody>
      </p:sp>
      <p:sp>
        <p:nvSpPr>
          <p:cNvPr id="3" name="Content Placeholder 2"/>
          <p:cNvSpPr>
            <a:spLocks noGrp="1"/>
          </p:cNvSpPr>
          <p:nvPr>
            <p:ph idx="1"/>
          </p:nvPr>
        </p:nvSpPr>
        <p:spPr>
          <a:xfrm>
            <a:off x="838200" y="1357745"/>
            <a:ext cx="10515600" cy="4819218"/>
          </a:xfrm>
        </p:spPr>
        <p:txBody>
          <a:bodyPr>
            <a:normAutofit/>
          </a:bodyPr>
          <a:lstStyle/>
          <a:p>
            <a:endParaRPr lang="en-US" dirty="0"/>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Lindstrom and Tuomilehto (2003) develop the diabetes risk score model considering Age, BMI, waist circumference, history of antihypertensive drug treatment, high blood glucose, physical activity, and daily consumption of fruits, berries, or vegetables as categorical </a:t>
            </a:r>
            <a:r>
              <a:rPr lang="en-US" sz="2000" dirty="0" smtClean="0">
                <a:latin typeface="Times New Roman" panose="02020603050405020304" pitchFamily="18" charset="0"/>
                <a:cs typeface="Times New Roman" panose="02020603050405020304" pitchFamily="18" charset="0"/>
              </a:rPr>
              <a:t>variables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Park </a:t>
            </a:r>
            <a:r>
              <a:rPr lang="en-US" sz="2000" dirty="0">
                <a:latin typeface="Times New Roman" panose="02020603050405020304" pitchFamily="18" charset="0"/>
                <a:cs typeface="Times New Roman" panose="02020603050405020304" pitchFamily="18" charset="0"/>
              </a:rPr>
              <a:t>and Edington (2001) present a sequential neural network model for diabetes </a:t>
            </a:r>
            <a:r>
              <a:rPr lang="en-US" sz="2000" dirty="0" smtClean="0">
                <a:latin typeface="Times New Roman" panose="02020603050405020304" pitchFamily="18" charset="0"/>
                <a:cs typeface="Times New Roman" panose="02020603050405020304" pitchFamily="18" charset="0"/>
              </a:rPr>
              <a:t>prediction.</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authors indicate risk factors, in the final model, including blood pressure, cholesterol, back pain, fatty food, weight index or alcohol index </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Concaro </a:t>
            </a:r>
            <a:r>
              <a:rPr lang="en-US" sz="2000" dirty="0">
                <a:latin typeface="Times New Roman" panose="02020603050405020304" pitchFamily="18" charset="0"/>
                <a:cs typeface="Times New Roman" panose="02020603050405020304" pitchFamily="18" charset="0"/>
              </a:rPr>
              <a:t>et al, (2009) present the application of a data mining technique to a sample of diabetic patients. </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consider the clinical variables such as BMI, blood pressure, glycaemia, cholesterol, or cardio-vascular risk in the </a:t>
            </a:r>
            <a:r>
              <a:rPr lang="en-US" sz="2000" dirty="0" smtClean="0">
                <a:latin typeface="Times New Roman" panose="02020603050405020304" pitchFamily="18" charset="0"/>
                <a:cs typeface="Times New Roman" panose="02020603050405020304" pitchFamily="18" charset="0"/>
              </a:rPr>
              <a:t>model.</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p:txBody>
          <a:bodyPr/>
          <a:lstStyle/>
          <a:p>
            <a:fld id="{A0FD4E52-4FDA-4EFC-B6FB-4276E5FE3CA7}"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3518870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17"/>
            <a:ext cx="10515600" cy="618547"/>
          </a:xfrm>
        </p:spPr>
        <p:txBody>
          <a:bodyPr>
            <a:normAutofit fontScale="90000"/>
          </a:bodyPr>
          <a:lstStyle/>
          <a:p>
            <a:r>
              <a:rPr lang="en-US" dirty="0"/>
              <a:t/>
            </a:r>
            <a:br>
              <a:rPr lang="en-US" dirty="0"/>
            </a:br>
            <a:r>
              <a:rPr lang="en-US" sz="3100" b="1" dirty="0">
                <a:solidFill>
                  <a:srgbClr val="FF0000"/>
                </a:solidFill>
                <a:latin typeface="Times New Roman" panose="02020603050405020304" pitchFamily="18" charset="0"/>
                <a:cs typeface="Times New Roman" panose="02020603050405020304" pitchFamily="18" charset="0"/>
              </a:rPr>
              <a:t>5. CONCLUSION </a:t>
            </a:r>
            <a:r>
              <a:rPr lang="en-US" dirty="0"/>
              <a:t/>
            </a:r>
            <a:br>
              <a:rPr lang="en-US" dirty="0"/>
            </a:br>
            <a:endParaRPr lang="en-US" dirty="0"/>
          </a:p>
        </p:txBody>
      </p:sp>
      <p:sp>
        <p:nvSpPr>
          <p:cNvPr id="3" name="Content Placeholder 2"/>
          <p:cNvSpPr>
            <a:spLocks noGrp="1"/>
          </p:cNvSpPr>
          <p:nvPr>
            <p:ph idx="1"/>
          </p:nvPr>
        </p:nvSpPr>
        <p:spPr>
          <a:xfrm>
            <a:off x="263236" y="651164"/>
            <a:ext cx="11679382" cy="5569527"/>
          </a:xfrm>
        </p:spPr>
        <p:txBody>
          <a:bodyPr>
            <a:noAutofit/>
          </a:bodyPr>
          <a:lstStyle/>
          <a:p>
            <a:r>
              <a:rPr lang="en-US" sz="2000" dirty="0">
                <a:latin typeface="Times New Roman" panose="02020603050405020304" pitchFamily="18" charset="0"/>
                <a:cs typeface="Times New Roman" panose="02020603050405020304" pitchFamily="18" charset="0"/>
              </a:rPr>
              <a:t>This study demonstrates that data mining based approaches can be used to assess predictor variables influencing the risk of diabetes in adult patients.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opposed to the traditional descriptive statistical analysis methods or the approaches adopting only expert-selected variables, the employment of logistic regression, decision trees, or neural network models provide an interesting list of risk factors that some have been included in the existing studies;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meanwhile </a:t>
            </a:r>
            <a:r>
              <a:rPr lang="en-US" sz="2000" dirty="0">
                <a:latin typeface="Times New Roman" panose="02020603050405020304" pitchFamily="18" charset="0"/>
                <a:cs typeface="Times New Roman" panose="02020603050405020304" pitchFamily="18" charset="0"/>
              </a:rPr>
              <a:t>some others have been absent from the related literatures.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categorize our analysis into three different focuses based on the patients’ healthcare costs.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Only </a:t>
            </a:r>
            <a:r>
              <a:rPr lang="en-US" sz="2000" dirty="0">
                <a:latin typeface="Times New Roman" panose="02020603050405020304" pitchFamily="18" charset="0"/>
                <a:cs typeface="Times New Roman" panose="02020603050405020304" pitchFamily="18" charset="0"/>
              </a:rPr>
              <a:t>adult BMI is the key risk factor among these four groups.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Age </a:t>
            </a:r>
            <a:r>
              <a:rPr lang="en-US" sz="2000" dirty="0">
                <a:latin typeface="Times New Roman" panose="02020603050405020304" pitchFamily="18" charset="0"/>
                <a:cs typeface="Times New Roman" panose="02020603050405020304" pitchFamily="18" charset="0"/>
              </a:rPr>
              <a:t>is the most important factor for the overall model, cost buckets #1, and # 3;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meanwhile</a:t>
            </a:r>
            <a:r>
              <a:rPr lang="en-US" sz="2000" dirty="0">
                <a:latin typeface="Times New Roman" panose="02020603050405020304" pitchFamily="18" charset="0"/>
                <a:cs typeface="Times New Roman" panose="02020603050405020304" pitchFamily="18" charset="0"/>
              </a:rPr>
              <a:t>, high blood pressure is the key indicator for the overall model, cost buckets #1 and #2.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results presented </a:t>
            </a:r>
            <a:r>
              <a:rPr lang="en-US" sz="2000" dirty="0" smtClean="0">
                <a:latin typeface="Times New Roman" panose="02020603050405020304" pitchFamily="18" charset="0"/>
                <a:cs typeface="Times New Roman" panose="02020603050405020304" pitchFamily="18" charset="0"/>
              </a:rPr>
              <a:t>confirm </a:t>
            </a:r>
            <a:r>
              <a:rPr lang="en-US" sz="2000" dirty="0">
                <a:latin typeface="Times New Roman" panose="02020603050405020304" pitchFamily="18" charset="0"/>
                <a:cs typeface="Times New Roman" panose="02020603050405020304" pitchFamily="18" charset="0"/>
              </a:rPr>
              <a:t>the previous literature to some extent.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key risk factors: High blood pressure, adult BMI, cholesterol, and heart attack derived from our analysis are consistent with the studies from Lindstrom and Tuomilehto (2003), Park and Edington (2001), and Concaro et al. (2009).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other hand, several interesting factors such as total income, asthma diagnosis, wears eyeglasses, and marital status reported to be critical in this study have not been included in the existing studies. </a:t>
            </a:r>
          </a:p>
        </p:txBody>
      </p:sp>
      <p:sp>
        <p:nvSpPr>
          <p:cNvPr id="4" name="Date Placeholder 3"/>
          <p:cNvSpPr>
            <a:spLocks noGrp="1"/>
          </p:cNvSpPr>
          <p:nvPr>
            <p:ph type="dt" sz="half" idx="2"/>
          </p:nvPr>
        </p:nvSpPr>
        <p:spPr/>
        <p:txBody>
          <a:bodyPr/>
          <a:lstStyle/>
          <a:p>
            <a:fld id="{6CBFE952-D2EF-482F-89CA-A19D3E064E12}"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3919825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4" y="185017"/>
            <a:ext cx="10515600" cy="729384"/>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Summary of the Key Findings</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63237" y="914401"/>
            <a:ext cx="11582400" cy="5056908"/>
          </a:xfrm>
          <a:prstGeom prst="rect">
            <a:avLst/>
          </a:prstGeom>
        </p:spPr>
      </p:pic>
      <p:sp>
        <p:nvSpPr>
          <p:cNvPr id="4" name="Date Placeholder 3"/>
          <p:cNvSpPr>
            <a:spLocks noGrp="1"/>
          </p:cNvSpPr>
          <p:nvPr>
            <p:ph type="dt" sz="half" idx="2"/>
          </p:nvPr>
        </p:nvSpPr>
        <p:spPr/>
        <p:txBody>
          <a:bodyPr/>
          <a:lstStyle/>
          <a:p>
            <a:fld id="{F43C5173-313F-4243-A7F9-80AE69DDD72D}"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959516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END</a:t>
            </a:r>
            <a:endParaRPr lang="en-US" dirty="0">
              <a:solidFill>
                <a:srgbClr val="FF0000"/>
              </a:solidFill>
            </a:endParaRPr>
          </a:p>
        </p:txBody>
      </p:sp>
      <p:sp>
        <p:nvSpPr>
          <p:cNvPr id="3" name="Content Placeholder 2"/>
          <p:cNvSpPr>
            <a:spLocks noGrp="1"/>
          </p:cNvSpPr>
          <p:nvPr>
            <p:ph idx="1"/>
          </p:nvPr>
        </p:nvSpPr>
        <p:spPr/>
        <p:txBody>
          <a:bodyPr numCol="1">
            <a:normAutofit/>
          </a:bodyPr>
          <a:lstStyle/>
          <a:p>
            <a:pPr marL="0" indent="0" algn="ctr">
              <a:lnSpc>
                <a:spcPct val="300000"/>
              </a:lnSpc>
              <a:buNone/>
            </a:pPr>
            <a:r>
              <a:rPr lang="en-US" sz="6400" dirty="0" smtClean="0">
                <a:solidFill>
                  <a:srgbClr val="00B050"/>
                </a:solidFill>
              </a:rPr>
              <a:t>THANK </a:t>
            </a:r>
            <a:r>
              <a:rPr lang="en-US" sz="6400" dirty="0">
                <a:solidFill>
                  <a:srgbClr val="00B050"/>
                </a:solidFill>
              </a:rPr>
              <a:t>YOU</a:t>
            </a:r>
          </a:p>
        </p:txBody>
      </p:sp>
      <p:sp>
        <p:nvSpPr>
          <p:cNvPr id="4" name="Date Placeholder 3"/>
          <p:cNvSpPr>
            <a:spLocks noGrp="1"/>
          </p:cNvSpPr>
          <p:nvPr>
            <p:ph type="dt" sz="half" idx="2"/>
          </p:nvPr>
        </p:nvSpPr>
        <p:spPr/>
        <p:txBody>
          <a:bodyPr/>
          <a:lstStyle/>
          <a:p>
            <a:fld id="{39D8DCF6-5528-4B17-89EA-6F913F852445}"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6189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Comparing previous studies and our studies based on </a:t>
            </a:r>
            <a:br>
              <a:rPr lang="en-US" sz="2800" b="1" dirty="0" smtClean="0">
                <a:solidFill>
                  <a:srgbClr val="FF0000"/>
                </a:solidFill>
                <a:latin typeface="Times New Roman" panose="02020603050405020304" pitchFamily="18" charset="0"/>
                <a:cs typeface="Times New Roman" panose="02020603050405020304" pitchFamily="18" charset="0"/>
              </a:rPr>
            </a:br>
            <a:r>
              <a:rPr lang="en-US" sz="2800" b="1" dirty="0" smtClean="0">
                <a:solidFill>
                  <a:srgbClr val="FF0000"/>
                </a:solidFill>
                <a:latin typeface="Times New Roman" panose="02020603050405020304" pitchFamily="18" charset="0"/>
                <a:cs typeface="Times New Roman" panose="02020603050405020304" pitchFamily="18" charset="0"/>
              </a:rPr>
              <a:t>CRISP-DM </a:t>
            </a:r>
            <a:r>
              <a:rPr lang="en-US" sz="2800" b="1" dirty="0">
                <a:solidFill>
                  <a:srgbClr val="FF0000"/>
                </a:solidFill>
                <a:latin typeface="Times New Roman" panose="02020603050405020304" pitchFamily="18" charset="0"/>
                <a:cs typeface="Times New Roman" panose="02020603050405020304" pitchFamily="18" charset="0"/>
              </a:rPr>
              <a:t>Model</a:t>
            </a:r>
          </a:p>
        </p:txBody>
      </p:sp>
      <p:sp>
        <p:nvSpPr>
          <p:cNvPr id="3" name="Content Placeholder 2"/>
          <p:cNvSpPr>
            <a:spLocks noGrp="1"/>
          </p:cNvSpPr>
          <p:nvPr>
            <p:ph idx="1"/>
          </p:nvPr>
        </p:nvSpPr>
        <p:spPr>
          <a:xfrm>
            <a:off x="935182" y="1288473"/>
            <a:ext cx="10515600" cy="4779817"/>
          </a:xfrm>
        </p:spPr>
        <p:txBody>
          <a:bodyPr>
            <a:noAutofit/>
          </a:bodyPr>
          <a:lstStyle/>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Consequently</a:t>
            </a:r>
            <a:r>
              <a:rPr lang="en-US" sz="2000" dirty="0">
                <a:latin typeface="Times New Roman" panose="02020603050405020304" pitchFamily="18" charset="0"/>
                <a:cs typeface="Times New Roman" panose="02020603050405020304" pitchFamily="18" charset="0"/>
              </a:rPr>
              <a:t>, not only many potentially important variables such as pre-diabetes health conditions are neglected in their analysis, but the results produced by such techniques may not represent relevant risk factors and pattern recognition of diabetes </a:t>
            </a:r>
            <a:r>
              <a:rPr lang="en-US" sz="2000" dirty="0" smtClean="0">
                <a:latin typeface="Times New Roman" panose="02020603050405020304" pitchFamily="18" charset="0"/>
                <a:cs typeface="Times New Roman" panose="02020603050405020304" pitchFamily="18" charset="0"/>
              </a:rPr>
              <a:t>appropriately.</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study, we follow the CRISP-DM Model (Cross Industry Standard Process for Data Mining), which is used as a comprehensive data mining methodology and process model for conducting this data mining study. </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CRISP-DM </a:t>
            </a:r>
            <a:r>
              <a:rPr lang="en-US" sz="2000" dirty="0">
                <a:latin typeface="Times New Roman" panose="02020603050405020304" pitchFamily="18" charset="0"/>
                <a:cs typeface="Times New Roman" panose="02020603050405020304" pitchFamily="18" charset="0"/>
              </a:rPr>
              <a:t>breaks down this data mining project in to six phases: </a:t>
            </a: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dirty="0" smtClean="0">
                <a:latin typeface="Times New Roman" panose="02020603050405020304" pitchFamily="18" charset="0"/>
                <a:cs typeface="Times New Roman" panose="02020603050405020304" pitchFamily="18" charset="0"/>
              </a:rPr>
              <a:t>business understanding.</a:t>
            </a:r>
          </a:p>
          <a:p>
            <a:pPr marL="514350" indent="-514350">
              <a:buFont typeface="+mj-lt"/>
              <a:buAutoNum type="romanUcPeriod"/>
            </a:pPr>
            <a:r>
              <a:rPr lang="en-US" sz="2000" dirty="0" smtClean="0">
                <a:latin typeface="Times New Roman" panose="02020603050405020304" pitchFamily="18" charset="0"/>
                <a:cs typeface="Times New Roman" panose="02020603050405020304" pitchFamily="18" charset="0"/>
              </a:rPr>
              <a:t>data understanding.</a:t>
            </a:r>
          </a:p>
          <a:p>
            <a:pPr marL="514350" indent="-514350">
              <a:buFont typeface="+mj-lt"/>
              <a:buAutoNum type="romanUcPeriod"/>
            </a:pPr>
            <a:r>
              <a:rPr lang="en-US" sz="2000" dirty="0" smtClean="0">
                <a:latin typeface="Times New Roman" panose="02020603050405020304" pitchFamily="18" charset="0"/>
                <a:cs typeface="Times New Roman" panose="02020603050405020304" pitchFamily="18" charset="0"/>
              </a:rPr>
              <a:t>data preparation.</a:t>
            </a:r>
          </a:p>
          <a:p>
            <a:pPr marL="514350" indent="-514350">
              <a:buFont typeface="+mj-lt"/>
              <a:buAutoNum type="romanUcPeriod"/>
            </a:pPr>
            <a:r>
              <a:rPr lang="en-US" sz="2000" dirty="0" smtClean="0">
                <a:latin typeface="Times New Roman" panose="02020603050405020304" pitchFamily="18" charset="0"/>
                <a:cs typeface="Times New Roman" panose="02020603050405020304" pitchFamily="18" charset="0"/>
              </a:rPr>
              <a:t>modeling</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romanUcPeriod"/>
            </a:pPr>
            <a:r>
              <a:rPr lang="en-US" sz="2000" dirty="0" smtClean="0">
                <a:latin typeface="Times New Roman" panose="02020603050405020304" pitchFamily="18" charset="0"/>
                <a:cs typeface="Times New Roman" panose="02020603050405020304" pitchFamily="18" charset="0"/>
              </a:rPr>
              <a:t>Evaluation.</a:t>
            </a:r>
          </a:p>
          <a:p>
            <a:pPr marL="514350" indent="-514350">
              <a:buFont typeface="+mj-lt"/>
              <a:buAutoNum type="romanUcPeriod"/>
            </a:pPr>
            <a:r>
              <a:rPr lang="en-US" sz="2000" dirty="0" smtClean="0">
                <a:latin typeface="Times New Roman" panose="02020603050405020304" pitchFamily="18" charset="0"/>
                <a:cs typeface="Times New Roman" panose="02020603050405020304" pitchFamily="18" charset="0"/>
              </a:rPr>
              <a:t>development</a:t>
            </a:r>
            <a:r>
              <a:rPr lang="en-US" sz="20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2"/>
          </p:nvPr>
        </p:nvSpPr>
        <p:spPr/>
        <p:txBody>
          <a:bodyPr/>
          <a:lstStyle/>
          <a:p>
            <a:fld id="{9F42859F-5F2B-4AE3-AC3B-4099A93C7075}"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73832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19"/>
          </a:xfrm>
        </p:spPr>
        <p:txBody>
          <a:bodyPr>
            <a:normAutofit fontScale="90000"/>
          </a:bodyPr>
          <a:lstStyle/>
          <a:p>
            <a:r>
              <a:rPr lang="en-US" dirty="0"/>
              <a:t/>
            </a:r>
            <a:br>
              <a:rPr lang="en-US" dirty="0"/>
            </a:br>
            <a:r>
              <a:rPr lang="en-US" sz="3100" dirty="0">
                <a:solidFill>
                  <a:srgbClr val="FF0000"/>
                </a:solidFill>
                <a:latin typeface="Times New Roman" panose="02020603050405020304" pitchFamily="18" charset="0"/>
                <a:cs typeface="Times New Roman" panose="02020603050405020304" pitchFamily="18" charset="0"/>
              </a:rPr>
              <a:t>2. RESEARCH FRAMEWORK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we begin our analysis by understanding the relevant data source, accessing data quality, and discovering first insights into the data</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next step is toward data preprocessing from the initial raw data to the final dataset, ready for the model development. This preprocessing step takes about 90% of time to clean, transform, construct, and format the relevant data.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We </a:t>
            </a:r>
            <a:r>
              <a:rPr lang="en-US" sz="2000" dirty="0">
                <a:solidFill>
                  <a:srgbClr val="000000"/>
                </a:solidFill>
                <a:latin typeface="Times New Roman" panose="02020603050405020304" pitchFamily="18" charset="0"/>
                <a:cs typeface="Times New Roman" panose="02020603050405020304" pitchFamily="18" charset="0"/>
              </a:rPr>
              <a:t>then apply analytical data mining techniques to predict and explain factors that increase the prevalence of diabetes in the patient samples.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we need to evaluate and assess the validity and the utility of our developed predictive models before deploying the data mining results into the </a:t>
            </a:r>
            <a:r>
              <a:rPr lang="en-US" sz="2000" dirty="0" smtClean="0">
                <a:latin typeface="Times New Roman" panose="02020603050405020304" pitchFamily="18" charset="0"/>
                <a:cs typeface="Times New Roman" panose="02020603050405020304" pitchFamily="18" charset="0"/>
              </a:rPr>
              <a:t>domain. </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p:txBody>
          <a:bodyPr/>
          <a:lstStyle/>
          <a:p>
            <a:fld id="{8242EC6E-1502-40A6-8240-84A33E98C472}"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3894940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US" sz="2800" dirty="0" smtClean="0">
                <a:solidFill>
                  <a:srgbClr val="FF0000"/>
                </a:solidFill>
                <a:latin typeface="Times New Roman" panose="02020603050405020304" pitchFamily="18" charset="0"/>
                <a:cs typeface="Times New Roman" panose="02020603050405020304" pitchFamily="18" charset="0"/>
              </a:rPr>
              <a:t>RESEARCH </a:t>
            </a:r>
            <a:r>
              <a:rPr lang="en-US" sz="2800" dirty="0">
                <a:solidFill>
                  <a:srgbClr val="FF0000"/>
                </a:solidFill>
                <a:latin typeface="Times New Roman" panose="02020603050405020304" pitchFamily="18" charset="0"/>
                <a:cs typeface="Times New Roman" panose="02020603050405020304" pitchFamily="18" charset="0"/>
              </a:rPr>
              <a:t>FRAMEWORK</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45" y="1122218"/>
            <a:ext cx="10889673" cy="5054745"/>
          </a:xfrm>
        </p:spPr>
      </p:pic>
      <p:sp>
        <p:nvSpPr>
          <p:cNvPr id="4" name="Date Placeholder 3"/>
          <p:cNvSpPr>
            <a:spLocks noGrp="1"/>
          </p:cNvSpPr>
          <p:nvPr>
            <p:ph type="dt" sz="half" idx="2"/>
          </p:nvPr>
        </p:nvSpPr>
        <p:spPr/>
        <p:txBody>
          <a:bodyPr/>
          <a:lstStyle/>
          <a:p>
            <a:fld id="{E6E067C9-18A1-4B51-9308-3F5E5AA85B3F}"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136664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normAutofit fontScale="90000"/>
          </a:bodyPr>
          <a:lstStyle/>
          <a:p>
            <a:r>
              <a:rPr lang="en-US" dirty="0"/>
              <a:t/>
            </a:r>
            <a:br>
              <a:rPr lang="en-US" dirty="0"/>
            </a:br>
            <a:r>
              <a:rPr lang="en-US" sz="3100" b="1" i="1" dirty="0" smtClean="0">
                <a:solidFill>
                  <a:srgbClr val="FF0000"/>
                </a:solidFill>
                <a:latin typeface="Times New Roman" panose="02020603050405020304" pitchFamily="18" charset="0"/>
                <a:cs typeface="Times New Roman" panose="02020603050405020304" pitchFamily="18" charset="0"/>
              </a:rPr>
              <a:t>3.Data Description </a:t>
            </a:r>
            <a:r>
              <a:rPr lang="en-US" dirty="0"/>
              <a:t/>
            </a:r>
            <a:br>
              <a:rPr lang="en-US" dirty="0"/>
            </a:br>
            <a:endParaRPr lang="en-US" dirty="0"/>
          </a:p>
        </p:txBody>
      </p:sp>
      <p:sp>
        <p:nvSpPr>
          <p:cNvPr id="3" name="Content Placeholder 2"/>
          <p:cNvSpPr>
            <a:spLocks noGrp="1"/>
          </p:cNvSpPr>
          <p:nvPr>
            <p:ph idx="1"/>
          </p:nvPr>
        </p:nvSpPr>
        <p:spPr>
          <a:xfrm>
            <a:off x="838200" y="1080655"/>
            <a:ext cx="10515600" cy="5096308"/>
          </a:xfrm>
        </p:spPr>
        <p:txBody>
          <a:bodyPr>
            <a:normAutofit/>
          </a:bodyPr>
          <a:lstStyle/>
          <a:p>
            <a:r>
              <a:rPr lang="en-US" sz="2000" dirty="0">
                <a:latin typeface="Times New Roman" panose="02020603050405020304" pitchFamily="18" charset="0"/>
                <a:cs typeface="Times New Roman" panose="02020603050405020304" pitchFamily="18" charset="0"/>
              </a:rPr>
              <a:t>The data source that is used to perform data mining analysis in this study is provided by SAS in the national 2010 SAS Data Mining Shootout competition.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50,788 records, the dataset consists of 43 variables in which 35 variables are discrete variables and the other eight variables are continuous variables.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dataset is assumed to be representative of the population and used for analysis as a snapshot of the country and its health care costs at a point in time.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first task in this study is to get a sense of the dataset for any inconsistencies, errors, or extreme values in the data.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Frequency </a:t>
            </a:r>
            <a:r>
              <a:rPr lang="en-US" sz="2000" dirty="0">
                <a:latin typeface="Times New Roman" panose="02020603050405020304" pitchFamily="18" charset="0"/>
                <a:cs typeface="Times New Roman" panose="02020603050405020304" pitchFamily="18" charset="0"/>
              </a:rPr>
              <a:t>distribution, descriptive statistics, and cross-tab analysis are used in this section.</a:t>
            </a:r>
          </a:p>
        </p:txBody>
      </p:sp>
      <p:sp>
        <p:nvSpPr>
          <p:cNvPr id="4" name="Date Placeholder 3"/>
          <p:cNvSpPr>
            <a:spLocks noGrp="1"/>
          </p:cNvSpPr>
          <p:nvPr>
            <p:ph type="dt" sz="half" idx="2"/>
          </p:nvPr>
        </p:nvSpPr>
        <p:spPr/>
        <p:txBody>
          <a:bodyPr/>
          <a:lstStyle/>
          <a:p>
            <a:fld id="{381D9524-5B95-4A4C-A5C5-4174138047DC}"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232705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8" y="178629"/>
            <a:ext cx="10515600" cy="854075"/>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Summary of inapplicable data for nominal variables</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45" y="947617"/>
            <a:ext cx="11457709" cy="5286928"/>
          </a:xfrm>
        </p:spPr>
      </p:pic>
      <p:sp>
        <p:nvSpPr>
          <p:cNvPr id="4" name="Date Placeholder 3"/>
          <p:cNvSpPr>
            <a:spLocks noGrp="1"/>
          </p:cNvSpPr>
          <p:nvPr>
            <p:ph type="dt" sz="half" idx="2"/>
          </p:nvPr>
        </p:nvSpPr>
        <p:spPr/>
        <p:txBody>
          <a:bodyPr/>
          <a:lstStyle/>
          <a:p>
            <a:fld id="{3D553FF6-92E8-4A24-ABEC-530D492BB810}"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4028996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14"/>
            <a:ext cx="10515600" cy="493857"/>
          </a:xfrm>
        </p:spPr>
        <p:txBody>
          <a:bodyPr>
            <a:normAutofit/>
          </a:bodyPr>
          <a:lstStyle/>
          <a:p>
            <a:r>
              <a:rPr lang="en-US" sz="2800" b="1" i="1" dirty="0">
                <a:solidFill>
                  <a:srgbClr val="FF0000"/>
                </a:solidFill>
                <a:latin typeface="Times New Roman" panose="02020603050405020304" pitchFamily="18" charset="0"/>
                <a:cs typeface="Times New Roman" panose="02020603050405020304" pitchFamily="18" charset="0"/>
              </a:rPr>
              <a:t>3.Data Description</a:t>
            </a:r>
            <a:endParaRPr lang="en-US" sz="2800" dirty="0"/>
          </a:p>
        </p:txBody>
      </p:sp>
      <p:sp>
        <p:nvSpPr>
          <p:cNvPr id="3" name="Content Placeholder 2"/>
          <p:cNvSpPr>
            <a:spLocks noGrp="1"/>
          </p:cNvSpPr>
          <p:nvPr>
            <p:ph idx="1"/>
          </p:nvPr>
        </p:nvSpPr>
        <p:spPr>
          <a:xfrm>
            <a:off x="858982" y="768771"/>
            <a:ext cx="10515600" cy="5438065"/>
          </a:xfrm>
        </p:spPr>
        <p:txBody>
          <a:bodyPr>
            <a:noAutofit/>
          </a:bodyPr>
          <a:lstStyle/>
          <a:p>
            <a:r>
              <a:rPr lang="en-US" sz="1600" dirty="0">
                <a:latin typeface="Times New Roman" panose="02020603050405020304" pitchFamily="18" charset="0"/>
                <a:cs typeface="Times New Roman" panose="02020603050405020304" pitchFamily="18" charset="0"/>
              </a:rPr>
              <a:t>Below are the key findings, which are very important for data preparation in the next section: </a:t>
            </a:r>
          </a:p>
          <a:p>
            <a:r>
              <a:rPr lang="en-US" sz="1600" dirty="0">
                <a:latin typeface="Times New Roman" panose="02020603050405020304" pitchFamily="18" charset="0"/>
                <a:cs typeface="Times New Roman" panose="02020603050405020304" pitchFamily="18" charset="0"/>
              </a:rPr>
              <a:t>- LAST_PSA, LAST_PAP_SMEAR, LAST_BREAST_EXAM, LAST MAMMOGRAM are only taken by one type of gender (Deleted). </a:t>
            </a:r>
          </a:p>
          <a:p>
            <a:r>
              <a:rPr lang="en-US" sz="1600" dirty="0">
                <a:latin typeface="Times New Roman" panose="02020603050405020304" pitchFamily="18" charset="0"/>
                <a:cs typeface="Times New Roman" panose="02020603050405020304" pitchFamily="18" charset="0"/>
              </a:rPr>
              <a:t>- More than 95% of the data in PERSON_BLIND and IS_DEAF are inapplicable. </a:t>
            </a:r>
          </a:p>
          <a:p>
            <a:r>
              <a:rPr lang="en-US" sz="1600" dirty="0">
                <a:latin typeface="Times New Roman" panose="02020603050405020304" pitchFamily="18" charset="0"/>
                <a:cs typeface="Times New Roman" panose="02020603050405020304" pitchFamily="18" charset="0"/>
              </a:rPr>
              <a:t>- 34.96% of patients with diabetes have no educational degree, compared to 17.81% of patients without diabetes </a:t>
            </a:r>
          </a:p>
          <a:p>
            <a:r>
              <a:rPr lang="en-US" sz="1600" dirty="0">
                <a:latin typeface="Times New Roman" panose="02020603050405020304" pitchFamily="18" charset="0"/>
                <a:cs typeface="Times New Roman" panose="02020603050405020304" pitchFamily="18" charset="0"/>
              </a:rPr>
              <a:t>- 81.11% of patients with diabetes wear eyeglasses, compared to 44.58% of patients without diabetes </a:t>
            </a:r>
          </a:p>
          <a:p>
            <a:r>
              <a:rPr lang="en-US" sz="1600" dirty="0">
                <a:latin typeface="Times New Roman" panose="02020603050405020304" pitchFamily="18" charset="0"/>
                <a:cs typeface="Times New Roman" panose="02020603050405020304" pitchFamily="18" charset="0"/>
              </a:rPr>
              <a:t>- 84.24 % of patients with diabetes checked their cholesterol within last year, compared to 31.79 % of patients without diabetes </a:t>
            </a:r>
          </a:p>
          <a:p>
            <a:r>
              <a:rPr lang="en-US" sz="1600" dirty="0">
                <a:latin typeface="Times New Roman" panose="02020603050405020304" pitchFamily="18" charset="0"/>
                <a:cs typeface="Times New Roman" panose="02020603050405020304" pitchFamily="18" charset="0"/>
              </a:rPr>
              <a:t>- 83.20% of patients with diabetes checked their health within last year, compared to 38.92% of patients without diabetes </a:t>
            </a:r>
          </a:p>
          <a:p>
            <a:r>
              <a:rPr lang="en-US" sz="1600" dirty="0">
                <a:latin typeface="Times New Roman" panose="02020603050405020304" pitchFamily="18" charset="0"/>
                <a:cs typeface="Times New Roman" panose="02020603050405020304" pitchFamily="18" charset="0"/>
              </a:rPr>
              <a:t>- 52.07% of patients with diabetes had flu-shot within last year, compared to 16.55% of patients without diabetes </a:t>
            </a:r>
          </a:p>
          <a:p>
            <a:r>
              <a:rPr lang="en-US" sz="1600" dirty="0">
                <a:latin typeface="Times New Roman" panose="02020603050405020304" pitchFamily="18" charset="0"/>
                <a:cs typeface="Times New Roman" panose="02020603050405020304" pitchFamily="18" charset="0"/>
              </a:rPr>
              <a:t>- 32.48% of patients with diabetes had sigmoidoscopy or colonoscopy test, compared to 10.74% of patients without diabetes </a:t>
            </a:r>
          </a:p>
          <a:p>
            <a:r>
              <a:rPr lang="en-US" sz="1600" dirty="0">
                <a:latin typeface="Times New Roman" panose="02020603050405020304" pitchFamily="18" charset="0"/>
                <a:cs typeface="Times New Roman" panose="02020603050405020304" pitchFamily="18" charset="0"/>
              </a:rPr>
              <a:t>- 63.23% of patients with diabetes have been diagnosed with high blood pressure, compared to 13.86 % of patients without diabetes </a:t>
            </a:r>
          </a:p>
          <a:p>
            <a:r>
              <a:rPr lang="en-US" sz="1600" dirty="0">
                <a:latin typeface="Times New Roman" panose="02020603050405020304" pitchFamily="18" charset="0"/>
                <a:cs typeface="Times New Roman" panose="02020603050405020304" pitchFamily="18" charset="0"/>
              </a:rPr>
              <a:t>- 13.40% of patients with diabetes have been diagnosed with coronary heart disease diagnosis, compared to 1.57% of patients without diabetes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Based </a:t>
            </a:r>
            <a:r>
              <a:rPr lang="en-US" sz="1600" dirty="0">
                <a:latin typeface="Times New Roman" panose="02020603050405020304" pitchFamily="18" charset="0"/>
                <a:cs typeface="Times New Roman" panose="02020603050405020304" pitchFamily="18" charset="0"/>
              </a:rPr>
              <a:t>on these findings, we can observe that most diabetes patients have been diagnosed with other </a:t>
            </a:r>
            <a:r>
              <a:rPr lang="en-US" sz="1600" dirty="0" smtClean="0">
                <a:latin typeface="Times New Roman" panose="02020603050405020304" pitchFamily="18" charset="0"/>
                <a:cs typeface="Times New Roman" panose="02020603050405020304" pitchFamily="18" charset="0"/>
              </a:rPr>
              <a:t>concurrent </a:t>
            </a:r>
            <a:r>
              <a:rPr lang="en-US" sz="1600" dirty="0">
                <a:latin typeface="Times New Roman" panose="02020603050405020304" pitchFamily="18" charset="0"/>
                <a:cs typeface="Times New Roman" panose="02020603050405020304" pitchFamily="18" charset="0"/>
              </a:rPr>
              <a:t>diseases such as high blood pressure, heart disease, and cholesterols, etc.</a:t>
            </a:r>
          </a:p>
        </p:txBody>
      </p:sp>
      <p:sp>
        <p:nvSpPr>
          <p:cNvPr id="4" name="Date Placeholder 3"/>
          <p:cNvSpPr>
            <a:spLocks noGrp="1"/>
          </p:cNvSpPr>
          <p:nvPr>
            <p:ph type="dt" sz="half" idx="2"/>
          </p:nvPr>
        </p:nvSpPr>
        <p:spPr/>
        <p:txBody>
          <a:bodyPr/>
          <a:lstStyle/>
          <a:p>
            <a:fld id="{6E364707-F5F5-4FB5-9C79-3C7BF3F35986}" type="datetime1">
              <a:rPr lang="en-US" smtClean="0"/>
              <a:t>10/27/2019</a:t>
            </a:fld>
            <a:endParaRPr lang="en-US" dirty="0"/>
          </a:p>
        </p:txBody>
      </p:sp>
      <p:sp>
        <p:nvSpPr>
          <p:cNvPr id="5" name="Footer Placeholder 4"/>
          <p:cNvSpPr>
            <a:spLocks noGrp="1"/>
          </p:cNvSpPr>
          <p:nvPr>
            <p:ph type="ftr" sz="quarter" idx="3"/>
          </p:nvPr>
        </p:nvSpPr>
        <p:spPr/>
        <p:txBody>
          <a:bodyPr/>
          <a:lstStyle/>
          <a:p>
            <a:r>
              <a:rPr lang="en-US" smtClean="0"/>
              <a:t>CRISP-DM FRAMEWORK</a:t>
            </a:r>
            <a:endParaRPr lang="en-US" dirty="0"/>
          </a:p>
        </p:txBody>
      </p:sp>
    </p:spTree>
    <p:extLst>
      <p:ext uri="{BB962C8B-B14F-4D97-AF65-F5344CB8AC3E}">
        <p14:creationId xmlns:p14="http://schemas.microsoft.com/office/powerpoint/2010/main" val="3545203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2544</TotalTime>
  <Words>3403</Words>
  <Application>Microsoft Office PowerPoint</Application>
  <PresentationFormat>Widescreen</PresentationFormat>
  <Paragraphs>277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  </vt:lpstr>
      <vt:lpstr>   1.INTRODUCTION  </vt:lpstr>
      <vt:lpstr>Previous studies employ several data mining  techniques  to  assess the leading causes of diabetes</vt:lpstr>
      <vt:lpstr>Comparing previous studies and our studies based on  CRISP-DM Model</vt:lpstr>
      <vt:lpstr> 2. RESEARCH FRAMEWORK  </vt:lpstr>
      <vt:lpstr>RESEARCH FRAMEWORK</vt:lpstr>
      <vt:lpstr> 3.Data Description  </vt:lpstr>
      <vt:lpstr>Summary of inapplicable data for nominal variables</vt:lpstr>
      <vt:lpstr>3.Data Description</vt:lpstr>
      <vt:lpstr> Data Preparation  </vt:lpstr>
      <vt:lpstr> Data Preparation  </vt:lpstr>
      <vt:lpstr>Cross-Tab Analysis (Diabetes by PERSON_BIND and  Diabetes by MORE_THAN_ONE_JOB) </vt:lpstr>
      <vt:lpstr> Data Preparation :Missing Values, Possible Outliers  </vt:lpstr>
      <vt:lpstr>Data Preparation :Data Transformation</vt:lpstr>
      <vt:lpstr>Data Preparation : Variable Transformation Statistics </vt:lpstr>
      <vt:lpstr>3. PREDICTION MODEL </vt:lpstr>
      <vt:lpstr> Cost Bucketing and Model Classification  </vt:lpstr>
      <vt:lpstr>Cost bucket information</vt:lpstr>
      <vt:lpstr> Cost Bucketing and Model Classification  </vt:lpstr>
      <vt:lpstr> Performance Measures  </vt:lpstr>
      <vt:lpstr>4. RESULTS AND DISCUSSIONS </vt:lpstr>
      <vt:lpstr> Overall Model  </vt:lpstr>
      <vt:lpstr>Classification Table and Summary of Stepwise Selection  (Overall Model)</vt:lpstr>
      <vt:lpstr> Cost Bucket #1 (&lt;$5,750)  </vt:lpstr>
      <vt:lpstr> final variable selection and classification table for  Decision Tree model-Classification Table and  Variable Importance (Cost Bucket #1)  </vt:lpstr>
      <vt:lpstr> Cost Bucket #2 ($5,750 - $19,400)  </vt:lpstr>
      <vt:lpstr> final variable selection based on the stepwise regression  approach and classification table for Logistic regression model-Classification Table and Summary of Stepwise Selection (Cost Bucket #2)  </vt:lpstr>
      <vt:lpstr> Cost Bucket #3 (&gt;$19,400)  </vt:lpstr>
      <vt:lpstr>final variable selection and classification table for Decision  Tree model- Classification Table and Variable Importance (Cost Bucket #3) </vt:lpstr>
      <vt:lpstr> 5. CONCLUSION  </vt:lpstr>
      <vt:lpstr>Summary of the Key Findings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Anand Mohan</cp:lastModifiedBy>
  <cp:revision>487</cp:revision>
  <dcterms:created xsi:type="dcterms:W3CDTF">2016-03-16T11:15:40Z</dcterms:created>
  <dcterms:modified xsi:type="dcterms:W3CDTF">2019-10-27T12:45:25Z</dcterms:modified>
</cp:coreProperties>
</file>