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41"/>
  </p:notesMasterIdLst>
  <p:sldIdLst>
    <p:sldId id="256" r:id="rId2"/>
    <p:sldId id="257" r:id="rId3"/>
    <p:sldId id="261" r:id="rId4"/>
    <p:sldId id="262" r:id="rId5"/>
    <p:sldId id="259" r:id="rId6"/>
    <p:sldId id="263" r:id="rId7"/>
    <p:sldId id="264" r:id="rId8"/>
    <p:sldId id="265" r:id="rId9"/>
    <p:sldId id="266" r:id="rId10"/>
    <p:sldId id="267" r:id="rId11"/>
    <p:sldId id="273" r:id="rId12"/>
    <p:sldId id="268" r:id="rId13"/>
    <p:sldId id="269" r:id="rId14"/>
    <p:sldId id="290" r:id="rId15"/>
    <p:sldId id="291" r:id="rId16"/>
    <p:sldId id="270" r:id="rId17"/>
    <p:sldId id="271" r:id="rId18"/>
    <p:sldId id="292" r:id="rId19"/>
    <p:sldId id="293" r:id="rId20"/>
    <p:sldId id="278" r:id="rId21"/>
    <p:sldId id="279" r:id="rId22"/>
    <p:sldId id="280" r:id="rId23"/>
    <p:sldId id="294" r:id="rId24"/>
    <p:sldId id="295" r:id="rId25"/>
    <p:sldId id="284" r:id="rId26"/>
    <p:sldId id="285" r:id="rId27"/>
    <p:sldId id="286" r:id="rId28"/>
    <p:sldId id="296" r:id="rId29"/>
    <p:sldId id="297" r:id="rId30"/>
    <p:sldId id="287" r:id="rId31"/>
    <p:sldId id="288" r:id="rId32"/>
    <p:sldId id="289" r:id="rId33"/>
    <p:sldId id="274" r:id="rId34"/>
    <p:sldId id="275" r:id="rId35"/>
    <p:sldId id="276" r:id="rId36"/>
    <p:sldId id="277" r:id="rId37"/>
    <p:sldId id="281" r:id="rId38"/>
    <p:sldId id="282" r:id="rId39"/>
    <p:sldId id="28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CA4D8-E103-48A9-8975-09EC25EDCB62}" type="datetimeFigureOut">
              <a:rPr lang="en-US" smtClean="0"/>
              <a:t>6/27/2020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98668-19AC-4E17-8A62-7ABDD247971A}" type="slidenum">
              <a:rPr lang="en-US" smtClean="0"/>
              <a:t>‹#›</a:t>
            </a:fld>
            <a:endParaRPr lang="en-US" dirty="0"/>
          </a:p>
        </p:txBody>
      </p:sp>
    </p:spTree>
    <p:extLst>
      <p:ext uri="{BB962C8B-B14F-4D97-AF65-F5344CB8AC3E}">
        <p14:creationId xmlns:p14="http://schemas.microsoft.com/office/powerpoint/2010/main" val="1782233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a:t>
            </a:fld>
            <a:endParaRPr lang="en-US" dirty="0"/>
          </a:p>
        </p:txBody>
      </p:sp>
    </p:spTree>
    <p:extLst>
      <p:ext uri="{BB962C8B-B14F-4D97-AF65-F5344CB8AC3E}">
        <p14:creationId xmlns:p14="http://schemas.microsoft.com/office/powerpoint/2010/main" val="459954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98668-19AC-4E17-8A62-7ABDD247971A}" type="slidenum">
              <a:rPr lang="en-US" smtClean="0"/>
              <a:t>2</a:t>
            </a:fld>
            <a:endParaRPr lang="en-US" dirty="0"/>
          </a:p>
        </p:txBody>
      </p:sp>
    </p:spTree>
    <p:extLst>
      <p:ext uri="{BB962C8B-B14F-4D97-AF65-F5344CB8AC3E}">
        <p14:creationId xmlns:p14="http://schemas.microsoft.com/office/powerpoint/2010/main" val="2197716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98668-19AC-4E17-8A62-7ABDD247971A}" type="slidenum">
              <a:rPr lang="en-US" smtClean="0"/>
              <a:t>16</a:t>
            </a:fld>
            <a:endParaRPr lang="en-US"/>
          </a:p>
        </p:txBody>
      </p:sp>
    </p:spTree>
    <p:extLst>
      <p:ext uri="{BB962C8B-B14F-4D97-AF65-F5344CB8AC3E}">
        <p14:creationId xmlns:p14="http://schemas.microsoft.com/office/powerpoint/2010/main" val="36005682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6/27/2020</a:t>
            </a:r>
            <a:endParaRPr lang="en-US" dirty="0"/>
          </a:p>
        </p:txBody>
      </p:sp>
      <p:sp>
        <p:nvSpPr>
          <p:cNvPr id="5" name="Footer Placeholder 4"/>
          <p:cNvSpPr>
            <a:spLocks noGrp="1"/>
          </p:cNvSpPr>
          <p:nvPr>
            <p:ph type="ftr" sz="quarter" idx="11"/>
          </p:nvPr>
        </p:nvSpPr>
        <p:spPr/>
        <p:txBody>
          <a:bodyPr/>
          <a:lstStyle/>
          <a:p>
            <a:r>
              <a:rPr lang="en-US" smtClean="0"/>
              <a:t>BA06_Module 7_Assignment 1_Supply Chain and KPIs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315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6/27/2020</a:t>
            </a:r>
            <a:endParaRPr lang="en-US" dirty="0"/>
          </a:p>
        </p:txBody>
      </p:sp>
      <p:sp>
        <p:nvSpPr>
          <p:cNvPr id="5" name="Footer Placeholder 4"/>
          <p:cNvSpPr>
            <a:spLocks noGrp="1"/>
          </p:cNvSpPr>
          <p:nvPr>
            <p:ph type="ftr" sz="quarter" idx="11"/>
          </p:nvPr>
        </p:nvSpPr>
        <p:spPr/>
        <p:txBody>
          <a:bodyPr/>
          <a:lstStyle/>
          <a:p>
            <a:r>
              <a:rPr lang="en-US" smtClean="0"/>
              <a:t>BA06_Module 7_Assignment 1_Supply Chain and KPIs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684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6/27/2020</a:t>
            </a:r>
            <a:endParaRPr lang="en-US" dirty="0"/>
          </a:p>
        </p:txBody>
      </p:sp>
      <p:sp>
        <p:nvSpPr>
          <p:cNvPr id="5" name="Footer Placeholder 4"/>
          <p:cNvSpPr>
            <a:spLocks noGrp="1"/>
          </p:cNvSpPr>
          <p:nvPr>
            <p:ph type="ftr" sz="quarter" idx="11"/>
          </p:nvPr>
        </p:nvSpPr>
        <p:spPr/>
        <p:txBody>
          <a:bodyPr/>
          <a:lstStyle/>
          <a:p>
            <a:r>
              <a:rPr lang="en-US" smtClean="0"/>
              <a:t>BA06_Module 7_Assignment 1_Supply Chain and KPIs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04985"/>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62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6/27/2020</a:t>
            </a:r>
            <a:endParaRPr lang="en-US" dirty="0"/>
          </a:p>
        </p:txBody>
      </p:sp>
      <p:sp>
        <p:nvSpPr>
          <p:cNvPr id="5" name="Footer Placeholder 4"/>
          <p:cNvSpPr>
            <a:spLocks noGrp="1"/>
          </p:cNvSpPr>
          <p:nvPr>
            <p:ph type="ftr" sz="quarter" idx="11"/>
          </p:nvPr>
        </p:nvSpPr>
        <p:spPr/>
        <p:txBody>
          <a:bodyPr/>
          <a:lstStyle/>
          <a:p>
            <a:r>
              <a:rPr lang="en-US" smtClean="0"/>
              <a:t>BA06_Module 7_Assignment 1_Supply Chain and KPIs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pic>
        <p:nvPicPr>
          <p:cNvPr id="8"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831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6/27/2020</a:t>
            </a:r>
            <a:endParaRPr lang="en-US" dirty="0"/>
          </a:p>
        </p:txBody>
      </p:sp>
      <p:sp>
        <p:nvSpPr>
          <p:cNvPr id="5" name="Footer Placeholder 4"/>
          <p:cNvSpPr>
            <a:spLocks noGrp="1"/>
          </p:cNvSpPr>
          <p:nvPr>
            <p:ph type="ftr" sz="quarter" idx="11"/>
          </p:nvPr>
        </p:nvSpPr>
        <p:spPr/>
        <p:txBody>
          <a:bodyPr/>
          <a:lstStyle/>
          <a:p>
            <a:r>
              <a:rPr lang="en-US" smtClean="0"/>
              <a:t>BA06_Module 7_Assignment 1_Supply Chain and KPIs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260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6/27/2020</a:t>
            </a:r>
            <a:endParaRPr lang="en-US" dirty="0"/>
          </a:p>
        </p:txBody>
      </p:sp>
      <p:sp>
        <p:nvSpPr>
          <p:cNvPr id="6" name="Footer Placeholder 5"/>
          <p:cNvSpPr>
            <a:spLocks noGrp="1"/>
          </p:cNvSpPr>
          <p:nvPr>
            <p:ph type="ftr" sz="quarter" idx="11"/>
          </p:nvPr>
        </p:nvSpPr>
        <p:spPr/>
        <p:txBody>
          <a:bodyPr/>
          <a:lstStyle/>
          <a:p>
            <a:r>
              <a:rPr lang="en-US" smtClean="0"/>
              <a:t>BA06_Module 7_Assignment 1_Supply Chain and KPIs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pic>
        <p:nvPicPr>
          <p:cNvPr id="8" name="Picture 7"/>
          <p:cNvPicPr>
            <a:picLocks noChangeAspect="1"/>
          </p:cNvPicPr>
          <p:nvPr userDrawn="1"/>
        </p:nvPicPr>
        <p:blipFill>
          <a:blip r:embed="rId2"/>
          <a:stretch>
            <a:fillRect/>
          </a:stretch>
        </p:blipFill>
        <p:spPr>
          <a:xfrm>
            <a:off x="9191579" y="92974"/>
            <a:ext cx="2926334" cy="780356"/>
          </a:xfrm>
          <a:prstGeom prst="rect">
            <a:avLst/>
          </a:prstGeom>
        </p:spPr>
      </p:pic>
      <p:pic>
        <p:nvPicPr>
          <p:cNvPr id="9"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872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6/27/2020</a:t>
            </a:r>
            <a:endParaRPr lang="en-US" dirty="0"/>
          </a:p>
        </p:txBody>
      </p:sp>
      <p:sp>
        <p:nvSpPr>
          <p:cNvPr id="8" name="Footer Placeholder 7"/>
          <p:cNvSpPr>
            <a:spLocks noGrp="1"/>
          </p:cNvSpPr>
          <p:nvPr>
            <p:ph type="ftr" sz="quarter" idx="11"/>
          </p:nvPr>
        </p:nvSpPr>
        <p:spPr/>
        <p:txBody>
          <a:bodyPr/>
          <a:lstStyle/>
          <a:p>
            <a:r>
              <a:rPr lang="en-US" smtClean="0"/>
              <a:t>BA06_Module 7_Assignment 1_Supply Chain and KPIs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pic>
        <p:nvPicPr>
          <p:cNvPr id="10" name="Picture 9"/>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55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6/27/2020</a:t>
            </a:r>
            <a:endParaRPr lang="en-US" dirty="0"/>
          </a:p>
        </p:txBody>
      </p:sp>
      <p:sp>
        <p:nvSpPr>
          <p:cNvPr id="4" name="Footer Placeholder 3"/>
          <p:cNvSpPr>
            <a:spLocks noGrp="1"/>
          </p:cNvSpPr>
          <p:nvPr>
            <p:ph type="ftr" sz="quarter" idx="11"/>
          </p:nvPr>
        </p:nvSpPr>
        <p:spPr/>
        <p:txBody>
          <a:bodyPr/>
          <a:lstStyle/>
          <a:p>
            <a:r>
              <a:rPr lang="en-US" smtClean="0"/>
              <a:t>BA06_Module 7_Assignment 1_Supply Chain and KPIs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pic>
        <p:nvPicPr>
          <p:cNvPr id="6" name="Picture 5"/>
          <p:cNvPicPr>
            <a:picLocks noChangeAspect="1"/>
          </p:cNvPicPr>
          <p:nvPr userDrawn="1"/>
        </p:nvPicPr>
        <p:blipFill>
          <a:blip r:embed="rId2"/>
          <a:stretch>
            <a:fillRect/>
          </a:stretch>
        </p:blipFill>
        <p:spPr>
          <a:xfrm>
            <a:off x="9191579" y="92974"/>
            <a:ext cx="2926334" cy="780356"/>
          </a:xfrm>
          <a:prstGeom prst="rect">
            <a:avLst/>
          </a:prstGeom>
        </p:spPr>
      </p:pic>
      <p:pic>
        <p:nvPicPr>
          <p:cNvPr id="7"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750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6/27/2020</a:t>
            </a:r>
            <a:endParaRPr lang="en-US" dirty="0"/>
          </a:p>
        </p:txBody>
      </p:sp>
      <p:sp>
        <p:nvSpPr>
          <p:cNvPr id="3" name="Footer Placeholder 2"/>
          <p:cNvSpPr>
            <a:spLocks noGrp="1"/>
          </p:cNvSpPr>
          <p:nvPr>
            <p:ph type="ftr" sz="quarter" idx="11"/>
          </p:nvPr>
        </p:nvSpPr>
        <p:spPr/>
        <p:txBody>
          <a:bodyPr/>
          <a:lstStyle/>
          <a:p>
            <a:r>
              <a:rPr lang="en-US" smtClean="0"/>
              <a:t>BA06_Module 7_Assignment 1_Supply Chain and KPIs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pic>
        <p:nvPicPr>
          <p:cNvPr id="5" name="Picture 4"/>
          <p:cNvPicPr>
            <a:picLocks noChangeAspect="1"/>
          </p:cNvPicPr>
          <p:nvPr userDrawn="1"/>
        </p:nvPicPr>
        <p:blipFill>
          <a:blip r:embed="rId2"/>
          <a:stretch>
            <a:fillRect/>
          </a:stretch>
        </p:blipFill>
        <p:spPr>
          <a:xfrm>
            <a:off x="9191579" y="92974"/>
            <a:ext cx="2926334" cy="780356"/>
          </a:xfrm>
          <a:prstGeom prst="rect">
            <a:avLst/>
          </a:prstGeom>
        </p:spPr>
      </p:pic>
      <p:pic>
        <p:nvPicPr>
          <p:cNvPr id="6"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176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6/27/2020</a:t>
            </a:r>
            <a:endParaRPr lang="en-US" dirty="0"/>
          </a:p>
        </p:txBody>
      </p:sp>
      <p:sp>
        <p:nvSpPr>
          <p:cNvPr id="6" name="Footer Placeholder 5"/>
          <p:cNvSpPr>
            <a:spLocks noGrp="1"/>
          </p:cNvSpPr>
          <p:nvPr>
            <p:ph type="ftr" sz="quarter" idx="11"/>
          </p:nvPr>
        </p:nvSpPr>
        <p:spPr/>
        <p:txBody>
          <a:bodyPr/>
          <a:lstStyle/>
          <a:p>
            <a:r>
              <a:rPr lang="en-US" smtClean="0"/>
              <a:t>BA06_Module 7_Assignment 1_Supply Chain and KPIs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pic>
        <p:nvPicPr>
          <p:cNvPr id="8"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350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6/27/2020</a:t>
            </a:r>
            <a:endParaRPr lang="en-US" dirty="0"/>
          </a:p>
        </p:txBody>
      </p:sp>
      <p:sp>
        <p:nvSpPr>
          <p:cNvPr id="6" name="Footer Placeholder 5"/>
          <p:cNvSpPr>
            <a:spLocks noGrp="1"/>
          </p:cNvSpPr>
          <p:nvPr>
            <p:ph type="ftr" sz="quarter" idx="11"/>
          </p:nvPr>
        </p:nvSpPr>
        <p:spPr/>
        <p:txBody>
          <a:bodyPr/>
          <a:lstStyle/>
          <a:p>
            <a:r>
              <a:rPr lang="en-US" smtClean="0"/>
              <a:t>BA06_Module 7_Assignment 1_Supply Chain and KPIs</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pic>
        <p:nvPicPr>
          <p:cNvPr id="8"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401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6/27/2020</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BA06_Module 7_Assignment 1_Supply Chain and KPIs</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pic>
        <p:nvPicPr>
          <p:cNvPr id="7" name="Picture 4" descr="http://www.singaporexdexperience.com/application/views/public/images/orange-line-bg-inside2.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31489"/>
            <a:ext cx="12191999" cy="609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14"/>
          <a:stretch>
            <a:fillRect/>
          </a:stretch>
        </p:blipFill>
        <p:spPr>
          <a:xfrm>
            <a:off x="9191579" y="92974"/>
            <a:ext cx="2926334" cy="780356"/>
          </a:xfrm>
          <a:prstGeom prst="rect">
            <a:avLst/>
          </a:prstGeom>
        </p:spPr>
      </p:pic>
    </p:spTree>
    <p:extLst>
      <p:ext uri="{BB962C8B-B14F-4D97-AF65-F5344CB8AC3E}">
        <p14:creationId xmlns:p14="http://schemas.microsoft.com/office/powerpoint/2010/main" val="27947755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00501" y="1709216"/>
            <a:ext cx="11300347" cy="3886365"/>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t">
            <a:normAutofit fontScale="90000"/>
          </a:bodyPr>
          <a:lstStyle/>
          <a:p>
            <a:pPr algn="l"/>
            <a:r>
              <a:rPr lang="en-US" sz="2000" dirty="0" smtClean="0"/>
              <a:t>1.Identified the industry i.e. venture capitalist company.</a:t>
            </a:r>
            <a:br>
              <a:rPr lang="en-US" sz="2000" dirty="0" smtClean="0"/>
            </a:br>
            <a:r>
              <a:rPr lang="en-US" sz="2000" dirty="0" smtClean="0"/>
              <a:t/>
            </a:r>
            <a:br>
              <a:rPr lang="en-US" sz="2000" dirty="0" smtClean="0"/>
            </a:br>
            <a:r>
              <a:rPr lang="en-US" sz="2000" dirty="0" smtClean="0">
                <a:solidFill>
                  <a:srgbClr val="FF0000"/>
                </a:solidFill>
              </a:rPr>
              <a:t>Definition of venture capitalist company: </a:t>
            </a:r>
            <a:br>
              <a:rPr lang="en-US" sz="2000" dirty="0" smtClean="0">
                <a:solidFill>
                  <a:srgbClr val="FF0000"/>
                </a:solidFill>
              </a:rPr>
            </a:br>
            <a:r>
              <a:rPr lang="en-US" sz="2200" b="1" dirty="0" smtClean="0">
                <a:solidFill>
                  <a:schemeClr val="bg2"/>
                </a:solidFill>
              </a:rPr>
              <a:t>A venture capitalist (VC) is a private equity investor that provides capital to  companies exhibiting high growth potential in exchange for an equity stake.</a:t>
            </a:r>
            <a:br>
              <a:rPr lang="en-US" sz="2200" b="1" dirty="0" smtClean="0">
                <a:solidFill>
                  <a:schemeClr val="bg2"/>
                </a:solidFill>
              </a:rPr>
            </a:br>
            <a:r>
              <a:rPr lang="en-US" sz="2200" b="1" dirty="0" smtClean="0">
                <a:solidFill>
                  <a:schemeClr val="bg2"/>
                </a:solidFill>
              </a:rPr>
              <a:t/>
            </a:r>
            <a:br>
              <a:rPr lang="en-US" sz="2200" b="1" dirty="0" smtClean="0">
                <a:solidFill>
                  <a:schemeClr val="bg2"/>
                </a:solidFill>
              </a:rPr>
            </a:br>
            <a:r>
              <a:rPr lang="en-US" sz="2200" b="1" dirty="0" smtClean="0">
                <a:solidFill>
                  <a:schemeClr val="bg2"/>
                </a:solidFill>
              </a:rPr>
              <a:t>This </a:t>
            </a:r>
            <a:r>
              <a:rPr lang="en-US" sz="2200" b="1" dirty="0">
                <a:solidFill>
                  <a:schemeClr val="bg2"/>
                </a:solidFill>
              </a:rPr>
              <a:t>could be funding  </a:t>
            </a:r>
            <a:r>
              <a:rPr lang="en-US" sz="2200" b="1" dirty="0" smtClean="0">
                <a:solidFill>
                  <a:schemeClr val="bg2"/>
                </a:solidFill>
              </a:rPr>
              <a:t>startup ventures or </a:t>
            </a:r>
            <a:r>
              <a:rPr lang="en-US" sz="2200" b="1" dirty="0">
                <a:solidFill>
                  <a:schemeClr val="bg2"/>
                </a:solidFill>
              </a:rPr>
              <a:t>supporting small companies that wish to expand but do not have access to </a:t>
            </a:r>
            <a:r>
              <a:rPr lang="en-US" sz="2200" b="1" dirty="0" smtClean="0">
                <a:solidFill>
                  <a:schemeClr val="bg2"/>
                </a:solidFill>
              </a:rPr>
              <a:t> equities markets. </a:t>
            </a:r>
            <a:br>
              <a:rPr lang="en-US" sz="2200" b="1" dirty="0" smtClean="0">
                <a:solidFill>
                  <a:schemeClr val="bg2"/>
                </a:solidFill>
              </a:rPr>
            </a:br>
            <a:r>
              <a:rPr lang="en-US" sz="2200" b="1" dirty="0">
                <a:solidFill>
                  <a:schemeClr val="bg2"/>
                </a:solidFill>
              </a:rPr>
              <a:t/>
            </a:r>
            <a:br>
              <a:rPr lang="en-US" sz="2200" b="1" dirty="0">
                <a:solidFill>
                  <a:schemeClr val="bg2"/>
                </a:solidFill>
              </a:rPr>
            </a:br>
            <a:r>
              <a:rPr lang="en-US" sz="2200" b="1" dirty="0" smtClean="0">
                <a:solidFill>
                  <a:schemeClr val="bg2"/>
                </a:solidFill>
              </a:rPr>
              <a:t>Venture </a:t>
            </a:r>
            <a:r>
              <a:rPr lang="en-US" sz="2200" b="1" dirty="0">
                <a:solidFill>
                  <a:schemeClr val="bg2"/>
                </a:solidFill>
              </a:rPr>
              <a:t>capitalists are willing to risk investing in such companies because they can earn a massive return on their investments if these companies are a success. </a:t>
            </a:r>
            <a:r>
              <a:rPr lang="en-US" sz="2200" b="1" dirty="0" smtClean="0">
                <a:solidFill>
                  <a:schemeClr val="bg2"/>
                </a:solidFill>
              </a:rPr>
              <a:t/>
            </a:r>
            <a:br>
              <a:rPr lang="en-US" sz="2200" b="1" dirty="0" smtClean="0">
                <a:solidFill>
                  <a:schemeClr val="bg2"/>
                </a:solidFill>
              </a:rPr>
            </a:br>
            <a:r>
              <a:rPr lang="en-US" sz="2200" b="1" dirty="0">
                <a:solidFill>
                  <a:schemeClr val="bg2"/>
                </a:solidFill>
              </a:rPr>
              <a:t/>
            </a:r>
            <a:br>
              <a:rPr lang="en-US" sz="2200" b="1" dirty="0">
                <a:solidFill>
                  <a:schemeClr val="bg2"/>
                </a:solidFill>
              </a:rPr>
            </a:br>
            <a:r>
              <a:rPr lang="en-US" sz="2200" b="1" dirty="0" smtClean="0">
                <a:solidFill>
                  <a:schemeClr val="bg2"/>
                </a:solidFill>
              </a:rPr>
              <a:t>VCs </a:t>
            </a:r>
            <a:r>
              <a:rPr lang="en-US" sz="2200" b="1" dirty="0">
                <a:solidFill>
                  <a:schemeClr val="bg2"/>
                </a:solidFill>
              </a:rPr>
              <a:t>experience high rates of failure due to the uncertainty that is involved with new and unproven companies.</a:t>
            </a:r>
            <a:r>
              <a:rPr lang="en-US" sz="2200" dirty="0">
                <a:solidFill>
                  <a:schemeClr val="bg2"/>
                </a:solidFill>
              </a:rPr>
              <a:t/>
            </a:r>
            <a:br>
              <a:rPr lang="en-US" sz="2200" dirty="0">
                <a:solidFill>
                  <a:schemeClr val="bg2"/>
                </a:solidFill>
              </a:rPr>
            </a:br>
            <a:r>
              <a:rPr lang="en-US" sz="2200" dirty="0">
                <a:solidFill>
                  <a:schemeClr val="accent2"/>
                </a:solidFill>
              </a:rPr>
              <a:t/>
            </a:r>
            <a:br>
              <a:rPr lang="en-US" sz="2200" dirty="0">
                <a:solidFill>
                  <a:schemeClr val="accent2"/>
                </a:solidFill>
              </a:rPr>
            </a:br>
            <a:r>
              <a:rPr lang="en-US" sz="2200" dirty="0" smtClean="0">
                <a:solidFill>
                  <a:schemeClr val="accent2"/>
                </a:solidFill>
              </a:rPr>
              <a:t/>
            </a:r>
            <a:br>
              <a:rPr lang="en-US" sz="2200" dirty="0" smtClean="0">
                <a:solidFill>
                  <a:schemeClr val="accent2"/>
                </a:solidFill>
              </a:rPr>
            </a:br>
            <a:r>
              <a:rPr lang="en-US" sz="2000" dirty="0"/>
              <a:t/>
            </a:r>
            <a:br>
              <a:rPr lang="en-US" sz="2000" dirty="0"/>
            </a:br>
            <a:r>
              <a:rPr lang="en-US" sz="2000" dirty="0" smtClean="0"/>
              <a:t/>
            </a:r>
            <a:br>
              <a:rPr lang="en-US" sz="2000" dirty="0" smtClean="0"/>
            </a:br>
            <a:r>
              <a:rPr lang="en-US" sz="2000" dirty="0" smtClean="0"/>
              <a:t/>
            </a:r>
            <a:br>
              <a:rPr lang="en-US" sz="2000" dirty="0" smtClean="0"/>
            </a:br>
            <a:endParaRPr lang="en-US" dirty="0"/>
          </a:p>
        </p:txBody>
      </p:sp>
      <p:sp>
        <p:nvSpPr>
          <p:cNvPr id="4" name="Date Placeholder 3"/>
          <p:cNvSpPr>
            <a:spLocks noGrp="1"/>
          </p:cNvSpPr>
          <p:nvPr>
            <p:ph type="dt" sz="half" idx="10"/>
          </p:nvPr>
        </p:nvSpPr>
        <p:spPr>
          <a:xfrm>
            <a:off x="0" y="6356350"/>
            <a:ext cx="35814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7786048" y="6356350"/>
            <a:ext cx="4114800" cy="365125"/>
          </a:xfrm>
        </p:spPr>
        <p:txBody>
          <a:bodyPr/>
          <a:lstStyle/>
          <a:p>
            <a:r>
              <a:rPr lang="en-US" dirty="0">
                <a:solidFill>
                  <a:schemeClr val="tx1"/>
                </a:solidFill>
              </a:rPr>
              <a:t>BA06_Module 7_Assignment 1_Supply Chain and KPIs</a:t>
            </a:r>
          </a:p>
        </p:txBody>
      </p:sp>
      <p:sp>
        <p:nvSpPr>
          <p:cNvPr id="6" name="Title 1"/>
          <p:cNvSpPr txBox="1">
            <a:spLocks/>
          </p:cNvSpPr>
          <p:nvPr/>
        </p:nvSpPr>
        <p:spPr>
          <a:xfrm>
            <a:off x="838200" y="365125"/>
            <a:ext cx="8810767" cy="1122481"/>
          </a:xfrm>
          <a:prstGeom prst="rect">
            <a:avLst/>
          </a:prstGeom>
          <a:solidFill>
            <a:schemeClr val="bg2"/>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smtClean="0">
                <a:latin typeface="Times New Roman" panose="02020603050405020304" pitchFamily="18" charset="0"/>
                <a:cs typeface="Times New Roman" panose="02020603050405020304" pitchFamily="18" charset="0"/>
              </a:rPr>
              <a:t>Step1:Identify an industry</a:t>
            </a:r>
            <a:endParaRPr lang="en-IN" dirty="0"/>
          </a:p>
        </p:txBody>
      </p:sp>
    </p:spTree>
    <p:extLst>
      <p:ext uri="{BB962C8B-B14F-4D97-AF65-F5344CB8AC3E}">
        <p14:creationId xmlns:p14="http://schemas.microsoft.com/office/powerpoint/2010/main" val="42728024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3472" y="0"/>
            <a:ext cx="7598582" cy="751488"/>
          </a:xfrm>
          <a:prstGeom prst="rect">
            <a:avLst/>
          </a:prstGeom>
          <a:solidFill>
            <a:schemeClr val="bg2"/>
          </a:solidFill>
        </p:spPr>
        <p:txBody>
          <a:bodyPr vert="horz" wrap="square" lIns="0" tIns="12700" rIns="0" bIns="0" rtlCol="0">
            <a:spAutoFit/>
          </a:bodyPr>
          <a:lstStyle/>
          <a:p>
            <a:pPr marL="12700">
              <a:spcBef>
                <a:spcPts val="100"/>
              </a:spcBef>
              <a:tabLst>
                <a:tab pos="8241665" algn="l"/>
              </a:tabLst>
            </a:pPr>
            <a:r>
              <a:rPr lang="en-US" sz="1600" b="1" spc="-25" dirty="0" smtClean="0">
                <a:solidFill>
                  <a:srgbClr val="000066"/>
                </a:solidFill>
                <a:uFill>
                  <a:solidFill>
                    <a:srgbClr val="000000"/>
                  </a:solidFill>
                </a:uFill>
                <a:latin typeface="Arial"/>
                <a:cs typeface="Arial"/>
              </a:rPr>
              <a:t>Value Driver Tree:</a:t>
            </a:r>
            <a:r>
              <a:rPr sz="1600" b="1" spc="-25" dirty="0">
                <a:solidFill>
                  <a:srgbClr val="000066"/>
                </a:solidFill>
                <a:uFill>
                  <a:solidFill>
                    <a:srgbClr val="000000"/>
                  </a:solidFill>
                </a:uFill>
                <a:latin typeface="Arial"/>
                <a:cs typeface="Arial"/>
              </a:rPr>
              <a:t>	</a:t>
            </a:r>
            <a:endParaRPr sz="1600" dirty="0">
              <a:latin typeface="Arial"/>
              <a:cs typeface="Arial"/>
            </a:endParaRPr>
          </a:p>
        </p:txBody>
      </p:sp>
      <p:graphicFrame>
        <p:nvGraphicFramePr>
          <p:cNvPr id="3" name="object 3"/>
          <p:cNvGraphicFramePr>
            <a:graphicFrameLocks noGrp="1"/>
          </p:cNvGraphicFramePr>
          <p:nvPr>
            <p:extLst>
              <p:ext uri="{D42A27DB-BD31-4B8C-83A1-F6EECF244321}">
                <p14:modId xmlns:p14="http://schemas.microsoft.com/office/powerpoint/2010/main" val="337116826"/>
              </p:ext>
            </p:extLst>
          </p:nvPr>
        </p:nvGraphicFramePr>
        <p:xfrm>
          <a:off x="163774" y="689933"/>
          <a:ext cx="11000094" cy="5633250"/>
        </p:xfrm>
        <a:graphic>
          <a:graphicData uri="http://schemas.openxmlformats.org/drawingml/2006/table">
            <a:tbl>
              <a:tblPr firstRow="1" bandRow="1">
                <a:tableStyleId>{2D5ABB26-0587-4C30-8999-92F81FD0307C}</a:tableStyleId>
              </a:tblPr>
              <a:tblGrid>
                <a:gridCol w="2444466"/>
                <a:gridCol w="615774"/>
                <a:gridCol w="606456"/>
                <a:gridCol w="2444466"/>
                <a:gridCol w="633562"/>
                <a:gridCol w="588671"/>
                <a:gridCol w="3666699"/>
              </a:tblGrid>
              <a:tr h="197171">
                <a:tc gridSpan="6">
                  <a:txBody>
                    <a:bodyPr/>
                    <a:lstStyle/>
                    <a:p>
                      <a:pPr>
                        <a:lnSpc>
                          <a:spcPct val="100000"/>
                        </a:lnSpc>
                      </a:pPr>
                      <a:endParaRPr sz="800" dirty="0">
                        <a:latin typeface="Times New Roman"/>
                        <a:cs typeface="Times New Roman"/>
                      </a:endParaRPr>
                    </a:p>
                  </a:txBody>
                  <a:tcPr marL="0" marR="0" marT="0" marB="0">
                    <a:lnR w="28575">
                      <a:solidFill>
                        <a:srgbClr val="000000"/>
                      </a:solidFill>
                      <a:prstDash val="solid"/>
                    </a:lnR>
                    <a:solidFill>
                      <a:srgbClr val="FFFF0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13335" algn="ctr">
                        <a:lnSpc>
                          <a:spcPts val="1010"/>
                        </a:lnSpc>
                      </a:pPr>
                      <a:r>
                        <a:rPr sz="850" spc="290" dirty="0">
                          <a:latin typeface="Arial"/>
                          <a:cs typeface="Arial"/>
                        </a:rPr>
                        <a:t>Management</a:t>
                      </a:r>
                      <a:r>
                        <a:rPr sz="850" spc="220" dirty="0">
                          <a:latin typeface="Arial"/>
                          <a:cs typeface="Arial"/>
                        </a:rPr>
                        <a:t> </a:t>
                      </a:r>
                      <a:r>
                        <a:rPr sz="850" spc="229" dirty="0">
                          <a:latin typeface="Arial"/>
                          <a:cs typeface="Arial"/>
                        </a:rPr>
                        <a:t>Tactic</a:t>
                      </a:r>
                      <a:endParaRPr sz="850" dirty="0">
                        <a:latin typeface="Arial"/>
                        <a:cs typeface="Arial"/>
                      </a:endParaRPr>
                    </a:p>
                  </a:txBody>
                  <a:tcPr marL="0" marR="0" marT="0" marB="0">
                    <a:lnL w="28575">
                      <a:solidFill>
                        <a:srgbClr val="000000"/>
                      </a:solidFill>
                      <a:prstDash val="solid"/>
                    </a:lnL>
                    <a:lnR w="28575">
                      <a:solidFill>
                        <a:srgbClr val="000000"/>
                      </a:solidFill>
                      <a:prstDash val="solid"/>
                    </a:lnR>
                    <a:lnT w="19050">
                      <a:solidFill>
                        <a:srgbClr val="000000"/>
                      </a:solidFill>
                      <a:prstDash val="solid"/>
                    </a:lnT>
                    <a:solidFill>
                      <a:srgbClr val="00B0F0"/>
                    </a:solidFill>
                  </a:tcPr>
                </a:tc>
              </a:tr>
              <a:tr h="113425">
                <a:tc rowSpan="3" gridSpan="5">
                  <a:txBody>
                    <a:bodyPr/>
                    <a:lstStyle/>
                    <a:p>
                      <a:pPr>
                        <a:lnSpc>
                          <a:spcPct val="100000"/>
                        </a:lnSpc>
                      </a:pPr>
                      <a:endParaRPr sz="1200" dirty="0">
                        <a:latin typeface="Times New Roman"/>
                        <a:cs typeface="Times New Roman"/>
                      </a:endParaRPr>
                    </a:p>
                  </a:txBody>
                  <a:tcPr marL="0" marR="0" marT="0" marB="0">
                    <a:lnR w="19050">
                      <a:solidFill>
                        <a:srgbClr val="000000"/>
                      </a:solidFill>
                      <a:prstDash val="solid"/>
                    </a:lnR>
                    <a:solidFill>
                      <a:srgbClr val="FFFF00"/>
                    </a:solidFill>
                  </a:tcPr>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a:txBody>
                    <a:bodyPr/>
                    <a:lstStyle/>
                    <a:p>
                      <a:pPr>
                        <a:lnSpc>
                          <a:spcPct val="100000"/>
                        </a:lnSpc>
                      </a:pPr>
                      <a:endParaRPr sz="800">
                        <a:latin typeface="Times New Roman"/>
                        <a:cs typeface="Times New Roman"/>
                      </a:endParaRPr>
                    </a:p>
                  </a:txBody>
                  <a:tcPr marL="0" marR="0" marT="0" marB="0">
                    <a:lnL w="19050">
                      <a:solidFill>
                        <a:srgbClr val="000000"/>
                      </a:solidFill>
                      <a:prstDash val="solid"/>
                    </a:lnL>
                    <a:lnR w="28575">
                      <a:solidFill>
                        <a:srgbClr val="000000"/>
                      </a:solidFill>
                      <a:prstDash val="solid"/>
                    </a:lnR>
                    <a:lnT w="9525">
                      <a:solidFill>
                        <a:srgbClr val="000000"/>
                      </a:solidFill>
                      <a:prstDash val="solid"/>
                    </a:lnT>
                    <a:solidFill>
                      <a:srgbClr val="FFFF00"/>
                    </a:solidFill>
                  </a:tcPr>
                </a:tc>
                <a:tc>
                  <a:txBody>
                    <a:bodyPr/>
                    <a:lstStyle/>
                    <a:p>
                      <a:pPr marL="8255" algn="ctr">
                        <a:lnSpc>
                          <a:spcPct val="100000"/>
                        </a:lnSpc>
                        <a:spcBef>
                          <a:spcPts val="135"/>
                        </a:spcBef>
                      </a:pPr>
                      <a:r>
                        <a:rPr sz="700" spc="210" dirty="0">
                          <a:latin typeface="Arial"/>
                          <a:cs typeface="Arial"/>
                        </a:rPr>
                        <a:t>Maximize</a:t>
                      </a:r>
                      <a:r>
                        <a:rPr sz="700" spc="105" dirty="0">
                          <a:latin typeface="Arial"/>
                          <a:cs typeface="Arial"/>
                        </a:rPr>
                        <a:t> </a:t>
                      </a:r>
                      <a:r>
                        <a:rPr sz="700" spc="215" dirty="0">
                          <a:latin typeface="Arial"/>
                          <a:cs typeface="Arial"/>
                        </a:rPr>
                        <a:t>Income</a:t>
                      </a:r>
                      <a:endParaRPr sz="700" dirty="0">
                        <a:latin typeface="Arial"/>
                        <a:cs typeface="Arial"/>
                      </a:endParaRPr>
                    </a:p>
                  </a:txBody>
                  <a:tcPr marL="0" marR="0" marT="17145" marB="0">
                    <a:lnL w="28575">
                      <a:solidFill>
                        <a:srgbClr val="000000"/>
                      </a:solidFill>
                      <a:prstDash val="solid"/>
                    </a:lnL>
                    <a:lnR w="28575">
                      <a:solidFill>
                        <a:srgbClr val="000000"/>
                      </a:solidFill>
                      <a:prstDash val="solid"/>
                    </a:lnR>
                    <a:lnB w="19050">
                      <a:solidFill>
                        <a:srgbClr val="000000"/>
                      </a:solidFill>
                      <a:prstDash val="solid"/>
                    </a:lnB>
                    <a:solidFill>
                      <a:srgbClr val="00B0F0"/>
                    </a:solidFill>
                  </a:tcPr>
                </a:tc>
              </a:tr>
              <a:tr h="111680">
                <a:tc gridSpan="5" vMerge="1">
                  <a:txBody>
                    <a:bodyPr/>
                    <a:lstStyle/>
                    <a:p>
                      <a:endParaRPr/>
                    </a:p>
                  </a:txBody>
                  <a:tcPr marL="0" marR="0" marT="0" marB="0">
                    <a:lnR w="19050">
                      <a:solidFill>
                        <a:srgbClr val="000000"/>
                      </a:solidFill>
                      <a:prstDash val="solid"/>
                    </a:lnR>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gridSpan="2">
                  <a:txBody>
                    <a:bodyPr/>
                    <a:lstStyle/>
                    <a:p>
                      <a:pPr>
                        <a:lnSpc>
                          <a:spcPct val="100000"/>
                        </a:lnSpc>
                      </a:pPr>
                      <a:endParaRPr sz="800">
                        <a:latin typeface="Times New Roman"/>
                        <a:cs typeface="Times New Roman"/>
                      </a:endParaRPr>
                    </a:p>
                  </a:txBody>
                  <a:tcPr marL="0" marR="0" marT="0" marB="0">
                    <a:lnL w="19050">
                      <a:solidFill>
                        <a:srgbClr val="000000"/>
                      </a:solidFill>
                      <a:prstDash val="solid"/>
                    </a:lnL>
                    <a:solidFill>
                      <a:srgbClr val="FFFF00"/>
                    </a:solidFill>
                  </a:tcPr>
                </a:tc>
                <a:tc hMerge="1">
                  <a:txBody>
                    <a:bodyPr/>
                    <a:lstStyle/>
                    <a:p>
                      <a:endParaRPr/>
                    </a:p>
                  </a:txBody>
                  <a:tcPr marL="0" marR="0" marT="0" marB="0"/>
                </a:tc>
              </a:tr>
              <a:tr h="116333">
                <a:tc gridSpan="5" vMerge="1">
                  <a:txBody>
                    <a:bodyPr/>
                    <a:lstStyle/>
                    <a:p>
                      <a:endParaRPr/>
                    </a:p>
                  </a:txBody>
                  <a:tcPr marL="0" marR="0" marT="0" marB="0">
                    <a:lnR w="19050">
                      <a:solidFill>
                        <a:srgbClr val="000000"/>
                      </a:solidFill>
                      <a:prstDash val="solid"/>
                    </a:lnR>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a:lnSpc>
                          <a:spcPct val="100000"/>
                        </a:lnSpc>
                      </a:pPr>
                      <a:endParaRPr sz="700">
                        <a:latin typeface="Times New Roman"/>
                        <a:cs typeface="Times New Roman"/>
                      </a:endParaRPr>
                    </a:p>
                  </a:txBody>
                  <a:tcPr marL="0" marR="0" marT="0" marB="0">
                    <a:lnL w="19050">
                      <a:solidFill>
                        <a:srgbClr val="000000"/>
                      </a:solidFill>
                      <a:prstDash val="solid"/>
                    </a:lnL>
                    <a:lnR w="28575">
                      <a:solidFill>
                        <a:srgbClr val="000000"/>
                      </a:solidFill>
                      <a:prstDash val="solid"/>
                    </a:lnR>
                    <a:lnB w="9525">
                      <a:solidFill>
                        <a:srgbClr val="000000"/>
                      </a:solidFill>
                      <a:prstDash val="solid"/>
                    </a:lnB>
                    <a:solidFill>
                      <a:srgbClr val="FFFF00"/>
                    </a:solidFill>
                  </a:tcPr>
                </a:tc>
                <a:tc>
                  <a:txBody>
                    <a:bodyPr/>
                    <a:lstStyle/>
                    <a:p>
                      <a:pPr marL="13335" algn="ctr">
                        <a:lnSpc>
                          <a:spcPts val="1010"/>
                        </a:lnSpc>
                      </a:pPr>
                      <a:r>
                        <a:rPr sz="850" spc="290" dirty="0">
                          <a:latin typeface="Arial"/>
                          <a:cs typeface="Arial"/>
                        </a:rPr>
                        <a:t>Management</a:t>
                      </a:r>
                      <a:r>
                        <a:rPr sz="850" spc="220" dirty="0">
                          <a:latin typeface="Arial"/>
                          <a:cs typeface="Arial"/>
                        </a:rPr>
                        <a:t> </a:t>
                      </a:r>
                      <a:r>
                        <a:rPr sz="850" spc="229" dirty="0">
                          <a:latin typeface="Arial"/>
                          <a:cs typeface="Arial"/>
                        </a:rPr>
                        <a:t>Tactic</a:t>
                      </a:r>
                      <a:endParaRPr sz="850">
                        <a:latin typeface="Arial"/>
                        <a:cs typeface="Arial"/>
                      </a:endParaRPr>
                    </a:p>
                  </a:txBody>
                  <a:tcPr marL="0" marR="0" marT="0" marB="0">
                    <a:lnL w="28575">
                      <a:solidFill>
                        <a:srgbClr val="000000"/>
                      </a:solidFill>
                      <a:prstDash val="solid"/>
                    </a:lnL>
                    <a:lnR w="28575">
                      <a:solidFill>
                        <a:srgbClr val="000000"/>
                      </a:solidFill>
                      <a:prstDash val="solid"/>
                    </a:lnR>
                    <a:lnT w="19050">
                      <a:solidFill>
                        <a:srgbClr val="000000"/>
                      </a:solidFill>
                      <a:prstDash val="solid"/>
                    </a:lnT>
                    <a:solidFill>
                      <a:srgbClr val="00B0F0"/>
                    </a:solidFill>
                  </a:tcPr>
                </a:tc>
              </a:tr>
              <a:tr h="253024">
                <a:tc rowSpan="3" gridSpan="3">
                  <a:txBody>
                    <a:bodyPr/>
                    <a:lstStyle/>
                    <a:p>
                      <a:pPr>
                        <a:lnSpc>
                          <a:spcPct val="100000"/>
                        </a:lnSpc>
                      </a:pPr>
                      <a:endParaRPr sz="1200" dirty="0">
                        <a:latin typeface="Times New Roman"/>
                        <a:cs typeface="Times New Roman"/>
                      </a:endParaRPr>
                    </a:p>
                  </a:txBody>
                  <a:tcPr marL="0" marR="0" marT="0" marB="0">
                    <a:lnR w="28575">
                      <a:solidFill>
                        <a:srgbClr val="000000"/>
                      </a:solidFill>
                      <a:prstDash val="solid"/>
                    </a:lnR>
                    <a:solidFill>
                      <a:srgbClr val="FFFF00"/>
                    </a:solidFill>
                  </a:tcPr>
                </a:tc>
                <a:tc rowSpan="3" hMerge="1">
                  <a:txBody>
                    <a:bodyPr/>
                    <a:lstStyle/>
                    <a:p>
                      <a:endParaRPr/>
                    </a:p>
                  </a:txBody>
                  <a:tcPr marL="0" marR="0" marT="0" marB="0"/>
                </a:tc>
                <a:tc rowSpan="3" hMerge="1">
                  <a:txBody>
                    <a:bodyPr/>
                    <a:lstStyle/>
                    <a:p>
                      <a:endParaRPr/>
                    </a:p>
                  </a:txBody>
                  <a:tcPr marL="0" marR="0" marT="0" marB="0"/>
                </a:tc>
                <a:tc>
                  <a:txBody>
                    <a:bodyPr/>
                    <a:lstStyle/>
                    <a:p>
                      <a:pPr algn="ctr">
                        <a:lnSpc>
                          <a:spcPct val="100000"/>
                        </a:lnSpc>
                        <a:spcBef>
                          <a:spcPts val="15"/>
                        </a:spcBef>
                      </a:pPr>
                      <a:r>
                        <a:rPr sz="1800" spc="245" dirty="0">
                          <a:latin typeface="Arial"/>
                          <a:cs typeface="Arial"/>
                        </a:rPr>
                        <a:t>Strategy</a:t>
                      </a:r>
                      <a:endParaRPr sz="1800" dirty="0">
                        <a:latin typeface="Arial"/>
                        <a:cs typeface="Arial"/>
                      </a:endParaRPr>
                    </a:p>
                  </a:txBody>
                  <a:tcPr marL="0" marR="0" marT="1905" marB="0">
                    <a:lnL w="28575">
                      <a:solidFill>
                        <a:srgbClr val="000000"/>
                      </a:solidFill>
                      <a:prstDash val="solid"/>
                    </a:lnL>
                    <a:lnR w="28575">
                      <a:solidFill>
                        <a:srgbClr val="000000"/>
                      </a:solidFill>
                      <a:prstDash val="solid"/>
                    </a:lnR>
                    <a:lnT w="19050">
                      <a:solidFill>
                        <a:srgbClr val="000000"/>
                      </a:solidFill>
                      <a:prstDash val="solid"/>
                    </a:lnT>
                    <a:solidFill>
                      <a:srgbClr val="00B0F0"/>
                    </a:solidFill>
                  </a:tcPr>
                </a:tc>
                <a:tc rowSpan="3">
                  <a:txBody>
                    <a:bodyPr/>
                    <a:lstStyle/>
                    <a:p>
                      <a:pPr>
                        <a:lnSpc>
                          <a:spcPct val="100000"/>
                        </a:lnSpc>
                      </a:pPr>
                      <a:endParaRPr sz="1200">
                        <a:latin typeface="Times New Roman"/>
                        <a:cs typeface="Times New Roman"/>
                      </a:endParaRPr>
                    </a:p>
                  </a:txBody>
                  <a:tcPr marL="0" marR="0" marT="0" marB="0">
                    <a:lnL w="28575">
                      <a:solidFill>
                        <a:srgbClr val="000000"/>
                      </a:solidFill>
                      <a:prstDash val="solid"/>
                    </a:lnL>
                    <a:lnR w="19050">
                      <a:solidFill>
                        <a:srgbClr val="000000"/>
                      </a:solidFill>
                      <a:prstDash val="solid"/>
                    </a:lnR>
                    <a:lnB w="9525">
                      <a:solidFill>
                        <a:srgbClr val="000000"/>
                      </a:solidFill>
                      <a:prstDash val="solid"/>
                    </a:lnB>
                    <a:solidFill>
                      <a:srgbClr val="FFFF00"/>
                    </a:solidFill>
                  </a:tcPr>
                </a:tc>
                <a:tc rowSpan="2">
                  <a:txBody>
                    <a:bodyPr/>
                    <a:lstStyle/>
                    <a:p>
                      <a:pPr>
                        <a:lnSpc>
                          <a:spcPct val="100000"/>
                        </a:lnSpc>
                      </a:pPr>
                      <a:endParaRPr sz="800">
                        <a:latin typeface="Times New Roman"/>
                        <a:cs typeface="Times New Roman"/>
                      </a:endParaRPr>
                    </a:p>
                  </a:txBody>
                  <a:tcPr marL="0" marR="0" marT="0" marB="0">
                    <a:lnL w="19050">
                      <a:solidFill>
                        <a:srgbClr val="000000"/>
                      </a:solidFill>
                      <a:prstDash val="solid"/>
                    </a:lnL>
                    <a:lnR w="28575">
                      <a:solidFill>
                        <a:srgbClr val="000000"/>
                      </a:solidFill>
                      <a:prstDash val="solid"/>
                    </a:lnR>
                    <a:lnT w="9525">
                      <a:solidFill>
                        <a:srgbClr val="000000"/>
                      </a:solidFill>
                      <a:prstDash val="solid"/>
                    </a:lnT>
                    <a:solidFill>
                      <a:srgbClr val="FFFF00"/>
                    </a:solidFill>
                  </a:tcPr>
                </a:tc>
                <a:tc rowSpan="2">
                  <a:txBody>
                    <a:bodyPr/>
                    <a:lstStyle/>
                    <a:p>
                      <a:pPr marL="21590" algn="ctr">
                        <a:lnSpc>
                          <a:spcPct val="100000"/>
                        </a:lnSpc>
                        <a:spcBef>
                          <a:spcPts val="175"/>
                        </a:spcBef>
                      </a:pPr>
                      <a:r>
                        <a:rPr sz="700" spc="210" dirty="0">
                          <a:latin typeface="Arial"/>
                          <a:cs typeface="Arial"/>
                        </a:rPr>
                        <a:t>Improve</a:t>
                      </a:r>
                      <a:r>
                        <a:rPr sz="700" spc="105" dirty="0">
                          <a:latin typeface="Arial"/>
                          <a:cs typeface="Arial"/>
                        </a:rPr>
                        <a:t> </a:t>
                      </a:r>
                      <a:r>
                        <a:rPr sz="700" spc="245" dirty="0">
                          <a:latin typeface="Arial"/>
                          <a:cs typeface="Arial"/>
                        </a:rPr>
                        <a:t>Demand</a:t>
                      </a:r>
                      <a:endParaRPr sz="700" dirty="0">
                        <a:latin typeface="Arial"/>
                        <a:cs typeface="Arial"/>
                      </a:endParaRPr>
                    </a:p>
                  </a:txBody>
                  <a:tcPr marL="0" marR="0" marT="22225" marB="0">
                    <a:lnL w="28575">
                      <a:solidFill>
                        <a:srgbClr val="000000"/>
                      </a:solidFill>
                      <a:prstDash val="solid"/>
                    </a:lnL>
                    <a:lnR w="28575">
                      <a:solidFill>
                        <a:srgbClr val="000000"/>
                      </a:solidFill>
                      <a:prstDash val="solid"/>
                    </a:lnR>
                    <a:lnB w="19050">
                      <a:solidFill>
                        <a:srgbClr val="000000"/>
                      </a:solidFill>
                      <a:prstDash val="solid"/>
                    </a:lnB>
                    <a:solidFill>
                      <a:srgbClr val="00B0F0"/>
                    </a:solidFill>
                  </a:tcPr>
                </a:tc>
              </a:tr>
              <a:tr h="0">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rowSpan="4">
                  <a:txBody>
                    <a:bodyPr/>
                    <a:lstStyle/>
                    <a:p>
                      <a:pPr marL="21590" algn="ctr">
                        <a:lnSpc>
                          <a:spcPct val="100000"/>
                        </a:lnSpc>
                        <a:spcBef>
                          <a:spcPts val="125"/>
                        </a:spcBef>
                      </a:pPr>
                      <a:r>
                        <a:rPr sz="1800" spc="220" dirty="0">
                          <a:latin typeface="Arial"/>
                          <a:cs typeface="Arial"/>
                        </a:rPr>
                        <a:t>Increase</a:t>
                      </a:r>
                      <a:endParaRPr sz="1800" dirty="0">
                        <a:latin typeface="Arial"/>
                        <a:cs typeface="Arial"/>
                      </a:endParaRPr>
                    </a:p>
                    <a:p>
                      <a:pPr marL="8255" algn="ctr">
                        <a:lnSpc>
                          <a:spcPts val="830"/>
                        </a:lnSpc>
                        <a:spcBef>
                          <a:spcPts val="305"/>
                        </a:spcBef>
                      </a:pPr>
                      <a:r>
                        <a:rPr sz="1800" spc="250" dirty="0">
                          <a:latin typeface="Arial"/>
                          <a:cs typeface="Arial"/>
                        </a:rPr>
                        <a:t>Revenue</a:t>
                      </a:r>
                      <a:endParaRPr sz="1800" dirty="0">
                        <a:latin typeface="Arial"/>
                        <a:cs typeface="Arial"/>
                      </a:endParaRPr>
                    </a:p>
                  </a:txBody>
                  <a:tcPr marL="0" marR="0" marT="15875" marB="0">
                    <a:lnL w="28575">
                      <a:solidFill>
                        <a:srgbClr val="000000"/>
                      </a:solidFill>
                      <a:prstDash val="solid"/>
                    </a:lnL>
                    <a:lnR w="28575">
                      <a:solidFill>
                        <a:srgbClr val="000000"/>
                      </a:solidFill>
                      <a:prstDash val="solid"/>
                    </a:lnR>
                    <a:lnB w="19050">
                      <a:solidFill>
                        <a:srgbClr val="000000"/>
                      </a:solidFill>
                      <a:prstDash val="solid"/>
                    </a:lnB>
                    <a:solidFill>
                      <a:srgbClr val="00B0F0"/>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33121">
                <a:tc gridSpan="3" vMerge="1">
                  <a:txBody>
                    <a:bodyPr/>
                    <a:lstStyle/>
                    <a:p>
                      <a:endParaRPr/>
                    </a:p>
                  </a:txBody>
                  <a:tcPr marL="0" marR="0" marT="0" marB="0">
                    <a:lnR w="28575">
                      <a:solidFill>
                        <a:srgbClr val="000000"/>
                      </a:solidFill>
                      <a:prstDash val="solid"/>
                    </a:lnR>
                  </a:tcPr>
                </a:tc>
                <a:tc hMerge="1" vMerge="1">
                  <a:txBody>
                    <a:bodyPr/>
                    <a:lstStyle/>
                    <a:p>
                      <a:endParaRPr/>
                    </a:p>
                  </a:txBody>
                  <a:tcPr marL="0" marR="0" marT="0" marB="0"/>
                </a:tc>
                <a:tc hMerge="1" vMerge="1">
                  <a:txBody>
                    <a:bodyPr/>
                    <a:lstStyle/>
                    <a:p>
                      <a:endParaRPr/>
                    </a:p>
                  </a:txBody>
                  <a:tcPr marL="0" marR="0" marT="0" marB="0"/>
                </a:tc>
                <a:tc vMerge="1">
                  <a:txBody>
                    <a:bodyPr/>
                    <a:lstStyle/>
                    <a:p>
                      <a:pPr marL="21590" algn="ctr">
                        <a:lnSpc>
                          <a:spcPct val="100000"/>
                        </a:lnSpc>
                        <a:spcBef>
                          <a:spcPts val="125"/>
                        </a:spcBef>
                      </a:pPr>
                      <a:endParaRPr sz="700" dirty="0">
                        <a:latin typeface="Arial"/>
                        <a:cs typeface="Arial"/>
                      </a:endParaRPr>
                    </a:p>
                  </a:txBody>
                  <a:tcPr marL="0" marR="0" marT="15875" marB="0">
                    <a:lnL w="28575">
                      <a:solidFill>
                        <a:srgbClr val="000000"/>
                      </a:solidFill>
                      <a:prstDash val="solid"/>
                    </a:lnL>
                    <a:lnR w="28575">
                      <a:solidFill>
                        <a:srgbClr val="000000"/>
                      </a:solidFill>
                      <a:prstDash val="solid"/>
                    </a:lnR>
                    <a:lnB w="19050">
                      <a:solidFill>
                        <a:srgbClr val="000000"/>
                      </a:solidFill>
                      <a:prstDash val="solid"/>
                    </a:lnB>
                    <a:solidFill>
                      <a:srgbClr val="FFFF00"/>
                    </a:solidFill>
                  </a:tcPr>
                </a:tc>
                <a:tc vMerge="1">
                  <a:txBody>
                    <a:bodyPr/>
                    <a:lstStyle/>
                    <a:p>
                      <a:endParaRPr/>
                    </a:p>
                  </a:txBody>
                  <a:tcPr marL="0" marR="0" marT="0" marB="0">
                    <a:lnL w="28575">
                      <a:solidFill>
                        <a:srgbClr val="000000"/>
                      </a:solidFill>
                      <a:prstDash val="solid"/>
                    </a:lnL>
                    <a:lnR w="19050">
                      <a:solidFill>
                        <a:srgbClr val="000000"/>
                      </a:solidFill>
                      <a:prstDash val="solid"/>
                    </a:lnR>
                    <a:lnB w="9525">
                      <a:solidFill>
                        <a:srgbClr val="000000"/>
                      </a:solidFill>
                      <a:prstDash val="solid"/>
                    </a:lnB>
                  </a:tcPr>
                </a:tc>
                <a:tc rowSpan="2" gridSpan="2">
                  <a:txBody>
                    <a:bodyPr/>
                    <a:lstStyle/>
                    <a:p>
                      <a:pPr>
                        <a:lnSpc>
                          <a:spcPct val="100000"/>
                        </a:lnSpc>
                      </a:pPr>
                      <a:endParaRPr sz="700">
                        <a:latin typeface="Times New Roman"/>
                        <a:cs typeface="Times New Roman"/>
                      </a:endParaRPr>
                    </a:p>
                  </a:txBody>
                  <a:tcPr marL="0" marR="0" marT="0" marB="0">
                    <a:lnL w="19050">
                      <a:solidFill>
                        <a:srgbClr val="000000"/>
                      </a:solidFill>
                      <a:prstDash val="solid"/>
                    </a:lnL>
                    <a:solidFill>
                      <a:srgbClr val="FFFF00"/>
                    </a:solidFill>
                  </a:tcPr>
                </a:tc>
                <a:tc rowSpan="2" hMerge="1">
                  <a:txBody>
                    <a:bodyPr/>
                    <a:lstStyle/>
                    <a:p>
                      <a:endParaRPr/>
                    </a:p>
                  </a:txBody>
                  <a:tcPr marL="0" marR="0" marT="0" marB="0"/>
                </a:tc>
              </a:tr>
              <a:tr h="64599">
                <a:tc rowSpan="10" gridSpan="2">
                  <a:txBody>
                    <a:bodyPr/>
                    <a:lstStyle/>
                    <a:p>
                      <a:pPr>
                        <a:lnSpc>
                          <a:spcPct val="100000"/>
                        </a:lnSpc>
                      </a:pPr>
                      <a:endParaRPr sz="1200" dirty="0">
                        <a:solidFill>
                          <a:srgbClr val="00B050"/>
                        </a:solidFill>
                        <a:latin typeface="Times New Roman"/>
                        <a:cs typeface="Times New Roman"/>
                      </a:endParaRPr>
                    </a:p>
                  </a:txBody>
                  <a:tcPr marL="0" marR="0" marT="0" marB="0">
                    <a:lnR w="19050">
                      <a:solidFill>
                        <a:srgbClr val="000000"/>
                      </a:solidFill>
                      <a:prstDash val="solid"/>
                    </a:lnR>
                    <a:solidFill>
                      <a:srgbClr val="FFFF00"/>
                    </a:solidFill>
                  </a:tcPr>
                </a:tc>
                <a:tc rowSpan="10" hMerge="1">
                  <a:txBody>
                    <a:bodyPr/>
                    <a:lstStyle/>
                    <a:p>
                      <a:endParaRPr/>
                    </a:p>
                  </a:txBody>
                  <a:tcPr marL="0" marR="0" marT="0" marB="0"/>
                </a:tc>
                <a:tc rowSpan="2">
                  <a:txBody>
                    <a:bodyPr/>
                    <a:lstStyle/>
                    <a:p>
                      <a:pPr>
                        <a:lnSpc>
                          <a:spcPct val="100000"/>
                        </a:lnSpc>
                      </a:pPr>
                      <a:endParaRPr sz="1200">
                        <a:latin typeface="Times New Roman"/>
                        <a:cs typeface="Times New Roman"/>
                      </a:endParaRPr>
                    </a:p>
                  </a:txBody>
                  <a:tcPr marL="0" marR="0" marT="0" marB="0">
                    <a:lnL w="19050">
                      <a:solidFill>
                        <a:srgbClr val="000000"/>
                      </a:solidFill>
                      <a:prstDash val="solid"/>
                    </a:lnL>
                    <a:lnR w="28575">
                      <a:solidFill>
                        <a:srgbClr val="000000"/>
                      </a:solidFill>
                      <a:prstDash val="solid"/>
                    </a:lnR>
                    <a:lnT w="9525">
                      <a:solidFill>
                        <a:srgbClr val="000000"/>
                      </a:solidFill>
                      <a:prstDash val="solid"/>
                    </a:lnT>
                    <a:solidFill>
                      <a:srgbClr val="FFFF00"/>
                    </a:solidFill>
                  </a:tcPr>
                </a:tc>
                <a:tc vMerge="1">
                  <a:txBody>
                    <a:bodyPr/>
                    <a:lstStyle/>
                    <a:p>
                      <a:endParaRPr/>
                    </a:p>
                  </a:txBody>
                  <a:tcPr marL="0" marR="0" marT="15875" marB="0">
                    <a:lnL w="28575">
                      <a:solidFill>
                        <a:srgbClr val="000000"/>
                      </a:solidFill>
                      <a:prstDash val="solid"/>
                    </a:lnL>
                    <a:lnR w="28575">
                      <a:solidFill>
                        <a:srgbClr val="000000"/>
                      </a:solidFill>
                      <a:prstDash val="solid"/>
                    </a:lnR>
                    <a:lnB w="19050">
                      <a:solidFill>
                        <a:srgbClr val="000000"/>
                      </a:solidFill>
                      <a:prstDash val="solid"/>
                    </a:lnB>
                  </a:tcPr>
                </a:tc>
                <a:tc rowSpan="2">
                  <a:txBody>
                    <a:bodyPr/>
                    <a:lstStyle/>
                    <a:p>
                      <a:pPr>
                        <a:lnSpc>
                          <a:spcPct val="100000"/>
                        </a:lnSpc>
                      </a:pPr>
                      <a:endParaRPr sz="1200">
                        <a:latin typeface="Times New Roman"/>
                        <a:cs typeface="Times New Roman"/>
                      </a:endParaRPr>
                    </a:p>
                  </a:txBody>
                  <a:tcPr marL="0" marR="0" marT="0" marB="0">
                    <a:lnL w="28575">
                      <a:solidFill>
                        <a:srgbClr val="000000"/>
                      </a:solidFill>
                      <a:prstDash val="solid"/>
                    </a:lnL>
                    <a:lnR w="19050">
                      <a:solidFill>
                        <a:srgbClr val="000000"/>
                      </a:solidFill>
                      <a:prstDash val="solid"/>
                    </a:lnR>
                    <a:lnT w="9525">
                      <a:solidFill>
                        <a:srgbClr val="000000"/>
                      </a:solidFill>
                      <a:prstDash val="solid"/>
                    </a:lnT>
                    <a:solidFill>
                      <a:srgbClr val="FFFF00"/>
                    </a:solidFill>
                  </a:tcPr>
                </a:tc>
                <a:tc gridSpan="2" vMerge="1">
                  <a:txBody>
                    <a:bodyPr/>
                    <a:lstStyle/>
                    <a:p>
                      <a:endParaRPr/>
                    </a:p>
                  </a:txBody>
                  <a:tcPr marL="0" marR="0" marT="0" marB="0">
                    <a:lnL w="19050">
                      <a:solidFill>
                        <a:srgbClr val="000000"/>
                      </a:solidFill>
                      <a:prstDash val="solid"/>
                    </a:lnL>
                  </a:tcPr>
                </a:tc>
                <a:tc hMerge="1" vMerge="1">
                  <a:txBody>
                    <a:bodyPr/>
                    <a:lstStyle/>
                    <a:p>
                      <a:endParaRPr/>
                    </a:p>
                  </a:txBody>
                  <a:tcPr marL="0" marR="0" marT="0" marB="0"/>
                </a:tc>
              </a:tr>
              <a:tr h="282689">
                <a:tc gridSpan="2" vMerge="1">
                  <a:txBody>
                    <a:bodyPr/>
                    <a:lstStyle/>
                    <a:p>
                      <a:endParaRPr/>
                    </a:p>
                  </a:txBody>
                  <a:tcPr marL="0" marR="0" marT="0" marB="0">
                    <a:lnR w="19050">
                      <a:solidFill>
                        <a:srgbClr val="000000"/>
                      </a:solidFill>
                      <a:prstDash val="solid"/>
                    </a:lnR>
                  </a:tcPr>
                </a:tc>
                <a:tc hMerge="1" vMerge="1">
                  <a:txBody>
                    <a:bodyPr/>
                    <a:lstStyle/>
                    <a:p>
                      <a:endParaRPr/>
                    </a:p>
                  </a:txBody>
                  <a:tcPr marL="0" marR="0" marT="0" marB="0"/>
                </a:tc>
                <a:tc vMerge="1">
                  <a:txBody>
                    <a:bodyPr/>
                    <a:lstStyle/>
                    <a:p>
                      <a:endParaRPr/>
                    </a:p>
                  </a:txBody>
                  <a:tcPr marL="0" marR="0" marT="0" marB="0">
                    <a:lnL w="19050">
                      <a:solidFill>
                        <a:srgbClr val="000000"/>
                      </a:solidFill>
                      <a:prstDash val="solid"/>
                    </a:lnL>
                    <a:lnR w="28575">
                      <a:solidFill>
                        <a:srgbClr val="000000"/>
                      </a:solidFill>
                      <a:prstDash val="solid"/>
                    </a:lnR>
                    <a:lnT w="9525">
                      <a:solidFill>
                        <a:srgbClr val="000000"/>
                      </a:solidFill>
                      <a:prstDash val="solid"/>
                    </a:lnT>
                  </a:tcPr>
                </a:tc>
                <a:tc vMerge="1">
                  <a:txBody>
                    <a:bodyPr/>
                    <a:lstStyle/>
                    <a:p>
                      <a:endParaRPr/>
                    </a:p>
                  </a:txBody>
                  <a:tcPr marL="0" marR="0" marT="15875" marB="0">
                    <a:lnL w="28575">
                      <a:solidFill>
                        <a:srgbClr val="000000"/>
                      </a:solidFill>
                      <a:prstDash val="solid"/>
                    </a:lnL>
                    <a:lnR w="28575">
                      <a:solidFill>
                        <a:srgbClr val="000000"/>
                      </a:solidFill>
                      <a:prstDash val="solid"/>
                    </a:lnR>
                    <a:lnB w="19050">
                      <a:solidFill>
                        <a:srgbClr val="000000"/>
                      </a:solidFill>
                      <a:prstDash val="solid"/>
                    </a:lnB>
                  </a:tcPr>
                </a:tc>
                <a:tc vMerge="1">
                  <a:txBody>
                    <a:bodyPr/>
                    <a:lstStyle/>
                    <a:p>
                      <a:endParaRPr/>
                    </a:p>
                  </a:txBody>
                  <a:tcPr marL="0" marR="0" marT="0" marB="0">
                    <a:lnL w="28575">
                      <a:solidFill>
                        <a:srgbClr val="000000"/>
                      </a:solidFill>
                      <a:prstDash val="solid"/>
                    </a:lnL>
                    <a:lnR w="19050">
                      <a:solidFill>
                        <a:srgbClr val="000000"/>
                      </a:solidFill>
                      <a:prstDash val="solid"/>
                    </a:lnR>
                    <a:lnT w="9525">
                      <a:solidFill>
                        <a:srgbClr val="000000"/>
                      </a:solidFill>
                      <a:prstDash val="solid"/>
                    </a:lnT>
                  </a:tcPr>
                </a:tc>
                <a:tc>
                  <a:txBody>
                    <a:bodyPr/>
                    <a:lstStyle/>
                    <a:p>
                      <a:pPr>
                        <a:lnSpc>
                          <a:spcPct val="100000"/>
                        </a:lnSpc>
                      </a:pPr>
                      <a:endParaRPr sz="700">
                        <a:latin typeface="Times New Roman"/>
                        <a:cs typeface="Times New Roman"/>
                      </a:endParaRPr>
                    </a:p>
                  </a:txBody>
                  <a:tcPr marL="0" marR="0" marT="0" marB="0">
                    <a:lnL w="19050">
                      <a:solidFill>
                        <a:srgbClr val="000000"/>
                      </a:solidFill>
                      <a:prstDash val="solid"/>
                    </a:lnL>
                    <a:lnR w="28575">
                      <a:solidFill>
                        <a:srgbClr val="000000"/>
                      </a:solidFill>
                      <a:prstDash val="solid"/>
                    </a:lnR>
                    <a:lnB w="9525">
                      <a:solidFill>
                        <a:srgbClr val="000000"/>
                      </a:solidFill>
                      <a:prstDash val="solid"/>
                    </a:lnB>
                    <a:solidFill>
                      <a:srgbClr val="FFFF00"/>
                    </a:solidFill>
                  </a:tcPr>
                </a:tc>
                <a:tc>
                  <a:txBody>
                    <a:bodyPr/>
                    <a:lstStyle/>
                    <a:p>
                      <a:pPr marL="13335" algn="ctr">
                        <a:lnSpc>
                          <a:spcPts val="985"/>
                        </a:lnSpc>
                      </a:pPr>
                      <a:r>
                        <a:rPr sz="850" spc="290" dirty="0">
                          <a:latin typeface="Arial"/>
                          <a:cs typeface="Arial"/>
                        </a:rPr>
                        <a:t>Management</a:t>
                      </a:r>
                      <a:r>
                        <a:rPr sz="850" spc="220" dirty="0">
                          <a:latin typeface="Arial"/>
                          <a:cs typeface="Arial"/>
                        </a:rPr>
                        <a:t> </a:t>
                      </a:r>
                      <a:r>
                        <a:rPr sz="850" spc="229" dirty="0">
                          <a:latin typeface="Arial"/>
                          <a:cs typeface="Arial"/>
                        </a:rPr>
                        <a:t>Tactic</a:t>
                      </a:r>
                      <a:endParaRPr sz="850" dirty="0">
                        <a:latin typeface="Arial"/>
                        <a:cs typeface="Arial"/>
                      </a:endParaRPr>
                    </a:p>
                  </a:txBody>
                  <a:tcPr marL="0" marR="0" marT="0" marB="0">
                    <a:lnL w="28575">
                      <a:solidFill>
                        <a:srgbClr val="000000"/>
                      </a:solidFill>
                      <a:prstDash val="solid"/>
                    </a:lnL>
                    <a:lnR w="28575">
                      <a:solidFill>
                        <a:srgbClr val="000000"/>
                      </a:solidFill>
                      <a:prstDash val="solid"/>
                    </a:lnR>
                    <a:lnT w="19050">
                      <a:solidFill>
                        <a:srgbClr val="000000"/>
                      </a:solidFill>
                      <a:prstDash val="solid"/>
                    </a:lnT>
                    <a:solidFill>
                      <a:srgbClr val="00B0F0"/>
                    </a:solidFill>
                  </a:tcPr>
                </a:tc>
              </a:tr>
              <a:tr h="122150">
                <a:tc gridSpan="2" vMerge="1">
                  <a:txBody>
                    <a:bodyPr/>
                    <a:lstStyle/>
                    <a:p>
                      <a:endParaRPr/>
                    </a:p>
                  </a:txBody>
                  <a:tcPr marL="0" marR="0" marT="0" marB="0">
                    <a:lnR w="19050">
                      <a:solidFill>
                        <a:srgbClr val="000000"/>
                      </a:solidFill>
                      <a:prstDash val="solid"/>
                    </a:lnR>
                  </a:tcPr>
                </a:tc>
                <a:tc hMerge="1" vMerge="1">
                  <a:txBody>
                    <a:bodyPr/>
                    <a:lstStyle/>
                    <a:p>
                      <a:endParaRPr/>
                    </a:p>
                  </a:txBody>
                  <a:tcPr marL="0" marR="0" marT="0" marB="0"/>
                </a:tc>
                <a:tc rowSpan="3" gridSpan="3">
                  <a:txBody>
                    <a:bodyPr/>
                    <a:lstStyle/>
                    <a:p>
                      <a:pPr>
                        <a:lnSpc>
                          <a:spcPct val="100000"/>
                        </a:lnSpc>
                      </a:pPr>
                      <a:endParaRPr sz="1200" dirty="0">
                        <a:latin typeface="Times New Roman"/>
                        <a:cs typeface="Times New Roman"/>
                      </a:endParaRPr>
                    </a:p>
                  </a:txBody>
                  <a:tcPr marL="0" marR="0" marT="0" marB="0">
                    <a:lnL w="19050">
                      <a:solidFill>
                        <a:srgbClr val="000000"/>
                      </a:solidFill>
                      <a:prstDash val="solid"/>
                    </a:lnL>
                    <a:lnR w="19050">
                      <a:solidFill>
                        <a:srgbClr val="000000"/>
                      </a:solidFill>
                      <a:prstDash val="solid"/>
                    </a:lnR>
                    <a:solidFill>
                      <a:srgbClr val="FFFF00"/>
                    </a:solidFill>
                  </a:tcPr>
                </a:tc>
                <a:tc rowSpan="3" hMerge="1">
                  <a:txBody>
                    <a:bodyPr/>
                    <a:lstStyle/>
                    <a:p>
                      <a:endParaRPr/>
                    </a:p>
                  </a:txBody>
                  <a:tcPr marL="0" marR="0" marT="0" marB="0"/>
                </a:tc>
                <a:tc rowSpan="3" hMerge="1">
                  <a:txBody>
                    <a:bodyPr/>
                    <a:lstStyle/>
                    <a:p>
                      <a:endParaRPr/>
                    </a:p>
                  </a:txBody>
                  <a:tcPr marL="0" marR="0" marT="0" marB="0"/>
                </a:tc>
                <a:tc>
                  <a:txBody>
                    <a:bodyPr/>
                    <a:lstStyle/>
                    <a:p>
                      <a:pPr>
                        <a:lnSpc>
                          <a:spcPct val="100000"/>
                        </a:lnSpc>
                      </a:pPr>
                      <a:endParaRPr sz="800">
                        <a:latin typeface="Times New Roman"/>
                        <a:cs typeface="Times New Roman"/>
                      </a:endParaRPr>
                    </a:p>
                  </a:txBody>
                  <a:tcPr marL="0" marR="0" marT="0" marB="0">
                    <a:lnL w="19050">
                      <a:solidFill>
                        <a:srgbClr val="000000"/>
                      </a:solidFill>
                      <a:prstDash val="solid"/>
                    </a:lnL>
                    <a:lnR w="28575">
                      <a:solidFill>
                        <a:srgbClr val="000000"/>
                      </a:solidFill>
                      <a:prstDash val="solid"/>
                    </a:lnR>
                    <a:lnT w="9525">
                      <a:solidFill>
                        <a:srgbClr val="000000"/>
                      </a:solidFill>
                      <a:prstDash val="solid"/>
                    </a:lnT>
                    <a:solidFill>
                      <a:srgbClr val="FFFF00"/>
                    </a:solidFill>
                  </a:tcPr>
                </a:tc>
                <a:tc>
                  <a:txBody>
                    <a:bodyPr/>
                    <a:lstStyle/>
                    <a:p>
                      <a:pPr marL="8255" algn="ctr">
                        <a:lnSpc>
                          <a:spcPct val="100000"/>
                        </a:lnSpc>
                        <a:spcBef>
                          <a:spcPts val="210"/>
                        </a:spcBef>
                      </a:pPr>
                      <a:r>
                        <a:rPr sz="700" spc="210" dirty="0">
                          <a:latin typeface="Arial"/>
                          <a:cs typeface="Arial"/>
                        </a:rPr>
                        <a:t>Improve </a:t>
                      </a:r>
                      <a:r>
                        <a:rPr sz="700" spc="220" dirty="0">
                          <a:latin typeface="Arial"/>
                          <a:cs typeface="Arial"/>
                        </a:rPr>
                        <a:t>Customer</a:t>
                      </a:r>
                      <a:r>
                        <a:rPr sz="700" spc="50" dirty="0">
                          <a:latin typeface="Arial"/>
                          <a:cs typeface="Arial"/>
                        </a:rPr>
                        <a:t> </a:t>
                      </a:r>
                      <a:r>
                        <a:rPr sz="700" spc="200" dirty="0">
                          <a:latin typeface="Arial"/>
                          <a:cs typeface="Arial"/>
                        </a:rPr>
                        <a:t>Satisfaction</a:t>
                      </a:r>
                      <a:endParaRPr sz="700" dirty="0">
                        <a:latin typeface="Arial"/>
                        <a:cs typeface="Arial"/>
                      </a:endParaRPr>
                    </a:p>
                  </a:txBody>
                  <a:tcPr marL="0" marR="0" marT="26670" marB="0">
                    <a:lnL w="28575">
                      <a:solidFill>
                        <a:srgbClr val="000000"/>
                      </a:solidFill>
                      <a:prstDash val="solid"/>
                    </a:lnL>
                    <a:lnR w="28575">
                      <a:solidFill>
                        <a:srgbClr val="000000"/>
                      </a:solidFill>
                      <a:prstDash val="solid"/>
                    </a:lnR>
                    <a:lnB w="19050">
                      <a:solidFill>
                        <a:srgbClr val="000000"/>
                      </a:solidFill>
                      <a:prstDash val="solid"/>
                    </a:lnB>
                    <a:solidFill>
                      <a:srgbClr val="00B0F0"/>
                    </a:solidFill>
                  </a:tcPr>
                </a:tc>
              </a:tr>
              <a:tr h="111680">
                <a:tc gridSpan="2" vMerge="1">
                  <a:txBody>
                    <a:bodyPr/>
                    <a:lstStyle/>
                    <a:p>
                      <a:endParaRPr/>
                    </a:p>
                  </a:txBody>
                  <a:tcPr marL="0" marR="0" marT="0" marB="0">
                    <a:lnR w="19050">
                      <a:solidFill>
                        <a:srgbClr val="000000"/>
                      </a:solidFill>
                      <a:prstDash val="solid"/>
                    </a:lnR>
                  </a:tcPr>
                </a:tc>
                <a:tc hMerge="1" vMerge="1">
                  <a:txBody>
                    <a:bodyPr/>
                    <a:lstStyle/>
                    <a:p>
                      <a:endParaRPr/>
                    </a:p>
                  </a:txBody>
                  <a:tcPr marL="0" marR="0" marT="0" marB="0"/>
                </a:tc>
                <a:tc gridSpan="3" vMerge="1">
                  <a:txBody>
                    <a:bodyPr/>
                    <a:lstStyle/>
                    <a:p>
                      <a:endParaRPr/>
                    </a:p>
                  </a:txBody>
                  <a:tcPr marL="0" marR="0" marT="0" marB="0">
                    <a:lnL w="19050">
                      <a:solidFill>
                        <a:srgbClr val="000000"/>
                      </a:solidFill>
                      <a:prstDash val="solid"/>
                    </a:lnL>
                    <a:lnR w="19050">
                      <a:solidFill>
                        <a:srgbClr val="000000"/>
                      </a:solidFill>
                      <a:prstDash val="solid"/>
                    </a:lnR>
                  </a:tcPr>
                </a:tc>
                <a:tc hMerge="1" vMerge="1">
                  <a:txBody>
                    <a:bodyPr/>
                    <a:lstStyle/>
                    <a:p>
                      <a:endParaRPr/>
                    </a:p>
                  </a:txBody>
                  <a:tcPr marL="0" marR="0" marT="0" marB="0"/>
                </a:tc>
                <a:tc hMerge="1" vMerge="1">
                  <a:txBody>
                    <a:bodyPr/>
                    <a:lstStyle/>
                    <a:p>
                      <a:endParaRPr/>
                    </a:p>
                  </a:txBody>
                  <a:tcPr marL="0" marR="0" marT="0" marB="0"/>
                </a:tc>
                <a:tc gridSpan="2">
                  <a:txBody>
                    <a:bodyPr/>
                    <a:lstStyle/>
                    <a:p>
                      <a:pPr>
                        <a:lnSpc>
                          <a:spcPct val="100000"/>
                        </a:lnSpc>
                      </a:pPr>
                      <a:endParaRPr sz="800">
                        <a:latin typeface="Times New Roman"/>
                        <a:cs typeface="Times New Roman"/>
                      </a:endParaRPr>
                    </a:p>
                  </a:txBody>
                  <a:tcPr marL="0" marR="0" marT="0" marB="0">
                    <a:lnL w="19050">
                      <a:solidFill>
                        <a:srgbClr val="000000"/>
                      </a:solidFill>
                      <a:prstDash val="solid"/>
                    </a:lnL>
                    <a:solidFill>
                      <a:srgbClr val="FFFF00"/>
                    </a:solidFill>
                  </a:tcPr>
                </a:tc>
                <a:tc hMerge="1">
                  <a:txBody>
                    <a:bodyPr/>
                    <a:lstStyle/>
                    <a:p>
                      <a:endParaRPr/>
                    </a:p>
                  </a:txBody>
                  <a:tcPr marL="0" marR="0" marT="0" marB="0"/>
                </a:tc>
              </a:tr>
              <a:tr h="116333">
                <a:tc gridSpan="2" vMerge="1">
                  <a:txBody>
                    <a:bodyPr/>
                    <a:lstStyle/>
                    <a:p>
                      <a:endParaRPr/>
                    </a:p>
                  </a:txBody>
                  <a:tcPr marL="0" marR="0" marT="0" marB="0">
                    <a:lnR w="19050">
                      <a:solidFill>
                        <a:srgbClr val="000000"/>
                      </a:solidFill>
                      <a:prstDash val="solid"/>
                    </a:lnR>
                  </a:tcPr>
                </a:tc>
                <a:tc hMerge="1" vMerge="1">
                  <a:txBody>
                    <a:bodyPr/>
                    <a:lstStyle/>
                    <a:p>
                      <a:endParaRPr/>
                    </a:p>
                  </a:txBody>
                  <a:tcPr marL="0" marR="0" marT="0" marB="0"/>
                </a:tc>
                <a:tc gridSpan="3" vMerge="1">
                  <a:txBody>
                    <a:bodyPr/>
                    <a:lstStyle/>
                    <a:p>
                      <a:endParaRPr/>
                    </a:p>
                  </a:txBody>
                  <a:tcPr marL="0" marR="0" marT="0" marB="0">
                    <a:lnL w="19050">
                      <a:solidFill>
                        <a:srgbClr val="000000"/>
                      </a:solidFill>
                      <a:prstDash val="solid"/>
                    </a:lnL>
                    <a:lnR w="19050">
                      <a:solidFill>
                        <a:srgbClr val="000000"/>
                      </a:solidFill>
                      <a:prstDash val="solid"/>
                    </a:lnR>
                  </a:tcPr>
                </a:tc>
                <a:tc hMerge="1" vMerge="1">
                  <a:txBody>
                    <a:bodyPr/>
                    <a:lstStyle/>
                    <a:p>
                      <a:endParaRPr/>
                    </a:p>
                  </a:txBody>
                  <a:tcPr marL="0" marR="0" marT="0" marB="0"/>
                </a:tc>
                <a:tc hMerge="1" vMerge="1">
                  <a:txBody>
                    <a:bodyPr/>
                    <a:lstStyle/>
                    <a:p>
                      <a:endParaRPr/>
                    </a:p>
                  </a:txBody>
                  <a:tcPr marL="0" marR="0" marT="0" marB="0"/>
                </a:tc>
                <a:tc>
                  <a:txBody>
                    <a:bodyPr/>
                    <a:lstStyle/>
                    <a:p>
                      <a:pPr>
                        <a:lnSpc>
                          <a:spcPct val="100000"/>
                        </a:lnSpc>
                      </a:pPr>
                      <a:endParaRPr sz="700">
                        <a:latin typeface="Times New Roman"/>
                        <a:cs typeface="Times New Roman"/>
                      </a:endParaRPr>
                    </a:p>
                  </a:txBody>
                  <a:tcPr marL="0" marR="0" marT="0" marB="0">
                    <a:lnL w="19050">
                      <a:solidFill>
                        <a:srgbClr val="000000"/>
                      </a:solidFill>
                      <a:prstDash val="solid"/>
                    </a:lnL>
                    <a:lnR w="28575">
                      <a:solidFill>
                        <a:srgbClr val="000000"/>
                      </a:solidFill>
                      <a:prstDash val="solid"/>
                    </a:lnR>
                    <a:lnB w="9525">
                      <a:solidFill>
                        <a:srgbClr val="000000"/>
                      </a:solidFill>
                      <a:prstDash val="solid"/>
                    </a:lnB>
                    <a:solidFill>
                      <a:srgbClr val="FFFF00"/>
                    </a:solidFill>
                  </a:tcPr>
                </a:tc>
                <a:tc>
                  <a:txBody>
                    <a:bodyPr/>
                    <a:lstStyle/>
                    <a:p>
                      <a:pPr marL="13335" algn="ctr">
                        <a:lnSpc>
                          <a:spcPts val="990"/>
                        </a:lnSpc>
                      </a:pPr>
                      <a:r>
                        <a:rPr sz="850" spc="290" dirty="0">
                          <a:latin typeface="Arial"/>
                          <a:cs typeface="Arial"/>
                        </a:rPr>
                        <a:t>Management</a:t>
                      </a:r>
                      <a:r>
                        <a:rPr sz="850" spc="220" dirty="0">
                          <a:latin typeface="Arial"/>
                          <a:cs typeface="Arial"/>
                        </a:rPr>
                        <a:t> </a:t>
                      </a:r>
                      <a:r>
                        <a:rPr sz="850" spc="229" dirty="0">
                          <a:latin typeface="Arial"/>
                          <a:cs typeface="Arial"/>
                        </a:rPr>
                        <a:t>Tactic</a:t>
                      </a:r>
                      <a:endParaRPr sz="850">
                        <a:latin typeface="Arial"/>
                        <a:cs typeface="Arial"/>
                      </a:endParaRPr>
                    </a:p>
                  </a:txBody>
                  <a:tcPr marL="0" marR="0" marT="0" marB="0">
                    <a:lnL w="28575">
                      <a:solidFill>
                        <a:srgbClr val="000000"/>
                      </a:solidFill>
                      <a:prstDash val="solid"/>
                    </a:lnL>
                    <a:lnR w="28575">
                      <a:solidFill>
                        <a:srgbClr val="000000"/>
                      </a:solidFill>
                      <a:prstDash val="solid"/>
                    </a:lnR>
                    <a:lnT w="19050">
                      <a:solidFill>
                        <a:srgbClr val="000000"/>
                      </a:solidFill>
                      <a:prstDash val="solid"/>
                    </a:lnT>
                    <a:solidFill>
                      <a:srgbClr val="00B0F0"/>
                    </a:solidFill>
                  </a:tcPr>
                </a:tc>
              </a:tr>
              <a:tr h="150719">
                <a:tc gridSpan="2" vMerge="1">
                  <a:txBody>
                    <a:bodyPr/>
                    <a:lstStyle/>
                    <a:p>
                      <a:endParaRPr/>
                    </a:p>
                  </a:txBody>
                  <a:tcPr marL="0" marR="0" marT="0" marB="0">
                    <a:lnR w="19050">
                      <a:solidFill>
                        <a:srgbClr val="000000"/>
                      </a:solidFill>
                      <a:prstDash val="solid"/>
                    </a:lnR>
                  </a:tcPr>
                </a:tc>
                <a:tc hMerge="1" vMerge="1">
                  <a:txBody>
                    <a:bodyPr/>
                    <a:lstStyle/>
                    <a:p>
                      <a:endParaRPr/>
                    </a:p>
                  </a:txBody>
                  <a:tcPr marL="0" marR="0" marT="0" marB="0"/>
                </a:tc>
                <a:tc gridSpan="4">
                  <a:txBody>
                    <a:bodyPr/>
                    <a:lstStyle/>
                    <a:p>
                      <a:pPr>
                        <a:lnSpc>
                          <a:spcPct val="100000"/>
                        </a:lnSpc>
                      </a:pPr>
                      <a:endParaRPr sz="800" dirty="0">
                        <a:latin typeface="Times New Roman"/>
                        <a:cs typeface="Times New Roman"/>
                      </a:endParaRPr>
                    </a:p>
                  </a:txBody>
                  <a:tcPr marL="0" marR="0" marT="0" marB="0">
                    <a:lnL w="19050">
                      <a:solidFill>
                        <a:srgbClr val="000000"/>
                      </a:solidFill>
                      <a:prstDash val="solid"/>
                    </a:lnL>
                    <a:lnR w="28575">
                      <a:solidFill>
                        <a:srgbClr val="000000"/>
                      </a:solidFill>
                      <a:prstDash val="solid"/>
                    </a:lnR>
                    <a:solidFill>
                      <a:srgbClr val="FFFF0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13335" algn="ctr">
                        <a:lnSpc>
                          <a:spcPct val="100000"/>
                        </a:lnSpc>
                        <a:spcBef>
                          <a:spcPts val="200"/>
                        </a:spcBef>
                      </a:pPr>
                      <a:r>
                        <a:rPr sz="700" spc="220" dirty="0">
                          <a:latin typeface="Arial"/>
                          <a:cs typeface="Arial"/>
                        </a:rPr>
                        <a:t>Increase</a:t>
                      </a:r>
                      <a:r>
                        <a:rPr sz="700" spc="105" dirty="0">
                          <a:latin typeface="Arial"/>
                          <a:cs typeface="Arial"/>
                        </a:rPr>
                        <a:t> </a:t>
                      </a:r>
                      <a:r>
                        <a:rPr sz="700" spc="240" dirty="0">
                          <a:latin typeface="Arial"/>
                          <a:cs typeface="Arial"/>
                        </a:rPr>
                        <a:t>Brand</a:t>
                      </a:r>
                      <a:r>
                        <a:rPr sz="700" spc="105" dirty="0">
                          <a:latin typeface="Arial"/>
                          <a:cs typeface="Arial"/>
                        </a:rPr>
                        <a:t> </a:t>
                      </a:r>
                      <a:r>
                        <a:rPr sz="700" spc="145" dirty="0">
                          <a:latin typeface="Arial"/>
                          <a:cs typeface="Arial"/>
                        </a:rPr>
                        <a:t>Ef</a:t>
                      </a:r>
                      <a:r>
                        <a:rPr sz="700" spc="-95" dirty="0">
                          <a:latin typeface="Arial"/>
                          <a:cs typeface="Arial"/>
                        </a:rPr>
                        <a:t> </a:t>
                      </a:r>
                      <a:r>
                        <a:rPr sz="700" spc="220" dirty="0">
                          <a:latin typeface="Arial"/>
                          <a:cs typeface="Arial"/>
                        </a:rPr>
                        <a:t>fectiveness</a:t>
                      </a:r>
                      <a:endParaRPr sz="700" dirty="0">
                        <a:latin typeface="Arial"/>
                        <a:cs typeface="Arial"/>
                      </a:endParaRPr>
                    </a:p>
                  </a:txBody>
                  <a:tcPr marL="0" marR="0" marT="25400" marB="0">
                    <a:lnL w="28575">
                      <a:solidFill>
                        <a:srgbClr val="000000"/>
                      </a:solidFill>
                      <a:prstDash val="solid"/>
                    </a:lnL>
                    <a:lnR w="28575">
                      <a:solidFill>
                        <a:srgbClr val="000000"/>
                      </a:solidFill>
                      <a:prstDash val="solid"/>
                    </a:lnR>
                    <a:lnB w="19050">
                      <a:solidFill>
                        <a:srgbClr val="000000"/>
                      </a:solidFill>
                      <a:prstDash val="solid"/>
                    </a:lnB>
                    <a:solidFill>
                      <a:srgbClr val="00B0F0"/>
                    </a:solidFill>
                  </a:tcPr>
                </a:tc>
              </a:tr>
              <a:tr h="251279">
                <a:tc gridSpan="2" vMerge="1">
                  <a:txBody>
                    <a:bodyPr/>
                    <a:lstStyle/>
                    <a:p>
                      <a:endParaRPr lang="en-US"/>
                    </a:p>
                  </a:txBody>
                  <a:tcPr/>
                </a:tc>
                <a:tc hMerge="1" vMerge="1">
                  <a:txBody>
                    <a:bodyPr/>
                    <a:lstStyle/>
                    <a:p>
                      <a:endParaRPr lang="en-US"/>
                    </a:p>
                  </a:txBody>
                  <a:tcPr/>
                </a:tc>
                <a:tc gridSpan="5">
                  <a:txBody>
                    <a:bodyPr/>
                    <a:lstStyle/>
                    <a:p>
                      <a:endParaRPr lang="en-US" dirty="0"/>
                    </a:p>
                  </a:txBody>
                  <a:tcPr marL="0" marR="0" marT="0" marB="0">
                    <a:lnL w="19050" cap="flat" cmpd="sng" algn="ctr">
                      <a:solidFill>
                        <a:srgbClr val="000000"/>
                      </a:solidFill>
                      <a:prstDash val="solid"/>
                      <a:round/>
                      <a:headEnd type="none" w="med" len="med"/>
                      <a:tailEnd type="none" w="med" len="med"/>
                    </a:lnL>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16333">
                <a:tc gridSpan="2" vMerge="1">
                  <a:txBody>
                    <a:bodyPr/>
                    <a:lstStyle/>
                    <a:p>
                      <a:endParaRPr/>
                    </a:p>
                  </a:txBody>
                  <a:tcPr marL="0" marR="0" marT="0" marB="0">
                    <a:lnR w="19050">
                      <a:solidFill>
                        <a:srgbClr val="000000"/>
                      </a:solidFill>
                      <a:prstDash val="solid"/>
                    </a:lnR>
                  </a:tcPr>
                </a:tc>
                <a:tc hMerge="1" vMerge="1">
                  <a:txBody>
                    <a:bodyPr/>
                    <a:lstStyle/>
                    <a:p>
                      <a:endParaRPr/>
                    </a:p>
                  </a:txBody>
                  <a:tcPr marL="0" marR="0" marT="0" marB="0"/>
                </a:tc>
                <a:tc gridSpan="4">
                  <a:txBody>
                    <a:bodyPr/>
                    <a:lstStyle/>
                    <a:p>
                      <a:pPr>
                        <a:lnSpc>
                          <a:spcPct val="100000"/>
                        </a:lnSpc>
                      </a:pPr>
                      <a:endParaRPr sz="800">
                        <a:latin typeface="Times New Roman"/>
                        <a:cs typeface="Times New Roman"/>
                      </a:endParaRPr>
                    </a:p>
                  </a:txBody>
                  <a:tcPr marL="0" marR="0" marT="0" marB="0">
                    <a:lnL w="19050">
                      <a:solidFill>
                        <a:srgbClr val="000000"/>
                      </a:solidFill>
                      <a:prstDash val="solid"/>
                    </a:lnL>
                    <a:lnR w="28575">
                      <a:solidFill>
                        <a:srgbClr val="000000"/>
                      </a:solidFill>
                      <a:prstDash val="solid"/>
                    </a:lnR>
                    <a:solidFill>
                      <a:srgbClr val="FFFF0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13335" algn="ctr">
                        <a:lnSpc>
                          <a:spcPts val="1010"/>
                        </a:lnSpc>
                      </a:pPr>
                      <a:r>
                        <a:rPr sz="850" spc="290" dirty="0">
                          <a:latin typeface="Arial"/>
                          <a:cs typeface="Arial"/>
                        </a:rPr>
                        <a:t>Management</a:t>
                      </a:r>
                      <a:r>
                        <a:rPr sz="850" spc="220" dirty="0">
                          <a:latin typeface="Arial"/>
                          <a:cs typeface="Arial"/>
                        </a:rPr>
                        <a:t> </a:t>
                      </a:r>
                      <a:r>
                        <a:rPr sz="850" spc="229" dirty="0">
                          <a:latin typeface="Arial"/>
                          <a:cs typeface="Arial"/>
                        </a:rPr>
                        <a:t>Tactic</a:t>
                      </a:r>
                      <a:endParaRPr sz="850" dirty="0">
                        <a:latin typeface="Arial"/>
                        <a:cs typeface="Arial"/>
                      </a:endParaRPr>
                    </a:p>
                  </a:txBody>
                  <a:tcPr marL="0" marR="0" marT="0" marB="0">
                    <a:lnL w="28575">
                      <a:solidFill>
                        <a:srgbClr val="000000"/>
                      </a:solidFill>
                      <a:prstDash val="solid"/>
                    </a:lnL>
                    <a:lnR w="28575">
                      <a:solidFill>
                        <a:srgbClr val="000000"/>
                      </a:solidFill>
                      <a:prstDash val="solid"/>
                    </a:lnR>
                    <a:lnT w="19050">
                      <a:solidFill>
                        <a:srgbClr val="000000"/>
                      </a:solidFill>
                      <a:prstDash val="solid"/>
                    </a:lnT>
                    <a:solidFill>
                      <a:srgbClr val="00B0F0"/>
                    </a:solidFill>
                  </a:tcPr>
                </a:tc>
              </a:tr>
              <a:tr h="113425">
                <a:tc gridSpan="2" vMerge="1">
                  <a:txBody>
                    <a:bodyPr/>
                    <a:lstStyle/>
                    <a:p>
                      <a:endParaRPr/>
                    </a:p>
                  </a:txBody>
                  <a:tcPr marL="0" marR="0" marT="0" marB="0">
                    <a:lnR w="19050">
                      <a:solidFill>
                        <a:srgbClr val="000000"/>
                      </a:solidFill>
                      <a:prstDash val="solid"/>
                    </a:lnR>
                  </a:tcPr>
                </a:tc>
                <a:tc hMerge="1" vMerge="1">
                  <a:txBody>
                    <a:bodyPr/>
                    <a:lstStyle/>
                    <a:p>
                      <a:endParaRPr/>
                    </a:p>
                  </a:txBody>
                  <a:tcPr marL="0" marR="0" marT="0" marB="0"/>
                </a:tc>
                <a:tc rowSpan="4" gridSpan="3">
                  <a:txBody>
                    <a:bodyPr/>
                    <a:lstStyle/>
                    <a:p>
                      <a:pPr>
                        <a:lnSpc>
                          <a:spcPct val="100000"/>
                        </a:lnSpc>
                      </a:pPr>
                      <a:endParaRPr sz="1200" dirty="0">
                        <a:latin typeface="Times New Roman"/>
                        <a:cs typeface="Times New Roman"/>
                      </a:endParaRPr>
                    </a:p>
                  </a:txBody>
                  <a:tcPr marL="0" marR="0" marT="0" marB="0">
                    <a:lnL w="19050">
                      <a:solidFill>
                        <a:srgbClr val="000000"/>
                      </a:solidFill>
                      <a:prstDash val="solid"/>
                    </a:lnL>
                    <a:lnR w="19050">
                      <a:solidFill>
                        <a:srgbClr val="000000"/>
                      </a:solidFill>
                      <a:prstDash val="solid"/>
                    </a:lnR>
                    <a:solidFill>
                      <a:srgbClr val="FFFF00"/>
                    </a:solidFill>
                  </a:tcPr>
                </a:tc>
                <a:tc rowSpan="4" hMerge="1">
                  <a:txBody>
                    <a:bodyPr/>
                    <a:lstStyle/>
                    <a:p>
                      <a:endParaRPr/>
                    </a:p>
                  </a:txBody>
                  <a:tcPr marL="0" marR="0" marT="0" marB="0"/>
                </a:tc>
                <a:tc rowSpan="4" hMerge="1">
                  <a:txBody>
                    <a:bodyPr/>
                    <a:lstStyle/>
                    <a:p>
                      <a:endParaRPr/>
                    </a:p>
                  </a:txBody>
                  <a:tcPr marL="0" marR="0" marT="0" marB="0"/>
                </a:tc>
                <a:tc>
                  <a:txBody>
                    <a:bodyPr/>
                    <a:lstStyle/>
                    <a:p>
                      <a:pPr>
                        <a:lnSpc>
                          <a:spcPct val="100000"/>
                        </a:lnSpc>
                      </a:pPr>
                      <a:endParaRPr sz="800">
                        <a:latin typeface="Times New Roman"/>
                        <a:cs typeface="Times New Roman"/>
                      </a:endParaRPr>
                    </a:p>
                  </a:txBody>
                  <a:tcPr marL="0" marR="0" marT="0" marB="0">
                    <a:lnL w="19050">
                      <a:solidFill>
                        <a:srgbClr val="000000"/>
                      </a:solidFill>
                      <a:prstDash val="solid"/>
                    </a:lnL>
                    <a:lnR w="28575">
                      <a:solidFill>
                        <a:srgbClr val="000000"/>
                      </a:solidFill>
                      <a:prstDash val="solid"/>
                    </a:lnR>
                    <a:lnT w="9525">
                      <a:solidFill>
                        <a:srgbClr val="000000"/>
                      </a:solidFill>
                      <a:prstDash val="solid"/>
                    </a:lnT>
                    <a:solidFill>
                      <a:srgbClr val="FFFF00"/>
                    </a:solidFill>
                  </a:tcPr>
                </a:tc>
                <a:tc>
                  <a:txBody>
                    <a:bodyPr/>
                    <a:lstStyle/>
                    <a:p>
                      <a:pPr algn="ctr">
                        <a:lnSpc>
                          <a:spcPct val="100000"/>
                        </a:lnSpc>
                        <a:spcBef>
                          <a:spcPts val="135"/>
                        </a:spcBef>
                      </a:pPr>
                      <a:r>
                        <a:rPr sz="700" spc="195" dirty="0">
                          <a:latin typeface="Arial"/>
                          <a:cs typeface="Arial"/>
                        </a:rPr>
                        <a:t>Control </a:t>
                      </a:r>
                      <a:r>
                        <a:rPr sz="700" spc="210" dirty="0">
                          <a:latin typeface="Arial"/>
                          <a:cs typeface="Arial"/>
                        </a:rPr>
                        <a:t>Operating</a:t>
                      </a:r>
                      <a:r>
                        <a:rPr sz="700" spc="-20" dirty="0">
                          <a:latin typeface="Arial"/>
                          <a:cs typeface="Arial"/>
                        </a:rPr>
                        <a:t> </a:t>
                      </a:r>
                      <a:r>
                        <a:rPr sz="700" spc="240" dirty="0">
                          <a:latin typeface="Arial"/>
                          <a:cs typeface="Arial"/>
                        </a:rPr>
                        <a:t>Expenses</a:t>
                      </a:r>
                      <a:endParaRPr sz="700" dirty="0">
                        <a:latin typeface="Arial"/>
                        <a:cs typeface="Arial"/>
                      </a:endParaRPr>
                    </a:p>
                  </a:txBody>
                  <a:tcPr marL="0" marR="0" marT="17145" marB="0">
                    <a:lnL w="28575">
                      <a:solidFill>
                        <a:srgbClr val="000000"/>
                      </a:solidFill>
                      <a:prstDash val="solid"/>
                    </a:lnL>
                    <a:lnR w="28575">
                      <a:solidFill>
                        <a:srgbClr val="000000"/>
                      </a:solidFill>
                      <a:prstDash val="solid"/>
                    </a:lnR>
                    <a:lnB w="19050">
                      <a:solidFill>
                        <a:srgbClr val="000000"/>
                      </a:solidFill>
                      <a:prstDash val="solid"/>
                    </a:lnB>
                    <a:solidFill>
                      <a:srgbClr val="00B0F0"/>
                    </a:solidFill>
                  </a:tcPr>
                </a:tc>
              </a:tr>
              <a:tr h="81900">
                <a:tc gridSpan="2" vMerge="1">
                  <a:txBody>
                    <a:bodyPr/>
                    <a:lstStyle/>
                    <a:p>
                      <a:endParaRPr/>
                    </a:p>
                  </a:txBody>
                  <a:tcPr marL="0" marR="0" marT="0" marB="0">
                    <a:lnR w="19050">
                      <a:solidFill>
                        <a:srgbClr val="000000"/>
                      </a:solidFill>
                      <a:prstDash val="solid"/>
                    </a:lnR>
                  </a:tcPr>
                </a:tc>
                <a:tc hMerge="1" vMerge="1">
                  <a:txBody>
                    <a:bodyPr/>
                    <a:lstStyle/>
                    <a:p>
                      <a:endParaRPr/>
                    </a:p>
                  </a:txBody>
                  <a:tcPr marL="0" marR="0" marT="0" marB="0"/>
                </a:tc>
                <a:tc gridSpan="3" vMerge="1">
                  <a:txBody>
                    <a:bodyPr/>
                    <a:lstStyle/>
                    <a:p>
                      <a:endParaRPr/>
                    </a:p>
                  </a:txBody>
                  <a:tcPr marL="0" marR="0" marT="0" marB="0">
                    <a:lnL w="19050">
                      <a:solidFill>
                        <a:srgbClr val="000000"/>
                      </a:solidFill>
                      <a:prstDash val="solid"/>
                    </a:lnL>
                    <a:lnR w="19050">
                      <a:solidFill>
                        <a:srgbClr val="000000"/>
                      </a:solidFill>
                      <a:prstDash val="solid"/>
                    </a:lnR>
                  </a:tcPr>
                </a:tc>
                <a:tc hMerge="1" vMerge="1">
                  <a:txBody>
                    <a:bodyPr/>
                    <a:lstStyle/>
                    <a:p>
                      <a:endParaRPr/>
                    </a:p>
                  </a:txBody>
                  <a:tcPr marL="0" marR="0" marT="0" marB="0"/>
                </a:tc>
                <a:tc hMerge="1" vMerge="1">
                  <a:txBody>
                    <a:bodyPr/>
                    <a:lstStyle/>
                    <a:p>
                      <a:endParaRPr/>
                    </a:p>
                  </a:txBody>
                  <a:tcPr marL="0" marR="0" marT="0" marB="0"/>
                </a:tc>
                <a:tc rowSpan="2" gridSpan="2">
                  <a:txBody>
                    <a:bodyPr/>
                    <a:lstStyle/>
                    <a:p>
                      <a:pPr>
                        <a:lnSpc>
                          <a:spcPct val="100000"/>
                        </a:lnSpc>
                      </a:pPr>
                      <a:endParaRPr sz="800" dirty="0">
                        <a:latin typeface="Times New Roman"/>
                        <a:cs typeface="Times New Roman"/>
                      </a:endParaRPr>
                    </a:p>
                  </a:txBody>
                  <a:tcPr marL="0" marR="0" marT="0" marB="0">
                    <a:lnL w="19050">
                      <a:solidFill>
                        <a:srgbClr val="000000"/>
                      </a:solidFill>
                      <a:prstDash val="solid"/>
                    </a:lnL>
                    <a:solidFill>
                      <a:srgbClr val="FFFF00"/>
                    </a:solidFill>
                  </a:tcPr>
                </a:tc>
                <a:tc rowSpan="2" hMerge="1">
                  <a:txBody>
                    <a:bodyPr/>
                    <a:lstStyle/>
                    <a:p>
                      <a:endParaRPr/>
                    </a:p>
                  </a:txBody>
                  <a:tcPr marL="0" marR="0" marT="0" marB="0"/>
                </a:tc>
              </a:tr>
              <a:tr h="69356">
                <a:tc rowSpan="2">
                  <a:txBody>
                    <a:bodyPr/>
                    <a:lstStyle/>
                    <a:p>
                      <a:pPr marL="5080" algn="ctr">
                        <a:lnSpc>
                          <a:spcPts val="1010"/>
                        </a:lnSpc>
                      </a:pPr>
                      <a:r>
                        <a:rPr sz="850" spc="260" dirty="0">
                          <a:latin typeface="Arial"/>
                          <a:cs typeface="Arial"/>
                        </a:rPr>
                        <a:t>Goal</a:t>
                      </a:r>
                      <a:endParaRPr sz="850" dirty="0">
                        <a:latin typeface="Arial"/>
                        <a:cs typeface="Arial"/>
                      </a:endParaRPr>
                    </a:p>
                  </a:txBody>
                  <a:tcPr marL="0" marR="0" marT="0" marB="0">
                    <a:lnL w="28575">
                      <a:solidFill>
                        <a:srgbClr val="000000"/>
                      </a:solidFill>
                      <a:prstDash val="solid"/>
                    </a:lnL>
                    <a:lnR w="28575">
                      <a:solidFill>
                        <a:srgbClr val="000000"/>
                      </a:solidFill>
                      <a:prstDash val="solid"/>
                    </a:lnR>
                    <a:solidFill>
                      <a:srgbClr val="00B0F0"/>
                    </a:solidFill>
                  </a:tcPr>
                </a:tc>
                <a:tc rowSpan="4">
                  <a:txBody>
                    <a:bodyPr/>
                    <a:lstStyle/>
                    <a:p>
                      <a:pPr>
                        <a:lnSpc>
                          <a:spcPct val="100000"/>
                        </a:lnSpc>
                      </a:pPr>
                      <a:endParaRPr sz="1200">
                        <a:latin typeface="Times New Roman"/>
                        <a:cs typeface="Times New Roman"/>
                      </a:endParaRPr>
                    </a:p>
                  </a:txBody>
                  <a:tcPr marL="0" marR="0" marT="0" marB="0">
                    <a:lnL w="28575">
                      <a:solidFill>
                        <a:srgbClr val="000000"/>
                      </a:solidFill>
                      <a:prstDash val="solid"/>
                    </a:lnL>
                    <a:lnR w="19050">
                      <a:solidFill>
                        <a:srgbClr val="000000"/>
                      </a:solidFill>
                      <a:prstDash val="solid"/>
                    </a:lnR>
                    <a:lnB w="9525">
                      <a:solidFill>
                        <a:srgbClr val="000000"/>
                      </a:solidFill>
                      <a:prstDash val="solid"/>
                    </a:lnB>
                    <a:solidFill>
                      <a:srgbClr val="FFFF00"/>
                    </a:solidFill>
                  </a:tcPr>
                </a:tc>
                <a:tc gridSpan="3" vMerge="1">
                  <a:txBody>
                    <a:bodyPr/>
                    <a:lstStyle/>
                    <a:p>
                      <a:endParaRPr/>
                    </a:p>
                  </a:txBody>
                  <a:tcPr marL="0" marR="0" marT="0" marB="0">
                    <a:lnL w="19050">
                      <a:solidFill>
                        <a:srgbClr val="000000"/>
                      </a:solidFill>
                      <a:prstDash val="solid"/>
                    </a:lnL>
                    <a:lnR w="19050">
                      <a:solidFill>
                        <a:srgbClr val="000000"/>
                      </a:solidFill>
                      <a:prstDash val="solid"/>
                    </a:lnR>
                  </a:tcPr>
                </a:tc>
                <a:tc hMerge="1" vMerge="1">
                  <a:txBody>
                    <a:bodyPr/>
                    <a:lstStyle/>
                    <a:p>
                      <a:endParaRPr/>
                    </a:p>
                  </a:txBody>
                  <a:tcPr marL="0" marR="0" marT="0" marB="0"/>
                </a:tc>
                <a:tc hMerge="1" vMerge="1">
                  <a:txBody>
                    <a:bodyPr/>
                    <a:lstStyle/>
                    <a:p>
                      <a:endParaRPr/>
                    </a:p>
                  </a:txBody>
                  <a:tcPr marL="0" marR="0" marT="0" marB="0"/>
                </a:tc>
                <a:tc gridSpan="2" vMerge="1">
                  <a:txBody>
                    <a:bodyPr/>
                    <a:lstStyle/>
                    <a:p>
                      <a:pPr>
                        <a:lnSpc>
                          <a:spcPct val="100000"/>
                        </a:lnSpc>
                      </a:pPr>
                      <a:endParaRPr sz="800">
                        <a:latin typeface="Times New Roman"/>
                        <a:cs typeface="Times New Roman"/>
                      </a:endParaRPr>
                    </a:p>
                  </a:txBody>
                  <a:tcPr marL="0" marR="0" marT="0" marB="0">
                    <a:lnL w="19050">
                      <a:solidFill>
                        <a:srgbClr val="000000"/>
                      </a:solidFill>
                      <a:prstDash val="solid"/>
                    </a:lnL>
                    <a:lnR w="28575">
                      <a:solidFill>
                        <a:srgbClr val="000000"/>
                      </a:solidFill>
                      <a:prstDash val="solid"/>
                    </a:lnR>
                    <a:lnB w="9525">
                      <a:solidFill>
                        <a:srgbClr val="000000"/>
                      </a:solidFill>
                      <a:prstDash val="solid"/>
                    </a:lnB>
                    <a:solidFill>
                      <a:srgbClr val="FFFF00"/>
                    </a:solidFill>
                  </a:tcPr>
                </a:tc>
                <a:tc hMerge="1" vMerge="1">
                  <a:txBody>
                    <a:bodyPr/>
                    <a:lstStyle/>
                    <a:p>
                      <a:pPr marL="13335" algn="ctr">
                        <a:lnSpc>
                          <a:spcPts val="1010"/>
                        </a:lnSpc>
                      </a:pPr>
                      <a:endParaRPr sz="850">
                        <a:latin typeface="Arial"/>
                        <a:cs typeface="Arial"/>
                      </a:endParaRPr>
                    </a:p>
                  </a:txBody>
                  <a:tcPr marL="0" marR="0" marT="0" marB="0">
                    <a:lnL w="28575">
                      <a:solidFill>
                        <a:srgbClr val="000000"/>
                      </a:solidFill>
                      <a:prstDash val="solid"/>
                    </a:lnL>
                    <a:lnR w="28575">
                      <a:solidFill>
                        <a:srgbClr val="000000"/>
                      </a:solidFill>
                      <a:prstDash val="solid"/>
                    </a:lnR>
                    <a:lnT w="19050">
                      <a:solidFill>
                        <a:srgbClr val="000000"/>
                      </a:solidFill>
                      <a:prstDash val="solid"/>
                    </a:lnT>
                    <a:solidFill>
                      <a:srgbClr val="FFFF00"/>
                    </a:solidFill>
                  </a:tcPr>
                </a:tc>
              </a:tr>
              <a:tr h="251279">
                <a:tc v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endParaRPr lang="en-US" dirty="0"/>
                    </a:p>
                  </a:txBody>
                  <a:tcPr marL="0" marR="0" marT="0" marB="0">
                    <a:lnL w="19050">
                      <a:solidFill>
                        <a:srgbClr val="000000"/>
                      </a:solidFill>
                      <a:prstDash val="solid"/>
                    </a:lnL>
                    <a:lnR w="28575">
                      <a:solidFill>
                        <a:srgbClr val="000000"/>
                      </a:solidFill>
                      <a:prstDash val="solid"/>
                    </a:lnR>
                    <a:lnB w="9525">
                      <a:solidFill>
                        <a:srgbClr val="000000"/>
                      </a:solidFill>
                      <a:prstDash val="solid"/>
                    </a:lnB>
                    <a:solidFill>
                      <a:srgbClr val="FFFF00"/>
                    </a:solidFill>
                  </a:tcPr>
                </a:tc>
                <a:tc>
                  <a:txBody>
                    <a:bodyPr/>
                    <a:lstStyle/>
                    <a:p>
                      <a:pPr marL="13335" algn="ctr">
                        <a:lnSpc>
                          <a:spcPts val="1010"/>
                        </a:lnSpc>
                      </a:pPr>
                      <a:r>
                        <a:rPr sz="850" spc="290" dirty="0">
                          <a:latin typeface="Arial"/>
                          <a:cs typeface="Arial"/>
                        </a:rPr>
                        <a:t>Management</a:t>
                      </a:r>
                      <a:r>
                        <a:rPr sz="850" spc="220" dirty="0">
                          <a:latin typeface="Arial"/>
                          <a:cs typeface="Arial"/>
                        </a:rPr>
                        <a:t> </a:t>
                      </a:r>
                      <a:r>
                        <a:rPr sz="850" spc="229" dirty="0">
                          <a:latin typeface="Arial"/>
                          <a:cs typeface="Arial"/>
                        </a:rPr>
                        <a:t>Tactic</a:t>
                      </a:r>
                      <a:endParaRPr sz="850">
                        <a:latin typeface="Arial"/>
                        <a:cs typeface="Arial"/>
                      </a:endParaRPr>
                    </a:p>
                  </a:txBody>
                  <a:tcPr marL="0" marR="0" marT="0" marB="0">
                    <a:lnL w="28575">
                      <a:solidFill>
                        <a:srgbClr val="000000"/>
                      </a:solidFill>
                      <a:prstDash val="solid"/>
                    </a:lnL>
                    <a:lnR w="28575">
                      <a:solidFill>
                        <a:srgbClr val="000000"/>
                      </a:solidFill>
                      <a:prstDash val="solid"/>
                    </a:lnR>
                    <a:lnT w="19050">
                      <a:solidFill>
                        <a:srgbClr val="000000"/>
                      </a:solidFill>
                      <a:prstDash val="solid"/>
                    </a:lnT>
                    <a:solidFill>
                      <a:srgbClr val="00B0F0"/>
                    </a:solidFill>
                  </a:tcPr>
                </a:tc>
              </a:tr>
              <a:tr h="195439">
                <a:tc>
                  <a:txBody>
                    <a:bodyPr/>
                    <a:lstStyle/>
                    <a:p>
                      <a:pPr marR="19050" algn="ctr">
                        <a:lnSpc>
                          <a:spcPct val="100000"/>
                        </a:lnSpc>
                        <a:spcBef>
                          <a:spcPts val="125"/>
                        </a:spcBef>
                      </a:pPr>
                      <a:r>
                        <a:rPr sz="700" spc="220" dirty="0">
                          <a:latin typeface="Arial"/>
                          <a:cs typeface="Arial"/>
                        </a:rPr>
                        <a:t>Increase</a:t>
                      </a:r>
                      <a:r>
                        <a:rPr sz="700" spc="100" dirty="0">
                          <a:latin typeface="Arial"/>
                          <a:cs typeface="Arial"/>
                        </a:rPr>
                        <a:t> </a:t>
                      </a:r>
                      <a:r>
                        <a:rPr sz="700" spc="200" dirty="0">
                          <a:latin typeface="Arial"/>
                          <a:cs typeface="Arial"/>
                        </a:rPr>
                        <a:t>Earnings</a:t>
                      </a:r>
                      <a:endParaRPr sz="700" dirty="0">
                        <a:latin typeface="Arial"/>
                        <a:cs typeface="Arial"/>
                      </a:endParaRPr>
                    </a:p>
                  </a:txBody>
                  <a:tcPr marL="0" marR="0" marT="15875" marB="0">
                    <a:lnL w="28575">
                      <a:solidFill>
                        <a:srgbClr val="000000"/>
                      </a:solidFill>
                      <a:prstDash val="solid"/>
                    </a:lnL>
                    <a:lnR w="28575">
                      <a:solidFill>
                        <a:srgbClr val="000000"/>
                      </a:solidFill>
                      <a:prstDash val="solid"/>
                    </a:lnR>
                    <a:solidFill>
                      <a:srgbClr val="00B0F0"/>
                    </a:solidFill>
                  </a:tcPr>
                </a:tc>
                <a:tc vMerge="1">
                  <a:txBody>
                    <a:bodyPr/>
                    <a:lstStyle/>
                    <a:p>
                      <a:endParaRPr/>
                    </a:p>
                  </a:txBody>
                  <a:tcPr marL="0" marR="0" marT="0" marB="0">
                    <a:lnL w="28575">
                      <a:solidFill>
                        <a:srgbClr val="000000"/>
                      </a:solidFill>
                      <a:prstDash val="solid"/>
                    </a:lnL>
                    <a:lnR w="19050">
                      <a:solidFill>
                        <a:srgbClr val="000000"/>
                      </a:solidFill>
                      <a:prstDash val="solid"/>
                    </a:lnR>
                    <a:lnB w="9525">
                      <a:solidFill>
                        <a:srgbClr val="000000"/>
                      </a:solidFill>
                      <a:prstDash val="solid"/>
                    </a:lnB>
                  </a:tcPr>
                </a:tc>
                <a:tc rowSpan="2">
                  <a:txBody>
                    <a:bodyPr/>
                    <a:lstStyle/>
                    <a:p>
                      <a:pPr>
                        <a:lnSpc>
                          <a:spcPct val="100000"/>
                        </a:lnSpc>
                      </a:pPr>
                      <a:endParaRPr sz="1200">
                        <a:latin typeface="Times New Roman"/>
                        <a:cs typeface="Times New Roman"/>
                      </a:endParaRPr>
                    </a:p>
                  </a:txBody>
                  <a:tcPr marL="0" marR="0" marT="0" marB="0">
                    <a:lnL w="19050">
                      <a:solidFill>
                        <a:srgbClr val="000000"/>
                      </a:solidFill>
                      <a:prstDash val="solid"/>
                    </a:lnL>
                    <a:lnR w="28575">
                      <a:solidFill>
                        <a:srgbClr val="000000"/>
                      </a:solidFill>
                      <a:prstDash val="solid"/>
                    </a:lnR>
                    <a:lnB w="9525">
                      <a:solidFill>
                        <a:srgbClr val="000000"/>
                      </a:solidFill>
                      <a:prstDash val="solid"/>
                    </a:lnB>
                    <a:solidFill>
                      <a:srgbClr val="FFFF00"/>
                    </a:solidFill>
                  </a:tcPr>
                </a:tc>
                <a:tc>
                  <a:txBody>
                    <a:bodyPr/>
                    <a:lstStyle/>
                    <a:p>
                      <a:pPr algn="ctr">
                        <a:lnSpc>
                          <a:spcPct val="100000"/>
                        </a:lnSpc>
                      </a:pPr>
                      <a:r>
                        <a:rPr sz="1400" spc="245" dirty="0">
                          <a:latin typeface="Arial"/>
                          <a:cs typeface="Arial"/>
                        </a:rPr>
                        <a:t>Strategy</a:t>
                      </a:r>
                      <a:endParaRPr sz="1400" dirty="0">
                        <a:latin typeface="Arial"/>
                        <a:cs typeface="Arial"/>
                      </a:endParaRPr>
                    </a:p>
                  </a:txBody>
                  <a:tcPr marL="0" marR="0" marT="0" marB="0">
                    <a:lnL w="28575">
                      <a:solidFill>
                        <a:srgbClr val="000000"/>
                      </a:solidFill>
                      <a:prstDash val="solid"/>
                    </a:lnL>
                    <a:lnR w="28575">
                      <a:solidFill>
                        <a:srgbClr val="000000"/>
                      </a:solidFill>
                      <a:prstDash val="solid"/>
                    </a:lnR>
                    <a:lnT w="19050">
                      <a:solidFill>
                        <a:srgbClr val="000000"/>
                      </a:solidFill>
                      <a:prstDash val="solid"/>
                    </a:lnT>
                    <a:solidFill>
                      <a:srgbClr val="00B0F0"/>
                    </a:solidFill>
                  </a:tcPr>
                </a:tc>
                <a:tc rowSpan="2">
                  <a:txBody>
                    <a:bodyPr/>
                    <a:lstStyle/>
                    <a:p>
                      <a:pPr>
                        <a:lnSpc>
                          <a:spcPct val="100000"/>
                        </a:lnSpc>
                      </a:pPr>
                      <a:endParaRPr sz="1200">
                        <a:latin typeface="Times New Roman"/>
                        <a:cs typeface="Times New Roman"/>
                      </a:endParaRPr>
                    </a:p>
                  </a:txBody>
                  <a:tcPr marL="0" marR="0" marT="0" marB="0">
                    <a:lnL w="28575">
                      <a:solidFill>
                        <a:srgbClr val="000000"/>
                      </a:solidFill>
                      <a:prstDash val="solid"/>
                    </a:lnL>
                    <a:lnR w="19050">
                      <a:solidFill>
                        <a:srgbClr val="000000"/>
                      </a:solidFill>
                      <a:prstDash val="solid"/>
                    </a:lnR>
                    <a:lnB w="9525">
                      <a:solidFill>
                        <a:srgbClr val="000000"/>
                      </a:solidFill>
                      <a:prstDash val="solid"/>
                    </a:lnB>
                    <a:solidFill>
                      <a:srgbClr val="FFFF00"/>
                    </a:solidFill>
                  </a:tcPr>
                </a:tc>
                <a:tc>
                  <a:txBody>
                    <a:bodyPr/>
                    <a:lstStyle/>
                    <a:p>
                      <a:pPr>
                        <a:lnSpc>
                          <a:spcPct val="100000"/>
                        </a:lnSpc>
                      </a:pPr>
                      <a:endParaRPr sz="800">
                        <a:latin typeface="Times New Roman"/>
                        <a:cs typeface="Times New Roman"/>
                      </a:endParaRPr>
                    </a:p>
                  </a:txBody>
                  <a:tcPr marL="0" marR="0" marT="0" marB="0">
                    <a:lnL w="19050">
                      <a:solidFill>
                        <a:srgbClr val="000000"/>
                      </a:solidFill>
                      <a:prstDash val="solid"/>
                    </a:lnL>
                    <a:lnR w="28575">
                      <a:solidFill>
                        <a:srgbClr val="000000"/>
                      </a:solidFill>
                      <a:prstDash val="solid"/>
                    </a:lnR>
                    <a:lnT w="9525">
                      <a:solidFill>
                        <a:srgbClr val="000000"/>
                      </a:solidFill>
                      <a:prstDash val="solid"/>
                    </a:lnT>
                    <a:solidFill>
                      <a:srgbClr val="FFFF00"/>
                    </a:solidFill>
                  </a:tcPr>
                </a:tc>
                <a:tc>
                  <a:txBody>
                    <a:bodyPr/>
                    <a:lstStyle/>
                    <a:p>
                      <a:pPr marL="21590" algn="ctr">
                        <a:lnSpc>
                          <a:spcPct val="100000"/>
                        </a:lnSpc>
                        <a:spcBef>
                          <a:spcPts val="165"/>
                        </a:spcBef>
                      </a:pPr>
                      <a:r>
                        <a:rPr sz="700" spc="190" dirty="0">
                          <a:latin typeface="Arial"/>
                          <a:cs typeface="Arial"/>
                        </a:rPr>
                        <a:t>Streamline </a:t>
                      </a:r>
                      <a:r>
                        <a:rPr sz="700" spc="215" dirty="0">
                          <a:latin typeface="Arial"/>
                          <a:cs typeface="Arial"/>
                        </a:rPr>
                        <a:t>Supply</a:t>
                      </a:r>
                      <a:r>
                        <a:rPr sz="700" spc="85" dirty="0">
                          <a:latin typeface="Arial"/>
                          <a:cs typeface="Arial"/>
                        </a:rPr>
                        <a:t> </a:t>
                      </a:r>
                      <a:r>
                        <a:rPr sz="700" spc="204" dirty="0">
                          <a:latin typeface="Arial"/>
                          <a:cs typeface="Arial"/>
                        </a:rPr>
                        <a:t>Chain</a:t>
                      </a:r>
                      <a:endParaRPr sz="700" dirty="0">
                        <a:latin typeface="Arial"/>
                        <a:cs typeface="Arial"/>
                      </a:endParaRPr>
                    </a:p>
                  </a:txBody>
                  <a:tcPr marL="0" marR="0" marT="20955" marB="0">
                    <a:lnL w="28575">
                      <a:solidFill>
                        <a:srgbClr val="000000"/>
                      </a:solidFill>
                      <a:prstDash val="solid"/>
                    </a:lnL>
                    <a:lnR w="28575">
                      <a:solidFill>
                        <a:srgbClr val="000000"/>
                      </a:solidFill>
                      <a:prstDash val="solid"/>
                    </a:lnR>
                    <a:lnB w="19050">
                      <a:solidFill>
                        <a:srgbClr val="000000"/>
                      </a:solidFill>
                      <a:prstDash val="solid"/>
                    </a:lnB>
                    <a:solidFill>
                      <a:srgbClr val="00B0F0"/>
                    </a:solidFill>
                  </a:tcPr>
                </a:tc>
              </a:tr>
              <a:tr h="0">
                <a:tc rowSpan="3">
                  <a:txBody>
                    <a:bodyPr/>
                    <a:lstStyle/>
                    <a:p>
                      <a:pPr marL="10795" algn="ctr">
                        <a:lnSpc>
                          <a:spcPct val="100000"/>
                        </a:lnSpc>
                        <a:spcBef>
                          <a:spcPts val="90"/>
                        </a:spcBef>
                      </a:pPr>
                      <a:endParaRPr sz="700" dirty="0">
                        <a:latin typeface="Arial"/>
                        <a:cs typeface="Arial"/>
                      </a:endParaRPr>
                    </a:p>
                  </a:txBody>
                  <a:tcPr marL="0" marR="0" marT="11430" marB="0">
                    <a:lnL w="28575">
                      <a:solidFill>
                        <a:srgbClr val="000000"/>
                      </a:solidFill>
                      <a:prstDash val="solid"/>
                    </a:lnL>
                    <a:lnR w="28575">
                      <a:solidFill>
                        <a:srgbClr val="000000"/>
                      </a:solidFill>
                      <a:prstDash val="solid"/>
                    </a:lnR>
                    <a:solidFill>
                      <a:srgbClr val="00B0F0"/>
                    </a:solidFill>
                  </a:tcPr>
                </a:tc>
                <a:tc vMerge="1">
                  <a:txBody>
                    <a:bodyPr/>
                    <a:lstStyle/>
                    <a:p>
                      <a:endParaRPr/>
                    </a:p>
                  </a:txBody>
                  <a:tcPr marL="0" marR="0" marT="0" marB="0">
                    <a:lnL w="28575">
                      <a:solidFill>
                        <a:srgbClr val="000000"/>
                      </a:solidFill>
                      <a:prstDash val="solid"/>
                    </a:lnL>
                    <a:lnR w="19050">
                      <a:solidFill>
                        <a:srgbClr val="000000"/>
                      </a:solidFill>
                      <a:prstDash val="solid"/>
                    </a:lnR>
                    <a:lnB w="9525">
                      <a:solidFill>
                        <a:srgbClr val="000000"/>
                      </a:solidFill>
                      <a:prstDash val="solid"/>
                    </a:lnB>
                  </a:tcPr>
                </a:tc>
                <a:tc vMerge="1">
                  <a:txBody>
                    <a:bodyPr/>
                    <a:lstStyle/>
                    <a:p>
                      <a:endParaRPr/>
                    </a:p>
                  </a:txBody>
                  <a:tcPr marL="0" marR="0" marT="0" marB="0">
                    <a:lnL w="19050">
                      <a:solidFill>
                        <a:srgbClr val="000000"/>
                      </a:solidFill>
                      <a:prstDash val="solid"/>
                    </a:lnL>
                    <a:lnR w="28575">
                      <a:solidFill>
                        <a:srgbClr val="000000"/>
                      </a:solidFill>
                      <a:prstDash val="solid"/>
                    </a:lnR>
                    <a:lnB w="9525">
                      <a:solidFill>
                        <a:srgbClr val="000000"/>
                      </a:solidFill>
                      <a:prstDash val="solid"/>
                    </a:lnB>
                  </a:tcPr>
                </a:tc>
                <a:tc rowSpan="2">
                  <a:txBody>
                    <a:bodyPr/>
                    <a:lstStyle/>
                    <a:p>
                      <a:pPr marL="8255" algn="ctr">
                        <a:lnSpc>
                          <a:spcPct val="100000"/>
                        </a:lnSpc>
                        <a:spcBef>
                          <a:spcPts val="125"/>
                        </a:spcBef>
                      </a:pPr>
                      <a:r>
                        <a:rPr sz="1400" spc="250" dirty="0">
                          <a:latin typeface="Arial"/>
                          <a:cs typeface="Arial"/>
                        </a:rPr>
                        <a:t>Reduce</a:t>
                      </a:r>
                      <a:endParaRPr sz="1400" dirty="0">
                        <a:latin typeface="Arial"/>
                        <a:cs typeface="Arial"/>
                      </a:endParaRPr>
                    </a:p>
                  </a:txBody>
                  <a:tcPr marL="0" marR="0" marT="15875" marB="0">
                    <a:lnL w="28575">
                      <a:solidFill>
                        <a:srgbClr val="000000"/>
                      </a:solidFill>
                      <a:prstDash val="solid"/>
                    </a:lnL>
                    <a:lnR w="28575">
                      <a:solidFill>
                        <a:srgbClr val="000000"/>
                      </a:solidFill>
                      <a:prstDash val="solid"/>
                    </a:lnR>
                    <a:solidFill>
                      <a:srgbClr val="00B0F0"/>
                    </a:solidFill>
                  </a:tcPr>
                </a:tc>
                <a:tc vMerge="1">
                  <a:txBody>
                    <a:bodyPr/>
                    <a:lstStyle/>
                    <a:p>
                      <a:endParaRPr/>
                    </a:p>
                  </a:txBody>
                  <a:tcPr marL="0" marR="0" marT="0" marB="0">
                    <a:lnL w="28575">
                      <a:solidFill>
                        <a:srgbClr val="000000"/>
                      </a:solidFill>
                      <a:prstDash val="solid"/>
                    </a:lnL>
                    <a:lnR w="19050">
                      <a:solidFill>
                        <a:srgbClr val="000000"/>
                      </a:solidFill>
                      <a:prstDash val="solid"/>
                    </a:lnR>
                    <a:lnB w="9525">
                      <a:solidFill>
                        <a:srgbClr val="000000"/>
                      </a:solidFill>
                      <a:prstDash val="solid"/>
                    </a:lnB>
                  </a:tcPr>
                </a:tc>
                <a:tc rowSpan="2" gridSpan="2">
                  <a:txBody>
                    <a:bodyPr/>
                    <a:lstStyle/>
                    <a:p>
                      <a:pPr>
                        <a:lnSpc>
                          <a:spcPct val="100000"/>
                        </a:lnSpc>
                      </a:pPr>
                      <a:endParaRPr sz="700">
                        <a:latin typeface="Times New Roman"/>
                        <a:cs typeface="Times New Roman"/>
                      </a:endParaRPr>
                    </a:p>
                  </a:txBody>
                  <a:tcPr marL="0" marR="0" marT="0" marB="0">
                    <a:lnL w="19050">
                      <a:solidFill>
                        <a:srgbClr val="000000"/>
                      </a:solidFill>
                      <a:prstDash val="solid"/>
                    </a:lnL>
                    <a:solidFill>
                      <a:srgbClr val="FFFF00"/>
                    </a:solidFill>
                  </a:tcPr>
                </a:tc>
                <a:tc rowSpan="2" hMerge="1">
                  <a:txBody>
                    <a:bodyPr/>
                    <a:lstStyle/>
                    <a:p>
                      <a:endParaRPr/>
                    </a:p>
                  </a:txBody>
                  <a:tcPr marL="0" marR="0" marT="0" marB="0"/>
                </a:tc>
              </a:tr>
              <a:tr h="172173">
                <a:tc vMerge="1">
                  <a:txBody>
                    <a:bodyPr/>
                    <a:lstStyle/>
                    <a:p>
                      <a:endParaRPr/>
                    </a:p>
                  </a:txBody>
                  <a:tcPr marL="0" marR="0" marT="11430" marB="0">
                    <a:lnL w="28575">
                      <a:solidFill>
                        <a:srgbClr val="000000"/>
                      </a:solidFill>
                      <a:prstDash val="solid"/>
                    </a:lnL>
                    <a:lnR w="28575">
                      <a:solidFill>
                        <a:srgbClr val="000000"/>
                      </a:solidFill>
                      <a:prstDash val="solid"/>
                    </a:lnR>
                  </a:tcPr>
                </a:tc>
                <a:tc rowSpan="4">
                  <a:txBody>
                    <a:bodyPr/>
                    <a:lstStyle/>
                    <a:p>
                      <a:pPr>
                        <a:lnSpc>
                          <a:spcPct val="100000"/>
                        </a:lnSpc>
                      </a:pPr>
                      <a:endParaRPr sz="1200">
                        <a:latin typeface="Times New Roman"/>
                        <a:cs typeface="Times New Roman"/>
                      </a:endParaRPr>
                    </a:p>
                  </a:txBody>
                  <a:tcPr marL="0" marR="0" marT="0" marB="0">
                    <a:lnL w="28575">
                      <a:solidFill>
                        <a:srgbClr val="000000"/>
                      </a:solidFill>
                      <a:prstDash val="solid"/>
                    </a:lnL>
                    <a:lnR w="19050">
                      <a:solidFill>
                        <a:srgbClr val="000000"/>
                      </a:solidFill>
                      <a:prstDash val="solid"/>
                    </a:lnR>
                    <a:lnT w="9525">
                      <a:solidFill>
                        <a:srgbClr val="000000"/>
                      </a:solidFill>
                      <a:prstDash val="solid"/>
                    </a:lnT>
                    <a:solidFill>
                      <a:srgbClr val="FFFF00"/>
                    </a:solidFill>
                  </a:tcPr>
                </a:tc>
                <a:tc rowSpan="3">
                  <a:txBody>
                    <a:bodyPr/>
                    <a:lstStyle/>
                    <a:p>
                      <a:pPr>
                        <a:lnSpc>
                          <a:spcPct val="100000"/>
                        </a:lnSpc>
                      </a:pPr>
                      <a:endParaRPr sz="1200">
                        <a:latin typeface="Times New Roman"/>
                        <a:cs typeface="Times New Roman"/>
                      </a:endParaRPr>
                    </a:p>
                  </a:txBody>
                  <a:tcPr marL="0" marR="0" marT="0" marB="0">
                    <a:lnL w="19050">
                      <a:solidFill>
                        <a:srgbClr val="000000"/>
                      </a:solidFill>
                      <a:prstDash val="solid"/>
                    </a:lnL>
                    <a:lnR w="28575">
                      <a:solidFill>
                        <a:srgbClr val="000000"/>
                      </a:solidFill>
                      <a:prstDash val="solid"/>
                    </a:lnR>
                    <a:lnT w="9525">
                      <a:solidFill>
                        <a:srgbClr val="000000"/>
                      </a:solidFill>
                      <a:prstDash val="solid"/>
                    </a:lnT>
                    <a:solidFill>
                      <a:srgbClr val="FFFF00"/>
                    </a:solidFill>
                  </a:tcPr>
                </a:tc>
                <a:tc vMerge="1">
                  <a:txBody>
                    <a:bodyPr/>
                    <a:lstStyle/>
                    <a:p>
                      <a:endParaRPr/>
                    </a:p>
                  </a:txBody>
                  <a:tcPr marL="0" marR="0" marT="15875" marB="0">
                    <a:lnL w="28575">
                      <a:solidFill>
                        <a:srgbClr val="000000"/>
                      </a:solidFill>
                      <a:prstDash val="solid"/>
                    </a:lnL>
                    <a:lnR w="28575">
                      <a:solidFill>
                        <a:srgbClr val="000000"/>
                      </a:solidFill>
                      <a:prstDash val="solid"/>
                    </a:lnR>
                  </a:tcPr>
                </a:tc>
                <a:tc rowSpan="3">
                  <a:txBody>
                    <a:bodyPr/>
                    <a:lstStyle/>
                    <a:p>
                      <a:pPr>
                        <a:lnSpc>
                          <a:spcPct val="100000"/>
                        </a:lnSpc>
                      </a:pPr>
                      <a:endParaRPr sz="1200">
                        <a:latin typeface="Times New Roman"/>
                        <a:cs typeface="Times New Roman"/>
                      </a:endParaRPr>
                    </a:p>
                  </a:txBody>
                  <a:tcPr marL="0" marR="0" marT="0" marB="0">
                    <a:lnL w="28575">
                      <a:solidFill>
                        <a:srgbClr val="000000"/>
                      </a:solidFill>
                      <a:prstDash val="solid"/>
                    </a:lnL>
                    <a:lnR w="19050">
                      <a:solidFill>
                        <a:srgbClr val="000000"/>
                      </a:solidFill>
                      <a:prstDash val="solid"/>
                    </a:lnR>
                    <a:lnT w="9525">
                      <a:solidFill>
                        <a:srgbClr val="000000"/>
                      </a:solidFill>
                      <a:prstDash val="solid"/>
                    </a:lnT>
                    <a:solidFill>
                      <a:srgbClr val="FFFF00"/>
                    </a:solidFill>
                  </a:tcPr>
                </a:tc>
                <a:tc gridSpan="2" vMerge="1">
                  <a:txBody>
                    <a:bodyPr/>
                    <a:lstStyle/>
                    <a:p>
                      <a:endParaRPr/>
                    </a:p>
                  </a:txBody>
                  <a:tcPr marL="0" marR="0" marT="0" marB="0">
                    <a:lnL w="19050">
                      <a:solidFill>
                        <a:srgbClr val="000000"/>
                      </a:solidFill>
                      <a:prstDash val="solid"/>
                    </a:lnL>
                  </a:tcPr>
                </a:tc>
                <a:tc hMerge="1" vMerge="1">
                  <a:txBody>
                    <a:bodyPr/>
                    <a:lstStyle/>
                    <a:p>
                      <a:endParaRPr/>
                    </a:p>
                  </a:txBody>
                  <a:tcPr marL="0" marR="0" marT="0" marB="0"/>
                </a:tc>
              </a:tr>
              <a:tr h="74311">
                <a:tc vMerge="1">
                  <a:txBody>
                    <a:bodyPr/>
                    <a:lstStyle/>
                    <a:p>
                      <a:pPr marL="15240" algn="ctr">
                        <a:lnSpc>
                          <a:spcPct val="100000"/>
                        </a:lnSpc>
                        <a:spcBef>
                          <a:spcPts val="114"/>
                        </a:spcBef>
                      </a:pPr>
                      <a:endParaRPr sz="700" dirty="0">
                        <a:latin typeface="Arial"/>
                        <a:cs typeface="Arial"/>
                      </a:endParaRPr>
                    </a:p>
                  </a:txBody>
                  <a:tcPr marL="0" marR="0" marT="14604" marB="0">
                    <a:lnL w="28575">
                      <a:solidFill>
                        <a:srgbClr val="000000"/>
                      </a:solidFill>
                      <a:prstDash val="solid"/>
                    </a:lnL>
                    <a:lnR w="28575">
                      <a:solidFill>
                        <a:srgbClr val="000000"/>
                      </a:solidFill>
                      <a:prstDash val="solid"/>
                    </a:lnR>
                    <a:solidFill>
                      <a:srgbClr val="FFFF00"/>
                    </a:solidFill>
                  </a:tcPr>
                </a:tc>
                <a:tc vMerge="1">
                  <a:txBody>
                    <a:bodyPr/>
                    <a:lstStyle/>
                    <a:p>
                      <a:endParaRPr/>
                    </a:p>
                  </a:txBody>
                  <a:tcPr marL="0" marR="0" marT="0" marB="0">
                    <a:lnL w="28575">
                      <a:solidFill>
                        <a:srgbClr val="000000"/>
                      </a:solidFill>
                      <a:prstDash val="solid"/>
                    </a:lnL>
                    <a:lnR w="19050">
                      <a:solidFill>
                        <a:srgbClr val="000000"/>
                      </a:solidFill>
                      <a:prstDash val="solid"/>
                    </a:lnR>
                    <a:lnT w="9525">
                      <a:solidFill>
                        <a:srgbClr val="000000"/>
                      </a:solidFill>
                      <a:prstDash val="solid"/>
                    </a:lnT>
                  </a:tcPr>
                </a:tc>
                <a:tc vMerge="1">
                  <a:txBody>
                    <a:bodyPr/>
                    <a:lstStyle/>
                    <a:p>
                      <a:endParaRPr/>
                    </a:p>
                  </a:txBody>
                  <a:tcPr marL="0" marR="0" marT="0" marB="0">
                    <a:lnL w="19050">
                      <a:solidFill>
                        <a:srgbClr val="000000"/>
                      </a:solidFill>
                      <a:prstDash val="solid"/>
                    </a:lnL>
                    <a:lnR w="28575">
                      <a:solidFill>
                        <a:srgbClr val="000000"/>
                      </a:solidFill>
                      <a:prstDash val="solid"/>
                    </a:lnR>
                    <a:lnT w="9525">
                      <a:solidFill>
                        <a:srgbClr val="000000"/>
                      </a:solidFill>
                      <a:prstDash val="solid"/>
                    </a:lnT>
                  </a:tcPr>
                </a:tc>
                <a:tc rowSpan="2">
                  <a:txBody>
                    <a:bodyPr/>
                    <a:lstStyle/>
                    <a:p>
                      <a:pPr marL="13335" algn="ctr">
                        <a:lnSpc>
                          <a:spcPts val="830"/>
                        </a:lnSpc>
                        <a:spcBef>
                          <a:spcPts val="114"/>
                        </a:spcBef>
                      </a:pPr>
                      <a:r>
                        <a:rPr sz="1400" spc="220" dirty="0">
                          <a:latin typeface="Arial"/>
                          <a:cs typeface="Arial"/>
                        </a:rPr>
                        <a:t>Costs</a:t>
                      </a:r>
                      <a:endParaRPr sz="1400" dirty="0">
                        <a:latin typeface="Arial"/>
                        <a:cs typeface="Arial"/>
                      </a:endParaRPr>
                    </a:p>
                  </a:txBody>
                  <a:tcPr marL="0" marR="0" marT="14604" marB="0">
                    <a:lnL w="28575">
                      <a:solidFill>
                        <a:srgbClr val="000000"/>
                      </a:solidFill>
                      <a:prstDash val="solid"/>
                    </a:lnL>
                    <a:lnR w="28575">
                      <a:solidFill>
                        <a:srgbClr val="000000"/>
                      </a:solidFill>
                      <a:prstDash val="solid"/>
                    </a:lnR>
                    <a:lnB w="19050">
                      <a:solidFill>
                        <a:srgbClr val="000000"/>
                      </a:solidFill>
                      <a:prstDash val="solid"/>
                    </a:lnB>
                    <a:solidFill>
                      <a:srgbClr val="00B0F0"/>
                    </a:solidFill>
                  </a:tcPr>
                </a:tc>
                <a:tc vMerge="1">
                  <a:txBody>
                    <a:bodyPr/>
                    <a:lstStyle/>
                    <a:p>
                      <a:endParaRPr/>
                    </a:p>
                  </a:txBody>
                  <a:tcPr marL="0" marR="0" marT="0" marB="0">
                    <a:lnL w="28575">
                      <a:solidFill>
                        <a:srgbClr val="000000"/>
                      </a:solidFill>
                      <a:prstDash val="solid"/>
                    </a:lnL>
                    <a:lnR w="19050">
                      <a:solidFill>
                        <a:srgbClr val="000000"/>
                      </a:solidFill>
                      <a:prstDash val="solid"/>
                    </a:lnR>
                    <a:lnT w="9525">
                      <a:solidFill>
                        <a:srgbClr val="000000"/>
                      </a:solidFill>
                      <a:prstDash val="solid"/>
                    </a:lnT>
                  </a:tcPr>
                </a:tc>
                <a:tc rowSpan="2">
                  <a:txBody>
                    <a:bodyPr/>
                    <a:lstStyle/>
                    <a:p>
                      <a:pPr>
                        <a:lnSpc>
                          <a:spcPct val="100000"/>
                        </a:lnSpc>
                      </a:pPr>
                      <a:endParaRPr sz="700">
                        <a:latin typeface="Times New Roman"/>
                        <a:cs typeface="Times New Roman"/>
                      </a:endParaRPr>
                    </a:p>
                  </a:txBody>
                  <a:tcPr marL="0" marR="0" marT="0" marB="0">
                    <a:lnL w="19050">
                      <a:solidFill>
                        <a:srgbClr val="000000"/>
                      </a:solidFill>
                      <a:prstDash val="solid"/>
                    </a:lnL>
                    <a:lnR w="28575">
                      <a:solidFill>
                        <a:srgbClr val="000000"/>
                      </a:solidFill>
                      <a:prstDash val="solid"/>
                    </a:lnR>
                    <a:lnB w="9525">
                      <a:solidFill>
                        <a:srgbClr val="000000"/>
                      </a:solidFill>
                      <a:prstDash val="solid"/>
                    </a:lnB>
                    <a:solidFill>
                      <a:srgbClr val="FFFF00"/>
                    </a:solidFill>
                  </a:tcPr>
                </a:tc>
                <a:tc rowSpan="2">
                  <a:txBody>
                    <a:bodyPr/>
                    <a:lstStyle/>
                    <a:p>
                      <a:pPr marL="13335" algn="ctr">
                        <a:lnSpc>
                          <a:spcPts val="985"/>
                        </a:lnSpc>
                      </a:pPr>
                      <a:r>
                        <a:rPr sz="850" spc="290" dirty="0">
                          <a:latin typeface="Arial"/>
                          <a:cs typeface="Arial"/>
                        </a:rPr>
                        <a:t>Management</a:t>
                      </a:r>
                      <a:r>
                        <a:rPr sz="850" spc="220" dirty="0">
                          <a:latin typeface="Arial"/>
                          <a:cs typeface="Arial"/>
                        </a:rPr>
                        <a:t> </a:t>
                      </a:r>
                      <a:r>
                        <a:rPr sz="850" spc="229" dirty="0">
                          <a:latin typeface="Arial"/>
                          <a:cs typeface="Arial"/>
                        </a:rPr>
                        <a:t>Tactic</a:t>
                      </a:r>
                      <a:endParaRPr sz="850">
                        <a:latin typeface="Arial"/>
                        <a:cs typeface="Arial"/>
                      </a:endParaRPr>
                    </a:p>
                  </a:txBody>
                  <a:tcPr marL="0" marR="0" marT="0" marB="0">
                    <a:lnL w="28575">
                      <a:solidFill>
                        <a:srgbClr val="000000"/>
                      </a:solidFill>
                      <a:prstDash val="solid"/>
                    </a:lnL>
                    <a:lnR w="28575">
                      <a:solidFill>
                        <a:srgbClr val="000000"/>
                      </a:solidFill>
                      <a:prstDash val="solid"/>
                    </a:lnR>
                    <a:lnT w="19050">
                      <a:solidFill>
                        <a:srgbClr val="000000"/>
                      </a:solidFill>
                      <a:prstDash val="solid"/>
                    </a:lnT>
                    <a:solidFill>
                      <a:srgbClr val="00B0F0"/>
                    </a:solidFill>
                  </a:tcPr>
                </a:tc>
              </a:tr>
              <a:tr h="111097">
                <a:tc>
                  <a:txBody>
                    <a:bodyPr/>
                    <a:lstStyle/>
                    <a:p>
                      <a:pPr marL="15240" algn="ctr">
                        <a:lnSpc>
                          <a:spcPct val="100000"/>
                        </a:lnSpc>
                        <a:spcBef>
                          <a:spcPts val="114"/>
                        </a:spcBef>
                      </a:pPr>
                      <a:r>
                        <a:rPr sz="700" spc="210" dirty="0">
                          <a:latin typeface="Arial"/>
                          <a:cs typeface="Arial"/>
                        </a:rPr>
                        <a:t>Improve</a:t>
                      </a:r>
                      <a:r>
                        <a:rPr sz="700" spc="100" dirty="0">
                          <a:latin typeface="Arial"/>
                          <a:cs typeface="Arial"/>
                        </a:rPr>
                        <a:t> </a:t>
                      </a:r>
                      <a:r>
                        <a:rPr sz="700" spc="215" dirty="0">
                          <a:latin typeface="Arial"/>
                          <a:cs typeface="Arial"/>
                        </a:rPr>
                        <a:t>Shareholder</a:t>
                      </a:r>
                      <a:endParaRPr sz="700" dirty="0">
                        <a:latin typeface="Arial"/>
                        <a:cs typeface="Arial"/>
                      </a:endParaRPr>
                    </a:p>
                  </a:txBody>
                  <a:tcPr marL="0" marR="0" marT="14604" marB="0">
                    <a:lnL w="28575">
                      <a:solidFill>
                        <a:srgbClr val="000000"/>
                      </a:solidFill>
                      <a:prstDash val="solid"/>
                    </a:lnL>
                    <a:lnR w="28575">
                      <a:solidFill>
                        <a:srgbClr val="000000"/>
                      </a:solidFill>
                      <a:prstDash val="solid"/>
                    </a:lnR>
                    <a:solidFill>
                      <a:srgbClr val="00B0F0"/>
                    </a:solidFill>
                  </a:tcPr>
                </a:tc>
                <a:tc vMerge="1">
                  <a:txBody>
                    <a:bodyPr/>
                    <a:lstStyle/>
                    <a:p>
                      <a:endParaRPr lang="en-US"/>
                    </a:p>
                  </a:txBody>
                  <a:tcPr/>
                </a:tc>
                <a:tc vMerge="1">
                  <a:txBody>
                    <a:bodyPr/>
                    <a:lstStyle/>
                    <a:p>
                      <a:endParaRPr lang="en-US"/>
                    </a:p>
                  </a:txBody>
                  <a:tcPr/>
                </a:tc>
                <a:tc vMerge="1">
                  <a:txBody>
                    <a:bodyPr/>
                    <a:lstStyle/>
                    <a:p>
                      <a:pPr marL="13335" algn="ctr">
                        <a:lnSpc>
                          <a:spcPts val="830"/>
                        </a:lnSpc>
                        <a:spcBef>
                          <a:spcPts val="114"/>
                        </a:spcBef>
                      </a:pPr>
                      <a:endParaRPr sz="700" dirty="0">
                        <a:latin typeface="Arial"/>
                        <a:cs typeface="Arial"/>
                      </a:endParaRPr>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22150">
                <a:tc>
                  <a:txBody>
                    <a:bodyPr/>
                    <a:lstStyle/>
                    <a:p>
                      <a:pPr marL="21590" algn="ctr">
                        <a:lnSpc>
                          <a:spcPct val="100000"/>
                        </a:lnSpc>
                        <a:spcBef>
                          <a:spcPts val="175"/>
                        </a:spcBef>
                      </a:pPr>
                      <a:endParaRPr sz="700" dirty="0">
                        <a:latin typeface="Arial"/>
                        <a:cs typeface="Arial"/>
                      </a:endParaRPr>
                    </a:p>
                  </a:txBody>
                  <a:tcPr marL="0" marR="0" marT="22225" marB="0">
                    <a:lnL w="28575">
                      <a:solidFill>
                        <a:srgbClr val="000000"/>
                      </a:solidFill>
                      <a:prstDash val="solid"/>
                    </a:lnL>
                    <a:lnR w="28575">
                      <a:solidFill>
                        <a:srgbClr val="000000"/>
                      </a:solidFill>
                      <a:prstDash val="solid"/>
                    </a:lnR>
                    <a:lnB w="19050">
                      <a:solidFill>
                        <a:srgbClr val="000000"/>
                      </a:solidFill>
                      <a:prstDash val="solid"/>
                    </a:lnB>
                    <a:solidFill>
                      <a:srgbClr val="00B0F0"/>
                    </a:solidFill>
                  </a:tcPr>
                </a:tc>
                <a:tc vMerge="1">
                  <a:txBody>
                    <a:bodyPr/>
                    <a:lstStyle/>
                    <a:p>
                      <a:endParaRPr/>
                    </a:p>
                  </a:txBody>
                  <a:tcPr marL="0" marR="0" marT="0" marB="0">
                    <a:lnL w="28575">
                      <a:solidFill>
                        <a:srgbClr val="000000"/>
                      </a:solidFill>
                      <a:prstDash val="solid"/>
                    </a:lnL>
                    <a:lnR w="19050">
                      <a:solidFill>
                        <a:srgbClr val="000000"/>
                      </a:solidFill>
                      <a:prstDash val="solid"/>
                    </a:lnR>
                    <a:lnT w="9525">
                      <a:solidFill>
                        <a:srgbClr val="000000"/>
                      </a:solidFill>
                      <a:prstDash val="solid"/>
                    </a:lnT>
                  </a:tcPr>
                </a:tc>
                <a:tc rowSpan="3" gridSpan="3">
                  <a:txBody>
                    <a:bodyPr/>
                    <a:lstStyle/>
                    <a:p>
                      <a:pPr>
                        <a:lnSpc>
                          <a:spcPct val="100000"/>
                        </a:lnSpc>
                      </a:pPr>
                      <a:endParaRPr sz="1200">
                        <a:latin typeface="Times New Roman"/>
                        <a:cs typeface="Times New Roman"/>
                      </a:endParaRPr>
                    </a:p>
                  </a:txBody>
                  <a:tcPr marL="0" marR="0" marT="0" marB="0">
                    <a:lnL w="19050">
                      <a:solidFill>
                        <a:srgbClr val="000000"/>
                      </a:solidFill>
                      <a:prstDash val="solid"/>
                    </a:lnL>
                    <a:lnR w="19050">
                      <a:solidFill>
                        <a:srgbClr val="000000"/>
                      </a:solidFill>
                      <a:prstDash val="solid"/>
                    </a:lnR>
                    <a:solidFill>
                      <a:srgbClr val="FFFF00"/>
                    </a:solidFill>
                  </a:tcPr>
                </a:tc>
                <a:tc rowSpan="3" hMerge="1">
                  <a:txBody>
                    <a:bodyPr/>
                    <a:lstStyle/>
                    <a:p>
                      <a:endParaRPr/>
                    </a:p>
                  </a:txBody>
                  <a:tcPr marL="0" marR="0" marT="0" marB="0"/>
                </a:tc>
                <a:tc rowSpan="3" hMerge="1">
                  <a:txBody>
                    <a:bodyPr/>
                    <a:lstStyle/>
                    <a:p>
                      <a:endParaRPr/>
                    </a:p>
                  </a:txBody>
                  <a:tcPr marL="0" marR="0" marT="0" marB="0"/>
                </a:tc>
                <a:tc>
                  <a:txBody>
                    <a:bodyPr/>
                    <a:lstStyle/>
                    <a:p>
                      <a:pPr>
                        <a:lnSpc>
                          <a:spcPct val="100000"/>
                        </a:lnSpc>
                      </a:pPr>
                      <a:endParaRPr sz="800">
                        <a:latin typeface="Times New Roman"/>
                        <a:cs typeface="Times New Roman"/>
                      </a:endParaRPr>
                    </a:p>
                  </a:txBody>
                  <a:tcPr marL="0" marR="0" marT="0" marB="0">
                    <a:lnL w="19050">
                      <a:solidFill>
                        <a:srgbClr val="000000"/>
                      </a:solidFill>
                      <a:prstDash val="solid"/>
                    </a:lnL>
                    <a:lnR w="28575">
                      <a:solidFill>
                        <a:srgbClr val="000000"/>
                      </a:solidFill>
                      <a:prstDash val="solid"/>
                    </a:lnR>
                    <a:lnT w="9525">
                      <a:solidFill>
                        <a:srgbClr val="000000"/>
                      </a:solidFill>
                      <a:prstDash val="solid"/>
                    </a:lnT>
                    <a:solidFill>
                      <a:srgbClr val="FFFF00"/>
                    </a:solidFill>
                  </a:tcPr>
                </a:tc>
                <a:tc>
                  <a:txBody>
                    <a:bodyPr/>
                    <a:lstStyle/>
                    <a:p>
                      <a:pPr marL="8255" algn="ctr">
                        <a:lnSpc>
                          <a:spcPct val="100000"/>
                        </a:lnSpc>
                        <a:spcBef>
                          <a:spcPts val="210"/>
                        </a:spcBef>
                      </a:pPr>
                      <a:r>
                        <a:rPr sz="700" spc="210" dirty="0">
                          <a:latin typeface="Arial"/>
                          <a:cs typeface="Arial"/>
                        </a:rPr>
                        <a:t>Maximize </a:t>
                      </a:r>
                      <a:r>
                        <a:rPr sz="700" spc="220" dirty="0">
                          <a:latin typeface="Arial"/>
                          <a:cs typeface="Arial"/>
                        </a:rPr>
                        <a:t>Employee</a:t>
                      </a:r>
                      <a:r>
                        <a:rPr sz="700" dirty="0">
                          <a:latin typeface="Arial"/>
                          <a:cs typeface="Arial"/>
                        </a:rPr>
                        <a:t> </a:t>
                      </a:r>
                      <a:r>
                        <a:rPr sz="700" spc="155" dirty="0">
                          <a:latin typeface="Arial"/>
                          <a:cs typeface="Arial"/>
                        </a:rPr>
                        <a:t>Utilization</a:t>
                      </a:r>
                      <a:endParaRPr sz="700" dirty="0">
                        <a:latin typeface="Arial"/>
                        <a:cs typeface="Arial"/>
                      </a:endParaRPr>
                    </a:p>
                  </a:txBody>
                  <a:tcPr marL="0" marR="0" marT="26670" marB="0">
                    <a:lnL w="28575">
                      <a:solidFill>
                        <a:srgbClr val="000000"/>
                      </a:solidFill>
                      <a:prstDash val="solid"/>
                    </a:lnL>
                    <a:lnR w="28575">
                      <a:solidFill>
                        <a:srgbClr val="000000"/>
                      </a:solidFill>
                      <a:prstDash val="solid"/>
                    </a:lnR>
                    <a:lnB w="19050">
                      <a:solidFill>
                        <a:srgbClr val="000000"/>
                      </a:solidFill>
                      <a:prstDash val="solid"/>
                    </a:lnB>
                    <a:solidFill>
                      <a:srgbClr val="00B0F0"/>
                    </a:solidFill>
                  </a:tcPr>
                </a:tc>
              </a:tr>
              <a:tr h="111680">
                <a:tc rowSpan="10" gridSpan="2">
                  <a:txBody>
                    <a:bodyPr/>
                    <a:lstStyle/>
                    <a:p>
                      <a:pPr>
                        <a:lnSpc>
                          <a:spcPct val="100000"/>
                        </a:lnSpc>
                      </a:pPr>
                      <a:endParaRPr sz="1200" dirty="0">
                        <a:latin typeface="Times New Roman"/>
                        <a:cs typeface="Times New Roman"/>
                      </a:endParaRPr>
                    </a:p>
                  </a:txBody>
                  <a:tcPr marL="0" marR="0" marT="0" marB="0">
                    <a:lnR w="19050">
                      <a:solidFill>
                        <a:srgbClr val="000000"/>
                      </a:solidFill>
                      <a:prstDash val="solid"/>
                    </a:lnR>
                    <a:lnT w="19050" cap="flat" cmpd="sng" algn="ctr">
                      <a:solidFill>
                        <a:srgbClr val="000000"/>
                      </a:solidFill>
                      <a:prstDash val="solid"/>
                      <a:round/>
                      <a:headEnd type="none" w="med" len="med"/>
                      <a:tailEnd type="none" w="med" len="med"/>
                    </a:lnT>
                    <a:solidFill>
                      <a:srgbClr val="FFFF00"/>
                    </a:solidFill>
                  </a:tcPr>
                </a:tc>
                <a:tc rowSpan="10" hMerge="1">
                  <a:txBody>
                    <a:bodyPr/>
                    <a:lstStyle/>
                    <a:p>
                      <a:endParaRPr/>
                    </a:p>
                  </a:txBody>
                  <a:tcPr marL="0" marR="0" marT="0" marB="0"/>
                </a:tc>
                <a:tc gridSpan="3" vMerge="1">
                  <a:txBody>
                    <a:bodyPr/>
                    <a:lstStyle/>
                    <a:p>
                      <a:endParaRPr/>
                    </a:p>
                  </a:txBody>
                  <a:tcPr marL="0" marR="0" marT="0" marB="0">
                    <a:lnL w="19050">
                      <a:solidFill>
                        <a:srgbClr val="000000"/>
                      </a:solidFill>
                      <a:prstDash val="solid"/>
                    </a:lnL>
                    <a:lnR w="19050">
                      <a:solidFill>
                        <a:srgbClr val="000000"/>
                      </a:solidFill>
                      <a:prstDash val="solid"/>
                    </a:lnR>
                  </a:tcPr>
                </a:tc>
                <a:tc hMerge="1" vMerge="1">
                  <a:txBody>
                    <a:bodyPr/>
                    <a:lstStyle/>
                    <a:p>
                      <a:endParaRPr/>
                    </a:p>
                  </a:txBody>
                  <a:tcPr marL="0" marR="0" marT="0" marB="0"/>
                </a:tc>
                <a:tc hMerge="1" vMerge="1">
                  <a:txBody>
                    <a:bodyPr/>
                    <a:lstStyle/>
                    <a:p>
                      <a:endParaRPr/>
                    </a:p>
                  </a:txBody>
                  <a:tcPr marL="0" marR="0" marT="0" marB="0"/>
                </a:tc>
                <a:tc gridSpan="2">
                  <a:txBody>
                    <a:bodyPr/>
                    <a:lstStyle/>
                    <a:p>
                      <a:pPr>
                        <a:lnSpc>
                          <a:spcPct val="100000"/>
                        </a:lnSpc>
                      </a:pPr>
                      <a:endParaRPr sz="800">
                        <a:latin typeface="Times New Roman"/>
                        <a:cs typeface="Times New Roman"/>
                      </a:endParaRPr>
                    </a:p>
                  </a:txBody>
                  <a:tcPr marL="0" marR="0" marT="0" marB="0">
                    <a:lnL w="19050">
                      <a:solidFill>
                        <a:srgbClr val="000000"/>
                      </a:solidFill>
                      <a:prstDash val="solid"/>
                    </a:lnL>
                    <a:solidFill>
                      <a:srgbClr val="FFFF00"/>
                    </a:solidFill>
                  </a:tcPr>
                </a:tc>
                <a:tc hMerge="1">
                  <a:txBody>
                    <a:bodyPr/>
                    <a:lstStyle/>
                    <a:p>
                      <a:endParaRPr/>
                    </a:p>
                  </a:txBody>
                  <a:tcPr marL="0" marR="0" marT="0" marB="0"/>
                </a:tc>
              </a:tr>
              <a:tr h="116333">
                <a:tc gridSpan="2" vMerge="1">
                  <a:txBody>
                    <a:bodyPr/>
                    <a:lstStyle/>
                    <a:p>
                      <a:endParaRPr/>
                    </a:p>
                  </a:txBody>
                  <a:tcPr marL="0" marR="0" marT="0" marB="0">
                    <a:lnR w="19050">
                      <a:solidFill>
                        <a:srgbClr val="000000"/>
                      </a:solidFill>
                      <a:prstDash val="solid"/>
                    </a:lnR>
                  </a:tcPr>
                </a:tc>
                <a:tc hMerge="1" vMerge="1">
                  <a:txBody>
                    <a:bodyPr/>
                    <a:lstStyle/>
                    <a:p>
                      <a:endParaRPr/>
                    </a:p>
                  </a:txBody>
                  <a:tcPr marL="0" marR="0" marT="0" marB="0"/>
                </a:tc>
                <a:tc gridSpan="3" vMerge="1">
                  <a:txBody>
                    <a:bodyPr/>
                    <a:lstStyle/>
                    <a:p>
                      <a:endParaRPr/>
                    </a:p>
                  </a:txBody>
                  <a:tcPr marL="0" marR="0" marT="0" marB="0">
                    <a:lnL w="19050">
                      <a:solidFill>
                        <a:srgbClr val="000000"/>
                      </a:solidFill>
                      <a:prstDash val="solid"/>
                    </a:lnL>
                    <a:lnR w="19050">
                      <a:solidFill>
                        <a:srgbClr val="000000"/>
                      </a:solidFill>
                      <a:prstDash val="solid"/>
                    </a:lnR>
                  </a:tcPr>
                </a:tc>
                <a:tc hMerge="1" vMerge="1">
                  <a:txBody>
                    <a:bodyPr/>
                    <a:lstStyle/>
                    <a:p>
                      <a:endParaRPr/>
                    </a:p>
                  </a:txBody>
                  <a:tcPr marL="0" marR="0" marT="0" marB="0"/>
                </a:tc>
                <a:tc hMerge="1" vMerge="1">
                  <a:txBody>
                    <a:bodyPr/>
                    <a:lstStyle/>
                    <a:p>
                      <a:endParaRPr/>
                    </a:p>
                  </a:txBody>
                  <a:tcPr marL="0" marR="0" marT="0" marB="0"/>
                </a:tc>
                <a:tc>
                  <a:txBody>
                    <a:bodyPr/>
                    <a:lstStyle/>
                    <a:p>
                      <a:pPr>
                        <a:lnSpc>
                          <a:spcPct val="100000"/>
                        </a:lnSpc>
                      </a:pPr>
                      <a:endParaRPr sz="700">
                        <a:latin typeface="Times New Roman"/>
                        <a:cs typeface="Times New Roman"/>
                      </a:endParaRPr>
                    </a:p>
                  </a:txBody>
                  <a:tcPr marL="0" marR="0" marT="0" marB="0">
                    <a:lnL w="19050">
                      <a:solidFill>
                        <a:srgbClr val="000000"/>
                      </a:solidFill>
                      <a:prstDash val="solid"/>
                    </a:lnL>
                    <a:lnR w="28575">
                      <a:solidFill>
                        <a:srgbClr val="000000"/>
                      </a:solidFill>
                      <a:prstDash val="solid"/>
                    </a:lnR>
                    <a:lnB w="9525">
                      <a:solidFill>
                        <a:srgbClr val="000000"/>
                      </a:solidFill>
                      <a:prstDash val="solid"/>
                    </a:lnB>
                    <a:solidFill>
                      <a:srgbClr val="FFFF00"/>
                    </a:solidFill>
                  </a:tcPr>
                </a:tc>
                <a:tc>
                  <a:txBody>
                    <a:bodyPr/>
                    <a:lstStyle/>
                    <a:p>
                      <a:pPr marL="13335" algn="ctr">
                        <a:lnSpc>
                          <a:spcPts val="990"/>
                        </a:lnSpc>
                      </a:pPr>
                      <a:r>
                        <a:rPr sz="850" spc="290" dirty="0">
                          <a:latin typeface="Arial"/>
                          <a:cs typeface="Arial"/>
                        </a:rPr>
                        <a:t>Management</a:t>
                      </a:r>
                      <a:r>
                        <a:rPr sz="850" spc="220" dirty="0">
                          <a:latin typeface="Arial"/>
                          <a:cs typeface="Arial"/>
                        </a:rPr>
                        <a:t> </a:t>
                      </a:r>
                      <a:r>
                        <a:rPr sz="850" spc="229" dirty="0">
                          <a:latin typeface="Arial"/>
                          <a:cs typeface="Arial"/>
                        </a:rPr>
                        <a:t>Tactic</a:t>
                      </a:r>
                      <a:endParaRPr sz="850">
                        <a:latin typeface="Arial"/>
                        <a:cs typeface="Arial"/>
                      </a:endParaRPr>
                    </a:p>
                  </a:txBody>
                  <a:tcPr marL="0" marR="0" marT="0" marB="0">
                    <a:lnL w="28575">
                      <a:solidFill>
                        <a:srgbClr val="000000"/>
                      </a:solidFill>
                      <a:prstDash val="solid"/>
                    </a:lnL>
                    <a:lnR w="28575">
                      <a:solidFill>
                        <a:srgbClr val="000000"/>
                      </a:solidFill>
                      <a:prstDash val="solid"/>
                    </a:lnR>
                    <a:lnT w="19050">
                      <a:solidFill>
                        <a:srgbClr val="000000"/>
                      </a:solidFill>
                      <a:prstDash val="solid"/>
                    </a:lnT>
                    <a:solidFill>
                      <a:srgbClr val="00B0F0"/>
                    </a:solidFill>
                  </a:tcPr>
                </a:tc>
              </a:tr>
              <a:tr h="120986">
                <a:tc gridSpan="2" vMerge="1">
                  <a:txBody>
                    <a:bodyPr/>
                    <a:lstStyle/>
                    <a:p>
                      <a:endParaRPr/>
                    </a:p>
                  </a:txBody>
                  <a:tcPr marL="0" marR="0" marT="0" marB="0">
                    <a:lnR w="19050">
                      <a:solidFill>
                        <a:srgbClr val="000000"/>
                      </a:solidFill>
                      <a:prstDash val="solid"/>
                    </a:lnR>
                  </a:tcPr>
                </a:tc>
                <a:tc hMerge="1" vMerge="1">
                  <a:txBody>
                    <a:bodyPr/>
                    <a:lstStyle/>
                    <a:p>
                      <a:endParaRPr/>
                    </a:p>
                  </a:txBody>
                  <a:tcPr marL="0" marR="0" marT="0" marB="0"/>
                </a:tc>
                <a:tc gridSpan="4">
                  <a:txBody>
                    <a:bodyPr/>
                    <a:lstStyle/>
                    <a:p>
                      <a:pPr>
                        <a:lnSpc>
                          <a:spcPct val="100000"/>
                        </a:lnSpc>
                      </a:pPr>
                      <a:endParaRPr sz="800">
                        <a:latin typeface="Times New Roman"/>
                        <a:cs typeface="Times New Roman"/>
                      </a:endParaRPr>
                    </a:p>
                  </a:txBody>
                  <a:tcPr marL="0" marR="0" marT="0" marB="0">
                    <a:lnL w="19050">
                      <a:solidFill>
                        <a:srgbClr val="000000"/>
                      </a:solidFill>
                      <a:prstDash val="solid"/>
                    </a:lnL>
                    <a:lnR w="28575">
                      <a:solidFill>
                        <a:srgbClr val="000000"/>
                      </a:solidFill>
                      <a:prstDash val="solid"/>
                    </a:lnR>
                    <a:solidFill>
                      <a:srgbClr val="FFFF0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13335" algn="ctr">
                        <a:lnSpc>
                          <a:spcPct val="100000"/>
                        </a:lnSpc>
                        <a:spcBef>
                          <a:spcPts val="200"/>
                        </a:spcBef>
                      </a:pPr>
                      <a:r>
                        <a:rPr sz="700" spc="210" dirty="0">
                          <a:latin typeface="Arial"/>
                          <a:cs typeface="Arial"/>
                        </a:rPr>
                        <a:t>Improve</a:t>
                      </a:r>
                      <a:r>
                        <a:rPr sz="700" spc="105" dirty="0">
                          <a:latin typeface="Arial"/>
                          <a:cs typeface="Arial"/>
                        </a:rPr>
                        <a:t> </a:t>
                      </a:r>
                      <a:r>
                        <a:rPr sz="700" spc="235" dirty="0">
                          <a:latin typeface="Arial"/>
                          <a:cs typeface="Arial"/>
                        </a:rPr>
                        <a:t>Process</a:t>
                      </a:r>
                      <a:r>
                        <a:rPr sz="700" spc="170" dirty="0">
                          <a:latin typeface="Arial"/>
                          <a:cs typeface="Arial"/>
                        </a:rPr>
                        <a:t> </a:t>
                      </a:r>
                      <a:r>
                        <a:rPr sz="700" spc="145" dirty="0">
                          <a:latin typeface="Arial"/>
                          <a:cs typeface="Arial"/>
                        </a:rPr>
                        <a:t>Ef</a:t>
                      </a:r>
                      <a:r>
                        <a:rPr sz="700" spc="-95" dirty="0">
                          <a:latin typeface="Arial"/>
                          <a:cs typeface="Arial"/>
                        </a:rPr>
                        <a:t> </a:t>
                      </a:r>
                      <a:r>
                        <a:rPr sz="700" spc="200" dirty="0">
                          <a:latin typeface="Arial"/>
                          <a:cs typeface="Arial"/>
                        </a:rPr>
                        <a:t>ficiency</a:t>
                      </a:r>
                      <a:endParaRPr sz="700" dirty="0">
                        <a:latin typeface="Arial"/>
                        <a:cs typeface="Arial"/>
                      </a:endParaRPr>
                    </a:p>
                  </a:txBody>
                  <a:tcPr marL="0" marR="0" marT="25400" marB="0">
                    <a:lnL w="28575">
                      <a:solidFill>
                        <a:srgbClr val="000000"/>
                      </a:solidFill>
                      <a:prstDash val="solid"/>
                    </a:lnL>
                    <a:lnR w="28575">
                      <a:solidFill>
                        <a:srgbClr val="000000"/>
                      </a:solidFill>
                      <a:prstDash val="solid"/>
                    </a:lnR>
                    <a:lnB w="19050">
                      <a:solidFill>
                        <a:srgbClr val="000000"/>
                      </a:solidFill>
                      <a:prstDash val="solid"/>
                    </a:lnB>
                    <a:solidFill>
                      <a:srgbClr val="00B0F0"/>
                    </a:solidFill>
                  </a:tcPr>
                </a:tc>
              </a:tr>
              <a:tr h="111680">
                <a:tc gridSpan="2" vMerge="1">
                  <a:txBody>
                    <a:bodyPr/>
                    <a:lstStyle/>
                    <a:p>
                      <a:endParaRPr/>
                    </a:p>
                  </a:txBody>
                  <a:tcPr marL="0" marR="0" marT="0" marB="0">
                    <a:lnR w="19050">
                      <a:solidFill>
                        <a:srgbClr val="000000"/>
                      </a:solidFill>
                      <a:prstDash val="solid"/>
                    </a:lnR>
                  </a:tcPr>
                </a:tc>
                <a:tc hMerge="1" vMerge="1">
                  <a:txBody>
                    <a:bodyPr/>
                    <a:lstStyle/>
                    <a:p>
                      <a:endParaRPr/>
                    </a:p>
                  </a:txBody>
                  <a:tcPr marL="0" marR="0" marT="0" marB="0"/>
                </a:tc>
                <a:tc gridSpan="5">
                  <a:txBody>
                    <a:bodyPr/>
                    <a:lstStyle/>
                    <a:p>
                      <a:pPr>
                        <a:lnSpc>
                          <a:spcPct val="100000"/>
                        </a:lnSpc>
                      </a:pPr>
                      <a:endParaRPr sz="800">
                        <a:latin typeface="Times New Roman"/>
                        <a:cs typeface="Times New Roman"/>
                      </a:endParaRPr>
                    </a:p>
                  </a:txBody>
                  <a:tcPr marL="0" marR="0" marT="0" marB="0">
                    <a:lnL w="19050">
                      <a:solidFill>
                        <a:srgbClr val="000000"/>
                      </a:solidFill>
                      <a:prstDash val="solid"/>
                    </a:lnL>
                    <a:solidFill>
                      <a:srgbClr val="FFFF0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116333">
                <a:tc gridSpan="2" vMerge="1">
                  <a:txBody>
                    <a:bodyPr/>
                    <a:lstStyle/>
                    <a:p>
                      <a:endParaRPr/>
                    </a:p>
                  </a:txBody>
                  <a:tcPr marL="0" marR="0" marT="0" marB="0">
                    <a:lnR w="19050">
                      <a:solidFill>
                        <a:srgbClr val="000000"/>
                      </a:solidFill>
                      <a:prstDash val="solid"/>
                    </a:lnR>
                  </a:tcPr>
                </a:tc>
                <a:tc hMerge="1" vMerge="1">
                  <a:txBody>
                    <a:bodyPr/>
                    <a:lstStyle/>
                    <a:p>
                      <a:endParaRPr/>
                    </a:p>
                  </a:txBody>
                  <a:tcPr marL="0" marR="0" marT="0" marB="0"/>
                </a:tc>
                <a:tc gridSpan="4">
                  <a:txBody>
                    <a:bodyPr/>
                    <a:lstStyle/>
                    <a:p>
                      <a:pPr>
                        <a:lnSpc>
                          <a:spcPct val="100000"/>
                        </a:lnSpc>
                      </a:pPr>
                      <a:endParaRPr sz="800">
                        <a:latin typeface="Times New Roman"/>
                        <a:cs typeface="Times New Roman"/>
                      </a:endParaRPr>
                    </a:p>
                  </a:txBody>
                  <a:tcPr marL="0" marR="0" marT="0" marB="0">
                    <a:lnL w="19050">
                      <a:solidFill>
                        <a:srgbClr val="000000"/>
                      </a:solidFill>
                      <a:prstDash val="solid"/>
                    </a:lnL>
                    <a:lnR w="28575">
                      <a:solidFill>
                        <a:srgbClr val="000000"/>
                      </a:solidFill>
                      <a:prstDash val="solid"/>
                    </a:lnR>
                    <a:solidFill>
                      <a:srgbClr val="FFFF0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13335" algn="ctr">
                        <a:lnSpc>
                          <a:spcPts val="1010"/>
                        </a:lnSpc>
                      </a:pPr>
                      <a:r>
                        <a:rPr sz="850" spc="290" dirty="0">
                          <a:latin typeface="Arial"/>
                          <a:cs typeface="Arial"/>
                        </a:rPr>
                        <a:t>Management</a:t>
                      </a:r>
                      <a:r>
                        <a:rPr sz="850" spc="220" dirty="0">
                          <a:latin typeface="Arial"/>
                          <a:cs typeface="Arial"/>
                        </a:rPr>
                        <a:t> </a:t>
                      </a:r>
                      <a:r>
                        <a:rPr sz="850" spc="229" dirty="0">
                          <a:latin typeface="Arial"/>
                          <a:cs typeface="Arial"/>
                        </a:rPr>
                        <a:t>Tactic</a:t>
                      </a:r>
                      <a:endParaRPr sz="850">
                        <a:latin typeface="Arial"/>
                        <a:cs typeface="Arial"/>
                      </a:endParaRPr>
                    </a:p>
                  </a:txBody>
                  <a:tcPr marL="0" marR="0" marT="0" marB="0">
                    <a:lnL w="28575">
                      <a:solidFill>
                        <a:srgbClr val="000000"/>
                      </a:solidFill>
                      <a:prstDash val="solid"/>
                    </a:lnL>
                    <a:lnR w="28575">
                      <a:solidFill>
                        <a:srgbClr val="000000"/>
                      </a:solidFill>
                      <a:prstDash val="solid"/>
                    </a:lnR>
                    <a:lnT w="19050">
                      <a:solidFill>
                        <a:srgbClr val="000000"/>
                      </a:solidFill>
                      <a:prstDash val="solid"/>
                    </a:lnT>
                    <a:solidFill>
                      <a:srgbClr val="00B0F0"/>
                    </a:solidFill>
                  </a:tcPr>
                </a:tc>
              </a:tr>
              <a:tr h="113425">
                <a:tc gridSpan="2" vMerge="1">
                  <a:txBody>
                    <a:bodyPr/>
                    <a:lstStyle/>
                    <a:p>
                      <a:endParaRPr/>
                    </a:p>
                  </a:txBody>
                  <a:tcPr marL="0" marR="0" marT="0" marB="0">
                    <a:lnR w="19050">
                      <a:solidFill>
                        <a:srgbClr val="000000"/>
                      </a:solidFill>
                      <a:prstDash val="solid"/>
                    </a:lnR>
                  </a:tcPr>
                </a:tc>
                <a:tc hMerge="1" vMerge="1">
                  <a:txBody>
                    <a:bodyPr/>
                    <a:lstStyle/>
                    <a:p>
                      <a:endParaRPr/>
                    </a:p>
                  </a:txBody>
                  <a:tcPr marL="0" marR="0" marT="0" marB="0"/>
                </a:tc>
                <a:tc rowSpan="3" gridSpan="3">
                  <a:txBody>
                    <a:bodyPr/>
                    <a:lstStyle/>
                    <a:p>
                      <a:pPr>
                        <a:lnSpc>
                          <a:spcPct val="100000"/>
                        </a:lnSpc>
                      </a:pPr>
                      <a:endParaRPr sz="1200" dirty="0">
                        <a:latin typeface="Times New Roman"/>
                        <a:cs typeface="Times New Roman"/>
                      </a:endParaRPr>
                    </a:p>
                  </a:txBody>
                  <a:tcPr marL="0" marR="0" marT="0" marB="0">
                    <a:lnL w="19050">
                      <a:solidFill>
                        <a:srgbClr val="000000"/>
                      </a:solidFill>
                      <a:prstDash val="solid"/>
                    </a:lnL>
                    <a:lnR w="19050">
                      <a:solidFill>
                        <a:srgbClr val="000000"/>
                      </a:solidFill>
                      <a:prstDash val="solid"/>
                    </a:lnR>
                    <a:solidFill>
                      <a:srgbClr val="FFFF00"/>
                    </a:solidFill>
                  </a:tcPr>
                </a:tc>
                <a:tc rowSpan="3" hMerge="1">
                  <a:txBody>
                    <a:bodyPr/>
                    <a:lstStyle/>
                    <a:p>
                      <a:endParaRPr/>
                    </a:p>
                  </a:txBody>
                  <a:tcPr marL="0" marR="0" marT="0" marB="0"/>
                </a:tc>
                <a:tc rowSpan="3" hMerge="1">
                  <a:txBody>
                    <a:bodyPr/>
                    <a:lstStyle/>
                    <a:p>
                      <a:endParaRPr/>
                    </a:p>
                  </a:txBody>
                  <a:tcPr marL="0" marR="0" marT="0" marB="0"/>
                </a:tc>
                <a:tc>
                  <a:txBody>
                    <a:bodyPr/>
                    <a:lstStyle/>
                    <a:p>
                      <a:pPr>
                        <a:lnSpc>
                          <a:spcPct val="100000"/>
                        </a:lnSpc>
                      </a:pPr>
                      <a:endParaRPr sz="800">
                        <a:latin typeface="Times New Roman"/>
                        <a:cs typeface="Times New Roman"/>
                      </a:endParaRPr>
                    </a:p>
                  </a:txBody>
                  <a:tcPr marL="0" marR="0" marT="0" marB="0">
                    <a:lnL w="19050">
                      <a:solidFill>
                        <a:srgbClr val="000000"/>
                      </a:solidFill>
                      <a:prstDash val="solid"/>
                    </a:lnL>
                    <a:lnR w="28575">
                      <a:solidFill>
                        <a:srgbClr val="000000"/>
                      </a:solidFill>
                      <a:prstDash val="solid"/>
                    </a:lnR>
                    <a:lnT w="9525">
                      <a:solidFill>
                        <a:srgbClr val="000000"/>
                      </a:solidFill>
                      <a:prstDash val="solid"/>
                    </a:lnT>
                    <a:solidFill>
                      <a:srgbClr val="FFFF00"/>
                    </a:solidFill>
                  </a:tcPr>
                </a:tc>
                <a:tc>
                  <a:txBody>
                    <a:bodyPr/>
                    <a:lstStyle/>
                    <a:p>
                      <a:pPr marL="21590" algn="ctr">
                        <a:lnSpc>
                          <a:spcPct val="100000"/>
                        </a:lnSpc>
                        <a:spcBef>
                          <a:spcPts val="135"/>
                        </a:spcBef>
                      </a:pPr>
                      <a:r>
                        <a:rPr sz="700" spc="215" dirty="0">
                          <a:latin typeface="Arial"/>
                          <a:cs typeface="Arial"/>
                        </a:rPr>
                        <a:t>Strengthen </a:t>
                      </a:r>
                      <a:r>
                        <a:rPr sz="700" spc="175" dirty="0">
                          <a:latin typeface="Arial"/>
                          <a:cs typeface="Arial"/>
                        </a:rPr>
                        <a:t>Capital</a:t>
                      </a:r>
                      <a:r>
                        <a:rPr sz="700" spc="-35" dirty="0">
                          <a:latin typeface="Arial"/>
                          <a:cs typeface="Arial"/>
                        </a:rPr>
                        <a:t> </a:t>
                      </a:r>
                      <a:r>
                        <a:rPr sz="700" spc="210" dirty="0">
                          <a:latin typeface="Arial"/>
                          <a:cs typeface="Arial"/>
                        </a:rPr>
                        <a:t>Structure</a:t>
                      </a:r>
                      <a:endParaRPr sz="700" dirty="0">
                        <a:latin typeface="Arial"/>
                        <a:cs typeface="Arial"/>
                      </a:endParaRPr>
                    </a:p>
                  </a:txBody>
                  <a:tcPr marL="0" marR="0" marT="17145" marB="0">
                    <a:lnL w="28575">
                      <a:solidFill>
                        <a:srgbClr val="000000"/>
                      </a:solidFill>
                      <a:prstDash val="solid"/>
                    </a:lnL>
                    <a:lnR w="28575">
                      <a:solidFill>
                        <a:srgbClr val="000000"/>
                      </a:solidFill>
                      <a:prstDash val="solid"/>
                    </a:lnR>
                    <a:lnB w="19050">
                      <a:solidFill>
                        <a:srgbClr val="000000"/>
                      </a:solidFill>
                      <a:prstDash val="solid"/>
                    </a:lnB>
                    <a:solidFill>
                      <a:srgbClr val="00B0F0"/>
                    </a:solidFill>
                  </a:tcPr>
                </a:tc>
              </a:tr>
              <a:tr h="111680">
                <a:tc gridSpan="2" vMerge="1">
                  <a:txBody>
                    <a:bodyPr/>
                    <a:lstStyle/>
                    <a:p>
                      <a:endParaRPr/>
                    </a:p>
                  </a:txBody>
                  <a:tcPr marL="0" marR="0" marT="0" marB="0">
                    <a:lnR w="19050">
                      <a:solidFill>
                        <a:srgbClr val="000000"/>
                      </a:solidFill>
                      <a:prstDash val="solid"/>
                    </a:lnR>
                  </a:tcPr>
                </a:tc>
                <a:tc hMerge="1" vMerge="1">
                  <a:txBody>
                    <a:bodyPr/>
                    <a:lstStyle/>
                    <a:p>
                      <a:endParaRPr/>
                    </a:p>
                  </a:txBody>
                  <a:tcPr marL="0" marR="0" marT="0" marB="0"/>
                </a:tc>
                <a:tc gridSpan="3" vMerge="1">
                  <a:txBody>
                    <a:bodyPr/>
                    <a:lstStyle/>
                    <a:p>
                      <a:endParaRPr/>
                    </a:p>
                  </a:txBody>
                  <a:tcPr marL="0" marR="0" marT="0" marB="0">
                    <a:lnL w="19050">
                      <a:solidFill>
                        <a:srgbClr val="000000"/>
                      </a:solidFill>
                      <a:prstDash val="solid"/>
                    </a:lnL>
                    <a:lnR w="19050">
                      <a:solidFill>
                        <a:srgbClr val="000000"/>
                      </a:solidFill>
                      <a:prstDash val="solid"/>
                    </a:lnR>
                  </a:tcPr>
                </a:tc>
                <a:tc hMerge="1" vMerge="1">
                  <a:txBody>
                    <a:bodyPr/>
                    <a:lstStyle/>
                    <a:p>
                      <a:endParaRPr/>
                    </a:p>
                  </a:txBody>
                  <a:tcPr marL="0" marR="0" marT="0" marB="0"/>
                </a:tc>
                <a:tc hMerge="1" vMerge="1">
                  <a:txBody>
                    <a:bodyPr/>
                    <a:lstStyle/>
                    <a:p>
                      <a:endParaRPr/>
                    </a:p>
                  </a:txBody>
                  <a:tcPr marL="0" marR="0" marT="0" marB="0"/>
                </a:tc>
                <a:tc gridSpan="2">
                  <a:txBody>
                    <a:bodyPr/>
                    <a:lstStyle/>
                    <a:p>
                      <a:pPr>
                        <a:lnSpc>
                          <a:spcPct val="100000"/>
                        </a:lnSpc>
                      </a:pPr>
                      <a:endParaRPr sz="800">
                        <a:latin typeface="Times New Roman"/>
                        <a:cs typeface="Times New Roman"/>
                      </a:endParaRPr>
                    </a:p>
                  </a:txBody>
                  <a:tcPr marL="0" marR="0" marT="0" marB="0">
                    <a:lnL w="19050">
                      <a:solidFill>
                        <a:srgbClr val="000000"/>
                      </a:solidFill>
                      <a:prstDash val="solid"/>
                    </a:lnL>
                    <a:solidFill>
                      <a:srgbClr val="FFFF00"/>
                    </a:solidFill>
                  </a:tcPr>
                </a:tc>
                <a:tc hMerge="1">
                  <a:txBody>
                    <a:bodyPr/>
                    <a:lstStyle/>
                    <a:p>
                      <a:endParaRPr/>
                    </a:p>
                  </a:txBody>
                  <a:tcPr marL="0" marR="0" marT="0" marB="0"/>
                </a:tc>
              </a:tr>
              <a:tr h="116333">
                <a:tc gridSpan="2" vMerge="1">
                  <a:txBody>
                    <a:bodyPr/>
                    <a:lstStyle/>
                    <a:p>
                      <a:endParaRPr/>
                    </a:p>
                  </a:txBody>
                  <a:tcPr marL="0" marR="0" marT="0" marB="0">
                    <a:lnR w="19050">
                      <a:solidFill>
                        <a:srgbClr val="000000"/>
                      </a:solidFill>
                      <a:prstDash val="solid"/>
                    </a:lnR>
                  </a:tcPr>
                </a:tc>
                <a:tc hMerge="1" vMerge="1">
                  <a:txBody>
                    <a:bodyPr/>
                    <a:lstStyle/>
                    <a:p>
                      <a:endParaRPr/>
                    </a:p>
                  </a:txBody>
                  <a:tcPr marL="0" marR="0" marT="0" marB="0"/>
                </a:tc>
                <a:tc gridSpan="3" vMerge="1">
                  <a:txBody>
                    <a:bodyPr/>
                    <a:lstStyle/>
                    <a:p>
                      <a:endParaRPr/>
                    </a:p>
                  </a:txBody>
                  <a:tcPr marL="0" marR="0" marT="0" marB="0">
                    <a:lnL w="19050">
                      <a:solidFill>
                        <a:srgbClr val="000000"/>
                      </a:solidFill>
                      <a:prstDash val="solid"/>
                    </a:lnL>
                    <a:lnR w="19050">
                      <a:solidFill>
                        <a:srgbClr val="000000"/>
                      </a:solidFill>
                      <a:prstDash val="solid"/>
                    </a:lnR>
                  </a:tcPr>
                </a:tc>
                <a:tc hMerge="1" vMerge="1">
                  <a:txBody>
                    <a:bodyPr/>
                    <a:lstStyle/>
                    <a:p>
                      <a:endParaRPr/>
                    </a:p>
                  </a:txBody>
                  <a:tcPr marL="0" marR="0" marT="0" marB="0"/>
                </a:tc>
                <a:tc hMerge="1" vMerge="1">
                  <a:txBody>
                    <a:bodyPr/>
                    <a:lstStyle/>
                    <a:p>
                      <a:endParaRPr/>
                    </a:p>
                  </a:txBody>
                  <a:tcPr marL="0" marR="0" marT="0" marB="0"/>
                </a:tc>
                <a:tc>
                  <a:txBody>
                    <a:bodyPr/>
                    <a:lstStyle/>
                    <a:p>
                      <a:pPr>
                        <a:lnSpc>
                          <a:spcPct val="100000"/>
                        </a:lnSpc>
                      </a:pPr>
                      <a:endParaRPr sz="700">
                        <a:latin typeface="Times New Roman"/>
                        <a:cs typeface="Times New Roman"/>
                      </a:endParaRPr>
                    </a:p>
                  </a:txBody>
                  <a:tcPr marL="0" marR="0" marT="0" marB="0">
                    <a:lnL w="19050">
                      <a:solidFill>
                        <a:srgbClr val="000000"/>
                      </a:solidFill>
                      <a:prstDash val="solid"/>
                    </a:lnL>
                    <a:lnR w="28575">
                      <a:solidFill>
                        <a:srgbClr val="000000"/>
                      </a:solidFill>
                      <a:prstDash val="solid"/>
                    </a:lnR>
                    <a:lnB w="9525">
                      <a:solidFill>
                        <a:srgbClr val="000000"/>
                      </a:solidFill>
                      <a:prstDash val="solid"/>
                    </a:lnB>
                    <a:solidFill>
                      <a:srgbClr val="FFFF00"/>
                    </a:solidFill>
                  </a:tcPr>
                </a:tc>
                <a:tc>
                  <a:txBody>
                    <a:bodyPr/>
                    <a:lstStyle/>
                    <a:p>
                      <a:pPr marL="13335" algn="ctr">
                        <a:lnSpc>
                          <a:spcPts val="1010"/>
                        </a:lnSpc>
                      </a:pPr>
                      <a:r>
                        <a:rPr sz="850" spc="290" dirty="0">
                          <a:latin typeface="Arial"/>
                          <a:cs typeface="Arial"/>
                        </a:rPr>
                        <a:t>Management</a:t>
                      </a:r>
                      <a:r>
                        <a:rPr sz="850" spc="220" dirty="0">
                          <a:latin typeface="Arial"/>
                          <a:cs typeface="Arial"/>
                        </a:rPr>
                        <a:t> </a:t>
                      </a:r>
                      <a:r>
                        <a:rPr sz="850" spc="229" dirty="0">
                          <a:latin typeface="Arial"/>
                          <a:cs typeface="Arial"/>
                        </a:rPr>
                        <a:t>Tactic</a:t>
                      </a:r>
                      <a:endParaRPr sz="850">
                        <a:latin typeface="Arial"/>
                        <a:cs typeface="Arial"/>
                      </a:endParaRPr>
                    </a:p>
                  </a:txBody>
                  <a:tcPr marL="0" marR="0" marT="0" marB="0">
                    <a:lnL w="28575">
                      <a:solidFill>
                        <a:srgbClr val="000000"/>
                      </a:solidFill>
                      <a:prstDash val="solid"/>
                    </a:lnL>
                    <a:lnR w="28575">
                      <a:solidFill>
                        <a:srgbClr val="000000"/>
                      </a:solidFill>
                      <a:prstDash val="solid"/>
                    </a:lnR>
                    <a:lnT w="19050">
                      <a:solidFill>
                        <a:srgbClr val="000000"/>
                      </a:solidFill>
                      <a:prstDash val="solid"/>
                    </a:lnT>
                    <a:solidFill>
                      <a:srgbClr val="00B0F0"/>
                    </a:solidFill>
                  </a:tcPr>
                </a:tc>
              </a:tr>
              <a:tr h="197184">
                <a:tc gridSpan="2" vMerge="1">
                  <a:txBody>
                    <a:bodyPr/>
                    <a:lstStyle/>
                    <a:p>
                      <a:endParaRPr/>
                    </a:p>
                  </a:txBody>
                  <a:tcPr marL="0" marR="0" marT="0" marB="0">
                    <a:lnR w="19050">
                      <a:solidFill>
                        <a:srgbClr val="000000"/>
                      </a:solidFill>
                      <a:prstDash val="solid"/>
                    </a:lnR>
                  </a:tcPr>
                </a:tc>
                <a:tc hMerge="1" vMerge="1">
                  <a:txBody>
                    <a:bodyPr/>
                    <a:lstStyle/>
                    <a:p>
                      <a:endParaRPr/>
                    </a:p>
                  </a:txBody>
                  <a:tcPr marL="0" marR="0" marT="0" marB="0"/>
                </a:tc>
                <a:tc rowSpan="2">
                  <a:txBody>
                    <a:bodyPr/>
                    <a:lstStyle/>
                    <a:p>
                      <a:pPr>
                        <a:lnSpc>
                          <a:spcPct val="100000"/>
                        </a:lnSpc>
                      </a:pPr>
                      <a:endParaRPr sz="1200">
                        <a:latin typeface="Times New Roman"/>
                        <a:cs typeface="Times New Roman"/>
                      </a:endParaRPr>
                    </a:p>
                  </a:txBody>
                  <a:tcPr marL="0" marR="0" marT="0" marB="0">
                    <a:lnL w="19050">
                      <a:solidFill>
                        <a:srgbClr val="000000"/>
                      </a:solidFill>
                      <a:prstDash val="solid"/>
                    </a:lnL>
                    <a:lnR w="28575">
                      <a:solidFill>
                        <a:srgbClr val="000000"/>
                      </a:solidFill>
                      <a:prstDash val="solid"/>
                    </a:lnR>
                    <a:lnB w="9525">
                      <a:solidFill>
                        <a:srgbClr val="000000"/>
                      </a:solidFill>
                      <a:prstDash val="solid"/>
                    </a:lnB>
                    <a:solidFill>
                      <a:srgbClr val="FFFF00"/>
                    </a:solidFill>
                  </a:tcPr>
                </a:tc>
                <a:tc>
                  <a:txBody>
                    <a:bodyPr/>
                    <a:lstStyle/>
                    <a:p>
                      <a:pPr algn="ctr">
                        <a:lnSpc>
                          <a:spcPct val="100000"/>
                        </a:lnSpc>
                        <a:spcBef>
                          <a:spcPts val="15"/>
                        </a:spcBef>
                      </a:pPr>
                      <a:r>
                        <a:rPr sz="1400" spc="245" dirty="0">
                          <a:latin typeface="Arial"/>
                          <a:cs typeface="Arial"/>
                        </a:rPr>
                        <a:t>Strategy</a:t>
                      </a:r>
                      <a:endParaRPr sz="1400">
                        <a:latin typeface="Arial"/>
                        <a:cs typeface="Arial"/>
                      </a:endParaRPr>
                    </a:p>
                  </a:txBody>
                  <a:tcPr marL="0" marR="0" marT="1905" marB="0">
                    <a:lnL w="28575">
                      <a:solidFill>
                        <a:srgbClr val="000000"/>
                      </a:solidFill>
                      <a:prstDash val="solid"/>
                    </a:lnL>
                    <a:lnR w="28575">
                      <a:solidFill>
                        <a:srgbClr val="000000"/>
                      </a:solidFill>
                      <a:prstDash val="solid"/>
                    </a:lnR>
                    <a:lnT w="19050">
                      <a:solidFill>
                        <a:srgbClr val="000000"/>
                      </a:solidFill>
                      <a:prstDash val="solid"/>
                    </a:lnT>
                    <a:solidFill>
                      <a:srgbClr val="00B0F0"/>
                    </a:solidFill>
                  </a:tcPr>
                </a:tc>
                <a:tc rowSpan="2">
                  <a:txBody>
                    <a:bodyPr/>
                    <a:lstStyle/>
                    <a:p>
                      <a:pPr>
                        <a:lnSpc>
                          <a:spcPct val="100000"/>
                        </a:lnSpc>
                      </a:pPr>
                      <a:endParaRPr sz="1200">
                        <a:latin typeface="Times New Roman"/>
                        <a:cs typeface="Times New Roman"/>
                      </a:endParaRPr>
                    </a:p>
                  </a:txBody>
                  <a:tcPr marL="0" marR="0" marT="0" marB="0">
                    <a:lnL w="28575">
                      <a:solidFill>
                        <a:srgbClr val="000000"/>
                      </a:solidFill>
                      <a:prstDash val="solid"/>
                    </a:lnL>
                    <a:lnR w="19050">
                      <a:solidFill>
                        <a:srgbClr val="000000"/>
                      </a:solidFill>
                      <a:prstDash val="solid"/>
                    </a:lnR>
                    <a:lnB w="9525">
                      <a:solidFill>
                        <a:srgbClr val="000000"/>
                      </a:solidFill>
                      <a:prstDash val="solid"/>
                    </a:lnB>
                    <a:solidFill>
                      <a:srgbClr val="FFFF00"/>
                    </a:solidFill>
                  </a:tcPr>
                </a:tc>
                <a:tc>
                  <a:txBody>
                    <a:bodyPr/>
                    <a:lstStyle/>
                    <a:p>
                      <a:pPr>
                        <a:lnSpc>
                          <a:spcPct val="100000"/>
                        </a:lnSpc>
                      </a:pPr>
                      <a:endParaRPr sz="800">
                        <a:latin typeface="Times New Roman"/>
                        <a:cs typeface="Times New Roman"/>
                      </a:endParaRPr>
                    </a:p>
                  </a:txBody>
                  <a:tcPr marL="0" marR="0" marT="0" marB="0">
                    <a:lnL w="19050">
                      <a:solidFill>
                        <a:srgbClr val="000000"/>
                      </a:solidFill>
                      <a:prstDash val="solid"/>
                    </a:lnL>
                    <a:lnR w="28575">
                      <a:solidFill>
                        <a:srgbClr val="000000"/>
                      </a:solidFill>
                      <a:prstDash val="solid"/>
                    </a:lnR>
                    <a:lnT w="9525">
                      <a:solidFill>
                        <a:srgbClr val="000000"/>
                      </a:solidFill>
                      <a:prstDash val="solid"/>
                    </a:lnT>
                    <a:solidFill>
                      <a:srgbClr val="FFFF00"/>
                    </a:solidFill>
                  </a:tcPr>
                </a:tc>
                <a:tc>
                  <a:txBody>
                    <a:bodyPr/>
                    <a:lstStyle/>
                    <a:p>
                      <a:pPr marL="21590" algn="ctr">
                        <a:lnSpc>
                          <a:spcPct val="100000"/>
                        </a:lnSpc>
                        <a:spcBef>
                          <a:spcPts val="175"/>
                        </a:spcBef>
                      </a:pPr>
                      <a:r>
                        <a:rPr sz="700" spc="220" dirty="0">
                          <a:latin typeface="Arial"/>
                          <a:cs typeface="Arial"/>
                        </a:rPr>
                        <a:t>Increase </a:t>
                      </a:r>
                      <a:r>
                        <a:rPr sz="700" spc="260" dirty="0">
                          <a:latin typeface="Arial"/>
                          <a:cs typeface="Arial"/>
                        </a:rPr>
                        <a:t>Asset</a:t>
                      </a:r>
                      <a:r>
                        <a:rPr sz="700" spc="-5" dirty="0">
                          <a:latin typeface="Arial"/>
                          <a:cs typeface="Arial"/>
                        </a:rPr>
                        <a:t> </a:t>
                      </a:r>
                      <a:r>
                        <a:rPr sz="700" spc="155" dirty="0">
                          <a:latin typeface="Arial"/>
                          <a:cs typeface="Arial"/>
                        </a:rPr>
                        <a:t>Utilization</a:t>
                      </a:r>
                      <a:endParaRPr sz="700" dirty="0">
                        <a:latin typeface="Arial"/>
                        <a:cs typeface="Arial"/>
                      </a:endParaRPr>
                    </a:p>
                  </a:txBody>
                  <a:tcPr marL="0" marR="0" marT="22225" marB="0">
                    <a:lnL w="28575">
                      <a:solidFill>
                        <a:srgbClr val="000000"/>
                      </a:solidFill>
                      <a:prstDash val="solid"/>
                    </a:lnL>
                    <a:lnR w="28575">
                      <a:solidFill>
                        <a:srgbClr val="000000"/>
                      </a:solidFill>
                      <a:prstDash val="solid"/>
                    </a:lnR>
                    <a:lnB w="19050">
                      <a:solidFill>
                        <a:srgbClr val="000000"/>
                      </a:solidFill>
                      <a:prstDash val="solid"/>
                    </a:lnB>
                    <a:solidFill>
                      <a:srgbClr val="00B0F0"/>
                    </a:solidFill>
                  </a:tcPr>
                </a:tc>
              </a:tr>
              <a:tr h="0">
                <a:tc gridSpan="2" vMerge="1">
                  <a:txBody>
                    <a:bodyPr/>
                    <a:lstStyle/>
                    <a:p>
                      <a:endParaRPr/>
                    </a:p>
                  </a:txBody>
                  <a:tcPr marL="0" marR="0" marT="0" marB="0">
                    <a:lnR w="19050">
                      <a:solidFill>
                        <a:srgbClr val="000000"/>
                      </a:solidFill>
                      <a:prstDash val="solid"/>
                    </a:lnR>
                  </a:tcPr>
                </a:tc>
                <a:tc hMerge="1" vMerge="1">
                  <a:txBody>
                    <a:bodyPr/>
                    <a:lstStyle/>
                    <a:p>
                      <a:endParaRPr/>
                    </a:p>
                  </a:txBody>
                  <a:tcPr marL="0" marR="0" marT="0" marB="0"/>
                </a:tc>
                <a:tc vMerge="1">
                  <a:txBody>
                    <a:bodyPr/>
                    <a:lstStyle/>
                    <a:p>
                      <a:endParaRPr/>
                    </a:p>
                  </a:txBody>
                  <a:tcPr marL="0" marR="0" marT="0" marB="0">
                    <a:lnL w="19050">
                      <a:solidFill>
                        <a:srgbClr val="000000"/>
                      </a:solidFill>
                      <a:prstDash val="solid"/>
                    </a:lnL>
                    <a:lnR w="28575">
                      <a:solidFill>
                        <a:srgbClr val="000000"/>
                      </a:solidFill>
                      <a:prstDash val="solid"/>
                    </a:lnR>
                    <a:lnB w="9525">
                      <a:solidFill>
                        <a:srgbClr val="000000"/>
                      </a:solidFill>
                      <a:prstDash val="solid"/>
                    </a:lnB>
                  </a:tcPr>
                </a:tc>
                <a:tc rowSpan="3">
                  <a:txBody>
                    <a:bodyPr/>
                    <a:lstStyle/>
                    <a:p>
                      <a:pPr marL="6985" algn="ctr">
                        <a:lnSpc>
                          <a:spcPct val="100000"/>
                        </a:lnSpc>
                        <a:spcBef>
                          <a:spcPts val="125"/>
                        </a:spcBef>
                      </a:pPr>
                      <a:r>
                        <a:rPr sz="1400" spc="195" dirty="0">
                          <a:latin typeface="Arial"/>
                          <a:cs typeface="Arial"/>
                        </a:rPr>
                        <a:t>Optimize</a:t>
                      </a:r>
                      <a:r>
                        <a:rPr sz="1400" spc="100" dirty="0">
                          <a:latin typeface="Arial"/>
                          <a:cs typeface="Arial"/>
                        </a:rPr>
                        <a:t> </a:t>
                      </a:r>
                      <a:r>
                        <a:rPr sz="1400" spc="165" dirty="0">
                          <a:latin typeface="Arial"/>
                          <a:cs typeface="Arial"/>
                        </a:rPr>
                        <a:t>Capital/</a:t>
                      </a:r>
                      <a:endParaRPr sz="1400" dirty="0">
                        <a:latin typeface="Arial"/>
                        <a:cs typeface="Arial"/>
                      </a:endParaRPr>
                    </a:p>
                    <a:p>
                      <a:pPr marL="13335" algn="ctr">
                        <a:lnSpc>
                          <a:spcPts val="830"/>
                        </a:lnSpc>
                        <a:spcBef>
                          <a:spcPts val="305"/>
                        </a:spcBef>
                      </a:pPr>
                      <a:r>
                        <a:rPr sz="1400" spc="250" dirty="0">
                          <a:latin typeface="Arial"/>
                          <a:cs typeface="Arial"/>
                        </a:rPr>
                        <a:t>Manage</a:t>
                      </a:r>
                      <a:r>
                        <a:rPr sz="1400" spc="100" dirty="0">
                          <a:latin typeface="Arial"/>
                          <a:cs typeface="Arial"/>
                        </a:rPr>
                        <a:t> </a:t>
                      </a:r>
                      <a:r>
                        <a:rPr sz="1400" spc="200" dirty="0">
                          <a:latin typeface="Arial"/>
                          <a:cs typeface="Arial"/>
                        </a:rPr>
                        <a:t>Risk</a:t>
                      </a:r>
                      <a:endParaRPr sz="1400" dirty="0">
                        <a:latin typeface="Arial"/>
                        <a:cs typeface="Arial"/>
                      </a:endParaRPr>
                    </a:p>
                  </a:txBody>
                  <a:tcPr marL="0" marR="0" marT="15875" marB="0">
                    <a:lnL w="28575">
                      <a:solidFill>
                        <a:srgbClr val="000000"/>
                      </a:solidFill>
                      <a:prstDash val="solid"/>
                    </a:lnL>
                    <a:lnR w="28575">
                      <a:solidFill>
                        <a:srgbClr val="000000"/>
                      </a:solidFill>
                      <a:prstDash val="solid"/>
                    </a:lnR>
                    <a:lnB w="19050">
                      <a:solidFill>
                        <a:srgbClr val="000000"/>
                      </a:solidFill>
                      <a:prstDash val="solid"/>
                    </a:lnB>
                    <a:solidFill>
                      <a:srgbClr val="00B0F0"/>
                    </a:solidFill>
                  </a:tcPr>
                </a:tc>
                <a:tc vMerge="1">
                  <a:txBody>
                    <a:bodyPr/>
                    <a:lstStyle/>
                    <a:p>
                      <a:endParaRPr/>
                    </a:p>
                  </a:txBody>
                  <a:tcPr marL="0" marR="0" marT="0" marB="0">
                    <a:lnL w="28575">
                      <a:solidFill>
                        <a:srgbClr val="000000"/>
                      </a:solidFill>
                      <a:prstDash val="solid"/>
                    </a:lnL>
                    <a:lnR w="19050">
                      <a:solidFill>
                        <a:srgbClr val="000000"/>
                      </a:solidFill>
                      <a:prstDash val="solid"/>
                    </a:lnR>
                    <a:lnB w="9525">
                      <a:solidFill>
                        <a:srgbClr val="000000"/>
                      </a:solidFill>
                      <a:prstDash val="solid"/>
                    </a:lnB>
                  </a:tcPr>
                </a:tc>
                <a:tc rowSpan="2" gridSpan="2">
                  <a:txBody>
                    <a:bodyPr/>
                    <a:lstStyle/>
                    <a:p>
                      <a:pPr>
                        <a:lnSpc>
                          <a:spcPct val="100000"/>
                        </a:lnSpc>
                      </a:pPr>
                      <a:endParaRPr sz="700">
                        <a:latin typeface="Times New Roman"/>
                        <a:cs typeface="Times New Roman"/>
                      </a:endParaRPr>
                    </a:p>
                  </a:txBody>
                  <a:tcPr marL="0" marR="0" marT="0" marB="0">
                    <a:lnL w="19050">
                      <a:solidFill>
                        <a:srgbClr val="000000"/>
                      </a:solidFill>
                      <a:prstDash val="solid"/>
                    </a:lnL>
                    <a:solidFill>
                      <a:srgbClr val="FFFF00"/>
                    </a:solidFill>
                  </a:tcPr>
                </a:tc>
                <a:tc rowSpan="2" hMerge="1">
                  <a:txBody>
                    <a:bodyPr/>
                    <a:lstStyle/>
                    <a:p>
                      <a:endParaRPr/>
                    </a:p>
                  </a:txBody>
                  <a:tcPr marL="0" marR="0" marT="0" marB="0"/>
                </a:tc>
              </a:tr>
              <a:tr h="59911">
                <a:tc rowSpan="2" gridSpan="3">
                  <a:txBody>
                    <a:bodyPr/>
                    <a:lstStyle/>
                    <a:p>
                      <a:pPr>
                        <a:lnSpc>
                          <a:spcPct val="100000"/>
                        </a:lnSpc>
                      </a:pPr>
                      <a:endParaRPr sz="1200" dirty="0">
                        <a:latin typeface="Times New Roman"/>
                        <a:cs typeface="Times New Roman"/>
                      </a:endParaRPr>
                    </a:p>
                  </a:txBody>
                  <a:tcPr marL="0" marR="0" marT="0" marB="0">
                    <a:lnR w="28575">
                      <a:solidFill>
                        <a:srgbClr val="000000"/>
                      </a:solidFill>
                      <a:prstDash val="solid"/>
                    </a:lnR>
                    <a:solidFill>
                      <a:srgbClr val="FFFF00"/>
                    </a:solidFill>
                  </a:tcPr>
                </a:tc>
                <a:tc rowSpan="2" hMerge="1">
                  <a:txBody>
                    <a:bodyPr/>
                    <a:lstStyle/>
                    <a:p>
                      <a:endParaRPr/>
                    </a:p>
                  </a:txBody>
                  <a:tcPr marL="0" marR="0" marT="0" marB="0"/>
                </a:tc>
                <a:tc rowSpan="2" hMerge="1">
                  <a:txBody>
                    <a:bodyPr/>
                    <a:lstStyle/>
                    <a:p>
                      <a:endParaRPr/>
                    </a:p>
                  </a:txBody>
                  <a:tcPr marL="0" marR="0" marT="0" marB="0"/>
                </a:tc>
                <a:tc vMerge="1">
                  <a:txBody>
                    <a:bodyPr/>
                    <a:lstStyle/>
                    <a:p>
                      <a:endParaRPr/>
                    </a:p>
                  </a:txBody>
                  <a:tcPr marL="0" marR="0" marT="15875" marB="0">
                    <a:lnL w="28575">
                      <a:solidFill>
                        <a:srgbClr val="000000"/>
                      </a:solidFill>
                      <a:prstDash val="solid"/>
                    </a:lnL>
                    <a:lnR w="28575">
                      <a:solidFill>
                        <a:srgbClr val="000000"/>
                      </a:solidFill>
                      <a:prstDash val="solid"/>
                    </a:lnR>
                    <a:lnB w="19050">
                      <a:solidFill>
                        <a:srgbClr val="000000"/>
                      </a:solidFill>
                      <a:prstDash val="solid"/>
                    </a:lnB>
                  </a:tcPr>
                </a:tc>
                <a:tc rowSpan="2">
                  <a:txBody>
                    <a:bodyPr/>
                    <a:lstStyle/>
                    <a:p>
                      <a:pPr>
                        <a:lnSpc>
                          <a:spcPct val="100000"/>
                        </a:lnSpc>
                      </a:pPr>
                      <a:endParaRPr sz="1200">
                        <a:latin typeface="Times New Roman"/>
                        <a:cs typeface="Times New Roman"/>
                      </a:endParaRPr>
                    </a:p>
                  </a:txBody>
                  <a:tcPr marL="0" marR="0" marT="0" marB="0">
                    <a:lnL w="28575">
                      <a:solidFill>
                        <a:srgbClr val="000000"/>
                      </a:solidFill>
                      <a:prstDash val="solid"/>
                    </a:lnL>
                    <a:lnR w="19050">
                      <a:solidFill>
                        <a:srgbClr val="000000"/>
                      </a:solidFill>
                      <a:prstDash val="solid"/>
                    </a:lnR>
                    <a:lnT w="9525">
                      <a:solidFill>
                        <a:srgbClr val="000000"/>
                      </a:solidFill>
                      <a:prstDash val="solid"/>
                    </a:lnT>
                    <a:solidFill>
                      <a:srgbClr val="FFFF00"/>
                    </a:solidFill>
                  </a:tcPr>
                </a:tc>
                <a:tc gridSpan="2" vMerge="1">
                  <a:txBody>
                    <a:bodyPr/>
                    <a:lstStyle/>
                    <a:p>
                      <a:endParaRPr/>
                    </a:p>
                  </a:txBody>
                  <a:tcPr marL="0" marR="0" marT="0" marB="0">
                    <a:lnL w="19050">
                      <a:solidFill>
                        <a:srgbClr val="000000"/>
                      </a:solidFill>
                      <a:prstDash val="solid"/>
                    </a:lnL>
                  </a:tcPr>
                </a:tc>
                <a:tc hMerge="1" vMerge="1">
                  <a:txBody>
                    <a:bodyPr/>
                    <a:lstStyle/>
                    <a:p>
                      <a:endParaRPr/>
                    </a:p>
                  </a:txBody>
                  <a:tcPr marL="0" marR="0" marT="0" marB="0"/>
                </a:tc>
              </a:tr>
              <a:tr h="254014">
                <a:tc gridSpan="3" vMerge="1">
                  <a:txBody>
                    <a:bodyPr/>
                    <a:lstStyle/>
                    <a:p>
                      <a:endParaRPr/>
                    </a:p>
                  </a:txBody>
                  <a:tcPr marL="0" marR="0" marT="0" marB="0">
                    <a:lnR w="28575">
                      <a:solidFill>
                        <a:srgbClr val="000000"/>
                      </a:solidFill>
                      <a:prstDash val="solid"/>
                    </a:lnR>
                  </a:tcPr>
                </a:tc>
                <a:tc hMerge="1" vMerge="1">
                  <a:txBody>
                    <a:bodyPr/>
                    <a:lstStyle/>
                    <a:p>
                      <a:endParaRPr/>
                    </a:p>
                  </a:txBody>
                  <a:tcPr marL="0" marR="0" marT="0" marB="0"/>
                </a:tc>
                <a:tc hMerge="1" vMerge="1">
                  <a:txBody>
                    <a:bodyPr/>
                    <a:lstStyle/>
                    <a:p>
                      <a:endParaRPr/>
                    </a:p>
                  </a:txBody>
                  <a:tcPr marL="0" marR="0" marT="0" marB="0"/>
                </a:tc>
                <a:tc vMerge="1">
                  <a:txBody>
                    <a:bodyPr/>
                    <a:lstStyle/>
                    <a:p>
                      <a:endParaRPr/>
                    </a:p>
                  </a:txBody>
                  <a:tcPr marL="0" marR="0" marT="15875" marB="0">
                    <a:lnL w="28575">
                      <a:solidFill>
                        <a:srgbClr val="000000"/>
                      </a:solidFill>
                      <a:prstDash val="solid"/>
                    </a:lnL>
                    <a:lnR w="28575">
                      <a:solidFill>
                        <a:srgbClr val="000000"/>
                      </a:solidFill>
                      <a:prstDash val="solid"/>
                    </a:lnR>
                    <a:lnB w="19050">
                      <a:solidFill>
                        <a:srgbClr val="000000"/>
                      </a:solidFill>
                      <a:prstDash val="solid"/>
                    </a:lnB>
                  </a:tcPr>
                </a:tc>
                <a:tc vMerge="1">
                  <a:txBody>
                    <a:bodyPr/>
                    <a:lstStyle/>
                    <a:p>
                      <a:endParaRPr/>
                    </a:p>
                  </a:txBody>
                  <a:tcPr marL="0" marR="0" marT="0" marB="0">
                    <a:lnL w="28575">
                      <a:solidFill>
                        <a:srgbClr val="000000"/>
                      </a:solidFill>
                      <a:prstDash val="solid"/>
                    </a:lnL>
                    <a:lnR w="19050">
                      <a:solidFill>
                        <a:srgbClr val="000000"/>
                      </a:solidFill>
                      <a:prstDash val="solid"/>
                    </a:lnR>
                    <a:lnT w="9525">
                      <a:solidFill>
                        <a:srgbClr val="000000"/>
                      </a:solidFill>
                      <a:prstDash val="solid"/>
                    </a:lnT>
                  </a:tcPr>
                </a:tc>
                <a:tc>
                  <a:txBody>
                    <a:bodyPr/>
                    <a:lstStyle/>
                    <a:p>
                      <a:pPr>
                        <a:lnSpc>
                          <a:spcPct val="100000"/>
                        </a:lnSpc>
                      </a:pPr>
                      <a:endParaRPr sz="700">
                        <a:latin typeface="Times New Roman"/>
                        <a:cs typeface="Times New Roman"/>
                      </a:endParaRPr>
                    </a:p>
                  </a:txBody>
                  <a:tcPr marL="0" marR="0" marT="0" marB="0">
                    <a:lnL w="19050">
                      <a:solidFill>
                        <a:srgbClr val="000000"/>
                      </a:solidFill>
                      <a:prstDash val="solid"/>
                    </a:lnL>
                    <a:lnR w="28575">
                      <a:solidFill>
                        <a:srgbClr val="000000"/>
                      </a:solidFill>
                      <a:prstDash val="solid"/>
                    </a:lnR>
                    <a:lnB w="9525">
                      <a:solidFill>
                        <a:srgbClr val="000000"/>
                      </a:solidFill>
                      <a:prstDash val="solid"/>
                    </a:lnB>
                    <a:solidFill>
                      <a:srgbClr val="FFFF00"/>
                    </a:solidFill>
                  </a:tcPr>
                </a:tc>
                <a:tc>
                  <a:txBody>
                    <a:bodyPr/>
                    <a:lstStyle/>
                    <a:p>
                      <a:pPr marL="13335" algn="ctr">
                        <a:lnSpc>
                          <a:spcPts val="985"/>
                        </a:lnSpc>
                      </a:pPr>
                      <a:r>
                        <a:rPr sz="850" spc="290" dirty="0">
                          <a:latin typeface="Arial"/>
                          <a:cs typeface="Arial"/>
                        </a:rPr>
                        <a:t>Management</a:t>
                      </a:r>
                      <a:r>
                        <a:rPr sz="850" spc="220" dirty="0">
                          <a:latin typeface="Arial"/>
                          <a:cs typeface="Arial"/>
                        </a:rPr>
                        <a:t> </a:t>
                      </a:r>
                      <a:r>
                        <a:rPr sz="850" spc="229" dirty="0">
                          <a:latin typeface="Arial"/>
                          <a:cs typeface="Arial"/>
                        </a:rPr>
                        <a:t>Tactic</a:t>
                      </a:r>
                      <a:endParaRPr sz="850">
                        <a:latin typeface="Arial"/>
                        <a:cs typeface="Arial"/>
                      </a:endParaRPr>
                    </a:p>
                  </a:txBody>
                  <a:tcPr marL="0" marR="0" marT="0" marB="0">
                    <a:lnL w="28575">
                      <a:solidFill>
                        <a:srgbClr val="000000"/>
                      </a:solidFill>
                      <a:prstDash val="solid"/>
                    </a:lnL>
                    <a:lnR w="28575">
                      <a:solidFill>
                        <a:srgbClr val="000000"/>
                      </a:solidFill>
                      <a:prstDash val="solid"/>
                    </a:lnR>
                    <a:lnT w="19050">
                      <a:solidFill>
                        <a:srgbClr val="000000"/>
                      </a:solidFill>
                      <a:prstDash val="solid"/>
                    </a:lnT>
                    <a:solidFill>
                      <a:srgbClr val="00B0F0"/>
                    </a:solidFill>
                  </a:tcPr>
                </a:tc>
              </a:tr>
              <a:tr h="122150">
                <a:tc rowSpan="3" gridSpan="5">
                  <a:txBody>
                    <a:bodyPr/>
                    <a:lstStyle/>
                    <a:p>
                      <a:pPr>
                        <a:lnSpc>
                          <a:spcPct val="100000"/>
                        </a:lnSpc>
                      </a:pPr>
                      <a:endParaRPr sz="1200" dirty="0">
                        <a:latin typeface="Times New Roman"/>
                        <a:cs typeface="Times New Roman"/>
                      </a:endParaRPr>
                    </a:p>
                  </a:txBody>
                  <a:tcPr marL="0" marR="0" marT="0" marB="0">
                    <a:lnR w="19050">
                      <a:solidFill>
                        <a:srgbClr val="000000"/>
                      </a:solidFill>
                      <a:prstDash val="solid"/>
                    </a:lnR>
                    <a:solidFill>
                      <a:srgbClr val="FFFF00"/>
                    </a:solidFill>
                  </a:tcPr>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a:txBody>
                    <a:bodyPr/>
                    <a:lstStyle/>
                    <a:p>
                      <a:pPr>
                        <a:lnSpc>
                          <a:spcPct val="100000"/>
                        </a:lnSpc>
                      </a:pPr>
                      <a:endParaRPr sz="800">
                        <a:latin typeface="Times New Roman"/>
                        <a:cs typeface="Times New Roman"/>
                      </a:endParaRPr>
                    </a:p>
                  </a:txBody>
                  <a:tcPr marL="0" marR="0" marT="0" marB="0">
                    <a:lnL w="19050">
                      <a:solidFill>
                        <a:srgbClr val="000000"/>
                      </a:solidFill>
                      <a:prstDash val="solid"/>
                    </a:lnL>
                    <a:lnR w="28575">
                      <a:solidFill>
                        <a:srgbClr val="000000"/>
                      </a:solidFill>
                      <a:prstDash val="solid"/>
                    </a:lnR>
                    <a:lnT w="9525">
                      <a:solidFill>
                        <a:srgbClr val="000000"/>
                      </a:solidFill>
                      <a:prstDash val="solid"/>
                    </a:lnT>
                    <a:solidFill>
                      <a:srgbClr val="FFFF00"/>
                    </a:solidFill>
                  </a:tcPr>
                </a:tc>
                <a:tc>
                  <a:txBody>
                    <a:bodyPr/>
                    <a:lstStyle/>
                    <a:p>
                      <a:pPr algn="ctr">
                        <a:lnSpc>
                          <a:spcPct val="100000"/>
                        </a:lnSpc>
                        <a:spcBef>
                          <a:spcPts val="210"/>
                        </a:spcBef>
                      </a:pPr>
                      <a:r>
                        <a:rPr sz="700" spc="210" dirty="0">
                          <a:latin typeface="Arial"/>
                          <a:cs typeface="Arial"/>
                        </a:rPr>
                        <a:t>Improve</a:t>
                      </a:r>
                      <a:r>
                        <a:rPr sz="700" spc="105" dirty="0">
                          <a:latin typeface="Arial"/>
                          <a:cs typeface="Arial"/>
                        </a:rPr>
                        <a:t> </a:t>
                      </a:r>
                      <a:r>
                        <a:rPr sz="700" spc="220" dirty="0">
                          <a:latin typeface="Arial"/>
                          <a:cs typeface="Arial"/>
                        </a:rPr>
                        <a:t>Safety</a:t>
                      </a:r>
                      <a:endParaRPr sz="700" dirty="0">
                        <a:latin typeface="Arial"/>
                        <a:cs typeface="Arial"/>
                      </a:endParaRPr>
                    </a:p>
                  </a:txBody>
                  <a:tcPr marL="0" marR="0" marT="26670" marB="0">
                    <a:lnL w="28575">
                      <a:solidFill>
                        <a:srgbClr val="000000"/>
                      </a:solidFill>
                      <a:prstDash val="solid"/>
                    </a:lnL>
                    <a:lnR w="28575">
                      <a:solidFill>
                        <a:srgbClr val="000000"/>
                      </a:solidFill>
                      <a:prstDash val="solid"/>
                    </a:lnR>
                    <a:lnB w="19050">
                      <a:solidFill>
                        <a:srgbClr val="000000"/>
                      </a:solidFill>
                      <a:prstDash val="solid"/>
                    </a:lnB>
                    <a:solidFill>
                      <a:srgbClr val="00B0F0"/>
                    </a:solidFill>
                  </a:tcPr>
                </a:tc>
              </a:tr>
              <a:tr h="111680">
                <a:tc gridSpan="5" vMerge="1">
                  <a:txBody>
                    <a:bodyPr/>
                    <a:lstStyle/>
                    <a:p>
                      <a:endParaRPr/>
                    </a:p>
                  </a:txBody>
                  <a:tcPr marL="0" marR="0" marT="0" marB="0">
                    <a:lnR w="19050">
                      <a:solidFill>
                        <a:srgbClr val="000000"/>
                      </a:solidFill>
                      <a:prstDash val="solid"/>
                    </a:lnR>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gridSpan="2">
                  <a:txBody>
                    <a:bodyPr/>
                    <a:lstStyle/>
                    <a:p>
                      <a:pPr>
                        <a:lnSpc>
                          <a:spcPct val="100000"/>
                        </a:lnSpc>
                      </a:pPr>
                      <a:endParaRPr sz="800">
                        <a:latin typeface="Times New Roman"/>
                        <a:cs typeface="Times New Roman"/>
                      </a:endParaRPr>
                    </a:p>
                  </a:txBody>
                  <a:tcPr marL="0" marR="0" marT="0" marB="0">
                    <a:lnL w="19050">
                      <a:solidFill>
                        <a:srgbClr val="000000"/>
                      </a:solidFill>
                      <a:prstDash val="solid"/>
                    </a:lnL>
                    <a:solidFill>
                      <a:srgbClr val="FFFF00"/>
                    </a:solidFill>
                  </a:tcPr>
                </a:tc>
                <a:tc hMerge="1">
                  <a:txBody>
                    <a:bodyPr/>
                    <a:lstStyle/>
                    <a:p>
                      <a:endParaRPr/>
                    </a:p>
                  </a:txBody>
                  <a:tcPr marL="0" marR="0" marT="0" marB="0"/>
                </a:tc>
              </a:tr>
              <a:tr h="116333">
                <a:tc gridSpan="5" vMerge="1">
                  <a:txBody>
                    <a:bodyPr/>
                    <a:lstStyle/>
                    <a:p>
                      <a:endParaRPr/>
                    </a:p>
                  </a:txBody>
                  <a:tcPr marL="0" marR="0" marT="0" marB="0">
                    <a:lnR w="19050">
                      <a:solidFill>
                        <a:srgbClr val="000000"/>
                      </a:solidFill>
                      <a:prstDash val="solid"/>
                    </a:lnR>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a:lnSpc>
                          <a:spcPct val="100000"/>
                        </a:lnSpc>
                      </a:pPr>
                      <a:endParaRPr sz="700">
                        <a:latin typeface="Times New Roman"/>
                        <a:cs typeface="Times New Roman"/>
                      </a:endParaRPr>
                    </a:p>
                  </a:txBody>
                  <a:tcPr marL="0" marR="0" marT="0" marB="0">
                    <a:lnL w="19050">
                      <a:solidFill>
                        <a:srgbClr val="000000"/>
                      </a:solidFill>
                      <a:prstDash val="solid"/>
                    </a:lnL>
                    <a:lnR w="28575">
                      <a:solidFill>
                        <a:srgbClr val="000000"/>
                      </a:solidFill>
                      <a:prstDash val="solid"/>
                    </a:lnR>
                    <a:lnB w="9525">
                      <a:solidFill>
                        <a:srgbClr val="000000"/>
                      </a:solidFill>
                      <a:prstDash val="solid"/>
                    </a:lnB>
                    <a:solidFill>
                      <a:srgbClr val="FFFF00"/>
                    </a:solidFill>
                  </a:tcPr>
                </a:tc>
                <a:tc>
                  <a:txBody>
                    <a:bodyPr/>
                    <a:lstStyle/>
                    <a:p>
                      <a:pPr marL="13335" algn="ctr">
                        <a:lnSpc>
                          <a:spcPts val="990"/>
                        </a:lnSpc>
                      </a:pPr>
                      <a:r>
                        <a:rPr sz="850" spc="290" dirty="0">
                          <a:latin typeface="Arial"/>
                          <a:cs typeface="Arial"/>
                        </a:rPr>
                        <a:t>Management</a:t>
                      </a:r>
                      <a:r>
                        <a:rPr sz="850" spc="220" dirty="0">
                          <a:latin typeface="Arial"/>
                          <a:cs typeface="Arial"/>
                        </a:rPr>
                        <a:t> </a:t>
                      </a:r>
                      <a:r>
                        <a:rPr sz="850" spc="229" dirty="0">
                          <a:latin typeface="Arial"/>
                          <a:cs typeface="Arial"/>
                        </a:rPr>
                        <a:t>Tactic</a:t>
                      </a:r>
                      <a:endParaRPr sz="850" dirty="0">
                        <a:latin typeface="Arial"/>
                        <a:cs typeface="Arial"/>
                      </a:endParaRPr>
                    </a:p>
                  </a:txBody>
                  <a:tcPr marL="0" marR="0" marT="0" marB="0">
                    <a:lnL w="28575">
                      <a:solidFill>
                        <a:srgbClr val="000000"/>
                      </a:solidFill>
                      <a:prstDash val="solid"/>
                    </a:lnL>
                    <a:lnR w="28575">
                      <a:solidFill>
                        <a:srgbClr val="000000"/>
                      </a:solidFill>
                      <a:prstDash val="solid"/>
                    </a:lnR>
                    <a:lnT w="19050">
                      <a:solidFill>
                        <a:srgbClr val="000000"/>
                      </a:solidFill>
                      <a:prstDash val="solid"/>
                    </a:lnT>
                    <a:solidFill>
                      <a:srgbClr val="00B0F0"/>
                    </a:solidFill>
                  </a:tcPr>
                </a:tc>
              </a:tr>
              <a:tr h="120986">
                <a:tc gridSpan="6">
                  <a:txBody>
                    <a:bodyPr/>
                    <a:lstStyle/>
                    <a:p>
                      <a:pPr>
                        <a:lnSpc>
                          <a:spcPct val="100000"/>
                        </a:lnSpc>
                      </a:pPr>
                      <a:endParaRPr sz="800" dirty="0">
                        <a:latin typeface="Times New Roman"/>
                        <a:cs typeface="Times New Roman"/>
                      </a:endParaRPr>
                    </a:p>
                  </a:txBody>
                  <a:tcPr marL="0" marR="0" marT="0" marB="0">
                    <a:lnR w="28575">
                      <a:solidFill>
                        <a:srgbClr val="000000"/>
                      </a:solidFill>
                      <a:prstDash val="solid"/>
                    </a:lnR>
                    <a:solidFill>
                      <a:srgbClr val="FFFF0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13335" algn="ctr">
                        <a:lnSpc>
                          <a:spcPct val="100000"/>
                        </a:lnSpc>
                        <a:spcBef>
                          <a:spcPts val="200"/>
                        </a:spcBef>
                      </a:pPr>
                      <a:r>
                        <a:rPr sz="700" spc="195" dirty="0">
                          <a:latin typeface="Arial"/>
                          <a:cs typeface="Arial"/>
                        </a:rPr>
                        <a:t>Optimize</a:t>
                      </a:r>
                      <a:r>
                        <a:rPr sz="700" spc="105" dirty="0">
                          <a:latin typeface="Arial"/>
                          <a:cs typeface="Arial"/>
                        </a:rPr>
                        <a:t> </a:t>
                      </a:r>
                      <a:r>
                        <a:rPr sz="700" spc="220" dirty="0">
                          <a:latin typeface="Arial"/>
                          <a:cs typeface="Arial"/>
                        </a:rPr>
                        <a:t>Employee</a:t>
                      </a:r>
                      <a:r>
                        <a:rPr sz="700" spc="105" dirty="0">
                          <a:latin typeface="Arial"/>
                          <a:cs typeface="Arial"/>
                        </a:rPr>
                        <a:t> </a:t>
                      </a:r>
                      <a:r>
                        <a:rPr sz="700" spc="145" dirty="0">
                          <a:latin typeface="Arial"/>
                          <a:cs typeface="Arial"/>
                        </a:rPr>
                        <a:t>Ef</a:t>
                      </a:r>
                      <a:r>
                        <a:rPr sz="700" spc="-95" dirty="0">
                          <a:latin typeface="Arial"/>
                          <a:cs typeface="Arial"/>
                        </a:rPr>
                        <a:t> </a:t>
                      </a:r>
                      <a:r>
                        <a:rPr sz="700" spc="220" dirty="0">
                          <a:latin typeface="Arial"/>
                          <a:cs typeface="Arial"/>
                        </a:rPr>
                        <a:t>fectiveness</a:t>
                      </a:r>
                      <a:endParaRPr sz="700" dirty="0">
                        <a:latin typeface="Arial"/>
                        <a:cs typeface="Arial"/>
                      </a:endParaRPr>
                    </a:p>
                  </a:txBody>
                  <a:tcPr marL="0" marR="0" marT="25400" marB="0">
                    <a:lnL w="28575">
                      <a:solidFill>
                        <a:srgbClr val="000000"/>
                      </a:solidFill>
                      <a:prstDash val="solid"/>
                    </a:lnL>
                    <a:lnR w="28575">
                      <a:solidFill>
                        <a:srgbClr val="000000"/>
                      </a:solidFill>
                      <a:prstDash val="solid"/>
                    </a:lnR>
                    <a:lnB w="19050">
                      <a:solidFill>
                        <a:srgbClr val="000000"/>
                      </a:solidFill>
                      <a:prstDash val="solid"/>
                    </a:lnB>
                    <a:solidFill>
                      <a:srgbClr val="00B0F0"/>
                    </a:solidFill>
                  </a:tcPr>
                </a:tc>
              </a:tr>
            </a:tbl>
          </a:graphicData>
        </a:graphic>
      </p:graphicFrame>
      <p:sp>
        <p:nvSpPr>
          <p:cNvPr id="4" name="Date Placeholder 3"/>
          <p:cNvSpPr>
            <a:spLocks noGrp="1"/>
          </p:cNvSpPr>
          <p:nvPr>
            <p:ph type="dt" sz="half" idx="10"/>
          </p:nvPr>
        </p:nvSpPr>
        <p:spPr>
          <a:xfrm>
            <a:off x="28906" y="6356349"/>
            <a:ext cx="2743200" cy="365125"/>
          </a:xfrm>
        </p:spPr>
        <p:txBody>
          <a:bodyPr/>
          <a:lstStyle/>
          <a:p>
            <a:r>
              <a:rPr lang="en-US" b="1" smtClean="0">
                <a:solidFill>
                  <a:schemeClr val="tx1"/>
                </a:solidFill>
              </a:rPr>
              <a:t>6/27/2020</a:t>
            </a:r>
            <a:endParaRPr lang="en-US" b="1" dirty="0">
              <a:solidFill>
                <a:schemeClr val="tx1"/>
              </a:solidFill>
            </a:endParaRPr>
          </a:p>
        </p:txBody>
      </p:sp>
      <p:sp>
        <p:nvSpPr>
          <p:cNvPr id="5" name="Footer Placeholder 4"/>
          <p:cNvSpPr>
            <a:spLocks noGrp="1"/>
          </p:cNvSpPr>
          <p:nvPr>
            <p:ph type="ftr" sz="quarter" idx="11"/>
          </p:nvPr>
        </p:nvSpPr>
        <p:spPr>
          <a:xfrm>
            <a:off x="7902054" y="6352841"/>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
        <p:nvSpPr>
          <p:cNvPr id="6" name="Rounded Rectangle 5"/>
          <p:cNvSpPr/>
          <p:nvPr/>
        </p:nvSpPr>
        <p:spPr>
          <a:xfrm>
            <a:off x="207938" y="2893326"/>
            <a:ext cx="2412432" cy="1296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Goal: Increase Earnings</a:t>
            </a:r>
            <a:endParaRPr lang="en-US" dirty="0">
              <a:solidFill>
                <a:schemeClr val="tx1"/>
              </a:solidFill>
            </a:endParaRPr>
          </a:p>
        </p:txBody>
      </p:sp>
    </p:spTree>
    <p:extLst>
      <p:ext uri="{BB962C8B-B14F-4D97-AF65-F5344CB8AC3E}">
        <p14:creationId xmlns:p14="http://schemas.microsoft.com/office/powerpoint/2010/main" val="2940885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255943"/>
            <a:ext cx="8374038" cy="1122481"/>
          </a:xfrm>
          <a:solidFill>
            <a:schemeClr val="bg2"/>
          </a:solidFill>
        </p:spPr>
        <p:txBody>
          <a:bodyPr>
            <a:noAutofit/>
          </a:bodyPr>
          <a:lstStyle/>
          <a:p>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Step3:Identify </a:t>
            </a:r>
            <a:r>
              <a:rPr lang="en-IN" b="1" dirty="0">
                <a:latin typeface="Times New Roman" panose="02020603050405020304" pitchFamily="18" charset="0"/>
                <a:cs typeface="Times New Roman" panose="02020603050405020304" pitchFamily="18" charset="0"/>
              </a:rPr>
              <a:t>the supply chain </a:t>
            </a: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entities </a:t>
            </a:r>
            <a:r>
              <a:rPr lang="en-IN" b="1" dirty="0">
                <a:latin typeface="Times New Roman" panose="02020603050405020304" pitchFamily="18" charset="0"/>
                <a:cs typeface="Times New Roman" panose="02020603050405020304" pitchFamily="18" charset="0"/>
              </a:rPr>
              <a:t>of that company</a:t>
            </a: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8075" y="1487606"/>
            <a:ext cx="10515600" cy="4351338"/>
          </a:xfr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ormAutofit fontScale="92500" lnSpcReduction="10000"/>
          </a:bodyPr>
          <a:lstStyle/>
          <a:p>
            <a:pPr marL="0" indent="0">
              <a:buNone/>
            </a:pPr>
            <a:r>
              <a:rPr lang="en-US" dirty="0">
                <a:solidFill>
                  <a:srgbClr val="FF0000"/>
                </a:solidFill>
              </a:rPr>
              <a:t>1) Three different </a:t>
            </a:r>
            <a:r>
              <a:rPr lang="en-US" dirty="0" smtClean="0">
                <a:solidFill>
                  <a:srgbClr val="FF0000"/>
                </a:solidFill>
              </a:rPr>
              <a:t>entities </a:t>
            </a:r>
            <a:r>
              <a:rPr lang="en-US" dirty="0">
                <a:solidFill>
                  <a:srgbClr val="FF0000"/>
                </a:solidFill>
              </a:rPr>
              <a:t>with respect to Supply chain domain: </a:t>
            </a:r>
          </a:p>
          <a:p>
            <a:pPr marL="0" indent="0">
              <a:buNone/>
            </a:pPr>
            <a:r>
              <a:rPr lang="en-US" dirty="0">
                <a:solidFill>
                  <a:srgbClr val="FF0000"/>
                </a:solidFill>
              </a:rPr>
              <a:t>A) client-pays for the services: </a:t>
            </a:r>
          </a:p>
          <a:p>
            <a:pPr marL="0" indent="0">
              <a:buNone/>
            </a:pPr>
            <a:r>
              <a:rPr lang="en-US" b="1" dirty="0" smtClean="0">
                <a:solidFill>
                  <a:schemeClr val="bg2"/>
                </a:solidFill>
              </a:rPr>
              <a:t>Here it is the venture capitalist company Accel </a:t>
            </a:r>
            <a:r>
              <a:rPr lang="en-US" b="1" dirty="0">
                <a:solidFill>
                  <a:schemeClr val="bg2"/>
                </a:solidFill>
              </a:rPr>
              <a:t>Partners</a:t>
            </a:r>
            <a:r>
              <a:rPr lang="en-US" b="1" dirty="0" smtClean="0">
                <a:solidFill>
                  <a:schemeClr val="bg2"/>
                </a:solidFill>
              </a:rPr>
              <a:t> and also the startups which are being funded.</a:t>
            </a:r>
            <a:endParaRPr lang="en-US" b="1" dirty="0">
              <a:solidFill>
                <a:schemeClr val="bg2"/>
              </a:solidFill>
            </a:endParaRPr>
          </a:p>
          <a:p>
            <a:pPr marL="0" indent="0">
              <a:buNone/>
            </a:pPr>
            <a:r>
              <a:rPr lang="en-US" dirty="0">
                <a:solidFill>
                  <a:srgbClr val="FF0000"/>
                </a:solidFill>
              </a:rPr>
              <a:t>B) Customer –it is the decision making authority: </a:t>
            </a:r>
          </a:p>
          <a:p>
            <a:pPr marL="0" indent="0">
              <a:buNone/>
            </a:pPr>
            <a:r>
              <a:rPr lang="en-US" b="1" dirty="0" smtClean="0">
                <a:solidFill>
                  <a:schemeClr val="bg2"/>
                </a:solidFill>
              </a:rPr>
              <a:t>Here it will be </a:t>
            </a:r>
            <a:r>
              <a:rPr lang="en-US" b="1" dirty="0"/>
              <a:t>Angel </a:t>
            </a:r>
            <a:r>
              <a:rPr lang="en-US" b="1" dirty="0" smtClean="0"/>
              <a:t>investors,</a:t>
            </a:r>
            <a:r>
              <a:rPr lang="en-US" dirty="0"/>
              <a:t>  insurance companies, </a:t>
            </a:r>
            <a:r>
              <a:rPr lang="en-US" dirty="0" smtClean="0"/>
              <a:t>pension</a:t>
            </a:r>
            <a:r>
              <a:rPr lang="en-US" dirty="0"/>
              <a:t> </a:t>
            </a:r>
            <a:r>
              <a:rPr lang="en-US" b="1" dirty="0"/>
              <a:t>funds</a:t>
            </a:r>
            <a:r>
              <a:rPr lang="en-US" dirty="0"/>
              <a:t> and wealthy </a:t>
            </a:r>
            <a:r>
              <a:rPr lang="en-US" dirty="0" smtClean="0"/>
              <a:t>individuals,</a:t>
            </a:r>
            <a:r>
              <a:rPr lang="en-US" dirty="0"/>
              <a:t> institutional </a:t>
            </a:r>
            <a:r>
              <a:rPr lang="en-US" dirty="0" smtClean="0"/>
              <a:t>investors and HEDGE FUNDS.</a:t>
            </a:r>
            <a:endParaRPr lang="en-US" b="1" dirty="0" smtClean="0"/>
          </a:p>
          <a:p>
            <a:pPr marL="0" indent="0">
              <a:buNone/>
            </a:pPr>
            <a:r>
              <a:rPr lang="en-US" dirty="0" smtClean="0">
                <a:solidFill>
                  <a:srgbClr val="FF0000"/>
                </a:solidFill>
              </a:rPr>
              <a:t>C</a:t>
            </a:r>
            <a:r>
              <a:rPr lang="en-US" dirty="0">
                <a:solidFill>
                  <a:srgbClr val="FF0000"/>
                </a:solidFill>
              </a:rPr>
              <a:t>) Consumer-one who consume the services – </a:t>
            </a:r>
          </a:p>
          <a:p>
            <a:pPr marL="0" indent="0">
              <a:buNone/>
            </a:pPr>
            <a:r>
              <a:rPr lang="en-US" b="1" dirty="0">
                <a:solidFill>
                  <a:schemeClr val="bg2"/>
                </a:solidFill>
              </a:rPr>
              <a:t>Here it will be Startups Funded by Accel Partners- for example : Flipkart, BabyOye, Freshdesk, Book My Show, Zansaar, Probe, Myntra, CommonFloor.</a:t>
            </a:r>
          </a:p>
        </p:txBody>
      </p:sp>
      <p:sp>
        <p:nvSpPr>
          <p:cNvPr id="4" name="Date Placeholder 3"/>
          <p:cNvSpPr>
            <a:spLocks noGrp="1"/>
          </p:cNvSpPr>
          <p:nvPr>
            <p:ph type="dt" sz="half" idx="10"/>
          </p:nvPr>
        </p:nvSpPr>
        <p:spPr>
          <a:xfrm>
            <a:off x="0" y="6352841"/>
            <a:ext cx="27432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7955508" y="6352842"/>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Tree>
    <p:extLst>
      <p:ext uri="{BB962C8B-B14F-4D97-AF65-F5344CB8AC3E}">
        <p14:creationId xmlns:p14="http://schemas.microsoft.com/office/powerpoint/2010/main" val="3115538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255943"/>
            <a:ext cx="8005549" cy="1122481"/>
          </a:xfrm>
          <a:solidFill>
            <a:schemeClr val="bg2"/>
          </a:solidFill>
        </p:spPr>
        <p:txBody>
          <a:bodyPr>
            <a:noAutofit/>
          </a:bodyPr>
          <a:lstStyle/>
          <a:p>
            <a:pPr lvl="0"/>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Identify </a:t>
            </a:r>
            <a:r>
              <a:rPr lang="en-IN" b="1" dirty="0">
                <a:latin typeface="Times New Roman" panose="02020603050405020304" pitchFamily="18" charset="0"/>
                <a:cs typeface="Times New Roman" panose="02020603050405020304" pitchFamily="18" charset="0"/>
              </a:rPr>
              <a:t>the </a:t>
            </a:r>
            <a:r>
              <a:rPr lang="en-IN" b="1" dirty="0" smtClean="0">
                <a:latin typeface="Times New Roman" panose="02020603050405020304" pitchFamily="18" charset="0"/>
                <a:cs typeface="Times New Roman" panose="02020603050405020304" pitchFamily="18" charset="0"/>
              </a:rPr>
              <a:t>lag KPIs  for the </a:t>
            </a:r>
            <a:br>
              <a:rPr lang="en-IN" b="1" dirty="0" smtClean="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start up being funded:</a:t>
            </a: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8075" y="1487606"/>
            <a:ext cx="10515600" cy="4351338"/>
          </a:xfr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ormAutofit fontScale="92500"/>
          </a:bodyPr>
          <a:lstStyle/>
          <a:p>
            <a:r>
              <a:rPr lang="en-US" dirty="0">
                <a:solidFill>
                  <a:srgbClr val="FF0000"/>
                </a:solidFill>
              </a:rPr>
              <a:t>The Burn </a:t>
            </a:r>
            <a:r>
              <a:rPr lang="en-US" dirty="0" smtClean="0">
                <a:solidFill>
                  <a:srgbClr val="FF0000"/>
                </a:solidFill>
              </a:rPr>
              <a:t>Rate:</a:t>
            </a:r>
          </a:p>
          <a:p>
            <a:r>
              <a:rPr lang="en-US" b="1" dirty="0">
                <a:solidFill>
                  <a:schemeClr val="bg2"/>
                </a:solidFill>
              </a:rPr>
              <a:t>The Burn Rate is the negative cash flow of a company. It shows how quickly a startup is spending money</a:t>
            </a:r>
            <a:r>
              <a:rPr lang="en-US" b="1" dirty="0" smtClean="0">
                <a:solidFill>
                  <a:schemeClr val="bg2"/>
                </a:solidFill>
              </a:rPr>
              <a:t>.</a:t>
            </a:r>
          </a:p>
          <a:p>
            <a:r>
              <a:rPr lang="en-US" b="1" dirty="0">
                <a:solidFill>
                  <a:schemeClr val="bg2"/>
                </a:solidFill>
              </a:rPr>
              <a:t>This key metric is essential for determining how much cash the company needs to keep operating and growing</a:t>
            </a:r>
            <a:r>
              <a:rPr lang="en-US" b="1" dirty="0" smtClean="0">
                <a:solidFill>
                  <a:schemeClr val="bg2"/>
                </a:solidFill>
              </a:rPr>
              <a:t>.</a:t>
            </a:r>
          </a:p>
          <a:p>
            <a:r>
              <a:rPr lang="en-US" b="1" dirty="0">
                <a:solidFill>
                  <a:schemeClr val="bg2"/>
                </a:solidFill>
              </a:rPr>
              <a:t>Burn rate is what signals to existing investors how quickly their teams need to be fundraising and the level of risk the company is facing. </a:t>
            </a:r>
            <a:endParaRPr lang="en-US" b="1" dirty="0" smtClean="0">
              <a:solidFill>
                <a:schemeClr val="bg2"/>
              </a:solidFill>
            </a:endParaRPr>
          </a:p>
          <a:p>
            <a:r>
              <a:rPr lang="en-US" b="1" dirty="0">
                <a:solidFill>
                  <a:schemeClr val="bg2"/>
                </a:solidFill>
              </a:rPr>
              <a:t>It also signals to potential new investors both how quickly you need to raise (i.e. you have less leverage if you’re in a rush) and how much cash you’ll need if they fund you.</a:t>
            </a:r>
            <a:endParaRPr lang="en-US" b="1" dirty="0" smtClean="0">
              <a:solidFill>
                <a:schemeClr val="bg2"/>
              </a:solidFill>
            </a:endParaRPr>
          </a:p>
        </p:txBody>
      </p:sp>
      <p:sp>
        <p:nvSpPr>
          <p:cNvPr id="4" name="Date Placeholder 3"/>
          <p:cNvSpPr>
            <a:spLocks noGrp="1"/>
          </p:cNvSpPr>
          <p:nvPr>
            <p:ph type="dt" sz="half" idx="10"/>
          </p:nvPr>
        </p:nvSpPr>
        <p:spPr>
          <a:xfrm>
            <a:off x="183108" y="6356349"/>
            <a:ext cx="27432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7941860" y="6325546"/>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Tree>
    <p:extLst>
      <p:ext uri="{BB962C8B-B14F-4D97-AF65-F5344CB8AC3E}">
        <p14:creationId xmlns:p14="http://schemas.microsoft.com/office/powerpoint/2010/main" val="19159945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6" y="255943"/>
            <a:ext cx="8401334" cy="999651"/>
          </a:xfrm>
          <a:solidFill>
            <a:schemeClr val="bg2"/>
          </a:solidFill>
        </p:spPr>
        <p:txBody>
          <a:bodyPr>
            <a:noAutofit/>
          </a:bodyPr>
          <a:lstStyle/>
          <a:p>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Identify </a:t>
            </a:r>
            <a:r>
              <a:rPr lang="en-IN" b="1" dirty="0">
                <a:latin typeface="Times New Roman" panose="02020603050405020304" pitchFamily="18" charset="0"/>
                <a:cs typeface="Times New Roman" panose="02020603050405020304" pitchFamily="18" charset="0"/>
              </a:rPr>
              <a:t>the lag KPIs </a:t>
            </a:r>
            <a:r>
              <a:rPr lang="en-IN" b="1" dirty="0" smtClean="0">
                <a:latin typeface="Times New Roman" panose="02020603050405020304" pitchFamily="18" charset="0"/>
                <a:cs typeface="Times New Roman" panose="02020603050405020304" pitchFamily="18" charset="0"/>
              </a:rPr>
              <a:t> for </a:t>
            </a:r>
            <a:r>
              <a:rPr lang="en-IN" b="1" dirty="0">
                <a:latin typeface="Times New Roman" panose="02020603050405020304" pitchFamily="18" charset="0"/>
                <a:cs typeface="Times New Roman" panose="02020603050405020304" pitchFamily="18" charset="0"/>
              </a:rPr>
              <a:t>the start </a:t>
            </a: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up </a:t>
            </a:r>
            <a:r>
              <a:rPr lang="en-IN" b="1" dirty="0">
                <a:latin typeface="Times New Roman" panose="02020603050405020304" pitchFamily="18" charset="0"/>
                <a:cs typeface="Times New Roman" panose="02020603050405020304" pitchFamily="18" charset="0"/>
              </a:rPr>
              <a:t>being funded:</a:t>
            </a: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8075" y="1487606"/>
            <a:ext cx="10515600" cy="4351338"/>
          </a:xfr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ormAutofit fontScale="92500"/>
          </a:bodyPr>
          <a:lstStyle/>
          <a:p>
            <a:r>
              <a:rPr lang="en-US" dirty="0">
                <a:solidFill>
                  <a:srgbClr val="FF0000"/>
                </a:solidFill>
              </a:rPr>
              <a:t>The Burn </a:t>
            </a:r>
            <a:r>
              <a:rPr lang="en-US" dirty="0" smtClean="0">
                <a:solidFill>
                  <a:srgbClr val="FF0000"/>
                </a:solidFill>
              </a:rPr>
              <a:t>Rate:</a:t>
            </a:r>
          </a:p>
          <a:p>
            <a:r>
              <a:rPr lang="en-US" b="1" dirty="0" smtClean="0">
                <a:solidFill>
                  <a:schemeClr val="bg2"/>
                </a:solidFill>
              </a:rPr>
              <a:t>Assuming </a:t>
            </a:r>
            <a:r>
              <a:rPr lang="en-US" b="1" dirty="0">
                <a:solidFill>
                  <a:schemeClr val="bg2"/>
                </a:solidFill>
              </a:rPr>
              <a:t>a constant burn rate can be very dangerous. Always know if your burn rate is going up or down and include that fact in your analysis</a:t>
            </a:r>
            <a:r>
              <a:rPr lang="en-US" b="1" dirty="0" smtClean="0">
                <a:solidFill>
                  <a:schemeClr val="bg2"/>
                </a:solidFill>
              </a:rPr>
              <a:t>. </a:t>
            </a:r>
          </a:p>
          <a:p>
            <a:r>
              <a:rPr lang="en-US" b="1" dirty="0" smtClean="0">
                <a:solidFill>
                  <a:schemeClr val="bg2"/>
                </a:solidFill>
              </a:rPr>
              <a:t>If </a:t>
            </a:r>
            <a:r>
              <a:rPr lang="en-US" b="1" dirty="0">
                <a:solidFill>
                  <a:schemeClr val="bg2"/>
                </a:solidFill>
              </a:rPr>
              <a:t>the startup is just at inception and there is literally no product at all, then the only metric I care about is burn rate</a:t>
            </a:r>
            <a:r>
              <a:rPr lang="en-US" b="1" dirty="0" smtClean="0">
                <a:solidFill>
                  <a:schemeClr val="bg2"/>
                </a:solidFill>
              </a:rPr>
              <a:t>. </a:t>
            </a:r>
          </a:p>
          <a:p>
            <a:r>
              <a:rPr lang="en-US" b="1" dirty="0" smtClean="0">
                <a:solidFill>
                  <a:schemeClr val="bg2"/>
                </a:solidFill>
              </a:rPr>
              <a:t>It's </a:t>
            </a:r>
            <a:r>
              <a:rPr lang="en-US" b="1" dirty="0">
                <a:solidFill>
                  <a:schemeClr val="bg2"/>
                </a:solidFill>
              </a:rPr>
              <a:t>OK if you want to spend money to be aggressive for growth or speed. </a:t>
            </a:r>
            <a:endParaRPr lang="en-US" b="1" dirty="0" smtClean="0">
              <a:solidFill>
                <a:schemeClr val="bg2"/>
              </a:solidFill>
            </a:endParaRPr>
          </a:p>
          <a:p>
            <a:r>
              <a:rPr lang="en-US" b="1" dirty="0">
                <a:solidFill>
                  <a:schemeClr val="bg2"/>
                </a:solidFill>
              </a:rPr>
              <a:t>The thing that is not OK is if the plans change or environment changes, you should be able to reach profitability on the money you have</a:t>
            </a:r>
            <a:r>
              <a:rPr lang="en-US" b="1" dirty="0" smtClean="0">
                <a:solidFill>
                  <a:schemeClr val="bg2"/>
                </a:solidFill>
              </a:rPr>
              <a:t>.</a:t>
            </a:r>
          </a:p>
          <a:p>
            <a:r>
              <a:rPr lang="en-US" b="1" dirty="0">
                <a:solidFill>
                  <a:schemeClr val="bg2"/>
                </a:solidFill>
              </a:rPr>
              <a:t>What is OK is to spend money for productivity. What is not OK is just to light money on fire.</a:t>
            </a:r>
            <a:endParaRPr lang="en-US" b="1" dirty="0" smtClean="0">
              <a:solidFill>
                <a:schemeClr val="bg2"/>
              </a:solidFill>
            </a:endParaRPr>
          </a:p>
        </p:txBody>
      </p:sp>
      <p:sp>
        <p:nvSpPr>
          <p:cNvPr id="4" name="Date Placeholder 3"/>
          <p:cNvSpPr>
            <a:spLocks noGrp="1"/>
          </p:cNvSpPr>
          <p:nvPr>
            <p:ph type="dt" sz="half" idx="10"/>
          </p:nvPr>
        </p:nvSpPr>
        <p:spPr>
          <a:xfrm>
            <a:off x="0" y="6352843"/>
            <a:ext cx="27432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7955507" y="6332182"/>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Tree>
    <p:extLst>
      <p:ext uri="{BB962C8B-B14F-4D97-AF65-F5344CB8AC3E}">
        <p14:creationId xmlns:p14="http://schemas.microsoft.com/office/powerpoint/2010/main" val="39964588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308" y="337829"/>
            <a:ext cx="8530988" cy="999651"/>
          </a:xfrm>
          <a:solidFill>
            <a:schemeClr val="bg2"/>
          </a:solidFill>
        </p:spPr>
        <p:txBody>
          <a:bodyPr>
            <a:noAutofit/>
          </a:bodyPr>
          <a:lstStyle/>
          <a:p>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sz="3200" b="1" dirty="0" smtClean="0">
                <a:latin typeface="Times New Roman" panose="02020603050405020304" pitchFamily="18" charset="0"/>
                <a:cs typeface="Times New Roman" panose="02020603050405020304" pitchFamily="18" charset="0"/>
              </a:rPr>
              <a:t>Step4 and step 5:Identify </a:t>
            </a:r>
            <a:r>
              <a:rPr lang="en-IN" sz="3200" b="1" dirty="0">
                <a:latin typeface="Times New Roman" panose="02020603050405020304" pitchFamily="18" charset="0"/>
                <a:cs typeface="Times New Roman" panose="02020603050405020304" pitchFamily="18" charset="0"/>
              </a:rPr>
              <a:t>the </a:t>
            </a:r>
            <a:r>
              <a:rPr lang="en-IN" sz="3200" b="1" dirty="0" smtClean="0">
                <a:latin typeface="Times New Roman" panose="02020603050405020304" pitchFamily="18" charset="0"/>
                <a:cs typeface="Times New Roman" panose="02020603050405020304" pitchFamily="18" charset="0"/>
              </a:rPr>
              <a:t>lag and Lead KPIs for </a:t>
            </a:r>
            <a:r>
              <a:rPr lang="en-IN" sz="3200" b="1" dirty="0">
                <a:latin typeface="Times New Roman" panose="02020603050405020304" pitchFamily="18" charset="0"/>
                <a:cs typeface="Times New Roman" panose="02020603050405020304" pitchFamily="18" charset="0"/>
              </a:rPr>
              <a:t>the </a:t>
            </a:r>
            <a:r>
              <a:rPr lang="en-IN" sz="3200" b="1" dirty="0" smtClean="0">
                <a:latin typeface="Times New Roman" panose="02020603050405020304" pitchFamily="18" charset="0"/>
                <a:cs typeface="Times New Roman" panose="02020603050405020304" pitchFamily="18" charset="0"/>
              </a:rPr>
              <a:t>Venture Capitalist:</a:t>
            </a: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8075" y="1487606"/>
            <a:ext cx="10515600" cy="4351338"/>
          </a:xfrm>
          <a:solidFill>
            <a:schemeClr val="accent1"/>
          </a:soli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dirty="0" smtClean="0">
                <a:solidFill>
                  <a:srgbClr val="FF0000"/>
                </a:solidFill>
              </a:rPr>
              <a:t>The five </a:t>
            </a:r>
            <a:r>
              <a:rPr lang="en-US" dirty="0">
                <a:solidFill>
                  <a:srgbClr val="FF0000"/>
                </a:solidFill>
              </a:rPr>
              <a:t>whys </a:t>
            </a:r>
            <a:r>
              <a:rPr lang="en-US" dirty="0" smtClean="0">
                <a:solidFill>
                  <a:srgbClr val="FF0000"/>
                </a:solidFill>
              </a:rPr>
              <a:t>analysis:</a:t>
            </a:r>
          </a:p>
          <a:p>
            <a:pPr marL="0" indent="0">
              <a:buNone/>
            </a:pPr>
            <a:r>
              <a:rPr lang="en-US" dirty="0" smtClean="0">
                <a:solidFill>
                  <a:srgbClr val="FFFF00"/>
                </a:solidFill>
              </a:rPr>
              <a:t>Commission or ROI earned by the Venture capitalist is diminishing.</a:t>
            </a:r>
          </a:p>
          <a:p>
            <a:pPr marL="0" indent="0">
              <a:buNone/>
            </a:pPr>
            <a:endParaRPr lang="en-US" dirty="0" smtClean="0">
              <a:solidFill>
                <a:srgbClr val="FF0000"/>
              </a:solidFill>
            </a:endParaRPr>
          </a:p>
        </p:txBody>
      </p:sp>
      <p:sp>
        <p:nvSpPr>
          <p:cNvPr id="4" name="Date Placeholder 3"/>
          <p:cNvSpPr>
            <a:spLocks noGrp="1"/>
          </p:cNvSpPr>
          <p:nvPr>
            <p:ph type="dt" sz="half" idx="10"/>
          </p:nvPr>
        </p:nvSpPr>
        <p:spPr>
          <a:xfrm>
            <a:off x="0" y="6352843"/>
            <a:ext cx="27432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7955507" y="6332182"/>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
        <p:nvSpPr>
          <p:cNvPr id="6" name="Wave 5"/>
          <p:cNvSpPr/>
          <p:nvPr/>
        </p:nvSpPr>
        <p:spPr>
          <a:xfrm>
            <a:off x="1166883" y="2461766"/>
            <a:ext cx="2197289" cy="549226"/>
          </a:xfrm>
          <a:prstGeom prst="wave">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chemeClr val="accent1"/>
                </a:solidFill>
                <a:effectLst>
                  <a:outerShdw blurRad="38100" dist="25400" dir="5400000" algn="ctr" rotWithShape="0">
                    <a:srgbClr val="6E747A">
                      <a:alpha val="43000"/>
                    </a:srgbClr>
                  </a:outerShdw>
                </a:effectLst>
              </a:rPr>
              <a:t>WHY?</a:t>
            </a:r>
            <a:endParaRPr lang="en-US" dirty="0">
              <a:ln w="0"/>
              <a:solidFill>
                <a:schemeClr val="accent1"/>
              </a:solidFill>
              <a:effectLst>
                <a:outerShdw blurRad="38100" dist="25400" dir="5400000" algn="ctr" rotWithShape="0">
                  <a:srgbClr val="6E747A">
                    <a:alpha val="43000"/>
                  </a:srgbClr>
                </a:outerShdw>
              </a:effectLst>
            </a:endParaRPr>
          </a:p>
        </p:txBody>
      </p:sp>
      <p:sp>
        <p:nvSpPr>
          <p:cNvPr id="7" name="Wave 6"/>
          <p:cNvSpPr/>
          <p:nvPr/>
        </p:nvSpPr>
        <p:spPr>
          <a:xfrm>
            <a:off x="4185313" y="2442949"/>
            <a:ext cx="5827594" cy="614663"/>
          </a:xfrm>
          <a:prstGeom prst="wav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Consumer  earning profit is less and so percentage commission earned by VC is less</a:t>
            </a:r>
            <a:endParaRPr lang="en-US" dirty="0">
              <a:solidFill>
                <a:srgbClr val="002060"/>
              </a:solidFill>
            </a:endParaRPr>
          </a:p>
        </p:txBody>
      </p:sp>
      <p:sp>
        <p:nvSpPr>
          <p:cNvPr id="9" name="Wave 8"/>
          <p:cNvSpPr/>
          <p:nvPr/>
        </p:nvSpPr>
        <p:spPr>
          <a:xfrm>
            <a:off x="1166883" y="3114049"/>
            <a:ext cx="2197289" cy="549226"/>
          </a:xfrm>
          <a:prstGeom prst="wave">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chemeClr val="accent1"/>
                </a:solidFill>
                <a:effectLst>
                  <a:outerShdw blurRad="38100" dist="25400" dir="5400000" algn="ctr" rotWithShape="0">
                    <a:srgbClr val="6E747A">
                      <a:alpha val="43000"/>
                    </a:srgbClr>
                  </a:outerShdw>
                </a:effectLst>
              </a:rPr>
              <a:t>WHY?</a:t>
            </a:r>
            <a:endParaRPr lang="en-US" dirty="0">
              <a:ln w="0"/>
              <a:solidFill>
                <a:schemeClr val="accent1"/>
              </a:solidFill>
              <a:effectLst>
                <a:outerShdw blurRad="38100" dist="25400" dir="5400000" algn="ctr" rotWithShape="0">
                  <a:srgbClr val="6E747A">
                    <a:alpha val="43000"/>
                  </a:srgbClr>
                </a:outerShdw>
              </a:effectLst>
            </a:endParaRPr>
          </a:p>
        </p:txBody>
      </p:sp>
      <p:sp>
        <p:nvSpPr>
          <p:cNvPr id="10" name="Wave 9"/>
          <p:cNvSpPr/>
          <p:nvPr/>
        </p:nvSpPr>
        <p:spPr>
          <a:xfrm>
            <a:off x="4185313" y="3067429"/>
            <a:ext cx="5827594" cy="595846"/>
          </a:xfrm>
          <a:prstGeom prst="wav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Consumer is not able </a:t>
            </a:r>
            <a:r>
              <a:rPr lang="en-US" dirty="0">
                <a:solidFill>
                  <a:srgbClr val="002060"/>
                </a:solidFill>
              </a:rPr>
              <a:t>to reach </a:t>
            </a:r>
            <a:r>
              <a:rPr lang="en-US" dirty="0" smtClean="0">
                <a:solidFill>
                  <a:srgbClr val="002060"/>
                </a:solidFill>
              </a:rPr>
              <a:t>desired profitability </a:t>
            </a:r>
            <a:r>
              <a:rPr lang="en-US" dirty="0">
                <a:solidFill>
                  <a:srgbClr val="002060"/>
                </a:solidFill>
              </a:rPr>
              <a:t>on the money </a:t>
            </a:r>
            <a:r>
              <a:rPr lang="en-US" dirty="0" smtClean="0">
                <a:solidFill>
                  <a:srgbClr val="002060"/>
                </a:solidFill>
              </a:rPr>
              <a:t>being funded to them.</a:t>
            </a:r>
            <a:endParaRPr lang="en-US" dirty="0">
              <a:solidFill>
                <a:srgbClr val="002060"/>
              </a:solidFill>
            </a:endParaRPr>
          </a:p>
        </p:txBody>
      </p:sp>
      <p:sp>
        <p:nvSpPr>
          <p:cNvPr id="11" name="Wave 10"/>
          <p:cNvSpPr/>
          <p:nvPr/>
        </p:nvSpPr>
        <p:spPr>
          <a:xfrm>
            <a:off x="4185313" y="3733849"/>
            <a:ext cx="5827594" cy="595846"/>
          </a:xfrm>
          <a:prstGeom prst="wav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Consumer  </a:t>
            </a:r>
            <a:r>
              <a:rPr lang="en-US" dirty="0" smtClean="0">
                <a:solidFill>
                  <a:srgbClr val="002060"/>
                </a:solidFill>
              </a:rPr>
              <a:t>is quickly  </a:t>
            </a:r>
            <a:r>
              <a:rPr lang="en-US" dirty="0">
                <a:solidFill>
                  <a:srgbClr val="002060"/>
                </a:solidFill>
              </a:rPr>
              <a:t>spending money.</a:t>
            </a:r>
          </a:p>
        </p:txBody>
      </p:sp>
      <p:sp>
        <p:nvSpPr>
          <p:cNvPr id="12" name="Wave 11"/>
          <p:cNvSpPr/>
          <p:nvPr/>
        </p:nvSpPr>
        <p:spPr>
          <a:xfrm>
            <a:off x="4185313" y="4433642"/>
            <a:ext cx="5827594" cy="595846"/>
          </a:xfrm>
          <a:prstGeom prst="wav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Consumer is spending </a:t>
            </a:r>
            <a:r>
              <a:rPr lang="en-US" dirty="0">
                <a:solidFill>
                  <a:srgbClr val="002060"/>
                </a:solidFill>
              </a:rPr>
              <a:t>money </a:t>
            </a:r>
            <a:r>
              <a:rPr lang="en-US" dirty="0" smtClean="0">
                <a:solidFill>
                  <a:srgbClr val="002060"/>
                </a:solidFill>
              </a:rPr>
              <a:t>too aggressively </a:t>
            </a:r>
            <a:r>
              <a:rPr lang="en-US" dirty="0">
                <a:solidFill>
                  <a:srgbClr val="002060"/>
                </a:solidFill>
              </a:rPr>
              <a:t>for growth or </a:t>
            </a:r>
            <a:r>
              <a:rPr lang="en-US" dirty="0" smtClean="0">
                <a:solidFill>
                  <a:srgbClr val="002060"/>
                </a:solidFill>
              </a:rPr>
              <a:t>speed which is not working for them as per their plans</a:t>
            </a:r>
            <a:endParaRPr lang="en-US" dirty="0">
              <a:solidFill>
                <a:srgbClr val="002060"/>
              </a:solidFill>
            </a:endParaRPr>
          </a:p>
        </p:txBody>
      </p:sp>
      <p:sp>
        <p:nvSpPr>
          <p:cNvPr id="13" name="Wave 12"/>
          <p:cNvSpPr/>
          <p:nvPr/>
        </p:nvSpPr>
        <p:spPr>
          <a:xfrm>
            <a:off x="4185313" y="5179614"/>
            <a:ext cx="5827594" cy="595846"/>
          </a:xfrm>
          <a:prstGeom prst="wav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The Burn </a:t>
            </a:r>
            <a:r>
              <a:rPr lang="en-US" dirty="0" smtClean="0">
                <a:solidFill>
                  <a:srgbClr val="002060"/>
                </a:solidFill>
              </a:rPr>
              <a:t>Rate of the company funded by VC is high</a:t>
            </a:r>
            <a:endParaRPr lang="en-US" dirty="0">
              <a:solidFill>
                <a:srgbClr val="002060"/>
              </a:solidFill>
            </a:endParaRPr>
          </a:p>
        </p:txBody>
      </p:sp>
      <p:sp>
        <p:nvSpPr>
          <p:cNvPr id="14" name="Wave 13"/>
          <p:cNvSpPr/>
          <p:nvPr/>
        </p:nvSpPr>
        <p:spPr>
          <a:xfrm>
            <a:off x="1166883" y="3797367"/>
            <a:ext cx="2197289" cy="549226"/>
          </a:xfrm>
          <a:prstGeom prst="wave">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chemeClr val="accent1"/>
                </a:solidFill>
                <a:effectLst>
                  <a:outerShdw blurRad="38100" dist="25400" dir="5400000" algn="ctr" rotWithShape="0">
                    <a:srgbClr val="6E747A">
                      <a:alpha val="43000"/>
                    </a:srgbClr>
                  </a:outerShdw>
                </a:effectLst>
              </a:rPr>
              <a:t>WHY?</a:t>
            </a:r>
            <a:endParaRPr lang="en-US" dirty="0">
              <a:ln w="0"/>
              <a:solidFill>
                <a:schemeClr val="accent1"/>
              </a:solidFill>
              <a:effectLst>
                <a:outerShdw blurRad="38100" dist="25400" dir="5400000" algn="ctr" rotWithShape="0">
                  <a:srgbClr val="6E747A">
                    <a:alpha val="43000"/>
                  </a:srgbClr>
                </a:outerShdw>
              </a:effectLst>
            </a:endParaRPr>
          </a:p>
        </p:txBody>
      </p:sp>
      <p:sp>
        <p:nvSpPr>
          <p:cNvPr id="15" name="Wave 14"/>
          <p:cNvSpPr/>
          <p:nvPr/>
        </p:nvSpPr>
        <p:spPr>
          <a:xfrm>
            <a:off x="1166883" y="4498090"/>
            <a:ext cx="2197289" cy="549226"/>
          </a:xfrm>
          <a:prstGeom prst="wave">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chemeClr val="accent1"/>
                </a:solidFill>
                <a:effectLst>
                  <a:outerShdw blurRad="38100" dist="25400" dir="5400000" algn="ctr" rotWithShape="0">
                    <a:srgbClr val="6E747A">
                      <a:alpha val="43000"/>
                    </a:srgbClr>
                  </a:outerShdw>
                </a:effectLst>
              </a:rPr>
              <a:t>WHY?</a:t>
            </a:r>
            <a:endParaRPr lang="en-US" dirty="0">
              <a:ln w="0"/>
              <a:solidFill>
                <a:schemeClr val="accent1"/>
              </a:solidFill>
              <a:effectLst>
                <a:outerShdw blurRad="38100" dist="25400" dir="5400000" algn="ctr" rotWithShape="0">
                  <a:srgbClr val="6E747A">
                    <a:alpha val="43000"/>
                  </a:srgbClr>
                </a:outerShdw>
              </a:effectLst>
            </a:endParaRPr>
          </a:p>
        </p:txBody>
      </p:sp>
      <p:sp>
        <p:nvSpPr>
          <p:cNvPr id="16" name="Wave 15"/>
          <p:cNvSpPr/>
          <p:nvPr/>
        </p:nvSpPr>
        <p:spPr>
          <a:xfrm>
            <a:off x="1166882" y="5213957"/>
            <a:ext cx="2197289" cy="549226"/>
          </a:xfrm>
          <a:prstGeom prst="wave">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chemeClr val="accent1"/>
                </a:solidFill>
                <a:effectLst>
                  <a:outerShdw blurRad="38100" dist="25400" dir="5400000" algn="ctr" rotWithShape="0">
                    <a:srgbClr val="6E747A">
                      <a:alpha val="43000"/>
                    </a:srgbClr>
                  </a:outerShdw>
                </a:effectLst>
              </a:rPr>
              <a:t>WHY?</a:t>
            </a:r>
            <a:endParaRPr lang="en-US"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063651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308" y="337829"/>
            <a:ext cx="8080611" cy="999651"/>
          </a:xfrm>
          <a:solidFill>
            <a:schemeClr val="bg2"/>
          </a:solidFill>
        </p:spPr>
        <p:txBody>
          <a:bodyPr>
            <a:noAutofit/>
          </a:bodyPr>
          <a:lstStyle/>
          <a:p>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Step4 and step 5:Identify </a:t>
            </a:r>
            <a:r>
              <a:rPr lang="en-IN" sz="2800" b="1" dirty="0">
                <a:latin typeface="Times New Roman" panose="02020603050405020304" pitchFamily="18" charset="0"/>
                <a:cs typeface="Times New Roman" panose="02020603050405020304" pitchFamily="18" charset="0"/>
              </a:rPr>
              <a:t>the  </a:t>
            </a:r>
            <a:r>
              <a:rPr lang="en-IN" sz="2800" b="1" dirty="0" smtClean="0">
                <a:latin typeface="Times New Roman" panose="02020603050405020304" pitchFamily="18" charset="0"/>
                <a:cs typeface="Times New Roman" panose="02020603050405020304" pitchFamily="18" charset="0"/>
              </a:rPr>
              <a:t>lag and Lead KPIs for </a:t>
            </a:r>
            <a:r>
              <a:rPr lang="en-IN" sz="2800" b="1" dirty="0">
                <a:latin typeface="Times New Roman" panose="02020603050405020304" pitchFamily="18" charset="0"/>
                <a:cs typeface="Times New Roman" panose="02020603050405020304" pitchFamily="18" charset="0"/>
              </a:rPr>
              <a:t>the </a:t>
            </a:r>
            <a:r>
              <a:rPr lang="en-IN" sz="2800" b="1" dirty="0" smtClean="0">
                <a:latin typeface="Times New Roman" panose="02020603050405020304" pitchFamily="18" charset="0"/>
                <a:cs typeface="Times New Roman" panose="02020603050405020304" pitchFamily="18" charset="0"/>
              </a:rPr>
              <a:t>Venture Capitalist:</a:t>
            </a: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8075" y="1487606"/>
            <a:ext cx="10515600" cy="4351338"/>
          </a:xfrm>
        </p:spPr>
        <p:style>
          <a:lnRef idx="1">
            <a:schemeClr val="accent1"/>
          </a:lnRef>
          <a:fillRef idx="2">
            <a:schemeClr val="accent1"/>
          </a:fillRef>
          <a:effectRef idx="1">
            <a:schemeClr val="accent1"/>
          </a:effectRef>
          <a:fontRef idx="minor">
            <a:schemeClr val="dk1"/>
          </a:fontRef>
        </p:style>
        <p:txBody>
          <a:bodyPr>
            <a:normAutofit/>
          </a:bodyPr>
          <a:lstStyle/>
          <a:p>
            <a:pPr marL="0" indent="0">
              <a:buNone/>
            </a:pPr>
            <a:r>
              <a:rPr lang="en-US" u="sng" dirty="0" smtClean="0">
                <a:solidFill>
                  <a:srgbClr val="FF0000"/>
                </a:solidFill>
              </a:rPr>
              <a:t>Commission or ROI earned by the Venture capitalist is diminishing</a:t>
            </a:r>
            <a:r>
              <a:rPr lang="en-US" dirty="0" smtClean="0">
                <a:solidFill>
                  <a:srgbClr val="FF0000"/>
                </a:solidFill>
              </a:rPr>
              <a:t>: we </a:t>
            </a:r>
          </a:p>
          <a:p>
            <a:pPr marL="0" indent="0">
              <a:buNone/>
            </a:pPr>
            <a:r>
              <a:rPr lang="en-US" dirty="0" smtClean="0">
                <a:solidFill>
                  <a:srgbClr val="FF0000"/>
                </a:solidFill>
              </a:rPr>
              <a:t>Know for sure that this is a LAG KPI for the venture capitalist.</a:t>
            </a:r>
          </a:p>
          <a:p>
            <a:pPr marL="0" indent="0">
              <a:buNone/>
            </a:pPr>
            <a:r>
              <a:rPr lang="en-US" dirty="0" smtClean="0">
                <a:solidFill>
                  <a:srgbClr val="00B050"/>
                </a:solidFill>
              </a:rPr>
              <a:t>However, through The five whys analysis done in previous slide we come to know that due to Burn Rate of the company funded by VC being high so VC ROI becomes less.</a:t>
            </a:r>
          </a:p>
          <a:p>
            <a:pPr marL="0" indent="0">
              <a:buNone/>
            </a:pPr>
            <a:r>
              <a:rPr lang="en-US" b="1" u="sng" dirty="0" smtClean="0">
                <a:solidFill>
                  <a:srgbClr val="00B050"/>
                </a:solidFill>
              </a:rPr>
              <a:t>Hence identifying companies with less Burn rate and investing in companies with less burn rate becomes the Lead KPIs for the Venture Capitalist.</a:t>
            </a:r>
          </a:p>
          <a:p>
            <a:pPr marL="0" indent="0">
              <a:buNone/>
            </a:pPr>
            <a:endParaRPr lang="en-US" dirty="0" smtClean="0">
              <a:solidFill>
                <a:srgbClr val="FF0000"/>
              </a:solidFill>
            </a:endParaRPr>
          </a:p>
          <a:p>
            <a:pPr marL="0" indent="0">
              <a:buNone/>
            </a:pPr>
            <a:endParaRPr lang="en-US" dirty="0" smtClean="0">
              <a:solidFill>
                <a:srgbClr val="FF0000"/>
              </a:solidFill>
            </a:endParaRPr>
          </a:p>
          <a:p>
            <a:pPr marL="0" indent="0">
              <a:buNone/>
            </a:pPr>
            <a:endParaRPr lang="en-US" dirty="0" smtClean="0">
              <a:solidFill>
                <a:srgbClr val="FF0000"/>
              </a:solidFill>
            </a:endParaRPr>
          </a:p>
        </p:txBody>
      </p:sp>
      <p:sp>
        <p:nvSpPr>
          <p:cNvPr id="4" name="Date Placeholder 3"/>
          <p:cNvSpPr>
            <a:spLocks noGrp="1"/>
          </p:cNvSpPr>
          <p:nvPr>
            <p:ph type="dt" sz="half" idx="10"/>
          </p:nvPr>
        </p:nvSpPr>
        <p:spPr>
          <a:xfrm>
            <a:off x="0" y="6352843"/>
            <a:ext cx="27432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7955507" y="6332182"/>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Tree>
    <p:extLst>
      <p:ext uri="{BB962C8B-B14F-4D97-AF65-F5344CB8AC3E}">
        <p14:creationId xmlns:p14="http://schemas.microsoft.com/office/powerpoint/2010/main" val="361204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6" y="255943"/>
            <a:ext cx="8401334" cy="890469"/>
          </a:xfrm>
          <a:solidFill>
            <a:schemeClr val="bg2"/>
          </a:solidFill>
        </p:spPr>
        <p:txBody>
          <a:bodyPr>
            <a:noAutofit/>
          </a:bodyPr>
          <a:lstStyle/>
          <a:p>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sz="3600" b="1" dirty="0" smtClean="0">
                <a:latin typeface="Times New Roman" panose="02020603050405020304" pitchFamily="18" charset="0"/>
                <a:cs typeface="Times New Roman" panose="02020603050405020304" pitchFamily="18" charset="0"/>
              </a:rPr>
              <a:t>Identify the lag KPIs  for the start up being funded:</a:t>
            </a: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8075" y="1487606"/>
            <a:ext cx="10515600" cy="4351338"/>
          </a:xfr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ormAutofit lnSpcReduction="10000"/>
          </a:bodyPr>
          <a:lstStyle/>
          <a:p>
            <a:r>
              <a:rPr lang="en-US" dirty="0" smtClean="0">
                <a:solidFill>
                  <a:srgbClr val="FF0000"/>
                </a:solidFill>
              </a:rPr>
              <a:t>The Activation Rate:</a:t>
            </a:r>
            <a:endParaRPr lang="en-US" dirty="0">
              <a:solidFill>
                <a:srgbClr val="FF0000"/>
              </a:solidFill>
            </a:endParaRPr>
          </a:p>
          <a:p>
            <a:r>
              <a:rPr lang="en-US" b="1" dirty="0" smtClean="0">
                <a:solidFill>
                  <a:schemeClr val="bg2"/>
                </a:solidFill>
              </a:rPr>
              <a:t>The </a:t>
            </a:r>
            <a:r>
              <a:rPr lang="en-US" b="1" dirty="0">
                <a:solidFill>
                  <a:schemeClr val="bg2"/>
                </a:solidFill>
              </a:rPr>
              <a:t>Activation Rate measures how many visitors are engaging with your website or app. </a:t>
            </a:r>
            <a:endParaRPr lang="en-US" b="1" dirty="0" smtClean="0">
              <a:solidFill>
                <a:schemeClr val="bg2"/>
              </a:solidFill>
            </a:endParaRPr>
          </a:p>
          <a:p>
            <a:r>
              <a:rPr lang="en-US" b="1" dirty="0" smtClean="0">
                <a:solidFill>
                  <a:schemeClr val="bg2"/>
                </a:solidFill>
              </a:rPr>
              <a:t>Activation </a:t>
            </a:r>
            <a:r>
              <a:rPr lang="en-US" b="1" dirty="0">
                <a:solidFill>
                  <a:schemeClr val="bg2"/>
                </a:solidFill>
              </a:rPr>
              <a:t>can be defined several different ways depending on your business including number of clicks, time on website, pages viewed, downloads, email/blog subscription, or even a trial signup. </a:t>
            </a:r>
            <a:endParaRPr lang="en-US" b="1" dirty="0" smtClean="0">
              <a:solidFill>
                <a:schemeClr val="bg2"/>
              </a:solidFill>
            </a:endParaRPr>
          </a:p>
          <a:p>
            <a:r>
              <a:rPr lang="en-US" b="1" dirty="0" smtClean="0">
                <a:solidFill>
                  <a:schemeClr val="bg2"/>
                </a:solidFill>
              </a:rPr>
              <a:t>The </a:t>
            </a:r>
            <a:r>
              <a:rPr lang="en-US" b="1" dirty="0">
                <a:solidFill>
                  <a:schemeClr val="bg2"/>
                </a:solidFill>
              </a:rPr>
              <a:t>Activation Rate can be any action that will lead a visitor to a return visit (retention). </a:t>
            </a:r>
            <a:endParaRPr lang="en-US" b="1" dirty="0" smtClean="0">
              <a:solidFill>
                <a:schemeClr val="bg2"/>
              </a:solidFill>
            </a:endParaRPr>
          </a:p>
          <a:p>
            <a:r>
              <a:rPr lang="en-US" b="1" dirty="0" smtClean="0">
                <a:solidFill>
                  <a:schemeClr val="bg2"/>
                </a:solidFill>
              </a:rPr>
              <a:t>This </a:t>
            </a:r>
            <a:r>
              <a:rPr lang="en-US" b="1" dirty="0">
                <a:solidFill>
                  <a:schemeClr val="bg2"/>
                </a:solidFill>
              </a:rPr>
              <a:t>startup metric measures the first experience a visitor / potential customer has with your product/service/app.</a:t>
            </a:r>
            <a:endParaRPr lang="en-US" b="1" dirty="0" smtClean="0">
              <a:solidFill>
                <a:schemeClr val="bg2"/>
              </a:solidFill>
            </a:endParaRPr>
          </a:p>
        </p:txBody>
      </p:sp>
      <p:sp>
        <p:nvSpPr>
          <p:cNvPr id="4" name="Date Placeholder 3"/>
          <p:cNvSpPr>
            <a:spLocks noGrp="1"/>
          </p:cNvSpPr>
          <p:nvPr>
            <p:ph type="dt" sz="half" idx="10"/>
          </p:nvPr>
        </p:nvSpPr>
        <p:spPr>
          <a:xfrm>
            <a:off x="0" y="6366491"/>
            <a:ext cx="27432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8077200" y="6318534"/>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Tree>
    <p:extLst>
      <p:ext uri="{BB962C8B-B14F-4D97-AF65-F5344CB8AC3E}">
        <p14:creationId xmlns:p14="http://schemas.microsoft.com/office/powerpoint/2010/main" val="17271100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286603"/>
            <a:ext cx="8442277" cy="898832"/>
          </a:xfrm>
          <a:solidFill>
            <a:schemeClr val="bg2"/>
          </a:solidFill>
        </p:spPr>
        <p:txBody>
          <a:bodyPr>
            <a:noAutofit/>
          </a:bodyPr>
          <a:lstStyle/>
          <a:p>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sz="3600" b="1" dirty="0" smtClean="0">
                <a:latin typeface="Times New Roman" panose="02020603050405020304" pitchFamily="18" charset="0"/>
                <a:cs typeface="Times New Roman" panose="02020603050405020304" pitchFamily="18" charset="0"/>
              </a:rPr>
              <a:t>Identify the lag KPIs  for the start up being funded:</a:t>
            </a: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8075" y="1487606"/>
            <a:ext cx="10515600" cy="4351338"/>
          </a:xfr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dirty="0" smtClean="0">
                <a:solidFill>
                  <a:srgbClr val="FF0000"/>
                </a:solidFill>
              </a:rPr>
              <a:t>The Activation Rate:</a:t>
            </a:r>
          </a:p>
          <a:p>
            <a:r>
              <a:rPr lang="en-US" dirty="0" smtClean="0">
                <a:solidFill>
                  <a:schemeClr val="bg2"/>
                </a:solidFill>
              </a:rPr>
              <a:t>This </a:t>
            </a:r>
            <a:r>
              <a:rPr lang="en-US" dirty="0">
                <a:solidFill>
                  <a:schemeClr val="bg2"/>
                </a:solidFill>
              </a:rPr>
              <a:t>startup metric measures the first experience a visitor / potential customer has with your product/service/app. </a:t>
            </a:r>
            <a:endParaRPr lang="en-US" dirty="0" smtClean="0">
              <a:solidFill>
                <a:schemeClr val="bg2"/>
              </a:solidFill>
            </a:endParaRPr>
          </a:p>
          <a:p>
            <a:endParaRPr lang="en-US" dirty="0" smtClean="0">
              <a:solidFill>
                <a:schemeClr val="bg2"/>
              </a:solidFill>
            </a:endParaRPr>
          </a:p>
          <a:p>
            <a:r>
              <a:rPr lang="en-US" dirty="0" smtClean="0">
                <a:solidFill>
                  <a:schemeClr val="bg2"/>
                </a:solidFill>
              </a:rPr>
              <a:t>The </a:t>
            </a:r>
            <a:r>
              <a:rPr lang="en-US" dirty="0">
                <a:solidFill>
                  <a:schemeClr val="bg2"/>
                </a:solidFill>
              </a:rPr>
              <a:t>top three metrics that are most important for early startups to track are active user numbers, 2nd month retention, and engagement rates. </a:t>
            </a:r>
            <a:endParaRPr lang="en-US" dirty="0" smtClean="0">
              <a:solidFill>
                <a:schemeClr val="bg2"/>
              </a:solidFill>
            </a:endParaRPr>
          </a:p>
          <a:p>
            <a:r>
              <a:rPr lang="en-US" dirty="0" smtClean="0">
                <a:solidFill>
                  <a:schemeClr val="bg2"/>
                </a:solidFill>
              </a:rPr>
              <a:t>Do </a:t>
            </a:r>
            <a:r>
              <a:rPr lang="en-US" dirty="0">
                <a:solidFill>
                  <a:schemeClr val="bg2"/>
                </a:solidFill>
              </a:rPr>
              <a:t>customers just open the product or do they actually use it?</a:t>
            </a:r>
          </a:p>
          <a:p>
            <a:endParaRPr lang="en-US" dirty="0"/>
          </a:p>
        </p:txBody>
      </p:sp>
      <p:sp>
        <p:nvSpPr>
          <p:cNvPr id="4" name="Date Placeholder 3"/>
          <p:cNvSpPr>
            <a:spLocks noGrp="1"/>
          </p:cNvSpPr>
          <p:nvPr>
            <p:ph type="dt" sz="half" idx="10"/>
          </p:nvPr>
        </p:nvSpPr>
        <p:spPr>
          <a:xfrm>
            <a:off x="0" y="6339196"/>
            <a:ext cx="27432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7928212" y="6332183"/>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Tree>
    <p:extLst>
      <p:ext uri="{BB962C8B-B14F-4D97-AF65-F5344CB8AC3E}">
        <p14:creationId xmlns:p14="http://schemas.microsoft.com/office/powerpoint/2010/main" val="41511262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308" y="337829"/>
            <a:ext cx="8530988" cy="999651"/>
          </a:xfrm>
          <a:solidFill>
            <a:schemeClr val="bg2"/>
          </a:solidFill>
        </p:spPr>
        <p:txBody>
          <a:bodyPr>
            <a:noAutofit/>
          </a:bodyPr>
          <a:lstStyle/>
          <a:p>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sz="3200" b="1" dirty="0" smtClean="0">
                <a:latin typeface="Times New Roman" panose="02020603050405020304" pitchFamily="18" charset="0"/>
                <a:cs typeface="Times New Roman" panose="02020603050405020304" pitchFamily="18" charset="0"/>
              </a:rPr>
              <a:t>Step4 and step 5:Identify </a:t>
            </a:r>
            <a:r>
              <a:rPr lang="en-IN" sz="3200" b="1" dirty="0">
                <a:latin typeface="Times New Roman" panose="02020603050405020304" pitchFamily="18" charset="0"/>
                <a:cs typeface="Times New Roman" panose="02020603050405020304" pitchFamily="18" charset="0"/>
              </a:rPr>
              <a:t>the </a:t>
            </a:r>
            <a:r>
              <a:rPr lang="en-IN" sz="3200" b="1" dirty="0" smtClean="0">
                <a:latin typeface="Times New Roman" panose="02020603050405020304" pitchFamily="18" charset="0"/>
                <a:cs typeface="Times New Roman" panose="02020603050405020304" pitchFamily="18" charset="0"/>
              </a:rPr>
              <a:t>lag and Lead KPIs for </a:t>
            </a:r>
            <a:r>
              <a:rPr lang="en-IN" sz="3200" b="1" dirty="0">
                <a:latin typeface="Times New Roman" panose="02020603050405020304" pitchFamily="18" charset="0"/>
                <a:cs typeface="Times New Roman" panose="02020603050405020304" pitchFamily="18" charset="0"/>
              </a:rPr>
              <a:t>the </a:t>
            </a:r>
            <a:r>
              <a:rPr lang="en-IN" sz="3200" b="1" dirty="0" smtClean="0">
                <a:latin typeface="Times New Roman" panose="02020603050405020304" pitchFamily="18" charset="0"/>
                <a:cs typeface="Times New Roman" panose="02020603050405020304" pitchFamily="18" charset="0"/>
              </a:rPr>
              <a:t>Venture Capitalist:</a:t>
            </a: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8075" y="1487606"/>
            <a:ext cx="10515600" cy="4351338"/>
          </a:xfrm>
          <a:solidFill>
            <a:schemeClr val="accent1"/>
          </a:soli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dirty="0" smtClean="0">
                <a:solidFill>
                  <a:srgbClr val="FF0000"/>
                </a:solidFill>
              </a:rPr>
              <a:t>The five </a:t>
            </a:r>
            <a:r>
              <a:rPr lang="en-US" dirty="0">
                <a:solidFill>
                  <a:srgbClr val="FF0000"/>
                </a:solidFill>
              </a:rPr>
              <a:t>whys </a:t>
            </a:r>
            <a:r>
              <a:rPr lang="en-US" dirty="0" smtClean="0">
                <a:solidFill>
                  <a:srgbClr val="FF0000"/>
                </a:solidFill>
              </a:rPr>
              <a:t>analysis:</a:t>
            </a:r>
          </a:p>
          <a:p>
            <a:pPr marL="0" indent="0">
              <a:buNone/>
            </a:pPr>
            <a:r>
              <a:rPr lang="en-US" dirty="0" smtClean="0">
                <a:solidFill>
                  <a:srgbClr val="FFFF00"/>
                </a:solidFill>
              </a:rPr>
              <a:t>Brand effectiveness earned by the Venture capitalist is not improving.</a:t>
            </a:r>
          </a:p>
          <a:p>
            <a:pPr marL="0" indent="0">
              <a:buNone/>
            </a:pPr>
            <a:endParaRPr lang="en-US" dirty="0" smtClean="0">
              <a:solidFill>
                <a:srgbClr val="FF0000"/>
              </a:solidFill>
            </a:endParaRPr>
          </a:p>
        </p:txBody>
      </p:sp>
      <p:sp>
        <p:nvSpPr>
          <p:cNvPr id="4" name="Date Placeholder 3"/>
          <p:cNvSpPr>
            <a:spLocks noGrp="1"/>
          </p:cNvSpPr>
          <p:nvPr>
            <p:ph type="dt" sz="half" idx="10"/>
          </p:nvPr>
        </p:nvSpPr>
        <p:spPr>
          <a:xfrm>
            <a:off x="0" y="6352843"/>
            <a:ext cx="27432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7955507" y="6332182"/>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
        <p:nvSpPr>
          <p:cNvPr id="6" name="Wave 5"/>
          <p:cNvSpPr/>
          <p:nvPr/>
        </p:nvSpPr>
        <p:spPr>
          <a:xfrm>
            <a:off x="1166883" y="2461766"/>
            <a:ext cx="2197289" cy="549226"/>
          </a:xfrm>
          <a:prstGeom prst="wave">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chemeClr val="accent1"/>
                </a:solidFill>
                <a:effectLst>
                  <a:outerShdw blurRad="38100" dist="25400" dir="5400000" algn="ctr" rotWithShape="0">
                    <a:srgbClr val="6E747A">
                      <a:alpha val="43000"/>
                    </a:srgbClr>
                  </a:outerShdw>
                </a:effectLst>
              </a:rPr>
              <a:t>WHY?</a:t>
            </a:r>
            <a:endParaRPr lang="en-US" dirty="0">
              <a:ln w="0"/>
              <a:solidFill>
                <a:schemeClr val="accent1"/>
              </a:solidFill>
              <a:effectLst>
                <a:outerShdw blurRad="38100" dist="25400" dir="5400000" algn="ctr" rotWithShape="0">
                  <a:srgbClr val="6E747A">
                    <a:alpha val="43000"/>
                  </a:srgbClr>
                </a:outerShdw>
              </a:effectLst>
            </a:endParaRPr>
          </a:p>
        </p:txBody>
      </p:sp>
      <p:sp>
        <p:nvSpPr>
          <p:cNvPr id="7" name="Wave 6"/>
          <p:cNvSpPr/>
          <p:nvPr/>
        </p:nvSpPr>
        <p:spPr>
          <a:xfrm>
            <a:off x="4185313" y="2442949"/>
            <a:ext cx="5827594" cy="614663"/>
          </a:xfrm>
          <a:prstGeom prst="wav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Popularity of VC among the prospective </a:t>
            </a:r>
          </a:p>
          <a:p>
            <a:pPr algn="ctr"/>
            <a:r>
              <a:rPr lang="en-US" dirty="0" smtClean="0">
                <a:solidFill>
                  <a:srgbClr val="002060"/>
                </a:solidFill>
              </a:rPr>
              <a:t>Consumers is  negligibly low</a:t>
            </a:r>
            <a:endParaRPr lang="en-US" dirty="0">
              <a:solidFill>
                <a:srgbClr val="002060"/>
              </a:solidFill>
            </a:endParaRPr>
          </a:p>
        </p:txBody>
      </p:sp>
      <p:sp>
        <p:nvSpPr>
          <p:cNvPr id="9" name="Wave 8"/>
          <p:cNvSpPr/>
          <p:nvPr/>
        </p:nvSpPr>
        <p:spPr>
          <a:xfrm>
            <a:off x="1166883" y="3114049"/>
            <a:ext cx="2197289" cy="549226"/>
          </a:xfrm>
          <a:prstGeom prst="wave">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chemeClr val="accent1"/>
                </a:solidFill>
                <a:effectLst>
                  <a:outerShdw blurRad="38100" dist="25400" dir="5400000" algn="ctr" rotWithShape="0">
                    <a:srgbClr val="6E747A">
                      <a:alpha val="43000"/>
                    </a:srgbClr>
                  </a:outerShdw>
                </a:effectLst>
              </a:rPr>
              <a:t>WHY?</a:t>
            </a:r>
            <a:endParaRPr lang="en-US" dirty="0">
              <a:ln w="0"/>
              <a:solidFill>
                <a:schemeClr val="accent1"/>
              </a:solidFill>
              <a:effectLst>
                <a:outerShdw blurRad="38100" dist="25400" dir="5400000" algn="ctr" rotWithShape="0">
                  <a:srgbClr val="6E747A">
                    <a:alpha val="43000"/>
                  </a:srgbClr>
                </a:outerShdw>
              </a:effectLst>
            </a:endParaRPr>
          </a:p>
        </p:txBody>
      </p:sp>
      <p:sp>
        <p:nvSpPr>
          <p:cNvPr id="10" name="Wave 9"/>
          <p:cNvSpPr/>
          <p:nvPr/>
        </p:nvSpPr>
        <p:spPr>
          <a:xfrm>
            <a:off x="4185313" y="3067429"/>
            <a:ext cx="5827594" cy="595846"/>
          </a:xfrm>
          <a:prstGeom prst="wav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Current Consumers of VC  is not able </a:t>
            </a:r>
            <a:r>
              <a:rPr lang="en-US" dirty="0">
                <a:solidFill>
                  <a:srgbClr val="002060"/>
                </a:solidFill>
              </a:rPr>
              <a:t>to </a:t>
            </a:r>
            <a:r>
              <a:rPr lang="en-US" dirty="0" smtClean="0">
                <a:solidFill>
                  <a:srgbClr val="002060"/>
                </a:solidFill>
              </a:rPr>
              <a:t>increase its customer base and their customer retention rate  is also </a:t>
            </a:r>
            <a:r>
              <a:rPr lang="en-US" sz="1600" dirty="0" smtClean="0">
                <a:solidFill>
                  <a:srgbClr val="002060"/>
                </a:solidFill>
              </a:rPr>
              <a:t>poor</a:t>
            </a:r>
            <a:endParaRPr lang="en-US" sz="1600" dirty="0">
              <a:solidFill>
                <a:srgbClr val="002060"/>
              </a:solidFill>
            </a:endParaRPr>
          </a:p>
        </p:txBody>
      </p:sp>
      <p:sp>
        <p:nvSpPr>
          <p:cNvPr id="11" name="Wave 10"/>
          <p:cNvSpPr/>
          <p:nvPr/>
        </p:nvSpPr>
        <p:spPr>
          <a:xfrm>
            <a:off x="4201803" y="4362444"/>
            <a:ext cx="5827594" cy="595846"/>
          </a:xfrm>
          <a:prstGeom prst="wav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first </a:t>
            </a:r>
            <a:r>
              <a:rPr lang="en-US" dirty="0" smtClean="0">
                <a:solidFill>
                  <a:srgbClr val="002060"/>
                </a:solidFill>
              </a:rPr>
              <a:t>experience of  </a:t>
            </a:r>
            <a:r>
              <a:rPr lang="en-US" dirty="0">
                <a:solidFill>
                  <a:srgbClr val="002060"/>
                </a:solidFill>
              </a:rPr>
              <a:t>a visitor / potential customer </a:t>
            </a:r>
            <a:r>
              <a:rPr lang="en-US" dirty="0" smtClean="0">
                <a:solidFill>
                  <a:srgbClr val="002060"/>
                </a:solidFill>
              </a:rPr>
              <a:t>of product/service/app of the consumer is far from satisfying.</a:t>
            </a:r>
            <a:endParaRPr lang="en-US" dirty="0">
              <a:solidFill>
                <a:srgbClr val="002060"/>
              </a:solidFill>
            </a:endParaRPr>
          </a:p>
        </p:txBody>
      </p:sp>
      <p:sp>
        <p:nvSpPr>
          <p:cNvPr id="12" name="Wave 11"/>
          <p:cNvSpPr/>
          <p:nvPr/>
        </p:nvSpPr>
        <p:spPr>
          <a:xfrm>
            <a:off x="4185313" y="3756781"/>
            <a:ext cx="5827594" cy="595846"/>
          </a:xfrm>
          <a:prstGeom prst="wav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Number of visitors engaging </a:t>
            </a:r>
            <a:r>
              <a:rPr lang="en-US" dirty="0">
                <a:solidFill>
                  <a:srgbClr val="002060"/>
                </a:solidFill>
              </a:rPr>
              <a:t>with </a:t>
            </a:r>
            <a:r>
              <a:rPr lang="en-US" dirty="0" smtClean="0">
                <a:solidFill>
                  <a:srgbClr val="002060"/>
                </a:solidFill>
              </a:rPr>
              <a:t>current consumers </a:t>
            </a:r>
            <a:r>
              <a:rPr lang="en-US" dirty="0">
                <a:solidFill>
                  <a:srgbClr val="002060"/>
                </a:solidFill>
              </a:rPr>
              <a:t>website or </a:t>
            </a:r>
            <a:r>
              <a:rPr lang="en-US" dirty="0" smtClean="0">
                <a:solidFill>
                  <a:srgbClr val="002060"/>
                </a:solidFill>
              </a:rPr>
              <a:t>app is less</a:t>
            </a:r>
            <a:endParaRPr lang="en-US" dirty="0">
              <a:solidFill>
                <a:srgbClr val="002060"/>
              </a:solidFill>
            </a:endParaRPr>
          </a:p>
        </p:txBody>
      </p:sp>
      <p:sp>
        <p:nvSpPr>
          <p:cNvPr id="13" name="Wave 12"/>
          <p:cNvSpPr/>
          <p:nvPr/>
        </p:nvSpPr>
        <p:spPr>
          <a:xfrm>
            <a:off x="4185313" y="5179614"/>
            <a:ext cx="5827594" cy="595846"/>
          </a:xfrm>
          <a:prstGeom prst="wav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The Activation </a:t>
            </a:r>
            <a:r>
              <a:rPr lang="en-US" dirty="0" smtClean="0">
                <a:solidFill>
                  <a:srgbClr val="002060"/>
                </a:solidFill>
              </a:rPr>
              <a:t>Rate of the company funded by VC is low</a:t>
            </a:r>
            <a:endParaRPr lang="en-US" dirty="0">
              <a:solidFill>
                <a:srgbClr val="002060"/>
              </a:solidFill>
            </a:endParaRPr>
          </a:p>
        </p:txBody>
      </p:sp>
      <p:sp>
        <p:nvSpPr>
          <p:cNvPr id="14" name="Wave 13"/>
          <p:cNvSpPr/>
          <p:nvPr/>
        </p:nvSpPr>
        <p:spPr>
          <a:xfrm>
            <a:off x="1166883" y="3797367"/>
            <a:ext cx="2197289" cy="549226"/>
          </a:xfrm>
          <a:prstGeom prst="wave">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chemeClr val="accent1"/>
                </a:solidFill>
                <a:effectLst>
                  <a:outerShdw blurRad="38100" dist="25400" dir="5400000" algn="ctr" rotWithShape="0">
                    <a:srgbClr val="6E747A">
                      <a:alpha val="43000"/>
                    </a:srgbClr>
                  </a:outerShdw>
                </a:effectLst>
              </a:rPr>
              <a:t>WHY?</a:t>
            </a:r>
            <a:endParaRPr lang="en-US" dirty="0">
              <a:ln w="0"/>
              <a:solidFill>
                <a:schemeClr val="accent1"/>
              </a:solidFill>
              <a:effectLst>
                <a:outerShdw blurRad="38100" dist="25400" dir="5400000" algn="ctr" rotWithShape="0">
                  <a:srgbClr val="6E747A">
                    <a:alpha val="43000"/>
                  </a:srgbClr>
                </a:outerShdw>
              </a:effectLst>
            </a:endParaRPr>
          </a:p>
        </p:txBody>
      </p:sp>
      <p:sp>
        <p:nvSpPr>
          <p:cNvPr id="15" name="Wave 14"/>
          <p:cNvSpPr/>
          <p:nvPr/>
        </p:nvSpPr>
        <p:spPr>
          <a:xfrm>
            <a:off x="1166883" y="4498090"/>
            <a:ext cx="2197289" cy="549226"/>
          </a:xfrm>
          <a:prstGeom prst="wave">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chemeClr val="accent1"/>
                </a:solidFill>
                <a:effectLst>
                  <a:outerShdw blurRad="38100" dist="25400" dir="5400000" algn="ctr" rotWithShape="0">
                    <a:srgbClr val="6E747A">
                      <a:alpha val="43000"/>
                    </a:srgbClr>
                  </a:outerShdw>
                </a:effectLst>
              </a:rPr>
              <a:t>WHY?</a:t>
            </a:r>
            <a:endParaRPr lang="en-US" dirty="0">
              <a:ln w="0"/>
              <a:solidFill>
                <a:schemeClr val="accent1"/>
              </a:solidFill>
              <a:effectLst>
                <a:outerShdw blurRad="38100" dist="25400" dir="5400000" algn="ctr" rotWithShape="0">
                  <a:srgbClr val="6E747A">
                    <a:alpha val="43000"/>
                  </a:srgbClr>
                </a:outerShdw>
              </a:effectLst>
            </a:endParaRPr>
          </a:p>
        </p:txBody>
      </p:sp>
      <p:sp>
        <p:nvSpPr>
          <p:cNvPr id="16" name="Wave 15"/>
          <p:cNvSpPr/>
          <p:nvPr/>
        </p:nvSpPr>
        <p:spPr>
          <a:xfrm>
            <a:off x="1166882" y="5213957"/>
            <a:ext cx="2197289" cy="549226"/>
          </a:xfrm>
          <a:prstGeom prst="wave">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chemeClr val="accent1"/>
                </a:solidFill>
                <a:effectLst>
                  <a:outerShdw blurRad="38100" dist="25400" dir="5400000" algn="ctr" rotWithShape="0">
                    <a:srgbClr val="6E747A">
                      <a:alpha val="43000"/>
                    </a:srgbClr>
                  </a:outerShdw>
                </a:effectLst>
              </a:rPr>
              <a:t>WHY?</a:t>
            </a:r>
            <a:endParaRPr lang="en-US"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017894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308" y="337829"/>
            <a:ext cx="8080611" cy="999651"/>
          </a:xfrm>
          <a:solidFill>
            <a:schemeClr val="bg2"/>
          </a:solidFill>
        </p:spPr>
        <p:txBody>
          <a:bodyPr>
            <a:noAutofit/>
          </a:bodyPr>
          <a:lstStyle/>
          <a:p>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Step4 and step 5:Identify </a:t>
            </a:r>
            <a:r>
              <a:rPr lang="en-IN" sz="2800" b="1" dirty="0">
                <a:latin typeface="Times New Roman" panose="02020603050405020304" pitchFamily="18" charset="0"/>
                <a:cs typeface="Times New Roman" panose="02020603050405020304" pitchFamily="18" charset="0"/>
              </a:rPr>
              <a:t>the  </a:t>
            </a:r>
            <a:r>
              <a:rPr lang="en-IN" sz="2800" b="1" dirty="0" smtClean="0">
                <a:latin typeface="Times New Roman" panose="02020603050405020304" pitchFamily="18" charset="0"/>
                <a:cs typeface="Times New Roman" panose="02020603050405020304" pitchFamily="18" charset="0"/>
              </a:rPr>
              <a:t>lag and Lead KPIs for </a:t>
            </a:r>
            <a:r>
              <a:rPr lang="en-IN" sz="2800" b="1" dirty="0">
                <a:latin typeface="Times New Roman" panose="02020603050405020304" pitchFamily="18" charset="0"/>
                <a:cs typeface="Times New Roman" panose="02020603050405020304" pitchFamily="18" charset="0"/>
              </a:rPr>
              <a:t>the </a:t>
            </a:r>
            <a:r>
              <a:rPr lang="en-IN" sz="2800" b="1" dirty="0" smtClean="0">
                <a:latin typeface="Times New Roman" panose="02020603050405020304" pitchFamily="18" charset="0"/>
                <a:cs typeface="Times New Roman" panose="02020603050405020304" pitchFamily="18" charset="0"/>
              </a:rPr>
              <a:t>Venture Capitalist:</a:t>
            </a: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8075" y="1487606"/>
            <a:ext cx="10515600" cy="4351338"/>
          </a:xfrm>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pPr marL="0" indent="0">
              <a:buNone/>
            </a:pPr>
            <a:r>
              <a:rPr lang="en-US" u="sng" dirty="0" smtClean="0">
                <a:solidFill>
                  <a:srgbClr val="FF0000"/>
                </a:solidFill>
              </a:rPr>
              <a:t>Brand effectiveness earned by the Venture capitalist is not improving</a:t>
            </a:r>
            <a:r>
              <a:rPr lang="en-US" dirty="0" smtClean="0">
                <a:solidFill>
                  <a:srgbClr val="FF0000"/>
                </a:solidFill>
              </a:rPr>
              <a:t>: we Know for sure that this is a LAG KPI for the venture capitalist.</a:t>
            </a:r>
          </a:p>
          <a:p>
            <a:pPr marL="0" indent="0">
              <a:buNone/>
            </a:pPr>
            <a:r>
              <a:rPr lang="en-US" dirty="0" smtClean="0">
                <a:solidFill>
                  <a:srgbClr val="00B050"/>
                </a:solidFill>
              </a:rPr>
              <a:t>However, through The five whys analysis done in previous slide we come to know that Brand effectiveness of the venture capitalist will directly depend on the success rate of its present consumer base.</a:t>
            </a:r>
          </a:p>
          <a:p>
            <a:pPr marL="0" indent="0">
              <a:buNone/>
            </a:pPr>
            <a:r>
              <a:rPr lang="en-US" dirty="0" smtClean="0">
                <a:solidFill>
                  <a:srgbClr val="00B050"/>
                </a:solidFill>
              </a:rPr>
              <a:t>But the current consumers success rate is becoming flop because their activation rate  is far from being satisfactory.</a:t>
            </a:r>
          </a:p>
          <a:p>
            <a:pPr marL="0" indent="0">
              <a:buNone/>
            </a:pPr>
            <a:r>
              <a:rPr lang="en-US" u="sng" dirty="0" smtClean="0">
                <a:solidFill>
                  <a:srgbClr val="00B050"/>
                </a:solidFill>
              </a:rPr>
              <a:t>Hence VC should have an eye on those prospect consumers whose products are impressive and promising. Investing in companies who looks to bring higher Activation Rate  would increase the probability of higher success rate of consumers which would effectively consolidate the Brand effectiveness of the venture capitalist and hence this  becomes the Lead KPI for the Venture Capitalist.</a:t>
            </a:r>
          </a:p>
          <a:p>
            <a:pPr marL="0" indent="0">
              <a:buNone/>
            </a:pPr>
            <a:endParaRPr lang="en-US" dirty="0" smtClean="0">
              <a:solidFill>
                <a:srgbClr val="FF0000"/>
              </a:solidFill>
            </a:endParaRPr>
          </a:p>
          <a:p>
            <a:pPr marL="0" indent="0">
              <a:buNone/>
            </a:pPr>
            <a:endParaRPr lang="en-US" dirty="0" smtClean="0">
              <a:solidFill>
                <a:srgbClr val="FF0000"/>
              </a:solidFill>
            </a:endParaRPr>
          </a:p>
          <a:p>
            <a:pPr marL="0" indent="0">
              <a:buNone/>
            </a:pPr>
            <a:endParaRPr lang="en-US" dirty="0" smtClean="0">
              <a:solidFill>
                <a:srgbClr val="FF0000"/>
              </a:solidFill>
            </a:endParaRPr>
          </a:p>
        </p:txBody>
      </p:sp>
      <p:sp>
        <p:nvSpPr>
          <p:cNvPr id="4" name="Date Placeholder 3"/>
          <p:cNvSpPr>
            <a:spLocks noGrp="1"/>
          </p:cNvSpPr>
          <p:nvPr>
            <p:ph type="dt" sz="half" idx="10"/>
          </p:nvPr>
        </p:nvSpPr>
        <p:spPr>
          <a:xfrm>
            <a:off x="0" y="6352843"/>
            <a:ext cx="27432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7955507" y="6332182"/>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Tree>
    <p:extLst>
      <p:ext uri="{BB962C8B-B14F-4D97-AF65-F5344CB8AC3E}">
        <p14:creationId xmlns:p14="http://schemas.microsoft.com/office/powerpoint/2010/main" val="3195405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228647"/>
            <a:ext cx="8537812" cy="1122481"/>
          </a:xfrm>
          <a:solidFill>
            <a:schemeClr val="bg2"/>
          </a:solidFill>
        </p:spPr>
        <p:txBody>
          <a:bodyPr/>
          <a:lstStyle/>
          <a:p>
            <a:r>
              <a:rPr lang="en-IN" b="1" dirty="0" smtClean="0">
                <a:latin typeface="Times New Roman" panose="02020603050405020304" pitchFamily="18" charset="0"/>
                <a:cs typeface="Times New Roman" panose="02020603050405020304" pitchFamily="18" charset="0"/>
              </a:rPr>
              <a:t>Step1:Identify an industry</a:t>
            </a:r>
            <a:endParaRPr lang="en-IN" dirty="0"/>
          </a:p>
        </p:txBody>
      </p:sp>
      <p:sp>
        <p:nvSpPr>
          <p:cNvPr id="3" name="Content Placeholder 2"/>
          <p:cNvSpPr>
            <a:spLocks noGrp="1"/>
          </p:cNvSpPr>
          <p:nvPr>
            <p:ph idx="1"/>
          </p:nvPr>
        </p:nvSpPr>
        <p:spPr>
          <a:xfrm>
            <a:off x="688075" y="1487606"/>
            <a:ext cx="10515600" cy="4351338"/>
          </a:xfr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ormAutofit lnSpcReduction="10000"/>
          </a:bodyPr>
          <a:lstStyle/>
          <a:p>
            <a:pPr marL="0" indent="0">
              <a:buNone/>
            </a:pPr>
            <a:r>
              <a:rPr lang="en-US" dirty="0">
                <a:solidFill>
                  <a:srgbClr val="FF0000"/>
                </a:solidFill>
              </a:rPr>
              <a:t>Understanding Venture </a:t>
            </a:r>
            <a:r>
              <a:rPr lang="en-US" dirty="0" smtClean="0">
                <a:solidFill>
                  <a:srgbClr val="FF0000"/>
                </a:solidFill>
              </a:rPr>
              <a:t>Capitalists:</a:t>
            </a:r>
            <a:endParaRPr lang="en-US" dirty="0">
              <a:solidFill>
                <a:srgbClr val="FF0000"/>
              </a:solidFill>
            </a:endParaRPr>
          </a:p>
          <a:p>
            <a:r>
              <a:rPr lang="en-US" b="1" dirty="0" smtClean="0">
                <a:solidFill>
                  <a:schemeClr val="bg2"/>
                </a:solidFill>
              </a:rPr>
              <a:t>Contrary to public opinion. VCs do not normally fund startups from the onset. Rather, they seek to target firms that are at the stage where they are looking to commercialize their idea. The VC fund will buy a stake in these firms, nurture their growth and look to cash out with a substantial RETURN OF INVESTMENT(ROI).</a:t>
            </a:r>
          </a:p>
          <a:p>
            <a:r>
              <a:rPr lang="en-US" b="1" dirty="0">
                <a:solidFill>
                  <a:schemeClr val="bg2"/>
                </a:solidFill>
              </a:rPr>
              <a:t>Venture capitalists look for a strong management team, a large potential market and a unique product or service with a strong competitive advantage. They also look for opportunities in industries that they are familiar with, and the chance to own a large percentage of the company so that they can influence its direction.</a:t>
            </a:r>
          </a:p>
        </p:txBody>
      </p:sp>
      <p:sp>
        <p:nvSpPr>
          <p:cNvPr id="4" name="Date Placeholder 3"/>
          <p:cNvSpPr>
            <a:spLocks noGrp="1"/>
          </p:cNvSpPr>
          <p:nvPr>
            <p:ph type="dt" sz="half" idx="10"/>
          </p:nvPr>
        </p:nvSpPr>
        <p:spPr>
          <a:xfrm>
            <a:off x="101221" y="6339196"/>
            <a:ext cx="27432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7900916" y="6318535"/>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Tree>
    <p:extLst>
      <p:ext uri="{BB962C8B-B14F-4D97-AF65-F5344CB8AC3E}">
        <p14:creationId xmlns:p14="http://schemas.microsoft.com/office/powerpoint/2010/main" val="6567799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255943"/>
            <a:ext cx="8455925" cy="904117"/>
          </a:xfrm>
          <a:solidFill>
            <a:schemeClr val="bg2"/>
          </a:solidFill>
        </p:spPr>
        <p:txBody>
          <a:bodyPr>
            <a:noAutofit/>
          </a:bodyPr>
          <a:lstStyle/>
          <a:p>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sz="3600" b="1" dirty="0" smtClean="0">
                <a:latin typeface="Times New Roman" panose="02020603050405020304" pitchFamily="18" charset="0"/>
                <a:cs typeface="Times New Roman" panose="02020603050405020304" pitchFamily="18" charset="0"/>
              </a:rPr>
              <a:t>Identify the lag KPIs  for the start up being funded:</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8075" y="1487606"/>
            <a:ext cx="10515600" cy="4351338"/>
          </a:xfr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ormAutofit fontScale="85000" lnSpcReduction="20000"/>
          </a:bodyPr>
          <a:lstStyle/>
          <a:p>
            <a:r>
              <a:rPr lang="en-US" dirty="0">
                <a:solidFill>
                  <a:srgbClr val="FF0000"/>
                </a:solidFill>
              </a:rPr>
              <a:t>Revenue Growth </a:t>
            </a:r>
            <a:r>
              <a:rPr lang="en-US" dirty="0" smtClean="0">
                <a:solidFill>
                  <a:srgbClr val="FF0000"/>
                </a:solidFill>
              </a:rPr>
              <a:t>Rate:</a:t>
            </a:r>
          </a:p>
          <a:p>
            <a:r>
              <a:rPr lang="en-US" b="1" dirty="0" smtClean="0">
                <a:solidFill>
                  <a:schemeClr val="bg2"/>
                </a:solidFill>
              </a:rPr>
              <a:t>If </a:t>
            </a:r>
            <a:r>
              <a:rPr lang="en-US" b="1" dirty="0">
                <a:solidFill>
                  <a:schemeClr val="bg2"/>
                </a:solidFill>
              </a:rPr>
              <a:t>there’s one number every founder should always know, it’s the company’s growth rate. That’s the measure of a startup. </a:t>
            </a:r>
            <a:endParaRPr lang="en-US" b="1" dirty="0" smtClean="0">
              <a:solidFill>
                <a:schemeClr val="bg2"/>
              </a:solidFill>
            </a:endParaRPr>
          </a:p>
          <a:p>
            <a:r>
              <a:rPr lang="en-US" b="1" dirty="0" smtClean="0">
                <a:solidFill>
                  <a:schemeClr val="bg2"/>
                </a:solidFill>
              </a:rPr>
              <a:t>If </a:t>
            </a:r>
            <a:r>
              <a:rPr lang="en-US" b="1" dirty="0">
                <a:solidFill>
                  <a:schemeClr val="bg2"/>
                </a:solidFill>
              </a:rPr>
              <a:t>you don’t know that number, you don’t even know if you’re doing well or </a:t>
            </a:r>
            <a:r>
              <a:rPr lang="en-US" b="1" dirty="0" smtClean="0">
                <a:solidFill>
                  <a:schemeClr val="bg2"/>
                </a:solidFill>
              </a:rPr>
              <a:t>badly</a:t>
            </a:r>
          </a:p>
          <a:p>
            <a:r>
              <a:rPr lang="en-US" b="1" dirty="0" smtClean="0">
                <a:solidFill>
                  <a:schemeClr val="bg2"/>
                </a:solidFill>
              </a:rPr>
              <a:t>The </a:t>
            </a:r>
            <a:r>
              <a:rPr lang="en-US" b="1" dirty="0">
                <a:solidFill>
                  <a:schemeClr val="bg2"/>
                </a:solidFill>
              </a:rPr>
              <a:t>best thing to measure the growth rate of is revenue. </a:t>
            </a:r>
            <a:endParaRPr lang="en-US" b="1" dirty="0" smtClean="0">
              <a:solidFill>
                <a:schemeClr val="bg2"/>
              </a:solidFill>
            </a:endParaRPr>
          </a:p>
          <a:p>
            <a:r>
              <a:rPr lang="en-US" b="1" dirty="0">
                <a:solidFill>
                  <a:schemeClr val="bg2"/>
                </a:solidFill>
              </a:rPr>
              <a:t>Revenue Growth Rate measures the month-over-month percentage increase in revenue. It’s one of the most common and important startup metrics. </a:t>
            </a:r>
            <a:endParaRPr lang="en-US" b="1" dirty="0" smtClean="0">
              <a:solidFill>
                <a:schemeClr val="bg2"/>
              </a:solidFill>
            </a:endParaRPr>
          </a:p>
          <a:p>
            <a:r>
              <a:rPr lang="en-US" b="1" dirty="0" smtClean="0">
                <a:solidFill>
                  <a:schemeClr val="bg2"/>
                </a:solidFill>
              </a:rPr>
              <a:t>The </a:t>
            </a:r>
            <a:r>
              <a:rPr lang="en-US" b="1" dirty="0">
                <a:solidFill>
                  <a:schemeClr val="bg2"/>
                </a:solidFill>
              </a:rPr>
              <a:t>Revenue Growth Rate provides a solid indicator of how quickly your startup is </a:t>
            </a:r>
            <a:r>
              <a:rPr lang="en-US" b="1" dirty="0" smtClean="0">
                <a:solidFill>
                  <a:schemeClr val="bg2"/>
                </a:solidFill>
              </a:rPr>
              <a:t>growing.</a:t>
            </a:r>
          </a:p>
          <a:p>
            <a:r>
              <a:rPr lang="en-US" b="1" dirty="0" smtClean="0">
                <a:solidFill>
                  <a:schemeClr val="bg2"/>
                </a:solidFill>
              </a:rPr>
              <a:t>f </a:t>
            </a:r>
            <a:r>
              <a:rPr lang="en-US" b="1" dirty="0">
                <a:solidFill>
                  <a:schemeClr val="bg2"/>
                </a:solidFill>
              </a:rPr>
              <a:t>a startup has a basic product or is looking for market fit, then one of the top three metrics I always ask for is MoM (Month on Month) Revenue Growth</a:t>
            </a:r>
          </a:p>
        </p:txBody>
      </p:sp>
      <p:sp>
        <p:nvSpPr>
          <p:cNvPr id="4" name="Date Placeholder 3"/>
          <p:cNvSpPr>
            <a:spLocks noGrp="1"/>
          </p:cNvSpPr>
          <p:nvPr>
            <p:ph type="dt" sz="half" idx="10"/>
          </p:nvPr>
        </p:nvSpPr>
        <p:spPr>
          <a:xfrm>
            <a:off x="128516" y="6298252"/>
            <a:ext cx="27432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8077200" y="6298252"/>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Tree>
    <p:extLst>
      <p:ext uri="{BB962C8B-B14F-4D97-AF65-F5344CB8AC3E}">
        <p14:creationId xmlns:p14="http://schemas.microsoft.com/office/powerpoint/2010/main" val="23570434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255943"/>
            <a:ext cx="8428629" cy="904117"/>
          </a:xfrm>
          <a:solidFill>
            <a:schemeClr val="bg2"/>
          </a:solidFill>
        </p:spPr>
        <p:txBody>
          <a:bodyPr>
            <a:noAutofit/>
          </a:bodyPr>
          <a:lstStyle/>
          <a:p>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sz="4000" b="1" dirty="0" smtClean="0">
                <a:latin typeface="Times New Roman" panose="02020603050405020304" pitchFamily="18" charset="0"/>
                <a:cs typeface="Times New Roman" panose="02020603050405020304" pitchFamily="18" charset="0"/>
              </a:rPr>
              <a:t>Identify the lag KPIs  for the start up being funded:</a:t>
            </a: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8075" y="1487606"/>
            <a:ext cx="10515600" cy="4351338"/>
          </a:xfr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dirty="0" smtClean="0">
                <a:solidFill>
                  <a:srgbClr val="FF0000"/>
                </a:solidFill>
              </a:rPr>
              <a:t>Understanding Revenue </a:t>
            </a:r>
            <a:r>
              <a:rPr lang="en-US" dirty="0">
                <a:solidFill>
                  <a:srgbClr val="FF0000"/>
                </a:solidFill>
              </a:rPr>
              <a:t>Growth </a:t>
            </a:r>
            <a:r>
              <a:rPr lang="en-US" dirty="0" smtClean="0">
                <a:solidFill>
                  <a:srgbClr val="FF0000"/>
                </a:solidFill>
              </a:rPr>
              <a:t>Rate:</a:t>
            </a:r>
          </a:p>
          <a:p>
            <a:r>
              <a:rPr lang="en-US" b="1" dirty="0">
                <a:solidFill>
                  <a:schemeClr val="bg2"/>
                </a:solidFill>
              </a:rPr>
              <a:t>For very early stage startups, tracking weekly revenue growth will be more helpful to gauge progress. </a:t>
            </a:r>
            <a:endParaRPr lang="en-US" b="1" dirty="0" smtClean="0">
              <a:solidFill>
                <a:schemeClr val="bg2"/>
              </a:solidFill>
            </a:endParaRPr>
          </a:p>
          <a:p>
            <a:r>
              <a:rPr lang="en-US" b="1" dirty="0" smtClean="0">
                <a:solidFill>
                  <a:schemeClr val="bg2"/>
                </a:solidFill>
              </a:rPr>
              <a:t>As </a:t>
            </a:r>
            <a:r>
              <a:rPr lang="en-US" b="1" dirty="0">
                <a:solidFill>
                  <a:schemeClr val="bg2"/>
                </a:solidFill>
              </a:rPr>
              <a:t>a more contextual metric, Revenue Growth Rate helps startups measure comparative progress (month-over-month) instead of an absolute figure (current revenue), which can be deceiving if tracked by itself. </a:t>
            </a:r>
            <a:endParaRPr lang="en-US" b="1" dirty="0" smtClean="0">
              <a:solidFill>
                <a:schemeClr val="bg2"/>
              </a:solidFill>
            </a:endParaRPr>
          </a:p>
          <a:p>
            <a:r>
              <a:rPr lang="en-US" b="1" dirty="0" smtClean="0">
                <a:solidFill>
                  <a:schemeClr val="bg2"/>
                </a:solidFill>
              </a:rPr>
              <a:t>Not </a:t>
            </a:r>
            <a:r>
              <a:rPr lang="en-US" b="1" dirty="0">
                <a:solidFill>
                  <a:schemeClr val="bg2"/>
                </a:solidFill>
              </a:rPr>
              <a:t>only is the growth rate helpful for founders, but investors are also keen to see this metric as they evaluate the startup’s current and potential growth.</a:t>
            </a:r>
          </a:p>
          <a:p>
            <a:endParaRPr lang="en-US" dirty="0">
              <a:solidFill>
                <a:srgbClr val="FF0000"/>
              </a:solidFill>
            </a:endParaRPr>
          </a:p>
        </p:txBody>
      </p:sp>
      <p:sp>
        <p:nvSpPr>
          <p:cNvPr id="4" name="Date Placeholder 3"/>
          <p:cNvSpPr>
            <a:spLocks noGrp="1"/>
          </p:cNvSpPr>
          <p:nvPr>
            <p:ph type="dt" sz="half" idx="10"/>
          </p:nvPr>
        </p:nvSpPr>
        <p:spPr>
          <a:xfrm>
            <a:off x="128516" y="6298252"/>
            <a:ext cx="27432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8077200" y="6298252"/>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Tree>
    <p:extLst>
      <p:ext uri="{BB962C8B-B14F-4D97-AF65-F5344CB8AC3E}">
        <p14:creationId xmlns:p14="http://schemas.microsoft.com/office/powerpoint/2010/main" val="2493769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255943"/>
            <a:ext cx="8442277" cy="904117"/>
          </a:xfrm>
          <a:solidFill>
            <a:schemeClr val="bg2"/>
          </a:solidFill>
        </p:spPr>
        <p:txBody>
          <a:bodyPr>
            <a:noAutofit/>
          </a:bodyPr>
          <a:lstStyle/>
          <a:p>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sz="3600" b="1" dirty="0" smtClean="0">
                <a:latin typeface="Times New Roman" panose="02020603050405020304" pitchFamily="18" charset="0"/>
                <a:cs typeface="Times New Roman" panose="02020603050405020304" pitchFamily="18" charset="0"/>
              </a:rPr>
              <a:t>Identify the lag KPIs  for the start up being funded:</a:t>
            </a: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8075" y="1487606"/>
            <a:ext cx="10515600" cy="4351338"/>
          </a:xfr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ormAutofit fontScale="92500" lnSpcReduction="20000"/>
          </a:bodyPr>
          <a:lstStyle/>
          <a:p>
            <a:r>
              <a:rPr lang="en-US" dirty="0" smtClean="0">
                <a:solidFill>
                  <a:srgbClr val="FF0000"/>
                </a:solidFill>
              </a:rPr>
              <a:t>Understanding Revenue </a:t>
            </a:r>
            <a:r>
              <a:rPr lang="en-US" dirty="0">
                <a:solidFill>
                  <a:srgbClr val="FF0000"/>
                </a:solidFill>
              </a:rPr>
              <a:t>Growth </a:t>
            </a:r>
            <a:r>
              <a:rPr lang="en-US" dirty="0" smtClean="0">
                <a:solidFill>
                  <a:srgbClr val="FF0000"/>
                </a:solidFill>
              </a:rPr>
              <a:t>Rate:</a:t>
            </a:r>
          </a:p>
          <a:p>
            <a:r>
              <a:rPr lang="en-US" b="1" dirty="0" smtClean="0">
                <a:solidFill>
                  <a:schemeClr val="bg2"/>
                </a:solidFill>
              </a:rPr>
              <a:t>The </a:t>
            </a:r>
            <a:r>
              <a:rPr lang="en-US" b="1" dirty="0">
                <a:solidFill>
                  <a:schemeClr val="bg2"/>
                </a:solidFill>
              </a:rPr>
              <a:t>month-over-month growth rate can be misleading for very early stage startups since it’s likely that they will see exponential growth at the beginning. The mistaken expectation is that the growth rate will stay the same or even increase, when in reality, the growth rate often decreases (from the initial exponential rate) as the company </a:t>
            </a:r>
            <a:r>
              <a:rPr lang="en-US" b="1" dirty="0" smtClean="0">
                <a:solidFill>
                  <a:schemeClr val="bg2"/>
                </a:solidFill>
              </a:rPr>
              <a:t>matures.</a:t>
            </a:r>
          </a:p>
          <a:p>
            <a:r>
              <a:rPr lang="en-US" b="1" dirty="0" smtClean="0">
                <a:solidFill>
                  <a:schemeClr val="bg2"/>
                </a:solidFill>
              </a:rPr>
              <a:t>For </a:t>
            </a:r>
            <a:r>
              <a:rPr lang="en-US" b="1" dirty="0">
                <a:solidFill>
                  <a:schemeClr val="bg2"/>
                </a:solidFill>
              </a:rPr>
              <a:t>example, a startup might have a growth rate of 150%, 76%, and 88% over the first couple months. But at this point, it’s too early to determine what a sustainable growth rate will be. </a:t>
            </a:r>
            <a:endParaRPr lang="en-US" b="1" dirty="0" smtClean="0">
              <a:solidFill>
                <a:schemeClr val="bg2"/>
              </a:solidFill>
            </a:endParaRPr>
          </a:p>
          <a:p>
            <a:r>
              <a:rPr lang="en-US" b="1" dirty="0" smtClean="0">
                <a:solidFill>
                  <a:schemeClr val="bg2"/>
                </a:solidFill>
              </a:rPr>
              <a:t>It’s </a:t>
            </a:r>
            <a:r>
              <a:rPr lang="en-US" b="1" dirty="0">
                <a:solidFill>
                  <a:schemeClr val="bg2"/>
                </a:solidFill>
              </a:rPr>
              <a:t>quite likely the growth rate will drop as the company matures. When measuring the Revenue Growth Rate, calculate a longer trend (12-18 months) to ensure your percentages reflect an accurate trend and not a one-time exponential growth curve.</a:t>
            </a:r>
            <a:endParaRPr lang="en-US" b="1" dirty="0" smtClean="0">
              <a:solidFill>
                <a:schemeClr val="bg2"/>
              </a:solidFill>
            </a:endParaRPr>
          </a:p>
        </p:txBody>
      </p:sp>
      <p:sp>
        <p:nvSpPr>
          <p:cNvPr id="4" name="Date Placeholder 3"/>
          <p:cNvSpPr>
            <a:spLocks noGrp="1"/>
          </p:cNvSpPr>
          <p:nvPr>
            <p:ph type="dt" sz="half" idx="10"/>
          </p:nvPr>
        </p:nvSpPr>
        <p:spPr>
          <a:xfrm>
            <a:off x="128516" y="6298252"/>
            <a:ext cx="27432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8077200" y="6298252"/>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Tree>
    <p:extLst>
      <p:ext uri="{BB962C8B-B14F-4D97-AF65-F5344CB8AC3E}">
        <p14:creationId xmlns:p14="http://schemas.microsoft.com/office/powerpoint/2010/main" val="13365729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308" y="337829"/>
            <a:ext cx="8530988" cy="877201"/>
          </a:xfrm>
          <a:solidFill>
            <a:schemeClr val="bg2"/>
          </a:solidFill>
        </p:spPr>
        <p:txBody>
          <a:bodyPr>
            <a:noAutofit/>
          </a:bodyPr>
          <a:lstStyle/>
          <a:p>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sz="3200" b="1" dirty="0" smtClean="0">
                <a:latin typeface="Times New Roman" panose="02020603050405020304" pitchFamily="18" charset="0"/>
                <a:cs typeface="Times New Roman" panose="02020603050405020304" pitchFamily="18" charset="0"/>
              </a:rPr>
              <a:t>Step4 and step 5:Identify </a:t>
            </a:r>
            <a:r>
              <a:rPr lang="en-IN" sz="3200" b="1" dirty="0">
                <a:latin typeface="Times New Roman" panose="02020603050405020304" pitchFamily="18" charset="0"/>
                <a:cs typeface="Times New Roman" panose="02020603050405020304" pitchFamily="18" charset="0"/>
              </a:rPr>
              <a:t>the </a:t>
            </a:r>
            <a:r>
              <a:rPr lang="en-IN" sz="3200" b="1" dirty="0" smtClean="0">
                <a:latin typeface="Times New Roman" panose="02020603050405020304" pitchFamily="18" charset="0"/>
                <a:cs typeface="Times New Roman" panose="02020603050405020304" pitchFamily="18" charset="0"/>
              </a:rPr>
              <a:t>lag and Lead KPIs for </a:t>
            </a:r>
            <a:r>
              <a:rPr lang="en-IN" sz="3200" b="1" dirty="0">
                <a:latin typeface="Times New Roman" panose="02020603050405020304" pitchFamily="18" charset="0"/>
                <a:cs typeface="Times New Roman" panose="02020603050405020304" pitchFamily="18" charset="0"/>
              </a:rPr>
              <a:t>the </a:t>
            </a:r>
            <a:r>
              <a:rPr lang="en-IN" sz="3200" b="1" dirty="0" smtClean="0">
                <a:latin typeface="Times New Roman" panose="02020603050405020304" pitchFamily="18" charset="0"/>
                <a:cs typeface="Times New Roman" panose="02020603050405020304" pitchFamily="18" charset="0"/>
              </a:rPr>
              <a:t>Venture Capitalist:</a:t>
            </a: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8075" y="1215030"/>
            <a:ext cx="10515600" cy="4844576"/>
          </a:xfrm>
          <a:solidFill>
            <a:schemeClr val="accent1"/>
          </a:soli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dirty="0" smtClean="0">
                <a:solidFill>
                  <a:srgbClr val="FF0000"/>
                </a:solidFill>
              </a:rPr>
              <a:t>The five </a:t>
            </a:r>
            <a:r>
              <a:rPr lang="en-US" dirty="0">
                <a:solidFill>
                  <a:srgbClr val="FF0000"/>
                </a:solidFill>
              </a:rPr>
              <a:t>whys </a:t>
            </a:r>
            <a:r>
              <a:rPr lang="en-US" dirty="0" smtClean="0">
                <a:solidFill>
                  <a:srgbClr val="FF0000"/>
                </a:solidFill>
              </a:rPr>
              <a:t>analysis:</a:t>
            </a:r>
          </a:p>
          <a:p>
            <a:r>
              <a:rPr lang="en-US" dirty="0" smtClean="0">
                <a:solidFill>
                  <a:srgbClr val="FFFF00"/>
                </a:solidFill>
              </a:rPr>
              <a:t>The Venture capitalist is finding difficult to maximize its income. </a:t>
            </a:r>
          </a:p>
          <a:p>
            <a:pPr marL="0" indent="0">
              <a:buNone/>
            </a:pPr>
            <a:endParaRPr lang="en-US" dirty="0" smtClean="0">
              <a:solidFill>
                <a:srgbClr val="FF0000"/>
              </a:solidFill>
            </a:endParaRPr>
          </a:p>
        </p:txBody>
      </p:sp>
      <p:sp>
        <p:nvSpPr>
          <p:cNvPr id="4" name="Date Placeholder 3"/>
          <p:cNvSpPr>
            <a:spLocks noGrp="1"/>
          </p:cNvSpPr>
          <p:nvPr>
            <p:ph type="dt" sz="half" idx="10"/>
          </p:nvPr>
        </p:nvSpPr>
        <p:spPr>
          <a:xfrm>
            <a:off x="0" y="6352843"/>
            <a:ext cx="27432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7955507" y="6332182"/>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
        <p:nvSpPr>
          <p:cNvPr id="6" name="Wave 5"/>
          <p:cNvSpPr/>
          <p:nvPr/>
        </p:nvSpPr>
        <p:spPr>
          <a:xfrm>
            <a:off x="1166883" y="2461766"/>
            <a:ext cx="2197289" cy="549226"/>
          </a:xfrm>
          <a:prstGeom prst="wave">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chemeClr val="accent1"/>
                </a:solidFill>
                <a:effectLst>
                  <a:outerShdw blurRad="38100" dist="25400" dir="5400000" algn="ctr" rotWithShape="0">
                    <a:srgbClr val="6E747A">
                      <a:alpha val="43000"/>
                    </a:srgbClr>
                  </a:outerShdw>
                </a:effectLst>
              </a:rPr>
              <a:t>WHY?</a:t>
            </a:r>
            <a:endParaRPr lang="en-US" dirty="0">
              <a:ln w="0"/>
              <a:solidFill>
                <a:schemeClr val="accent1"/>
              </a:solidFill>
              <a:effectLst>
                <a:outerShdw blurRad="38100" dist="25400" dir="5400000" algn="ctr" rotWithShape="0">
                  <a:srgbClr val="6E747A">
                    <a:alpha val="43000"/>
                  </a:srgbClr>
                </a:outerShdw>
              </a:effectLst>
            </a:endParaRPr>
          </a:p>
        </p:txBody>
      </p:sp>
      <p:sp>
        <p:nvSpPr>
          <p:cNvPr id="7" name="Wave 6"/>
          <p:cNvSpPr/>
          <p:nvPr/>
        </p:nvSpPr>
        <p:spPr>
          <a:xfrm>
            <a:off x="4185313" y="2442949"/>
            <a:ext cx="5827594" cy="614663"/>
          </a:xfrm>
          <a:prstGeom prst="wav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VC is not able to earn required income by investing its fund on the prospective Consumers </a:t>
            </a:r>
            <a:endParaRPr lang="en-US" dirty="0">
              <a:solidFill>
                <a:srgbClr val="002060"/>
              </a:solidFill>
            </a:endParaRPr>
          </a:p>
        </p:txBody>
      </p:sp>
      <p:sp>
        <p:nvSpPr>
          <p:cNvPr id="9" name="Wave 8"/>
          <p:cNvSpPr/>
          <p:nvPr/>
        </p:nvSpPr>
        <p:spPr>
          <a:xfrm>
            <a:off x="1166883" y="3114049"/>
            <a:ext cx="2197289" cy="549226"/>
          </a:xfrm>
          <a:prstGeom prst="wave">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chemeClr val="accent1"/>
                </a:solidFill>
                <a:effectLst>
                  <a:outerShdw blurRad="38100" dist="25400" dir="5400000" algn="ctr" rotWithShape="0">
                    <a:srgbClr val="6E747A">
                      <a:alpha val="43000"/>
                    </a:srgbClr>
                  </a:outerShdw>
                </a:effectLst>
              </a:rPr>
              <a:t>WHY?</a:t>
            </a:r>
            <a:endParaRPr lang="en-US" dirty="0">
              <a:ln w="0"/>
              <a:solidFill>
                <a:schemeClr val="accent1"/>
              </a:solidFill>
              <a:effectLst>
                <a:outerShdw blurRad="38100" dist="25400" dir="5400000" algn="ctr" rotWithShape="0">
                  <a:srgbClr val="6E747A">
                    <a:alpha val="43000"/>
                  </a:srgbClr>
                </a:outerShdw>
              </a:effectLst>
            </a:endParaRPr>
          </a:p>
        </p:txBody>
      </p:sp>
      <p:sp>
        <p:nvSpPr>
          <p:cNvPr id="10" name="Wave 9"/>
          <p:cNvSpPr/>
          <p:nvPr/>
        </p:nvSpPr>
        <p:spPr>
          <a:xfrm>
            <a:off x="4185313" y="3067429"/>
            <a:ext cx="5827594" cy="595846"/>
          </a:xfrm>
          <a:prstGeom prst="wav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Current Consumers of VC  is not able </a:t>
            </a:r>
            <a:r>
              <a:rPr lang="en-US" dirty="0">
                <a:solidFill>
                  <a:srgbClr val="002060"/>
                </a:solidFill>
              </a:rPr>
              <a:t>to see MoM (Month on Month) Revenue </a:t>
            </a:r>
            <a:r>
              <a:rPr lang="en-US" dirty="0" smtClean="0">
                <a:solidFill>
                  <a:srgbClr val="002060"/>
                </a:solidFill>
              </a:rPr>
              <a:t>Growth.</a:t>
            </a:r>
            <a:endParaRPr lang="en-US" sz="1600" dirty="0">
              <a:solidFill>
                <a:srgbClr val="002060"/>
              </a:solidFill>
            </a:endParaRPr>
          </a:p>
        </p:txBody>
      </p:sp>
      <p:sp>
        <p:nvSpPr>
          <p:cNvPr id="11" name="Wave 10"/>
          <p:cNvSpPr/>
          <p:nvPr/>
        </p:nvSpPr>
        <p:spPr>
          <a:xfrm>
            <a:off x="4201803" y="4362444"/>
            <a:ext cx="5827594" cy="595846"/>
          </a:xfrm>
          <a:prstGeom prst="wav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longer trend (12-18 months) reflects a declining trend inspite of initial exponential growth curve.</a:t>
            </a:r>
          </a:p>
        </p:txBody>
      </p:sp>
      <p:sp>
        <p:nvSpPr>
          <p:cNvPr id="12" name="Wave 11"/>
          <p:cNvSpPr/>
          <p:nvPr/>
        </p:nvSpPr>
        <p:spPr>
          <a:xfrm>
            <a:off x="4185313" y="3756781"/>
            <a:ext cx="5827594" cy="595846"/>
          </a:xfrm>
          <a:prstGeom prst="wav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Current Consumers of VC  is able to see exponential growth at the beginning  but not able to sustain itself</a:t>
            </a:r>
            <a:endParaRPr lang="en-US" sz="1600" dirty="0">
              <a:solidFill>
                <a:srgbClr val="002060"/>
              </a:solidFill>
            </a:endParaRPr>
          </a:p>
        </p:txBody>
      </p:sp>
      <p:sp>
        <p:nvSpPr>
          <p:cNvPr id="13" name="Wave 12"/>
          <p:cNvSpPr/>
          <p:nvPr/>
        </p:nvSpPr>
        <p:spPr>
          <a:xfrm>
            <a:off x="4185313" y="5179614"/>
            <a:ext cx="5827594" cy="595846"/>
          </a:xfrm>
          <a:prstGeom prst="wav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The Revenue Growth Rate </a:t>
            </a:r>
            <a:r>
              <a:rPr lang="en-US" dirty="0" smtClean="0">
                <a:solidFill>
                  <a:srgbClr val="002060"/>
                </a:solidFill>
              </a:rPr>
              <a:t>of the company funded by VC </a:t>
            </a:r>
          </a:p>
          <a:p>
            <a:pPr algn="ctr"/>
            <a:r>
              <a:rPr lang="en-US" dirty="0" smtClean="0">
                <a:solidFill>
                  <a:srgbClr val="002060"/>
                </a:solidFill>
              </a:rPr>
              <a:t>Is poor.</a:t>
            </a:r>
            <a:endParaRPr lang="en-US" dirty="0">
              <a:solidFill>
                <a:srgbClr val="002060"/>
              </a:solidFill>
            </a:endParaRPr>
          </a:p>
        </p:txBody>
      </p:sp>
      <p:sp>
        <p:nvSpPr>
          <p:cNvPr id="14" name="Wave 13"/>
          <p:cNvSpPr/>
          <p:nvPr/>
        </p:nvSpPr>
        <p:spPr>
          <a:xfrm>
            <a:off x="1166883" y="3797367"/>
            <a:ext cx="2197289" cy="549226"/>
          </a:xfrm>
          <a:prstGeom prst="wave">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chemeClr val="accent1"/>
                </a:solidFill>
                <a:effectLst>
                  <a:outerShdw blurRad="38100" dist="25400" dir="5400000" algn="ctr" rotWithShape="0">
                    <a:srgbClr val="6E747A">
                      <a:alpha val="43000"/>
                    </a:srgbClr>
                  </a:outerShdw>
                </a:effectLst>
              </a:rPr>
              <a:t>WHY?</a:t>
            </a:r>
            <a:endParaRPr lang="en-US" dirty="0">
              <a:ln w="0"/>
              <a:solidFill>
                <a:schemeClr val="accent1"/>
              </a:solidFill>
              <a:effectLst>
                <a:outerShdw blurRad="38100" dist="25400" dir="5400000" algn="ctr" rotWithShape="0">
                  <a:srgbClr val="6E747A">
                    <a:alpha val="43000"/>
                  </a:srgbClr>
                </a:outerShdw>
              </a:effectLst>
            </a:endParaRPr>
          </a:p>
        </p:txBody>
      </p:sp>
      <p:sp>
        <p:nvSpPr>
          <p:cNvPr id="15" name="Wave 14"/>
          <p:cNvSpPr/>
          <p:nvPr/>
        </p:nvSpPr>
        <p:spPr>
          <a:xfrm>
            <a:off x="1166883" y="4498090"/>
            <a:ext cx="2197289" cy="549226"/>
          </a:xfrm>
          <a:prstGeom prst="wave">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chemeClr val="accent1"/>
                </a:solidFill>
                <a:effectLst>
                  <a:outerShdw blurRad="38100" dist="25400" dir="5400000" algn="ctr" rotWithShape="0">
                    <a:srgbClr val="6E747A">
                      <a:alpha val="43000"/>
                    </a:srgbClr>
                  </a:outerShdw>
                </a:effectLst>
              </a:rPr>
              <a:t>WHY?</a:t>
            </a:r>
            <a:endParaRPr lang="en-US" dirty="0">
              <a:ln w="0"/>
              <a:solidFill>
                <a:schemeClr val="accent1"/>
              </a:solidFill>
              <a:effectLst>
                <a:outerShdw blurRad="38100" dist="25400" dir="5400000" algn="ctr" rotWithShape="0">
                  <a:srgbClr val="6E747A">
                    <a:alpha val="43000"/>
                  </a:srgbClr>
                </a:outerShdw>
              </a:effectLst>
            </a:endParaRPr>
          </a:p>
        </p:txBody>
      </p:sp>
      <p:sp>
        <p:nvSpPr>
          <p:cNvPr id="16" name="Wave 15"/>
          <p:cNvSpPr/>
          <p:nvPr/>
        </p:nvSpPr>
        <p:spPr>
          <a:xfrm>
            <a:off x="1166882" y="5213957"/>
            <a:ext cx="2197289" cy="549226"/>
          </a:xfrm>
          <a:prstGeom prst="wave">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chemeClr val="accent1"/>
                </a:solidFill>
                <a:effectLst>
                  <a:outerShdw blurRad="38100" dist="25400" dir="5400000" algn="ctr" rotWithShape="0">
                    <a:srgbClr val="6E747A">
                      <a:alpha val="43000"/>
                    </a:srgbClr>
                  </a:outerShdw>
                </a:effectLst>
              </a:rPr>
              <a:t>WHY?</a:t>
            </a:r>
            <a:endParaRPr lang="en-US"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840738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308" y="337829"/>
            <a:ext cx="8080611" cy="999651"/>
          </a:xfrm>
          <a:solidFill>
            <a:schemeClr val="bg2"/>
          </a:solidFill>
        </p:spPr>
        <p:txBody>
          <a:bodyPr>
            <a:noAutofit/>
          </a:bodyPr>
          <a:lstStyle/>
          <a:p>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Step4 and step 5:Identify </a:t>
            </a:r>
            <a:r>
              <a:rPr lang="en-IN" sz="2800" b="1" dirty="0">
                <a:latin typeface="Times New Roman" panose="02020603050405020304" pitchFamily="18" charset="0"/>
                <a:cs typeface="Times New Roman" panose="02020603050405020304" pitchFamily="18" charset="0"/>
              </a:rPr>
              <a:t>the  </a:t>
            </a:r>
            <a:r>
              <a:rPr lang="en-IN" sz="2800" b="1" dirty="0" smtClean="0">
                <a:latin typeface="Times New Roman" panose="02020603050405020304" pitchFamily="18" charset="0"/>
                <a:cs typeface="Times New Roman" panose="02020603050405020304" pitchFamily="18" charset="0"/>
              </a:rPr>
              <a:t>lag and Lead KPIs for </a:t>
            </a:r>
            <a:r>
              <a:rPr lang="en-IN" sz="2800" b="1" dirty="0">
                <a:latin typeface="Times New Roman" panose="02020603050405020304" pitchFamily="18" charset="0"/>
                <a:cs typeface="Times New Roman" panose="02020603050405020304" pitchFamily="18" charset="0"/>
              </a:rPr>
              <a:t>the </a:t>
            </a:r>
            <a:r>
              <a:rPr lang="en-IN" sz="2800" b="1" dirty="0" smtClean="0">
                <a:latin typeface="Times New Roman" panose="02020603050405020304" pitchFamily="18" charset="0"/>
                <a:cs typeface="Times New Roman" panose="02020603050405020304" pitchFamily="18" charset="0"/>
              </a:rPr>
              <a:t>Venture Capitalist:</a:t>
            </a: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8075" y="1487606"/>
            <a:ext cx="10515600" cy="4351338"/>
          </a:xfrm>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pPr marL="0" indent="0">
              <a:buNone/>
            </a:pPr>
            <a:r>
              <a:rPr lang="en-US" u="sng" dirty="0" smtClean="0">
                <a:solidFill>
                  <a:srgbClr val="FF0000"/>
                </a:solidFill>
              </a:rPr>
              <a:t>The Venture capitalist is finding difficult to maximize its income</a:t>
            </a:r>
            <a:r>
              <a:rPr lang="en-US" dirty="0" smtClean="0">
                <a:solidFill>
                  <a:srgbClr val="FF0000"/>
                </a:solidFill>
              </a:rPr>
              <a:t>: we can understand that this is a LAG KPI for the venture capitalist.</a:t>
            </a:r>
          </a:p>
          <a:p>
            <a:pPr marL="0" indent="0">
              <a:buNone/>
            </a:pPr>
            <a:r>
              <a:rPr lang="en-US" dirty="0" smtClean="0">
                <a:solidFill>
                  <a:srgbClr val="00B050"/>
                </a:solidFill>
              </a:rPr>
              <a:t>However, through The five whys analysis done in previous slide we come to know that income of the venture capitalist can be directly attributed to the higher revenue growth of the start up companies funded by them.</a:t>
            </a:r>
          </a:p>
          <a:p>
            <a:pPr marL="0" indent="0">
              <a:buNone/>
            </a:pPr>
            <a:r>
              <a:rPr lang="en-US" dirty="0" smtClean="0">
                <a:solidFill>
                  <a:srgbClr val="00B050"/>
                </a:solidFill>
              </a:rPr>
              <a:t>But the current consumers are able to see exponential growth in the initial days.However,the</a:t>
            </a:r>
            <a:r>
              <a:rPr lang="en-US" dirty="0">
                <a:solidFill>
                  <a:srgbClr val="00B050"/>
                </a:solidFill>
              </a:rPr>
              <a:t>y</a:t>
            </a:r>
            <a:r>
              <a:rPr lang="en-US" dirty="0" smtClean="0">
                <a:solidFill>
                  <a:srgbClr val="00B050"/>
                </a:solidFill>
              </a:rPr>
              <a:t> are not able to sustain that growth in longer time frame.</a:t>
            </a:r>
          </a:p>
          <a:p>
            <a:pPr marL="0" indent="0">
              <a:buNone/>
            </a:pPr>
            <a:r>
              <a:rPr lang="en-US" u="sng" dirty="0" smtClean="0">
                <a:solidFill>
                  <a:srgbClr val="00B050"/>
                </a:solidFill>
              </a:rPr>
              <a:t>Hence VC should have an eye on those prospect consumers whose balance sheets are really promising and those who doesn’t lack in core basic strengths and who have a reliable credibility base with their prospect </a:t>
            </a:r>
            <a:r>
              <a:rPr lang="en-US" u="sng" dirty="0" err="1" smtClean="0">
                <a:solidFill>
                  <a:srgbClr val="00B050"/>
                </a:solidFill>
              </a:rPr>
              <a:t>customers.Making</a:t>
            </a:r>
            <a:r>
              <a:rPr lang="en-US" u="sng" dirty="0" smtClean="0">
                <a:solidFill>
                  <a:srgbClr val="00B050"/>
                </a:solidFill>
              </a:rPr>
              <a:t> efforts and helping promote consistent revenue growth rate for the start ups funded by VC becomes the Lead KPI for the Venture Capitalist.</a:t>
            </a:r>
          </a:p>
          <a:p>
            <a:pPr marL="0" indent="0">
              <a:buNone/>
            </a:pPr>
            <a:endParaRPr lang="en-US" dirty="0" smtClean="0">
              <a:solidFill>
                <a:srgbClr val="FF0000"/>
              </a:solidFill>
            </a:endParaRPr>
          </a:p>
          <a:p>
            <a:pPr marL="0" indent="0">
              <a:buNone/>
            </a:pPr>
            <a:endParaRPr lang="en-US" dirty="0" smtClean="0">
              <a:solidFill>
                <a:srgbClr val="FF0000"/>
              </a:solidFill>
            </a:endParaRPr>
          </a:p>
          <a:p>
            <a:pPr marL="0" indent="0">
              <a:buNone/>
            </a:pPr>
            <a:endParaRPr lang="en-US" dirty="0" smtClean="0">
              <a:solidFill>
                <a:srgbClr val="FF0000"/>
              </a:solidFill>
            </a:endParaRPr>
          </a:p>
        </p:txBody>
      </p:sp>
      <p:sp>
        <p:nvSpPr>
          <p:cNvPr id="4" name="Date Placeholder 3"/>
          <p:cNvSpPr>
            <a:spLocks noGrp="1"/>
          </p:cNvSpPr>
          <p:nvPr>
            <p:ph type="dt" sz="half" idx="10"/>
          </p:nvPr>
        </p:nvSpPr>
        <p:spPr>
          <a:xfrm>
            <a:off x="0" y="6352843"/>
            <a:ext cx="27432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7955507" y="6332182"/>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Tree>
    <p:extLst>
      <p:ext uri="{BB962C8B-B14F-4D97-AF65-F5344CB8AC3E}">
        <p14:creationId xmlns:p14="http://schemas.microsoft.com/office/powerpoint/2010/main" val="582168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255943"/>
            <a:ext cx="8374038" cy="904117"/>
          </a:xfrm>
          <a:solidFill>
            <a:schemeClr val="bg2"/>
          </a:solidFill>
        </p:spPr>
        <p:txBody>
          <a:bodyPr>
            <a:noAutofit/>
          </a:bodyPr>
          <a:lstStyle/>
          <a:p>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sz="3600" b="1" dirty="0" smtClean="0">
                <a:latin typeface="Times New Roman" panose="02020603050405020304" pitchFamily="18" charset="0"/>
                <a:cs typeface="Times New Roman" panose="02020603050405020304" pitchFamily="18" charset="0"/>
              </a:rPr>
              <a:t>Identify the lag KPIs  for the start up being funded:</a:t>
            </a: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8075" y="1487606"/>
            <a:ext cx="10515600" cy="4351338"/>
          </a:xfr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dirty="0">
                <a:solidFill>
                  <a:srgbClr val="FF0000"/>
                </a:solidFill>
              </a:rPr>
              <a:t>Customer Churn </a:t>
            </a:r>
            <a:r>
              <a:rPr lang="en-US" dirty="0" smtClean="0">
                <a:solidFill>
                  <a:srgbClr val="FF0000"/>
                </a:solidFill>
              </a:rPr>
              <a:t>Rate:</a:t>
            </a:r>
            <a:endParaRPr lang="en-US" dirty="0">
              <a:solidFill>
                <a:srgbClr val="FF0000"/>
              </a:solidFill>
            </a:endParaRPr>
          </a:p>
          <a:p>
            <a:r>
              <a:rPr lang="en-US" dirty="0" smtClean="0"/>
              <a:t>Customer </a:t>
            </a:r>
            <a:r>
              <a:rPr lang="en-US" dirty="0"/>
              <a:t>Churn Rate is the percentage of customers lost during a given period of time. For SaaS or mobile apps, this means customers who cancel their subscription. </a:t>
            </a:r>
          </a:p>
          <a:p>
            <a:r>
              <a:rPr lang="en-US" dirty="0" smtClean="0"/>
              <a:t>For </a:t>
            </a:r>
            <a:r>
              <a:rPr lang="en-US" dirty="0"/>
              <a:t>ecommerce, this means customers who fail to make a repeat purchase within an average timeframe for the business (could be 90 days, 120 days, or some other length of time</a:t>
            </a:r>
            <a:r>
              <a:rPr lang="en-US" dirty="0" smtClean="0"/>
              <a:t>).</a:t>
            </a:r>
          </a:p>
          <a:p>
            <a:r>
              <a:rPr lang="en-US" dirty="0" smtClean="0"/>
              <a:t>The </a:t>
            </a:r>
            <a:r>
              <a:rPr lang="en-US" dirty="0"/>
              <a:t>inverse of this metric is Customer Retention Rate which focuses on the customers retained over a given period of time.</a:t>
            </a:r>
            <a:endParaRPr lang="en-US" b="1" dirty="0" smtClean="0">
              <a:solidFill>
                <a:schemeClr val="bg2"/>
              </a:solidFill>
            </a:endParaRPr>
          </a:p>
        </p:txBody>
      </p:sp>
      <p:sp>
        <p:nvSpPr>
          <p:cNvPr id="4" name="Date Placeholder 3"/>
          <p:cNvSpPr>
            <a:spLocks noGrp="1"/>
          </p:cNvSpPr>
          <p:nvPr>
            <p:ph type="dt" sz="half" idx="10"/>
          </p:nvPr>
        </p:nvSpPr>
        <p:spPr>
          <a:xfrm>
            <a:off x="128516" y="6298252"/>
            <a:ext cx="27432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8077200" y="6298252"/>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Tree>
    <p:extLst>
      <p:ext uri="{BB962C8B-B14F-4D97-AF65-F5344CB8AC3E}">
        <p14:creationId xmlns:p14="http://schemas.microsoft.com/office/powerpoint/2010/main" val="20371589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255943"/>
            <a:ext cx="8469573" cy="904117"/>
          </a:xfrm>
          <a:solidFill>
            <a:schemeClr val="bg2"/>
          </a:solidFill>
        </p:spPr>
        <p:txBody>
          <a:bodyPr>
            <a:noAutofit/>
          </a:bodyPr>
          <a:lstStyle/>
          <a:p>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sz="4000" b="1" dirty="0" smtClean="0">
                <a:latin typeface="Times New Roman" panose="02020603050405020304" pitchFamily="18" charset="0"/>
                <a:cs typeface="Times New Roman" panose="02020603050405020304" pitchFamily="18" charset="0"/>
              </a:rPr>
              <a:t>Identify the lag KPIs  for the start up being funded:</a:t>
            </a: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3384" y="1316182"/>
            <a:ext cx="10515600" cy="4588643"/>
          </a:xfr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fontAlgn="base"/>
            <a:r>
              <a:rPr lang="en-US" dirty="0">
                <a:solidFill>
                  <a:srgbClr val="FF0000"/>
                </a:solidFill>
              </a:rPr>
              <a:t>Customer Churn </a:t>
            </a:r>
            <a:r>
              <a:rPr lang="en-US" dirty="0" smtClean="0">
                <a:solidFill>
                  <a:srgbClr val="FF0000"/>
                </a:solidFill>
              </a:rPr>
              <a:t>Rate:  </a:t>
            </a:r>
          </a:p>
          <a:p>
            <a:pPr fontAlgn="base"/>
            <a:r>
              <a:rPr lang="en-US" b="1" dirty="0" smtClean="0">
                <a:solidFill>
                  <a:schemeClr val="bg2"/>
                </a:solidFill>
              </a:rPr>
              <a:t>Calculate </a:t>
            </a:r>
            <a:r>
              <a:rPr lang="en-US" b="1" dirty="0">
                <a:solidFill>
                  <a:schemeClr val="bg2"/>
                </a:solidFill>
              </a:rPr>
              <a:t>Customer Churn Rate by dividing the total customers churned over a time period you specify (e.g. month, 90 days, etc.) by the total customers at the start of the time period and then multiply that by 100 to generate a percentage. </a:t>
            </a:r>
            <a:endParaRPr lang="en-US" b="1" dirty="0" smtClean="0">
              <a:solidFill>
                <a:schemeClr val="bg2"/>
              </a:solidFill>
            </a:endParaRPr>
          </a:p>
          <a:p>
            <a:pPr fontAlgn="base"/>
            <a:r>
              <a:rPr lang="en-US" b="1" dirty="0" smtClean="0">
                <a:solidFill>
                  <a:schemeClr val="bg2"/>
                </a:solidFill>
              </a:rPr>
              <a:t>For </a:t>
            </a:r>
            <a:r>
              <a:rPr lang="en-US" b="1" dirty="0">
                <a:solidFill>
                  <a:schemeClr val="bg2"/>
                </a:solidFill>
              </a:rPr>
              <a:t>example, if the total customers lost this month was 150 and the total customers at the start of the month is 5,000, then the Customer Churn Rate would be 3%.</a:t>
            </a:r>
          </a:p>
          <a:p>
            <a:pPr fontAlgn="base"/>
            <a:r>
              <a:rPr lang="en-US" b="1" dirty="0">
                <a:solidFill>
                  <a:schemeClr val="bg2"/>
                </a:solidFill>
              </a:rPr>
              <a:t>150 (total customers churned in August) / 5,000 (total customers as of August 1st) X 100 = 3%</a:t>
            </a:r>
          </a:p>
          <a:p>
            <a:endParaRPr lang="en-US" dirty="0"/>
          </a:p>
        </p:txBody>
      </p:sp>
      <p:sp>
        <p:nvSpPr>
          <p:cNvPr id="4" name="Date Placeholder 3"/>
          <p:cNvSpPr>
            <a:spLocks noGrp="1"/>
          </p:cNvSpPr>
          <p:nvPr>
            <p:ph type="dt" sz="half" idx="10"/>
          </p:nvPr>
        </p:nvSpPr>
        <p:spPr>
          <a:xfrm>
            <a:off x="128516" y="6298252"/>
            <a:ext cx="27432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8077200" y="6298252"/>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Tree>
    <p:extLst>
      <p:ext uri="{BB962C8B-B14F-4D97-AF65-F5344CB8AC3E}">
        <p14:creationId xmlns:p14="http://schemas.microsoft.com/office/powerpoint/2010/main" val="22086082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210" y="215351"/>
            <a:ext cx="8563142" cy="904117"/>
          </a:xfrm>
        </p:spPr>
        <p:txBody>
          <a:bodyPr>
            <a:noAutofit/>
          </a:bodyPr>
          <a:lstStyle/>
          <a:p>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3384" y="1512895"/>
            <a:ext cx="10515600" cy="4588643"/>
          </a:xfr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fontAlgn="base"/>
            <a:r>
              <a:rPr lang="en-US" dirty="0">
                <a:solidFill>
                  <a:srgbClr val="FF0000"/>
                </a:solidFill>
              </a:rPr>
              <a:t>Customer Churn </a:t>
            </a:r>
            <a:r>
              <a:rPr lang="en-US" dirty="0" smtClean="0">
                <a:solidFill>
                  <a:srgbClr val="FF0000"/>
                </a:solidFill>
              </a:rPr>
              <a:t>Rate:  </a:t>
            </a:r>
          </a:p>
          <a:p>
            <a:pPr fontAlgn="base"/>
            <a:r>
              <a:rPr lang="en-US" b="1" dirty="0">
                <a:solidFill>
                  <a:schemeClr val="bg2"/>
                </a:solidFill>
              </a:rPr>
              <a:t>Customer churn helps you see trends in product satisfaction (or dissatisfaction). Analyzing customer churn based on cohorts can be particularly insightful for determining why or what other factors may be influencing customer decisions (e.g. pricing updates, new feature rollout, changes in messaging, etc</a:t>
            </a:r>
            <a:r>
              <a:rPr lang="en-US" b="1" dirty="0" smtClean="0">
                <a:solidFill>
                  <a:schemeClr val="bg2"/>
                </a:solidFill>
              </a:rPr>
              <a:t>.).</a:t>
            </a:r>
            <a:endParaRPr lang="en-US" b="1" dirty="0">
              <a:solidFill>
                <a:schemeClr val="bg2"/>
              </a:solidFill>
            </a:endParaRPr>
          </a:p>
          <a:p>
            <a:pPr fontAlgn="base"/>
            <a:r>
              <a:rPr lang="en-US" b="1" dirty="0">
                <a:solidFill>
                  <a:schemeClr val="bg2"/>
                </a:solidFill>
              </a:rPr>
              <a:t>While customer churn is a helpful metric for detecting a ‘leaky bucket,’ it varies from revenue and doesn’t indicate which customers you’re losing (i.e. high-value customers, low-value customers, or perhaps customers who would be better served with another product). </a:t>
            </a:r>
          </a:p>
          <a:p>
            <a:endParaRPr lang="en-US" dirty="0"/>
          </a:p>
        </p:txBody>
      </p:sp>
      <p:sp>
        <p:nvSpPr>
          <p:cNvPr id="4" name="Date Placeholder 3"/>
          <p:cNvSpPr>
            <a:spLocks noGrp="1"/>
          </p:cNvSpPr>
          <p:nvPr>
            <p:ph type="dt" sz="half" idx="10"/>
          </p:nvPr>
        </p:nvSpPr>
        <p:spPr>
          <a:xfrm>
            <a:off x="128516" y="6298252"/>
            <a:ext cx="27432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8077200" y="6298252"/>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
        <p:nvSpPr>
          <p:cNvPr id="6" name="Rectangle 5"/>
          <p:cNvSpPr/>
          <p:nvPr/>
        </p:nvSpPr>
        <p:spPr>
          <a:xfrm>
            <a:off x="563384" y="115853"/>
            <a:ext cx="8288145" cy="1200329"/>
          </a:xfrm>
          <a:prstGeom prst="rect">
            <a:avLst/>
          </a:prstGeom>
          <a:solidFill>
            <a:schemeClr val="bg2"/>
          </a:solidFill>
        </p:spPr>
        <p:txBody>
          <a:bodyPr wrap="square">
            <a:spAutoFit/>
          </a:bodyPr>
          <a:lstStyle/>
          <a:p>
            <a:r>
              <a:rPr lang="en-IN" sz="3600" b="1" dirty="0">
                <a:latin typeface="Times New Roman" panose="02020603050405020304" pitchFamily="18" charset="0"/>
                <a:cs typeface="Times New Roman" panose="02020603050405020304" pitchFamily="18" charset="0"/>
              </a:rPr>
              <a:t>Identify the lag KPIs  for the start up being  funded:</a:t>
            </a:r>
            <a:endParaRPr lang="en-US" sz="3600" dirty="0"/>
          </a:p>
        </p:txBody>
      </p:sp>
    </p:spTree>
    <p:extLst>
      <p:ext uri="{BB962C8B-B14F-4D97-AF65-F5344CB8AC3E}">
        <p14:creationId xmlns:p14="http://schemas.microsoft.com/office/powerpoint/2010/main" val="23103079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308" y="337829"/>
            <a:ext cx="8530988" cy="877201"/>
          </a:xfrm>
          <a:solidFill>
            <a:schemeClr val="bg2"/>
          </a:solidFill>
        </p:spPr>
        <p:txBody>
          <a:bodyPr>
            <a:noAutofit/>
          </a:bodyPr>
          <a:lstStyle/>
          <a:p>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sz="3200" b="1" dirty="0" smtClean="0">
                <a:latin typeface="Times New Roman" panose="02020603050405020304" pitchFamily="18" charset="0"/>
                <a:cs typeface="Times New Roman" panose="02020603050405020304" pitchFamily="18" charset="0"/>
              </a:rPr>
              <a:t>Step4 and step 5:Identify </a:t>
            </a:r>
            <a:r>
              <a:rPr lang="en-IN" sz="3200" b="1" dirty="0">
                <a:latin typeface="Times New Roman" panose="02020603050405020304" pitchFamily="18" charset="0"/>
                <a:cs typeface="Times New Roman" panose="02020603050405020304" pitchFamily="18" charset="0"/>
              </a:rPr>
              <a:t>the </a:t>
            </a:r>
            <a:r>
              <a:rPr lang="en-IN" sz="3200" b="1" dirty="0" smtClean="0">
                <a:latin typeface="Times New Roman" panose="02020603050405020304" pitchFamily="18" charset="0"/>
                <a:cs typeface="Times New Roman" panose="02020603050405020304" pitchFamily="18" charset="0"/>
              </a:rPr>
              <a:t>lag and Lead KPIs for </a:t>
            </a:r>
            <a:r>
              <a:rPr lang="en-IN" sz="3200" b="1" dirty="0">
                <a:latin typeface="Times New Roman" panose="02020603050405020304" pitchFamily="18" charset="0"/>
                <a:cs typeface="Times New Roman" panose="02020603050405020304" pitchFamily="18" charset="0"/>
              </a:rPr>
              <a:t>the </a:t>
            </a:r>
            <a:r>
              <a:rPr lang="en-IN" sz="3200" b="1" dirty="0" smtClean="0">
                <a:latin typeface="Times New Roman" panose="02020603050405020304" pitchFamily="18" charset="0"/>
                <a:cs typeface="Times New Roman" panose="02020603050405020304" pitchFamily="18" charset="0"/>
              </a:rPr>
              <a:t>Venture Capitalist:</a:t>
            </a: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8075" y="1215030"/>
            <a:ext cx="10515600" cy="4844576"/>
          </a:xfrm>
          <a:solidFill>
            <a:schemeClr val="accent1"/>
          </a:soli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dirty="0" smtClean="0">
                <a:solidFill>
                  <a:srgbClr val="FF0000"/>
                </a:solidFill>
              </a:rPr>
              <a:t>The five </a:t>
            </a:r>
            <a:r>
              <a:rPr lang="en-US" dirty="0">
                <a:solidFill>
                  <a:srgbClr val="FF0000"/>
                </a:solidFill>
              </a:rPr>
              <a:t>whys </a:t>
            </a:r>
            <a:r>
              <a:rPr lang="en-US" dirty="0" smtClean="0">
                <a:solidFill>
                  <a:srgbClr val="FF0000"/>
                </a:solidFill>
              </a:rPr>
              <a:t>analysis:</a:t>
            </a:r>
          </a:p>
          <a:p>
            <a:r>
              <a:rPr lang="en-US" dirty="0" smtClean="0">
                <a:solidFill>
                  <a:srgbClr val="FFFF00"/>
                </a:solidFill>
              </a:rPr>
              <a:t>The number of start up consumers on which it has invested its money is constantly reducing.</a:t>
            </a:r>
          </a:p>
          <a:p>
            <a:pPr marL="0" indent="0">
              <a:buNone/>
            </a:pPr>
            <a:endParaRPr lang="en-US" dirty="0" smtClean="0">
              <a:solidFill>
                <a:srgbClr val="FF0000"/>
              </a:solidFill>
            </a:endParaRPr>
          </a:p>
        </p:txBody>
      </p:sp>
      <p:sp>
        <p:nvSpPr>
          <p:cNvPr id="4" name="Date Placeholder 3"/>
          <p:cNvSpPr>
            <a:spLocks noGrp="1"/>
          </p:cNvSpPr>
          <p:nvPr>
            <p:ph type="dt" sz="half" idx="10"/>
          </p:nvPr>
        </p:nvSpPr>
        <p:spPr>
          <a:xfrm>
            <a:off x="0" y="6352843"/>
            <a:ext cx="27432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7955507" y="6332182"/>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
        <p:nvSpPr>
          <p:cNvPr id="6" name="Wave 5"/>
          <p:cNvSpPr/>
          <p:nvPr/>
        </p:nvSpPr>
        <p:spPr>
          <a:xfrm>
            <a:off x="1166883" y="2461766"/>
            <a:ext cx="2197289" cy="549226"/>
          </a:xfrm>
          <a:prstGeom prst="wave">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chemeClr val="accent1"/>
                </a:solidFill>
                <a:effectLst>
                  <a:outerShdw blurRad="38100" dist="25400" dir="5400000" algn="ctr" rotWithShape="0">
                    <a:srgbClr val="6E747A">
                      <a:alpha val="43000"/>
                    </a:srgbClr>
                  </a:outerShdw>
                </a:effectLst>
              </a:rPr>
              <a:t>WHY?</a:t>
            </a:r>
            <a:endParaRPr lang="en-US" dirty="0">
              <a:ln w="0"/>
              <a:solidFill>
                <a:schemeClr val="accent1"/>
              </a:solidFill>
              <a:effectLst>
                <a:outerShdw blurRad="38100" dist="25400" dir="5400000" algn="ctr" rotWithShape="0">
                  <a:srgbClr val="6E747A">
                    <a:alpha val="43000"/>
                  </a:srgbClr>
                </a:outerShdw>
              </a:effectLst>
            </a:endParaRPr>
          </a:p>
        </p:txBody>
      </p:sp>
      <p:sp>
        <p:nvSpPr>
          <p:cNvPr id="7" name="Wave 6"/>
          <p:cNvSpPr/>
          <p:nvPr/>
        </p:nvSpPr>
        <p:spPr>
          <a:xfrm>
            <a:off x="4185313" y="2442949"/>
            <a:ext cx="5827594" cy="614663"/>
          </a:xfrm>
          <a:prstGeom prst="wav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VC is not able to </a:t>
            </a:r>
            <a:r>
              <a:rPr lang="en-US" dirty="0" smtClean="0">
                <a:solidFill>
                  <a:srgbClr val="002060"/>
                </a:solidFill>
              </a:rPr>
              <a:t>see higher number of start ups  approaching it for Business expansion</a:t>
            </a:r>
            <a:endParaRPr lang="en-US" dirty="0">
              <a:solidFill>
                <a:srgbClr val="002060"/>
              </a:solidFill>
            </a:endParaRPr>
          </a:p>
        </p:txBody>
      </p:sp>
      <p:sp>
        <p:nvSpPr>
          <p:cNvPr id="9" name="Wave 8"/>
          <p:cNvSpPr/>
          <p:nvPr/>
        </p:nvSpPr>
        <p:spPr>
          <a:xfrm>
            <a:off x="1166883" y="3114049"/>
            <a:ext cx="2197289" cy="549226"/>
          </a:xfrm>
          <a:prstGeom prst="wave">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chemeClr val="accent1"/>
                </a:solidFill>
                <a:effectLst>
                  <a:outerShdw blurRad="38100" dist="25400" dir="5400000" algn="ctr" rotWithShape="0">
                    <a:srgbClr val="6E747A">
                      <a:alpha val="43000"/>
                    </a:srgbClr>
                  </a:outerShdw>
                </a:effectLst>
              </a:rPr>
              <a:t>WHY?</a:t>
            </a:r>
            <a:endParaRPr lang="en-US" dirty="0">
              <a:ln w="0"/>
              <a:solidFill>
                <a:schemeClr val="accent1"/>
              </a:solidFill>
              <a:effectLst>
                <a:outerShdw blurRad="38100" dist="25400" dir="5400000" algn="ctr" rotWithShape="0">
                  <a:srgbClr val="6E747A">
                    <a:alpha val="43000"/>
                  </a:srgbClr>
                </a:outerShdw>
              </a:effectLst>
            </a:endParaRPr>
          </a:p>
        </p:txBody>
      </p:sp>
      <p:sp>
        <p:nvSpPr>
          <p:cNvPr id="10" name="Wave 9"/>
          <p:cNvSpPr/>
          <p:nvPr/>
        </p:nvSpPr>
        <p:spPr>
          <a:xfrm>
            <a:off x="4185313" y="3067429"/>
            <a:ext cx="5827594" cy="595846"/>
          </a:xfrm>
          <a:prstGeom prst="wav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Current Consumers of VC  are not able </a:t>
            </a:r>
            <a:r>
              <a:rPr lang="en-US" dirty="0">
                <a:solidFill>
                  <a:srgbClr val="002060"/>
                </a:solidFill>
              </a:rPr>
              <a:t>to </a:t>
            </a:r>
            <a:r>
              <a:rPr lang="en-US" dirty="0" smtClean="0">
                <a:solidFill>
                  <a:srgbClr val="002060"/>
                </a:solidFill>
              </a:rPr>
              <a:t>better  its own customers headcount.</a:t>
            </a:r>
            <a:endParaRPr lang="en-US" sz="1600" dirty="0">
              <a:solidFill>
                <a:srgbClr val="002060"/>
              </a:solidFill>
            </a:endParaRPr>
          </a:p>
        </p:txBody>
      </p:sp>
      <p:sp>
        <p:nvSpPr>
          <p:cNvPr id="11" name="Wave 10"/>
          <p:cNvSpPr/>
          <p:nvPr/>
        </p:nvSpPr>
        <p:spPr>
          <a:xfrm>
            <a:off x="4201803" y="4362444"/>
            <a:ext cx="5827594" cy="595846"/>
          </a:xfrm>
          <a:prstGeom prst="wav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Customer Churn Rate </a:t>
            </a:r>
            <a:r>
              <a:rPr lang="en-US" dirty="0" smtClean="0">
                <a:solidFill>
                  <a:srgbClr val="002060"/>
                </a:solidFill>
              </a:rPr>
              <a:t> is </a:t>
            </a:r>
            <a:r>
              <a:rPr lang="en-US" dirty="0">
                <a:solidFill>
                  <a:srgbClr val="002060"/>
                </a:solidFill>
              </a:rPr>
              <a:t>higher compared to Customer Retention </a:t>
            </a:r>
            <a:r>
              <a:rPr lang="en-US" dirty="0" smtClean="0">
                <a:solidFill>
                  <a:srgbClr val="002060"/>
                </a:solidFill>
              </a:rPr>
              <a:t>Rate for the start up consumers</a:t>
            </a:r>
            <a:endParaRPr lang="en-US" dirty="0">
              <a:solidFill>
                <a:srgbClr val="002060"/>
              </a:solidFill>
            </a:endParaRPr>
          </a:p>
        </p:txBody>
      </p:sp>
      <p:sp>
        <p:nvSpPr>
          <p:cNvPr id="12" name="Wave 11"/>
          <p:cNvSpPr/>
          <p:nvPr/>
        </p:nvSpPr>
        <p:spPr>
          <a:xfrm>
            <a:off x="4185313" y="3756781"/>
            <a:ext cx="5827594" cy="595846"/>
          </a:xfrm>
          <a:prstGeom prst="wav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total new customers for the start up consumer is increasing but still not able to retain old customers</a:t>
            </a:r>
            <a:endParaRPr lang="en-US" dirty="0">
              <a:solidFill>
                <a:srgbClr val="002060"/>
              </a:solidFill>
            </a:endParaRPr>
          </a:p>
        </p:txBody>
      </p:sp>
      <p:sp>
        <p:nvSpPr>
          <p:cNvPr id="13" name="Wave 12"/>
          <p:cNvSpPr/>
          <p:nvPr/>
        </p:nvSpPr>
        <p:spPr>
          <a:xfrm>
            <a:off x="4185313" y="5047316"/>
            <a:ext cx="5827594" cy="728144"/>
          </a:xfrm>
          <a:prstGeom prst="wav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Higher churn rate and poor retention rate shows poor product satisfaction for the customers of the start ups funded by VC.</a:t>
            </a:r>
            <a:endParaRPr lang="en-US" dirty="0">
              <a:solidFill>
                <a:srgbClr val="002060"/>
              </a:solidFill>
            </a:endParaRPr>
          </a:p>
        </p:txBody>
      </p:sp>
      <p:sp>
        <p:nvSpPr>
          <p:cNvPr id="14" name="Wave 13"/>
          <p:cNvSpPr/>
          <p:nvPr/>
        </p:nvSpPr>
        <p:spPr>
          <a:xfrm>
            <a:off x="1166883" y="3797367"/>
            <a:ext cx="2197289" cy="549226"/>
          </a:xfrm>
          <a:prstGeom prst="wave">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chemeClr val="accent1"/>
                </a:solidFill>
                <a:effectLst>
                  <a:outerShdw blurRad="38100" dist="25400" dir="5400000" algn="ctr" rotWithShape="0">
                    <a:srgbClr val="6E747A">
                      <a:alpha val="43000"/>
                    </a:srgbClr>
                  </a:outerShdw>
                </a:effectLst>
              </a:rPr>
              <a:t>WHY?</a:t>
            </a:r>
            <a:endParaRPr lang="en-US" dirty="0">
              <a:ln w="0"/>
              <a:solidFill>
                <a:schemeClr val="accent1"/>
              </a:solidFill>
              <a:effectLst>
                <a:outerShdw blurRad="38100" dist="25400" dir="5400000" algn="ctr" rotWithShape="0">
                  <a:srgbClr val="6E747A">
                    <a:alpha val="43000"/>
                  </a:srgbClr>
                </a:outerShdw>
              </a:effectLst>
            </a:endParaRPr>
          </a:p>
        </p:txBody>
      </p:sp>
      <p:sp>
        <p:nvSpPr>
          <p:cNvPr id="15" name="Wave 14"/>
          <p:cNvSpPr/>
          <p:nvPr/>
        </p:nvSpPr>
        <p:spPr>
          <a:xfrm>
            <a:off x="1166883" y="4498090"/>
            <a:ext cx="2197289" cy="549226"/>
          </a:xfrm>
          <a:prstGeom prst="wave">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chemeClr val="accent1"/>
                </a:solidFill>
                <a:effectLst>
                  <a:outerShdw blurRad="38100" dist="25400" dir="5400000" algn="ctr" rotWithShape="0">
                    <a:srgbClr val="6E747A">
                      <a:alpha val="43000"/>
                    </a:srgbClr>
                  </a:outerShdw>
                </a:effectLst>
              </a:rPr>
              <a:t>WHY?</a:t>
            </a:r>
            <a:endParaRPr lang="en-US" dirty="0">
              <a:ln w="0"/>
              <a:solidFill>
                <a:schemeClr val="accent1"/>
              </a:solidFill>
              <a:effectLst>
                <a:outerShdw blurRad="38100" dist="25400" dir="5400000" algn="ctr" rotWithShape="0">
                  <a:srgbClr val="6E747A">
                    <a:alpha val="43000"/>
                  </a:srgbClr>
                </a:outerShdw>
              </a:effectLst>
            </a:endParaRPr>
          </a:p>
        </p:txBody>
      </p:sp>
      <p:sp>
        <p:nvSpPr>
          <p:cNvPr id="16" name="Wave 15"/>
          <p:cNvSpPr/>
          <p:nvPr/>
        </p:nvSpPr>
        <p:spPr>
          <a:xfrm>
            <a:off x="1166882" y="5213957"/>
            <a:ext cx="2197289" cy="549226"/>
          </a:xfrm>
          <a:prstGeom prst="wave">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chemeClr val="accent1"/>
                </a:solidFill>
                <a:effectLst>
                  <a:outerShdw blurRad="38100" dist="25400" dir="5400000" algn="ctr" rotWithShape="0">
                    <a:srgbClr val="6E747A">
                      <a:alpha val="43000"/>
                    </a:srgbClr>
                  </a:outerShdw>
                </a:effectLst>
              </a:rPr>
              <a:t>WHY?</a:t>
            </a:r>
            <a:endParaRPr lang="en-US"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783923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308" y="337829"/>
            <a:ext cx="8080611" cy="999651"/>
          </a:xfrm>
          <a:solidFill>
            <a:schemeClr val="bg2"/>
          </a:solidFill>
        </p:spPr>
        <p:txBody>
          <a:bodyPr>
            <a:noAutofit/>
          </a:bodyPr>
          <a:lstStyle/>
          <a:p>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Step4 and step 5:Identify </a:t>
            </a:r>
            <a:r>
              <a:rPr lang="en-IN" sz="2800" b="1" dirty="0">
                <a:latin typeface="Times New Roman" panose="02020603050405020304" pitchFamily="18" charset="0"/>
                <a:cs typeface="Times New Roman" panose="02020603050405020304" pitchFamily="18" charset="0"/>
              </a:rPr>
              <a:t>the  </a:t>
            </a:r>
            <a:r>
              <a:rPr lang="en-IN" sz="2800" b="1" dirty="0" smtClean="0">
                <a:latin typeface="Times New Roman" panose="02020603050405020304" pitchFamily="18" charset="0"/>
                <a:cs typeface="Times New Roman" panose="02020603050405020304" pitchFamily="18" charset="0"/>
              </a:rPr>
              <a:t>lag and Lead KPIs for </a:t>
            </a:r>
            <a:r>
              <a:rPr lang="en-IN" sz="2800" b="1" dirty="0">
                <a:latin typeface="Times New Roman" panose="02020603050405020304" pitchFamily="18" charset="0"/>
                <a:cs typeface="Times New Roman" panose="02020603050405020304" pitchFamily="18" charset="0"/>
              </a:rPr>
              <a:t>the </a:t>
            </a:r>
            <a:r>
              <a:rPr lang="en-IN" sz="2800" b="1" dirty="0" smtClean="0">
                <a:latin typeface="Times New Roman" panose="02020603050405020304" pitchFamily="18" charset="0"/>
                <a:cs typeface="Times New Roman" panose="02020603050405020304" pitchFamily="18" charset="0"/>
              </a:rPr>
              <a:t>Venture Capitalist:</a:t>
            </a: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8075" y="1487606"/>
            <a:ext cx="10515600" cy="4351338"/>
          </a:xfrm>
        </p:spPr>
        <p:style>
          <a:lnRef idx="1">
            <a:schemeClr val="accent1"/>
          </a:lnRef>
          <a:fillRef idx="2">
            <a:schemeClr val="accent1"/>
          </a:fillRef>
          <a:effectRef idx="1">
            <a:schemeClr val="accent1"/>
          </a:effectRef>
          <a:fontRef idx="minor">
            <a:schemeClr val="dk1"/>
          </a:fontRef>
        </p:style>
        <p:txBody>
          <a:bodyPr>
            <a:normAutofit fontScale="85000" lnSpcReduction="10000"/>
          </a:bodyPr>
          <a:lstStyle/>
          <a:p>
            <a:pPr marL="0" indent="0">
              <a:buNone/>
            </a:pPr>
            <a:r>
              <a:rPr lang="en-US" u="sng" dirty="0" smtClean="0">
                <a:solidFill>
                  <a:srgbClr val="FF0000"/>
                </a:solidFill>
              </a:rPr>
              <a:t>The number of start up consumers on which VC has invested its money is constantly reducing</a:t>
            </a:r>
            <a:r>
              <a:rPr lang="en-US" dirty="0" smtClean="0">
                <a:solidFill>
                  <a:srgbClr val="FF0000"/>
                </a:solidFill>
              </a:rPr>
              <a:t>: we can understand that this is a LAG KPI for the venture capitalist.</a:t>
            </a:r>
          </a:p>
          <a:p>
            <a:r>
              <a:rPr lang="en-US" dirty="0" smtClean="0">
                <a:solidFill>
                  <a:srgbClr val="002060"/>
                </a:solidFill>
              </a:rPr>
              <a:t>However, through The five whys analysis done in previous slide we come to know that Higher churn rate and poor retention rate shows poor product satisfaction for the customers of the start ups funded by VC.</a:t>
            </a:r>
          </a:p>
          <a:p>
            <a:r>
              <a:rPr lang="en-US" dirty="0" smtClean="0">
                <a:solidFill>
                  <a:srgbClr val="002060"/>
                </a:solidFill>
              </a:rPr>
              <a:t>This is indirectly impacting the trust of the prospect startups willing to collaborate with the VCs  which is leading to VC losing trust and its own loyalty base among the existent and prospect startups which is severely impacting VC own business.</a:t>
            </a:r>
          </a:p>
          <a:p>
            <a:r>
              <a:rPr lang="en-US" u="sng" dirty="0" smtClean="0">
                <a:solidFill>
                  <a:srgbClr val="002060"/>
                </a:solidFill>
              </a:rPr>
              <a:t>hence going an extra mile and actively help promote and facilitate its own constructive support and technical expertise to help lower churn rate and higher retention rate for the start ups funded by VC </a:t>
            </a:r>
            <a:r>
              <a:rPr lang="en-US" u="sng" dirty="0" smtClean="0">
                <a:solidFill>
                  <a:srgbClr val="002060"/>
                </a:solidFill>
              </a:rPr>
              <a:t>in a way helps increase its own consumer base </a:t>
            </a:r>
            <a:r>
              <a:rPr lang="en-US" u="sng" smtClean="0">
                <a:solidFill>
                  <a:srgbClr val="002060"/>
                </a:solidFill>
              </a:rPr>
              <a:t>and hence </a:t>
            </a:r>
            <a:r>
              <a:rPr lang="en-US" u="sng" dirty="0" smtClean="0">
                <a:solidFill>
                  <a:srgbClr val="002060"/>
                </a:solidFill>
              </a:rPr>
              <a:t>becomes the Lead KPI for the Venture Capitalist.</a:t>
            </a:r>
          </a:p>
          <a:p>
            <a:pPr marL="0" indent="0">
              <a:buNone/>
            </a:pPr>
            <a:endParaRPr lang="en-US" dirty="0" smtClean="0">
              <a:solidFill>
                <a:srgbClr val="FF0000"/>
              </a:solidFill>
            </a:endParaRPr>
          </a:p>
          <a:p>
            <a:pPr marL="0" indent="0">
              <a:buNone/>
            </a:pPr>
            <a:endParaRPr lang="en-US" dirty="0" smtClean="0">
              <a:solidFill>
                <a:srgbClr val="FF0000"/>
              </a:solidFill>
            </a:endParaRPr>
          </a:p>
          <a:p>
            <a:pPr marL="0" indent="0">
              <a:buNone/>
            </a:pPr>
            <a:endParaRPr lang="en-US" dirty="0" smtClean="0">
              <a:solidFill>
                <a:srgbClr val="FF0000"/>
              </a:solidFill>
            </a:endParaRPr>
          </a:p>
        </p:txBody>
      </p:sp>
      <p:sp>
        <p:nvSpPr>
          <p:cNvPr id="4" name="Date Placeholder 3"/>
          <p:cNvSpPr>
            <a:spLocks noGrp="1"/>
          </p:cNvSpPr>
          <p:nvPr>
            <p:ph type="dt" sz="half" idx="10"/>
          </p:nvPr>
        </p:nvSpPr>
        <p:spPr>
          <a:xfrm>
            <a:off x="0" y="6352843"/>
            <a:ext cx="27432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7955507" y="6332182"/>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Tree>
    <p:extLst>
      <p:ext uri="{BB962C8B-B14F-4D97-AF65-F5344CB8AC3E}">
        <p14:creationId xmlns:p14="http://schemas.microsoft.com/office/powerpoint/2010/main" val="2197696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142295"/>
            <a:ext cx="8333096" cy="1122481"/>
          </a:xfrm>
          <a:solidFill>
            <a:schemeClr val="bg2"/>
          </a:solidFill>
        </p:spPr>
        <p:txBody>
          <a:bodyPr/>
          <a:lstStyle/>
          <a:p>
            <a:r>
              <a:rPr lang="en-IN" b="1" dirty="0" smtClean="0">
                <a:latin typeface="Times New Roman" panose="02020603050405020304" pitchFamily="18" charset="0"/>
                <a:cs typeface="Times New Roman" panose="02020603050405020304" pitchFamily="18" charset="0"/>
              </a:rPr>
              <a:t>Step1:Identify an industry</a:t>
            </a:r>
            <a:endParaRPr lang="en-IN" dirty="0"/>
          </a:p>
        </p:txBody>
      </p:sp>
      <p:sp>
        <p:nvSpPr>
          <p:cNvPr id="3" name="Content Placeholder 2"/>
          <p:cNvSpPr>
            <a:spLocks noGrp="1"/>
          </p:cNvSpPr>
          <p:nvPr>
            <p:ph idx="1"/>
          </p:nvPr>
        </p:nvSpPr>
        <p:spPr>
          <a:xfrm>
            <a:off x="688075" y="1487606"/>
            <a:ext cx="10515600" cy="4351338"/>
          </a:xfr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US" dirty="0">
                <a:solidFill>
                  <a:srgbClr val="FF0000"/>
                </a:solidFill>
              </a:rPr>
              <a:t>Understanding Venture </a:t>
            </a:r>
            <a:r>
              <a:rPr lang="en-US" dirty="0" smtClean="0">
                <a:solidFill>
                  <a:srgbClr val="FF0000"/>
                </a:solidFill>
              </a:rPr>
              <a:t>Capitalists:</a:t>
            </a:r>
            <a:endParaRPr lang="en-US" dirty="0">
              <a:solidFill>
                <a:srgbClr val="FF0000"/>
              </a:solidFill>
            </a:endParaRPr>
          </a:p>
          <a:p>
            <a:pPr marL="0" indent="0">
              <a:buNone/>
            </a:pPr>
            <a:r>
              <a:rPr lang="en-US" b="1" dirty="0">
                <a:solidFill>
                  <a:schemeClr val="bg2"/>
                </a:solidFill>
              </a:rPr>
              <a:t>Venture capitalists are usually formed as limited </a:t>
            </a:r>
            <a:r>
              <a:rPr lang="en-US" b="1" dirty="0" smtClean="0">
                <a:solidFill>
                  <a:schemeClr val="bg2"/>
                </a:solidFill>
              </a:rPr>
              <a:t>partnerships(LP) </a:t>
            </a:r>
            <a:r>
              <a:rPr lang="en-US" b="1" dirty="0">
                <a:solidFill>
                  <a:schemeClr val="bg2"/>
                </a:solidFill>
              </a:rPr>
              <a:t>where the partners invest in the VC fund. </a:t>
            </a:r>
            <a:endParaRPr lang="en-US" b="1" dirty="0" smtClean="0">
              <a:solidFill>
                <a:schemeClr val="bg2"/>
              </a:solidFill>
            </a:endParaRPr>
          </a:p>
          <a:p>
            <a:pPr marL="0" indent="0">
              <a:buNone/>
            </a:pPr>
            <a:r>
              <a:rPr lang="en-US" b="1" dirty="0" smtClean="0">
                <a:solidFill>
                  <a:schemeClr val="bg2"/>
                </a:solidFill>
              </a:rPr>
              <a:t>The </a:t>
            </a:r>
            <a:r>
              <a:rPr lang="en-US" b="1" dirty="0">
                <a:solidFill>
                  <a:schemeClr val="bg2"/>
                </a:solidFill>
              </a:rPr>
              <a:t>fund normally has a committee that is tasked with making investment decisions. </a:t>
            </a:r>
            <a:endParaRPr lang="en-US" b="1" dirty="0" smtClean="0">
              <a:solidFill>
                <a:schemeClr val="bg2"/>
              </a:solidFill>
            </a:endParaRPr>
          </a:p>
          <a:p>
            <a:pPr marL="0" indent="0">
              <a:buNone/>
            </a:pPr>
            <a:r>
              <a:rPr lang="en-US" b="1" dirty="0" smtClean="0">
                <a:solidFill>
                  <a:schemeClr val="bg2"/>
                </a:solidFill>
              </a:rPr>
              <a:t>Once </a:t>
            </a:r>
            <a:r>
              <a:rPr lang="en-US" b="1" dirty="0">
                <a:solidFill>
                  <a:schemeClr val="bg2"/>
                </a:solidFill>
              </a:rPr>
              <a:t>promising emerging growth companies have been identified, the pooled investor capital is deployed to fund these firms in exchange for a sizable stake of equity.</a:t>
            </a:r>
          </a:p>
        </p:txBody>
      </p:sp>
      <p:sp>
        <p:nvSpPr>
          <p:cNvPr id="4" name="Date Placeholder 3"/>
          <p:cNvSpPr>
            <a:spLocks noGrp="1"/>
          </p:cNvSpPr>
          <p:nvPr>
            <p:ph type="dt" sz="half" idx="10"/>
          </p:nvPr>
        </p:nvSpPr>
        <p:spPr>
          <a:xfrm>
            <a:off x="0" y="6356350"/>
            <a:ext cx="27432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8077200" y="6284604"/>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Tree>
    <p:extLst>
      <p:ext uri="{BB962C8B-B14F-4D97-AF65-F5344CB8AC3E}">
        <p14:creationId xmlns:p14="http://schemas.microsoft.com/office/powerpoint/2010/main" val="36578375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255943"/>
            <a:ext cx="8319447" cy="904117"/>
          </a:xfrm>
          <a:solidFill>
            <a:schemeClr val="bg2"/>
          </a:solidFill>
        </p:spPr>
        <p:txBody>
          <a:bodyPr>
            <a:noAutofit/>
          </a:bodyPr>
          <a:lstStyle/>
          <a:p>
            <a:pPr lvl="0"/>
            <a:r>
              <a:rPr lang="en-US" dirty="0" smtClean="0"/>
              <a:t/>
            </a:r>
            <a:br>
              <a:rPr lang="en-US" dirty="0" smtClean="0"/>
            </a:br>
            <a:r>
              <a:rPr lang="en-US" dirty="0"/>
              <a:t/>
            </a:r>
            <a:br>
              <a:rPr lang="en-US" dirty="0"/>
            </a:br>
            <a:r>
              <a:rPr lang="en-US" dirty="0" smtClean="0"/>
              <a:t/>
            </a:r>
            <a:br>
              <a:rPr lang="en-US" dirty="0" smtClean="0"/>
            </a:br>
            <a:r>
              <a:rPr lang="en-US" sz="3600" b="1" dirty="0" smtClean="0">
                <a:latin typeface="Times New Roman" panose="02020603050405020304" pitchFamily="18" charset="0"/>
                <a:cs typeface="Times New Roman" panose="02020603050405020304" pitchFamily="18" charset="0"/>
              </a:rPr>
              <a:t>Step4 :Identify the  lag  KPI for the Venture Capitalist: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8075" y="1487606"/>
            <a:ext cx="10515600" cy="4351338"/>
          </a:xfr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fontAlgn="base"/>
            <a:r>
              <a:rPr lang="en-US" dirty="0">
                <a:solidFill>
                  <a:srgbClr val="FF0000"/>
                </a:solidFill>
              </a:rPr>
              <a:t>Net Promoter Score</a:t>
            </a:r>
            <a:r>
              <a:rPr lang="en-US" dirty="0" smtClean="0">
                <a:solidFill>
                  <a:srgbClr val="FF0000"/>
                </a:solidFill>
              </a:rPr>
              <a:t>:</a:t>
            </a:r>
          </a:p>
          <a:p>
            <a:pPr fontAlgn="base"/>
            <a:r>
              <a:rPr lang="en-US" b="1" dirty="0" smtClean="0">
                <a:solidFill>
                  <a:schemeClr val="bg2"/>
                </a:solidFill>
              </a:rPr>
              <a:t>The </a:t>
            </a:r>
            <a:r>
              <a:rPr lang="en-US" b="1" dirty="0">
                <a:solidFill>
                  <a:schemeClr val="bg2"/>
                </a:solidFill>
              </a:rPr>
              <a:t>Net Promoter Score (NPS) is loyalty metric used in marketing to measure the number of satisfied customers and the average degree of satisfaction. </a:t>
            </a:r>
            <a:endParaRPr lang="en-US" b="1" dirty="0" smtClean="0">
              <a:solidFill>
                <a:schemeClr val="bg2"/>
              </a:solidFill>
            </a:endParaRPr>
          </a:p>
          <a:p>
            <a:pPr fontAlgn="base"/>
            <a:r>
              <a:rPr lang="en-US" b="1" dirty="0" smtClean="0">
                <a:solidFill>
                  <a:schemeClr val="bg2"/>
                </a:solidFill>
              </a:rPr>
              <a:t>It’s </a:t>
            </a:r>
            <a:r>
              <a:rPr lang="en-US" b="1" dirty="0">
                <a:solidFill>
                  <a:schemeClr val="bg2"/>
                </a:solidFill>
              </a:rPr>
              <a:t>a survey indexed from -100 to 100 that asks the question “On a scale of 0-10, how likely are you to recommend [company] to a friend or colleague?” </a:t>
            </a:r>
            <a:endParaRPr lang="en-US" b="1" dirty="0" smtClean="0">
              <a:solidFill>
                <a:schemeClr val="bg2"/>
              </a:solidFill>
            </a:endParaRPr>
          </a:p>
          <a:p>
            <a:pPr fontAlgn="base"/>
            <a:r>
              <a:rPr lang="en-US" b="1" dirty="0" smtClean="0">
                <a:solidFill>
                  <a:schemeClr val="bg2"/>
                </a:solidFill>
              </a:rPr>
              <a:t>The </a:t>
            </a:r>
            <a:r>
              <a:rPr lang="en-US" b="1" dirty="0">
                <a:solidFill>
                  <a:schemeClr val="bg2"/>
                </a:solidFill>
              </a:rPr>
              <a:t>NPS score serves as a leading indicator to the viral coefficient and word-of-mouth growth.</a:t>
            </a:r>
            <a:endParaRPr lang="en-US" b="1" dirty="0" smtClean="0">
              <a:solidFill>
                <a:schemeClr val="bg2"/>
              </a:solidFill>
            </a:endParaRPr>
          </a:p>
        </p:txBody>
      </p:sp>
      <p:sp>
        <p:nvSpPr>
          <p:cNvPr id="4" name="Date Placeholder 3"/>
          <p:cNvSpPr>
            <a:spLocks noGrp="1"/>
          </p:cNvSpPr>
          <p:nvPr>
            <p:ph type="dt" sz="half" idx="10"/>
          </p:nvPr>
        </p:nvSpPr>
        <p:spPr>
          <a:xfrm>
            <a:off x="142164" y="6339196"/>
            <a:ext cx="27432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7955507" y="6339196"/>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Tree>
    <p:extLst>
      <p:ext uri="{BB962C8B-B14F-4D97-AF65-F5344CB8AC3E}">
        <p14:creationId xmlns:p14="http://schemas.microsoft.com/office/powerpoint/2010/main" val="39463644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255943"/>
            <a:ext cx="8510516" cy="904117"/>
          </a:xfrm>
          <a:solidFill>
            <a:schemeClr val="bg2"/>
          </a:solidFill>
        </p:spPr>
        <p:txBody>
          <a:bodyPr>
            <a:noAutofit/>
          </a:bodyPr>
          <a:lstStyle/>
          <a:p>
            <a:pPr lvl="0"/>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Step4 :Identify the  lag KPI for the Venture Capitalist:</a:t>
            </a: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8075" y="1487605"/>
            <a:ext cx="10515600" cy="4469849"/>
          </a:xfr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fontAlgn="base"/>
            <a:r>
              <a:rPr lang="en-US" dirty="0">
                <a:solidFill>
                  <a:srgbClr val="FF0000"/>
                </a:solidFill>
              </a:rPr>
              <a:t>Net Promoter </a:t>
            </a:r>
            <a:r>
              <a:rPr lang="en-US" dirty="0" smtClean="0">
                <a:solidFill>
                  <a:srgbClr val="FF0000"/>
                </a:solidFill>
              </a:rPr>
              <a:t>Score:</a:t>
            </a:r>
          </a:p>
          <a:p>
            <a:pPr fontAlgn="base"/>
            <a:r>
              <a:rPr lang="en-US" dirty="0" smtClean="0"/>
              <a:t>The </a:t>
            </a:r>
            <a:r>
              <a:rPr lang="en-US" dirty="0"/>
              <a:t>Net Promoter Score classifies respondents who selected any number between 0-6 as a detractor. </a:t>
            </a:r>
            <a:endParaRPr lang="en-US" dirty="0" smtClean="0"/>
          </a:p>
          <a:p>
            <a:pPr fontAlgn="base"/>
            <a:r>
              <a:rPr lang="en-US" dirty="0" smtClean="0"/>
              <a:t>Respondents </a:t>
            </a:r>
            <a:r>
              <a:rPr lang="en-US" dirty="0"/>
              <a:t>who selected 7 or 8 are considered passives and respondents who selected 9 or 10 are considered </a:t>
            </a:r>
            <a:r>
              <a:rPr lang="en-US" dirty="0" smtClean="0"/>
              <a:t>promoters.</a:t>
            </a:r>
          </a:p>
          <a:p>
            <a:pPr fontAlgn="base"/>
            <a:r>
              <a:rPr lang="en-US" dirty="0" smtClean="0"/>
              <a:t>You </a:t>
            </a:r>
            <a:r>
              <a:rPr lang="en-US" dirty="0"/>
              <a:t>can calculate your NPS score by subtracting the number of detractors from the number of promoters, divide by the total number of respondents and then multiply by 100. </a:t>
            </a:r>
            <a:endParaRPr lang="en-US" dirty="0" smtClean="0">
              <a:solidFill>
                <a:srgbClr val="FF0000"/>
              </a:solidFill>
            </a:endParaRPr>
          </a:p>
        </p:txBody>
      </p:sp>
      <p:sp>
        <p:nvSpPr>
          <p:cNvPr id="4" name="Date Placeholder 3"/>
          <p:cNvSpPr>
            <a:spLocks noGrp="1"/>
          </p:cNvSpPr>
          <p:nvPr>
            <p:ph type="dt" sz="half" idx="10"/>
          </p:nvPr>
        </p:nvSpPr>
        <p:spPr>
          <a:xfrm>
            <a:off x="142164" y="6339196"/>
            <a:ext cx="27432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7955507" y="6339196"/>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Tree>
    <p:extLst>
      <p:ext uri="{BB962C8B-B14F-4D97-AF65-F5344CB8AC3E}">
        <p14:creationId xmlns:p14="http://schemas.microsoft.com/office/powerpoint/2010/main" val="6023548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255943"/>
            <a:ext cx="8210265" cy="904117"/>
          </a:xfrm>
          <a:solidFill>
            <a:schemeClr val="bg2"/>
          </a:solidFill>
        </p:spPr>
        <p:txBody>
          <a:bodyPr>
            <a:noAutofit/>
          </a:bodyPr>
          <a:lstStyle/>
          <a:p>
            <a:pPr lvl="0"/>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Step4:Identify the  lag KPI for the Venture Capitalist:</a:t>
            </a:r>
            <a:r>
              <a:rPr lang="en-US" dirty="0"/>
              <a:t/>
            </a:r>
            <a:br>
              <a:rPr lang="en-US" dirty="0"/>
            </a:b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8075" y="1487605"/>
            <a:ext cx="10515600" cy="4469849"/>
          </a:xfr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ormAutofit fontScale="70000" lnSpcReduction="20000"/>
          </a:bodyPr>
          <a:lstStyle/>
          <a:p>
            <a:pPr fontAlgn="base"/>
            <a:r>
              <a:rPr lang="en-US" sz="4000" dirty="0">
                <a:solidFill>
                  <a:srgbClr val="FF0000"/>
                </a:solidFill>
              </a:rPr>
              <a:t>Net Promoter </a:t>
            </a:r>
            <a:r>
              <a:rPr lang="en-US" sz="4000" dirty="0" smtClean="0">
                <a:solidFill>
                  <a:srgbClr val="FF0000"/>
                </a:solidFill>
              </a:rPr>
              <a:t>Score:</a:t>
            </a:r>
          </a:p>
          <a:p>
            <a:pPr fontAlgn="base"/>
            <a:r>
              <a:rPr lang="en-US" b="1" dirty="0">
                <a:solidFill>
                  <a:schemeClr val="bg2"/>
                </a:solidFill>
              </a:rPr>
              <a:t>Truly satisfied customers (promoters - those who select 9 or 10 on the survey) will refer their friends and colleagues, so the greater number of satisfied customers, the higher your growth will be. </a:t>
            </a:r>
            <a:endParaRPr lang="en-US" b="1" dirty="0" smtClean="0">
              <a:solidFill>
                <a:schemeClr val="bg2"/>
              </a:solidFill>
            </a:endParaRPr>
          </a:p>
          <a:p>
            <a:pPr fontAlgn="base"/>
            <a:r>
              <a:rPr lang="en-US" b="1" dirty="0" smtClean="0">
                <a:solidFill>
                  <a:schemeClr val="bg2"/>
                </a:solidFill>
              </a:rPr>
              <a:t>Research </a:t>
            </a:r>
            <a:r>
              <a:rPr lang="en-US" b="1" dirty="0">
                <a:solidFill>
                  <a:schemeClr val="bg2"/>
                </a:solidFill>
              </a:rPr>
              <a:t>has shown that in most industries the Net Promoter Score accounted for 20-60% of growth. Also, the NPS score is a valuable metric because it’s quantifiable and standardized (leading brands across industries use it).</a:t>
            </a:r>
          </a:p>
          <a:p>
            <a:pPr fontAlgn="base"/>
            <a:endParaRPr lang="en-US" b="1" dirty="0">
              <a:solidFill>
                <a:schemeClr val="bg2"/>
              </a:solidFill>
            </a:endParaRPr>
          </a:p>
          <a:p>
            <a:pPr fontAlgn="base"/>
            <a:r>
              <a:rPr lang="en-US" b="1" dirty="0">
                <a:solidFill>
                  <a:schemeClr val="bg2"/>
                </a:solidFill>
              </a:rPr>
              <a:t>Breaking down respondents by promoter, passive, or detractor gives you the opportunity to follow up with dissatisfied or passive customers and find out why they’re not promoters. It also helps you weed out the personas who may not be a good </a:t>
            </a:r>
            <a:r>
              <a:rPr lang="en-US" b="1" dirty="0" smtClean="0">
                <a:solidFill>
                  <a:schemeClr val="bg2"/>
                </a:solidFill>
              </a:rPr>
              <a:t>fit.</a:t>
            </a:r>
          </a:p>
          <a:p>
            <a:pPr fontAlgn="base"/>
            <a:r>
              <a:rPr lang="en-US" b="1" dirty="0" smtClean="0">
                <a:solidFill>
                  <a:schemeClr val="bg2"/>
                </a:solidFill>
              </a:rPr>
              <a:t>Using </a:t>
            </a:r>
            <a:r>
              <a:rPr lang="en-US" b="1" dirty="0">
                <a:solidFill>
                  <a:schemeClr val="bg2"/>
                </a:solidFill>
              </a:rPr>
              <a:t>the NPS survey is a more traditional approach for measuring customer satisfaction and obviously, relies on customers taking the time to respond. This means you’ll inevitably lack data from some customers who won’t respond for one reason or another. Some experts suggest that your most dissatisfied customer will not respond to NPS surveys, which can give false results.</a:t>
            </a:r>
            <a:endParaRPr lang="en-US" b="1" dirty="0" smtClean="0">
              <a:solidFill>
                <a:schemeClr val="bg2"/>
              </a:solidFill>
            </a:endParaRPr>
          </a:p>
        </p:txBody>
      </p:sp>
      <p:sp>
        <p:nvSpPr>
          <p:cNvPr id="4" name="Date Placeholder 3"/>
          <p:cNvSpPr>
            <a:spLocks noGrp="1"/>
          </p:cNvSpPr>
          <p:nvPr>
            <p:ph type="dt" sz="half" idx="10"/>
          </p:nvPr>
        </p:nvSpPr>
        <p:spPr>
          <a:xfrm>
            <a:off x="142164" y="6339196"/>
            <a:ext cx="27432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7955507" y="6339196"/>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Tree>
    <p:extLst>
      <p:ext uri="{BB962C8B-B14F-4D97-AF65-F5344CB8AC3E}">
        <p14:creationId xmlns:p14="http://schemas.microsoft.com/office/powerpoint/2010/main" val="170863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255943"/>
            <a:ext cx="8524164" cy="904117"/>
          </a:xfrm>
          <a:solidFill>
            <a:schemeClr val="bg2"/>
          </a:solidFill>
        </p:spPr>
        <p:txBody>
          <a:bodyPr>
            <a:noAutofit/>
          </a:bodyPr>
          <a:lstStyle/>
          <a:p>
            <a:pPr lvl="0"/>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Step4 :Identify the  lag KPI for the Venture Capitalist:</a:t>
            </a:r>
            <a:r>
              <a:rPr lang="en-US" dirty="0"/>
              <a:t/>
            </a:r>
            <a:br>
              <a:rPr lang="en-US" dirty="0"/>
            </a:b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8075" y="1487606"/>
            <a:ext cx="10515600" cy="4351338"/>
          </a:xfr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dirty="0">
                <a:solidFill>
                  <a:srgbClr val="FF0000"/>
                </a:solidFill>
              </a:rPr>
              <a:t>Daily Active Users (DAU) to Monthly Active Users (MAU) </a:t>
            </a:r>
            <a:r>
              <a:rPr lang="en-US" dirty="0" smtClean="0">
                <a:solidFill>
                  <a:srgbClr val="FF0000"/>
                </a:solidFill>
              </a:rPr>
              <a:t>Ratio:</a:t>
            </a:r>
            <a:endParaRPr lang="en-US" dirty="0">
              <a:solidFill>
                <a:srgbClr val="FF0000"/>
              </a:solidFill>
            </a:endParaRPr>
          </a:p>
          <a:p>
            <a:r>
              <a:rPr lang="en-US" dirty="0">
                <a:solidFill>
                  <a:schemeClr val="bg2"/>
                </a:solidFill>
              </a:rPr>
              <a:t>The Daily Active Users (DAU) to Monthly Active Users (MAU) Ratio measures the stickiness of your product - that is, how often people engage with your product. </a:t>
            </a:r>
            <a:endParaRPr lang="en-US" dirty="0" smtClean="0">
              <a:solidFill>
                <a:schemeClr val="bg2"/>
              </a:solidFill>
            </a:endParaRPr>
          </a:p>
          <a:p>
            <a:r>
              <a:rPr lang="en-US" dirty="0" smtClean="0">
                <a:solidFill>
                  <a:schemeClr val="bg2"/>
                </a:solidFill>
              </a:rPr>
              <a:t>DAU </a:t>
            </a:r>
            <a:r>
              <a:rPr lang="en-US" dirty="0">
                <a:solidFill>
                  <a:schemeClr val="bg2"/>
                </a:solidFill>
              </a:rPr>
              <a:t>is the number of unique users who engage with your product in a one day window. </a:t>
            </a:r>
            <a:endParaRPr lang="en-US" dirty="0" smtClean="0">
              <a:solidFill>
                <a:schemeClr val="bg2"/>
              </a:solidFill>
            </a:endParaRPr>
          </a:p>
          <a:p>
            <a:r>
              <a:rPr lang="en-US" dirty="0" smtClean="0">
                <a:solidFill>
                  <a:schemeClr val="bg2"/>
                </a:solidFill>
              </a:rPr>
              <a:t>MAU </a:t>
            </a:r>
            <a:r>
              <a:rPr lang="en-US" dirty="0">
                <a:solidFill>
                  <a:schemeClr val="bg2"/>
                </a:solidFill>
              </a:rPr>
              <a:t>is the number of unique users who engage with your product over a 30-day window (usually a rolling 30 days).</a:t>
            </a:r>
          </a:p>
        </p:txBody>
      </p:sp>
      <p:sp>
        <p:nvSpPr>
          <p:cNvPr id="4" name="Date Placeholder 3"/>
          <p:cNvSpPr>
            <a:spLocks noGrp="1"/>
          </p:cNvSpPr>
          <p:nvPr>
            <p:ph type="dt" sz="half" idx="10"/>
          </p:nvPr>
        </p:nvSpPr>
        <p:spPr>
          <a:xfrm>
            <a:off x="142164" y="6339196"/>
            <a:ext cx="27432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7955507" y="6339196"/>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Tree>
    <p:extLst>
      <p:ext uri="{BB962C8B-B14F-4D97-AF65-F5344CB8AC3E}">
        <p14:creationId xmlns:p14="http://schemas.microsoft.com/office/powerpoint/2010/main" val="24268870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255943"/>
            <a:ext cx="8455925" cy="904117"/>
          </a:xfrm>
          <a:solidFill>
            <a:schemeClr val="bg2"/>
          </a:solidFill>
        </p:spPr>
        <p:txBody>
          <a:bodyPr>
            <a:noAutofit/>
          </a:bodyPr>
          <a:lstStyle/>
          <a:p>
            <a:pPr lvl="0"/>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Step4 :Identify the  lag KPI for the Venture Capitalist:</a:t>
            </a: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8075" y="1487606"/>
            <a:ext cx="10515600" cy="4351338"/>
          </a:xfr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ormAutofit lnSpcReduction="10000"/>
          </a:bodyPr>
          <a:lstStyle/>
          <a:p>
            <a:r>
              <a:rPr lang="en-US" dirty="0">
                <a:solidFill>
                  <a:srgbClr val="FF0000"/>
                </a:solidFill>
              </a:rPr>
              <a:t>Daily Active Users (DAU) to Monthly Active Users (MAU) </a:t>
            </a:r>
            <a:r>
              <a:rPr lang="en-US" dirty="0" smtClean="0">
                <a:solidFill>
                  <a:srgbClr val="FF0000"/>
                </a:solidFill>
              </a:rPr>
              <a:t>Ratio:</a:t>
            </a:r>
            <a:endParaRPr lang="en-US" dirty="0">
              <a:solidFill>
                <a:srgbClr val="FF0000"/>
              </a:solidFill>
            </a:endParaRPr>
          </a:p>
          <a:p>
            <a:r>
              <a:rPr lang="en-US" dirty="0">
                <a:solidFill>
                  <a:schemeClr val="bg2"/>
                </a:solidFill>
              </a:rPr>
              <a:t>The Daily Active Users (DAU) to Monthly Active Users (MAU) Ratio measures the stickiness of your product - that is, how often people engage with your product. </a:t>
            </a:r>
            <a:endParaRPr lang="en-US" dirty="0" smtClean="0">
              <a:solidFill>
                <a:schemeClr val="bg2"/>
              </a:solidFill>
            </a:endParaRPr>
          </a:p>
          <a:p>
            <a:r>
              <a:rPr lang="en-US" dirty="0" smtClean="0">
                <a:solidFill>
                  <a:schemeClr val="bg2"/>
                </a:solidFill>
              </a:rPr>
              <a:t>DAU </a:t>
            </a:r>
            <a:r>
              <a:rPr lang="en-US" dirty="0">
                <a:solidFill>
                  <a:schemeClr val="bg2"/>
                </a:solidFill>
              </a:rPr>
              <a:t>is the number of unique users who engage with your product in a one day window. </a:t>
            </a:r>
            <a:endParaRPr lang="en-US" dirty="0" smtClean="0">
              <a:solidFill>
                <a:schemeClr val="bg2"/>
              </a:solidFill>
            </a:endParaRPr>
          </a:p>
          <a:p>
            <a:r>
              <a:rPr lang="en-US" dirty="0" smtClean="0">
                <a:solidFill>
                  <a:schemeClr val="bg2"/>
                </a:solidFill>
              </a:rPr>
              <a:t>MAU </a:t>
            </a:r>
            <a:r>
              <a:rPr lang="en-US" dirty="0">
                <a:solidFill>
                  <a:schemeClr val="bg2"/>
                </a:solidFill>
              </a:rPr>
              <a:t>is the number of unique users who engage with your product over a 30-day window (usually a rolling 30 days</a:t>
            </a:r>
            <a:r>
              <a:rPr lang="en-US" dirty="0" smtClean="0">
                <a:solidFill>
                  <a:schemeClr val="bg2"/>
                </a:solidFill>
              </a:rPr>
              <a:t>).</a:t>
            </a:r>
          </a:p>
          <a:p>
            <a:r>
              <a:rPr lang="en-US" dirty="0">
                <a:solidFill>
                  <a:schemeClr val="bg2"/>
                </a:solidFill>
              </a:rPr>
              <a:t>The ratio of DAU to MAU is the proportion of monthly active users who engage with your product in a single day window.</a:t>
            </a:r>
          </a:p>
          <a:p>
            <a:pPr marL="0" indent="0">
              <a:buNone/>
            </a:pPr>
            <a:endParaRPr lang="en-US" dirty="0">
              <a:solidFill>
                <a:schemeClr val="bg2"/>
              </a:solidFill>
            </a:endParaRPr>
          </a:p>
        </p:txBody>
      </p:sp>
      <p:sp>
        <p:nvSpPr>
          <p:cNvPr id="4" name="Date Placeholder 3"/>
          <p:cNvSpPr>
            <a:spLocks noGrp="1"/>
          </p:cNvSpPr>
          <p:nvPr>
            <p:ph type="dt" sz="half" idx="10"/>
          </p:nvPr>
        </p:nvSpPr>
        <p:spPr>
          <a:xfrm>
            <a:off x="128517" y="6356350"/>
            <a:ext cx="27432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7928212" y="6356349"/>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Tree>
    <p:extLst>
      <p:ext uri="{BB962C8B-B14F-4D97-AF65-F5344CB8AC3E}">
        <p14:creationId xmlns:p14="http://schemas.microsoft.com/office/powerpoint/2010/main" val="36557923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255943"/>
            <a:ext cx="8496868" cy="904117"/>
          </a:xfrm>
          <a:solidFill>
            <a:schemeClr val="bg2"/>
          </a:solidFill>
        </p:spPr>
        <p:txBody>
          <a:bodyPr>
            <a:noAutofit/>
          </a:bodyPr>
          <a:lstStyle/>
          <a:p>
            <a:pPr lvl="0"/>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Step4 :Identify the  lag KPI for the Venture Capitalist: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8075" y="1487606"/>
            <a:ext cx="10515600" cy="4351338"/>
          </a:xfr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ormAutofit fontScale="92500"/>
          </a:bodyPr>
          <a:lstStyle/>
          <a:p>
            <a:r>
              <a:rPr lang="en-US" dirty="0">
                <a:solidFill>
                  <a:srgbClr val="FF0000"/>
                </a:solidFill>
              </a:rPr>
              <a:t>Daily Active Users (DAU) to Monthly Active Users (MAU) </a:t>
            </a:r>
            <a:r>
              <a:rPr lang="en-US" dirty="0" smtClean="0">
                <a:solidFill>
                  <a:srgbClr val="FF0000"/>
                </a:solidFill>
              </a:rPr>
              <a:t>Ratio:</a:t>
            </a:r>
            <a:endParaRPr lang="en-US" dirty="0">
              <a:solidFill>
                <a:srgbClr val="FF0000"/>
              </a:solidFill>
            </a:endParaRPr>
          </a:p>
          <a:p>
            <a:r>
              <a:rPr lang="en-US" b="1" dirty="0" smtClean="0">
                <a:solidFill>
                  <a:schemeClr val="bg2"/>
                </a:solidFill>
              </a:rPr>
              <a:t>The </a:t>
            </a:r>
            <a:r>
              <a:rPr lang="en-US" b="1" dirty="0">
                <a:solidFill>
                  <a:schemeClr val="bg2"/>
                </a:solidFill>
              </a:rPr>
              <a:t>metrics we start with are total active users (monthly/weekly/daily) it's growth, alongside any ratios like DAU/MAU or DAU/WAU. </a:t>
            </a:r>
          </a:p>
          <a:p>
            <a:r>
              <a:rPr lang="en-US" b="1" dirty="0" smtClean="0">
                <a:solidFill>
                  <a:schemeClr val="bg2"/>
                </a:solidFill>
              </a:rPr>
              <a:t>These </a:t>
            </a:r>
            <a:r>
              <a:rPr lang="en-US" b="1" dirty="0">
                <a:solidFill>
                  <a:schemeClr val="bg2"/>
                </a:solidFill>
              </a:rPr>
              <a:t>help us understand how frequently active people are in using the products. </a:t>
            </a:r>
          </a:p>
          <a:p>
            <a:r>
              <a:rPr lang="en-US" b="1" dirty="0" smtClean="0">
                <a:solidFill>
                  <a:schemeClr val="bg2"/>
                </a:solidFill>
              </a:rPr>
              <a:t>When </a:t>
            </a:r>
            <a:r>
              <a:rPr lang="en-US" b="1" dirty="0">
                <a:solidFill>
                  <a:schemeClr val="bg2"/>
                </a:solidFill>
              </a:rPr>
              <a:t>we assess a growing startup, the number one thing we look for is deeply retained usage. </a:t>
            </a:r>
          </a:p>
          <a:p>
            <a:r>
              <a:rPr lang="en-US" b="1" dirty="0" smtClean="0">
                <a:solidFill>
                  <a:schemeClr val="bg2"/>
                </a:solidFill>
              </a:rPr>
              <a:t>There </a:t>
            </a:r>
            <a:r>
              <a:rPr lang="en-US" b="1" dirty="0">
                <a:solidFill>
                  <a:schemeClr val="bg2"/>
                </a:solidFill>
              </a:rPr>
              <a:t>are lots of ways for something to grow, but growth without deepening engagement is just like empty calories. So core usage alongside a path to growth is all that matters to us.</a:t>
            </a:r>
          </a:p>
          <a:p>
            <a:pPr marL="0" indent="0">
              <a:buNone/>
            </a:pPr>
            <a:endParaRPr lang="en-US" dirty="0">
              <a:solidFill>
                <a:schemeClr val="bg2"/>
              </a:solidFill>
            </a:endParaRPr>
          </a:p>
        </p:txBody>
      </p:sp>
      <p:sp>
        <p:nvSpPr>
          <p:cNvPr id="4" name="Date Placeholder 3"/>
          <p:cNvSpPr>
            <a:spLocks noGrp="1"/>
          </p:cNvSpPr>
          <p:nvPr>
            <p:ph type="dt" sz="half" idx="10"/>
          </p:nvPr>
        </p:nvSpPr>
        <p:spPr>
          <a:xfrm>
            <a:off x="114869" y="6352843"/>
            <a:ext cx="27432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7969155" y="6352843"/>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Tree>
    <p:extLst>
      <p:ext uri="{BB962C8B-B14F-4D97-AF65-F5344CB8AC3E}">
        <p14:creationId xmlns:p14="http://schemas.microsoft.com/office/powerpoint/2010/main" val="18369980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255943"/>
            <a:ext cx="8387686" cy="904117"/>
          </a:xfrm>
          <a:solidFill>
            <a:schemeClr val="bg2"/>
          </a:solidFill>
        </p:spPr>
        <p:txBody>
          <a:bodyPr>
            <a:noAutofit/>
          </a:bodyPr>
          <a:lstStyle/>
          <a:p>
            <a:pPr lvl="0"/>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Step4 :Identify the  lag and lead KPIs for the Venture Capitalist: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8075" y="1487606"/>
            <a:ext cx="10515600" cy="4351338"/>
          </a:xfr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ormAutofit fontScale="92500" lnSpcReduction="20000"/>
          </a:bodyPr>
          <a:lstStyle/>
          <a:p>
            <a:r>
              <a:rPr lang="en-US" dirty="0">
                <a:solidFill>
                  <a:srgbClr val="FF0000"/>
                </a:solidFill>
              </a:rPr>
              <a:t>Daily Active Users (DAU) to Monthly Active Users (MAU) </a:t>
            </a:r>
            <a:r>
              <a:rPr lang="en-US" dirty="0" smtClean="0">
                <a:solidFill>
                  <a:srgbClr val="FF0000"/>
                </a:solidFill>
              </a:rPr>
              <a:t>Ratio:</a:t>
            </a:r>
            <a:endParaRPr lang="en-US" dirty="0">
              <a:solidFill>
                <a:srgbClr val="FF0000"/>
              </a:solidFill>
            </a:endParaRPr>
          </a:p>
          <a:p>
            <a:r>
              <a:rPr lang="en-US" dirty="0" smtClean="0">
                <a:solidFill>
                  <a:schemeClr val="bg2"/>
                </a:solidFill>
              </a:rPr>
              <a:t>The  best thing , </a:t>
            </a:r>
            <a:r>
              <a:rPr lang="en-US" dirty="0">
                <a:solidFill>
                  <a:schemeClr val="bg2"/>
                </a:solidFill>
              </a:rPr>
              <a:t>for startups that aren't charging initially, is active users. </a:t>
            </a:r>
            <a:endParaRPr lang="en-US" dirty="0" smtClean="0">
              <a:solidFill>
                <a:schemeClr val="bg2"/>
              </a:solidFill>
            </a:endParaRPr>
          </a:p>
          <a:p>
            <a:pPr marL="0" indent="0">
              <a:buNone/>
            </a:pPr>
            <a:endParaRPr lang="en-US" dirty="0">
              <a:solidFill>
                <a:schemeClr val="bg2"/>
              </a:solidFill>
            </a:endParaRPr>
          </a:p>
          <a:p>
            <a:r>
              <a:rPr lang="en-US" dirty="0" smtClean="0">
                <a:solidFill>
                  <a:schemeClr val="bg2"/>
                </a:solidFill>
              </a:rPr>
              <a:t>That's </a:t>
            </a:r>
            <a:r>
              <a:rPr lang="en-US" dirty="0">
                <a:solidFill>
                  <a:schemeClr val="bg2"/>
                </a:solidFill>
              </a:rPr>
              <a:t>a reasonable proxy for revenue growth because whenever the startup does start trying to make money, their revenues will probably be a constant multiple of active </a:t>
            </a:r>
            <a:r>
              <a:rPr lang="en-US" dirty="0" smtClean="0">
                <a:solidFill>
                  <a:schemeClr val="bg2"/>
                </a:solidFill>
              </a:rPr>
              <a:t>users.</a:t>
            </a:r>
          </a:p>
          <a:p>
            <a:endParaRPr lang="en-US" dirty="0">
              <a:solidFill>
                <a:schemeClr val="bg2"/>
              </a:solidFill>
            </a:endParaRPr>
          </a:p>
          <a:p>
            <a:r>
              <a:rPr lang="en-US" u="sng" dirty="0" smtClean="0">
                <a:solidFill>
                  <a:schemeClr val="bg2"/>
                </a:solidFill>
              </a:rPr>
              <a:t>Hence </a:t>
            </a:r>
            <a:r>
              <a:rPr lang="en-US" u="sng" dirty="0">
                <a:solidFill>
                  <a:schemeClr val="bg2"/>
                </a:solidFill>
              </a:rPr>
              <a:t>the growth rate of </a:t>
            </a:r>
            <a:r>
              <a:rPr lang="en-US" u="sng" dirty="0" smtClean="0">
                <a:solidFill>
                  <a:schemeClr val="bg2"/>
                </a:solidFill>
              </a:rPr>
              <a:t>its revenue is the Lagging KPI which depends on </a:t>
            </a:r>
            <a:r>
              <a:rPr lang="en-US" u="sng" dirty="0">
                <a:solidFill>
                  <a:schemeClr val="bg2"/>
                </a:solidFill>
              </a:rPr>
              <a:t>Daily Active Users (DAU) to Monthly Active Users (MAU) </a:t>
            </a:r>
            <a:r>
              <a:rPr lang="en-US" u="sng" dirty="0" smtClean="0">
                <a:solidFill>
                  <a:schemeClr val="bg2"/>
                </a:solidFill>
              </a:rPr>
              <a:t>Ratio which becomes the leading KPI.</a:t>
            </a:r>
          </a:p>
          <a:p>
            <a:r>
              <a:rPr lang="en-US" dirty="0" smtClean="0">
                <a:solidFill>
                  <a:schemeClr val="bg2"/>
                </a:solidFill>
              </a:rPr>
              <a:t>The </a:t>
            </a:r>
            <a:r>
              <a:rPr lang="en-US" dirty="0">
                <a:solidFill>
                  <a:schemeClr val="bg2"/>
                </a:solidFill>
              </a:rPr>
              <a:t>single most telling metric for a great product is how many of them become dedicated, repeat users.</a:t>
            </a:r>
          </a:p>
        </p:txBody>
      </p:sp>
      <p:sp>
        <p:nvSpPr>
          <p:cNvPr id="4" name="Date Placeholder 3"/>
          <p:cNvSpPr>
            <a:spLocks noGrp="1"/>
          </p:cNvSpPr>
          <p:nvPr>
            <p:ph type="dt" sz="half" idx="10"/>
          </p:nvPr>
        </p:nvSpPr>
        <p:spPr>
          <a:xfrm>
            <a:off x="128517" y="6356349"/>
            <a:ext cx="2743200" cy="365125"/>
          </a:xfrm>
        </p:spPr>
        <p:txBody>
          <a:bodyPr/>
          <a:lstStyle/>
          <a:p>
            <a:r>
              <a:rPr lang="en-US" b="1" smtClean="0">
                <a:solidFill>
                  <a:schemeClr val="tx1"/>
                </a:solidFill>
              </a:rPr>
              <a:t>6/27/2020</a:t>
            </a:r>
            <a:endParaRPr lang="en-US" b="1" dirty="0">
              <a:solidFill>
                <a:schemeClr val="tx1"/>
              </a:solidFill>
            </a:endParaRPr>
          </a:p>
        </p:txBody>
      </p:sp>
      <p:sp>
        <p:nvSpPr>
          <p:cNvPr id="5" name="Footer Placeholder 4"/>
          <p:cNvSpPr>
            <a:spLocks noGrp="1"/>
          </p:cNvSpPr>
          <p:nvPr>
            <p:ph type="ftr" sz="quarter" idx="11"/>
          </p:nvPr>
        </p:nvSpPr>
        <p:spPr>
          <a:xfrm>
            <a:off x="8077200" y="6339194"/>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Tree>
    <p:extLst>
      <p:ext uri="{BB962C8B-B14F-4D97-AF65-F5344CB8AC3E}">
        <p14:creationId xmlns:p14="http://schemas.microsoft.com/office/powerpoint/2010/main" val="40703116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324786"/>
            <a:ext cx="7759889" cy="904117"/>
          </a:xfrm>
          <a:solidFill>
            <a:schemeClr val="bg2"/>
          </a:solidFill>
        </p:spPr>
        <p:txBody>
          <a:bodyPr>
            <a:noAutofit/>
          </a:bodyPr>
          <a:lstStyle/>
          <a:p>
            <a:pPr lvl="0"/>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Step4 :Identify the  lag KPI for the Venture Capitalist:</a:t>
            </a:r>
            <a:r>
              <a:rPr lang="en-US" dirty="0"/>
              <a:t/>
            </a:r>
            <a:br>
              <a:rPr lang="en-US" dirty="0"/>
            </a:b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8075" y="1487606"/>
            <a:ext cx="10515600" cy="4351338"/>
          </a:xfr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ormAutofit fontScale="92500" lnSpcReduction="20000"/>
          </a:bodyPr>
          <a:lstStyle/>
          <a:p>
            <a:r>
              <a:rPr lang="en-US" dirty="0">
                <a:solidFill>
                  <a:srgbClr val="FF0000"/>
                </a:solidFill>
              </a:rPr>
              <a:t>LTV:CAC </a:t>
            </a:r>
            <a:r>
              <a:rPr lang="en-US" dirty="0" smtClean="0">
                <a:solidFill>
                  <a:srgbClr val="FF0000"/>
                </a:solidFill>
              </a:rPr>
              <a:t>Ratio:</a:t>
            </a:r>
          </a:p>
          <a:p>
            <a:r>
              <a:rPr lang="en-US" b="1" dirty="0" smtClean="0">
                <a:solidFill>
                  <a:schemeClr val="bg2"/>
                </a:solidFill>
              </a:rPr>
              <a:t>To </a:t>
            </a:r>
            <a:r>
              <a:rPr lang="en-US" b="1" dirty="0">
                <a:solidFill>
                  <a:schemeClr val="bg2"/>
                </a:solidFill>
              </a:rPr>
              <a:t>understand the marketing metric LTV to CAC ratio, we first need to break down the two components: Lifetime Value (LTV) and Customer Acquisition Cost (CAC</a:t>
            </a:r>
            <a:r>
              <a:rPr lang="en-US" b="1" dirty="0" smtClean="0">
                <a:solidFill>
                  <a:schemeClr val="bg2"/>
                </a:solidFill>
              </a:rPr>
              <a:t>).</a:t>
            </a:r>
          </a:p>
          <a:p>
            <a:r>
              <a:rPr lang="en-US" b="1" dirty="0" smtClean="0">
                <a:solidFill>
                  <a:schemeClr val="bg2"/>
                </a:solidFill>
              </a:rPr>
              <a:t>Lifetime </a:t>
            </a:r>
            <a:r>
              <a:rPr lang="en-US" b="1" dirty="0">
                <a:solidFill>
                  <a:schemeClr val="bg2"/>
                </a:solidFill>
              </a:rPr>
              <a:t>Value (LTV), sometimes referred to as customer lifetime value, is the average revenue a single customer is predicted to generate over the duration of their </a:t>
            </a:r>
            <a:r>
              <a:rPr lang="en-US" b="1" dirty="0" smtClean="0">
                <a:solidFill>
                  <a:schemeClr val="bg2"/>
                </a:solidFill>
              </a:rPr>
              <a:t>account.</a:t>
            </a:r>
          </a:p>
          <a:p>
            <a:r>
              <a:rPr lang="en-US" b="1" dirty="0" smtClean="0">
                <a:solidFill>
                  <a:schemeClr val="bg2"/>
                </a:solidFill>
              </a:rPr>
              <a:t>Customer </a:t>
            </a:r>
            <a:r>
              <a:rPr lang="en-US" b="1" dirty="0">
                <a:solidFill>
                  <a:schemeClr val="bg2"/>
                </a:solidFill>
              </a:rPr>
              <a:t>Acquisition Cost (CAC) is the average expense of gaining a single </a:t>
            </a:r>
            <a:r>
              <a:rPr lang="en-US" b="1" dirty="0" smtClean="0">
                <a:solidFill>
                  <a:schemeClr val="bg2"/>
                </a:solidFill>
              </a:rPr>
              <a:t>customer.</a:t>
            </a:r>
          </a:p>
          <a:p>
            <a:r>
              <a:rPr lang="en-US" b="1" dirty="0" smtClean="0">
                <a:solidFill>
                  <a:schemeClr val="bg2"/>
                </a:solidFill>
              </a:rPr>
              <a:t>The </a:t>
            </a:r>
            <a:r>
              <a:rPr lang="en-US" b="1" dirty="0">
                <a:solidFill>
                  <a:schemeClr val="bg2"/>
                </a:solidFill>
              </a:rPr>
              <a:t>ratio of lifetime value to customer acquisition cost helps you determine how much you should be spending to acquire a customer. Calculating this ratio will show if you’re spending too much per customer or if you’re missing opportunities from not spending enough.</a:t>
            </a:r>
          </a:p>
        </p:txBody>
      </p:sp>
      <p:sp>
        <p:nvSpPr>
          <p:cNvPr id="4" name="Date Placeholder 3"/>
          <p:cNvSpPr>
            <a:spLocks noGrp="1"/>
          </p:cNvSpPr>
          <p:nvPr>
            <p:ph type="dt" sz="half" idx="10"/>
          </p:nvPr>
        </p:nvSpPr>
        <p:spPr>
          <a:xfrm>
            <a:off x="128517" y="6356349"/>
            <a:ext cx="2743200" cy="365125"/>
          </a:xfrm>
        </p:spPr>
        <p:txBody>
          <a:bodyPr/>
          <a:lstStyle/>
          <a:p>
            <a:r>
              <a:rPr lang="en-US" b="1" smtClean="0">
                <a:solidFill>
                  <a:schemeClr val="tx1"/>
                </a:solidFill>
              </a:rPr>
              <a:t>6/27/2020</a:t>
            </a:r>
            <a:endParaRPr lang="en-US" b="1" dirty="0">
              <a:solidFill>
                <a:schemeClr val="tx1"/>
              </a:solidFill>
            </a:endParaRPr>
          </a:p>
        </p:txBody>
      </p:sp>
      <p:sp>
        <p:nvSpPr>
          <p:cNvPr id="5" name="Footer Placeholder 4"/>
          <p:cNvSpPr>
            <a:spLocks noGrp="1"/>
          </p:cNvSpPr>
          <p:nvPr>
            <p:ph type="ftr" sz="quarter" idx="11"/>
          </p:nvPr>
        </p:nvSpPr>
        <p:spPr>
          <a:xfrm>
            <a:off x="8077200" y="6339194"/>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Tree>
    <p:extLst>
      <p:ext uri="{BB962C8B-B14F-4D97-AF65-F5344CB8AC3E}">
        <p14:creationId xmlns:p14="http://schemas.microsoft.com/office/powerpoint/2010/main" val="9057836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255943"/>
            <a:ext cx="8251209" cy="904117"/>
          </a:xfrm>
          <a:solidFill>
            <a:schemeClr val="bg2"/>
          </a:solidFill>
        </p:spPr>
        <p:txBody>
          <a:bodyPr>
            <a:noAutofit/>
          </a:bodyPr>
          <a:lstStyle/>
          <a:p>
            <a:pPr lvl="0"/>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Step4 :Identify the  lag KPI for the Venture Capitalist: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8075" y="1487606"/>
            <a:ext cx="10515600" cy="4351338"/>
          </a:xfr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ormAutofit fontScale="92500" lnSpcReduction="20000"/>
          </a:bodyPr>
          <a:lstStyle/>
          <a:p>
            <a:r>
              <a:rPr lang="en-US" dirty="0" smtClean="0">
                <a:solidFill>
                  <a:srgbClr val="FF0000"/>
                </a:solidFill>
              </a:rPr>
              <a:t>Understanding LTV:CAC </a:t>
            </a:r>
            <a:r>
              <a:rPr lang="en-US" dirty="0">
                <a:solidFill>
                  <a:srgbClr val="FF0000"/>
                </a:solidFill>
              </a:rPr>
              <a:t>Ratio</a:t>
            </a:r>
            <a:r>
              <a:rPr lang="en-US" dirty="0" smtClean="0">
                <a:solidFill>
                  <a:srgbClr val="FF0000"/>
                </a:solidFill>
              </a:rPr>
              <a:t>:</a:t>
            </a:r>
          </a:p>
          <a:p>
            <a:r>
              <a:rPr lang="en-US" b="1" dirty="0" smtClean="0">
                <a:solidFill>
                  <a:schemeClr val="bg2"/>
                </a:solidFill>
              </a:rPr>
              <a:t>The </a:t>
            </a:r>
            <a:r>
              <a:rPr lang="en-US" b="1" dirty="0">
                <a:solidFill>
                  <a:schemeClr val="bg2"/>
                </a:solidFill>
              </a:rPr>
              <a:t>average lifetime value of your customers is the average monthly revenue per customer adjusted for monthly churn and gross margin. You can also calculate LTV using annual recurring revenue and annual churn.</a:t>
            </a:r>
          </a:p>
          <a:p>
            <a:endParaRPr lang="en-US" b="1" dirty="0">
              <a:solidFill>
                <a:schemeClr val="bg2"/>
              </a:solidFill>
            </a:endParaRPr>
          </a:p>
          <a:p>
            <a:r>
              <a:rPr lang="en-US" b="1" dirty="0">
                <a:solidFill>
                  <a:schemeClr val="bg2"/>
                </a:solidFill>
              </a:rPr>
              <a:t>The cost of acquiring a customer is simply the sum of all marketing and sales expenses (including salary and overhead costs) over a given period divided by the number of new customers added during that same period.</a:t>
            </a:r>
          </a:p>
          <a:p>
            <a:endParaRPr lang="en-US" b="1" dirty="0">
              <a:solidFill>
                <a:schemeClr val="bg2"/>
              </a:solidFill>
            </a:endParaRPr>
          </a:p>
          <a:p>
            <a:r>
              <a:rPr lang="en-US" b="1" dirty="0">
                <a:solidFill>
                  <a:schemeClr val="bg2"/>
                </a:solidFill>
              </a:rPr>
              <a:t>Once you have both LTV and CAC calculated individually, it’s easy to find the ratio between them. Just divide LTV by CAC. For example, if your customer lifetime value is $3,000 and your expenses for acquiring a customer are $1,000, then your LTV:CAC ratio would be 3:1.</a:t>
            </a:r>
            <a:endParaRPr lang="en-US" b="1" dirty="0" smtClean="0">
              <a:solidFill>
                <a:schemeClr val="bg2"/>
              </a:solidFill>
            </a:endParaRPr>
          </a:p>
        </p:txBody>
      </p:sp>
      <p:sp>
        <p:nvSpPr>
          <p:cNvPr id="4" name="Date Placeholder 3"/>
          <p:cNvSpPr>
            <a:spLocks noGrp="1"/>
          </p:cNvSpPr>
          <p:nvPr>
            <p:ph type="dt" sz="half" idx="10"/>
          </p:nvPr>
        </p:nvSpPr>
        <p:spPr>
          <a:xfrm>
            <a:off x="128517" y="6356349"/>
            <a:ext cx="2743200" cy="365125"/>
          </a:xfrm>
        </p:spPr>
        <p:txBody>
          <a:bodyPr/>
          <a:lstStyle/>
          <a:p>
            <a:r>
              <a:rPr lang="en-US" b="1" smtClean="0">
                <a:solidFill>
                  <a:schemeClr val="tx1"/>
                </a:solidFill>
              </a:rPr>
              <a:t>6/27/2020</a:t>
            </a:r>
            <a:endParaRPr lang="en-US" b="1" dirty="0">
              <a:solidFill>
                <a:schemeClr val="tx1"/>
              </a:solidFill>
            </a:endParaRPr>
          </a:p>
        </p:txBody>
      </p:sp>
      <p:sp>
        <p:nvSpPr>
          <p:cNvPr id="5" name="Footer Placeholder 4"/>
          <p:cNvSpPr>
            <a:spLocks noGrp="1"/>
          </p:cNvSpPr>
          <p:nvPr>
            <p:ph type="ftr" sz="quarter" idx="11"/>
          </p:nvPr>
        </p:nvSpPr>
        <p:spPr>
          <a:xfrm>
            <a:off x="8077200" y="6339194"/>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Tree>
    <p:extLst>
      <p:ext uri="{BB962C8B-B14F-4D97-AF65-F5344CB8AC3E}">
        <p14:creationId xmlns:p14="http://schemas.microsoft.com/office/powerpoint/2010/main" val="28794891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255943"/>
            <a:ext cx="8292152" cy="904117"/>
          </a:xfrm>
          <a:solidFill>
            <a:schemeClr val="bg2"/>
          </a:solidFill>
        </p:spPr>
        <p:txBody>
          <a:bodyPr>
            <a:noAutofit/>
          </a:bodyPr>
          <a:lstStyle/>
          <a:p>
            <a:pPr lvl="0"/>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sz="3600" b="1" dirty="0" smtClean="0">
                <a:latin typeface="Times New Roman" panose="02020603050405020304" pitchFamily="18" charset="0"/>
                <a:cs typeface="Times New Roman" panose="02020603050405020304" pitchFamily="18" charset="0"/>
              </a:rPr>
              <a:t/>
            </a:r>
            <a:br>
              <a:rPr lang="en-IN"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Step4 :Identify the  lead and lag KPIs for the Venture Capitalist:</a:t>
            </a:r>
            <a:r>
              <a:rPr lang="en-US" sz="3600" dirty="0"/>
              <a:t/>
            </a:r>
            <a:br>
              <a:rPr lang="en-US" sz="3600" dirty="0"/>
            </a:b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8075" y="1487606"/>
            <a:ext cx="10515600" cy="4351338"/>
          </a:xfr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ormAutofit fontScale="92500" lnSpcReduction="10000"/>
          </a:bodyPr>
          <a:lstStyle/>
          <a:p>
            <a:r>
              <a:rPr lang="en-US" dirty="0" smtClean="0">
                <a:solidFill>
                  <a:srgbClr val="FF0000"/>
                </a:solidFill>
              </a:rPr>
              <a:t>Understanding </a:t>
            </a:r>
            <a:r>
              <a:rPr lang="en-US" dirty="0">
                <a:solidFill>
                  <a:srgbClr val="FF0000"/>
                </a:solidFill>
              </a:rPr>
              <a:t>LTV:CAC </a:t>
            </a:r>
            <a:r>
              <a:rPr lang="en-US" dirty="0" smtClean="0">
                <a:solidFill>
                  <a:srgbClr val="FF0000"/>
                </a:solidFill>
              </a:rPr>
              <a:t>Ratio:</a:t>
            </a:r>
          </a:p>
          <a:p>
            <a:r>
              <a:rPr lang="en-US" b="1" dirty="0" smtClean="0">
                <a:solidFill>
                  <a:schemeClr val="bg2"/>
                </a:solidFill>
              </a:rPr>
              <a:t>Calculating </a:t>
            </a:r>
            <a:r>
              <a:rPr lang="en-US" b="1" dirty="0">
                <a:solidFill>
                  <a:schemeClr val="bg2"/>
                </a:solidFill>
              </a:rPr>
              <a:t>your LTV:CAC ratio is a great way to see if your company is positioned for sustainable growth. </a:t>
            </a:r>
            <a:endParaRPr lang="en-US" b="1" dirty="0" smtClean="0">
              <a:solidFill>
                <a:schemeClr val="bg2"/>
              </a:solidFill>
            </a:endParaRPr>
          </a:p>
          <a:p>
            <a:r>
              <a:rPr lang="en-US" b="1" u="sng" dirty="0" smtClean="0">
                <a:solidFill>
                  <a:schemeClr val="bg2"/>
                </a:solidFill>
              </a:rPr>
              <a:t>This </a:t>
            </a:r>
            <a:r>
              <a:rPr lang="en-US" b="1" u="sng" dirty="0">
                <a:solidFill>
                  <a:schemeClr val="bg2"/>
                </a:solidFill>
              </a:rPr>
              <a:t>ratio acts as a barometer for determining how much or how little you should spend on marketing and/or sales to maximize your growth and stay ahead of the </a:t>
            </a:r>
            <a:r>
              <a:rPr lang="en-US" b="1" u="sng" dirty="0" smtClean="0">
                <a:solidFill>
                  <a:schemeClr val="bg2"/>
                </a:solidFill>
              </a:rPr>
              <a:t>competition</a:t>
            </a:r>
            <a:r>
              <a:rPr lang="en-US" b="1" u="sng" dirty="0">
                <a:solidFill>
                  <a:schemeClr val="bg2"/>
                </a:solidFill>
              </a:rPr>
              <a:t> </a:t>
            </a:r>
            <a:r>
              <a:rPr lang="en-US" b="1" u="sng" dirty="0" smtClean="0">
                <a:solidFill>
                  <a:schemeClr val="bg2"/>
                </a:solidFill>
              </a:rPr>
              <a:t>which have potential to become Lead KPIs for the VC.</a:t>
            </a:r>
            <a:endParaRPr lang="en-US" b="1" u="sng" dirty="0">
              <a:solidFill>
                <a:schemeClr val="bg2"/>
              </a:solidFill>
            </a:endParaRPr>
          </a:p>
          <a:p>
            <a:r>
              <a:rPr lang="en-US" b="1" u="sng" dirty="0">
                <a:solidFill>
                  <a:schemeClr val="bg2"/>
                </a:solidFill>
              </a:rPr>
              <a:t>The LTV:CAC ratio is a </a:t>
            </a:r>
            <a:r>
              <a:rPr lang="en-US" b="1" u="sng" dirty="0" smtClean="0">
                <a:solidFill>
                  <a:schemeClr val="bg2"/>
                </a:solidFill>
              </a:rPr>
              <a:t>lag KPI that’s </a:t>
            </a:r>
            <a:r>
              <a:rPr lang="en-US" b="1" u="sng" dirty="0">
                <a:solidFill>
                  <a:schemeClr val="bg2"/>
                </a:solidFill>
              </a:rPr>
              <a:t>great for predicting future growth, but it’s a prediction that can easily change. For example, your LTV could drop if a new competitor enters the market driving up your churn. Or your LTV might increase if you make a really positive product change.</a:t>
            </a:r>
            <a:endParaRPr lang="en-US" b="1" u="sng" dirty="0" smtClean="0">
              <a:solidFill>
                <a:schemeClr val="bg2"/>
              </a:solidFill>
            </a:endParaRPr>
          </a:p>
        </p:txBody>
      </p:sp>
      <p:sp>
        <p:nvSpPr>
          <p:cNvPr id="4" name="Date Placeholder 3"/>
          <p:cNvSpPr>
            <a:spLocks noGrp="1"/>
          </p:cNvSpPr>
          <p:nvPr>
            <p:ph type="dt" sz="half" idx="10"/>
          </p:nvPr>
        </p:nvSpPr>
        <p:spPr>
          <a:xfrm>
            <a:off x="128517" y="6356349"/>
            <a:ext cx="2743200" cy="365125"/>
          </a:xfrm>
        </p:spPr>
        <p:txBody>
          <a:bodyPr/>
          <a:lstStyle/>
          <a:p>
            <a:r>
              <a:rPr lang="en-US" b="1" smtClean="0">
                <a:solidFill>
                  <a:schemeClr val="tx1"/>
                </a:solidFill>
              </a:rPr>
              <a:t>6/27/2020</a:t>
            </a:r>
            <a:endParaRPr lang="en-US" b="1" dirty="0">
              <a:solidFill>
                <a:schemeClr val="tx1"/>
              </a:solidFill>
            </a:endParaRPr>
          </a:p>
        </p:txBody>
      </p:sp>
      <p:sp>
        <p:nvSpPr>
          <p:cNvPr id="5" name="Footer Placeholder 4"/>
          <p:cNvSpPr>
            <a:spLocks noGrp="1"/>
          </p:cNvSpPr>
          <p:nvPr>
            <p:ph type="ftr" sz="quarter" idx="11"/>
          </p:nvPr>
        </p:nvSpPr>
        <p:spPr>
          <a:xfrm>
            <a:off x="8077200" y="6339194"/>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Tree>
    <p:extLst>
      <p:ext uri="{BB962C8B-B14F-4D97-AF65-F5344CB8AC3E}">
        <p14:creationId xmlns:p14="http://schemas.microsoft.com/office/powerpoint/2010/main" val="526712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255943"/>
            <a:ext cx="8319448" cy="1122481"/>
          </a:xfrm>
          <a:solidFill>
            <a:schemeClr val="bg2"/>
          </a:solidFill>
        </p:spPr>
        <p:txBody>
          <a:bodyPr/>
          <a:lstStyle/>
          <a:p>
            <a:r>
              <a:rPr lang="en-IN" b="1" dirty="0" smtClean="0">
                <a:latin typeface="Times New Roman" panose="02020603050405020304" pitchFamily="18" charset="0"/>
                <a:cs typeface="Times New Roman" panose="02020603050405020304" pitchFamily="18" charset="0"/>
              </a:rPr>
              <a:t>Step1:Identify an industry</a:t>
            </a:r>
            <a:endParaRPr lang="en-IN" dirty="0"/>
          </a:p>
        </p:txBody>
      </p:sp>
      <p:sp>
        <p:nvSpPr>
          <p:cNvPr id="3" name="Content Placeholder 2"/>
          <p:cNvSpPr>
            <a:spLocks noGrp="1"/>
          </p:cNvSpPr>
          <p:nvPr>
            <p:ph idx="1"/>
          </p:nvPr>
        </p:nvSpPr>
        <p:spPr>
          <a:xfrm>
            <a:off x="688075" y="1487606"/>
            <a:ext cx="10515600" cy="4351338"/>
          </a:xfr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ormAutofit fontScale="92500"/>
          </a:bodyPr>
          <a:lstStyle/>
          <a:p>
            <a:pPr marL="0" indent="0">
              <a:buNone/>
            </a:pPr>
            <a:r>
              <a:rPr lang="en-US" dirty="0">
                <a:solidFill>
                  <a:srgbClr val="FF0000"/>
                </a:solidFill>
              </a:rPr>
              <a:t>Understanding Venture </a:t>
            </a:r>
            <a:r>
              <a:rPr lang="en-US" dirty="0" smtClean="0">
                <a:solidFill>
                  <a:srgbClr val="FF0000"/>
                </a:solidFill>
              </a:rPr>
              <a:t>Capitalists:</a:t>
            </a:r>
            <a:endParaRPr lang="en-US" dirty="0">
              <a:solidFill>
                <a:srgbClr val="FF0000"/>
              </a:solidFill>
            </a:endParaRPr>
          </a:p>
          <a:p>
            <a:r>
              <a:rPr lang="en-US" b="1" cap="all" dirty="0">
                <a:solidFill>
                  <a:schemeClr val="bg2"/>
                </a:solidFill>
              </a:rPr>
              <a:t>KEY TAKEAWAYS</a:t>
            </a:r>
          </a:p>
          <a:p>
            <a:r>
              <a:rPr lang="en-US" b="1" dirty="0">
                <a:solidFill>
                  <a:schemeClr val="bg2"/>
                </a:solidFill>
              </a:rPr>
              <a:t>A venture capitalist (VC) is an investor who provides capital to firms that exhibit high growth potential in exchange for an equity stake.</a:t>
            </a:r>
          </a:p>
          <a:p>
            <a:r>
              <a:rPr lang="en-US" b="1" dirty="0">
                <a:solidFill>
                  <a:schemeClr val="bg2"/>
                </a:solidFill>
              </a:rPr>
              <a:t>VCs target firms that are at the stage where they are looking to commercialize their idea.</a:t>
            </a:r>
          </a:p>
          <a:p>
            <a:r>
              <a:rPr lang="en-US" b="1" dirty="0">
                <a:solidFill>
                  <a:schemeClr val="bg2"/>
                </a:solidFill>
              </a:rPr>
              <a:t>Well-known venture capitalists include Jim Breyer, an early Facebook (FB) investor, and Peter Fenton, an investor in Twitter (TWTR).</a:t>
            </a:r>
          </a:p>
          <a:p>
            <a:r>
              <a:rPr lang="en-US" b="1" dirty="0">
                <a:solidFill>
                  <a:schemeClr val="bg2"/>
                </a:solidFill>
              </a:rPr>
              <a:t>VCs experience high rates of failure due to the uncertainty that is involved with new and unproven companies.</a:t>
            </a:r>
          </a:p>
        </p:txBody>
      </p:sp>
      <p:sp>
        <p:nvSpPr>
          <p:cNvPr id="4" name="Date Placeholder 3"/>
          <p:cNvSpPr>
            <a:spLocks noGrp="1"/>
          </p:cNvSpPr>
          <p:nvPr>
            <p:ph type="dt" sz="half" idx="10"/>
          </p:nvPr>
        </p:nvSpPr>
        <p:spPr>
          <a:xfrm>
            <a:off x="169460" y="6339196"/>
            <a:ext cx="27432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7955508" y="6345831"/>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Tree>
    <p:extLst>
      <p:ext uri="{BB962C8B-B14F-4D97-AF65-F5344CB8AC3E}">
        <p14:creationId xmlns:p14="http://schemas.microsoft.com/office/powerpoint/2010/main" val="3051483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836" y="109389"/>
            <a:ext cx="8496868" cy="1325563"/>
          </a:xfr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b="1" dirty="0" smtClean="0">
                <a:latin typeface="Times New Roman" panose="02020603050405020304" pitchFamily="18" charset="0"/>
                <a:cs typeface="Times New Roman" panose="02020603050405020304" pitchFamily="18" charset="0"/>
              </a:rPr>
              <a:t>Advantages and disadvantages of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Venture capital:</a:t>
            </a:r>
            <a:endParaRPr lang="en-US" b="1" dirty="0">
              <a:latin typeface="Times New Roman" panose="02020603050405020304" pitchFamily="18" charset="0"/>
              <a:cs typeface="Times New Roman" panose="02020603050405020304" pitchFamily="18" charset="0"/>
            </a:endParaRPr>
          </a:p>
        </p:txBody>
      </p:sp>
      <p:pic>
        <p:nvPicPr>
          <p:cNvPr id="21" name="Content Placeholder 20"/>
          <p:cNvPicPr>
            <a:picLocks noGrp="1" noChangeAspect="1"/>
          </p:cNvPicPr>
          <p:nvPr>
            <p:ph idx="1"/>
          </p:nvPr>
        </p:nvPicPr>
        <p:blipFill>
          <a:blip r:embed="rId2"/>
          <a:stretch>
            <a:fillRect/>
          </a:stretch>
        </p:blipFill>
        <p:spPr>
          <a:xfrm>
            <a:off x="450376" y="1569493"/>
            <a:ext cx="11273051" cy="4517776"/>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4" name="Date Placeholder 3"/>
          <p:cNvSpPr>
            <a:spLocks noGrp="1"/>
          </p:cNvSpPr>
          <p:nvPr>
            <p:ph type="dt" sz="half" idx="10"/>
          </p:nvPr>
        </p:nvSpPr>
        <p:spPr>
          <a:xfrm>
            <a:off x="114869" y="6339196"/>
            <a:ext cx="27432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8077200" y="6323979"/>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Tree>
    <p:extLst>
      <p:ext uri="{BB962C8B-B14F-4D97-AF65-F5344CB8AC3E}">
        <p14:creationId xmlns:p14="http://schemas.microsoft.com/office/powerpoint/2010/main" val="3971536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255943"/>
            <a:ext cx="8510516" cy="1122481"/>
          </a:xfrm>
          <a:solidFill>
            <a:schemeClr val="bg2"/>
          </a:solidFill>
        </p:spPr>
        <p:txBody>
          <a:bodyPr>
            <a:noAutofit/>
          </a:bodyPr>
          <a:lstStyle/>
          <a:p>
            <a:pPr lvl="0"/>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Step2:Identify </a:t>
            </a:r>
            <a:r>
              <a:rPr lang="en-IN" b="1" dirty="0">
                <a:latin typeface="Times New Roman" panose="02020603050405020304" pitchFamily="18" charset="0"/>
                <a:cs typeface="Times New Roman" panose="02020603050405020304" pitchFamily="18" charset="0"/>
              </a:rPr>
              <a:t>a company in </a:t>
            </a: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that </a:t>
            </a:r>
            <a:r>
              <a:rPr lang="en-IN" b="1" dirty="0">
                <a:latin typeface="Times New Roman" panose="02020603050405020304" pitchFamily="18" charset="0"/>
                <a:cs typeface="Times New Roman" panose="02020603050405020304" pitchFamily="18" charset="0"/>
              </a:rPr>
              <a:t>industry</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8075" y="1487606"/>
            <a:ext cx="10515600" cy="4351338"/>
          </a:xfr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buNone/>
            </a:pPr>
            <a:r>
              <a:rPr lang="en-US" dirty="0" smtClean="0">
                <a:solidFill>
                  <a:srgbClr val="FF0000"/>
                </a:solidFill>
              </a:rPr>
              <a:t>Identified a company in Venture capitalist industry:  Accel Partners</a:t>
            </a:r>
            <a:r>
              <a:rPr lang="en-US" b="1" dirty="0"/>
              <a:t> </a:t>
            </a:r>
            <a:endParaRPr lang="en-US" b="1" dirty="0" smtClean="0"/>
          </a:p>
          <a:p>
            <a:pPr marL="0" indent="0">
              <a:buNone/>
            </a:pPr>
            <a:r>
              <a:rPr lang="en-US" dirty="0" smtClean="0">
                <a:solidFill>
                  <a:schemeClr val="tx1"/>
                </a:solidFill>
              </a:rPr>
              <a:t>Understanding Accel Partners:</a:t>
            </a:r>
          </a:p>
          <a:p>
            <a:pPr marL="0" indent="0">
              <a:buNone/>
            </a:pPr>
            <a:r>
              <a:rPr lang="en-US" b="1" dirty="0">
                <a:solidFill>
                  <a:schemeClr val="bg2"/>
                </a:solidFill>
              </a:rPr>
              <a:t>Accel Partners founded in 1983 has global presence in Palo Alto, London , New York, China and India. Typical multi-stage investments in internet technology companies are made by Accel partners</a:t>
            </a:r>
            <a:r>
              <a:rPr lang="en-US" b="1" dirty="0" smtClean="0">
                <a:solidFill>
                  <a:schemeClr val="bg2"/>
                </a:solidFill>
              </a:rPr>
              <a:t>.</a:t>
            </a:r>
          </a:p>
          <a:p>
            <a:pPr marL="0" indent="0">
              <a:buNone/>
            </a:pPr>
            <a:endParaRPr lang="en-US" b="1" dirty="0" smtClean="0">
              <a:solidFill>
                <a:schemeClr val="bg2"/>
              </a:solidFill>
            </a:endParaRPr>
          </a:p>
          <a:p>
            <a:pPr marL="0" indent="0">
              <a:buNone/>
            </a:pPr>
            <a:r>
              <a:rPr lang="en-US" b="1" dirty="0" smtClean="0">
                <a:solidFill>
                  <a:schemeClr val="bg2"/>
                </a:solidFill>
              </a:rPr>
              <a:t>Investment </a:t>
            </a:r>
            <a:r>
              <a:rPr lang="en-US" b="1" dirty="0">
                <a:solidFill>
                  <a:schemeClr val="bg2"/>
                </a:solidFill>
              </a:rPr>
              <a:t>Structure: Invests between $0.5 Mn and $50 Mn in its portfolio companies.</a:t>
            </a:r>
          </a:p>
        </p:txBody>
      </p:sp>
      <p:sp>
        <p:nvSpPr>
          <p:cNvPr id="4" name="Date Placeholder 3"/>
          <p:cNvSpPr>
            <a:spLocks noGrp="1"/>
          </p:cNvSpPr>
          <p:nvPr>
            <p:ph type="dt" sz="half" idx="10"/>
          </p:nvPr>
        </p:nvSpPr>
        <p:spPr>
          <a:xfrm>
            <a:off x="0" y="6325548"/>
            <a:ext cx="27432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7969155" y="6332183"/>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Tree>
    <p:extLst>
      <p:ext uri="{BB962C8B-B14F-4D97-AF65-F5344CB8AC3E}">
        <p14:creationId xmlns:p14="http://schemas.microsoft.com/office/powerpoint/2010/main" val="42591578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255943"/>
            <a:ext cx="8169322" cy="1122481"/>
          </a:xfrm>
          <a:solidFill>
            <a:schemeClr val="bg2"/>
          </a:solidFill>
        </p:spPr>
        <p:txBody>
          <a:bodyPr>
            <a:noAutofit/>
          </a:bodyPr>
          <a:lstStyle/>
          <a:p>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Step2:</a:t>
            </a:r>
            <a:r>
              <a:rPr lang="en-US" b="1" dirty="0" smtClean="0">
                <a:latin typeface="Times New Roman" panose="02020603050405020304" pitchFamily="18" charset="0"/>
                <a:cs typeface="Times New Roman" panose="02020603050405020304" pitchFamily="18" charset="0"/>
              </a:rPr>
              <a:t>Understanding Accel Partners:</a:t>
            </a:r>
            <a:r>
              <a:rPr lang="en-US" dirty="0" smtClean="0">
                <a:solidFill>
                  <a:srgbClr val="FF0000"/>
                </a:solidFill>
              </a:rPr>
              <a:t/>
            </a:r>
            <a:br>
              <a:rPr lang="en-US" dirty="0" smtClean="0">
                <a:solidFill>
                  <a:srgbClr val="FF0000"/>
                </a:solidFill>
              </a:rPr>
            </a:br>
            <a:r>
              <a:rPr lang="en-IN" b="1" dirty="0" smtClean="0">
                <a:latin typeface="Times New Roman" panose="02020603050405020304" pitchFamily="18" charset="0"/>
                <a:cs typeface="Times New Roman" panose="02020603050405020304" pitchFamily="18" charset="0"/>
              </a:rPr>
              <a:t> </a:t>
            </a:r>
            <a:br>
              <a:rPr lang="en-IN" b="1"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8075" y="1487606"/>
            <a:ext cx="10515600" cy="4351338"/>
          </a:xfr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buNone/>
            </a:pPr>
            <a:r>
              <a:rPr lang="en-US" dirty="0" smtClean="0">
                <a:solidFill>
                  <a:srgbClr val="FF0000"/>
                </a:solidFill>
              </a:rPr>
              <a:t>Understanding Accel Partners:</a:t>
            </a:r>
          </a:p>
          <a:p>
            <a:pPr marL="0" indent="0">
              <a:buNone/>
            </a:pPr>
            <a:endParaRPr lang="en-US" dirty="0">
              <a:solidFill>
                <a:srgbClr val="FF0000"/>
              </a:solidFill>
            </a:endParaRPr>
          </a:p>
          <a:p>
            <a:pPr marL="0" indent="0">
              <a:buNone/>
            </a:pPr>
            <a:r>
              <a:rPr lang="en-US" b="1" dirty="0" smtClean="0">
                <a:solidFill>
                  <a:schemeClr val="bg2"/>
                </a:solidFill>
              </a:rPr>
              <a:t>Industries: Internet and Consumer Services, Infrastructure, Cloud -Enabled Services, Mobile and Software.</a:t>
            </a:r>
          </a:p>
          <a:p>
            <a:pPr marL="0" indent="0">
              <a:buNone/>
            </a:pPr>
            <a:endParaRPr lang="en-US" b="1" dirty="0" smtClean="0">
              <a:solidFill>
                <a:schemeClr val="bg2"/>
              </a:solidFill>
            </a:endParaRPr>
          </a:p>
          <a:p>
            <a:pPr marL="0" indent="0">
              <a:buNone/>
            </a:pPr>
            <a:r>
              <a:rPr lang="en-US" b="1" dirty="0" smtClean="0">
                <a:solidFill>
                  <a:schemeClr val="bg2"/>
                </a:solidFill>
              </a:rPr>
              <a:t>Startups Funded: Flipkart, BabyOye, Freshdesk, Book My Show, Zansaar, Probe, Myntra, CommonFloor.</a:t>
            </a:r>
          </a:p>
        </p:txBody>
      </p:sp>
      <p:sp>
        <p:nvSpPr>
          <p:cNvPr id="4" name="Date Placeholder 3"/>
          <p:cNvSpPr>
            <a:spLocks noGrp="1"/>
          </p:cNvSpPr>
          <p:nvPr>
            <p:ph type="dt" sz="half" idx="10"/>
          </p:nvPr>
        </p:nvSpPr>
        <p:spPr>
          <a:xfrm>
            <a:off x="169460" y="6356349"/>
            <a:ext cx="27432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8077200" y="6339194"/>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Tree>
    <p:extLst>
      <p:ext uri="{BB962C8B-B14F-4D97-AF65-F5344CB8AC3E}">
        <p14:creationId xmlns:p14="http://schemas.microsoft.com/office/powerpoint/2010/main" val="2385015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9257" y="152969"/>
            <a:ext cx="8417447" cy="689932"/>
          </a:xfrm>
          <a:prstGeom prst="rect">
            <a:avLst/>
          </a:prstGeom>
          <a:solidFill>
            <a:schemeClr val="bg2"/>
          </a:solidFill>
        </p:spPr>
        <p:txBody>
          <a:bodyPr vert="horz" wrap="square" lIns="0" tIns="12700" rIns="0" bIns="0" rtlCol="0">
            <a:spAutoFit/>
          </a:bodyPr>
          <a:lstStyle/>
          <a:p>
            <a:pPr marL="12700">
              <a:spcBef>
                <a:spcPts val="100"/>
              </a:spcBef>
              <a:tabLst>
                <a:tab pos="8241665" algn="l"/>
              </a:tabLst>
            </a:pPr>
            <a:r>
              <a:rPr sz="4400" b="1" u="sng" spc="110" dirty="0">
                <a:solidFill>
                  <a:srgbClr val="000066"/>
                </a:solidFill>
                <a:uFill>
                  <a:solidFill>
                    <a:srgbClr val="000000"/>
                  </a:solidFill>
                </a:uFill>
                <a:latin typeface="Times New Roman" panose="02020603050405020304" pitchFamily="18" charset="0"/>
                <a:cs typeface="Times New Roman" panose="02020603050405020304" pitchFamily="18" charset="0"/>
              </a:rPr>
              <a:t> </a:t>
            </a:r>
            <a:r>
              <a:rPr sz="4400" b="1" u="sng" spc="-5" dirty="0">
                <a:solidFill>
                  <a:srgbClr val="000066"/>
                </a:solidFill>
                <a:uFill>
                  <a:solidFill>
                    <a:srgbClr val="000000"/>
                  </a:solidFill>
                </a:uFill>
                <a:latin typeface="Times New Roman" panose="02020603050405020304" pitchFamily="18" charset="0"/>
                <a:cs typeface="Times New Roman" panose="02020603050405020304" pitchFamily="18" charset="0"/>
              </a:rPr>
              <a:t>The </a:t>
            </a:r>
            <a:r>
              <a:rPr sz="4400" b="1" u="sng" dirty="0">
                <a:solidFill>
                  <a:srgbClr val="000066"/>
                </a:solidFill>
                <a:uFill>
                  <a:solidFill>
                    <a:srgbClr val="000000"/>
                  </a:solidFill>
                </a:uFill>
                <a:latin typeface="Times New Roman" panose="02020603050405020304" pitchFamily="18" charset="0"/>
                <a:cs typeface="Times New Roman" panose="02020603050405020304" pitchFamily="18" charset="0"/>
              </a:rPr>
              <a:t>KPI </a:t>
            </a:r>
            <a:r>
              <a:rPr sz="4400" b="1" u="sng" spc="-5" dirty="0">
                <a:solidFill>
                  <a:srgbClr val="000066"/>
                </a:solidFill>
                <a:uFill>
                  <a:solidFill>
                    <a:srgbClr val="000000"/>
                  </a:solidFill>
                </a:uFill>
                <a:latin typeface="Times New Roman" panose="02020603050405020304" pitchFamily="18" charset="0"/>
                <a:cs typeface="Times New Roman" panose="02020603050405020304" pitchFamily="18" charset="0"/>
              </a:rPr>
              <a:t>Framework</a:t>
            </a:r>
            <a:r>
              <a:rPr sz="4400" b="1" u="sng" spc="-35" dirty="0">
                <a:solidFill>
                  <a:srgbClr val="000066"/>
                </a:solidFill>
                <a:uFill>
                  <a:solidFill>
                    <a:srgbClr val="000000"/>
                  </a:solidFill>
                </a:uFill>
                <a:latin typeface="Times New Roman" panose="02020603050405020304" pitchFamily="18" charset="0"/>
                <a:cs typeface="Times New Roman" panose="02020603050405020304" pitchFamily="18" charset="0"/>
              </a:rPr>
              <a:t> </a:t>
            </a:r>
            <a:r>
              <a:rPr sz="4400" b="1" u="sng" spc="-5" dirty="0" smtClean="0">
                <a:solidFill>
                  <a:srgbClr val="000066"/>
                </a:solidFill>
                <a:uFill>
                  <a:solidFill>
                    <a:srgbClr val="000000"/>
                  </a:solidFill>
                </a:uFill>
                <a:latin typeface="Times New Roman" panose="02020603050405020304" pitchFamily="18" charset="0"/>
                <a:cs typeface="Times New Roman" panose="02020603050405020304" pitchFamily="18" charset="0"/>
              </a:rPr>
              <a:t>development</a:t>
            </a:r>
            <a:endParaRPr sz="4400" dirty="0">
              <a:latin typeface="Times New Roman" panose="02020603050405020304" pitchFamily="18" charset="0"/>
              <a:cs typeface="Times New Roman" panose="02020603050405020304" pitchFamily="18" charset="0"/>
            </a:endParaRPr>
          </a:p>
        </p:txBody>
      </p:sp>
      <p:sp>
        <p:nvSpPr>
          <p:cNvPr id="3" name="object 3"/>
          <p:cNvSpPr/>
          <p:nvPr/>
        </p:nvSpPr>
        <p:spPr>
          <a:xfrm>
            <a:off x="3448334" y="1768782"/>
            <a:ext cx="6172200" cy="3814762"/>
          </a:xfrm>
          <a:prstGeom prst="rect">
            <a:avLst/>
          </a:prstGeom>
          <a:blipFill>
            <a:blip r:embed="rId2" cstate="print"/>
            <a:stretch>
              <a:fillRect/>
            </a:stretch>
          </a:blipFill>
          <a:ln>
            <a:noFill/>
          </a:ln>
          <a:effectLst>
            <a:glow rad="1016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rtlCol="0"/>
          <a:lstStyle/>
          <a:p>
            <a:endParaRPr/>
          </a:p>
        </p:txBody>
      </p:sp>
      <p:sp>
        <p:nvSpPr>
          <p:cNvPr id="4" name="Date Placeholder 3"/>
          <p:cNvSpPr>
            <a:spLocks noGrp="1"/>
          </p:cNvSpPr>
          <p:nvPr>
            <p:ph type="dt" sz="half" idx="10"/>
          </p:nvPr>
        </p:nvSpPr>
        <p:spPr>
          <a:xfrm>
            <a:off x="128517" y="6339196"/>
            <a:ext cx="2743200" cy="365125"/>
          </a:xfrm>
        </p:spPr>
        <p:txBody>
          <a:bodyPr/>
          <a:lstStyle/>
          <a:p>
            <a:r>
              <a:rPr lang="en-US" smtClean="0">
                <a:solidFill>
                  <a:schemeClr val="tx1"/>
                </a:solidFill>
              </a:rPr>
              <a:t>6/27/2020</a:t>
            </a:r>
            <a:endParaRPr lang="en-US" dirty="0">
              <a:solidFill>
                <a:schemeClr val="tx1"/>
              </a:solidFill>
            </a:endParaRPr>
          </a:p>
        </p:txBody>
      </p:sp>
      <p:sp>
        <p:nvSpPr>
          <p:cNvPr id="5" name="Footer Placeholder 4"/>
          <p:cNvSpPr>
            <a:spLocks noGrp="1"/>
          </p:cNvSpPr>
          <p:nvPr>
            <p:ph type="ftr" sz="quarter" idx="11"/>
          </p:nvPr>
        </p:nvSpPr>
        <p:spPr>
          <a:xfrm>
            <a:off x="8077200" y="6304888"/>
            <a:ext cx="4114800" cy="365125"/>
          </a:xfrm>
        </p:spPr>
        <p:txBody>
          <a:bodyPr/>
          <a:lstStyle/>
          <a:p>
            <a:r>
              <a:rPr lang="en-US" dirty="0" smtClean="0">
                <a:solidFill>
                  <a:schemeClr val="tx1"/>
                </a:solidFill>
              </a:rPr>
              <a:t>BA06_Module 7_Assignment 1_Supply Chain and KPIs</a:t>
            </a:r>
            <a:endParaRPr lang="en-US" dirty="0">
              <a:solidFill>
                <a:schemeClr val="tx1"/>
              </a:solidFill>
            </a:endParaRPr>
          </a:p>
        </p:txBody>
      </p:sp>
    </p:spTree>
    <p:extLst>
      <p:ext uri="{BB962C8B-B14F-4D97-AF65-F5344CB8AC3E}">
        <p14:creationId xmlns:p14="http://schemas.microsoft.com/office/powerpoint/2010/main" val="741679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255943"/>
            <a:ext cx="7828128" cy="1122481"/>
          </a:xfrm>
          <a:solidFill>
            <a:schemeClr val="bg2"/>
          </a:solidFill>
        </p:spPr>
        <p:txBody>
          <a:bodyPr>
            <a:noAutofit/>
          </a:bodyPr>
          <a:lstStyle/>
          <a:p>
            <a:pPr lvl="0"/>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Step2:Identify </a:t>
            </a:r>
            <a:r>
              <a:rPr lang="en-IN" b="1" dirty="0">
                <a:latin typeface="Times New Roman" panose="02020603050405020304" pitchFamily="18" charset="0"/>
                <a:cs typeface="Times New Roman" panose="02020603050405020304" pitchFamily="18" charset="0"/>
              </a:rPr>
              <a:t>a company in </a:t>
            </a: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that </a:t>
            </a:r>
            <a:r>
              <a:rPr lang="en-IN" b="1" dirty="0">
                <a:latin typeface="Times New Roman" panose="02020603050405020304" pitchFamily="18" charset="0"/>
                <a:cs typeface="Times New Roman" panose="02020603050405020304" pitchFamily="18" charset="0"/>
              </a:rPr>
              <a:t>industry</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8075" y="1487606"/>
            <a:ext cx="10515600" cy="4351338"/>
          </a:xfr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fontAlgn="base">
              <a:buNone/>
            </a:pPr>
            <a:r>
              <a:rPr lang="en-US" b="1" dirty="0"/>
              <a:t>Accel Partners Mission, Vision &amp; </a:t>
            </a:r>
            <a:r>
              <a:rPr lang="en-US" b="1" dirty="0" smtClean="0"/>
              <a:t>Values:</a:t>
            </a:r>
            <a:endParaRPr lang="en-US" b="1" dirty="0"/>
          </a:p>
          <a:p>
            <a:pPr fontAlgn="base"/>
            <a:r>
              <a:rPr lang="en-US" b="1" dirty="0"/>
              <a:t>Accel Partners Mission Statement</a:t>
            </a:r>
          </a:p>
          <a:p>
            <a:pPr fontAlgn="base"/>
            <a:r>
              <a:rPr lang="en-US" dirty="0"/>
              <a:t>Accel is dedicated to partnering with outstanding entrepreneurs and management teams to build world-class companies, from inception through growth.</a:t>
            </a:r>
          </a:p>
          <a:p>
            <a:pPr marL="0" indent="0">
              <a:buNone/>
            </a:pPr>
            <a:endParaRPr lang="en-US" b="1" dirty="0" smtClean="0">
              <a:solidFill>
                <a:schemeClr val="bg2"/>
              </a:solidFill>
            </a:endParaRPr>
          </a:p>
          <a:p>
            <a:pPr marL="0" indent="0">
              <a:buNone/>
            </a:pPr>
            <a:r>
              <a:rPr lang="en-US" b="1" dirty="0" smtClean="0">
                <a:solidFill>
                  <a:schemeClr val="bg2"/>
                </a:solidFill>
              </a:rPr>
              <a:t>Startups Funded: Flipkart, BabyOye, Freshdesk, Book My Show, Zansaar, Probe, Myntra, CommonFloor.</a:t>
            </a:r>
          </a:p>
        </p:txBody>
      </p:sp>
      <p:sp>
        <p:nvSpPr>
          <p:cNvPr id="4" name="Date Placeholder 3"/>
          <p:cNvSpPr>
            <a:spLocks noGrp="1"/>
          </p:cNvSpPr>
          <p:nvPr>
            <p:ph type="dt" sz="half" idx="10"/>
          </p:nvPr>
        </p:nvSpPr>
        <p:spPr/>
        <p:txBody>
          <a:bodyPr/>
          <a:lstStyle/>
          <a:p>
            <a:r>
              <a:rPr lang="en-US" smtClean="0"/>
              <a:t>6/27/2020</a:t>
            </a:r>
            <a:endParaRPr lang="en-US" dirty="0"/>
          </a:p>
        </p:txBody>
      </p:sp>
      <p:sp>
        <p:nvSpPr>
          <p:cNvPr id="5" name="Footer Placeholder 4"/>
          <p:cNvSpPr>
            <a:spLocks noGrp="1"/>
          </p:cNvSpPr>
          <p:nvPr>
            <p:ph type="ftr" sz="quarter" idx="11"/>
          </p:nvPr>
        </p:nvSpPr>
        <p:spPr/>
        <p:txBody>
          <a:bodyPr/>
          <a:lstStyle/>
          <a:p>
            <a:r>
              <a:rPr lang="en-US" smtClean="0"/>
              <a:t>BA06_Module 7_Assignment 1_Supply Chain and KPIs</a:t>
            </a:r>
            <a:endParaRPr lang="en-US" dirty="0"/>
          </a:p>
        </p:txBody>
      </p:sp>
    </p:spTree>
    <p:extLst>
      <p:ext uri="{BB962C8B-B14F-4D97-AF65-F5344CB8AC3E}">
        <p14:creationId xmlns:p14="http://schemas.microsoft.com/office/powerpoint/2010/main" val="3536354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2662</TotalTime>
  <Words>3915</Words>
  <Application>Microsoft Office PowerPoint</Application>
  <PresentationFormat>Widescreen</PresentationFormat>
  <Paragraphs>361</Paragraphs>
  <Slides>39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Times New Roman</vt:lpstr>
      <vt:lpstr>Office Theme</vt:lpstr>
      <vt:lpstr>1.Identified the industry i.e. venture capitalist company.  Definition of venture capitalist company:  A venture capitalist (VC) is a private equity investor that provides capital to  companies exhibiting high growth potential in exchange for an equity stake.  This could be funding  startup ventures or supporting small companies that wish to expand but do not have access to  equities markets.   Venture capitalists are willing to risk investing in such companies because they can earn a massive return on their investments if these companies are a success.   VCs experience high rates of failure due to the uncertainty that is involved with new and unproven companies.      </vt:lpstr>
      <vt:lpstr>Step1:Identify an industry</vt:lpstr>
      <vt:lpstr>Step1:Identify an industry</vt:lpstr>
      <vt:lpstr>Step1:Identify an industry</vt:lpstr>
      <vt:lpstr>Advantages and disadvantages of  Venture capital:</vt:lpstr>
      <vt:lpstr> Step2:Identify a company in  that industry </vt:lpstr>
      <vt:lpstr>   Step2:Understanding Accel Partners:    </vt:lpstr>
      <vt:lpstr>PowerPoint Presentation</vt:lpstr>
      <vt:lpstr> Step2:Identify a company in  that industry </vt:lpstr>
      <vt:lpstr>PowerPoint Presentation</vt:lpstr>
      <vt:lpstr>  Step3:Identify the supply chain  entities of that company  </vt:lpstr>
      <vt:lpstr>  Identify the lag KPIs  for the  start up being funded:  </vt:lpstr>
      <vt:lpstr>    Identify the lag KPIs  for the start  up being funded:    </vt:lpstr>
      <vt:lpstr>    Step4 and step 5:Identify the lag and Lead KPIs for the Venture Capitalist:    </vt:lpstr>
      <vt:lpstr>    Step4 and step 5:Identify the  lag and Lead KPIs for the Venture Capitalist:    </vt:lpstr>
      <vt:lpstr>    Identify the lag KPIs  for the start up being funded:    </vt:lpstr>
      <vt:lpstr>    Identify the lag KPIs  for the start up being funded:    </vt:lpstr>
      <vt:lpstr>    Step4 and step 5:Identify the lag and Lead KPIs for the Venture Capitalist:    </vt:lpstr>
      <vt:lpstr>    Step4 and step 5:Identify the  lag and Lead KPIs for the Venture Capitalist:    </vt:lpstr>
      <vt:lpstr>   Identify the lag KPIs  for the start up being funded:   </vt:lpstr>
      <vt:lpstr>    Identify the lag KPIs  for the start up being funded:    </vt:lpstr>
      <vt:lpstr>    Identify the lag KPIs  for the start up being funded:    </vt:lpstr>
      <vt:lpstr>    Step4 and step 5:Identify the lag and Lead KPIs for the Venture Capitalist:    </vt:lpstr>
      <vt:lpstr>    Step4 and step 5:Identify the  lag and Lead KPIs for the Venture Capitalist:    </vt:lpstr>
      <vt:lpstr>    Identify the lag KPIs  for the start up being funded:    </vt:lpstr>
      <vt:lpstr>    Identify the lag KPIs  for the start up being funded:    </vt:lpstr>
      <vt:lpstr>      </vt:lpstr>
      <vt:lpstr>    Step4 and step 5:Identify the lag and Lead KPIs for the Venture Capitalist:    </vt:lpstr>
      <vt:lpstr>    Step4 and step 5:Identify the  lag and Lead KPIs for the Venture Capitalist:    </vt:lpstr>
      <vt:lpstr>   Step4 :Identify the  lag  KPI for the Venture Capitalist:   </vt:lpstr>
      <vt:lpstr>    Step4 :Identify the  lag KPI for the Venture Capitalist:    </vt:lpstr>
      <vt:lpstr>     Step4:Identify the  lag KPI for the Venture Capitalist:     </vt:lpstr>
      <vt:lpstr>     Step4 :Identify the  lag KPI for the Venture Capitalist:     </vt:lpstr>
      <vt:lpstr>    Step4 :Identify the  lag KPI for the Venture Capitalist:    </vt:lpstr>
      <vt:lpstr>   Step4 :Identify the  lag KPI for the Venture Capitalist:   </vt:lpstr>
      <vt:lpstr>   Step4 :Identify the  lag and lead KPIs for the Venture Capitalist:   </vt:lpstr>
      <vt:lpstr>     Step4 :Identify the  lag KPI for the Venture Capitalist:     </vt:lpstr>
      <vt:lpstr>   Step4 :Identify the  lag KPI for the Venture Capitalist:   </vt:lpstr>
      <vt:lpstr>     Step4 :Identify the  lead and lag KPIs for the Venture Capitalist: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Windows User</cp:lastModifiedBy>
  <cp:revision>498</cp:revision>
  <dcterms:created xsi:type="dcterms:W3CDTF">2016-03-16T11:15:40Z</dcterms:created>
  <dcterms:modified xsi:type="dcterms:W3CDTF">2020-06-27T17:52:25Z</dcterms:modified>
</cp:coreProperties>
</file>