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7.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23.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24.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27.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28.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0.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31.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32.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33.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34.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notesSlides/notesSlide35.xml" ContentType="application/vnd.openxmlformats-officedocument.presentationml.notesSl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3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notesSlides/notesSlide39.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notesSlides/notesSlide40.xml" ContentType="application/vnd.openxmlformats-officedocument.presentationml.notesSl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41.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42.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notesSlides/notesSlide43.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notesSlides/notesSlide44.xml" ContentType="application/vnd.openxmlformats-officedocument.presentationml.notesSl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notesSlides/notesSlide45.xml" ContentType="application/vnd.openxmlformats-officedocument.presentationml.notesSl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notesSlides/notesSlide4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7.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notesSlides/notesSlide48.xml" ContentType="application/vnd.openxmlformats-officedocument.presentationml.notesSl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notesSlides/notesSlide4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0.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notesSlides/notesSlide5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60"/>
  </p:notesMasterIdLst>
  <p:sldIdLst>
    <p:sldId id="320" r:id="rId2"/>
    <p:sldId id="322" r:id="rId3"/>
    <p:sldId id="321" r:id="rId4"/>
    <p:sldId id="319" r:id="rId5"/>
    <p:sldId id="304" r:id="rId6"/>
    <p:sldId id="303" r:id="rId7"/>
    <p:sldId id="301" r:id="rId8"/>
    <p:sldId id="302" r:id="rId9"/>
    <p:sldId id="305" r:id="rId10"/>
    <p:sldId id="307" r:id="rId11"/>
    <p:sldId id="308" r:id="rId12"/>
    <p:sldId id="309" r:id="rId13"/>
    <p:sldId id="310" r:id="rId14"/>
    <p:sldId id="311" r:id="rId15"/>
    <p:sldId id="316" r:id="rId16"/>
    <p:sldId id="326" r:id="rId17"/>
    <p:sldId id="313" r:id="rId18"/>
    <p:sldId id="323" r:id="rId19"/>
    <p:sldId id="327" r:id="rId20"/>
    <p:sldId id="325" r:id="rId21"/>
    <p:sldId id="328" r:id="rId22"/>
    <p:sldId id="329" r:id="rId23"/>
    <p:sldId id="338" r:id="rId24"/>
    <p:sldId id="330" r:id="rId25"/>
    <p:sldId id="331" r:id="rId26"/>
    <p:sldId id="365" r:id="rId27"/>
    <p:sldId id="368" r:id="rId28"/>
    <p:sldId id="364" r:id="rId29"/>
    <p:sldId id="332" r:id="rId30"/>
    <p:sldId id="366" r:id="rId31"/>
    <p:sldId id="369" r:id="rId32"/>
    <p:sldId id="363" r:id="rId33"/>
    <p:sldId id="334" r:id="rId34"/>
    <p:sldId id="367" r:id="rId35"/>
    <p:sldId id="362" r:id="rId36"/>
    <p:sldId id="336" r:id="rId37"/>
    <p:sldId id="342" r:id="rId38"/>
    <p:sldId id="370" r:id="rId39"/>
    <p:sldId id="343" r:id="rId40"/>
    <p:sldId id="344" r:id="rId41"/>
    <p:sldId id="371" r:id="rId42"/>
    <p:sldId id="345" r:id="rId43"/>
    <p:sldId id="372" r:id="rId44"/>
    <p:sldId id="346" r:id="rId45"/>
    <p:sldId id="373" r:id="rId46"/>
    <p:sldId id="347" r:id="rId47"/>
    <p:sldId id="351" r:id="rId48"/>
    <p:sldId id="376" r:id="rId49"/>
    <p:sldId id="352" r:id="rId50"/>
    <p:sldId id="353" r:id="rId51"/>
    <p:sldId id="377" r:id="rId52"/>
    <p:sldId id="354" r:id="rId53"/>
    <p:sldId id="378" r:id="rId54"/>
    <p:sldId id="356" r:id="rId55"/>
    <p:sldId id="357" r:id="rId56"/>
    <p:sldId id="358" r:id="rId57"/>
    <p:sldId id="379" r:id="rId58"/>
    <p:sldId id="35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12" autoAdjust="0"/>
    <p:restoredTop sz="86470" autoAdjust="0"/>
  </p:normalViewPr>
  <p:slideViewPr>
    <p:cSldViewPr snapToGrid="0">
      <p:cViewPr varScale="1">
        <p:scale>
          <a:sx n="74" d="100"/>
          <a:sy n="74" d="100"/>
        </p:scale>
        <p:origin x="294"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3.xml"/><Relationship Id="rId4" Type="http://schemas.openxmlformats.org/officeDocument/2006/relationships/package" Target="../embeddings/Microsoft_Excel_Worksheet3.xlsx"/></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2014</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dPt>
          <c:dLbls>
            <c:dLbl>
              <c:idx val="3"/>
              <c:layout>
                <c:manualLayout>
                  <c:x val="6.8337199732400267E-2"/>
                  <c:y val="0.11502448427831294"/>
                </c:manualLayout>
              </c:layout>
              <c:showLegendKey val="0"/>
              <c:showVal val="0"/>
              <c:showCatName val="0"/>
              <c:showSerName val="0"/>
              <c:showPercent val="1"/>
              <c:showBubbleSize val="0"/>
              <c:extLst>
                <c:ext xmlns:c15="http://schemas.microsoft.com/office/drawing/2012/chart" uri="{CE6537A1-D6FC-4f65-9D91-7224C49458BB}">
                  <c15:layout/>
                </c:ext>
              </c:extLst>
            </c:dLbl>
            <c:dLbl>
              <c:idx val="4"/>
              <c:layout>
                <c:manualLayout>
                  <c:x val="6.2288531233605907E-2"/>
                  <c:y val="0.12798549778163698"/>
                </c:manualLayout>
              </c:layou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C00000"/>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val>
            <c:numRef>
              <c:f>Sheet1!$B$3:$F$3</c:f>
              <c:numCache>
                <c:formatCode>General</c:formatCode>
                <c:ptCount val="5"/>
                <c:pt idx="0">
                  <c:v>1.25</c:v>
                </c:pt>
                <c:pt idx="1">
                  <c:v>0.5</c:v>
                </c:pt>
                <c:pt idx="2">
                  <c:v>0.15</c:v>
                </c:pt>
                <c:pt idx="3">
                  <c:v>0.05</c:v>
                </c:pt>
                <c:pt idx="4">
                  <c:v>0.05</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solidFill>
      <a:schemeClr val="accent1"/>
    </a:solid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dirty="0" smtClean="0"/>
              <a:t>Wild Rancher</a:t>
            </a:r>
            <a:endParaRPr lang="en-US" sz="1800" dirty="0"/>
          </a:p>
        </c:rich>
      </c:tx>
      <c:layout/>
      <c:overlay val="0"/>
      <c:spPr>
        <a:noFill/>
        <a:ln>
          <a:noFill/>
        </a:ln>
        <a:effectLst/>
      </c:spPr>
      <c:txPr>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Lbl>
              <c:idx val="2"/>
              <c:layout>
                <c:manualLayout>
                  <c:x val="-1.1819772528433945E-3"/>
                  <c:y val="0.12845618256051328"/>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3"/>
              <c:layout>
                <c:manualLayout>
                  <c:x val="7.0413628851949003E-2"/>
                  <c:y val="0.29480564518280339"/>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4"/>
              <c:layout>
                <c:manualLayout>
                  <c:x val="5.0115679984446333E-2"/>
                  <c:y val="0.12138958664071836"/>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 Revenues of Soap Brands'!$J$5:$N$5</c:f>
              <c:strCache>
                <c:ptCount val="5"/>
                <c:pt idx="0">
                  <c:v>USA (NA&amp;SA)</c:v>
                </c:pt>
                <c:pt idx="1">
                  <c:v>Europe </c:v>
                </c:pt>
                <c:pt idx="2">
                  <c:v>China </c:v>
                </c:pt>
                <c:pt idx="3">
                  <c:v>ISA </c:v>
                </c:pt>
                <c:pt idx="4">
                  <c:v>APAC </c:v>
                </c:pt>
              </c:strCache>
            </c:strRef>
          </c:cat>
          <c:val>
            <c:numRef>
              <c:f>' Revenues of Soap Brands'!$J$6:$N$6</c:f>
              <c:numCache>
                <c:formatCode>0.0</c:formatCode>
                <c:ptCount val="5"/>
                <c:pt idx="0" formatCode="General">
                  <c:v>100</c:v>
                </c:pt>
                <c:pt idx="1">
                  <c:v>20</c:v>
                </c:pt>
                <c:pt idx="2">
                  <c:v>4</c:v>
                </c:pt>
                <c:pt idx="3">
                  <c:v>1</c:v>
                </c:pt>
                <c:pt idx="4">
                  <c:v>1</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rgbClr val="FFC000"/>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r>
              <a:rPr lang="en-US" dirty="0" smtClean="0"/>
              <a:t>Number</a:t>
            </a:r>
            <a:r>
              <a:rPr lang="en-US" baseline="0" dirty="0" smtClean="0"/>
              <a:t> </a:t>
            </a:r>
            <a:r>
              <a:rPr lang="en-US" dirty="0" smtClean="0"/>
              <a:t>of </a:t>
            </a:r>
            <a:r>
              <a:rPr lang="en-US" dirty="0"/>
              <a:t>employees VS CONTRACTORS VS different vendors </a:t>
            </a:r>
          </a:p>
        </c:rich>
      </c:tx>
      <c:layout/>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'No.of employees '!$B$1</c:f>
              <c:strCache>
                <c:ptCount val="1"/>
                <c:pt idx="0">
                  <c:v>Contractors</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'No.of employees '!$A$2:$A$6</c:f>
              <c:strCache>
                <c:ptCount val="5"/>
                <c:pt idx="0">
                  <c:v>USA (NA&amp;SA)</c:v>
                </c:pt>
                <c:pt idx="1">
                  <c:v>Europe </c:v>
                </c:pt>
                <c:pt idx="2">
                  <c:v>APAC</c:v>
                </c:pt>
                <c:pt idx="3">
                  <c:v>Africa </c:v>
                </c:pt>
                <c:pt idx="4">
                  <c:v>China </c:v>
                </c:pt>
              </c:strCache>
            </c:strRef>
          </c:cat>
          <c:val>
            <c:numRef>
              <c:f>'No.of employees '!$B$2:$B$6</c:f>
              <c:numCache>
                <c:formatCode>General</c:formatCode>
                <c:ptCount val="5"/>
                <c:pt idx="0">
                  <c:v>1000</c:v>
                </c:pt>
                <c:pt idx="1">
                  <c:v>300</c:v>
                </c:pt>
                <c:pt idx="2">
                  <c:v>50</c:v>
                </c:pt>
                <c:pt idx="3">
                  <c:v>50</c:v>
                </c:pt>
                <c:pt idx="4">
                  <c:v>100</c:v>
                </c:pt>
              </c:numCache>
            </c:numRef>
          </c:val>
        </c:ser>
        <c:ser>
          <c:idx val="1"/>
          <c:order val="1"/>
          <c:tx>
            <c:strRef>
              <c:f>'No.of employees '!$C$1</c:f>
              <c:strCache>
                <c:ptCount val="1"/>
                <c:pt idx="0">
                  <c:v>number of vendors</c:v>
                </c:pt>
              </c:strCache>
            </c:strRef>
          </c:tx>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dLbls>
            <c:spPr>
              <a:solidFill>
                <a:schemeClr val="accent4">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'No.of employees '!$A$2:$A$6</c:f>
              <c:strCache>
                <c:ptCount val="5"/>
                <c:pt idx="0">
                  <c:v>USA (NA&amp;SA)</c:v>
                </c:pt>
                <c:pt idx="1">
                  <c:v>Europe </c:v>
                </c:pt>
                <c:pt idx="2">
                  <c:v>APAC</c:v>
                </c:pt>
                <c:pt idx="3">
                  <c:v>Africa </c:v>
                </c:pt>
                <c:pt idx="4">
                  <c:v>China </c:v>
                </c:pt>
              </c:strCache>
            </c:strRef>
          </c:cat>
          <c:val>
            <c:numRef>
              <c:f>'No.of employees '!$C$2:$C$6</c:f>
              <c:numCache>
                <c:formatCode>General</c:formatCode>
                <c:ptCount val="5"/>
                <c:pt idx="0">
                  <c:v>4</c:v>
                </c:pt>
                <c:pt idx="1">
                  <c:v>2</c:v>
                </c:pt>
                <c:pt idx="2">
                  <c:v>3</c:v>
                </c:pt>
                <c:pt idx="3">
                  <c:v>5</c:v>
                </c:pt>
                <c:pt idx="4">
                  <c:v>2</c:v>
                </c:pt>
              </c:numCache>
            </c:numRef>
          </c:val>
        </c:ser>
        <c:ser>
          <c:idx val="2"/>
          <c:order val="2"/>
          <c:tx>
            <c:strRef>
              <c:f>'No.of employees '!$D$1</c:f>
              <c:strCache>
                <c:ptCount val="1"/>
                <c:pt idx="0">
                  <c:v>Employees </c:v>
                </c:pt>
              </c:strCache>
            </c:strRef>
          </c:tx>
          <c:spPr>
            <a:solidFill>
              <a:schemeClr val="accent6">
                <a:alpha val="88000"/>
              </a:schemeClr>
            </a:solidFill>
            <a:ln>
              <a:solidFill>
                <a:schemeClr val="accent6">
                  <a:lumMod val="50000"/>
                </a:schemeClr>
              </a:solidFill>
            </a:ln>
            <a:effectLst/>
            <a:scene3d>
              <a:camera prst="orthographicFront"/>
              <a:lightRig rig="threePt" dir="t"/>
            </a:scene3d>
            <a:sp3d prstMaterial="flat">
              <a:contourClr>
                <a:schemeClr val="accent6">
                  <a:lumMod val="50000"/>
                </a:schemeClr>
              </a:contourClr>
            </a:sp3d>
          </c:spPr>
          <c:invertIfNegative val="0"/>
          <c:dLbls>
            <c:spPr>
              <a:solidFill>
                <a:schemeClr val="accent6">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'No.of employees '!$A$2:$A$6</c:f>
              <c:strCache>
                <c:ptCount val="5"/>
                <c:pt idx="0">
                  <c:v>USA (NA&amp;SA)</c:v>
                </c:pt>
                <c:pt idx="1">
                  <c:v>Europe </c:v>
                </c:pt>
                <c:pt idx="2">
                  <c:v>APAC</c:v>
                </c:pt>
                <c:pt idx="3">
                  <c:v>Africa </c:v>
                </c:pt>
                <c:pt idx="4">
                  <c:v>China </c:v>
                </c:pt>
              </c:strCache>
            </c:strRef>
          </c:cat>
          <c:val>
            <c:numRef>
              <c:f>'No.of employees '!$D$2:$D$6</c:f>
              <c:numCache>
                <c:formatCode>General</c:formatCode>
                <c:ptCount val="5"/>
                <c:pt idx="0">
                  <c:v>2000</c:v>
                </c:pt>
                <c:pt idx="1">
                  <c:v>1200</c:v>
                </c:pt>
                <c:pt idx="2">
                  <c:v>200</c:v>
                </c:pt>
                <c:pt idx="3">
                  <c:v>50</c:v>
                </c:pt>
                <c:pt idx="4">
                  <c:v>20</c:v>
                </c:pt>
              </c:numCache>
            </c:numRef>
          </c:val>
        </c:ser>
        <c:dLbls>
          <c:showLegendKey val="0"/>
          <c:showVal val="1"/>
          <c:showCatName val="0"/>
          <c:showSerName val="0"/>
          <c:showPercent val="0"/>
          <c:showBubbleSize val="0"/>
        </c:dLbls>
        <c:gapWidth val="84"/>
        <c:gapDepth val="53"/>
        <c:shape val="box"/>
        <c:axId val="305601120"/>
        <c:axId val="305601512"/>
        <c:axId val="0"/>
      </c:bar3DChart>
      <c:catAx>
        <c:axId val="3056011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05601512"/>
        <c:crosses val="autoZero"/>
        <c:auto val="1"/>
        <c:lblAlgn val="ctr"/>
        <c:lblOffset val="100"/>
        <c:noMultiLvlLbl val="0"/>
      </c:catAx>
      <c:valAx>
        <c:axId val="305601512"/>
        <c:scaling>
          <c:orientation val="minMax"/>
        </c:scaling>
        <c:delete val="1"/>
        <c:axPos val="l"/>
        <c:numFmt formatCode="General" sourceLinked="1"/>
        <c:majorTickMark val="out"/>
        <c:minorTickMark val="none"/>
        <c:tickLblPos val="nextTo"/>
        <c:crossAx val="30560112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Revenue per employee in million USD</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'No.of employees '!$E$1</c:f>
              <c:strCache>
                <c:ptCount val="1"/>
                <c:pt idx="0">
                  <c:v>in million USD:Revenue per employee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'No.of employees '!$D$2:$D$6</c:f>
              <c:strCache>
                <c:ptCount val="5"/>
                <c:pt idx="0">
                  <c:v>USA (NA&amp;SA)</c:v>
                </c:pt>
                <c:pt idx="1">
                  <c:v>Europe </c:v>
                </c:pt>
                <c:pt idx="2">
                  <c:v>APAC</c:v>
                </c:pt>
                <c:pt idx="3">
                  <c:v>Africa </c:v>
                </c:pt>
                <c:pt idx="4">
                  <c:v>China </c:v>
                </c:pt>
              </c:strCache>
            </c:strRef>
          </c:cat>
          <c:val>
            <c:numRef>
              <c:f>'No.of employees '!$E$2:$E$6</c:f>
              <c:numCache>
                <c:formatCode>0.00</c:formatCode>
                <c:ptCount val="5"/>
                <c:pt idx="0">
                  <c:v>0.60000000000000009</c:v>
                </c:pt>
                <c:pt idx="1">
                  <c:v>0.60000000000000009</c:v>
                </c:pt>
                <c:pt idx="2">
                  <c:v>0.8</c:v>
                </c:pt>
                <c:pt idx="3">
                  <c:v>0.5</c:v>
                </c:pt>
                <c:pt idx="4">
                  <c:v>0.41666666666666669</c:v>
                </c:pt>
              </c:numCache>
            </c:numRef>
          </c:val>
        </c:ser>
        <c:dLbls>
          <c:dLblPos val="ctr"/>
          <c:showLegendKey val="0"/>
          <c:showVal val="0"/>
          <c:showCatName val="0"/>
          <c:showSerName val="0"/>
          <c:showPercent val="1"/>
          <c:showBubbleSize val="0"/>
          <c:showLeaderLines val="1"/>
        </c:dLbls>
        <c:firstSliceAng val="0"/>
      </c:pieChart>
      <c:spPr>
        <a:solidFill>
          <a:schemeClr val="accent1">
            <a:lumMod val="40000"/>
            <a:lumOff val="60000"/>
          </a:schemeClr>
        </a:solidFill>
        <a:ln>
          <a:solidFill>
            <a:srgbClr val="FF0000"/>
          </a:solid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400" b="0" i="0" u="none" strike="noStrike" kern="1200" spc="0" baseline="0">
              <a:solidFill>
                <a:sysClr val="windowText" lastClr="000000"/>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'No.of employees '!$B$1</c:f>
              <c:strCache>
                <c:ptCount val="1"/>
                <c:pt idx="0">
                  <c:v>Contractors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Lbls>
            <c:dLbl>
              <c:idx val="1"/>
              <c:layout>
                <c:manualLayout>
                  <c:x val="8.2921478565179341E-2"/>
                  <c:y val="4.2078594342373869E-2"/>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0.21085782158859159"/>
                  <c:y val="8.1879432328437293E-2"/>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3"/>
              <c:layout>
                <c:manualLayout>
                  <c:x val="2.6105008694378654E-2"/>
                  <c:y val="7.6241508570938449E-2"/>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4"/>
              <c:layout>
                <c:manualLayout>
                  <c:x val="0.10517963389937535"/>
                  <c:y val="6.4543198935586035E-2"/>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2000" b="1" i="0" u="none" strike="noStrike" kern="1200" baseline="0">
                    <a:solidFill>
                      <a:srgbClr val="FFFF00"/>
                    </a:solidFill>
                    <a:effectLst>
                      <a:outerShdw blurRad="50800" dist="38100" dir="5400000" algn="t" rotWithShape="0">
                        <a:prstClr val="black">
                          <a:alpha val="40000"/>
                        </a:prstClr>
                      </a:outerShdw>
                    </a:effectLst>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'No.of employees '!$A$2:$A$6</c:f>
              <c:strCache>
                <c:ptCount val="5"/>
                <c:pt idx="0">
                  <c:v>USA (NA&amp;SA)</c:v>
                </c:pt>
                <c:pt idx="1">
                  <c:v>Europe </c:v>
                </c:pt>
                <c:pt idx="2">
                  <c:v>APAC</c:v>
                </c:pt>
                <c:pt idx="3">
                  <c:v>Africa </c:v>
                </c:pt>
                <c:pt idx="4">
                  <c:v>China </c:v>
                </c:pt>
              </c:strCache>
            </c:strRef>
          </c:cat>
          <c:val>
            <c:numRef>
              <c:f>'No.of employees '!$B$2:$B$6</c:f>
              <c:numCache>
                <c:formatCode>General</c:formatCode>
                <c:ptCount val="5"/>
                <c:pt idx="0">
                  <c:v>1000</c:v>
                </c:pt>
                <c:pt idx="1">
                  <c:v>300</c:v>
                </c:pt>
                <c:pt idx="2">
                  <c:v>50</c:v>
                </c:pt>
                <c:pt idx="3">
                  <c:v>50</c:v>
                </c:pt>
                <c:pt idx="4">
                  <c:v>100</c:v>
                </c:pt>
              </c:numCache>
            </c:numRef>
          </c:val>
        </c:ser>
        <c:dLbls>
          <c:dLblPos val="ctr"/>
          <c:showLegendKey val="0"/>
          <c:showVal val="0"/>
          <c:showCatName val="0"/>
          <c:showSerName val="0"/>
          <c:showPercent val="1"/>
          <c:showBubbleSize val="0"/>
          <c:showLeaderLines val="1"/>
        </c:dLbls>
      </c:pie3DChart>
      <c:spPr>
        <a:solidFill>
          <a:schemeClr val="accent6">
            <a:lumMod val="75000"/>
          </a:schemeClr>
        </a:solidFill>
        <a:ln>
          <a:noFill/>
        </a:ln>
        <a:effectLst/>
      </c:spPr>
    </c:plotArea>
    <c:legend>
      <c:legendPos val="tr"/>
      <c:layout>
        <c:manualLayout>
          <c:xMode val="edge"/>
          <c:yMode val="edge"/>
          <c:x val="0.68638914718976285"/>
          <c:y val="0.12680752443153234"/>
          <c:w val="0.30068308493187218"/>
          <c:h val="0.833797287269080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effectLst>
                <a:outerShdw blurRad="50800" dist="38100" dir="5400000" algn="t" rotWithShape="0">
                  <a:prstClr val="black">
                    <a:alpha val="40000"/>
                  </a:prstClr>
                </a:outerShdw>
              </a:effectLst>
              <a:latin typeface="+mn-lt"/>
              <a:ea typeface="+mn-ea"/>
              <a:cs typeface="+mn-cs"/>
            </a:defRPr>
          </a:pPr>
          <a:endParaRPr lang="en-US"/>
        </a:p>
      </c:txPr>
    </c:legend>
    <c:plotVisOnly val="1"/>
    <c:dispBlanksAs val="gap"/>
    <c:showDLblsOverMax val="0"/>
  </c:chart>
  <c:spPr>
    <a:pattFill prst="pct75">
      <a:fgClr>
        <a:srgbClr val="FFC000"/>
      </a:fgClr>
      <a:bgClr>
        <a:schemeClr val="tx2">
          <a:lumMod val="60000"/>
          <a:lumOff val="40000"/>
        </a:schemeClr>
      </a:bgClr>
    </a:pattFill>
    <a:ln w="9525" cap="flat" cmpd="sng" algn="ctr">
      <a:solidFill>
        <a:schemeClr val="tx1">
          <a:lumMod val="15000"/>
          <a:lumOff val="85000"/>
        </a:schemeClr>
      </a:solidFill>
      <a:round/>
    </a:ln>
    <a:effectLst/>
  </c:spPr>
  <c:txPr>
    <a:bodyPr/>
    <a:lstStyle/>
    <a:p>
      <a:pPr>
        <a:defRPr>
          <a:effectLst>
            <a:outerShdw blurRad="50800" dist="38100" dir="5400000" algn="t" rotWithShape="0">
              <a:prstClr val="black">
                <a:alpha val="40000"/>
              </a:prstClr>
            </a:outerShdw>
          </a:effectLst>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Employees </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Lbls>
            <c:dLbl>
              <c:idx val="2"/>
              <c:layout>
                <c:manualLayout>
                  <c:x val="3.0603455818022696E-2"/>
                  <c:y val="0.10570859430621878"/>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3"/>
              <c:layout>
                <c:manualLayout>
                  <c:x val="2.3648293963254591E-2"/>
                  <c:y val="6.7593568795494038E-2"/>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'No.of employees '!$D$2:$D$6</c:f>
              <c:strCache>
                <c:ptCount val="5"/>
                <c:pt idx="0">
                  <c:v>USA (NA&amp;SA)</c:v>
                </c:pt>
                <c:pt idx="1">
                  <c:v>Europe </c:v>
                </c:pt>
                <c:pt idx="2">
                  <c:v>APAC</c:v>
                </c:pt>
                <c:pt idx="3">
                  <c:v>Africa </c:v>
                </c:pt>
                <c:pt idx="4">
                  <c:v>China </c:v>
                </c:pt>
              </c:strCache>
            </c:strRef>
          </c:cat>
          <c:val>
            <c:numRef>
              <c:f>'No.of employees '!$E$2:$E$6</c:f>
              <c:numCache>
                <c:formatCode>General</c:formatCode>
                <c:ptCount val="5"/>
                <c:pt idx="0">
                  <c:v>2000</c:v>
                </c:pt>
                <c:pt idx="1">
                  <c:v>1200</c:v>
                </c:pt>
                <c:pt idx="2">
                  <c:v>200</c:v>
                </c:pt>
                <c:pt idx="3">
                  <c:v>50</c:v>
                </c:pt>
                <c:pt idx="4">
                  <c:v>20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tr"/>
      <c:layout>
        <c:manualLayout>
          <c:xMode val="edge"/>
          <c:yMode val="edge"/>
          <c:x val="0.67087314423879285"/>
          <c:y val="0.11029682653333632"/>
          <c:w val="0.31246027459684633"/>
          <c:h val="0.8356995439217946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'No.of employees '!$G$1</c:f>
              <c:strCache>
                <c:ptCount val="1"/>
                <c:pt idx="0">
                  <c:v>employee to contractor ratio</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Lbls>
            <c:dLbl>
              <c:idx val="0"/>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dLbl>
            <c:dLbl>
              <c:idx val="1"/>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dLbl>
            <c:dLbl>
              <c:idx val="2"/>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dLbl>
            <c:dLbl>
              <c:idx val="3"/>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dLbl>
            <c:dLbl>
              <c:idx val="4"/>
              <c:layout>
                <c:manualLayout>
                  <c:x val="1.9707031114053124E-2"/>
                  <c:y val="8.1328032017575033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'No.of employees '!$F$2:$F$6</c:f>
              <c:strCache>
                <c:ptCount val="5"/>
                <c:pt idx="0">
                  <c:v>USA (NA&amp;SA)</c:v>
                </c:pt>
                <c:pt idx="1">
                  <c:v>Europe </c:v>
                </c:pt>
                <c:pt idx="2">
                  <c:v>APAC</c:v>
                </c:pt>
                <c:pt idx="3">
                  <c:v>Africa </c:v>
                </c:pt>
                <c:pt idx="4">
                  <c:v>China </c:v>
                </c:pt>
              </c:strCache>
            </c:strRef>
          </c:cat>
          <c:val>
            <c:numRef>
              <c:f>'No.of employees '!$G$2:$G$6</c:f>
              <c:numCache>
                <c:formatCode>General</c:formatCode>
                <c:ptCount val="5"/>
                <c:pt idx="0">
                  <c:v>2</c:v>
                </c:pt>
                <c:pt idx="1">
                  <c:v>4</c:v>
                </c:pt>
                <c:pt idx="2">
                  <c:v>4</c:v>
                </c:pt>
                <c:pt idx="3">
                  <c:v>1</c:v>
                </c:pt>
                <c:pt idx="4">
                  <c:v>0.2</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'No.of employees '!$I$1</c:f>
              <c:strCache>
                <c:ptCount val="1"/>
                <c:pt idx="0">
                  <c:v>Contractors to vendor ratio</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Pt>
            <c:idx val="3"/>
            <c:bubble3D val="0"/>
            <c:spPr>
              <a:solidFill>
                <a:schemeClr val="accent4"/>
              </a:solidFill>
              <a:ln>
                <a:noFill/>
              </a:ln>
              <a:effectLst>
                <a:outerShdw blurRad="254000" sx="102000" sy="102000" algn="ctr" rotWithShape="0">
                  <a:prstClr val="black">
                    <a:alpha val="20000"/>
                  </a:prstClr>
                </a:outerShdw>
              </a:effectLst>
              <a:sp3d/>
            </c:spPr>
          </c:dPt>
          <c:dPt>
            <c:idx val="4"/>
            <c:bubble3D val="0"/>
            <c:spPr>
              <a:solidFill>
                <a:schemeClr val="accent5"/>
              </a:solidFill>
              <a:ln>
                <a:noFill/>
              </a:ln>
              <a:effectLst>
                <a:outerShdw blurRad="254000" sx="102000" sy="102000" algn="ctr" rotWithShape="0">
                  <a:prstClr val="black">
                    <a:alpha val="20000"/>
                  </a:prstClr>
                </a:outerShdw>
              </a:effectLst>
              <a:sp3d/>
            </c:spPr>
          </c:dPt>
          <c:dLbls>
            <c:dLbl>
              <c:idx val="1"/>
              <c:layout>
                <c:manualLayout>
                  <c:x val="0.16010659146177711"/>
                  <c:y val="-2.671261506929936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8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2150110761830958"/>
                      <c:h val="7.8005008082413646E-2"/>
                    </c:manualLayout>
                  </c15:layout>
                </c:ext>
              </c:extLst>
            </c:dLbl>
            <c:dLbl>
              <c:idx val="2"/>
              <c:layout>
                <c:manualLayout>
                  <c:x val="9.7325638758986185E-2"/>
                  <c:y val="8.0629413005785383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8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9.4714741883844586E-2"/>
                      <c:h val="8.7516716081227061E-2"/>
                    </c:manualLayout>
                  </c15:layout>
                </c:ext>
              </c:extLst>
            </c:dLbl>
            <c:dLbl>
              <c:idx val="3"/>
              <c:layout>
                <c:manualLayout>
                  <c:x val="9.4172773095819409E-2"/>
                  <c:y val="9.4589621197339394E-3"/>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4"/>
              <c:layout>
                <c:manualLayout>
                  <c:x val="0.13185525490062935"/>
                  <c:y val="7.3338484979718566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8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5311569324914183E-2"/>
                      <c:h val="9.1255923005293615E-2"/>
                    </c:manualLayout>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'No.of employees '!$H$2:$H$6</c:f>
              <c:strCache>
                <c:ptCount val="5"/>
                <c:pt idx="0">
                  <c:v>USA (NA&amp;SA)</c:v>
                </c:pt>
                <c:pt idx="1">
                  <c:v>Europe </c:v>
                </c:pt>
                <c:pt idx="2">
                  <c:v>APAC</c:v>
                </c:pt>
                <c:pt idx="3">
                  <c:v>Africa </c:v>
                </c:pt>
                <c:pt idx="4">
                  <c:v>China </c:v>
                </c:pt>
              </c:strCache>
            </c:strRef>
          </c:cat>
          <c:val>
            <c:numRef>
              <c:f>'No.of employees '!$I$2:$I$6</c:f>
              <c:numCache>
                <c:formatCode>0.00</c:formatCode>
                <c:ptCount val="5"/>
                <c:pt idx="0">
                  <c:v>250</c:v>
                </c:pt>
                <c:pt idx="1">
                  <c:v>150</c:v>
                </c:pt>
                <c:pt idx="2">
                  <c:v>16.666666666666668</c:v>
                </c:pt>
                <c:pt idx="3">
                  <c:v>10</c:v>
                </c:pt>
                <c:pt idx="4">
                  <c:v>50</c:v>
                </c:pt>
              </c:numCache>
            </c:numRef>
          </c:val>
        </c:ser>
        <c:dLbls>
          <c:dLblPos val="ctr"/>
          <c:showLegendKey val="0"/>
          <c:showVal val="0"/>
          <c:showCatName val="0"/>
          <c:showSerName val="0"/>
          <c:showPercent val="1"/>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TOTAL Revenue</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'[revenues.xlsx]Revenues in Billion USD'!$G$2:$G$5</c:f>
              <c:strCache>
                <c:ptCount val="4"/>
                <c:pt idx="0">
                  <c:v>YEAR 2013</c:v>
                </c:pt>
                <c:pt idx="1">
                  <c:v>YEAR 2014</c:v>
                </c:pt>
                <c:pt idx="2">
                  <c:v>YEAR 2015</c:v>
                </c:pt>
                <c:pt idx="3">
                  <c:v>YEAR 2016</c:v>
                </c:pt>
              </c:strCache>
            </c:strRef>
          </c:cat>
          <c:val>
            <c:numRef>
              <c:f>'[revenues.xlsx]Revenues in Billion USD'!$H$2:$H$5</c:f>
              <c:numCache>
                <c:formatCode>@</c:formatCode>
                <c:ptCount val="4"/>
                <c:pt idx="0">
                  <c:v>1.8000000000000003</c:v>
                </c:pt>
                <c:pt idx="1">
                  <c:v>2</c:v>
                </c:pt>
                <c:pt idx="2">
                  <c:v>2.5</c:v>
                </c:pt>
                <c:pt idx="3">
                  <c:v>3</c:v>
                </c:pt>
              </c:numCache>
            </c:numRef>
          </c:val>
        </c:ser>
        <c:ser>
          <c:idx val="1"/>
          <c:order val="1"/>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'[revenues.xlsx]Revenues in Billion USD'!$G$2:$G$5</c:f>
              <c:strCache>
                <c:ptCount val="4"/>
                <c:pt idx="0">
                  <c:v>YEAR 2013</c:v>
                </c:pt>
                <c:pt idx="1">
                  <c:v>YEAR 2014</c:v>
                </c:pt>
                <c:pt idx="2">
                  <c:v>YEAR 2015</c:v>
                </c:pt>
                <c:pt idx="3">
                  <c:v>YEAR 2016</c:v>
                </c:pt>
              </c:strCache>
            </c:strRef>
          </c:cat>
          <c:val>
            <c:numRef>
              <c:f>'[revenues.xlsx]Revenues in Billion USD'!$J$2:$J$5</c:f>
              <c:numCache>
                <c:formatCode>General</c:formatCode>
                <c:ptCount val="4"/>
                <c:pt idx="0">
                  <c:v>1.5</c:v>
                </c:pt>
                <c:pt idx="1">
                  <c:v>1.8</c:v>
                </c:pt>
                <c:pt idx="2">
                  <c:v>2</c:v>
                </c:pt>
                <c:pt idx="3">
                  <c:v>2.6</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5532859950977049"/>
          <c:y val="0.27539237995709714"/>
          <c:w val="0.24467140049022945"/>
          <c:h val="0.5325019245312739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TOTAL  costs</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Pt>
            <c:idx val="3"/>
            <c:bubble3D val="0"/>
            <c:spPr>
              <a:solidFill>
                <a:schemeClr val="accent4"/>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'Revenues in Billion USD'!$I$2:$I$5</c:f>
              <c:strCache>
                <c:ptCount val="4"/>
                <c:pt idx="0">
                  <c:v>YEAR 2013</c:v>
                </c:pt>
                <c:pt idx="1">
                  <c:v>YEAR 2014</c:v>
                </c:pt>
                <c:pt idx="2">
                  <c:v>YEAR 2015</c:v>
                </c:pt>
                <c:pt idx="3">
                  <c:v>YEAR 2016</c:v>
                </c:pt>
              </c:strCache>
            </c:strRef>
          </c:cat>
          <c:val>
            <c:numRef>
              <c:f>'Revenues in Billion USD'!$J$2:$J$5</c:f>
              <c:numCache>
                <c:formatCode>General</c:formatCode>
                <c:ptCount val="4"/>
                <c:pt idx="0">
                  <c:v>1.5</c:v>
                </c:pt>
                <c:pt idx="1">
                  <c:v>1.8</c:v>
                </c:pt>
                <c:pt idx="2">
                  <c:v>2</c:v>
                </c:pt>
                <c:pt idx="3">
                  <c:v>2.6</c:v>
                </c:pt>
              </c:numCache>
            </c:numRef>
          </c:val>
        </c:ser>
        <c:dLbls>
          <c:dLblPos val="ctr"/>
          <c:showLegendKey val="0"/>
          <c:showVal val="0"/>
          <c:showCatName val="0"/>
          <c:showSerName val="0"/>
          <c:showPercent val="1"/>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Total Revenues vs. Total costs </a:t>
            </a:r>
            <a:r>
              <a:rPr lang="en-IN" dirty="0"/>
              <a:t>in Billion USD:</a:t>
            </a:r>
            <a:br>
              <a:rPr lang="en-IN" dirty="0"/>
            </a:br>
            <a:endParaRPr lang="en-US" dirty="0"/>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'Revenues in Billion USD'!$H$1</c:f>
              <c:strCache>
                <c:ptCount val="1"/>
                <c:pt idx="0">
                  <c:v> TOTAL Revenue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'Revenues in Billion USD'!$G$2:$G$5</c:f>
              <c:strCache>
                <c:ptCount val="4"/>
                <c:pt idx="0">
                  <c:v>YEAR 2013</c:v>
                </c:pt>
                <c:pt idx="1">
                  <c:v>YEAR 2014</c:v>
                </c:pt>
                <c:pt idx="2">
                  <c:v>YEAR 2015</c:v>
                </c:pt>
                <c:pt idx="3">
                  <c:v>YEAR 2016</c:v>
                </c:pt>
              </c:strCache>
            </c:strRef>
          </c:cat>
          <c:val>
            <c:numRef>
              <c:f>'Revenues in Billion USD'!$H$2:$H$5</c:f>
              <c:numCache>
                <c:formatCode>@</c:formatCode>
                <c:ptCount val="4"/>
                <c:pt idx="0">
                  <c:v>1.8000000000000003</c:v>
                </c:pt>
                <c:pt idx="1">
                  <c:v>2</c:v>
                </c:pt>
                <c:pt idx="2">
                  <c:v>2.5</c:v>
                </c:pt>
                <c:pt idx="3">
                  <c:v>3</c:v>
                </c:pt>
              </c:numCache>
            </c:numRef>
          </c:val>
        </c:ser>
        <c:ser>
          <c:idx val="1"/>
          <c:order val="1"/>
          <c:tx>
            <c:strRef>
              <c:f>'Revenues in Billion USD'!$I$1</c:f>
              <c:strCache>
                <c:ptCount val="1"/>
                <c:pt idx="0">
                  <c:v>TOTAL  costs</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'Revenues in Billion USD'!$G$2:$G$5</c:f>
              <c:strCache>
                <c:ptCount val="4"/>
                <c:pt idx="0">
                  <c:v>YEAR 2013</c:v>
                </c:pt>
                <c:pt idx="1">
                  <c:v>YEAR 2014</c:v>
                </c:pt>
                <c:pt idx="2">
                  <c:v>YEAR 2015</c:v>
                </c:pt>
                <c:pt idx="3">
                  <c:v>YEAR 2016</c:v>
                </c:pt>
              </c:strCache>
            </c:strRef>
          </c:cat>
          <c:val>
            <c:numRef>
              <c:f>'Revenues in Billion USD'!$I$2:$I$5</c:f>
              <c:numCache>
                <c:formatCode>General</c:formatCode>
                <c:ptCount val="4"/>
                <c:pt idx="0">
                  <c:v>1.5</c:v>
                </c:pt>
                <c:pt idx="1">
                  <c:v>1.8</c:v>
                </c:pt>
                <c:pt idx="2">
                  <c:v>2</c:v>
                </c:pt>
                <c:pt idx="3">
                  <c:v>2.6</c:v>
                </c:pt>
              </c:numCache>
            </c:numRef>
          </c:val>
        </c:ser>
        <c:dLbls>
          <c:dLblPos val="inEnd"/>
          <c:showLegendKey val="0"/>
          <c:showVal val="1"/>
          <c:showCatName val="0"/>
          <c:showSerName val="0"/>
          <c:showPercent val="0"/>
          <c:showBubbleSize val="0"/>
        </c:dLbls>
        <c:gapWidth val="65"/>
        <c:axId val="308631760"/>
        <c:axId val="308628232"/>
      </c:barChart>
      <c:catAx>
        <c:axId val="30863176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200" b="1" i="0" u="none" strike="noStrike" kern="1200" cap="all" baseline="0">
                <a:solidFill>
                  <a:schemeClr val="dk1">
                    <a:lumMod val="75000"/>
                    <a:lumOff val="25000"/>
                  </a:schemeClr>
                </a:solidFill>
                <a:latin typeface="+mn-lt"/>
                <a:ea typeface="+mn-ea"/>
                <a:cs typeface="+mn-cs"/>
              </a:defRPr>
            </a:pPr>
            <a:endParaRPr lang="en-US"/>
          </a:p>
        </c:txPr>
        <c:crossAx val="308628232"/>
        <c:crosses val="autoZero"/>
        <c:auto val="1"/>
        <c:lblAlgn val="ctr"/>
        <c:lblOffset val="100"/>
        <c:noMultiLvlLbl val="0"/>
      </c:catAx>
      <c:valAx>
        <c:axId val="308628232"/>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08631760"/>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b="1" dirty="0"/>
              <a:t>2015</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dPt>
          <c:dLbls>
            <c:dLbl>
              <c:idx val="3"/>
              <c:layout>
                <c:manualLayout>
                  <c:x val="0.16098110552850042"/>
                  <c:y val="0.12611108387951153"/>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C00000"/>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15:layout/>
              </c:ext>
            </c:extLst>
          </c:dLbls>
          <c:val>
            <c:numRef>
              <c:f>Sheet1!$B$4:$F$4</c:f>
              <c:numCache>
                <c:formatCode>General</c:formatCode>
                <c:ptCount val="5"/>
                <c:pt idx="0">
                  <c:v>1.5</c:v>
                </c:pt>
                <c:pt idx="1">
                  <c:v>0.7</c:v>
                </c:pt>
                <c:pt idx="2">
                  <c:v>0.2</c:v>
                </c:pt>
                <c:pt idx="3">
                  <c:v>0.05</c:v>
                </c:pt>
                <c:pt idx="4">
                  <c:v>0.05</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pattFill prst="diagBrick">
      <a:fgClr>
        <a:schemeClr val="accent1"/>
      </a:fgClr>
      <a:bgClr>
        <a:schemeClr val="bg1"/>
      </a:bgClr>
    </a:pattFill>
    <a:ln>
      <a:noFill/>
    </a:ln>
    <a:effectLst/>
  </c:spPr>
  <c:txPr>
    <a:bodyPr/>
    <a:lstStyle/>
    <a:p>
      <a:pPr>
        <a:defRPr/>
      </a:pPr>
      <a:endParaRPr lang="en-US"/>
    </a:p>
  </c:txPr>
  <c:externalData r:id="rId3">
    <c:autoUpdate val="0"/>
  </c:externalData>
  <c:userShapes r:id="rId4"/>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sz="1800" b="1" i="0" baseline="0" dirty="0" smtClean="0">
                <a:effectLst>
                  <a:outerShdw blurRad="50800" dist="38100" dir="5400000" algn="t" rotWithShape="0">
                    <a:srgbClr val="000000">
                      <a:alpha val="40000"/>
                    </a:srgbClr>
                  </a:outerShdw>
                </a:effectLst>
              </a:rPr>
              <a:t>Potassium Hydroxide , Abrasives AND F&amp;P cost vs. number of </a:t>
            </a:r>
          </a:p>
          <a:p>
            <a:pPr>
              <a:defRPr/>
            </a:pPr>
            <a:r>
              <a:rPr lang="en-US" sz="1800" b="1" i="0" baseline="0" dirty="0" smtClean="0">
                <a:effectLst>
                  <a:outerShdw blurRad="50800" dist="38100" dir="5400000" algn="t" rotWithShape="0">
                    <a:srgbClr val="000000">
                      <a:alpha val="40000"/>
                    </a:srgbClr>
                  </a:outerShdw>
                </a:effectLst>
              </a:rPr>
              <a:t>vendors at plants in USA (NA&amp;SA) </a:t>
            </a:r>
            <a:endParaRPr lang="en-US" dirty="0">
              <a:effectLst/>
            </a:endParaRPr>
          </a:p>
        </c:rich>
      </c:tx>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'Raw Material_cost'!$C$4</c:f>
              <c:strCache>
                <c:ptCount val="1"/>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'Raw Material_cost'!$D$3:$I$3</c:f>
              <c:strCache>
                <c:ptCount val="6"/>
                <c:pt idx="0">
                  <c:v> Potassium Hydroxide in Kg 
</c:v>
                </c:pt>
                <c:pt idx="1">
                  <c:v>Potassium Hydroxide vendors</c:v>
                </c:pt>
                <c:pt idx="2">
                  <c:v>Fragrances and Perfumes per litre</c:v>
                </c:pt>
                <c:pt idx="3">
                  <c:v>Fragrances and Perfumes vendors </c:v>
                </c:pt>
                <c:pt idx="4">
                  <c:v>Abrasives in Kg</c:v>
                </c:pt>
                <c:pt idx="5">
                  <c:v>Abrasives vendors </c:v>
                </c:pt>
              </c:strCache>
            </c:strRef>
          </c:cat>
          <c:val>
            <c:numRef>
              <c:f>'Raw Material_cost'!$D$4:$I$4</c:f>
              <c:numCache>
                <c:formatCode>General</c:formatCode>
                <c:ptCount val="6"/>
              </c:numCache>
            </c:numRef>
          </c:val>
        </c:ser>
        <c:ser>
          <c:idx val="1"/>
          <c:order val="1"/>
          <c:tx>
            <c:strRef>
              <c:f>'Raw Material_cost'!$C$5</c:f>
              <c:strCache>
                <c:ptCount val="1"/>
                <c:pt idx="0">
                  <c:v>Nevada </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Material_cost'!$D$3:$I$3</c:f>
              <c:strCache>
                <c:ptCount val="6"/>
                <c:pt idx="0">
                  <c:v> Potassium Hydroxide in Kg 
</c:v>
                </c:pt>
                <c:pt idx="1">
                  <c:v>Potassium Hydroxide vendors</c:v>
                </c:pt>
                <c:pt idx="2">
                  <c:v>Fragrances and Perfumes per litre</c:v>
                </c:pt>
                <c:pt idx="3">
                  <c:v>Fragrances and Perfumes vendors </c:v>
                </c:pt>
                <c:pt idx="4">
                  <c:v>Abrasives in Kg</c:v>
                </c:pt>
                <c:pt idx="5">
                  <c:v>Abrasives vendors </c:v>
                </c:pt>
              </c:strCache>
            </c:strRef>
          </c:cat>
          <c:val>
            <c:numRef>
              <c:f>'Raw Material_cost'!$D$5:$I$5</c:f>
              <c:numCache>
                <c:formatCode>0</c:formatCode>
                <c:ptCount val="6"/>
                <c:pt idx="0">
                  <c:v>10</c:v>
                </c:pt>
                <c:pt idx="1">
                  <c:v>1</c:v>
                </c:pt>
                <c:pt idx="2">
                  <c:v>200</c:v>
                </c:pt>
                <c:pt idx="3">
                  <c:v>1</c:v>
                </c:pt>
                <c:pt idx="4">
                  <c:v>50</c:v>
                </c:pt>
                <c:pt idx="5">
                  <c:v>3</c:v>
                </c:pt>
              </c:numCache>
            </c:numRef>
          </c:val>
        </c:ser>
        <c:ser>
          <c:idx val="2"/>
          <c:order val="2"/>
          <c:tx>
            <c:strRef>
              <c:f>'Raw Material_cost'!$C$6</c:f>
              <c:strCache>
                <c:ptCount val="1"/>
                <c:pt idx="0">
                  <c:v>Texas</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Material_cost'!$D$3:$I$3</c:f>
              <c:strCache>
                <c:ptCount val="6"/>
                <c:pt idx="0">
                  <c:v> Potassium Hydroxide in Kg 
</c:v>
                </c:pt>
                <c:pt idx="1">
                  <c:v>Potassium Hydroxide vendors</c:v>
                </c:pt>
                <c:pt idx="2">
                  <c:v>Fragrances and Perfumes per litre</c:v>
                </c:pt>
                <c:pt idx="3">
                  <c:v>Fragrances and Perfumes vendors </c:v>
                </c:pt>
                <c:pt idx="4">
                  <c:v>Abrasives in Kg</c:v>
                </c:pt>
                <c:pt idx="5">
                  <c:v>Abrasives vendors </c:v>
                </c:pt>
              </c:strCache>
            </c:strRef>
          </c:cat>
          <c:val>
            <c:numRef>
              <c:f>'Raw Material_cost'!$D$6:$I$6</c:f>
              <c:numCache>
                <c:formatCode>0</c:formatCode>
                <c:ptCount val="6"/>
                <c:pt idx="0">
                  <c:v>9</c:v>
                </c:pt>
                <c:pt idx="1">
                  <c:v>1</c:v>
                </c:pt>
                <c:pt idx="2">
                  <c:v>180</c:v>
                </c:pt>
                <c:pt idx="3">
                  <c:v>2</c:v>
                </c:pt>
                <c:pt idx="4">
                  <c:v>45</c:v>
                </c:pt>
                <c:pt idx="5">
                  <c:v>1</c:v>
                </c:pt>
              </c:numCache>
            </c:numRef>
          </c:val>
        </c:ser>
        <c:ser>
          <c:idx val="3"/>
          <c:order val="3"/>
          <c:tx>
            <c:strRef>
              <c:f>'Raw Material_cost'!$C$7</c:f>
              <c:strCache>
                <c:ptCount val="1"/>
                <c:pt idx="0">
                  <c:v>Florida </c:v>
                </c:pt>
              </c:strCache>
            </c:strRef>
          </c:tx>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dLbls>
            <c:spPr>
              <a:solidFill>
                <a:schemeClr val="accent4">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Material_cost'!$D$3:$I$3</c:f>
              <c:strCache>
                <c:ptCount val="6"/>
                <c:pt idx="0">
                  <c:v> Potassium Hydroxide in Kg 
</c:v>
                </c:pt>
                <c:pt idx="1">
                  <c:v>Potassium Hydroxide vendors</c:v>
                </c:pt>
                <c:pt idx="2">
                  <c:v>Fragrances and Perfumes per litre</c:v>
                </c:pt>
                <c:pt idx="3">
                  <c:v>Fragrances and Perfumes vendors </c:v>
                </c:pt>
                <c:pt idx="4">
                  <c:v>Abrasives in Kg</c:v>
                </c:pt>
                <c:pt idx="5">
                  <c:v>Abrasives vendors </c:v>
                </c:pt>
              </c:strCache>
            </c:strRef>
          </c:cat>
          <c:val>
            <c:numRef>
              <c:f>'Raw Material_cost'!$D$7:$I$7</c:f>
              <c:numCache>
                <c:formatCode>0</c:formatCode>
                <c:ptCount val="6"/>
                <c:pt idx="0">
                  <c:v>12</c:v>
                </c:pt>
                <c:pt idx="1">
                  <c:v>2</c:v>
                </c:pt>
                <c:pt idx="2">
                  <c:v>220</c:v>
                </c:pt>
                <c:pt idx="3">
                  <c:v>2</c:v>
                </c:pt>
                <c:pt idx="4">
                  <c:v>55</c:v>
                </c:pt>
                <c:pt idx="5">
                  <c:v>1</c:v>
                </c:pt>
              </c:numCache>
            </c:numRef>
          </c:val>
        </c:ser>
        <c:dLbls>
          <c:showLegendKey val="0"/>
          <c:showVal val="1"/>
          <c:showCatName val="0"/>
          <c:showSerName val="0"/>
          <c:showPercent val="0"/>
          <c:showBubbleSize val="0"/>
        </c:dLbls>
        <c:gapWidth val="84"/>
        <c:gapDepth val="53"/>
        <c:shape val="box"/>
        <c:axId val="308632152"/>
        <c:axId val="370658408"/>
        <c:axId val="307291632"/>
      </c:bar3DChart>
      <c:catAx>
        <c:axId val="308632152"/>
        <c:scaling>
          <c:orientation val="minMax"/>
        </c:scaling>
        <c:delete val="0"/>
        <c:axPos val="b"/>
        <c:numFmt formatCode="General" sourceLinked="1"/>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0658408"/>
        <c:crosses val="autoZero"/>
        <c:auto val="1"/>
        <c:lblAlgn val="ctr"/>
        <c:lblOffset val="100"/>
        <c:noMultiLvlLbl val="0"/>
      </c:catAx>
      <c:valAx>
        <c:axId val="370658408"/>
        <c:scaling>
          <c:orientation val="minMax"/>
        </c:scaling>
        <c:delete val="1"/>
        <c:axPos val="l"/>
        <c:numFmt formatCode="General" sourceLinked="1"/>
        <c:majorTickMark val="out"/>
        <c:minorTickMark val="none"/>
        <c:tickLblPos val="nextTo"/>
        <c:crossAx val="308632152"/>
        <c:crosses val="autoZero"/>
        <c:crossBetween val="between"/>
      </c:valAx>
      <c:serAx>
        <c:axId val="307291632"/>
        <c:scaling>
          <c:orientation val="minMax"/>
        </c:scaling>
        <c:delete val="0"/>
        <c:axPos val="b"/>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370658408"/>
        <c:crosses val="autoZero"/>
      </c:serAx>
      <c:spPr>
        <a:no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sz="1800" b="1" i="0" baseline="0" dirty="0" smtClean="0">
                <a:effectLst>
                  <a:outerShdw blurRad="50800" dist="38100" dir="5400000" algn="t" rotWithShape="0">
                    <a:srgbClr val="000000">
                      <a:alpha val="40000"/>
                    </a:srgbClr>
                  </a:outerShdw>
                </a:effectLst>
              </a:rPr>
              <a:t>Oil  cost vs. number of vendors at plants in USA (NA&amp;SA) </a:t>
            </a:r>
            <a:endParaRPr lang="en-US" dirty="0">
              <a:effectLst/>
            </a:endParaRPr>
          </a:p>
        </c:rich>
      </c:tx>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'Raw Material_cost'!$J$4</c:f>
              <c:strCache>
                <c:ptCount val="1"/>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'Raw Material_cost'!$K$3:$P$3</c:f>
              <c:strCache>
                <c:ptCount val="6"/>
                <c:pt idx="0">
                  <c:v>Palm oil per litre</c:v>
                </c:pt>
                <c:pt idx="1">
                  <c:v>Palm oil vendors</c:v>
                </c:pt>
                <c:pt idx="2">
                  <c:v>Olive oil per litre</c:v>
                </c:pt>
                <c:pt idx="3">
                  <c:v>Olive oil vendors</c:v>
                </c:pt>
                <c:pt idx="4">
                  <c:v>Coconut  oil per litre</c:v>
                </c:pt>
                <c:pt idx="5">
                  <c:v>Coconut  oil vendors </c:v>
                </c:pt>
              </c:strCache>
            </c:strRef>
          </c:cat>
          <c:val>
            <c:numRef>
              <c:f>'Raw Material_cost'!$K$4:$P$4</c:f>
              <c:numCache>
                <c:formatCode>General</c:formatCode>
                <c:ptCount val="6"/>
              </c:numCache>
            </c:numRef>
          </c:val>
        </c:ser>
        <c:ser>
          <c:idx val="1"/>
          <c:order val="1"/>
          <c:tx>
            <c:strRef>
              <c:f>'Raw Material_cost'!$J$5</c:f>
              <c:strCache>
                <c:ptCount val="1"/>
                <c:pt idx="0">
                  <c:v>Nevada </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Material_cost'!$K$3:$P$3</c:f>
              <c:strCache>
                <c:ptCount val="6"/>
                <c:pt idx="0">
                  <c:v>Palm oil per litre</c:v>
                </c:pt>
                <c:pt idx="1">
                  <c:v>Palm oil vendors</c:v>
                </c:pt>
                <c:pt idx="2">
                  <c:v>Olive oil per litre</c:v>
                </c:pt>
                <c:pt idx="3">
                  <c:v>Olive oil vendors</c:v>
                </c:pt>
                <c:pt idx="4">
                  <c:v>Coconut  oil per litre</c:v>
                </c:pt>
                <c:pt idx="5">
                  <c:v>Coconut  oil vendors </c:v>
                </c:pt>
              </c:strCache>
            </c:strRef>
          </c:cat>
          <c:val>
            <c:numRef>
              <c:f>'Raw Material_cost'!$K$5:$P$5</c:f>
              <c:numCache>
                <c:formatCode>0</c:formatCode>
                <c:ptCount val="6"/>
                <c:pt idx="0">
                  <c:v>15</c:v>
                </c:pt>
                <c:pt idx="1">
                  <c:v>2</c:v>
                </c:pt>
                <c:pt idx="2">
                  <c:v>20</c:v>
                </c:pt>
                <c:pt idx="3">
                  <c:v>2</c:v>
                </c:pt>
                <c:pt idx="4">
                  <c:v>12</c:v>
                </c:pt>
                <c:pt idx="5">
                  <c:v>3</c:v>
                </c:pt>
              </c:numCache>
            </c:numRef>
          </c:val>
        </c:ser>
        <c:ser>
          <c:idx val="2"/>
          <c:order val="2"/>
          <c:tx>
            <c:strRef>
              <c:f>'Raw Material_cost'!$J$6</c:f>
              <c:strCache>
                <c:ptCount val="1"/>
                <c:pt idx="0">
                  <c:v>Texas</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Material_cost'!$K$3:$P$3</c:f>
              <c:strCache>
                <c:ptCount val="6"/>
                <c:pt idx="0">
                  <c:v>Palm oil per litre</c:v>
                </c:pt>
                <c:pt idx="1">
                  <c:v>Palm oil vendors</c:v>
                </c:pt>
                <c:pt idx="2">
                  <c:v>Olive oil per litre</c:v>
                </c:pt>
                <c:pt idx="3">
                  <c:v>Olive oil vendors</c:v>
                </c:pt>
                <c:pt idx="4">
                  <c:v>Coconut  oil per litre</c:v>
                </c:pt>
                <c:pt idx="5">
                  <c:v>Coconut  oil vendors </c:v>
                </c:pt>
              </c:strCache>
            </c:strRef>
          </c:cat>
          <c:val>
            <c:numRef>
              <c:f>'Raw Material_cost'!$K$6:$P$6</c:f>
              <c:numCache>
                <c:formatCode>0</c:formatCode>
                <c:ptCount val="6"/>
                <c:pt idx="0">
                  <c:v>14</c:v>
                </c:pt>
                <c:pt idx="1">
                  <c:v>2</c:v>
                </c:pt>
                <c:pt idx="2">
                  <c:v>22</c:v>
                </c:pt>
                <c:pt idx="3">
                  <c:v>1</c:v>
                </c:pt>
                <c:pt idx="4">
                  <c:v>13</c:v>
                </c:pt>
                <c:pt idx="5">
                  <c:v>1</c:v>
                </c:pt>
              </c:numCache>
            </c:numRef>
          </c:val>
        </c:ser>
        <c:ser>
          <c:idx val="3"/>
          <c:order val="3"/>
          <c:tx>
            <c:strRef>
              <c:f>'Raw Material_cost'!$J$7</c:f>
              <c:strCache>
                <c:ptCount val="1"/>
                <c:pt idx="0">
                  <c:v>Florida </c:v>
                </c:pt>
              </c:strCache>
            </c:strRef>
          </c:tx>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dLbls>
            <c:spPr>
              <a:solidFill>
                <a:schemeClr val="accent4">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Material_cost'!$K$3:$P$3</c:f>
              <c:strCache>
                <c:ptCount val="6"/>
                <c:pt idx="0">
                  <c:v>Palm oil per litre</c:v>
                </c:pt>
                <c:pt idx="1">
                  <c:v>Palm oil vendors</c:v>
                </c:pt>
                <c:pt idx="2">
                  <c:v>Olive oil per litre</c:v>
                </c:pt>
                <c:pt idx="3">
                  <c:v>Olive oil vendors</c:v>
                </c:pt>
                <c:pt idx="4">
                  <c:v>Coconut  oil per litre</c:v>
                </c:pt>
                <c:pt idx="5">
                  <c:v>Coconut  oil vendors </c:v>
                </c:pt>
              </c:strCache>
            </c:strRef>
          </c:cat>
          <c:val>
            <c:numRef>
              <c:f>'Raw Material_cost'!$K$7:$P$7</c:f>
              <c:numCache>
                <c:formatCode>0</c:formatCode>
                <c:ptCount val="6"/>
                <c:pt idx="0">
                  <c:v>15</c:v>
                </c:pt>
                <c:pt idx="1">
                  <c:v>1</c:v>
                </c:pt>
                <c:pt idx="2">
                  <c:v>21</c:v>
                </c:pt>
                <c:pt idx="3">
                  <c:v>1</c:v>
                </c:pt>
                <c:pt idx="4">
                  <c:v>10</c:v>
                </c:pt>
                <c:pt idx="5">
                  <c:v>2</c:v>
                </c:pt>
              </c:numCache>
            </c:numRef>
          </c:val>
        </c:ser>
        <c:dLbls>
          <c:showLegendKey val="0"/>
          <c:showVal val="1"/>
          <c:showCatName val="0"/>
          <c:showSerName val="0"/>
          <c:showPercent val="0"/>
          <c:showBubbleSize val="0"/>
        </c:dLbls>
        <c:gapWidth val="84"/>
        <c:gapDepth val="53"/>
        <c:shape val="box"/>
        <c:axId val="370655272"/>
        <c:axId val="370658800"/>
        <c:axId val="307290784"/>
      </c:bar3DChart>
      <c:catAx>
        <c:axId val="370655272"/>
        <c:scaling>
          <c:orientation val="minMax"/>
        </c:scaling>
        <c:delete val="0"/>
        <c:axPos val="b"/>
        <c:numFmt formatCode="General" sourceLinked="1"/>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0658800"/>
        <c:crosses val="autoZero"/>
        <c:auto val="1"/>
        <c:lblAlgn val="ctr"/>
        <c:lblOffset val="100"/>
        <c:noMultiLvlLbl val="0"/>
      </c:catAx>
      <c:valAx>
        <c:axId val="370658800"/>
        <c:scaling>
          <c:orientation val="minMax"/>
        </c:scaling>
        <c:delete val="1"/>
        <c:axPos val="l"/>
        <c:numFmt formatCode="General" sourceLinked="1"/>
        <c:majorTickMark val="out"/>
        <c:minorTickMark val="none"/>
        <c:tickLblPos val="nextTo"/>
        <c:crossAx val="370655272"/>
        <c:crosses val="autoZero"/>
        <c:crossBetween val="between"/>
      </c:valAx>
      <c:serAx>
        <c:axId val="307290784"/>
        <c:scaling>
          <c:orientation val="minMax"/>
        </c:scaling>
        <c:delete val="0"/>
        <c:axPos val="b"/>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370658800"/>
        <c:crosses val="autoZero"/>
      </c:serAx>
      <c:spPr>
        <a:no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Raw material total cost Plant wise in USA (NA&amp;SA) </a:t>
            </a:r>
          </a:p>
        </c:rich>
      </c:tx>
      <c:layout>
        <c:manualLayout>
          <c:xMode val="edge"/>
          <c:yMode val="edge"/>
          <c:x val="0.24886905768926779"/>
          <c:y val="0"/>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2.3325499018204649E-2"/>
          <c:y val="8.7803143733974395E-2"/>
          <c:w val="0.97649487425893444"/>
          <c:h val="0.75038555382110805"/>
        </c:manualLayout>
      </c:layout>
      <c:barChart>
        <c:barDir val="col"/>
        <c:grouping val="clustered"/>
        <c:varyColors val="0"/>
        <c:ser>
          <c:idx val="0"/>
          <c:order val="0"/>
          <c:tx>
            <c:strRef>
              <c:f>'Raw Material_cost'!$AB$4</c:f>
              <c:strCache>
                <c:ptCount val="1"/>
                <c:pt idx="0">
                  <c:v>Nevada </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'Raw Material_cost'!$AC$3:$AI$3</c:f>
              <c:strCache>
                <c:ptCount val="7"/>
                <c:pt idx="0">
                  <c:v>Potassium Hydroxide </c:v>
                </c:pt>
                <c:pt idx="1">
                  <c:v>Palm Oil </c:v>
                </c:pt>
                <c:pt idx="2">
                  <c:v>Olive  Oil </c:v>
                </c:pt>
                <c:pt idx="3">
                  <c:v>Coconut  Oil </c:v>
                </c:pt>
                <c:pt idx="4">
                  <c:v>Abrasives </c:v>
                </c:pt>
                <c:pt idx="5">
                  <c:v>F&amp;P </c:v>
                </c:pt>
                <c:pt idx="6">
                  <c:v>Total cost</c:v>
                </c:pt>
              </c:strCache>
            </c:strRef>
          </c:cat>
          <c:val>
            <c:numRef>
              <c:f>'Raw Material_cost'!$AC$4:$AI$4</c:f>
              <c:numCache>
                <c:formatCode>0.00</c:formatCode>
                <c:ptCount val="7"/>
                <c:pt idx="0">
                  <c:v>10</c:v>
                </c:pt>
                <c:pt idx="1">
                  <c:v>30</c:v>
                </c:pt>
                <c:pt idx="2">
                  <c:v>40</c:v>
                </c:pt>
                <c:pt idx="3">
                  <c:v>24</c:v>
                </c:pt>
                <c:pt idx="4">
                  <c:v>125</c:v>
                </c:pt>
                <c:pt idx="5">
                  <c:v>90</c:v>
                </c:pt>
                <c:pt idx="6">
                  <c:v>319</c:v>
                </c:pt>
              </c:numCache>
            </c:numRef>
          </c:val>
        </c:ser>
        <c:ser>
          <c:idx val="1"/>
          <c:order val="1"/>
          <c:tx>
            <c:strRef>
              <c:f>'Raw Material_cost'!$AB$5</c:f>
              <c:strCache>
                <c:ptCount val="1"/>
                <c:pt idx="0">
                  <c:v>Texas</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'Raw Material_cost'!$AC$3:$AI$3</c:f>
              <c:strCache>
                <c:ptCount val="7"/>
                <c:pt idx="0">
                  <c:v>Potassium Hydroxide </c:v>
                </c:pt>
                <c:pt idx="1">
                  <c:v>Palm Oil </c:v>
                </c:pt>
                <c:pt idx="2">
                  <c:v>Olive  Oil </c:v>
                </c:pt>
                <c:pt idx="3">
                  <c:v>Coconut  Oil </c:v>
                </c:pt>
                <c:pt idx="4">
                  <c:v>Abrasives </c:v>
                </c:pt>
                <c:pt idx="5">
                  <c:v>F&amp;P </c:v>
                </c:pt>
                <c:pt idx="6">
                  <c:v>Total cost</c:v>
                </c:pt>
              </c:strCache>
            </c:strRef>
          </c:cat>
          <c:val>
            <c:numRef>
              <c:f>'Raw Material_cost'!$AC$5:$AI$5</c:f>
              <c:numCache>
                <c:formatCode>0.00</c:formatCode>
                <c:ptCount val="7"/>
                <c:pt idx="0">
                  <c:v>9</c:v>
                </c:pt>
                <c:pt idx="1">
                  <c:v>28</c:v>
                </c:pt>
                <c:pt idx="2">
                  <c:v>44</c:v>
                </c:pt>
                <c:pt idx="3">
                  <c:v>26</c:v>
                </c:pt>
                <c:pt idx="4">
                  <c:v>112.5</c:v>
                </c:pt>
                <c:pt idx="5">
                  <c:v>90</c:v>
                </c:pt>
                <c:pt idx="6">
                  <c:v>309.5</c:v>
                </c:pt>
              </c:numCache>
            </c:numRef>
          </c:val>
        </c:ser>
        <c:ser>
          <c:idx val="2"/>
          <c:order val="2"/>
          <c:tx>
            <c:strRef>
              <c:f>'Raw Material_cost'!$AB$6</c:f>
              <c:strCache>
                <c:ptCount val="1"/>
                <c:pt idx="0">
                  <c:v>Florida </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'Raw Material_cost'!$AC$3:$AI$3</c:f>
              <c:strCache>
                <c:ptCount val="7"/>
                <c:pt idx="0">
                  <c:v>Potassium Hydroxide </c:v>
                </c:pt>
                <c:pt idx="1">
                  <c:v>Palm Oil </c:v>
                </c:pt>
                <c:pt idx="2">
                  <c:v>Olive  Oil </c:v>
                </c:pt>
                <c:pt idx="3">
                  <c:v>Coconut  Oil </c:v>
                </c:pt>
                <c:pt idx="4">
                  <c:v>Abrasives </c:v>
                </c:pt>
                <c:pt idx="5">
                  <c:v>F&amp;P </c:v>
                </c:pt>
                <c:pt idx="6">
                  <c:v>Total cost</c:v>
                </c:pt>
              </c:strCache>
            </c:strRef>
          </c:cat>
          <c:val>
            <c:numRef>
              <c:f>'Raw Material_cost'!$AC$6:$AI$6</c:f>
              <c:numCache>
                <c:formatCode>0.00</c:formatCode>
                <c:ptCount val="7"/>
                <c:pt idx="0">
                  <c:v>12</c:v>
                </c:pt>
                <c:pt idx="1">
                  <c:v>30</c:v>
                </c:pt>
                <c:pt idx="2">
                  <c:v>42</c:v>
                </c:pt>
                <c:pt idx="3">
                  <c:v>20</c:v>
                </c:pt>
                <c:pt idx="4">
                  <c:v>137.5</c:v>
                </c:pt>
                <c:pt idx="5">
                  <c:v>110</c:v>
                </c:pt>
                <c:pt idx="6">
                  <c:v>351.5</c:v>
                </c:pt>
              </c:numCache>
            </c:numRef>
          </c:val>
        </c:ser>
        <c:dLbls>
          <c:dLblPos val="inEnd"/>
          <c:showLegendKey val="0"/>
          <c:showVal val="1"/>
          <c:showCatName val="0"/>
          <c:showSerName val="0"/>
          <c:showPercent val="0"/>
          <c:showBubbleSize val="0"/>
        </c:dLbls>
        <c:gapWidth val="65"/>
        <c:axId val="409706056"/>
        <c:axId val="409703704"/>
      </c:barChart>
      <c:catAx>
        <c:axId val="40970605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600" b="1" i="0" u="none" strike="noStrike" kern="1200" cap="all" baseline="0">
                <a:solidFill>
                  <a:schemeClr val="tx1"/>
                </a:solidFill>
                <a:latin typeface="+mn-lt"/>
                <a:ea typeface="+mn-ea"/>
                <a:cs typeface="+mn-cs"/>
              </a:defRPr>
            </a:pPr>
            <a:endParaRPr lang="en-US"/>
          </a:p>
        </c:txPr>
        <c:crossAx val="409703704"/>
        <c:crosses val="autoZero"/>
        <c:auto val="1"/>
        <c:lblAlgn val="ctr"/>
        <c:lblOffset val="100"/>
        <c:noMultiLvlLbl val="0"/>
      </c:catAx>
      <c:valAx>
        <c:axId val="409703704"/>
        <c:scaling>
          <c:orientation val="minMax"/>
        </c:scaling>
        <c:delete val="1"/>
        <c:axPos val="l"/>
        <c:majorGridlines>
          <c:spPr>
            <a:ln w="9525" cap="flat" cmpd="sng" algn="ctr">
              <a:noFill/>
              <a:round/>
            </a:ln>
            <a:effectLst/>
          </c:spPr>
        </c:majorGridlines>
        <c:numFmt formatCode="0.00" sourceLinked="1"/>
        <c:majorTickMark val="none"/>
        <c:minorTickMark val="none"/>
        <c:tickLblPos val="nextTo"/>
        <c:crossAx val="409706056"/>
        <c:crosses val="autoZero"/>
        <c:crossBetween val="between"/>
      </c:valAx>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plotArea>
    <c:legend>
      <c:legendPos val="b"/>
      <c:layout>
        <c:manualLayout>
          <c:xMode val="edge"/>
          <c:yMode val="edge"/>
          <c:x val="0.25599322622100623"/>
          <c:y val="0.91525902763653055"/>
          <c:w val="0.49011763733226371"/>
          <c:h val="8.4740972363469433E-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3200" b="1" i="0" u="none" strike="noStrike" kern="1200" baseline="0">
              <a:solidFill>
                <a:schemeClr val="tx1"/>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sz="1800" b="1" i="0" baseline="0" dirty="0">
                <a:effectLst>
                  <a:outerShdw blurRad="50800" dist="38100" dir="5400000" algn="t" rotWithShape="0">
                    <a:srgbClr val="000000">
                      <a:alpha val="40000"/>
                    </a:srgbClr>
                  </a:outerShdw>
                </a:effectLst>
              </a:rPr>
              <a:t>Potassium Hydroxide , Abrasives AND F&amp;P cost vs. number of </a:t>
            </a:r>
            <a:endParaRPr lang="en-US" dirty="0">
              <a:effectLst/>
            </a:endParaRPr>
          </a:p>
          <a:p>
            <a:pPr>
              <a:defRPr/>
            </a:pPr>
            <a:r>
              <a:rPr lang="en-US" sz="1800" b="1" i="0" baseline="0" dirty="0">
                <a:effectLst>
                  <a:outerShdw blurRad="50800" dist="38100" dir="5400000" algn="t" rotWithShape="0">
                    <a:srgbClr val="000000">
                      <a:alpha val="40000"/>
                    </a:srgbClr>
                  </a:outerShdw>
                </a:effectLst>
              </a:rPr>
              <a:t>vendors</a:t>
            </a:r>
            <a:r>
              <a:rPr lang="en-US" sz="1800" b="1" i="0" baseline="0" dirty="0">
                <a:effectLst/>
              </a:rPr>
              <a:t> at Plant in Europe:</a:t>
            </a:r>
            <a:endParaRPr lang="en-US" dirty="0">
              <a:effectLst/>
            </a:endParaRPr>
          </a:p>
        </c:rich>
      </c:tx>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'Raw Material_cost'!$C$9</c:f>
              <c:strCache>
                <c:ptCount val="1"/>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'Raw Material_cost'!$D$8:$I$8</c:f>
              <c:strCache>
                <c:ptCount val="6"/>
                <c:pt idx="0">
                  <c:v> Potassium Hydroxide in Kg 
</c:v>
                </c:pt>
                <c:pt idx="1">
                  <c:v>Potassium Hydroxide vendors</c:v>
                </c:pt>
                <c:pt idx="2">
                  <c:v>Fragrances and Perfumes per litre</c:v>
                </c:pt>
                <c:pt idx="3">
                  <c:v>Fragrances and Perfumes vendors </c:v>
                </c:pt>
                <c:pt idx="4">
                  <c:v>Abrasives in Kg</c:v>
                </c:pt>
                <c:pt idx="5">
                  <c:v>Abrasives vendors </c:v>
                </c:pt>
              </c:strCache>
            </c:strRef>
          </c:cat>
          <c:val>
            <c:numRef>
              <c:f>'Raw Material_cost'!$D$9:$I$9</c:f>
              <c:numCache>
                <c:formatCode>General</c:formatCode>
                <c:ptCount val="6"/>
              </c:numCache>
            </c:numRef>
          </c:val>
        </c:ser>
        <c:ser>
          <c:idx val="1"/>
          <c:order val="1"/>
          <c:tx>
            <c:strRef>
              <c:f>'Raw Material_cost'!$C$10</c:f>
              <c:strCache>
                <c:ptCount val="1"/>
                <c:pt idx="0">
                  <c:v>Romania </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Material_cost'!$D$8:$I$8</c:f>
              <c:strCache>
                <c:ptCount val="6"/>
                <c:pt idx="0">
                  <c:v> Potassium Hydroxide in Kg 
</c:v>
                </c:pt>
                <c:pt idx="1">
                  <c:v>Potassium Hydroxide vendors</c:v>
                </c:pt>
                <c:pt idx="2">
                  <c:v>Fragrances and Perfumes per litre</c:v>
                </c:pt>
                <c:pt idx="3">
                  <c:v>Fragrances and Perfumes vendors </c:v>
                </c:pt>
                <c:pt idx="4">
                  <c:v>Abrasives in Kg</c:v>
                </c:pt>
                <c:pt idx="5">
                  <c:v>Abrasives vendors </c:v>
                </c:pt>
              </c:strCache>
            </c:strRef>
          </c:cat>
          <c:val>
            <c:numRef>
              <c:f>'Raw Material_cost'!$D$10:$I$10</c:f>
              <c:numCache>
                <c:formatCode>0</c:formatCode>
                <c:ptCount val="6"/>
                <c:pt idx="0">
                  <c:v>5</c:v>
                </c:pt>
                <c:pt idx="1">
                  <c:v>2</c:v>
                </c:pt>
                <c:pt idx="2">
                  <c:v>100</c:v>
                </c:pt>
                <c:pt idx="3">
                  <c:v>3</c:v>
                </c:pt>
                <c:pt idx="4">
                  <c:v>30</c:v>
                </c:pt>
                <c:pt idx="5">
                  <c:v>4</c:v>
                </c:pt>
              </c:numCache>
            </c:numRef>
          </c:val>
        </c:ser>
        <c:ser>
          <c:idx val="2"/>
          <c:order val="2"/>
          <c:tx>
            <c:strRef>
              <c:f>'Raw Material_cost'!$C$11</c:f>
              <c:strCache>
                <c:ptCount val="1"/>
                <c:pt idx="0">
                  <c:v>France </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Material_cost'!$D$8:$I$8</c:f>
              <c:strCache>
                <c:ptCount val="6"/>
                <c:pt idx="0">
                  <c:v> Potassium Hydroxide in Kg 
</c:v>
                </c:pt>
                <c:pt idx="1">
                  <c:v>Potassium Hydroxide vendors</c:v>
                </c:pt>
                <c:pt idx="2">
                  <c:v>Fragrances and Perfumes per litre</c:v>
                </c:pt>
                <c:pt idx="3">
                  <c:v>Fragrances and Perfumes vendors </c:v>
                </c:pt>
                <c:pt idx="4">
                  <c:v>Abrasives in Kg</c:v>
                </c:pt>
                <c:pt idx="5">
                  <c:v>Abrasives vendors </c:v>
                </c:pt>
              </c:strCache>
            </c:strRef>
          </c:cat>
          <c:val>
            <c:numRef>
              <c:f>'Raw Material_cost'!$D$11:$I$11</c:f>
              <c:numCache>
                <c:formatCode>0</c:formatCode>
                <c:ptCount val="6"/>
                <c:pt idx="0">
                  <c:v>10</c:v>
                </c:pt>
                <c:pt idx="1">
                  <c:v>2</c:v>
                </c:pt>
                <c:pt idx="2">
                  <c:v>100</c:v>
                </c:pt>
                <c:pt idx="3">
                  <c:v>2</c:v>
                </c:pt>
                <c:pt idx="4">
                  <c:v>40</c:v>
                </c:pt>
                <c:pt idx="5">
                  <c:v>2</c:v>
                </c:pt>
              </c:numCache>
            </c:numRef>
          </c:val>
        </c:ser>
        <c:ser>
          <c:idx val="3"/>
          <c:order val="3"/>
          <c:tx>
            <c:strRef>
              <c:f>'Raw Material_cost'!$C$12</c:f>
              <c:strCache>
                <c:ptCount val="1"/>
                <c:pt idx="0">
                  <c:v>Sweden</c:v>
                </c:pt>
              </c:strCache>
            </c:strRef>
          </c:tx>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dLbls>
            <c:spPr>
              <a:solidFill>
                <a:schemeClr val="accent4">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Material_cost'!$D$8:$I$8</c:f>
              <c:strCache>
                <c:ptCount val="6"/>
                <c:pt idx="0">
                  <c:v> Potassium Hydroxide in Kg 
</c:v>
                </c:pt>
                <c:pt idx="1">
                  <c:v>Potassium Hydroxide vendors</c:v>
                </c:pt>
                <c:pt idx="2">
                  <c:v>Fragrances and Perfumes per litre</c:v>
                </c:pt>
                <c:pt idx="3">
                  <c:v>Fragrances and Perfumes vendors </c:v>
                </c:pt>
                <c:pt idx="4">
                  <c:v>Abrasives in Kg</c:v>
                </c:pt>
                <c:pt idx="5">
                  <c:v>Abrasives vendors </c:v>
                </c:pt>
              </c:strCache>
            </c:strRef>
          </c:cat>
          <c:val>
            <c:numRef>
              <c:f>'Raw Material_cost'!$D$12:$I$12</c:f>
              <c:numCache>
                <c:formatCode>0</c:formatCode>
                <c:ptCount val="6"/>
                <c:pt idx="0">
                  <c:v>20</c:v>
                </c:pt>
                <c:pt idx="1">
                  <c:v>2</c:v>
                </c:pt>
                <c:pt idx="2">
                  <c:v>80</c:v>
                </c:pt>
                <c:pt idx="3">
                  <c:v>3</c:v>
                </c:pt>
                <c:pt idx="4">
                  <c:v>35</c:v>
                </c:pt>
                <c:pt idx="5">
                  <c:v>2</c:v>
                </c:pt>
              </c:numCache>
            </c:numRef>
          </c:val>
        </c:ser>
        <c:dLbls>
          <c:showLegendKey val="0"/>
          <c:showVal val="1"/>
          <c:showCatName val="0"/>
          <c:showSerName val="0"/>
          <c:showPercent val="0"/>
          <c:showBubbleSize val="0"/>
        </c:dLbls>
        <c:gapWidth val="84"/>
        <c:gapDepth val="53"/>
        <c:shape val="box"/>
        <c:axId val="370656056"/>
        <c:axId val="370657624"/>
        <c:axId val="307295024"/>
      </c:bar3DChart>
      <c:catAx>
        <c:axId val="370656056"/>
        <c:scaling>
          <c:orientation val="minMax"/>
        </c:scaling>
        <c:delete val="0"/>
        <c:axPos val="b"/>
        <c:numFmt formatCode="General" sourceLinked="1"/>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0657624"/>
        <c:crosses val="autoZero"/>
        <c:auto val="1"/>
        <c:lblAlgn val="ctr"/>
        <c:lblOffset val="100"/>
        <c:noMultiLvlLbl val="0"/>
      </c:catAx>
      <c:valAx>
        <c:axId val="370657624"/>
        <c:scaling>
          <c:orientation val="minMax"/>
        </c:scaling>
        <c:delete val="1"/>
        <c:axPos val="l"/>
        <c:numFmt formatCode="General" sourceLinked="1"/>
        <c:majorTickMark val="out"/>
        <c:minorTickMark val="none"/>
        <c:tickLblPos val="nextTo"/>
        <c:crossAx val="370656056"/>
        <c:crosses val="autoZero"/>
        <c:crossBetween val="between"/>
      </c:valAx>
      <c:serAx>
        <c:axId val="307295024"/>
        <c:scaling>
          <c:orientation val="minMax"/>
        </c:scaling>
        <c:delete val="0"/>
        <c:axPos val="b"/>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0657624"/>
        <c:crosses val="autoZero"/>
      </c:serAx>
      <c:spPr>
        <a:no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sz="1800" b="1" i="0" baseline="0" dirty="0">
                <a:effectLst/>
              </a:rPr>
              <a:t>Oil  cost vs. number of vendors at plants in Europe</a:t>
            </a:r>
            <a:endParaRPr lang="en-US" dirty="0">
              <a:effectLst/>
            </a:endParaRPr>
          </a:p>
        </c:rich>
      </c:tx>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'Raw Material_cost'!$J$9</c:f>
              <c:strCache>
                <c:ptCount val="1"/>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'Raw Material_cost'!$K$8:$P$8</c:f>
              <c:strCache>
                <c:ptCount val="6"/>
                <c:pt idx="0">
                  <c:v>Palm oil per litre</c:v>
                </c:pt>
                <c:pt idx="1">
                  <c:v>Palm oil vendors</c:v>
                </c:pt>
                <c:pt idx="2">
                  <c:v>Olive oil per litre</c:v>
                </c:pt>
                <c:pt idx="3">
                  <c:v>Olive oil vendors</c:v>
                </c:pt>
                <c:pt idx="4">
                  <c:v>Coconut  oil per litre</c:v>
                </c:pt>
                <c:pt idx="5">
                  <c:v>Coconut  oil vendors </c:v>
                </c:pt>
              </c:strCache>
            </c:strRef>
          </c:cat>
          <c:val>
            <c:numRef>
              <c:f>'Raw Material_cost'!$K$9:$P$9</c:f>
              <c:numCache>
                <c:formatCode>General</c:formatCode>
                <c:ptCount val="6"/>
              </c:numCache>
            </c:numRef>
          </c:val>
        </c:ser>
        <c:ser>
          <c:idx val="1"/>
          <c:order val="1"/>
          <c:tx>
            <c:strRef>
              <c:f>'Raw Material_cost'!$J$10</c:f>
              <c:strCache>
                <c:ptCount val="1"/>
                <c:pt idx="0">
                  <c:v>Romania </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Material_cost'!$K$8:$P$8</c:f>
              <c:strCache>
                <c:ptCount val="6"/>
                <c:pt idx="0">
                  <c:v>Palm oil per litre</c:v>
                </c:pt>
                <c:pt idx="1">
                  <c:v>Palm oil vendors</c:v>
                </c:pt>
                <c:pt idx="2">
                  <c:v>Olive oil per litre</c:v>
                </c:pt>
                <c:pt idx="3">
                  <c:v>Olive oil vendors</c:v>
                </c:pt>
                <c:pt idx="4">
                  <c:v>Coconut  oil per litre</c:v>
                </c:pt>
                <c:pt idx="5">
                  <c:v>Coconut  oil vendors </c:v>
                </c:pt>
              </c:strCache>
            </c:strRef>
          </c:cat>
          <c:val>
            <c:numRef>
              <c:f>'Raw Material_cost'!$K$10:$P$10</c:f>
              <c:numCache>
                <c:formatCode>0</c:formatCode>
                <c:ptCount val="6"/>
                <c:pt idx="0">
                  <c:v>20</c:v>
                </c:pt>
                <c:pt idx="1">
                  <c:v>2</c:v>
                </c:pt>
                <c:pt idx="2">
                  <c:v>10</c:v>
                </c:pt>
                <c:pt idx="3">
                  <c:v>1</c:v>
                </c:pt>
                <c:pt idx="4">
                  <c:v>20</c:v>
                </c:pt>
                <c:pt idx="5">
                  <c:v>3</c:v>
                </c:pt>
              </c:numCache>
            </c:numRef>
          </c:val>
        </c:ser>
        <c:ser>
          <c:idx val="2"/>
          <c:order val="2"/>
          <c:tx>
            <c:strRef>
              <c:f>'Raw Material_cost'!$J$11</c:f>
              <c:strCache>
                <c:ptCount val="1"/>
                <c:pt idx="0">
                  <c:v>France </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Material_cost'!$K$8:$P$8</c:f>
              <c:strCache>
                <c:ptCount val="6"/>
                <c:pt idx="0">
                  <c:v>Palm oil per litre</c:v>
                </c:pt>
                <c:pt idx="1">
                  <c:v>Palm oil vendors</c:v>
                </c:pt>
                <c:pt idx="2">
                  <c:v>Olive oil per litre</c:v>
                </c:pt>
                <c:pt idx="3">
                  <c:v>Olive oil vendors</c:v>
                </c:pt>
                <c:pt idx="4">
                  <c:v>Coconut  oil per litre</c:v>
                </c:pt>
                <c:pt idx="5">
                  <c:v>Coconut  oil vendors </c:v>
                </c:pt>
              </c:strCache>
            </c:strRef>
          </c:cat>
          <c:val>
            <c:numRef>
              <c:f>'Raw Material_cost'!$K$11:$P$11</c:f>
              <c:numCache>
                <c:formatCode>0</c:formatCode>
                <c:ptCount val="6"/>
                <c:pt idx="0">
                  <c:v>25</c:v>
                </c:pt>
                <c:pt idx="1">
                  <c:v>3</c:v>
                </c:pt>
                <c:pt idx="2">
                  <c:v>10</c:v>
                </c:pt>
                <c:pt idx="3">
                  <c:v>2</c:v>
                </c:pt>
                <c:pt idx="4">
                  <c:v>25</c:v>
                </c:pt>
                <c:pt idx="5">
                  <c:v>2</c:v>
                </c:pt>
              </c:numCache>
            </c:numRef>
          </c:val>
        </c:ser>
        <c:ser>
          <c:idx val="3"/>
          <c:order val="3"/>
          <c:tx>
            <c:strRef>
              <c:f>'Raw Material_cost'!$J$12</c:f>
              <c:strCache>
                <c:ptCount val="1"/>
                <c:pt idx="0">
                  <c:v>Sweden</c:v>
                </c:pt>
              </c:strCache>
            </c:strRef>
          </c:tx>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dLbls>
            <c:spPr>
              <a:solidFill>
                <a:schemeClr val="accent4">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Material_cost'!$K$8:$P$8</c:f>
              <c:strCache>
                <c:ptCount val="6"/>
                <c:pt idx="0">
                  <c:v>Palm oil per litre</c:v>
                </c:pt>
                <c:pt idx="1">
                  <c:v>Palm oil vendors</c:v>
                </c:pt>
                <c:pt idx="2">
                  <c:v>Olive oil per litre</c:v>
                </c:pt>
                <c:pt idx="3">
                  <c:v>Olive oil vendors</c:v>
                </c:pt>
                <c:pt idx="4">
                  <c:v>Coconut  oil per litre</c:v>
                </c:pt>
                <c:pt idx="5">
                  <c:v>Coconut  oil vendors </c:v>
                </c:pt>
              </c:strCache>
            </c:strRef>
          </c:cat>
          <c:val>
            <c:numRef>
              <c:f>'Raw Material_cost'!$K$12:$P$12</c:f>
              <c:numCache>
                <c:formatCode>0</c:formatCode>
                <c:ptCount val="6"/>
                <c:pt idx="0">
                  <c:v>20</c:v>
                </c:pt>
                <c:pt idx="1">
                  <c:v>2</c:v>
                </c:pt>
                <c:pt idx="2">
                  <c:v>20</c:v>
                </c:pt>
                <c:pt idx="3">
                  <c:v>1</c:v>
                </c:pt>
                <c:pt idx="4">
                  <c:v>30</c:v>
                </c:pt>
                <c:pt idx="5">
                  <c:v>3</c:v>
                </c:pt>
              </c:numCache>
            </c:numRef>
          </c:val>
        </c:ser>
        <c:dLbls>
          <c:showLegendKey val="0"/>
          <c:showVal val="1"/>
          <c:showCatName val="0"/>
          <c:showSerName val="0"/>
          <c:showPercent val="0"/>
          <c:showBubbleSize val="0"/>
        </c:dLbls>
        <c:gapWidth val="84"/>
        <c:gapDepth val="53"/>
        <c:shape val="box"/>
        <c:axId val="370655664"/>
        <c:axId val="370660760"/>
        <c:axId val="369475824"/>
      </c:bar3DChart>
      <c:catAx>
        <c:axId val="370655664"/>
        <c:scaling>
          <c:orientation val="minMax"/>
        </c:scaling>
        <c:delete val="0"/>
        <c:axPos val="b"/>
        <c:numFmt formatCode="General" sourceLinked="1"/>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0660760"/>
        <c:crosses val="autoZero"/>
        <c:auto val="1"/>
        <c:lblAlgn val="ctr"/>
        <c:lblOffset val="100"/>
        <c:noMultiLvlLbl val="0"/>
      </c:catAx>
      <c:valAx>
        <c:axId val="370660760"/>
        <c:scaling>
          <c:orientation val="minMax"/>
        </c:scaling>
        <c:delete val="1"/>
        <c:axPos val="l"/>
        <c:numFmt formatCode="General" sourceLinked="1"/>
        <c:majorTickMark val="out"/>
        <c:minorTickMark val="none"/>
        <c:tickLblPos val="nextTo"/>
        <c:crossAx val="370655664"/>
        <c:crosses val="autoZero"/>
        <c:crossBetween val="between"/>
      </c:valAx>
      <c:serAx>
        <c:axId val="369475824"/>
        <c:scaling>
          <c:orientation val="minMax"/>
        </c:scaling>
        <c:delete val="0"/>
        <c:axPos val="b"/>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0660760"/>
        <c:crosses val="autoZero"/>
      </c:serAx>
      <c:spPr>
        <a:no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Raw material total cost Plant wise in Europe </a:t>
            </a:r>
          </a:p>
        </c:rich>
      </c:tx>
      <c:layout>
        <c:manualLayout>
          <c:xMode val="edge"/>
          <c:yMode val="edge"/>
          <c:x val="0.28014724975402433"/>
          <c:y val="0"/>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1.4955789156346289E-2"/>
          <c:y val="6.9982122619011586E-2"/>
          <c:w val="0.97649804561145581"/>
          <c:h val="0.78165915626753835"/>
        </c:manualLayout>
      </c:layout>
      <c:barChart>
        <c:barDir val="col"/>
        <c:grouping val="clustered"/>
        <c:varyColors val="0"/>
        <c:ser>
          <c:idx val="0"/>
          <c:order val="0"/>
          <c:tx>
            <c:strRef>
              <c:f>'Raw Material_cost'!$AB$8</c:f>
              <c:strCache>
                <c:ptCount val="1"/>
                <c:pt idx="0">
                  <c:v>Romania </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'Raw Material_cost'!$AC$7:$AI$7</c:f>
              <c:strCache>
                <c:ptCount val="7"/>
                <c:pt idx="0">
                  <c:v>Potassium Hydroxide </c:v>
                </c:pt>
                <c:pt idx="1">
                  <c:v>Palm Oil </c:v>
                </c:pt>
                <c:pt idx="2">
                  <c:v>Olive  Oil </c:v>
                </c:pt>
                <c:pt idx="3">
                  <c:v>Coconut  Oil </c:v>
                </c:pt>
                <c:pt idx="4">
                  <c:v>Abrasives </c:v>
                </c:pt>
                <c:pt idx="5">
                  <c:v>F&amp;P </c:v>
                </c:pt>
                <c:pt idx="6">
                  <c:v>Total cost</c:v>
                </c:pt>
              </c:strCache>
            </c:strRef>
          </c:cat>
          <c:val>
            <c:numRef>
              <c:f>'Raw Material_cost'!$AC$8:$AI$8</c:f>
              <c:numCache>
                <c:formatCode>0.00</c:formatCode>
                <c:ptCount val="7"/>
                <c:pt idx="0">
                  <c:v>5</c:v>
                </c:pt>
                <c:pt idx="1">
                  <c:v>40</c:v>
                </c:pt>
                <c:pt idx="2">
                  <c:v>20</c:v>
                </c:pt>
                <c:pt idx="3">
                  <c:v>40</c:v>
                </c:pt>
                <c:pt idx="4">
                  <c:v>75</c:v>
                </c:pt>
                <c:pt idx="5">
                  <c:v>50</c:v>
                </c:pt>
                <c:pt idx="6">
                  <c:v>230</c:v>
                </c:pt>
              </c:numCache>
            </c:numRef>
          </c:val>
        </c:ser>
        <c:ser>
          <c:idx val="1"/>
          <c:order val="1"/>
          <c:tx>
            <c:strRef>
              <c:f>'Raw Material_cost'!$AB$9</c:f>
              <c:strCache>
                <c:ptCount val="1"/>
                <c:pt idx="0">
                  <c:v>France </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'Raw Material_cost'!$AC$7:$AI$7</c:f>
              <c:strCache>
                <c:ptCount val="7"/>
                <c:pt idx="0">
                  <c:v>Potassium Hydroxide </c:v>
                </c:pt>
                <c:pt idx="1">
                  <c:v>Palm Oil </c:v>
                </c:pt>
                <c:pt idx="2">
                  <c:v>Olive  Oil </c:v>
                </c:pt>
                <c:pt idx="3">
                  <c:v>Coconut  Oil </c:v>
                </c:pt>
                <c:pt idx="4">
                  <c:v>Abrasives </c:v>
                </c:pt>
                <c:pt idx="5">
                  <c:v>F&amp;P </c:v>
                </c:pt>
                <c:pt idx="6">
                  <c:v>Total cost</c:v>
                </c:pt>
              </c:strCache>
            </c:strRef>
          </c:cat>
          <c:val>
            <c:numRef>
              <c:f>'Raw Material_cost'!$AC$9:$AI$9</c:f>
              <c:numCache>
                <c:formatCode>0.00</c:formatCode>
                <c:ptCount val="7"/>
                <c:pt idx="0">
                  <c:v>10</c:v>
                </c:pt>
                <c:pt idx="1">
                  <c:v>50</c:v>
                </c:pt>
                <c:pt idx="2">
                  <c:v>20</c:v>
                </c:pt>
                <c:pt idx="3">
                  <c:v>50</c:v>
                </c:pt>
                <c:pt idx="4">
                  <c:v>100</c:v>
                </c:pt>
                <c:pt idx="5">
                  <c:v>50</c:v>
                </c:pt>
                <c:pt idx="6">
                  <c:v>280</c:v>
                </c:pt>
              </c:numCache>
            </c:numRef>
          </c:val>
        </c:ser>
        <c:ser>
          <c:idx val="2"/>
          <c:order val="2"/>
          <c:tx>
            <c:strRef>
              <c:f>'Raw Material_cost'!$AB$10</c:f>
              <c:strCache>
                <c:ptCount val="1"/>
                <c:pt idx="0">
                  <c:v>Sweden</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'Raw Material_cost'!$AC$7:$AI$7</c:f>
              <c:strCache>
                <c:ptCount val="7"/>
                <c:pt idx="0">
                  <c:v>Potassium Hydroxide </c:v>
                </c:pt>
                <c:pt idx="1">
                  <c:v>Palm Oil </c:v>
                </c:pt>
                <c:pt idx="2">
                  <c:v>Olive  Oil </c:v>
                </c:pt>
                <c:pt idx="3">
                  <c:v>Coconut  Oil </c:v>
                </c:pt>
                <c:pt idx="4">
                  <c:v>Abrasives </c:v>
                </c:pt>
                <c:pt idx="5">
                  <c:v>F&amp;P </c:v>
                </c:pt>
                <c:pt idx="6">
                  <c:v>Total cost</c:v>
                </c:pt>
              </c:strCache>
            </c:strRef>
          </c:cat>
          <c:val>
            <c:numRef>
              <c:f>'Raw Material_cost'!$AC$10:$AI$10</c:f>
              <c:numCache>
                <c:formatCode>0.00</c:formatCode>
                <c:ptCount val="7"/>
                <c:pt idx="0">
                  <c:v>20</c:v>
                </c:pt>
                <c:pt idx="1">
                  <c:v>40</c:v>
                </c:pt>
                <c:pt idx="2">
                  <c:v>40</c:v>
                </c:pt>
                <c:pt idx="3">
                  <c:v>60</c:v>
                </c:pt>
                <c:pt idx="4">
                  <c:v>87.5</c:v>
                </c:pt>
                <c:pt idx="5">
                  <c:v>40</c:v>
                </c:pt>
                <c:pt idx="6">
                  <c:v>287.5</c:v>
                </c:pt>
              </c:numCache>
            </c:numRef>
          </c:val>
        </c:ser>
        <c:dLbls>
          <c:dLblPos val="inEnd"/>
          <c:showLegendKey val="0"/>
          <c:showVal val="1"/>
          <c:showCatName val="0"/>
          <c:showSerName val="0"/>
          <c:showPercent val="0"/>
          <c:showBubbleSize val="0"/>
        </c:dLbls>
        <c:gapWidth val="65"/>
        <c:axId val="398103528"/>
        <c:axId val="398098432"/>
      </c:barChart>
      <c:catAx>
        <c:axId val="3981035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600" b="1" i="0" u="none" strike="noStrike" kern="1200" cap="all" baseline="0">
                <a:solidFill>
                  <a:schemeClr val="tx1"/>
                </a:solidFill>
                <a:latin typeface="+mn-lt"/>
                <a:ea typeface="+mn-ea"/>
                <a:cs typeface="+mn-cs"/>
              </a:defRPr>
            </a:pPr>
            <a:endParaRPr lang="en-US"/>
          </a:p>
        </c:txPr>
        <c:crossAx val="398098432"/>
        <c:crosses val="autoZero"/>
        <c:auto val="1"/>
        <c:lblAlgn val="ctr"/>
        <c:lblOffset val="100"/>
        <c:noMultiLvlLbl val="0"/>
      </c:catAx>
      <c:valAx>
        <c:axId val="398098432"/>
        <c:scaling>
          <c:orientation val="minMax"/>
        </c:scaling>
        <c:delete val="1"/>
        <c:axPos val="l"/>
        <c:majorGridlines>
          <c:spPr>
            <a:ln w="9525" cap="flat" cmpd="sng" algn="ctr">
              <a:noFill/>
              <a:round/>
            </a:ln>
            <a:effectLst/>
          </c:spPr>
        </c:majorGridlines>
        <c:numFmt formatCode="0.00" sourceLinked="1"/>
        <c:majorTickMark val="none"/>
        <c:minorTickMark val="none"/>
        <c:tickLblPos val="nextTo"/>
        <c:crossAx val="398103528"/>
        <c:crosses val="autoZero"/>
        <c:crossBetween val="between"/>
      </c:valAx>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sz="1800" b="1" i="0" cap="all" baseline="0" dirty="0">
                <a:effectLst>
                  <a:outerShdw blurRad="50800" dist="38100" dir="5400000" algn="t" rotWithShape="0">
                    <a:srgbClr val="000000">
                      <a:alpha val="40000"/>
                    </a:srgbClr>
                  </a:outerShdw>
                </a:effectLst>
              </a:rPr>
              <a:t>Potassium Hydroxide , Abrasives AND F&amp;P </a:t>
            </a:r>
            <a:r>
              <a:rPr lang="en-US" sz="1800" b="1" i="0" cap="all" baseline="0" dirty="0">
                <a:effectLst/>
              </a:rPr>
              <a:t>cost vs. number of </a:t>
            </a:r>
            <a:endParaRPr lang="en-US" dirty="0">
              <a:effectLst/>
            </a:endParaRPr>
          </a:p>
          <a:p>
            <a:pPr>
              <a:defRPr/>
            </a:pPr>
            <a:r>
              <a:rPr lang="en-US" sz="1800" b="1" i="0" cap="all" baseline="0" dirty="0">
                <a:effectLst/>
              </a:rPr>
              <a:t>vendors at plants in Asia Pacific</a:t>
            </a:r>
            <a:endParaRPr lang="en-US" dirty="0">
              <a:effectLst/>
            </a:endParaRPr>
          </a:p>
        </c:rich>
      </c:tx>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'Raw Material_cost'!$C$12</c:f>
              <c:strCache>
                <c:ptCount val="1"/>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'Raw Material_cost'!$D$11:$I$11</c:f>
              <c:strCache>
                <c:ptCount val="6"/>
                <c:pt idx="0">
                  <c:v> Potassium Hydroxide in Kg 
</c:v>
                </c:pt>
                <c:pt idx="1">
                  <c:v>Potassium Hydroxide vendors</c:v>
                </c:pt>
                <c:pt idx="2">
                  <c:v>Fragrances and Perfumes per litre</c:v>
                </c:pt>
                <c:pt idx="3">
                  <c:v>Fragrances and Perfumes vendors </c:v>
                </c:pt>
                <c:pt idx="4">
                  <c:v>Abrasives in Kg</c:v>
                </c:pt>
                <c:pt idx="5">
                  <c:v>Abrasives vendors </c:v>
                </c:pt>
              </c:strCache>
            </c:strRef>
          </c:cat>
          <c:val>
            <c:numRef>
              <c:f>'Raw Material_cost'!$D$12:$I$12</c:f>
              <c:numCache>
                <c:formatCode>General</c:formatCode>
                <c:ptCount val="6"/>
              </c:numCache>
            </c:numRef>
          </c:val>
        </c:ser>
        <c:ser>
          <c:idx val="1"/>
          <c:order val="1"/>
          <c:tx>
            <c:strRef>
              <c:f>'Raw Material_cost'!$C$13</c:f>
              <c:strCache>
                <c:ptCount val="1"/>
                <c:pt idx="0">
                  <c:v>Australia </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Material_cost'!$D$11:$I$11</c:f>
              <c:strCache>
                <c:ptCount val="6"/>
                <c:pt idx="0">
                  <c:v> Potassium Hydroxide in Kg 
</c:v>
                </c:pt>
                <c:pt idx="1">
                  <c:v>Potassium Hydroxide vendors</c:v>
                </c:pt>
                <c:pt idx="2">
                  <c:v>Fragrances and Perfumes per litre</c:v>
                </c:pt>
                <c:pt idx="3">
                  <c:v>Fragrances and Perfumes vendors </c:v>
                </c:pt>
                <c:pt idx="4">
                  <c:v>Abrasives in Kg</c:v>
                </c:pt>
                <c:pt idx="5">
                  <c:v>Abrasives vendors </c:v>
                </c:pt>
              </c:strCache>
            </c:strRef>
          </c:cat>
          <c:val>
            <c:numRef>
              <c:f>'Raw Material_cost'!$D$13:$I$13</c:f>
              <c:numCache>
                <c:formatCode>0</c:formatCode>
                <c:ptCount val="6"/>
                <c:pt idx="0">
                  <c:v>8</c:v>
                </c:pt>
                <c:pt idx="1">
                  <c:v>1</c:v>
                </c:pt>
                <c:pt idx="2">
                  <c:v>250</c:v>
                </c:pt>
                <c:pt idx="3">
                  <c:v>1</c:v>
                </c:pt>
                <c:pt idx="4">
                  <c:v>45</c:v>
                </c:pt>
                <c:pt idx="5">
                  <c:v>2</c:v>
                </c:pt>
              </c:numCache>
            </c:numRef>
          </c:val>
        </c:ser>
        <c:ser>
          <c:idx val="2"/>
          <c:order val="2"/>
          <c:tx>
            <c:strRef>
              <c:f>'Raw Material_cost'!$C$14</c:f>
              <c:strCache>
                <c:ptCount val="1"/>
                <c:pt idx="0">
                  <c:v>Indonesia </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Material_cost'!$D$11:$I$11</c:f>
              <c:strCache>
                <c:ptCount val="6"/>
                <c:pt idx="0">
                  <c:v> Potassium Hydroxide in Kg 
</c:v>
                </c:pt>
                <c:pt idx="1">
                  <c:v>Potassium Hydroxide vendors</c:v>
                </c:pt>
                <c:pt idx="2">
                  <c:v>Fragrances and Perfumes per litre</c:v>
                </c:pt>
                <c:pt idx="3">
                  <c:v>Fragrances and Perfumes vendors </c:v>
                </c:pt>
                <c:pt idx="4">
                  <c:v>Abrasives in Kg</c:v>
                </c:pt>
                <c:pt idx="5">
                  <c:v>Abrasives vendors </c:v>
                </c:pt>
              </c:strCache>
            </c:strRef>
          </c:cat>
          <c:val>
            <c:numRef>
              <c:f>'Raw Material_cost'!$D$14:$I$14</c:f>
              <c:numCache>
                <c:formatCode>0</c:formatCode>
                <c:ptCount val="6"/>
                <c:pt idx="0">
                  <c:v>5</c:v>
                </c:pt>
                <c:pt idx="1">
                  <c:v>2</c:v>
                </c:pt>
                <c:pt idx="2">
                  <c:v>300</c:v>
                </c:pt>
                <c:pt idx="3">
                  <c:v>2</c:v>
                </c:pt>
                <c:pt idx="4">
                  <c:v>40</c:v>
                </c:pt>
                <c:pt idx="5">
                  <c:v>3</c:v>
                </c:pt>
              </c:numCache>
            </c:numRef>
          </c:val>
        </c:ser>
        <c:dLbls>
          <c:showLegendKey val="0"/>
          <c:showVal val="1"/>
          <c:showCatName val="0"/>
          <c:showSerName val="0"/>
          <c:showPercent val="0"/>
          <c:showBubbleSize val="0"/>
        </c:dLbls>
        <c:gapWidth val="84"/>
        <c:gapDepth val="53"/>
        <c:shape val="box"/>
        <c:axId val="370658016"/>
        <c:axId val="370661152"/>
        <c:axId val="371493536"/>
      </c:bar3DChart>
      <c:catAx>
        <c:axId val="370658016"/>
        <c:scaling>
          <c:orientation val="minMax"/>
        </c:scaling>
        <c:delete val="0"/>
        <c:axPos val="b"/>
        <c:numFmt formatCode="General" sourceLinked="1"/>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0661152"/>
        <c:crosses val="autoZero"/>
        <c:auto val="1"/>
        <c:lblAlgn val="ctr"/>
        <c:lblOffset val="100"/>
        <c:noMultiLvlLbl val="0"/>
      </c:catAx>
      <c:valAx>
        <c:axId val="370661152"/>
        <c:scaling>
          <c:orientation val="minMax"/>
        </c:scaling>
        <c:delete val="1"/>
        <c:axPos val="l"/>
        <c:numFmt formatCode="General" sourceLinked="1"/>
        <c:majorTickMark val="out"/>
        <c:minorTickMark val="none"/>
        <c:tickLblPos val="nextTo"/>
        <c:crossAx val="370658016"/>
        <c:crosses val="autoZero"/>
        <c:crossBetween val="between"/>
      </c:valAx>
      <c:serAx>
        <c:axId val="371493536"/>
        <c:scaling>
          <c:orientation val="minMax"/>
        </c:scaling>
        <c:delete val="0"/>
        <c:axPos val="b"/>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0661152"/>
        <c:crosses val="autoZero"/>
      </c:serAx>
      <c:spPr>
        <a:no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r>
              <a:rPr lang="en-US" dirty="0"/>
              <a:t>Oil  cost vs. number of vendors at plants in Asia Pacific</a:t>
            </a:r>
          </a:p>
        </c:rich>
      </c:tx>
      <c:layout/>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'Raw Material_cost'!$J$12</c:f>
              <c:strCache>
                <c:ptCount val="1"/>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'Raw Material_cost'!$K$11:$P$11</c:f>
              <c:strCache>
                <c:ptCount val="6"/>
                <c:pt idx="0">
                  <c:v>Palm oil per litre</c:v>
                </c:pt>
                <c:pt idx="1">
                  <c:v>Palm oil vendors</c:v>
                </c:pt>
                <c:pt idx="2">
                  <c:v>Olive oil per litre</c:v>
                </c:pt>
                <c:pt idx="3">
                  <c:v>Olive oil vendors</c:v>
                </c:pt>
                <c:pt idx="4">
                  <c:v>Coconut  oil per litre</c:v>
                </c:pt>
                <c:pt idx="5">
                  <c:v>Coconut  oil vendors </c:v>
                </c:pt>
              </c:strCache>
            </c:strRef>
          </c:cat>
          <c:val>
            <c:numRef>
              <c:f>'Raw Material_cost'!$K$12:$P$12</c:f>
              <c:numCache>
                <c:formatCode>General</c:formatCode>
                <c:ptCount val="6"/>
              </c:numCache>
            </c:numRef>
          </c:val>
        </c:ser>
        <c:ser>
          <c:idx val="1"/>
          <c:order val="1"/>
          <c:tx>
            <c:strRef>
              <c:f>'Raw Material_cost'!$J$13</c:f>
              <c:strCache>
                <c:ptCount val="1"/>
                <c:pt idx="0">
                  <c:v>Australia </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Material_cost'!$K$11:$P$11</c:f>
              <c:strCache>
                <c:ptCount val="6"/>
                <c:pt idx="0">
                  <c:v>Palm oil per litre</c:v>
                </c:pt>
                <c:pt idx="1">
                  <c:v>Palm oil vendors</c:v>
                </c:pt>
                <c:pt idx="2">
                  <c:v>Olive oil per litre</c:v>
                </c:pt>
                <c:pt idx="3">
                  <c:v>Olive oil vendors</c:v>
                </c:pt>
                <c:pt idx="4">
                  <c:v>Coconut  oil per litre</c:v>
                </c:pt>
                <c:pt idx="5">
                  <c:v>Coconut  oil vendors </c:v>
                </c:pt>
              </c:strCache>
            </c:strRef>
          </c:cat>
          <c:val>
            <c:numRef>
              <c:f>'Raw Material_cost'!$K$13:$P$13</c:f>
              <c:numCache>
                <c:formatCode>0</c:formatCode>
                <c:ptCount val="6"/>
                <c:pt idx="0">
                  <c:v>15</c:v>
                </c:pt>
                <c:pt idx="1">
                  <c:v>1</c:v>
                </c:pt>
                <c:pt idx="2">
                  <c:v>15</c:v>
                </c:pt>
                <c:pt idx="3">
                  <c:v>2</c:v>
                </c:pt>
                <c:pt idx="4">
                  <c:v>10</c:v>
                </c:pt>
                <c:pt idx="5">
                  <c:v>2</c:v>
                </c:pt>
              </c:numCache>
            </c:numRef>
          </c:val>
        </c:ser>
        <c:ser>
          <c:idx val="2"/>
          <c:order val="2"/>
          <c:tx>
            <c:strRef>
              <c:f>'Raw Material_cost'!$J$14</c:f>
              <c:strCache>
                <c:ptCount val="1"/>
                <c:pt idx="0">
                  <c:v>Indonesia </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Material_cost'!$K$11:$P$11</c:f>
              <c:strCache>
                <c:ptCount val="6"/>
                <c:pt idx="0">
                  <c:v>Palm oil per litre</c:v>
                </c:pt>
                <c:pt idx="1">
                  <c:v>Palm oil vendors</c:v>
                </c:pt>
                <c:pt idx="2">
                  <c:v>Olive oil per litre</c:v>
                </c:pt>
                <c:pt idx="3">
                  <c:v>Olive oil vendors</c:v>
                </c:pt>
                <c:pt idx="4">
                  <c:v>Coconut  oil per litre</c:v>
                </c:pt>
                <c:pt idx="5">
                  <c:v>Coconut  oil vendors </c:v>
                </c:pt>
              </c:strCache>
            </c:strRef>
          </c:cat>
          <c:val>
            <c:numRef>
              <c:f>'Raw Material_cost'!$K$14:$P$14</c:f>
              <c:numCache>
                <c:formatCode>0</c:formatCode>
                <c:ptCount val="6"/>
                <c:pt idx="0">
                  <c:v>8</c:v>
                </c:pt>
                <c:pt idx="1">
                  <c:v>2</c:v>
                </c:pt>
                <c:pt idx="2">
                  <c:v>25</c:v>
                </c:pt>
                <c:pt idx="3">
                  <c:v>3</c:v>
                </c:pt>
                <c:pt idx="4">
                  <c:v>5</c:v>
                </c:pt>
                <c:pt idx="5">
                  <c:v>1</c:v>
                </c:pt>
              </c:numCache>
            </c:numRef>
          </c:val>
        </c:ser>
        <c:dLbls>
          <c:showLegendKey val="0"/>
          <c:showVal val="1"/>
          <c:showCatName val="0"/>
          <c:showSerName val="0"/>
          <c:showPercent val="0"/>
          <c:showBubbleSize val="0"/>
        </c:dLbls>
        <c:gapWidth val="84"/>
        <c:gapDepth val="53"/>
        <c:shape val="box"/>
        <c:axId val="302642688"/>
        <c:axId val="302641120"/>
        <c:axId val="273565576"/>
      </c:bar3DChart>
      <c:catAx>
        <c:axId val="302642688"/>
        <c:scaling>
          <c:orientation val="minMax"/>
        </c:scaling>
        <c:delete val="0"/>
        <c:axPos val="b"/>
        <c:numFmt formatCode="General" sourceLinked="1"/>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02641120"/>
        <c:crosses val="autoZero"/>
        <c:auto val="1"/>
        <c:lblAlgn val="ctr"/>
        <c:lblOffset val="100"/>
        <c:noMultiLvlLbl val="0"/>
      </c:catAx>
      <c:valAx>
        <c:axId val="302641120"/>
        <c:scaling>
          <c:orientation val="minMax"/>
        </c:scaling>
        <c:delete val="1"/>
        <c:axPos val="l"/>
        <c:numFmt formatCode="General" sourceLinked="1"/>
        <c:majorTickMark val="out"/>
        <c:minorTickMark val="none"/>
        <c:tickLblPos val="nextTo"/>
        <c:crossAx val="302642688"/>
        <c:crosses val="autoZero"/>
        <c:crossBetween val="between"/>
      </c:valAx>
      <c:serAx>
        <c:axId val="273565576"/>
        <c:scaling>
          <c:orientation val="minMax"/>
        </c:scaling>
        <c:delete val="0"/>
        <c:axPos val="b"/>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02641120"/>
        <c:crosses val="autoZero"/>
      </c:serAx>
      <c:spPr>
        <a:no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Raw material total cost Plant wise in Asia Pacific</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7.0414986710762184E-2"/>
          <c:y val="7.7698904430699822E-2"/>
          <c:w val="0.91787905457079977"/>
          <c:h val="0.71458018501700971"/>
        </c:manualLayout>
      </c:layout>
      <c:barChart>
        <c:barDir val="col"/>
        <c:grouping val="clustered"/>
        <c:varyColors val="0"/>
        <c:ser>
          <c:idx val="0"/>
          <c:order val="0"/>
          <c:tx>
            <c:strRef>
              <c:f>'Raw Material_cost'!$AB$11</c:f>
              <c:strCache>
                <c:ptCount val="1"/>
                <c:pt idx="0">
                  <c:v>Australia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'Raw Material_cost'!$AC$10:$AI$10</c:f>
              <c:strCache>
                <c:ptCount val="7"/>
                <c:pt idx="0">
                  <c:v>Potassium Hydroxide </c:v>
                </c:pt>
                <c:pt idx="1">
                  <c:v>Palm Oil </c:v>
                </c:pt>
                <c:pt idx="2">
                  <c:v>Olive  Oil </c:v>
                </c:pt>
                <c:pt idx="3">
                  <c:v>Coconut  Oil </c:v>
                </c:pt>
                <c:pt idx="4">
                  <c:v>Abrasives </c:v>
                </c:pt>
                <c:pt idx="5">
                  <c:v>F&amp;P </c:v>
                </c:pt>
                <c:pt idx="6">
                  <c:v>Total cost</c:v>
                </c:pt>
              </c:strCache>
            </c:strRef>
          </c:cat>
          <c:val>
            <c:numRef>
              <c:f>'Raw Material_cost'!$AC$11:$AI$11</c:f>
              <c:numCache>
                <c:formatCode>0.00</c:formatCode>
                <c:ptCount val="7"/>
                <c:pt idx="0">
                  <c:v>12</c:v>
                </c:pt>
                <c:pt idx="1">
                  <c:v>45</c:v>
                </c:pt>
                <c:pt idx="2">
                  <c:v>45</c:v>
                </c:pt>
                <c:pt idx="3">
                  <c:v>30</c:v>
                </c:pt>
                <c:pt idx="4">
                  <c:v>168.75</c:v>
                </c:pt>
                <c:pt idx="5">
                  <c:v>187.5</c:v>
                </c:pt>
                <c:pt idx="6">
                  <c:v>488.25</c:v>
                </c:pt>
              </c:numCache>
            </c:numRef>
          </c:val>
        </c:ser>
        <c:ser>
          <c:idx val="1"/>
          <c:order val="1"/>
          <c:tx>
            <c:strRef>
              <c:f>'Raw Material_cost'!$AB$12</c:f>
              <c:strCache>
                <c:ptCount val="1"/>
                <c:pt idx="0">
                  <c:v>Indonesia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'Raw Material_cost'!$AC$10:$AI$10</c:f>
              <c:strCache>
                <c:ptCount val="7"/>
                <c:pt idx="0">
                  <c:v>Potassium Hydroxide </c:v>
                </c:pt>
                <c:pt idx="1">
                  <c:v>Palm Oil </c:v>
                </c:pt>
                <c:pt idx="2">
                  <c:v>Olive  Oil </c:v>
                </c:pt>
                <c:pt idx="3">
                  <c:v>Coconut  Oil </c:v>
                </c:pt>
                <c:pt idx="4">
                  <c:v>Abrasives </c:v>
                </c:pt>
                <c:pt idx="5">
                  <c:v>F&amp;P </c:v>
                </c:pt>
                <c:pt idx="6">
                  <c:v>Total cost</c:v>
                </c:pt>
              </c:strCache>
            </c:strRef>
          </c:cat>
          <c:val>
            <c:numRef>
              <c:f>'Raw Material_cost'!$AC$12:$AI$12</c:f>
              <c:numCache>
                <c:formatCode>0.00</c:formatCode>
                <c:ptCount val="7"/>
                <c:pt idx="0">
                  <c:v>7.5</c:v>
                </c:pt>
                <c:pt idx="1">
                  <c:v>24</c:v>
                </c:pt>
                <c:pt idx="2">
                  <c:v>75</c:v>
                </c:pt>
                <c:pt idx="3">
                  <c:v>15</c:v>
                </c:pt>
                <c:pt idx="4">
                  <c:v>150</c:v>
                </c:pt>
                <c:pt idx="5">
                  <c:v>225</c:v>
                </c:pt>
                <c:pt idx="6">
                  <c:v>496.5</c:v>
                </c:pt>
              </c:numCache>
            </c:numRef>
          </c:val>
        </c:ser>
        <c:dLbls>
          <c:dLblPos val="inEnd"/>
          <c:showLegendKey val="0"/>
          <c:showVal val="1"/>
          <c:showCatName val="0"/>
          <c:showSerName val="0"/>
          <c:showPercent val="0"/>
          <c:showBubbleSize val="0"/>
        </c:dLbls>
        <c:gapWidth val="100"/>
        <c:overlap val="-24"/>
        <c:axId val="409700568"/>
        <c:axId val="409701352"/>
      </c:barChart>
      <c:catAx>
        <c:axId val="409700568"/>
        <c:scaling>
          <c:orientation val="minMax"/>
        </c:scaling>
        <c:delete val="0"/>
        <c:axPos val="b"/>
        <c:numFmt formatCode="General" sourceLinked="1"/>
        <c:majorTickMark val="none"/>
        <c:minorTickMark val="none"/>
        <c:tickLblPos val="nextTo"/>
        <c:spPr>
          <a:solidFill>
            <a:srgbClr val="92D050"/>
          </a:solidFill>
          <a:ln w="12700" cap="flat" cmpd="sng" algn="ctr">
            <a:solidFill>
              <a:srgbClr val="FFFF00"/>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409701352"/>
        <c:crosses val="autoZero"/>
        <c:auto val="1"/>
        <c:lblAlgn val="ctr"/>
        <c:lblOffset val="100"/>
        <c:noMultiLvlLbl val="0"/>
      </c:catAx>
      <c:valAx>
        <c:axId val="409701352"/>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solidFill>
            <a:srgbClr val="92D050"/>
          </a:solidFill>
          <a:ln>
            <a:solidFill>
              <a:srgbClr val="FFFF00"/>
            </a:solid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409700568"/>
        <c:crosses val="autoZero"/>
        <c:crossBetween val="between"/>
      </c:valAx>
      <c:sp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sz="1800" b="1" i="0" baseline="0" dirty="0">
                <a:effectLst>
                  <a:outerShdw blurRad="50800" dist="38100" dir="5400000" algn="t" rotWithShape="0">
                    <a:srgbClr val="000000">
                      <a:alpha val="40000"/>
                    </a:srgbClr>
                  </a:outerShdw>
                </a:effectLst>
              </a:rPr>
              <a:t>Potassium Hydroxide , Abrasives AND F&amp;P cost vs. number of </a:t>
            </a:r>
            <a:endParaRPr lang="en-US" dirty="0">
              <a:effectLst/>
            </a:endParaRPr>
          </a:p>
          <a:p>
            <a:pPr>
              <a:defRPr/>
            </a:pPr>
            <a:r>
              <a:rPr lang="en-US" sz="1800" b="1" i="0" baseline="0" dirty="0">
                <a:effectLst>
                  <a:outerShdw blurRad="50800" dist="38100" dir="5400000" algn="t" rotWithShape="0">
                    <a:srgbClr val="000000">
                      <a:alpha val="40000"/>
                    </a:srgbClr>
                  </a:outerShdw>
                </a:effectLst>
              </a:rPr>
              <a:t>vendors at plants  in Africa and China</a:t>
            </a:r>
            <a:endParaRPr lang="en-US" dirty="0">
              <a:effectLst/>
            </a:endParaRPr>
          </a:p>
        </c:rich>
      </c:tx>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'Raw Material_cost'!$C$14</c:f>
              <c:strCache>
                <c:ptCount val="1"/>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'Raw Material_cost'!$D$13:$I$13</c:f>
              <c:strCache>
                <c:ptCount val="6"/>
                <c:pt idx="0">
                  <c:v> Potassium Hydroxide in Kg 
</c:v>
                </c:pt>
                <c:pt idx="1">
                  <c:v>Potassium Hydroxide vendors</c:v>
                </c:pt>
                <c:pt idx="2">
                  <c:v>Fragrances and Perfumes per litre</c:v>
                </c:pt>
                <c:pt idx="3">
                  <c:v>Fragrances and Perfumes vendors </c:v>
                </c:pt>
                <c:pt idx="4">
                  <c:v>Abrasives in Kg</c:v>
                </c:pt>
                <c:pt idx="5">
                  <c:v>Abrasives vendors </c:v>
                </c:pt>
              </c:strCache>
            </c:strRef>
          </c:cat>
          <c:val>
            <c:numRef>
              <c:f>'Raw Material_cost'!$D$14:$I$14</c:f>
              <c:numCache>
                <c:formatCode>General</c:formatCode>
                <c:ptCount val="6"/>
              </c:numCache>
            </c:numRef>
          </c:val>
        </c:ser>
        <c:ser>
          <c:idx val="1"/>
          <c:order val="1"/>
          <c:tx>
            <c:strRef>
              <c:f>'Raw Material_cost'!$C$15</c:f>
              <c:strCache>
                <c:ptCount val="1"/>
                <c:pt idx="0">
                  <c:v> South Africa</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Material_cost'!$D$13:$I$13</c:f>
              <c:strCache>
                <c:ptCount val="6"/>
                <c:pt idx="0">
                  <c:v> Potassium Hydroxide in Kg 
</c:v>
                </c:pt>
                <c:pt idx="1">
                  <c:v>Potassium Hydroxide vendors</c:v>
                </c:pt>
                <c:pt idx="2">
                  <c:v>Fragrances and Perfumes per litre</c:v>
                </c:pt>
                <c:pt idx="3">
                  <c:v>Fragrances and Perfumes vendors </c:v>
                </c:pt>
                <c:pt idx="4">
                  <c:v>Abrasives in Kg</c:v>
                </c:pt>
                <c:pt idx="5">
                  <c:v>Abrasives vendors </c:v>
                </c:pt>
              </c:strCache>
            </c:strRef>
          </c:cat>
          <c:val>
            <c:numRef>
              <c:f>'Raw Material_cost'!$D$15:$I$15</c:f>
              <c:numCache>
                <c:formatCode>0</c:formatCode>
                <c:ptCount val="6"/>
                <c:pt idx="0">
                  <c:v>8</c:v>
                </c:pt>
                <c:pt idx="1">
                  <c:v>1</c:v>
                </c:pt>
                <c:pt idx="2">
                  <c:v>250</c:v>
                </c:pt>
                <c:pt idx="3">
                  <c:v>1</c:v>
                </c:pt>
                <c:pt idx="4">
                  <c:v>45</c:v>
                </c:pt>
                <c:pt idx="5">
                  <c:v>2</c:v>
                </c:pt>
              </c:numCache>
            </c:numRef>
          </c:val>
        </c:ser>
        <c:ser>
          <c:idx val="2"/>
          <c:order val="2"/>
          <c:tx>
            <c:strRef>
              <c:f>'Raw Material_cost'!$C$16</c:f>
              <c:strCache>
                <c:ptCount val="1"/>
                <c:pt idx="0">
                  <c:v>Ghanzhou </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Material_cost'!$D$13:$I$13</c:f>
              <c:strCache>
                <c:ptCount val="6"/>
                <c:pt idx="0">
                  <c:v> Potassium Hydroxide in Kg 
</c:v>
                </c:pt>
                <c:pt idx="1">
                  <c:v>Potassium Hydroxide vendors</c:v>
                </c:pt>
                <c:pt idx="2">
                  <c:v>Fragrances and Perfumes per litre</c:v>
                </c:pt>
                <c:pt idx="3">
                  <c:v>Fragrances and Perfumes vendors </c:v>
                </c:pt>
                <c:pt idx="4">
                  <c:v>Abrasives in Kg</c:v>
                </c:pt>
                <c:pt idx="5">
                  <c:v>Abrasives vendors </c:v>
                </c:pt>
              </c:strCache>
            </c:strRef>
          </c:cat>
          <c:val>
            <c:numRef>
              <c:f>'Raw Material_cost'!$D$16:$I$16</c:f>
              <c:numCache>
                <c:formatCode>0</c:formatCode>
                <c:ptCount val="6"/>
                <c:pt idx="0">
                  <c:v>3</c:v>
                </c:pt>
                <c:pt idx="1">
                  <c:v>2</c:v>
                </c:pt>
                <c:pt idx="2">
                  <c:v>100</c:v>
                </c:pt>
                <c:pt idx="3">
                  <c:v>2</c:v>
                </c:pt>
                <c:pt idx="4">
                  <c:v>20</c:v>
                </c:pt>
                <c:pt idx="5">
                  <c:v>3</c:v>
                </c:pt>
              </c:numCache>
            </c:numRef>
          </c:val>
        </c:ser>
        <c:dLbls>
          <c:showLegendKey val="0"/>
          <c:showVal val="1"/>
          <c:showCatName val="0"/>
          <c:showSerName val="0"/>
          <c:showPercent val="0"/>
          <c:showBubbleSize val="0"/>
        </c:dLbls>
        <c:gapWidth val="84"/>
        <c:gapDepth val="53"/>
        <c:shape val="box"/>
        <c:axId val="302646216"/>
        <c:axId val="302647784"/>
        <c:axId val="374867664"/>
      </c:bar3DChart>
      <c:catAx>
        <c:axId val="302646216"/>
        <c:scaling>
          <c:orientation val="minMax"/>
        </c:scaling>
        <c:delete val="0"/>
        <c:axPos val="b"/>
        <c:numFmt formatCode="General" sourceLinked="1"/>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02647784"/>
        <c:crosses val="autoZero"/>
        <c:auto val="1"/>
        <c:lblAlgn val="ctr"/>
        <c:lblOffset val="100"/>
        <c:noMultiLvlLbl val="0"/>
      </c:catAx>
      <c:valAx>
        <c:axId val="302647784"/>
        <c:scaling>
          <c:orientation val="minMax"/>
        </c:scaling>
        <c:delete val="1"/>
        <c:axPos val="l"/>
        <c:numFmt formatCode="General" sourceLinked="1"/>
        <c:majorTickMark val="out"/>
        <c:minorTickMark val="none"/>
        <c:tickLblPos val="nextTo"/>
        <c:crossAx val="302646216"/>
        <c:crosses val="autoZero"/>
        <c:crossBetween val="between"/>
      </c:valAx>
      <c:serAx>
        <c:axId val="374867664"/>
        <c:scaling>
          <c:orientation val="minMax"/>
        </c:scaling>
        <c:delete val="0"/>
        <c:axPos val="b"/>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02647784"/>
        <c:crosses val="autoZero"/>
      </c:serAx>
      <c:spPr>
        <a:no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2016</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dPt>
          <c:dLbls>
            <c:dLbl>
              <c:idx val="2"/>
              <c:layout>
                <c:manualLayout>
                  <c:x val="7.0387224465409584E-2"/>
                  <c:y val="0.10605084023043895"/>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3"/>
              <c:layout>
                <c:manualLayout>
                  <c:x val="2.5198406054314705E-2"/>
                  <c:y val="7.7963230054154745E-2"/>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4"/>
              <c:layout>
                <c:manualLayout>
                  <c:x val="4.3948600174978127E-2"/>
                  <c:y val="0.13221748323126273"/>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C00000"/>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val>
            <c:numRef>
              <c:f>Sheet1!$B$7:$F$7</c:f>
              <c:numCache>
                <c:formatCode>General</c:formatCode>
                <c:ptCount val="5"/>
                <c:pt idx="0">
                  <c:v>1.8</c:v>
                </c:pt>
                <c:pt idx="1">
                  <c:v>0.9</c:v>
                </c:pt>
                <c:pt idx="2">
                  <c:v>0.2</c:v>
                </c:pt>
                <c:pt idx="3">
                  <c:v>0.05</c:v>
                </c:pt>
                <c:pt idx="4">
                  <c:v>0.05</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a:noFill/>
    </a:ln>
    <a:effectLst/>
  </c:spPr>
  <c:txPr>
    <a:bodyPr/>
    <a:lstStyle/>
    <a:p>
      <a:pPr>
        <a:defRPr/>
      </a:pPr>
      <a:endParaRPr lang="en-US"/>
    </a:p>
  </c:txPr>
  <c:externalData r:id="rId4">
    <c:autoUpdate val="0"/>
  </c:externalData>
  <c:userShapes r:id="rId5"/>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dirty="0"/>
              <a:t>Oil  cost vs. number of vendors at plants in Africa and China</a:t>
            </a:r>
          </a:p>
        </c:rich>
      </c:tx>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'Raw Material_cost'!$J$14</c:f>
              <c:strCache>
                <c:ptCount val="1"/>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'Raw Material_cost'!$K$13:$O$13</c:f>
              <c:strCache>
                <c:ptCount val="5"/>
                <c:pt idx="0">
                  <c:v>Palm oil per litre</c:v>
                </c:pt>
                <c:pt idx="1">
                  <c:v>Palm oil vendors</c:v>
                </c:pt>
                <c:pt idx="2">
                  <c:v>Olive oil per litre</c:v>
                </c:pt>
                <c:pt idx="3">
                  <c:v>Olive oil vendors</c:v>
                </c:pt>
                <c:pt idx="4">
                  <c:v>Coconut  oil per litre</c:v>
                </c:pt>
              </c:strCache>
            </c:strRef>
          </c:cat>
          <c:val>
            <c:numRef>
              <c:f>'Raw Material_cost'!$K$14:$O$14</c:f>
              <c:numCache>
                <c:formatCode>General</c:formatCode>
                <c:ptCount val="5"/>
              </c:numCache>
            </c:numRef>
          </c:val>
        </c:ser>
        <c:ser>
          <c:idx val="1"/>
          <c:order val="1"/>
          <c:tx>
            <c:strRef>
              <c:f>'Raw Material_cost'!$J$15</c:f>
              <c:strCache>
                <c:ptCount val="1"/>
                <c:pt idx="0">
                  <c:v> South Africa</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Material_cost'!$K$13:$O$13</c:f>
              <c:strCache>
                <c:ptCount val="5"/>
                <c:pt idx="0">
                  <c:v>Palm oil per litre</c:v>
                </c:pt>
                <c:pt idx="1">
                  <c:v>Palm oil vendors</c:v>
                </c:pt>
                <c:pt idx="2">
                  <c:v>Olive oil per litre</c:v>
                </c:pt>
                <c:pt idx="3">
                  <c:v>Olive oil vendors</c:v>
                </c:pt>
                <c:pt idx="4">
                  <c:v>Coconut  oil per litre</c:v>
                </c:pt>
              </c:strCache>
            </c:strRef>
          </c:cat>
          <c:val>
            <c:numRef>
              <c:f>'Raw Material_cost'!$K$15:$O$15</c:f>
              <c:numCache>
                <c:formatCode>0</c:formatCode>
                <c:ptCount val="5"/>
                <c:pt idx="0">
                  <c:v>15</c:v>
                </c:pt>
                <c:pt idx="1">
                  <c:v>1</c:v>
                </c:pt>
                <c:pt idx="2">
                  <c:v>15</c:v>
                </c:pt>
                <c:pt idx="3">
                  <c:v>2</c:v>
                </c:pt>
                <c:pt idx="4">
                  <c:v>10</c:v>
                </c:pt>
              </c:numCache>
            </c:numRef>
          </c:val>
        </c:ser>
        <c:ser>
          <c:idx val="2"/>
          <c:order val="2"/>
          <c:tx>
            <c:strRef>
              <c:f>'Raw Material_cost'!$J$16</c:f>
              <c:strCache>
                <c:ptCount val="1"/>
                <c:pt idx="0">
                  <c:v>Ghanzhou </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'Raw Material_cost'!$K$13:$O$13</c:f>
              <c:strCache>
                <c:ptCount val="5"/>
                <c:pt idx="0">
                  <c:v>Palm oil per litre</c:v>
                </c:pt>
                <c:pt idx="1">
                  <c:v>Palm oil vendors</c:v>
                </c:pt>
                <c:pt idx="2">
                  <c:v>Olive oil per litre</c:v>
                </c:pt>
                <c:pt idx="3">
                  <c:v>Olive oil vendors</c:v>
                </c:pt>
                <c:pt idx="4">
                  <c:v>Coconut  oil per litre</c:v>
                </c:pt>
              </c:strCache>
            </c:strRef>
          </c:cat>
          <c:val>
            <c:numRef>
              <c:f>'Raw Material_cost'!$K$16:$O$16</c:f>
              <c:numCache>
                <c:formatCode>0</c:formatCode>
                <c:ptCount val="5"/>
                <c:pt idx="0">
                  <c:v>8</c:v>
                </c:pt>
                <c:pt idx="1">
                  <c:v>2</c:v>
                </c:pt>
                <c:pt idx="2">
                  <c:v>10</c:v>
                </c:pt>
                <c:pt idx="3">
                  <c:v>3</c:v>
                </c:pt>
                <c:pt idx="4">
                  <c:v>8</c:v>
                </c:pt>
              </c:numCache>
            </c:numRef>
          </c:val>
        </c:ser>
        <c:dLbls>
          <c:showLegendKey val="0"/>
          <c:showVal val="1"/>
          <c:showCatName val="0"/>
          <c:showSerName val="0"/>
          <c:showPercent val="0"/>
          <c:showBubbleSize val="0"/>
        </c:dLbls>
        <c:gapWidth val="84"/>
        <c:gapDepth val="53"/>
        <c:shape val="box"/>
        <c:axId val="302641512"/>
        <c:axId val="307757504"/>
        <c:axId val="374873600"/>
      </c:bar3DChart>
      <c:catAx>
        <c:axId val="302641512"/>
        <c:scaling>
          <c:orientation val="minMax"/>
        </c:scaling>
        <c:delete val="0"/>
        <c:axPos val="b"/>
        <c:numFmt formatCode="General" sourceLinked="1"/>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07757504"/>
        <c:crosses val="autoZero"/>
        <c:auto val="1"/>
        <c:lblAlgn val="ctr"/>
        <c:lblOffset val="100"/>
        <c:noMultiLvlLbl val="0"/>
      </c:catAx>
      <c:valAx>
        <c:axId val="307757504"/>
        <c:scaling>
          <c:orientation val="minMax"/>
        </c:scaling>
        <c:delete val="1"/>
        <c:axPos val="l"/>
        <c:numFmt formatCode="General" sourceLinked="1"/>
        <c:majorTickMark val="out"/>
        <c:minorTickMark val="none"/>
        <c:tickLblPos val="nextTo"/>
        <c:crossAx val="302641512"/>
        <c:crosses val="autoZero"/>
        <c:crossBetween val="between"/>
      </c:valAx>
      <c:serAx>
        <c:axId val="374873600"/>
        <c:scaling>
          <c:orientation val="minMax"/>
        </c:scaling>
        <c:delete val="0"/>
        <c:axPos val="b"/>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307757504"/>
        <c:crosses val="autoZero"/>
      </c:serAx>
      <c:spPr>
        <a:no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Raw material total cost Plant wise in Africa and China</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7.9861343039930074E-2"/>
          <c:y val="9.1904970212056819E-2"/>
          <c:w val="0.90831187453824114"/>
          <c:h val="0.73953193350831148"/>
        </c:manualLayout>
      </c:layout>
      <c:barChart>
        <c:barDir val="col"/>
        <c:grouping val="clustered"/>
        <c:varyColors val="0"/>
        <c:ser>
          <c:idx val="0"/>
          <c:order val="0"/>
          <c:tx>
            <c:strRef>
              <c:f>'Raw Material_cost'!$AB$13</c:f>
              <c:strCache>
                <c:ptCount val="1"/>
                <c:pt idx="0">
                  <c:v> South Africa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'Raw Material_cost'!$AC$12:$AI$12</c:f>
              <c:strCache>
                <c:ptCount val="7"/>
                <c:pt idx="0">
                  <c:v>Potassium Hydroxide </c:v>
                </c:pt>
                <c:pt idx="1">
                  <c:v>Palm Oil </c:v>
                </c:pt>
                <c:pt idx="2">
                  <c:v>Olive  Oil </c:v>
                </c:pt>
                <c:pt idx="3">
                  <c:v>Coconut  Oil </c:v>
                </c:pt>
                <c:pt idx="4">
                  <c:v>Abrasives </c:v>
                </c:pt>
                <c:pt idx="5">
                  <c:v>F&amp;P </c:v>
                </c:pt>
                <c:pt idx="6">
                  <c:v>Total cost</c:v>
                </c:pt>
              </c:strCache>
            </c:strRef>
          </c:cat>
          <c:val>
            <c:numRef>
              <c:f>'Raw Material_cost'!$AC$13:$AI$13</c:f>
              <c:numCache>
                <c:formatCode>0.00</c:formatCode>
                <c:ptCount val="7"/>
                <c:pt idx="0">
                  <c:v>24</c:v>
                </c:pt>
                <c:pt idx="1">
                  <c:v>90</c:v>
                </c:pt>
                <c:pt idx="2">
                  <c:v>90</c:v>
                </c:pt>
                <c:pt idx="3">
                  <c:v>60</c:v>
                </c:pt>
                <c:pt idx="4">
                  <c:v>337.5</c:v>
                </c:pt>
                <c:pt idx="5">
                  <c:v>375</c:v>
                </c:pt>
                <c:pt idx="6">
                  <c:v>976.5</c:v>
                </c:pt>
              </c:numCache>
            </c:numRef>
          </c:val>
        </c:ser>
        <c:ser>
          <c:idx val="1"/>
          <c:order val="1"/>
          <c:tx>
            <c:strRef>
              <c:f>'Raw Material_cost'!$AB$14</c:f>
              <c:strCache>
                <c:ptCount val="1"/>
                <c:pt idx="0">
                  <c:v>Ghanzhou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'Raw Material_cost'!$AC$12:$AI$12</c:f>
              <c:strCache>
                <c:ptCount val="7"/>
                <c:pt idx="0">
                  <c:v>Potassium Hydroxide </c:v>
                </c:pt>
                <c:pt idx="1">
                  <c:v>Palm Oil </c:v>
                </c:pt>
                <c:pt idx="2">
                  <c:v>Olive  Oil </c:v>
                </c:pt>
                <c:pt idx="3">
                  <c:v>Coconut  Oil </c:v>
                </c:pt>
                <c:pt idx="4">
                  <c:v>Abrasives </c:v>
                </c:pt>
                <c:pt idx="5">
                  <c:v>F&amp;P </c:v>
                </c:pt>
                <c:pt idx="6">
                  <c:v>Total cost</c:v>
                </c:pt>
              </c:strCache>
            </c:strRef>
          </c:cat>
          <c:val>
            <c:numRef>
              <c:f>'Raw Material_cost'!$AC$14:$AI$14</c:f>
              <c:numCache>
                <c:formatCode>0.00</c:formatCode>
                <c:ptCount val="7"/>
                <c:pt idx="0">
                  <c:v>9</c:v>
                </c:pt>
                <c:pt idx="1">
                  <c:v>48</c:v>
                </c:pt>
                <c:pt idx="2">
                  <c:v>60</c:v>
                </c:pt>
                <c:pt idx="3">
                  <c:v>48</c:v>
                </c:pt>
                <c:pt idx="4">
                  <c:v>150</c:v>
                </c:pt>
                <c:pt idx="5">
                  <c:v>150</c:v>
                </c:pt>
                <c:pt idx="6">
                  <c:v>465</c:v>
                </c:pt>
              </c:numCache>
            </c:numRef>
          </c:val>
        </c:ser>
        <c:dLbls>
          <c:dLblPos val="inEnd"/>
          <c:showLegendKey val="0"/>
          <c:showVal val="1"/>
          <c:showCatName val="0"/>
          <c:showSerName val="0"/>
          <c:showPercent val="0"/>
          <c:showBubbleSize val="0"/>
        </c:dLbls>
        <c:gapWidth val="100"/>
        <c:overlap val="-24"/>
        <c:axId val="376257664"/>
        <c:axId val="376249824"/>
      </c:barChart>
      <c:catAx>
        <c:axId val="376257664"/>
        <c:scaling>
          <c:orientation val="minMax"/>
        </c:scaling>
        <c:delete val="0"/>
        <c:axPos val="b"/>
        <c:numFmt formatCode="General" sourceLinked="1"/>
        <c:majorTickMark val="none"/>
        <c:minorTickMark val="none"/>
        <c:tickLblPos val="nextTo"/>
        <c:spPr>
          <a:solidFill>
            <a:srgbClr val="92D050"/>
          </a:solidFill>
          <a:ln w="12700" cap="flat" cmpd="sng" algn="ctr">
            <a:solidFill>
              <a:srgbClr val="FFFF00"/>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6249824"/>
        <c:crosses val="autoZero"/>
        <c:auto val="1"/>
        <c:lblAlgn val="ctr"/>
        <c:lblOffset val="100"/>
        <c:noMultiLvlLbl val="0"/>
      </c:catAx>
      <c:valAx>
        <c:axId val="376249824"/>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6257664"/>
        <c:crosses val="autoZero"/>
        <c:crossBetween val="between"/>
      </c:valAx>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plotArea>
    <c:legend>
      <c:legendPos val="b"/>
      <c:layout>
        <c:manualLayout>
          <c:xMode val="edge"/>
          <c:yMode val="edge"/>
          <c:x val="0.37662536774562988"/>
          <c:y val="0.93297712785901765"/>
          <c:w val="0.24674917985031206"/>
          <c:h val="6.7022872140982376E-2"/>
        </c:manualLayout>
      </c:layout>
      <c:overlay val="0"/>
      <c:spPr>
        <a:solidFill>
          <a:srgbClr val="92D050"/>
        </a:solidFill>
        <a:ln>
          <a:solidFill>
            <a:srgbClr val="FFFF00"/>
          </a:solid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sz="1800" b="1" i="0" baseline="0" dirty="0">
                <a:effectLst/>
              </a:rPr>
              <a:t>Total Packaging cost vs. number of vendors at Plants in USA</a:t>
            </a:r>
            <a:endParaRPr lang="en-US" dirty="0">
              <a:effectLst/>
            </a:endParaRPr>
          </a:p>
        </c:rich>
      </c:tx>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 PACKAGING_cost'!$C$3</c:f>
              <c:strCache>
                <c:ptCount val="1"/>
                <c:pt idx="0">
                  <c:v>Nevada </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PACKAGING_cost'!$D$2:$I$2</c:f>
              <c:strCache>
                <c:ptCount val="6"/>
                <c:pt idx="0">
                  <c:v> Tiger </c:v>
                </c:pt>
                <c:pt idx="1">
                  <c:v> Tiger vendors</c:v>
                </c:pt>
                <c:pt idx="2">
                  <c:v>Alexa </c:v>
                </c:pt>
                <c:pt idx="3">
                  <c:v>Alexa  vendors</c:v>
                </c:pt>
                <c:pt idx="4">
                  <c:v>Wild Rancher </c:v>
                </c:pt>
                <c:pt idx="5">
                  <c:v>Wild Rancher vendors</c:v>
                </c:pt>
              </c:strCache>
            </c:strRef>
          </c:cat>
          <c:val>
            <c:numRef>
              <c:f>' PACKAGING_cost'!$D$3:$I$3</c:f>
              <c:numCache>
                <c:formatCode>General</c:formatCode>
                <c:ptCount val="6"/>
                <c:pt idx="0">
                  <c:v>0.1</c:v>
                </c:pt>
                <c:pt idx="1">
                  <c:v>1</c:v>
                </c:pt>
                <c:pt idx="2">
                  <c:v>0.15</c:v>
                </c:pt>
                <c:pt idx="3">
                  <c:v>1</c:v>
                </c:pt>
                <c:pt idx="4">
                  <c:v>0.1</c:v>
                </c:pt>
                <c:pt idx="5">
                  <c:v>1</c:v>
                </c:pt>
              </c:numCache>
            </c:numRef>
          </c:val>
        </c:ser>
        <c:ser>
          <c:idx val="1"/>
          <c:order val="1"/>
          <c:tx>
            <c:strRef>
              <c:f>' PACKAGING_cost'!$C$4</c:f>
              <c:strCache>
                <c:ptCount val="1"/>
                <c:pt idx="0">
                  <c:v>Texas</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PACKAGING_cost'!$D$2:$I$2</c:f>
              <c:strCache>
                <c:ptCount val="6"/>
                <c:pt idx="0">
                  <c:v> Tiger </c:v>
                </c:pt>
                <c:pt idx="1">
                  <c:v> Tiger vendors</c:v>
                </c:pt>
                <c:pt idx="2">
                  <c:v>Alexa </c:v>
                </c:pt>
                <c:pt idx="3">
                  <c:v>Alexa  vendors</c:v>
                </c:pt>
                <c:pt idx="4">
                  <c:v>Wild Rancher </c:v>
                </c:pt>
                <c:pt idx="5">
                  <c:v>Wild Rancher vendors</c:v>
                </c:pt>
              </c:strCache>
            </c:strRef>
          </c:cat>
          <c:val>
            <c:numRef>
              <c:f>' PACKAGING_cost'!$D$4:$I$4</c:f>
              <c:numCache>
                <c:formatCode>General</c:formatCode>
                <c:ptCount val="6"/>
                <c:pt idx="0">
                  <c:v>0.09</c:v>
                </c:pt>
                <c:pt idx="1">
                  <c:v>1</c:v>
                </c:pt>
                <c:pt idx="2">
                  <c:v>0.12</c:v>
                </c:pt>
                <c:pt idx="3">
                  <c:v>2</c:v>
                </c:pt>
                <c:pt idx="4">
                  <c:v>0.12</c:v>
                </c:pt>
                <c:pt idx="5">
                  <c:v>1</c:v>
                </c:pt>
              </c:numCache>
            </c:numRef>
          </c:val>
        </c:ser>
        <c:ser>
          <c:idx val="2"/>
          <c:order val="2"/>
          <c:tx>
            <c:strRef>
              <c:f>' PACKAGING_cost'!$C$5</c:f>
              <c:strCache>
                <c:ptCount val="1"/>
                <c:pt idx="0">
                  <c:v>Florida </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PACKAGING_cost'!$D$2:$I$2</c:f>
              <c:strCache>
                <c:ptCount val="6"/>
                <c:pt idx="0">
                  <c:v> Tiger </c:v>
                </c:pt>
                <c:pt idx="1">
                  <c:v> Tiger vendors</c:v>
                </c:pt>
                <c:pt idx="2">
                  <c:v>Alexa </c:v>
                </c:pt>
                <c:pt idx="3">
                  <c:v>Alexa  vendors</c:v>
                </c:pt>
                <c:pt idx="4">
                  <c:v>Wild Rancher </c:v>
                </c:pt>
                <c:pt idx="5">
                  <c:v>Wild Rancher vendors</c:v>
                </c:pt>
              </c:strCache>
            </c:strRef>
          </c:cat>
          <c:val>
            <c:numRef>
              <c:f>' PACKAGING_cost'!$D$5:$I$5</c:f>
              <c:numCache>
                <c:formatCode>General</c:formatCode>
                <c:ptCount val="6"/>
                <c:pt idx="0">
                  <c:v>0.1</c:v>
                </c:pt>
                <c:pt idx="1">
                  <c:v>2</c:v>
                </c:pt>
                <c:pt idx="2">
                  <c:v>0.14000000000000001</c:v>
                </c:pt>
                <c:pt idx="3">
                  <c:v>2</c:v>
                </c:pt>
                <c:pt idx="4">
                  <c:v>0.11</c:v>
                </c:pt>
                <c:pt idx="5">
                  <c:v>1</c:v>
                </c:pt>
              </c:numCache>
            </c:numRef>
          </c:val>
        </c:ser>
        <c:dLbls>
          <c:showLegendKey val="0"/>
          <c:showVal val="1"/>
          <c:showCatName val="0"/>
          <c:showSerName val="0"/>
          <c:showPercent val="0"/>
          <c:showBubbleSize val="0"/>
        </c:dLbls>
        <c:gapWidth val="84"/>
        <c:gapDepth val="53"/>
        <c:shape val="box"/>
        <c:axId val="376250216"/>
        <c:axId val="376253744"/>
        <c:axId val="308216848"/>
      </c:bar3DChart>
      <c:catAx>
        <c:axId val="376250216"/>
        <c:scaling>
          <c:orientation val="minMax"/>
        </c:scaling>
        <c:delete val="0"/>
        <c:axPos val="b"/>
        <c:numFmt formatCode="General" sourceLinked="1"/>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6253744"/>
        <c:crosses val="autoZero"/>
        <c:auto val="1"/>
        <c:lblAlgn val="ctr"/>
        <c:lblOffset val="100"/>
        <c:noMultiLvlLbl val="0"/>
      </c:catAx>
      <c:valAx>
        <c:axId val="376253744"/>
        <c:scaling>
          <c:orientation val="minMax"/>
        </c:scaling>
        <c:delete val="1"/>
        <c:axPos val="l"/>
        <c:numFmt formatCode="General" sourceLinked="1"/>
        <c:majorTickMark val="out"/>
        <c:minorTickMark val="none"/>
        <c:tickLblPos val="nextTo"/>
        <c:crossAx val="376250216"/>
        <c:crosses val="autoZero"/>
        <c:crossBetween val="between"/>
      </c:valAx>
      <c:serAx>
        <c:axId val="308216848"/>
        <c:scaling>
          <c:orientation val="minMax"/>
        </c:scaling>
        <c:delete val="0"/>
        <c:axPos val="b"/>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6253744"/>
        <c:crosses val="autoZero"/>
      </c:serAx>
      <c:spPr>
        <a:no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spc="20" baseline="0">
                <a:solidFill>
                  <a:schemeClr val="tx1"/>
                </a:solidFill>
                <a:latin typeface="+mn-lt"/>
                <a:ea typeface="+mn-ea"/>
                <a:cs typeface="+mn-cs"/>
              </a:defRPr>
            </a:pPr>
            <a:r>
              <a:rPr lang="en-US" b="1" dirty="0">
                <a:solidFill>
                  <a:schemeClr val="tx1"/>
                </a:solidFill>
              </a:rPr>
              <a:t>Total Packaging cost Plant wise in USA (NA&amp;SA) </a:t>
            </a:r>
          </a:p>
        </c:rich>
      </c:tx>
      <c:layout/>
      <c:overlay val="0"/>
      <c:spPr>
        <a:noFill/>
        <a:ln>
          <a:noFill/>
        </a:ln>
        <a:effectLst/>
      </c:spPr>
      <c:txPr>
        <a:bodyPr rot="0" spcFirstLastPara="1" vertOverflow="ellipsis" vert="horz" wrap="square" anchor="ctr" anchorCtr="1"/>
        <a:lstStyle/>
        <a:p>
          <a:pPr>
            <a:defRPr sz="1862" b="1" i="0" u="none" strike="noStrike" kern="1200" cap="none" spc="20" baseline="0">
              <a:solidFill>
                <a:schemeClr val="tx1"/>
              </a:solidFill>
              <a:latin typeface="+mn-lt"/>
              <a:ea typeface="+mn-ea"/>
              <a:cs typeface="+mn-cs"/>
            </a:defRPr>
          </a:pPr>
          <a:endParaRPr lang="en-US"/>
        </a:p>
      </c:txPr>
    </c:title>
    <c:autoTitleDeleted val="0"/>
    <c:plotArea>
      <c:layout>
        <c:manualLayout>
          <c:layoutTarget val="inner"/>
          <c:xMode val="edge"/>
          <c:yMode val="edge"/>
          <c:x val="4.0701805936539978E-2"/>
          <c:y val="0.10024749835958005"/>
          <c:w val="0.94737914429071968"/>
          <c:h val="0.67427965059055117"/>
        </c:manualLayout>
      </c:layout>
      <c:barChart>
        <c:barDir val="col"/>
        <c:grouping val="clustered"/>
        <c:varyColors val="0"/>
        <c:ser>
          <c:idx val="0"/>
          <c:order val="0"/>
          <c:tx>
            <c:strRef>
              <c:f>' PACKAGING_cost'!$S$4</c:f>
              <c:strCache>
                <c:ptCount val="1"/>
                <c:pt idx="0">
                  <c:v>Nevada </c:v>
                </c:pt>
              </c:strCache>
            </c:strRef>
          </c:tx>
          <c:spPr>
            <a:solidFill>
              <a:srgbClr val="C00000"/>
            </a:soli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 PACKAGING_cost'!$T$3:$W$3</c:f>
              <c:strCache>
                <c:ptCount val="4"/>
                <c:pt idx="0">
                  <c:v> Total Packaging cost of soaps bar for Tiger Brand in million USD </c:v>
                </c:pt>
                <c:pt idx="1">
                  <c:v>Total Packaging cost of soaps bar for  Alexa Brand in million USD </c:v>
                </c:pt>
                <c:pt idx="2">
                  <c:v>Total Packaging cost of soaps bar for Wild Rancher Brand in million USD   </c:v>
                </c:pt>
                <c:pt idx="3">
                  <c:v>Total cost</c:v>
                </c:pt>
              </c:strCache>
            </c:strRef>
          </c:cat>
          <c:val>
            <c:numRef>
              <c:f>' PACKAGING_cost'!$T$4:$W$4</c:f>
              <c:numCache>
                <c:formatCode>General</c:formatCode>
                <c:ptCount val="4"/>
                <c:pt idx="0">
                  <c:v>10</c:v>
                </c:pt>
                <c:pt idx="1">
                  <c:v>10</c:v>
                </c:pt>
                <c:pt idx="2">
                  <c:v>10</c:v>
                </c:pt>
                <c:pt idx="3">
                  <c:v>30</c:v>
                </c:pt>
              </c:numCache>
            </c:numRef>
          </c:val>
        </c:ser>
        <c:ser>
          <c:idx val="1"/>
          <c:order val="1"/>
          <c:tx>
            <c:strRef>
              <c:f>' PACKAGING_cost'!$S$5</c:f>
              <c:strCache>
                <c:ptCount val="1"/>
                <c:pt idx="0">
                  <c:v>Texas</c:v>
                </c:pt>
              </c:strCache>
            </c:strRef>
          </c:tx>
          <c:spPr>
            <a:solidFill>
              <a:srgbClr val="FF0000"/>
            </a:solidFill>
            <a:ln w="9525" cap="flat" cmpd="sng" algn="ctr">
              <a:solidFill>
                <a:schemeClr val="accent4">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 PACKAGING_cost'!$T$3:$W$3</c:f>
              <c:strCache>
                <c:ptCount val="4"/>
                <c:pt idx="0">
                  <c:v> Total Packaging cost of soaps bar for Tiger Brand in million USD </c:v>
                </c:pt>
                <c:pt idx="1">
                  <c:v>Total Packaging cost of soaps bar for  Alexa Brand in million USD </c:v>
                </c:pt>
                <c:pt idx="2">
                  <c:v>Total Packaging cost of soaps bar for Wild Rancher Brand in million USD   </c:v>
                </c:pt>
                <c:pt idx="3">
                  <c:v>Total cost</c:v>
                </c:pt>
              </c:strCache>
            </c:strRef>
          </c:cat>
          <c:val>
            <c:numRef>
              <c:f>' PACKAGING_cost'!$T$5:$W$5</c:f>
              <c:numCache>
                <c:formatCode>General</c:formatCode>
                <c:ptCount val="4"/>
                <c:pt idx="0">
                  <c:v>9</c:v>
                </c:pt>
                <c:pt idx="1">
                  <c:v>9</c:v>
                </c:pt>
                <c:pt idx="2">
                  <c:v>9</c:v>
                </c:pt>
                <c:pt idx="3">
                  <c:v>27</c:v>
                </c:pt>
              </c:numCache>
            </c:numRef>
          </c:val>
        </c:ser>
        <c:ser>
          <c:idx val="2"/>
          <c:order val="2"/>
          <c:tx>
            <c:strRef>
              <c:f>' PACKAGING_cost'!$S$6</c:f>
              <c:strCache>
                <c:ptCount val="1"/>
                <c:pt idx="0">
                  <c:v>Florida </c:v>
                </c:pt>
              </c:strCache>
            </c:strRef>
          </c:tx>
          <c:spPr>
            <a:solidFill>
              <a:srgbClr val="00B050"/>
            </a:solidFill>
            <a:ln w="9525" cap="flat" cmpd="sng" algn="ctr">
              <a:solidFill>
                <a:schemeClr val="accent6">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 PACKAGING_cost'!$T$3:$W$3</c:f>
              <c:strCache>
                <c:ptCount val="4"/>
                <c:pt idx="0">
                  <c:v> Total Packaging cost of soaps bar for Tiger Brand in million USD </c:v>
                </c:pt>
                <c:pt idx="1">
                  <c:v>Total Packaging cost of soaps bar for  Alexa Brand in million USD </c:v>
                </c:pt>
                <c:pt idx="2">
                  <c:v>Total Packaging cost of soaps bar for Wild Rancher Brand in million USD   </c:v>
                </c:pt>
                <c:pt idx="3">
                  <c:v>Total cost</c:v>
                </c:pt>
              </c:strCache>
            </c:strRef>
          </c:cat>
          <c:val>
            <c:numRef>
              <c:f>' PACKAGING_cost'!$T$6:$W$6</c:f>
              <c:numCache>
                <c:formatCode>General</c:formatCode>
                <c:ptCount val="4"/>
                <c:pt idx="0">
                  <c:v>10</c:v>
                </c:pt>
                <c:pt idx="1">
                  <c:v>10</c:v>
                </c:pt>
                <c:pt idx="2">
                  <c:v>10</c:v>
                </c:pt>
                <c:pt idx="3">
                  <c:v>30</c:v>
                </c:pt>
              </c:numCache>
            </c:numRef>
          </c:val>
        </c:ser>
        <c:dLbls>
          <c:dLblPos val="inEnd"/>
          <c:showLegendKey val="0"/>
          <c:showVal val="1"/>
          <c:showCatName val="0"/>
          <c:showSerName val="0"/>
          <c:showPercent val="0"/>
          <c:showBubbleSize val="0"/>
        </c:dLbls>
        <c:gapWidth val="100"/>
        <c:overlap val="-24"/>
        <c:axId val="401465008"/>
        <c:axId val="401465792"/>
      </c:barChart>
      <c:catAx>
        <c:axId val="401465008"/>
        <c:scaling>
          <c:orientation val="minMax"/>
        </c:scaling>
        <c:delete val="0"/>
        <c:axPos val="b"/>
        <c:numFmt formatCode="General" sourceLinked="1"/>
        <c:majorTickMark val="none"/>
        <c:minorTickMark val="none"/>
        <c:tickLblPos val="nextTo"/>
        <c:spPr>
          <a:solidFill>
            <a:srgbClr val="92D050"/>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401465792"/>
        <c:crosses val="autoZero"/>
        <c:auto val="1"/>
        <c:lblAlgn val="ctr"/>
        <c:lblOffset val="100"/>
        <c:noMultiLvlLbl val="0"/>
      </c:catAx>
      <c:valAx>
        <c:axId val="401465792"/>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solidFill>
            <a:schemeClr val="accent6"/>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401465008"/>
        <c:crosses val="autoZero"/>
        <c:crossBetween val="between"/>
      </c:valAx>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plotArea>
    <c:legend>
      <c:legendPos val="b"/>
      <c:layout>
        <c:manualLayout>
          <c:xMode val="edge"/>
          <c:yMode val="edge"/>
          <c:x val="0.37922662345435221"/>
          <c:y val="0.93402436023622049"/>
          <c:w val="0.24787003084356724"/>
          <c:h val="6.120619286827533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accent1"/>
    </a:solid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sz="1800" b="1" i="0" baseline="0" dirty="0">
                <a:effectLst/>
              </a:rPr>
              <a:t>Total Packaging cost vs. number of vendors at Plants in Europe</a:t>
            </a:r>
            <a:endParaRPr lang="en-US" dirty="0">
              <a:effectLst/>
            </a:endParaRPr>
          </a:p>
        </c:rich>
      </c:tx>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 PACKAGING_cost'!$C$7</c:f>
              <c:strCache>
                <c:ptCount val="1"/>
                <c:pt idx="0">
                  <c:v>Romania </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PACKAGING_cost'!$D$6:$I$6</c:f>
              <c:strCache>
                <c:ptCount val="6"/>
                <c:pt idx="0">
                  <c:v> Tiger </c:v>
                </c:pt>
                <c:pt idx="1">
                  <c:v> Tiger vendors</c:v>
                </c:pt>
                <c:pt idx="2">
                  <c:v>Alexa </c:v>
                </c:pt>
                <c:pt idx="3">
                  <c:v>Alexa  vendors</c:v>
                </c:pt>
                <c:pt idx="4">
                  <c:v>Wild Rancher </c:v>
                </c:pt>
                <c:pt idx="5">
                  <c:v>Wild Rancher vendors</c:v>
                </c:pt>
              </c:strCache>
            </c:strRef>
          </c:cat>
          <c:val>
            <c:numRef>
              <c:f>' PACKAGING_cost'!$D$7:$I$7</c:f>
              <c:numCache>
                <c:formatCode>General</c:formatCode>
                <c:ptCount val="6"/>
                <c:pt idx="0">
                  <c:v>0.08</c:v>
                </c:pt>
                <c:pt idx="1">
                  <c:v>2</c:v>
                </c:pt>
                <c:pt idx="2">
                  <c:v>0.1</c:v>
                </c:pt>
                <c:pt idx="3">
                  <c:v>1</c:v>
                </c:pt>
                <c:pt idx="4">
                  <c:v>0.05</c:v>
                </c:pt>
                <c:pt idx="5">
                  <c:v>1</c:v>
                </c:pt>
              </c:numCache>
            </c:numRef>
          </c:val>
        </c:ser>
        <c:ser>
          <c:idx val="1"/>
          <c:order val="1"/>
          <c:tx>
            <c:strRef>
              <c:f>' PACKAGING_cost'!$C$8</c:f>
              <c:strCache>
                <c:ptCount val="1"/>
                <c:pt idx="0">
                  <c:v>France </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PACKAGING_cost'!$D$6:$I$6</c:f>
              <c:strCache>
                <c:ptCount val="6"/>
                <c:pt idx="0">
                  <c:v> Tiger </c:v>
                </c:pt>
                <c:pt idx="1">
                  <c:v> Tiger vendors</c:v>
                </c:pt>
                <c:pt idx="2">
                  <c:v>Alexa </c:v>
                </c:pt>
                <c:pt idx="3">
                  <c:v>Alexa  vendors</c:v>
                </c:pt>
                <c:pt idx="4">
                  <c:v>Wild Rancher </c:v>
                </c:pt>
                <c:pt idx="5">
                  <c:v>Wild Rancher vendors</c:v>
                </c:pt>
              </c:strCache>
            </c:strRef>
          </c:cat>
          <c:val>
            <c:numRef>
              <c:f>' PACKAGING_cost'!$D$8:$I$8</c:f>
              <c:numCache>
                <c:formatCode>General</c:formatCode>
                <c:ptCount val="6"/>
                <c:pt idx="0">
                  <c:v>0.13</c:v>
                </c:pt>
                <c:pt idx="1">
                  <c:v>2</c:v>
                </c:pt>
                <c:pt idx="2">
                  <c:v>0.2</c:v>
                </c:pt>
                <c:pt idx="3">
                  <c:v>2</c:v>
                </c:pt>
                <c:pt idx="4">
                  <c:v>0.17</c:v>
                </c:pt>
                <c:pt idx="5">
                  <c:v>2</c:v>
                </c:pt>
              </c:numCache>
            </c:numRef>
          </c:val>
        </c:ser>
        <c:ser>
          <c:idx val="2"/>
          <c:order val="2"/>
          <c:tx>
            <c:strRef>
              <c:f>' PACKAGING_cost'!$C$9</c:f>
              <c:strCache>
                <c:ptCount val="1"/>
                <c:pt idx="0">
                  <c:v>Sweden</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PACKAGING_cost'!$D$6:$I$6</c:f>
              <c:strCache>
                <c:ptCount val="6"/>
                <c:pt idx="0">
                  <c:v> Tiger </c:v>
                </c:pt>
                <c:pt idx="1">
                  <c:v> Tiger vendors</c:v>
                </c:pt>
                <c:pt idx="2">
                  <c:v>Alexa </c:v>
                </c:pt>
                <c:pt idx="3">
                  <c:v>Alexa  vendors</c:v>
                </c:pt>
                <c:pt idx="4">
                  <c:v>Wild Rancher </c:v>
                </c:pt>
                <c:pt idx="5">
                  <c:v>Wild Rancher vendors</c:v>
                </c:pt>
              </c:strCache>
            </c:strRef>
          </c:cat>
          <c:val>
            <c:numRef>
              <c:f>' PACKAGING_cost'!$D$9:$I$9</c:f>
              <c:numCache>
                <c:formatCode>General</c:formatCode>
                <c:ptCount val="6"/>
                <c:pt idx="0">
                  <c:v>0.1</c:v>
                </c:pt>
                <c:pt idx="1">
                  <c:v>2</c:v>
                </c:pt>
                <c:pt idx="2">
                  <c:v>0.13</c:v>
                </c:pt>
                <c:pt idx="3">
                  <c:v>1</c:v>
                </c:pt>
                <c:pt idx="4">
                  <c:v>0.08</c:v>
                </c:pt>
                <c:pt idx="5">
                  <c:v>2</c:v>
                </c:pt>
              </c:numCache>
            </c:numRef>
          </c:val>
        </c:ser>
        <c:dLbls>
          <c:showLegendKey val="0"/>
          <c:showVal val="1"/>
          <c:showCatName val="0"/>
          <c:showSerName val="0"/>
          <c:showPercent val="0"/>
          <c:showBubbleSize val="0"/>
        </c:dLbls>
        <c:gapWidth val="84"/>
        <c:gapDepth val="53"/>
        <c:shape val="box"/>
        <c:axId val="376246688"/>
        <c:axId val="376250608"/>
        <c:axId val="374866816"/>
      </c:bar3DChart>
      <c:catAx>
        <c:axId val="376246688"/>
        <c:scaling>
          <c:orientation val="minMax"/>
        </c:scaling>
        <c:delete val="0"/>
        <c:axPos val="b"/>
        <c:numFmt formatCode="General" sourceLinked="1"/>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6250608"/>
        <c:crosses val="autoZero"/>
        <c:auto val="1"/>
        <c:lblAlgn val="ctr"/>
        <c:lblOffset val="100"/>
        <c:noMultiLvlLbl val="0"/>
      </c:catAx>
      <c:valAx>
        <c:axId val="376250608"/>
        <c:scaling>
          <c:orientation val="minMax"/>
        </c:scaling>
        <c:delete val="1"/>
        <c:axPos val="l"/>
        <c:numFmt formatCode="General" sourceLinked="1"/>
        <c:majorTickMark val="out"/>
        <c:minorTickMark val="none"/>
        <c:tickLblPos val="nextTo"/>
        <c:crossAx val="376246688"/>
        <c:crosses val="autoZero"/>
        <c:crossBetween val="between"/>
      </c:valAx>
      <c:serAx>
        <c:axId val="374866816"/>
        <c:scaling>
          <c:orientation val="minMax"/>
        </c:scaling>
        <c:delete val="0"/>
        <c:axPos val="b"/>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6250608"/>
        <c:crosses val="autoZero"/>
      </c:serAx>
      <c:spPr>
        <a:no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Total Packaging cost Plant wise in Europe</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4.0491209540089015E-2"/>
          <c:y val="8.8196849428273674E-2"/>
          <c:w val="0.94765141138883857"/>
          <c:h val="0.70061096709544912"/>
        </c:manualLayout>
      </c:layout>
      <c:barChart>
        <c:barDir val="col"/>
        <c:grouping val="clustered"/>
        <c:varyColors val="0"/>
        <c:ser>
          <c:idx val="0"/>
          <c:order val="0"/>
          <c:tx>
            <c:strRef>
              <c:f>' PACKAGING_cost'!$S$8</c:f>
              <c:strCache>
                <c:ptCount val="1"/>
                <c:pt idx="0">
                  <c:v>Romania </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 PACKAGING_cost'!$T$7:$W$7</c:f>
              <c:strCache>
                <c:ptCount val="4"/>
                <c:pt idx="0">
                  <c:v> Total Packaging cost of soaps bar for Tiger Brand in million USD </c:v>
                </c:pt>
                <c:pt idx="1">
                  <c:v>Total Packaging cost of soaps bar for  Alexa Brand in million USD </c:v>
                </c:pt>
                <c:pt idx="2">
                  <c:v>Total Packaging cost of soaps bar for Wild Rancher Brand in million USD   </c:v>
                </c:pt>
                <c:pt idx="3">
                  <c:v>Total cost</c:v>
                </c:pt>
              </c:strCache>
            </c:strRef>
          </c:cat>
          <c:val>
            <c:numRef>
              <c:f>' PACKAGING_cost'!$T$8:$W$8</c:f>
              <c:numCache>
                <c:formatCode>General</c:formatCode>
                <c:ptCount val="4"/>
                <c:pt idx="0">
                  <c:v>8</c:v>
                </c:pt>
                <c:pt idx="1">
                  <c:v>8</c:v>
                </c:pt>
                <c:pt idx="2">
                  <c:v>8</c:v>
                </c:pt>
                <c:pt idx="3">
                  <c:v>24</c:v>
                </c:pt>
              </c:numCache>
            </c:numRef>
          </c:val>
        </c:ser>
        <c:ser>
          <c:idx val="1"/>
          <c:order val="1"/>
          <c:tx>
            <c:strRef>
              <c:f>' PACKAGING_cost'!$S$9</c:f>
              <c:strCache>
                <c:ptCount val="1"/>
                <c:pt idx="0">
                  <c:v>France </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 PACKAGING_cost'!$T$7:$W$7</c:f>
              <c:strCache>
                <c:ptCount val="4"/>
                <c:pt idx="0">
                  <c:v> Total Packaging cost of soaps bar for Tiger Brand in million USD </c:v>
                </c:pt>
                <c:pt idx="1">
                  <c:v>Total Packaging cost of soaps bar for  Alexa Brand in million USD </c:v>
                </c:pt>
                <c:pt idx="2">
                  <c:v>Total Packaging cost of soaps bar for Wild Rancher Brand in million USD   </c:v>
                </c:pt>
                <c:pt idx="3">
                  <c:v>Total cost</c:v>
                </c:pt>
              </c:strCache>
            </c:strRef>
          </c:cat>
          <c:val>
            <c:numRef>
              <c:f>' PACKAGING_cost'!$T$9:$W$9</c:f>
              <c:numCache>
                <c:formatCode>General</c:formatCode>
                <c:ptCount val="4"/>
                <c:pt idx="0">
                  <c:v>13</c:v>
                </c:pt>
                <c:pt idx="1">
                  <c:v>13</c:v>
                </c:pt>
                <c:pt idx="2">
                  <c:v>13</c:v>
                </c:pt>
                <c:pt idx="3">
                  <c:v>39</c:v>
                </c:pt>
              </c:numCache>
            </c:numRef>
          </c:val>
        </c:ser>
        <c:ser>
          <c:idx val="2"/>
          <c:order val="2"/>
          <c:tx>
            <c:strRef>
              <c:f>' PACKAGING_cost'!$S$10</c:f>
              <c:strCache>
                <c:ptCount val="1"/>
                <c:pt idx="0">
                  <c:v>Sweden</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 PACKAGING_cost'!$T$7:$W$7</c:f>
              <c:strCache>
                <c:ptCount val="4"/>
                <c:pt idx="0">
                  <c:v> Total Packaging cost of soaps bar for Tiger Brand in million USD </c:v>
                </c:pt>
                <c:pt idx="1">
                  <c:v>Total Packaging cost of soaps bar for  Alexa Brand in million USD </c:v>
                </c:pt>
                <c:pt idx="2">
                  <c:v>Total Packaging cost of soaps bar for Wild Rancher Brand in million USD   </c:v>
                </c:pt>
                <c:pt idx="3">
                  <c:v>Total cost</c:v>
                </c:pt>
              </c:strCache>
            </c:strRef>
          </c:cat>
          <c:val>
            <c:numRef>
              <c:f>' PACKAGING_cost'!$T$10:$W$10</c:f>
              <c:numCache>
                <c:formatCode>General</c:formatCode>
                <c:ptCount val="4"/>
                <c:pt idx="0">
                  <c:v>10</c:v>
                </c:pt>
                <c:pt idx="1">
                  <c:v>10</c:v>
                </c:pt>
                <c:pt idx="2">
                  <c:v>10</c:v>
                </c:pt>
                <c:pt idx="3">
                  <c:v>30</c:v>
                </c:pt>
              </c:numCache>
            </c:numRef>
          </c:val>
        </c:ser>
        <c:dLbls>
          <c:dLblPos val="inEnd"/>
          <c:showLegendKey val="0"/>
          <c:showVal val="1"/>
          <c:showCatName val="0"/>
          <c:showSerName val="0"/>
          <c:showPercent val="0"/>
          <c:showBubbleSize val="0"/>
        </c:dLbls>
        <c:gapWidth val="100"/>
        <c:overlap val="-24"/>
        <c:axId val="275288040"/>
        <c:axId val="275288432"/>
      </c:barChart>
      <c:catAx>
        <c:axId val="275288040"/>
        <c:scaling>
          <c:orientation val="minMax"/>
        </c:scaling>
        <c:delete val="0"/>
        <c:axPos val="b"/>
        <c:numFmt formatCode="General" sourceLinked="1"/>
        <c:majorTickMark val="none"/>
        <c:minorTickMark val="none"/>
        <c:tickLblPos val="nextTo"/>
        <c:spPr>
          <a:solidFill>
            <a:srgbClr val="92D050"/>
          </a:solid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275288432"/>
        <c:crosses val="autoZero"/>
        <c:auto val="1"/>
        <c:lblAlgn val="ctr"/>
        <c:lblOffset val="100"/>
        <c:noMultiLvlLbl val="0"/>
      </c:catAx>
      <c:valAx>
        <c:axId val="275288432"/>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75288040"/>
        <c:crosses val="autoZero"/>
        <c:crossBetween val="between"/>
      </c:valAx>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plotArea>
    <c:legend>
      <c:legendPos val="b"/>
      <c:layout>
        <c:manualLayout>
          <c:xMode val="edge"/>
          <c:yMode val="edge"/>
          <c:x val="0.36033955391640232"/>
          <c:y val="0.93748094553293337"/>
          <c:w val="0.27932080728975034"/>
          <c:h val="6.2519054467066598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rgbClr val="00B0F0"/>
    </a:solid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sz="1800" b="1" i="0" baseline="0" dirty="0">
                <a:effectLst>
                  <a:outerShdw blurRad="50800" dist="38100" dir="5400000" algn="t" rotWithShape="0">
                    <a:srgbClr val="000000">
                      <a:alpha val="40000"/>
                    </a:srgbClr>
                  </a:outerShdw>
                </a:effectLst>
              </a:rPr>
              <a:t>Total Packaging cost vs. number of vendors at Plants in Asia Pacific</a:t>
            </a:r>
            <a:r>
              <a:rPr lang="en-IN" sz="1800" b="1" i="0" baseline="0" dirty="0">
                <a:effectLst>
                  <a:outerShdw blurRad="50800" dist="38100" dir="5400000" algn="t" rotWithShape="0">
                    <a:srgbClr val="000000">
                      <a:alpha val="40000"/>
                    </a:srgbClr>
                  </a:outerShdw>
                </a:effectLst>
              </a:rPr>
              <a:t>:</a:t>
            </a:r>
            <a:br>
              <a:rPr lang="en-IN" sz="1800" b="1" i="0" baseline="0" dirty="0">
                <a:effectLst>
                  <a:outerShdw blurRad="50800" dist="38100" dir="5400000" algn="t" rotWithShape="0">
                    <a:srgbClr val="000000">
                      <a:alpha val="40000"/>
                    </a:srgbClr>
                  </a:outerShdw>
                </a:effectLst>
              </a:rPr>
            </a:br>
            <a:endParaRPr lang="en-US" dirty="0">
              <a:effectLst/>
            </a:endParaRPr>
          </a:p>
        </c:rich>
      </c:tx>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0555555555555555E-2"/>
          <c:y val="0.10874723992834227"/>
          <c:w val="0.84057589676290467"/>
          <c:h val="0.67751051951839358"/>
        </c:manualLayout>
      </c:layout>
      <c:bar3DChart>
        <c:barDir val="col"/>
        <c:grouping val="standard"/>
        <c:varyColors val="0"/>
        <c:ser>
          <c:idx val="0"/>
          <c:order val="0"/>
          <c:tx>
            <c:strRef>
              <c:f>' PACKAGING_cost'!$C$10</c:f>
              <c:strCache>
                <c:ptCount val="1"/>
                <c:pt idx="0">
                  <c:v>Australia </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dLbl>
              <c:idx val="0"/>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dLbl>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PACKAGING_cost'!$D$9:$I$9</c:f>
              <c:strCache>
                <c:ptCount val="6"/>
                <c:pt idx="0">
                  <c:v> Tiger </c:v>
                </c:pt>
                <c:pt idx="1">
                  <c:v> Tiger vendors</c:v>
                </c:pt>
                <c:pt idx="2">
                  <c:v>Alexa </c:v>
                </c:pt>
                <c:pt idx="3">
                  <c:v>Alexa  vendors</c:v>
                </c:pt>
                <c:pt idx="4">
                  <c:v>Wild Rancher </c:v>
                </c:pt>
                <c:pt idx="5">
                  <c:v>Wild Rancher vendors</c:v>
                </c:pt>
              </c:strCache>
            </c:strRef>
          </c:cat>
          <c:val>
            <c:numRef>
              <c:f>' PACKAGING_cost'!$D$10:$I$10</c:f>
              <c:numCache>
                <c:formatCode>General</c:formatCode>
                <c:ptCount val="6"/>
                <c:pt idx="0">
                  <c:v>0.08</c:v>
                </c:pt>
                <c:pt idx="1">
                  <c:v>1</c:v>
                </c:pt>
                <c:pt idx="2">
                  <c:v>0.11</c:v>
                </c:pt>
                <c:pt idx="3">
                  <c:v>1</c:v>
                </c:pt>
                <c:pt idx="4">
                  <c:v>0.1</c:v>
                </c:pt>
                <c:pt idx="5">
                  <c:v>2</c:v>
                </c:pt>
              </c:numCache>
            </c:numRef>
          </c:val>
        </c:ser>
        <c:ser>
          <c:idx val="1"/>
          <c:order val="1"/>
          <c:tx>
            <c:strRef>
              <c:f>' PACKAGING_cost'!$C$11</c:f>
              <c:strCache>
                <c:ptCount val="1"/>
                <c:pt idx="0">
                  <c:v>Indonesia </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dLbl>
              <c:idx val="1"/>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dLbl>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PACKAGING_cost'!$D$9:$I$9</c:f>
              <c:strCache>
                <c:ptCount val="6"/>
                <c:pt idx="0">
                  <c:v> Tiger </c:v>
                </c:pt>
                <c:pt idx="1">
                  <c:v> Tiger vendors</c:v>
                </c:pt>
                <c:pt idx="2">
                  <c:v>Alexa </c:v>
                </c:pt>
                <c:pt idx="3">
                  <c:v>Alexa  vendors</c:v>
                </c:pt>
                <c:pt idx="4">
                  <c:v>Wild Rancher </c:v>
                </c:pt>
                <c:pt idx="5">
                  <c:v>Wild Rancher vendors</c:v>
                </c:pt>
              </c:strCache>
            </c:strRef>
          </c:cat>
          <c:val>
            <c:numRef>
              <c:f>' PACKAGING_cost'!$D$11:$I$11</c:f>
              <c:numCache>
                <c:formatCode>General</c:formatCode>
                <c:ptCount val="6"/>
                <c:pt idx="0">
                  <c:v>0.02</c:v>
                </c:pt>
                <c:pt idx="1">
                  <c:v>2</c:v>
                </c:pt>
                <c:pt idx="2">
                  <c:v>0.05</c:v>
                </c:pt>
                <c:pt idx="3">
                  <c:v>2</c:v>
                </c:pt>
                <c:pt idx="4">
                  <c:v>0.03</c:v>
                </c:pt>
                <c:pt idx="5">
                  <c:v>3</c:v>
                </c:pt>
              </c:numCache>
            </c:numRef>
          </c:val>
        </c:ser>
        <c:dLbls>
          <c:showLegendKey val="0"/>
          <c:showVal val="1"/>
          <c:showCatName val="0"/>
          <c:showSerName val="0"/>
          <c:showPercent val="0"/>
          <c:showBubbleSize val="0"/>
        </c:dLbls>
        <c:gapWidth val="84"/>
        <c:gapDepth val="53"/>
        <c:shape val="box"/>
        <c:axId val="376248256"/>
        <c:axId val="376251784"/>
        <c:axId val="376466760"/>
      </c:bar3DChart>
      <c:catAx>
        <c:axId val="376248256"/>
        <c:scaling>
          <c:orientation val="minMax"/>
        </c:scaling>
        <c:delete val="0"/>
        <c:axPos val="b"/>
        <c:numFmt formatCode="General" sourceLinked="1"/>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6251784"/>
        <c:crosses val="autoZero"/>
        <c:auto val="1"/>
        <c:lblAlgn val="ctr"/>
        <c:lblOffset val="100"/>
        <c:noMultiLvlLbl val="0"/>
      </c:catAx>
      <c:valAx>
        <c:axId val="376251784"/>
        <c:scaling>
          <c:orientation val="minMax"/>
        </c:scaling>
        <c:delete val="1"/>
        <c:axPos val="l"/>
        <c:numFmt formatCode="General" sourceLinked="1"/>
        <c:majorTickMark val="out"/>
        <c:minorTickMark val="none"/>
        <c:tickLblPos val="nextTo"/>
        <c:crossAx val="376248256"/>
        <c:crosses val="autoZero"/>
        <c:crossBetween val="between"/>
      </c:valAx>
      <c:serAx>
        <c:axId val="376466760"/>
        <c:scaling>
          <c:orientation val="minMax"/>
        </c:scaling>
        <c:delete val="0"/>
        <c:axPos val="b"/>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6251784"/>
        <c:crosses val="autoZero"/>
      </c:serAx>
      <c:spPr>
        <a:no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solidFill>
                <a:latin typeface="+mn-lt"/>
                <a:ea typeface="+mn-ea"/>
                <a:cs typeface="+mn-cs"/>
              </a:defRPr>
            </a:pPr>
            <a:r>
              <a:rPr lang="en-US" b="1" dirty="0">
                <a:solidFill>
                  <a:schemeClr val="tx1"/>
                </a:solidFill>
              </a:rPr>
              <a:t>Total Packaging cost Plant wise in Asia Pacific</a:t>
            </a:r>
          </a:p>
        </c:rich>
      </c:tx>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solidFill>
              <a:latin typeface="+mn-lt"/>
              <a:ea typeface="+mn-ea"/>
              <a:cs typeface="+mn-cs"/>
            </a:defRPr>
          </a:pPr>
          <a:endParaRPr lang="en-US"/>
        </a:p>
      </c:txPr>
    </c:title>
    <c:autoTitleDeleted val="0"/>
    <c:plotArea>
      <c:layout>
        <c:manualLayout>
          <c:layoutTarget val="inner"/>
          <c:xMode val="edge"/>
          <c:yMode val="edge"/>
          <c:x val="2.0212347614321613E-2"/>
          <c:y val="0.11523857277274303"/>
          <c:w val="0.96273903201927236"/>
          <c:h val="0.70903180144934708"/>
        </c:manualLayout>
      </c:layout>
      <c:barChart>
        <c:barDir val="col"/>
        <c:grouping val="clustered"/>
        <c:varyColors val="0"/>
        <c:ser>
          <c:idx val="0"/>
          <c:order val="0"/>
          <c:tx>
            <c:strRef>
              <c:f>' PACKAGING_cost'!$S$11</c:f>
              <c:strCache>
                <c:ptCount val="1"/>
                <c:pt idx="0">
                  <c:v>Australia </c:v>
                </c:pt>
              </c:strCache>
            </c:strRef>
          </c:tx>
          <c:spPr>
            <a:solidFill>
              <a:srgbClr val="FF0000"/>
            </a:solid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 PACKAGING_cost'!$T$10:$W$10</c:f>
              <c:strCache>
                <c:ptCount val="4"/>
                <c:pt idx="0">
                  <c:v> Total Packaging cost of soaps bar for Tiger Brand in million USD </c:v>
                </c:pt>
                <c:pt idx="1">
                  <c:v>Total Packaging cost of soaps bar for  Alexa Brand in million USD </c:v>
                </c:pt>
                <c:pt idx="2">
                  <c:v>Total Packaging cost of soaps bar for Wild Rancher Brand in million USD   </c:v>
                </c:pt>
                <c:pt idx="3">
                  <c:v>Total cost</c:v>
                </c:pt>
              </c:strCache>
            </c:strRef>
          </c:cat>
          <c:val>
            <c:numRef>
              <c:f>' PACKAGING_cost'!$T$11:$W$11</c:f>
              <c:numCache>
                <c:formatCode>General</c:formatCode>
                <c:ptCount val="4"/>
                <c:pt idx="0">
                  <c:v>4</c:v>
                </c:pt>
                <c:pt idx="1">
                  <c:v>4</c:v>
                </c:pt>
                <c:pt idx="2">
                  <c:v>4</c:v>
                </c:pt>
                <c:pt idx="3">
                  <c:v>12</c:v>
                </c:pt>
              </c:numCache>
            </c:numRef>
          </c:val>
        </c:ser>
        <c:ser>
          <c:idx val="1"/>
          <c:order val="1"/>
          <c:tx>
            <c:strRef>
              <c:f>' PACKAGING_cost'!$S$12</c:f>
              <c:strCache>
                <c:ptCount val="1"/>
                <c:pt idx="0">
                  <c:v>Indonesia </c:v>
                </c:pt>
              </c:strCache>
            </c:strRef>
          </c:tx>
          <c:spPr>
            <a:solidFill>
              <a:srgbClr val="92D050"/>
            </a:solid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 PACKAGING_cost'!$T$10:$W$10</c:f>
              <c:strCache>
                <c:ptCount val="4"/>
                <c:pt idx="0">
                  <c:v> Total Packaging cost of soaps bar for Tiger Brand in million USD </c:v>
                </c:pt>
                <c:pt idx="1">
                  <c:v>Total Packaging cost of soaps bar for  Alexa Brand in million USD </c:v>
                </c:pt>
                <c:pt idx="2">
                  <c:v>Total Packaging cost of soaps bar for Wild Rancher Brand in million USD   </c:v>
                </c:pt>
                <c:pt idx="3">
                  <c:v>Total cost</c:v>
                </c:pt>
              </c:strCache>
            </c:strRef>
          </c:cat>
          <c:val>
            <c:numRef>
              <c:f>' PACKAGING_cost'!$T$12:$W$12</c:f>
              <c:numCache>
                <c:formatCode>General</c:formatCode>
                <c:ptCount val="4"/>
                <c:pt idx="0">
                  <c:v>1</c:v>
                </c:pt>
                <c:pt idx="1">
                  <c:v>1</c:v>
                </c:pt>
                <c:pt idx="2">
                  <c:v>1</c:v>
                </c:pt>
                <c:pt idx="3">
                  <c:v>3</c:v>
                </c:pt>
              </c:numCache>
            </c:numRef>
          </c:val>
        </c:ser>
        <c:dLbls>
          <c:dLblPos val="outEnd"/>
          <c:showLegendKey val="0"/>
          <c:showVal val="1"/>
          <c:showCatName val="0"/>
          <c:showSerName val="0"/>
          <c:showPercent val="0"/>
          <c:showBubbleSize val="0"/>
        </c:dLbls>
        <c:gapWidth val="164"/>
        <c:overlap val="-22"/>
        <c:axId val="496108168"/>
        <c:axId val="496107776"/>
      </c:barChart>
      <c:catAx>
        <c:axId val="496108168"/>
        <c:scaling>
          <c:orientation val="minMax"/>
        </c:scaling>
        <c:delete val="0"/>
        <c:axPos val="b"/>
        <c:numFmt formatCode="General" sourceLinked="1"/>
        <c:majorTickMark val="none"/>
        <c:minorTickMark val="none"/>
        <c:tickLblPos val="nextTo"/>
        <c:spPr>
          <a:solidFill>
            <a:srgbClr val="92D050"/>
          </a:solid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496107776"/>
        <c:crosses val="autoZero"/>
        <c:auto val="1"/>
        <c:lblAlgn val="ctr"/>
        <c:lblOffset val="100"/>
        <c:noMultiLvlLbl val="0"/>
      </c:catAx>
      <c:valAx>
        <c:axId val="4961077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496108168"/>
        <c:crosses val="autoZero"/>
        <c:crossBetween val="between"/>
      </c:valAx>
      <c:spPr>
        <a:solidFill>
          <a:schemeClr val="accent1">
            <a:lumMod val="40000"/>
            <a:lumOff val="60000"/>
          </a:schemeClr>
        </a:solidFill>
        <a:ln>
          <a:noFill/>
        </a:ln>
        <a:effectLst/>
      </c:spPr>
    </c:plotArea>
    <c:legend>
      <c:legendPos val="b"/>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rgbClr val="FFFF00"/>
    </a:solid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sz="1800" b="1" i="0" baseline="0" dirty="0">
                <a:effectLst/>
              </a:rPr>
              <a:t>Total Packaging cost vs. number of vendors at Plants in Africa and China: </a:t>
            </a:r>
            <a:endParaRPr lang="en-US" dirty="0">
              <a:effectLst/>
            </a:endParaRPr>
          </a:p>
        </c:rich>
      </c:tx>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173593261138446E-2"/>
          <c:y val="8.5130562753138281E-2"/>
          <c:w val="0.85483441035927499"/>
          <c:h val="0.68310294080652056"/>
        </c:manualLayout>
      </c:layout>
      <c:bar3DChart>
        <c:barDir val="col"/>
        <c:grouping val="standard"/>
        <c:varyColors val="0"/>
        <c:ser>
          <c:idx val="0"/>
          <c:order val="0"/>
          <c:tx>
            <c:strRef>
              <c:f>' PACKAGING_cost'!$C$12</c:f>
              <c:strCache>
                <c:ptCount val="1"/>
                <c:pt idx="0">
                  <c:v> South Africa</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PACKAGING_cost'!$D$11:$I$11</c:f>
              <c:strCache>
                <c:ptCount val="6"/>
                <c:pt idx="0">
                  <c:v> Tiger </c:v>
                </c:pt>
                <c:pt idx="1">
                  <c:v> Tiger vendors</c:v>
                </c:pt>
                <c:pt idx="2">
                  <c:v>Alexa </c:v>
                </c:pt>
                <c:pt idx="3">
                  <c:v>Alexa  vendors</c:v>
                </c:pt>
                <c:pt idx="4">
                  <c:v>Wild Rancher </c:v>
                </c:pt>
                <c:pt idx="5">
                  <c:v>Wild Rancher vendors</c:v>
                </c:pt>
              </c:strCache>
            </c:strRef>
          </c:cat>
          <c:val>
            <c:numRef>
              <c:f>' PACKAGING_cost'!$D$12:$I$12</c:f>
              <c:numCache>
                <c:formatCode>General</c:formatCode>
                <c:ptCount val="6"/>
                <c:pt idx="0">
                  <c:v>0.1</c:v>
                </c:pt>
                <c:pt idx="1">
                  <c:v>1</c:v>
                </c:pt>
                <c:pt idx="2">
                  <c:v>0.2</c:v>
                </c:pt>
                <c:pt idx="3">
                  <c:v>1</c:v>
                </c:pt>
                <c:pt idx="4">
                  <c:v>0.15</c:v>
                </c:pt>
                <c:pt idx="5">
                  <c:v>2</c:v>
                </c:pt>
              </c:numCache>
            </c:numRef>
          </c:val>
        </c:ser>
        <c:ser>
          <c:idx val="1"/>
          <c:order val="1"/>
          <c:tx>
            <c:strRef>
              <c:f>' PACKAGING_cost'!$C$13</c:f>
              <c:strCache>
                <c:ptCount val="1"/>
                <c:pt idx="0">
                  <c:v>Ghanzhou </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PACKAGING_cost'!$D$11:$I$11</c:f>
              <c:strCache>
                <c:ptCount val="6"/>
                <c:pt idx="0">
                  <c:v> Tiger </c:v>
                </c:pt>
                <c:pt idx="1">
                  <c:v> Tiger vendors</c:v>
                </c:pt>
                <c:pt idx="2">
                  <c:v>Alexa </c:v>
                </c:pt>
                <c:pt idx="3">
                  <c:v>Alexa  vendors</c:v>
                </c:pt>
                <c:pt idx="4">
                  <c:v>Wild Rancher </c:v>
                </c:pt>
                <c:pt idx="5">
                  <c:v>Wild Rancher vendors</c:v>
                </c:pt>
              </c:strCache>
            </c:strRef>
          </c:cat>
          <c:val>
            <c:numRef>
              <c:f>' PACKAGING_cost'!$D$13:$I$13</c:f>
              <c:numCache>
                <c:formatCode>General</c:formatCode>
                <c:ptCount val="6"/>
                <c:pt idx="0">
                  <c:v>0.02</c:v>
                </c:pt>
                <c:pt idx="1">
                  <c:v>2</c:v>
                </c:pt>
                <c:pt idx="2">
                  <c:v>0.05</c:v>
                </c:pt>
                <c:pt idx="3">
                  <c:v>2</c:v>
                </c:pt>
                <c:pt idx="4">
                  <c:v>0.03</c:v>
                </c:pt>
                <c:pt idx="5">
                  <c:v>3</c:v>
                </c:pt>
              </c:numCache>
            </c:numRef>
          </c:val>
        </c:ser>
        <c:dLbls>
          <c:showLegendKey val="0"/>
          <c:showVal val="1"/>
          <c:showCatName val="0"/>
          <c:showSerName val="0"/>
          <c:showPercent val="0"/>
          <c:showBubbleSize val="0"/>
        </c:dLbls>
        <c:gapWidth val="84"/>
        <c:gapDepth val="53"/>
        <c:shape val="box"/>
        <c:axId val="376870472"/>
        <c:axId val="376866552"/>
        <c:axId val="377135592"/>
      </c:bar3DChart>
      <c:catAx>
        <c:axId val="376870472"/>
        <c:scaling>
          <c:orientation val="minMax"/>
        </c:scaling>
        <c:delete val="0"/>
        <c:axPos val="b"/>
        <c:numFmt formatCode="General" sourceLinked="1"/>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6866552"/>
        <c:crosses val="autoZero"/>
        <c:auto val="1"/>
        <c:lblAlgn val="ctr"/>
        <c:lblOffset val="100"/>
        <c:noMultiLvlLbl val="0"/>
      </c:catAx>
      <c:valAx>
        <c:axId val="376866552"/>
        <c:scaling>
          <c:orientation val="minMax"/>
        </c:scaling>
        <c:delete val="1"/>
        <c:axPos val="l"/>
        <c:numFmt formatCode="General" sourceLinked="1"/>
        <c:majorTickMark val="out"/>
        <c:minorTickMark val="none"/>
        <c:tickLblPos val="nextTo"/>
        <c:crossAx val="376870472"/>
        <c:crosses val="autoZero"/>
        <c:crossBetween val="between"/>
      </c:valAx>
      <c:serAx>
        <c:axId val="377135592"/>
        <c:scaling>
          <c:orientation val="minMax"/>
        </c:scaling>
        <c:delete val="0"/>
        <c:axPos val="b"/>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376866552"/>
        <c:crosses val="autoZero"/>
      </c:serAx>
      <c:spPr>
        <a:no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solidFill>
                <a:latin typeface="+mn-lt"/>
                <a:ea typeface="+mn-ea"/>
                <a:cs typeface="+mn-cs"/>
              </a:defRPr>
            </a:pPr>
            <a:r>
              <a:rPr lang="en-US" b="1" dirty="0">
                <a:solidFill>
                  <a:schemeClr val="tx1"/>
                </a:solidFill>
              </a:rPr>
              <a:t>Total Packaging cost Plant wise in Africa and China</a:t>
            </a:r>
          </a:p>
        </c:rich>
      </c:tx>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 PACKAGING_cost'!$S$13</c:f>
              <c:strCache>
                <c:ptCount val="1"/>
                <c:pt idx="0">
                  <c:v> South Africa</c:v>
                </c:pt>
              </c:strCache>
            </c:strRef>
          </c:tx>
          <c:spPr>
            <a:solidFill>
              <a:srgbClr val="FF0000"/>
            </a:solid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 PACKAGING_cost'!$T$12:$W$12</c:f>
              <c:strCache>
                <c:ptCount val="4"/>
                <c:pt idx="0">
                  <c:v> Total Packaging cost of soaps bar for Tiger Brand in million USD </c:v>
                </c:pt>
                <c:pt idx="1">
                  <c:v>Total Packaging cost of soaps bar for  Alexa Brand in million USD </c:v>
                </c:pt>
                <c:pt idx="2">
                  <c:v>Total Packaging cost of soaps bar for Wild Rancher Brand in million USD   </c:v>
                </c:pt>
                <c:pt idx="3">
                  <c:v>Total cost</c:v>
                </c:pt>
              </c:strCache>
            </c:strRef>
          </c:cat>
          <c:val>
            <c:numRef>
              <c:f>' PACKAGING_cost'!$T$13:$W$13</c:f>
              <c:numCache>
                <c:formatCode>General</c:formatCode>
                <c:ptCount val="4"/>
                <c:pt idx="0">
                  <c:v>5</c:v>
                </c:pt>
                <c:pt idx="1">
                  <c:v>5</c:v>
                </c:pt>
                <c:pt idx="2">
                  <c:v>5</c:v>
                </c:pt>
                <c:pt idx="3">
                  <c:v>15</c:v>
                </c:pt>
              </c:numCache>
            </c:numRef>
          </c:val>
        </c:ser>
        <c:ser>
          <c:idx val="1"/>
          <c:order val="1"/>
          <c:tx>
            <c:strRef>
              <c:f>' PACKAGING_cost'!$S$14</c:f>
              <c:strCache>
                <c:ptCount val="1"/>
                <c:pt idx="0">
                  <c:v>Ghanzhou </c:v>
                </c:pt>
              </c:strCache>
            </c:strRef>
          </c:tx>
          <c:spPr>
            <a:solidFill>
              <a:srgbClr val="00B050"/>
            </a:solid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 PACKAGING_cost'!$T$12:$W$12</c:f>
              <c:strCache>
                <c:ptCount val="4"/>
                <c:pt idx="0">
                  <c:v> Total Packaging cost of soaps bar for Tiger Brand in million USD </c:v>
                </c:pt>
                <c:pt idx="1">
                  <c:v>Total Packaging cost of soaps bar for  Alexa Brand in million USD </c:v>
                </c:pt>
                <c:pt idx="2">
                  <c:v>Total Packaging cost of soaps bar for Wild Rancher Brand in million USD   </c:v>
                </c:pt>
                <c:pt idx="3">
                  <c:v>Total cost</c:v>
                </c:pt>
              </c:strCache>
            </c:strRef>
          </c:cat>
          <c:val>
            <c:numRef>
              <c:f>' PACKAGING_cost'!$T$14:$W$14</c:f>
              <c:numCache>
                <c:formatCode>General</c:formatCode>
                <c:ptCount val="4"/>
                <c:pt idx="0">
                  <c:v>1</c:v>
                </c:pt>
                <c:pt idx="1">
                  <c:v>1</c:v>
                </c:pt>
                <c:pt idx="2">
                  <c:v>1</c:v>
                </c:pt>
                <c:pt idx="3">
                  <c:v>3</c:v>
                </c:pt>
              </c:numCache>
            </c:numRef>
          </c:val>
        </c:ser>
        <c:dLbls>
          <c:dLblPos val="outEnd"/>
          <c:showLegendKey val="0"/>
          <c:showVal val="1"/>
          <c:showCatName val="0"/>
          <c:showSerName val="0"/>
          <c:showPercent val="0"/>
          <c:showBubbleSize val="0"/>
        </c:dLbls>
        <c:gapWidth val="164"/>
        <c:overlap val="-22"/>
        <c:axId val="378506976"/>
        <c:axId val="378507368"/>
      </c:barChart>
      <c:catAx>
        <c:axId val="378506976"/>
        <c:scaling>
          <c:orientation val="minMax"/>
        </c:scaling>
        <c:delete val="0"/>
        <c:axPos val="b"/>
        <c:numFmt formatCode="General" sourceLinked="1"/>
        <c:majorTickMark val="none"/>
        <c:minorTickMark val="none"/>
        <c:tickLblPos val="nextTo"/>
        <c:spPr>
          <a:solidFill>
            <a:srgbClr val="92D050"/>
          </a:solid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378507368"/>
        <c:crosses val="autoZero"/>
        <c:auto val="1"/>
        <c:lblAlgn val="ctr"/>
        <c:lblOffset val="100"/>
        <c:noMultiLvlLbl val="0"/>
      </c:catAx>
      <c:valAx>
        <c:axId val="3785073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8506976"/>
        <c:crosses val="autoZero"/>
        <c:crossBetween val="between"/>
      </c:valAx>
      <c:spPr>
        <a:solidFill>
          <a:schemeClr val="tx2">
            <a:lumMod val="60000"/>
            <a:lumOff val="40000"/>
          </a:schemeClr>
        </a:solid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rgbClr val="FFC000"/>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cap="none" spc="20" baseline="0">
                <a:solidFill>
                  <a:schemeClr val="dk1"/>
                </a:solidFill>
                <a:latin typeface="+mn-lt"/>
                <a:ea typeface="+mn-ea"/>
                <a:cs typeface="+mn-cs"/>
              </a:defRPr>
            </a:pPr>
            <a:r>
              <a:rPr lang="en-US" dirty="0">
                <a:solidFill>
                  <a:schemeClr val="dk1"/>
                </a:solidFill>
                <a:latin typeface="+mn-lt"/>
                <a:ea typeface="+mn-ea"/>
                <a:cs typeface="+mn-cs"/>
              </a:rPr>
              <a:t>2013</a:t>
            </a:r>
            <a:endParaRPr lang="en-US" dirty="0"/>
          </a:p>
        </c:rich>
      </c:tx>
      <c:layout/>
      <c:overlay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c:spPr>
      <c:txPr>
        <a:bodyPr rot="0" spcFirstLastPara="1" vertOverflow="ellipsis" vert="horz" wrap="square" anchor="ctr" anchorCtr="1"/>
        <a:lstStyle/>
        <a:p>
          <a:pPr>
            <a:defRPr sz="1862" b="0" i="0" u="none" strike="noStrike" kern="1200" cap="none" spc="20" baseline="0">
              <a:solidFill>
                <a:schemeClr val="dk1"/>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hade val="53000"/>
                      <a:lumMod val="110000"/>
                      <a:satMod val="105000"/>
                      <a:tint val="67000"/>
                    </a:schemeClr>
                  </a:gs>
                  <a:gs pos="50000">
                    <a:schemeClr val="accent1">
                      <a:shade val="53000"/>
                      <a:lumMod val="105000"/>
                      <a:satMod val="103000"/>
                      <a:tint val="73000"/>
                    </a:schemeClr>
                  </a:gs>
                  <a:gs pos="100000">
                    <a:schemeClr val="accent1">
                      <a:shade val="53000"/>
                      <a:lumMod val="105000"/>
                      <a:satMod val="109000"/>
                      <a:tint val="81000"/>
                    </a:schemeClr>
                  </a:gs>
                </a:gsLst>
                <a:lin ang="5400000" scaled="0"/>
              </a:gradFill>
              <a:ln w="9525" cap="flat" cmpd="sng" algn="ctr">
                <a:solidFill>
                  <a:schemeClr val="accent1">
                    <a:shade val="53000"/>
                    <a:shade val="95000"/>
                  </a:schemeClr>
                </a:solidFill>
                <a:round/>
              </a:ln>
              <a:effectLst/>
            </c:spPr>
            <c:extLst xmlns:c16r2="http://schemas.microsoft.com/office/drawing/2015/06/chart">
              <c:ext xmlns:c16="http://schemas.microsoft.com/office/drawing/2014/chart" uri="{C3380CC4-5D6E-409C-BE32-E72D297353CC}">
                <c16:uniqueId val="{00000001-C3CF-49DA-ACB6-4108E0AFC1DE}"/>
              </c:ext>
            </c:extLst>
          </c:dPt>
          <c:dPt>
            <c:idx val="1"/>
            <c:bubble3D val="0"/>
            <c:spPr>
              <a:gradFill rotWithShape="1">
                <a:gsLst>
                  <a:gs pos="0">
                    <a:schemeClr val="accent1">
                      <a:shade val="76000"/>
                      <a:lumMod val="110000"/>
                      <a:satMod val="105000"/>
                      <a:tint val="67000"/>
                    </a:schemeClr>
                  </a:gs>
                  <a:gs pos="50000">
                    <a:schemeClr val="accent1">
                      <a:shade val="76000"/>
                      <a:lumMod val="105000"/>
                      <a:satMod val="103000"/>
                      <a:tint val="73000"/>
                    </a:schemeClr>
                  </a:gs>
                  <a:gs pos="100000">
                    <a:schemeClr val="accent1">
                      <a:shade val="76000"/>
                      <a:lumMod val="105000"/>
                      <a:satMod val="109000"/>
                      <a:tint val="81000"/>
                    </a:schemeClr>
                  </a:gs>
                </a:gsLst>
                <a:lin ang="5400000" scaled="0"/>
              </a:gradFill>
              <a:ln w="9525" cap="flat" cmpd="sng" algn="ctr">
                <a:solidFill>
                  <a:schemeClr val="accent1">
                    <a:shade val="76000"/>
                    <a:shade val="95000"/>
                  </a:schemeClr>
                </a:solidFill>
                <a:round/>
              </a:ln>
              <a:effectLst/>
            </c:spPr>
            <c:extLst xmlns:c16r2="http://schemas.microsoft.com/office/drawing/2015/06/chart">
              <c:ext xmlns:c16="http://schemas.microsoft.com/office/drawing/2014/chart" uri="{C3380CC4-5D6E-409C-BE32-E72D297353CC}">
                <c16:uniqueId val="{00000003-C3CF-49DA-ACB6-4108E0AFC1DE}"/>
              </c:ext>
            </c:extLst>
          </c:dPt>
          <c:dPt>
            <c:idx val="2"/>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xmlns:c16r2="http://schemas.microsoft.com/office/drawing/2015/06/chart">
              <c:ext xmlns:c16="http://schemas.microsoft.com/office/drawing/2014/chart" uri="{C3380CC4-5D6E-409C-BE32-E72D297353CC}">
                <c16:uniqueId val="{00000005-C3CF-49DA-ACB6-4108E0AFC1DE}"/>
              </c:ext>
            </c:extLst>
          </c:dPt>
          <c:dPt>
            <c:idx val="3"/>
            <c:bubble3D val="0"/>
            <c:spPr>
              <a:gradFill rotWithShape="1">
                <a:gsLst>
                  <a:gs pos="0">
                    <a:schemeClr val="accent1">
                      <a:tint val="77000"/>
                      <a:lumMod val="110000"/>
                      <a:satMod val="105000"/>
                      <a:tint val="67000"/>
                    </a:schemeClr>
                  </a:gs>
                  <a:gs pos="50000">
                    <a:schemeClr val="accent1">
                      <a:tint val="77000"/>
                      <a:lumMod val="105000"/>
                      <a:satMod val="103000"/>
                      <a:tint val="73000"/>
                    </a:schemeClr>
                  </a:gs>
                  <a:gs pos="100000">
                    <a:schemeClr val="accent1">
                      <a:tint val="77000"/>
                      <a:lumMod val="105000"/>
                      <a:satMod val="109000"/>
                      <a:tint val="81000"/>
                    </a:schemeClr>
                  </a:gs>
                </a:gsLst>
                <a:lin ang="5400000" scaled="0"/>
              </a:gradFill>
              <a:ln w="9525" cap="flat" cmpd="sng" algn="ctr">
                <a:solidFill>
                  <a:schemeClr val="accent1">
                    <a:tint val="77000"/>
                    <a:shade val="95000"/>
                  </a:schemeClr>
                </a:solidFill>
                <a:round/>
              </a:ln>
              <a:effectLst/>
            </c:spPr>
            <c:extLst xmlns:c16r2="http://schemas.microsoft.com/office/drawing/2015/06/chart">
              <c:ext xmlns:c16="http://schemas.microsoft.com/office/drawing/2014/chart" uri="{C3380CC4-5D6E-409C-BE32-E72D297353CC}">
                <c16:uniqueId val="{00000007-C3CF-49DA-ACB6-4108E0AFC1DE}"/>
              </c:ext>
            </c:extLst>
          </c:dPt>
          <c:dPt>
            <c:idx val="4"/>
            <c:bubble3D val="0"/>
            <c:spPr>
              <a:gradFill rotWithShape="1">
                <a:gsLst>
                  <a:gs pos="0">
                    <a:schemeClr val="accent1">
                      <a:tint val="54000"/>
                      <a:lumMod val="110000"/>
                      <a:satMod val="105000"/>
                      <a:tint val="67000"/>
                    </a:schemeClr>
                  </a:gs>
                  <a:gs pos="50000">
                    <a:schemeClr val="accent1">
                      <a:tint val="54000"/>
                      <a:lumMod val="105000"/>
                      <a:satMod val="103000"/>
                      <a:tint val="73000"/>
                    </a:schemeClr>
                  </a:gs>
                  <a:gs pos="100000">
                    <a:schemeClr val="accent1">
                      <a:tint val="54000"/>
                      <a:lumMod val="105000"/>
                      <a:satMod val="109000"/>
                      <a:tint val="81000"/>
                    </a:schemeClr>
                  </a:gs>
                </a:gsLst>
                <a:lin ang="5400000" scaled="0"/>
              </a:gradFill>
              <a:ln w="9525" cap="flat" cmpd="sng" algn="ctr">
                <a:solidFill>
                  <a:schemeClr val="accent1">
                    <a:tint val="54000"/>
                    <a:shade val="95000"/>
                  </a:schemeClr>
                </a:solidFill>
                <a:round/>
              </a:ln>
              <a:effectLst/>
            </c:spPr>
            <c:extLst xmlns:c16r2="http://schemas.microsoft.com/office/drawing/2015/06/chart">
              <c:ext xmlns:c16="http://schemas.microsoft.com/office/drawing/2014/chart" uri="{C3380CC4-5D6E-409C-BE32-E72D297353CC}">
                <c16:uniqueId val="{00000009-C3CF-49DA-ACB6-4108E0AFC1DE}"/>
              </c:ext>
            </c:extLst>
          </c:dPt>
          <c:dLbls>
            <c:dLbl>
              <c:idx val="2"/>
              <c:layout>
                <c:manualLayout>
                  <c:x val="9.1967875436974073E-2"/>
                  <c:y val="6.7452940791048827E-2"/>
                </c:manualLayout>
              </c:layout>
              <c:showLegendKey val="0"/>
              <c:showVal val="0"/>
              <c:showCatName val="0"/>
              <c:showSerName val="0"/>
              <c:showPercent val="1"/>
              <c:showBubbleSize val="0"/>
              <c:extLst>
                <c:ext xmlns:c15="http://schemas.microsoft.com/office/drawing/2012/chart" uri="{CE6537A1-D6FC-4f65-9D91-7224C49458BB}">
                  <c15:layout/>
                </c:ext>
              </c:extLst>
            </c:dLbl>
            <c:dLbl>
              <c:idx val="3"/>
              <c:layout>
                <c:manualLayout>
                  <c:x val="0.10643803002577569"/>
                  <c:y val="0.14053827518042161"/>
                </c:manualLayout>
              </c:layout>
              <c:showLegendKey val="0"/>
              <c:showVal val="0"/>
              <c:showCatName val="0"/>
              <c:showSerName val="0"/>
              <c:showPercent val="1"/>
              <c:showBubbleSize val="0"/>
              <c:extLst>
                <c:ext xmlns:c15="http://schemas.microsoft.com/office/drawing/2012/chart" uri="{CE6537A1-D6FC-4f65-9D91-7224C49458BB}">
                  <c15:layout/>
                </c:ext>
              </c:extLst>
            </c:dLbl>
            <c:dLbl>
              <c:idx val="4"/>
              <c:layout>
                <c:manualLayout>
                  <c:x val="0.11514544668825211"/>
                  <c:y val="7.5459362741724587E-2"/>
                </c:manualLayout>
              </c:layou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rgbClr val="C00000"/>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xmlns:c16r2="http://schemas.microsoft.com/office/drawing/2015/06/chart">
              <c:ext xmlns:c15="http://schemas.microsoft.com/office/drawing/2012/chart" uri="{CE6537A1-D6FC-4f65-9D91-7224C49458BB}">
                <c15:layout/>
              </c:ext>
            </c:extLst>
          </c:dLbls>
          <c:val>
            <c:numRef>
              <c:f>Sheet1!$B$2:$F$2</c:f>
              <c:numCache>
                <c:formatCode>General</c:formatCode>
                <c:ptCount val="5"/>
                <c:pt idx="0">
                  <c:v>1.2</c:v>
                </c:pt>
                <c:pt idx="1">
                  <c:v>0.4</c:v>
                </c:pt>
                <c:pt idx="2">
                  <c:v>0.1</c:v>
                </c:pt>
                <c:pt idx="3">
                  <c:v>0.05</c:v>
                </c:pt>
                <c:pt idx="4">
                  <c:v>0.05</c:v>
                </c:pt>
              </c:numCache>
            </c:numRef>
          </c:val>
          <c:extLst xmlns:c16r2="http://schemas.microsoft.com/office/drawing/2015/06/chart">
            <c:ext xmlns:c16="http://schemas.microsoft.com/office/drawing/2014/chart" uri="{C3380CC4-5D6E-409C-BE32-E72D297353CC}">
              <c16:uniqueId val="{0000000A-C3CF-49DA-ACB6-4108E0AFC1DE}"/>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pattFill prst="ltHorz">
      <a:fgClr>
        <a:schemeClr val="accent1"/>
      </a:fgClr>
      <a:bgClr>
        <a:schemeClr val="bg1"/>
      </a:bgClr>
    </a:pattFill>
    <a:ln>
      <a:noFill/>
    </a:ln>
    <a:effectLst/>
  </c:spPr>
  <c:txPr>
    <a:bodyPr/>
    <a:lstStyle/>
    <a:p>
      <a:pPr>
        <a:defRPr/>
      </a:pPr>
      <a:endParaRPr lang="en-US"/>
    </a:p>
  </c:txPr>
  <c:externalData r:id="rId3">
    <c:autoUpdate val="0"/>
  </c:externalData>
  <c:userShapes r:id="rId4"/>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baseline="0">
                <a:solidFill>
                  <a:schemeClr val="tx1"/>
                </a:solidFill>
                <a:latin typeface="+mn-lt"/>
                <a:ea typeface="+mn-ea"/>
                <a:cs typeface="+mn-cs"/>
              </a:defRPr>
            </a:pPr>
            <a:r>
              <a:rPr lang="en-US" sz="2000" b="1" i="0" cap="all" baseline="0" dirty="0">
                <a:solidFill>
                  <a:schemeClr val="tx1"/>
                </a:solidFill>
                <a:effectLst/>
              </a:rPr>
              <a:t>Total Marketing cost vs. number of vendors Region wise</a:t>
            </a:r>
            <a:endParaRPr lang="en-US" sz="2000" b="1" dirty="0">
              <a:solidFill>
                <a:schemeClr val="tx1"/>
              </a:solidFill>
              <a:effectLst/>
            </a:endParaRPr>
          </a:p>
        </c:rich>
      </c:tx>
      <c:layout/>
      <c:overlay val="0"/>
      <c:spPr>
        <a:noFill/>
        <a:ln>
          <a:noFill/>
        </a:ln>
        <a:effectLst/>
      </c:spPr>
      <c:txPr>
        <a:bodyPr rot="0" spcFirstLastPara="1" vertOverflow="ellipsis" vert="horz" wrap="square" anchor="ctr" anchorCtr="1"/>
        <a:lstStyle/>
        <a:p>
          <a:pPr>
            <a:defRPr sz="2000" b="1" i="0" u="none" strike="noStrike" kern="1200" cap="all"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solidFill>
          <a:schemeClr val="accent1">
            <a:lumMod val="40000"/>
            <a:lumOff val="60000"/>
          </a:schemeClr>
        </a:solidFill>
        <a:ln>
          <a:noFill/>
        </a:ln>
        <a:effectLst/>
        <a:sp3d/>
      </c:spPr>
    </c:backWall>
    <c:plotArea>
      <c:layout/>
      <c:bar3DChart>
        <c:barDir val="col"/>
        <c:grouping val="clustered"/>
        <c:varyColors val="0"/>
        <c:ser>
          <c:idx val="0"/>
          <c:order val="0"/>
          <c:tx>
            <c:strRef>
              <c:f>' MARKETING COSTS'!$A$3</c:f>
              <c:strCache>
                <c:ptCount val="1"/>
                <c:pt idx="0">
                  <c:v>USA (NA&amp;SA)</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MARKETING COSTS'!$B$2:$G$2</c:f>
              <c:strCache>
                <c:ptCount val="6"/>
                <c:pt idx="0">
                  <c:v> Events  </c:v>
                </c:pt>
                <c:pt idx="1">
                  <c:v> Events  Vendors</c:v>
                </c:pt>
                <c:pt idx="2">
                  <c:v>Campaigns </c:v>
                </c:pt>
                <c:pt idx="3">
                  <c:v>Campaigns vendors</c:v>
                </c:pt>
                <c:pt idx="4">
                  <c:v>Collaterals</c:v>
                </c:pt>
                <c:pt idx="5">
                  <c:v>Collaterals vendors</c:v>
                </c:pt>
              </c:strCache>
            </c:strRef>
          </c:cat>
          <c:val>
            <c:numRef>
              <c:f>' MARKETING COSTS'!$B$3:$G$3</c:f>
              <c:numCache>
                <c:formatCode>General</c:formatCode>
                <c:ptCount val="6"/>
                <c:pt idx="0">
                  <c:v>0.1</c:v>
                </c:pt>
                <c:pt idx="1">
                  <c:v>3</c:v>
                </c:pt>
                <c:pt idx="2">
                  <c:v>0.15</c:v>
                </c:pt>
                <c:pt idx="3">
                  <c:v>2</c:v>
                </c:pt>
                <c:pt idx="4">
                  <c:v>0.05</c:v>
                </c:pt>
                <c:pt idx="5">
                  <c:v>1</c:v>
                </c:pt>
              </c:numCache>
            </c:numRef>
          </c:val>
        </c:ser>
        <c:ser>
          <c:idx val="1"/>
          <c:order val="1"/>
          <c:tx>
            <c:strRef>
              <c:f>' MARKETING COSTS'!$A$4</c:f>
              <c:strCache>
                <c:ptCount val="1"/>
                <c:pt idx="0">
                  <c:v>Europe </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dLbl>
              <c:idx val="0"/>
              <c:layout>
                <c:manualLayout>
                  <c:x val="-2.1041726157176987E-3"/>
                  <c:y val="-7.8981905781026221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1041726157176891E-3"/>
                  <c:y val="-9.1720922842481956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1.3677122002164978E-2"/>
                  <c:y val="-0.14267699108830526"/>
                </c:manualLayout>
              </c:layout>
              <c:showLegendKey val="0"/>
              <c:showVal val="1"/>
              <c:showCatName val="0"/>
              <c:showSerName val="0"/>
              <c:showPercent val="0"/>
              <c:showBubbleSize val="0"/>
              <c:extLst>
                <c:ext xmlns:c15="http://schemas.microsoft.com/office/drawing/2012/chart" uri="{CE6537A1-D6FC-4f65-9D91-7224C49458BB}">
                  <c15:layout/>
                </c:ext>
              </c:extLst>
            </c:dLbl>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MARKETING COSTS'!$B$2:$G$2</c:f>
              <c:strCache>
                <c:ptCount val="6"/>
                <c:pt idx="0">
                  <c:v> Events  </c:v>
                </c:pt>
                <c:pt idx="1">
                  <c:v> Events  Vendors</c:v>
                </c:pt>
                <c:pt idx="2">
                  <c:v>Campaigns </c:v>
                </c:pt>
                <c:pt idx="3">
                  <c:v>Campaigns vendors</c:v>
                </c:pt>
                <c:pt idx="4">
                  <c:v>Collaterals</c:v>
                </c:pt>
                <c:pt idx="5">
                  <c:v>Collaterals vendors</c:v>
                </c:pt>
              </c:strCache>
            </c:strRef>
          </c:cat>
          <c:val>
            <c:numRef>
              <c:f>' MARKETING COSTS'!$B$4:$G$4</c:f>
              <c:numCache>
                <c:formatCode>General</c:formatCode>
                <c:ptCount val="6"/>
                <c:pt idx="0">
                  <c:v>0.2</c:v>
                </c:pt>
                <c:pt idx="1">
                  <c:v>2</c:v>
                </c:pt>
                <c:pt idx="2">
                  <c:v>0.25</c:v>
                </c:pt>
                <c:pt idx="3">
                  <c:v>1</c:v>
                </c:pt>
                <c:pt idx="4">
                  <c:v>0.15</c:v>
                </c:pt>
                <c:pt idx="5">
                  <c:v>1</c:v>
                </c:pt>
              </c:numCache>
            </c:numRef>
          </c:val>
        </c:ser>
        <c:ser>
          <c:idx val="2"/>
          <c:order val="2"/>
          <c:tx>
            <c:strRef>
              <c:f>' MARKETING COSTS'!$A$5</c:f>
              <c:strCache>
                <c:ptCount val="1"/>
                <c:pt idx="0">
                  <c:v>Asia Paciﬁc </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MARKETING COSTS'!$B$2:$G$2</c:f>
              <c:strCache>
                <c:ptCount val="6"/>
                <c:pt idx="0">
                  <c:v> Events  </c:v>
                </c:pt>
                <c:pt idx="1">
                  <c:v> Events  Vendors</c:v>
                </c:pt>
                <c:pt idx="2">
                  <c:v>Campaigns </c:v>
                </c:pt>
                <c:pt idx="3">
                  <c:v>Campaigns vendors</c:v>
                </c:pt>
                <c:pt idx="4">
                  <c:v>Collaterals</c:v>
                </c:pt>
                <c:pt idx="5">
                  <c:v>Collaterals vendors</c:v>
                </c:pt>
              </c:strCache>
            </c:strRef>
          </c:cat>
          <c:val>
            <c:numRef>
              <c:f>' MARKETING COSTS'!$B$5:$G$5</c:f>
              <c:numCache>
                <c:formatCode>General</c:formatCode>
                <c:ptCount val="6"/>
                <c:pt idx="0">
                  <c:v>0.12</c:v>
                </c:pt>
                <c:pt idx="1">
                  <c:v>2</c:v>
                </c:pt>
                <c:pt idx="2">
                  <c:v>0.13</c:v>
                </c:pt>
                <c:pt idx="3">
                  <c:v>2</c:v>
                </c:pt>
                <c:pt idx="4">
                  <c:v>0.2</c:v>
                </c:pt>
                <c:pt idx="5">
                  <c:v>2</c:v>
                </c:pt>
              </c:numCache>
            </c:numRef>
          </c:val>
        </c:ser>
        <c:ser>
          <c:idx val="3"/>
          <c:order val="3"/>
          <c:tx>
            <c:strRef>
              <c:f>' MARKETING COSTS'!$A$6</c:f>
              <c:strCache>
                <c:ptCount val="1"/>
                <c:pt idx="0">
                  <c:v>Africa</c:v>
                </c:pt>
              </c:strCache>
            </c:strRef>
          </c:tx>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dLbls>
            <c:dLbl>
              <c:idx val="0"/>
              <c:layout>
                <c:manualLayout>
                  <c:x val="4.2083452314353783E-3"/>
                  <c:y val="-0.1222945637899761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2083452314353011E-3"/>
                  <c:y val="-0.1324857774391407"/>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6.3125178471530666E-3"/>
                  <c:y val="-0.14522479450059653"/>
                </c:manualLayout>
              </c:layout>
              <c:showLegendKey val="0"/>
              <c:showVal val="1"/>
              <c:showCatName val="0"/>
              <c:showSerName val="0"/>
              <c:showPercent val="0"/>
              <c:showBubbleSize val="0"/>
              <c:extLst>
                <c:ext xmlns:c15="http://schemas.microsoft.com/office/drawing/2012/chart" uri="{CE6537A1-D6FC-4f65-9D91-7224C49458BB}">
                  <c15:layout/>
                </c:ext>
              </c:extLst>
            </c:dLbl>
            <c:spPr>
              <a:solidFill>
                <a:schemeClr val="accent4">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MARKETING COSTS'!$B$2:$G$2</c:f>
              <c:strCache>
                <c:ptCount val="6"/>
                <c:pt idx="0">
                  <c:v> Events  </c:v>
                </c:pt>
                <c:pt idx="1">
                  <c:v> Events  Vendors</c:v>
                </c:pt>
                <c:pt idx="2">
                  <c:v>Campaigns </c:v>
                </c:pt>
                <c:pt idx="3">
                  <c:v>Campaigns vendors</c:v>
                </c:pt>
                <c:pt idx="4">
                  <c:v>Collaterals</c:v>
                </c:pt>
                <c:pt idx="5">
                  <c:v>Collaterals vendors</c:v>
                </c:pt>
              </c:strCache>
            </c:strRef>
          </c:cat>
          <c:val>
            <c:numRef>
              <c:f>' MARKETING COSTS'!$B$6:$G$6</c:f>
              <c:numCache>
                <c:formatCode>General</c:formatCode>
                <c:ptCount val="6"/>
                <c:pt idx="0">
                  <c:v>0.1</c:v>
                </c:pt>
                <c:pt idx="1">
                  <c:v>3</c:v>
                </c:pt>
                <c:pt idx="2">
                  <c:v>0.05</c:v>
                </c:pt>
                <c:pt idx="3">
                  <c:v>1</c:v>
                </c:pt>
                <c:pt idx="4">
                  <c:v>0.1</c:v>
                </c:pt>
                <c:pt idx="5">
                  <c:v>1</c:v>
                </c:pt>
              </c:numCache>
            </c:numRef>
          </c:val>
        </c:ser>
        <c:ser>
          <c:idx val="4"/>
          <c:order val="4"/>
          <c:tx>
            <c:strRef>
              <c:f>' MARKETING COSTS'!$A$7</c:f>
              <c:strCache>
                <c:ptCount val="1"/>
                <c:pt idx="0">
                  <c:v>China </c:v>
                </c:pt>
              </c:strCache>
            </c:strRef>
          </c:tx>
          <c:spPr>
            <a:solidFill>
              <a:schemeClr val="accent5">
                <a:alpha val="88000"/>
              </a:schemeClr>
            </a:solidFill>
            <a:ln>
              <a:solidFill>
                <a:schemeClr val="accent5">
                  <a:lumMod val="50000"/>
                </a:schemeClr>
              </a:solidFill>
            </a:ln>
            <a:effectLst/>
            <a:scene3d>
              <a:camera prst="orthographicFront"/>
              <a:lightRig rig="threePt" dir="t"/>
            </a:scene3d>
            <a:sp3d prstMaterial="flat">
              <a:contourClr>
                <a:schemeClr val="accent5">
                  <a:lumMod val="50000"/>
                </a:schemeClr>
              </a:contourClr>
            </a:sp3d>
          </c:spPr>
          <c:invertIfNegative val="0"/>
          <c:dLbls>
            <c:spPr>
              <a:solidFill>
                <a:schemeClr val="accent5">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MARKETING COSTS'!$B$2:$G$2</c:f>
              <c:strCache>
                <c:ptCount val="6"/>
                <c:pt idx="0">
                  <c:v> Events  </c:v>
                </c:pt>
                <c:pt idx="1">
                  <c:v> Events  Vendors</c:v>
                </c:pt>
                <c:pt idx="2">
                  <c:v>Campaigns </c:v>
                </c:pt>
                <c:pt idx="3">
                  <c:v>Campaigns vendors</c:v>
                </c:pt>
                <c:pt idx="4">
                  <c:v>Collaterals</c:v>
                </c:pt>
                <c:pt idx="5">
                  <c:v>Collaterals vendors</c:v>
                </c:pt>
              </c:strCache>
            </c:strRef>
          </c:cat>
          <c:val>
            <c:numRef>
              <c:f>' MARKETING COSTS'!$B$7:$G$7</c:f>
              <c:numCache>
                <c:formatCode>General</c:formatCode>
                <c:ptCount val="6"/>
                <c:pt idx="0">
                  <c:v>0.02</c:v>
                </c:pt>
                <c:pt idx="1">
                  <c:v>2</c:v>
                </c:pt>
                <c:pt idx="2">
                  <c:v>0.03</c:v>
                </c:pt>
                <c:pt idx="3">
                  <c:v>3</c:v>
                </c:pt>
                <c:pt idx="4">
                  <c:v>0.01</c:v>
                </c:pt>
                <c:pt idx="5">
                  <c:v>1</c:v>
                </c:pt>
              </c:numCache>
            </c:numRef>
          </c:val>
        </c:ser>
        <c:dLbls>
          <c:showLegendKey val="0"/>
          <c:showVal val="1"/>
          <c:showCatName val="0"/>
          <c:showSerName val="0"/>
          <c:showPercent val="0"/>
          <c:showBubbleSize val="0"/>
        </c:dLbls>
        <c:gapWidth val="84"/>
        <c:gapDepth val="53"/>
        <c:shape val="box"/>
        <c:axId val="378510504"/>
        <c:axId val="378505408"/>
        <c:axId val="0"/>
      </c:bar3DChart>
      <c:catAx>
        <c:axId val="3785105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8505408"/>
        <c:crosses val="autoZero"/>
        <c:auto val="1"/>
        <c:lblAlgn val="ctr"/>
        <c:lblOffset val="100"/>
        <c:noMultiLvlLbl val="0"/>
      </c:catAx>
      <c:valAx>
        <c:axId val="378505408"/>
        <c:scaling>
          <c:orientation val="minMax"/>
        </c:scaling>
        <c:delete val="1"/>
        <c:axPos val="l"/>
        <c:numFmt formatCode="General" sourceLinked="1"/>
        <c:majorTickMark val="out"/>
        <c:minorTickMark val="none"/>
        <c:tickLblPos val="nextTo"/>
        <c:crossAx val="3785105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accent6">
        <a:lumMod val="40000"/>
        <a:lumOff val="60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128" b="1" i="0" u="none" strike="noStrike" baseline="0" dirty="0" smtClean="0">
                <a:effectLst/>
              </a:rPr>
              <a:t>Total Marketing cost region wise(in Million Dollars)</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 MARKETING COSTS'!$P$2</c:f>
              <c:strCache>
                <c:ptCount val="1"/>
                <c:pt idx="0">
                  <c:v> Events cost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 MARKETING COSTS'!$O$3:$O$7</c:f>
              <c:strCache>
                <c:ptCount val="5"/>
                <c:pt idx="0">
                  <c:v>USA (NA&amp;SA)</c:v>
                </c:pt>
                <c:pt idx="1">
                  <c:v>Europe </c:v>
                </c:pt>
                <c:pt idx="2">
                  <c:v>Asia Paciﬁc </c:v>
                </c:pt>
                <c:pt idx="3">
                  <c:v>Africa</c:v>
                </c:pt>
                <c:pt idx="4">
                  <c:v>China </c:v>
                </c:pt>
              </c:strCache>
            </c:strRef>
          </c:cat>
          <c:val>
            <c:numRef>
              <c:f>' MARKETING COSTS'!$P$3:$P$7</c:f>
              <c:numCache>
                <c:formatCode>General</c:formatCode>
                <c:ptCount val="5"/>
                <c:pt idx="0">
                  <c:v>30</c:v>
                </c:pt>
                <c:pt idx="1">
                  <c:v>60</c:v>
                </c:pt>
                <c:pt idx="2">
                  <c:v>18</c:v>
                </c:pt>
                <c:pt idx="3">
                  <c:v>15</c:v>
                </c:pt>
                <c:pt idx="4">
                  <c:v>3</c:v>
                </c:pt>
              </c:numCache>
            </c:numRef>
          </c:val>
        </c:ser>
        <c:ser>
          <c:idx val="1"/>
          <c:order val="1"/>
          <c:tx>
            <c:strRef>
              <c:f>' MARKETING COSTS'!$Q$2</c:f>
              <c:strCache>
                <c:ptCount val="1"/>
                <c:pt idx="0">
                  <c:v>Campaigns cost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 MARKETING COSTS'!$O$3:$O$7</c:f>
              <c:strCache>
                <c:ptCount val="5"/>
                <c:pt idx="0">
                  <c:v>USA (NA&amp;SA)</c:v>
                </c:pt>
                <c:pt idx="1">
                  <c:v>Europe </c:v>
                </c:pt>
                <c:pt idx="2">
                  <c:v>Asia Paciﬁc </c:v>
                </c:pt>
                <c:pt idx="3">
                  <c:v>Africa</c:v>
                </c:pt>
                <c:pt idx="4">
                  <c:v>China </c:v>
                </c:pt>
              </c:strCache>
            </c:strRef>
          </c:cat>
          <c:val>
            <c:numRef>
              <c:f>' MARKETING COSTS'!$Q$3:$Q$7</c:f>
              <c:numCache>
                <c:formatCode>General</c:formatCode>
                <c:ptCount val="5"/>
                <c:pt idx="0">
                  <c:v>45</c:v>
                </c:pt>
                <c:pt idx="1">
                  <c:v>600</c:v>
                </c:pt>
                <c:pt idx="2">
                  <c:v>19.5</c:v>
                </c:pt>
                <c:pt idx="3">
                  <c:v>7.5</c:v>
                </c:pt>
                <c:pt idx="4">
                  <c:v>4.5</c:v>
                </c:pt>
              </c:numCache>
            </c:numRef>
          </c:val>
        </c:ser>
        <c:ser>
          <c:idx val="2"/>
          <c:order val="2"/>
          <c:tx>
            <c:strRef>
              <c:f>' MARKETING COSTS'!$R$2</c:f>
              <c:strCache>
                <c:ptCount val="1"/>
                <c:pt idx="0">
                  <c:v>Collaterals cost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 MARKETING COSTS'!$O$3:$O$7</c:f>
              <c:strCache>
                <c:ptCount val="5"/>
                <c:pt idx="0">
                  <c:v>USA (NA&amp;SA)</c:v>
                </c:pt>
                <c:pt idx="1">
                  <c:v>Europe </c:v>
                </c:pt>
                <c:pt idx="2">
                  <c:v>Asia Paciﬁc </c:v>
                </c:pt>
                <c:pt idx="3">
                  <c:v>Africa</c:v>
                </c:pt>
                <c:pt idx="4">
                  <c:v>China </c:v>
                </c:pt>
              </c:strCache>
            </c:strRef>
          </c:cat>
          <c:val>
            <c:numRef>
              <c:f>' MARKETING COSTS'!$R$3:$R$7</c:f>
              <c:numCache>
                <c:formatCode>General</c:formatCode>
                <c:ptCount val="5"/>
                <c:pt idx="0">
                  <c:v>15</c:v>
                </c:pt>
                <c:pt idx="1">
                  <c:v>45</c:v>
                </c:pt>
                <c:pt idx="2">
                  <c:v>30</c:v>
                </c:pt>
                <c:pt idx="3">
                  <c:v>15</c:v>
                </c:pt>
                <c:pt idx="4">
                  <c:v>1.5</c:v>
                </c:pt>
              </c:numCache>
            </c:numRef>
          </c:val>
        </c:ser>
        <c:ser>
          <c:idx val="3"/>
          <c:order val="3"/>
          <c:tx>
            <c:strRef>
              <c:f>' MARKETING COSTS'!$S$2</c:f>
              <c:strCache>
                <c:ptCount val="1"/>
                <c:pt idx="0">
                  <c:v>Total cost incurred in Marketing</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 MARKETING COSTS'!$O$3:$O$7</c:f>
              <c:strCache>
                <c:ptCount val="5"/>
                <c:pt idx="0">
                  <c:v>USA (NA&amp;SA)</c:v>
                </c:pt>
                <c:pt idx="1">
                  <c:v>Europe </c:v>
                </c:pt>
                <c:pt idx="2">
                  <c:v>Asia Paciﬁc </c:v>
                </c:pt>
                <c:pt idx="3">
                  <c:v>Africa</c:v>
                </c:pt>
                <c:pt idx="4">
                  <c:v>China </c:v>
                </c:pt>
              </c:strCache>
            </c:strRef>
          </c:cat>
          <c:val>
            <c:numRef>
              <c:f>' MARKETING COSTS'!$S$3:$S$7</c:f>
              <c:numCache>
                <c:formatCode>General</c:formatCode>
                <c:ptCount val="5"/>
                <c:pt idx="0">
                  <c:v>90</c:v>
                </c:pt>
                <c:pt idx="1">
                  <c:v>705</c:v>
                </c:pt>
                <c:pt idx="2">
                  <c:v>67.5</c:v>
                </c:pt>
                <c:pt idx="3">
                  <c:v>37.5</c:v>
                </c:pt>
                <c:pt idx="4">
                  <c:v>9</c:v>
                </c:pt>
              </c:numCache>
            </c:numRef>
          </c:val>
        </c:ser>
        <c:dLbls>
          <c:dLblPos val="inEnd"/>
          <c:showLegendKey val="0"/>
          <c:showVal val="1"/>
          <c:showCatName val="0"/>
          <c:showSerName val="0"/>
          <c:showPercent val="0"/>
          <c:showBubbleSize val="0"/>
        </c:dLbls>
        <c:gapWidth val="100"/>
        <c:overlap val="-24"/>
        <c:axId val="376861456"/>
        <c:axId val="376868512"/>
      </c:barChart>
      <c:catAx>
        <c:axId val="376861456"/>
        <c:scaling>
          <c:orientation val="minMax"/>
        </c:scaling>
        <c:delete val="0"/>
        <c:axPos val="b"/>
        <c:numFmt formatCode="General" sourceLinked="1"/>
        <c:majorTickMark val="none"/>
        <c:minorTickMark val="none"/>
        <c:tickLblPos val="nextTo"/>
        <c:spPr>
          <a:solidFill>
            <a:srgbClr val="92D050"/>
          </a:solid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6868512"/>
        <c:crosses val="autoZero"/>
        <c:auto val="1"/>
        <c:lblAlgn val="ctr"/>
        <c:lblOffset val="100"/>
        <c:noMultiLvlLbl val="0"/>
      </c:catAx>
      <c:valAx>
        <c:axId val="37686851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6861456"/>
        <c:crosses val="autoZero"/>
        <c:crossBetween val="between"/>
      </c:valAx>
      <c:spPr>
        <a:no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sz="1800" b="1" i="0" u="none" strike="noStrike" cap="all" baseline="0" dirty="0">
                <a:effectLst/>
              </a:rPr>
              <a:t>Total  INDIRECT MATERIAL PROCUREMENT cost vs. number of vendors Region wise: </a:t>
            </a:r>
            <a:endParaRPr lang="en-US" dirty="0"/>
          </a:p>
        </c:rich>
      </c:tx>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 INDIRECT MATERIAL PROCUREMENT'!$B$2</c:f>
              <c:strCache>
                <c:ptCount val="1"/>
                <c:pt idx="0">
                  <c:v>Ofﬁce Stationary </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rgbClr val="92D050"/>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INDIRECT MATERIAL PROCUREMENT'!$A$3:$A$7</c:f>
              <c:strCache>
                <c:ptCount val="5"/>
                <c:pt idx="0">
                  <c:v>USA (NA&amp;SA)</c:v>
                </c:pt>
                <c:pt idx="1">
                  <c:v>Europe </c:v>
                </c:pt>
                <c:pt idx="2">
                  <c:v>Asia Paciﬁc </c:v>
                </c:pt>
                <c:pt idx="3">
                  <c:v>Africa</c:v>
                </c:pt>
                <c:pt idx="4">
                  <c:v>China </c:v>
                </c:pt>
              </c:strCache>
            </c:strRef>
          </c:cat>
          <c:val>
            <c:numRef>
              <c:f>' INDIRECT MATERIAL PROCUREMENT'!$B$3:$B$7</c:f>
              <c:numCache>
                <c:formatCode>General</c:formatCode>
                <c:ptCount val="5"/>
                <c:pt idx="0">
                  <c:v>0.1</c:v>
                </c:pt>
                <c:pt idx="1">
                  <c:v>0.2</c:v>
                </c:pt>
                <c:pt idx="2">
                  <c:v>0.12</c:v>
                </c:pt>
                <c:pt idx="3">
                  <c:v>0.1</c:v>
                </c:pt>
                <c:pt idx="4">
                  <c:v>0.02</c:v>
                </c:pt>
              </c:numCache>
            </c:numRef>
          </c:val>
        </c:ser>
        <c:ser>
          <c:idx val="1"/>
          <c:order val="1"/>
          <c:tx>
            <c:strRef>
              <c:f>' INDIRECT MATERIAL PROCUREMENT'!$C$2</c:f>
              <c:strCache>
                <c:ptCount val="1"/>
                <c:pt idx="0">
                  <c:v>Ofﬁce Stationary vendors</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rgbClr val="92D050"/>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INDIRECT MATERIAL PROCUREMENT'!$A$3:$A$7</c:f>
              <c:strCache>
                <c:ptCount val="5"/>
                <c:pt idx="0">
                  <c:v>USA (NA&amp;SA)</c:v>
                </c:pt>
                <c:pt idx="1">
                  <c:v>Europe </c:v>
                </c:pt>
                <c:pt idx="2">
                  <c:v>Asia Paciﬁc </c:v>
                </c:pt>
                <c:pt idx="3">
                  <c:v>Africa</c:v>
                </c:pt>
                <c:pt idx="4">
                  <c:v>China </c:v>
                </c:pt>
              </c:strCache>
            </c:strRef>
          </c:cat>
          <c:val>
            <c:numRef>
              <c:f>' INDIRECT MATERIAL PROCUREMENT'!$C$3:$C$7</c:f>
              <c:numCache>
                <c:formatCode>General</c:formatCode>
                <c:ptCount val="5"/>
                <c:pt idx="0">
                  <c:v>3</c:v>
                </c:pt>
                <c:pt idx="1">
                  <c:v>2</c:v>
                </c:pt>
                <c:pt idx="2">
                  <c:v>2</c:v>
                </c:pt>
                <c:pt idx="3">
                  <c:v>3</c:v>
                </c:pt>
                <c:pt idx="4">
                  <c:v>2</c:v>
                </c:pt>
              </c:numCache>
            </c:numRef>
          </c:val>
        </c:ser>
        <c:ser>
          <c:idx val="2"/>
          <c:order val="2"/>
          <c:tx>
            <c:strRef>
              <c:f>' INDIRECT MATERIAL PROCUREMENT'!$D$2</c:f>
              <c:strCache>
                <c:ptCount val="1"/>
                <c:pt idx="0">
                  <c:v> Maintenance Costs </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rgbClr val="92D050"/>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INDIRECT MATERIAL PROCUREMENT'!$A$3:$A$7</c:f>
              <c:strCache>
                <c:ptCount val="5"/>
                <c:pt idx="0">
                  <c:v>USA (NA&amp;SA)</c:v>
                </c:pt>
                <c:pt idx="1">
                  <c:v>Europe </c:v>
                </c:pt>
                <c:pt idx="2">
                  <c:v>Asia Paciﬁc </c:v>
                </c:pt>
                <c:pt idx="3">
                  <c:v>Africa</c:v>
                </c:pt>
                <c:pt idx="4">
                  <c:v>China </c:v>
                </c:pt>
              </c:strCache>
            </c:strRef>
          </c:cat>
          <c:val>
            <c:numRef>
              <c:f>' INDIRECT MATERIAL PROCUREMENT'!$D$3:$D$7</c:f>
              <c:numCache>
                <c:formatCode>General</c:formatCode>
                <c:ptCount val="5"/>
                <c:pt idx="0">
                  <c:v>0.15</c:v>
                </c:pt>
                <c:pt idx="1">
                  <c:v>0.25</c:v>
                </c:pt>
                <c:pt idx="2">
                  <c:v>0.13</c:v>
                </c:pt>
                <c:pt idx="3">
                  <c:v>0.05</c:v>
                </c:pt>
                <c:pt idx="4">
                  <c:v>0.03</c:v>
                </c:pt>
              </c:numCache>
            </c:numRef>
          </c:val>
        </c:ser>
        <c:ser>
          <c:idx val="3"/>
          <c:order val="3"/>
          <c:tx>
            <c:strRef>
              <c:f>' INDIRECT MATERIAL PROCUREMENT'!$E$2</c:f>
              <c:strCache>
                <c:ptCount val="1"/>
                <c:pt idx="0">
                  <c:v> Maintenance Costs vendors </c:v>
                </c:pt>
              </c:strCache>
            </c:strRef>
          </c:tx>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dLbls>
            <c:spPr>
              <a:solidFill>
                <a:schemeClr val="accent6"/>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 INDIRECT MATERIAL PROCUREMENT'!$A$3:$A$7</c:f>
              <c:strCache>
                <c:ptCount val="5"/>
                <c:pt idx="0">
                  <c:v>USA (NA&amp;SA)</c:v>
                </c:pt>
                <c:pt idx="1">
                  <c:v>Europe </c:v>
                </c:pt>
                <c:pt idx="2">
                  <c:v>Asia Paciﬁc </c:v>
                </c:pt>
                <c:pt idx="3">
                  <c:v>Africa</c:v>
                </c:pt>
                <c:pt idx="4">
                  <c:v>China </c:v>
                </c:pt>
              </c:strCache>
            </c:strRef>
          </c:cat>
          <c:val>
            <c:numRef>
              <c:f>' INDIRECT MATERIAL PROCUREMENT'!$E$3:$E$7</c:f>
              <c:numCache>
                <c:formatCode>General</c:formatCode>
                <c:ptCount val="5"/>
                <c:pt idx="0">
                  <c:v>2</c:v>
                </c:pt>
                <c:pt idx="1">
                  <c:v>1</c:v>
                </c:pt>
                <c:pt idx="2">
                  <c:v>2</c:v>
                </c:pt>
                <c:pt idx="3">
                  <c:v>1</c:v>
                </c:pt>
                <c:pt idx="4">
                  <c:v>3</c:v>
                </c:pt>
              </c:numCache>
            </c:numRef>
          </c:val>
        </c:ser>
        <c:dLbls>
          <c:showLegendKey val="0"/>
          <c:showVal val="1"/>
          <c:showCatName val="0"/>
          <c:showSerName val="0"/>
          <c:showPercent val="0"/>
          <c:showBubbleSize val="0"/>
        </c:dLbls>
        <c:gapWidth val="84"/>
        <c:gapDepth val="53"/>
        <c:shape val="box"/>
        <c:axId val="376248648"/>
        <c:axId val="376251000"/>
        <c:axId val="0"/>
      </c:bar3DChart>
      <c:catAx>
        <c:axId val="376248648"/>
        <c:scaling>
          <c:orientation val="minMax"/>
        </c:scaling>
        <c:delete val="0"/>
        <c:axPos val="b"/>
        <c:numFmt formatCode="General" sourceLinked="1"/>
        <c:majorTickMark val="none"/>
        <c:minorTickMark val="none"/>
        <c:tickLblPos val="nextTo"/>
        <c:spPr>
          <a:solidFill>
            <a:srgbClr val="92D050"/>
          </a:solidFill>
          <a:ln>
            <a:no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376251000"/>
        <c:crosses val="autoZero"/>
        <c:auto val="1"/>
        <c:lblAlgn val="ctr"/>
        <c:lblOffset val="100"/>
        <c:noMultiLvlLbl val="0"/>
      </c:catAx>
      <c:valAx>
        <c:axId val="376251000"/>
        <c:scaling>
          <c:orientation val="minMax"/>
        </c:scaling>
        <c:delete val="1"/>
        <c:axPos val="l"/>
        <c:numFmt formatCode="General" sourceLinked="1"/>
        <c:majorTickMark val="out"/>
        <c:minorTickMark val="none"/>
        <c:tickLblPos val="nextTo"/>
        <c:crossAx val="376248648"/>
        <c:crosses val="autoZero"/>
        <c:crossBetween val="between"/>
      </c:valAx>
      <c:spPr>
        <a:noFill/>
        <a:ln>
          <a:noFill/>
        </a:ln>
        <a:effectLst/>
      </c:spPr>
    </c:plotArea>
    <c:legend>
      <c:legendPos val="b"/>
      <c:layout/>
      <c:overlay val="0"/>
      <c:spPr>
        <a:solidFill>
          <a:srgbClr val="92D050"/>
        </a:solid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Tiger</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Lbls>
            <c:dLbl>
              <c:idx val="3"/>
              <c:layout>
                <c:manualLayout>
                  <c:x val="0.11080818022747156"/>
                  <c:y val="9.9667906095071451E-2"/>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4"/>
              <c:layout>
                <c:manualLayout>
                  <c:x val="-3.8401574803149659E-2"/>
                  <c:y val="0.17718613298337707"/>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lang="en-US" sz="1800" b="1" i="0" u="none" strike="noStrike" kern="1200" baseline="0">
                    <a:solidFill>
                      <a:srgbClr val="FFFF00"/>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 Revenues of Soap Brands'!$B$1:$F$1</c:f>
              <c:strCache>
                <c:ptCount val="5"/>
                <c:pt idx="0">
                  <c:v>USA (NA&amp;SA)</c:v>
                </c:pt>
                <c:pt idx="1">
                  <c:v>Europe </c:v>
                </c:pt>
                <c:pt idx="2">
                  <c:v>China </c:v>
                </c:pt>
                <c:pt idx="3">
                  <c:v>ISA </c:v>
                </c:pt>
                <c:pt idx="4">
                  <c:v>APAC </c:v>
                </c:pt>
              </c:strCache>
            </c:strRef>
          </c:cat>
          <c:val>
            <c:numRef>
              <c:f>' Revenues of Soap Brands'!$B$2:$F$2</c:f>
              <c:numCache>
                <c:formatCode>General</c:formatCode>
                <c:ptCount val="5"/>
                <c:pt idx="0">
                  <c:v>0.2</c:v>
                </c:pt>
                <c:pt idx="1">
                  <c:v>0.15</c:v>
                </c:pt>
                <c:pt idx="2">
                  <c:v>0.11</c:v>
                </c:pt>
                <c:pt idx="3">
                  <c:v>0.02</c:v>
                </c:pt>
                <c:pt idx="4">
                  <c:v>0.02</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Alexa </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Lbls>
            <c:dLbl>
              <c:idx val="2"/>
              <c:layout>
                <c:manualLayout>
                  <c:x val="2.745734908136483E-2"/>
                  <c:y val="0.15858012540099153"/>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3"/>
              <c:layout>
                <c:manualLayout>
                  <c:x val="4.4727034120734858E-2"/>
                  <c:y val="0.2366280256634587"/>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4"/>
              <c:layout>
                <c:manualLayout>
                  <c:x val="2.693941382327204E-2"/>
                  <c:y val="0.13223534558180228"/>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800" b="1" i="0" u="none" strike="noStrike" kern="1200" baseline="0">
                    <a:solidFill>
                      <a:srgbClr val="FFFF00"/>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 Revenues of Soap Brands'!$B$3:$F$3</c:f>
              <c:strCache>
                <c:ptCount val="5"/>
                <c:pt idx="0">
                  <c:v>USA (NA&amp;SA)</c:v>
                </c:pt>
                <c:pt idx="1">
                  <c:v>Europe </c:v>
                </c:pt>
                <c:pt idx="2">
                  <c:v>China </c:v>
                </c:pt>
                <c:pt idx="3">
                  <c:v>ISA </c:v>
                </c:pt>
                <c:pt idx="4">
                  <c:v>APAC </c:v>
                </c:pt>
              </c:strCache>
            </c:strRef>
          </c:cat>
          <c:val>
            <c:numRef>
              <c:f>' Revenues of Soap Brands'!$B$4:$F$4</c:f>
              <c:numCache>
                <c:formatCode>General</c:formatCode>
                <c:ptCount val="5"/>
                <c:pt idx="0">
                  <c:v>0.6</c:v>
                </c:pt>
                <c:pt idx="1">
                  <c:v>0.55000000000000004</c:v>
                </c:pt>
                <c:pt idx="2">
                  <c:v>0.05</c:v>
                </c:pt>
                <c:pt idx="3">
                  <c:v>0.02</c:v>
                </c:pt>
                <c:pt idx="4">
                  <c:v>0.02</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Wild Rancher </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Lbls>
            <c:dLbl>
              <c:idx val="1"/>
              <c:layout>
                <c:manualLayout>
                  <c:x val="8.7252452852644241E-2"/>
                  <c:y val="0.14033336758207493"/>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2"/>
              <c:layout>
                <c:manualLayout>
                  <c:x val="3.977270657215105E-3"/>
                  <c:y val="9.9927955082537032E-2"/>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4"/>
              <c:layout>
                <c:manualLayout>
                  <c:x val="3.2484646520829358E-2"/>
                  <c:y val="0.10541640103465244"/>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800" b="1" i="0" u="none" strike="noStrike" kern="1200" baseline="0">
                    <a:solidFill>
                      <a:srgbClr val="FFFF00"/>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 Revenues of Soap Brands'!$B$5:$F$5</c:f>
              <c:strCache>
                <c:ptCount val="5"/>
                <c:pt idx="0">
                  <c:v>USA (NA&amp;SA)</c:v>
                </c:pt>
                <c:pt idx="1">
                  <c:v>Europe </c:v>
                </c:pt>
                <c:pt idx="2">
                  <c:v>China </c:v>
                </c:pt>
                <c:pt idx="3">
                  <c:v>ISA </c:v>
                </c:pt>
                <c:pt idx="4">
                  <c:v>APAC </c:v>
                </c:pt>
              </c:strCache>
            </c:strRef>
          </c:cat>
          <c:val>
            <c:numRef>
              <c:f>' Revenues of Soap Brands'!$B$6:$F$6</c:f>
              <c:numCache>
                <c:formatCode>General</c:formatCode>
                <c:ptCount val="5"/>
                <c:pt idx="0">
                  <c:v>1</c:v>
                </c:pt>
                <c:pt idx="1">
                  <c:v>0.2</c:v>
                </c:pt>
                <c:pt idx="2">
                  <c:v>0.04</c:v>
                </c:pt>
                <c:pt idx="3">
                  <c:v>0.01</c:v>
                </c:pt>
                <c:pt idx="4">
                  <c:v>0.01</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100" baseline="0">
                <a:solidFill>
                  <a:schemeClr val="bg2"/>
                </a:solidFill>
                <a:effectLst>
                  <a:outerShdw blurRad="50800" dist="38100" dir="5400000" algn="t" rotWithShape="0">
                    <a:prstClr val="black">
                      <a:alpha val="40000"/>
                    </a:prstClr>
                  </a:outerShdw>
                </a:effectLst>
                <a:latin typeface="+mn-lt"/>
                <a:ea typeface="+mn-ea"/>
                <a:cs typeface="+mn-cs"/>
              </a:defRPr>
            </a:pPr>
            <a:r>
              <a:rPr lang="en-US" sz="1800" dirty="0">
                <a:solidFill>
                  <a:schemeClr val="bg2"/>
                </a:solidFill>
              </a:rPr>
              <a:t>Tiger</a:t>
            </a:r>
          </a:p>
        </c:rich>
      </c:tx>
      <c:layout>
        <c:manualLayout>
          <c:xMode val="edge"/>
          <c:yMode val="edge"/>
          <c:x val="0.38634711286089235"/>
          <c:y val="1.3888888888888888E-2"/>
        </c:manualLayout>
      </c:layout>
      <c:overlay val="0"/>
      <c:spPr>
        <a:noFill/>
        <a:ln>
          <a:noFill/>
        </a:ln>
        <a:effectLst/>
      </c:spPr>
      <c:txPr>
        <a:bodyPr rot="0" spcFirstLastPara="1" vertOverflow="ellipsis" vert="horz" wrap="square" anchor="ctr" anchorCtr="1"/>
        <a:lstStyle/>
        <a:p>
          <a:pPr>
            <a:defRPr sz="1800" b="1" i="0" u="none" strike="noStrike" kern="1200" spc="100" baseline="0">
              <a:solidFill>
                <a:schemeClr val="bg2"/>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Lbl>
              <c:idx val="4"/>
              <c:layout>
                <c:manualLayout>
                  <c:x val="3.3820647419072564E-2"/>
                  <c:y val="0.14014909594634001"/>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 Revenues of Soap Brands'!$J$2:$N$2</c:f>
              <c:strCache>
                <c:ptCount val="5"/>
                <c:pt idx="0">
                  <c:v>USA (NA&amp;SA)</c:v>
                </c:pt>
                <c:pt idx="1">
                  <c:v>Europe </c:v>
                </c:pt>
                <c:pt idx="2">
                  <c:v>China </c:v>
                </c:pt>
                <c:pt idx="3">
                  <c:v>ISA </c:v>
                </c:pt>
                <c:pt idx="4">
                  <c:v>APAC </c:v>
                </c:pt>
              </c:strCache>
            </c:strRef>
          </c:cat>
          <c:val>
            <c:numRef>
              <c:f>' Revenues of Soap Brands'!$J$3:$N$3</c:f>
              <c:numCache>
                <c:formatCode>0.0</c:formatCode>
                <c:ptCount val="5"/>
                <c:pt idx="0" formatCode="General">
                  <c:v>25</c:v>
                </c:pt>
                <c:pt idx="1">
                  <c:v>18.75</c:v>
                </c:pt>
                <c:pt idx="2">
                  <c:v>13.75</c:v>
                </c:pt>
                <c:pt idx="3">
                  <c:v>2.5</c:v>
                </c:pt>
                <c:pt idx="4">
                  <c:v>2.5</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1" i="0" u="none" strike="noStrike" kern="1200" baseline="0">
              <a:solidFill>
                <a:srgbClr val="FFC000"/>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solidFill>
            <a:schemeClr val="tx1"/>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dirty="0"/>
              <a:t>Alexa</a:t>
            </a:r>
          </a:p>
        </c:rich>
      </c:tx>
      <c:layout/>
      <c:overlay val="0"/>
      <c:spPr>
        <a:noFill/>
        <a:ln>
          <a:noFill/>
        </a:ln>
        <a:effectLst/>
      </c:spPr>
      <c:txPr>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Lbl>
              <c:idx val="2"/>
              <c:layout>
                <c:manualLayout>
                  <c:x val="5.5023509822534851E-2"/>
                  <c:y val="0.12134167862918688"/>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3"/>
              <c:layout>
                <c:manualLayout>
                  <c:x val="7.0587014864608708E-2"/>
                  <c:y val="0.20885025259856432"/>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4"/>
              <c:layout>
                <c:manualLayout>
                  <c:x val="3.2494969378827593E-2"/>
                  <c:y val="0.12297608632254306"/>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 Revenues of Soap Brands'!$J$4:$N$4</c:f>
              <c:strCache>
                <c:ptCount val="5"/>
                <c:pt idx="0">
                  <c:v>USA (NA&amp;SA)</c:v>
                </c:pt>
                <c:pt idx="1">
                  <c:v>Europe </c:v>
                </c:pt>
                <c:pt idx="2">
                  <c:v>China </c:v>
                </c:pt>
                <c:pt idx="3">
                  <c:v>ISA </c:v>
                </c:pt>
                <c:pt idx="4">
                  <c:v>APAC </c:v>
                </c:pt>
              </c:strCache>
            </c:strRef>
          </c:cat>
          <c:val>
            <c:numRef>
              <c:f>' Revenues of Soap Brands'!$J$5:$N$5</c:f>
              <c:numCache>
                <c:formatCode>0.0</c:formatCode>
                <c:ptCount val="5"/>
                <c:pt idx="0" formatCode="General">
                  <c:v>49.999999999999993</c:v>
                </c:pt>
                <c:pt idx="1">
                  <c:v>45.833333333333336</c:v>
                </c:pt>
                <c:pt idx="2">
                  <c:v>4.166666666666667</c:v>
                </c:pt>
                <c:pt idx="3">
                  <c:v>1.6666666666666667</c:v>
                </c:pt>
                <c:pt idx="4">
                  <c:v>1.6666666666666667</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rgbClr val="FFC000"/>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1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2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2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2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2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6.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27.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2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9.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0.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3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2.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3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3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6.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37.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8.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39.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40.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4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2.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02BA79-C122-436A-A1ED-695A1C6477F9}"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B1945E9A-2F79-4B0F-A114-A8B5521A0844}">
      <dgm:prSet/>
      <dgm:spPr/>
      <dgm:t>
        <a:bodyPr/>
        <a:lstStyle/>
        <a:p>
          <a:r>
            <a:rPr lang="en-US" b="0" i="0" u="none" dirty="0" smtClean="0"/>
            <a:t>	Years / Units	 TOTAL Revenue	total costs</a:t>
          </a:r>
          <a:endParaRPr lang="en-US" dirty="0"/>
        </a:p>
      </dgm:t>
    </dgm:pt>
    <dgm:pt modelId="{98BFCB7C-AFBA-44B6-9C35-7EFD62044008}" type="parTrans" cxnId="{40493931-D441-4E6D-91D5-43D38FF25764}">
      <dgm:prSet/>
      <dgm:spPr/>
      <dgm:t>
        <a:bodyPr/>
        <a:lstStyle/>
        <a:p>
          <a:endParaRPr lang="en-US"/>
        </a:p>
      </dgm:t>
    </dgm:pt>
    <dgm:pt modelId="{44B48CD9-D894-4631-B540-BBFC8DB85E6D}" type="sibTrans" cxnId="{40493931-D441-4E6D-91D5-43D38FF25764}">
      <dgm:prSet/>
      <dgm:spPr/>
      <dgm:t>
        <a:bodyPr/>
        <a:lstStyle/>
        <a:p>
          <a:endParaRPr lang="en-US"/>
        </a:p>
      </dgm:t>
    </dgm:pt>
    <dgm:pt modelId="{C63B04CE-6D1E-4896-BD30-4323C8BA8F6D}">
      <dgm:prSet/>
      <dgm:spPr/>
      <dgm:t>
        <a:bodyPr/>
        <a:lstStyle/>
        <a:p>
          <a:r>
            <a:rPr lang="en-US" b="0" i="0" u="none" dirty="0" smtClean="0"/>
            <a:t>	2013		1.8		1.5</a:t>
          </a:r>
          <a:endParaRPr lang="en-US" dirty="0"/>
        </a:p>
      </dgm:t>
    </dgm:pt>
    <dgm:pt modelId="{E5D9C6F9-1EFD-4A88-8C84-6D79585B946D}" type="parTrans" cxnId="{2C78A8BC-DCB7-4844-9B3C-8E40DD43CD4A}">
      <dgm:prSet/>
      <dgm:spPr/>
      <dgm:t>
        <a:bodyPr/>
        <a:lstStyle/>
        <a:p>
          <a:endParaRPr lang="en-US"/>
        </a:p>
      </dgm:t>
    </dgm:pt>
    <dgm:pt modelId="{099572F0-6F0E-42CC-95A1-F69208F34B0D}" type="sibTrans" cxnId="{2C78A8BC-DCB7-4844-9B3C-8E40DD43CD4A}">
      <dgm:prSet/>
      <dgm:spPr/>
      <dgm:t>
        <a:bodyPr/>
        <a:lstStyle/>
        <a:p>
          <a:endParaRPr lang="en-US"/>
        </a:p>
      </dgm:t>
    </dgm:pt>
    <dgm:pt modelId="{79559463-D819-4962-A7EB-C92251321194}">
      <dgm:prSet/>
      <dgm:spPr/>
      <dgm:t>
        <a:bodyPr/>
        <a:lstStyle/>
        <a:p>
          <a:r>
            <a:rPr lang="en-US" b="0" i="0" u="none" dirty="0" smtClean="0"/>
            <a:t>	2014		2.0		1.8</a:t>
          </a:r>
          <a:endParaRPr lang="en-US" dirty="0"/>
        </a:p>
      </dgm:t>
    </dgm:pt>
    <dgm:pt modelId="{A97D7B3D-DB2B-4838-B4AA-FFF98AE76843}" type="parTrans" cxnId="{5B70F8EF-410A-41E4-9083-570F1189692D}">
      <dgm:prSet/>
      <dgm:spPr/>
      <dgm:t>
        <a:bodyPr/>
        <a:lstStyle/>
        <a:p>
          <a:endParaRPr lang="en-US"/>
        </a:p>
      </dgm:t>
    </dgm:pt>
    <dgm:pt modelId="{26C1E285-DB36-4692-9B22-1B6A8D8B00E0}" type="sibTrans" cxnId="{5B70F8EF-410A-41E4-9083-570F1189692D}">
      <dgm:prSet/>
      <dgm:spPr/>
      <dgm:t>
        <a:bodyPr/>
        <a:lstStyle/>
        <a:p>
          <a:endParaRPr lang="en-US"/>
        </a:p>
      </dgm:t>
    </dgm:pt>
    <dgm:pt modelId="{47A92444-0C78-42BE-9A1B-14A82B85365E}">
      <dgm:prSet/>
      <dgm:spPr/>
      <dgm:t>
        <a:bodyPr/>
        <a:lstStyle/>
        <a:p>
          <a:r>
            <a:rPr lang="en-US" b="0" i="0" u="none" dirty="0" smtClean="0"/>
            <a:t>	2015		2.5		2</a:t>
          </a:r>
          <a:endParaRPr lang="en-US" dirty="0"/>
        </a:p>
      </dgm:t>
    </dgm:pt>
    <dgm:pt modelId="{1E0D5020-316D-4905-B62B-7E8BC0C3A928}" type="parTrans" cxnId="{589CAFEC-09B1-4AA4-8695-302F7BB9903B}">
      <dgm:prSet/>
      <dgm:spPr/>
      <dgm:t>
        <a:bodyPr/>
        <a:lstStyle/>
        <a:p>
          <a:endParaRPr lang="en-US"/>
        </a:p>
      </dgm:t>
    </dgm:pt>
    <dgm:pt modelId="{E35BC86E-541C-4DC5-94CA-E78747DE830E}" type="sibTrans" cxnId="{589CAFEC-09B1-4AA4-8695-302F7BB9903B}">
      <dgm:prSet/>
      <dgm:spPr/>
      <dgm:t>
        <a:bodyPr/>
        <a:lstStyle/>
        <a:p>
          <a:endParaRPr lang="en-US"/>
        </a:p>
      </dgm:t>
    </dgm:pt>
    <dgm:pt modelId="{50A7A0FE-75B0-4802-93DE-4FC1F5A2AA88}">
      <dgm:prSet/>
      <dgm:spPr/>
      <dgm:t>
        <a:bodyPr/>
        <a:lstStyle/>
        <a:p>
          <a:r>
            <a:rPr lang="en-US" b="0" i="0" u="none" dirty="0" smtClean="0"/>
            <a:t>	2016		3.0		2.6</a:t>
          </a:r>
          <a:endParaRPr lang="en-US" dirty="0"/>
        </a:p>
      </dgm:t>
    </dgm:pt>
    <dgm:pt modelId="{B2A4CF50-F434-42C4-A3A4-B67348A9D9C6}" type="parTrans" cxnId="{F42F4116-4227-4602-86F7-B2490EDC5967}">
      <dgm:prSet/>
      <dgm:spPr/>
      <dgm:t>
        <a:bodyPr/>
        <a:lstStyle/>
        <a:p>
          <a:endParaRPr lang="en-US"/>
        </a:p>
      </dgm:t>
    </dgm:pt>
    <dgm:pt modelId="{C0A03C34-D0D5-41F9-ADD7-9F46DA608A42}" type="sibTrans" cxnId="{F42F4116-4227-4602-86F7-B2490EDC5967}">
      <dgm:prSet/>
      <dgm:spPr/>
      <dgm:t>
        <a:bodyPr/>
        <a:lstStyle/>
        <a:p>
          <a:endParaRPr lang="en-US"/>
        </a:p>
      </dgm:t>
    </dgm:pt>
    <dgm:pt modelId="{C6DDB662-8D77-4919-B72A-5A3E3B15BDE6}" type="pres">
      <dgm:prSet presAssocID="{4502BA79-C122-436A-A1ED-695A1C6477F9}" presName="linear" presStyleCnt="0">
        <dgm:presLayoutVars>
          <dgm:animLvl val="lvl"/>
          <dgm:resizeHandles val="exact"/>
        </dgm:presLayoutVars>
      </dgm:prSet>
      <dgm:spPr/>
      <dgm:t>
        <a:bodyPr/>
        <a:lstStyle/>
        <a:p>
          <a:endParaRPr lang="en-US"/>
        </a:p>
      </dgm:t>
    </dgm:pt>
    <dgm:pt modelId="{EBBB5877-1AB3-483F-9C1A-5B77A82EDB57}" type="pres">
      <dgm:prSet presAssocID="{B1945E9A-2F79-4B0F-A114-A8B5521A0844}" presName="parentText" presStyleLbl="node1" presStyleIdx="0" presStyleCnt="5">
        <dgm:presLayoutVars>
          <dgm:chMax val="0"/>
          <dgm:bulletEnabled val="1"/>
        </dgm:presLayoutVars>
      </dgm:prSet>
      <dgm:spPr/>
      <dgm:t>
        <a:bodyPr/>
        <a:lstStyle/>
        <a:p>
          <a:endParaRPr lang="en-US"/>
        </a:p>
      </dgm:t>
    </dgm:pt>
    <dgm:pt modelId="{78E3F8EA-ACFF-4127-9B88-F4B994C1DACD}" type="pres">
      <dgm:prSet presAssocID="{44B48CD9-D894-4631-B540-BBFC8DB85E6D}" presName="spacer" presStyleCnt="0"/>
      <dgm:spPr/>
    </dgm:pt>
    <dgm:pt modelId="{86EFC376-2AEE-42BF-A46B-8CE5504D7C85}" type="pres">
      <dgm:prSet presAssocID="{C63B04CE-6D1E-4896-BD30-4323C8BA8F6D}" presName="parentText" presStyleLbl="node1" presStyleIdx="1" presStyleCnt="5">
        <dgm:presLayoutVars>
          <dgm:chMax val="0"/>
          <dgm:bulletEnabled val="1"/>
        </dgm:presLayoutVars>
      </dgm:prSet>
      <dgm:spPr/>
      <dgm:t>
        <a:bodyPr/>
        <a:lstStyle/>
        <a:p>
          <a:endParaRPr lang="en-US"/>
        </a:p>
      </dgm:t>
    </dgm:pt>
    <dgm:pt modelId="{6FB4AF42-DBA2-43AB-B61B-D0B4F4D6D68F}" type="pres">
      <dgm:prSet presAssocID="{099572F0-6F0E-42CC-95A1-F69208F34B0D}" presName="spacer" presStyleCnt="0"/>
      <dgm:spPr/>
    </dgm:pt>
    <dgm:pt modelId="{A7C91565-F4B7-42E1-9405-5354CAD20AA5}" type="pres">
      <dgm:prSet presAssocID="{79559463-D819-4962-A7EB-C92251321194}" presName="parentText" presStyleLbl="node1" presStyleIdx="2" presStyleCnt="5">
        <dgm:presLayoutVars>
          <dgm:chMax val="0"/>
          <dgm:bulletEnabled val="1"/>
        </dgm:presLayoutVars>
      </dgm:prSet>
      <dgm:spPr/>
      <dgm:t>
        <a:bodyPr/>
        <a:lstStyle/>
        <a:p>
          <a:endParaRPr lang="en-US"/>
        </a:p>
      </dgm:t>
    </dgm:pt>
    <dgm:pt modelId="{799B9590-94D1-40B0-BB2A-8E83C1FCCD2E}" type="pres">
      <dgm:prSet presAssocID="{26C1E285-DB36-4692-9B22-1B6A8D8B00E0}" presName="spacer" presStyleCnt="0"/>
      <dgm:spPr/>
    </dgm:pt>
    <dgm:pt modelId="{14510D2A-672F-4D49-87DC-75E9EBB7AFA4}" type="pres">
      <dgm:prSet presAssocID="{47A92444-0C78-42BE-9A1B-14A82B85365E}" presName="parentText" presStyleLbl="node1" presStyleIdx="3" presStyleCnt="5">
        <dgm:presLayoutVars>
          <dgm:chMax val="0"/>
          <dgm:bulletEnabled val="1"/>
        </dgm:presLayoutVars>
      </dgm:prSet>
      <dgm:spPr/>
      <dgm:t>
        <a:bodyPr/>
        <a:lstStyle/>
        <a:p>
          <a:endParaRPr lang="en-US"/>
        </a:p>
      </dgm:t>
    </dgm:pt>
    <dgm:pt modelId="{AC4D9D5F-8DCC-4684-9011-7D36B25CFD8C}" type="pres">
      <dgm:prSet presAssocID="{E35BC86E-541C-4DC5-94CA-E78747DE830E}" presName="spacer" presStyleCnt="0"/>
      <dgm:spPr/>
    </dgm:pt>
    <dgm:pt modelId="{9F16D638-9DC6-4E4D-99D2-23ABA3EC6274}" type="pres">
      <dgm:prSet presAssocID="{50A7A0FE-75B0-4802-93DE-4FC1F5A2AA88}" presName="parentText" presStyleLbl="node1" presStyleIdx="4" presStyleCnt="5">
        <dgm:presLayoutVars>
          <dgm:chMax val="0"/>
          <dgm:bulletEnabled val="1"/>
        </dgm:presLayoutVars>
      </dgm:prSet>
      <dgm:spPr/>
      <dgm:t>
        <a:bodyPr/>
        <a:lstStyle/>
        <a:p>
          <a:endParaRPr lang="en-US"/>
        </a:p>
      </dgm:t>
    </dgm:pt>
  </dgm:ptLst>
  <dgm:cxnLst>
    <dgm:cxn modelId="{113B062F-13B8-47B6-871E-BF742D3B35CA}" type="presOf" srcId="{50A7A0FE-75B0-4802-93DE-4FC1F5A2AA88}" destId="{9F16D638-9DC6-4E4D-99D2-23ABA3EC6274}" srcOrd="0" destOrd="0" presId="urn:microsoft.com/office/officeart/2005/8/layout/vList2"/>
    <dgm:cxn modelId="{E9BC5D0E-F1A7-446C-AF2D-FC2EEE0A71CC}" type="presOf" srcId="{4502BA79-C122-436A-A1ED-695A1C6477F9}" destId="{C6DDB662-8D77-4919-B72A-5A3E3B15BDE6}" srcOrd="0" destOrd="0" presId="urn:microsoft.com/office/officeart/2005/8/layout/vList2"/>
    <dgm:cxn modelId="{1A20E3F7-0F04-4E6D-B617-265B61EA2CBD}" type="presOf" srcId="{47A92444-0C78-42BE-9A1B-14A82B85365E}" destId="{14510D2A-672F-4D49-87DC-75E9EBB7AFA4}" srcOrd="0" destOrd="0" presId="urn:microsoft.com/office/officeart/2005/8/layout/vList2"/>
    <dgm:cxn modelId="{40493931-D441-4E6D-91D5-43D38FF25764}" srcId="{4502BA79-C122-436A-A1ED-695A1C6477F9}" destId="{B1945E9A-2F79-4B0F-A114-A8B5521A0844}" srcOrd="0" destOrd="0" parTransId="{98BFCB7C-AFBA-44B6-9C35-7EFD62044008}" sibTransId="{44B48CD9-D894-4631-B540-BBFC8DB85E6D}"/>
    <dgm:cxn modelId="{F42F4116-4227-4602-86F7-B2490EDC5967}" srcId="{4502BA79-C122-436A-A1ED-695A1C6477F9}" destId="{50A7A0FE-75B0-4802-93DE-4FC1F5A2AA88}" srcOrd="4" destOrd="0" parTransId="{B2A4CF50-F434-42C4-A3A4-B67348A9D9C6}" sibTransId="{C0A03C34-D0D5-41F9-ADD7-9F46DA608A42}"/>
    <dgm:cxn modelId="{589CAFEC-09B1-4AA4-8695-302F7BB9903B}" srcId="{4502BA79-C122-436A-A1ED-695A1C6477F9}" destId="{47A92444-0C78-42BE-9A1B-14A82B85365E}" srcOrd="3" destOrd="0" parTransId="{1E0D5020-316D-4905-B62B-7E8BC0C3A928}" sibTransId="{E35BC86E-541C-4DC5-94CA-E78747DE830E}"/>
    <dgm:cxn modelId="{69D54798-7A0B-4270-98FA-F08E17825C59}" type="presOf" srcId="{C63B04CE-6D1E-4896-BD30-4323C8BA8F6D}" destId="{86EFC376-2AEE-42BF-A46B-8CE5504D7C85}" srcOrd="0" destOrd="0" presId="urn:microsoft.com/office/officeart/2005/8/layout/vList2"/>
    <dgm:cxn modelId="{5B70F8EF-410A-41E4-9083-570F1189692D}" srcId="{4502BA79-C122-436A-A1ED-695A1C6477F9}" destId="{79559463-D819-4962-A7EB-C92251321194}" srcOrd="2" destOrd="0" parTransId="{A97D7B3D-DB2B-4838-B4AA-FFF98AE76843}" sibTransId="{26C1E285-DB36-4692-9B22-1B6A8D8B00E0}"/>
    <dgm:cxn modelId="{2C78A8BC-DCB7-4844-9B3C-8E40DD43CD4A}" srcId="{4502BA79-C122-436A-A1ED-695A1C6477F9}" destId="{C63B04CE-6D1E-4896-BD30-4323C8BA8F6D}" srcOrd="1" destOrd="0" parTransId="{E5D9C6F9-1EFD-4A88-8C84-6D79585B946D}" sibTransId="{099572F0-6F0E-42CC-95A1-F69208F34B0D}"/>
    <dgm:cxn modelId="{B7DFDF60-48CD-477B-BF0A-C32F87068900}" type="presOf" srcId="{79559463-D819-4962-A7EB-C92251321194}" destId="{A7C91565-F4B7-42E1-9405-5354CAD20AA5}" srcOrd="0" destOrd="0" presId="urn:microsoft.com/office/officeart/2005/8/layout/vList2"/>
    <dgm:cxn modelId="{B82214F6-978D-429B-B9A1-38642C344009}" type="presOf" srcId="{B1945E9A-2F79-4B0F-A114-A8B5521A0844}" destId="{EBBB5877-1AB3-483F-9C1A-5B77A82EDB57}" srcOrd="0" destOrd="0" presId="urn:microsoft.com/office/officeart/2005/8/layout/vList2"/>
    <dgm:cxn modelId="{5F9D3779-E319-41E7-BF50-8AFF496FE1C6}" type="presParOf" srcId="{C6DDB662-8D77-4919-B72A-5A3E3B15BDE6}" destId="{EBBB5877-1AB3-483F-9C1A-5B77A82EDB57}" srcOrd="0" destOrd="0" presId="urn:microsoft.com/office/officeart/2005/8/layout/vList2"/>
    <dgm:cxn modelId="{A48441F0-C5D6-4CE5-ABBF-57674400223D}" type="presParOf" srcId="{C6DDB662-8D77-4919-B72A-5A3E3B15BDE6}" destId="{78E3F8EA-ACFF-4127-9B88-F4B994C1DACD}" srcOrd="1" destOrd="0" presId="urn:microsoft.com/office/officeart/2005/8/layout/vList2"/>
    <dgm:cxn modelId="{20FB96F2-2960-40BD-B752-492BB6C16755}" type="presParOf" srcId="{C6DDB662-8D77-4919-B72A-5A3E3B15BDE6}" destId="{86EFC376-2AEE-42BF-A46B-8CE5504D7C85}" srcOrd="2" destOrd="0" presId="urn:microsoft.com/office/officeart/2005/8/layout/vList2"/>
    <dgm:cxn modelId="{5BB09840-F7DC-4F3B-AE45-B28941E756CF}" type="presParOf" srcId="{C6DDB662-8D77-4919-B72A-5A3E3B15BDE6}" destId="{6FB4AF42-DBA2-43AB-B61B-D0B4F4D6D68F}" srcOrd="3" destOrd="0" presId="urn:microsoft.com/office/officeart/2005/8/layout/vList2"/>
    <dgm:cxn modelId="{117F99BF-9414-4103-9C30-A69D6B968726}" type="presParOf" srcId="{C6DDB662-8D77-4919-B72A-5A3E3B15BDE6}" destId="{A7C91565-F4B7-42E1-9405-5354CAD20AA5}" srcOrd="4" destOrd="0" presId="urn:microsoft.com/office/officeart/2005/8/layout/vList2"/>
    <dgm:cxn modelId="{C303F7B8-088D-4EDA-B7D0-8334546F6ECE}" type="presParOf" srcId="{C6DDB662-8D77-4919-B72A-5A3E3B15BDE6}" destId="{799B9590-94D1-40B0-BB2A-8E83C1FCCD2E}" srcOrd="5" destOrd="0" presId="urn:microsoft.com/office/officeart/2005/8/layout/vList2"/>
    <dgm:cxn modelId="{099F6B8A-2848-4325-AF25-9E3BB131BA3D}" type="presParOf" srcId="{C6DDB662-8D77-4919-B72A-5A3E3B15BDE6}" destId="{14510D2A-672F-4D49-87DC-75E9EBB7AFA4}" srcOrd="6" destOrd="0" presId="urn:microsoft.com/office/officeart/2005/8/layout/vList2"/>
    <dgm:cxn modelId="{09F4CE5B-C254-40CD-8878-FB16983EE8F0}" type="presParOf" srcId="{C6DDB662-8D77-4919-B72A-5A3E3B15BDE6}" destId="{AC4D9D5F-8DCC-4684-9011-7D36B25CFD8C}" srcOrd="7" destOrd="0" presId="urn:microsoft.com/office/officeart/2005/8/layout/vList2"/>
    <dgm:cxn modelId="{766BF1AA-34A4-46FB-85CE-FB366901146E}" type="presParOf" srcId="{C6DDB662-8D77-4919-B72A-5A3E3B15BDE6}" destId="{9F16D638-9DC6-4E4D-99D2-23ABA3EC627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2FC0D8-797D-4176-A191-96ABF219E9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F626F13-8488-435E-A710-FD91D765B1FC}">
      <dgm:prSet/>
      <dgm:spPr/>
      <dgm:t>
        <a:bodyPr/>
        <a:lstStyle/>
        <a:p>
          <a:pPr rtl="0"/>
          <a:r>
            <a:rPr lang="en-US" b="1" smtClean="0"/>
            <a:t>Purpose</a:t>
          </a:r>
          <a:r>
            <a:rPr lang="en-US" smtClean="0"/>
            <a:t>: to suggest most suitable raw material cost plant wise in USA:</a:t>
          </a:r>
          <a:endParaRPr lang="en-US"/>
        </a:p>
      </dgm:t>
    </dgm:pt>
    <dgm:pt modelId="{62A9200C-B3D7-44CE-BB58-7484FB44F051}" type="parTrans" cxnId="{193B4928-0FF2-4E35-82B0-DA672CD0C95D}">
      <dgm:prSet/>
      <dgm:spPr/>
      <dgm:t>
        <a:bodyPr/>
        <a:lstStyle/>
        <a:p>
          <a:endParaRPr lang="en-US"/>
        </a:p>
      </dgm:t>
    </dgm:pt>
    <dgm:pt modelId="{BB0D0A02-FC09-4E3B-A7A0-D8BA6CC426B7}" type="sibTrans" cxnId="{193B4928-0FF2-4E35-82B0-DA672CD0C95D}">
      <dgm:prSet/>
      <dgm:spPr/>
      <dgm:t>
        <a:bodyPr/>
        <a:lstStyle/>
        <a:p>
          <a:endParaRPr lang="en-US"/>
        </a:p>
      </dgm:t>
    </dgm:pt>
    <dgm:pt modelId="{55ECADC9-3215-43E6-A21C-F15F7EF9C814}">
      <dgm:prSet/>
      <dgm:spPr/>
      <dgm:t>
        <a:bodyPr/>
        <a:lstStyle/>
        <a:p>
          <a:pPr rtl="0"/>
          <a:r>
            <a:rPr lang="en-US" smtClean="0"/>
            <a:t>Insight:</a:t>
          </a:r>
          <a:endParaRPr lang="en-US"/>
        </a:p>
      </dgm:t>
    </dgm:pt>
    <dgm:pt modelId="{7334B29B-7567-4033-ABD3-CF663340B27C}" type="parTrans" cxnId="{7B5A03F2-0214-49C9-8939-00AC97A130E6}">
      <dgm:prSet/>
      <dgm:spPr/>
      <dgm:t>
        <a:bodyPr/>
        <a:lstStyle/>
        <a:p>
          <a:endParaRPr lang="en-US"/>
        </a:p>
      </dgm:t>
    </dgm:pt>
    <dgm:pt modelId="{5AB0E0C1-A0E0-4E12-A183-8E9815F12583}" type="sibTrans" cxnId="{7B5A03F2-0214-49C9-8939-00AC97A130E6}">
      <dgm:prSet/>
      <dgm:spPr/>
      <dgm:t>
        <a:bodyPr/>
        <a:lstStyle/>
        <a:p>
          <a:endParaRPr lang="en-US"/>
        </a:p>
      </dgm:t>
    </dgm:pt>
    <dgm:pt modelId="{3437CC90-FDA5-41C2-B709-F4D0FFE3F514}">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800" dirty="0" smtClean="0">
              <a:solidFill>
                <a:schemeClr val="tx1"/>
              </a:solidFill>
            </a:rPr>
            <a:t>Potassium Hydroxide in Kg is lowest at 9 dollars in Texas.</a:t>
          </a:r>
          <a:endParaRPr lang="en-US" sz="1800" dirty="0">
            <a:solidFill>
              <a:schemeClr val="tx1"/>
            </a:solidFill>
          </a:endParaRPr>
        </a:p>
      </dgm:t>
    </dgm:pt>
    <dgm:pt modelId="{E97A23D8-496E-4F0A-AB48-50E7A596CE4B}" type="parTrans" cxnId="{2F65C8CC-96F5-42BE-98FB-1AF268A5DD84}">
      <dgm:prSet/>
      <dgm:spPr/>
      <dgm:t>
        <a:bodyPr/>
        <a:lstStyle/>
        <a:p>
          <a:endParaRPr lang="en-US"/>
        </a:p>
      </dgm:t>
    </dgm:pt>
    <dgm:pt modelId="{901AC8D9-3A16-4259-9703-958305585696}" type="sibTrans" cxnId="{2F65C8CC-96F5-42BE-98FB-1AF268A5DD84}">
      <dgm:prSet/>
      <dgm:spPr/>
      <dgm:t>
        <a:bodyPr/>
        <a:lstStyle/>
        <a:p>
          <a:endParaRPr lang="en-US"/>
        </a:p>
      </dgm:t>
    </dgm:pt>
    <dgm:pt modelId="{7082C1A1-BB6D-4209-A733-74543DAB4CD6}">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800" dirty="0" smtClean="0">
              <a:solidFill>
                <a:schemeClr val="tx1"/>
              </a:solidFill>
            </a:rPr>
            <a:t>Fragrances and Perfumes per litre is lowest at 180 dollars in Texas.</a:t>
          </a:r>
          <a:endParaRPr lang="en-US" sz="1800" dirty="0">
            <a:solidFill>
              <a:schemeClr val="tx1"/>
            </a:solidFill>
          </a:endParaRPr>
        </a:p>
      </dgm:t>
    </dgm:pt>
    <dgm:pt modelId="{43D9C5C4-9933-4B13-8D57-81D8999531BD}" type="parTrans" cxnId="{2203F35A-EB66-4C48-8745-1666D56BE5FB}">
      <dgm:prSet/>
      <dgm:spPr/>
      <dgm:t>
        <a:bodyPr/>
        <a:lstStyle/>
        <a:p>
          <a:endParaRPr lang="en-US"/>
        </a:p>
      </dgm:t>
    </dgm:pt>
    <dgm:pt modelId="{662F9C37-4F55-4618-9CB4-0B7626FE4026}" type="sibTrans" cxnId="{2203F35A-EB66-4C48-8745-1666D56BE5FB}">
      <dgm:prSet/>
      <dgm:spPr/>
      <dgm:t>
        <a:bodyPr/>
        <a:lstStyle/>
        <a:p>
          <a:endParaRPr lang="en-US"/>
        </a:p>
      </dgm:t>
    </dgm:pt>
    <dgm:pt modelId="{18EF8AD9-94F1-464E-8941-1ED8F69A5692}">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800" dirty="0" smtClean="0">
              <a:solidFill>
                <a:schemeClr val="tx1"/>
              </a:solidFill>
            </a:rPr>
            <a:t>Abrasives in Kg is lowest at 45 dollars in Texas.</a:t>
          </a:r>
          <a:endParaRPr lang="en-US" sz="1800" dirty="0">
            <a:solidFill>
              <a:schemeClr val="tx1"/>
            </a:solidFill>
          </a:endParaRPr>
        </a:p>
      </dgm:t>
    </dgm:pt>
    <dgm:pt modelId="{801F0AEA-4348-4E06-8A0C-F9792ADC9556}" type="parTrans" cxnId="{5E6920B3-B3AF-4A9C-A038-DAD2646AC4A9}">
      <dgm:prSet/>
      <dgm:spPr/>
      <dgm:t>
        <a:bodyPr/>
        <a:lstStyle/>
        <a:p>
          <a:endParaRPr lang="en-US"/>
        </a:p>
      </dgm:t>
    </dgm:pt>
    <dgm:pt modelId="{2CA2DACF-F3D8-4EF0-B7BC-F4B7A8B4F340}" type="sibTrans" cxnId="{5E6920B3-B3AF-4A9C-A038-DAD2646AC4A9}">
      <dgm:prSet/>
      <dgm:spPr/>
      <dgm:t>
        <a:bodyPr/>
        <a:lstStyle/>
        <a:p>
          <a:endParaRPr lang="en-US"/>
        </a:p>
      </dgm:t>
    </dgm:pt>
    <dgm:pt modelId="{B26443B6-E20A-42E1-B0BA-D068F1DD503C}">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800" dirty="0" smtClean="0">
              <a:solidFill>
                <a:schemeClr val="tx1"/>
              </a:solidFill>
            </a:rPr>
            <a:t>Palm oil per litre is lowest at 14 dollars in Texas.</a:t>
          </a:r>
          <a:endParaRPr lang="en-US" sz="1800" dirty="0">
            <a:solidFill>
              <a:schemeClr val="tx1"/>
            </a:solidFill>
          </a:endParaRPr>
        </a:p>
      </dgm:t>
    </dgm:pt>
    <dgm:pt modelId="{D1B8AFE4-E455-43CF-A94C-6E7757269B45}" type="parTrans" cxnId="{98DE92BA-1856-42B2-A781-76BE9448A2A0}">
      <dgm:prSet/>
      <dgm:spPr/>
      <dgm:t>
        <a:bodyPr/>
        <a:lstStyle/>
        <a:p>
          <a:endParaRPr lang="en-US"/>
        </a:p>
      </dgm:t>
    </dgm:pt>
    <dgm:pt modelId="{55362058-9F32-4E45-A942-5E2B0DAB1457}" type="sibTrans" cxnId="{98DE92BA-1856-42B2-A781-76BE9448A2A0}">
      <dgm:prSet/>
      <dgm:spPr/>
      <dgm:t>
        <a:bodyPr/>
        <a:lstStyle/>
        <a:p>
          <a:endParaRPr lang="en-US"/>
        </a:p>
      </dgm:t>
    </dgm:pt>
    <dgm:pt modelId="{388F8645-BCFA-4094-8C78-FF4CFA10ACD4}">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800" dirty="0" smtClean="0">
              <a:solidFill>
                <a:schemeClr val="tx1"/>
              </a:solidFill>
            </a:rPr>
            <a:t>Olive oil per litre is lowest at 20 dollars in Nevada.</a:t>
          </a:r>
          <a:endParaRPr lang="en-US" sz="1800" dirty="0">
            <a:solidFill>
              <a:schemeClr val="tx1"/>
            </a:solidFill>
          </a:endParaRPr>
        </a:p>
      </dgm:t>
    </dgm:pt>
    <dgm:pt modelId="{856650C8-2D2C-4EA6-BA43-E52BD89C8639}" type="parTrans" cxnId="{12EEBFD8-01E1-4168-A739-B6F04057D1AB}">
      <dgm:prSet/>
      <dgm:spPr/>
      <dgm:t>
        <a:bodyPr/>
        <a:lstStyle/>
        <a:p>
          <a:endParaRPr lang="en-US"/>
        </a:p>
      </dgm:t>
    </dgm:pt>
    <dgm:pt modelId="{836DCCFF-319B-4360-AC3D-B9139474B2BA}" type="sibTrans" cxnId="{12EEBFD8-01E1-4168-A739-B6F04057D1AB}">
      <dgm:prSet/>
      <dgm:spPr/>
      <dgm:t>
        <a:bodyPr/>
        <a:lstStyle/>
        <a:p>
          <a:endParaRPr lang="en-US"/>
        </a:p>
      </dgm:t>
    </dgm:pt>
    <dgm:pt modelId="{84360917-74EE-4ED2-9105-4B048AA4B8C3}">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800" dirty="0" smtClean="0">
              <a:solidFill>
                <a:schemeClr val="tx1"/>
              </a:solidFill>
            </a:rPr>
            <a:t>Coconut  oil per litre is lowest at 10 dollars in Florida.</a:t>
          </a:r>
          <a:endParaRPr lang="en-US" sz="1800" dirty="0">
            <a:solidFill>
              <a:schemeClr val="tx1"/>
            </a:solidFill>
          </a:endParaRPr>
        </a:p>
      </dgm:t>
    </dgm:pt>
    <dgm:pt modelId="{8905B282-56D8-41EB-B9F8-9F33D29237DC}" type="parTrans" cxnId="{4D07A42A-6E62-4203-A14F-E1C94A8406FD}">
      <dgm:prSet/>
      <dgm:spPr/>
      <dgm:t>
        <a:bodyPr/>
        <a:lstStyle/>
        <a:p>
          <a:endParaRPr lang="en-US"/>
        </a:p>
      </dgm:t>
    </dgm:pt>
    <dgm:pt modelId="{192BE7FA-3B7D-4D8F-863E-66F4E4CC0BDA}" type="sibTrans" cxnId="{4D07A42A-6E62-4203-A14F-E1C94A8406FD}">
      <dgm:prSet/>
      <dgm:spPr/>
      <dgm:t>
        <a:bodyPr/>
        <a:lstStyle/>
        <a:p>
          <a:endParaRPr lang="en-US"/>
        </a:p>
      </dgm:t>
    </dgm:pt>
    <dgm:pt modelId="{136EC29F-0835-4613-B069-EC4E6B1BC4A2}">
      <dgm:prSet/>
      <dgm:spPr/>
      <dgm:t>
        <a:bodyPr/>
        <a:lstStyle/>
        <a:p>
          <a:pPr rtl="0"/>
          <a:r>
            <a:rPr lang="en-US" smtClean="0"/>
            <a:t>Takeaway:</a:t>
          </a:r>
          <a:endParaRPr lang="en-US"/>
        </a:p>
      </dgm:t>
    </dgm:pt>
    <dgm:pt modelId="{2909250A-C087-4C3D-8BB1-E55FF46F5BE2}" type="parTrans" cxnId="{2C488ACB-7A1C-4249-A1E8-D98B10DC7215}">
      <dgm:prSet/>
      <dgm:spPr/>
      <dgm:t>
        <a:bodyPr/>
        <a:lstStyle/>
        <a:p>
          <a:endParaRPr lang="en-US"/>
        </a:p>
      </dgm:t>
    </dgm:pt>
    <dgm:pt modelId="{69333FFF-044C-4EBE-AD4F-5DB75A5E2B0F}" type="sibTrans" cxnId="{2C488ACB-7A1C-4249-A1E8-D98B10DC7215}">
      <dgm:prSet/>
      <dgm:spPr/>
      <dgm:t>
        <a:bodyPr/>
        <a:lstStyle/>
        <a:p>
          <a:endParaRPr lang="en-US"/>
        </a:p>
      </dgm:t>
    </dgm:pt>
    <dgm:pt modelId="{E5A84F8A-28D0-4676-B8C1-0ADAB1353E26}">
      <dgm:prSet>
        <dgm:style>
          <a:lnRef idx="1">
            <a:schemeClr val="accent2"/>
          </a:lnRef>
          <a:fillRef idx="2">
            <a:schemeClr val="accent2"/>
          </a:fillRef>
          <a:effectRef idx="1">
            <a:schemeClr val="accent2"/>
          </a:effectRef>
          <a:fontRef idx="minor">
            <a:schemeClr val="dk1"/>
          </a:fontRef>
        </dgm:style>
      </dgm:prSet>
      <dgm:spPr>
        <a:ln>
          <a:solidFill>
            <a:srgbClr val="FF0000"/>
          </a:solidFill>
        </a:ln>
      </dgm:spPr>
      <dgm:t>
        <a:bodyPr/>
        <a:lstStyle/>
        <a:p>
          <a:pPr rtl="0"/>
          <a:r>
            <a:rPr lang="en-US" dirty="0" smtClean="0"/>
            <a:t>Purchase Potassium Hydroxide, Fragrances and Perfumes, Abrasives and Palm oil from Texas.</a:t>
          </a:r>
        </a:p>
        <a:p>
          <a:pPr rtl="0"/>
          <a:r>
            <a:rPr lang="en-US" dirty="0" smtClean="0"/>
            <a:t>Purchase Olive from Nevada.</a:t>
          </a:r>
        </a:p>
        <a:p>
          <a:pPr rtl="0"/>
          <a:r>
            <a:rPr lang="en-US" dirty="0" smtClean="0"/>
            <a:t>Purchase Coconut  oil from Florida.</a:t>
          </a:r>
          <a:endParaRPr lang="en-US" dirty="0"/>
        </a:p>
      </dgm:t>
    </dgm:pt>
    <dgm:pt modelId="{93581971-2AF5-4DF4-B5EC-DCF369AC7B3B}" type="parTrans" cxnId="{E2BF742E-D191-4DFC-8A53-A38BC6DA8109}">
      <dgm:prSet/>
      <dgm:spPr/>
      <dgm:t>
        <a:bodyPr/>
        <a:lstStyle/>
        <a:p>
          <a:endParaRPr lang="en-US"/>
        </a:p>
      </dgm:t>
    </dgm:pt>
    <dgm:pt modelId="{DB4B6B44-D422-41B8-AC00-8CD60E2DE415}" type="sibTrans" cxnId="{E2BF742E-D191-4DFC-8A53-A38BC6DA8109}">
      <dgm:prSet/>
      <dgm:spPr/>
      <dgm:t>
        <a:bodyPr/>
        <a:lstStyle/>
        <a:p>
          <a:endParaRPr lang="en-US"/>
        </a:p>
      </dgm:t>
    </dgm:pt>
    <dgm:pt modelId="{3FF53E8E-5DB4-45E8-AF40-E79FF07B58E0}" type="pres">
      <dgm:prSet presAssocID="{2A2FC0D8-797D-4176-A191-96ABF219E9EC}" presName="linear" presStyleCnt="0">
        <dgm:presLayoutVars>
          <dgm:animLvl val="lvl"/>
          <dgm:resizeHandles val="exact"/>
        </dgm:presLayoutVars>
      </dgm:prSet>
      <dgm:spPr/>
    </dgm:pt>
    <dgm:pt modelId="{DBB29AD8-A5C2-49C2-9DBA-F40117AF1CF3}" type="pres">
      <dgm:prSet presAssocID="{5F626F13-8488-435E-A710-FD91D765B1FC}" presName="parentText" presStyleLbl="node1" presStyleIdx="0" presStyleCnt="4" custScaleY="33183">
        <dgm:presLayoutVars>
          <dgm:chMax val="0"/>
          <dgm:bulletEnabled val="1"/>
        </dgm:presLayoutVars>
      </dgm:prSet>
      <dgm:spPr/>
    </dgm:pt>
    <dgm:pt modelId="{F04F14FF-BA2A-4D5E-AE11-438F65B04389}" type="pres">
      <dgm:prSet presAssocID="{BB0D0A02-FC09-4E3B-A7A0-D8BA6CC426B7}" presName="spacer" presStyleCnt="0"/>
      <dgm:spPr/>
    </dgm:pt>
    <dgm:pt modelId="{84BB6A68-FE41-4FA3-91BE-81B766E624BA}" type="pres">
      <dgm:prSet presAssocID="{55ECADC9-3215-43E6-A21C-F15F7EF9C814}" presName="parentText" presStyleLbl="node1" presStyleIdx="1" presStyleCnt="4" custScaleY="29944">
        <dgm:presLayoutVars>
          <dgm:chMax val="0"/>
          <dgm:bulletEnabled val="1"/>
        </dgm:presLayoutVars>
      </dgm:prSet>
      <dgm:spPr/>
    </dgm:pt>
    <dgm:pt modelId="{79D2B349-4698-422D-BB95-E5902B546759}" type="pres">
      <dgm:prSet presAssocID="{55ECADC9-3215-43E6-A21C-F15F7EF9C814}" presName="childText" presStyleLbl="revTx" presStyleIdx="0" presStyleCnt="1">
        <dgm:presLayoutVars>
          <dgm:bulletEnabled val="1"/>
        </dgm:presLayoutVars>
      </dgm:prSet>
      <dgm:spPr/>
    </dgm:pt>
    <dgm:pt modelId="{64A7E22E-0927-4437-A752-F4187FFCF93B}" type="pres">
      <dgm:prSet presAssocID="{136EC29F-0835-4613-B069-EC4E6B1BC4A2}" presName="parentText" presStyleLbl="node1" presStyleIdx="2" presStyleCnt="4" custScaleY="23809">
        <dgm:presLayoutVars>
          <dgm:chMax val="0"/>
          <dgm:bulletEnabled val="1"/>
        </dgm:presLayoutVars>
      </dgm:prSet>
      <dgm:spPr/>
    </dgm:pt>
    <dgm:pt modelId="{4179856E-DD2B-4912-B26A-BBB383CD0EC4}" type="pres">
      <dgm:prSet presAssocID="{69333FFF-044C-4EBE-AD4F-5DB75A5E2B0F}" presName="spacer" presStyleCnt="0"/>
      <dgm:spPr/>
    </dgm:pt>
    <dgm:pt modelId="{1AE6D1B1-4823-482C-BB8C-2B49457EFD4D}" type="pres">
      <dgm:prSet presAssocID="{E5A84F8A-28D0-4676-B8C1-0ADAB1353E26}" presName="parentText" presStyleLbl="node1" presStyleIdx="3" presStyleCnt="4">
        <dgm:presLayoutVars>
          <dgm:chMax val="0"/>
          <dgm:bulletEnabled val="1"/>
        </dgm:presLayoutVars>
      </dgm:prSet>
      <dgm:spPr/>
      <dgm:t>
        <a:bodyPr/>
        <a:lstStyle/>
        <a:p>
          <a:endParaRPr lang="en-US"/>
        </a:p>
      </dgm:t>
    </dgm:pt>
  </dgm:ptLst>
  <dgm:cxnLst>
    <dgm:cxn modelId="{6589BCD1-2B49-4631-B94C-153DC11C2E7D}" type="presOf" srcId="{388F8645-BCFA-4094-8C78-FF4CFA10ACD4}" destId="{79D2B349-4698-422D-BB95-E5902B546759}" srcOrd="0" destOrd="4" presId="urn:microsoft.com/office/officeart/2005/8/layout/vList2"/>
    <dgm:cxn modelId="{2C488ACB-7A1C-4249-A1E8-D98B10DC7215}" srcId="{2A2FC0D8-797D-4176-A191-96ABF219E9EC}" destId="{136EC29F-0835-4613-B069-EC4E6B1BC4A2}" srcOrd="2" destOrd="0" parTransId="{2909250A-C087-4C3D-8BB1-E55FF46F5BE2}" sibTransId="{69333FFF-044C-4EBE-AD4F-5DB75A5E2B0F}"/>
    <dgm:cxn modelId="{2472B1AC-AD41-45C9-BE86-21D0B1C116B8}" type="presOf" srcId="{B26443B6-E20A-42E1-B0BA-D068F1DD503C}" destId="{79D2B349-4698-422D-BB95-E5902B546759}" srcOrd="0" destOrd="3" presId="urn:microsoft.com/office/officeart/2005/8/layout/vList2"/>
    <dgm:cxn modelId="{98DE92BA-1856-42B2-A781-76BE9448A2A0}" srcId="{55ECADC9-3215-43E6-A21C-F15F7EF9C814}" destId="{B26443B6-E20A-42E1-B0BA-D068F1DD503C}" srcOrd="3" destOrd="0" parTransId="{D1B8AFE4-E455-43CF-A94C-6E7757269B45}" sibTransId="{55362058-9F32-4E45-A942-5E2B0DAB1457}"/>
    <dgm:cxn modelId="{ECC60C30-E119-4144-97B8-5792A7F369E1}" type="presOf" srcId="{55ECADC9-3215-43E6-A21C-F15F7EF9C814}" destId="{84BB6A68-FE41-4FA3-91BE-81B766E624BA}" srcOrd="0" destOrd="0" presId="urn:microsoft.com/office/officeart/2005/8/layout/vList2"/>
    <dgm:cxn modelId="{2203F35A-EB66-4C48-8745-1666D56BE5FB}" srcId="{55ECADC9-3215-43E6-A21C-F15F7EF9C814}" destId="{7082C1A1-BB6D-4209-A733-74543DAB4CD6}" srcOrd="1" destOrd="0" parTransId="{43D9C5C4-9933-4B13-8D57-81D8999531BD}" sibTransId="{662F9C37-4F55-4618-9CB4-0B7626FE4026}"/>
    <dgm:cxn modelId="{5E6920B3-B3AF-4A9C-A038-DAD2646AC4A9}" srcId="{55ECADC9-3215-43E6-A21C-F15F7EF9C814}" destId="{18EF8AD9-94F1-464E-8941-1ED8F69A5692}" srcOrd="2" destOrd="0" parTransId="{801F0AEA-4348-4E06-8A0C-F9792ADC9556}" sibTransId="{2CA2DACF-F3D8-4EF0-B7BC-F4B7A8B4F340}"/>
    <dgm:cxn modelId="{878B4484-01D7-4CA9-AEE0-091B49F75D42}" type="presOf" srcId="{7082C1A1-BB6D-4209-A733-74543DAB4CD6}" destId="{79D2B349-4698-422D-BB95-E5902B546759}" srcOrd="0" destOrd="1" presId="urn:microsoft.com/office/officeart/2005/8/layout/vList2"/>
    <dgm:cxn modelId="{28F7E076-A11E-4045-B64C-96694E7C312F}" type="presOf" srcId="{84360917-74EE-4ED2-9105-4B048AA4B8C3}" destId="{79D2B349-4698-422D-BB95-E5902B546759}" srcOrd="0" destOrd="5" presId="urn:microsoft.com/office/officeart/2005/8/layout/vList2"/>
    <dgm:cxn modelId="{E2BF742E-D191-4DFC-8A53-A38BC6DA8109}" srcId="{2A2FC0D8-797D-4176-A191-96ABF219E9EC}" destId="{E5A84F8A-28D0-4676-B8C1-0ADAB1353E26}" srcOrd="3" destOrd="0" parTransId="{93581971-2AF5-4DF4-B5EC-DCF369AC7B3B}" sibTransId="{DB4B6B44-D422-41B8-AC00-8CD60E2DE415}"/>
    <dgm:cxn modelId="{4D07A42A-6E62-4203-A14F-E1C94A8406FD}" srcId="{55ECADC9-3215-43E6-A21C-F15F7EF9C814}" destId="{84360917-74EE-4ED2-9105-4B048AA4B8C3}" srcOrd="5" destOrd="0" parTransId="{8905B282-56D8-41EB-B9F8-9F33D29237DC}" sibTransId="{192BE7FA-3B7D-4D8F-863E-66F4E4CC0BDA}"/>
    <dgm:cxn modelId="{DAB09CBF-F132-4CFF-803A-AAEB67D95109}" type="presOf" srcId="{3437CC90-FDA5-41C2-B709-F4D0FFE3F514}" destId="{79D2B349-4698-422D-BB95-E5902B546759}" srcOrd="0" destOrd="0" presId="urn:microsoft.com/office/officeart/2005/8/layout/vList2"/>
    <dgm:cxn modelId="{818DB680-50DD-4352-967B-7FBA1366998F}" type="presOf" srcId="{5F626F13-8488-435E-A710-FD91D765B1FC}" destId="{DBB29AD8-A5C2-49C2-9DBA-F40117AF1CF3}" srcOrd="0" destOrd="0" presId="urn:microsoft.com/office/officeart/2005/8/layout/vList2"/>
    <dgm:cxn modelId="{193B4928-0FF2-4E35-82B0-DA672CD0C95D}" srcId="{2A2FC0D8-797D-4176-A191-96ABF219E9EC}" destId="{5F626F13-8488-435E-A710-FD91D765B1FC}" srcOrd="0" destOrd="0" parTransId="{62A9200C-B3D7-44CE-BB58-7484FB44F051}" sibTransId="{BB0D0A02-FC09-4E3B-A7A0-D8BA6CC426B7}"/>
    <dgm:cxn modelId="{2F65C8CC-96F5-42BE-98FB-1AF268A5DD84}" srcId="{55ECADC9-3215-43E6-A21C-F15F7EF9C814}" destId="{3437CC90-FDA5-41C2-B709-F4D0FFE3F514}" srcOrd="0" destOrd="0" parTransId="{E97A23D8-496E-4F0A-AB48-50E7A596CE4B}" sibTransId="{901AC8D9-3A16-4259-9703-958305585696}"/>
    <dgm:cxn modelId="{049EE9CE-E9BF-4227-9066-F61EBBFB7EE3}" type="presOf" srcId="{E5A84F8A-28D0-4676-B8C1-0ADAB1353E26}" destId="{1AE6D1B1-4823-482C-BB8C-2B49457EFD4D}" srcOrd="0" destOrd="0" presId="urn:microsoft.com/office/officeart/2005/8/layout/vList2"/>
    <dgm:cxn modelId="{7B5A03F2-0214-49C9-8939-00AC97A130E6}" srcId="{2A2FC0D8-797D-4176-A191-96ABF219E9EC}" destId="{55ECADC9-3215-43E6-A21C-F15F7EF9C814}" srcOrd="1" destOrd="0" parTransId="{7334B29B-7567-4033-ABD3-CF663340B27C}" sibTransId="{5AB0E0C1-A0E0-4E12-A183-8E9815F12583}"/>
    <dgm:cxn modelId="{12EEBFD8-01E1-4168-A739-B6F04057D1AB}" srcId="{55ECADC9-3215-43E6-A21C-F15F7EF9C814}" destId="{388F8645-BCFA-4094-8C78-FF4CFA10ACD4}" srcOrd="4" destOrd="0" parTransId="{856650C8-2D2C-4EA6-BA43-E52BD89C8639}" sibTransId="{836DCCFF-319B-4360-AC3D-B9139474B2BA}"/>
    <dgm:cxn modelId="{02741766-90BD-4226-A0B0-800924853213}" type="presOf" srcId="{2A2FC0D8-797D-4176-A191-96ABF219E9EC}" destId="{3FF53E8E-5DB4-45E8-AF40-E79FF07B58E0}" srcOrd="0" destOrd="0" presId="urn:microsoft.com/office/officeart/2005/8/layout/vList2"/>
    <dgm:cxn modelId="{1A937E41-FB61-4480-8047-46611456428A}" type="presOf" srcId="{18EF8AD9-94F1-464E-8941-1ED8F69A5692}" destId="{79D2B349-4698-422D-BB95-E5902B546759}" srcOrd="0" destOrd="2" presId="urn:microsoft.com/office/officeart/2005/8/layout/vList2"/>
    <dgm:cxn modelId="{FF3AEAB7-54AE-42B7-9CE8-CD536801D040}" type="presOf" srcId="{136EC29F-0835-4613-B069-EC4E6B1BC4A2}" destId="{64A7E22E-0927-4437-A752-F4187FFCF93B}" srcOrd="0" destOrd="0" presId="urn:microsoft.com/office/officeart/2005/8/layout/vList2"/>
    <dgm:cxn modelId="{417931FD-F380-4982-8325-CF84FD62E592}" type="presParOf" srcId="{3FF53E8E-5DB4-45E8-AF40-E79FF07B58E0}" destId="{DBB29AD8-A5C2-49C2-9DBA-F40117AF1CF3}" srcOrd="0" destOrd="0" presId="urn:microsoft.com/office/officeart/2005/8/layout/vList2"/>
    <dgm:cxn modelId="{2848B28D-9A52-40D2-9A58-06B8D004A181}" type="presParOf" srcId="{3FF53E8E-5DB4-45E8-AF40-E79FF07B58E0}" destId="{F04F14FF-BA2A-4D5E-AE11-438F65B04389}" srcOrd="1" destOrd="0" presId="urn:microsoft.com/office/officeart/2005/8/layout/vList2"/>
    <dgm:cxn modelId="{4DFF687A-0916-4DA1-A7D5-CE9CF2085237}" type="presParOf" srcId="{3FF53E8E-5DB4-45E8-AF40-E79FF07B58E0}" destId="{84BB6A68-FE41-4FA3-91BE-81B766E624BA}" srcOrd="2" destOrd="0" presId="urn:microsoft.com/office/officeart/2005/8/layout/vList2"/>
    <dgm:cxn modelId="{E5D9F71C-CD5A-454F-BB7F-EA67F8A5D4DF}" type="presParOf" srcId="{3FF53E8E-5DB4-45E8-AF40-E79FF07B58E0}" destId="{79D2B349-4698-422D-BB95-E5902B546759}" srcOrd="3" destOrd="0" presId="urn:microsoft.com/office/officeart/2005/8/layout/vList2"/>
    <dgm:cxn modelId="{1D4BE6A3-AE39-4F45-B923-A0F993CB4EA5}" type="presParOf" srcId="{3FF53E8E-5DB4-45E8-AF40-E79FF07B58E0}" destId="{64A7E22E-0927-4437-A752-F4187FFCF93B}" srcOrd="4" destOrd="0" presId="urn:microsoft.com/office/officeart/2005/8/layout/vList2"/>
    <dgm:cxn modelId="{F8C173F6-8838-431D-9176-6D3E56FBB7FC}" type="presParOf" srcId="{3FF53E8E-5DB4-45E8-AF40-E79FF07B58E0}" destId="{4179856E-DD2B-4912-B26A-BBB383CD0EC4}" srcOrd="5" destOrd="0" presId="urn:microsoft.com/office/officeart/2005/8/layout/vList2"/>
    <dgm:cxn modelId="{4167F75D-BB7C-407A-B829-50E272C2770F}" type="presParOf" srcId="{3FF53E8E-5DB4-45E8-AF40-E79FF07B58E0}" destId="{1AE6D1B1-4823-482C-BB8C-2B49457EFD4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2FC0D8-797D-4176-A191-96ABF219E9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F626F13-8488-435E-A710-FD91D765B1FC}">
      <dgm:prSet/>
      <dgm:spPr/>
      <dgm:t>
        <a:bodyPr/>
        <a:lstStyle/>
        <a:p>
          <a:pPr rtl="0"/>
          <a:r>
            <a:rPr lang="en-US" b="1" dirty="0" smtClean="0"/>
            <a:t>Purpose</a:t>
          </a:r>
          <a:r>
            <a:rPr lang="en-US" dirty="0" smtClean="0"/>
            <a:t>: to suggest most suitable raw material cost plant wise in Europe:</a:t>
          </a:r>
          <a:endParaRPr lang="en-US" dirty="0"/>
        </a:p>
      </dgm:t>
    </dgm:pt>
    <dgm:pt modelId="{62A9200C-B3D7-44CE-BB58-7484FB44F051}" type="parTrans" cxnId="{193B4928-0FF2-4E35-82B0-DA672CD0C95D}">
      <dgm:prSet/>
      <dgm:spPr/>
      <dgm:t>
        <a:bodyPr/>
        <a:lstStyle/>
        <a:p>
          <a:endParaRPr lang="en-US"/>
        </a:p>
      </dgm:t>
    </dgm:pt>
    <dgm:pt modelId="{BB0D0A02-FC09-4E3B-A7A0-D8BA6CC426B7}" type="sibTrans" cxnId="{193B4928-0FF2-4E35-82B0-DA672CD0C95D}">
      <dgm:prSet/>
      <dgm:spPr/>
      <dgm:t>
        <a:bodyPr/>
        <a:lstStyle/>
        <a:p>
          <a:endParaRPr lang="en-US"/>
        </a:p>
      </dgm:t>
    </dgm:pt>
    <dgm:pt modelId="{55ECADC9-3215-43E6-A21C-F15F7EF9C814}">
      <dgm:prSet/>
      <dgm:spPr/>
      <dgm:t>
        <a:bodyPr/>
        <a:lstStyle/>
        <a:p>
          <a:pPr rtl="0"/>
          <a:r>
            <a:rPr lang="en-US" smtClean="0"/>
            <a:t>Insight:</a:t>
          </a:r>
          <a:endParaRPr lang="en-US"/>
        </a:p>
      </dgm:t>
    </dgm:pt>
    <dgm:pt modelId="{7334B29B-7567-4033-ABD3-CF663340B27C}" type="parTrans" cxnId="{7B5A03F2-0214-49C9-8939-00AC97A130E6}">
      <dgm:prSet/>
      <dgm:spPr/>
      <dgm:t>
        <a:bodyPr/>
        <a:lstStyle/>
        <a:p>
          <a:endParaRPr lang="en-US"/>
        </a:p>
      </dgm:t>
    </dgm:pt>
    <dgm:pt modelId="{5AB0E0C1-A0E0-4E12-A183-8E9815F12583}" type="sibTrans" cxnId="{7B5A03F2-0214-49C9-8939-00AC97A130E6}">
      <dgm:prSet/>
      <dgm:spPr/>
      <dgm:t>
        <a:bodyPr/>
        <a:lstStyle/>
        <a:p>
          <a:endParaRPr lang="en-US"/>
        </a:p>
      </dgm:t>
    </dgm:pt>
    <dgm:pt modelId="{3437CC90-FDA5-41C2-B709-F4D0FFE3F514}">
      <dgm:prSet custT="1">
        <dgm:style>
          <a:lnRef idx="1">
            <a:schemeClr val="accent4"/>
          </a:lnRef>
          <a:fillRef idx="2">
            <a:schemeClr val="accent4"/>
          </a:fillRef>
          <a:effectRef idx="1">
            <a:schemeClr val="accent4"/>
          </a:effectRef>
          <a:fontRef idx="minor">
            <a:schemeClr val="dk1"/>
          </a:fontRef>
        </dgm:style>
      </dgm:prSet>
      <dgm:spPr/>
      <dgm:t>
        <a:bodyPr/>
        <a:lstStyle/>
        <a:p>
          <a:pPr rtl="0"/>
          <a:endParaRPr lang="en-US" sz="2000" dirty="0">
            <a:solidFill>
              <a:schemeClr val="tx1"/>
            </a:solidFill>
          </a:endParaRPr>
        </a:p>
      </dgm:t>
    </dgm:pt>
    <dgm:pt modelId="{E97A23D8-496E-4F0A-AB48-50E7A596CE4B}" type="parTrans" cxnId="{2F65C8CC-96F5-42BE-98FB-1AF268A5DD84}">
      <dgm:prSet/>
      <dgm:spPr/>
      <dgm:t>
        <a:bodyPr/>
        <a:lstStyle/>
        <a:p>
          <a:endParaRPr lang="en-US"/>
        </a:p>
      </dgm:t>
    </dgm:pt>
    <dgm:pt modelId="{901AC8D9-3A16-4259-9703-958305585696}" type="sibTrans" cxnId="{2F65C8CC-96F5-42BE-98FB-1AF268A5DD84}">
      <dgm:prSet/>
      <dgm:spPr/>
      <dgm:t>
        <a:bodyPr/>
        <a:lstStyle/>
        <a:p>
          <a:endParaRPr lang="en-US"/>
        </a:p>
      </dgm:t>
    </dgm:pt>
    <dgm:pt modelId="{136EC29F-0835-4613-B069-EC4E6B1BC4A2}">
      <dgm:prSet/>
      <dgm:spPr/>
      <dgm:t>
        <a:bodyPr/>
        <a:lstStyle/>
        <a:p>
          <a:pPr rtl="0"/>
          <a:r>
            <a:rPr lang="en-US" smtClean="0"/>
            <a:t>Takeaway:</a:t>
          </a:r>
          <a:endParaRPr lang="en-US"/>
        </a:p>
      </dgm:t>
    </dgm:pt>
    <dgm:pt modelId="{2909250A-C087-4C3D-8BB1-E55FF46F5BE2}" type="parTrans" cxnId="{2C488ACB-7A1C-4249-A1E8-D98B10DC7215}">
      <dgm:prSet/>
      <dgm:spPr/>
      <dgm:t>
        <a:bodyPr/>
        <a:lstStyle/>
        <a:p>
          <a:endParaRPr lang="en-US"/>
        </a:p>
      </dgm:t>
    </dgm:pt>
    <dgm:pt modelId="{69333FFF-044C-4EBE-AD4F-5DB75A5E2B0F}" type="sibTrans" cxnId="{2C488ACB-7A1C-4249-A1E8-D98B10DC7215}">
      <dgm:prSet/>
      <dgm:spPr/>
      <dgm:t>
        <a:bodyPr/>
        <a:lstStyle/>
        <a:p>
          <a:endParaRPr lang="en-US"/>
        </a:p>
      </dgm:t>
    </dgm:pt>
    <dgm:pt modelId="{E5A84F8A-28D0-4676-B8C1-0ADAB1353E26}">
      <dgm:prSet custT="1">
        <dgm:style>
          <a:lnRef idx="1">
            <a:schemeClr val="accent2"/>
          </a:lnRef>
          <a:fillRef idx="2">
            <a:schemeClr val="accent2"/>
          </a:fillRef>
          <a:effectRef idx="1">
            <a:schemeClr val="accent2"/>
          </a:effectRef>
          <a:fontRef idx="minor">
            <a:schemeClr val="dk1"/>
          </a:fontRef>
        </dgm:style>
      </dgm:prSet>
      <dgm:spPr>
        <a:ln>
          <a:solidFill>
            <a:srgbClr val="FF0000"/>
          </a:solidFill>
        </a:ln>
      </dgm:spPr>
      <dgm:t>
        <a:bodyPr/>
        <a:lstStyle/>
        <a:p>
          <a:pPr rtl="0"/>
          <a:r>
            <a:rPr lang="en-US" sz="2000" dirty="0" smtClean="0"/>
            <a:t>purchase Potassium Hydroxide,Abrasives,Palm oil, Olive oil, Coconut  oil from Romania.</a:t>
          </a:r>
        </a:p>
        <a:p>
          <a:r>
            <a:rPr lang="en-US" sz="2000" dirty="0" smtClean="0"/>
            <a:t>purchase Fragrances and Perfumes from  Sweden.</a:t>
          </a:r>
          <a:endParaRPr lang="en-US" sz="2000" dirty="0"/>
        </a:p>
      </dgm:t>
    </dgm:pt>
    <dgm:pt modelId="{93581971-2AF5-4DF4-B5EC-DCF369AC7B3B}" type="parTrans" cxnId="{E2BF742E-D191-4DFC-8A53-A38BC6DA8109}">
      <dgm:prSet/>
      <dgm:spPr/>
      <dgm:t>
        <a:bodyPr/>
        <a:lstStyle/>
        <a:p>
          <a:endParaRPr lang="en-US"/>
        </a:p>
      </dgm:t>
    </dgm:pt>
    <dgm:pt modelId="{DB4B6B44-D422-41B8-AC00-8CD60E2DE415}" type="sibTrans" cxnId="{E2BF742E-D191-4DFC-8A53-A38BC6DA8109}">
      <dgm:prSet/>
      <dgm:spPr/>
      <dgm:t>
        <a:bodyPr/>
        <a:lstStyle/>
        <a:p>
          <a:endParaRPr lang="en-US"/>
        </a:p>
      </dgm:t>
    </dgm:pt>
    <dgm:pt modelId="{B9438490-8FAD-48F5-A64A-B1BDBD8C042F}">
      <dgm:prSet custT="1"/>
      <dgm:spPr/>
      <dgm:t>
        <a:bodyPr/>
        <a:lstStyle/>
        <a:p>
          <a:r>
            <a:rPr lang="en-US" sz="2000" dirty="0" smtClean="0">
              <a:solidFill>
                <a:schemeClr val="tx1"/>
              </a:solidFill>
            </a:rPr>
            <a:t>Potassium Hydroxide in Kg is lowest at 5 dollars in Romania.</a:t>
          </a:r>
        </a:p>
      </dgm:t>
    </dgm:pt>
    <dgm:pt modelId="{646A9E10-2F0D-4FEC-8F20-23F1D0303A25}" type="parTrans" cxnId="{3E8F707E-59AB-45CF-AE23-FCE296977EA2}">
      <dgm:prSet/>
      <dgm:spPr/>
      <dgm:t>
        <a:bodyPr/>
        <a:lstStyle/>
        <a:p>
          <a:endParaRPr lang="en-US"/>
        </a:p>
      </dgm:t>
    </dgm:pt>
    <dgm:pt modelId="{974069C2-C812-414A-89CD-E3EDC9DD5D24}" type="sibTrans" cxnId="{3E8F707E-59AB-45CF-AE23-FCE296977EA2}">
      <dgm:prSet/>
      <dgm:spPr/>
      <dgm:t>
        <a:bodyPr/>
        <a:lstStyle/>
        <a:p>
          <a:endParaRPr lang="en-US"/>
        </a:p>
      </dgm:t>
    </dgm:pt>
    <dgm:pt modelId="{CB403AF6-4FA3-4CDB-AF07-5C8C31608C09}">
      <dgm:prSet custT="1"/>
      <dgm:spPr/>
      <dgm:t>
        <a:bodyPr/>
        <a:lstStyle/>
        <a:p>
          <a:r>
            <a:rPr lang="en-US" sz="2000" dirty="0" smtClean="0">
              <a:solidFill>
                <a:schemeClr val="tx1"/>
              </a:solidFill>
            </a:rPr>
            <a:t>Fragrances and Perfumes per litre is lowest at 80 dollars in Sweden.</a:t>
          </a:r>
        </a:p>
      </dgm:t>
    </dgm:pt>
    <dgm:pt modelId="{EE0BFAFE-D528-4B2D-B4F0-1F18BEE70710}" type="parTrans" cxnId="{41649E95-ED3A-4CA2-919F-F4D093E51DF0}">
      <dgm:prSet/>
      <dgm:spPr/>
      <dgm:t>
        <a:bodyPr/>
        <a:lstStyle/>
        <a:p>
          <a:endParaRPr lang="en-US"/>
        </a:p>
      </dgm:t>
    </dgm:pt>
    <dgm:pt modelId="{0A866C39-CC23-4FFC-8086-C46B80D7F24F}" type="sibTrans" cxnId="{41649E95-ED3A-4CA2-919F-F4D093E51DF0}">
      <dgm:prSet/>
      <dgm:spPr/>
      <dgm:t>
        <a:bodyPr/>
        <a:lstStyle/>
        <a:p>
          <a:endParaRPr lang="en-US"/>
        </a:p>
      </dgm:t>
    </dgm:pt>
    <dgm:pt modelId="{7935B90D-EAAF-4BF6-9BE2-C8921B089BA7}">
      <dgm:prSet custT="1"/>
      <dgm:spPr/>
      <dgm:t>
        <a:bodyPr/>
        <a:lstStyle/>
        <a:p>
          <a:r>
            <a:rPr lang="en-US" sz="2000" dirty="0" smtClean="0">
              <a:solidFill>
                <a:schemeClr val="tx1"/>
              </a:solidFill>
            </a:rPr>
            <a:t>Abrasives in Kg is lowest at 30 dollars in Romania.</a:t>
          </a:r>
        </a:p>
      </dgm:t>
    </dgm:pt>
    <dgm:pt modelId="{4444F597-16C8-4B0F-BE8B-B42A0E4A4735}" type="parTrans" cxnId="{77273597-6752-4828-A7B2-6C5BB5B58BFF}">
      <dgm:prSet/>
      <dgm:spPr/>
      <dgm:t>
        <a:bodyPr/>
        <a:lstStyle/>
        <a:p>
          <a:endParaRPr lang="en-US"/>
        </a:p>
      </dgm:t>
    </dgm:pt>
    <dgm:pt modelId="{26571C3E-2203-47B0-BC8B-2DBDD06433CB}" type="sibTrans" cxnId="{77273597-6752-4828-A7B2-6C5BB5B58BFF}">
      <dgm:prSet/>
      <dgm:spPr/>
      <dgm:t>
        <a:bodyPr/>
        <a:lstStyle/>
        <a:p>
          <a:endParaRPr lang="en-US"/>
        </a:p>
      </dgm:t>
    </dgm:pt>
    <dgm:pt modelId="{C118DE08-2DCC-4675-AA1E-1300805F050A}">
      <dgm:prSet custT="1"/>
      <dgm:spPr/>
      <dgm:t>
        <a:bodyPr/>
        <a:lstStyle/>
        <a:p>
          <a:r>
            <a:rPr lang="en-US" sz="2000" dirty="0" smtClean="0">
              <a:solidFill>
                <a:schemeClr val="tx1"/>
              </a:solidFill>
            </a:rPr>
            <a:t>Palm oil per litre is lowest at 20 dollars in Romania.</a:t>
          </a:r>
        </a:p>
      </dgm:t>
    </dgm:pt>
    <dgm:pt modelId="{3CCC8E52-5274-4DF6-9DA7-64C826A0FEF8}" type="parTrans" cxnId="{39176E9E-B39C-4996-B506-063DBCFDB3A7}">
      <dgm:prSet/>
      <dgm:spPr/>
      <dgm:t>
        <a:bodyPr/>
        <a:lstStyle/>
        <a:p>
          <a:endParaRPr lang="en-US"/>
        </a:p>
      </dgm:t>
    </dgm:pt>
    <dgm:pt modelId="{4D8AD745-D10A-42FB-B142-F9F414AB6402}" type="sibTrans" cxnId="{39176E9E-B39C-4996-B506-063DBCFDB3A7}">
      <dgm:prSet/>
      <dgm:spPr/>
      <dgm:t>
        <a:bodyPr/>
        <a:lstStyle/>
        <a:p>
          <a:endParaRPr lang="en-US"/>
        </a:p>
      </dgm:t>
    </dgm:pt>
    <dgm:pt modelId="{8A763CCC-0364-45BB-8A56-EF0C8E8390E8}">
      <dgm:prSet custT="1"/>
      <dgm:spPr/>
      <dgm:t>
        <a:bodyPr/>
        <a:lstStyle/>
        <a:p>
          <a:r>
            <a:rPr lang="en-US" sz="2000" dirty="0" smtClean="0">
              <a:solidFill>
                <a:schemeClr val="tx1"/>
              </a:solidFill>
            </a:rPr>
            <a:t>Olive oil per litre is lowest at 10 dollars in Romania.</a:t>
          </a:r>
        </a:p>
      </dgm:t>
    </dgm:pt>
    <dgm:pt modelId="{BC452D34-311C-4252-8CBE-07F99EE40985}" type="parTrans" cxnId="{A64CFB2C-D98B-4639-99B9-3A6201F44D51}">
      <dgm:prSet/>
      <dgm:spPr/>
      <dgm:t>
        <a:bodyPr/>
        <a:lstStyle/>
        <a:p>
          <a:endParaRPr lang="en-US"/>
        </a:p>
      </dgm:t>
    </dgm:pt>
    <dgm:pt modelId="{C1DD76B3-6FFD-4355-8F6F-DCBDC6A3ECD8}" type="sibTrans" cxnId="{A64CFB2C-D98B-4639-99B9-3A6201F44D51}">
      <dgm:prSet/>
      <dgm:spPr/>
      <dgm:t>
        <a:bodyPr/>
        <a:lstStyle/>
        <a:p>
          <a:endParaRPr lang="en-US"/>
        </a:p>
      </dgm:t>
    </dgm:pt>
    <dgm:pt modelId="{8FB3763D-71FD-4FD4-BCF4-590ACE01DD7A}">
      <dgm:prSet custT="1"/>
      <dgm:spPr/>
      <dgm:t>
        <a:bodyPr/>
        <a:lstStyle/>
        <a:p>
          <a:r>
            <a:rPr lang="en-US" sz="2000" dirty="0" smtClean="0">
              <a:solidFill>
                <a:schemeClr val="tx1"/>
              </a:solidFill>
            </a:rPr>
            <a:t>Coconut  oil per litre is lowest at 20 dollars in Romania.</a:t>
          </a:r>
        </a:p>
      </dgm:t>
    </dgm:pt>
    <dgm:pt modelId="{950905E9-3F99-4279-8E8D-B8E9EA087921}" type="parTrans" cxnId="{41F15B69-094E-4BE8-B6F5-68BA07D3D05D}">
      <dgm:prSet/>
      <dgm:spPr/>
      <dgm:t>
        <a:bodyPr/>
        <a:lstStyle/>
        <a:p>
          <a:endParaRPr lang="en-US"/>
        </a:p>
      </dgm:t>
    </dgm:pt>
    <dgm:pt modelId="{A09A6CDC-417A-475E-A4A5-9478D2194173}" type="sibTrans" cxnId="{41F15B69-094E-4BE8-B6F5-68BA07D3D05D}">
      <dgm:prSet/>
      <dgm:spPr/>
      <dgm:t>
        <a:bodyPr/>
        <a:lstStyle/>
        <a:p>
          <a:endParaRPr lang="en-US"/>
        </a:p>
      </dgm:t>
    </dgm:pt>
    <dgm:pt modelId="{3FF53E8E-5DB4-45E8-AF40-E79FF07B58E0}" type="pres">
      <dgm:prSet presAssocID="{2A2FC0D8-797D-4176-A191-96ABF219E9EC}" presName="linear" presStyleCnt="0">
        <dgm:presLayoutVars>
          <dgm:animLvl val="lvl"/>
          <dgm:resizeHandles val="exact"/>
        </dgm:presLayoutVars>
      </dgm:prSet>
      <dgm:spPr/>
    </dgm:pt>
    <dgm:pt modelId="{DBB29AD8-A5C2-49C2-9DBA-F40117AF1CF3}" type="pres">
      <dgm:prSet presAssocID="{5F626F13-8488-435E-A710-FD91D765B1FC}" presName="parentText" presStyleLbl="node1" presStyleIdx="0" presStyleCnt="4" custScaleY="41036">
        <dgm:presLayoutVars>
          <dgm:chMax val="0"/>
          <dgm:bulletEnabled val="1"/>
        </dgm:presLayoutVars>
      </dgm:prSet>
      <dgm:spPr/>
      <dgm:t>
        <a:bodyPr/>
        <a:lstStyle/>
        <a:p>
          <a:endParaRPr lang="en-US"/>
        </a:p>
      </dgm:t>
    </dgm:pt>
    <dgm:pt modelId="{F04F14FF-BA2A-4D5E-AE11-438F65B04389}" type="pres">
      <dgm:prSet presAssocID="{BB0D0A02-FC09-4E3B-A7A0-D8BA6CC426B7}" presName="spacer" presStyleCnt="0"/>
      <dgm:spPr/>
    </dgm:pt>
    <dgm:pt modelId="{84BB6A68-FE41-4FA3-91BE-81B766E624BA}" type="pres">
      <dgm:prSet presAssocID="{55ECADC9-3215-43E6-A21C-F15F7EF9C814}" presName="parentText" presStyleLbl="node1" presStyleIdx="1" presStyleCnt="4" custScaleY="29944">
        <dgm:presLayoutVars>
          <dgm:chMax val="0"/>
          <dgm:bulletEnabled val="1"/>
        </dgm:presLayoutVars>
      </dgm:prSet>
      <dgm:spPr/>
    </dgm:pt>
    <dgm:pt modelId="{79D2B349-4698-422D-BB95-E5902B546759}" type="pres">
      <dgm:prSet presAssocID="{55ECADC9-3215-43E6-A21C-F15F7EF9C814}" presName="childText" presStyleLbl="revTx" presStyleIdx="0" presStyleCnt="1">
        <dgm:presLayoutVars>
          <dgm:bulletEnabled val="1"/>
        </dgm:presLayoutVars>
      </dgm:prSet>
      <dgm:spPr/>
      <dgm:t>
        <a:bodyPr/>
        <a:lstStyle/>
        <a:p>
          <a:endParaRPr lang="en-US"/>
        </a:p>
      </dgm:t>
    </dgm:pt>
    <dgm:pt modelId="{64A7E22E-0927-4437-A752-F4187FFCF93B}" type="pres">
      <dgm:prSet presAssocID="{136EC29F-0835-4613-B069-EC4E6B1BC4A2}" presName="parentText" presStyleLbl="node1" presStyleIdx="2" presStyleCnt="4" custScaleY="28569">
        <dgm:presLayoutVars>
          <dgm:chMax val="0"/>
          <dgm:bulletEnabled val="1"/>
        </dgm:presLayoutVars>
      </dgm:prSet>
      <dgm:spPr/>
    </dgm:pt>
    <dgm:pt modelId="{4179856E-DD2B-4912-B26A-BBB383CD0EC4}" type="pres">
      <dgm:prSet presAssocID="{69333FFF-044C-4EBE-AD4F-5DB75A5E2B0F}" presName="spacer" presStyleCnt="0"/>
      <dgm:spPr/>
    </dgm:pt>
    <dgm:pt modelId="{1AE6D1B1-4823-482C-BB8C-2B49457EFD4D}" type="pres">
      <dgm:prSet presAssocID="{E5A84F8A-28D0-4676-B8C1-0ADAB1353E26}" presName="parentText" presStyleLbl="node1" presStyleIdx="3" presStyleCnt="4">
        <dgm:presLayoutVars>
          <dgm:chMax val="0"/>
          <dgm:bulletEnabled val="1"/>
        </dgm:presLayoutVars>
      </dgm:prSet>
      <dgm:spPr/>
      <dgm:t>
        <a:bodyPr/>
        <a:lstStyle/>
        <a:p>
          <a:endParaRPr lang="en-US"/>
        </a:p>
      </dgm:t>
    </dgm:pt>
  </dgm:ptLst>
  <dgm:cxnLst>
    <dgm:cxn modelId="{03CDAF74-401B-408F-B4CC-AEF714E27106}" type="presOf" srcId="{E5A84F8A-28D0-4676-B8C1-0ADAB1353E26}" destId="{1AE6D1B1-4823-482C-BB8C-2B49457EFD4D}" srcOrd="0" destOrd="0" presId="urn:microsoft.com/office/officeart/2005/8/layout/vList2"/>
    <dgm:cxn modelId="{39176E9E-B39C-4996-B506-063DBCFDB3A7}" srcId="{55ECADC9-3215-43E6-A21C-F15F7EF9C814}" destId="{C118DE08-2DCC-4675-AA1E-1300805F050A}" srcOrd="4" destOrd="0" parTransId="{3CCC8E52-5274-4DF6-9DA7-64C826A0FEF8}" sibTransId="{4D8AD745-D10A-42FB-B142-F9F414AB6402}"/>
    <dgm:cxn modelId="{2F65C8CC-96F5-42BE-98FB-1AF268A5DD84}" srcId="{55ECADC9-3215-43E6-A21C-F15F7EF9C814}" destId="{3437CC90-FDA5-41C2-B709-F4D0FFE3F514}" srcOrd="0" destOrd="0" parTransId="{E97A23D8-496E-4F0A-AB48-50E7A596CE4B}" sibTransId="{901AC8D9-3A16-4259-9703-958305585696}"/>
    <dgm:cxn modelId="{85050FDD-1B75-4F75-A576-C51576D1D4CC}" type="presOf" srcId="{55ECADC9-3215-43E6-A21C-F15F7EF9C814}" destId="{84BB6A68-FE41-4FA3-91BE-81B766E624BA}" srcOrd="0" destOrd="0" presId="urn:microsoft.com/office/officeart/2005/8/layout/vList2"/>
    <dgm:cxn modelId="{0DD2A118-0A28-4ACB-BC66-52B1B903F58A}" type="presOf" srcId="{3437CC90-FDA5-41C2-B709-F4D0FFE3F514}" destId="{79D2B349-4698-422D-BB95-E5902B546759}" srcOrd="0" destOrd="0" presId="urn:microsoft.com/office/officeart/2005/8/layout/vList2"/>
    <dgm:cxn modelId="{85E91EC8-8E33-45DF-B575-B9ADB7AAF441}" type="presOf" srcId="{5F626F13-8488-435E-A710-FD91D765B1FC}" destId="{DBB29AD8-A5C2-49C2-9DBA-F40117AF1CF3}" srcOrd="0" destOrd="0" presId="urn:microsoft.com/office/officeart/2005/8/layout/vList2"/>
    <dgm:cxn modelId="{41649E95-ED3A-4CA2-919F-F4D093E51DF0}" srcId="{55ECADC9-3215-43E6-A21C-F15F7EF9C814}" destId="{CB403AF6-4FA3-4CDB-AF07-5C8C31608C09}" srcOrd="2" destOrd="0" parTransId="{EE0BFAFE-D528-4B2D-B4F0-1F18BEE70710}" sibTransId="{0A866C39-CC23-4FFC-8086-C46B80D7F24F}"/>
    <dgm:cxn modelId="{193B4928-0FF2-4E35-82B0-DA672CD0C95D}" srcId="{2A2FC0D8-797D-4176-A191-96ABF219E9EC}" destId="{5F626F13-8488-435E-A710-FD91D765B1FC}" srcOrd="0" destOrd="0" parTransId="{62A9200C-B3D7-44CE-BB58-7484FB44F051}" sibTransId="{BB0D0A02-FC09-4E3B-A7A0-D8BA6CC426B7}"/>
    <dgm:cxn modelId="{E2BF742E-D191-4DFC-8A53-A38BC6DA8109}" srcId="{2A2FC0D8-797D-4176-A191-96ABF219E9EC}" destId="{E5A84F8A-28D0-4676-B8C1-0ADAB1353E26}" srcOrd="3" destOrd="0" parTransId="{93581971-2AF5-4DF4-B5EC-DCF369AC7B3B}" sibTransId="{DB4B6B44-D422-41B8-AC00-8CD60E2DE415}"/>
    <dgm:cxn modelId="{531CC8C4-F972-408A-BDDF-24BC4C5DF1EF}" type="presOf" srcId="{7935B90D-EAAF-4BF6-9BE2-C8921B089BA7}" destId="{79D2B349-4698-422D-BB95-E5902B546759}" srcOrd="0" destOrd="3" presId="urn:microsoft.com/office/officeart/2005/8/layout/vList2"/>
    <dgm:cxn modelId="{6D5B0163-0DB1-4F33-86E6-B2C7E540434F}" type="presOf" srcId="{2A2FC0D8-797D-4176-A191-96ABF219E9EC}" destId="{3FF53E8E-5DB4-45E8-AF40-E79FF07B58E0}" srcOrd="0" destOrd="0" presId="urn:microsoft.com/office/officeart/2005/8/layout/vList2"/>
    <dgm:cxn modelId="{67747CC6-ED77-476A-92AC-2E79BFA18E11}" type="presOf" srcId="{C118DE08-2DCC-4675-AA1E-1300805F050A}" destId="{79D2B349-4698-422D-BB95-E5902B546759}" srcOrd="0" destOrd="4" presId="urn:microsoft.com/office/officeart/2005/8/layout/vList2"/>
    <dgm:cxn modelId="{3E8F707E-59AB-45CF-AE23-FCE296977EA2}" srcId="{55ECADC9-3215-43E6-A21C-F15F7EF9C814}" destId="{B9438490-8FAD-48F5-A64A-B1BDBD8C042F}" srcOrd="1" destOrd="0" parTransId="{646A9E10-2F0D-4FEC-8F20-23F1D0303A25}" sibTransId="{974069C2-C812-414A-89CD-E3EDC9DD5D24}"/>
    <dgm:cxn modelId="{41F15B69-094E-4BE8-B6F5-68BA07D3D05D}" srcId="{55ECADC9-3215-43E6-A21C-F15F7EF9C814}" destId="{8FB3763D-71FD-4FD4-BCF4-590ACE01DD7A}" srcOrd="6" destOrd="0" parTransId="{950905E9-3F99-4279-8E8D-B8E9EA087921}" sibTransId="{A09A6CDC-417A-475E-A4A5-9478D2194173}"/>
    <dgm:cxn modelId="{77273597-6752-4828-A7B2-6C5BB5B58BFF}" srcId="{55ECADC9-3215-43E6-A21C-F15F7EF9C814}" destId="{7935B90D-EAAF-4BF6-9BE2-C8921B089BA7}" srcOrd="3" destOrd="0" parTransId="{4444F597-16C8-4B0F-BE8B-B42A0E4A4735}" sibTransId="{26571C3E-2203-47B0-BC8B-2DBDD06433CB}"/>
    <dgm:cxn modelId="{A64CFB2C-D98B-4639-99B9-3A6201F44D51}" srcId="{55ECADC9-3215-43E6-A21C-F15F7EF9C814}" destId="{8A763CCC-0364-45BB-8A56-EF0C8E8390E8}" srcOrd="5" destOrd="0" parTransId="{BC452D34-311C-4252-8CBE-07F99EE40985}" sibTransId="{C1DD76B3-6FFD-4355-8F6F-DCBDC6A3ECD8}"/>
    <dgm:cxn modelId="{4C916AB5-50AD-400D-A090-2A93397F261D}" type="presOf" srcId="{8A763CCC-0364-45BB-8A56-EF0C8E8390E8}" destId="{79D2B349-4698-422D-BB95-E5902B546759}" srcOrd="0" destOrd="5" presId="urn:microsoft.com/office/officeart/2005/8/layout/vList2"/>
    <dgm:cxn modelId="{51B8462C-1B16-4A4E-9197-0FFB0DA7CDFF}" type="presOf" srcId="{B9438490-8FAD-48F5-A64A-B1BDBD8C042F}" destId="{79D2B349-4698-422D-BB95-E5902B546759}" srcOrd="0" destOrd="1" presId="urn:microsoft.com/office/officeart/2005/8/layout/vList2"/>
    <dgm:cxn modelId="{2C488ACB-7A1C-4249-A1E8-D98B10DC7215}" srcId="{2A2FC0D8-797D-4176-A191-96ABF219E9EC}" destId="{136EC29F-0835-4613-B069-EC4E6B1BC4A2}" srcOrd="2" destOrd="0" parTransId="{2909250A-C087-4C3D-8BB1-E55FF46F5BE2}" sibTransId="{69333FFF-044C-4EBE-AD4F-5DB75A5E2B0F}"/>
    <dgm:cxn modelId="{77703430-8AAC-4CC7-A1BE-EFDCF28A8713}" type="presOf" srcId="{136EC29F-0835-4613-B069-EC4E6B1BC4A2}" destId="{64A7E22E-0927-4437-A752-F4187FFCF93B}" srcOrd="0" destOrd="0" presId="urn:microsoft.com/office/officeart/2005/8/layout/vList2"/>
    <dgm:cxn modelId="{E914930D-A72D-4E1A-B64C-E2C9259CB85C}" type="presOf" srcId="{8FB3763D-71FD-4FD4-BCF4-590ACE01DD7A}" destId="{79D2B349-4698-422D-BB95-E5902B546759}" srcOrd="0" destOrd="6" presId="urn:microsoft.com/office/officeart/2005/8/layout/vList2"/>
    <dgm:cxn modelId="{9007127F-79C4-473F-AD3D-22CD494432D3}" type="presOf" srcId="{CB403AF6-4FA3-4CDB-AF07-5C8C31608C09}" destId="{79D2B349-4698-422D-BB95-E5902B546759}" srcOrd="0" destOrd="2" presId="urn:microsoft.com/office/officeart/2005/8/layout/vList2"/>
    <dgm:cxn modelId="{7B5A03F2-0214-49C9-8939-00AC97A130E6}" srcId="{2A2FC0D8-797D-4176-A191-96ABF219E9EC}" destId="{55ECADC9-3215-43E6-A21C-F15F7EF9C814}" srcOrd="1" destOrd="0" parTransId="{7334B29B-7567-4033-ABD3-CF663340B27C}" sibTransId="{5AB0E0C1-A0E0-4E12-A183-8E9815F12583}"/>
    <dgm:cxn modelId="{57B38958-BD80-49EE-BB76-951557023956}" type="presParOf" srcId="{3FF53E8E-5DB4-45E8-AF40-E79FF07B58E0}" destId="{DBB29AD8-A5C2-49C2-9DBA-F40117AF1CF3}" srcOrd="0" destOrd="0" presId="urn:microsoft.com/office/officeart/2005/8/layout/vList2"/>
    <dgm:cxn modelId="{929C7EFA-ED68-4E10-B888-3AC7709FF9B4}" type="presParOf" srcId="{3FF53E8E-5DB4-45E8-AF40-E79FF07B58E0}" destId="{F04F14FF-BA2A-4D5E-AE11-438F65B04389}" srcOrd="1" destOrd="0" presId="urn:microsoft.com/office/officeart/2005/8/layout/vList2"/>
    <dgm:cxn modelId="{1D38D246-CFCA-4C8E-AA1B-CE29E7048DFB}" type="presParOf" srcId="{3FF53E8E-5DB4-45E8-AF40-E79FF07B58E0}" destId="{84BB6A68-FE41-4FA3-91BE-81B766E624BA}" srcOrd="2" destOrd="0" presId="urn:microsoft.com/office/officeart/2005/8/layout/vList2"/>
    <dgm:cxn modelId="{73395259-67D5-4536-B1C8-D649214C71DE}" type="presParOf" srcId="{3FF53E8E-5DB4-45E8-AF40-E79FF07B58E0}" destId="{79D2B349-4698-422D-BB95-E5902B546759}" srcOrd="3" destOrd="0" presId="urn:microsoft.com/office/officeart/2005/8/layout/vList2"/>
    <dgm:cxn modelId="{07FFAD51-4783-47A9-BA5A-F92B2A79C08F}" type="presParOf" srcId="{3FF53E8E-5DB4-45E8-AF40-E79FF07B58E0}" destId="{64A7E22E-0927-4437-A752-F4187FFCF93B}" srcOrd="4" destOrd="0" presId="urn:microsoft.com/office/officeart/2005/8/layout/vList2"/>
    <dgm:cxn modelId="{5FB00E28-2AD6-44D0-9B7D-702C90CB1C82}" type="presParOf" srcId="{3FF53E8E-5DB4-45E8-AF40-E79FF07B58E0}" destId="{4179856E-DD2B-4912-B26A-BBB383CD0EC4}" srcOrd="5" destOrd="0" presId="urn:microsoft.com/office/officeart/2005/8/layout/vList2"/>
    <dgm:cxn modelId="{00B92934-FE39-4864-B2E3-3AEB5FC9DD44}" type="presParOf" srcId="{3FF53E8E-5DB4-45E8-AF40-E79FF07B58E0}" destId="{1AE6D1B1-4823-482C-BB8C-2B49457EFD4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2FC0D8-797D-4176-A191-96ABF219E9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F626F13-8488-435E-A710-FD91D765B1FC}">
      <dgm:prSet/>
      <dgm:spPr/>
      <dgm:t>
        <a:bodyPr/>
        <a:lstStyle/>
        <a:p>
          <a:pPr rtl="0"/>
          <a:r>
            <a:rPr lang="en-US" b="1" dirty="0" smtClean="0"/>
            <a:t>Purpose</a:t>
          </a:r>
          <a:r>
            <a:rPr lang="en-US" dirty="0" smtClean="0"/>
            <a:t>: to suggest most suitable raw material cost plant wise in Asia Pacific, Africa and China:</a:t>
          </a:r>
          <a:endParaRPr lang="en-US" dirty="0"/>
        </a:p>
      </dgm:t>
    </dgm:pt>
    <dgm:pt modelId="{62A9200C-B3D7-44CE-BB58-7484FB44F051}" type="parTrans" cxnId="{193B4928-0FF2-4E35-82B0-DA672CD0C95D}">
      <dgm:prSet/>
      <dgm:spPr/>
      <dgm:t>
        <a:bodyPr/>
        <a:lstStyle/>
        <a:p>
          <a:endParaRPr lang="en-US"/>
        </a:p>
      </dgm:t>
    </dgm:pt>
    <dgm:pt modelId="{BB0D0A02-FC09-4E3B-A7A0-D8BA6CC426B7}" type="sibTrans" cxnId="{193B4928-0FF2-4E35-82B0-DA672CD0C95D}">
      <dgm:prSet/>
      <dgm:spPr/>
      <dgm:t>
        <a:bodyPr/>
        <a:lstStyle/>
        <a:p>
          <a:endParaRPr lang="en-US"/>
        </a:p>
      </dgm:t>
    </dgm:pt>
    <dgm:pt modelId="{55ECADC9-3215-43E6-A21C-F15F7EF9C814}">
      <dgm:prSet/>
      <dgm:spPr/>
      <dgm:t>
        <a:bodyPr/>
        <a:lstStyle/>
        <a:p>
          <a:pPr rtl="0"/>
          <a:r>
            <a:rPr lang="en-US" smtClean="0"/>
            <a:t>Insight:</a:t>
          </a:r>
          <a:endParaRPr lang="en-US"/>
        </a:p>
      </dgm:t>
    </dgm:pt>
    <dgm:pt modelId="{7334B29B-7567-4033-ABD3-CF663340B27C}" type="parTrans" cxnId="{7B5A03F2-0214-49C9-8939-00AC97A130E6}">
      <dgm:prSet/>
      <dgm:spPr/>
      <dgm:t>
        <a:bodyPr/>
        <a:lstStyle/>
        <a:p>
          <a:endParaRPr lang="en-US"/>
        </a:p>
      </dgm:t>
    </dgm:pt>
    <dgm:pt modelId="{5AB0E0C1-A0E0-4E12-A183-8E9815F12583}" type="sibTrans" cxnId="{7B5A03F2-0214-49C9-8939-00AC97A130E6}">
      <dgm:prSet/>
      <dgm:spPr/>
      <dgm:t>
        <a:bodyPr/>
        <a:lstStyle/>
        <a:p>
          <a:endParaRPr lang="en-US"/>
        </a:p>
      </dgm:t>
    </dgm:pt>
    <dgm:pt modelId="{3437CC90-FDA5-41C2-B709-F4D0FFE3F514}">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2000" dirty="0" smtClean="0">
              <a:solidFill>
                <a:schemeClr val="tx1"/>
              </a:solidFill>
            </a:rPr>
            <a:t>Potassium Hydroxide, Fragrances and Perfumes, Abrasives </a:t>
          </a:r>
          <a:r>
            <a:rPr lang="en-US" sz="2000" dirty="0" smtClean="0">
              <a:solidFill>
                <a:schemeClr val="tx1"/>
              </a:solidFill>
            </a:rPr>
            <a:t>differs by few amounts </a:t>
          </a:r>
          <a:r>
            <a:rPr lang="en-US" sz="2000" dirty="0" smtClean="0">
              <a:solidFill>
                <a:schemeClr val="tx1"/>
              </a:solidFill>
            </a:rPr>
            <a:t> </a:t>
          </a:r>
          <a:r>
            <a:rPr lang="en-US" sz="2000" dirty="0" smtClean="0">
              <a:solidFill>
                <a:schemeClr val="tx1"/>
              </a:solidFill>
            </a:rPr>
            <a:t>in Australia,Indonesia,Africa and china.</a:t>
          </a:r>
          <a:endParaRPr lang="en-US" sz="2000" dirty="0">
            <a:solidFill>
              <a:schemeClr val="tx1"/>
            </a:solidFill>
          </a:endParaRPr>
        </a:p>
      </dgm:t>
    </dgm:pt>
    <dgm:pt modelId="{E97A23D8-496E-4F0A-AB48-50E7A596CE4B}" type="parTrans" cxnId="{2F65C8CC-96F5-42BE-98FB-1AF268A5DD84}">
      <dgm:prSet/>
      <dgm:spPr/>
      <dgm:t>
        <a:bodyPr/>
        <a:lstStyle/>
        <a:p>
          <a:endParaRPr lang="en-US"/>
        </a:p>
      </dgm:t>
    </dgm:pt>
    <dgm:pt modelId="{901AC8D9-3A16-4259-9703-958305585696}" type="sibTrans" cxnId="{2F65C8CC-96F5-42BE-98FB-1AF268A5DD84}">
      <dgm:prSet/>
      <dgm:spPr/>
      <dgm:t>
        <a:bodyPr/>
        <a:lstStyle/>
        <a:p>
          <a:endParaRPr lang="en-US"/>
        </a:p>
      </dgm:t>
    </dgm:pt>
    <dgm:pt modelId="{136EC29F-0835-4613-B069-EC4E6B1BC4A2}">
      <dgm:prSet/>
      <dgm:spPr/>
      <dgm:t>
        <a:bodyPr/>
        <a:lstStyle/>
        <a:p>
          <a:pPr rtl="0"/>
          <a:r>
            <a:rPr lang="en-US" smtClean="0"/>
            <a:t>Takeaway:</a:t>
          </a:r>
          <a:endParaRPr lang="en-US"/>
        </a:p>
      </dgm:t>
    </dgm:pt>
    <dgm:pt modelId="{2909250A-C087-4C3D-8BB1-E55FF46F5BE2}" type="parTrans" cxnId="{2C488ACB-7A1C-4249-A1E8-D98B10DC7215}">
      <dgm:prSet/>
      <dgm:spPr/>
      <dgm:t>
        <a:bodyPr/>
        <a:lstStyle/>
        <a:p>
          <a:endParaRPr lang="en-US"/>
        </a:p>
      </dgm:t>
    </dgm:pt>
    <dgm:pt modelId="{69333FFF-044C-4EBE-AD4F-5DB75A5E2B0F}" type="sibTrans" cxnId="{2C488ACB-7A1C-4249-A1E8-D98B10DC7215}">
      <dgm:prSet/>
      <dgm:spPr/>
      <dgm:t>
        <a:bodyPr/>
        <a:lstStyle/>
        <a:p>
          <a:endParaRPr lang="en-US"/>
        </a:p>
      </dgm:t>
    </dgm:pt>
    <dgm:pt modelId="{E5A84F8A-28D0-4676-B8C1-0ADAB1353E26}">
      <dgm:prSet custT="1">
        <dgm:style>
          <a:lnRef idx="1">
            <a:schemeClr val="accent2"/>
          </a:lnRef>
          <a:fillRef idx="2">
            <a:schemeClr val="accent2"/>
          </a:fillRef>
          <a:effectRef idx="1">
            <a:schemeClr val="accent2"/>
          </a:effectRef>
          <a:fontRef idx="minor">
            <a:schemeClr val="dk1"/>
          </a:fontRef>
        </dgm:style>
      </dgm:prSet>
      <dgm:spPr>
        <a:ln>
          <a:solidFill>
            <a:srgbClr val="FF0000"/>
          </a:solidFill>
        </a:ln>
      </dgm:spPr>
      <dgm:t>
        <a:bodyPr/>
        <a:lstStyle/>
        <a:p>
          <a:pPr rtl="0"/>
          <a:r>
            <a:rPr lang="en-US" sz="2000" dirty="0" smtClean="0"/>
            <a:t>purchase the raw materials from the respective countries and continents itself as had been done earlier since inter continental movement  between continents like Asia, Africa and Australia or even between two countries would prove more costlier compared to cost savings.</a:t>
          </a:r>
          <a:endParaRPr lang="en-US" sz="2000" dirty="0"/>
        </a:p>
      </dgm:t>
    </dgm:pt>
    <dgm:pt modelId="{93581971-2AF5-4DF4-B5EC-DCF369AC7B3B}" type="parTrans" cxnId="{E2BF742E-D191-4DFC-8A53-A38BC6DA8109}">
      <dgm:prSet/>
      <dgm:spPr/>
      <dgm:t>
        <a:bodyPr/>
        <a:lstStyle/>
        <a:p>
          <a:endParaRPr lang="en-US"/>
        </a:p>
      </dgm:t>
    </dgm:pt>
    <dgm:pt modelId="{DB4B6B44-D422-41B8-AC00-8CD60E2DE415}" type="sibTrans" cxnId="{E2BF742E-D191-4DFC-8A53-A38BC6DA8109}">
      <dgm:prSet/>
      <dgm:spPr/>
      <dgm:t>
        <a:bodyPr/>
        <a:lstStyle/>
        <a:p>
          <a:endParaRPr lang="en-US"/>
        </a:p>
      </dgm:t>
    </dgm:pt>
    <dgm:pt modelId="{C118DE08-2DCC-4675-AA1E-1300805F050A}">
      <dgm:prSet custT="1"/>
      <dgm:spPr/>
      <dgm:t>
        <a:bodyPr/>
        <a:lstStyle/>
        <a:p>
          <a:r>
            <a:rPr lang="en-US" sz="2000" dirty="0" smtClean="0">
              <a:solidFill>
                <a:schemeClr val="tx1"/>
              </a:solidFill>
            </a:rPr>
            <a:t>Palm oil, Olive oil, Coconut  oil prices differs by few amounts in Australia,Indonesia,Africa and china.</a:t>
          </a:r>
        </a:p>
      </dgm:t>
    </dgm:pt>
    <dgm:pt modelId="{3CCC8E52-5274-4DF6-9DA7-64C826A0FEF8}" type="parTrans" cxnId="{39176E9E-B39C-4996-B506-063DBCFDB3A7}">
      <dgm:prSet/>
      <dgm:spPr/>
      <dgm:t>
        <a:bodyPr/>
        <a:lstStyle/>
        <a:p>
          <a:endParaRPr lang="en-US"/>
        </a:p>
      </dgm:t>
    </dgm:pt>
    <dgm:pt modelId="{4D8AD745-D10A-42FB-B142-F9F414AB6402}" type="sibTrans" cxnId="{39176E9E-B39C-4996-B506-063DBCFDB3A7}">
      <dgm:prSet/>
      <dgm:spPr/>
      <dgm:t>
        <a:bodyPr/>
        <a:lstStyle/>
        <a:p>
          <a:endParaRPr lang="en-US"/>
        </a:p>
      </dgm:t>
    </dgm:pt>
    <dgm:pt modelId="{3FF53E8E-5DB4-45E8-AF40-E79FF07B58E0}" type="pres">
      <dgm:prSet presAssocID="{2A2FC0D8-797D-4176-A191-96ABF219E9EC}" presName="linear" presStyleCnt="0">
        <dgm:presLayoutVars>
          <dgm:animLvl val="lvl"/>
          <dgm:resizeHandles val="exact"/>
        </dgm:presLayoutVars>
      </dgm:prSet>
      <dgm:spPr/>
    </dgm:pt>
    <dgm:pt modelId="{DBB29AD8-A5C2-49C2-9DBA-F40117AF1CF3}" type="pres">
      <dgm:prSet presAssocID="{5F626F13-8488-435E-A710-FD91D765B1FC}" presName="parentText" presStyleLbl="node1" presStyleIdx="0" presStyleCnt="4" custScaleY="41036">
        <dgm:presLayoutVars>
          <dgm:chMax val="0"/>
          <dgm:bulletEnabled val="1"/>
        </dgm:presLayoutVars>
      </dgm:prSet>
      <dgm:spPr/>
      <dgm:t>
        <a:bodyPr/>
        <a:lstStyle/>
        <a:p>
          <a:endParaRPr lang="en-US"/>
        </a:p>
      </dgm:t>
    </dgm:pt>
    <dgm:pt modelId="{F04F14FF-BA2A-4D5E-AE11-438F65B04389}" type="pres">
      <dgm:prSet presAssocID="{BB0D0A02-FC09-4E3B-A7A0-D8BA6CC426B7}" presName="spacer" presStyleCnt="0"/>
      <dgm:spPr/>
    </dgm:pt>
    <dgm:pt modelId="{84BB6A68-FE41-4FA3-91BE-81B766E624BA}" type="pres">
      <dgm:prSet presAssocID="{55ECADC9-3215-43E6-A21C-F15F7EF9C814}" presName="parentText" presStyleLbl="node1" presStyleIdx="1" presStyleCnt="4" custScaleY="29944">
        <dgm:presLayoutVars>
          <dgm:chMax val="0"/>
          <dgm:bulletEnabled val="1"/>
        </dgm:presLayoutVars>
      </dgm:prSet>
      <dgm:spPr/>
    </dgm:pt>
    <dgm:pt modelId="{79D2B349-4698-422D-BB95-E5902B546759}" type="pres">
      <dgm:prSet presAssocID="{55ECADC9-3215-43E6-A21C-F15F7EF9C814}" presName="childText" presStyleLbl="revTx" presStyleIdx="0" presStyleCnt="1">
        <dgm:presLayoutVars>
          <dgm:bulletEnabled val="1"/>
        </dgm:presLayoutVars>
      </dgm:prSet>
      <dgm:spPr/>
      <dgm:t>
        <a:bodyPr/>
        <a:lstStyle/>
        <a:p>
          <a:endParaRPr lang="en-US"/>
        </a:p>
      </dgm:t>
    </dgm:pt>
    <dgm:pt modelId="{64A7E22E-0927-4437-A752-F4187FFCF93B}" type="pres">
      <dgm:prSet presAssocID="{136EC29F-0835-4613-B069-EC4E6B1BC4A2}" presName="parentText" presStyleLbl="node1" presStyleIdx="2" presStyleCnt="4" custScaleY="28569">
        <dgm:presLayoutVars>
          <dgm:chMax val="0"/>
          <dgm:bulletEnabled val="1"/>
        </dgm:presLayoutVars>
      </dgm:prSet>
      <dgm:spPr/>
    </dgm:pt>
    <dgm:pt modelId="{4179856E-DD2B-4912-B26A-BBB383CD0EC4}" type="pres">
      <dgm:prSet presAssocID="{69333FFF-044C-4EBE-AD4F-5DB75A5E2B0F}" presName="spacer" presStyleCnt="0"/>
      <dgm:spPr/>
    </dgm:pt>
    <dgm:pt modelId="{1AE6D1B1-4823-482C-BB8C-2B49457EFD4D}" type="pres">
      <dgm:prSet presAssocID="{E5A84F8A-28D0-4676-B8C1-0ADAB1353E26}" presName="parentText" presStyleLbl="node1" presStyleIdx="3" presStyleCnt="4">
        <dgm:presLayoutVars>
          <dgm:chMax val="0"/>
          <dgm:bulletEnabled val="1"/>
        </dgm:presLayoutVars>
      </dgm:prSet>
      <dgm:spPr/>
      <dgm:t>
        <a:bodyPr/>
        <a:lstStyle/>
        <a:p>
          <a:endParaRPr lang="en-US"/>
        </a:p>
      </dgm:t>
    </dgm:pt>
  </dgm:ptLst>
  <dgm:cxnLst>
    <dgm:cxn modelId="{2F65C8CC-96F5-42BE-98FB-1AF268A5DD84}" srcId="{55ECADC9-3215-43E6-A21C-F15F7EF9C814}" destId="{3437CC90-FDA5-41C2-B709-F4D0FFE3F514}" srcOrd="0" destOrd="0" parTransId="{E97A23D8-496E-4F0A-AB48-50E7A596CE4B}" sibTransId="{901AC8D9-3A16-4259-9703-958305585696}"/>
    <dgm:cxn modelId="{39176E9E-B39C-4996-B506-063DBCFDB3A7}" srcId="{55ECADC9-3215-43E6-A21C-F15F7EF9C814}" destId="{C118DE08-2DCC-4675-AA1E-1300805F050A}" srcOrd="1" destOrd="0" parTransId="{3CCC8E52-5274-4DF6-9DA7-64C826A0FEF8}" sibTransId="{4D8AD745-D10A-42FB-B142-F9F414AB6402}"/>
    <dgm:cxn modelId="{193B4928-0FF2-4E35-82B0-DA672CD0C95D}" srcId="{2A2FC0D8-797D-4176-A191-96ABF219E9EC}" destId="{5F626F13-8488-435E-A710-FD91D765B1FC}" srcOrd="0" destOrd="0" parTransId="{62A9200C-B3D7-44CE-BB58-7484FB44F051}" sibTransId="{BB0D0A02-FC09-4E3B-A7A0-D8BA6CC426B7}"/>
    <dgm:cxn modelId="{E2BF742E-D191-4DFC-8A53-A38BC6DA8109}" srcId="{2A2FC0D8-797D-4176-A191-96ABF219E9EC}" destId="{E5A84F8A-28D0-4676-B8C1-0ADAB1353E26}" srcOrd="3" destOrd="0" parTransId="{93581971-2AF5-4DF4-B5EC-DCF369AC7B3B}" sibTransId="{DB4B6B44-D422-41B8-AC00-8CD60E2DE415}"/>
    <dgm:cxn modelId="{DFF2DD76-D136-4955-89F7-A776196B828E}" type="presOf" srcId="{C118DE08-2DCC-4675-AA1E-1300805F050A}" destId="{79D2B349-4698-422D-BB95-E5902B546759}" srcOrd="0" destOrd="1" presId="urn:microsoft.com/office/officeart/2005/8/layout/vList2"/>
    <dgm:cxn modelId="{3723C3F4-8964-45BA-9E42-B1140B997AEB}" type="presOf" srcId="{136EC29F-0835-4613-B069-EC4E6B1BC4A2}" destId="{64A7E22E-0927-4437-A752-F4187FFCF93B}" srcOrd="0" destOrd="0" presId="urn:microsoft.com/office/officeart/2005/8/layout/vList2"/>
    <dgm:cxn modelId="{D3BB5DFA-C2E3-443A-9A9B-57D72134262D}" type="presOf" srcId="{2A2FC0D8-797D-4176-A191-96ABF219E9EC}" destId="{3FF53E8E-5DB4-45E8-AF40-E79FF07B58E0}" srcOrd="0" destOrd="0" presId="urn:microsoft.com/office/officeart/2005/8/layout/vList2"/>
    <dgm:cxn modelId="{84239A87-5C4A-4349-AB3B-EADDEA07900A}" type="presOf" srcId="{3437CC90-FDA5-41C2-B709-F4D0FFE3F514}" destId="{79D2B349-4698-422D-BB95-E5902B546759}" srcOrd="0" destOrd="0" presId="urn:microsoft.com/office/officeart/2005/8/layout/vList2"/>
    <dgm:cxn modelId="{2C488ACB-7A1C-4249-A1E8-D98B10DC7215}" srcId="{2A2FC0D8-797D-4176-A191-96ABF219E9EC}" destId="{136EC29F-0835-4613-B069-EC4E6B1BC4A2}" srcOrd="2" destOrd="0" parTransId="{2909250A-C087-4C3D-8BB1-E55FF46F5BE2}" sibTransId="{69333FFF-044C-4EBE-AD4F-5DB75A5E2B0F}"/>
    <dgm:cxn modelId="{9E919A26-3780-4D99-A214-A574FDE6298B}" type="presOf" srcId="{E5A84F8A-28D0-4676-B8C1-0ADAB1353E26}" destId="{1AE6D1B1-4823-482C-BB8C-2B49457EFD4D}" srcOrd="0" destOrd="0" presId="urn:microsoft.com/office/officeart/2005/8/layout/vList2"/>
    <dgm:cxn modelId="{1F6D5F56-9EAF-438E-8471-E3EE48706B71}" type="presOf" srcId="{5F626F13-8488-435E-A710-FD91D765B1FC}" destId="{DBB29AD8-A5C2-49C2-9DBA-F40117AF1CF3}" srcOrd="0" destOrd="0" presId="urn:microsoft.com/office/officeart/2005/8/layout/vList2"/>
    <dgm:cxn modelId="{9679762F-2A66-4DBE-A01E-E53A13D350E3}" type="presOf" srcId="{55ECADC9-3215-43E6-A21C-F15F7EF9C814}" destId="{84BB6A68-FE41-4FA3-91BE-81B766E624BA}" srcOrd="0" destOrd="0" presId="urn:microsoft.com/office/officeart/2005/8/layout/vList2"/>
    <dgm:cxn modelId="{7B5A03F2-0214-49C9-8939-00AC97A130E6}" srcId="{2A2FC0D8-797D-4176-A191-96ABF219E9EC}" destId="{55ECADC9-3215-43E6-A21C-F15F7EF9C814}" srcOrd="1" destOrd="0" parTransId="{7334B29B-7567-4033-ABD3-CF663340B27C}" sibTransId="{5AB0E0C1-A0E0-4E12-A183-8E9815F12583}"/>
    <dgm:cxn modelId="{13981661-25CB-43DE-B58C-2FA558C6CD79}" type="presParOf" srcId="{3FF53E8E-5DB4-45E8-AF40-E79FF07B58E0}" destId="{DBB29AD8-A5C2-49C2-9DBA-F40117AF1CF3}" srcOrd="0" destOrd="0" presId="urn:microsoft.com/office/officeart/2005/8/layout/vList2"/>
    <dgm:cxn modelId="{6B494E6D-46C4-47B0-9ACA-16A5D9BEA4A0}" type="presParOf" srcId="{3FF53E8E-5DB4-45E8-AF40-E79FF07B58E0}" destId="{F04F14FF-BA2A-4D5E-AE11-438F65B04389}" srcOrd="1" destOrd="0" presId="urn:microsoft.com/office/officeart/2005/8/layout/vList2"/>
    <dgm:cxn modelId="{007EEF2D-C152-491D-B918-12A67218389F}" type="presParOf" srcId="{3FF53E8E-5DB4-45E8-AF40-E79FF07B58E0}" destId="{84BB6A68-FE41-4FA3-91BE-81B766E624BA}" srcOrd="2" destOrd="0" presId="urn:microsoft.com/office/officeart/2005/8/layout/vList2"/>
    <dgm:cxn modelId="{3BDD4BF2-5157-464B-ACC0-48BBDC6F5BE2}" type="presParOf" srcId="{3FF53E8E-5DB4-45E8-AF40-E79FF07B58E0}" destId="{79D2B349-4698-422D-BB95-E5902B546759}" srcOrd="3" destOrd="0" presId="urn:microsoft.com/office/officeart/2005/8/layout/vList2"/>
    <dgm:cxn modelId="{09AB99E7-E9CA-49C4-93F9-73BF3ECAA0A8}" type="presParOf" srcId="{3FF53E8E-5DB4-45E8-AF40-E79FF07B58E0}" destId="{64A7E22E-0927-4437-A752-F4187FFCF93B}" srcOrd="4" destOrd="0" presId="urn:microsoft.com/office/officeart/2005/8/layout/vList2"/>
    <dgm:cxn modelId="{CE2DFE4E-2736-41F9-BF3B-DDD3DD009B35}" type="presParOf" srcId="{3FF53E8E-5DB4-45E8-AF40-E79FF07B58E0}" destId="{4179856E-DD2B-4912-B26A-BBB383CD0EC4}" srcOrd="5" destOrd="0" presId="urn:microsoft.com/office/officeart/2005/8/layout/vList2"/>
    <dgm:cxn modelId="{DF17F973-CAD5-48E2-BB5D-19663F94B004}" type="presParOf" srcId="{3FF53E8E-5DB4-45E8-AF40-E79FF07B58E0}" destId="{1AE6D1B1-4823-482C-BB8C-2B49457EFD4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2FC0D8-797D-4176-A191-96ABF219E9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F626F13-8488-435E-A710-FD91D765B1FC}">
      <dgm:prSet/>
      <dgm:spPr/>
      <dgm:t>
        <a:bodyPr/>
        <a:lstStyle/>
        <a:p>
          <a:pPr rtl="0"/>
          <a:r>
            <a:rPr lang="en-US" b="1" dirty="0" smtClean="0"/>
            <a:t>Purpose</a:t>
          </a:r>
          <a:r>
            <a:rPr lang="en-US" dirty="0" smtClean="0"/>
            <a:t>: to suggest most suitable </a:t>
          </a:r>
          <a:r>
            <a:rPr lang="en-US" b="1" dirty="0" smtClean="0">
              <a:latin typeface="Times New Roman" panose="02020603050405020304" pitchFamily="18" charset="0"/>
              <a:cs typeface="Times New Roman" panose="02020603050405020304" pitchFamily="18" charset="0"/>
            </a:rPr>
            <a:t>Packaging cost Plant wise and region wise</a:t>
          </a:r>
          <a:r>
            <a:rPr lang="en-US" b="1" dirty="0" smtClean="0">
              <a:latin typeface="+mn-lt"/>
            </a:rPr>
            <a:t>:</a:t>
          </a:r>
          <a:endParaRPr lang="en-US" dirty="0"/>
        </a:p>
      </dgm:t>
    </dgm:pt>
    <dgm:pt modelId="{62A9200C-B3D7-44CE-BB58-7484FB44F051}" type="parTrans" cxnId="{193B4928-0FF2-4E35-82B0-DA672CD0C95D}">
      <dgm:prSet/>
      <dgm:spPr/>
      <dgm:t>
        <a:bodyPr/>
        <a:lstStyle/>
        <a:p>
          <a:endParaRPr lang="en-US"/>
        </a:p>
      </dgm:t>
    </dgm:pt>
    <dgm:pt modelId="{BB0D0A02-FC09-4E3B-A7A0-D8BA6CC426B7}" type="sibTrans" cxnId="{193B4928-0FF2-4E35-82B0-DA672CD0C95D}">
      <dgm:prSet/>
      <dgm:spPr/>
      <dgm:t>
        <a:bodyPr/>
        <a:lstStyle/>
        <a:p>
          <a:endParaRPr lang="en-US"/>
        </a:p>
      </dgm:t>
    </dgm:pt>
    <dgm:pt modelId="{55ECADC9-3215-43E6-A21C-F15F7EF9C814}">
      <dgm:prSet/>
      <dgm:spPr/>
      <dgm:t>
        <a:bodyPr/>
        <a:lstStyle/>
        <a:p>
          <a:pPr rtl="0"/>
          <a:r>
            <a:rPr lang="en-US" smtClean="0"/>
            <a:t>Insight:</a:t>
          </a:r>
          <a:endParaRPr lang="en-US"/>
        </a:p>
      </dgm:t>
    </dgm:pt>
    <dgm:pt modelId="{7334B29B-7567-4033-ABD3-CF663340B27C}" type="parTrans" cxnId="{7B5A03F2-0214-49C9-8939-00AC97A130E6}">
      <dgm:prSet/>
      <dgm:spPr/>
      <dgm:t>
        <a:bodyPr/>
        <a:lstStyle/>
        <a:p>
          <a:endParaRPr lang="en-US"/>
        </a:p>
      </dgm:t>
    </dgm:pt>
    <dgm:pt modelId="{5AB0E0C1-A0E0-4E12-A183-8E9815F12583}" type="sibTrans" cxnId="{7B5A03F2-0214-49C9-8939-00AC97A130E6}">
      <dgm:prSet/>
      <dgm:spPr/>
      <dgm:t>
        <a:bodyPr/>
        <a:lstStyle/>
        <a:p>
          <a:endParaRPr lang="en-US"/>
        </a:p>
      </dgm:t>
    </dgm:pt>
    <dgm:pt modelId="{3437CC90-FDA5-41C2-B709-F4D0FFE3F514}">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800" dirty="0" smtClean="0">
              <a:solidFill>
                <a:schemeClr val="tx1"/>
              </a:solidFill>
            </a:rPr>
            <a:t>Packaging cost per soap bar differs by few amounts  in Australia,Indonesia,Africa and china or between different cities in US and Europe.</a:t>
          </a:r>
          <a:endParaRPr lang="en-US" sz="1800" dirty="0">
            <a:solidFill>
              <a:schemeClr val="tx1"/>
            </a:solidFill>
          </a:endParaRPr>
        </a:p>
      </dgm:t>
    </dgm:pt>
    <dgm:pt modelId="{E97A23D8-496E-4F0A-AB48-50E7A596CE4B}" type="parTrans" cxnId="{2F65C8CC-96F5-42BE-98FB-1AF268A5DD84}">
      <dgm:prSet/>
      <dgm:spPr/>
      <dgm:t>
        <a:bodyPr/>
        <a:lstStyle/>
        <a:p>
          <a:endParaRPr lang="en-US"/>
        </a:p>
      </dgm:t>
    </dgm:pt>
    <dgm:pt modelId="{901AC8D9-3A16-4259-9703-958305585696}" type="sibTrans" cxnId="{2F65C8CC-96F5-42BE-98FB-1AF268A5DD84}">
      <dgm:prSet/>
      <dgm:spPr/>
      <dgm:t>
        <a:bodyPr/>
        <a:lstStyle/>
        <a:p>
          <a:endParaRPr lang="en-US"/>
        </a:p>
      </dgm:t>
    </dgm:pt>
    <dgm:pt modelId="{136EC29F-0835-4613-B069-EC4E6B1BC4A2}">
      <dgm:prSet/>
      <dgm:spPr/>
      <dgm:t>
        <a:bodyPr/>
        <a:lstStyle/>
        <a:p>
          <a:pPr rtl="0"/>
          <a:r>
            <a:rPr lang="en-US" smtClean="0"/>
            <a:t>Takeaway:</a:t>
          </a:r>
          <a:endParaRPr lang="en-US"/>
        </a:p>
      </dgm:t>
    </dgm:pt>
    <dgm:pt modelId="{2909250A-C087-4C3D-8BB1-E55FF46F5BE2}" type="parTrans" cxnId="{2C488ACB-7A1C-4249-A1E8-D98B10DC7215}">
      <dgm:prSet/>
      <dgm:spPr/>
      <dgm:t>
        <a:bodyPr/>
        <a:lstStyle/>
        <a:p>
          <a:endParaRPr lang="en-US"/>
        </a:p>
      </dgm:t>
    </dgm:pt>
    <dgm:pt modelId="{69333FFF-044C-4EBE-AD4F-5DB75A5E2B0F}" type="sibTrans" cxnId="{2C488ACB-7A1C-4249-A1E8-D98B10DC7215}">
      <dgm:prSet/>
      <dgm:spPr/>
      <dgm:t>
        <a:bodyPr/>
        <a:lstStyle/>
        <a:p>
          <a:endParaRPr lang="en-US"/>
        </a:p>
      </dgm:t>
    </dgm:pt>
    <dgm:pt modelId="{E5A84F8A-28D0-4676-B8C1-0ADAB1353E26}">
      <dgm:prSet>
        <dgm:style>
          <a:lnRef idx="1">
            <a:schemeClr val="accent2"/>
          </a:lnRef>
          <a:fillRef idx="2">
            <a:schemeClr val="accent2"/>
          </a:fillRef>
          <a:effectRef idx="1">
            <a:schemeClr val="accent2"/>
          </a:effectRef>
          <a:fontRef idx="minor">
            <a:schemeClr val="dk1"/>
          </a:fontRef>
        </dgm:style>
      </dgm:prSet>
      <dgm:spPr>
        <a:ln>
          <a:solidFill>
            <a:srgbClr val="FF0000"/>
          </a:solidFill>
        </a:ln>
      </dgm:spPr>
      <dgm:t>
        <a:bodyPr/>
        <a:lstStyle/>
        <a:p>
          <a:pPr rtl="0"/>
          <a:r>
            <a:rPr lang="en-US" dirty="0" smtClean="0">
              <a:solidFill>
                <a:schemeClr val="tx1"/>
              </a:solidFill>
            </a:rPr>
            <a:t>Packaging cost per soap bar </a:t>
          </a:r>
          <a:r>
            <a:rPr lang="en-US" dirty="0" smtClean="0"/>
            <a:t> differ only slightly between different cities and hence movement even between two different cities within US or Europe or between two countries or two continents is not recommended.However,packaging for different brands in different plants region wise should be decided based on their respective  demand. </a:t>
          </a:r>
          <a:endParaRPr lang="en-US" dirty="0"/>
        </a:p>
      </dgm:t>
    </dgm:pt>
    <dgm:pt modelId="{93581971-2AF5-4DF4-B5EC-DCF369AC7B3B}" type="parTrans" cxnId="{E2BF742E-D191-4DFC-8A53-A38BC6DA8109}">
      <dgm:prSet/>
      <dgm:spPr/>
      <dgm:t>
        <a:bodyPr/>
        <a:lstStyle/>
        <a:p>
          <a:endParaRPr lang="en-US"/>
        </a:p>
      </dgm:t>
    </dgm:pt>
    <dgm:pt modelId="{DB4B6B44-D422-41B8-AC00-8CD60E2DE415}" type="sibTrans" cxnId="{E2BF742E-D191-4DFC-8A53-A38BC6DA8109}">
      <dgm:prSet/>
      <dgm:spPr/>
      <dgm:t>
        <a:bodyPr/>
        <a:lstStyle/>
        <a:p>
          <a:endParaRPr lang="en-US"/>
        </a:p>
      </dgm:t>
    </dgm:pt>
    <dgm:pt modelId="{3FF53E8E-5DB4-45E8-AF40-E79FF07B58E0}" type="pres">
      <dgm:prSet presAssocID="{2A2FC0D8-797D-4176-A191-96ABF219E9EC}" presName="linear" presStyleCnt="0">
        <dgm:presLayoutVars>
          <dgm:animLvl val="lvl"/>
          <dgm:resizeHandles val="exact"/>
        </dgm:presLayoutVars>
      </dgm:prSet>
      <dgm:spPr/>
    </dgm:pt>
    <dgm:pt modelId="{DBB29AD8-A5C2-49C2-9DBA-F40117AF1CF3}" type="pres">
      <dgm:prSet presAssocID="{5F626F13-8488-435E-A710-FD91D765B1FC}" presName="parentText" presStyleLbl="node1" presStyleIdx="0" presStyleCnt="4" custScaleY="33183">
        <dgm:presLayoutVars>
          <dgm:chMax val="0"/>
          <dgm:bulletEnabled val="1"/>
        </dgm:presLayoutVars>
      </dgm:prSet>
      <dgm:spPr/>
      <dgm:t>
        <a:bodyPr/>
        <a:lstStyle/>
        <a:p>
          <a:endParaRPr lang="en-US"/>
        </a:p>
      </dgm:t>
    </dgm:pt>
    <dgm:pt modelId="{F04F14FF-BA2A-4D5E-AE11-438F65B04389}" type="pres">
      <dgm:prSet presAssocID="{BB0D0A02-FC09-4E3B-A7A0-D8BA6CC426B7}" presName="spacer" presStyleCnt="0"/>
      <dgm:spPr/>
    </dgm:pt>
    <dgm:pt modelId="{84BB6A68-FE41-4FA3-91BE-81B766E624BA}" type="pres">
      <dgm:prSet presAssocID="{55ECADC9-3215-43E6-A21C-F15F7EF9C814}" presName="parentText" presStyleLbl="node1" presStyleIdx="1" presStyleCnt="4" custScaleY="29944">
        <dgm:presLayoutVars>
          <dgm:chMax val="0"/>
          <dgm:bulletEnabled val="1"/>
        </dgm:presLayoutVars>
      </dgm:prSet>
      <dgm:spPr/>
    </dgm:pt>
    <dgm:pt modelId="{79D2B349-4698-422D-BB95-E5902B546759}" type="pres">
      <dgm:prSet presAssocID="{55ECADC9-3215-43E6-A21C-F15F7EF9C814}" presName="childText" presStyleLbl="revTx" presStyleIdx="0" presStyleCnt="1" custLinFactNeighborY="1778">
        <dgm:presLayoutVars>
          <dgm:bulletEnabled val="1"/>
        </dgm:presLayoutVars>
      </dgm:prSet>
      <dgm:spPr/>
      <dgm:t>
        <a:bodyPr/>
        <a:lstStyle/>
        <a:p>
          <a:endParaRPr lang="en-US"/>
        </a:p>
      </dgm:t>
    </dgm:pt>
    <dgm:pt modelId="{64A7E22E-0927-4437-A752-F4187FFCF93B}" type="pres">
      <dgm:prSet presAssocID="{136EC29F-0835-4613-B069-EC4E6B1BC4A2}" presName="parentText" presStyleLbl="node1" presStyleIdx="2" presStyleCnt="4" custScaleY="23809">
        <dgm:presLayoutVars>
          <dgm:chMax val="0"/>
          <dgm:bulletEnabled val="1"/>
        </dgm:presLayoutVars>
      </dgm:prSet>
      <dgm:spPr/>
    </dgm:pt>
    <dgm:pt modelId="{4179856E-DD2B-4912-B26A-BBB383CD0EC4}" type="pres">
      <dgm:prSet presAssocID="{69333FFF-044C-4EBE-AD4F-5DB75A5E2B0F}" presName="spacer" presStyleCnt="0"/>
      <dgm:spPr/>
    </dgm:pt>
    <dgm:pt modelId="{1AE6D1B1-4823-482C-BB8C-2B49457EFD4D}" type="pres">
      <dgm:prSet presAssocID="{E5A84F8A-28D0-4676-B8C1-0ADAB1353E26}" presName="parentText" presStyleLbl="node1" presStyleIdx="3" presStyleCnt="4" custLinFactNeighborY="-16875">
        <dgm:presLayoutVars>
          <dgm:chMax val="0"/>
          <dgm:bulletEnabled val="1"/>
        </dgm:presLayoutVars>
      </dgm:prSet>
      <dgm:spPr/>
      <dgm:t>
        <a:bodyPr/>
        <a:lstStyle/>
        <a:p>
          <a:endParaRPr lang="en-US"/>
        </a:p>
      </dgm:t>
    </dgm:pt>
  </dgm:ptLst>
  <dgm:cxnLst>
    <dgm:cxn modelId="{E2BF742E-D191-4DFC-8A53-A38BC6DA8109}" srcId="{2A2FC0D8-797D-4176-A191-96ABF219E9EC}" destId="{E5A84F8A-28D0-4676-B8C1-0ADAB1353E26}" srcOrd="3" destOrd="0" parTransId="{93581971-2AF5-4DF4-B5EC-DCF369AC7B3B}" sibTransId="{DB4B6B44-D422-41B8-AC00-8CD60E2DE415}"/>
    <dgm:cxn modelId="{CFEE4296-9A88-4581-8F1A-49A15E372A5F}" type="presOf" srcId="{55ECADC9-3215-43E6-A21C-F15F7EF9C814}" destId="{84BB6A68-FE41-4FA3-91BE-81B766E624BA}" srcOrd="0" destOrd="0" presId="urn:microsoft.com/office/officeart/2005/8/layout/vList2"/>
    <dgm:cxn modelId="{3CBB8EEA-236F-4EAC-A824-B635E44F64B8}" type="presOf" srcId="{2A2FC0D8-797D-4176-A191-96ABF219E9EC}" destId="{3FF53E8E-5DB4-45E8-AF40-E79FF07B58E0}" srcOrd="0" destOrd="0" presId="urn:microsoft.com/office/officeart/2005/8/layout/vList2"/>
    <dgm:cxn modelId="{C32AAFD5-1D0E-49B5-A76B-797A30353F82}" type="presOf" srcId="{5F626F13-8488-435E-A710-FD91D765B1FC}" destId="{DBB29AD8-A5C2-49C2-9DBA-F40117AF1CF3}" srcOrd="0" destOrd="0" presId="urn:microsoft.com/office/officeart/2005/8/layout/vList2"/>
    <dgm:cxn modelId="{7B5A03F2-0214-49C9-8939-00AC97A130E6}" srcId="{2A2FC0D8-797D-4176-A191-96ABF219E9EC}" destId="{55ECADC9-3215-43E6-A21C-F15F7EF9C814}" srcOrd="1" destOrd="0" parTransId="{7334B29B-7567-4033-ABD3-CF663340B27C}" sibTransId="{5AB0E0C1-A0E0-4E12-A183-8E9815F12583}"/>
    <dgm:cxn modelId="{5A3FF96F-382C-4E31-A30C-F6E10BF6E839}" type="presOf" srcId="{E5A84F8A-28D0-4676-B8C1-0ADAB1353E26}" destId="{1AE6D1B1-4823-482C-BB8C-2B49457EFD4D}" srcOrd="0" destOrd="0" presId="urn:microsoft.com/office/officeart/2005/8/layout/vList2"/>
    <dgm:cxn modelId="{2F65C8CC-96F5-42BE-98FB-1AF268A5DD84}" srcId="{55ECADC9-3215-43E6-A21C-F15F7EF9C814}" destId="{3437CC90-FDA5-41C2-B709-F4D0FFE3F514}" srcOrd="0" destOrd="0" parTransId="{E97A23D8-496E-4F0A-AB48-50E7A596CE4B}" sibTransId="{901AC8D9-3A16-4259-9703-958305585696}"/>
    <dgm:cxn modelId="{2C488ACB-7A1C-4249-A1E8-D98B10DC7215}" srcId="{2A2FC0D8-797D-4176-A191-96ABF219E9EC}" destId="{136EC29F-0835-4613-B069-EC4E6B1BC4A2}" srcOrd="2" destOrd="0" parTransId="{2909250A-C087-4C3D-8BB1-E55FF46F5BE2}" sibTransId="{69333FFF-044C-4EBE-AD4F-5DB75A5E2B0F}"/>
    <dgm:cxn modelId="{193B4928-0FF2-4E35-82B0-DA672CD0C95D}" srcId="{2A2FC0D8-797D-4176-A191-96ABF219E9EC}" destId="{5F626F13-8488-435E-A710-FD91D765B1FC}" srcOrd="0" destOrd="0" parTransId="{62A9200C-B3D7-44CE-BB58-7484FB44F051}" sibTransId="{BB0D0A02-FC09-4E3B-A7A0-D8BA6CC426B7}"/>
    <dgm:cxn modelId="{8D327C53-709D-4A7C-B76C-9558DF56EB5F}" type="presOf" srcId="{136EC29F-0835-4613-B069-EC4E6B1BC4A2}" destId="{64A7E22E-0927-4437-A752-F4187FFCF93B}" srcOrd="0" destOrd="0" presId="urn:microsoft.com/office/officeart/2005/8/layout/vList2"/>
    <dgm:cxn modelId="{E0D1BF4C-CEDD-4C29-BD7A-7988C73C724C}" type="presOf" srcId="{3437CC90-FDA5-41C2-B709-F4D0FFE3F514}" destId="{79D2B349-4698-422D-BB95-E5902B546759}" srcOrd="0" destOrd="0" presId="urn:microsoft.com/office/officeart/2005/8/layout/vList2"/>
    <dgm:cxn modelId="{3E7A2463-684C-4786-88BA-96355338C67E}" type="presParOf" srcId="{3FF53E8E-5DB4-45E8-AF40-E79FF07B58E0}" destId="{DBB29AD8-A5C2-49C2-9DBA-F40117AF1CF3}" srcOrd="0" destOrd="0" presId="urn:microsoft.com/office/officeart/2005/8/layout/vList2"/>
    <dgm:cxn modelId="{1A2354DD-2977-4688-8631-0A379046C41C}" type="presParOf" srcId="{3FF53E8E-5DB4-45E8-AF40-E79FF07B58E0}" destId="{F04F14FF-BA2A-4D5E-AE11-438F65B04389}" srcOrd="1" destOrd="0" presId="urn:microsoft.com/office/officeart/2005/8/layout/vList2"/>
    <dgm:cxn modelId="{9204D3B5-A0E1-4BD8-BC42-86CEA22CF27B}" type="presParOf" srcId="{3FF53E8E-5DB4-45E8-AF40-E79FF07B58E0}" destId="{84BB6A68-FE41-4FA3-91BE-81B766E624BA}" srcOrd="2" destOrd="0" presId="urn:microsoft.com/office/officeart/2005/8/layout/vList2"/>
    <dgm:cxn modelId="{C72D559C-0470-46EA-94E4-B205B0038AE5}" type="presParOf" srcId="{3FF53E8E-5DB4-45E8-AF40-E79FF07B58E0}" destId="{79D2B349-4698-422D-BB95-E5902B546759}" srcOrd="3" destOrd="0" presId="urn:microsoft.com/office/officeart/2005/8/layout/vList2"/>
    <dgm:cxn modelId="{3B47308E-7FE6-4E7E-AB7D-397ABF825C4E}" type="presParOf" srcId="{3FF53E8E-5DB4-45E8-AF40-E79FF07B58E0}" destId="{64A7E22E-0927-4437-A752-F4187FFCF93B}" srcOrd="4" destOrd="0" presId="urn:microsoft.com/office/officeart/2005/8/layout/vList2"/>
    <dgm:cxn modelId="{3BC90DDE-EC5E-4677-A421-E7AC1E61AE7A}" type="presParOf" srcId="{3FF53E8E-5DB4-45E8-AF40-E79FF07B58E0}" destId="{4179856E-DD2B-4912-B26A-BBB383CD0EC4}" srcOrd="5" destOrd="0" presId="urn:microsoft.com/office/officeart/2005/8/layout/vList2"/>
    <dgm:cxn modelId="{10D8F1B8-4596-4A8E-A442-A1698CA5B879}" type="presParOf" srcId="{3FF53E8E-5DB4-45E8-AF40-E79FF07B58E0}" destId="{1AE6D1B1-4823-482C-BB8C-2B49457EFD4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2FC0D8-797D-4176-A191-96ABF219E9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F626F13-8488-435E-A710-FD91D765B1FC}">
      <dgm:prSet/>
      <dgm:spPr/>
      <dgm:t>
        <a:bodyPr/>
        <a:lstStyle/>
        <a:p>
          <a:pPr rtl="0"/>
          <a:r>
            <a:rPr lang="en-US" b="1" dirty="0" smtClean="0"/>
            <a:t>Purpose</a:t>
          </a:r>
          <a:r>
            <a:rPr lang="en-US" dirty="0" smtClean="0"/>
            <a:t>: to suggest most suitable </a:t>
          </a:r>
          <a:r>
            <a:rPr lang="en-US" b="1" dirty="0" smtClean="0">
              <a:latin typeface="+mn-lt"/>
            </a:rPr>
            <a:t>Marketing cost </a:t>
          </a:r>
          <a:r>
            <a:rPr lang="en-US" b="1" dirty="0" smtClean="0">
              <a:latin typeface="+mn-lt"/>
              <a:cs typeface="Times New Roman" panose="02020603050405020304" pitchFamily="18" charset="0"/>
            </a:rPr>
            <a:t>region wise</a:t>
          </a:r>
          <a:r>
            <a:rPr lang="en-US" b="1" dirty="0" smtClean="0">
              <a:latin typeface="+mn-lt"/>
            </a:rPr>
            <a:t>:</a:t>
          </a:r>
          <a:endParaRPr lang="en-US" dirty="0"/>
        </a:p>
      </dgm:t>
    </dgm:pt>
    <dgm:pt modelId="{62A9200C-B3D7-44CE-BB58-7484FB44F051}" type="parTrans" cxnId="{193B4928-0FF2-4E35-82B0-DA672CD0C95D}">
      <dgm:prSet/>
      <dgm:spPr/>
      <dgm:t>
        <a:bodyPr/>
        <a:lstStyle/>
        <a:p>
          <a:endParaRPr lang="en-US"/>
        </a:p>
      </dgm:t>
    </dgm:pt>
    <dgm:pt modelId="{BB0D0A02-FC09-4E3B-A7A0-D8BA6CC426B7}" type="sibTrans" cxnId="{193B4928-0FF2-4E35-82B0-DA672CD0C95D}">
      <dgm:prSet/>
      <dgm:spPr/>
      <dgm:t>
        <a:bodyPr/>
        <a:lstStyle/>
        <a:p>
          <a:endParaRPr lang="en-US"/>
        </a:p>
      </dgm:t>
    </dgm:pt>
    <dgm:pt modelId="{55ECADC9-3215-43E6-A21C-F15F7EF9C814}">
      <dgm:prSet/>
      <dgm:spPr/>
      <dgm:t>
        <a:bodyPr/>
        <a:lstStyle/>
        <a:p>
          <a:pPr rtl="0"/>
          <a:r>
            <a:rPr lang="en-US" smtClean="0"/>
            <a:t>Insight:</a:t>
          </a:r>
          <a:endParaRPr lang="en-US"/>
        </a:p>
      </dgm:t>
    </dgm:pt>
    <dgm:pt modelId="{7334B29B-7567-4033-ABD3-CF663340B27C}" type="parTrans" cxnId="{7B5A03F2-0214-49C9-8939-00AC97A130E6}">
      <dgm:prSet/>
      <dgm:spPr/>
      <dgm:t>
        <a:bodyPr/>
        <a:lstStyle/>
        <a:p>
          <a:endParaRPr lang="en-US"/>
        </a:p>
      </dgm:t>
    </dgm:pt>
    <dgm:pt modelId="{5AB0E0C1-A0E0-4E12-A183-8E9815F12583}" type="sibTrans" cxnId="{7B5A03F2-0214-49C9-8939-00AC97A130E6}">
      <dgm:prSet/>
      <dgm:spPr/>
      <dgm:t>
        <a:bodyPr/>
        <a:lstStyle/>
        <a:p>
          <a:endParaRPr lang="en-US"/>
        </a:p>
      </dgm:t>
    </dgm:pt>
    <dgm:pt modelId="{3437CC90-FDA5-41C2-B709-F4D0FFE3F514}">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800" b="1" dirty="0" smtClean="0">
              <a:solidFill>
                <a:schemeClr val="tx1"/>
              </a:solidFill>
            </a:rPr>
            <a:t>China charges the lowest </a:t>
          </a:r>
          <a:r>
            <a:rPr lang="en-US" sz="1800" b="1" dirty="0" smtClean="0">
              <a:solidFill>
                <a:schemeClr val="tx1"/>
              </a:solidFill>
              <a:latin typeface="+mn-lt"/>
            </a:rPr>
            <a:t>Marketing cost for Events,Campaigns,Collaterals.</a:t>
          </a:r>
          <a:endParaRPr lang="en-US" sz="1800" b="1" dirty="0">
            <a:solidFill>
              <a:schemeClr val="tx1"/>
            </a:solidFill>
          </a:endParaRPr>
        </a:p>
      </dgm:t>
    </dgm:pt>
    <dgm:pt modelId="{E97A23D8-496E-4F0A-AB48-50E7A596CE4B}" type="parTrans" cxnId="{2F65C8CC-96F5-42BE-98FB-1AF268A5DD84}">
      <dgm:prSet/>
      <dgm:spPr/>
      <dgm:t>
        <a:bodyPr/>
        <a:lstStyle/>
        <a:p>
          <a:endParaRPr lang="en-US"/>
        </a:p>
      </dgm:t>
    </dgm:pt>
    <dgm:pt modelId="{901AC8D9-3A16-4259-9703-958305585696}" type="sibTrans" cxnId="{2F65C8CC-96F5-42BE-98FB-1AF268A5DD84}">
      <dgm:prSet/>
      <dgm:spPr/>
      <dgm:t>
        <a:bodyPr/>
        <a:lstStyle/>
        <a:p>
          <a:endParaRPr lang="en-US"/>
        </a:p>
      </dgm:t>
    </dgm:pt>
    <dgm:pt modelId="{136EC29F-0835-4613-B069-EC4E6B1BC4A2}">
      <dgm:prSet/>
      <dgm:spPr/>
      <dgm:t>
        <a:bodyPr/>
        <a:lstStyle/>
        <a:p>
          <a:pPr rtl="0"/>
          <a:r>
            <a:rPr lang="en-US" smtClean="0"/>
            <a:t>Takeaway:</a:t>
          </a:r>
          <a:endParaRPr lang="en-US"/>
        </a:p>
      </dgm:t>
    </dgm:pt>
    <dgm:pt modelId="{2909250A-C087-4C3D-8BB1-E55FF46F5BE2}" type="parTrans" cxnId="{2C488ACB-7A1C-4249-A1E8-D98B10DC7215}">
      <dgm:prSet/>
      <dgm:spPr/>
      <dgm:t>
        <a:bodyPr/>
        <a:lstStyle/>
        <a:p>
          <a:endParaRPr lang="en-US"/>
        </a:p>
      </dgm:t>
    </dgm:pt>
    <dgm:pt modelId="{69333FFF-044C-4EBE-AD4F-5DB75A5E2B0F}" type="sibTrans" cxnId="{2C488ACB-7A1C-4249-A1E8-D98B10DC7215}">
      <dgm:prSet/>
      <dgm:spPr/>
      <dgm:t>
        <a:bodyPr/>
        <a:lstStyle/>
        <a:p>
          <a:endParaRPr lang="en-US"/>
        </a:p>
      </dgm:t>
    </dgm:pt>
    <dgm:pt modelId="{E5A84F8A-28D0-4676-B8C1-0ADAB1353E26}">
      <dgm:prSet>
        <dgm:style>
          <a:lnRef idx="1">
            <a:schemeClr val="accent2"/>
          </a:lnRef>
          <a:fillRef idx="2">
            <a:schemeClr val="accent2"/>
          </a:fillRef>
          <a:effectRef idx="1">
            <a:schemeClr val="accent2"/>
          </a:effectRef>
          <a:fontRef idx="minor">
            <a:schemeClr val="dk1"/>
          </a:fontRef>
        </dgm:style>
      </dgm:prSet>
      <dgm:spPr>
        <a:ln>
          <a:solidFill>
            <a:srgbClr val="FF0000"/>
          </a:solidFill>
        </a:ln>
      </dgm:spPr>
      <dgm:t>
        <a:bodyPr/>
        <a:lstStyle/>
        <a:p>
          <a:pPr rtl="0"/>
          <a:r>
            <a:rPr lang="en-US" dirty="0" smtClean="0">
              <a:solidFill>
                <a:schemeClr val="tx1"/>
              </a:solidFill>
            </a:rPr>
            <a:t>The entire Marketing should be distributed among 2 vendors in China to handle marketing activities across all countries and continents. The assumption here is that China slashes its charges down by 50% as it is able to see greater business opportunities for itself by doing so as such.</a:t>
          </a:r>
          <a:endParaRPr lang="en-US" dirty="0"/>
        </a:p>
      </dgm:t>
    </dgm:pt>
    <dgm:pt modelId="{93581971-2AF5-4DF4-B5EC-DCF369AC7B3B}" type="parTrans" cxnId="{E2BF742E-D191-4DFC-8A53-A38BC6DA8109}">
      <dgm:prSet/>
      <dgm:spPr/>
      <dgm:t>
        <a:bodyPr/>
        <a:lstStyle/>
        <a:p>
          <a:endParaRPr lang="en-US"/>
        </a:p>
      </dgm:t>
    </dgm:pt>
    <dgm:pt modelId="{DB4B6B44-D422-41B8-AC00-8CD60E2DE415}" type="sibTrans" cxnId="{E2BF742E-D191-4DFC-8A53-A38BC6DA8109}">
      <dgm:prSet/>
      <dgm:spPr/>
      <dgm:t>
        <a:bodyPr/>
        <a:lstStyle/>
        <a:p>
          <a:endParaRPr lang="en-US"/>
        </a:p>
      </dgm:t>
    </dgm:pt>
    <dgm:pt modelId="{3FF53E8E-5DB4-45E8-AF40-E79FF07B58E0}" type="pres">
      <dgm:prSet presAssocID="{2A2FC0D8-797D-4176-A191-96ABF219E9EC}" presName="linear" presStyleCnt="0">
        <dgm:presLayoutVars>
          <dgm:animLvl val="lvl"/>
          <dgm:resizeHandles val="exact"/>
        </dgm:presLayoutVars>
      </dgm:prSet>
      <dgm:spPr/>
    </dgm:pt>
    <dgm:pt modelId="{DBB29AD8-A5C2-49C2-9DBA-F40117AF1CF3}" type="pres">
      <dgm:prSet presAssocID="{5F626F13-8488-435E-A710-FD91D765B1FC}" presName="parentText" presStyleLbl="node1" presStyleIdx="0" presStyleCnt="4" custScaleY="33183">
        <dgm:presLayoutVars>
          <dgm:chMax val="0"/>
          <dgm:bulletEnabled val="1"/>
        </dgm:presLayoutVars>
      </dgm:prSet>
      <dgm:spPr/>
      <dgm:t>
        <a:bodyPr/>
        <a:lstStyle/>
        <a:p>
          <a:endParaRPr lang="en-US"/>
        </a:p>
      </dgm:t>
    </dgm:pt>
    <dgm:pt modelId="{F04F14FF-BA2A-4D5E-AE11-438F65B04389}" type="pres">
      <dgm:prSet presAssocID="{BB0D0A02-FC09-4E3B-A7A0-D8BA6CC426B7}" presName="spacer" presStyleCnt="0"/>
      <dgm:spPr/>
    </dgm:pt>
    <dgm:pt modelId="{84BB6A68-FE41-4FA3-91BE-81B766E624BA}" type="pres">
      <dgm:prSet presAssocID="{55ECADC9-3215-43E6-A21C-F15F7EF9C814}" presName="parentText" presStyleLbl="node1" presStyleIdx="1" presStyleCnt="4" custScaleY="29944">
        <dgm:presLayoutVars>
          <dgm:chMax val="0"/>
          <dgm:bulletEnabled val="1"/>
        </dgm:presLayoutVars>
      </dgm:prSet>
      <dgm:spPr/>
    </dgm:pt>
    <dgm:pt modelId="{79D2B349-4698-422D-BB95-E5902B546759}" type="pres">
      <dgm:prSet presAssocID="{55ECADC9-3215-43E6-A21C-F15F7EF9C814}" presName="childText" presStyleLbl="revTx" presStyleIdx="0" presStyleCnt="1" custLinFactNeighborY="1778">
        <dgm:presLayoutVars>
          <dgm:bulletEnabled val="1"/>
        </dgm:presLayoutVars>
      </dgm:prSet>
      <dgm:spPr/>
      <dgm:t>
        <a:bodyPr/>
        <a:lstStyle/>
        <a:p>
          <a:endParaRPr lang="en-US"/>
        </a:p>
      </dgm:t>
    </dgm:pt>
    <dgm:pt modelId="{64A7E22E-0927-4437-A752-F4187FFCF93B}" type="pres">
      <dgm:prSet presAssocID="{136EC29F-0835-4613-B069-EC4E6B1BC4A2}" presName="parentText" presStyleLbl="node1" presStyleIdx="2" presStyleCnt="4" custScaleY="23809">
        <dgm:presLayoutVars>
          <dgm:chMax val="0"/>
          <dgm:bulletEnabled val="1"/>
        </dgm:presLayoutVars>
      </dgm:prSet>
      <dgm:spPr/>
    </dgm:pt>
    <dgm:pt modelId="{4179856E-DD2B-4912-B26A-BBB383CD0EC4}" type="pres">
      <dgm:prSet presAssocID="{69333FFF-044C-4EBE-AD4F-5DB75A5E2B0F}" presName="spacer" presStyleCnt="0"/>
      <dgm:spPr/>
    </dgm:pt>
    <dgm:pt modelId="{1AE6D1B1-4823-482C-BB8C-2B49457EFD4D}" type="pres">
      <dgm:prSet presAssocID="{E5A84F8A-28D0-4676-B8C1-0ADAB1353E26}" presName="parentText" presStyleLbl="node1" presStyleIdx="3" presStyleCnt="4" custLinFactNeighborY="-16875">
        <dgm:presLayoutVars>
          <dgm:chMax val="0"/>
          <dgm:bulletEnabled val="1"/>
        </dgm:presLayoutVars>
      </dgm:prSet>
      <dgm:spPr/>
      <dgm:t>
        <a:bodyPr/>
        <a:lstStyle/>
        <a:p>
          <a:endParaRPr lang="en-US"/>
        </a:p>
      </dgm:t>
    </dgm:pt>
  </dgm:ptLst>
  <dgm:cxnLst>
    <dgm:cxn modelId="{2F65C8CC-96F5-42BE-98FB-1AF268A5DD84}" srcId="{55ECADC9-3215-43E6-A21C-F15F7EF9C814}" destId="{3437CC90-FDA5-41C2-B709-F4D0FFE3F514}" srcOrd="0" destOrd="0" parTransId="{E97A23D8-496E-4F0A-AB48-50E7A596CE4B}" sibTransId="{901AC8D9-3A16-4259-9703-958305585696}"/>
    <dgm:cxn modelId="{9BAB1FB0-4637-4937-83D6-C06BDF38EEF3}" type="presOf" srcId="{3437CC90-FDA5-41C2-B709-F4D0FFE3F514}" destId="{79D2B349-4698-422D-BB95-E5902B546759}" srcOrd="0" destOrd="0" presId="urn:microsoft.com/office/officeart/2005/8/layout/vList2"/>
    <dgm:cxn modelId="{E2BF742E-D191-4DFC-8A53-A38BC6DA8109}" srcId="{2A2FC0D8-797D-4176-A191-96ABF219E9EC}" destId="{E5A84F8A-28D0-4676-B8C1-0ADAB1353E26}" srcOrd="3" destOrd="0" parTransId="{93581971-2AF5-4DF4-B5EC-DCF369AC7B3B}" sibTransId="{DB4B6B44-D422-41B8-AC00-8CD60E2DE415}"/>
    <dgm:cxn modelId="{8D002EAA-B397-4558-B80F-BE639C176D54}" type="presOf" srcId="{E5A84F8A-28D0-4676-B8C1-0ADAB1353E26}" destId="{1AE6D1B1-4823-482C-BB8C-2B49457EFD4D}" srcOrd="0" destOrd="0" presId="urn:microsoft.com/office/officeart/2005/8/layout/vList2"/>
    <dgm:cxn modelId="{7B5A03F2-0214-49C9-8939-00AC97A130E6}" srcId="{2A2FC0D8-797D-4176-A191-96ABF219E9EC}" destId="{55ECADC9-3215-43E6-A21C-F15F7EF9C814}" srcOrd="1" destOrd="0" parTransId="{7334B29B-7567-4033-ABD3-CF663340B27C}" sibTransId="{5AB0E0C1-A0E0-4E12-A183-8E9815F12583}"/>
    <dgm:cxn modelId="{D216960C-403B-4EC2-9A8C-0B69C9E8D082}" type="presOf" srcId="{5F626F13-8488-435E-A710-FD91D765B1FC}" destId="{DBB29AD8-A5C2-49C2-9DBA-F40117AF1CF3}" srcOrd="0" destOrd="0" presId="urn:microsoft.com/office/officeart/2005/8/layout/vList2"/>
    <dgm:cxn modelId="{84AA7335-995A-45C0-B3BD-CEDA7C801161}" type="presOf" srcId="{136EC29F-0835-4613-B069-EC4E6B1BC4A2}" destId="{64A7E22E-0927-4437-A752-F4187FFCF93B}" srcOrd="0" destOrd="0" presId="urn:microsoft.com/office/officeart/2005/8/layout/vList2"/>
    <dgm:cxn modelId="{2C488ACB-7A1C-4249-A1E8-D98B10DC7215}" srcId="{2A2FC0D8-797D-4176-A191-96ABF219E9EC}" destId="{136EC29F-0835-4613-B069-EC4E6B1BC4A2}" srcOrd="2" destOrd="0" parTransId="{2909250A-C087-4C3D-8BB1-E55FF46F5BE2}" sibTransId="{69333FFF-044C-4EBE-AD4F-5DB75A5E2B0F}"/>
    <dgm:cxn modelId="{45BCAEEB-6188-412E-80F7-BACF3E55E504}" type="presOf" srcId="{2A2FC0D8-797D-4176-A191-96ABF219E9EC}" destId="{3FF53E8E-5DB4-45E8-AF40-E79FF07B58E0}" srcOrd="0" destOrd="0" presId="urn:microsoft.com/office/officeart/2005/8/layout/vList2"/>
    <dgm:cxn modelId="{9E7DF302-1A8E-47A8-89DF-D50D38D49CF8}" type="presOf" srcId="{55ECADC9-3215-43E6-A21C-F15F7EF9C814}" destId="{84BB6A68-FE41-4FA3-91BE-81B766E624BA}" srcOrd="0" destOrd="0" presId="urn:microsoft.com/office/officeart/2005/8/layout/vList2"/>
    <dgm:cxn modelId="{193B4928-0FF2-4E35-82B0-DA672CD0C95D}" srcId="{2A2FC0D8-797D-4176-A191-96ABF219E9EC}" destId="{5F626F13-8488-435E-A710-FD91D765B1FC}" srcOrd="0" destOrd="0" parTransId="{62A9200C-B3D7-44CE-BB58-7484FB44F051}" sibTransId="{BB0D0A02-FC09-4E3B-A7A0-D8BA6CC426B7}"/>
    <dgm:cxn modelId="{7D47862D-B009-44C6-9A3A-20A7BC9D553E}" type="presParOf" srcId="{3FF53E8E-5DB4-45E8-AF40-E79FF07B58E0}" destId="{DBB29AD8-A5C2-49C2-9DBA-F40117AF1CF3}" srcOrd="0" destOrd="0" presId="urn:microsoft.com/office/officeart/2005/8/layout/vList2"/>
    <dgm:cxn modelId="{C24A2675-2DE9-4984-8E88-C6724D6B337B}" type="presParOf" srcId="{3FF53E8E-5DB4-45E8-AF40-E79FF07B58E0}" destId="{F04F14FF-BA2A-4D5E-AE11-438F65B04389}" srcOrd="1" destOrd="0" presId="urn:microsoft.com/office/officeart/2005/8/layout/vList2"/>
    <dgm:cxn modelId="{CE95B880-C588-4F34-9992-ADE0FBB96879}" type="presParOf" srcId="{3FF53E8E-5DB4-45E8-AF40-E79FF07B58E0}" destId="{84BB6A68-FE41-4FA3-91BE-81B766E624BA}" srcOrd="2" destOrd="0" presId="urn:microsoft.com/office/officeart/2005/8/layout/vList2"/>
    <dgm:cxn modelId="{043E6F38-6105-45D3-98AF-4B480A550C79}" type="presParOf" srcId="{3FF53E8E-5DB4-45E8-AF40-E79FF07B58E0}" destId="{79D2B349-4698-422D-BB95-E5902B546759}" srcOrd="3" destOrd="0" presId="urn:microsoft.com/office/officeart/2005/8/layout/vList2"/>
    <dgm:cxn modelId="{C301D989-A5FA-4C68-81DB-D984B6633173}" type="presParOf" srcId="{3FF53E8E-5DB4-45E8-AF40-E79FF07B58E0}" destId="{64A7E22E-0927-4437-A752-F4187FFCF93B}" srcOrd="4" destOrd="0" presId="urn:microsoft.com/office/officeart/2005/8/layout/vList2"/>
    <dgm:cxn modelId="{4DB7F1C0-AFD2-48CC-9E0C-98EB835E6AB6}" type="presParOf" srcId="{3FF53E8E-5DB4-45E8-AF40-E79FF07B58E0}" destId="{4179856E-DD2B-4912-B26A-BBB383CD0EC4}" srcOrd="5" destOrd="0" presId="urn:microsoft.com/office/officeart/2005/8/layout/vList2"/>
    <dgm:cxn modelId="{EC64965B-01E8-4EE5-87EB-9B934E4B50E5}" type="presParOf" srcId="{3FF53E8E-5DB4-45E8-AF40-E79FF07B58E0}" destId="{1AE6D1B1-4823-482C-BB8C-2B49457EFD4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A2FC0D8-797D-4176-A191-96ABF219E9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F626F13-8488-435E-A710-FD91D765B1FC}">
      <dgm:prSet/>
      <dgm:spPr/>
      <dgm:t>
        <a:bodyPr/>
        <a:lstStyle/>
        <a:p>
          <a:pPr rtl="0"/>
          <a:r>
            <a:rPr lang="en-US" b="1" dirty="0" smtClean="0"/>
            <a:t>Purpose</a:t>
          </a:r>
          <a:r>
            <a:rPr lang="en-US" dirty="0" smtClean="0"/>
            <a:t>: to suggest most suitable </a:t>
          </a:r>
          <a:r>
            <a:rPr lang="en-US" b="1" dirty="0" smtClean="0">
              <a:latin typeface="+mn-lt"/>
            </a:rPr>
            <a:t>INDIRECT MATERIAL PROCUREMENT cost R</a:t>
          </a:r>
          <a:r>
            <a:rPr lang="en-US" b="1" dirty="0" smtClean="0">
              <a:latin typeface="+mn-lt"/>
              <a:cs typeface="Times New Roman" panose="02020603050405020304" pitchFamily="18" charset="0"/>
            </a:rPr>
            <a:t>egion wise</a:t>
          </a:r>
          <a:r>
            <a:rPr lang="en-US" b="1" dirty="0" smtClean="0">
              <a:latin typeface="+mn-lt"/>
            </a:rPr>
            <a:t>:</a:t>
          </a:r>
          <a:endParaRPr lang="en-US" dirty="0"/>
        </a:p>
      </dgm:t>
    </dgm:pt>
    <dgm:pt modelId="{62A9200C-B3D7-44CE-BB58-7484FB44F051}" type="parTrans" cxnId="{193B4928-0FF2-4E35-82B0-DA672CD0C95D}">
      <dgm:prSet/>
      <dgm:spPr/>
      <dgm:t>
        <a:bodyPr/>
        <a:lstStyle/>
        <a:p>
          <a:endParaRPr lang="en-US"/>
        </a:p>
      </dgm:t>
    </dgm:pt>
    <dgm:pt modelId="{BB0D0A02-FC09-4E3B-A7A0-D8BA6CC426B7}" type="sibTrans" cxnId="{193B4928-0FF2-4E35-82B0-DA672CD0C95D}">
      <dgm:prSet/>
      <dgm:spPr/>
      <dgm:t>
        <a:bodyPr/>
        <a:lstStyle/>
        <a:p>
          <a:endParaRPr lang="en-US"/>
        </a:p>
      </dgm:t>
    </dgm:pt>
    <dgm:pt modelId="{55ECADC9-3215-43E6-A21C-F15F7EF9C814}">
      <dgm:prSet/>
      <dgm:spPr/>
      <dgm:t>
        <a:bodyPr/>
        <a:lstStyle/>
        <a:p>
          <a:pPr rtl="0"/>
          <a:r>
            <a:rPr lang="en-US" smtClean="0"/>
            <a:t>Insight:</a:t>
          </a:r>
          <a:endParaRPr lang="en-US"/>
        </a:p>
      </dgm:t>
    </dgm:pt>
    <dgm:pt modelId="{7334B29B-7567-4033-ABD3-CF663340B27C}" type="parTrans" cxnId="{7B5A03F2-0214-49C9-8939-00AC97A130E6}">
      <dgm:prSet/>
      <dgm:spPr/>
      <dgm:t>
        <a:bodyPr/>
        <a:lstStyle/>
        <a:p>
          <a:endParaRPr lang="en-US"/>
        </a:p>
      </dgm:t>
    </dgm:pt>
    <dgm:pt modelId="{5AB0E0C1-A0E0-4E12-A183-8E9815F12583}" type="sibTrans" cxnId="{7B5A03F2-0214-49C9-8939-00AC97A130E6}">
      <dgm:prSet/>
      <dgm:spPr/>
      <dgm:t>
        <a:bodyPr/>
        <a:lstStyle/>
        <a:p>
          <a:endParaRPr lang="en-US"/>
        </a:p>
      </dgm:t>
    </dgm:pt>
    <dgm:pt modelId="{3437CC90-FDA5-41C2-B709-F4D0FFE3F514}">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800" b="1" dirty="0" smtClean="0">
              <a:latin typeface="+mn-lt"/>
            </a:rPr>
            <a:t>INDIRECT MATERIAL PROCUREMENT cost  is very high at all Regions</a:t>
          </a:r>
          <a:r>
            <a:rPr lang="en-US" sz="1800" b="1" dirty="0" smtClean="0">
              <a:solidFill>
                <a:schemeClr val="tx1"/>
              </a:solidFill>
              <a:latin typeface="+mn-lt"/>
            </a:rPr>
            <a:t>.</a:t>
          </a:r>
          <a:endParaRPr lang="en-US" sz="1800" b="1" dirty="0">
            <a:solidFill>
              <a:schemeClr val="tx1"/>
            </a:solidFill>
          </a:endParaRPr>
        </a:p>
      </dgm:t>
    </dgm:pt>
    <dgm:pt modelId="{E97A23D8-496E-4F0A-AB48-50E7A596CE4B}" type="parTrans" cxnId="{2F65C8CC-96F5-42BE-98FB-1AF268A5DD84}">
      <dgm:prSet/>
      <dgm:spPr/>
      <dgm:t>
        <a:bodyPr/>
        <a:lstStyle/>
        <a:p>
          <a:endParaRPr lang="en-US"/>
        </a:p>
      </dgm:t>
    </dgm:pt>
    <dgm:pt modelId="{901AC8D9-3A16-4259-9703-958305585696}" type="sibTrans" cxnId="{2F65C8CC-96F5-42BE-98FB-1AF268A5DD84}">
      <dgm:prSet/>
      <dgm:spPr/>
      <dgm:t>
        <a:bodyPr/>
        <a:lstStyle/>
        <a:p>
          <a:endParaRPr lang="en-US"/>
        </a:p>
      </dgm:t>
    </dgm:pt>
    <dgm:pt modelId="{136EC29F-0835-4613-B069-EC4E6B1BC4A2}">
      <dgm:prSet/>
      <dgm:spPr/>
      <dgm:t>
        <a:bodyPr/>
        <a:lstStyle/>
        <a:p>
          <a:pPr rtl="0"/>
          <a:r>
            <a:rPr lang="en-US" smtClean="0"/>
            <a:t>Takeaway:</a:t>
          </a:r>
          <a:endParaRPr lang="en-US"/>
        </a:p>
      </dgm:t>
    </dgm:pt>
    <dgm:pt modelId="{2909250A-C087-4C3D-8BB1-E55FF46F5BE2}" type="parTrans" cxnId="{2C488ACB-7A1C-4249-A1E8-D98B10DC7215}">
      <dgm:prSet/>
      <dgm:spPr/>
      <dgm:t>
        <a:bodyPr/>
        <a:lstStyle/>
        <a:p>
          <a:endParaRPr lang="en-US"/>
        </a:p>
      </dgm:t>
    </dgm:pt>
    <dgm:pt modelId="{69333FFF-044C-4EBE-AD4F-5DB75A5E2B0F}" type="sibTrans" cxnId="{2C488ACB-7A1C-4249-A1E8-D98B10DC7215}">
      <dgm:prSet/>
      <dgm:spPr/>
      <dgm:t>
        <a:bodyPr/>
        <a:lstStyle/>
        <a:p>
          <a:endParaRPr lang="en-US"/>
        </a:p>
      </dgm:t>
    </dgm:pt>
    <dgm:pt modelId="{E5A84F8A-28D0-4676-B8C1-0ADAB1353E26}">
      <dgm:prSet>
        <dgm:style>
          <a:lnRef idx="1">
            <a:schemeClr val="accent2"/>
          </a:lnRef>
          <a:fillRef idx="2">
            <a:schemeClr val="accent2"/>
          </a:fillRef>
          <a:effectRef idx="1">
            <a:schemeClr val="accent2"/>
          </a:effectRef>
          <a:fontRef idx="minor">
            <a:schemeClr val="dk1"/>
          </a:fontRef>
        </dgm:style>
      </dgm:prSet>
      <dgm:spPr>
        <a:ln>
          <a:solidFill>
            <a:srgbClr val="FF0000"/>
          </a:solidFill>
        </a:ln>
      </dgm:spPr>
      <dgm:t>
        <a:bodyPr/>
        <a:lstStyle/>
        <a:p>
          <a:pPr rtl="0"/>
          <a:r>
            <a:rPr lang="en-US" dirty="0" smtClean="0">
              <a:solidFill>
                <a:schemeClr val="tx1"/>
              </a:solidFill>
            </a:rPr>
            <a:t>The Ofﬁce Stationary  should be reduced by 50% across all Plants and Regions. That would lead to almost half expenses for total </a:t>
          </a:r>
          <a:r>
            <a:rPr lang="en-US" b="1" dirty="0" smtClean="0">
              <a:latin typeface="+mn-lt"/>
            </a:rPr>
            <a:t>INDIRECT MATERIAL PROCUREMENT cost .</a:t>
          </a:r>
          <a:endParaRPr lang="en-US" dirty="0"/>
        </a:p>
      </dgm:t>
    </dgm:pt>
    <dgm:pt modelId="{93581971-2AF5-4DF4-B5EC-DCF369AC7B3B}" type="parTrans" cxnId="{E2BF742E-D191-4DFC-8A53-A38BC6DA8109}">
      <dgm:prSet/>
      <dgm:spPr/>
      <dgm:t>
        <a:bodyPr/>
        <a:lstStyle/>
        <a:p>
          <a:endParaRPr lang="en-US"/>
        </a:p>
      </dgm:t>
    </dgm:pt>
    <dgm:pt modelId="{DB4B6B44-D422-41B8-AC00-8CD60E2DE415}" type="sibTrans" cxnId="{E2BF742E-D191-4DFC-8A53-A38BC6DA8109}">
      <dgm:prSet/>
      <dgm:spPr/>
      <dgm:t>
        <a:bodyPr/>
        <a:lstStyle/>
        <a:p>
          <a:endParaRPr lang="en-US"/>
        </a:p>
      </dgm:t>
    </dgm:pt>
    <dgm:pt modelId="{3FF53E8E-5DB4-45E8-AF40-E79FF07B58E0}" type="pres">
      <dgm:prSet presAssocID="{2A2FC0D8-797D-4176-A191-96ABF219E9EC}" presName="linear" presStyleCnt="0">
        <dgm:presLayoutVars>
          <dgm:animLvl val="lvl"/>
          <dgm:resizeHandles val="exact"/>
        </dgm:presLayoutVars>
      </dgm:prSet>
      <dgm:spPr/>
    </dgm:pt>
    <dgm:pt modelId="{DBB29AD8-A5C2-49C2-9DBA-F40117AF1CF3}" type="pres">
      <dgm:prSet presAssocID="{5F626F13-8488-435E-A710-FD91D765B1FC}" presName="parentText" presStyleLbl="node1" presStyleIdx="0" presStyleCnt="4" custScaleY="33183">
        <dgm:presLayoutVars>
          <dgm:chMax val="0"/>
          <dgm:bulletEnabled val="1"/>
        </dgm:presLayoutVars>
      </dgm:prSet>
      <dgm:spPr/>
      <dgm:t>
        <a:bodyPr/>
        <a:lstStyle/>
        <a:p>
          <a:endParaRPr lang="en-US"/>
        </a:p>
      </dgm:t>
    </dgm:pt>
    <dgm:pt modelId="{F04F14FF-BA2A-4D5E-AE11-438F65B04389}" type="pres">
      <dgm:prSet presAssocID="{BB0D0A02-FC09-4E3B-A7A0-D8BA6CC426B7}" presName="spacer" presStyleCnt="0"/>
      <dgm:spPr/>
    </dgm:pt>
    <dgm:pt modelId="{84BB6A68-FE41-4FA3-91BE-81B766E624BA}" type="pres">
      <dgm:prSet presAssocID="{55ECADC9-3215-43E6-A21C-F15F7EF9C814}" presName="parentText" presStyleLbl="node1" presStyleIdx="1" presStyleCnt="4" custScaleY="29944">
        <dgm:presLayoutVars>
          <dgm:chMax val="0"/>
          <dgm:bulletEnabled val="1"/>
        </dgm:presLayoutVars>
      </dgm:prSet>
      <dgm:spPr/>
    </dgm:pt>
    <dgm:pt modelId="{79D2B349-4698-422D-BB95-E5902B546759}" type="pres">
      <dgm:prSet presAssocID="{55ECADC9-3215-43E6-A21C-F15F7EF9C814}" presName="childText" presStyleLbl="revTx" presStyleIdx="0" presStyleCnt="1" custLinFactNeighborY="1778">
        <dgm:presLayoutVars>
          <dgm:bulletEnabled val="1"/>
        </dgm:presLayoutVars>
      </dgm:prSet>
      <dgm:spPr/>
      <dgm:t>
        <a:bodyPr/>
        <a:lstStyle/>
        <a:p>
          <a:endParaRPr lang="en-US"/>
        </a:p>
      </dgm:t>
    </dgm:pt>
    <dgm:pt modelId="{64A7E22E-0927-4437-A752-F4187FFCF93B}" type="pres">
      <dgm:prSet presAssocID="{136EC29F-0835-4613-B069-EC4E6B1BC4A2}" presName="parentText" presStyleLbl="node1" presStyleIdx="2" presStyleCnt="4" custScaleY="23809">
        <dgm:presLayoutVars>
          <dgm:chMax val="0"/>
          <dgm:bulletEnabled val="1"/>
        </dgm:presLayoutVars>
      </dgm:prSet>
      <dgm:spPr/>
    </dgm:pt>
    <dgm:pt modelId="{4179856E-DD2B-4912-B26A-BBB383CD0EC4}" type="pres">
      <dgm:prSet presAssocID="{69333FFF-044C-4EBE-AD4F-5DB75A5E2B0F}" presName="spacer" presStyleCnt="0"/>
      <dgm:spPr/>
    </dgm:pt>
    <dgm:pt modelId="{1AE6D1B1-4823-482C-BB8C-2B49457EFD4D}" type="pres">
      <dgm:prSet presAssocID="{E5A84F8A-28D0-4676-B8C1-0ADAB1353E26}" presName="parentText" presStyleLbl="node1" presStyleIdx="3" presStyleCnt="4" custLinFactNeighborY="-16875">
        <dgm:presLayoutVars>
          <dgm:chMax val="0"/>
          <dgm:bulletEnabled val="1"/>
        </dgm:presLayoutVars>
      </dgm:prSet>
      <dgm:spPr/>
      <dgm:t>
        <a:bodyPr/>
        <a:lstStyle/>
        <a:p>
          <a:endParaRPr lang="en-US"/>
        </a:p>
      </dgm:t>
    </dgm:pt>
  </dgm:ptLst>
  <dgm:cxnLst>
    <dgm:cxn modelId="{2F65C8CC-96F5-42BE-98FB-1AF268A5DD84}" srcId="{55ECADC9-3215-43E6-A21C-F15F7EF9C814}" destId="{3437CC90-FDA5-41C2-B709-F4D0FFE3F514}" srcOrd="0" destOrd="0" parTransId="{E97A23D8-496E-4F0A-AB48-50E7A596CE4B}" sibTransId="{901AC8D9-3A16-4259-9703-958305585696}"/>
    <dgm:cxn modelId="{193B4928-0FF2-4E35-82B0-DA672CD0C95D}" srcId="{2A2FC0D8-797D-4176-A191-96ABF219E9EC}" destId="{5F626F13-8488-435E-A710-FD91D765B1FC}" srcOrd="0" destOrd="0" parTransId="{62A9200C-B3D7-44CE-BB58-7484FB44F051}" sibTransId="{BB0D0A02-FC09-4E3B-A7A0-D8BA6CC426B7}"/>
    <dgm:cxn modelId="{E2BF742E-D191-4DFC-8A53-A38BC6DA8109}" srcId="{2A2FC0D8-797D-4176-A191-96ABF219E9EC}" destId="{E5A84F8A-28D0-4676-B8C1-0ADAB1353E26}" srcOrd="3" destOrd="0" parTransId="{93581971-2AF5-4DF4-B5EC-DCF369AC7B3B}" sibTransId="{DB4B6B44-D422-41B8-AC00-8CD60E2DE415}"/>
    <dgm:cxn modelId="{C9841413-4899-48D2-853A-BE628CC3DCD8}" type="presOf" srcId="{2A2FC0D8-797D-4176-A191-96ABF219E9EC}" destId="{3FF53E8E-5DB4-45E8-AF40-E79FF07B58E0}" srcOrd="0" destOrd="0" presId="urn:microsoft.com/office/officeart/2005/8/layout/vList2"/>
    <dgm:cxn modelId="{8E978AB5-867E-40E2-A1F4-9A432ED4181F}" type="presOf" srcId="{136EC29F-0835-4613-B069-EC4E6B1BC4A2}" destId="{64A7E22E-0927-4437-A752-F4187FFCF93B}" srcOrd="0" destOrd="0" presId="urn:microsoft.com/office/officeart/2005/8/layout/vList2"/>
    <dgm:cxn modelId="{BD2B68BF-9D7D-4BF7-9E4C-C322B994293B}" type="presOf" srcId="{E5A84F8A-28D0-4676-B8C1-0ADAB1353E26}" destId="{1AE6D1B1-4823-482C-BB8C-2B49457EFD4D}" srcOrd="0" destOrd="0" presId="urn:microsoft.com/office/officeart/2005/8/layout/vList2"/>
    <dgm:cxn modelId="{DA2E1B2D-4C62-4508-A553-A5DC35ECE700}" type="presOf" srcId="{3437CC90-FDA5-41C2-B709-F4D0FFE3F514}" destId="{79D2B349-4698-422D-BB95-E5902B546759}" srcOrd="0" destOrd="0" presId="urn:microsoft.com/office/officeart/2005/8/layout/vList2"/>
    <dgm:cxn modelId="{3CFD26AD-A881-4231-846F-E85769FEDA2F}" type="presOf" srcId="{55ECADC9-3215-43E6-A21C-F15F7EF9C814}" destId="{84BB6A68-FE41-4FA3-91BE-81B766E624BA}" srcOrd="0" destOrd="0" presId="urn:microsoft.com/office/officeart/2005/8/layout/vList2"/>
    <dgm:cxn modelId="{2C488ACB-7A1C-4249-A1E8-D98B10DC7215}" srcId="{2A2FC0D8-797D-4176-A191-96ABF219E9EC}" destId="{136EC29F-0835-4613-B069-EC4E6B1BC4A2}" srcOrd="2" destOrd="0" parTransId="{2909250A-C087-4C3D-8BB1-E55FF46F5BE2}" sibTransId="{69333FFF-044C-4EBE-AD4F-5DB75A5E2B0F}"/>
    <dgm:cxn modelId="{7B5A03F2-0214-49C9-8939-00AC97A130E6}" srcId="{2A2FC0D8-797D-4176-A191-96ABF219E9EC}" destId="{55ECADC9-3215-43E6-A21C-F15F7EF9C814}" srcOrd="1" destOrd="0" parTransId="{7334B29B-7567-4033-ABD3-CF663340B27C}" sibTransId="{5AB0E0C1-A0E0-4E12-A183-8E9815F12583}"/>
    <dgm:cxn modelId="{D32DDD64-F6D7-4416-852D-63325B73448B}" type="presOf" srcId="{5F626F13-8488-435E-A710-FD91D765B1FC}" destId="{DBB29AD8-A5C2-49C2-9DBA-F40117AF1CF3}" srcOrd="0" destOrd="0" presId="urn:microsoft.com/office/officeart/2005/8/layout/vList2"/>
    <dgm:cxn modelId="{8645E8A3-A27B-40DE-AA03-E8F67ACE7321}" type="presParOf" srcId="{3FF53E8E-5DB4-45E8-AF40-E79FF07B58E0}" destId="{DBB29AD8-A5C2-49C2-9DBA-F40117AF1CF3}" srcOrd="0" destOrd="0" presId="urn:microsoft.com/office/officeart/2005/8/layout/vList2"/>
    <dgm:cxn modelId="{B9E13FB2-E7F5-498C-B2C3-3E0B7454107D}" type="presParOf" srcId="{3FF53E8E-5DB4-45E8-AF40-E79FF07B58E0}" destId="{F04F14FF-BA2A-4D5E-AE11-438F65B04389}" srcOrd="1" destOrd="0" presId="urn:microsoft.com/office/officeart/2005/8/layout/vList2"/>
    <dgm:cxn modelId="{488EFD42-ACB9-4DAA-9566-91312A2625C6}" type="presParOf" srcId="{3FF53E8E-5DB4-45E8-AF40-E79FF07B58E0}" destId="{84BB6A68-FE41-4FA3-91BE-81B766E624BA}" srcOrd="2" destOrd="0" presId="urn:microsoft.com/office/officeart/2005/8/layout/vList2"/>
    <dgm:cxn modelId="{81FBF9DC-1690-445E-97BF-6E516B8CECE1}" type="presParOf" srcId="{3FF53E8E-5DB4-45E8-AF40-E79FF07B58E0}" destId="{79D2B349-4698-422D-BB95-E5902B546759}" srcOrd="3" destOrd="0" presId="urn:microsoft.com/office/officeart/2005/8/layout/vList2"/>
    <dgm:cxn modelId="{CA6E0898-8ECF-478B-ACFB-D8E83464071E}" type="presParOf" srcId="{3FF53E8E-5DB4-45E8-AF40-E79FF07B58E0}" destId="{64A7E22E-0927-4437-A752-F4187FFCF93B}" srcOrd="4" destOrd="0" presId="urn:microsoft.com/office/officeart/2005/8/layout/vList2"/>
    <dgm:cxn modelId="{96AE6FD5-9ACA-43A4-807E-CE9983CDA7AD}" type="presParOf" srcId="{3FF53E8E-5DB4-45E8-AF40-E79FF07B58E0}" destId="{4179856E-DD2B-4912-B26A-BBB383CD0EC4}" srcOrd="5" destOrd="0" presId="urn:microsoft.com/office/officeart/2005/8/layout/vList2"/>
    <dgm:cxn modelId="{DFC2DF1B-20E5-43BC-885C-635985B57C37}" type="presParOf" srcId="{3FF53E8E-5DB4-45E8-AF40-E79FF07B58E0}" destId="{1AE6D1B1-4823-482C-BB8C-2B49457EFD4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C5B2609-B72B-4255-AD00-F24E603833A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B5946433-F4AE-449A-AF26-E3ACF7B033DC}">
      <dgm:prSet phldrT="[Text]"/>
      <dgm:spPr/>
      <dgm:t>
        <a:bodyPr/>
        <a:lstStyle/>
        <a:p>
          <a:r>
            <a:rPr lang="en-US" dirty="0" smtClean="0"/>
            <a:t>lot of disparity in the way procurement happens</a:t>
          </a:r>
          <a:endParaRPr lang="en-US" dirty="0"/>
        </a:p>
      </dgm:t>
    </dgm:pt>
    <dgm:pt modelId="{CE4BBEF5-10D4-4CAA-9FCD-1EE56526B8E0}" type="parTrans" cxnId="{77075506-FE52-4765-94BC-AC81E9E47236}">
      <dgm:prSet/>
      <dgm:spPr/>
      <dgm:t>
        <a:bodyPr/>
        <a:lstStyle/>
        <a:p>
          <a:endParaRPr lang="en-US"/>
        </a:p>
      </dgm:t>
    </dgm:pt>
    <dgm:pt modelId="{C6446E3A-ADAE-455E-8CD6-04364C153FE6}" type="sibTrans" cxnId="{77075506-FE52-4765-94BC-AC81E9E47236}">
      <dgm:prSet/>
      <dgm:spPr/>
      <dgm:t>
        <a:bodyPr/>
        <a:lstStyle/>
        <a:p>
          <a:endParaRPr lang="en-US"/>
        </a:p>
      </dgm:t>
    </dgm:pt>
    <dgm:pt modelId="{FFBF7AB3-6638-4882-961F-9BB2FFA79216}">
      <dgm:prSet phldrT="[Text]"/>
      <dgm:spPr/>
      <dgm:t>
        <a:bodyPr/>
        <a:lstStyle/>
        <a:p>
          <a:r>
            <a:rPr lang="en-US" dirty="0" smtClean="0"/>
            <a:t>different vendors are used for the same purpose or products - not just locally but globally in all regions</a:t>
          </a:r>
          <a:endParaRPr lang="en-US" dirty="0"/>
        </a:p>
      </dgm:t>
    </dgm:pt>
    <dgm:pt modelId="{A8C9CF66-599F-4EF1-9674-E075879F28A8}" type="parTrans" cxnId="{2C285284-37AD-4C44-834E-AD8EAA8227D7}">
      <dgm:prSet/>
      <dgm:spPr/>
      <dgm:t>
        <a:bodyPr/>
        <a:lstStyle/>
        <a:p>
          <a:endParaRPr lang="en-US"/>
        </a:p>
      </dgm:t>
    </dgm:pt>
    <dgm:pt modelId="{C738CAAF-E13E-4A23-89F1-7889814F9BB9}" type="sibTrans" cxnId="{2C285284-37AD-4C44-834E-AD8EAA8227D7}">
      <dgm:prSet/>
      <dgm:spPr/>
      <dgm:t>
        <a:bodyPr/>
        <a:lstStyle/>
        <a:p>
          <a:endParaRPr lang="en-US"/>
        </a:p>
      </dgm:t>
    </dgm:pt>
    <dgm:pt modelId="{F7B2CD5F-73CA-4597-971B-61A343D2E9A9}">
      <dgm:prSet phldrT="[Text]"/>
      <dgm:spPr/>
      <dgm:t>
        <a:bodyPr/>
        <a:lstStyle/>
        <a:p>
          <a:r>
            <a:rPr lang="en-US" dirty="0" smtClean="0"/>
            <a:t>Costs vary signiﬁcantly for some items even though the quality of the products remain the same.</a:t>
          </a:r>
          <a:endParaRPr lang="en-US" dirty="0"/>
        </a:p>
      </dgm:t>
    </dgm:pt>
    <dgm:pt modelId="{C2D7CC33-E63F-464A-8926-66D2A19E4BA1}" type="parTrans" cxnId="{92A589F1-8D14-4AEA-AA71-6CBA9055DE74}">
      <dgm:prSet/>
      <dgm:spPr/>
      <dgm:t>
        <a:bodyPr/>
        <a:lstStyle/>
        <a:p>
          <a:endParaRPr lang="en-US"/>
        </a:p>
      </dgm:t>
    </dgm:pt>
    <dgm:pt modelId="{F28DEB51-43E2-4041-B790-3157A0304B46}" type="sibTrans" cxnId="{92A589F1-8D14-4AEA-AA71-6CBA9055DE74}">
      <dgm:prSet/>
      <dgm:spPr/>
      <dgm:t>
        <a:bodyPr/>
        <a:lstStyle/>
        <a:p>
          <a:endParaRPr lang="en-US"/>
        </a:p>
      </dgm:t>
    </dgm:pt>
    <dgm:pt modelId="{C91FA86F-0E4E-407A-BED9-43EB44FC0B94}">
      <dgm:prSet phldrT="[Text]"/>
      <dgm:spPr/>
      <dgm:t>
        <a:bodyPr/>
        <a:lstStyle/>
        <a:p>
          <a:r>
            <a:rPr lang="en-US" dirty="0" smtClean="0"/>
            <a:t>Different costing leading to complexities in ﬁnal pricing and margins</a:t>
          </a:r>
          <a:endParaRPr lang="en-US" dirty="0"/>
        </a:p>
      </dgm:t>
    </dgm:pt>
    <dgm:pt modelId="{439D8F2B-88C1-4318-BB92-00BAAC72FF94}" type="parTrans" cxnId="{938ECEE3-6449-413F-89B1-D25D207392BC}">
      <dgm:prSet/>
      <dgm:spPr/>
      <dgm:t>
        <a:bodyPr/>
        <a:lstStyle/>
        <a:p>
          <a:endParaRPr lang="en-US"/>
        </a:p>
      </dgm:t>
    </dgm:pt>
    <dgm:pt modelId="{93890BC1-3046-46F1-82CD-9C2BBFB3F575}" type="sibTrans" cxnId="{938ECEE3-6449-413F-89B1-D25D207392BC}">
      <dgm:prSet/>
      <dgm:spPr/>
      <dgm:t>
        <a:bodyPr/>
        <a:lstStyle/>
        <a:p>
          <a:endParaRPr lang="en-US"/>
        </a:p>
      </dgm:t>
    </dgm:pt>
    <dgm:pt modelId="{C7C6F573-0354-4504-B341-E5E7E5636FEC}">
      <dgm:prSet phldrT="[Text]"/>
      <dgm:spPr/>
      <dgm:t>
        <a:bodyPr/>
        <a:lstStyle/>
        <a:p>
          <a:r>
            <a:rPr lang="en-US" dirty="0" smtClean="0"/>
            <a:t>There is no proper coordination among the various entities</a:t>
          </a:r>
          <a:endParaRPr lang="en-US" dirty="0"/>
        </a:p>
      </dgm:t>
    </dgm:pt>
    <dgm:pt modelId="{9049D602-3F3E-4D60-A20F-D13032495D07}" type="parTrans" cxnId="{799E05A6-D7CD-4167-B255-D266B519F64A}">
      <dgm:prSet/>
      <dgm:spPr/>
      <dgm:t>
        <a:bodyPr/>
        <a:lstStyle/>
        <a:p>
          <a:endParaRPr lang="en-US"/>
        </a:p>
      </dgm:t>
    </dgm:pt>
    <dgm:pt modelId="{66C0A7FB-6FD4-4C9D-9A49-6AE6EE505F60}" type="sibTrans" cxnId="{799E05A6-D7CD-4167-B255-D266B519F64A}">
      <dgm:prSet/>
      <dgm:spPr/>
      <dgm:t>
        <a:bodyPr/>
        <a:lstStyle/>
        <a:p>
          <a:endParaRPr lang="en-US"/>
        </a:p>
      </dgm:t>
    </dgm:pt>
    <dgm:pt modelId="{BAF4D879-BE18-4ADD-AD25-BE85D6998324}">
      <dgm:prSet phldrT="[Text]"/>
      <dgm:spPr/>
      <dgm:t>
        <a:bodyPr/>
        <a:lstStyle/>
        <a:p>
          <a:r>
            <a:rPr lang="en-US" dirty="0" smtClean="0"/>
            <a:t>Reporting is complex and cumbersome to create and to take on the ﬂy decisions.</a:t>
          </a:r>
          <a:endParaRPr lang="en-US" dirty="0"/>
        </a:p>
      </dgm:t>
    </dgm:pt>
    <dgm:pt modelId="{F0E5C1E9-3AD3-4BAC-BAAA-19321076BF3E}" type="parTrans" cxnId="{6DDBCB6C-8B98-4E2A-A5C8-ECC680771871}">
      <dgm:prSet/>
      <dgm:spPr/>
      <dgm:t>
        <a:bodyPr/>
        <a:lstStyle/>
        <a:p>
          <a:endParaRPr lang="en-US"/>
        </a:p>
      </dgm:t>
    </dgm:pt>
    <dgm:pt modelId="{69F96570-A853-4B2F-A1EE-48DDA7BF3462}" type="sibTrans" cxnId="{6DDBCB6C-8B98-4E2A-A5C8-ECC680771871}">
      <dgm:prSet/>
      <dgm:spPr/>
      <dgm:t>
        <a:bodyPr/>
        <a:lstStyle/>
        <a:p>
          <a:endParaRPr lang="en-US"/>
        </a:p>
      </dgm:t>
    </dgm:pt>
    <dgm:pt modelId="{01127DEF-3C72-48E8-ABD2-9CC205E603DA}" type="pres">
      <dgm:prSet presAssocID="{2C5B2609-B72B-4255-AD00-F24E603833A1}" presName="theList" presStyleCnt="0">
        <dgm:presLayoutVars>
          <dgm:dir/>
          <dgm:animLvl val="lvl"/>
          <dgm:resizeHandles val="exact"/>
        </dgm:presLayoutVars>
      </dgm:prSet>
      <dgm:spPr/>
      <dgm:t>
        <a:bodyPr/>
        <a:lstStyle/>
        <a:p>
          <a:endParaRPr lang="en-US"/>
        </a:p>
      </dgm:t>
    </dgm:pt>
    <dgm:pt modelId="{31342F96-7030-4F85-9FF4-2C3E7EEFA038}" type="pres">
      <dgm:prSet presAssocID="{B5946433-F4AE-449A-AF26-E3ACF7B033DC}" presName="compNode" presStyleCnt="0"/>
      <dgm:spPr/>
    </dgm:pt>
    <dgm:pt modelId="{880BD187-0712-4CEF-9A41-471EBA4BD675}" type="pres">
      <dgm:prSet presAssocID="{B5946433-F4AE-449A-AF26-E3ACF7B033DC}" presName="aNode" presStyleLbl="bgShp" presStyleIdx="0" presStyleCnt="3"/>
      <dgm:spPr/>
      <dgm:t>
        <a:bodyPr/>
        <a:lstStyle/>
        <a:p>
          <a:endParaRPr lang="en-US"/>
        </a:p>
      </dgm:t>
    </dgm:pt>
    <dgm:pt modelId="{C2E37776-39D3-483B-8E1F-71BCAA803891}" type="pres">
      <dgm:prSet presAssocID="{B5946433-F4AE-449A-AF26-E3ACF7B033DC}" presName="textNode" presStyleLbl="bgShp" presStyleIdx="0" presStyleCnt="3"/>
      <dgm:spPr/>
      <dgm:t>
        <a:bodyPr/>
        <a:lstStyle/>
        <a:p>
          <a:endParaRPr lang="en-US"/>
        </a:p>
      </dgm:t>
    </dgm:pt>
    <dgm:pt modelId="{ED8D3043-DBEF-4D0A-9BA7-55AE3DF82EFE}" type="pres">
      <dgm:prSet presAssocID="{B5946433-F4AE-449A-AF26-E3ACF7B033DC}" presName="compChildNode" presStyleCnt="0"/>
      <dgm:spPr/>
    </dgm:pt>
    <dgm:pt modelId="{4ACEB0BB-EE21-4E85-81ED-0BC9C35C186E}" type="pres">
      <dgm:prSet presAssocID="{B5946433-F4AE-449A-AF26-E3ACF7B033DC}" presName="theInnerList" presStyleCnt="0"/>
      <dgm:spPr/>
    </dgm:pt>
    <dgm:pt modelId="{D3026584-0D02-4D38-B71D-668535065E00}" type="pres">
      <dgm:prSet presAssocID="{FFBF7AB3-6638-4882-961F-9BB2FFA79216}" presName="childNode" presStyleLbl="node1" presStyleIdx="0" presStyleCnt="3" custScaleX="112353" custScaleY="120762">
        <dgm:presLayoutVars>
          <dgm:bulletEnabled val="1"/>
        </dgm:presLayoutVars>
      </dgm:prSet>
      <dgm:spPr/>
      <dgm:t>
        <a:bodyPr/>
        <a:lstStyle/>
        <a:p>
          <a:endParaRPr lang="en-US"/>
        </a:p>
      </dgm:t>
    </dgm:pt>
    <dgm:pt modelId="{BBD446D2-98D3-460B-B393-EE5AB0D88A54}" type="pres">
      <dgm:prSet presAssocID="{B5946433-F4AE-449A-AF26-E3ACF7B033DC}" presName="aSpace" presStyleCnt="0"/>
      <dgm:spPr/>
    </dgm:pt>
    <dgm:pt modelId="{BF61FDF9-F7F1-48CF-ACDB-D180674B13A1}" type="pres">
      <dgm:prSet presAssocID="{F7B2CD5F-73CA-4597-971B-61A343D2E9A9}" presName="compNode" presStyleCnt="0"/>
      <dgm:spPr/>
    </dgm:pt>
    <dgm:pt modelId="{2576AA2A-5789-4DDD-BCB1-85679B13AB10}" type="pres">
      <dgm:prSet presAssocID="{F7B2CD5F-73CA-4597-971B-61A343D2E9A9}" presName="aNode" presStyleLbl="bgShp" presStyleIdx="1" presStyleCnt="3"/>
      <dgm:spPr/>
      <dgm:t>
        <a:bodyPr/>
        <a:lstStyle/>
        <a:p>
          <a:endParaRPr lang="en-US"/>
        </a:p>
      </dgm:t>
    </dgm:pt>
    <dgm:pt modelId="{0A70AE54-886D-4EBA-B33D-918233B7E35D}" type="pres">
      <dgm:prSet presAssocID="{F7B2CD5F-73CA-4597-971B-61A343D2E9A9}" presName="textNode" presStyleLbl="bgShp" presStyleIdx="1" presStyleCnt="3"/>
      <dgm:spPr/>
      <dgm:t>
        <a:bodyPr/>
        <a:lstStyle/>
        <a:p>
          <a:endParaRPr lang="en-US"/>
        </a:p>
      </dgm:t>
    </dgm:pt>
    <dgm:pt modelId="{B8B97931-62B1-42D5-8A24-14E280F1C977}" type="pres">
      <dgm:prSet presAssocID="{F7B2CD5F-73CA-4597-971B-61A343D2E9A9}" presName="compChildNode" presStyleCnt="0"/>
      <dgm:spPr/>
    </dgm:pt>
    <dgm:pt modelId="{41D3AAC2-79B6-4F37-9F70-BC7EF9B727B9}" type="pres">
      <dgm:prSet presAssocID="{F7B2CD5F-73CA-4597-971B-61A343D2E9A9}" presName="theInnerList" presStyleCnt="0"/>
      <dgm:spPr/>
    </dgm:pt>
    <dgm:pt modelId="{9BFE78F0-30BA-4C74-B98C-36FA33458CBD}" type="pres">
      <dgm:prSet presAssocID="{C91FA86F-0E4E-407A-BED9-43EB44FC0B94}" presName="childNode" presStyleLbl="node1" presStyleIdx="1" presStyleCnt="3" custScaleX="121008" custScaleY="105661">
        <dgm:presLayoutVars>
          <dgm:bulletEnabled val="1"/>
        </dgm:presLayoutVars>
      </dgm:prSet>
      <dgm:spPr/>
      <dgm:t>
        <a:bodyPr/>
        <a:lstStyle/>
        <a:p>
          <a:endParaRPr lang="en-US"/>
        </a:p>
      </dgm:t>
    </dgm:pt>
    <dgm:pt modelId="{C7617C0B-833E-4F87-9376-AA3DD1C6E191}" type="pres">
      <dgm:prSet presAssocID="{F7B2CD5F-73CA-4597-971B-61A343D2E9A9}" presName="aSpace" presStyleCnt="0"/>
      <dgm:spPr/>
    </dgm:pt>
    <dgm:pt modelId="{234B88A8-5A7B-4BCF-B081-CC9984110E87}" type="pres">
      <dgm:prSet presAssocID="{C7C6F573-0354-4504-B341-E5E7E5636FEC}" presName="compNode" presStyleCnt="0"/>
      <dgm:spPr/>
    </dgm:pt>
    <dgm:pt modelId="{15DED3AB-3ACD-49F6-BC84-2DAB526158BB}" type="pres">
      <dgm:prSet presAssocID="{C7C6F573-0354-4504-B341-E5E7E5636FEC}" presName="aNode" presStyleLbl="bgShp" presStyleIdx="2" presStyleCnt="3"/>
      <dgm:spPr/>
      <dgm:t>
        <a:bodyPr/>
        <a:lstStyle/>
        <a:p>
          <a:endParaRPr lang="en-US"/>
        </a:p>
      </dgm:t>
    </dgm:pt>
    <dgm:pt modelId="{FD5793C8-D1E2-4318-9DBD-FCB1C5B2431D}" type="pres">
      <dgm:prSet presAssocID="{C7C6F573-0354-4504-B341-E5E7E5636FEC}" presName="textNode" presStyleLbl="bgShp" presStyleIdx="2" presStyleCnt="3"/>
      <dgm:spPr/>
      <dgm:t>
        <a:bodyPr/>
        <a:lstStyle/>
        <a:p>
          <a:endParaRPr lang="en-US"/>
        </a:p>
      </dgm:t>
    </dgm:pt>
    <dgm:pt modelId="{3D502094-4906-40A4-A36D-D438AB61CE05}" type="pres">
      <dgm:prSet presAssocID="{C7C6F573-0354-4504-B341-E5E7E5636FEC}" presName="compChildNode" presStyleCnt="0"/>
      <dgm:spPr/>
    </dgm:pt>
    <dgm:pt modelId="{96C3AE62-A746-463A-836B-2DFD62D6E95D}" type="pres">
      <dgm:prSet presAssocID="{C7C6F573-0354-4504-B341-E5E7E5636FEC}" presName="theInnerList" presStyleCnt="0"/>
      <dgm:spPr/>
    </dgm:pt>
    <dgm:pt modelId="{A78229D1-2465-4531-BC07-17EAE435CE87}" type="pres">
      <dgm:prSet presAssocID="{BAF4D879-BE18-4ADD-AD25-BE85D6998324}" presName="childNode" presStyleLbl="node1" presStyleIdx="2" presStyleCnt="3" custScaleX="118247" custScaleY="110380">
        <dgm:presLayoutVars>
          <dgm:bulletEnabled val="1"/>
        </dgm:presLayoutVars>
      </dgm:prSet>
      <dgm:spPr/>
      <dgm:t>
        <a:bodyPr/>
        <a:lstStyle/>
        <a:p>
          <a:endParaRPr lang="en-US"/>
        </a:p>
      </dgm:t>
    </dgm:pt>
  </dgm:ptLst>
  <dgm:cxnLst>
    <dgm:cxn modelId="{FA2C260E-737B-4547-B89C-1B1D11847A74}" type="presOf" srcId="{B5946433-F4AE-449A-AF26-E3ACF7B033DC}" destId="{880BD187-0712-4CEF-9A41-471EBA4BD675}" srcOrd="0" destOrd="0" presId="urn:microsoft.com/office/officeart/2005/8/layout/lProcess2"/>
    <dgm:cxn modelId="{33C92649-FA7E-49A9-86F8-6310832B4BD6}" type="presOf" srcId="{2C5B2609-B72B-4255-AD00-F24E603833A1}" destId="{01127DEF-3C72-48E8-ABD2-9CC205E603DA}" srcOrd="0" destOrd="0" presId="urn:microsoft.com/office/officeart/2005/8/layout/lProcess2"/>
    <dgm:cxn modelId="{6DDBCB6C-8B98-4E2A-A5C8-ECC680771871}" srcId="{C7C6F573-0354-4504-B341-E5E7E5636FEC}" destId="{BAF4D879-BE18-4ADD-AD25-BE85D6998324}" srcOrd="0" destOrd="0" parTransId="{F0E5C1E9-3AD3-4BAC-BAAA-19321076BF3E}" sibTransId="{69F96570-A853-4B2F-A1EE-48DDA7BF3462}"/>
    <dgm:cxn modelId="{5312C80B-E69C-4535-AD1F-0AF9B89386ED}" type="presOf" srcId="{B5946433-F4AE-449A-AF26-E3ACF7B033DC}" destId="{C2E37776-39D3-483B-8E1F-71BCAA803891}" srcOrd="1" destOrd="0" presId="urn:microsoft.com/office/officeart/2005/8/layout/lProcess2"/>
    <dgm:cxn modelId="{66E67A97-760D-4C3C-984D-85EC17E18579}" type="presOf" srcId="{F7B2CD5F-73CA-4597-971B-61A343D2E9A9}" destId="{0A70AE54-886D-4EBA-B33D-918233B7E35D}" srcOrd="1" destOrd="0" presId="urn:microsoft.com/office/officeart/2005/8/layout/lProcess2"/>
    <dgm:cxn modelId="{92A589F1-8D14-4AEA-AA71-6CBA9055DE74}" srcId="{2C5B2609-B72B-4255-AD00-F24E603833A1}" destId="{F7B2CD5F-73CA-4597-971B-61A343D2E9A9}" srcOrd="1" destOrd="0" parTransId="{C2D7CC33-E63F-464A-8926-66D2A19E4BA1}" sibTransId="{F28DEB51-43E2-4041-B790-3157A0304B46}"/>
    <dgm:cxn modelId="{28E0BA1E-85FF-4F73-9C95-6A806B7A3E7B}" type="presOf" srcId="{C91FA86F-0E4E-407A-BED9-43EB44FC0B94}" destId="{9BFE78F0-30BA-4C74-B98C-36FA33458CBD}" srcOrd="0" destOrd="0" presId="urn:microsoft.com/office/officeart/2005/8/layout/lProcess2"/>
    <dgm:cxn modelId="{2BE5D0D0-C3EC-40EA-A62C-4234FC3246F4}" type="presOf" srcId="{C7C6F573-0354-4504-B341-E5E7E5636FEC}" destId="{15DED3AB-3ACD-49F6-BC84-2DAB526158BB}" srcOrd="0" destOrd="0" presId="urn:microsoft.com/office/officeart/2005/8/layout/lProcess2"/>
    <dgm:cxn modelId="{938ECEE3-6449-413F-89B1-D25D207392BC}" srcId="{F7B2CD5F-73CA-4597-971B-61A343D2E9A9}" destId="{C91FA86F-0E4E-407A-BED9-43EB44FC0B94}" srcOrd="0" destOrd="0" parTransId="{439D8F2B-88C1-4318-BB92-00BAAC72FF94}" sibTransId="{93890BC1-3046-46F1-82CD-9C2BBFB3F575}"/>
    <dgm:cxn modelId="{77075506-FE52-4765-94BC-AC81E9E47236}" srcId="{2C5B2609-B72B-4255-AD00-F24E603833A1}" destId="{B5946433-F4AE-449A-AF26-E3ACF7B033DC}" srcOrd="0" destOrd="0" parTransId="{CE4BBEF5-10D4-4CAA-9FCD-1EE56526B8E0}" sibTransId="{C6446E3A-ADAE-455E-8CD6-04364C153FE6}"/>
    <dgm:cxn modelId="{F86C2369-8B5B-4EE1-BD3D-8EBC65F60D46}" type="presOf" srcId="{F7B2CD5F-73CA-4597-971B-61A343D2E9A9}" destId="{2576AA2A-5789-4DDD-BCB1-85679B13AB10}" srcOrd="0" destOrd="0" presId="urn:microsoft.com/office/officeart/2005/8/layout/lProcess2"/>
    <dgm:cxn modelId="{52ACD451-2024-4A04-91E8-099C3AC17765}" type="presOf" srcId="{BAF4D879-BE18-4ADD-AD25-BE85D6998324}" destId="{A78229D1-2465-4531-BC07-17EAE435CE87}" srcOrd="0" destOrd="0" presId="urn:microsoft.com/office/officeart/2005/8/layout/lProcess2"/>
    <dgm:cxn modelId="{2C285284-37AD-4C44-834E-AD8EAA8227D7}" srcId="{B5946433-F4AE-449A-AF26-E3ACF7B033DC}" destId="{FFBF7AB3-6638-4882-961F-9BB2FFA79216}" srcOrd="0" destOrd="0" parTransId="{A8C9CF66-599F-4EF1-9674-E075879F28A8}" sibTransId="{C738CAAF-E13E-4A23-89F1-7889814F9BB9}"/>
    <dgm:cxn modelId="{799E05A6-D7CD-4167-B255-D266B519F64A}" srcId="{2C5B2609-B72B-4255-AD00-F24E603833A1}" destId="{C7C6F573-0354-4504-B341-E5E7E5636FEC}" srcOrd="2" destOrd="0" parTransId="{9049D602-3F3E-4D60-A20F-D13032495D07}" sibTransId="{66C0A7FB-6FD4-4C9D-9A49-6AE6EE505F60}"/>
    <dgm:cxn modelId="{242D4C51-121D-48D3-85EC-A9AF7EA10459}" type="presOf" srcId="{C7C6F573-0354-4504-B341-E5E7E5636FEC}" destId="{FD5793C8-D1E2-4318-9DBD-FCB1C5B2431D}" srcOrd="1" destOrd="0" presId="urn:microsoft.com/office/officeart/2005/8/layout/lProcess2"/>
    <dgm:cxn modelId="{D6072B85-9F1E-4320-983D-56FCB544D8E8}" type="presOf" srcId="{FFBF7AB3-6638-4882-961F-9BB2FFA79216}" destId="{D3026584-0D02-4D38-B71D-668535065E00}" srcOrd="0" destOrd="0" presId="urn:microsoft.com/office/officeart/2005/8/layout/lProcess2"/>
    <dgm:cxn modelId="{4E71BEC5-1989-42A4-B3AA-6B156EC3D246}" type="presParOf" srcId="{01127DEF-3C72-48E8-ABD2-9CC205E603DA}" destId="{31342F96-7030-4F85-9FF4-2C3E7EEFA038}" srcOrd="0" destOrd="0" presId="urn:microsoft.com/office/officeart/2005/8/layout/lProcess2"/>
    <dgm:cxn modelId="{EA673434-C656-4380-BCD3-82FDC6A75C92}" type="presParOf" srcId="{31342F96-7030-4F85-9FF4-2C3E7EEFA038}" destId="{880BD187-0712-4CEF-9A41-471EBA4BD675}" srcOrd="0" destOrd="0" presId="urn:microsoft.com/office/officeart/2005/8/layout/lProcess2"/>
    <dgm:cxn modelId="{C99B747F-147F-4784-93DF-2FCF4CC1D8E0}" type="presParOf" srcId="{31342F96-7030-4F85-9FF4-2C3E7EEFA038}" destId="{C2E37776-39D3-483B-8E1F-71BCAA803891}" srcOrd="1" destOrd="0" presId="urn:microsoft.com/office/officeart/2005/8/layout/lProcess2"/>
    <dgm:cxn modelId="{C3DB2672-0EB0-4A5A-B676-D03FDFB8408F}" type="presParOf" srcId="{31342F96-7030-4F85-9FF4-2C3E7EEFA038}" destId="{ED8D3043-DBEF-4D0A-9BA7-55AE3DF82EFE}" srcOrd="2" destOrd="0" presId="urn:microsoft.com/office/officeart/2005/8/layout/lProcess2"/>
    <dgm:cxn modelId="{EEB61FCB-80CF-408A-BBA4-A2051C2E0763}" type="presParOf" srcId="{ED8D3043-DBEF-4D0A-9BA7-55AE3DF82EFE}" destId="{4ACEB0BB-EE21-4E85-81ED-0BC9C35C186E}" srcOrd="0" destOrd="0" presId="urn:microsoft.com/office/officeart/2005/8/layout/lProcess2"/>
    <dgm:cxn modelId="{47565276-4172-4C4C-AF70-E38FEBB0CE89}" type="presParOf" srcId="{4ACEB0BB-EE21-4E85-81ED-0BC9C35C186E}" destId="{D3026584-0D02-4D38-B71D-668535065E00}" srcOrd="0" destOrd="0" presId="urn:microsoft.com/office/officeart/2005/8/layout/lProcess2"/>
    <dgm:cxn modelId="{4F43A83B-6361-4315-9905-81FEEFD3A224}" type="presParOf" srcId="{01127DEF-3C72-48E8-ABD2-9CC205E603DA}" destId="{BBD446D2-98D3-460B-B393-EE5AB0D88A54}" srcOrd="1" destOrd="0" presId="urn:microsoft.com/office/officeart/2005/8/layout/lProcess2"/>
    <dgm:cxn modelId="{1D1C2092-8E12-4D06-BDD3-D8AFDD6D40C1}" type="presParOf" srcId="{01127DEF-3C72-48E8-ABD2-9CC205E603DA}" destId="{BF61FDF9-F7F1-48CF-ACDB-D180674B13A1}" srcOrd="2" destOrd="0" presId="urn:microsoft.com/office/officeart/2005/8/layout/lProcess2"/>
    <dgm:cxn modelId="{023929FB-47E6-4295-8320-4F30536B4639}" type="presParOf" srcId="{BF61FDF9-F7F1-48CF-ACDB-D180674B13A1}" destId="{2576AA2A-5789-4DDD-BCB1-85679B13AB10}" srcOrd="0" destOrd="0" presId="urn:microsoft.com/office/officeart/2005/8/layout/lProcess2"/>
    <dgm:cxn modelId="{6E219625-B036-4511-93A6-B7A8E0BFF227}" type="presParOf" srcId="{BF61FDF9-F7F1-48CF-ACDB-D180674B13A1}" destId="{0A70AE54-886D-4EBA-B33D-918233B7E35D}" srcOrd="1" destOrd="0" presId="urn:microsoft.com/office/officeart/2005/8/layout/lProcess2"/>
    <dgm:cxn modelId="{6C970021-7FF0-4A6E-8E9E-1560A0905BA7}" type="presParOf" srcId="{BF61FDF9-F7F1-48CF-ACDB-D180674B13A1}" destId="{B8B97931-62B1-42D5-8A24-14E280F1C977}" srcOrd="2" destOrd="0" presId="urn:microsoft.com/office/officeart/2005/8/layout/lProcess2"/>
    <dgm:cxn modelId="{2E835333-5224-4C37-BA69-34A023026BED}" type="presParOf" srcId="{B8B97931-62B1-42D5-8A24-14E280F1C977}" destId="{41D3AAC2-79B6-4F37-9F70-BC7EF9B727B9}" srcOrd="0" destOrd="0" presId="urn:microsoft.com/office/officeart/2005/8/layout/lProcess2"/>
    <dgm:cxn modelId="{42F37651-0780-4909-ABE3-751F50CAA8F6}" type="presParOf" srcId="{41D3AAC2-79B6-4F37-9F70-BC7EF9B727B9}" destId="{9BFE78F0-30BA-4C74-B98C-36FA33458CBD}" srcOrd="0" destOrd="0" presId="urn:microsoft.com/office/officeart/2005/8/layout/lProcess2"/>
    <dgm:cxn modelId="{054A8670-C75B-4636-AA41-D3867EFEE6F1}" type="presParOf" srcId="{01127DEF-3C72-48E8-ABD2-9CC205E603DA}" destId="{C7617C0B-833E-4F87-9376-AA3DD1C6E191}" srcOrd="3" destOrd="0" presId="urn:microsoft.com/office/officeart/2005/8/layout/lProcess2"/>
    <dgm:cxn modelId="{1E8DEA4B-F9FD-4ED4-AE6D-5DEE3FDB9690}" type="presParOf" srcId="{01127DEF-3C72-48E8-ABD2-9CC205E603DA}" destId="{234B88A8-5A7B-4BCF-B081-CC9984110E87}" srcOrd="4" destOrd="0" presId="urn:microsoft.com/office/officeart/2005/8/layout/lProcess2"/>
    <dgm:cxn modelId="{5380BDE7-3A68-4EA5-A1A4-1C0C84E01628}" type="presParOf" srcId="{234B88A8-5A7B-4BCF-B081-CC9984110E87}" destId="{15DED3AB-3ACD-49F6-BC84-2DAB526158BB}" srcOrd="0" destOrd="0" presId="urn:microsoft.com/office/officeart/2005/8/layout/lProcess2"/>
    <dgm:cxn modelId="{ED09D0A6-0DB4-42E5-A7DB-A83E743C5819}" type="presParOf" srcId="{234B88A8-5A7B-4BCF-B081-CC9984110E87}" destId="{FD5793C8-D1E2-4318-9DBD-FCB1C5B2431D}" srcOrd="1" destOrd="0" presId="urn:microsoft.com/office/officeart/2005/8/layout/lProcess2"/>
    <dgm:cxn modelId="{4EB8E4B4-9727-4A02-AEEF-1562F1E5034F}" type="presParOf" srcId="{234B88A8-5A7B-4BCF-B081-CC9984110E87}" destId="{3D502094-4906-40A4-A36D-D438AB61CE05}" srcOrd="2" destOrd="0" presId="urn:microsoft.com/office/officeart/2005/8/layout/lProcess2"/>
    <dgm:cxn modelId="{40E80C8F-D577-47D4-9D70-58F80429B7BF}" type="presParOf" srcId="{3D502094-4906-40A4-A36D-D438AB61CE05}" destId="{96C3AE62-A746-463A-836B-2DFD62D6E95D}" srcOrd="0" destOrd="0" presId="urn:microsoft.com/office/officeart/2005/8/layout/lProcess2"/>
    <dgm:cxn modelId="{DC499F72-4EF3-463C-838A-E01FF05CB0FE}" type="presParOf" srcId="{96C3AE62-A746-463A-836B-2DFD62D6E95D}" destId="{A78229D1-2465-4531-BC07-17EAE435CE87}"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BB5877-1AB3-483F-9C1A-5B77A82EDB57}">
      <dsp:nvSpPr>
        <dsp:cNvPr id="0" name=""/>
        <dsp:cNvSpPr/>
      </dsp:nvSpPr>
      <dsp:spPr>
        <a:xfrm>
          <a:off x="0" y="50738"/>
          <a:ext cx="11605845" cy="479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u="none" kern="1200" dirty="0" smtClean="0"/>
            <a:t>	Years / Units	 TOTAL Revenue	total costs</a:t>
          </a:r>
          <a:endParaRPr lang="en-US" sz="2000" kern="1200" dirty="0"/>
        </a:p>
      </dsp:txBody>
      <dsp:txXfrm>
        <a:off x="23417" y="74155"/>
        <a:ext cx="11559011" cy="432866"/>
      </dsp:txXfrm>
    </dsp:sp>
    <dsp:sp modelId="{86EFC376-2AEE-42BF-A46B-8CE5504D7C85}">
      <dsp:nvSpPr>
        <dsp:cNvPr id="0" name=""/>
        <dsp:cNvSpPr/>
      </dsp:nvSpPr>
      <dsp:spPr>
        <a:xfrm>
          <a:off x="0" y="588038"/>
          <a:ext cx="11605845" cy="479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u="none" kern="1200" dirty="0" smtClean="0"/>
            <a:t>	2013		1.8		1.5</a:t>
          </a:r>
          <a:endParaRPr lang="en-US" sz="2000" kern="1200" dirty="0"/>
        </a:p>
      </dsp:txBody>
      <dsp:txXfrm>
        <a:off x="23417" y="611455"/>
        <a:ext cx="11559011" cy="432866"/>
      </dsp:txXfrm>
    </dsp:sp>
    <dsp:sp modelId="{A7C91565-F4B7-42E1-9405-5354CAD20AA5}">
      <dsp:nvSpPr>
        <dsp:cNvPr id="0" name=""/>
        <dsp:cNvSpPr/>
      </dsp:nvSpPr>
      <dsp:spPr>
        <a:xfrm>
          <a:off x="0" y="1125338"/>
          <a:ext cx="11605845" cy="479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u="none" kern="1200" dirty="0" smtClean="0"/>
            <a:t>	2014		2.0		1.8</a:t>
          </a:r>
          <a:endParaRPr lang="en-US" sz="2000" kern="1200" dirty="0"/>
        </a:p>
      </dsp:txBody>
      <dsp:txXfrm>
        <a:off x="23417" y="1148755"/>
        <a:ext cx="11559011" cy="432866"/>
      </dsp:txXfrm>
    </dsp:sp>
    <dsp:sp modelId="{14510D2A-672F-4D49-87DC-75E9EBB7AFA4}">
      <dsp:nvSpPr>
        <dsp:cNvPr id="0" name=""/>
        <dsp:cNvSpPr/>
      </dsp:nvSpPr>
      <dsp:spPr>
        <a:xfrm>
          <a:off x="0" y="1662638"/>
          <a:ext cx="11605845" cy="479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u="none" kern="1200" dirty="0" smtClean="0"/>
            <a:t>	2015		2.5		2</a:t>
          </a:r>
          <a:endParaRPr lang="en-US" sz="2000" kern="1200" dirty="0"/>
        </a:p>
      </dsp:txBody>
      <dsp:txXfrm>
        <a:off x="23417" y="1686055"/>
        <a:ext cx="11559011" cy="432866"/>
      </dsp:txXfrm>
    </dsp:sp>
    <dsp:sp modelId="{9F16D638-9DC6-4E4D-99D2-23ABA3EC6274}">
      <dsp:nvSpPr>
        <dsp:cNvPr id="0" name=""/>
        <dsp:cNvSpPr/>
      </dsp:nvSpPr>
      <dsp:spPr>
        <a:xfrm>
          <a:off x="0" y="2199938"/>
          <a:ext cx="11605845" cy="479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u="none" kern="1200" dirty="0" smtClean="0"/>
            <a:t>	2016		3.0		2.6</a:t>
          </a:r>
          <a:endParaRPr lang="en-US" sz="2000" kern="1200" dirty="0"/>
        </a:p>
      </dsp:txBody>
      <dsp:txXfrm>
        <a:off x="23417" y="2223355"/>
        <a:ext cx="11559011" cy="432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29AD8-A5C2-49C2-9DBA-F40117AF1CF3}">
      <dsp:nvSpPr>
        <dsp:cNvPr id="0" name=""/>
        <dsp:cNvSpPr/>
      </dsp:nvSpPr>
      <dsp:spPr>
        <a:xfrm>
          <a:off x="0" y="158396"/>
          <a:ext cx="11302220" cy="5148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b="1" kern="1200" smtClean="0"/>
            <a:t>Purpose</a:t>
          </a:r>
          <a:r>
            <a:rPr lang="en-US" sz="1500" kern="1200" smtClean="0"/>
            <a:t>: to suggest most suitable raw material cost plant wise in USA:</a:t>
          </a:r>
          <a:endParaRPr lang="en-US" sz="1500" kern="1200"/>
        </a:p>
      </dsp:txBody>
      <dsp:txXfrm>
        <a:off x="25133" y="183529"/>
        <a:ext cx="11251954" cy="464578"/>
      </dsp:txXfrm>
    </dsp:sp>
    <dsp:sp modelId="{84BB6A68-FE41-4FA3-91BE-81B766E624BA}">
      <dsp:nvSpPr>
        <dsp:cNvPr id="0" name=""/>
        <dsp:cNvSpPr/>
      </dsp:nvSpPr>
      <dsp:spPr>
        <a:xfrm>
          <a:off x="0" y="739480"/>
          <a:ext cx="11302220" cy="464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Insight:</a:t>
          </a:r>
          <a:endParaRPr lang="en-US" sz="1500" kern="1200"/>
        </a:p>
      </dsp:txBody>
      <dsp:txXfrm>
        <a:off x="22679" y="762159"/>
        <a:ext cx="11256862" cy="419232"/>
      </dsp:txXfrm>
    </dsp:sp>
    <dsp:sp modelId="{79D2B349-4698-422D-BB95-E5902B546759}">
      <dsp:nvSpPr>
        <dsp:cNvPr id="0" name=""/>
        <dsp:cNvSpPr/>
      </dsp:nvSpPr>
      <dsp:spPr>
        <a:xfrm>
          <a:off x="0" y="1204070"/>
          <a:ext cx="11302220" cy="1856790"/>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358845"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solidFill>
                <a:schemeClr val="tx1"/>
              </a:solidFill>
            </a:rPr>
            <a:t>Potassium Hydroxide in Kg is lowest at 9 dollars in Texas.</a:t>
          </a:r>
          <a:endParaRPr lang="en-US" sz="1800" kern="1200" dirty="0">
            <a:solidFill>
              <a:schemeClr val="tx1"/>
            </a:solidFill>
          </a:endParaRPr>
        </a:p>
        <a:p>
          <a:pPr marL="171450" lvl="1" indent="-171450" algn="l" defTabSz="800100" rtl="0">
            <a:lnSpc>
              <a:spcPct val="90000"/>
            </a:lnSpc>
            <a:spcBef>
              <a:spcPct val="0"/>
            </a:spcBef>
            <a:spcAft>
              <a:spcPct val="20000"/>
            </a:spcAft>
            <a:buChar char="••"/>
          </a:pPr>
          <a:r>
            <a:rPr lang="en-US" sz="1800" kern="1200" dirty="0" smtClean="0">
              <a:solidFill>
                <a:schemeClr val="tx1"/>
              </a:solidFill>
            </a:rPr>
            <a:t>Fragrances and Perfumes per litre is lowest at 180 dollars in Texas.</a:t>
          </a:r>
          <a:endParaRPr lang="en-US" sz="1800" kern="1200" dirty="0">
            <a:solidFill>
              <a:schemeClr val="tx1"/>
            </a:solidFill>
          </a:endParaRPr>
        </a:p>
        <a:p>
          <a:pPr marL="171450" lvl="1" indent="-171450" algn="l" defTabSz="800100" rtl="0">
            <a:lnSpc>
              <a:spcPct val="90000"/>
            </a:lnSpc>
            <a:spcBef>
              <a:spcPct val="0"/>
            </a:spcBef>
            <a:spcAft>
              <a:spcPct val="20000"/>
            </a:spcAft>
            <a:buChar char="••"/>
          </a:pPr>
          <a:r>
            <a:rPr lang="en-US" sz="1800" kern="1200" dirty="0" smtClean="0">
              <a:solidFill>
                <a:schemeClr val="tx1"/>
              </a:solidFill>
            </a:rPr>
            <a:t>Abrasives in Kg is lowest at 45 dollars in Texas.</a:t>
          </a:r>
          <a:endParaRPr lang="en-US" sz="1800" kern="1200" dirty="0">
            <a:solidFill>
              <a:schemeClr val="tx1"/>
            </a:solidFill>
          </a:endParaRPr>
        </a:p>
        <a:p>
          <a:pPr marL="171450" lvl="1" indent="-171450" algn="l" defTabSz="800100" rtl="0">
            <a:lnSpc>
              <a:spcPct val="90000"/>
            </a:lnSpc>
            <a:spcBef>
              <a:spcPct val="0"/>
            </a:spcBef>
            <a:spcAft>
              <a:spcPct val="20000"/>
            </a:spcAft>
            <a:buChar char="••"/>
          </a:pPr>
          <a:r>
            <a:rPr lang="en-US" sz="1800" kern="1200" dirty="0" smtClean="0">
              <a:solidFill>
                <a:schemeClr val="tx1"/>
              </a:solidFill>
            </a:rPr>
            <a:t>Palm oil per litre is lowest at 14 dollars in Texas.</a:t>
          </a:r>
          <a:endParaRPr lang="en-US" sz="1800" kern="1200" dirty="0">
            <a:solidFill>
              <a:schemeClr val="tx1"/>
            </a:solidFill>
          </a:endParaRPr>
        </a:p>
        <a:p>
          <a:pPr marL="171450" lvl="1" indent="-171450" algn="l" defTabSz="800100" rtl="0">
            <a:lnSpc>
              <a:spcPct val="90000"/>
            </a:lnSpc>
            <a:spcBef>
              <a:spcPct val="0"/>
            </a:spcBef>
            <a:spcAft>
              <a:spcPct val="20000"/>
            </a:spcAft>
            <a:buChar char="••"/>
          </a:pPr>
          <a:r>
            <a:rPr lang="en-US" sz="1800" kern="1200" dirty="0" smtClean="0">
              <a:solidFill>
                <a:schemeClr val="tx1"/>
              </a:solidFill>
            </a:rPr>
            <a:t>Olive oil per litre is lowest at 20 dollars in Nevada.</a:t>
          </a:r>
          <a:endParaRPr lang="en-US" sz="1800" kern="1200" dirty="0">
            <a:solidFill>
              <a:schemeClr val="tx1"/>
            </a:solidFill>
          </a:endParaRPr>
        </a:p>
        <a:p>
          <a:pPr marL="171450" lvl="1" indent="-171450" algn="l" defTabSz="800100" rtl="0">
            <a:lnSpc>
              <a:spcPct val="90000"/>
            </a:lnSpc>
            <a:spcBef>
              <a:spcPct val="0"/>
            </a:spcBef>
            <a:spcAft>
              <a:spcPct val="20000"/>
            </a:spcAft>
            <a:buChar char="••"/>
          </a:pPr>
          <a:r>
            <a:rPr lang="en-US" sz="1800" kern="1200" dirty="0" smtClean="0">
              <a:solidFill>
                <a:schemeClr val="tx1"/>
              </a:solidFill>
            </a:rPr>
            <a:t>Coconut  oil per litre is lowest at 10 dollars in Florida.</a:t>
          </a:r>
          <a:endParaRPr lang="en-US" sz="1800" kern="1200" dirty="0">
            <a:solidFill>
              <a:schemeClr val="tx1"/>
            </a:solidFill>
          </a:endParaRPr>
        </a:p>
      </dsp:txBody>
      <dsp:txXfrm>
        <a:off x="0" y="1204070"/>
        <a:ext cx="11302220" cy="1856790"/>
      </dsp:txXfrm>
    </dsp:sp>
    <dsp:sp modelId="{64A7E22E-0927-4437-A752-F4187FFCF93B}">
      <dsp:nvSpPr>
        <dsp:cNvPr id="0" name=""/>
        <dsp:cNvSpPr/>
      </dsp:nvSpPr>
      <dsp:spPr>
        <a:xfrm>
          <a:off x="0" y="3060860"/>
          <a:ext cx="11302220" cy="3694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Takeaway:</a:t>
          </a:r>
          <a:endParaRPr lang="en-US" sz="1500" kern="1200"/>
        </a:p>
      </dsp:txBody>
      <dsp:txXfrm>
        <a:off x="18033" y="3078893"/>
        <a:ext cx="11266154" cy="333337"/>
      </dsp:txXfrm>
    </dsp:sp>
    <dsp:sp modelId="{1AE6D1B1-4823-482C-BB8C-2B49457EFD4D}">
      <dsp:nvSpPr>
        <dsp:cNvPr id="0" name=""/>
        <dsp:cNvSpPr/>
      </dsp:nvSpPr>
      <dsp:spPr>
        <a:xfrm>
          <a:off x="0" y="3496504"/>
          <a:ext cx="11302220" cy="1551529"/>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rgbClr val="FF0000"/>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Purchase Potassium Hydroxide, Fragrances and Perfumes, Abrasives and Palm oil from Texas.</a:t>
          </a:r>
        </a:p>
        <a:p>
          <a:pPr lvl="0" algn="l" defTabSz="666750" rtl="0">
            <a:lnSpc>
              <a:spcPct val="90000"/>
            </a:lnSpc>
            <a:spcBef>
              <a:spcPct val="0"/>
            </a:spcBef>
            <a:spcAft>
              <a:spcPct val="35000"/>
            </a:spcAft>
          </a:pPr>
          <a:r>
            <a:rPr lang="en-US" sz="1500" kern="1200" dirty="0" smtClean="0"/>
            <a:t>Purchase Olive from Nevada.</a:t>
          </a:r>
        </a:p>
        <a:p>
          <a:pPr lvl="0" algn="l" defTabSz="666750" rtl="0">
            <a:lnSpc>
              <a:spcPct val="90000"/>
            </a:lnSpc>
            <a:spcBef>
              <a:spcPct val="0"/>
            </a:spcBef>
            <a:spcAft>
              <a:spcPct val="35000"/>
            </a:spcAft>
          </a:pPr>
          <a:r>
            <a:rPr lang="en-US" sz="1500" kern="1200" dirty="0" smtClean="0"/>
            <a:t>Purchase Coconut  oil from Florida.</a:t>
          </a:r>
          <a:endParaRPr lang="en-US" sz="1500" kern="1200" dirty="0"/>
        </a:p>
      </dsp:txBody>
      <dsp:txXfrm>
        <a:off x="75739" y="3572243"/>
        <a:ext cx="11150742" cy="14000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29AD8-A5C2-49C2-9DBA-F40117AF1CF3}">
      <dsp:nvSpPr>
        <dsp:cNvPr id="0" name=""/>
        <dsp:cNvSpPr/>
      </dsp:nvSpPr>
      <dsp:spPr>
        <a:xfrm>
          <a:off x="0" y="25708"/>
          <a:ext cx="11302220" cy="5550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t>Purpose</a:t>
          </a:r>
          <a:r>
            <a:rPr lang="en-US" sz="1600" kern="1200" dirty="0" smtClean="0"/>
            <a:t>: to suggest most suitable raw material cost plant wise in Europe:</a:t>
          </a:r>
          <a:endParaRPr lang="en-US" sz="1600" kern="1200" dirty="0"/>
        </a:p>
      </dsp:txBody>
      <dsp:txXfrm>
        <a:off x="27094" y="52802"/>
        <a:ext cx="11248032" cy="500832"/>
      </dsp:txXfrm>
    </dsp:sp>
    <dsp:sp modelId="{84BB6A68-FE41-4FA3-91BE-81B766E624BA}">
      <dsp:nvSpPr>
        <dsp:cNvPr id="0" name=""/>
        <dsp:cNvSpPr/>
      </dsp:nvSpPr>
      <dsp:spPr>
        <a:xfrm>
          <a:off x="0" y="678648"/>
          <a:ext cx="11302220" cy="4049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Insight:</a:t>
          </a:r>
          <a:endParaRPr lang="en-US" sz="1600" kern="1200"/>
        </a:p>
      </dsp:txBody>
      <dsp:txXfrm>
        <a:off x="19770" y="698418"/>
        <a:ext cx="11262680" cy="365458"/>
      </dsp:txXfrm>
    </dsp:sp>
    <dsp:sp modelId="{79D2B349-4698-422D-BB95-E5902B546759}">
      <dsp:nvSpPr>
        <dsp:cNvPr id="0" name=""/>
        <dsp:cNvSpPr/>
      </dsp:nvSpPr>
      <dsp:spPr>
        <a:xfrm>
          <a:off x="0" y="1083647"/>
          <a:ext cx="11302220" cy="2392920"/>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358845" tIns="25400" rIns="142240" bIns="25400" numCol="1" spcCol="1270" anchor="t" anchorCtr="0">
          <a:noAutofit/>
        </a:bodyPr>
        <a:lstStyle/>
        <a:p>
          <a:pPr marL="228600" lvl="1" indent="-228600" algn="l" defTabSz="889000" rtl="0">
            <a:lnSpc>
              <a:spcPct val="90000"/>
            </a:lnSpc>
            <a:spcBef>
              <a:spcPct val="0"/>
            </a:spcBef>
            <a:spcAft>
              <a:spcPct val="20000"/>
            </a:spcAft>
            <a:buChar char="••"/>
          </a:pPr>
          <a:endParaRPr lang="en-US" sz="2000" kern="1200" dirty="0">
            <a:solidFill>
              <a:schemeClr val="tx1"/>
            </a:solidFill>
          </a:endParaRPr>
        </a:p>
        <a:p>
          <a:pPr marL="228600" lvl="1" indent="-228600" algn="l" defTabSz="889000">
            <a:lnSpc>
              <a:spcPct val="90000"/>
            </a:lnSpc>
            <a:spcBef>
              <a:spcPct val="0"/>
            </a:spcBef>
            <a:spcAft>
              <a:spcPct val="20000"/>
            </a:spcAft>
            <a:buChar char="••"/>
          </a:pPr>
          <a:r>
            <a:rPr lang="en-US" sz="2000" kern="1200" dirty="0" smtClean="0">
              <a:solidFill>
                <a:schemeClr val="tx1"/>
              </a:solidFill>
            </a:rPr>
            <a:t>Potassium Hydroxide in Kg is lowest at 5 dollars in Romania.</a:t>
          </a:r>
        </a:p>
        <a:p>
          <a:pPr marL="228600" lvl="1" indent="-228600" algn="l" defTabSz="889000">
            <a:lnSpc>
              <a:spcPct val="90000"/>
            </a:lnSpc>
            <a:spcBef>
              <a:spcPct val="0"/>
            </a:spcBef>
            <a:spcAft>
              <a:spcPct val="20000"/>
            </a:spcAft>
            <a:buChar char="••"/>
          </a:pPr>
          <a:r>
            <a:rPr lang="en-US" sz="2000" kern="1200" dirty="0" smtClean="0">
              <a:solidFill>
                <a:schemeClr val="tx1"/>
              </a:solidFill>
            </a:rPr>
            <a:t>Fragrances and Perfumes per litre is lowest at 80 dollars in Sweden.</a:t>
          </a:r>
        </a:p>
        <a:p>
          <a:pPr marL="228600" lvl="1" indent="-228600" algn="l" defTabSz="889000">
            <a:lnSpc>
              <a:spcPct val="90000"/>
            </a:lnSpc>
            <a:spcBef>
              <a:spcPct val="0"/>
            </a:spcBef>
            <a:spcAft>
              <a:spcPct val="20000"/>
            </a:spcAft>
            <a:buChar char="••"/>
          </a:pPr>
          <a:r>
            <a:rPr lang="en-US" sz="2000" kern="1200" dirty="0" smtClean="0">
              <a:solidFill>
                <a:schemeClr val="tx1"/>
              </a:solidFill>
            </a:rPr>
            <a:t>Abrasives in Kg is lowest at 30 dollars in Romania.</a:t>
          </a:r>
        </a:p>
        <a:p>
          <a:pPr marL="228600" lvl="1" indent="-228600" algn="l" defTabSz="889000">
            <a:lnSpc>
              <a:spcPct val="90000"/>
            </a:lnSpc>
            <a:spcBef>
              <a:spcPct val="0"/>
            </a:spcBef>
            <a:spcAft>
              <a:spcPct val="20000"/>
            </a:spcAft>
            <a:buChar char="••"/>
          </a:pPr>
          <a:r>
            <a:rPr lang="en-US" sz="2000" kern="1200" dirty="0" smtClean="0">
              <a:solidFill>
                <a:schemeClr val="tx1"/>
              </a:solidFill>
            </a:rPr>
            <a:t>Palm oil per litre is lowest at 20 dollars in Romania.</a:t>
          </a:r>
        </a:p>
        <a:p>
          <a:pPr marL="228600" lvl="1" indent="-228600" algn="l" defTabSz="889000">
            <a:lnSpc>
              <a:spcPct val="90000"/>
            </a:lnSpc>
            <a:spcBef>
              <a:spcPct val="0"/>
            </a:spcBef>
            <a:spcAft>
              <a:spcPct val="20000"/>
            </a:spcAft>
            <a:buChar char="••"/>
          </a:pPr>
          <a:r>
            <a:rPr lang="en-US" sz="2000" kern="1200" dirty="0" smtClean="0">
              <a:solidFill>
                <a:schemeClr val="tx1"/>
              </a:solidFill>
            </a:rPr>
            <a:t>Olive oil per litre is lowest at 10 dollars in Romania.</a:t>
          </a:r>
        </a:p>
        <a:p>
          <a:pPr marL="228600" lvl="1" indent="-228600" algn="l" defTabSz="889000">
            <a:lnSpc>
              <a:spcPct val="90000"/>
            </a:lnSpc>
            <a:spcBef>
              <a:spcPct val="0"/>
            </a:spcBef>
            <a:spcAft>
              <a:spcPct val="20000"/>
            </a:spcAft>
            <a:buChar char="••"/>
          </a:pPr>
          <a:r>
            <a:rPr lang="en-US" sz="2000" kern="1200" dirty="0" smtClean="0">
              <a:solidFill>
                <a:schemeClr val="tx1"/>
              </a:solidFill>
            </a:rPr>
            <a:t>Coconut  oil per litre is lowest at 20 dollars in Romania.</a:t>
          </a:r>
        </a:p>
      </dsp:txBody>
      <dsp:txXfrm>
        <a:off x="0" y="1083647"/>
        <a:ext cx="11302220" cy="2392920"/>
      </dsp:txXfrm>
    </dsp:sp>
    <dsp:sp modelId="{64A7E22E-0927-4437-A752-F4187FFCF93B}">
      <dsp:nvSpPr>
        <dsp:cNvPr id="0" name=""/>
        <dsp:cNvSpPr/>
      </dsp:nvSpPr>
      <dsp:spPr>
        <a:xfrm>
          <a:off x="0" y="3476567"/>
          <a:ext cx="11302220" cy="3864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Takeaway:</a:t>
          </a:r>
          <a:endParaRPr lang="en-US" sz="1600" kern="1200"/>
        </a:p>
      </dsp:txBody>
      <dsp:txXfrm>
        <a:off x="18863" y="3495430"/>
        <a:ext cx="11264494" cy="348675"/>
      </dsp:txXfrm>
    </dsp:sp>
    <dsp:sp modelId="{1AE6D1B1-4823-482C-BB8C-2B49457EFD4D}">
      <dsp:nvSpPr>
        <dsp:cNvPr id="0" name=""/>
        <dsp:cNvSpPr/>
      </dsp:nvSpPr>
      <dsp:spPr>
        <a:xfrm>
          <a:off x="0" y="3960888"/>
          <a:ext cx="11302220" cy="1352520"/>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rgbClr val="FF0000"/>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purchase Potassium Hydroxide,Abrasives,Palm oil, Olive oil, Coconut  oil from Romania.</a:t>
          </a:r>
        </a:p>
        <a:p>
          <a:pPr lvl="0" algn="l" defTabSz="889000">
            <a:lnSpc>
              <a:spcPct val="90000"/>
            </a:lnSpc>
            <a:spcBef>
              <a:spcPct val="0"/>
            </a:spcBef>
            <a:spcAft>
              <a:spcPct val="35000"/>
            </a:spcAft>
          </a:pPr>
          <a:r>
            <a:rPr lang="en-US" sz="2000" kern="1200" dirty="0" smtClean="0"/>
            <a:t>purchase Fragrances and Perfumes from  Sweden.</a:t>
          </a:r>
          <a:endParaRPr lang="en-US" sz="2000" kern="1200" dirty="0"/>
        </a:p>
      </dsp:txBody>
      <dsp:txXfrm>
        <a:off x="66025" y="4026913"/>
        <a:ext cx="11170170" cy="12204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29AD8-A5C2-49C2-9DBA-F40117AF1CF3}">
      <dsp:nvSpPr>
        <dsp:cNvPr id="0" name=""/>
        <dsp:cNvSpPr/>
      </dsp:nvSpPr>
      <dsp:spPr>
        <a:xfrm>
          <a:off x="0" y="318295"/>
          <a:ext cx="11302220" cy="7182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t>Purpose</a:t>
          </a:r>
          <a:r>
            <a:rPr lang="en-US" sz="2000" kern="1200" dirty="0" smtClean="0"/>
            <a:t>: to suggest most suitable raw material cost plant wise in Asia Pacific, Africa and China:</a:t>
          </a:r>
          <a:endParaRPr lang="en-US" sz="2000" kern="1200" dirty="0"/>
        </a:p>
      </dsp:txBody>
      <dsp:txXfrm>
        <a:off x="35063" y="353358"/>
        <a:ext cx="11232094" cy="648135"/>
      </dsp:txXfrm>
    </dsp:sp>
    <dsp:sp modelId="{84BB6A68-FE41-4FA3-91BE-81B766E624BA}">
      <dsp:nvSpPr>
        <dsp:cNvPr id="0" name=""/>
        <dsp:cNvSpPr/>
      </dsp:nvSpPr>
      <dsp:spPr>
        <a:xfrm>
          <a:off x="0" y="1163276"/>
          <a:ext cx="11302220" cy="5241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Insight:</a:t>
          </a:r>
          <a:endParaRPr lang="en-US" sz="2000" kern="1200"/>
        </a:p>
      </dsp:txBody>
      <dsp:txXfrm>
        <a:off x="25585" y="1188861"/>
        <a:ext cx="11251050" cy="472945"/>
      </dsp:txXfrm>
    </dsp:sp>
    <dsp:sp modelId="{79D2B349-4698-422D-BB95-E5902B546759}">
      <dsp:nvSpPr>
        <dsp:cNvPr id="0" name=""/>
        <dsp:cNvSpPr/>
      </dsp:nvSpPr>
      <dsp:spPr>
        <a:xfrm>
          <a:off x="0" y="1687392"/>
          <a:ext cx="11302220" cy="956340"/>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358845"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solidFill>
                <a:schemeClr val="tx1"/>
              </a:solidFill>
            </a:rPr>
            <a:t>Potassium Hydroxide, Fragrances and Perfumes, Abrasives </a:t>
          </a:r>
          <a:r>
            <a:rPr lang="en-US" sz="2000" kern="1200" dirty="0" smtClean="0">
              <a:solidFill>
                <a:schemeClr val="tx1"/>
              </a:solidFill>
            </a:rPr>
            <a:t>differs by few amounts </a:t>
          </a:r>
          <a:r>
            <a:rPr lang="en-US" sz="2000" kern="1200" dirty="0" smtClean="0">
              <a:solidFill>
                <a:schemeClr val="tx1"/>
              </a:solidFill>
            </a:rPr>
            <a:t> </a:t>
          </a:r>
          <a:r>
            <a:rPr lang="en-US" sz="2000" kern="1200" dirty="0" smtClean="0">
              <a:solidFill>
                <a:schemeClr val="tx1"/>
              </a:solidFill>
            </a:rPr>
            <a:t>in Australia,Indonesia,Africa and china.</a:t>
          </a:r>
          <a:endParaRPr lang="en-US" sz="2000" kern="1200" dirty="0">
            <a:solidFill>
              <a:schemeClr val="tx1"/>
            </a:solidFill>
          </a:endParaRPr>
        </a:p>
        <a:p>
          <a:pPr marL="228600" lvl="1" indent="-228600" algn="l" defTabSz="889000">
            <a:lnSpc>
              <a:spcPct val="90000"/>
            </a:lnSpc>
            <a:spcBef>
              <a:spcPct val="0"/>
            </a:spcBef>
            <a:spcAft>
              <a:spcPct val="20000"/>
            </a:spcAft>
            <a:buChar char="••"/>
          </a:pPr>
          <a:r>
            <a:rPr lang="en-US" sz="2000" kern="1200" dirty="0" smtClean="0">
              <a:solidFill>
                <a:schemeClr val="tx1"/>
              </a:solidFill>
            </a:rPr>
            <a:t>Palm oil, Olive oil, Coconut  oil prices differs by few amounts in Australia,Indonesia,Africa and china.</a:t>
          </a:r>
        </a:p>
      </dsp:txBody>
      <dsp:txXfrm>
        <a:off x="0" y="1687392"/>
        <a:ext cx="11302220" cy="956340"/>
      </dsp:txXfrm>
    </dsp:sp>
    <dsp:sp modelId="{64A7E22E-0927-4437-A752-F4187FFCF93B}">
      <dsp:nvSpPr>
        <dsp:cNvPr id="0" name=""/>
        <dsp:cNvSpPr/>
      </dsp:nvSpPr>
      <dsp:spPr>
        <a:xfrm>
          <a:off x="0" y="2643732"/>
          <a:ext cx="11302220" cy="5000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Takeaway:</a:t>
          </a:r>
          <a:endParaRPr lang="en-US" sz="2000" kern="1200"/>
        </a:p>
      </dsp:txBody>
      <dsp:txXfrm>
        <a:off x="24410" y="2668142"/>
        <a:ext cx="11253400" cy="451228"/>
      </dsp:txXfrm>
    </dsp:sp>
    <dsp:sp modelId="{1AE6D1B1-4823-482C-BB8C-2B49457EFD4D}">
      <dsp:nvSpPr>
        <dsp:cNvPr id="0" name=""/>
        <dsp:cNvSpPr/>
      </dsp:nvSpPr>
      <dsp:spPr>
        <a:xfrm>
          <a:off x="0" y="3270501"/>
          <a:ext cx="11302220" cy="1750320"/>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rgbClr val="FF0000"/>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purchase the raw materials from the respective countries and continents itself as had been done earlier since inter continental movement  between continents like Asia, Africa and Australia or even between two countries would prove more costlier compared to cost savings.</a:t>
          </a:r>
          <a:endParaRPr lang="en-US" sz="2000" kern="1200" dirty="0"/>
        </a:p>
      </dsp:txBody>
      <dsp:txXfrm>
        <a:off x="85444" y="3355945"/>
        <a:ext cx="11131332" cy="15794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29AD8-A5C2-49C2-9DBA-F40117AF1CF3}">
      <dsp:nvSpPr>
        <dsp:cNvPr id="0" name=""/>
        <dsp:cNvSpPr/>
      </dsp:nvSpPr>
      <dsp:spPr>
        <a:xfrm>
          <a:off x="0" y="49968"/>
          <a:ext cx="11302220" cy="7796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dirty="0" smtClean="0"/>
            <a:t>Purpose</a:t>
          </a:r>
          <a:r>
            <a:rPr lang="en-US" sz="2300" kern="1200" dirty="0" smtClean="0"/>
            <a:t>: to suggest most suitable </a:t>
          </a:r>
          <a:r>
            <a:rPr lang="en-US" sz="2300" b="1" kern="1200" dirty="0" smtClean="0">
              <a:latin typeface="Times New Roman" panose="02020603050405020304" pitchFamily="18" charset="0"/>
              <a:cs typeface="Times New Roman" panose="02020603050405020304" pitchFamily="18" charset="0"/>
            </a:rPr>
            <a:t>Packaging cost Plant wise and region wise</a:t>
          </a:r>
          <a:r>
            <a:rPr lang="en-US" sz="2300" b="1" kern="1200" dirty="0" smtClean="0">
              <a:latin typeface="+mn-lt"/>
            </a:rPr>
            <a:t>:</a:t>
          </a:r>
          <a:endParaRPr lang="en-US" sz="2300" kern="1200" dirty="0"/>
        </a:p>
      </dsp:txBody>
      <dsp:txXfrm>
        <a:off x="38059" y="88027"/>
        <a:ext cx="11226102" cy="703518"/>
      </dsp:txXfrm>
    </dsp:sp>
    <dsp:sp modelId="{84BB6A68-FE41-4FA3-91BE-81B766E624BA}">
      <dsp:nvSpPr>
        <dsp:cNvPr id="0" name=""/>
        <dsp:cNvSpPr/>
      </dsp:nvSpPr>
      <dsp:spPr>
        <a:xfrm>
          <a:off x="0" y="907365"/>
          <a:ext cx="11302220" cy="7035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Insight:</a:t>
          </a:r>
          <a:endParaRPr lang="en-US" sz="2300" kern="1200"/>
        </a:p>
      </dsp:txBody>
      <dsp:txXfrm>
        <a:off x="34344" y="941709"/>
        <a:ext cx="11233532" cy="634848"/>
      </dsp:txXfrm>
    </dsp:sp>
    <dsp:sp modelId="{79D2B349-4698-422D-BB95-E5902B546759}">
      <dsp:nvSpPr>
        <dsp:cNvPr id="0" name=""/>
        <dsp:cNvSpPr/>
      </dsp:nvSpPr>
      <dsp:spPr>
        <a:xfrm>
          <a:off x="0" y="1652675"/>
          <a:ext cx="11302220" cy="558899"/>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358845"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solidFill>
                <a:schemeClr val="tx1"/>
              </a:solidFill>
            </a:rPr>
            <a:t>Packaging cost per soap bar differs by few amounts  in Australia,Indonesia,Africa and china or between different cities in US and Europe.</a:t>
          </a:r>
          <a:endParaRPr lang="en-US" sz="1800" kern="1200" dirty="0">
            <a:solidFill>
              <a:schemeClr val="tx1"/>
            </a:solidFill>
          </a:endParaRPr>
        </a:p>
      </dsp:txBody>
      <dsp:txXfrm>
        <a:off x="0" y="1652675"/>
        <a:ext cx="11302220" cy="558899"/>
      </dsp:txXfrm>
    </dsp:sp>
    <dsp:sp modelId="{64A7E22E-0927-4437-A752-F4187FFCF93B}">
      <dsp:nvSpPr>
        <dsp:cNvPr id="0" name=""/>
        <dsp:cNvSpPr/>
      </dsp:nvSpPr>
      <dsp:spPr>
        <a:xfrm>
          <a:off x="0" y="2169801"/>
          <a:ext cx="11302220" cy="5593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Takeaway:</a:t>
          </a:r>
          <a:endParaRPr lang="en-US" sz="2300" kern="1200"/>
        </a:p>
      </dsp:txBody>
      <dsp:txXfrm>
        <a:off x="27307" y="2197108"/>
        <a:ext cx="11247606" cy="504779"/>
      </dsp:txXfrm>
    </dsp:sp>
    <dsp:sp modelId="{1AE6D1B1-4823-482C-BB8C-2B49457EFD4D}">
      <dsp:nvSpPr>
        <dsp:cNvPr id="0" name=""/>
        <dsp:cNvSpPr/>
      </dsp:nvSpPr>
      <dsp:spPr>
        <a:xfrm>
          <a:off x="0" y="2793833"/>
          <a:ext cx="11302220" cy="2349506"/>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rgbClr val="FF0000"/>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solidFill>
                <a:schemeClr val="tx1"/>
              </a:solidFill>
            </a:rPr>
            <a:t>Packaging cost per soap bar </a:t>
          </a:r>
          <a:r>
            <a:rPr lang="en-US" sz="2300" kern="1200" dirty="0" smtClean="0"/>
            <a:t> differ only slightly between different cities and hence movement even between two different cities within US or Europe or between two countries or two continents is not recommended.However,packaging for different brands in different plants region wise should be decided based on their respective  demand. </a:t>
          </a:r>
          <a:endParaRPr lang="en-US" sz="2300" kern="1200" dirty="0"/>
        </a:p>
      </dsp:txBody>
      <dsp:txXfrm>
        <a:off x="114693" y="2908526"/>
        <a:ext cx="11072834" cy="2120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29AD8-A5C2-49C2-9DBA-F40117AF1CF3}">
      <dsp:nvSpPr>
        <dsp:cNvPr id="0" name=""/>
        <dsp:cNvSpPr/>
      </dsp:nvSpPr>
      <dsp:spPr>
        <a:xfrm>
          <a:off x="0" y="369816"/>
          <a:ext cx="11302220" cy="6780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t>Purpose</a:t>
          </a:r>
          <a:r>
            <a:rPr lang="en-US" sz="2000" kern="1200" dirty="0" smtClean="0"/>
            <a:t>: to suggest most suitable </a:t>
          </a:r>
          <a:r>
            <a:rPr lang="en-US" sz="2000" b="1" kern="1200" dirty="0" smtClean="0">
              <a:latin typeface="+mn-lt"/>
            </a:rPr>
            <a:t>Marketing cost </a:t>
          </a:r>
          <a:r>
            <a:rPr lang="en-US" sz="2000" b="1" kern="1200" dirty="0" smtClean="0">
              <a:latin typeface="+mn-lt"/>
              <a:cs typeface="Times New Roman" panose="02020603050405020304" pitchFamily="18" charset="0"/>
            </a:rPr>
            <a:t>region wise</a:t>
          </a:r>
          <a:r>
            <a:rPr lang="en-US" sz="2000" b="1" kern="1200" dirty="0" smtClean="0">
              <a:latin typeface="+mn-lt"/>
            </a:rPr>
            <a:t>:</a:t>
          </a:r>
          <a:endParaRPr lang="en-US" sz="2000" kern="1200" dirty="0"/>
        </a:p>
      </dsp:txBody>
      <dsp:txXfrm>
        <a:off x="33097" y="402913"/>
        <a:ext cx="11236026" cy="611808"/>
      </dsp:txXfrm>
    </dsp:sp>
    <dsp:sp modelId="{84BB6A68-FE41-4FA3-91BE-81B766E624BA}">
      <dsp:nvSpPr>
        <dsp:cNvPr id="0" name=""/>
        <dsp:cNvSpPr/>
      </dsp:nvSpPr>
      <dsp:spPr>
        <a:xfrm>
          <a:off x="0" y="1131338"/>
          <a:ext cx="11302220" cy="6118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Insight:</a:t>
          </a:r>
          <a:endParaRPr lang="en-US" sz="2000" kern="1200"/>
        </a:p>
      </dsp:txBody>
      <dsp:txXfrm>
        <a:off x="29867" y="1161205"/>
        <a:ext cx="11242486" cy="552088"/>
      </dsp:txXfrm>
    </dsp:sp>
    <dsp:sp modelId="{79D2B349-4698-422D-BB95-E5902B546759}">
      <dsp:nvSpPr>
        <dsp:cNvPr id="0" name=""/>
        <dsp:cNvSpPr/>
      </dsp:nvSpPr>
      <dsp:spPr>
        <a:xfrm>
          <a:off x="0" y="1779489"/>
          <a:ext cx="11302220" cy="480240"/>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358845"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1" kern="1200" dirty="0" smtClean="0">
              <a:solidFill>
                <a:schemeClr val="tx1"/>
              </a:solidFill>
            </a:rPr>
            <a:t>China charges the lowest </a:t>
          </a:r>
          <a:r>
            <a:rPr lang="en-US" sz="1800" b="1" kern="1200" dirty="0" smtClean="0">
              <a:solidFill>
                <a:schemeClr val="tx1"/>
              </a:solidFill>
              <a:latin typeface="+mn-lt"/>
            </a:rPr>
            <a:t>Marketing cost for Events,Campaigns,Collaterals.</a:t>
          </a:r>
          <a:endParaRPr lang="en-US" sz="1800" b="1" kern="1200" dirty="0">
            <a:solidFill>
              <a:schemeClr val="tx1"/>
            </a:solidFill>
          </a:endParaRPr>
        </a:p>
      </dsp:txBody>
      <dsp:txXfrm>
        <a:off x="0" y="1779489"/>
        <a:ext cx="11302220" cy="480240"/>
      </dsp:txXfrm>
    </dsp:sp>
    <dsp:sp modelId="{64A7E22E-0927-4437-A752-F4187FFCF93B}">
      <dsp:nvSpPr>
        <dsp:cNvPr id="0" name=""/>
        <dsp:cNvSpPr/>
      </dsp:nvSpPr>
      <dsp:spPr>
        <a:xfrm>
          <a:off x="0" y="2223400"/>
          <a:ext cx="11302220" cy="4864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Takeaway:</a:t>
          </a:r>
          <a:endParaRPr lang="en-US" sz="2000" kern="1200"/>
        </a:p>
      </dsp:txBody>
      <dsp:txXfrm>
        <a:off x="23748" y="2247148"/>
        <a:ext cx="11254724" cy="438974"/>
      </dsp:txXfrm>
    </dsp:sp>
    <dsp:sp modelId="{1AE6D1B1-4823-482C-BB8C-2B49457EFD4D}">
      <dsp:nvSpPr>
        <dsp:cNvPr id="0" name=""/>
        <dsp:cNvSpPr/>
      </dsp:nvSpPr>
      <dsp:spPr>
        <a:xfrm>
          <a:off x="0" y="2779297"/>
          <a:ext cx="11302220" cy="2043222"/>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rgbClr val="FF0000"/>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solidFill>
                <a:schemeClr val="tx1"/>
              </a:solidFill>
            </a:rPr>
            <a:t>The entire Marketing should be distributed among 2 vendors in China to handle marketing activities across all countries and continents. The assumption here is that China slashes its charges down by 50% as it is able to see greater business opportunities for itself by doing so as such.</a:t>
          </a:r>
          <a:endParaRPr lang="en-US" sz="2000" kern="1200" dirty="0"/>
        </a:p>
      </dsp:txBody>
      <dsp:txXfrm>
        <a:off x="99742" y="2879039"/>
        <a:ext cx="11102736" cy="18437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29AD8-A5C2-49C2-9DBA-F40117AF1CF3}">
      <dsp:nvSpPr>
        <dsp:cNvPr id="0" name=""/>
        <dsp:cNvSpPr/>
      </dsp:nvSpPr>
      <dsp:spPr>
        <a:xfrm>
          <a:off x="0" y="446031"/>
          <a:ext cx="11302220" cy="6311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t>Purpose</a:t>
          </a:r>
          <a:r>
            <a:rPr lang="en-US" sz="1800" kern="1200" dirty="0" smtClean="0"/>
            <a:t>: to suggest most suitable </a:t>
          </a:r>
          <a:r>
            <a:rPr lang="en-US" sz="1800" b="1" kern="1200" dirty="0" smtClean="0">
              <a:latin typeface="+mn-lt"/>
            </a:rPr>
            <a:t>INDIRECT MATERIAL PROCUREMENT cost R</a:t>
          </a:r>
          <a:r>
            <a:rPr lang="en-US" sz="1800" b="1" kern="1200" dirty="0" smtClean="0">
              <a:latin typeface="+mn-lt"/>
              <a:cs typeface="Times New Roman" panose="02020603050405020304" pitchFamily="18" charset="0"/>
            </a:rPr>
            <a:t>egion wise</a:t>
          </a:r>
          <a:r>
            <a:rPr lang="en-US" sz="1800" b="1" kern="1200" dirty="0" smtClean="0">
              <a:latin typeface="+mn-lt"/>
            </a:rPr>
            <a:t>:</a:t>
          </a:r>
          <a:endParaRPr lang="en-US" sz="1800" kern="1200" dirty="0"/>
        </a:p>
      </dsp:txBody>
      <dsp:txXfrm>
        <a:off x="30809" y="476840"/>
        <a:ext cx="11240602" cy="569516"/>
      </dsp:txXfrm>
    </dsp:sp>
    <dsp:sp modelId="{84BB6A68-FE41-4FA3-91BE-81B766E624BA}">
      <dsp:nvSpPr>
        <dsp:cNvPr id="0" name=""/>
        <dsp:cNvSpPr/>
      </dsp:nvSpPr>
      <dsp:spPr>
        <a:xfrm>
          <a:off x="0" y="1175085"/>
          <a:ext cx="11302220" cy="5695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smtClean="0"/>
            <a:t>Insight:</a:t>
          </a:r>
          <a:endParaRPr lang="en-US" sz="1800" kern="1200"/>
        </a:p>
      </dsp:txBody>
      <dsp:txXfrm>
        <a:off x="27802" y="1202887"/>
        <a:ext cx="11246616" cy="513925"/>
      </dsp:txXfrm>
    </dsp:sp>
    <dsp:sp modelId="{79D2B349-4698-422D-BB95-E5902B546759}">
      <dsp:nvSpPr>
        <dsp:cNvPr id="0" name=""/>
        <dsp:cNvSpPr/>
      </dsp:nvSpPr>
      <dsp:spPr>
        <a:xfrm>
          <a:off x="0" y="1778432"/>
          <a:ext cx="11302220" cy="563040"/>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358845"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1" kern="1200" dirty="0" smtClean="0">
              <a:latin typeface="+mn-lt"/>
            </a:rPr>
            <a:t>INDIRECT MATERIAL PROCUREMENT cost  is very high at all Regions</a:t>
          </a:r>
          <a:r>
            <a:rPr lang="en-US" sz="1800" b="1" kern="1200" dirty="0" smtClean="0">
              <a:solidFill>
                <a:schemeClr val="tx1"/>
              </a:solidFill>
              <a:latin typeface="+mn-lt"/>
            </a:rPr>
            <a:t>.</a:t>
          </a:r>
          <a:endParaRPr lang="en-US" sz="1800" b="1" kern="1200" dirty="0">
            <a:solidFill>
              <a:schemeClr val="tx1"/>
            </a:solidFill>
          </a:endParaRPr>
        </a:p>
      </dsp:txBody>
      <dsp:txXfrm>
        <a:off x="0" y="1778432"/>
        <a:ext cx="11302220" cy="563040"/>
      </dsp:txXfrm>
    </dsp:sp>
    <dsp:sp modelId="{64A7E22E-0927-4437-A752-F4187FFCF93B}">
      <dsp:nvSpPr>
        <dsp:cNvPr id="0" name=""/>
        <dsp:cNvSpPr/>
      </dsp:nvSpPr>
      <dsp:spPr>
        <a:xfrm>
          <a:off x="0" y="2307654"/>
          <a:ext cx="11302220" cy="4528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smtClean="0"/>
            <a:t>Takeaway:</a:t>
          </a:r>
          <a:endParaRPr lang="en-US" sz="1800" kern="1200"/>
        </a:p>
      </dsp:txBody>
      <dsp:txXfrm>
        <a:off x="22106" y="2329760"/>
        <a:ext cx="11258008" cy="408630"/>
      </dsp:txXfrm>
    </dsp:sp>
    <dsp:sp modelId="{1AE6D1B1-4823-482C-BB8C-2B49457EFD4D}">
      <dsp:nvSpPr>
        <dsp:cNvPr id="0" name=""/>
        <dsp:cNvSpPr/>
      </dsp:nvSpPr>
      <dsp:spPr>
        <a:xfrm>
          <a:off x="0" y="2841893"/>
          <a:ext cx="11302220" cy="1901981"/>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rgbClr val="FF0000"/>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solidFill>
                <a:schemeClr val="tx1"/>
              </a:solidFill>
            </a:rPr>
            <a:t>The Ofﬁce Stationary  should be reduced by 50% across all Plants and Regions. That would lead to almost half expenses for total </a:t>
          </a:r>
          <a:r>
            <a:rPr lang="en-US" sz="1800" b="1" kern="1200" dirty="0" smtClean="0">
              <a:latin typeface="+mn-lt"/>
            </a:rPr>
            <a:t>INDIRECT MATERIAL PROCUREMENT cost .</a:t>
          </a:r>
          <a:endParaRPr lang="en-US" sz="1800" kern="1200" dirty="0"/>
        </a:p>
      </dsp:txBody>
      <dsp:txXfrm>
        <a:off x="92847" y="2934740"/>
        <a:ext cx="11116526" cy="17162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BD187-0712-4CEF-9A41-471EBA4BD675}">
      <dsp:nvSpPr>
        <dsp:cNvPr id="0" name=""/>
        <dsp:cNvSpPr/>
      </dsp:nvSpPr>
      <dsp:spPr>
        <a:xfrm>
          <a:off x="1283" y="0"/>
          <a:ext cx="3337470" cy="4973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lot of disparity in the way procurement happens</a:t>
          </a:r>
          <a:endParaRPr lang="en-US" sz="2300" kern="1200" dirty="0"/>
        </a:p>
      </dsp:txBody>
      <dsp:txXfrm>
        <a:off x="1283" y="0"/>
        <a:ext cx="3337470" cy="1491900"/>
      </dsp:txXfrm>
    </dsp:sp>
    <dsp:sp modelId="{D3026584-0D02-4D38-B71D-668535065E00}">
      <dsp:nvSpPr>
        <dsp:cNvPr id="0" name=""/>
        <dsp:cNvSpPr/>
      </dsp:nvSpPr>
      <dsp:spPr>
        <a:xfrm>
          <a:off x="170119" y="1493709"/>
          <a:ext cx="2999798" cy="3228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lvl="0" algn="ctr" defTabSz="1289050">
            <a:lnSpc>
              <a:spcPct val="90000"/>
            </a:lnSpc>
            <a:spcBef>
              <a:spcPct val="0"/>
            </a:spcBef>
            <a:spcAft>
              <a:spcPct val="35000"/>
            </a:spcAft>
          </a:pPr>
          <a:r>
            <a:rPr lang="en-US" sz="2900" kern="1200" dirty="0" smtClean="0"/>
            <a:t>different vendors are used for the same purpose or products - not just locally but globally in all regions</a:t>
          </a:r>
          <a:endParaRPr lang="en-US" sz="2900" kern="1200" dirty="0"/>
        </a:p>
      </dsp:txBody>
      <dsp:txXfrm>
        <a:off x="257980" y="1581570"/>
        <a:ext cx="2824076" cy="3053112"/>
      </dsp:txXfrm>
    </dsp:sp>
    <dsp:sp modelId="{2576AA2A-5789-4DDD-BCB1-85679B13AB10}">
      <dsp:nvSpPr>
        <dsp:cNvPr id="0" name=""/>
        <dsp:cNvSpPr/>
      </dsp:nvSpPr>
      <dsp:spPr>
        <a:xfrm>
          <a:off x="3589064" y="0"/>
          <a:ext cx="3337470" cy="4973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Costs vary signiﬁcantly for some items even though the quality of the products remain the same.</a:t>
          </a:r>
          <a:endParaRPr lang="en-US" sz="2300" kern="1200" dirty="0"/>
        </a:p>
      </dsp:txBody>
      <dsp:txXfrm>
        <a:off x="3589064" y="0"/>
        <a:ext cx="3337470" cy="1491900"/>
      </dsp:txXfrm>
    </dsp:sp>
    <dsp:sp modelId="{9BFE78F0-30BA-4C74-B98C-36FA33458CBD}">
      <dsp:nvSpPr>
        <dsp:cNvPr id="0" name=""/>
        <dsp:cNvSpPr/>
      </dsp:nvSpPr>
      <dsp:spPr>
        <a:xfrm>
          <a:off x="3642357" y="1492129"/>
          <a:ext cx="3230885" cy="32319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lvl="0" algn="ctr" defTabSz="1289050">
            <a:lnSpc>
              <a:spcPct val="90000"/>
            </a:lnSpc>
            <a:spcBef>
              <a:spcPct val="0"/>
            </a:spcBef>
            <a:spcAft>
              <a:spcPct val="35000"/>
            </a:spcAft>
          </a:pPr>
          <a:r>
            <a:rPr lang="en-US" sz="2900" kern="1200" dirty="0" smtClean="0"/>
            <a:t>Different costing leading to complexities in ﬁnal pricing and margins</a:t>
          </a:r>
          <a:endParaRPr lang="en-US" sz="2900" kern="1200" dirty="0"/>
        </a:p>
      </dsp:txBody>
      <dsp:txXfrm>
        <a:off x="3736986" y="1586758"/>
        <a:ext cx="3041627" cy="3042736"/>
      </dsp:txXfrm>
    </dsp:sp>
    <dsp:sp modelId="{15DED3AB-3ACD-49F6-BC84-2DAB526158BB}">
      <dsp:nvSpPr>
        <dsp:cNvPr id="0" name=""/>
        <dsp:cNvSpPr/>
      </dsp:nvSpPr>
      <dsp:spPr>
        <a:xfrm>
          <a:off x="7176845" y="0"/>
          <a:ext cx="3337470" cy="4973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There is no proper coordination among the various entities</a:t>
          </a:r>
          <a:endParaRPr lang="en-US" sz="2300" kern="1200" dirty="0"/>
        </a:p>
      </dsp:txBody>
      <dsp:txXfrm>
        <a:off x="7176845" y="0"/>
        <a:ext cx="3337470" cy="1491900"/>
      </dsp:txXfrm>
    </dsp:sp>
    <dsp:sp modelId="{A78229D1-2465-4531-BC07-17EAE435CE87}">
      <dsp:nvSpPr>
        <dsp:cNvPr id="0" name=""/>
        <dsp:cNvSpPr/>
      </dsp:nvSpPr>
      <dsp:spPr>
        <a:xfrm>
          <a:off x="7266997" y="1493127"/>
          <a:ext cx="3157167" cy="3229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lvl="0" algn="ctr" defTabSz="1289050">
            <a:lnSpc>
              <a:spcPct val="90000"/>
            </a:lnSpc>
            <a:spcBef>
              <a:spcPct val="0"/>
            </a:spcBef>
            <a:spcAft>
              <a:spcPct val="35000"/>
            </a:spcAft>
          </a:pPr>
          <a:r>
            <a:rPr lang="en-US" sz="2900" kern="1200" dirty="0" smtClean="0"/>
            <a:t>Reporting is complex and cumbersome to create and to take on the ﬂy decisions.</a:t>
          </a:r>
          <a:endParaRPr lang="en-US" sz="2900" kern="1200" dirty="0"/>
        </a:p>
      </dsp:txBody>
      <dsp:txXfrm>
        <a:off x="7359467" y="1585597"/>
        <a:ext cx="2972227" cy="30450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0.52292</cdr:x>
      <cdr:y>0.36285</cdr:y>
    </cdr:from>
    <cdr:to>
      <cdr:x>0.77708</cdr:x>
      <cdr:y>0.48785</cdr:y>
    </cdr:to>
    <cdr:sp macro="" textlink="">
      <cdr:nvSpPr>
        <cdr:cNvPr id="2" name="TextBox 1"/>
        <cdr:cNvSpPr txBox="1"/>
      </cdr:nvSpPr>
      <cdr:spPr>
        <a:xfrm xmlns:a="http://schemas.openxmlformats.org/drawingml/2006/main">
          <a:off x="2390775" y="995363"/>
          <a:ext cx="1162050" cy="3429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0.47708</cdr:x>
      <cdr:y>0.42188</cdr:y>
    </cdr:from>
    <cdr:to>
      <cdr:x>0.73726</cdr:x>
      <cdr:y>0.58854</cdr:y>
    </cdr:to>
    <cdr:sp macro="" textlink="">
      <cdr:nvSpPr>
        <cdr:cNvPr id="3" name="TextBox 2"/>
        <cdr:cNvSpPr txBox="1"/>
      </cdr:nvSpPr>
      <cdr:spPr>
        <a:xfrm xmlns:a="http://schemas.openxmlformats.org/drawingml/2006/main">
          <a:off x="1585989" y="1157301"/>
          <a:ext cx="864922" cy="45718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 USA (NA&amp;SA)</a:t>
          </a:r>
        </a:p>
      </cdr:txBody>
    </cdr:sp>
  </cdr:relSizeAnchor>
  <cdr:relSizeAnchor xmlns:cdr="http://schemas.openxmlformats.org/drawingml/2006/chartDrawing">
    <cdr:from>
      <cdr:x>0.27441</cdr:x>
      <cdr:y>0.52246</cdr:y>
    </cdr:from>
    <cdr:to>
      <cdr:x>0.5765</cdr:x>
      <cdr:y>0.61274</cdr:y>
    </cdr:to>
    <cdr:sp macro="" textlink="">
      <cdr:nvSpPr>
        <cdr:cNvPr id="4" name="TextBox 1"/>
        <cdr:cNvSpPr txBox="1"/>
      </cdr:nvSpPr>
      <cdr:spPr>
        <a:xfrm xmlns:a="http://schemas.openxmlformats.org/drawingml/2006/main">
          <a:off x="781159" y="1433211"/>
          <a:ext cx="859958" cy="24765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Europe</a:t>
          </a:r>
        </a:p>
      </cdr:txBody>
    </cdr:sp>
  </cdr:relSizeAnchor>
  <cdr:relSizeAnchor xmlns:cdr="http://schemas.openxmlformats.org/drawingml/2006/chartDrawing">
    <cdr:from>
      <cdr:x>0.27391</cdr:x>
      <cdr:y>0.37753</cdr:y>
    </cdr:from>
    <cdr:to>
      <cdr:x>0.576</cdr:x>
      <cdr:y>0.4678</cdr:y>
    </cdr:to>
    <cdr:sp macro="" textlink="">
      <cdr:nvSpPr>
        <cdr:cNvPr id="5" name="TextBox 1"/>
        <cdr:cNvSpPr txBox="1"/>
      </cdr:nvSpPr>
      <cdr:spPr>
        <a:xfrm xmlns:a="http://schemas.openxmlformats.org/drawingml/2006/main">
          <a:off x="910573" y="1810008"/>
          <a:ext cx="1004258" cy="43278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China</a:t>
          </a:r>
        </a:p>
      </cdr:txBody>
    </cdr:sp>
  </cdr:relSizeAnchor>
  <cdr:relSizeAnchor xmlns:cdr="http://schemas.openxmlformats.org/drawingml/2006/chartDrawing">
    <cdr:from>
      <cdr:x>0.32236</cdr:x>
      <cdr:y>0.29323</cdr:y>
    </cdr:from>
    <cdr:to>
      <cdr:x>0.61504</cdr:x>
      <cdr:y>0.47802</cdr:y>
    </cdr:to>
    <cdr:sp macro="" textlink="">
      <cdr:nvSpPr>
        <cdr:cNvPr id="6" name="TextBox 1"/>
        <cdr:cNvSpPr txBox="1"/>
      </cdr:nvSpPr>
      <cdr:spPr>
        <a:xfrm xmlns:a="http://schemas.openxmlformats.org/drawingml/2006/main">
          <a:off x="1071642" y="1405828"/>
          <a:ext cx="972976" cy="88593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 ISA</a:t>
          </a:r>
        </a:p>
      </cdr:txBody>
    </cdr:sp>
  </cdr:relSizeAnchor>
  <cdr:relSizeAnchor xmlns:cdr="http://schemas.openxmlformats.org/drawingml/2006/chartDrawing">
    <cdr:from>
      <cdr:x>0.42986</cdr:x>
      <cdr:y>0.26852</cdr:y>
    </cdr:from>
    <cdr:to>
      <cdr:x>0.69796</cdr:x>
      <cdr:y>0.39428</cdr:y>
    </cdr:to>
    <cdr:sp macro="" textlink="">
      <cdr:nvSpPr>
        <cdr:cNvPr id="7" name="TextBox 1"/>
        <cdr:cNvSpPr txBox="1"/>
      </cdr:nvSpPr>
      <cdr:spPr>
        <a:xfrm xmlns:a="http://schemas.openxmlformats.org/drawingml/2006/main">
          <a:off x="1223679" y="736604"/>
          <a:ext cx="763207" cy="3449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APAC</a:t>
          </a:r>
        </a:p>
      </cdr:txBody>
    </cdr:sp>
  </cdr:relSizeAnchor>
</c:userShapes>
</file>

<file path=ppt/drawings/drawing2.xml><?xml version="1.0" encoding="utf-8"?>
<c:userShapes xmlns:c="http://schemas.openxmlformats.org/drawingml/2006/chart">
  <cdr:relSizeAnchor xmlns:cdr="http://schemas.openxmlformats.org/drawingml/2006/chartDrawing">
    <cdr:from>
      <cdr:x>0.58958</cdr:x>
      <cdr:y>0.34549</cdr:y>
    </cdr:from>
    <cdr:to>
      <cdr:x>0.80417</cdr:x>
      <cdr:y>0.44965</cdr:y>
    </cdr:to>
    <cdr:sp macro="" textlink="">
      <cdr:nvSpPr>
        <cdr:cNvPr id="2" name="TextBox 1"/>
        <cdr:cNvSpPr txBox="1"/>
      </cdr:nvSpPr>
      <cdr:spPr>
        <a:xfrm xmlns:a="http://schemas.openxmlformats.org/drawingml/2006/main">
          <a:off x="2695575" y="947738"/>
          <a:ext cx="981075" cy="2857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0.06033</cdr:x>
      <cdr:y>0.4617</cdr:y>
    </cdr:from>
    <cdr:to>
      <cdr:x>0.26241</cdr:x>
      <cdr:y>0.66656</cdr:y>
    </cdr:to>
    <cdr:sp macro="" textlink="">
      <cdr:nvSpPr>
        <cdr:cNvPr id="3" name="TextBox 17"/>
        <cdr:cNvSpPr txBox="1"/>
      </cdr:nvSpPr>
      <cdr:spPr>
        <a:xfrm xmlns:a="http://schemas.openxmlformats.org/drawingml/2006/main">
          <a:off x="196891" y="2222956"/>
          <a:ext cx="659530" cy="986333"/>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US" sz="1100" dirty="0"/>
            <a:t> Europe </a:t>
          </a:r>
        </a:p>
      </cdr:txBody>
    </cdr:sp>
  </cdr:relSizeAnchor>
  <cdr:relSizeAnchor xmlns:cdr="http://schemas.openxmlformats.org/drawingml/2006/chartDrawing">
    <cdr:from>
      <cdr:x>0.21168</cdr:x>
      <cdr:y>0.30591</cdr:y>
    </cdr:from>
    <cdr:to>
      <cdr:x>0.41377</cdr:x>
      <cdr:y>0.51077</cdr:y>
    </cdr:to>
    <cdr:sp macro="" textlink="">
      <cdr:nvSpPr>
        <cdr:cNvPr id="4" name="TextBox 17"/>
        <cdr:cNvSpPr txBox="1"/>
      </cdr:nvSpPr>
      <cdr:spPr>
        <a:xfrm xmlns:a="http://schemas.openxmlformats.org/drawingml/2006/main">
          <a:off x="690861" y="1472848"/>
          <a:ext cx="659563" cy="986332"/>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US" sz="1100" dirty="0"/>
            <a:t>China </a:t>
          </a:r>
        </a:p>
      </cdr:txBody>
    </cdr:sp>
  </cdr:relSizeAnchor>
  <cdr:relSizeAnchor xmlns:cdr="http://schemas.openxmlformats.org/drawingml/2006/chartDrawing">
    <cdr:from>
      <cdr:x>0.3374</cdr:x>
      <cdr:y>0.27648</cdr:y>
    </cdr:from>
    <cdr:to>
      <cdr:x>0.53949</cdr:x>
      <cdr:y>0.48134</cdr:y>
    </cdr:to>
    <cdr:sp macro="" textlink="">
      <cdr:nvSpPr>
        <cdr:cNvPr id="5" name="TextBox 17"/>
        <cdr:cNvSpPr txBox="1"/>
      </cdr:nvSpPr>
      <cdr:spPr>
        <a:xfrm xmlns:a="http://schemas.openxmlformats.org/drawingml/2006/main">
          <a:off x="1101170" y="1331170"/>
          <a:ext cx="659562" cy="986333"/>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US" sz="1100" dirty="0" smtClean="0"/>
            <a:t>Isa </a:t>
          </a:r>
          <a:endParaRPr lang="en-US" sz="1100" dirty="0"/>
        </a:p>
      </cdr:txBody>
    </cdr:sp>
  </cdr:relSizeAnchor>
  <cdr:relSizeAnchor xmlns:cdr="http://schemas.openxmlformats.org/drawingml/2006/chartDrawing">
    <cdr:from>
      <cdr:x>0.43482</cdr:x>
      <cdr:y>0.24019</cdr:y>
    </cdr:from>
    <cdr:to>
      <cdr:x>0.6369</cdr:x>
      <cdr:y>0.44505</cdr:y>
    </cdr:to>
    <cdr:sp macro="" textlink="">
      <cdr:nvSpPr>
        <cdr:cNvPr id="6" name="TextBox 17"/>
        <cdr:cNvSpPr txBox="1"/>
      </cdr:nvSpPr>
      <cdr:spPr>
        <a:xfrm xmlns:a="http://schemas.openxmlformats.org/drawingml/2006/main">
          <a:off x="1419115" y="1156444"/>
          <a:ext cx="659530" cy="986333"/>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en-US" sz="1100" dirty="0"/>
            <a:t>APAC</a:t>
          </a:r>
        </a:p>
      </cdr:txBody>
    </cdr:sp>
  </cdr:relSizeAnchor>
  <cdr:relSizeAnchor xmlns:cdr="http://schemas.openxmlformats.org/drawingml/2006/chartDrawing">
    <cdr:from>
      <cdr:x>0.55558</cdr:x>
      <cdr:y>0.42779</cdr:y>
    </cdr:from>
    <cdr:to>
      <cdr:x>0.82059</cdr:x>
      <cdr:y>0.59375</cdr:y>
    </cdr:to>
    <cdr:sp macro="" textlink="">
      <cdr:nvSpPr>
        <cdr:cNvPr id="7" name="TextBox 1"/>
        <cdr:cNvSpPr txBox="1"/>
      </cdr:nvSpPr>
      <cdr:spPr>
        <a:xfrm xmlns:a="http://schemas.openxmlformats.org/drawingml/2006/main">
          <a:off x="1813236" y="2059671"/>
          <a:ext cx="864935" cy="79901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 USA (NA&amp;SA)</a:t>
          </a:r>
        </a:p>
      </cdr:txBody>
    </cdr:sp>
  </cdr:relSizeAnchor>
</c:userShapes>
</file>

<file path=ppt/drawings/drawing3.xml><?xml version="1.0" encoding="utf-8"?>
<c:userShapes xmlns:c="http://schemas.openxmlformats.org/drawingml/2006/chart">
  <cdr:relSizeAnchor xmlns:cdr="http://schemas.openxmlformats.org/drawingml/2006/chartDrawing">
    <cdr:from>
      <cdr:x>0.55729</cdr:x>
      <cdr:y>0.36632</cdr:y>
    </cdr:from>
    <cdr:to>
      <cdr:x>0.72396</cdr:x>
      <cdr:y>0.46007</cdr:y>
    </cdr:to>
    <cdr:sp macro="" textlink="">
      <cdr:nvSpPr>
        <cdr:cNvPr id="2" name="TextBox 1"/>
        <cdr:cNvSpPr txBox="1"/>
      </cdr:nvSpPr>
      <cdr:spPr>
        <a:xfrm xmlns:a="http://schemas.openxmlformats.org/drawingml/2006/main">
          <a:off x="2547938" y="1004888"/>
          <a:ext cx="762000" cy="2571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0.53424</cdr:x>
      <cdr:y>0.44914</cdr:y>
    </cdr:from>
    <cdr:to>
      <cdr:x>0.83415</cdr:x>
      <cdr:y>0.60886</cdr:y>
    </cdr:to>
    <cdr:sp macro="" textlink="">
      <cdr:nvSpPr>
        <cdr:cNvPr id="3" name="TextBox 2"/>
        <cdr:cNvSpPr txBox="1"/>
      </cdr:nvSpPr>
      <cdr:spPr>
        <a:xfrm xmlns:a="http://schemas.openxmlformats.org/drawingml/2006/main">
          <a:off x="1818754" y="2149840"/>
          <a:ext cx="1021014" cy="76450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USA (NA&amp;SA)</a:t>
          </a:r>
        </a:p>
      </cdr:txBody>
    </cdr:sp>
  </cdr:relSizeAnchor>
  <cdr:relSizeAnchor xmlns:cdr="http://schemas.openxmlformats.org/drawingml/2006/chartDrawing">
    <cdr:from>
      <cdr:x>0.20608</cdr:x>
      <cdr:y>0.43342</cdr:y>
    </cdr:from>
    <cdr:to>
      <cdr:x>0.39566</cdr:x>
      <cdr:y>0.54164</cdr:y>
    </cdr:to>
    <cdr:sp macro="" textlink="">
      <cdr:nvSpPr>
        <cdr:cNvPr id="4" name="TextBox 1"/>
        <cdr:cNvSpPr txBox="1"/>
      </cdr:nvSpPr>
      <cdr:spPr>
        <a:xfrm xmlns:a="http://schemas.openxmlformats.org/drawingml/2006/main">
          <a:off x="701580" y="1188959"/>
          <a:ext cx="645402" cy="29686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Europe</a:t>
          </a:r>
        </a:p>
      </cdr:txBody>
    </cdr:sp>
  </cdr:relSizeAnchor>
  <cdr:relSizeAnchor xmlns:cdr="http://schemas.openxmlformats.org/drawingml/2006/chartDrawing">
    <cdr:from>
      <cdr:x>0.30087</cdr:x>
      <cdr:y>0.33753</cdr:y>
    </cdr:from>
    <cdr:to>
      <cdr:x>0.49045</cdr:x>
      <cdr:y>0.44575</cdr:y>
    </cdr:to>
    <cdr:sp macro="" textlink="">
      <cdr:nvSpPr>
        <cdr:cNvPr id="5" name="TextBox 1"/>
        <cdr:cNvSpPr txBox="1"/>
      </cdr:nvSpPr>
      <cdr:spPr>
        <a:xfrm xmlns:a="http://schemas.openxmlformats.org/drawingml/2006/main">
          <a:off x="1024280" y="1615581"/>
          <a:ext cx="645403" cy="51799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China</a:t>
          </a:r>
        </a:p>
      </cdr:txBody>
    </cdr:sp>
  </cdr:relSizeAnchor>
  <cdr:relSizeAnchor xmlns:cdr="http://schemas.openxmlformats.org/drawingml/2006/chartDrawing">
    <cdr:from>
      <cdr:x>0.3659</cdr:x>
      <cdr:y>0.17525</cdr:y>
    </cdr:from>
    <cdr:to>
      <cdr:x>0.55548</cdr:x>
      <cdr:y>0.28347</cdr:y>
    </cdr:to>
    <cdr:sp macro="" textlink="">
      <cdr:nvSpPr>
        <cdr:cNvPr id="6" name="TextBox 1"/>
        <cdr:cNvSpPr txBox="1"/>
      </cdr:nvSpPr>
      <cdr:spPr>
        <a:xfrm xmlns:a="http://schemas.openxmlformats.org/drawingml/2006/main">
          <a:off x="1245662" y="833891"/>
          <a:ext cx="645403" cy="51495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ISA</a:t>
          </a:r>
        </a:p>
      </cdr:txBody>
    </cdr:sp>
  </cdr:relSizeAnchor>
  <cdr:relSizeAnchor xmlns:cdr="http://schemas.openxmlformats.org/drawingml/2006/chartDrawing">
    <cdr:from>
      <cdr:x>0.46333</cdr:x>
      <cdr:y>0.33753</cdr:y>
    </cdr:from>
    <cdr:to>
      <cdr:x>0.65291</cdr:x>
      <cdr:y>0.44575</cdr:y>
    </cdr:to>
    <cdr:sp macro="" textlink="">
      <cdr:nvSpPr>
        <cdr:cNvPr id="7" name="TextBox 1"/>
        <cdr:cNvSpPr txBox="1"/>
      </cdr:nvSpPr>
      <cdr:spPr>
        <a:xfrm xmlns:a="http://schemas.openxmlformats.org/drawingml/2006/main">
          <a:off x="1577356" y="1615581"/>
          <a:ext cx="645402" cy="51799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APAC</a:t>
          </a:r>
        </a:p>
      </cdr:txBody>
    </cdr:sp>
  </cdr:relSizeAnchor>
</c:userShapes>
</file>

<file path=ppt/drawings/drawing4.xml><?xml version="1.0" encoding="utf-8"?>
<c:userShapes xmlns:c="http://schemas.openxmlformats.org/drawingml/2006/chart">
  <cdr:relSizeAnchor xmlns:cdr="http://schemas.openxmlformats.org/drawingml/2006/chartDrawing">
    <cdr:from>
      <cdr:x>0.12663</cdr:x>
      <cdr:y>0.40915</cdr:y>
    </cdr:from>
    <cdr:to>
      <cdr:x>0.28492</cdr:x>
      <cdr:y>0.49543</cdr:y>
    </cdr:to>
    <cdr:sp macro="" textlink="">
      <cdr:nvSpPr>
        <cdr:cNvPr id="2" name="TextBox 1"/>
        <cdr:cNvSpPr txBox="1"/>
      </cdr:nvSpPr>
      <cdr:spPr>
        <a:xfrm xmlns:a="http://schemas.openxmlformats.org/drawingml/2006/main">
          <a:off x="647701" y="1490664"/>
          <a:ext cx="809625" cy="3143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0.11359</cdr:x>
      <cdr:y>0.39085</cdr:y>
    </cdr:from>
    <cdr:to>
      <cdr:x>0.28492</cdr:x>
      <cdr:y>0.50065</cdr:y>
    </cdr:to>
    <cdr:sp macro="" textlink="">
      <cdr:nvSpPr>
        <cdr:cNvPr id="3" name="TextBox 2"/>
        <cdr:cNvSpPr txBox="1"/>
      </cdr:nvSpPr>
      <cdr:spPr>
        <a:xfrm xmlns:a="http://schemas.openxmlformats.org/drawingml/2006/main">
          <a:off x="581026" y="1423989"/>
          <a:ext cx="876300" cy="4000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0.22533</cdr:x>
      <cdr:y>0.19739</cdr:y>
    </cdr:from>
    <cdr:to>
      <cdr:x>0.40782</cdr:x>
      <cdr:y>0.27059</cdr:y>
    </cdr:to>
    <cdr:sp macro="" textlink="">
      <cdr:nvSpPr>
        <cdr:cNvPr id="4" name="TextBox 3"/>
        <cdr:cNvSpPr txBox="1"/>
      </cdr:nvSpPr>
      <cdr:spPr>
        <a:xfrm xmlns:a="http://schemas.openxmlformats.org/drawingml/2006/main">
          <a:off x="1152526" y="719139"/>
          <a:ext cx="933450" cy="2667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0.21429</cdr:x>
      <cdr:y>0.40891</cdr:y>
    </cdr:from>
    <cdr:to>
      <cdr:x>0.50463</cdr:x>
      <cdr:y>0.55095</cdr:y>
    </cdr:to>
    <cdr:sp macro="" textlink="">
      <cdr:nvSpPr>
        <cdr:cNvPr id="5" name="TextBox 4"/>
        <cdr:cNvSpPr txBox="1"/>
      </cdr:nvSpPr>
      <cdr:spPr>
        <a:xfrm xmlns:a="http://schemas.openxmlformats.org/drawingml/2006/main">
          <a:off x="588096" y="1984562"/>
          <a:ext cx="796821" cy="6893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China</a:t>
          </a:r>
        </a:p>
      </cdr:txBody>
    </cdr:sp>
  </cdr:relSizeAnchor>
  <cdr:relSizeAnchor xmlns:cdr="http://schemas.openxmlformats.org/drawingml/2006/chartDrawing">
    <cdr:from>
      <cdr:x>0.69274</cdr:x>
      <cdr:y>0.36209</cdr:y>
    </cdr:from>
    <cdr:to>
      <cdr:x>0.87151</cdr:x>
      <cdr:y>0.61307</cdr:y>
    </cdr:to>
    <cdr:sp macro="" textlink="">
      <cdr:nvSpPr>
        <cdr:cNvPr id="6" name="TextBox 5"/>
        <cdr:cNvSpPr txBox="1"/>
      </cdr:nvSpPr>
      <cdr:spPr>
        <a:xfrm xmlns:a="http://schemas.openxmlformats.org/drawingml/2006/main">
          <a:off x="3543301" y="1319214"/>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0.11918</cdr:x>
      <cdr:y>0.41961</cdr:y>
    </cdr:from>
    <cdr:to>
      <cdr:x>0.28305</cdr:x>
      <cdr:y>0.48758</cdr:y>
    </cdr:to>
    <cdr:sp macro="" textlink="">
      <cdr:nvSpPr>
        <cdr:cNvPr id="7" name="TextBox 6"/>
        <cdr:cNvSpPr txBox="1"/>
      </cdr:nvSpPr>
      <cdr:spPr>
        <a:xfrm xmlns:a="http://schemas.openxmlformats.org/drawingml/2006/main">
          <a:off x="609601" y="1528764"/>
          <a:ext cx="838200" cy="2476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0.50023</cdr:x>
      <cdr:y>0.48389</cdr:y>
    </cdr:from>
    <cdr:to>
      <cdr:x>0.79344</cdr:x>
      <cdr:y>0.64598</cdr:y>
    </cdr:to>
    <cdr:sp macro="" textlink="">
      <cdr:nvSpPr>
        <cdr:cNvPr id="8" name="TextBox 7"/>
        <cdr:cNvSpPr txBox="1"/>
      </cdr:nvSpPr>
      <cdr:spPr>
        <a:xfrm xmlns:a="http://schemas.openxmlformats.org/drawingml/2006/main">
          <a:off x="1372842" y="2348500"/>
          <a:ext cx="804698" cy="78668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 </a:t>
          </a:r>
          <a:r>
            <a:rPr lang="en-US" sz="1100" b="1" dirty="0"/>
            <a:t>USA</a:t>
          </a:r>
          <a:r>
            <a:rPr lang="en-US" sz="1100" dirty="0"/>
            <a:t> (NA&amp;SA)</a:t>
          </a:r>
        </a:p>
      </cdr:txBody>
    </cdr:sp>
  </cdr:relSizeAnchor>
  <cdr:relSizeAnchor xmlns:cdr="http://schemas.openxmlformats.org/drawingml/2006/chartDrawing">
    <cdr:from>
      <cdr:x>0.2216</cdr:x>
      <cdr:y>0.50327</cdr:y>
    </cdr:from>
    <cdr:to>
      <cdr:x>0.40037</cdr:x>
      <cdr:y>0.75425</cdr:y>
    </cdr:to>
    <cdr:sp macro="" textlink="">
      <cdr:nvSpPr>
        <cdr:cNvPr id="9" name="TextBox 8"/>
        <cdr:cNvSpPr txBox="1"/>
      </cdr:nvSpPr>
      <cdr:spPr>
        <a:xfrm xmlns:a="http://schemas.openxmlformats.org/drawingml/2006/main">
          <a:off x="1133476" y="1833564"/>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0.18498</cdr:x>
      <cdr:y>0.39303</cdr:y>
    </cdr:from>
    <cdr:to>
      <cdr:x>0.35444</cdr:x>
      <cdr:y>0.53682</cdr:y>
    </cdr:to>
    <cdr:sp macro="" textlink="">
      <cdr:nvSpPr>
        <cdr:cNvPr id="10" name="TextBox 1"/>
        <cdr:cNvSpPr txBox="1"/>
      </cdr:nvSpPr>
      <cdr:spPr>
        <a:xfrm xmlns:a="http://schemas.openxmlformats.org/drawingml/2006/main">
          <a:off x="946150" y="1431925"/>
          <a:ext cx="866775" cy="5238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 </a:t>
          </a:r>
        </a:p>
      </cdr:txBody>
    </cdr:sp>
  </cdr:relSizeAnchor>
  <cdr:relSizeAnchor xmlns:cdr="http://schemas.openxmlformats.org/drawingml/2006/chartDrawing">
    <cdr:from>
      <cdr:x>0.33077</cdr:x>
      <cdr:y>0.33086</cdr:y>
    </cdr:from>
    <cdr:to>
      <cdr:x>0.50023</cdr:x>
      <cdr:y>0.47466</cdr:y>
    </cdr:to>
    <cdr:sp macro="" textlink="">
      <cdr:nvSpPr>
        <cdr:cNvPr id="13" name="TextBox 1"/>
        <cdr:cNvSpPr txBox="1"/>
      </cdr:nvSpPr>
      <cdr:spPr>
        <a:xfrm xmlns:a="http://schemas.openxmlformats.org/drawingml/2006/main">
          <a:off x="907769" y="1605762"/>
          <a:ext cx="465073" cy="69791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 ISA</a:t>
          </a:r>
        </a:p>
      </cdr:txBody>
    </cdr:sp>
  </cdr:relSizeAnchor>
  <cdr:relSizeAnchor xmlns:cdr="http://schemas.openxmlformats.org/drawingml/2006/chartDrawing">
    <cdr:from>
      <cdr:x>0.13847</cdr:x>
      <cdr:y>0.45006</cdr:y>
    </cdr:from>
    <cdr:to>
      <cdr:x>0.37032</cdr:x>
      <cdr:y>0.59385</cdr:y>
    </cdr:to>
    <cdr:sp macro="" textlink="">
      <cdr:nvSpPr>
        <cdr:cNvPr id="14" name="TextBox 1"/>
        <cdr:cNvSpPr txBox="1"/>
      </cdr:nvSpPr>
      <cdr:spPr>
        <a:xfrm xmlns:a="http://schemas.openxmlformats.org/drawingml/2006/main">
          <a:off x="380031" y="2184323"/>
          <a:ext cx="636299" cy="69786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 Europe</a:t>
          </a:r>
        </a:p>
      </cdr:txBody>
    </cdr:sp>
  </cdr:relSizeAnchor>
  <cdr:relSizeAnchor xmlns:cdr="http://schemas.openxmlformats.org/drawingml/2006/chartDrawing">
    <cdr:from>
      <cdr:x>0.45388</cdr:x>
      <cdr:y>0.3803</cdr:y>
    </cdr:from>
    <cdr:to>
      <cdr:x>0.78134</cdr:x>
      <cdr:y>0.52409</cdr:y>
    </cdr:to>
    <cdr:sp macro="" textlink="">
      <cdr:nvSpPr>
        <cdr:cNvPr id="15" name="TextBox 1"/>
        <cdr:cNvSpPr txBox="1"/>
      </cdr:nvSpPr>
      <cdr:spPr>
        <a:xfrm xmlns:a="http://schemas.openxmlformats.org/drawingml/2006/main">
          <a:off x="1245641" y="1845722"/>
          <a:ext cx="898695" cy="69786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 APAC</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7/20/2020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dirty="0"/>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a:t>
            </a:fld>
            <a:endParaRPr lang="en-US" dirty="0"/>
          </a:p>
        </p:txBody>
      </p:sp>
    </p:spTree>
    <p:extLst>
      <p:ext uri="{BB962C8B-B14F-4D97-AF65-F5344CB8AC3E}">
        <p14:creationId xmlns:p14="http://schemas.microsoft.com/office/powerpoint/2010/main" val="1737334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11</a:t>
            </a:fld>
            <a:endParaRPr lang="en-US" dirty="0"/>
          </a:p>
        </p:txBody>
      </p:sp>
    </p:spTree>
    <p:extLst>
      <p:ext uri="{BB962C8B-B14F-4D97-AF65-F5344CB8AC3E}">
        <p14:creationId xmlns:p14="http://schemas.microsoft.com/office/powerpoint/2010/main" val="1923273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12</a:t>
            </a:fld>
            <a:endParaRPr lang="en-US" dirty="0"/>
          </a:p>
        </p:txBody>
      </p:sp>
    </p:spTree>
    <p:extLst>
      <p:ext uri="{BB962C8B-B14F-4D97-AF65-F5344CB8AC3E}">
        <p14:creationId xmlns:p14="http://schemas.microsoft.com/office/powerpoint/2010/main" val="2578200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13</a:t>
            </a:fld>
            <a:endParaRPr lang="en-US" dirty="0"/>
          </a:p>
        </p:txBody>
      </p:sp>
    </p:spTree>
    <p:extLst>
      <p:ext uri="{BB962C8B-B14F-4D97-AF65-F5344CB8AC3E}">
        <p14:creationId xmlns:p14="http://schemas.microsoft.com/office/powerpoint/2010/main" val="985365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14</a:t>
            </a:fld>
            <a:endParaRPr lang="en-US" dirty="0"/>
          </a:p>
        </p:txBody>
      </p:sp>
    </p:spTree>
    <p:extLst>
      <p:ext uri="{BB962C8B-B14F-4D97-AF65-F5344CB8AC3E}">
        <p14:creationId xmlns:p14="http://schemas.microsoft.com/office/powerpoint/2010/main" val="2667337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15</a:t>
            </a:fld>
            <a:endParaRPr lang="en-US" dirty="0"/>
          </a:p>
        </p:txBody>
      </p:sp>
    </p:spTree>
    <p:extLst>
      <p:ext uri="{BB962C8B-B14F-4D97-AF65-F5344CB8AC3E}">
        <p14:creationId xmlns:p14="http://schemas.microsoft.com/office/powerpoint/2010/main" val="1149833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16</a:t>
            </a:fld>
            <a:endParaRPr lang="en-US" dirty="0"/>
          </a:p>
        </p:txBody>
      </p:sp>
    </p:spTree>
    <p:extLst>
      <p:ext uri="{BB962C8B-B14F-4D97-AF65-F5344CB8AC3E}">
        <p14:creationId xmlns:p14="http://schemas.microsoft.com/office/powerpoint/2010/main" val="854094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17</a:t>
            </a:fld>
            <a:endParaRPr lang="en-US" dirty="0"/>
          </a:p>
        </p:txBody>
      </p:sp>
    </p:spTree>
    <p:extLst>
      <p:ext uri="{BB962C8B-B14F-4D97-AF65-F5344CB8AC3E}">
        <p14:creationId xmlns:p14="http://schemas.microsoft.com/office/powerpoint/2010/main" val="3612146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18</a:t>
            </a:fld>
            <a:endParaRPr lang="en-US" dirty="0"/>
          </a:p>
        </p:txBody>
      </p:sp>
    </p:spTree>
    <p:extLst>
      <p:ext uri="{BB962C8B-B14F-4D97-AF65-F5344CB8AC3E}">
        <p14:creationId xmlns:p14="http://schemas.microsoft.com/office/powerpoint/2010/main" val="3385305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19</a:t>
            </a:fld>
            <a:endParaRPr lang="en-US" dirty="0"/>
          </a:p>
        </p:txBody>
      </p:sp>
    </p:spTree>
    <p:extLst>
      <p:ext uri="{BB962C8B-B14F-4D97-AF65-F5344CB8AC3E}">
        <p14:creationId xmlns:p14="http://schemas.microsoft.com/office/powerpoint/2010/main" val="745150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21</a:t>
            </a:fld>
            <a:endParaRPr lang="en-US" dirty="0"/>
          </a:p>
        </p:txBody>
      </p:sp>
    </p:spTree>
    <p:extLst>
      <p:ext uri="{BB962C8B-B14F-4D97-AF65-F5344CB8AC3E}">
        <p14:creationId xmlns:p14="http://schemas.microsoft.com/office/powerpoint/2010/main" val="1465106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a:t>
            </a:fld>
            <a:endParaRPr lang="en-US" dirty="0"/>
          </a:p>
        </p:txBody>
      </p:sp>
    </p:spTree>
    <p:extLst>
      <p:ext uri="{BB962C8B-B14F-4D97-AF65-F5344CB8AC3E}">
        <p14:creationId xmlns:p14="http://schemas.microsoft.com/office/powerpoint/2010/main" val="4123307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22</a:t>
            </a:fld>
            <a:endParaRPr lang="en-US" dirty="0"/>
          </a:p>
        </p:txBody>
      </p:sp>
    </p:spTree>
    <p:extLst>
      <p:ext uri="{BB962C8B-B14F-4D97-AF65-F5344CB8AC3E}">
        <p14:creationId xmlns:p14="http://schemas.microsoft.com/office/powerpoint/2010/main" val="544295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23</a:t>
            </a:fld>
            <a:endParaRPr lang="en-US" dirty="0"/>
          </a:p>
        </p:txBody>
      </p:sp>
    </p:spTree>
    <p:extLst>
      <p:ext uri="{BB962C8B-B14F-4D97-AF65-F5344CB8AC3E}">
        <p14:creationId xmlns:p14="http://schemas.microsoft.com/office/powerpoint/2010/main" val="1015390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24</a:t>
            </a:fld>
            <a:endParaRPr lang="en-US" dirty="0"/>
          </a:p>
        </p:txBody>
      </p:sp>
    </p:spTree>
    <p:extLst>
      <p:ext uri="{BB962C8B-B14F-4D97-AF65-F5344CB8AC3E}">
        <p14:creationId xmlns:p14="http://schemas.microsoft.com/office/powerpoint/2010/main" val="3754413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25</a:t>
            </a:fld>
            <a:endParaRPr lang="en-US" dirty="0"/>
          </a:p>
        </p:txBody>
      </p:sp>
    </p:spTree>
    <p:extLst>
      <p:ext uri="{BB962C8B-B14F-4D97-AF65-F5344CB8AC3E}">
        <p14:creationId xmlns:p14="http://schemas.microsoft.com/office/powerpoint/2010/main" val="3402292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26</a:t>
            </a:fld>
            <a:endParaRPr lang="en-US" dirty="0"/>
          </a:p>
        </p:txBody>
      </p:sp>
    </p:spTree>
    <p:extLst>
      <p:ext uri="{BB962C8B-B14F-4D97-AF65-F5344CB8AC3E}">
        <p14:creationId xmlns:p14="http://schemas.microsoft.com/office/powerpoint/2010/main" val="350904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27</a:t>
            </a:fld>
            <a:endParaRPr lang="en-US" dirty="0"/>
          </a:p>
        </p:txBody>
      </p:sp>
    </p:spTree>
    <p:extLst>
      <p:ext uri="{BB962C8B-B14F-4D97-AF65-F5344CB8AC3E}">
        <p14:creationId xmlns:p14="http://schemas.microsoft.com/office/powerpoint/2010/main" val="2032486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28</a:t>
            </a:fld>
            <a:endParaRPr lang="en-US" dirty="0"/>
          </a:p>
        </p:txBody>
      </p:sp>
    </p:spTree>
    <p:extLst>
      <p:ext uri="{BB962C8B-B14F-4D97-AF65-F5344CB8AC3E}">
        <p14:creationId xmlns:p14="http://schemas.microsoft.com/office/powerpoint/2010/main" val="3749680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29</a:t>
            </a:fld>
            <a:endParaRPr lang="en-US" dirty="0"/>
          </a:p>
        </p:txBody>
      </p:sp>
    </p:spTree>
    <p:extLst>
      <p:ext uri="{BB962C8B-B14F-4D97-AF65-F5344CB8AC3E}">
        <p14:creationId xmlns:p14="http://schemas.microsoft.com/office/powerpoint/2010/main" val="1297689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30</a:t>
            </a:fld>
            <a:endParaRPr lang="en-US" dirty="0"/>
          </a:p>
        </p:txBody>
      </p:sp>
    </p:spTree>
    <p:extLst>
      <p:ext uri="{BB962C8B-B14F-4D97-AF65-F5344CB8AC3E}">
        <p14:creationId xmlns:p14="http://schemas.microsoft.com/office/powerpoint/2010/main" val="41937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31</a:t>
            </a:fld>
            <a:endParaRPr lang="en-US" dirty="0"/>
          </a:p>
        </p:txBody>
      </p:sp>
    </p:spTree>
    <p:extLst>
      <p:ext uri="{BB962C8B-B14F-4D97-AF65-F5344CB8AC3E}">
        <p14:creationId xmlns:p14="http://schemas.microsoft.com/office/powerpoint/2010/main" val="1951786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a:t>
            </a:fld>
            <a:endParaRPr lang="en-US" dirty="0"/>
          </a:p>
        </p:txBody>
      </p:sp>
    </p:spTree>
    <p:extLst>
      <p:ext uri="{BB962C8B-B14F-4D97-AF65-F5344CB8AC3E}">
        <p14:creationId xmlns:p14="http://schemas.microsoft.com/office/powerpoint/2010/main" val="28591855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32</a:t>
            </a:fld>
            <a:endParaRPr lang="en-US" dirty="0"/>
          </a:p>
        </p:txBody>
      </p:sp>
    </p:spTree>
    <p:extLst>
      <p:ext uri="{BB962C8B-B14F-4D97-AF65-F5344CB8AC3E}">
        <p14:creationId xmlns:p14="http://schemas.microsoft.com/office/powerpoint/2010/main" val="1569871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33</a:t>
            </a:fld>
            <a:endParaRPr lang="en-US" dirty="0"/>
          </a:p>
        </p:txBody>
      </p:sp>
    </p:spTree>
    <p:extLst>
      <p:ext uri="{BB962C8B-B14F-4D97-AF65-F5344CB8AC3E}">
        <p14:creationId xmlns:p14="http://schemas.microsoft.com/office/powerpoint/2010/main" val="3394166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34</a:t>
            </a:fld>
            <a:endParaRPr lang="en-US" dirty="0"/>
          </a:p>
        </p:txBody>
      </p:sp>
    </p:spTree>
    <p:extLst>
      <p:ext uri="{BB962C8B-B14F-4D97-AF65-F5344CB8AC3E}">
        <p14:creationId xmlns:p14="http://schemas.microsoft.com/office/powerpoint/2010/main" val="1075049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35</a:t>
            </a:fld>
            <a:endParaRPr lang="en-US" dirty="0"/>
          </a:p>
        </p:txBody>
      </p:sp>
    </p:spTree>
    <p:extLst>
      <p:ext uri="{BB962C8B-B14F-4D97-AF65-F5344CB8AC3E}">
        <p14:creationId xmlns:p14="http://schemas.microsoft.com/office/powerpoint/2010/main" val="2763340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36</a:t>
            </a:fld>
            <a:endParaRPr lang="en-US" dirty="0"/>
          </a:p>
        </p:txBody>
      </p:sp>
    </p:spTree>
    <p:extLst>
      <p:ext uri="{BB962C8B-B14F-4D97-AF65-F5344CB8AC3E}">
        <p14:creationId xmlns:p14="http://schemas.microsoft.com/office/powerpoint/2010/main" val="1414651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37</a:t>
            </a:fld>
            <a:endParaRPr lang="en-US" dirty="0"/>
          </a:p>
        </p:txBody>
      </p:sp>
    </p:spTree>
    <p:extLst>
      <p:ext uri="{BB962C8B-B14F-4D97-AF65-F5344CB8AC3E}">
        <p14:creationId xmlns:p14="http://schemas.microsoft.com/office/powerpoint/2010/main" val="2157276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38</a:t>
            </a:fld>
            <a:endParaRPr lang="en-US" dirty="0"/>
          </a:p>
        </p:txBody>
      </p:sp>
    </p:spTree>
    <p:extLst>
      <p:ext uri="{BB962C8B-B14F-4D97-AF65-F5344CB8AC3E}">
        <p14:creationId xmlns:p14="http://schemas.microsoft.com/office/powerpoint/2010/main" val="38203512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39</a:t>
            </a:fld>
            <a:endParaRPr lang="en-US" dirty="0"/>
          </a:p>
        </p:txBody>
      </p:sp>
    </p:spTree>
    <p:extLst>
      <p:ext uri="{BB962C8B-B14F-4D97-AF65-F5344CB8AC3E}">
        <p14:creationId xmlns:p14="http://schemas.microsoft.com/office/powerpoint/2010/main" val="37499104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40</a:t>
            </a:fld>
            <a:endParaRPr lang="en-US" dirty="0"/>
          </a:p>
        </p:txBody>
      </p:sp>
    </p:spTree>
    <p:extLst>
      <p:ext uri="{BB962C8B-B14F-4D97-AF65-F5344CB8AC3E}">
        <p14:creationId xmlns:p14="http://schemas.microsoft.com/office/powerpoint/2010/main" val="4024789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41</a:t>
            </a:fld>
            <a:endParaRPr lang="en-US" dirty="0"/>
          </a:p>
        </p:txBody>
      </p:sp>
    </p:spTree>
    <p:extLst>
      <p:ext uri="{BB962C8B-B14F-4D97-AF65-F5344CB8AC3E}">
        <p14:creationId xmlns:p14="http://schemas.microsoft.com/office/powerpoint/2010/main" val="227122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5</a:t>
            </a:fld>
            <a:endParaRPr lang="en-US" dirty="0"/>
          </a:p>
        </p:txBody>
      </p:sp>
    </p:spTree>
    <p:extLst>
      <p:ext uri="{BB962C8B-B14F-4D97-AF65-F5344CB8AC3E}">
        <p14:creationId xmlns:p14="http://schemas.microsoft.com/office/powerpoint/2010/main" val="20400346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42</a:t>
            </a:fld>
            <a:endParaRPr lang="en-US" dirty="0"/>
          </a:p>
        </p:txBody>
      </p:sp>
    </p:spTree>
    <p:extLst>
      <p:ext uri="{BB962C8B-B14F-4D97-AF65-F5344CB8AC3E}">
        <p14:creationId xmlns:p14="http://schemas.microsoft.com/office/powerpoint/2010/main" val="912958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43</a:t>
            </a:fld>
            <a:endParaRPr lang="en-US" dirty="0"/>
          </a:p>
        </p:txBody>
      </p:sp>
    </p:spTree>
    <p:extLst>
      <p:ext uri="{BB962C8B-B14F-4D97-AF65-F5344CB8AC3E}">
        <p14:creationId xmlns:p14="http://schemas.microsoft.com/office/powerpoint/2010/main" val="38427510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44</a:t>
            </a:fld>
            <a:endParaRPr lang="en-US" dirty="0"/>
          </a:p>
        </p:txBody>
      </p:sp>
    </p:spTree>
    <p:extLst>
      <p:ext uri="{BB962C8B-B14F-4D97-AF65-F5344CB8AC3E}">
        <p14:creationId xmlns:p14="http://schemas.microsoft.com/office/powerpoint/2010/main" val="41571818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45</a:t>
            </a:fld>
            <a:endParaRPr lang="en-US" dirty="0"/>
          </a:p>
        </p:txBody>
      </p:sp>
    </p:spTree>
    <p:extLst>
      <p:ext uri="{BB962C8B-B14F-4D97-AF65-F5344CB8AC3E}">
        <p14:creationId xmlns:p14="http://schemas.microsoft.com/office/powerpoint/2010/main" val="20003447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46</a:t>
            </a:fld>
            <a:endParaRPr lang="en-US" dirty="0"/>
          </a:p>
        </p:txBody>
      </p:sp>
    </p:spTree>
    <p:extLst>
      <p:ext uri="{BB962C8B-B14F-4D97-AF65-F5344CB8AC3E}">
        <p14:creationId xmlns:p14="http://schemas.microsoft.com/office/powerpoint/2010/main" val="41838866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47</a:t>
            </a:fld>
            <a:endParaRPr lang="en-US" dirty="0"/>
          </a:p>
        </p:txBody>
      </p:sp>
    </p:spTree>
    <p:extLst>
      <p:ext uri="{BB962C8B-B14F-4D97-AF65-F5344CB8AC3E}">
        <p14:creationId xmlns:p14="http://schemas.microsoft.com/office/powerpoint/2010/main" val="42307392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48</a:t>
            </a:fld>
            <a:endParaRPr lang="en-US" dirty="0"/>
          </a:p>
        </p:txBody>
      </p:sp>
    </p:spTree>
    <p:extLst>
      <p:ext uri="{BB962C8B-B14F-4D97-AF65-F5344CB8AC3E}">
        <p14:creationId xmlns:p14="http://schemas.microsoft.com/office/powerpoint/2010/main" val="9604183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49</a:t>
            </a:fld>
            <a:endParaRPr lang="en-US" dirty="0"/>
          </a:p>
        </p:txBody>
      </p:sp>
    </p:spTree>
    <p:extLst>
      <p:ext uri="{BB962C8B-B14F-4D97-AF65-F5344CB8AC3E}">
        <p14:creationId xmlns:p14="http://schemas.microsoft.com/office/powerpoint/2010/main" val="40244946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50</a:t>
            </a:fld>
            <a:endParaRPr lang="en-US" dirty="0"/>
          </a:p>
        </p:txBody>
      </p:sp>
    </p:spTree>
    <p:extLst>
      <p:ext uri="{BB962C8B-B14F-4D97-AF65-F5344CB8AC3E}">
        <p14:creationId xmlns:p14="http://schemas.microsoft.com/office/powerpoint/2010/main" val="2461459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51</a:t>
            </a:fld>
            <a:endParaRPr lang="en-US" dirty="0"/>
          </a:p>
        </p:txBody>
      </p:sp>
    </p:spTree>
    <p:extLst>
      <p:ext uri="{BB962C8B-B14F-4D97-AF65-F5344CB8AC3E}">
        <p14:creationId xmlns:p14="http://schemas.microsoft.com/office/powerpoint/2010/main" val="3240067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6</a:t>
            </a:fld>
            <a:endParaRPr lang="en-US" dirty="0"/>
          </a:p>
        </p:txBody>
      </p:sp>
    </p:spTree>
    <p:extLst>
      <p:ext uri="{BB962C8B-B14F-4D97-AF65-F5344CB8AC3E}">
        <p14:creationId xmlns:p14="http://schemas.microsoft.com/office/powerpoint/2010/main" val="24945589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52</a:t>
            </a:fld>
            <a:endParaRPr lang="en-US" dirty="0"/>
          </a:p>
        </p:txBody>
      </p:sp>
    </p:spTree>
    <p:extLst>
      <p:ext uri="{BB962C8B-B14F-4D97-AF65-F5344CB8AC3E}">
        <p14:creationId xmlns:p14="http://schemas.microsoft.com/office/powerpoint/2010/main" val="612939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53</a:t>
            </a:fld>
            <a:endParaRPr lang="en-US" dirty="0"/>
          </a:p>
        </p:txBody>
      </p:sp>
    </p:spTree>
    <p:extLst>
      <p:ext uri="{BB962C8B-B14F-4D97-AF65-F5344CB8AC3E}">
        <p14:creationId xmlns:p14="http://schemas.microsoft.com/office/powerpoint/2010/main" val="2575153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54</a:t>
            </a:fld>
            <a:endParaRPr lang="en-US" dirty="0"/>
          </a:p>
        </p:txBody>
      </p:sp>
    </p:spTree>
    <p:extLst>
      <p:ext uri="{BB962C8B-B14F-4D97-AF65-F5344CB8AC3E}">
        <p14:creationId xmlns:p14="http://schemas.microsoft.com/office/powerpoint/2010/main" val="29927888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55</a:t>
            </a:fld>
            <a:endParaRPr lang="en-US" dirty="0"/>
          </a:p>
        </p:txBody>
      </p:sp>
    </p:spTree>
    <p:extLst>
      <p:ext uri="{BB962C8B-B14F-4D97-AF65-F5344CB8AC3E}">
        <p14:creationId xmlns:p14="http://schemas.microsoft.com/office/powerpoint/2010/main" val="8034365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56</a:t>
            </a:fld>
            <a:endParaRPr lang="en-US" dirty="0"/>
          </a:p>
        </p:txBody>
      </p:sp>
    </p:spTree>
    <p:extLst>
      <p:ext uri="{BB962C8B-B14F-4D97-AF65-F5344CB8AC3E}">
        <p14:creationId xmlns:p14="http://schemas.microsoft.com/office/powerpoint/2010/main" val="24565055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57</a:t>
            </a:fld>
            <a:endParaRPr lang="en-US" dirty="0"/>
          </a:p>
        </p:txBody>
      </p:sp>
    </p:spTree>
    <p:extLst>
      <p:ext uri="{BB962C8B-B14F-4D97-AF65-F5344CB8AC3E}">
        <p14:creationId xmlns:p14="http://schemas.microsoft.com/office/powerpoint/2010/main" val="4114816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58</a:t>
            </a:fld>
            <a:endParaRPr lang="en-US" dirty="0"/>
          </a:p>
        </p:txBody>
      </p:sp>
    </p:spTree>
    <p:extLst>
      <p:ext uri="{BB962C8B-B14F-4D97-AF65-F5344CB8AC3E}">
        <p14:creationId xmlns:p14="http://schemas.microsoft.com/office/powerpoint/2010/main" val="4186347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7</a:t>
            </a:fld>
            <a:endParaRPr lang="en-US" dirty="0"/>
          </a:p>
        </p:txBody>
      </p:sp>
    </p:spTree>
    <p:extLst>
      <p:ext uri="{BB962C8B-B14F-4D97-AF65-F5344CB8AC3E}">
        <p14:creationId xmlns:p14="http://schemas.microsoft.com/office/powerpoint/2010/main" val="2691869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8</a:t>
            </a:fld>
            <a:endParaRPr lang="en-US" dirty="0"/>
          </a:p>
        </p:txBody>
      </p:sp>
    </p:spTree>
    <p:extLst>
      <p:ext uri="{BB962C8B-B14F-4D97-AF65-F5344CB8AC3E}">
        <p14:creationId xmlns:p14="http://schemas.microsoft.com/office/powerpoint/2010/main" val="1405737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9</a:t>
            </a:fld>
            <a:endParaRPr lang="en-US" dirty="0"/>
          </a:p>
        </p:txBody>
      </p:sp>
    </p:spTree>
    <p:extLst>
      <p:ext uri="{BB962C8B-B14F-4D97-AF65-F5344CB8AC3E}">
        <p14:creationId xmlns:p14="http://schemas.microsoft.com/office/powerpoint/2010/main" val="2775018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10</a:t>
            </a:fld>
            <a:endParaRPr lang="en-US" dirty="0"/>
          </a:p>
        </p:txBody>
      </p:sp>
    </p:spTree>
    <p:extLst>
      <p:ext uri="{BB962C8B-B14F-4D97-AF65-F5344CB8AC3E}">
        <p14:creationId xmlns:p14="http://schemas.microsoft.com/office/powerpoint/2010/main" val="2972553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dirty="0" smtClean="0"/>
              <a:t>7/18/2020</a:t>
            </a:r>
            <a:endParaRPr lang="en-US" dirty="0"/>
          </a:p>
        </p:txBody>
      </p:sp>
      <p:sp>
        <p:nvSpPr>
          <p:cNvPr id="5" name="Footer Placeholder 4"/>
          <p:cNvSpPr>
            <a:spLocks noGrp="1"/>
          </p:cNvSpPr>
          <p:nvPr>
            <p:ph type="ftr" sz="quarter" idx="11"/>
          </p:nvPr>
        </p:nvSpPr>
        <p:spPr/>
        <p:txBody>
          <a:bodyPr/>
          <a:lstStyle/>
          <a:p>
            <a:r>
              <a:rPr lang="en-US" dirty="0" smtClean="0"/>
              <a:t>BA06_Module 7_Assignment 3_Supply Chain and KPIs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9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7/18/2020</a:t>
            </a:r>
            <a:endParaRPr lang="en-US" dirty="0"/>
          </a:p>
        </p:txBody>
      </p:sp>
      <p:sp>
        <p:nvSpPr>
          <p:cNvPr id="5" name="Footer Placeholder 4"/>
          <p:cNvSpPr>
            <a:spLocks noGrp="1"/>
          </p:cNvSpPr>
          <p:nvPr>
            <p:ph type="ftr" sz="quarter" idx="11"/>
          </p:nvPr>
        </p:nvSpPr>
        <p:spPr/>
        <p:txBody>
          <a:bodyPr/>
          <a:lstStyle/>
          <a:p>
            <a:r>
              <a:rPr lang="en-US" dirty="0" smtClean="0"/>
              <a:t>BA06_Module 7_Assignment 3_Supply Chain and KPIs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89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7/18/2020</a:t>
            </a:r>
            <a:endParaRPr lang="en-US" dirty="0"/>
          </a:p>
        </p:txBody>
      </p:sp>
      <p:sp>
        <p:nvSpPr>
          <p:cNvPr id="5" name="Footer Placeholder 4"/>
          <p:cNvSpPr>
            <a:spLocks noGrp="1"/>
          </p:cNvSpPr>
          <p:nvPr>
            <p:ph type="ftr" sz="quarter" idx="11"/>
          </p:nvPr>
        </p:nvSpPr>
        <p:spPr/>
        <p:txBody>
          <a:bodyPr/>
          <a:lstStyle/>
          <a:p>
            <a:r>
              <a:rPr lang="en-US" dirty="0" smtClean="0"/>
              <a:t>BA06_Module 7_Assignment 3_Supply Chain and KPIs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01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7/18/2020</a:t>
            </a:r>
            <a:endParaRPr lang="en-US" dirty="0"/>
          </a:p>
        </p:txBody>
      </p:sp>
      <p:sp>
        <p:nvSpPr>
          <p:cNvPr id="5" name="Footer Placeholder 4"/>
          <p:cNvSpPr>
            <a:spLocks noGrp="1"/>
          </p:cNvSpPr>
          <p:nvPr>
            <p:ph type="ftr" sz="quarter" idx="11"/>
          </p:nvPr>
        </p:nvSpPr>
        <p:spPr/>
        <p:txBody>
          <a:bodyPr/>
          <a:lstStyle/>
          <a:p>
            <a:r>
              <a:rPr lang="en-US" dirty="0" smtClean="0"/>
              <a:t>BA06_Module 7_Assignment 3_Supply Chain and KPIs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8"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37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7/18/2020</a:t>
            </a:r>
            <a:endParaRPr lang="en-US" dirty="0"/>
          </a:p>
        </p:txBody>
      </p:sp>
      <p:sp>
        <p:nvSpPr>
          <p:cNvPr id="5" name="Footer Placeholder 4"/>
          <p:cNvSpPr>
            <a:spLocks noGrp="1"/>
          </p:cNvSpPr>
          <p:nvPr>
            <p:ph type="ftr" sz="quarter" idx="11"/>
          </p:nvPr>
        </p:nvSpPr>
        <p:spPr/>
        <p:txBody>
          <a:bodyPr/>
          <a:lstStyle/>
          <a:p>
            <a:r>
              <a:rPr lang="en-US" dirty="0" smtClean="0"/>
              <a:t>BA06_Module 7_Assignment 3_Supply Chain and KPIs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40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t>7/18/2020</a:t>
            </a:r>
            <a:endParaRPr lang="en-US" dirty="0"/>
          </a:p>
        </p:txBody>
      </p:sp>
      <p:sp>
        <p:nvSpPr>
          <p:cNvPr id="6" name="Footer Placeholder 5"/>
          <p:cNvSpPr>
            <a:spLocks noGrp="1"/>
          </p:cNvSpPr>
          <p:nvPr>
            <p:ph type="ftr" sz="quarter" idx="11"/>
          </p:nvPr>
        </p:nvSpPr>
        <p:spPr/>
        <p:txBody>
          <a:bodyPr/>
          <a:lstStyle/>
          <a:p>
            <a:r>
              <a:rPr lang="en-US" dirty="0" smtClean="0"/>
              <a:t>BA06_Module 7_Assignment 3_Supply Chain and KPIs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9"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57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t>7/18/2020</a:t>
            </a:r>
            <a:endParaRPr lang="en-US" dirty="0"/>
          </a:p>
        </p:txBody>
      </p:sp>
      <p:sp>
        <p:nvSpPr>
          <p:cNvPr id="8" name="Footer Placeholder 7"/>
          <p:cNvSpPr>
            <a:spLocks noGrp="1"/>
          </p:cNvSpPr>
          <p:nvPr>
            <p:ph type="ftr" sz="quarter" idx="11"/>
          </p:nvPr>
        </p:nvSpPr>
        <p:spPr/>
        <p:txBody>
          <a:bodyPr/>
          <a:lstStyle/>
          <a:p>
            <a:r>
              <a:rPr lang="en-US" dirty="0" smtClean="0"/>
              <a:t>BA06_Module 7_Assignment 3_Supply Chain and KPIs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47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7/18/2020</a:t>
            </a:r>
            <a:endParaRPr lang="en-US" dirty="0"/>
          </a:p>
        </p:txBody>
      </p:sp>
      <p:sp>
        <p:nvSpPr>
          <p:cNvPr id="4" name="Footer Placeholder 3"/>
          <p:cNvSpPr>
            <a:spLocks noGrp="1"/>
          </p:cNvSpPr>
          <p:nvPr>
            <p:ph type="ftr" sz="quarter" idx="11"/>
          </p:nvPr>
        </p:nvSpPr>
        <p:spPr/>
        <p:txBody>
          <a:bodyPr/>
          <a:lstStyle/>
          <a:p>
            <a:r>
              <a:rPr lang="en-US" dirty="0" smtClean="0"/>
              <a:t>BA06_Module 7_Assignment 3_Supply Chain and KPIs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7"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89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7/18/2020</a:t>
            </a:r>
            <a:endParaRPr lang="en-US" dirty="0"/>
          </a:p>
        </p:txBody>
      </p:sp>
      <p:sp>
        <p:nvSpPr>
          <p:cNvPr id="3" name="Footer Placeholder 2"/>
          <p:cNvSpPr>
            <a:spLocks noGrp="1"/>
          </p:cNvSpPr>
          <p:nvPr>
            <p:ph type="ftr" sz="quarter" idx="11"/>
          </p:nvPr>
        </p:nvSpPr>
        <p:spPr/>
        <p:txBody>
          <a:bodyPr/>
          <a:lstStyle/>
          <a:p>
            <a:r>
              <a:rPr lang="en-US" dirty="0" smtClean="0"/>
              <a:t>BA06_Module 7_Assignment 3_Supply Chain and KPIs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26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7/18/2020</a:t>
            </a:r>
            <a:endParaRPr lang="en-US" dirty="0"/>
          </a:p>
        </p:txBody>
      </p:sp>
      <p:sp>
        <p:nvSpPr>
          <p:cNvPr id="6" name="Footer Placeholder 5"/>
          <p:cNvSpPr>
            <a:spLocks noGrp="1"/>
          </p:cNvSpPr>
          <p:nvPr>
            <p:ph type="ftr" sz="quarter" idx="11"/>
          </p:nvPr>
        </p:nvSpPr>
        <p:spPr/>
        <p:txBody>
          <a:bodyPr/>
          <a:lstStyle/>
          <a:p>
            <a:r>
              <a:rPr lang="en-US" dirty="0" smtClean="0"/>
              <a:t>BA06_Module 7_Assignment 3_Supply Chain and KPIs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65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7/18/2020</a:t>
            </a:r>
            <a:endParaRPr lang="en-US" dirty="0"/>
          </a:p>
        </p:txBody>
      </p:sp>
      <p:sp>
        <p:nvSpPr>
          <p:cNvPr id="6" name="Footer Placeholder 5"/>
          <p:cNvSpPr>
            <a:spLocks noGrp="1"/>
          </p:cNvSpPr>
          <p:nvPr>
            <p:ph type="ftr" sz="quarter" idx="11"/>
          </p:nvPr>
        </p:nvSpPr>
        <p:spPr/>
        <p:txBody>
          <a:bodyPr/>
          <a:lstStyle/>
          <a:p>
            <a:r>
              <a:rPr lang="en-US" dirty="0" smtClean="0"/>
              <a:t>BA06_Module 7_Assignment 3_Supply Chain and KPIs</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026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7/18/2020</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BA06_Module 7_Assignment 3_Supply Chain and KPIs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1539909336"/>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1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chart" Target="../charts/chart19.xml"/><Relationship Id="rId4" Type="http://schemas.openxmlformats.org/officeDocument/2006/relationships/chart" Target="../charts/char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9.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2.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28647"/>
            <a:ext cx="7766608" cy="798295"/>
          </a:xfrm>
          <a:solidFill>
            <a:schemeClr val="bg2"/>
          </a:solidFill>
        </p:spPr>
        <p:txBody>
          <a:bodyPr>
            <a:normAutofit fontScale="90000"/>
          </a:bodyPr>
          <a:lstStyle/>
          <a:p>
            <a:r>
              <a:rPr lang="en-IN" sz="3100" b="1" dirty="0" smtClean="0">
                <a:latin typeface="Times New Roman" panose="02020603050405020304" pitchFamily="18" charset="0"/>
                <a:cs typeface="Times New Roman" panose="02020603050405020304" pitchFamily="18" charset="0"/>
              </a:rPr>
              <a:t/>
            </a:r>
            <a:br>
              <a:rPr lang="en-IN" sz="3100" b="1" dirty="0" smtClean="0">
                <a:latin typeface="Times New Roman" panose="02020603050405020304" pitchFamily="18" charset="0"/>
                <a:cs typeface="Times New Roman" panose="02020603050405020304" pitchFamily="18" charset="0"/>
              </a:rPr>
            </a:br>
            <a:r>
              <a:rPr lang="en-IN" sz="3100" b="1" dirty="0" smtClean="0">
                <a:latin typeface="Times New Roman" panose="02020603050405020304" pitchFamily="18" charset="0"/>
                <a:cs typeface="Times New Roman" panose="02020603050405020304" pitchFamily="18" charset="0"/>
              </a:rPr>
              <a:t>Business Understanding:</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
        <p:nvSpPr>
          <p:cNvPr id="3" name="Content Placeholder 2"/>
          <p:cNvSpPr>
            <a:spLocks noGrp="1"/>
          </p:cNvSpPr>
          <p:nvPr>
            <p:ph idx="1"/>
          </p:nvPr>
        </p:nvSpPr>
        <p:spPr>
          <a:xfrm>
            <a:off x="688075" y="1209822"/>
            <a:ext cx="10665725" cy="4967141"/>
          </a:xfrm>
        </p:spPr>
        <p:style>
          <a:lnRef idx="1">
            <a:schemeClr val="accent4"/>
          </a:lnRef>
          <a:fillRef idx="2">
            <a:schemeClr val="accent4"/>
          </a:fillRef>
          <a:effectRef idx="1">
            <a:schemeClr val="accent4"/>
          </a:effectRef>
          <a:fontRef idx="minor">
            <a:schemeClr val="dk1"/>
          </a:fontRef>
        </p:style>
        <p:txBody>
          <a:bodyPr>
            <a:normAutofit/>
          </a:bodyPr>
          <a:lstStyle/>
          <a:p>
            <a:pPr marL="514350" indent="-514350">
              <a:buFont typeface="+mj-lt"/>
              <a:buAutoNum type="arabicPeriod"/>
            </a:pPr>
            <a:r>
              <a:rPr lang="en-US" dirty="0"/>
              <a:t>ABC Ltd.  is the worlds largest manufacturer of bathing soaps. </a:t>
            </a:r>
            <a:endParaRPr lang="en-US" dirty="0" smtClean="0"/>
          </a:p>
          <a:p>
            <a:pPr marL="514350" indent="-514350">
              <a:buFont typeface="+mj-lt"/>
              <a:buAutoNum type="arabicPeriod"/>
            </a:pPr>
            <a:r>
              <a:rPr lang="en-US" dirty="0" smtClean="0"/>
              <a:t>Its </a:t>
            </a:r>
            <a:r>
              <a:rPr lang="en-US" dirty="0"/>
              <a:t>HQ located in Milwaukee, WI, USA. It has 10 subsidiaries world wide: </a:t>
            </a:r>
            <a:endParaRPr lang="en-US" dirty="0" smtClean="0"/>
          </a:p>
          <a:p>
            <a:pPr marL="514350" indent="-514350">
              <a:buFont typeface="+mj-lt"/>
              <a:buAutoNum type="arabicPeriod"/>
            </a:pPr>
            <a:r>
              <a:rPr lang="en-US" dirty="0" smtClean="0"/>
              <a:t>3 </a:t>
            </a:r>
            <a:r>
              <a:rPr lang="en-US" dirty="0"/>
              <a:t>in USA - Nevada, Texas and Florida - Caters to all across US </a:t>
            </a:r>
            <a:endParaRPr lang="en-US" dirty="0" smtClean="0"/>
          </a:p>
          <a:p>
            <a:pPr marL="514350" indent="-514350">
              <a:buFont typeface="+mj-lt"/>
              <a:buAutoNum type="arabicPeriod"/>
            </a:pPr>
            <a:r>
              <a:rPr lang="en-US" dirty="0" smtClean="0"/>
              <a:t>3 </a:t>
            </a:r>
            <a:r>
              <a:rPr lang="en-US" dirty="0"/>
              <a:t>in Europe - Romania, France and Sweden - Caters across Europe (including turkey) </a:t>
            </a:r>
            <a:endParaRPr lang="en-US" dirty="0" smtClean="0"/>
          </a:p>
          <a:p>
            <a:pPr marL="514350" indent="-514350">
              <a:buFont typeface="+mj-lt"/>
              <a:buAutoNum type="arabicPeriod"/>
            </a:pPr>
            <a:r>
              <a:rPr lang="en-US" dirty="0" smtClean="0"/>
              <a:t>2 </a:t>
            </a:r>
            <a:r>
              <a:rPr lang="en-US" dirty="0"/>
              <a:t>in Asia-Paciﬁc - Australia and Indonesia - Caters to ANZ and ASEAN countries </a:t>
            </a:r>
            <a:endParaRPr lang="en-US" dirty="0" smtClean="0"/>
          </a:p>
          <a:p>
            <a:pPr marL="514350" indent="-514350">
              <a:buFont typeface="+mj-lt"/>
              <a:buAutoNum type="arabicPeriod"/>
            </a:pPr>
            <a:r>
              <a:rPr lang="en-US" dirty="0" smtClean="0"/>
              <a:t>1 </a:t>
            </a:r>
            <a:r>
              <a:rPr lang="en-US" dirty="0"/>
              <a:t>in China - Caters to China, Taiwan and Korea </a:t>
            </a:r>
            <a:endParaRPr lang="en-US" dirty="0" smtClean="0"/>
          </a:p>
          <a:p>
            <a:pPr marL="514350" indent="-514350">
              <a:buFont typeface="+mj-lt"/>
              <a:buAutoNum type="arabicPeriod"/>
            </a:pPr>
            <a:r>
              <a:rPr lang="en-US" dirty="0" smtClean="0"/>
              <a:t>1 </a:t>
            </a:r>
            <a:r>
              <a:rPr lang="en-US" dirty="0"/>
              <a:t>in Africa - Caters to ISA, MEA and Southern and Northern Africa. </a:t>
            </a:r>
            <a:endParaRPr lang="en-US" dirty="0" smtClean="0"/>
          </a:p>
          <a:p>
            <a:endParaRPr lang="en-US" dirty="0"/>
          </a:p>
        </p:txBody>
      </p:sp>
    </p:spTree>
    <p:extLst>
      <p:ext uri="{BB962C8B-B14F-4D97-AF65-F5344CB8AC3E}">
        <p14:creationId xmlns:p14="http://schemas.microsoft.com/office/powerpoint/2010/main" val="3230199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90" y="102038"/>
            <a:ext cx="8609427" cy="868633"/>
          </a:xfrm>
          <a:solidFill>
            <a:schemeClr val="bg2"/>
          </a:solidFill>
        </p:spPr>
        <p:txBody>
          <a:bodyPr>
            <a:normAutofit fontScale="90000"/>
          </a:bodyPr>
          <a:lstStyle/>
          <a:p>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QUANTITY of Soap Brands per Region for 2016(IN MILLION BARS)</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IN" dirty="0"/>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4159843315"/>
              </p:ext>
            </p:extLst>
          </p:nvPr>
        </p:nvGraphicFramePr>
        <p:xfrm>
          <a:off x="153205" y="1048533"/>
          <a:ext cx="11862511" cy="5037444"/>
        </p:xfrm>
        <a:graphic>
          <a:graphicData uri="http://schemas.openxmlformats.org/drawingml/2006/table">
            <a:tbl>
              <a:tblPr firstRow="1" bandRow="1">
                <a:tableStyleId>{93296810-A885-4BE3-A3E7-6D5BEEA58F35}</a:tableStyleId>
              </a:tblPr>
              <a:tblGrid>
                <a:gridCol w="1686368"/>
                <a:gridCol w="1686368"/>
                <a:gridCol w="1686368"/>
                <a:gridCol w="1686368"/>
                <a:gridCol w="1686368"/>
                <a:gridCol w="1686368"/>
                <a:gridCol w="1744303"/>
              </a:tblGrid>
              <a:tr h="782549">
                <a:tc>
                  <a:txBody>
                    <a:bodyPr/>
                    <a:lstStyle/>
                    <a:p>
                      <a:pPr algn="l" fontAlgn="b"/>
                      <a:endParaRPr lang="en-US" sz="2800" b="0" i="0" u="none" strike="noStrike" dirty="0">
                        <a:solidFill>
                          <a:srgbClr val="000000"/>
                        </a:solidFill>
                        <a:effectLst/>
                        <a:latin typeface="Calibri" panose="020F0502020204030204" pitchFamily="34" charset="0"/>
                      </a:endParaRPr>
                    </a:p>
                  </a:txBody>
                  <a:tcPr marL="9525" marR="9525" marT="9525" marB="0" anchor="b"/>
                </a:tc>
                <a:tc gridSpan="5">
                  <a:txBody>
                    <a:bodyPr/>
                    <a:lstStyle/>
                    <a:p>
                      <a:pPr algn="ctr" fontAlgn="t"/>
                      <a:r>
                        <a:rPr lang="en-US" sz="2800" b="0" i="0" u="none" strike="noStrike" dirty="0">
                          <a:solidFill>
                            <a:srgbClr val="000000"/>
                          </a:solidFill>
                          <a:effectLst/>
                          <a:latin typeface="Calibri" panose="020F0502020204030204" pitchFamily="34" charset="0"/>
                        </a:rPr>
                        <a:t>QUANTITY of Soap Brands per Region for 2016(IN MILLION BARS)</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2800" b="0" i="0" u="none" strike="noStrike" dirty="0">
                        <a:solidFill>
                          <a:srgbClr val="000000"/>
                        </a:solidFill>
                        <a:effectLst/>
                        <a:latin typeface="Calibri" panose="020F0502020204030204" pitchFamily="34" charset="0"/>
                      </a:endParaRPr>
                    </a:p>
                  </a:txBody>
                  <a:tcPr marL="9525" marR="9525" marT="9525" marB="0" anchor="b"/>
                </a:tc>
              </a:tr>
              <a:tr h="1556460">
                <a:tc>
                  <a:txBody>
                    <a:bodyPr/>
                    <a:lstStyle/>
                    <a:p>
                      <a:pPr algn="l" fontAlgn="t"/>
                      <a:r>
                        <a:rPr lang="en-US" sz="2800" b="0" i="0" u="none" strike="noStrike" dirty="0">
                          <a:solidFill>
                            <a:srgbClr val="000000"/>
                          </a:solidFill>
                          <a:effectLst/>
                          <a:latin typeface="Calibri" panose="020F0502020204030204" pitchFamily="34" charset="0"/>
                        </a:rPr>
                        <a:t>Price per bar of soap (100 </a:t>
                      </a:r>
                      <a:r>
                        <a:rPr lang="en-US" sz="2800" b="0" i="0" u="none" strike="noStrike" dirty="0" smtClean="0">
                          <a:solidFill>
                            <a:srgbClr val="000000"/>
                          </a:solidFill>
                          <a:effectLst/>
                          <a:latin typeface="Calibri" panose="020F0502020204030204" pitchFamily="34" charset="0"/>
                        </a:rPr>
                        <a:t>gm.) </a:t>
                      </a:r>
                      <a:r>
                        <a:rPr lang="en-US" sz="2800" b="0" i="0" u="none" strike="noStrike" dirty="0">
                          <a:solidFill>
                            <a:srgbClr val="000000"/>
                          </a:solidFill>
                          <a:effectLst/>
                          <a:latin typeface="Calibri" panose="020F0502020204030204" pitchFamily="34" charset="0"/>
                        </a:rPr>
                        <a:t>in USD IS:</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USA (NA&amp;SA)</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Europe </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China </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ISA </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APAC </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TOTAL</a:t>
                      </a:r>
                    </a:p>
                  </a:txBody>
                  <a:tcPr marL="9525" marR="9525" marT="9525" marB="0"/>
                </a:tc>
              </a:tr>
              <a:tr h="603590">
                <a:tc>
                  <a:txBody>
                    <a:bodyPr/>
                    <a:lstStyle/>
                    <a:p>
                      <a:pPr algn="l" fontAlgn="t"/>
                      <a:r>
                        <a:rPr lang="en-US" sz="2800" b="0" i="0" u="none" strike="noStrike" dirty="0">
                          <a:solidFill>
                            <a:srgbClr val="000000"/>
                          </a:solidFill>
                          <a:effectLst/>
                          <a:latin typeface="Calibri" panose="020F0502020204030204" pitchFamily="34" charset="0"/>
                        </a:rPr>
                        <a:t>8</a:t>
                      </a:r>
                    </a:p>
                  </a:txBody>
                  <a:tcPr marL="9525" marR="9525" marT="9525" marB="0"/>
                </a:tc>
                <a:tc>
                  <a:txBody>
                    <a:bodyPr/>
                    <a:lstStyle/>
                    <a:p>
                      <a:pPr algn="r" fontAlgn="b"/>
                      <a:r>
                        <a:rPr lang="en-US" sz="2800" b="0" i="0" u="none" strike="noStrike" dirty="0">
                          <a:solidFill>
                            <a:srgbClr val="000000"/>
                          </a:solidFill>
                          <a:effectLst/>
                          <a:latin typeface="Calibri" panose="020F0502020204030204" pitchFamily="34" charset="0"/>
                        </a:rPr>
                        <a:t>25</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18.8</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13.8</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2.5</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2.5</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62.5</a:t>
                      </a:r>
                    </a:p>
                  </a:txBody>
                  <a:tcPr marL="9525" marR="9525" marT="9525" marB="0" anchor="b"/>
                </a:tc>
              </a:tr>
              <a:tr h="603590">
                <a:tc>
                  <a:txBody>
                    <a:bodyPr/>
                    <a:lstStyle/>
                    <a:p>
                      <a:pPr algn="l" fontAlgn="t"/>
                      <a:r>
                        <a:rPr lang="en-US" sz="2800" b="0" i="0" u="none" strike="noStrike" dirty="0">
                          <a:solidFill>
                            <a:srgbClr val="000000"/>
                          </a:solidFill>
                          <a:effectLst/>
                          <a:latin typeface="Calibri" panose="020F0502020204030204" pitchFamily="34" charset="0"/>
                        </a:rPr>
                        <a:t>12</a:t>
                      </a:r>
                    </a:p>
                  </a:txBody>
                  <a:tcPr marL="9525" marR="9525" marT="9525" marB="0"/>
                </a:tc>
                <a:tc>
                  <a:txBody>
                    <a:bodyPr/>
                    <a:lstStyle/>
                    <a:p>
                      <a:pPr algn="r" fontAlgn="b"/>
                      <a:r>
                        <a:rPr lang="en-US" sz="2800" b="0" i="0" u="none" strike="noStrike" dirty="0">
                          <a:solidFill>
                            <a:srgbClr val="000000"/>
                          </a:solidFill>
                          <a:effectLst/>
                          <a:latin typeface="Calibri" panose="020F0502020204030204" pitchFamily="34" charset="0"/>
                        </a:rPr>
                        <a:t>50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45.8</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4.2</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1.7</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1.7</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103.3</a:t>
                      </a:r>
                    </a:p>
                  </a:txBody>
                  <a:tcPr marL="9525" marR="9525" marT="9525" marB="0" anchor="b"/>
                </a:tc>
              </a:tr>
              <a:tr h="625447">
                <a:tc>
                  <a:txBody>
                    <a:bodyPr/>
                    <a:lstStyle/>
                    <a:p>
                      <a:pPr algn="l" fontAlgn="t"/>
                      <a:r>
                        <a:rPr lang="en-US" sz="2800" b="0" i="0" u="none" strike="noStrike" dirty="0">
                          <a:solidFill>
                            <a:srgbClr val="000000"/>
                          </a:solidFill>
                          <a:effectLst/>
                          <a:latin typeface="Calibri" panose="020F0502020204030204" pitchFamily="34" charset="0"/>
                        </a:rPr>
                        <a:t>10</a:t>
                      </a:r>
                    </a:p>
                  </a:txBody>
                  <a:tcPr marL="9525" marR="9525" marT="9525" marB="0"/>
                </a:tc>
                <a:tc>
                  <a:txBody>
                    <a:bodyPr/>
                    <a:lstStyle/>
                    <a:p>
                      <a:pPr algn="r" fontAlgn="b"/>
                      <a:r>
                        <a:rPr lang="en-US" sz="2800" b="0" i="0" u="none" strike="noStrike" dirty="0">
                          <a:solidFill>
                            <a:srgbClr val="000000"/>
                          </a:solidFill>
                          <a:effectLst/>
                          <a:latin typeface="Calibri" panose="020F0502020204030204" pitchFamily="34" charset="0"/>
                        </a:rPr>
                        <a:t>100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20.0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4.0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126.0</a:t>
                      </a:r>
                    </a:p>
                  </a:txBody>
                  <a:tcPr marL="9525" marR="9525" marT="9525" marB="0" anchor="b"/>
                </a:tc>
              </a:tr>
              <a:tr h="625447">
                <a:tc>
                  <a:txBody>
                    <a:bodyPr/>
                    <a:lstStyle/>
                    <a:p>
                      <a:pPr algn="l" fontAlgn="b"/>
                      <a:r>
                        <a:rPr lang="en-US" sz="2800" b="0" i="0" u="none" strike="noStrike" dirty="0" smtClean="0">
                          <a:solidFill>
                            <a:srgbClr val="000000"/>
                          </a:solidFill>
                          <a:effectLst/>
                          <a:latin typeface="Calibri" panose="020F0502020204030204" pitchFamily="34" charset="0"/>
                        </a:rPr>
                        <a:t>Total</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175.0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84.6</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21.9</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5.2</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5.2</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291.8</a:t>
                      </a:r>
                    </a:p>
                  </a:txBody>
                  <a:tcPr marL="9525" marR="9525" marT="9525" marB="0" anchor="b"/>
                </a:tc>
              </a:tr>
            </a:tbl>
          </a:graphicData>
        </a:graphic>
      </p:graphicFrame>
    </p:spTree>
    <p:extLst>
      <p:ext uri="{BB962C8B-B14F-4D97-AF65-F5344CB8AC3E}">
        <p14:creationId xmlns:p14="http://schemas.microsoft.com/office/powerpoint/2010/main" val="1850444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22" y="228647"/>
            <a:ext cx="8609427" cy="868633"/>
          </a:xfrm>
          <a:solidFill>
            <a:schemeClr val="bg2"/>
          </a:solidFill>
        </p:spPr>
        <p:txBody>
          <a:bodyPr>
            <a:normAutofit fontScale="90000"/>
          </a:bodyPr>
          <a:lstStyle/>
          <a:p>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QUANTITY of Soap Brands per Region for 2016(IN MILLION BARS)</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IN" dirty="0"/>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96982718"/>
              </p:ext>
            </p:extLst>
          </p:nvPr>
        </p:nvGraphicFramePr>
        <p:xfrm>
          <a:off x="407988" y="1308100"/>
          <a:ext cx="3685710" cy="48688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76106468"/>
              </p:ext>
            </p:extLst>
          </p:nvPr>
        </p:nvGraphicFramePr>
        <p:xfrm>
          <a:off x="3938955" y="1336431"/>
          <a:ext cx="3961961" cy="485335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a:graphicFrameLocks/>
          </p:cNvGraphicFramePr>
          <p:nvPr>
            <p:extLst>
              <p:ext uri="{D42A27DB-BD31-4B8C-83A1-F6EECF244321}">
                <p14:modId xmlns:p14="http://schemas.microsoft.com/office/powerpoint/2010/main" val="3944286425"/>
              </p:ext>
            </p:extLst>
          </p:nvPr>
        </p:nvGraphicFramePr>
        <p:xfrm>
          <a:off x="7900916" y="1354014"/>
          <a:ext cx="4114800" cy="483576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48439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28647"/>
            <a:ext cx="7212841" cy="1122481"/>
          </a:xfrm>
          <a:solidFill>
            <a:schemeClr val="bg2"/>
          </a:solidFill>
        </p:spPr>
        <p:txBody>
          <a:bodyPr>
            <a:normAutofit fontScale="90000"/>
          </a:bodyPr>
          <a:lstStyle/>
          <a:p>
            <a:r>
              <a:rPr lang="en-US" sz="3100" b="1" dirty="0" smtClean="0">
                <a:latin typeface="Times New Roman" panose="02020603050405020304" pitchFamily="18" charset="0"/>
                <a:cs typeface="Times New Roman" panose="02020603050405020304" pitchFamily="18" charset="0"/>
              </a:rPr>
              <a:t/>
            </a:r>
            <a:br>
              <a:rPr lang="en-US" sz="3100" b="1" dirty="0" smtClean="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Quantity and Revenue of Soap Brands per Region for 2016:</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sp>
        <p:nvSpPr>
          <p:cNvPr id="15" name="Content Placeholder 14"/>
          <p:cNvSpPr>
            <a:spLocks noGrp="1"/>
          </p:cNvSpPr>
          <p:nvPr>
            <p:ph idx="1"/>
          </p:nvPr>
        </p:nvSpPr>
        <p:spPr>
          <a:xfrm>
            <a:off x="570913" y="1505243"/>
            <a:ext cx="10515600" cy="4494927"/>
          </a:xfrm>
          <a:ln/>
        </p:spPr>
        <p:style>
          <a:lnRef idx="1">
            <a:schemeClr val="accent3"/>
          </a:lnRef>
          <a:fillRef idx="2">
            <a:schemeClr val="accent3"/>
          </a:fillRef>
          <a:effectRef idx="1">
            <a:schemeClr val="accent3"/>
          </a:effectRef>
          <a:fontRef idx="minor">
            <a:schemeClr val="dk1"/>
          </a:fontRef>
        </p:style>
        <p:txBody>
          <a:bodyPr>
            <a:normAutofit fontScale="62500" lnSpcReduction="20000"/>
          </a:bodyPr>
          <a:lstStyle/>
          <a:p>
            <a:r>
              <a:rPr lang="en-US" b="1" dirty="0" smtClean="0"/>
              <a:t>Purpose</a:t>
            </a:r>
            <a:r>
              <a:rPr lang="en-US" dirty="0" smtClean="0"/>
              <a:t>: to </a:t>
            </a:r>
            <a:r>
              <a:rPr lang="en-US" dirty="0"/>
              <a:t>understand the </a:t>
            </a:r>
            <a:r>
              <a:rPr lang="en-US" dirty="0" smtClean="0">
                <a:latin typeface="Times New Roman" panose="02020603050405020304" pitchFamily="18" charset="0"/>
                <a:cs typeface="Times New Roman" panose="02020603050405020304" pitchFamily="18" charset="0"/>
              </a:rPr>
              <a:t>QUANTITY of Soap Brands per Region for 2016</a:t>
            </a:r>
            <a:r>
              <a:rPr lang="en-US" dirty="0" smtClean="0"/>
              <a:t>:</a:t>
            </a:r>
            <a:endParaRPr lang="en-US" dirty="0"/>
          </a:p>
          <a:p>
            <a:r>
              <a:rPr lang="en-US" b="1" dirty="0"/>
              <a:t>Insight</a:t>
            </a:r>
            <a:r>
              <a:rPr lang="en-US" dirty="0" smtClean="0"/>
              <a:t>:</a:t>
            </a:r>
          </a:p>
          <a:p>
            <a:r>
              <a:rPr lang="en-US" dirty="0" smtClean="0"/>
              <a:t>Wild Rancher is fastest moving Brand and generates </a:t>
            </a:r>
            <a:r>
              <a:rPr lang="en-US" dirty="0"/>
              <a:t>more revenues in </a:t>
            </a:r>
            <a:r>
              <a:rPr lang="en-US" dirty="0" smtClean="0"/>
              <a:t>USA than other Brands. </a:t>
            </a:r>
          </a:p>
          <a:p>
            <a:r>
              <a:rPr lang="en-US" dirty="0" smtClean="0"/>
              <a:t>Alexa is  fastest moving </a:t>
            </a:r>
            <a:r>
              <a:rPr lang="en-US" dirty="0"/>
              <a:t>Brand and generates more revenues </a:t>
            </a:r>
            <a:r>
              <a:rPr lang="en-US" dirty="0" smtClean="0"/>
              <a:t>in Europe than other Brands. </a:t>
            </a:r>
          </a:p>
          <a:p>
            <a:r>
              <a:rPr lang="en-US" dirty="0" smtClean="0"/>
              <a:t>Tiger is  fastest moving </a:t>
            </a:r>
            <a:r>
              <a:rPr lang="en-US" dirty="0"/>
              <a:t>Brand and generates more revenues </a:t>
            </a:r>
            <a:r>
              <a:rPr lang="en-US" dirty="0" smtClean="0"/>
              <a:t>in China than other Brands. </a:t>
            </a:r>
          </a:p>
          <a:p>
            <a:r>
              <a:rPr lang="en-US" dirty="0" smtClean="0"/>
              <a:t>none of the brands is fast </a:t>
            </a:r>
            <a:r>
              <a:rPr lang="en-US" dirty="0"/>
              <a:t>moving and generates sizeable revenues </a:t>
            </a:r>
            <a:r>
              <a:rPr lang="en-US" dirty="0" smtClean="0"/>
              <a:t>in ISA and APAC.</a:t>
            </a:r>
          </a:p>
          <a:p>
            <a:r>
              <a:rPr lang="en-US" dirty="0" smtClean="0"/>
              <a:t>Alexa is a  second most fast moving brand </a:t>
            </a:r>
            <a:r>
              <a:rPr lang="en-US" dirty="0"/>
              <a:t> and generates second most revenues in </a:t>
            </a:r>
            <a:r>
              <a:rPr lang="en-US" dirty="0" smtClean="0"/>
              <a:t>USA and its more fast moving than Europe for ALEXA. </a:t>
            </a:r>
          </a:p>
          <a:p>
            <a:pPr marL="0" indent="0">
              <a:buNone/>
            </a:pPr>
            <a:r>
              <a:rPr lang="en-US" b="1" dirty="0" smtClean="0"/>
              <a:t>Takeaway:</a:t>
            </a:r>
          </a:p>
          <a:p>
            <a:pPr marL="457200" indent="-457200">
              <a:buFont typeface="+mj-lt"/>
              <a:buAutoNum type="arabicPeriod"/>
            </a:pPr>
            <a:r>
              <a:rPr lang="en-US" u="sng" dirty="0" smtClean="0">
                <a:solidFill>
                  <a:srgbClr val="7030A0"/>
                </a:solidFill>
              </a:rPr>
              <a:t>need </a:t>
            </a:r>
            <a:r>
              <a:rPr lang="en-US" u="sng" dirty="0">
                <a:solidFill>
                  <a:srgbClr val="7030A0"/>
                </a:solidFill>
              </a:rPr>
              <a:t>to focus on sustaining the </a:t>
            </a:r>
            <a:r>
              <a:rPr lang="en-US" u="sng" dirty="0" smtClean="0">
                <a:solidFill>
                  <a:srgbClr val="7030A0"/>
                </a:solidFill>
              </a:rPr>
              <a:t>revenue from wild Rancher </a:t>
            </a:r>
            <a:r>
              <a:rPr lang="en-US" u="sng" dirty="0">
                <a:solidFill>
                  <a:srgbClr val="7030A0"/>
                </a:solidFill>
              </a:rPr>
              <a:t>in USA.</a:t>
            </a:r>
          </a:p>
          <a:p>
            <a:pPr marL="457200" indent="-457200">
              <a:buFont typeface="+mj-lt"/>
              <a:buAutoNum type="arabicPeriod"/>
            </a:pPr>
            <a:r>
              <a:rPr lang="en-US" u="sng" dirty="0">
                <a:solidFill>
                  <a:srgbClr val="7030A0"/>
                </a:solidFill>
              </a:rPr>
              <a:t>Need to focus on improving revenue </a:t>
            </a:r>
            <a:r>
              <a:rPr lang="en-US" u="sng" dirty="0" smtClean="0">
                <a:solidFill>
                  <a:srgbClr val="7030A0"/>
                </a:solidFill>
              </a:rPr>
              <a:t>share from Alexa </a:t>
            </a:r>
            <a:r>
              <a:rPr lang="en-US" u="sng" dirty="0">
                <a:solidFill>
                  <a:srgbClr val="7030A0"/>
                </a:solidFill>
              </a:rPr>
              <a:t>in </a:t>
            </a:r>
            <a:r>
              <a:rPr lang="en-US" u="sng" dirty="0" smtClean="0">
                <a:solidFill>
                  <a:srgbClr val="7030A0"/>
                </a:solidFill>
              </a:rPr>
              <a:t>USA.</a:t>
            </a:r>
          </a:p>
          <a:p>
            <a:pPr marL="457200" indent="-457200">
              <a:buFont typeface="+mj-lt"/>
              <a:buAutoNum type="arabicPeriod"/>
            </a:pPr>
            <a:r>
              <a:rPr lang="en-US" u="sng" dirty="0" smtClean="0">
                <a:solidFill>
                  <a:srgbClr val="7030A0"/>
                </a:solidFill>
              </a:rPr>
              <a:t>need to focus on sustaining the revenue from Alexa in Europe.</a:t>
            </a:r>
          </a:p>
          <a:p>
            <a:pPr marL="457200" indent="-457200">
              <a:buFont typeface="+mj-lt"/>
              <a:buAutoNum type="arabicPeriod"/>
            </a:pPr>
            <a:r>
              <a:rPr lang="en-US" u="sng" dirty="0" smtClean="0">
                <a:solidFill>
                  <a:srgbClr val="7030A0"/>
                </a:solidFill>
              </a:rPr>
              <a:t>Need to focus on improving revenue share from Tiger in USA.</a:t>
            </a:r>
          </a:p>
          <a:p>
            <a:pPr marL="457200" indent="-457200">
              <a:buFont typeface="+mj-lt"/>
              <a:buAutoNum type="arabicPeriod"/>
            </a:pPr>
            <a:r>
              <a:rPr lang="en-US" u="sng" dirty="0" smtClean="0">
                <a:solidFill>
                  <a:srgbClr val="7030A0"/>
                </a:solidFill>
              </a:rPr>
              <a:t>Should </a:t>
            </a:r>
            <a:r>
              <a:rPr lang="en-US" u="sng" dirty="0">
                <a:solidFill>
                  <a:srgbClr val="7030A0"/>
                </a:solidFill>
              </a:rPr>
              <a:t>focus on </a:t>
            </a:r>
            <a:r>
              <a:rPr lang="en-US" u="sng" dirty="0" smtClean="0">
                <a:solidFill>
                  <a:srgbClr val="7030A0"/>
                </a:solidFill>
              </a:rPr>
              <a:t>improving revenue share  </a:t>
            </a:r>
            <a:r>
              <a:rPr lang="en-US" u="sng" dirty="0">
                <a:solidFill>
                  <a:srgbClr val="7030A0"/>
                </a:solidFill>
              </a:rPr>
              <a:t>in ISA and APAC.</a:t>
            </a:r>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Tree>
    <p:extLst>
      <p:ext uri="{BB962C8B-B14F-4D97-AF65-F5344CB8AC3E}">
        <p14:creationId xmlns:p14="http://schemas.microsoft.com/office/powerpoint/2010/main" val="1223817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90" y="102039"/>
            <a:ext cx="8932984" cy="798294"/>
          </a:xfrm>
          <a:solidFill>
            <a:schemeClr val="bg2"/>
          </a:solidFill>
        </p:spPr>
        <p:txBody>
          <a:bodyPr>
            <a:normAutofit fontScale="90000"/>
          </a:bodyPr>
          <a:lstStyle/>
          <a:p>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US" sz="3100" b="1" dirty="0" smtClean="0">
                <a:solidFill>
                  <a:srgbClr val="000000"/>
                </a:solidFill>
                <a:latin typeface="+mn-lt"/>
              </a:rPr>
              <a:t>Revenue </a:t>
            </a:r>
            <a:r>
              <a:rPr lang="en-US" sz="3100" b="1" dirty="0">
                <a:solidFill>
                  <a:srgbClr val="000000"/>
                </a:solidFill>
                <a:latin typeface="+mn-lt"/>
              </a:rPr>
              <a:t>per </a:t>
            </a:r>
            <a:r>
              <a:rPr lang="en-US" sz="3100" b="1" dirty="0" smtClean="0">
                <a:solidFill>
                  <a:srgbClr val="000000"/>
                </a:solidFill>
                <a:latin typeface="+mn-lt"/>
              </a:rPr>
              <a:t>employee </a:t>
            </a:r>
            <a:r>
              <a:rPr lang="en-US" sz="3100" b="1" dirty="0">
                <a:solidFill>
                  <a:srgbClr val="000000"/>
                </a:solidFill>
                <a:latin typeface="+mn-lt"/>
              </a:rPr>
              <a:t>in million </a:t>
            </a:r>
            <a:r>
              <a:rPr lang="en-US" sz="3100" b="1" dirty="0" smtClean="0">
                <a:solidFill>
                  <a:srgbClr val="000000"/>
                </a:solidFill>
                <a:latin typeface="+mn-lt"/>
              </a:rPr>
              <a:t>USD for </a:t>
            </a:r>
            <a:r>
              <a:rPr lang="en-US" sz="3100" b="1" dirty="0" smtClean="0">
                <a:latin typeface="+mn-lt"/>
                <a:cs typeface="Times New Roman" panose="02020603050405020304" pitchFamily="18" charset="0"/>
              </a:rPr>
              <a:t>different </a:t>
            </a:r>
            <a:r>
              <a:rPr lang="en-US" sz="3100" b="1" dirty="0">
                <a:latin typeface="+mn-lt"/>
                <a:cs typeface="Times New Roman" panose="02020603050405020304" pitchFamily="18" charset="0"/>
              </a:rPr>
              <a:t>regions: </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IN" dirty="0"/>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14484438"/>
              </p:ext>
            </p:extLst>
          </p:nvPr>
        </p:nvGraphicFramePr>
        <p:xfrm>
          <a:off x="309490" y="970671"/>
          <a:ext cx="11577708" cy="4969066"/>
        </p:xfrm>
        <a:graphic>
          <a:graphicData uri="http://schemas.openxmlformats.org/drawingml/2006/table">
            <a:tbl>
              <a:tblPr firstRow="1" bandRow="1">
                <a:tableStyleId>{5C22544A-7EE6-4342-B048-85BDC9FD1C3A}</a:tableStyleId>
              </a:tblPr>
              <a:tblGrid>
                <a:gridCol w="1929618"/>
                <a:gridCol w="1929618"/>
                <a:gridCol w="1929618"/>
                <a:gridCol w="1929618"/>
                <a:gridCol w="1929618"/>
                <a:gridCol w="1929618"/>
              </a:tblGrid>
              <a:tr h="1613861">
                <a:tc>
                  <a:txBody>
                    <a:bodyPr/>
                    <a:lstStyle/>
                    <a:p>
                      <a:pPr algn="l" fontAlgn="b"/>
                      <a:r>
                        <a:rPr lang="en-US" sz="2800" b="0" i="0" u="none" strike="noStrike" dirty="0">
                          <a:solidFill>
                            <a:srgbClr val="000000"/>
                          </a:solidFill>
                          <a:effectLst/>
                          <a:latin typeface="Calibri" panose="020F0502020204030204" pitchFamily="34" charset="0"/>
                        </a:rPr>
                        <a:t>Region  </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Contractors</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number of vendors</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Employees </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Revenues in Billion USD</a:t>
                      </a:r>
                    </a:p>
                  </a:txBody>
                  <a:tcPr marL="9525" marR="9525" marT="9525" marB="0" anchor="b"/>
                </a:tc>
                <a:tc>
                  <a:txBody>
                    <a:bodyPr/>
                    <a:lstStyle/>
                    <a:p>
                      <a:pPr algn="l" fontAlgn="b"/>
                      <a:r>
                        <a:rPr lang="en-US" sz="2800" b="0" dirty="0" smtClean="0">
                          <a:solidFill>
                            <a:srgbClr val="000000"/>
                          </a:solidFill>
                          <a:latin typeface="+mn-lt"/>
                        </a:rPr>
                        <a:t>Revenue per employee in million USD </a:t>
                      </a:r>
                      <a:endParaRPr lang="en-US" sz="2800" b="0" i="0" u="none" strike="noStrike" dirty="0">
                        <a:solidFill>
                          <a:srgbClr val="000000"/>
                        </a:solidFill>
                        <a:effectLst/>
                        <a:latin typeface="Calibri" panose="020F0502020204030204" pitchFamily="34" charset="0"/>
                      </a:endParaRPr>
                    </a:p>
                  </a:txBody>
                  <a:tcPr marL="9525" marR="9525" marT="9525" marB="0" anchor="b"/>
                </a:tc>
              </a:tr>
              <a:tr h="811409">
                <a:tc>
                  <a:txBody>
                    <a:bodyPr/>
                    <a:lstStyle/>
                    <a:p>
                      <a:pPr algn="l" fontAlgn="b"/>
                      <a:r>
                        <a:rPr lang="en-US" sz="2800" b="0" i="0" u="none" strike="noStrike" dirty="0">
                          <a:solidFill>
                            <a:srgbClr val="000000"/>
                          </a:solidFill>
                          <a:effectLst/>
                          <a:latin typeface="Calibri" panose="020F0502020204030204" pitchFamily="34" charset="0"/>
                        </a:rPr>
                        <a:t>USA (NA&amp;SA)</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1000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2000</a:t>
                      </a:r>
                    </a:p>
                  </a:txBody>
                  <a:tcPr marL="9525" marR="9525" marT="9525" marB="0" anchor="b"/>
                </a:tc>
                <a:tc>
                  <a:txBody>
                    <a:bodyPr/>
                    <a:lstStyle/>
                    <a:p>
                      <a:pPr algn="l" fontAlgn="t"/>
                      <a:r>
                        <a:rPr lang="en-US" sz="2800" b="0" i="0" u="none" strike="noStrike" dirty="0">
                          <a:solidFill>
                            <a:srgbClr val="000000"/>
                          </a:solidFill>
                          <a:effectLst/>
                          <a:latin typeface="Calibri" panose="020F0502020204030204" pitchFamily="34" charset="0"/>
                        </a:rPr>
                        <a:t>1.8</a:t>
                      </a:r>
                    </a:p>
                  </a:txBody>
                  <a:tcPr marL="9525" marR="9525" marT="9525" marB="0"/>
                </a:tc>
                <a:tc>
                  <a:txBody>
                    <a:bodyPr/>
                    <a:lstStyle/>
                    <a:p>
                      <a:pPr algn="r" fontAlgn="b"/>
                      <a:r>
                        <a:rPr lang="en-US" sz="2800" b="0" i="0" u="none" strike="noStrike" dirty="0">
                          <a:solidFill>
                            <a:srgbClr val="000000"/>
                          </a:solidFill>
                          <a:effectLst/>
                          <a:latin typeface="Calibri" panose="020F0502020204030204" pitchFamily="34" charset="0"/>
                        </a:rPr>
                        <a:t>0.60</a:t>
                      </a:r>
                    </a:p>
                  </a:txBody>
                  <a:tcPr marL="9525" marR="9525" marT="9525" marB="0" anchor="b"/>
                </a:tc>
              </a:tr>
              <a:tr h="623060">
                <a:tc>
                  <a:txBody>
                    <a:bodyPr/>
                    <a:lstStyle/>
                    <a:p>
                      <a:pPr algn="l" fontAlgn="b"/>
                      <a:r>
                        <a:rPr lang="en-US" sz="2800" b="0" i="0" u="none" strike="noStrike" dirty="0">
                          <a:solidFill>
                            <a:srgbClr val="000000"/>
                          </a:solidFill>
                          <a:effectLst/>
                          <a:latin typeface="Calibri" panose="020F0502020204030204" pitchFamily="34" charset="0"/>
                        </a:rPr>
                        <a:t>Europe </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300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1200</a:t>
                      </a:r>
                    </a:p>
                  </a:txBody>
                  <a:tcPr marL="9525" marR="9525" marT="9525" marB="0" anchor="b"/>
                </a:tc>
                <a:tc>
                  <a:txBody>
                    <a:bodyPr/>
                    <a:lstStyle/>
                    <a:p>
                      <a:pPr algn="l" fontAlgn="t"/>
                      <a:r>
                        <a:rPr lang="en-US" sz="2800" b="0" i="0" u="none" strike="noStrike" dirty="0">
                          <a:solidFill>
                            <a:srgbClr val="000000"/>
                          </a:solidFill>
                          <a:effectLst/>
                          <a:latin typeface="Calibri" panose="020F0502020204030204" pitchFamily="34" charset="0"/>
                        </a:rPr>
                        <a:t>0.9</a:t>
                      </a:r>
                    </a:p>
                  </a:txBody>
                  <a:tcPr marL="9525" marR="9525" marT="9525" marB="0"/>
                </a:tc>
                <a:tc>
                  <a:txBody>
                    <a:bodyPr/>
                    <a:lstStyle/>
                    <a:p>
                      <a:pPr algn="r" fontAlgn="b"/>
                      <a:r>
                        <a:rPr lang="en-US" sz="2800" b="0" i="0" u="none" strike="noStrike" dirty="0">
                          <a:solidFill>
                            <a:srgbClr val="000000"/>
                          </a:solidFill>
                          <a:effectLst/>
                          <a:latin typeface="Calibri" panose="020F0502020204030204" pitchFamily="34" charset="0"/>
                        </a:rPr>
                        <a:t>0.60</a:t>
                      </a:r>
                    </a:p>
                  </a:txBody>
                  <a:tcPr marL="9525" marR="9525" marT="9525" marB="0" anchor="b"/>
                </a:tc>
              </a:tr>
              <a:tr h="623060">
                <a:tc>
                  <a:txBody>
                    <a:bodyPr/>
                    <a:lstStyle/>
                    <a:p>
                      <a:pPr algn="l" fontAlgn="b"/>
                      <a:r>
                        <a:rPr lang="en-US" sz="2800" b="0" i="0" u="none" strike="noStrike" dirty="0">
                          <a:solidFill>
                            <a:srgbClr val="000000"/>
                          </a:solidFill>
                          <a:effectLst/>
                          <a:latin typeface="Calibri" panose="020F0502020204030204" pitchFamily="34" charset="0"/>
                        </a:rPr>
                        <a:t>APAC</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50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200</a:t>
                      </a:r>
                    </a:p>
                  </a:txBody>
                  <a:tcPr marL="9525" marR="9525" marT="9525" marB="0" anchor="b"/>
                </a:tc>
                <a:tc>
                  <a:txBody>
                    <a:bodyPr/>
                    <a:lstStyle/>
                    <a:p>
                      <a:pPr algn="l" fontAlgn="t"/>
                      <a:r>
                        <a:rPr lang="en-US" sz="2800" b="0" i="0" u="none" strike="noStrike" dirty="0">
                          <a:solidFill>
                            <a:srgbClr val="000000"/>
                          </a:solidFill>
                          <a:effectLst/>
                          <a:latin typeface="Calibri" panose="020F0502020204030204" pitchFamily="34" charset="0"/>
                        </a:rPr>
                        <a:t>0.2</a:t>
                      </a:r>
                    </a:p>
                  </a:txBody>
                  <a:tcPr marL="9525" marR="9525" marT="9525" marB="0"/>
                </a:tc>
                <a:tc>
                  <a:txBody>
                    <a:bodyPr/>
                    <a:lstStyle/>
                    <a:p>
                      <a:pPr algn="r" fontAlgn="b"/>
                      <a:r>
                        <a:rPr lang="en-US" sz="2800" b="0" i="0" u="none" strike="noStrike" dirty="0">
                          <a:solidFill>
                            <a:srgbClr val="000000"/>
                          </a:solidFill>
                          <a:effectLst/>
                          <a:latin typeface="Calibri" panose="020F0502020204030204" pitchFamily="34" charset="0"/>
                        </a:rPr>
                        <a:t>0.80</a:t>
                      </a:r>
                    </a:p>
                  </a:txBody>
                  <a:tcPr marL="9525" marR="9525" marT="9525" marB="0" anchor="b"/>
                </a:tc>
              </a:tr>
              <a:tr h="623060">
                <a:tc>
                  <a:txBody>
                    <a:bodyPr/>
                    <a:lstStyle/>
                    <a:p>
                      <a:pPr algn="l" fontAlgn="b"/>
                      <a:r>
                        <a:rPr lang="en-US" sz="2800" b="0" i="0" u="none" strike="noStrike" dirty="0">
                          <a:solidFill>
                            <a:srgbClr val="000000"/>
                          </a:solidFill>
                          <a:effectLst/>
                          <a:latin typeface="Calibri" panose="020F0502020204030204" pitchFamily="34" charset="0"/>
                        </a:rPr>
                        <a:t>Africa </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50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5</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50</a:t>
                      </a:r>
                    </a:p>
                  </a:txBody>
                  <a:tcPr marL="9525" marR="9525" marT="9525" marB="0" anchor="b"/>
                </a:tc>
                <a:tc>
                  <a:txBody>
                    <a:bodyPr/>
                    <a:lstStyle/>
                    <a:p>
                      <a:pPr algn="l" fontAlgn="t"/>
                      <a:r>
                        <a:rPr lang="en-US" sz="2800" b="0" i="0" u="none" strike="noStrike" dirty="0">
                          <a:solidFill>
                            <a:srgbClr val="000000"/>
                          </a:solidFill>
                          <a:effectLst/>
                          <a:latin typeface="Calibri" panose="020F0502020204030204" pitchFamily="34" charset="0"/>
                        </a:rPr>
                        <a:t>0.05</a:t>
                      </a:r>
                    </a:p>
                  </a:txBody>
                  <a:tcPr marL="9525" marR="9525" marT="9525" marB="0"/>
                </a:tc>
                <a:tc>
                  <a:txBody>
                    <a:bodyPr/>
                    <a:lstStyle/>
                    <a:p>
                      <a:pPr algn="r" fontAlgn="b"/>
                      <a:r>
                        <a:rPr lang="en-US" sz="2800" b="0" i="0" u="none" strike="noStrike" dirty="0">
                          <a:solidFill>
                            <a:srgbClr val="000000"/>
                          </a:solidFill>
                          <a:effectLst/>
                          <a:latin typeface="Calibri" panose="020F0502020204030204" pitchFamily="34" charset="0"/>
                        </a:rPr>
                        <a:t>0.50</a:t>
                      </a:r>
                    </a:p>
                  </a:txBody>
                  <a:tcPr marL="9525" marR="9525" marT="9525" marB="0" anchor="b"/>
                </a:tc>
              </a:tr>
              <a:tr h="623060">
                <a:tc>
                  <a:txBody>
                    <a:bodyPr/>
                    <a:lstStyle/>
                    <a:p>
                      <a:pPr algn="l" fontAlgn="b"/>
                      <a:r>
                        <a:rPr lang="en-US" sz="2800" b="0" i="0" u="none" strike="noStrike" dirty="0">
                          <a:solidFill>
                            <a:srgbClr val="000000"/>
                          </a:solidFill>
                          <a:effectLst/>
                          <a:latin typeface="Calibri" panose="020F0502020204030204" pitchFamily="34" charset="0"/>
                        </a:rPr>
                        <a:t>China </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100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20</a:t>
                      </a:r>
                    </a:p>
                  </a:txBody>
                  <a:tcPr marL="9525" marR="9525" marT="9525" marB="0" anchor="b"/>
                </a:tc>
                <a:tc>
                  <a:txBody>
                    <a:bodyPr/>
                    <a:lstStyle/>
                    <a:p>
                      <a:pPr algn="l" fontAlgn="t"/>
                      <a:r>
                        <a:rPr lang="en-US" sz="2800" b="0" i="0" u="none" strike="noStrike" dirty="0">
                          <a:solidFill>
                            <a:srgbClr val="000000"/>
                          </a:solidFill>
                          <a:effectLst/>
                          <a:latin typeface="Calibri" panose="020F0502020204030204" pitchFamily="34" charset="0"/>
                        </a:rPr>
                        <a:t>0.05</a:t>
                      </a:r>
                    </a:p>
                  </a:txBody>
                  <a:tcPr marL="9525" marR="9525" marT="9525" marB="0"/>
                </a:tc>
                <a:tc>
                  <a:txBody>
                    <a:bodyPr/>
                    <a:lstStyle/>
                    <a:p>
                      <a:pPr algn="r" fontAlgn="b"/>
                      <a:r>
                        <a:rPr lang="en-US" sz="2800" b="0" i="0" u="none" strike="noStrike" dirty="0">
                          <a:solidFill>
                            <a:srgbClr val="000000"/>
                          </a:solidFill>
                          <a:effectLst/>
                          <a:latin typeface="Calibri" panose="020F0502020204030204" pitchFamily="34" charset="0"/>
                        </a:rPr>
                        <a:t>0.42</a:t>
                      </a:r>
                    </a:p>
                  </a:txBody>
                  <a:tcPr marL="9525" marR="9525" marT="9525" marB="0" anchor="b"/>
                </a:tc>
              </a:tr>
            </a:tbl>
          </a:graphicData>
        </a:graphic>
      </p:graphicFrame>
    </p:spTree>
    <p:extLst>
      <p:ext uri="{BB962C8B-B14F-4D97-AF65-F5344CB8AC3E}">
        <p14:creationId xmlns:p14="http://schemas.microsoft.com/office/powerpoint/2010/main" val="3771790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90" y="102038"/>
            <a:ext cx="8961119" cy="868633"/>
          </a:xfrm>
          <a:solidFill>
            <a:schemeClr val="bg2"/>
          </a:solidFill>
        </p:spPr>
        <p:txBody>
          <a:bodyPr>
            <a:normAutofit/>
          </a:bodyPr>
          <a:lstStyle/>
          <a:p>
            <a:r>
              <a:rPr lang="en-US" sz="2800" b="1" dirty="0">
                <a:solidFill>
                  <a:srgbClr val="000000"/>
                </a:solidFill>
                <a:latin typeface="+mn-lt"/>
              </a:rPr>
              <a:t>Revenue per employee in million USD for </a:t>
            </a:r>
            <a:r>
              <a:rPr lang="en-US" sz="2800" b="1" dirty="0" smtClean="0">
                <a:latin typeface="+mn-lt"/>
                <a:cs typeface="Times New Roman" panose="02020603050405020304" pitchFamily="18" charset="0"/>
              </a:rPr>
              <a:t>different regions</a:t>
            </a:r>
            <a:r>
              <a:rPr lang="en-US" sz="2800" b="1" dirty="0">
                <a:latin typeface="+mn-lt"/>
                <a:cs typeface="Times New Roman" panose="02020603050405020304" pitchFamily="18" charset="0"/>
              </a:rPr>
              <a:t>:</a:t>
            </a:r>
            <a:endParaRPr lang="en-IN" sz="2800" b="1" dirty="0">
              <a:latin typeface="+mn-lt"/>
            </a:endParaRPr>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933384675"/>
              </p:ext>
            </p:extLst>
          </p:nvPr>
        </p:nvGraphicFramePr>
        <p:xfrm>
          <a:off x="309563" y="1201738"/>
          <a:ext cx="7102619" cy="47005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3999390457"/>
              </p:ext>
            </p:extLst>
          </p:nvPr>
        </p:nvGraphicFramePr>
        <p:xfrm>
          <a:off x="7443716" y="1170709"/>
          <a:ext cx="4572000" cy="470361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20516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71" y="133304"/>
            <a:ext cx="8995118" cy="692766"/>
          </a:xfrm>
          <a:solidFill>
            <a:schemeClr val="bg2"/>
          </a:solidFill>
        </p:spPr>
        <p:txBody>
          <a:bodyPr>
            <a:normAutofit fontScale="90000"/>
          </a:bodyPr>
          <a:lstStyle/>
          <a:p>
            <a:r>
              <a:rPr lang="en-US" sz="3100" b="1" dirty="0" smtClean="0">
                <a:latin typeface="Times New Roman" panose="02020603050405020304" pitchFamily="18" charset="0"/>
                <a:cs typeface="Times New Roman" panose="02020603050405020304" pitchFamily="18" charset="0"/>
              </a:rPr>
              <a:t/>
            </a:r>
            <a:br>
              <a:rPr lang="en-US" sz="3100" b="1" dirty="0" smtClean="0">
                <a:latin typeface="Times New Roman" panose="02020603050405020304" pitchFamily="18" charset="0"/>
                <a:cs typeface="Times New Roman" panose="02020603050405020304" pitchFamily="18" charset="0"/>
              </a:rPr>
            </a:br>
            <a:r>
              <a:rPr lang="en-US" sz="3100" b="1" dirty="0">
                <a:solidFill>
                  <a:srgbClr val="000000"/>
                </a:solidFill>
                <a:latin typeface="+mn-lt"/>
              </a:rPr>
              <a:t>Revenue per employee in million USD for </a:t>
            </a:r>
            <a:r>
              <a:rPr lang="en-US" sz="3100" b="1" dirty="0" smtClean="0">
                <a:latin typeface="+mn-lt"/>
                <a:cs typeface="Times New Roman" panose="02020603050405020304" pitchFamily="18" charset="0"/>
              </a:rPr>
              <a:t>different regions</a:t>
            </a:r>
            <a:r>
              <a:rPr lang="en-US" sz="3100" b="1" dirty="0">
                <a:latin typeface="+mn-lt"/>
                <a:cs typeface="Times New Roman" panose="02020603050405020304" pitchFamily="18" charset="0"/>
              </a:rPr>
              <a:t>:</a:t>
            </a:r>
            <a:endParaRPr lang="en-IN" sz="3100" dirty="0">
              <a:latin typeface="+mn-lt"/>
            </a:endParaRPr>
          </a:p>
        </p:txBody>
      </p:sp>
      <p:sp>
        <p:nvSpPr>
          <p:cNvPr id="15" name="Content Placeholder 14"/>
          <p:cNvSpPr>
            <a:spLocks noGrp="1"/>
          </p:cNvSpPr>
          <p:nvPr>
            <p:ph idx="1"/>
          </p:nvPr>
        </p:nvSpPr>
        <p:spPr>
          <a:xfrm>
            <a:off x="458371" y="958757"/>
            <a:ext cx="10515600" cy="5206430"/>
          </a:xfrm>
          <a:ln/>
        </p:spPr>
        <p:style>
          <a:lnRef idx="1">
            <a:schemeClr val="accent3"/>
          </a:lnRef>
          <a:fillRef idx="2">
            <a:schemeClr val="accent3"/>
          </a:fillRef>
          <a:effectRef idx="1">
            <a:schemeClr val="accent3"/>
          </a:effectRef>
          <a:fontRef idx="minor">
            <a:schemeClr val="dk1"/>
          </a:fontRef>
        </p:style>
        <p:txBody>
          <a:bodyPr>
            <a:noAutofit/>
          </a:bodyPr>
          <a:lstStyle/>
          <a:p>
            <a:pPr marL="0" indent="0">
              <a:buNone/>
            </a:pPr>
            <a:r>
              <a:rPr lang="en-US" sz="1400" b="1" dirty="0" smtClean="0">
                <a:latin typeface="Arial Black" panose="020B0A04020102020204" pitchFamily="34" charset="0"/>
              </a:rPr>
              <a:t>Purpose</a:t>
            </a:r>
            <a:r>
              <a:rPr lang="en-US" sz="1400" dirty="0" smtClean="0">
                <a:latin typeface="Arial Black" panose="020B0A04020102020204" pitchFamily="34" charset="0"/>
              </a:rPr>
              <a:t>: to </a:t>
            </a:r>
            <a:r>
              <a:rPr lang="en-US" sz="1400" dirty="0">
                <a:latin typeface="Arial Black" panose="020B0A04020102020204" pitchFamily="34" charset="0"/>
              </a:rPr>
              <a:t>understand </a:t>
            </a:r>
            <a:r>
              <a:rPr lang="en-US" sz="1400" dirty="0" smtClean="0">
                <a:latin typeface="Arial Black" panose="020B0A04020102020204" pitchFamily="34" charset="0"/>
              </a:rPr>
              <a:t>the Revenue earned</a:t>
            </a:r>
            <a:r>
              <a:rPr lang="en-US" sz="1400" dirty="0" smtClean="0">
                <a:latin typeface="Arial Black" panose="020B0A04020102020204" pitchFamily="34" charset="0"/>
                <a:cs typeface="Times New Roman" panose="02020603050405020304" pitchFamily="18" charset="0"/>
              </a:rPr>
              <a:t> on Number of employees versus Regions</a:t>
            </a:r>
            <a:r>
              <a:rPr lang="en-US" sz="1400" dirty="0" smtClean="0">
                <a:latin typeface="Arial Black" panose="020B0A04020102020204" pitchFamily="34" charset="0"/>
              </a:rPr>
              <a:t>:</a:t>
            </a:r>
          </a:p>
          <a:p>
            <a:pPr marL="0" indent="0">
              <a:buNone/>
            </a:pPr>
            <a:r>
              <a:rPr lang="en-US" sz="1400" b="1" dirty="0" smtClean="0">
                <a:latin typeface="Arial Black" panose="020B0A04020102020204" pitchFamily="34" charset="0"/>
              </a:rPr>
              <a:t>Assumption: we don’t have heavy expenses incurred on employee relocation and right now they take services of local employees and local contractors and local vendors. We do not have separate accounts about revenue generated by employees and revenue generated by contractors.</a:t>
            </a:r>
            <a:endParaRPr lang="en-US" sz="1400" b="1" dirty="0">
              <a:latin typeface="Arial Black" panose="020B0A04020102020204" pitchFamily="34" charset="0"/>
            </a:endParaRPr>
          </a:p>
          <a:p>
            <a:pPr marL="0" indent="0">
              <a:buNone/>
            </a:pPr>
            <a:r>
              <a:rPr lang="en-US" sz="1400" b="1" dirty="0">
                <a:latin typeface="Arial Black" panose="020B0A04020102020204" pitchFamily="34" charset="0"/>
              </a:rPr>
              <a:t>Insight</a:t>
            </a:r>
            <a:r>
              <a:rPr lang="en-US" sz="1400" dirty="0" smtClean="0">
                <a:latin typeface="Arial Black" panose="020B0A04020102020204" pitchFamily="34" charset="0"/>
              </a:rPr>
              <a:t>:</a:t>
            </a:r>
          </a:p>
          <a:p>
            <a:pPr marL="0" indent="0">
              <a:buNone/>
            </a:pPr>
            <a:r>
              <a:rPr lang="en-US" sz="1400" dirty="0">
                <a:latin typeface="Arial Black" panose="020B0A04020102020204" pitchFamily="34" charset="0"/>
              </a:rPr>
              <a:t>1)Revenue per employee is lowest in </a:t>
            </a:r>
            <a:r>
              <a:rPr lang="en-US" sz="1400" dirty="0" smtClean="0">
                <a:latin typeface="Arial Black" panose="020B0A04020102020204" pitchFamily="34" charset="0"/>
              </a:rPr>
              <a:t>China.</a:t>
            </a:r>
            <a:endParaRPr lang="en-US" sz="1400" dirty="0">
              <a:latin typeface="Arial Black" panose="020B0A04020102020204" pitchFamily="34" charset="0"/>
            </a:endParaRPr>
          </a:p>
          <a:p>
            <a:pPr marL="0" indent="0">
              <a:buNone/>
            </a:pPr>
            <a:r>
              <a:rPr lang="en-US" sz="1400" dirty="0">
                <a:latin typeface="Arial Black" panose="020B0A04020102020204" pitchFamily="34" charset="0"/>
              </a:rPr>
              <a:t>2)Revenue per </a:t>
            </a:r>
            <a:r>
              <a:rPr lang="en-US" sz="1400" dirty="0" smtClean="0">
                <a:latin typeface="Arial Black" panose="020B0A04020102020204" pitchFamily="34" charset="0"/>
              </a:rPr>
              <a:t>employee </a:t>
            </a:r>
            <a:r>
              <a:rPr lang="en-US" sz="1400" dirty="0">
                <a:latin typeface="Arial Black" panose="020B0A04020102020204" pitchFamily="34" charset="0"/>
              </a:rPr>
              <a:t>is second lowest in </a:t>
            </a:r>
            <a:r>
              <a:rPr lang="en-US" sz="1400" dirty="0" smtClean="0">
                <a:latin typeface="Arial Black" panose="020B0A04020102020204" pitchFamily="34" charset="0"/>
              </a:rPr>
              <a:t>Africa.</a:t>
            </a:r>
            <a:endParaRPr lang="en-US" sz="1400" dirty="0">
              <a:latin typeface="Arial Black" panose="020B0A04020102020204" pitchFamily="34" charset="0"/>
            </a:endParaRPr>
          </a:p>
          <a:p>
            <a:pPr marL="0" indent="0">
              <a:buNone/>
            </a:pPr>
            <a:r>
              <a:rPr lang="en-US" sz="1400" dirty="0">
                <a:latin typeface="Arial Black" panose="020B0A04020102020204" pitchFamily="34" charset="0"/>
              </a:rPr>
              <a:t>3)Revenue per </a:t>
            </a:r>
            <a:r>
              <a:rPr lang="en-US" sz="1400" dirty="0" smtClean="0">
                <a:latin typeface="Arial Black" panose="020B0A04020102020204" pitchFamily="34" charset="0"/>
              </a:rPr>
              <a:t>employee </a:t>
            </a:r>
            <a:r>
              <a:rPr lang="en-US" sz="1400" dirty="0">
                <a:latin typeface="Arial Black" panose="020B0A04020102020204" pitchFamily="34" charset="0"/>
              </a:rPr>
              <a:t>is Highest in </a:t>
            </a:r>
            <a:r>
              <a:rPr lang="en-US" sz="1400" dirty="0" smtClean="0">
                <a:latin typeface="Arial Black" panose="020B0A04020102020204" pitchFamily="34" charset="0"/>
              </a:rPr>
              <a:t>APAC.</a:t>
            </a:r>
            <a:endParaRPr lang="en-US" sz="1400" dirty="0">
              <a:latin typeface="Arial Black" panose="020B0A04020102020204" pitchFamily="34" charset="0"/>
            </a:endParaRPr>
          </a:p>
          <a:p>
            <a:pPr marL="0" indent="0">
              <a:buNone/>
            </a:pPr>
            <a:r>
              <a:rPr lang="en-US" sz="1400" dirty="0">
                <a:latin typeface="Arial Black" panose="020B0A04020102020204" pitchFamily="34" charset="0"/>
              </a:rPr>
              <a:t>4)Revenue per </a:t>
            </a:r>
            <a:r>
              <a:rPr lang="en-US" sz="1400" dirty="0" smtClean="0">
                <a:latin typeface="Arial Black" panose="020B0A04020102020204" pitchFamily="34" charset="0"/>
              </a:rPr>
              <a:t>employee </a:t>
            </a:r>
            <a:r>
              <a:rPr lang="en-US" sz="1400" dirty="0">
                <a:latin typeface="Arial Black" panose="020B0A04020102020204" pitchFamily="34" charset="0"/>
              </a:rPr>
              <a:t>is better in APAC </a:t>
            </a:r>
            <a:r>
              <a:rPr lang="en-US" sz="1400" dirty="0" smtClean="0">
                <a:latin typeface="Arial Black" panose="020B0A04020102020204" pitchFamily="34" charset="0"/>
              </a:rPr>
              <a:t>than </a:t>
            </a:r>
            <a:r>
              <a:rPr lang="en-US" sz="1400" dirty="0">
                <a:latin typeface="Arial Black" panose="020B0A04020102020204" pitchFamily="34" charset="0"/>
              </a:rPr>
              <a:t>USA and Europe</a:t>
            </a:r>
            <a:r>
              <a:rPr lang="en-US" sz="1400" dirty="0" smtClean="0">
                <a:latin typeface="Arial Black" panose="020B0A04020102020204" pitchFamily="34" charset="0"/>
              </a:rPr>
              <a:t>.</a:t>
            </a:r>
          </a:p>
          <a:p>
            <a:pPr marL="0" indent="0">
              <a:buNone/>
            </a:pPr>
            <a:r>
              <a:rPr lang="en-US" sz="1400" b="1" dirty="0" smtClean="0">
                <a:latin typeface="Arial Black" panose="020B0A04020102020204" pitchFamily="34" charset="0"/>
              </a:rPr>
              <a:t>Takeaway:</a:t>
            </a:r>
          </a:p>
          <a:p>
            <a:pPr marL="457200" indent="-457200">
              <a:buFont typeface="+mj-lt"/>
              <a:buAutoNum type="arabicPeriod"/>
            </a:pPr>
            <a:r>
              <a:rPr lang="en-US" sz="1400" u="sng" dirty="0" smtClean="0">
                <a:solidFill>
                  <a:srgbClr val="7030A0"/>
                </a:solidFill>
                <a:latin typeface="Arial Black" panose="020B0A04020102020204" pitchFamily="34" charset="0"/>
              </a:rPr>
              <a:t>need </a:t>
            </a:r>
            <a:r>
              <a:rPr lang="en-US" sz="1400" u="sng" dirty="0">
                <a:solidFill>
                  <a:srgbClr val="7030A0"/>
                </a:solidFill>
                <a:latin typeface="Arial Black" panose="020B0A04020102020204" pitchFamily="34" charset="0"/>
              </a:rPr>
              <a:t>to focus on </a:t>
            </a:r>
            <a:r>
              <a:rPr lang="en-US" sz="1400" u="sng" dirty="0" smtClean="0">
                <a:solidFill>
                  <a:srgbClr val="7030A0"/>
                </a:solidFill>
                <a:latin typeface="Arial Black" panose="020B0A04020102020204" pitchFamily="34" charset="0"/>
              </a:rPr>
              <a:t>taking services of vendors from APAC for relocating them  to other </a:t>
            </a:r>
            <a:r>
              <a:rPr lang="en-US" sz="1400" u="sng" dirty="0">
                <a:solidFill>
                  <a:srgbClr val="7030A0"/>
                </a:solidFill>
                <a:latin typeface="Arial Black" panose="020B0A04020102020204" pitchFamily="34" charset="0"/>
              </a:rPr>
              <a:t>Regions if relocation doesn’t lead to heavy expenses.</a:t>
            </a:r>
            <a:endParaRPr lang="en-US" sz="1400" u="sng" dirty="0">
              <a:solidFill>
                <a:srgbClr val="7030A0"/>
              </a:solidFill>
              <a:latin typeface="Arial Black" panose="020B0A04020102020204" pitchFamily="34" charset="0"/>
            </a:endParaRPr>
          </a:p>
          <a:p>
            <a:pPr marL="457200" indent="-457200">
              <a:buFont typeface="+mj-lt"/>
              <a:buAutoNum type="arabicPeriod"/>
            </a:pPr>
            <a:r>
              <a:rPr lang="en-US" sz="1400" u="sng" dirty="0">
                <a:solidFill>
                  <a:srgbClr val="7030A0"/>
                </a:solidFill>
                <a:latin typeface="Arial Black" panose="020B0A04020102020204" pitchFamily="34" charset="0"/>
              </a:rPr>
              <a:t>Need to focus on </a:t>
            </a:r>
            <a:r>
              <a:rPr lang="en-US" sz="1400" u="sng" dirty="0" smtClean="0">
                <a:solidFill>
                  <a:srgbClr val="7030A0"/>
                </a:solidFill>
                <a:latin typeface="Arial Black" panose="020B0A04020102020204" pitchFamily="34" charset="0"/>
              </a:rPr>
              <a:t>removing head count from USA and Europe and balancing head count with other Regions.</a:t>
            </a:r>
          </a:p>
          <a:p>
            <a:pPr marL="457200" indent="-457200">
              <a:buFont typeface="+mj-lt"/>
              <a:buAutoNum type="arabicPeriod"/>
            </a:pPr>
            <a:r>
              <a:rPr lang="en-US" sz="1400" u="sng" dirty="0" smtClean="0">
                <a:solidFill>
                  <a:srgbClr val="7030A0"/>
                </a:solidFill>
                <a:latin typeface="Arial Black" panose="020B0A04020102020204" pitchFamily="34" charset="0"/>
              </a:rPr>
              <a:t>need to focus on looking to cut short employees from US and Europe </a:t>
            </a:r>
            <a:r>
              <a:rPr lang="en-US" sz="1400" u="sng" dirty="0" smtClean="0">
                <a:solidFill>
                  <a:srgbClr val="7030A0"/>
                </a:solidFill>
                <a:latin typeface="Arial Black" panose="020B0A04020102020204" pitchFamily="34" charset="0"/>
              </a:rPr>
              <a:t>vendors.</a:t>
            </a:r>
            <a:endParaRPr lang="en-US" sz="1400" u="sng" dirty="0" smtClean="0">
              <a:solidFill>
                <a:srgbClr val="7030A0"/>
              </a:solidFill>
              <a:latin typeface="Arial Black" panose="020B0A04020102020204" pitchFamily="34" charset="0"/>
            </a:endParaRPr>
          </a:p>
          <a:p>
            <a:pPr marL="457200" indent="-457200">
              <a:buFont typeface="+mj-lt"/>
              <a:buAutoNum type="arabicPeriod"/>
            </a:pPr>
            <a:r>
              <a:rPr lang="en-US" sz="1400" u="sng" dirty="0" smtClean="0">
                <a:solidFill>
                  <a:srgbClr val="7030A0"/>
                </a:solidFill>
                <a:latin typeface="Arial Black" panose="020B0A04020102020204" pitchFamily="34" charset="0"/>
              </a:rPr>
              <a:t>Need to improve Revenue generated per employee in China and Africa.</a:t>
            </a:r>
          </a:p>
          <a:p>
            <a:pPr marL="457200" indent="-457200">
              <a:buFont typeface="+mj-lt"/>
              <a:buAutoNum type="arabicPeriod"/>
            </a:pPr>
            <a:r>
              <a:rPr lang="en-US" sz="1400" u="sng" dirty="0" smtClean="0">
                <a:solidFill>
                  <a:srgbClr val="7030A0"/>
                </a:solidFill>
                <a:latin typeface="Arial Black" panose="020B0A04020102020204" pitchFamily="34" charset="0"/>
              </a:rPr>
              <a:t>Should </a:t>
            </a:r>
            <a:r>
              <a:rPr lang="en-US" sz="1400" u="sng" dirty="0">
                <a:solidFill>
                  <a:srgbClr val="7030A0"/>
                </a:solidFill>
                <a:latin typeface="Arial Black" panose="020B0A04020102020204" pitchFamily="34" charset="0"/>
              </a:rPr>
              <a:t>focus on </a:t>
            </a:r>
            <a:r>
              <a:rPr lang="en-US" sz="1400" u="sng" dirty="0" smtClean="0">
                <a:solidFill>
                  <a:srgbClr val="7030A0"/>
                </a:solidFill>
                <a:latin typeface="Arial Black" panose="020B0A04020102020204" pitchFamily="34" charset="0"/>
              </a:rPr>
              <a:t>greater control regarding periodic evaluation on Revenue per employee.</a:t>
            </a:r>
            <a:endParaRPr lang="en-US" sz="1400" u="sng" dirty="0">
              <a:solidFill>
                <a:srgbClr val="7030A0"/>
              </a:solidFill>
              <a:latin typeface="Arial Black" panose="020B0A04020102020204" pitchFamily="34" charset="0"/>
            </a:endParaRPr>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Tree>
    <p:extLst>
      <p:ext uri="{BB962C8B-B14F-4D97-AF65-F5344CB8AC3E}">
        <p14:creationId xmlns:p14="http://schemas.microsoft.com/office/powerpoint/2010/main" val="2052779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90" y="102038"/>
            <a:ext cx="8609427" cy="868633"/>
          </a:xfrm>
          <a:solidFill>
            <a:schemeClr val="bg2"/>
          </a:solidFill>
        </p:spPr>
        <p:txBody>
          <a:bodyPr>
            <a:normAutofit fontScale="90000"/>
          </a:bodyPr>
          <a:lstStyle/>
          <a:p>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Number of Employees, contractors and vendors:</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IN" dirty="0"/>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22056434"/>
              </p:ext>
            </p:extLst>
          </p:nvPr>
        </p:nvGraphicFramePr>
        <p:xfrm>
          <a:off x="309563" y="1096961"/>
          <a:ext cx="11535432" cy="5000874"/>
        </p:xfrm>
        <a:graphic>
          <a:graphicData uri="http://schemas.openxmlformats.org/drawingml/2006/table">
            <a:tbl>
              <a:tblPr firstRow="1" bandRow="1">
                <a:tableStyleId>{5C22544A-7EE6-4342-B048-85BDC9FD1C3A}</a:tableStyleId>
              </a:tblPr>
              <a:tblGrid>
                <a:gridCol w="1922572"/>
                <a:gridCol w="1922572"/>
                <a:gridCol w="1922572"/>
                <a:gridCol w="1922572"/>
                <a:gridCol w="1922572"/>
                <a:gridCol w="1922572"/>
              </a:tblGrid>
              <a:tr h="1277347">
                <a:tc>
                  <a:txBody>
                    <a:bodyPr/>
                    <a:lstStyle/>
                    <a:p>
                      <a:pPr algn="l" fontAlgn="b"/>
                      <a:r>
                        <a:rPr lang="en-US" sz="2800" b="0" i="0" u="none" strike="noStrike" dirty="0">
                          <a:solidFill>
                            <a:srgbClr val="000000"/>
                          </a:solidFill>
                          <a:effectLst/>
                          <a:latin typeface="Calibri" panose="020F0502020204030204" pitchFamily="34" charset="0"/>
                        </a:rPr>
                        <a:t>Region  </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Contractors</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number of vendors</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Employees </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employee to contractor ratio</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Contractors to vendor ratio</a:t>
                      </a:r>
                    </a:p>
                  </a:txBody>
                  <a:tcPr marL="9525" marR="9525" marT="9525" marB="0" anchor="b"/>
                </a:tc>
              </a:tr>
              <a:tr h="854709">
                <a:tc>
                  <a:txBody>
                    <a:bodyPr/>
                    <a:lstStyle/>
                    <a:p>
                      <a:pPr algn="l" fontAlgn="b"/>
                      <a:r>
                        <a:rPr lang="en-US" sz="2800" b="0" i="0" u="none" strike="noStrike" dirty="0">
                          <a:solidFill>
                            <a:srgbClr val="000000"/>
                          </a:solidFill>
                          <a:effectLst/>
                          <a:latin typeface="Calibri" panose="020F0502020204030204" pitchFamily="34" charset="0"/>
                        </a:rPr>
                        <a:t>USA (NA&amp;SA)</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1000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2000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250.00</a:t>
                      </a:r>
                    </a:p>
                  </a:txBody>
                  <a:tcPr marL="9525" marR="9525" marT="9525" marB="0" anchor="b"/>
                </a:tc>
              </a:tr>
              <a:tr h="712056">
                <a:tc>
                  <a:txBody>
                    <a:bodyPr/>
                    <a:lstStyle/>
                    <a:p>
                      <a:pPr algn="l" fontAlgn="b"/>
                      <a:r>
                        <a:rPr lang="en-US" sz="2800" b="0" i="0" u="none" strike="noStrike" dirty="0">
                          <a:solidFill>
                            <a:srgbClr val="000000"/>
                          </a:solidFill>
                          <a:effectLst/>
                          <a:latin typeface="Calibri" panose="020F0502020204030204" pitchFamily="34" charset="0"/>
                        </a:rPr>
                        <a:t>Europe </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300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1200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150.00</a:t>
                      </a:r>
                    </a:p>
                  </a:txBody>
                  <a:tcPr marL="9525" marR="9525" marT="9525" marB="0" anchor="b"/>
                </a:tc>
              </a:tr>
              <a:tr h="712056">
                <a:tc>
                  <a:txBody>
                    <a:bodyPr/>
                    <a:lstStyle/>
                    <a:p>
                      <a:pPr algn="l" fontAlgn="b"/>
                      <a:r>
                        <a:rPr lang="en-US" sz="2800" b="0" i="0" u="none" strike="noStrike" dirty="0">
                          <a:solidFill>
                            <a:srgbClr val="000000"/>
                          </a:solidFill>
                          <a:effectLst/>
                          <a:latin typeface="Calibri" panose="020F0502020204030204" pitchFamily="34" charset="0"/>
                        </a:rPr>
                        <a:t>APAC</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50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200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16.67</a:t>
                      </a:r>
                    </a:p>
                  </a:txBody>
                  <a:tcPr marL="9525" marR="9525" marT="9525" marB="0" anchor="b"/>
                </a:tc>
              </a:tr>
              <a:tr h="712056">
                <a:tc>
                  <a:txBody>
                    <a:bodyPr/>
                    <a:lstStyle/>
                    <a:p>
                      <a:pPr algn="l" fontAlgn="b"/>
                      <a:r>
                        <a:rPr lang="en-US" sz="2800" b="0" i="0" u="none" strike="noStrike" dirty="0">
                          <a:solidFill>
                            <a:srgbClr val="000000"/>
                          </a:solidFill>
                          <a:effectLst/>
                          <a:latin typeface="Calibri" panose="020F0502020204030204" pitchFamily="34" charset="0"/>
                        </a:rPr>
                        <a:t>Africa </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50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5</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50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10.00</a:t>
                      </a:r>
                    </a:p>
                  </a:txBody>
                  <a:tcPr marL="9525" marR="9525" marT="9525" marB="0" anchor="b"/>
                </a:tc>
              </a:tr>
              <a:tr h="712056">
                <a:tc>
                  <a:txBody>
                    <a:bodyPr/>
                    <a:lstStyle/>
                    <a:p>
                      <a:pPr algn="l" fontAlgn="b"/>
                      <a:r>
                        <a:rPr lang="en-US" sz="2800" b="0" i="0" u="none" strike="noStrike" dirty="0">
                          <a:solidFill>
                            <a:srgbClr val="000000"/>
                          </a:solidFill>
                          <a:effectLst/>
                          <a:latin typeface="Calibri" panose="020F0502020204030204" pitchFamily="34" charset="0"/>
                        </a:rPr>
                        <a:t>China </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100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20</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0.2</a:t>
                      </a:r>
                    </a:p>
                  </a:txBody>
                  <a:tcPr marL="9525" marR="9525" marT="9525" marB="0" anchor="b"/>
                </a:tc>
                <a:tc>
                  <a:txBody>
                    <a:bodyPr/>
                    <a:lstStyle/>
                    <a:p>
                      <a:pPr algn="r" fontAlgn="b"/>
                      <a:r>
                        <a:rPr lang="en-US" sz="2800" b="0" i="0" u="none" strike="noStrike" dirty="0">
                          <a:solidFill>
                            <a:srgbClr val="000000"/>
                          </a:solidFill>
                          <a:effectLst/>
                          <a:latin typeface="Calibri" panose="020F0502020204030204" pitchFamily="34" charset="0"/>
                        </a:rPr>
                        <a:t>50.00</a:t>
                      </a:r>
                    </a:p>
                  </a:txBody>
                  <a:tcPr marL="9525" marR="9525" marT="9525" marB="0" anchor="b"/>
                </a:tc>
              </a:tr>
            </a:tbl>
          </a:graphicData>
        </a:graphic>
      </p:graphicFrame>
    </p:spTree>
    <p:extLst>
      <p:ext uri="{BB962C8B-B14F-4D97-AF65-F5344CB8AC3E}">
        <p14:creationId xmlns:p14="http://schemas.microsoft.com/office/powerpoint/2010/main" val="2989228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90" y="102038"/>
            <a:ext cx="8609427" cy="868633"/>
          </a:xfrm>
          <a:solidFill>
            <a:schemeClr val="bg2"/>
          </a:solidFill>
        </p:spPr>
        <p:txBody>
          <a:bodyPr>
            <a:normAutofit fontScale="90000"/>
          </a:bodyPr>
          <a:lstStyle/>
          <a:p>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Number of contractors versus Employees:</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IN" dirty="0"/>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81544971"/>
              </p:ext>
            </p:extLst>
          </p:nvPr>
        </p:nvGraphicFramePr>
        <p:xfrm>
          <a:off x="309563" y="1139825"/>
          <a:ext cx="5894289" cy="50371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1872128208"/>
              </p:ext>
            </p:extLst>
          </p:nvPr>
        </p:nvGraphicFramePr>
        <p:xfrm>
          <a:off x="6246055" y="1153551"/>
          <a:ext cx="5652869" cy="502216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42359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90" y="102038"/>
            <a:ext cx="8904848" cy="868633"/>
          </a:xfrm>
          <a:solidFill>
            <a:schemeClr val="bg2"/>
          </a:solidFill>
        </p:spPr>
        <p:txBody>
          <a:bodyPr>
            <a:normAutofit fontScale="90000"/>
          </a:bodyPr>
          <a:lstStyle/>
          <a:p>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US" sz="2900" b="1" dirty="0" smtClean="0">
                <a:latin typeface="Times New Roman" panose="02020603050405020304" pitchFamily="18" charset="0"/>
                <a:cs typeface="Times New Roman" panose="02020603050405020304" pitchFamily="18" charset="0"/>
              </a:rPr>
              <a:t>Employee to contractor versus Contractors to Vender Ratios:</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IN" dirty="0"/>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graphicFrame>
        <p:nvGraphicFramePr>
          <p:cNvPr id="11" name="Chart 10"/>
          <p:cNvGraphicFramePr>
            <a:graphicFrameLocks/>
          </p:cNvGraphicFramePr>
          <p:nvPr>
            <p:extLst>
              <p:ext uri="{D42A27DB-BD31-4B8C-83A1-F6EECF244321}">
                <p14:modId xmlns:p14="http://schemas.microsoft.com/office/powerpoint/2010/main" val="3193187228"/>
              </p:ext>
            </p:extLst>
          </p:nvPr>
        </p:nvGraphicFramePr>
        <p:xfrm>
          <a:off x="309490" y="1097281"/>
          <a:ext cx="5598940" cy="50362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1901387912"/>
              </p:ext>
            </p:extLst>
          </p:nvPr>
        </p:nvGraphicFramePr>
        <p:xfrm>
          <a:off x="5947851" y="1114865"/>
          <a:ext cx="5714266" cy="504304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16024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71" y="133304"/>
            <a:ext cx="8151057" cy="692766"/>
          </a:xfrm>
          <a:solidFill>
            <a:schemeClr val="bg2"/>
          </a:solidFill>
        </p:spPr>
        <p:txBody>
          <a:bodyPr>
            <a:normAutofit fontScale="90000"/>
          </a:bodyPr>
          <a:lstStyle/>
          <a:p>
            <a:r>
              <a:rPr lang="en-US" sz="3100" b="1" dirty="0" smtClean="0">
                <a:latin typeface="Times New Roman" panose="02020603050405020304" pitchFamily="18" charset="0"/>
                <a:cs typeface="Times New Roman" panose="02020603050405020304" pitchFamily="18" charset="0"/>
              </a:rPr>
              <a:t/>
            </a:r>
            <a:br>
              <a:rPr lang="en-US" sz="3100" b="1" dirty="0" smtClean="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Number of Employees, contractors and vendors:</a:t>
            </a:r>
            <a:endParaRPr lang="en-IN" sz="3100" dirty="0">
              <a:latin typeface="+mn-lt"/>
            </a:endParaRPr>
          </a:p>
        </p:txBody>
      </p:sp>
      <p:sp>
        <p:nvSpPr>
          <p:cNvPr id="15" name="Content Placeholder 14"/>
          <p:cNvSpPr>
            <a:spLocks noGrp="1"/>
          </p:cNvSpPr>
          <p:nvPr>
            <p:ph idx="1"/>
          </p:nvPr>
        </p:nvSpPr>
        <p:spPr>
          <a:xfrm>
            <a:off x="458371" y="958757"/>
            <a:ext cx="10515600" cy="5206430"/>
          </a:xfrm>
          <a:ln/>
        </p:spPr>
        <p:style>
          <a:lnRef idx="1">
            <a:schemeClr val="accent3"/>
          </a:lnRef>
          <a:fillRef idx="2">
            <a:schemeClr val="accent3"/>
          </a:fillRef>
          <a:effectRef idx="1">
            <a:schemeClr val="accent3"/>
          </a:effectRef>
          <a:fontRef idx="minor">
            <a:schemeClr val="dk1"/>
          </a:fontRef>
        </p:style>
        <p:txBody>
          <a:bodyPr>
            <a:noAutofit/>
          </a:bodyPr>
          <a:lstStyle/>
          <a:p>
            <a:pPr marL="0" indent="0">
              <a:buNone/>
            </a:pPr>
            <a:r>
              <a:rPr lang="en-US" sz="1500" b="1" dirty="0" smtClean="0">
                <a:latin typeface="Arial Black" panose="020B0A04020102020204" pitchFamily="34" charset="0"/>
              </a:rPr>
              <a:t>Purpose</a:t>
            </a:r>
            <a:r>
              <a:rPr lang="en-US" sz="1500" dirty="0" smtClean="0">
                <a:latin typeface="Arial Black" panose="020B0A04020102020204" pitchFamily="34" charset="0"/>
              </a:rPr>
              <a:t>: to </a:t>
            </a:r>
            <a:r>
              <a:rPr lang="en-US" sz="1500" dirty="0">
                <a:latin typeface="Arial Black" panose="020B0A04020102020204" pitchFamily="34" charset="0"/>
              </a:rPr>
              <a:t>understand </a:t>
            </a:r>
            <a:r>
              <a:rPr lang="en-US" sz="1500" dirty="0" smtClean="0">
                <a:latin typeface="Arial Black" panose="020B0A04020102020204" pitchFamily="34" charset="0"/>
              </a:rPr>
              <a:t>the impact of </a:t>
            </a:r>
            <a:r>
              <a:rPr lang="en-US" sz="1500" dirty="0" smtClean="0">
                <a:latin typeface="Arial Black" panose="020B0A04020102020204" pitchFamily="34" charset="0"/>
                <a:cs typeface="Times New Roman" panose="02020603050405020304" pitchFamily="18" charset="0"/>
              </a:rPr>
              <a:t>Number of employees, contractors and vendors  versus Regions</a:t>
            </a:r>
            <a:r>
              <a:rPr lang="en-US" sz="1500" dirty="0" smtClean="0">
                <a:latin typeface="Arial Black" panose="020B0A04020102020204" pitchFamily="34" charset="0"/>
              </a:rPr>
              <a:t>:</a:t>
            </a:r>
          </a:p>
          <a:p>
            <a:pPr marL="0" indent="0">
              <a:buNone/>
            </a:pPr>
            <a:r>
              <a:rPr lang="en-US" sz="1500" b="1" dirty="0">
                <a:latin typeface="Arial Black" panose="020B0A04020102020204" pitchFamily="34" charset="0"/>
              </a:rPr>
              <a:t>Assumption: we don’t have heavy expenses incurred on employee relocation</a:t>
            </a:r>
            <a:endParaRPr lang="en-US" sz="1500" dirty="0" smtClean="0">
              <a:latin typeface="Arial Black" panose="020B0A04020102020204" pitchFamily="34" charset="0"/>
            </a:endParaRPr>
          </a:p>
          <a:p>
            <a:pPr marL="0" indent="0">
              <a:buNone/>
            </a:pPr>
            <a:r>
              <a:rPr lang="en-US" sz="1500" b="1" dirty="0" smtClean="0">
                <a:solidFill>
                  <a:srgbClr val="FF0000"/>
                </a:solidFill>
                <a:latin typeface="Arial Black" panose="020B0A04020102020204" pitchFamily="34" charset="0"/>
              </a:rPr>
              <a:t>Insight</a:t>
            </a:r>
            <a:r>
              <a:rPr lang="en-US" sz="1500" dirty="0" smtClean="0">
                <a:solidFill>
                  <a:srgbClr val="FF0000"/>
                </a:solidFill>
                <a:latin typeface="Arial Black" panose="020B0A04020102020204" pitchFamily="34" charset="0"/>
              </a:rPr>
              <a:t>:</a:t>
            </a:r>
          </a:p>
          <a:p>
            <a:pPr marL="0" indent="0">
              <a:buNone/>
            </a:pPr>
            <a:r>
              <a:rPr lang="en-US" sz="1500" dirty="0" smtClean="0">
                <a:solidFill>
                  <a:srgbClr val="FF0000"/>
                </a:solidFill>
                <a:latin typeface="Arial Black" panose="020B0A04020102020204" pitchFamily="34" charset="0"/>
              </a:rPr>
              <a:t>1)Number </a:t>
            </a:r>
            <a:r>
              <a:rPr lang="en-US" sz="1500" dirty="0">
                <a:solidFill>
                  <a:srgbClr val="FF0000"/>
                </a:solidFill>
                <a:latin typeface="Arial Black" panose="020B0A04020102020204" pitchFamily="34" charset="0"/>
              </a:rPr>
              <a:t>of employees is significantly less  compared to number of contractors in china.</a:t>
            </a:r>
          </a:p>
          <a:p>
            <a:pPr marL="0" indent="0">
              <a:buNone/>
            </a:pPr>
            <a:r>
              <a:rPr lang="en-US" sz="1500" dirty="0" smtClean="0">
                <a:solidFill>
                  <a:srgbClr val="FF0000"/>
                </a:solidFill>
                <a:latin typeface="Arial Black" panose="020B0A04020102020204" pitchFamily="34" charset="0"/>
              </a:rPr>
              <a:t>2)Number </a:t>
            </a:r>
            <a:r>
              <a:rPr lang="en-US" sz="1500" dirty="0">
                <a:solidFill>
                  <a:srgbClr val="FF0000"/>
                </a:solidFill>
                <a:latin typeface="Arial Black" panose="020B0A04020102020204" pitchFamily="34" charset="0"/>
              </a:rPr>
              <a:t>of employees is significantly high compared to number of contractors in Asia Pacific.</a:t>
            </a:r>
          </a:p>
          <a:p>
            <a:pPr marL="0" indent="0">
              <a:buNone/>
            </a:pPr>
            <a:r>
              <a:rPr lang="en-US" sz="1500" dirty="0" smtClean="0">
                <a:solidFill>
                  <a:srgbClr val="FF0000"/>
                </a:solidFill>
                <a:latin typeface="Arial Black" panose="020B0A04020102020204" pitchFamily="34" charset="0"/>
              </a:rPr>
              <a:t>3)percentage </a:t>
            </a:r>
            <a:r>
              <a:rPr lang="en-US" sz="1500" dirty="0">
                <a:solidFill>
                  <a:srgbClr val="FF0000"/>
                </a:solidFill>
                <a:latin typeface="Arial Black" panose="020B0A04020102020204" pitchFamily="34" charset="0"/>
              </a:rPr>
              <a:t>of contractors and employees only for USA and Europe combined together constitute 87% and 93% respectively which is significantly high.</a:t>
            </a:r>
          </a:p>
          <a:p>
            <a:pPr marL="0" indent="0">
              <a:buNone/>
            </a:pPr>
            <a:r>
              <a:rPr lang="en-US" sz="1500" dirty="0" smtClean="0">
                <a:solidFill>
                  <a:srgbClr val="FF0000"/>
                </a:solidFill>
                <a:latin typeface="Arial Black" panose="020B0A04020102020204" pitchFamily="34" charset="0"/>
              </a:rPr>
              <a:t>4)contractors </a:t>
            </a:r>
            <a:r>
              <a:rPr lang="en-US" sz="1500" dirty="0">
                <a:solidFill>
                  <a:srgbClr val="FF0000"/>
                </a:solidFill>
                <a:latin typeface="Arial Black" panose="020B0A04020102020204" pitchFamily="34" charset="0"/>
              </a:rPr>
              <a:t>to vendor ratio is only 4% in APAC which has given highest revenue per employee. </a:t>
            </a:r>
            <a:r>
              <a:rPr lang="en-US" sz="1500" b="1" dirty="0" smtClean="0">
                <a:solidFill>
                  <a:srgbClr val="7030A0"/>
                </a:solidFill>
                <a:latin typeface="Arial Black" panose="020B0A04020102020204" pitchFamily="34" charset="0"/>
              </a:rPr>
              <a:t>Takeaway:</a:t>
            </a:r>
          </a:p>
          <a:p>
            <a:pPr marL="457200" indent="-457200">
              <a:buFont typeface="+mj-lt"/>
              <a:buAutoNum type="arabicPeriod"/>
            </a:pPr>
            <a:r>
              <a:rPr lang="en-US" sz="1500" u="sng" dirty="0" smtClean="0">
                <a:solidFill>
                  <a:srgbClr val="7030A0"/>
                </a:solidFill>
                <a:latin typeface="Arial Black" panose="020B0A04020102020204" pitchFamily="34" charset="0"/>
              </a:rPr>
              <a:t>need </a:t>
            </a:r>
            <a:r>
              <a:rPr lang="en-US" sz="1500" u="sng" dirty="0">
                <a:solidFill>
                  <a:srgbClr val="7030A0"/>
                </a:solidFill>
                <a:latin typeface="Arial Black" panose="020B0A04020102020204" pitchFamily="34" charset="0"/>
              </a:rPr>
              <a:t>to focus on </a:t>
            </a:r>
            <a:r>
              <a:rPr lang="en-US" sz="1500" u="sng" dirty="0" smtClean="0">
                <a:solidFill>
                  <a:srgbClr val="7030A0"/>
                </a:solidFill>
                <a:latin typeface="Arial Black" panose="020B0A04020102020204" pitchFamily="34" charset="0"/>
              </a:rPr>
              <a:t>taking services of more employees compared to vendors in both in APAC and China.</a:t>
            </a:r>
          </a:p>
          <a:p>
            <a:pPr marL="457200" indent="-457200">
              <a:buFont typeface="+mj-lt"/>
              <a:buAutoNum type="arabicPeriod"/>
            </a:pPr>
            <a:r>
              <a:rPr lang="en-US" sz="1500" u="sng" dirty="0" smtClean="0">
                <a:solidFill>
                  <a:srgbClr val="7030A0"/>
                </a:solidFill>
                <a:latin typeface="Arial Black" panose="020B0A04020102020204" pitchFamily="34" charset="0"/>
              </a:rPr>
              <a:t>Need </a:t>
            </a:r>
            <a:r>
              <a:rPr lang="en-US" sz="1500" u="sng" dirty="0">
                <a:solidFill>
                  <a:srgbClr val="7030A0"/>
                </a:solidFill>
                <a:latin typeface="Arial Black" panose="020B0A04020102020204" pitchFamily="34" charset="0"/>
              </a:rPr>
              <a:t>to focus on </a:t>
            </a:r>
            <a:r>
              <a:rPr lang="en-US" sz="1500" u="sng" dirty="0" smtClean="0">
                <a:solidFill>
                  <a:srgbClr val="7030A0"/>
                </a:solidFill>
                <a:latin typeface="Arial Black" panose="020B0A04020102020204" pitchFamily="34" charset="0"/>
              </a:rPr>
              <a:t>relocating employees  from </a:t>
            </a:r>
            <a:r>
              <a:rPr lang="en-US" sz="1500" u="sng" dirty="0">
                <a:solidFill>
                  <a:srgbClr val="7030A0"/>
                </a:solidFill>
                <a:latin typeface="Arial Black" panose="020B0A04020102020204" pitchFamily="34" charset="0"/>
              </a:rPr>
              <a:t>APAC to other </a:t>
            </a:r>
            <a:r>
              <a:rPr lang="en-US" sz="1500" u="sng" dirty="0" smtClean="0">
                <a:solidFill>
                  <a:srgbClr val="7030A0"/>
                </a:solidFill>
                <a:latin typeface="Arial Black" panose="020B0A04020102020204" pitchFamily="34" charset="0"/>
              </a:rPr>
              <a:t>Regions and balancing head count with other Regions especially from USA and Europe</a:t>
            </a:r>
          </a:p>
          <a:p>
            <a:pPr marL="457200" indent="-457200">
              <a:buFont typeface="+mj-lt"/>
              <a:buAutoNum type="arabicPeriod"/>
            </a:pPr>
            <a:r>
              <a:rPr lang="en-US" sz="1500" u="sng" dirty="0" smtClean="0">
                <a:solidFill>
                  <a:srgbClr val="7030A0"/>
                </a:solidFill>
                <a:latin typeface="Arial Black" panose="020B0A04020102020204" pitchFamily="34" charset="0"/>
              </a:rPr>
              <a:t>need to focus on hiring more employees compared to contractors .</a:t>
            </a:r>
          </a:p>
          <a:p>
            <a:pPr marL="457200" indent="-457200">
              <a:buFont typeface="+mj-lt"/>
              <a:buAutoNum type="arabicPeriod"/>
            </a:pPr>
            <a:r>
              <a:rPr lang="en-US" sz="1500" u="sng" dirty="0" smtClean="0">
                <a:solidFill>
                  <a:srgbClr val="7030A0"/>
                </a:solidFill>
                <a:latin typeface="Arial Black" panose="020B0A04020102020204" pitchFamily="34" charset="0"/>
              </a:rPr>
              <a:t>Need to focus on hiring contractor from a maximum of 2 vendors in any of the regions.</a:t>
            </a:r>
          </a:p>
          <a:p>
            <a:pPr marL="457200" indent="-457200">
              <a:buFont typeface="+mj-lt"/>
              <a:buAutoNum type="arabicPeriod"/>
            </a:pPr>
            <a:r>
              <a:rPr lang="en-US" sz="1500" u="sng" dirty="0" smtClean="0">
                <a:solidFill>
                  <a:srgbClr val="7030A0"/>
                </a:solidFill>
                <a:latin typeface="Arial Black" panose="020B0A04020102020204" pitchFamily="34" charset="0"/>
              </a:rPr>
              <a:t>Should </a:t>
            </a:r>
            <a:r>
              <a:rPr lang="en-US" sz="1500" u="sng" dirty="0">
                <a:solidFill>
                  <a:srgbClr val="7030A0"/>
                </a:solidFill>
                <a:latin typeface="Arial Black" panose="020B0A04020102020204" pitchFamily="34" charset="0"/>
              </a:rPr>
              <a:t>focus on </a:t>
            </a:r>
            <a:r>
              <a:rPr lang="en-US" sz="1500" u="sng" dirty="0" smtClean="0">
                <a:solidFill>
                  <a:srgbClr val="7030A0"/>
                </a:solidFill>
                <a:latin typeface="Arial Black" panose="020B0A04020102020204" pitchFamily="34" charset="0"/>
              </a:rPr>
              <a:t>greater control regarding periodic evaluation on performances of employees w.r.t. the contractors.</a:t>
            </a:r>
            <a:endParaRPr lang="en-US" sz="1500" u="sng" dirty="0">
              <a:solidFill>
                <a:srgbClr val="7030A0"/>
              </a:solidFill>
              <a:latin typeface="Arial Black" panose="020B0A04020102020204" pitchFamily="34" charset="0"/>
            </a:endParaRPr>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Tree>
    <p:extLst>
      <p:ext uri="{BB962C8B-B14F-4D97-AF65-F5344CB8AC3E}">
        <p14:creationId xmlns:p14="http://schemas.microsoft.com/office/powerpoint/2010/main" val="2885061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28647"/>
            <a:ext cx="7766608" cy="798295"/>
          </a:xfrm>
          <a:solidFill>
            <a:schemeClr val="bg2"/>
          </a:solidFill>
        </p:spPr>
        <p:txBody>
          <a:bodyPr>
            <a:normAutofit fontScale="90000"/>
          </a:bodyPr>
          <a:lstStyle/>
          <a:p>
            <a:r>
              <a:rPr lang="en-IN" sz="3100" b="1" dirty="0" smtClean="0">
                <a:latin typeface="Times New Roman" panose="02020603050405020304" pitchFamily="18" charset="0"/>
                <a:cs typeface="Times New Roman" panose="02020603050405020304" pitchFamily="18" charset="0"/>
              </a:rPr>
              <a:t/>
            </a:r>
            <a:br>
              <a:rPr lang="en-IN" sz="3100" b="1" dirty="0" smtClean="0">
                <a:latin typeface="Times New Roman" panose="02020603050405020304" pitchFamily="18" charset="0"/>
                <a:cs typeface="Times New Roman" panose="02020603050405020304" pitchFamily="18" charset="0"/>
              </a:rPr>
            </a:br>
            <a:r>
              <a:rPr lang="en-IN" sz="3100" b="1" dirty="0" smtClean="0">
                <a:latin typeface="Times New Roman" panose="02020603050405020304" pitchFamily="18" charset="0"/>
                <a:cs typeface="Times New Roman" panose="02020603050405020304" pitchFamily="18" charset="0"/>
              </a:rPr>
              <a:t>Business Understanding:</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
        <p:nvSpPr>
          <p:cNvPr id="3" name="Content Placeholder 2"/>
          <p:cNvSpPr>
            <a:spLocks noGrp="1"/>
          </p:cNvSpPr>
          <p:nvPr>
            <p:ph idx="1"/>
          </p:nvPr>
        </p:nvSpPr>
        <p:spPr>
          <a:xfrm>
            <a:off x="688075" y="1209822"/>
            <a:ext cx="10665725" cy="4967141"/>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ABC produces 3 different varieties of bathing soaps. (In bars for simplicity) </a:t>
            </a:r>
            <a:endParaRPr lang="en-US" dirty="0" smtClean="0"/>
          </a:p>
          <a:p>
            <a:r>
              <a:rPr lang="en-US" dirty="0" smtClean="0"/>
              <a:t>The </a:t>
            </a:r>
            <a:r>
              <a:rPr lang="en-US" dirty="0"/>
              <a:t>3 varieties are Tigers for Kids , Alexa for women and Wild Rancher for Men. </a:t>
            </a:r>
            <a:endParaRPr lang="en-US" dirty="0" smtClean="0"/>
          </a:p>
          <a:p>
            <a:r>
              <a:rPr lang="en-US" dirty="0" smtClean="0"/>
              <a:t>All </a:t>
            </a:r>
            <a:r>
              <a:rPr lang="en-US" dirty="0"/>
              <a:t>the above varieties are produced in each of the 10 subsidiaries and distributed locally. </a:t>
            </a:r>
            <a:endParaRPr lang="en-US" dirty="0" smtClean="0"/>
          </a:p>
          <a:p>
            <a:r>
              <a:rPr lang="en-US" dirty="0" smtClean="0"/>
              <a:t>Names </a:t>
            </a:r>
            <a:r>
              <a:rPr lang="en-US" dirty="0"/>
              <a:t>may differ but the content of the soaps remain the </a:t>
            </a:r>
            <a:r>
              <a:rPr lang="en-US" dirty="0" smtClean="0"/>
              <a:t>same.</a:t>
            </a:r>
          </a:p>
          <a:p>
            <a:r>
              <a:rPr lang="en-US" dirty="0" smtClean="0"/>
              <a:t>Packaging </a:t>
            </a:r>
            <a:r>
              <a:rPr lang="en-US" dirty="0"/>
              <a:t>and Marketing is done differently based on the markets the soaps are sold. </a:t>
            </a:r>
          </a:p>
        </p:txBody>
      </p:sp>
    </p:spTree>
    <p:extLst>
      <p:ext uri="{BB962C8B-B14F-4D97-AF65-F5344CB8AC3E}">
        <p14:creationId xmlns:p14="http://schemas.microsoft.com/office/powerpoint/2010/main" val="2939340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3" y="154111"/>
            <a:ext cx="7995698" cy="591477"/>
          </a:xfrm>
          <a:solidFill>
            <a:schemeClr val="tx2">
              <a:lumMod val="20000"/>
              <a:lumOff val="80000"/>
            </a:schemeClr>
          </a:solidFill>
        </p:spPr>
        <p:txBody>
          <a:bodyPr>
            <a:noAutofit/>
          </a:bodyPr>
          <a:lstStyle/>
          <a:p>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Total Revenues vs. Total costs </a:t>
            </a:r>
            <a:r>
              <a:rPr lang="en-IN" sz="2800" b="1" dirty="0">
                <a:latin typeface="Times New Roman" panose="02020603050405020304" pitchFamily="18" charset="0"/>
                <a:cs typeface="Times New Roman" panose="02020603050405020304" pitchFamily="18" charset="0"/>
              </a:rPr>
              <a:t>in Billion USD:</a:t>
            </a:r>
            <a:br>
              <a:rPr lang="en-IN"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93352538"/>
              </p:ext>
            </p:extLst>
          </p:nvPr>
        </p:nvGraphicFramePr>
        <p:xfrm>
          <a:off x="351692" y="3446585"/>
          <a:ext cx="11605845" cy="2730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a:xfrm>
            <a:off x="106680" y="6356349"/>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7842738" y="6356350"/>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sp>
        <p:nvSpPr>
          <p:cNvPr id="3" name="Rectangle 2"/>
          <p:cNvSpPr/>
          <p:nvPr/>
        </p:nvSpPr>
        <p:spPr>
          <a:xfrm>
            <a:off x="351692" y="956603"/>
            <a:ext cx="11605846" cy="258532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b="1" dirty="0">
                <a:solidFill>
                  <a:schemeClr val="accent5"/>
                </a:solidFill>
              </a:rPr>
              <a:t>The various costs elements are: </a:t>
            </a:r>
            <a:endParaRPr lang="en-US" b="1" dirty="0" smtClean="0">
              <a:solidFill>
                <a:schemeClr val="accent5"/>
              </a:solidFill>
            </a:endParaRPr>
          </a:p>
          <a:p>
            <a:pPr marL="342900" indent="-342900">
              <a:buFont typeface="+mj-lt"/>
              <a:buAutoNum type="arabicPeriod"/>
            </a:pPr>
            <a:r>
              <a:rPr lang="en-US" dirty="0" smtClean="0">
                <a:solidFill>
                  <a:srgbClr val="C00000"/>
                </a:solidFill>
              </a:rPr>
              <a:t>Raw </a:t>
            </a:r>
            <a:r>
              <a:rPr lang="en-US" dirty="0">
                <a:solidFill>
                  <a:srgbClr val="C00000"/>
                </a:solidFill>
              </a:rPr>
              <a:t>Material </a:t>
            </a:r>
          </a:p>
          <a:p>
            <a:pPr marL="342900" indent="-342900">
              <a:buFont typeface="+mj-lt"/>
              <a:buAutoNum type="arabicPeriod"/>
            </a:pPr>
            <a:r>
              <a:rPr lang="en-US" dirty="0" smtClean="0">
                <a:solidFill>
                  <a:srgbClr val="C00000"/>
                </a:solidFill>
              </a:rPr>
              <a:t>Production </a:t>
            </a:r>
            <a:r>
              <a:rPr lang="en-US" dirty="0">
                <a:solidFill>
                  <a:srgbClr val="C00000"/>
                </a:solidFill>
              </a:rPr>
              <a:t>- Mostly WIP costs and consumables. </a:t>
            </a:r>
          </a:p>
          <a:p>
            <a:pPr marL="342900" indent="-342900">
              <a:buFont typeface="+mj-lt"/>
              <a:buAutoNum type="arabicPeriod"/>
            </a:pPr>
            <a:r>
              <a:rPr lang="en-US" dirty="0" smtClean="0">
                <a:solidFill>
                  <a:srgbClr val="C00000"/>
                </a:solidFill>
              </a:rPr>
              <a:t>Packaging </a:t>
            </a:r>
          </a:p>
          <a:p>
            <a:pPr marL="342900" indent="-342900">
              <a:buFont typeface="+mj-lt"/>
              <a:buAutoNum type="arabicPeriod"/>
            </a:pPr>
            <a:r>
              <a:rPr lang="en-US" dirty="0" smtClean="0">
                <a:solidFill>
                  <a:srgbClr val="C00000"/>
                </a:solidFill>
              </a:rPr>
              <a:t>Logistics </a:t>
            </a:r>
            <a:r>
              <a:rPr lang="en-US" dirty="0">
                <a:solidFill>
                  <a:srgbClr val="C00000"/>
                </a:solidFill>
              </a:rPr>
              <a:t>- Shipping from Factory to Distribution </a:t>
            </a:r>
            <a:r>
              <a:rPr lang="en-US" dirty="0" smtClean="0">
                <a:solidFill>
                  <a:srgbClr val="C00000"/>
                </a:solidFill>
              </a:rPr>
              <a:t>Centers </a:t>
            </a:r>
            <a:r>
              <a:rPr lang="en-US" dirty="0">
                <a:solidFill>
                  <a:srgbClr val="C00000"/>
                </a:solidFill>
              </a:rPr>
              <a:t>and DCs to </a:t>
            </a:r>
            <a:r>
              <a:rPr lang="en-US" dirty="0" smtClean="0">
                <a:solidFill>
                  <a:srgbClr val="C00000"/>
                </a:solidFill>
              </a:rPr>
              <a:t>Distributors</a:t>
            </a:r>
          </a:p>
          <a:p>
            <a:pPr marL="342900" indent="-342900">
              <a:buFont typeface="+mj-lt"/>
              <a:buAutoNum type="arabicPeriod"/>
            </a:pPr>
            <a:r>
              <a:rPr lang="en-US" dirty="0" smtClean="0">
                <a:solidFill>
                  <a:srgbClr val="C00000"/>
                </a:solidFill>
              </a:rPr>
              <a:t>  Marketing and </a:t>
            </a:r>
            <a:r>
              <a:rPr lang="en-US" dirty="0">
                <a:solidFill>
                  <a:srgbClr val="C00000"/>
                </a:solidFill>
              </a:rPr>
              <a:t>Sales - General Costs, Events, Campaigns, </a:t>
            </a:r>
            <a:r>
              <a:rPr lang="en-US" dirty="0" smtClean="0">
                <a:solidFill>
                  <a:srgbClr val="C00000"/>
                </a:solidFill>
              </a:rPr>
              <a:t>etc. </a:t>
            </a:r>
            <a:endParaRPr lang="en-US" dirty="0">
              <a:solidFill>
                <a:srgbClr val="C00000"/>
              </a:solidFill>
            </a:endParaRPr>
          </a:p>
          <a:p>
            <a:pPr marL="342900" indent="-342900">
              <a:buFont typeface="+mj-lt"/>
              <a:buAutoNum type="arabicPeriod"/>
            </a:pPr>
            <a:r>
              <a:rPr lang="en-US" dirty="0" smtClean="0">
                <a:solidFill>
                  <a:srgbClr val="C00000"/>
                </a:solidFill>
              </a:rPr>
              <a:t>Engineering </a:t>
            </a:r>
            <a:r>
              <a:rPr lang="en-US" dirty="0">
                <a:solidFill>
                  <a:srgbClr val="C00000"/>
                </a:solidFill>
              </a:rPr>
              <a:t>- Maintenance and Utilities. </a:t>
            </a:r>
          </a:p>
          <a:p>
            <a:pPr marL="342900" indent="-342900">
              <a:buFont typeface="+mj-lt"/>
              <a:buAutoNum type="arabicPeriod"/>
            </a:pPr>
            <a:r>
              <a:rPr lang="en-US" dirty="0" smtClean="0">
                <a:solidFill>
                  <a:srgbClr val="C00000"/>
                </a:solidFill>
              </a:rPr>
              <a:t>Corporate </a:t>
            </a:r>
            <a:r>
              <a:rPr lang="en-US" dirty="0">
                <a:solidFill>
                  <a:srgbClr val="C00000"/>
                </a:solidFill>
              </a:rPr>
              <a:t>- Includes Corporate events, R&amp;D and HR costs (inclusive of Salaries) </a:t>
            </a:r>
            <a:endParaRPr lang="en-US" dirty="0" smtClean="0">
              <a:solidFill>
                <a:srgbClr val="C00000"/>
              </a:solidFill>
            </a:endParaRPr>
          </a:p>
          <a:p>
            <a:pPr marL="342900" indent="-342900">
              <a:buFont typeface="+mj-lt"/>
              <a:buAutoNum type="arabicPeriod"/>
            </a:pPr>
            <a:r>
              <a:rPr lang="en-US" dirty="0" smtClean="0">
                <a:solidFill>
                  <a:srgbClr val="C00000"/>
                </a:solidFill>
              </a:rPr>
              <a:t> Misc. </a:t>
            </a:r>
            <a:r>
              <a:rPr lang="en-US" dirty="0">
                <a:solidFill>
                  <a:srgbClr val="C00000"/>
                </a:solidFill>
              </a:rPr>
              <a:t>- Any other cost not included above including Indirect procurement </a:t>
            </a:r>
          </a:p>
        </p:txBody>
      </p:sp>
    </p:spTree>
    <p:extLst>
      <p:ext uri="{BB962C8B-B14F-4D97-AF65-F5344CB8AC3E}">
        <p14:creationId xmlns:p14="http://schemas.microsoft.com/office/powerpoint/2010/main" val="4255432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678003" cy="931412"/>
          </a:xfrm>
          <a:solidFill>
            <a:schemeClr val="tx2">
              <a:lumMod val="20000"/>
              <a:lumOff val="80000"/>
            </a:schemeClr>
          </a:solidFill>
        </p:spPr>
        <p:txBody>
          <a:bodyPr>
            <a:noAutofit/>
          </a:bodyPr>
          <a:lstStyle/>
          <a:p>
            <a:r>
              <a:rPr lang="en-US" sz="2800" b="1" dirty="0" smtClean="0">
                <a:latin typeface="Times New Roman" panose="02020603050405020304" pitchFamily="18" charset="0"/>
                <a:cs typeface="Times New Roman" panose="02020603050405020304" pitchFamily="18" charset="0"/>
              </a:rPr>
              <a:t>Total Revenues vs. Total costs </a:t>
            </a:r>
            <a:r>
              <a:rPr lang="en-IN" sz="2800" b="1" dirty="0">
                <a:latin typeface="Times New Roman" panose="02020603050405020304" pitchFamily="18" charset="0"/>
                <a:cs typeface="Times New Roman" panose="02020603050405020304" pitchFamily="18" charset="0"/>
              </a:rPr>
              <a:t>in Billion USD:</a:t>
            </a:r>
            <a:br>
              <a:rPr lang="en-IN"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8" name="Chart 7"/>
          <p:cNvGraphicFramePr>
            <a:graphicFrameLocks/>
          </p:cNvGraphicFramePr>
          <p:nvPr>
            <p:extLst>
              <p:ext uri="{D42A27DB-BD31-4B8C-83A1-F6EECF244321}">
                <p14:modId xmlns:p14="http://schemas.microsoft.com/office/powerpoint/2010/main" val="1010796538"/>
              </p:ext>
            </p:extLst>
          </p:nvPr>
        </p:nvGraphicFramePr>
        <p:xfrm>
          <a:off x="4907282" y="1466557"/>
          <a:ext cx="3406724" cy="47232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2680733376"/>
              </p:ext>
            </p:extLst>
          </p:nvPr>
        </p:nvGraphicFramePr>
        <p:xfrm>
          <a:off x="8342141" y="1548801"/>
          <a:ext cx="3601329" cy="46550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1291087977"/>
              </p:ext>
            </p:extLst>
          </p:nvPr>
        </p:nvGraphicFramePr>
        <p:xfrm>
          <a:off x="120747" y="1452489"/>
          <a:ext cx="4572000" cy="462475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86380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71" y="133304"/>
            <a:ext cx="8151057" cy="692766"/>
          </a:xfrm>
          <a:solidFill>
            <a:schemeClr val="bg2"/>
          </a:solidFill>
        </p:spPr>
        <p:txBody>
          <a:bodyPr>
            <a:normAutofit fontScale="90000"/>
          </a:bodyPr>
          <a:lstStyle/>
          <a:p>
            <a:r>
              <a:rPr lang="en-US" sz="3100" b="1" dirty="0" smtClean="0">
                <a:latin typeface="Times New Roman" panose="02020603050405020304" pitchFamily="18" charset="0"/>
                <a:cs typeface="Times New Roman" panose="02020603050405020304" pitchFamily="18" charset="0"/>
              </a:rPr>
              <a:t/>
            </a:r>
            <a:br>
              <a:rPr lang="en-US" sz="31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Total Revenues vs. Total costs </a:t>
            </a:r>
            <a:r>
              <a:rPr lang="en-IN" sz="3200" b="1" dirty="0">
                <a:latin typeface="Times New Roman" panose="02020603050405020304" pitchFamily="18" charset="0"/>
                <a:cs typeface="Times New Roman" panose="02020603050405020304" pitchFamily="18" charset="0"/>
              </a:rPr>
              <a:t>in Billion USD:</a:t>
            </a:r>
            <a:endParaRPr lang="en-IN" sz="3100" dirty="0">
              <a:latin typeface="+mn-lt"/>
            </a:endParaRPr>
          </a:p>
        </p:txBody>
      </p:sp>
      <p:sp>
        <p:nvSpPr>
          <p:cNvPr id="15" name="Content Placeholder 14"/>
          <p:cNvSpPr>
            <a:spLocks noGrp="1"/>
          </p:cNvSpPr>
          <p:nvPr>
            <p:ph idx="1"/>
          </p:nvPr>
        </p:nvSpPr>
        <p:spPr>
          <a:xfrm>
            <a:off x="458371" y="958757"/>
            <a:ext cx="11302220" cy="5206430"/>
          </a:xfrm>
          <a:ln/>
        </p:spPr>
        <p:style>
          <a:lnRef idx="1">
            <a:schemeClr val="accent3"/>
          </a:lnRef>
          <a:fillRef idx="2">
            <a:schemeClr val="accent3"/>
          </a:fillRef>
          <a:effectRef idx="1">
            <a:schemeClr val="accent3"/>
          </a:effectRef>
          <a:fontRef idx="minor">
            <a:schemeClr val="dk1"/>
          </a:fontRef>
        </p:style>
        <p:txBody>
          <a:bodyPr>
            <a:noAutofit/>
          </a:bodyPr>
          <a:lstStyle/>
          <a:p>
            <a:pPr marL="0" indent="0">
              <a:buNone/>
            </a:pPr>
            <a:r>
              <a:rPr lang="en-US" sz="1800" b="1" dirty="0" smtClean="0">
                <a:latin typeface="Arial Black" panose="020B0A04020102020204" pitchFamily="34" charset="0"/>
              </a:rPr>
              <a:t>Purpose</a:t>
            </a:r>
            <a:r>
              <a:rPr lang="en-US" sz="1800" dirty="0" smtClean="0">
                <a:latin typeface="Arial Black" panose="020B0A04020102020204" pitchFamily="34" charset="0"/>
              </a:rPr>
              <a:t>: to Compare Total revenues vs. total costs in Billion USD from 2013 to 2016:</a:t>
            </a:r>
          </a:p>
          <a:p>
            <a:pPr marL="0" indent="0">
              <a:buNone/>
            </a:pPr>
            <a:r>
              <a:rPr lang="en-US" sz="2000" b="1" dirty="0" smtClean="0">
                <a:solidFill>
                  <a:srgbClr val="FF0000"/>
                </a:solidFill>
                <a:latin typeface="Arial Black" panose="020B0A04020102020204" pitchFamily="34" charset="0"/>
              </a:rPr>
              <a:t>Insight</a:t>
            </a:r>
            <a:r>
              <a:rPr lang="en-US" sz="2000" dirty="0" smtClean="0">
                <a:solidFill>
                  <a:srgbClr val="FF0000"/>
                </a:solidFill>
                <a:latin typeface="Arial Black" panose="020B0A04020102020204" pitchFamily="34" charset="0"/>
              </a:rPr>
              <a:t>:</a:t>
            </a:r>
          </a:p>
          <a:p>
            <a:pPr marL="342900" indent="-342900">
              <a:buFont typeface="+mj-lt"/>
              <a:buAutoNum type="arabicPeriod"/>
            </a:pPr>
            <a:r>
              <a:rPr lang="en-US" sz="2000" dirty="0">
                <a:solidFill>
                  <a:srgbClr val="FF0000"/>
                </a:solidFill>
                <a:latin typeface="Arial Black" panose="020B0A04020102020204" pitchFamily="34" charset="0"/>
              </a:rPr>
              <a:t>Revenue is increasing going forward from 2013 to 2016.</a:t>
            </a:r>
          </a:p>
          <a:p>
            <a:pPr marL="342900" indent="-342900">
              <a:buFont typeface="+mj-lt"/>
              <a:buAutoNum type="arabicPeriod"/>
            </a:pPr>
            <a:r>
              <a:rPr lang="en-US" sz="2000" dirty="0">
                <a:solidFill>
                  <a:srgbClr val="FF0000"/>
                </a:solidFill>
                <a:latin typeface="Arial Black" panose="020B0A04020102020204" pitchFamily="34" charset="0"/>
              </a:rPr>
              <a:t>Costs is also increasing going forward from 2013 to 2016.</a:t>
            </a:r>
          </a:p>
          <a:p>
            <a:pPr marL="342900" indent="-342900">
              <a:buFont typeface="+mj-lt"/>
              <a:buAutoNum type="arabicPeriod"/>
            </a:pPr>
            <a:r>
              <a:rPr lang="en-US" sz="2000" dirty="0">
                <a:solidFill>
                  <a:srgbClr val="FF0000"/>
                </a:solidFill>
                <a:latin typeface="Arial Black" panose="020B0A04020102020204" pitchFamily="34" charset="0"/>
              </a:rPr>
              <a:t>Revenue share is increased from 27% to 32% going forward from 2015 to 2016.</a:t>
            </a:r>
          </a:p>
          <a:p>
            <a:pPr marL="342900" indent="-342900">
              <a:buFont typeface="+mj-lt"/>
              <a:buAutoNum type="arabicPeriod"/>
            </a:pPr>
            <a:r>
              <a:rPr lang="en-US" sz="2000" dirty="0">
                <a:solidFill>
                  <a:srgbClr val="FF0000"/>
                </a:solidFill>
                <a:latin typeface="Arial Black" panose="020B0A04020102020204" pitchFamily="34" charset="0"/>
              </a:rPr>
              <a:t>Costs share is increased from 25% to 33% going forward from 2015 to 2016.</a:t>
            </a:r>
          </a:p>
          <a:p>
            <a:pPr marL="342900" indent="-342900">
              <a:buFont typeface="+mj-lt"/>
              <a:buAutoNum type="arabicPeriod"/>
            </a:pPr>
            <a:r>
              <a:rPr lang="en-US" sz="2000" dirty="0">
                <a:solidFill>
                  <a:srgbClr val="FF0000"/>
                </a:solidFill>
                <a:latin typeface="Arial Black" panose="020B0A04020102020204" pitchFamily="34" charset="0"/>
              </a:rPr>
              <a:t>Costs is increasing at a faster rate compared to Revenues</a:t>
            </a:r>
            <a:r>
              <a:rPr lang="en-US" sz="2000" dirty="0" smtClean="0">
                <a:solidFill>
                  <a:srgbClr val="FF0000"/>
                </a:solidFill>
                <a:latin typeface="Arial Black" panose="020B0A04020102020204" pitchFamily="34" charset="0"/>
              </a:rPr>
              <a:t>.</a:t>
            </a:r>
          </a:p>
          <a:p>
            <a:pPr marL="0" indent="0">
              <a:buNone/>
            </a:pPr>
            <a:r>
              <a:rPr lang="en-US" sz="2000" b="1" dirty="0" smtClean="0">
                <a:solidFill>
                  <a:srgbClr val="7030A0"/>
                </a:solidFill>
                <a:latin typeface="Arial Black" panose="020B0A04020102020204" pitchFamily="34" charset="0"/>
              </a:rPr>
              <a:t>Takeaway:</a:t>
            </a:r>
          </a:p>
          <a:p>
            <a:pPr marL="457200" indent="-457200">
              <a:buFont typeface="+mj-lt"/>
              <a:buAutoNum type="arabicPeriod"/>
            </a:pPr>
            <a:r>
              <a:rPr lang="en-US" sz="2000" u="sng" dirty="0" smtClean="0">
                <a:solidFill>
                  <a:srgbClr val="7030A0"/>
                </a:solidFill>
                <a:latin typeface="Arial Black" panose="020B0A04020102020204" pitchFamily="34" charset="0"/>
              </a:rPr>
              <a:t>need </a:t>
            </a:r>
            <a:r>
              <a:rPr lang="en-US" sz="2000" u="sng" dirty="0">
                <a:solidFill>
                  <a:srgbClr val="7030A0"/>
                </a:solidFill>
                <a:latin typeface="Arial Black" panose="020B0A04020102020204" pitchFamily="34" charset="0"/>
              </a:rPr>
              <a:t>to focus on </a:t>
            </a:r>
            <a:r>
              <a:rPr lang="en-US" sz="2000" u="sng" dirty="0" smtClean="0">
                <a:solidFill>
                  <a:srgbClr val="7030A0"/>
                </a:solidFill>
                <a:latin typeface="Arial Black" panose="020B0A04020102020204" pitchFamily="34" charset="0"/>
              </a:rPr>
              <a:t>Reducing the cost going forward from 2016 to 2017.</a:t>
            </a:r>
          </a:p>
          <a:p>
            <a:pPr marL="457200" indent="-457200">
              <a:buFont typeface="+mj-lt"/>
              <a:buAutoNum type="arabicPeriod"/>
            </a:pPr>
            <a:r>
              <a:rPr lang="en-US" sz="2000" u="sng" dirty="0" smtClean="0">
                <a:solidFill>
                  <a:srgbClr val="7030A0"/>
                </a:solidFill>
                <a:latin typeface="Arial Black" panose="020B0A04020102020204" pitchFamily="34" charset="0"/>
              </a:rPr>
              <a:t>Need </a:t>
            </a:r>
            <a:r>
              <a:rPr lang="en-US" sz="2000" u="sng" dirty="0">
                <a:solidFill>
                  <a:srgbClr val="7030A0"/>
                </a:solidFill>
                <a:latin typeface="Arial Black" panose="020B0A04020102020204" pitchFamily="34" charset="0"/>
              </a:rPr>
              <a:t>to focus on high level implementation roadmap for </a:t>
            </a:r>
            <a:r>
              <a:rPr lang="en-US" sz="2000" u="sng" dirty="0" smtClean="0">
                <a:solidFill>
                  <a:srgbClr val="7030A0"/>
                </a:solidFill>
                <a:latin typeface="Arial Black" panose="020B0A04020102020204" pitchFamily="34" charset="0"/>
              </a:rPr>
              <a:t>Annual costs cutting Considering </a:t>
            </a:r>
            <a:r>
              <a:rPr lang="en-US" sz="2000" u="sng" dirty="0">
                <a:solidFill>
                  <a:srgbClr val="7030A0"/>
                </a:solidFill>
                <a:latin typeface="Arial Black" panose="020B0A04020102020204" pitchFamily="34" charset="0"/>
              </a:rPr>
              <a:t>the timeframe of 3 </a:t>
            </a:r>
            <a:r>
              <a:rPr lang="en-US" sz="2000" u="sng" dirty="0" smtClean="0">
                <a:solidFill>
                  <a:srgbClr val="7030A0"/>
                </a:solidFill>
                <a:latin typeface="Arial Black" panose="020B0A04020102020204" pitchFamily="34" charset="0"/>
              </a:rPr>
              <a:t>months</a:t>
            </a:r>
            <a:r>
              <a:rPr lang="en-US" sz="2000" u="sng" dirty="0">
                <a:solidFill>
                  <a:srgbClr val="7030A0"/>
                </a:solidFill>
                <a:latin typeface="Arial Black" panose="020B0A04020102020204" pitchFamily="34" charset="0"/>
              </a:rPr>
              <a:t>.</a:t>
            </a:r>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Tree>
    <p:extLst>
      <p:ext uri="{BB962C8B-B14F-4D97-AF65-F5344CB8AC3E}">
        <p14:creationId xmlns:p14="http://schemas.microsoft.com/office/powerpoint/2010/main" val="2146547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05" y="210382"/>
            <a:ext cx="8488680" cy="931412"/>
          </a:xfrm>
          <a:solidFill>
            <a:schemeClr val="tx2">
              <a:lumMod val="20000"/>
              <a:lumOff val="80000"/>
            </a:schemeClr>
          </a:solidFill>
        </p:spPr>
        <p:txBody>
          <a:bodyPr>
            <a:noAutofit/>
          </a:bodyPr>
          <a:lstStyle/>
          <a:p>
            <a:r>
              <a:rPr lang="en-US" sz="2800" b="1" dirty="0">
                <a:latin typeface="Times New Roman" panose="02020603050405020304" pitchFamily="18" charset="0"/>
                <a:cs typeface="Times New Roman" panose="02020603050405020304" pitchFamily="18" charset="0"/>
              </a:rPr>
              <a:t>Raw material total cost Plant wise and region </a:t>
            </a:r>
            <a:r>
              <a:rPr lang="en-US" sz="2800" b="1" dirty="0" smtClean="0">
                <a:latin typeface="Times New Roman" panose="02020603050405020304" pitchFamily="18" charset="0"/>
                <a:cs typeface="Times New Roman" panose="02020603050405020304" pitchFamily="18" charset="0"/>
              </a:rPr>
              <a:t>wise:</a:t>
            </a:r>
            <a:endParaRPr lang="en-US" sz="2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sp>
        <p:nvSpPr>
          <p:cNvPr id="6" name="Content Placeholder 14"/>
          <p:cNvSpPr>
            <a:spLocks noGrp="1"/>
          </p:cNvSpPr>
          <p:nvPr>
            <p:ph idx="1"/>
          </p:nvPr>
        </p:nvSpPr>
        <p:spPr>
          <a:xfrm>
            <a:off x="458371" y="958757"/>
            <a:ext cx="11302220" cy="5206430"/>
          </a:xfrm>
          <a:solidFill>
            <a:srgbClr val="92D050"/>
          </a:solidFill>
          <a:ln/>
        </p:spPr>
        <p:style>
          <a:lnRef idx="1">
            <a:schemeClr val="accent3"/>
          </a:lnRef>
          <a:fillRef idx="2">
            <a:schemeClr val="accent3"/>
          </a:fillRef>
          <a:effectRef idx="1">
            <a:schemeClr val="accent3"/>
          </a:effectRef>
          <a:fontRef idx="minor">
            <a:schemeClr val="dk1"/>
          </a:fontRef>
        </p:style>
        <p:txBody>
          <a:bodyPr>
            <a:noAutofit/>
          </a:bodyPr>
          <a:lstStyle/>
          <a:p>
            <a:pPr marL="0" indent="0">
              <a:buNone/>
            </a:pPr>
            <a:r>
              <a:rPr lang="en-US" sz="2000" u="sng" dirty="0" smtClean="0">
                <a:solidFill>
                  <a:srgbClr val="7030A0"/>
                </a:solidFill>
                <a:latin typeface="Arial Black" panose="020B0A04020102020204" pitchFamily="34" charset="0"/>
              </a:rPr>
              <a:t>Assumptions:</a:t>
            </a:r>
          </a:p>
          <a:p>
            <a:pPr marL="457200" indent="-457200">
              <a:buFont typeface="+mj-lt"/>
              <a:buAutoNum type="arabicPeriod"/>
            </a:pPr>
            <a:r>
              <a:rPr lang="en-US" sz="2000" b="1" dirty="0">
                <a:solidFill>
                  <a:schemeClr val="tx1"/>
                </a:solidFill>
              </a:rPr>
              <a:t>Palm Oil , Olive  Oil , Coconut  Oil </a:t>
            </a:r>
            <a:r>
              <a:rPr lang="en-US" sz="2000" b="1" dirty="0" smtClean="0">
                <a:solidFill>
                  <a:schemeClr val="tx1"/>
                </a:solidFill>
              </a:rPr>
              <a:t> are blended equally to make one bar of shop.</a:t>
            </a:r>
          </a:p>
          <a:p>
            <a:pPr marL="457200" indent="-457200">
              <a:buFont typeface="+mj-lt"/>
              <a:buAutoNum type="arabicPeriod"/>
            </a:pPr>
            <a:r>
              <a:rPr lang="en-US" sz="2000" b="1" dirty="0">
                <a:solidFill>
                  <a:schemeClr val="tx1"/>
                </a:solidFill>
              </a:rPr>
              <a:t>equally splitting the </a:t>
            </a:r>
            <a:r>
              <a:rPr lang="en-US" sz="2000" b="1" dirty="0" smtClean="0">
                <a:solidFill>
                  <a:schemeClr val="tx1"/>
                </a:solidFill>
              </a:rPr>
              <a:t>total quantity of raw materials  used in Nevada, Texas and  Florida  plants at </a:t>
            </a:r>
            <a:r>
              <a:rPr lang="en-US" sz="2000" b="1" dirty="0">
                <a:solidFill>
                  <a:schemeClr val="tx1"/>
                </a:solidFill>
              </a:rPr>
              <a:t>USA (NA&amp;SA) </a:t>
            </a:r>
            <a:r>
              <a:rPr lang="en-US" sz="2000" b="1" dirty="0" smtClean="0">
                <a:solidFill>
                  <a:schemeClr val="tx1"/>
                </a:solidFill>
              </a:rPr>
              <a:t> Region for making soaps.</a:t>
            </a:r>
          </a:p>
          <a:p>
            <a:pPr marL="457200" indent="-457200">
              <a:buFont typeface="+mj-lt"/>
              <a:buAutoNum type="arabicPeriod"/>
            </a:pPr>
            <a:r>
              <a:rPr lang="en-US" sz="2000" b="1" dirty="0">
                <a:solidFill>
                  <a:schemeClr val="tx1"/>
                </a:solidFill>
              </a:rPr>
              <a:t>equally splitting the total quantity of raw materials used in </a:t>
            </a:r>
            <a:r>
              <a:rPr lang="en-US" sz="2000" b="1" dirty="0" smtClean="0">
                <a:solidFill>
                  <a:schemeClr val="tx1"/>
                </a:solidFill>
              </a:rPr>
              <a:t>Romania, France </a:t>
            </a:r>
            <a:r>
              <a:rPr lang="en-US" sz="2000" b="1" dirty="0">
                <a:solidFill>
                  <a:schemeClr val="tx1"/>
                </a:solidFill>
              </a:rPr>
              <a:t>and </a:t>
            </a:r>
            <a:r>
              <a:rPr lang="en-US" sz="2000" b="1" dirty="0" smtClean="0">
                <a:solidFill>
                  <a:schemeClr val="tx1"/>
                </a:solidFill>
              </a:rPr>
              <a:t>Sweden plants at Europe Region for </a:t>
            </a:r>
            <a:r>
              <a:rPr lang="en-US" sz="2000" b="1" dirty="0">
                <a:solidFill>
                  <a:schemeClr val="tx1"/>
                </a:solidFill>
              </a:rPr>
              <a:t>making soaps</a:t>
            </a:r>
            <a:r>
              <a:rPr lang="en-US" sz="2000" b="1" dirty="0" smtClean="0">
                <a:solidFill>
                  <a:schemeClr val="tx1"/>
                </a:solidFill>
              </a:rPr>
              <a:t>.</a:t>
            </a:r>
          </a:p>
          <a:p>
            <a:pPr marL="457200" indent="-457200">
              <a:buFont typeface="+mj-lt"/>
              <a:buAutoNum type="arabicPeriod"/>
            </a:pPr>
            <a:r>
              <a:rPr lang="en-US" sz="2000" b="1" dirty="0">
                <a:solidFill>
                  <a:schemeClr val="tx1"/>
                </a:solidFill>
              </a:rPr>
              <a:t>For total quantity of raw materials </a:t>
            </a:r>
            <a:r>
              <a:rPr lang="en-US" sz="2000" b="1" dirty="0" smtClean="0">
                <a:solidFill>
                  <a:schemeClr val="tx1"/>
                </a:solidFill>
              </a:rPr>
              <a:t>50</a:t>
            </a:r>
            <a:r>
              <a:rPr lang="en-US" sz="2000" b="1" dirty="0">
                <a:solidFill>
                  <a:schemeClr val="tx1"/>
                </a:solidFill>
              </a:rPr>
              <a:t>% used in </a:t>
            </a:r>
            <a:r>
              <a:rPr lang="en-US" sz="2000" b="1" dirty="0" smtClean="0">
                <a:solidFill>
                  <a:schemeClr val="tx1"/>
                </a:solidFill>
              </a:rPr>
              <a:t>Australia,50</a:t>
            </a:r>
            <a:r>
              <a:rPr lang="en-US" sz="2000" b="1" dirty="0">
                <a:solidFill>
                  <a:schemeClr val="tx1"/>
                </a:solidFill>
              </a:rPr>
              <a:t>% in </a:t>
            </a:r>
            <a:r>
              <a:rPr lang="en-US" sz="2000" b="1" dirty="0" smtClean="0">
                <a:solidFill>
                  <a:schemeClr val="tx1"/>
                </a:solidFill>
              </a:rPr>
              <a:t>Indonesia plants </a:t>
            </a:r>
            <a:r>
              <a:rPr lang="en-US" sz="2000" b="1" dirty="0">
                <a:solidFill>
                  <a:schemeClr val="tx1"/>
                </a:solidFill>
              </a:rPr>
              <a:t>at </a:t>
            </a:r>
            <a:r>
              <a:rPr lang="en-US" sz="2000" b="1" dirty="0" smtClean="0">
                <a:solidFill>
                  <a:schemeClr val="tx1"/>
                </a:solidFill>
              </a:rPr>
              <a:t>Asia Pacific </a:t>
            </a:r>
            <a:r>
              <a:rPr lang="en-US" sz="2000" b="1" dirty="0">
                <a:solidFill>
                  <a:schemeClr val="tx1"/>
                </a:solidFill>
              </a:rPr>
              <a:t>Region for making soaps</a:t>
            </a:r>
            <a:r>
              <a:rPr lang="en-US" sz="2000" b="1" dirty="0" smtClean="0">
                <a:solidFill>
                  <a:schemeClr val="tx1"/>
                </a:solidFill>
              </a:rPr>
              <a:t>.</a:t>
            </a:r>
          </a:p>
          <a:p>
            <a:pPr marL="457200" indent="-457200">
              <a:buFont typeface="+mj-lt"/>
              <a:buAutoNum type="arabicPeriod"/>
            </a:pPr>
            <a:r>
              <a:rPr lang="en-US" sz="2000" b="1" dirty="0" smtClean="0">
                <a:solidFill>
                  <a:schemeClr val="tx1"/>
                </a:solidFill>
              </a:rPr>
              <a:t>Total Soaps produced is 300 million bars  in </a:t>
            </a:r>
            <a:r>
              <a:rPr lang="en-US" sz="2000" b="1" dirty="0">
                <a:solidFill>
                  <a:schemeClr val="tx1"/>
                </a:solidFill>
              </a:rPr>
              <a:t>USA (NA&amp;SA) </a:t>
            </a:r>
            <a:r>
              <a:rPr lang="en-US" sz="2000" b="1" dirty="0" smtClean="0">
                <a:solidFill>
                  <a:schemeClr val="tx1"/>
                </a:solidFill>
              </a:rPr>
              <a:t>and Europe equally splitting the number of soaps produced for Tiger, Alexa and wild rancher into 100 million Bars for each brand.</a:t>
            </a:r>
          </a:p>
          <a:p>
            <a:pPr marL="457200" indent="-457200">
              <a:buFont typeface="+mj-lt"/>
              <a:buAutoNum type="arabicPeriod"/>
            </a:pPr>
            <a:r>
              <a:rPr lang="en-US" sz="2000" b="1" dirty="0">
                <a:solidFill>
                  <a:schemeClr val="tx1"/>
                </a:solidFill>
              </a:rPr>
              <a:t>Total Soaps produced is </a:t>
            </a:r>
            <a:r>
              <a:rPr lang="en-US" sz="2000" b="1" dirty="0" smtClean="0">
                <a:solidFill>
                  <a:schemeClr val="tx1"/>
                </a:solidFill>
              </a:rPr>
              <a:t>150 </a:t>
            </a:r>
            <a:r>
              <a:rPr lang="en-US" sz="2000" b="1" dirty="0">
                <a:solidFill>
                  <a:schemeClr val="tx1"/>
                </a:solidFill>
              </a:rPr>
              <a:t>million bars  in </a:t>
            </a:r>
            <a:r>
              <a:rPr lang="en-US" sz="2000" b="1" dirty="0" smtClean="0">
                <a:solidFill>
                  <a:schemeClr val="tx1"/>
                </a:solidFill>
              </a:rPr>
              <a:t>Asia Pacific, Africa and China equally </a:t>
            </a:r>
            <a:r>
              <a:rPr lang="en-US" sz="2000" b="1" dirty="0">
                <a:solidFill>
                  <a:schemeClr val="tx1"/>
                </a:solidFill>
              </a:rPr>
              <a:t>splitting the number of soaps produced for Tiger, Alexa and wild rancher into 5</a:t>
            </a:r>
            <a:r>
              <a:rPr lang="en-US" sz="2000" b="1" dirty="0" smtClean="0">
                <a:solidFill>
                  <a:schemeClr val="tx1"/>
                </a:solidFill>
              </a:rPr>
              <a:t>0 </a:t>
            </a:r>
            <a:r>
              <a:rPr lang="en-US" sz="2000" b="1" dirty="0">
                <a:solidFill>
                  <a:schemeClr val="tx1"/>
                </a:solidFill>
              </a:rPr>
              <a:t>million Bars for each brand.</a:t>
            </a:r>
          </a:p>
          <a:p>
            <a:pPr marL="457200" indent="-457200">
              <a:buFont typeface="+mj-lt"/>
              <a:buAutoNum type="arabicPeriod"/>
            </a:pPr>
            <a:endParaRPr lang="en-US" sz="2000" b="1" dirty="0">
              <a:solidFill>
                <a:schemeClr val="tx1"/>
              </a:solidFill>
            </a:endParaRPr>
          </a:p>
          <a:p>
            <a:pPr marL="0" indent="0">
              <a:buNone/>
            </a:pPr>
            <a:endParaRPr lang="en-US" sz="2000" dirty="0">
              <a:solidFill>
                <a:srgbClr val="FFFF00"/>
              </a:solidFill>
              <a:latin typeface="Arial Black" panose="020B0A04020102020204" pitchFamily="34" charset="0"/>
            </a:endParaRPr>
          </a:p>
          <a:p>
            <a:pPr marL="0" indent="0">
              <a:buNone/>
            </a:pPr>
            <a:endParaRPr lang="en-US" sz="2000" dirty="0" smtClean="0">
              <a:solidFill>
                <a:srgbClr val="7030A0"/>
              </a:solidFill>
              <a:latin typeface="Arial Black" panose="020B0A04020102020204" pitchFamily="34" charset="0"/>
            </a:endParaRPr>
          </a:p>
          <a:p>
            <a:pPr marL="0" indent="0">
              <a:buNone/>
            </a:pPr>
            <a:endParaRPr lang="en-US" sz="2000" u="sng" dirty="0">
              <a:solidFill>
                <a:srgbClr val="7030A0"/>
              </a:solidFill>
              <a:latin typeface="Arial Black" panose="020B0A04020102020204" pitchFamily="34" charset="0"/>
            </a:endParaRPr>
          </a:p>
        </p:txBody>
      </p:sp>
    </p:spTree>
    <p:extLst>
      <p:ext uri="{BB962C8B-B14F-4D97-AF65-F5344CB8AC3E}">
        <p14:creationId xmlns:p14="http://schemas.microsoft.com/office/powerpoint/2010/main" val="2418400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04" y="0"/>
            <a:ext cx="8760655" cy="838200"/>
          </a:xfrm>
          <a:solidFill>
            <a:schemeClr val="tx2">
              <a:lumMod val="20000"/>
              <a:lumOff val="80000"/>
            </a:schemeClr>
          </a:solidFill>
        </p:spPr>
        <p:txBody>
          <a:bodyPr>
            <a:noAutofit/>
          </a:bodyPr>
          <a:lstStyle/>
          <a:p>
            <a:r>
              <a:rPr lang="en-US" sz="2600" b="1" dirty="0" smtClean="0">
                <a:latin typeface="Times New Roman" panose="02020603050405020304" pitchFamily="18" charset="0"/>
                <a:cs typeface="Times New Roman" panose="02020603050405020304" pitchFamily="18" charset="0"/>
              </a:rPr>
              <a:t/>
            </a:r>
            <a:br>
              <a:rPr lang="en-US" sz="2600" b="1" dirty="0" smtClean="0">
                <a:latin typeface="Times New Roman" panose="02020603050405020304" pitchFamily="18" charset="0"/>
                <a:cs typeface="Times New Roman" panose="02020603050405020304" pitchFamily="18" charset="0"/>
              </a:rPr>
            </a:br>
            <a:r>
              <a:rPr lang="en-US" sz="2600" b="1" dirty="0" smtClean="0">
                <a:latin typeface="Times New Roman" panose="02020603050405020304" pitchFamily="18" charset="0"/>
                <a:cs typeface="Times New Roman" panose="02020603050405020304" pitchFamily="18" charset="0"/>
              </a:rPr>
              <a:t>Raw </a:t>
            </a:r>
            <a:r>
              <a:rPr lang="en-US" sz="2600" b="1" dirty="0">
                <a:latin typeface="Times New Roman" panose="02020603050405020304" pitchFamily="18" charset="0"/>
                <a:cs typeface="Times New Roman" panose="02020603050405020304" pitchFamily="18" charset="0"/>
              </a:rPr>
              <a:t>material costs </a:t>
            </a:r>
            <a:r>
              <a:rPr lang="en-US" sz="2600" b="1" dirty="0" smtClean="0">
                <a:latin typeface="Times New Roman" panose="02020603050405020304" pitchFamily="18" charset="0"/>
                <a:cs typeface="Times New Roman" panose="02020603050405020304" pitchFamily="18" charset="0"/>
              </a:rPr>
              <a:t>vs. number of vendors per </a:t>
            </a:r>
            <a:r>
              <a:rPr lang="en-US" sz="2600" b="1" dirty="0">
                <a:latin typeface="Times New Roman" panose="02020603050405020304" pitchFamily="18" charset="0"/>
                <a:cs typeface="Times New Roman" panose="02020603050405020304" pitchFamily="18" charset="0"/>
              </a:rPr>
              <a:t>Plant in </a:t>
            </a:r>
            <a:r>
              <a:rPr lang="en-US" sz="2600" b="1" dirty="0" smtClean="0">
                <a:latin typeface="Times New Roman" panose="02020603050405020304" pitchFamily="18" charset="0"/>
                <a:cs typeface="Times New Roman" panose="02020603050405020304" pitchFamily="18" charset="0"/>
              </a:rPr>
              <a:t>USA</a:t>
            </a:r>
            <a:r>
              <a:rPr lang="en-IN" sz="2600" b="1" dirty="0" smtClean="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6" name="Chart 5"/>
          <p:cNvGraphicFramePr>
            <a:graphicFrameLocks/>
          </p:cNvGraphicFramePr>
          <p:nvPr>
            <p:extLst>
              <p:ext uri="{D42A27DB-BD31-4B8C-83A1-F6EECF244321}">
                <p14:modId xmlns:p14="http://schemas.microsoft.com/office/powerpoint/2010/main" val="1532819741"/>
              </p:ext>
            </p:extLst>
          </p:nvPr>
        </p:nvGraphicFramePr>
        <p:xfrm>
          <a:off x="120747" y="1036320"/>
          <a:ext cx="11934093"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5501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7" y="140043"/>
            <a:ext cx="8713764" cy="713397"/>
          </a:xfrm>
          <a:solidFill>
            <a:schemeClr val="tx2">
              <a:lumMod val="20000"/>
              <a:lumOff val="80000"/>
            </a:schemeClr>
          </a:solidFill>
        </p:spPr>
        <p:txBody>
          <a:bodyPr>
            <a:noAutofit/>
          </a:bodyPr>
          <a:lstStyle/>
          <a:p>
            <a:r>
              <a:rPr lang="en-US" sz="2600" b="1" dirty="0" smtClean="0">
                <a:latin typeface="Times New Roman" panose="02020603050405020304" pitchFamily="18" charset="0"/>
                <a:cs typeface="Times New Roman" panose="02020603050405020304" pitchFamily="18" charset="0"/>
              </a:rPr>
              <a:t/>
            </a:r>
            <a:br>
              <a:rPr lang="en-US" sz="2600" b="1" dirty="0" smtClean="0">
                <a:latin typeface="Times New Roman" panose="02020603050405020304" pitchFamily="18" charset="0"/>
                <a:cs typeface="Times New Roman" panose="02020603050405020304" pitchFamily="18" charset="0"/>
              </a:rPr>
            </a:br>
            <a:r>
              <a:rPr lang="en-US" sz="2600" b="1" dirty="0" smtClean="0">
                <a:latin typeface="Times New Roman" panose="02020603050405020304" pitchFamily="18" charset="0"/>
                <a:cs typeface="Times New Roman" panose="02020603050405020304" pitchFamily="18" charset="0"/>
              </a:rPr>
              <a:t>Raw </a:t>
            </a:r>
            <a:r>
              <a:rPr lang="en-US" sz="2600" b="1" dirty="0">
                <a:latin typeface="Times New Roman" panose="02020603050405020304" pitchFamily="18" charset="0"/>
                <a:cs typeface="Times New Roman" panose="02020603050405020304" pitchFamily="18" charset="0"/>
              </a:rPr>
              <a:t>material costs vs. number of vendors per Plant in USA</a:t>
            </a:r>
            <a:r>
              <a:rPr lang="en-IN" sz="2600" b="1" dirty="0">
                <a:latin typeface="Times New Roman" panose="02020603050405020304" pitchFamily="18" charset="0"/>
                <a:cs typeface="Times New Roman" panose="02020603050405020304" pitchFamily="18" charset="0"/>
              </a:rPr>
              <a:t>:</a:t>
            </a: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6" name="Chart 5"/>
          <p:cNvGraphicFramePr>
            <a:graphicFrameLocks/>
          </p:cNvGraphicFramePr>
          <p:nvPr>
            <p:extLst>
              <p:ext uri="{D42A27DB-BD31-4B8C-83A1-F6EECF244321}">
                <p14:modId xmlns:p14="http://schemas.microsoft.com/office/powerpoint/2010/main" val="3514499352"/>
              </p:ext>
            </p:extLst>
          </p:nvPr>
        </p:nvGraphicFramePr>
        <p:xfrm>
          <a:off x="243840" y="853440"/>
          <a:ext cx="11795760" cy="52730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1803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7" y="252585"/>
            <a:ext cx="8291732" cy="788424"/>
          </a:xfrm>
          <a:solidFill>
            <a:schemeClr val="tx2">
              <a:lumMod val="20000"/>
              <a:lumOff val="80000"/>
            </a:schemeClr>
          </a:solidFill>
        </p:spPr>
        <p:txBody>
          <a:bodyPr>
            <a:noAutofit/>
          </a:bodyPr>
          <a:lstStyle/>
          <a:p>
            <a:r>
              <a:rPr lang="en-US" sz="2600" b="1" dirty="0">
                <a:latin typeface="Times New Roman" panose="02020603050405020304" pitchFamily="18" charset="0"/>
                <a:cs typeface="Times New Roman" panose="02020603050405020304" pitchFamily="18" charset="0"/>
              </a:rPr>
              <a:t>Raw material total cost Plant wise and region wise(in Million Dollars)</a:t>
            </a: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6" name="Chart 5"/>
          <p:cNvGraphicFramePr>
            <a:graphicFrameLocks/>
          </p:cNvGraphicFramePr>
          <p:nvPr>
            <p:extLst/>
          </p:nvPr>
        </p:nvGraphicFramePr>
        <p:xfrm>
          <a:off x="120747" y="1041009"/>
          <a:ext cx="12071253" cy="48968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36853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71" y="133304"/>
            <a:ext cx="8624669" cy="692766"/>
          </a:xfrm>
          <a:solidFill>
            <a:schemeClr val="bg2"/>
          </a:solidFill>
        </p:spPr>
        <p:txBody>
          <a:bodyPr>
            <a:normAutofit/>
          </a:bodyPr>
          <a:lstStyle/>
          <a:p>
            <a:r>
              <a:rPr lang="en-US" sz="2800" b="1" dirty="0" smtClean="0">
                <a:latin typeface="+mn-lt"/>
                <a:cs typeface="Times New Roman" panose="02020603050405020304" pitchFamily="18" charset="0"/>
              </a:rPr>
              <a:t>Raw </a:t>
            </a:r>
            <a:r>
              <a:rPr lang="en-US" sz="2800" b="1" dirty="0">
                <a:latin typeface="+mn-lt"/>
                <a:cs typeface="Times New Roman" panose="02020603050405020304" pitchFamily="18" charset="0"/>
              </a:rPr>
              <a:t>material </a:t>
            </a:r>
            <a:r>
              <a:rPr lang="en-US" sz="2800" b="1" dirty="0" smtClean="0">
                <a:latin typeface="+mn-lt"/>
                <a:cs typeface="Times New Roman" panose="02020603050405020304" pitchFamily="18" charset="0"/>
              </a:rPr>
              <a:t>cost </a:t>
            </a:r>
            <a:r>
              <a:rPr lang="en-US" sz="2800" b="1" dirty="0">
                <a:latin typeface="+mn-lt"/>
                <a:cs typeface="Times New Roman" panose="02020603050405020304" pitchFamily="18" charset="0"/>
              </a:rPr>
              <a:t>Plant wise </a:t>
            </a:r>
            <a:r>
              <a:rPr lang="en-US" sz="2800" b="1" dirty="0">
                <a:latin typeface="+mn-lt"/>
              </a:rPr>
              <a:t>in USA (NA&amp;SA</a:t>
            </a:r>
            <a:r>
              <a:rPr lang="en-US" sz="2800" b="1" dirty="0" smtClean="0">
                <a:latin typeface="+mn-lt"/>
              </a:rPr>
              <a:t>):</a:t>
            </a:r>
            <a:endParaRPr lang="en-IN" sz="2800" b="1" dirty="0">
              <a:latin typeface="+mn-lt"/>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984987020"/>
              </p:ext>
            </p:extLst>
          </p:nvPr>
        </p:nvGraphicFramePr>
        <p:xfrm>
          <a:off x="458371" y="958757"/>
          <a:ext cx="11302220" cy="5206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Tree>
    <p:extLst>
      <p:ext uri="{BB962C8B-B14F-4D97-AF65-F5344CB8AC3E}">
        <p14:creationId xmlns:p14="http://schemas.microsoft.com/office/powerpoint/2010/main" val="34921565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6" y="252585"/>
            <a:ext cx="9099453" cy="616095"/>
          </a:xfrm>
          <a:solidFill>
            <a:schemeClr val="tx2">
              <a:lumMod val="20000"/>
              <a:lumOff val="80000"/>
            </a:schemeClr>
          </a:solidFill>
        </p:spPr>
        <p:txBody>
          <a:bodyPr>
            <a:noAutofit/>
          </a:bodyPr>
          <a:lstStyle/>
          <a:p>
            <a:r>
              <a:rPr lang="en-US" sz="2600" b="1" dirty="0" smtClean="0">
                <a:latin typeface="Times New Roman" panose="02020603050405020304" pitchFamily="18" charset="0"/>
                <a:cs typeface="Times New Roman" panose="02020603050405020304" pitchFamily="18" charset="0"/>
              </a:rPr>
              <a:t/>
            </a:r>
            <a:br>
              <a:rPr lang="en-US" sz="2600" b="1" dirty="0" smtClean="0">
                <a:latin typeface="Times New Roman" panose="02020603050405020304" pitchFamily="18" charset="0"/>
                <a:cs typeface="Times New Roman" panose="02020603050405020304" pitchFamily="18" charset="0"/>
              </a:rPr>
            </a:br>
            <a:r>
              <a:rPr lang="en-US" sz="2600" b="1" dirty="0" smtClean="0">
                <a:latin typeface="Times New Roman" panose="02020603050405020304" pitchFamily="18" charset="0"/>
                <a:cs typeface="Times New Roman" panose="02020603050405020304" pitchFamily="18" charset="0"/>
              </a:rPr>
              <a:t>Raw </a:t>
            </a:r>
            <a:r>
              <a:rPr lang="en-US" sz="2600" b="1" dirty="0">
                <a:latin typeface="Times New Roman" panose="02020603050405020304" pitchFamily="18" charset="0"/>
                <a:cs typeface="Times New Roman" panose="02020603050405020304" pitchFamily="18" charset="0"/>
              </a:rPr>
              <a:t>material costs vs. number of vendors per Plant in Europe</a:t>
            </a:r>
            <a:r>
              <a:rPr lang="en-IN" sz="2600" b="1" dirty="0">
                <a:latin typeface="Times New Roman" panose="02020603050405020304" pitchFamily="18" charset="0"/>
                <a:cs typeface="Times New Roman" panose="02020603050405020304" pitchFamily="18" charset="0"/>
              </a:rPr>
              <a:t>:</a:t>
            </a:r>
            <a:br>
              <a:rPr lang="en-IN" sz="2600" b="1" dirty="0">
                <a:latin typeface="Times New Roman" panose="02020603050405020304" pitchFamily="18" charset="0"/>
                <a:cs typeface="Times New Roman" panose="02020603050405020304" pitchFamily="18" charset="0"/>
              </a:rPr>
            </a:br>
            <a:endParaRPr lang="en-US" sz="2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8" name="Chart 7"/>
          <p:cNvGraphicFramePr>
            <a:graphicFrameLocks/>
          </p:cNvGraphicFramePr>
          <p:nvPr/>
        </p:nvGraphicFramePr>
        <p:xfrm>
          <a:off x="120746" y="868680"/>
          <a:ext cx="11903614" cy="52882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9286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6" y="252585"/>
            <a:ext cx="9068973" cy="692295"/>
          </a:xfrm>
          <a:solidFill>
            <a:schemeClr val="tx2">
              <a:lumMod val="20000"/>
              <a:lumOff val="80000"/>
            </a:schemeClr>
          </a:solidFill>
        </p:spPr>
        <p:txBody>
          <a:bodyPr>
            <a:noAutofit/>
          </a:bodyPr>
          <a:lstStyle/>
          <a:p>
            <a:r>
              <a:rPr lang="en-US" sz="2600" b="1" dirty="0">
                <a:latin typeface="Times New Roman" panose="02020603050405020304" pitchFamily="18" charset="0"/>
                <a:cs typeface="Times New Roman" panose="02020603050405020304" pitchFamily="18" charset="0"/>
              </a:rPr>
              <a:t>Raw material costs vs. number of vendors per Plant in </a:t>
            </a:r>
            <a:r>
              <a:rPr lang="en-US" sz="2600" b="1" dirty="0" smtClean="0">
                <a:latin typeface="Times New Roman" panose="02020603050405020304" pitchFamily="18" charset="0"/>
                <a:cs typeface="Times New Roman" panose="02020603050405020304" pitchFamily="18" charset="0"/>
              </a:rPr>
              <a:t>Europe</a:t>
            </a:r>
            <a:r>
              <a:rPr lang="en-IN" sz="2600" b="1" dirty="0" smtClean="0">
                <a:latin typeface="Times New Roman" panose="02020603050405020304" pitchFamily="18" charset="0"/>
                <a:cs typeface="Times New Roman" panose="02020603050405020304" pitchFamily="18" charset="0"/>
              </a:rPr>
              <a:t>:</a:t>
            </a:r>
            <a:r>
              <a:rPr lang="en-IN" sz="2600" b="1" dirty="0">
                <a:latin typeface="Times New Roman" panose="02020603050405020304" pitchFamily="18" charset="0"/>
                <a:cs typeface="Times New Roman" panose="02020603050405020304" pitchFamily="18" charset="0"/>
              </a:rPr>
              <a:t/>
            </a:r>
            <a:br>
              <a:rPr lang="en-IN" sz="2600" b="1" dirty="0">
                <a:latin typeface="Times New Roman" panose="02020603050405020304" pitchFamily="18" charset="0"/>
                <a:cs typeface="Times New Roman" panose="02020603050405020304" pitchFamily="18" charset="0"/>
              </a:rPr>
            </a:br>
            <a:endParaRPr lang="en-US" sz="2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7" name="Chart 6"/>
          <p:cNvGraphicFramePr>
            <a:graphicFrameLocks/>
          </p:cNvGraphicFramePr>
          <p:nvPr>
            <p:extLst>
              <p:ext uri="{D42A27DB-BD31-4B8C-83A1-F6EECF244321}">
                <p14:modId xmlns:p14="http://schemas.microsoft.com/office/powerpoint/2010/main" val="3682047851"/>
              </p:ext>
            </p:extLst>
          </p:nvPr>
        </p:nvGraphicFramePr>
        <p:xfrm>
          <a:off x="0" y="944880"/>
          <a:ext cx="12054840" cy="5181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46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28647"/>
            <a:ext cx="7766608" cy="798295"/>
          </a:xfrm>
          <a:solidFill>
            <a:schemeClr val="bg2"/>
          </a:solidFill>
        </p:spPr>
        <p:txBody>
          <a:bodyPr>
            <a:normAutofit fontScale="90000"/>
          </a:bodyPr>
          <a:lstStyle/>
          <a:p>
            <a:r>
              <a:rPr lang="en-IN" sz="3100" b="1" dirty="0" smtClean="0">
                <a:latin typeface="Times New Roman" panose="02020603050405020304" pitchFamily="18" charset="0"/>
                <a:cs typeface="Times New Roman" panose="02020603050405020304" pitchFamily="18" charset="0"/>
              </a:rPr>
              <a:t/>
            </a:r>
            <a:br>
              <a:rPr lang="en-IN" sz="3100" b="1" dirty="0" smtClean="0">
                <a:latin typeface="Times New Roman" panose="02020603050405020304" pitchFamily="18" charset="0"/>
                <a:cs typeface="Times New Roman" panose="02020603050405020304" pitchFamily="18" charset="0"/>
              </a:rPr>
            </a:br>
            <a:r>
              <a:rPr lang="en-IN" sz="3100" b="1" dirty="0" smtClean="0">
                <a:latin typeface="Times New Roman" panose="02020603050405020304" pitchFamily="18" charset="0"/>
                <a:cs typeface="Times New Roman" panose="02020603050405020304" pitchFamily="18" charset="0"/>
              </a:rPr>
              <a:t>Business Understanding:</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sp>
        <p:nvSpPr>
          <p:cNvPr id="4" name="Date Placeholder 3"/>
          <p:cNvSpPr>
            <a:spLocks noGrp="1"/>
          </p:cNvSpPr>
          <p:nvPr>
            <p:ph type="dt" sz="half" idx="10"/>
          </p:nvPr>
        </p:nvSpPr>
        <p:spPr>
          <a:xfrm>
            <a:off x="101221" y="6339196"/>
            <a:ext cx="185227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
        <p:nvSpPr>
          <p:cNvPr id="3" name="Content Placeholder 2"/>
          <p:cNvSpPr>
            <a:spLocks noGrp="1"/>
          </p:cNvSpPr>
          <p:nvPr>
            <p:ph idx="1"/>
          </p:nvPr>
        </p:nvSpPr>
        <p:spPr>
          <a:xfrm>
            <a:off x="688075" y="1209822"/>
            <a:ext cx="10665725" cy="4967141"/>
          </a:xfrm>
        </p:spPr>
        <p:style>
          <a:lnRef idx="1">
            <a:schemeClr val="accent2"/>
          </a:lnRef>
          <a:fillRef idx="2">
            <a:schemeClr val="accent2"/>
          </a:fillRef>
          <a:effectRef idx="1">
            <a:schemeClr val="accent2"/>
          </a:effectRef>
          <a:fontRef idx="minor">
            <a:schemeClr val="dk1"/>
          </a:fontRef>
        </p:style>
        <p:txBody>
          <a:bodyPr>
            <a:normAutofit/>
          </a:bodyPr>
          <a:lstStyle/>
          <a:p>
            <a:pPr marL="0" indent="0">
              <a:buNone/>
            </a:pPr>
            <a:endParaRPr lang="en-US" dirty="0" smtClean="0"/>
          </a:p>
          <a:p>
            <a:r>
              <a:rPr lang="en-US" dirty="0"/>
              <a:t>At the end of Dec 2016, the CEO </a:t>
            </a:r>
            <a:r>
              <a:rPr lang="en-US" dirty="0" smtClean="0"/>
              <a:t>realized </a:t>
            </a:r>
            <a:r>
              <a:rPr lang="en-US" dirty="0"/>
              <a:t>that the growth rates have been less than satisfying but the more deeper concerns were with the margins. Proﬁts have been dwindling due to high commodity costs and high marketing costs</a:t>
            </a:r>
            <a:r>
              <a:rPr lang="en-US" dirty="0" smtClean="0"/>
              <a:t>.</a:t>
            </a:r>
          </a:p>
          <a:p>
            <a:r>
              <a:rPr lang="en-US" dirty="0"/>
              <a:t>He has asked his direct reports - CFO, CMO, COO, CHRO - to come up with a quick analysis and a plan on how to overcome the current issue. </a:t>
            </a:r>
            <a:endParaRPr lang="en-US" dirty="0" smtClean="0"/>
          </a:p>
          <a:p>
            <a:r>
              <a:rPr lang="en-US" dirty="0"/>
              <a:t>He wants to present this plan to the Analysts and post healthy ﬁgures for the March Analyst review. </a:t>
            </a:r>
          </a:p>
        </p:txBody>
      </p:sp>
    </p:spTree>
    <p:extLst>
      <p:ext uri="{BB962C8B-B14F-4D97-AF65-F5344CB8AC3E}">
        <p14:creationId xmlns:p14="http://schemas.microsoft.com/office/powerpoint/2010/main" val="16948848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7" y="252585"/>
            <a:ext cx="8291732" cy="788424"/>
          </a:xfrm>
          <a:solidFill>
            <a:schemeClr val="tx2">
              <a:lumMod val="20000"/>
              <a:lumOff val="80000"/>
            </a:schemeClr>
          </a:solidFill>
        </p:spPr>
        <p:txBody>
          <a:bodyPr>
            <a:noAutofit/>
          </a:bodyPr>
          <a:lstStyle/>
          <a:p>
            <a:r>
              <a:rPr lang="en-US" sz="2600" b="1" dirty="0">
                <a:latin typeface="Times New Roman" panose="02020603050405020304" pitchFamily="18" charset="0"/>
                <a:cs typeface="Times New Roman" panose="02020603050405020304" pitchFamily="18" charset="0"/>
              </a:rPr>
              <a:t>Raw material total cost Plant wise and region wise(in Million Dollars)</a:t>
            </a: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7" name="Chart 6"/>
          <p:cNvGraphicFramePr>
            <a:graphicFrameLocks/>
          </p:cNvGraphicFramePr>
          <p:nvPr>
            <p:extLst/>
          </p:nvPr>
        </p:nvGraphicFramePr>
        <p:xfrm>
          <a:off x="120747" y="1041009"/>
          <a:ext cx="11888373" cy="50549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94664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71" y="133304"/>
            <a:ext cx="8624669" cy="692766"/>
          </a:xfrm>
          <a:solidFill>
            <a:schemeClr val="bg2"/>
          </a:solidFill>
        </p:spPr>
        <p:txBody>
          <a:bodyPr>
            <a:normAutofit/>
          </a:bodyPr>
          <a:lstStyle/>
          <a:p>
            <a:r>
              <a:rPr lang="en-US" sz="2800" b="1" dirty="0" smtClean="0">
                <a:latin typeface="+mn-lt"/>
                <a:cs typeface="Times New Roman" panose="02020603050405020304" pitchFamily="18" charset="0"/>
              </a:rPr>
              <a:t>Raw </a:t>
            </a:r>
            <a:r>
              <a:rPr lang="en-US" sz="2800" b="1" dirty="0">
                <a:latin typeface="+mn-lt"/>
                <a:cs typeface="Times New Roman" panose="02020603050405020304" pitchFamily="18" charset="0"/>
              </a:rPr>
              <a:t>material </a:t>
            </a:r>
            <a:r>
              <a:rPr lang="en-US" sz="2800" b="1" dirty="0" smtClean="0">
                <a:latin typeface="+mn-lt"/>
                <a:cs typeface="Times New Roman" panose="02020603050405020304" pitchFamily="18" charset="0"/>
              </a:rPr>
              <a:t>cost </a:t>
            </a:r>
            <a:r>
              <a:rPr lang="en-US" sz="2800" b="1" dirty="0">
                <a:latin typeface="+mn-lt"/>
                <a:cs typeface="Times New Roman" panose="02020603050405020304" pitchFamily="18" charset="0"/>
              </a:rPr>
              <a:t>Plant wise </a:t>
            </a:r>
            <a:r>
              <a:rPr lang="en-US" sz="2800" b="1" dirty="0">
                <a:latin typeface="+mn-lt"/>
              </a:rPr>
              <a:t>in </a:t>
            </a:r>
            <a:r>
              <a:rPr lang="en-US" sz="2800" b="1" dirty="0" smtClean="0">
                <a:latin typeface="+mn-lt"/>
              </a:rPr>
              <a:t>Europe:</a:t>
            </a:r>
            <a:endParaRPr lang="en-IN" sz="2800" b="1" dirty="0">
              <a:latin typeface="+mn-lt"/>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23687411"/>
              </p:ext>
            </p:extLst>
          </p:nvPr>
        </p:nvGraphicFramePr>
        <p:xfrm>
          <a:off x="458371" y="826070"/>
          <a:ext cx="11302220" cy="5339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Tree>
    <p:extLst>
      <p:ext uri="{BB962C8B-B14F-4D97-AF65-F5344CB8AC3E}">
        <p14:creationId xmlns:p14="http://schemas.microsoft.com/office/powerpoint/2010/main" val="14426565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7" y="252585"/>
            <a:ext cx="8291732" cy="788424"/>
          </a:xfrm>
          <a:solidFill>
            <a:schemeClr val="tx2">
              <a:lumMod val="20000"/>
              <a:lumOff val="80000"/>
            </a:schemeClr>
          </a:solidFill>
        </p:spPr>
        <p:txBody>
          <a:bodyPr>
            <a:noAutofit/>
          </a:bodyPr>
          <a:lstStyle/>
          <a:p>
            <a:r>
              <a:rPr lang="en-US" sz="2600" b="1" dirty="0">
                <a:latin typeface="Times New Roman" panose="02020603050405020304" pitchFamily="18" charset="0"/>
                <a:cs typeface="Times New Roman" panose="02020603050405020304" pitchFamily="18" charset="0"/>
              </a:rPr>
              <a:t>Raw material costs vs. number of vendors per Plant in </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Asia Pacific</a:t>
            </a:r>
            <a:r>
              <a:rPr lang="en-IN" sz="2600" b="1" dirty="0">
                <a:latin typeface="Times New Roman" panose="02020603050405020304" pitchFamily="18" charset="0"/>
                <a:cs typeface="Times New Roman" panose="02020603050405020304" pitchFamily="18" charset="0"/>
              </a:rPr>
              <a:t>:</a:t>
            </a:r>
            <a:endParaRPr lang="en-US" sz="2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9" name="Chart 8"/>
          <p:cNvGraphicFramePr>
            <a:graphicFrameLocks/>
          </p:cNvGraphicFramePr>
          <p:nvPr/>
        </p:nvGraphicFramePr>
        <p:xfrm>
          <a:off x="120747" y="1041009"/>
          <a:ext cx="11812173" cy="51007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41605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7" y="252585"/>
            <a:ext cx="8840374" cy="788424"/>
          </a:xfrm>
          <a:solidFill>
            <a:schemeClr val="tx2">
              <a:lumMod val="20000"/>
              <a:lumOff val="80000"/>
            </a:schemeClr>
          </a:solidFill>
        </p:spPr>
        <p:txBody>
          <a:bodyPr>
            <a:noAutofit/>
          </a:bodyPr>
          <a:lstStyle/>
          <a:p>
            <a:r>
              <a:rPr lang="en-US" sz="2600" b="1" dirty="0">
                <a:latin typeface="Times New Roman" panose="02020603050405020304" pitchFamily="18" charset="0"/>
                <a:cs typeface="Times New Roman" panose="02020603050405020304" pitchFamily="18" charset="0"/>
              </a:rPr>
              <a:t>Raw material costs vs. number of </a:t>
            </a:r>
            <a:r>
              <a:rPr lang="en-US" sz="2600" b="1" dirty="0" smtClean="0">
                <a:latin typeface="Times New Roman" panose="02020603050405020304" pitchFamily="18" charset="0"/>
                <a:cs typeface="Times New Roman" panose="02020603050405020304" pitchFamily="18" charset="0"/>
              </a:rPr>
              <a:t>vendors </a:t>
            </a:r>
            <a:r>
              <a:rPr lang="en-US" sz="2600" b="1" dirty="0">
                <a:latin typeface="Times New Roman" panose="02020603050405020304" pitchFamily="18" charset="0"/>
                <a:cs typeface="Times New Roman" panose="02020603050405020304" pitchFamily="18" charset="0"/>
              </a:rPr>
              <a:t>per Plant in </a:t>
            </a:r>
            <a:r>
              <a:rPr lang="en-US" sz="2600" b="1" dirty="0" smtClean="0">
                <a:latin typeface="Times New Roman" panose="02020603050405020304" pitchFamily="18" charset="0"/>
                <a:cs typeface="Times New Roman" panose="02020603050405020304" pitchFamily="18" charset="0"/>
              </a:rPr>
              <a:t/>
            </a:r>
            <a:br>
              <a:rPr lang="en-US" sz="2600" b="1" dirty="0" smtClean="0">
                <a:latin typeface="Times New Roman" panose="02020603050405020304" pitchFamily="18" charset="0"/>
                <a:cs typeface="Times New Roman" panose="02020603050405020304" pitchFamily="18" charset="0"/>
              </a:rPr>
            </a:br>
            <a:r>
              <a:rPr lang="en-US" sz="2600" b="1" dirty="0" smtClean="0">
                <a:latin typeface="Times New Roman" panose="02020603050405020304" pitchFamily="18" charset="0"/>
                <a:cs typeface="Times New Roman" panose="02020603050405020304" pitchFamily="18" charset="0"/>
              </a:rPr>
              <a:t>Asia Pacific</a:t>
            </a:r>
            <a:r>
              <a:rPr lang="en-IN" sz="2600" b="1" dirty="0" smtClean="0">
                <a:latin typeface="Times New Roman" panose="02020603050405020304" pitchFamily="18" charset="0"/>
                <a:cs typeface="Times New Roman" panose="02020603050405020304" pitchFamily="18" charset="0"/>
              </a:rPr>
              <a:t>:</a:t>
            </a:r>
            <a:endParaRPr lang="en-US" sz="2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6" name="Chart 5"/>
          <p:cNvGraphicFramePr>
            <a:graphicFrameLocks/>
          </p:cNvGraphicFramePr>
          <p:nvPr>
            <p:extLst>
              <p:ext uri="{D42A27DB-BD31-4B8C-83A1-F6EECF244321}">
                <p14:modId xmlns:p14="http://schemas.microsoft.com/office/powerpoint/2010/main" val="3012596025"/>
              </p:ext>
            </p:extLst>
          </p:nvPr>
        </p:nvGraphicFramePr>
        <p:xfrm>
          <a:off x="120747" y="1041009"/>
          <a:ext cx="11888373" cy="51007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2845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7" y="252585"/>
            <a:ext cx="8291732" cy="788424"/>
          </a:xfrm>
          <a:solidFill>
            <a:schemeClr val="tx2">
              <a:lumMod val="20000"/>
              <a:lumOff val="80000"/>
            </a:schemeClr>
          </a:solidFill>
        </p:spPr>
        <p:txBody>
          <a:bodyPr>
            <a:noAutofit/>
          </a:bodyPr>
          <a:lstStyle/>
          <a:p>
            <a:r>
              <a:rPr lang="en-US" sz="2600" b="1" dirty="0">
                <a:latin typeface="Times New Roman" panose="02020603050405020304" pitchFamily="18" charset="0"/>
                <a:cs typeface="Times New Roman" panose="02020603050405020304" pitchFamily="18" charset="0"/>
              </a:rPr>
              <a:t>Raw material total cost Plant wise and region wise(in Million Dollars)</a:t>
            </a: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6" name="Chart 5"/>
          <p:cNvGraphicFramePr>
            <a:graphicFrameLocks/>
          </p:cNvGraphicFramePr>
          <p:nvPr>
            <p:extLst/>
          </p:nvPr>
        </p:nvGraphicFramePr>
        <p:xfrm>
          <a:off x="120747" y="1041009"/>
          <a:ext cx="11934093" cy="50245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0375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7" y="252585"/>
            <a:ext cx="8291732" cy="788424"/>
          </a:xfrm>
          <a:solidFill>
            <a:schemeClr val="tx2">
              <a:lumMod val="20000"/>
              <a:lumOff val="80000"/>
            </a:schemeClr>
          </a:solidFill>
        </p:spPr>
        <p:txBody>
          <a:bodyPr>
            <a:noAutofit/>
          </a:bodyPr>
          <a:lstStyle/>
          <a:p>
            <a:r>
              <a:rPr lang="en-US" sz="2600" b="1" dirty="0" smtClean="0">
                <a:latin typeface="Times New Roman" panose="02020603050405020304" pitchFamily="18" charset="0"/>
                <a:cs typeface="Times New Roman" panose="02020603050405020304" pitchFamily="18" charset="0"/>
              </a:rPr>
              <a:t/>
            </a:r>
            <a:br>
              <a:rPr lang="en-US" sz="2600" b="1" dirty="0" smtClean="0">
                <a:latin typeface="Times New Roman" panose="02020603050405020304" pitchFamily="18" charset="0"/>
                <a:cs typeface="Times New Roman" panose="02020603050405020304" pitchFamily="18" charset="0"/>
              </a:rPr>
            </a:br>
            <a:r>
              <a:rPr lang="en-US" sz="2600" b="1" dirty="0" smtClean="0">
                <a:latin typeface="Times New Roman" panose="02020603050405020304" pitchFamily="18" charset="0"/>
                <a:cs typeface="Times New Roman" panose="02020603050405020304" pitchFamily="18" charset="0"/>
              </a:rPr>
              <a:t>Raw </a:t>
            </a:r>
            <a:r>
              <a:rPr lang="en-US" sz="2600" b="1" dirty="0">
                <a:latin typeface="Times New Roman" panose="02020603050405020304" pitchFamily="18" charset="0"/>
                <a:cs typeface="Times New Roman" panose="02020603050405020304" pitchFamily="18" charset="0"/>
              </a:rPr>
              <a:t>material costs vs. number of vendors in </a:t>
            </a:r>
            <a:br>
              <a:rPr lang="en-US" sz="2600" b="1" dirty="0">
                <a:latin typeface="Times New Roman" panose="02020603050405020304" pitchFamily="18" charset="0"/>
                <a:cs typeface="Times New Roman" panose="02020603050405020304" pitchFamily="18" charset="0"/>
              </a:rPr>
            </a:br>
            <a:r>
              <a:rPr lang="en-US" sz="2600" b="1" dirty="0">
                <a:latin typeface="Times New Roman" panose="02020603050405020304" pitchFamily="18" charset="0"/>
                <a:cs typeface="Times New Roman" panose="02020603050405020304" pitchFamily="18" charset="0"/>
              </a:rPr>
              <a:t>Africa and China :</a:t>
            </a:r>
            <a:r>
              <a:rPr lang="en-IN" sz="2600" b="1" dirty="0">
                <a:latin typeface="Times New Roman" panose="02020603050405020304" pitchFamily="18" charset="0"/>
                <a:cs typeface="Times New Roman" panose="02020603050405020304" pitchFamily="18" charset="0"/>
              </a:rPr>
              <a:t/>
            </a:r>
            <a:br>
              <a:rPr lang="en-IN" sz="2600" b="1" dirty="0">
                <a:latin typeface="Times New Roman" panose="02020603050405020304" pitchFamily="18" charset="0"/>
                <a:cs typeface="Times New Roman" panose="02020603050405020304" pitchFamily="18" charset="0"/>
              </a:rPr>
            </a:br>
            <a:endParaRPr lang="en-US" sz="2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7" name="Chart 6"/>
          <p:cNvGraphicFramePr>
            <a:graphicFrameLocks/>
          </p:cNvGraphicFramePr>
          <p:nvPr/>
        </p:nvGraphicFramePr>
        <p:xfrm>
          <a:off x="120747" y="1041009"/>
          <a:ext cx="11796933" cy="50245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68049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7" y="298305"/>
            <a:ext cx="8291732" cy="788424"/>
          </a:xfrm>
          <a:solidFill>
            <a:schemeClr val="tx2">
              <a:lumMod val="20000"/>
              <a:lumOff val="80000"/>
            </a:schemeClr>
          </a:solidFill>
        </p:spPr>
        <p:txBody>
          <a:bodyPr>
            <a:noAutofit/>
          </a:bodyPr>
          <a:lstStyle/>
          <a:p>
            <a:r>
              <a:rPr lang="en-US" sz="2600" b="1" dirty="0">
                <a:latin typeface="Times New Roman" panose="02020603050405020304" pitchFamily="18" charset="0"/>
                <a:cs typeface="Times New Roman" panose="02020603050405020304" pitchFamily="18" charset="0"/>
              </a:rPr>
              <a:t>Raw material costs vs. number of </a:t>
            </a:r>
            <a:r>
              <a:rPr lang="en-US" sz="2600" b="1" dirty="0" smtClean="0">
                <a:latin typeface="Times New Roman" panose="02020603050405020304" pitchFamily="18" charset="0"/>
                <a:cs typeface="Times New Roman" panose="02020603050405020304" pitchFamily="18" charset="0"/>
              </a:rPr>
              <a:t>vendors in </a:t>
            </a:r>
            <a:br>
              <a:rPr lang="en-US" sz="2600" b="1" dirty="0" smtClean="0">
                <a:latin typeface="Times New Roman" panose="02020603050405020304" pitchFamily="18" charset="0"/>
                <a:cs typeface="Times New Roman" panose="02020603050405020304" pitchFamily="18" charset="0"/>
              </a:rPr>
            </a:br>
            <a:r>
              <a:rPr lang="en-US" sz="2600" b="1" dirty="0" smtClean="0">
                <a:latin typeface="Times New Roman" panose="02020603050405020304" pitchFamily="18" charset="0"/>
                <a:cs typeface="Times New Roman" panose="02020603050405020304" pitchFamily="18" charset="0"/>
              </a:rPr>
              <a:t>Africa and China :</a:t>
            </a:r>
            <a:endParaRPr lang="en-US" sz="2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7" name="Chart 6"/>
          <p:cNvGraphicFramePr>
            <a:graphicFrameLocks/>
          </p:cNvGraphicFramePr>
          <p:nvPr>
            <p:extLst>
              <p:ext uri="{D42A27DB-BD31-4B8C-83A1-F6EECF244321}">
                <p14:modId xmlns:p14="http://schemas.microsoft.com/office/powerpoint/2010/main" val="2601520474"/>
              </p:ext>
            </p:extLst>
          </p:nvPr>
        </p:nvGraphicFramePr>
        <p:xfrm>
          <a:off x="120747" y="1086729"/>
          <a:ext cx="11888373" cy="50702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1104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7" y="252585"/>
            <a:ext cx="8291732" cy="788424"/>
          </a:xfrm>
          <a:solidFill>
            <a:schemeClr val="tx2">
              <a:lumMod val="20000"/>
              <a:lumOff val="80000"/>
            </a:schemeClr>
          </a:solidFill>
        </p:spPr>
        <p:txBody>
          <a:bodyPr>
            <a:noAutofit/>
          </a:bodyPr>
          <a:lstStyle/>
          <a:p>
            <a:r>
              <a:rPr lang="en-US" sz="2600" b="1" dirty="0">
                <a:latin typeface="Times New Roman" panose="02020603050405020304" pitchFamily="18" charset="0"/>
                <a:cs typeface="Times New Roman" panose="02020603050405020304" pitchFamily="18" charset="0"/>
              </a:rPr>
              <a:t>Raw material total cost Plant wise and region wise(in Million Dollars)</a:t>
            </a: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7" name="Chart 6"/>
          <p:cNvGraphicFramePr>
            <a:graphicFrameLocks/>
          </p:cNvGraphicFramePr>
          <p:nvPr>
            <p:extLst>
              <p:ext uri="{D42A27DB-BD31-4B8C-83A1-F6EECF244321}">
                <p14:modId xmlns:p14="http://schemas.microsoft.com/office/powerpoint/2010/main" val="2085649014"/>
              </p:ext>
            </p:extLst>
          </p:nvPr>
        </p:nvGraphicFramePr>
        <p:xfrm>
          <a:off x="120747" y="1173480"/>
          <a:ext cx="11812173" cy="4800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50104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71" y="133304"/>
            <a:ext cx="8624669" cy="692766"/>
          </a:xfrm>
          <a:solidFill>
            <a:schemeClr val="bg2"/>
          </a:solidFill>
        </p:spPr>
        <p:txBody>
          <a:bodyPr>
            <a:normAutofit fontScale="90000"/>
          </a:bodyPr>
          <a:lstStyle/>
          <a:p>
            <a:pPr lvl="0"/>
            <a:r>
              <a:rPr lang="en-US" sz="2800" b="1" dirty="0" smtClean="0">
                <a:latin typeface="+mn-lt"/>
                <a:cs typeface="Times New Roman" panose="02020603050405020304" pitchFamily="18" charset="0"/>
              </a:rPr>
              <a:t>Raw </a:t>
            </a:r>
            <a:r>
              <a:rPr lang="en-US" sz="2800" b="1" dirty="0">
                <a:latin typeface="+mn-lt"/>
                <a:cs typeface="Times New Roman" panose="02020603050405020304" pitchFamily="18" charset="0"/>
              </a:rPr>
              <a:t>material </a:t>
            </a:r>
            <a:r>
              <a:rPr lang="en-US" sz="2800" b="1" dirty="0" smtClean="0">
                <a:latin typeface="+mn-lt"/>
                <a:cs typeface="Times New Roman" panose="02020603050405020304" pitchFamily="18" charset="0"/>
              </a:rPr>
              <a:t>cost </a:t>
            </a:r>
            <a:r>
              <a:rPr lang="en-US" sz="2800" b="1" dirty="0">
                <a:latin typeface="+mn-lt"/>
                <a:cs typeface="Times New Roman" panose="02020603050405020304" pitchFamily="18" charset="0"/>
              </a:rPr>
              <a:t>Plant wise </a:t>
            </a:r>
            <a:r>
              <a:rPr lang="en-US" sz="2800" b="1" dirty="0">
                <a:latin typeface="+mn-lt"/>
              </a:rPr>
              <a:t>in Asia Pacific, Africa and China:</a:t>
            </a:r>
            <a:endParaRPr lang="en-US" sz="2800" b="1" dirty="0">
              <a:latin typeface="+mn-lt"/>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400113405"/>
              </p:ext>
            </p:extLst>
          </p:nvPr>
        </p:nvGraphicFramePr>
        <p:xfrm>
          <a:off x="458371" y="826070"/>
          <a:ext cx="11302220" cy="5339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Tree>
    <p:extLst>
      <p:ext uri="{BB962C8B-B14F-4D97-AF65-F5344CB8AC3E}">
        <p14:creationId xmlns:p14="http://schemas.microsoft.com/office/powerpoint/2010/main" val="7073147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05" y="210382"/>
            <a:ext cx="8488680" cy="931412"/>
          </a:xfrm>
          <a:solidFill>
            <a:schemeClr val="tx2">
              <a:lumMod val="20000"/>
              <a:lumOff val="80000"/>
            </a:schemeClr>
          </a:solidFill>
        </p:spPr>
        <p:txBody>
          <a:bodyPr>
            <a:noAutofit/>
          </a:bodyPr>
          <a:lstStyle/>
          <a:p>
            <a:r>
              <a:rPr lang="en-US" sz="2800" b="1" dirty="0">
                <a:latin typeface="Times New Roman" panose="02020603050405020304" pitchFamily="18" charset="0"/>
                <a:cs typeface="Times New Roman" panose="02020603050405020304" pitchFamily="18" charset="0"/>
              </a:rPr>
              <a:t>T</a:t>
            </a:r>
            <a:r>
              <a:rPr lang="en-US" sz="2800" b="1" dirty="0" smtClean="0">
                <a:latin typeface="Times New Roman" panose="02020603050405020304" pitchFamily="18" charset="0"/>
                <a:cs typeface="Times New Roman" panose="02020603050405020304" pitchFamily="18" charset="0"/>
              </a:rPr>
              <a:t>otal </a:t>
            </a:r>
            <a:r>
              <a:rPr lang="en-US" sz="2800" b="1" dirty="0">
                <a:latin typeface="Times New Roman" panose="02020603050405020304" pitchFamily="18" charset="0"/>
                <a:cs typeface="Times New Roman" panose="02020603050405020304" pitchFamily="18" charset="0"/>
              </a:rPr>
              <a:t>Packaging cost Plant wise and region </a:t>
            </a:r>
            <a:r>
              <a:rPr lang="en-US" sz="2800" b="1" dirty="0" smtClean="0">
                <a:latin typeface="Times New Roman" panose="02020603050405020304" pitchFamily="18" charset="0"/>
                <a:cs typeface="Times New Roman" panose="02020603050405020304" pitchFamily="18" charset="0"/>
              </a:rPr>
              <a:t>wise:</a:t>
            </a:r>
            <a:endParaRPr lang="en-US" sz="2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sp>
        <p:nvSpPr>
          <p:cNvPr id="6" name="Content Placeholder 14"/>
          <p:cNvSpPr>
            <a:spLocks noGrp="1"/>
          </p:cNvSpPr>
          <p:nvPr>
            <p:ph idx="1"/>
          </p:nvPr>
        </p:nvSpPr>
        <p:spPr>
          <a:xfrm>
            <a:off x="458371" y="958757"/>
            <a:ext cx="11302220" cy="5206430"/>
          </a:xfrm>
          <a:solidFill>
            <a:srgbClr val="92D050"/>
          </a:solidFill>
          <a:ln/>
        </p:spPr>
        <p:style>
          <a:lnRef idx="1">
            <a:schemeClr val="accent3"/>
          </a:lnRef>
          <a:fillRef idx="2">
            <a:schemeClr val="accent3"/>
          </a:fillRef>
          <a:effectRef idx="1">
            <a:schemeClr val="accent3"/>
          </a:effectRef>
          <a:fontRef idx="minor">
            <a:schemeClr val="dk1"/>
          </a:fontRef>
        </p:style>
        <p:txBody>
          <a:bodyPr>
            <a:noAutofit/>
          </a:bodyPr>
          <a:lstStyle/>
          <a:p>
            <a:pPr marL="0" indent="0">
              <a:buNone/>
            </a:pPr>
            <a:r>
              <a:rPr lang="en-US" sz="2000" b="1" dirty="0">
                <a:solidFill>
                  <a:schemeClr val="tx1"/>
                </a:solidFill>
              </a:rPr>
              <a:t>Assumptions on </a:t>
            </a:r>
            <a:r>
              <a:rPr lang="en-US" sz="2000" b="1" dirty="0" smtClean="0">
                <a:solidFill>
                  <a:schemeClr val="tx1"/>
                </a:solidFill>
                <a:cs typeface="Times New Roman" panose="02020603050405020304" pitchFamily="18" charset="0"/>
              </a:rPr>
              <a:t>Logistics</a:t>
            </a:r>
            <a:r>
              <a:rPr lang="en-US" sz="2000" b="1" dirty="0" smtClean="0">
                <a:solidFill>
                  <a:schemeClr val="tx1"/>
                </a:solidFill>
              </a:rPr>
              <a:t> :</a:t>
            </a:r>
            <a:endParaRPr lang="en-US" sz="2000" b="1" u="sng" dirty="0" smtClean="0">
              <a:solidFill>
                <a:schemeClr val="tx1"/>
              </a:solidFill>
              <a:latin typeface="Arial Black" panose="020B0A04020102020204" pitchFamily="34" charset="0"/>
            </a:endParaRPr>
          </a:p>
          <a:p>
            <a:pPr marL="457200" indent="-457200">
              <a:buFont typeface="+mj-lt"/>
              <a:buAutoNum type="arabicPeriod"/>
            </a:pPr>
            <a:r>
              <a:rPr lang="en-US" sz="1800" dirty="0" smtClean="0">
                <a:solidFill>
                  <a:schemeClr val="tx1"/>
                </a:solidFill>
              </a:rPr>
              <a:t>General </a:t>
            </a:r>
            <a:r>
              <a:rPr lang="en-US" sz="1800" dirty="0">
                <a:solidFill>
                  <a:schemeClr val="tx1"/>
                </a:solidFill>
              </a:rPr>
              <a:t>logistics costs across regions and across brands per bar of soap for each ingredient and packaging and collateral is Inter continental - 0.1 USD and Intra continental is 0.05 USD</a:t>
            </a:r>
            <a:r>
              <a:rPr lang="en-US" sz="1800" dirty="0" smtClean="0">
                <a:solidFill>
                  <a:schemeClr val="tx1"/>
                </a:solidFill>
              </a:rPr>
              <a:t>.</a:t>
            </a:r>
            <a:endParaRPr lang="en-US" sz="1800" dirty="0">
              <a:solidFill>
                <a:schemeClr val="tx1"/>
              </a:solidFill>
            </a:endParaRPr>
          </a:p>
          <a:p>
            <a:pPr marL="457200" lvl="0" indent="-457200">
              <a:buFont typeface="+mj-lt"/>
              <a:buAutoNum type="arabicPeriod"/>
            </a:pPr>
            <a:r>
              <a:rPr lang="en-US" sz="1800" dirty="0" smtClean="0">
                <a:solidFill>
                  <a:schemeClr val="tx1"/>
                </a:solidFill>
              </a:rPr>
              <a:t>Optimal Logistics strategies applied as below:</a:t>
            </a:r>
            <a:r>
              <a:rPr lang="en-IN" sz="1800" dirty="0"/>
              <a:t>	</a:t>
            </a:r>
            <a:endParaRPr lang="en-US" sz="1800" dirty="0"/>
          </a:p>
          <a:p>
            <a:r>
              <a:rPr lang="en-IN" sz="1800" dirty="0"/>
              <a:t>Round Trip </a:t>
            </a:r>
            <a:r>
              <a:rPr lang="en-IN" sz="1800" dirty="0" smtClean="0"/>
              <a:t>transportation is used wherever applicable.</a:t>
            </a:r>
            <a:r>
              <a:rPr lang="en-IN" sz="1800" dirty="0"/>
              <a:t>	</a:t>
            </a:r>
            <a:endParaRPr lang="en-US" sz="1800" dirty="0"/>
          </a:p>
          <a:p>
            <a:r>
              <a:rPr lang="en-IN" sz="1800" dirty="0" smtClean="0"/>
              <a:t>Warehouse cost is least cost possible.</a:t>
            </a:r>
            <a:r>
              <a:rPr lang="en-IN" sz="1800" dirty="0"/>
              <a:t>		</a:t>
            </a:r>
            <a:endParaRPr lang="en-US" sz="1800" dirty="0"/>
          </a:p>
          <a:p>
            <a:r>
              <a:rPr lang="en-IN" sz="1800" dirty="0"/>
              <a:t>Small trucks </a:t>
            </a:r>
            <a:r>
              <a:rPr lang="en-IN" sz="1800" dirty="0" smtClean="0"/>
              <a:t>is used for carrying logistics within </a:t>
            </a:r>
            <a:r>
              <a:rPr lang="en-IN" sz="1800" dirty="0"/>
              <a:t>city </a:t>
            </a:r>
            <a:r>
              <a:rPr lang="en-IN" sz="1800" dirty="0" smtClean="0"/>
              <a:t>and  </a:t>
            </a:r>
            <a:r>
              <a:rPr lang="en-IN" sz="1800" dirty="0"/>
              <a:t>Each city at 50 miles only 	</a:t>
            </a:r>
            <a:endParaRPr lang="en-US" sz="1800" dirty="0"/>
          </a:p>
          <a:p>
            <a:r>
              <a:rPr lang="en-IN" sz="1800" dirty="0"/>
              <a:t>Trains </a:t>
            </a:r>
            <a:r>
              <a:rPr lang="en-IN" sz="1800" dirty="0" smtClean="0"/>
              <a:t>used for carrying goods between </a:t>
            </a:r>
            <a:r>
              <a:rPr lang="en-IN" sz="1800" dirty="0"/>
              <a:t>cities </a:t>
            </a:r>
            <a:r>
              <a:rPr lang="en-IN" sz="1800" dirty="0" smtClean="0"/>
              <a:t>for commodities greater than 1MN skus.</a:t>
            </a:r>
            <a:endParaRPr lang="en-US" sz="1800" dirty="0"/>
          </a:p>
          <a:p>
            <a:pPr marL="0" indent="0">
              <a:buNone/>
            </a:pPr>
            <a:r>
              <a:rPr lang="en-US" sz="2000" b="1" dirty="0" smtClean="0">
                <a:solidFill>
                  <a:schemeClr val="tx1"/>
                </a:solidFill>
              </a:rPr>
              <a:t>Assumptions on </a:t>
            </a:r>
            <a:r>
              <a:rPr lang="en-US" sz="2000" b="1" dirty="0">
                <a:solidFill>
                  <a:schemeClr val="tx1"/>
                </a:solidFill>
                <a:cs typeface="Times New Roman" panose="02020603050405020304" pitchFamily="18" charset="0"/>
              </a:rPr>
              <a:t>Packaging</a:t>
            </a:r>
            <a:r>
              <a:rPr lang="en-US" sz="2000" b="1" dirty="0" smtClean="0">
                <a:solidFill>
                  <a:schemeClr val="tx1"/>
                </a:solidFill>
              </a:rPr>
              <a:t> :</a:t>
            </a:r>
          </a:p>
          <a:p>
            <a:pPr marL="457200" indent="-457200">
              <a:buFont typeface="+mj-lt"/>
              <a:buAutoNum type="arabicPeriod"/>
            </a:pPr>
            <a:r>
              <a:rPr lang="en-US" sz="1800" dirty="0" smtClean="0">
                <a:solidFill>
                  <a:schemeClr val="tx1"/>
                </a:solidFill>
              </a:rPr>
              <a:t>For total quantity of </a:t>
            </a:r>
            <a:r>
              <a:rPr lang="en-US" sz="1800" dirty="0">
                <a:solidFill>
                  <a:schemeClr val="tx1"/>
                </a:solidFill>
              </a:rPr>
              <a:t>Soaps </a:t>
            </a:r>
            <a:r>
              <a:rPr lang="en-US" sz="1800" dirty="0" smtClean="0">
                <a:solidFill>
                  <a:schemeClr val="tx1"/>
                </a:solidFill>
              </a:rPr>
              <a:t>Produced </a:t>
            </a:r>
            <a:r>
              <a:rPr lang="en-US" sz="1800" dirty="0" smtClean="0">
                <a:cs typeface="Times New Roman" panose="02020603050405020304" pitchFamily="18" charset="0"/>
              </a:rPr>
              <a:t>Packaging done is  equally split between</a:t>
            </a:r>
            <a:r>
              <a:rPr lang="en-US" sz="1800" dirty="0" smtClean="0">
                <a:solidFill>
                  <a:schemeClr val="tx1"/>
                </a:solidFill>
              </a:rPr>
              <a:t> Nevada, Texas and  Florida  plants at </a:t>
            </a:r>
            <a:r>
              <a:rPr lang="en-US" sz="1800" dirty="0">
                <a:solidFill>
                  <a:schemeClr val="tx1"/>
                </a:solidFill>
              </a:rPr>
              <a:t>USA (NA&amp;SA) </a:t>
            </a:r>
            <a:r>
              <a:rPr lang="en-US" sz="1800" dirty="0" smtClean="0">
                <a:solidFill>
                  <a:schemeClr val="tx1"/>
                </a:solidFill>
              </a:rPr>
              <a:t> Region .</a:t>
            </a:r>
          </a:p>
          <a:p>
            <a:pPr marL="457200" indent="-457200">
              <a:buFont typeface="+mj-lt"/>
              <a:buAutoNum type="arabicPeriod"/>
            </a:pPr>
            <a:r>
              <a:rPr lang="en-US" sz="1800" dirty="0" smtClean="0">
                <a:solidFill>
                  <a:schemeClr val="tx1"/>
                </a:solidFill>
              </a:rPr>
              <a:t>For </a:t>
            </a:r>
            <a:r>
              <a:rPr lang="en-US" sz="1800" dirty="0">
                <a:solidFill>
                  <a:schemeClr val="tx1"/>
                </a:solidFill>
              </a:rPr>
              <a:t>total quantity of Soaps Produced </a:t>
            </a:r>
            <a:r>
              <a:rPr lang="en-US" sz="1800" dirty="0">
                <a:cs typeface="Times New Roman" panose="02020603050405020304" pitchFamily="18" charset="0"/>
              </a:rPr>
              <a:t>Packaging done is  equally split between</a:t>
            </a:r>
            <a:r>
              <a:rPr lang="en-US" sz="1800" dirty="0">
                <a:solidFill>
                  <a:schemeClr val="tx1"/>
                </a:solidFill>
              </a:rPr>
              <a:t> </a:t>
            </a:r>
            <a:r>
              <a:rPr lang="en-US" sz="1800" dirty="0" smtClean="0">
                <a:solidFill>
                  <a:schemeClr val="tx1"/>
                </a:solidFill>
              </a:rPr>
              <a:t>Romania, France </a:t>
            </a:r>
            <a:r>
              <a:rPr lang="en-US" sz="1800" dirty="0">
                <a:solidFill>
                  <a:schemeClr val="tx1"/>
                </a:solidFill>
              </a:rPr>
              <a:t>and </a:t>
            </a:r>
            <a:r>
              <a:rPr lang="en-US" sz="1800" dirty="0" smtClean="0">
                <a:solidFill>
                  <a:schemeClr val="tx1"/>
                </a:solidFill>
              </a:rPr>
              <a:t>Sweden plants at Europe Region .</a:t>
            </a:r>
          </a:p>
          <a:p>
            <a:pPr marL="457200" indent="-457200">
              <a:buFont typeface="+mj-lt"/>
              <a:buAutoNum type="arabicPeriod"/>
            </a:pPr>
            <a:r>
              <a:rPr lang="en-US" sz="1800" dirty="0" smtClean="0">
                <a:solidFill>
                  <a:schemeClr val="tx1"/>
                </a:solidFill>
              </a:rPr>
              <a:t>For </a:t>
            </a:r>
            <a:r>
              <a:rPr lang="en-US" sz="1800" dirty="0">
                <a:solidFill>
                  <a:schemeClr val="tx1"/>
                </a:solidFill>
              </a:rPr>
              <a:t>total quantity of Soaps Produced </a:t>
            </a:r>
            <a:r>
              <a:rPr lang="en-US" sz="1800" dirty="0" smtClean="0">
                <a:solidFill>
                  <a:schemeClr val="tx1"/>
                </a:solidFill>
              </a:rPr>
              <a:t> 50</a:t>
            </a:r>
            <a:r>
              <a:rPr lang="en-US" sz="1800" dirty="0">
                <a:solidFill>
                  <a:schemeClr val="tx1"/>
                </a:solidFill>
              </a:rPr>
              <a:t>% </a:t>
            </a:r>
            <a:r>
              <a:rPr lang="en-US" sz="1800" dirty="0">
                <a:cs typeface="Times New Roman" panose="02020603050405020304" pitchFamily="18" charset="0"/>
              </a:rPr>
              <a:t>Packaging done</a:t>
            </a:r>
            <a:r>
              <a:rPr lang="en-US" sz="1800" dirty="0" smtClean="0">
                <a:solidFill>
                  <a:schemeClr val="tx1"/>
                </a:solidFill>
              </a:rPr>
              <a:t> </a:t>
            </a:r>
            <a:r>
              <a:rPr lang="en-US" sz="1800" dirty="0">
                <a:solidFill>
                  <a:schemeClr val="tx1"/>
                </a:solidFill>
              </a:rPr>
              <a:t>in </a:t>
            </a:r>
            <a:r>
              <a:rPr lang="en-US" sz="1800" dirty="0" smtClean="0">
                <a:solidFill>
                  <a:schemeClr val="tx1"/>
                </a:solidFill>
              </a:rPr>
              <a:t>Australia,50</a:t>
            </a:r>
            <a:r>
              <a:rPr lang="en-US" sz="1800" dirty="0">
                <a:solidFill>
                  <a:schemeClr val="tx1"/>
                </a:solidFill>
              </a:rPr>
              <a:t>% in </a:t>
            </a:r>
            <a:r>
              <a:rPr lang="en-US" sz="1800" dirty="0" smtClean="0">
                <a:solidFill>
                  <a:schemeClr val="tx1"/>
                </a:solidFill>
              </a:rPr>
              <a:t>Indonesia plants </a:t>
            </a:r>
            <a:r>
              <a:rPr lang="en-US" sz="1800" dirty="0">
                <a:solidFill>
                  <a:schemeClr val="tx1"/>
                </a:solidFill>
              </a:rPr>
              <a:t>at </a:t>
            </a:r>
            <a:r>
              <a:rPr lang="en-US" sz="1800" dirty="0" smtClean="0">
                <a:solidFill>
                  <a:schemeClr val="tx1"/>
                </a:solidFill>
              </a:rPr>
              <a:t>Asia Pacific Region.</a:t>
            </a:r>
            <a:endParaRPr lang="en-US" sz="1800" dirty="0">
              <a:solidFill>
                <a:srgbClr val="FFFF00"/>
              </a:solidFill>
            </a:endParaRPr>
          </a:p>
          <a:p>
            <a:pPr marL="0" indent="0">
              <a:buNone/>
            </a:pPr>
            <a:endParaRPr lang="en-US" sz="2000" dirty="0" smtClean="0">
              <a:solidFill>
                <a:srgbClr val="7030A0"/>
              </a:solidFill>
              <a:latin typeface="Arial Black" panose="020B0A04020102020204" pitchFamily="34" charset="0"/>
            </a:endParaRPr>
          </a:p>
          <a:p>
            <a:pPr marL="0" indent="0">
              <a:buNone/>
            </a:pPr>
            <a:endParaRPr lang="en-US" sz="2000" u="sng" dirty="0">
              <a:solidFill>
                <a:srgbClr val="7030A0"/>
              </a:solidFill>
              <a:latin typeface="Arial Black" panose="020B0A04020102020204" pitchFamily="34" charset="0"/>
            </a:endParaRPr>
          </a:p>
        </p:txBody>
      </p:sp>
    </p:spTree>
    <p:extLst>
      <p:ext uri="{BB962C8B-B14F-4D97-AF65-F5344CB8AC3E}">
        <p14:creationId xmlns:p14="http://schemas.microsoft.com/office/powerpoint/2010/main" val="58382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extLst>
              <p:ext uri="{D42A27DB-BD31-4B8C-83A1-F6EECF244321}">
                <p14:modId xmlns:p14="http://schemas.microsoft.com/office/powerpoint/2010/main" val="3641366519"/>
              </p:ext>
            </p:extLst>
          </p:nvPr>
        </p:nvGraphicFramePr>
        <p:xfrm>
          <a:off x="235527" y="129177"/>
          <a:ext cx="8936182" cy="6564455"/>
        </p:xfrm>
        <a:graphic>
          <a:graphicData uri="http://schemas.openxmlformats.org/drawingml/2006/table">
            <a:tbl>
              <a:tblPr firstRow="1" bandRow="1">
                <a:tableStyleId>{2D5ABB26-0587-4C30-8999-92F81FD0307C}</a:tableStyleId>
              </a:tblPr>
              <a:tblGrid>
                <a:gridCol w="2133850"/>
                <a:gridCol w="537527"/>
                <a:gridCol w="529394"/>
                <a:gridCol w="1467711"/>
                <a:gridCol w="553059"/>
                <a:gridCol w="513868"/>
                <a:gridCol w="97656"/>
                <a:gridCol w="3103117"/>
              </a:tblGrid>
              <a:tr h="587181">
                <a:tc rowSpan="3" gridSpan="5">
                  <a:txBody>
                    <a:bodyPr/>
                    <a:lstStyle/>
                    <a:p>
                      <a:pPr>
                        <a:lnSpc>
                          <a:spcPct val="100000"/>
                        </a:lnSpc>
                      </a:pPr>
                      <a:r>
                        <a:rPr lang="en-US" sz="1800" b="1" dirty="0" smtClean="0">
                          <a:latin typeface="Times New Roman"/>
                          <a:cs typeface="Times New Roman"/>
                        </a:rPr>
                        <a:t>VALUE DRIVER TREE:</a:t>
                      </a:r>
                      <a:endParaRPr sz="1800" b="1" dirty="0">
                        <a:latin typeface="Times New Roman"/>
                        <a:cs typeface="Times New Roman"/>
                      </a:endParaRPr>
                    </a:p>
                  </a:txBody>
                  <a:tcPr marL="0" marR="0" marT="0" marB="0">
                    <a:lnR w="19050" cap="flat" cmpd="sng" algn="ctr">
                      <a:solidFill>
                        <a:srgbClr val="000000"/>
                      </a:solidFill>
                      <a:prstDash val="solid"/>
                      <a:round/>
                      <a:headEnd type="none" w="med" len="med"/>
                      <a:tailEnd type="none" w="med" len="med"/>
                    </a:lnR>
                    <a:solidFill>
                      <a:srgbClr val="FFFF00"/>
                    </a:solidFill>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a:txBody>
                    <a:bodyPr/>
                    <a:lstStyle/>
                    <a:p>
                      <a:pPr>
                        <a:lnSpc>
                          <a:spcPct val="100000"/>
                        </a:lnSpc>
                      </a:pPr>
                      <a:endParaRPr sz="1800" dirty="0">
                        <a:latin typeface="Times New Roman"/>
                        <a:cs typeface="Times New Roman"/>
                      </a:endParaRP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a:solidFill>
                        <a:srgbClr val="000000"/>
                      </a:solidFill>
                      <a:prstDash val="solid"/>
                    </a:lnT>
                    <a:solidFill>
                      <a:srgbClr val="FFFF00"/>
                    </a:solidFill>
                  </a:tcPr>
                </a:tc>
                <a:tc gridSpan="2">
                  <a:txBody>
                    <a:bodyPr/>
                    <a:lstStyle/>
                    <a:p>
                      <a:r>
                        <a:rPr lang="en-US" sz="2400" dirty="0" smtClean="0"/>
                        <a:t>          Maximize Income</a:t>
                      </a:r>
                      <a:endParaRPr lang="en-US" sz="2400" dirty="0"/>
                    </a:p>
                  </a:txBody>
                  <a:tcPr marL="0" marR="0" marT="17145" marB="0">
                    <a:lnL w="28575" cap="flat" cmpd="sng" algn="ctr">
                      <a:solidFill>
                        <a:srgbClr val="000000"/>
                      </a:solidFill>
                      <a:prstDash val="solid"/>
                      <a:round/>
                      <a:headEnd type="none" w="med" len="med"/>
                      <a:tailEnd type="none" w="med" len="med"/>
                    </a:lnL>
                    <a:lnR w="28575">
                      <a:solidFill>
                        <a:srgbClr val="000000"/>
                      </a:solidFill>
                      <a:prstDash val="solid"/>
                    </a:lnR>
                    <a:lnB w="19050">
                      <a:solidFill>
                        <a:srgbClr val="000000"/>
                      </a:solidFill>
                      <a:prstDash val="solid"/>
                    </a:lnB>
                    <a:solidFill>
                      <a:srgbClr val="00B0F0"/>
                    </a:solidFill>
                  </a:tcPr>
                </a:tc>
                <a:tc hMerge="1">
                  <a:txBody>
                    <a:bodyPr/>
                    <a:lstStyle/>
                    <a:p>
                      <a:endParaRPr lang="en-US"/>
                    </a:p>
                  </a:txBody>
                  <a:tcPr/>
                </a:tc>
              </a:tr>
              <a:tr h="95799">
                <a:tc gridSpan="5"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gridSpan="3">
                  <a:txBody>
                    <a:bodyPr/>
                    <a:lstStyle/>
                    <a:p>
                      <a:pPr>
                        <a:lnSpc>
                          <a:spcPct val="100000"/>
                        </a:lnSpc>
                      </a:pPr>
                      <a:endParaRPr sz="800" dirty="0">
                        <a:latin typeface="Times New Roman"/>
                        <a:cs typeface="Times New Roman"/>
                      </a:endParaRPr>
                    </a:p>
                  </a:txBody>
                  <a:tcPr marL="0" marR="0" marT="0" marB="0">
                    <a:lnL w="19050">
                      <a:solidFill>
                        <a:srgbClr val="000000"/>
                      </a:solidFill>
                      <a:prstDash val="solid"/>
                    </a:lnL>
                    <a:solidFill>
                      <a:srgbClr val="FFFF00"/>
                    </a:solidFill>
                  </a:tcPr>
                </a:tc>
                <a:tc hMerge="1">
                  <a:txBody>
                    <a:bodyPr/>
                    <a:lstStyle/>
                    <a:p>
                      <a:endParaRPr/>
                    </a:p>
                  </a:txBody>
                  <a:tcPr marL="0" marR="0" marT="0" marB="0"/>
                </a:tc>
                <a:tc hMerge="1">
                  <a:txBody>
                    <a:bodyPr/>
                    <a:lstStyle/>
                    <a:p>
                      <a:endParaRPr lang="en-US"/>
                    </a:p>
                  </a:txBody>
                  <a:tcPr/>
                </a:tc>
              </a:tr>
              <a:tr h="99791">
                <a:tc gridSpan="5"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700" dirty="0">
                        <a:latin typeface="Times New Roman"/>
                        <a:cs typeface="Times New Roman"/>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solidFill>
                      <a:srgbClr val="FFFF00"/>
                    </a:solidFill>
                  </a:tcPr>
                </a:tc>
                <a:tc gridSpan="2">
                  <a:txBody>
                    <a:bodyPr/>
                    <a:lstStyle/>
                    <a:p>
                      <a:pPr marL="13335" algn="ctr">
                        <a:lnSpc>
                          <a:spcPts val="1010"/>
                        </a:lnSpc>
                      </a:pPr>
                      <a:endParaRPr sz="850" dirty="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c hMerge="1">
                  <a:txBody>
                    <a:bodyPr/>
                    <a:lstStyle/>
                    <a:p>
                      <a:endParaRPr lang="en-US"/>
                    </a:p>
                  </a:txBody>
                  <a:tcPr/>
                </a:tc>
              </a:tr>
              <a:tr h="217046">
                <a:tc rowSpan="3" gridSpan="3">
                  <a:txBody>
                    <a:bodyPr/>
                    <a:lstStyle/>
                    <a:p>
                      <a:pPr>
                        <a:lnSpc>
                          <a:spcPct val="100000"/>
                        </a:lnSpc>
                      </a:pPr>
                      <a:endParaRPr sz="1200" dirty="0">
                        <a:latin typeface="Times New Roman"/>
                        <a:cs typeface="Times New Roman"/>
                      </a:endParaRPr>
                    </a:p>
                  </a:txBody>
                  <a:tcPr marL="0" marR="0" marT="0" marB="0">
                    <a:lnR w="28575">
                      <a:solidFill>
                        <a:srgbClr val="000000"/>
                      </a:solidFill>
                      <a:prstDash val="solid"/>
                    </a:lnR>
                    <a:solidFill>
                      <a:srgbClr val="FFFF00"/>
                    </a:solidFill>
                  </a:tcPr>
                </a:tc>
                <a:tc rowSpan="3" hMerge="1">
                  <a:txBody>
                    <a:bodyPr/>
                    <a:lstStyle/>
                    <a:p>
                      <a:endParaRPr/>
                    </a:p>
                  </a:txBody>
                  <a:tcPr marL="0" marR="0" marT="0" marB="0"/>
                </a:tc>
                <a:tc rowSpan="3" hMerge="1">
                  <a:txBody>
                    <a:bodyPr/>
                    <a:lstStyle/>
                    <a:p>
                      <a:endParaRPr/>
                    </a:p>
                  </a:txBody>
                  <a:tcPr marL="0" marR="0" marT="0" marB="0"/>
                </a:tc>
                <a:tc>
                  <a:txBody>
                    <a:bodyPr/>
                    <a:lstStyle/>
                    <a:p>
                      <a:pPr algn="ctr">
                        <a:lnSpc>
                          <a:spcPct val="100000"/>
                        </a:lnSpc>
                        <a:spcBef>
                          <a:spcPts val="15"/>
                        </a:spcBef>
                      </a:pPr>
                      <a:endParaRPr sz="1800" dirty="0">
                        <a:latin typeface="Arial"/>
                        <a:cs typeface="Arial"/>
                      </a:endParaRPr>
                    </a:p>
                  </a:txBody>
                  <a:tcPr marL="0" marR="0" marT="1905"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c rowSpan="3">
                  <a:txBody>
                    <a:bodyPr/>
                    <a:lstStyle/>
                    <a:p>
                      <a:pPr>
                        <a:lnSpc>
                          <a:spcPct val="100000"/>
                        </a:lnSpc>
                      </a:pPr>
                      <a:endParaRPr sz="1200" dirty="0">
                        <a:latin typeface="Times New Roman"/>
                        <a:cs typeface="Times New Roman"/>
                      </a:endParaRPr>
                    </a:p>
                  </a:txBody>
                  <a:tcPr marL="0" marR="0" marT="0" marB="0">
                    <a:lnL w="28575">
                      <a:solidFill>
                        <a:srgbClr val="000000"/>
                      </a:solidFill>
                      <a:prstDash val="solid"/>
                    </a:lnL>
                    <a:lnR w="19050">
                      <a:solidFill>
                        <a:srgbClr val="000000"/>
                      </a:solidFill>
                      <a:prstDash val="solid"/>
                    </a:lnR>
                    <a:lnB w="9525">
                      <a:solidFill>
                        <a:srgbClr val="000000"/>
                      </a:solidFill>
                      <a:prstDash val="solid"/>
                    </a:lnB>
                    <a:solidFill>
                      <a:srgbClr val="FFFF00"/>
                    </a:solidFill>
                  </a:tcPr>
                </a:tc>
                <a:tc rowSpan="2">
                  <a:txBody>
                    <a:bodyPr/>
                    <a:lstStyle/>
                    <a:p>
                      <a:pPr>
                        <a:lnSpc>
                          <a:spcPct val="100000"/>
                        </a:lnSpc>
                      </a:pPr>
                      <a:endParaRPr sz="800" dirty="0">
                        <a:latin typeface="Times New Roman"/>
                        <a:cs typeface="Times New Roman"/>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solidFill>
                      <a:srgbClr val="FFFF00"/>
                    </a:solidFill>
                  </a:tcPr>
                </a:tc>
                <a:tc rowSpan="2" gridSpan="2">
                  <a:txBody>
                    <a:bodyPr/>
                    <a:lstStyle/>
                    <a:p>
                      <a:pPr marL="21590" algn="ctr">
                        <a:lnSpc>
                          <a:spcPct val="100000"/>
                        </a:lnSpc>
                        <a:spcBef>
                          <a:spcPts val="175"/>
                        </a:spcBef>
                      </a:pPr>
                      <a:r>
                        <a:rPr lang="en-US" sz="2400" dirty="0" smtClean="0">
                          <a:latin typeface="+mn-lt"/>
                          <a:cs typeface="Arial"/>
                        </a:rPr>
                        <a:t>Improve Demand</a:t>
                      </a:r>
                      <a:endParaRPr sz="2400" dirty="0">
                        <a:latin typeface="+mn-lt"/>
                        <a:cs typeface="Arial"/>
                      </a:endParaRPr>
                    </a:p>
                  </a:txBody>
                  <a:tcPr marL="0" marR="0" marT="22225"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c rowSpan="2" hMerge="1">
                  <a:txBody>
                    <a:bodyPr/>
                    <a:lstStyle/>
                    <a:p>
                      <a:endParaRPr lang="en-US"/>
                    </a:p>
                  </a:txBody>
                  <a:tcPr/>
                </a:tc>
              </a:tr>
              <a:tr h="87816">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3">
                  <a:txBody>
                    <a:bodyPr/>
                    <a:lstStyle/>
                    <a:p>
                      <a:pPr marL="21590" algn="ctr">
                        <a:lnSpc>
                          <a:spcPct val="100000"/>
                        </a:lnSpc>
                        <a:spcBef>
                          <a:spcPts val="125"/>
                        </a:spcBef>
                      </a:pPr>
                      <a:r>
                        <a:rPr sz="1800" spc="220" dirty="0" smtClean="0">
                          <a:latin typeface="Arial"/>
                          <a:cs typeface="Arial"/>
                        </a:rPr>
                        <a:t>Increase</a:t>
                      </a:r>
                      <a:endParaRPr sz="1800" dirty="0">
                        <a:latin typeface="Arial"/>
                        <a:cs typeface="Arial"/>
                      </a:endParaRPr>
                    </a:p>
                    <a:p>
                      <a:pPr marL="8255" algn="ctr">
                        <a:lnSpc>
                          <a:spcPts val="830"/>
                        </a:lnSpc>
                        <a:spcBef>
                          <a:spcPts val="305"/>
                        </a:spcBef>
                      </a:pPr>
                      <a:r>
                        <a:rPr sz="1800" spc="250" dirty="0">
                          <a:latin typeface="Arial"/>
                          <a:cs typeface="Arial"/>
                        </a:rPr>
                        <a:t>Revenue</a:t>
                      </a:r>
                      <a:endParaRPr sz="1800" dirty="0">
                        <a:latin typeface="Arial"/>
                        <a:cs typeface="Arial"/>
                      </a:endParaRPr>
                    </a:p>
                  </a:txBody>
                  <a:tcPr marL="0" marR="0" marT="15875"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0">
                <a:tc gridSpan="3" vMerge="1">
                  <a:txBody>
                    <a:bodyPr/>
                    <a:lstStyle/>
                    <a:p>
                      <a:endParaRPr/>
                    </a:p>
                  </a:txBody>
                  <a:tcPr marL="0" marR="0" marT="0" marB="0">
                    <a:lnR w="28575">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vMerge="1">
                  <a:txBody>
                    <a:bodyPr/>
                    <a:lstStyle/>
                    <a:p>
                      <a:pPr marL="21590" algn="ctr">
                        <a:lnSpc>
                          <a:spcPct val="100000"/>
                        </a:lnSpc>
                        <a:spcBef>
                          <a:spcPts val="125"/>
                        </a:spcBef>
                      </a:pPr>
                      <a:endParaRPr sz="700" dirty="0">
                        <a:latin typeface="Arial"/>
                        <a:cs typeface="Arial"/>
                      </a:endParaRPr>
                    </a:p>
                  </a:txBody>
                  <a:tcPr marL="0" marR="0" marT="15875" marB="0">
                    <a:lnL w="28575">
                      <a:solidFill>
                        <a:srgbClr val="000000"/>
                      </a:solidFill>
                      <a:prstDash val="solid"/>
                    </a:lnL>
                    <a:lnR w="28575">
                      <a:solidFill>
                        <a:srgbClr val="000000"/>
                      </a:solidFill>
                      <a:prstDash val="solid"/>
                    </a:lnR>
                    <a:lnB w="19050">
                      <a:solidFill>
                        <a:srgbClr val="000000"/>
                      </a:solidFill>
                      <a:prstDash val="solid"/>
                    </a:lnB>
                    <a:solidFill>
                      <a:srgbClr val="FFFF00"/>
                    </a:solidFill>
                  </a:tcPr>
                </a:tc>
                <a:tc vMerge="1">
                  <a:txBody>
                    <a:bodyPr/>
                    <a:lstStyle/>
                    <a:p>
                      <a:endParaRPr/>
                    </a:p>
                  </a:txBody>
                  <a:tcPr marL="0" marR="0" marT="0" marB="0">
                    <a:lnL w="28575">
                      <a:solidFill>
                        <a:srgbClr val="000000"/>
                      </a:solidFill>
                      <a:prstDash val="solid"/>
                    </a:lnL>
                    <a:lnR w="19050">
                      <a:solidFill>
                        <a:srgbClr val="000000"/>
                      </a:solidFill>
                      <a:prstDash val="solid"/>
                    </a:lnR>
                    <a:lnB w="9525">
                      <a:solidFill>
                        <a:srgbClr val="000000"/>
                      </a:solidFill>
                      <a:prstDash val="solid"/>
                    </a:lnB>
                  </a:tcPr>
                </a:tc>
                <a:tc rowSpan="2" gridSpan="3">
                  <a:txBody>
                    <a:bodyPr/>
                    <a:lstStyle/>
                    <a:p>
                      <a:pPr>
                        <a:lnSpc>
                          <a:spcPct val="100000"/>
                        </a:lnSpc>
                      </a:pPr>
                      <a:endParaRPr sz="700" dirty="0">
                        <a:latin typeface="Times New Roman"/>
                        <a:cs typeface="Times New Roman"/>
                      </a:endParaRPr>
                    </a:p>
                  </a:txBody>
                  <a:tcPr marL="0" marR="0" marT="0" marB="0">
                    <a:lnL w="19050">
                      <a:solidFill>
                        <a:srgbClr val="000000"/>
                      </a:solidFill>
                      <a:prstDash val="solid"/>
                    </a:lnL>
                    <a:solidFill>
                      <a:srgbClr val="FFFF00"/>
                    </a:solidFill>
                  </a:tcPr>
                </a:tc>
                <a:tc rowSpan="2" hMerge="1">
                  <a:txBody>
                    <a:bodyPr/>
                    <a:lstStyle/>
                    <a:p>
                      <a:endParaRPr/>
                    </a:p>
                  </a:txBody>
                  <a:tcPr marL="0" marR="0" marT="0" marB="0"/>
                </a:tc>
                <a:tc rowSpan="2" hMerge="1">
                  <a:txBody>
                    <a:bodyPr/>
                    <a:lstStyle/>
                    <a:p>
                      <a:endParaRPr lang="en-US"/>
                    </a:p>
                  </a:txBody>
                  <a:tcPr/>
                </a:tc>
              </a:tr>
              <a:tr h="230018">
                <a:tc rowSpan="5" gridSpan="2">
                  <a:txBody>
                    <a:bodyPr/>
                    <a:lstStyle/>
                    <a:p>
                      <a:pPr>
                        <a:lnSpc>
                          <a:spcPct val="100000"/>
                        </a:lnSpc>
                      </a:pPr>
                      <a:endParaRPr sz="1200" dirty="0">
                        <a:solidFill>
                          <a:srgbClr val="00B050"/>
                        </a:solidFill>
                        <a:latin typeface="Times New Roman"/>
                        <a:cs typeface="Times New Roman"/>
                      </a:endParaRPr>
                    </a:p>
                  </a:txBody>
                  <a:tcPr marL="0" marR="0" marT="0" marB="0">
                    <a:lnR w="19050">
                      <a:solidFill>
                        <a:srgbClr val="000000"/>
                      </a:solidFill>
                      <a:prstDash val="solid"/>
                    </a:lnR>
                    <a:solidFill>
                      <a:srgbClr val="FFFF00"/>
                    </a:solidFill>
                  </a:tcPr>
                </a:tc>
                <a:tc rowSpan="5" hMerge="1">
                  <a:txBody>
                    <a:bodyPr/>
                    <a:lstStyle/>
                    <a:p>
                      <a:endParaRPr/>
                    </a:p>
                  </a:txBody>
                  <a:tcPr marL="0" marR="0" marT="0" marB="0"/>
                </a:tc>
                <a:tc>
                  <a:txBody>
                    <a:bodyPr/>
                    <a:lstStyle/>
                    <a:p>
                      <a:pPr>
                        <a:lnSpc>
                          <a:spcPct val="100000"/>
                        </a:lnSpc>
                      </a:pPr>
                      <a:endParaRPr sz="1200" dirty="0">
                        <a:latin typeface="Times New Roman"/>
                        <a:cs typeface="Times New Roman"/>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solidFill>
                      <a:srgbClr val="FFFF00"/>
                    </a:solidFill>
                  </a:tcPr>
                </a:tc>
                <a:tc vMerge="1">
                  <a:txBody>
                    <a:bodyPr/>
                    <a:lstStyle/>
                    <a:p>
                      <a:endParaRPr/>
                    </a:p>
                  </a:txBody>
                  <a:tcPr marL="0" marR="0" marT="15875" marB="0">
                    <a:lnL w="28575">
                      <a:solidFill>
                        <a:srgbClr val="000000"/>
                      </a:solidFill>
                      <a:prstDash val="solid"/>
                    </a:lnL>
                    <a:lnR w="28575">
                      <a:solidFill>
                        <a:srgbClr val="000000"/>
                      </a:solidFill>
                      <a:prstDash val="solid"/>
                    </a:lnR>
                    <a:lnB w="19050">
                      <a:solidFill>
                        <a:srgbClr val="000000"/>
                      </a:solidFill>
                      <a:prstDash val="solid"/>
                    </a:lnB>
                  </a:tcPr>
                </a:tc>
                <a:tc>
                  <a:txBody>
                    <a:bodyPr/>
                    <a:lstStyle/>
                    <a:p>
                      <a:pPr>
                        <a:lnSpc>
                          <a:spcPct val="100000"/>
                        </a:lnSpc>
                      </a:pPr>
                      <a:endParaRPr sz="1200" dirty="0">
                        <a:latin typeface="Times New Roman"/>
                        <a:cs typeface="Times New Roman"/>
                      </a:endParaRPr>
                    </a:p>
                  </a:txBody>
                  <a:tcPr marL="0" marR="0" marT="0" marB="0">
                    <a:lnL w="28575">
                      <a:solidFill>
                        <a:srgbClr val="000000"/>
                      </a:solidFill>
                      <a:prstDash val="solid"/>
                    </a:lnL>
                    <a:lnR w="19050">
                      <a:solidFill>
                        <a:srgbClr val="000000"/>
                      </a:solidFill>
                      <a:prstDash val="solid"/>
                    </a:lnR>
                    <a:lnT w="9525">
                      <a:solidFill>
                        <a:srgbClr val="000000"/>
                      </a:solidFill>
                      <a:prstDash val="solid"/>
                    </a:lnT>
                    <a:solidFill>
                      <a:srgbClr val="FFFF00"/>
                    </a:solidFill>
                  </a:tcPr>
                </a:tc>
                <a:tc gridSpan="3" vMerge="1">
                  <a:txBody>
                    <a:bodyPr/>
                    <a:lstStyle/>
                    <a:p>
                      <a:endParaRPr/>
                    </a:p>
                  </a:txBody>
                  <a:tcPr marL="0" marR="0" marT="0" marB="0">
                    <a:lnL w="19050">
                      <a:solidFill>
                        <a:srgbClr val="000000"/>
                      </a:solidFill>
                      <a:prstDash val="solid"/>
                    </a:lnL>
                  </a:tcPr>
                </a:tc>
                <a:tc hMerge="1" vMerge="1">
                  <a:txBody>
                    <a:bodyPr/>
                    <a:lstStyle/>
                    <a:p>
                      <a:endParaRPr/>
                    </a:p>
                  </a:txBody>
                  <a:tcPr marL="0" marR="0" marT="0" marB="0"/>
                </a:tc>
                <a:tc hMerge="1" vMerge="1">
                  <a:txBody>
                    <a:bodyPr/>
                    <a:lstStyle/>
                    <a:p>
                      <a:endParaRPr lang="en-US"/>
                    </a:p>
                  </a:txBody>
                  <a:tcPr/>
                </a:tc>
              </a:tr>
              <a:tr h="143699">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gridSpan="3">
                  <a:txBody>
                    <a:bodyPr/>
                    <a:lstStyle/>
                    <a:p>
                      <a:pPr>
                        <a:lnSpc>
                          <a:spcPct val="100000"/>
                        </a:lnSpc>
                      </a:pPr>
                      <a:endParaRPr sz="1200" dirty="0">
                        <a:latin typeface="Times New Roman"/>
                        <a:cs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solidFill>
                      <a:srgbClr val="FFFF00"/>
                    </a:solidFill>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800" dirty="0">
                        <a:latin typeface="Times New Roman"/>
                        <a:cs typeface="Times New Roman"/>
                      </a:endParaRPr>
                    </a:p>
                  </a:txBody>
                  <a:tcPr marL="0" marR="0" marT="0" marB="0">
                    <a:lnL w="19050" cap="flat" cmpd="sng" algn="ctr">
                      <a:solidFill>
                        <a:srgbClr val="000000"/>
                      </a:solidFill>
                      <a:prstDash val="solid"/>
                      <a:round/>
                      <a:headEnd type="none" w="med" len="med"/>
                      <a:tailEnd type="none" w="med" len="med"/>
                    </a:lnL>
                    <a:solidFill>
                      <a:srgbClr val="FFFF00"/>
                    </a:solidFill>
                  </a:tcPr>
                </a:tc>
                <a:tc hMerge="1">
                  <a:txBody>
                    <a:bodyPr/>
                    <a:lstStyle/>
                    <a:p>
                      <a:endParaRPr/>
                    </a:p>
                  </a:txBody>
                  <a:tcPr marL="0" marR="0" marT="0" marB="0"/>
                </a:tc>
                <a:tc hMerge="1">
                  <a:txBody>
                    <a:bodyPr/>
                    <a:lstStyle/>
                    <a:p>
                      <a:endParaRPr lang="en-US"/>
                    </a:p>
                  </a:txBody>
                  <a:tcPr/>
                </a:tc>
              </a:tr>
              <a:tr h="215549">
                <a:tc gridSpan="2" vMerge="1">
                  <a:txBody>
                    <a:bodyPr/>
                    <a:lstStyle/>
                    <a:p>
                      <a:endParaRPr lang="en-US"/>
                    </a:p>
                  </a:txBody>
                  <a:tcPr/>
                </a:tc>
                <a:tc hMerge="1" vMerge="1">
                  <a:txBody>
                    <a:bodyPr/>
                    <a:lstStyle/>
                    <a:p>
                      <a:endParaRPr lang="en-US"/>
                    </a:p>
                  </a:txBody>
                  <a:tcPr/>
                </a:tc>
                <a:tc gridSpan="6">
                  <a:txBody>
                    <a:bodyPr/>
                    <a:lstStyle/>
                    <a:p>
                      <a:endParaRPr lang="en-US" dirty="0"/>
                    </a:p>
                  </a:txBody>
                  <a:tcPr marL="0" marR="0" marT="0" marB="0">
                    <a:lnL w="19050" cap="flat" cmpd="sng" algn="ctr">
                      <a:solidFill>
                        <a:srgbClr val="000000"/>
                      </a:solidFill>
                      <a:prstDash val="solid"/>
                      <a:round/>
                      <a:headEnd type="none" w="med" len="med"/>
                      <a:tailEnd type="none" w="med" len="med"/>
                    </a:lnL>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5799">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rowSpan="4" gridSpan="3">
                  <a:txBody>
                    <a:bodyPr/>
                    <a:lstStyle/>
                    <a:p>
                      <a:pPr>
                        <a:lnSpc>
                          <a:spcPct val="100000"/>
                        </a:lnSpc>
                      </a:pPr>
                      <a:endParaRPr sz="1200" dirty="0">
                        <a:latin typeface="Times New Roman"/>
                        <a:cs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solidFill>
                      <a:srgbClr val="FFFF00"/>
                    </a:solidFill>
                  </a:tcPr>
                </a:tc>
                <a:tc rowSpan="4" hMerge="1">
                  <a:txBody>
                    <a:bodyPr/>
                    <a:lstStyle/>
                    <a:p>
                      <a:endParaRPr/>
                    </a:p>
                  </a:txBody>
                  <a:tcPr marL="0" marR="0" marT="0" marB="0"/>
                </a:tc>
                <a:tc rowSpan="4" hMerge="1">
                  <a:txBody>
                    <a:bodyPr/>
                    <a:lstStyle/>
                    <a:p>
                      <a:endParaRPr/>
                    </a:p>
                  </a:txBody>
                  <a:tcPr marL="0" marR="0" marT="0" marB="0"/>
                </a:tc>
                <a:tc gridSpan="3">
                  <a:txBody>
                    <a:bodyPr/>
                    <a:lstStyle/>
                    <a:p>
                      <a:pPr>
                        <a:lnSpc>
                          <a:spcPct val="100000"/>
                        </a:lnSpc>
                      </a:pPr>
                      <a:endParaRPr sz="800" dirty="0">
                        <a:latin typeface="Times New Roman"/>
                        <a:cs typeface="Times New Roman"/>
                      </a:endParaRPr>
                    </a:p>
                  </a:txBody>
                  <a:tcPr marL="0" marR="0" marT="0" marB="0">
                    <a:lnL w="19050" cap="flat" cmpd="sng" algn="ctr">
                      <a:solidFill>
                        <a:srgbClr val="000000"/>
                      </a:solidFill>
                      <a:prstDash val="solid"/>
                      <a:round/>
                      <a:headEnd type="none" w="med" len="med"/>
                      <a:tailEnd type="none" w="med" len="med"/>
                    </a:lnL>
                    <a:solidFill>
                      <a:srgbClr val="FFFF00"/>
                    </a:solidFill>
                  </a:tcPr>
                </a:tc>
                <a:tc hMerge="1">
                  <a:txBody>
                    <a:bodyPr/>
                    <a:lstStyle/>
                    <a:p>
                      <a:endParaRPr/>
                    </a:p>
                  </a:txBody>
                  <a:tcPr marL="0" marR="0" marT="0" marB="0"/>
                </a:tc>
                <a:tc hMerge="1">
                  <a:txBody>
                    <a:bodyPr/>
                    <a:lstStyle/>
                    <a:p>
                      <a:endParaRPr lang="en-US"/>
                    </a:p>
                  </a:txBody>
                  <a:tcPr/>
                </a:tc>
              </a:tr>
              <a:tr h="0">
                <a:tc gridSpan="2"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3">
                  <a:txBody>
                    <a:bodyPr/>
                    <a:lstStyle/>
                    <a:p>
                      <a:endParaRPr lang="en-US" dirty="0"/>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9525">
                      <a:solidFill>
                        <a:srgbClr val="000000"/>
                      </a:solidFill>
                      <a:prstDash val="solid"/>
                    </a:lnB>
                    <a:solidFill>
                      <a:srgbClr val="FFFF00"/>
                    </a:solidFill>
                  </a:tcPr>
                </a:tc>
                <a:tc rowSpan="3" gridSpan="2">
                  <a:txBody>
                    <a:bodyPr/>
                    <a:lstStyle/>
                    <a:p>
                      <a:pPr marL="13335" algn="ctr">
                        <a:lnSpc>
                          <a:spcPts val="1010"/>
                        </a:lnSpc>
                      </a:pPr>
                      <a:endParaRPr lang="en-US" sz="2800" dirty="0" smtClean="0">
                        <a:latin typeface="Arial"/>
                        <a:cs typeface="Arial"/>
                      </a:endParaRPr>
                    </a:p>
                    <a:p>
                      <a:pPr marL="13335" algn="ctr">
                        <a:lnSpc>
                          <a:spcPts val="1010"/>
                        </a:lnSpc>
                      </a:pPr>
                      <a:endParaRPr lang="en-US" sz="2800" dirty="0" smtClean="0">
                        <a:latin typeface="Arial"/>
                        <a:cs typeface="Arial"/>
                      </a:endParaRPr>
                    </a:p>
                    <a:p>
                      <a:pPr marL="13335" algn="ctr">
                        <a:lnSpc>
                          <a:spcPts val="1010"/>
                        </a:lnSpc>
                      </a:pPr>
                      <a:r>
                        <a:rPr lang="en-US" sz="2800" dirty="0" smtClean="0">
                          <a:latin typeface="Arial"/>
                          <a:cs typeface="Arial"/>
                        </a:rPr>
                        <a:t>Control operating </a:t>
                      </a:r>
                    </a:p>
                    <a:p>
                      <a:pPr marL="13335" algn="ctr">
                        <a:lnSpc>
                          <a:spcPts val="1010"/>
                        </a:lnSpc>
                      </a:pPr>
                      <a:endParaRPr lang="en-US" sz="2800" dirty="0" smtClean="0">
                        <a:latin typeface="Arial"/>
                        <a:cs typeface="Arial"/>
                      </a:endParaRPr>
                    </a:p>
                    <a:p>
                      <a:pPr marL="13335" algn="ctr">
                        <a:lnSpc>
                          <a:spcPts val="1010"/>
                        </a:lnSpc>
                      </a:pPr>
                      <a:r>
                        <a:rPr lang="en-US" sz="2800" dirty="0" smtClean="0">
                          <a:latin typeface="Arial"/>
                          <a:cs typeface="Arial"/>
                        </a:rPr>
                        <a:t>expenses</a:t>
                      </a:r>
                      <a:endParaRPr sz="2800" dirty="0">
                        <a:latin typeface="Arial"/>
                        <a:cs typeface="Arial"/>
                      </a:endParaRPr>
                    </a:p>
                  </a:txBody>
                  <a:tcPr marL="0" marR="0" marT="0" marB="0">
                    <a:lnL w="28575" cap="flat" cmpd="sng" algn="ctr">
                      <a:solidFill>
                        <a:srgbClr val="000000"/>
                      </a:solidFill>
                      <a:prstDash val="solid"/>
                      <a:round/>
                      <a:headEnd type="none" w="med" len="med"/>
                      <a:tailEnd type="none" w="med" len="med"/>
                    </a:lnL>
                    <a:lnR w="28575">
                      <a:solidFill>
                        <a:srgbClr val="000000"/>
                      </a:solidFill>
                      <a:prstDash val="solid"/>
                    </a:lnR>
                    <a:lnT w="19050">
                      <a:solidFill>
                        <a:srgbClr val="000000"/>
                      </a:solidFill>
                      <a:prstDash val="solid"/>
                    </a:lnT>
                    <a:solidFill>
                      <a:srgbClr val="00B0F0"/>
                    </a:solidFill>
                  </a:tcPr>
                </a:tc>
                <a:tc rowSpan="3" hMerge="1">
                  <a:txBody>
                    <a:bodyPr/>
                    <a:lstStyle/>
                    <a:p>
                      <a:endParaRPr lang="en-US"/>
                    </a:p>
                  </a:txBody>
                  <a:tcPr/>
                </a:tc>
              </a:tr>
              <a:tr h="99791">
                <a:tc>
                  <a:txBody>
                    <a:bodyPr/>
                    <a:lstStyle/>
                    <a:p>
                      <a:pPr marL="5080" algn="ctr">
                        <a:lnSpc>
                          <a:spcPts val="1010"/>
                        </a:lnSpc>
                      </a:pPr>
                      <a:r>
                        <a:rPr sz="850" spc="260" dirty="0">
                          <a:latin typeface="Arial"/>
                          <a:cs typeface="Arial"/>
                        </a:rPr>
                        <a:t>Goal</a:t>
                      </a:r>
                      <a:endParaRPr sz="850" dirty="0">
                        <a:latin typeface="Arial"/>
                        <a:cs typeface="Arial"/>
                      </a:endParaRPr>
                    </a:p>
                  </a:txBody>
                  <a:tcPr marL="0" marR="0" marT="0" marB="0">
                    <a:lnL w="28575">
                      <a:solidFill>
                        <a:srgbClr val="000000"/>
                      </a:solidFill>
                      <a:prstDash val="solid"/>
                    </a:lnL>
                    <a:lnR w="28575">
                      <a:solidFill>
                        <a:srgbClr val="000000"/>
                      </a:solidFill>
                      <a:prstDash val="solid"/>
                    </a:lnR>
                    <a:solidFill>
                      <a:srgbClr val="00B0F0"/>
                    </a:solidFill>
                  </a:tcPr>
                </a:tc>
                <a:tc rowSpan="4">
                  <a:txBody>
                    <a:bodyPr/>
                    <a:lstStyle/>
                    <a:p>
                      <a:endParaRPr lang="en-US" dirty="0"/>
                    </a:p>
                  </a:txBody>
                  <a:tcPr marL="0" marR="0" marT="0" marB="0">
                    <a:lnL w="28575">
                      <a:solidFill>
                        <a:srgbClr val="000000"/>
                      </a:solidFill>
                      <a:prstDash val="solid"/>
                    </a:lnL>
                    <a:lnR w="19050">
                      <a:solidFill>
                        <a:srgbClr val="000000"/>
                      </a:solidFill>
                      <a:prstDash val="solid"/>
                    </a:lnR>
                    <a:lnB w="9525">
                      <a:solidFill>
                        <a:srgbClr val="000000"/>
                      </a:solidFill>
                      <a:prstDash val="solid"/>
                    </a:lnB>
                    <a:solidFill>
                      <a:srgbClr val="FFFF00"/>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478111">
                <a:tc rowSpan="2">
                  <a:txBody>
                    <a:bodyPr/>
                    <a:lstStyle/>
                    <a:p>
                      <a:endParaRPr lang="en-US" dirty="0"/>
                    </a:p>
                  </a:txBody>
                  <a:tcPr marL="0" marR="0" marT="15875" marB="0">
                    <a:lnL w="28575">
                      <a:solidFill>
                        <a:srgbClr val="000000"/>
                      </a:solidFill>
                      <a:prstDash val="solid"/>
                    </a:lnL>
                    <a:lnR w="28575">
                      <a:solidFill>
                        <a:srgbClr val="000000"/>
                      </a:solidFill>
                      <a:prstDash val="solid"/>
                    </a:lnR>
                    <a:solidFill>
                      <a:srgbClr val="00B0F0"/>
                    </a:solidFill>
                  </a:tcPr>
                </a:tc>
                <a:tc vMerge="1">
                  <a:txBody>
                    <a:bodyPr/>
                    <a:lstStyle/>
                    <a:p>
                      <a:endParaRPr/>
                    </a:p>
                  </a:txBody>
                  <a:tcPr marL="0" marR="0" marT="0" marB="0">
                    <a:lnL w="28575">
                      <a:solidFill>
                        <a:srgbClr val="000000"/>
                      </a:solidFill>
                      <a:prstDash val="solid"/>
                    </a:lnL>
                    <a:lnR w="19050">
                      <a:solidFill>
                        <a:srgbClr val="000000"/>
                      </a:solidFill>
                      <a:prstDash val="solid"/>
                    </a:lnR>
                    <a:lnB w="9525">
                      <a:solidFill>
                        <a:srgbClr val="000000"/>
                      </a:solidFill>
                      <a:prstDash val="solid"/>
                    </a:lnB>
                  </a:tcPr>
                </a:tc>
                <a:tc gridSpan="3" vMerge="1">
                  <a:txBody>
                    <a:bodyPr/>
                    <a:lstStyle/>
                    <a:p>
                      <a:pPr>
                        <a:lnSpc>
                          <a:spcPct val="100000"/>
                        </a:lnSpc>
                      </a:pPr>
                      <a:endParaRPr sz="1200">
                        <a:latin typeface="Times New Roman"/>
                        <a:cs typeface="Times New Roman"/>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solidFill>
                      <a:srgbClr val="FFFF00"/>
                    </a:solidFill>
                  </a:tcPr>
                </a:tc>
                <a:tc hMerge="1" vMerge="1">
                  <a:txBody>
                    <a:bodyPr/>
                    <a:lstStyle/>
                    <a:p>
                      <a:pPr algn="ctr">
                        <a:lnSpc>
                          <a:spcPct val="100000"/>
                        </a:lnSpc>
                      </a:pPr>
                      <a:endParaRPr sz="1400" dirty="0">
                        <a:latin typeface="Arial"/>
                        <a:cs typeface="Arial"/>
                      </a:endParaRPr>
                    </a:p>
                  </a:txBody>
                  <a:tcPr marL="0" marR="0" marT="0" marB="0">
                    <a:lnL w="28575">
                      <a:solidFill>
                        <a:srgbClr val="000000"/>
                      </a:solidFill>
                      <a:prstDash val="solid"/>
                    </a:lnL>
                    <a:lnR w="28575">
                      <a:solidFill>
                        <a:srgbClr val="000000"/>
                      </a:solidFill>
                      <a:prstDash val="solid"/>
                    </a:lnR>
                    <a:lnT w="19050">
                      <a:solidFill>
                        <a:srgbClr val="000000"/>
                      </a:solidFill>
                      <a:prstDash val="solid"/>
                    </a:lnT>
                    <a:solidFill>
                      <a:srgbClr val="00B0F0"/>
                    </a:solidFill>
                  </a:tcPr>
                </a:tc>
                <a:tc hMerge="1" vMerge="1">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19050">
                      <a:solidFill>
                        <a:srgbClr val="000000"/>
                      </a:solidFill>
                      <a:prstDash val="solid"/>
                    </a:lnR>
                    <a:lnB w="9525">
                      <a:solidFill>
                        <a:srgbClr val="000000"/>
                      </a:solidFill>
                      <a:prstDash val="solid"/>
                    </a:lnB>
                    <a:solidFill>
                      <a:srgbClr val="FFFF00"/>
                    </a:solidFill>
                  </a:tcPr>
                </a:tc>
                <a:tc vMerge="1">
                  <a:txBody>
                    <a:bodyPr/>
                    <a:lstStyle/>
                    <a:p>
                      <a:pPr>
                        <a:lnSpc>
                          <a:spcPct val="100000"/>
                        </a:lnSpc>
                      </a:pPr>
                      <a:endParaRPr sz="800">
                        <a:latin typeface="Times New Roman"/>
                        <a:cs typeface="Times New Roman"/>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solidFill>
                      <a:srgbClr val="FFFF00"/>
                    </a:solidFill>
                  </a:tcPr>
                </a:tc>
                <a:tc gridSpan="2" vMerge="1">
                  <a:txBody>
                    <a:bodyPr/>
                    <a:lstStyle/>
                    <a:p>
                      <a:pPr marL="21590" algn="ctr">
                        <a:lnSpc>
                          <a:spcPct val="100000"/>
                        </a:lnSpc>
                        <a:spcBef>
                          <a:spcPts val="165"/>
                        </a:spcBef>
                      </a:pPr>
                      <a:endParaRPr sz="700" dirty="0">
                        <a:latin typeface="Arial"/>
                        <a:cs typeface="Arial"/>
                      </a:endParaRPr>
                    </a:p>
                  </a:txBody>
                  <a:tcPr marL="0" marR="0" marT="20955"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c hMerge="1" vMerge="1">
                  <a:txBody>
                    <a:bodyPr/>
                    <a:lstStyle/>
                    <a:p>
                      <a:endParaRPr lang="en-US"/>
                    </a:p>
                  </a:txBody>
                  <a:tcPr/>
                </a:tc>
              </a:tr>
              <a:tr h="82086">
                <a:tc vMerge="1">
                  <a:txBody>
                    <a:bodyPr/>
                    <a:lstStyle/>
                    <a:p>
                      <a:endParaRPr lang="en-US"/>
                    </a:p>
                  </a:txBody>
                  <a:tcPr/>
                </a:tc>
                <a:tc vMerge="1">
                  <a:txBody>
                    <a:bodyPr/>
                    <a:lstStyle/>
                    <a:p>
                      <a:endParaRPr lang="en-US"/>
                    </a:p>
                  </a:txBody>
                  <a:tcPr/>
                </a:tc>
                <a:tc rowSpan="2">
                  <a:txBody>
                    <a:bodyPr/>
                    <a:lstStyle/>
                    <a:p>
                      <a:endParaRPr lang="en-US" dirty="0"/>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9525">
                      <a:solidFill>
                        <a:srgbClr val="000000"/>
                      </a:solidFill>
                      <a:prstDash val="solid"/>
                    </a:lnB>
                    <a:solidFill>
                      <a:srgbClr val="FFFF00"/>
                    </a:solidFill>
                  </a:tcPr>
                </a:tc>
                <a:tc rowSpan="2">
                  <a:txBody>
                    <a:bodyPr/>
                    <a:lstStyle/>
                    <a:p>
                      <a:pPr algn="ctr">
                        <a:lnSpc>
                          <a:spcPct val="100000"/>
                        </a:lnSpc>
                      </a:pPr>
                      <a:endParaRPr sz="1400" dirty="0">
                        <a:latin typeface="Arial"/>
                        <a:cs typeface="Arial"/>
                      </a:endParaRPr>
                    </a:p>
                  </a:txBody>
                  <a:tcPr marL="0" marR="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9050">
                      <a:solidFill>
                        <a:srgbClr val="000000"/>
                      </a:solidFill>
                      <a:prstDash val="solid"/>
                    </a:lnT>
                    <a:solidFill>
                      <a:srgbClr val="00B0F0"/>
                    </a:solidFill>
                  </a:tcPr>
                </a:tc>
                <a:tc rowSpan="2">
                  <a:txBody>
                    <a:bodyPr/>
                    <a:lstStyle/>
                    <a:p>
                      <a:endParaRPr lang="en-US" dirty="0"/>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B w="9525">
                      <a:solidFill>
                        <a:srgbClr val="000000"/>
                      </a:solidFill>
                      <a:prstDash val="solid"/>
                    </a:lnB>
                    <a:solidFill>
                      <a:srgbClr val="FFFF00"/>
                    </a:solidFill>
                  </a:tcPr>
                </a:tc>
                <a:tc rowSpan="2" gridSpan="3">
                  <a:txBody>
                    <a:bodyPr/>
                    <a:lstStyle/>
                    <a:p>
                      <a:pPr>
                        <a:lnSpc>
                          <a:spcPct val="100000"/>
                        </a:lnSpc>
                      </a:pPr>
                      <a:endParaRPr lang="en-US" sz="2000" dirty="0" smtClean="0">
                        <a:latin typeface="Times New Roman"/>
                        <a:cs typeface="Times New Roman"/>
                      </a:endParaRPr>
                    </a:p>
                    <a:p>
                      <a:pPr>
                        <a:lnSpc>
                          <a:spcPct val="100000"/>
                        </a:lnSpc>
                      </a:pPr>
                      <a:r>
                        <a:rPr lang="en-US" sz="2000" dirty="0" smtClean="0">
                          <a:latin typeface="Times New Roman"/>
                          <a:cs typeface="Times New Roman"/>
                        </a:rPr>
                        <a:t>    </a:t>
                      </a:r>
                      <a:endParaRPr sz="2000" dirty="0">
                        <a:latin typeface="Times New Roman"/>
                        <a:cs typeface="Times New Roman"/>
                      </a:endParaRPr>
                    </a:p>
                  </a:txBody>
                  <a:tcPr marL="0" marR="0" marT="0" marB="0">
                    <a:lnL w="19050" cap="flat" cmpd="sng" algn="ctr">
                      <a:solidFill>
                        <a:srgbClr val="000000"/>
                      </a:solidFill>
                      <a:prstDash val="solid"/>
                      <a:round/>
                      <a:headEnd type="none" w="med" len="med"/>
                      <a:tailEnd type="none" w="med" len="med"/>
                    </a:lnL>
                    <a:lnT w="9525" cap="flat" cmpd="sng" algn="ctr">
                      <a:solidFill>
                        <a:srgbClr val="000000"/>
                      </a:solidFill>
                      <a:prstDash val="solid"/>
                      <a:round/>
                      <a:headEnd type="none" w="med" len="med"/>
                      <a:tailEnd type="none" w="med" len="med"/>
                    </a:lnT>
                    <a:solidFill>
                      <a:srgbClr val="FFFF00"/>
                    </a:solidFill>
                  </a:tcPr>
                </a:tc>
                <a:tc rowSpan="2" hMerge="1">
                  <a:txBody>
                    <a:bodyPr/>
                    <a:lstStyle/>
                    <a:p>
                      <a:endParaRPr lang="en-US"/>
                    </a:p>
                  </a:txBody>
                  <a:tcPr/>
                </a:tc>
                <a:tc rowSpan="2" hMerge="1">
                  <a:txBody>
                    <a:bodyPr/>
                    <a:lstStyle/>
                    <a:p>
                      <a:endParaRPr lang="en-US"/>
                    </a:p>
                  </a:txBody>
                  <a:tcPr/>
                </a:tc>
              </a:tr>
              <a:tr h="396911">
                <a:tc rowSpan="3">
                  <a:txBody>
                    <a:bodyPr/>
                    <a:lstStyle/>
                    <a:p>
                      <a:endParaRPr lang="en-US" dirty="0"/>
                    </a:p>
                  </a:txBody>
                  <a:tcPr marL="0" marR="0" marT="11430" marB="0">
                    <a:lnL w="28575">
                      <a:solidFill>
                        <a:srgbClr val="000000"/>
                      </a:solidFill>
                      <a:prstDash val="solid"/>
                    </a:lnL>
                    <a:lnR w="28575">
                      <a:solidFill>
                        <a:srgbClr val="000000"/>
                      </a:solidFill>
                      <a:prstDash val="solid"/>
                    </a:lnR>
                    <a:solidFill>
                      <a:srgbClr val="00B0F0"/>
                    </a:solidFill>
                  </a:tcPr>
                </a:tc>
                <a:tc vMerge="1">
                  <a:txBody>
                    <a:bodyPr/>
                    <a:lstStyle/>
                    <a:p>
                      <a:endParaRPr/>
                    </a:p>
                  </a:txBody>
                  <a:tcPr marL="0" marR="0" marT="0" marB="0">
                    <a:lnL w="28575">
                      <a:solidFill>
                        <a:srgbClr val="000000"/>
                      </a:solidFill>
                      <a:prstDash val="solid"/>
                    </a:lnL>
                    <a:lnR w="19050">
                      <a:solidFill>
                        <a:srgbClr val="000000"/>
                      </a:solidFill>
                      <a:prstDash val="solid"/>
                    </a:lnR>
                    <a:lnB w="9525">
                      <a:solidFill>
                        <a:srgbClr val="000000"/>
                      </a:solidFill>
                      <a:prstDash val="solid"/>
                    </a:lnB>
                  </a:tcPr>
                </a:tc>
                <a:tc vMerge="1">
                  <a:txBody>
                    <a:bodyPr/>
                    <a:lstStyle/>
                    <a:p>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tcPr>
                </a:tc>
                <a:tc vMerge="1">
                  <a:txBody>
                    <a:bodyPr/>
                    <a:lstStyle/>
                    <a:p>
                      <a:pPr marL="8255" algn="ctr">
                        <a:lnSpc>
                          <a:spcPct val="100000"/>
                        </a:lnSpc>
                        <a:spcBef>
                          <a:spcPts val="125"/>
                        </a:spcBef>
                      </a:pPr>
                      <a:endParaRPr sz="1400" dirty="0">
                        <a:latin typeface="Arial"/>
                        <a:cs typeface="Arial"/>
                      </a:endParaRPr>
                    </a:p>
                  </a:txBody>
                  <a:tcPr marL="0" marR="0" marT="15875" marB="0">
                    <a:lnL w="28575">
                      <a:solidFill>
                        <a:srgbClr val="000000"/>
                      </a:solidFill>
                      <a:prstDash val="solid"/>
                    </a:lnL>
                    <a:lnR w="28575">
                      <a:solidFill>
                        <a:srgbClr val="000000"/>
                      </a:solidFill>
                      <a:prstDash val="solid"/>
                    </a:lnR>
                    <a:solidFill>
                      <a:srgbClr val="00B0F0"/>
                    </a:solidFill>
                  </a:tcPr>
                </a:tc>
                <a:tc vMerge="1">
                  <a:txBody>
                    <a:bodyPr/>
                    <a:lstStyle/>
                    <a:p>
                      <a:endParaRPr/>
                    </a:p>
                  </a:txBody>
                  <a:tcPr marL="0" marR="0" marT="0" marB="0">
                    <a:lnL w="28575">
                      <a:solidFill>
                        <a:srgbClr val="000000"/>
                      </a:solidFill>
                      <a:prstDash val="solid"/>
                    </a:lnL>
                    <a:lnR w="19050">
                      <a:solidFill>
                        <a:srgbClr val="000000"/>
                      </a:solidFill>
                      <a:prstDash val="solid"/>
                    </a:lnR>
                    <a:lnB w="9525">
                      <a:solidFill>
                        <a:srgbClr val="000000"/>
                      </a:solidFill>
                      <a:prstDash val="solid"/>
                    </a:lnB>
                  </a:tcPr>
                </a:tc>
                <a:tc gridSpan="3" vMerge="1">
                  <a:txBody>
                    <a:bodyPr/>
                    <a:lstStyle/>
                    <a:p>
                      <a:pPr>
                        <a:lnSpc>
                          <a:spcPct val="100000"/>
                        </a:lnSpc>
                      </a:pPr>
                      <a:endParaRPr sz="2000" dirty="0">
                        <a:latin typeface="Times New Roman"/>
                        <a:cs typeface="Times New Roman"/>
                      </a:endParaRPr>
                    </a:p>
                  </a:txBody>
                  <a:tcPr marL="0" marR="0" marT="0" marB="0">
                    <a:lnL w="19050">
                      <a:solidFill>
                        <a:srgbClr val="000000"/>
                      </a:solidFill>
                      <a:prstDash val="solid"/>
                    </a:lnL>
                    <a:solidFill>
                      <a:srgbClr val="FFFF00"/>
                    </a:solidFill>
                  </a:tcPr>
                </a:tc>
                <a:tc hMerge="1" vMerge="1">
                  <a:txBody>
                    <a:bodyPr/>
                    <a:lstStyle/>
                    <a:p>
                      <a:endParaRPr/>
                    </a:p>
                  </a:txBody>
                  <a:tcPr marL="0" marR="0" marT="0" marB="0"/>
                </a:tc>
                <a:tc hMerge="1" vMerge="1">
                  <a:txBody>
                    <a:bodyPr/>
                    <a:lstStyle/>
                    <a:p>
                      <a:endParaRPr lang="en-US"/>
                    </a:p>
                  </a:txBody>
                  <a:tcPr/>
                </a:tc>
              </a:tr>
              <a:tr h="180123">
                <a:tc vMerge="1">
                  <a:txBody>
                    <a:bodyPr/>
                    <a:lstStyle/>
                    <a:p>
                      <a:endParaRPr/>
                    </a:p>
                  </a:txBody>
                  <a:tcPr marL="0" marR="0" marT="11430" marB="0">
                    <a:lnL w="28575">
                      <a:solidFill>
                        <a:srgbClr val="000000"/>
                      </a:solidFill>
                      <a:prstDash val="solid"/>
                    </a:lnL>
                    <a:lnR w="28575">
                      <a:solidFill>
                        <a:srgbClr val="000000"/>
                      </a:solidFill>
                      <a:prstDash val="solid"/>
                    </a:lnR>
                  </a:tcPr>
                </a:tc>
                <a:tc rowSpan="2">
                  <a:txBody>
                    <a:bodyPr/>
                    <a:lstStyle/>
                    <a:p>
                      <a:pPr>
                        <a:lnSpc>
                          <a:spcPct val="100000"/>
                        </a:lnSpc>
                      </a:pPr>
                      <a:endParaRPr sz="1200" dirty="0">
                        <a:latin typeface="Times New Roman"/>
                        <a:cs typeface="Times New Roman"/>
                      </a:endParaRPr>
                    </a:p>
                  </a:txBody>
                  <a:tcPr marL="0" marR="0" marT="0" marB="0">
                    <a:lnL w="28575">
                      <a:solidFill>
                        <a:srgbClr val="000000"/>
                      </a:solidFill>
                      <a:prstDash val="solid"/>
                    </a:lnL>
                    <a:lnR w="19050">
                      <a:solidFill>
                        <a:srgbClr val="000000"/>
                      </a:solidFill>
                      <a:prstDash val="solid"/>
                    </a:lnR>
                    <a:lnT w="9525">
                      <a:solidFill>
                        <a:srgbClr val="000000"/>
                      </a:solidFill>
                      <a:prstDash val="solid"/>
                    </a:lnT>
                    <a:solidFill>
                      <a:srgbClr val="FFFF00"/>
                    </a:solidFill>
                  </a:tcPr>
                </a:tc>
                <a:tc rowSpan="2">
                  <a:txBody>
                    <a:bodyPr/>
                    <a:lstStyle/>
                    <a:p>
                      <a:pPr>
                        <a:lnSpc>
                          <a:spcPct val="100000"/>
                        </a:lnSpc>
                      </a:pPr>
                      <a:endParaRPr sz="1200" dirty="0">
                        <a:latin typeface="Times New Roman"/>
                        <a:cs typeface="Times New Roman"/>
                      </a:endParaRPr>
                    </a:p>
                  </a:txBody>
                  <a:tcPr marL="0" marR="0" marT="0" marB="0">
                    <a:lnL w="19050">
                      <a:solidFill>
                        <a:srgbClr val="000000"/>
                      </a:solidFill>
                      <a:prstDash val="solid"/>
                    </a:lnL>
                    <a:lnR w="28575" cap="flat" cmpd="sng" algn="ctr">
                      <a:solidFill>
                        <a:srgbClr val="000000"/>
                      </a:solidFill>
                      <a:prstDash val="solid"/>
                      <a:round/>
                      <a:headEnd type="none" w="med" len="med"/>
                      <a:tailEnd type="none" w="med" len="med"/>
                    </a:lnR>
                    <a:lnT w="9525">
                      <a:solidFill>
                        <a:srgbClr val="000000"/>
                      </a:solidFill>
                      <a:prstDash val="solid"/>
                    </a:lnT>
                    <a:solidFill>
                      <a:srgbClr val="FFFF00"/>
                    </a:solidFill>
                  </a:tcPr>
                </a:tc>
                <a:tc>
                  <a:txBody>
                    <a:bodyPr/>
                    <a:lstStyle/>
                    <a:p>
                      <a:pPr marL="8255" algn="ctr">
                        <a:lnSpc>
                          <a:spcPct val="100000"/>
                        </a:lnSpc>
                        <a:spcBef>
                          <a:spcPts val="125"/>
                        </a:spcBef>
                      </a:pPr>
                      <a:r>
                        <a:rPr lang="en-US" sz="1400" dirty="0" smtClean="0">
                          <a:latin typeface="Arial"/>
                          <a:cs typeface="Arial"/>
                        </a:rPr>
                        <a:t>Reduce </a:t>
                      </a:r>
                    </a:p>
                  </a:txBody>
                  <a:tcPr marL="0" marR="0" marT="15875"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solidFill>
                      <a:srgbClr val="00B0F0"/>
                    </a:solidFill>
                  </a:tcPr>
                </a:tc>
                <a:tc rowSpan="2">
                  <a:txBody>
                    <a:bodyPr/>
                    <a:lstStyle/>
                    <a:p>
                      <a:pPr>
                        <a:lnSpc>
                          <a:spcPct val="100000"/>
                        </a:lnSpc>
                      </a:pPr>
                      <a:endParaRPr sz="1200" dirty="0">
                        <a:latin typeface="Times New Roman"/>
                        <a:cs typeface="Times New Roman"/>
                      </a:endParaRPr>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a:solidFill>
                        <a:srgbClr val="000000"/>
                      </a:solidFill>
                      <a:prstDash val="solid"/>
                    </a:lnT>
                    <a:solidFill>
                      <a:srgbClr val="FFFF00"/>
                    </a:solidFill>
                  </a:tcPr>
                </a:tc>
                <a:tc rowSpan="2" gridSpan="2">
                  <a:txBody>
                    <a:bodyPr/>
                    <a:lstStyle/>
                    <a:p>
                      <a:endParaRPr dirty="0"/>
                    </a:p>
                  </a:txBody>
                  <a:tcPr marL="0" marR="0" marT="0" marB="0">
                    <a:lnL w="19050" cap="flat" cmpd="sng" algn="ctr">
                      <a:solidFill>
                        <a:srgbClr val="000000"/>
                      </a:solidFill>
                      <a:prstDash val="solid"/>
                      <a:round/>
                      <a:headEnd type="none" w="med" len="med"/>
                      <a:tailEnd type="none" w="med" len="med"/>
                    </a:lnL>
                    <a:lnR w="28575">
                      <a:solidFill>
                        <a:srgbClr val="000000"/>
                      </a:solidFill>
                      <a:prstDash val="solid"/>
                    </a:lnR>
                    <a:lnB w="9525">
                      <a:solidFill>
                        <a:srgbClr val="000000"/>
                      </a:solidFill>
                      <a:prstDash val="solid"/>
                    </a:lnB>
                    <a:solidFill>
                      <a:srgbClr val="FFFF00"/>
                    </a:solidFill>
                  </a:tcPr>
                </a:tc>
                <a:tc rowSpan="2" hMerge="1">
                  <a:txBody>
                    <a:bodyPr/>
                    <a:lstStyle/>
                    <a:p>
                      <a:endParaRPr/>
                    </a:p>
                  </a:txBody>
                  <a:tcPr marL="0" marR="0" marT="0" marB="0"/>
                </a:tc>
                <a:tc rowSpan="2">
                  <a:txBody>
                    <a:bodyPr/>
                    <a:lstStyle/>
                    <a:p>
                      <a:pPr marL="13335" algn="ctr">
                        <a:lnSpc>
                          <a:spcPts val="985"/>
                        </a:lnSpc>
                      </a:pPr>
                      <a:endParaRPr lang="en-US" sz="2000" dirty="0" smtClean="0">
                        <a:latin typeface="Arial"/>
                        <a:cs typeface="Arial"/>
                      </a:endParaRPr>
                    </a:p>
                    <a:p>
                      <a:pPr marL="13335" algn="ctr">
                        <a:lnSpc>
                          <a:spcPts val="985"/>
                        </a:lnSpc>
                      </a:pPr>
                      <a:endParaRPr lang="en-US" sz="2000" dirty="0" smtClean="0">
                        <a:latin typeface="Arial"/>
                        <a:cs typeface="Arial"/>
                      </a:endParaRPr>
                    </a:p>
                    <a:p>
                      <a:pPr marL="13335" algn="ctr">
                        <a:lnSpc>
                          <a:spcPts val="985"/>
                        </a:lnSpc>
                      </a:pPr>
                      <a:r>
                        <a:rPr lang="en-US" sz="2000" dirty="0" smtClean="0">
                          <a:latin typeface="Arial"/>
                          <a:cs typeface="Arial"/>
                        </a:rPr>
                        <a:t>MAXIMIZE </a:t>
                      </a:r>
                    </a:p>
                    <a:p>
                      <a:pPr marL="13335" algn="ctr">
                        <a:lnSpc>
                          <a:spcPts val="985"/>
                        </a:lnSpc>
                      </a:pPr>
                      <a:endParaRPr lang="en-US" sz="2000" dirty="0" smtClean="0">
                        <a:latin typeface="Arial"/>
                        <a:cs typeface="Arial"/>
                      </a:endParaRPr>
                    </a:p>
                    <a:p>
                      <a:pPr marL="13335" algn="ctr">
                        <a:lnSpc>
                          <a:spcPts val="985"/>
                        </a:lnSpc>
                      </a:pPr>
                      <a:r>
                        <a:rPr lang="en-US" sz="2000" dirty="0" smtClean="0">
                          <a:latin typeface="Arial"/>
                          <a:cs typeface="Arial"/>
                        </a:rPr>
                        <a:t>EMPLOYEE UTILIZATION</a:t>
                      </a:r>
                      <a:endParaRPr sz="2000" dirty="0">
                        <a:latin typeface="Arial"/>
                        <a:cs typeface="Arial"/>
                      </a:endParaRPr>
                    </a:p>
                  </a:txBody>
                  <a:tcPr marL="0" marR="0" marT="0" marB="0">
                    <a:lnL w="28575">
                      <a:solidFill>
                        <a:srgbClr val="000000"/>
                      </a:solidFill>
                      <a:prstDash val="solid"/>
                    </a:lnL>
                    <a:lnT w="19050">
                      <a:solidFill>
                        <a:srgbClr val="000000"/>
                      </a:solidFill>
                      <a:prstDash val="solid"/>
                    </a:lnT>
                    <a:solidFill>
                      <a:srgbClr val="00B0F0"/>
                    </a:solidFill>
                  </a:tcPr>
                </a:tc>
              </a:tr>
              <a:tr h="417849">
                <a:tc vMerge="1">
                  <a:txBody>
                    <a:bodyPr/>
                    <a:lstStyle/>
                    <a:p>
                      <a:pPr marL="15240" algn="ctr">
                        <a:lnSpc>
                          <a:spcPct val="100000"/>
                        </a:lnSpc>
                        <a:spcBef>
                          <a:spcPts val="114"/>
                        </a:spcBef>
                      </a:pPr>
                      <a:endParaRPr sz="700" dirty="0">
                        <a:latin typeface="Arial"/>
                        <a:cs typeface="Arial"/>
                      </a:endParaRPr>
                    </a:p>
                  </a:txBody>
                  <a:tcPr marL="0" marR="0" marT="14604" marB="0">
                    <a:lnL w="28575">
                      <a:solidFill>
                        <a:srgbClr val="000000"/>
                      </a:solidFill>
                      <a:prstDash val="solid"/>
                    </a:lnL>
                    <a:lnR w="28575">
                      <a:solidFill>
                        <a:srgbClr val="000000"/>
                      </a:solidFill>
                      <a:prstDash val="solid"/>
                    </a:lnR>
                    <a:solidFill>
                      <a:srgbClr val="FFFF00"/>
                    </a:solidFill>
                  </a:tcPr>
                </a:tc>
                <a:tc vMerge="1">
                  <a:txBody>
                    <a:bodyPr/>
                    <a:lstStyle/>
                    <a:p>
                      <a:endParaRPr/>
                    </a:p>
                  </a:txBody>
                  <a:tcPr marL="0" marR="0" marT="0" marB="0">
                    <a:lnL w="28575">
                      <a:solidFill>
                        <a:srgbClr val="000000"/>
                      </a:solidFill>
                      <a:prstDash val="solid"/>
                    </a:lnL>
                    <a:lnR w="19050">
                      <a:solidFill>
                        <a:srgbClr val="000000"/>
                      </a:solidFill>
                      <a:prstDash val="solid"/>
                    </a:lnR>
                    <a:lnT w="9525">
                      <a:solidFill>
                        <a:srgbClr val="000000"/>
                      </a:solidFill>
                      <a:prstDash val="solid"/>
                    </a:lnT>
                  </a:tcPr>
                </a:tc>
                <a:tc vMerge="1">
                  <a:txBody>
                    <a:bodyPr/>
                    <a:lstStyle/>
                    <a:p>
                      <a:endParaRPr/>
                    </a:p>
                  </a:txBody>
                  <a:tcPr marL="0" marR="0" marT="0" marB="0">
                    <a:lnL w="19050">
                      <a:solidFill>
                        <a:srgbClr val="000000"/>
                      </a:solidFill>
                      <a:prstDash val="solid"/>
                    </a:lnL>
                    <a:lnR w="28575">
                      <a:solidFill>
                        <a:srgbClr val="000000"/>
                      </a:solidFill>
                      <a:prstDash val="solid"/>
                    </a:lnR>
                    <a:lnT w="9525">
                      <a:solidFill>
                        <a:srgbClr val="000000"/>
                      </a:solidFill>
                      <a:prstDash val="solid"/>
                    </a:lnT>
                  </a:tcPr>
                </a:tc>
                <a:tc>
                  <a:txBody>
                    <a:bodyPr/>
                    <a:lstStyle/>
                    <a:p>
                      <a:pPr marL="13335" algn="ctr">
                        <a:lnSpc>
                          <a:spcPts val="830"/>
                        </a:lnSpc>
                        <a:spcBef>
                          <a:spcPts val="114"/>
                        </a:spcBef>
                      </a:pPr>
                      <a:r>
                        <a:rPr lang="en-US" sz="1400" spc="220" dirty="0" smtClean="0">
                          <a:latin typeface="Arial"/>
                          <a:cs typeface="Arial"/>
                        </a:rPr>
                        <a:t>Expenditure</a:t>
                      </a:r>
                      <a:endParaRPr sz="1400" dirty="0">
                        <a:latin typeface="Arial"/>
                        <a:cs typeface="Arial"/>
                      </a:endParaRPr>
                    </a:p>
                  </a:txBody>
                  <a:tcPr marL="0" marR="0" marT="14604"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19050">
                      <a:solidFill>
                        <a:srgbClr val="000000"/>
                      </a:solidFill>
                      <a:prstDash val="solid"/>
                    </a:lnB>
                    <a:solidFill>
                      <a:srgbClr val="00B0F0"/>
                    </a:solidFill>
                  </a:tcPr>
                </a:tc>
                <a:tc vMerge="1">
                  <a:txBody>
                    <a:bodyPr/>
                    <a:lstStyle/>
                    <a:p>
                      <a:endParaRPr/>
                    </a:p>
                  </a:txBody>
                  <a:tcPr marL="0" marR="0" marT="0" marB="0">
                    <a:lnL w="28575">
                      <a:solidFill>
                        <a:srgbClr val="000000"/>
                      </a:solidFill>
                      <a:prstDash val="solid"/>
                    </a:lnL>
                    <a:lnR w="19050">
                      <a:solidFill>
                        <a:srgbClr val="000000"/>
                      </a:solidFill>
                      <a:prstDash val="solid"/>
                    </a:lnR>
                    <a:lnT w="9525">
                      <a:solidFill>
                        <a:srgbClr val="000000"/>
                      </a:solidFill>
                      <a:prstDash val="solid"/>
                    </a:lnT>
                  </a:tcPr>
                </a:tc>
                <a:tc gridSpan="2" vMerge="1">
                  <a:txBody>
                    <a:bodyPr/>
                    <a:lstStyle/>
                    <a:p>
                      <a:pPr>
                        <a:lnSpc>
                          <a:spcPct val="100000"/>
                        </a:lnSpc>
                      </a:pPr>
                      <a:endParaRPr sz="700" dirty="0">
                        <a:latin typeface="Times New Roman"/>
                        <a:cs typeface="Times New Roman"/>
                      </a:endParaRPr>
                    </a:p>
                  </a:txBody>
                  <a:tcPr marL="0" marR="0" marT="0" marB="0">
                    <a:lnL w="19050" cap="flat" cmpd="sng" algn="ctr">
                      <a:solidFill>
                        <a:srgbClr val="000000"/>
                      </a:solidFill>
                      <a:prstDash val="solid"/>
                      <a:round/>
                      <a:headEnd type="none" w="med" len="med"/>
                      <a:tailEnd type="none" w="med" len="med"/>
                    </a:lnL>
                    <a:lnR w="28575">
                      <a:solidFill>
                        <a:srgbClr val="000000"/>
                      </a:solidFill>
                      <a:prstDash val="solid"/>
                    </a:lnR>
                    <a:lnB w="9525">
                      <a:solidFill>
                        <a:srgbClr val="000000"/>
                      </a:solidFill>
                      <a:prstDash val="solid"/>
                    </a:lnB>
                    <a:solidFill>
                      <a:srgbClr val="FFFF00"/>
                    </a:solidFill>
                  </a:tcPr>
                </a:tc>
                <a:tc hMerge="1" vMerge="1">
                  <a:txBody>
                    <a:bodyPr/>
                    <a:lstStyle/>
                    <a:p>
                      <a:pPr marL="13335" algn="ctr">
                        <a:lnSpc>
                          <a:spcPts val="985"/>
                        </a:lnSpc>
                      </a:pPr>
                      <a:endParaRPr sz="2000" dirty="0">
                        <a:latin typeface="Arial"/>
                        <a:cs typeface="Arial"/>
                      </a:endParaRPr>
                    </a:p>
                  </a:txBody>
                  <a:tcPr marL="0" marR="0" marT="0" marB="0">
                    <a:lnL w="28575">
                      <a:solidFill>
                        <a:srgbClr val="000000"/>
                      </a:solidFill>
                      <a:prstDash val="solid"/>
                    </a:lnL>
                    <a:lnT w="19050">
                      <a:solidFill>
                        <a:srgbClr val="000000"/>
                      </a:solidFill>
                      <a:prstDash val="solid"/>
                    </a:lnT>
                    <a:solidFill>
                      <a:srgbClr val="00B0F0"/>
                    </a:solidFill>
                  </a:tcPr>
                </a:tc>
                <a:tc vMerge="1">
                  <a:txBody>
                    <a:bodyPr/>
                    <a:lstStyle/>
                    <a:p>
                      <a:endParaRPr lang="en-US"/>
                    </a:p>
                  </a:txBody>
                  <a:tcPr/>
                </a:tc>
              </a:tr>
              <a:tr h="215549">
                <a:tc rowSpan="5" gridSpan="2">
                  <a:txBody>
                    <a:bodyPr/>
                    <a:lstStyle/>
                    <a:p>
                      <a:endParaRPr lang="en-US" dirty="0"/>
                    </a:p>
                  </a:txBody>
                  <a:tcPr marL="0" marR="0" marT="0" marB="0">
                    <a:lnR w="19050" cap="flat" cmpd="sng" algn="ctr">
                      <a:solidFill>
                        <a:srgbClr val="000000"/>
                      </a:solidFill>
                      <a:prstDash val="solid"/>
                      <a:round/>
                      <a:headEnd type="none" w="med" len="med"/>
                      <a:tailEnd type="none" w="med" len="med"/>
                    </a:lnR>
                    <a:solidFill>
                      <a:srgbClr val="FFFF00"/>
                    </a:solidFill>
                  </a:tcPr>
                </a:tc>
                <a:tc rowSpan="5" hMerge="1">
                  <a:txBody>
                    <a:bodyPr/>
                    <a:lstStyle/>
                    <a:p>
                      <a:endParaRPr lang="en-US"/>
                    </a:p>
                  </a:txBody>
                  <a:tcPr/>
                </a:tc>
                <a:tc gridSpan="3">
                  <a:txBody>
                    <a:bodyPr/>
                    <a:lstStyle/>
                    <a:p>
                      <a:pPr>
                        <a:lnSpc>
                          <a:spcPct val="100000"/>
                        </a:lnSpc>
                      </a:pPr>
                      <a:endParaRPr sz="1200" dirty="0">
                        <a:latin typeface="Times New Roman"/>
                        <a:cs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solidFill>
                      <a:srgbClr val="FFFF00"/>
                    </a:solidFill>
                  </a:tcPr>
                </a:tc>
                <a:tc hMerge="1">
                  <a:txBody>
                    <a:bodyPr/>
                    <a:lstStyle/>
                    <a:p>
                      <a:endParaRPr lang="en-US"/>
                    </a:p>
                  </a:txBody>
                  <a:tcPr/>
                </a:tc>
                <a:tc hMerge="1">
                  <a:txBody>
                    <a:bodyPr/>
                    <a:lstStyle/>
                    <a:p>
                      <a:endParaRPr lang="en-US"/>
                    </a:p>
                  </a:txBody>
                  <a:tcPr/>
                </a:tc>
                <a:tc gridSpan="3">
                  <a:txBody>
                    <a:bodyPr/>
                    <a:lstStyle/>
                    <a:p>
                      <a:endParaRPr lang="en-US" dirty="0"/>
                    </a:p>
                  </a:txBody>
                  <a:tcPr marL="0" marR="0" marT="0" marB="0">
                    <a:lnL w="19050" cap="flat" cmpd="sng" algn="ctr">
                      <a:solidFill>
                        <a:srgbClr val="000000"/>
                      </a:solidFill>
                      <a:prstDash val="solid"/>
                      <a:round/>
                      <a:headEnd type="none" w="med" len="med"/>
                      <a:tailEnd type="none" w="med" len="med"/>
                    </a:lnL>
                    <a:lnT w="9525" cap="flat" cmpd="sng" algn="ctr">
                      <a:solidFill>
                        <a:srgbClr val="000000"/>
                      </a:solidFill>
                      <a:prstDash val="solid"/>
                      <a:round/>
                      <a:headEnd type="none" w="med" len="med"/>
                      <a:tailEnd type="none" w="med" len="med"/>
                    </a:lnT>
                    <a:solidFill>
                      <a:srgbClr val="FFFF00"/>
                    </a:solidFill>
                  </a:tcPr>
                </a:tc>
                <a:tc hMerge="1">
                  <a:txBody>
                    <a:bodyPr/>
                    <a:lstStyle/>
                    <a:p>
                      <a:endParaRPr lang="en-US"/>
                    </a:p>
                  </a:txBody>
                  <a:tcPr/>
                </a:tc>
                <a:tc hMerge="1">
                  <a:txBody>
                    <a:bodyPr/>
                    <a:lstStyle/>
                    <a:p>
                      <a:endParaRPr lang="en-US"/>
                    </a:p>
                  </a:txBody>
                  <a:tcPr/>
                </a:tc>
              </a:tr>
              <a:tr h="95799">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gridSpan="6">
                  <a:txBody>
                    <a:bodyPr/>
                    <a:lstStyle/>
                    <a:p>
                      <a:pPr>
                        <a:lnSpc>
                          <a:spcPct val="100000"/>
                        </a:lnSpc>
                      </a:pPr>
                      <a:endParaRPr sz="800" dirty="0">
                        <a:latin typeface="Times New Roman"/>
                        <a:cs typeface="Times New Roman"/>
                      </a:endParaRPr>
                    </a:p>
                  </a:txBody>
                  <a:tcPr marL="0" marR="0" marT="0" marB="0">
                    <a:lnL w="19050" cap="flat" cmpd="sng" algn="ctr">
                      <a:solidFill>
                        <a:srgbClr val="000000"/>
                      </a:solidFill>
                      <a:prstDash val="solid"/>
                      <a:round/>
                      <a:headEnd type="none" w="med" len="med"/>
                      <a:tailEnd type="none" w="med" len="med"/>
                    </a:lnL>
                    <a:solidFill>
                      <a:srgbClr val="FFFF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lang="en-US"/>
                    </a:p>
                  </a:txBody>
                  <a:tcPr/>
                </a:tc>
              </a:tr>
              <a:tr h="143699">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gridSpan="3">
                  <a:txBody>
                    <a:bodyPr/>
                    <a:lstStyle/>
                    <a:p>
                      <a:pPr>
                        <a:lnSpc>
                          <a:spcPct val="100000"/>
                        </a:lnSpc>
                      </a:pPr>
                      <a:endParaRPr sz="1200" dirty="0">
                        <a:latin typeface="Times New Roman"/>
                        <a:cs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solidFill>
                      <a:srgbClr val="FFFF00"/>
                    </a:solidFill>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800" dirty="0">
                        <a:latin typeface="Times New Roman"/>
                        <a:cs typeface="Times New Roman"/>
                      </a:endParaRPr>
                    </a:p>
                  </a:txBody>
                  <a:tcPr marL="0" marR="0" marT="0" marB="0">
                    <a:lnL w="19050" cap="flat" cmpd="sng" algn="ctr">
                      <a:solidFill>
                        <a:srgbClr val="000000"/>
                      </a:solidFill>
                      <a:prstDash val="solid"/>
                      <a:round/>
                      <a:headEnd type="none" w="med" len="med"/>
                      <a:tailEnd type="none" w="med" len="med"/>
                    </a:lnL>
                    <a:solidFill>
                      <a:srgbClr val="FFFF00"/>
                    </a:solidFill>
                  </a:tcPr>
                </a:tc>
                <a:tc hMerge="1">
                  <a:txBody>
                    <a:bodyPr/>
                    <a:lstStyle/>
                    <a:p>
                      <a:endParaRPr/>
                    </a:p>
                  </a:txBody>
                  <a:tcPr marL="0" marR="0" marT="0" marB="0"/>
                </a:tc>
                <a:tc hMerge="1">
                  <a:txBody>
                    <a:bodyPr/>
                    <a:lstStyle/>
                    <a:p>
                      <a:endParaRPr lang="en-US"/>
                    </a:p>
                  </a:txBody>
                  <a:tcPr/>
                </a:tc>
              </a:tr>
              <a:tr h="496460">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rowSpan="2">
                  <a:txBody>
                    <a:bodyPr/>
                    <a:lstStyle/>
                    <a:p>
                      <a:pPr>
                        <a:lnSpc>
                          <a:spcPct val="100000"/>
                        </a:lnSpc>
                      </a:pPr>
                      <a:endParaRPr sz="1200" dirty="0">
                        <a:latin typeface="Times New Roman"/>
                        <a:cs typeface="Times New Roman"/>
                      </a:endParaRP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B w="9525">
                      <a:solidFill>
                        <a:srgbClr val="000000"/>
                      </a:solidFill>
                      <a:prstDash val="solid"/>
                    </a:lnB>
                    <a:solidFill>
                      <a:srgbClr val="FFFF00"/>
                    </a:solidFill>
                  </a:tcPr>
                </a:tc>
                <a:tc>
                  <a:txBody>
                    <a:bodyPr/>
                    <a:lstStyle/>
                    <a:p>
                      <a:pPr algn="ctr">
                        <a:lnSpc>
                          <a:spcPct val="100000"/>
                        </a:lnSpc>
                        <a:spcBef>
                          <a:spcPts val="15"/>
                        </a:spcBef>
                      </a:pPr>
                      <a:endParaRPr sz="1400" dirty="0">
                        <a:latin typeface="Arial"/>
                        <a:cs typeface="Arial"/>
                      </a:endParaRPr>
                    </a:p>
                  </a:txBody>
                  <a:tcPr marL="0" marR="0" marT="1905"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9050">
                      <a:solidFill>
                        <a:srgbClr val="000000"/>
                      </a:solidFill>
                      <a:prstDash val="solid"/>
                    </a:lnT>
                    <a:solidFill>
                      <a:srgbClr val="00B0F0"/>
                    </a:solidFill>
                  </a:tcPr>
                </a:tc>
                <a:tc rowSpan="2">
                  <a:txBody>
                    <a:bodyPr/>
                    <a:lstStyle/>
                    <a:p>
                      <a:pPr>
                        <a:lnSpc>
                          <a:spcPct val="100000"/>
                        </a:lnSpc>
                      </a:pPr>
                      <a:endParaRPr sz="1200" dirty="0">
                        <a:latin typeface="Times New Roman"/>
                        <a:cs typeface="Times New Roman"/>
                      </a:endParaRPr>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B w="9525">
                      <a:solidFill>
                        <a:srgbClr val="000000"/>
                      </a:solidFill>
                      <a:prstDash val="solid"/>
                    </a:lnB>
                    <a:solidFill>
                      <a:srgbClr val="FFFF00"/>
                    </a:solidFill>
                  </a:tcPr>
                </a:tc>
                <a:tc>
                  <a:txBody>
                    <a:bodyPr/>
                    <a:lstStyle/>
                    <a:p>
                      <a:pPr>
                        <a:lnSpc>
                          <a:spcPct val="100000"/>
                        </a:lnSpc>
                      </a:pPr>
                      <a:endParaRPr sz="800" dirty="0">
                        <a:latin typeface="Times New Roman"/>
                        <a:cs typeface="Times New Roman"/>
                      </a:endParaRP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solidFill>
                      <a:srgbClr val="FFFF00"/>
                    </a:solidFill>
                  </a:tcPr>
                </a:tc>
                <a:tc gridSpan="2">
                  <a:txBody>
                    <a:bodyPr/>
                    <a:lstStyle/>
                    <a:p>
                      <a:pPr marL="21590" algn="ctr">
                        <a:lnSpc>
                          <a:spcPct val="100000"/>
                        </a:lnSpc>
                        <a:spcBef>
                          <a:spcPts val="175"/>
                        </a:spcBef>
                      </a:pPr>
                      <a:r>
                        <a:rPr lang="en-US" sz="2000" dirty="0" smtClean="0">
                          <a:latin typeface="Arial"/>
                          <a:cs typeface="Arial"/>
                        </a:rPr>
                        <a:t>INCREASE ASSET UTILIZATION</a:t>
                      </a:r>
                      <a:endParaRPr sz="2000" dirty="0">
                        <a:latin typeface="Arial"/>
                        <a:cs typeface="Arial"/>
                      </a:endParaRPr>
                    </a:p>
                  </a:txBody>
                  <a:tcPr marL="0" marR="0" marT="22225" marB="0">
                    <a:lnL w="28575" cap="flat" cmpd="sng" algn="ctr">
                      <a:solidFill>
                        <a:srgbClr val="000000"/>
                      </a:solidFill>
                      <a:prstDash val="solid"/>
                      <a:round/>
                      <a:headEnd type="none" w="med" len="med"/>
                      <a:tailEnd type="none" w="med" len="med"/>
                    </a:lnL>
                    <a:lnR w="28575">
                      <a:solidFill>
                        <a:srgbClr val="000000"/>
                      </a:solidFill>
                      <a:prstDash val="solid"/>
                    </a:lnR>
                    <a:lnB w="19050">
                      <a:solidFill>
                        <a:srgbClr val="000000"/>
                      </a:solidFill>
                      <a:prstDash val="solid"/>
                    </a:lnB>
                    <a:solidFill>
                      <a:srgbClr val="00B0F0"/>
                    </a:solidFill>
                  </a:tcPr>
                </a:tc>
                <a:tc hMerge="1">
                  <a:txBody>
                    <a:bodyPr/>
                    <a:lstStyle/>
                    <a:p>
                      <a:endParaRPr lang="en-US"/>
                    </a:p>
                  </a:txBody>
                  <a:tcPr/>
                </a:tc>
              </a:tr>
              <a:tr h="0">
                <a:tc gridSpan="2" vMerge="1">
                  <a:txBody>
                    <a:bodyPr/>
                    <a:lstStyle/>
                    <a:p>
                      <a:endParaRPr/>
                    </a:p>
                  </a:txBody>
                  <a:tcPr marL="0" marR="0" marT="0" marB="0">
                    <a:lnR w="19050">
                      <a:solidFill>
                        <a:srgbClr val="000000"/>
                      </a:solidFill>
                      <a:prstDash val="solid"/>
                    </a:lnR>
                  </a:tcPr>
                </a:tc>
                <a:tc hMerge="1" vMerge="1">
                  <a:txBody>
                    <a:bodyPr/>
                    <a:lstStyle/>
                    <a:p>
                      <a:endParaRPr/>
                    </a:p>
                  </a:txBody>
                  <a:tcPr marL="0" marR="0" marT="0" marB="0"/>
                </a:tc>
                <a:tc vMerge="1">
                  <a:txBody>
                    <a:bodyPr/>
                    <a:lstStyle/>
                    <a:p>
                      <a:endParaRPr/>
                    </a:p>
                  </a:txBody>
                  <a:tcPr marL="0" marR="0" marT="0" marB="0">
                    <a:lnL w="19050">
                      <a:solidFill>
                        <a:srgbClr val="000000"/>
                      </a:solidFill>
                      <a:prstDash val="solid"/>
                    </a:lnL>
                    <a:lnR w="28575">
                      <a:solidFill>
                        <a:srgbClr val="000000"/>
                      </a:solidFill>
                      <a:prstDash val="solid"/>
                    </a:lnR>
                    <a:lnB w="9525">
                      <a:solidFill>
                        <a:srgbClr val="000000"/>
                      </a:solidFill>
                      <a:prstDash val="solid"/>
                    </a:lnB>
                  </a:tcPr>
                </a:tc>
                <a:tc rowSpan="2">
                  <a:txBody>
                    <a:bodyPr/>
                    <a:lstStyle/>
                    <a:p>
                      <a:pPr marL="6985" algn="ctr">
                        <a:lnSpc>
                          <a:spcPct val="100000"/>
                        </a:lnSpc>
                        <a:spcBef>
                          <a:spcPts val="125"/>
                        </a:spcBef>
                      </a:pPr>
                      <a:r>
                        <a:rPr sz="1400" spc="195" dirty="0">
                          <a:latin typeface="Arial"/>
                          <a:cs typeface="Arial"/>
                        </a:rPr>
                        <a:t>Optimize</a:t>
                      </a:r>
                      <a:r>
                        <a:rPr sz="1400" spc="100" dirty="0">
                          <a:latin typeface="Arial"/>
                          <a:cs typeface="Arial"/>
                        </a:rPr>
                        <a:t> </a:t>
                      </a:r>
                      <a:r>
                        <a:rPr sz="1400" spc="165" dirty="0">
                          <a:latin typeface="Arial"/>
                          <a:cs typeface="Arial"/>
                        </a:rPr>
                        <a:t>Capital/</a:t>
                      </a:r>
                      <a:endParaRPr sz="1400" dirty="0">
                        <a:latin typeface="Arial"/>
                        <a:cs typeface="Arial"/>
                      </a:endParaRPr>
                    </a:p>
                    <a:p>
                      <a:pPr marL="13335" algn="ctr">
                        <a:lnSpc>
                          <a:spcPts val="830"/>
                        </a:lnSpc>
                        <a:spcBef>
                          <a:spcPts val="305"/>
                        </a:spcBef>
                      </a:pPr>
                      <a:r>
                        <a:rPr sz="1400" spc="250" dirty="0">
                          <a:latin typeface="Arial"/>
                          <a:cs typeface="Arial"/>
                        </a:rPr>
                        <a:t>Manage</a:t>
                      </a:r>
                      <a:r>
                        <a:rPr sz="1400" spc="100" dirty="0">
                          <a:latin typeface="Arial"/>
                          <a:cs typeface="Arial"/>
                        </a:rPr>
                        <a:t> </a:t>
                      </a:r>
                      <a:r>
                        <a:rPr sz="1400" spc="200" dirty="0">
                          <a:latin typeface="Arial"/>
                          <a:cs typeface="Arial"/>
                        </a:rPr>
                        <a:t>Risk</a:t>
                      </a:r>
                      <a:endParaRPr sz="1400" dirty="0">
                        <a:latin typeface="Arial"/>
                        <a:cs typeface="Arial"/>
                      </a:endParaRPr>
                    </a:p>
                  </a:txBody>
                  <a:tcPr marL="0" marR="0" marT="15875" marB="0">
                    <a:lnL w="28575">
                      <a:solidFill>
                        <a:srgbClr val="000000"/>
                      </a:solidFill>
                      <a:prstDash val="solid"/>
                    </a:lnL>
                    <a:lnR w="28575">
                      <a:solidFill>
                        <a:srgbClr val="000000"/>
                      </a:solidFill>
                      <a:prstDash val="solid"/>
                    </a:lnR>
                    <a:lnB w="19050">
                      <a:solidFill>
                        <a:srgbClr val="000000"/>
                      </a:solidFill>
                      <a:prstDash val="solid"/>
                    </a:lnB>
                    <a:solidFill>
                      <a:srgbClr val="00B0F0"/>
                    </a:solidFill>
                  </a:tcPr>
                </a:tc>
                <a:tc vMerge="1">
                  <a:txBody>
                    <a:bodyPr/>
                    <a:lstStyle/>
                    <a:p>
                      <a:endParaRPr/>
                    </a:p>
                  </a:txBody>
                  <a:tcPr marL="0" marR="0" marT="0" marB="0">
                    <a:lnL w="28575">
                      <a:solidFill>
                        <a:srgbClr val="000000"/>
                      </a:solidFill>
                      <a:prstDash val="solid"/>
                    </a:lnL>
                    <a:lnR w="19050">
                      <a:solidFill>
                        <a:srgbClr val="000000"/>
                      </a:solidFill>
                      <a:prstDash val="solid"/>
                    </a:lnR>
                    <a:lnB w="9525">
                      <a:solidFill>
                        <a:srgbClr val="000000"/>
                      </a:solidFill>
                      <a:prstDash val="solid"/>
                    </a:lnB>
                  </a:tcPr>
                </a:tc>
                <a:tc rowSpan="2" gridSpan="3">
                  <a:txBody>
                    <a:bodyPr/>
                    <a:lstStyle/>
                    <a:p>
                      <a:pPr>
                        <a:lnSpc>
                          <a:spcPct val="100000"/>
                        </a:lnSpc>
                      </a:pPr>
                      <a:endParaRPr sz="700" dirty="0">
                        <a:latin typeface="Times New Roman"/>
                        <a:cs typeface="Times New Roman"/>
                      </a:endParaRPr>
                    </a:p>
                  </a:txBody>
                  <a:tcPr marL="0" marR="0" marT="0" marB="0">
                    <a:lnL w="19050">
                      <a:solidFill>
                        <a:srgbClr val="000000"/>
                      </a:solidFill>
                      <a:prstDash val="solid"/>
                    </a:lnL>
                    <a:solidFill>
                      <a:srgbClr val="FFFF00"/>
                    </a:solidFill>
                  </a:tcPr>
                </a:tc>
                <a:tc rowSpan="2" hMerge="1">
                  <a:txBody>
                    <a:bodyPr/>
                    <a:lstStyle/>
                    <a:p>
                      <a:endParaRPr/>
                    </a:p>
                  </a:txBody>
                  <a:tcPr marL="0" marR="0" marT="0" marB="0"/>
                </a:tc>
                <a:tc rowSpan="2" hMerge="1">
                  <a:txBody>
                    <a:bodyPr/>
                    <a:lstStyle/>
                    <a:p>
                      <a:endParaRPr lang="en-US"/>
                    </a:p>
                  </a:txBody>
                  <a:tcPr/>
                </a:tc>
              </a:tr>
              <a:tr h="504009">
                <a:tc gridSpan="3">
                  <a:txBody>
                    <a:bodyPr/>
                    <a:lstStyle/>
                    <a:p>
                      <a:pPr>
                        <a:lnSpc>
                          <a:spcPct val="100000"/>
                        </a:lnSpc>
                      </a:pPr>
                      <a:endParaRPr sz="1200" dirty="0">
                        <a:latin typeface="Times New Roman"/>
                        <a:cs typeface="Times New Roman"/>
                      </a:endParaRPr>
                    </a:p>
                  </a:txBody>
                  <a:tcPr marL="0" marR="0" marT="0" marB="0">
                    <a:lnR w="28575">
                      <a:solidFill>
                        <a:srgbClr val="000000"/>
                      </a:solidFill>
                      <a:prstDash val="solid"/>
                    </a:lnR>
                    <a:solidFill>
                      <a:srgbClr val="FFFF00"/>
                    </a:solidFill>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15875" marB="0">
                    <a:lnL w="28575">
                      <a:solidFill>
                        <a:srgbClr val="000000"/>
                      </a:solidFill>
                      <a:prstDash val="solid"/>
                    </a:lnL>
                    <a:lnR w="28575">
                      <a:solidFill>
                        <a:srgbClr val="000000"/>
                      </a:solidFill>
                      <a:prstDash val="solid"/>
                    </a:lnR>
                    <a:lnB w="19050">
                      <a:solidFill>
                        <a:srgbClr val="000000"/>
                      </a:solidFill>
                      <a:prstDash val="solid"/>
                    </a:lnB>
                  </a:tcPr>
                </a:tc>
                <a:tc>
                  <a:txBody>
                    <a:bodyPr/>
                    <a:lstStyle/>
                    <a:p>
                      <a:pPr>
                        <a:lnSpc>
                          <a:spcPct val="100000"/>
                        </a:lnSpc>
                      </a:pPr>
                      <a:endParaRPr sz="1200" dirty="0">
                        <a:latin typeface="Times New Roman"/>
                        <a:cs typeface="Times New Roman"/>
                      </a:endParaRPr>
                    </a:p>
                  </a:txBody>
                  <a:tcPr marL="0" marR="0" marT="0" marB="0">
                    <a:lnL w="28575">
                      <a:solidFill>
                        <a:srgbClr val="000000"/>
                      </a:solidFill>
                      <a:prstDash val="solid"/>
                    </a:lnL>
                    <a:lnR w="19050">
                      <a:solidFill>
                        <a:srgbClr val="000000"/>
                      </a:solidFill>
                      <a:prstDash val="solid"/>
                    </a:lnR>
                    <a:lnT w="9525">
                      <a:solidFill>
                        <a:srgbClr val="000000"/>
                      </a:solidFill>
                      <a:prstDash val="solid"/>
                    </a:lnT>
                    <a:solidFill>
                      <a:srgbClr val="FFFF00"/>
                    </a:solidFill>
                  </a:tcPr>
                </a:tc>
                <a:tc gridSpan="3" vMerge="1">
                  <a:txBody>
                    <a:bodyPr/>
                    <a:lstStyle/>
                    <a:p>
                      <a:endParaRPr/>
                    </a:p>
                  </a:txBody>
                  <a:tcPr marL="0" marR="0" marT="0" marB="0">
                    <a:lnL w="19050">
                      <a:solidFill>
                        <a:srgbClr val="000000"/>
                      </a:solidFill>
                      <a:prstDash val="solid"/>
                    </a:lnL>
                  </a:tcPr>
                </a:tc>
                <a:tc hMerge="1" vMerge="1">
                  <a:txBody>
                    <a:bodyPr/>
                    <a:lstStyle/>
                    <a:p>
                      <a:endParaRPr/>
                    </a:p>
                  </a:txBody>
                  <a:tcPr marL="0" marR="0" marT="0" marB="0"/>
                </a:tc>
                <a:tc hMerge="1" vMerge="1">
                  <a:txBody>
                    <a:bodyPr/>
                    <a:lstStyle/>
                    <a:p>
                      <a:endParaRPr lang="en-US"/>
                    </a:p>
                  </a:txBody>
                  <a:tcPr/>
                </a:tc>
              </a:tr>
              <a:tr h="595753">
                <a:tc gridSpan="5">
                  <a:txBody>
                    <a:bodyPr/>
                    <a:lstStyle/>
                    <a:p>
                      <a:pPr>
                        <a:lnSpc>
                          <a:spcPct val="100000"/>
                        </a:lnSpc>
                      </a:pPr>
                      <a:endParaRPr sz="1200" dirty="0">
                        <a:latin typeface="Times New Roman"/>
                        <a:cs typeface="Times New Roman"/>
                      </a:endParaRPr>
                    </a:p>
                  </a:txBody>
                  <a:tcPr marL="0" marR="0" marT="0" marB="0">
                    <a:lnR w="19050" cap="flat" cmpd="sng" algn="ctr">
                      <a:solidFill>
                        <a:srgbClr val="000000"/>
                      </a:solidFill>
                      <a:prstDash val="solid"/>
                      <a:round/>
                      <a:headEnd type="none" w="med" len="med"/>
                      <a:tailEnd type="none" w="med" len="med"/>
                    </a:lnR>
                    <a:solidFill>
                      <a:srgbClr val="FFFF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800" dirty="0">
                        <a:latin typeface="Times New Roman"/>
                        <a:cs typeface="Times New Roman"/>
                      </a:endParaRP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solidFill>
                      <a:srgbClr val="FFFF00"/>
                    </a:solidFill>
                  </a:tcPr>
                </a:tc>
                <a:tc gridSpan="2">
                  <a:txBody>
                    <a:bodyPr/>
                    <a:lstStyle/>
                    <a:p>
                      <a:pPr algn="ctr">
                        <a:lnSpc>
                          <a:spcPct val="100000"/>
                        </a:lnSpc>
                        <a:spcBef>
                          <a:spcPts val="210"/>
                        </a:spcBef>
                      </a:pPr>
                      <a:r>
                        <a:rPr lang="en-US" sz="2400" dirty="0" smtClean="0">
                          <a:latin typeface="Arial"/>
                          <a:cs typeface="Arial"/>
                        </a:rPr>
                        <a:t>Optimize Employee Effectiveness</a:t>
                      </a:r>
                      <a:endParaRPr sz="2400" dirty="0">
                        <a:latin typeface="Arial"/>
                        <a:cs typeface="Arial"/>
                      </a:endParaRPr>
                    </a:p>
                  </a:txBody>
                  <a:tcPr marL="0" marR="0" marT="26670" marB="0">
                    <a:lnL w="28575" cap="flat" cmpd="sng" algn="ctr">
                      <a:solidFill>
                        <a:srgbClr val="000000"/>
                      </a:solidFill>
                      <a:prstDash val="solid"/>
                      <a:round/>
                      <a:headEnd type="none" w="med" len="med"/>
                      <a:tailEnd type="none" w="med" len="med"/>
                    </a:lnL>
                    <a:lnR w="28575">
                      <a:solidFill>
                        <a:srgbClr val="000000"/>
                      </a:solidFill>
                      <a:prstDash val="solid"/>
                    </a:lnR>
                    <a:lnB w="19050">
                      <a:solidFill>
                        <a:srgbClr val="000000"/>
                      </a:solidFill>
                      <a:prstDash val="solid"/>
                    </a:lnB>
                    <a:solidFill>
                      <a:srgbClr val="00B0F0"/>
                    </a:solidFill>
                  </a:tcPr>
                </a:tc>
                <a:tc hMerge="1">
                  <a:txBody>
                    <a:bodyPr/>
                    <a:lstStyle/>
                    <a:p>
                      <a:endParaRPr lang="en-US"/>
                    </a:p>
                  </a:txBody>
                  <a:tcPr/>
                </a:tc>
              </a:tr>
            </a:tbl>
          </a:graphicData>
        </a:graphic>
      </p:graphicFrame>
      <p:sp>
        <p:nvSpPr>
          <p:cNvPr id="6" name="Rounded Rectangle 5"/>
          <p:cNvSpPr/>
          <p:nvPr/>
        </p:nvSpPr>
        <p:spPr>
          <a:xfrm>
            <a:off x="194290" y="2241607"/>
            <a:ext cx="2412432" cy="1931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Goal: Reduce Costs </a:t>
            </a:r>
            <a:endParaRPr lang="en-US" dirty="0">
              <a:solidFill>
                <a:schemeClr val="tx1"/>
              </a:solidFill>
            </a:endParaRPr>
          </a:p>
        </p:txBody>
      </p:sp>
      <p:sp>
        <p:nvSpPr>
          <p:cNvPr id="7" name="Footer Placeholder 4"/>
          <p:cNvSpPr>
            <a:spLocks noGrp="1"/>
          </p:cNvSpPr>
          <p:nvPr>
            <p:ph type="ftr" sz="quarter" idx="11"/>
          </p:nvPr>
        </p:nvSpPr>
        <p:spPr>
          <a:xfrm>
            <a:off x="9379526" y="6318535"/>
            <a:ext cx="2636189"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
        <p:nvSpPr>
          <p:cNvPr id="8" name="Date Placeholder 3"/>
          <p:cNvSpPr>
            <a:spLocks noGrp="1"/>
          </p:cNvSpPr>
          <p:nvPr>
            <p:ph type="dt" sz="half" idx="10"/>
          </p:nvPr>
        </p:nvSpPr>
        <p:spPr>
          <a:xfrm>
            <a:off x="101221" y="6339196"/>
            <a:ext cx="1852270" cy="365125"/>
          </a:xfrm>
        </p:spPr>
        <p:txBody>
          <a:bodyPr/>
          <a:lstStyle/>
          <a:p>
            <a:r>
              <a:rPr lang="en-US" dirty="0" smtClean="0">
                <a:solidFill>
                  <a:schemeClr val="tx1"/>
                </a:solidFill>
              </a:rPr>
              <a:t>7/18/2020</a:t>
            </a:r>
            <a:endParaRPr lang="en-US" dirty="0">
              <a:solidFill>
                <a:schemeClr val="tx1"/>
              </a:solidFill>
            </a:endParaRPr>
          </a:p>
        </p:txBody>
      </p:sp>
    </p:spTree>
    <p:extLst>
      <p:ext uri="{BB962C8B-B14F-4D97-AF65-F5344CB8AC3E}">
        <p14:creationId xmlns:p14="http://schemas.microsoft.com/office/powerpoint/2010/main" val="6459078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05" y="210382"/>
            <a:ext cx="8488680" cy="931412"/>
          </a:xfrm>
          <a:solidFill>
            <a:schemeClr val="tx2">
              <a:lumMod val="20000"/>
              <a:lumOff val="80000"/>
            </a:schemeClr>
          </a:solidFill>
        </p:spPr>
        <p:txBody>
          <a:bodyPr>
            <a:noAutofit/>
          </a:bodyPr>
          <a:lstStyle/>
          <a:p>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Total </a:t>
            </a:r>
            <a:r>
              <a:rPr lang="en-US" sz="2800" b="1" dirty="0">
                <a:latin typeface="Times New Roman" panose="02020603050405020304" pitchFamily="18" charset="0"/>
                <a:cs typeface="Times New Roman" panose="02020603050405020304" pitchFamily="18" charset="0"/>
              </a:rPr>
              <a:t>Packaging cost vs. number of vendors per Plant in USA</a:t>
            </a:r>
            <a:r>
              <a:rPr lang="en-IN" sz="2800" b="1" dirty="0">
                <a:latin typeface="Times New Roman" panose="02020603050405020304" pitchFamily="18" charset="0"/>
                <a:cs typeface="Times New Roman" panose="02020603050405020304" pitchFamily="18" charset="0"/>
              </a:rPr>
              <a:t>:</a:t>
            </a: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7" name="Chart 6"/>
          <p:cNvGraphicFramePr>
            <a:graphicFrameLocks/>
          </p:cNvGraphicFramePr>
          <p:nvPr>
            <p:extLst>
              <p:ext uri="{D42A27DB-BD31-4B8C-83A1-F6EECF244321}">
                <p14:modId xmlns:p14="http://schemas.microsoft.com/office/powerpoint/2010/main" val="2785498193"/>
              </p:ext>
            </p:extLst>
          </p:nvPr>
        </p:nvGraphicFramePr>
        <p:xfrm>
          <a:off x="120747" y="1141794"/>
          <a:ext cx="12071253" cy="49389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0953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7" y="252585"/>
            <a:ext cx="8291732" cy="788424"/>
          </a:xfrm>
          <a:solidFill>
            <a:schemeClr val="tx2">
              <a:lumMod val="20000"/>
              <a:lumOff val="80000"/>
            </a:schemeClr>
          </a:solidFill>
        </p:spPr>
        <p:txBody>
          <a:bodyPr>
            <a:noAutofit/>
          </a:bodyPr>
          <a:lstStyle/>
          <a:p>
            <a:r>
              <a:rPr lang="en-US" sz="2400" b="1" dirty="0">
                <a:latin typeface="Times New Roman" panose="02020603050405020304" pitchFamily="18" charset="0"/>
                <a:cs typeface="Times New Roman" panose="02020603050405020304" pitchFamily="18" charset="0"/>
              </a:rPr>
              <a:t>Total Packaging cost </a:t>
            </a:r>
            <a:r>
              <a:rPr lang="en-US" sz="2600" b="1" dirty="0" smtClean="0">
                <a:latin typeface="Times New Roman" panose="02020603050405020304" pitchFamily="18" charset="0"/>
                <a:cs typeface="Times New Roman" panose="02020603050405020304" pitchFamily="18" charset="0"/>
              </a:rPr>
              <a:t>Plant </a:t>
            </a:r>
            <a:r>
              <a:rPr lang="en-US" sz="2600" b="1" dirty="0">
                <a:latin typeface="Times New Roman" panose="02020603050405020304" pitchFamily="18" charset="0"/>
                <a:cs typeface="Times New Roman" panose="02020603050405020304" pitchFamily="18" charset="0"/>
              </a:rPr>
              <a:t>wise and region wise(in Million Dollars)</a:t>
            </a: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7" name="Chart 6"/>
          <p:cNvGraphicFramePr>
            <a:graphicFrameLocks/>
          </p:cNvGraphicFramePr>
          <p:nvPr>
            <p:extLst/>
          </p:nvPr>
        </p:nvGraphicFramePr>
        <p:xfrm>
          <a:off x="120747" y="1041009"/>
          <a:ext cx="11934093" cy="52568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8687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05" y="210382"/>
            <a:ext cx="8488680" cy="931412"/>
          </a:xfrm>
          <a:solidFill>
            <a:schemeClr val="tx2">
              <a:lumMod val="20000"/>
              <a:lumOff val="80000"/>
            </a:schemeClr>
          </a:solidFill>
        </p:spPr>
        <p:txBody>
          <a:bodyPr>
            <a:noAutofit/>
          </a:bodyPr>
          <a:lstStyle/>
          <a:p>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Total </a:t>
            </a:r>
            <a:r>
              <a:rPr lang="en-US" sz="2800" b="1" dirty="0">
                <a:latin typeface="Times New Roman" panose="02020603050405020304" pitchFamily="18" charset="0"/>
                <a:cs typeface="Times New Roman" panose="02020603050405020304" pitchFamily="18" charset="0"/>
              </a:rPr>
              <a:t>Packaging cost vs. number of vendors per Plant in </a:t>
            </a:r>
            <a:r>
              <a:rPr lang="en-US" sz="2800" b="1" dirty="0" smtClean="0">
                <a:latin typeface="Times New Roman" panose="02020603050405020304" pitchFamily="18" charset="0"/>
                <a:cs typeface="Times New Roman" panose="02020603050405020304" pitchFamily="18" charset="0"/>
              </a:rPr>
              <a:t>Europe</a:t>
            </a:r>
            <a:r>
              <a:rPr lang="en-IN" sz="2800" b="1" dirty="0" smtClean="0">
                <a:latin typeface="Times New Roman" panose="02020603050405020304" pitchFamily="18" charset="0"/>
                <a:cs typeface="Times New Roman" panose="02020603050405020304" pitchFamily="18" charset="0"/>
              </a:rPr>
              <a:t>:</a:t>
            </a: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8" name="Chart 7"/>
          <p:cNvGraphicFramePr>
            <a:graphicFrameLocks/>
          </p:cNvGraphicFramePr>
          <p:nvPr>
            <p:extLst>
              <p:ext uri="{D42A27DB-BD31-4B8C-83A1-F6EECF244321}">
                <p14:modId xmlns:p14="http://schemas.microsoft.com/office/powerpoint/2010/main" val="2304151023"/>
              </p:ext>
            </p:extLst>
          </p:nvPr>
        </p:nvGraphicFramePr>
        <p:xfrm>
          <a:off x="120747" y="1356360"/>
          <a:ext cx="11964573" cy="4724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9875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7" y="252585"/>
            <a:ext cx="8291732" cy="788424"/>
          </a:xfrm>
          <a:solidFill>
            <a:schemeClr val="tx2">
              <a:lumMod val="20000"/>
              <a:lumOff val="80000"/>
            </a:schemeClr>
          </a:solidFill>
        </p:spPr>
        <p:txBody>
          <a:bodyPr>
            <a:noAutofit/>
          </a:bodyPr>
          <a:lstStyle/>
          <a:p>
            <a:r>
              <a:rPr lang="en-US" sz="2400" b="1" dirty="0">
                <a:latin typeface="Times New Roman" panose="02020603050405020304" pitchFamily="18" charset="0"/>
                <a:cs typeface="Times New Roman" panose="02020603050405020304" pitchFamily="18" charset="0"/>
              </a:rPr>
              <a:t>Total Packaging cost </a:t>
            </a:r>
            <a:r>
              <a:rPr lang="en-US" sz="2600" b="1" dirty="0" smtClean="0">
                <a:latin typeface="Times New Roman" panose="02020603050405020304" pitchFamily="18" charset="0"/>
                <a:cs typeface="Times New Roman" panose="02020603050405020304" pitchFamily="18" charset="0"/>
              </a:rPr>
              <a:t>Plant </a:t>
            </a:r>
            <a:r>
              <a:rPr lang="en-US" sz="2600" b="1" dirty="0">
                <a:latin typeface="Times New Roman" panose="02020603050405020304" pitchFamily="18" charset="0"/>
                <a:cs typeface="Times New Roman" panose="02020603050405020304" pitchFamily="18" charset="0"/>
              </a:rPr>
              <a:t>wise and region wise(in Million Dollars)</a:t>
            </a: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6" name="Chart 5"/>
          <p:cNvGraphicFramePr>
            <a:graphicFrameLocks/>
          </p:cNvGraphicFramePr>
          <p:nvPr>
            <p:extLst/>
          </p:nvPr>
        </p:nvGraphicFramePr>
        <p:xfrm>
          <a:off x="120747" y="1041009"/>
          <a:ext cx="11781693" cy="51464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236163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05" y="210382"/>
            <a:ext cx="8488680" cy="931412"/>
          </a:xfrm>
          <a:solidFill>
            <a:schemeClr val="tx2">
              <a:lumMod val="20000"/>
              <a:lumOff val="80000"/>
            </a:schemeClr>
          </a:solidFill>
        </p:spPr>
        <p:txBody>
          <a:bodyPr>
            <a:noAutofit/>
          </a:bodyPr>
          <a:lstStyle/>
          <a:p>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Total </a:t>
            </a:r>
            <a:r>
              <a:rPr lang="en-US" sz="2800" b="1" dirty="0">
                <a:latin typeface="Times New Roman" panose="02020603050405020304" pitchFamily="18" charset="0"/>
                <a:cs typeface="Times New Roman" panose="02020603050405020304" pitchFamily="18" charset="0"/>
              </a:rPr>
              <a:t>Packaging cost vs. number of vendors per Plant in </a:t>
            </a:r>
            <a:r>
              <a:rPr lang="en-US" sz="2800" b="1" dirty="0" smtClean="0">
                <a:latin typeface="Times New Roman" panose="02020603050405020304" pitchFamily="18" charset="0"/>
                <a:cs typeface="Times New Roman" panose="02020603050405020304" pitchFamily="18" charset="0"/>
              </a:rPr>
              <a:t>Asia </a:t>
            </a:r>
            <a:r>
              <a:rPr lang="en-US" sz="2800" b="1" dirty="0">
                <a:latin typeface="Times New Roman" panose="02020603050405020304" pitchFamily="18" charset="0"/>
                <a:cs typeface="Times New Roman" panose="02020603050405020304" pitchFamily="18" charset="0"/>
              </a:rPr>
              <a:t>Pacific</a:t>
            </a:r>
            <a:r>
              <a:rPr lang="en-IN" sz="2800" b="1" dirty="0">
                <a:latin typeface="Times New Roman" panose="02020603050405020304" pitchFamily="18" charset="0"/>
                <a:cs typeface="Times New Roman" panose="02020603050405020304" pitchFamily="18" charset="0"/>
              </a:rPr>
              <a:t>:</a:t>
            </a: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8" name="Chart 7"/>
          <p:cNvGraphicFramePr>
            <a:graphicFrameLocks/>
          </p:cNvGraphicFramePr>
          <p:nvPr>
            <p:extLst>
              <p:ext uri="{D42A27DB-BD31-4B8C-83A1-F6EECF244321}">
                <p14:modId xmlns:p14="http://schemas.microsoft.com/office/powerpoint/2010/main" val="2254670257"/>
              </p:ext>
            </p:extLst>
          </p:nvPr>
        </p:nvGraphicFramePr>
        <p:xfrm>
          <a:off x="0" y="1264920"/>
          <a:ext cx="11765280" cy="4800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4645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7" y="252585"/>
            <a:ext cx="8291732" cy="788424"/>
          </a:xfrm>
          <a:solidFill>
            <a:schemeClr val="tx2">
              <a:lumMod val="20000"/>
              <a:lumOff val="80000"/>
            </a:schemeClr>
          </a:solidFill>
        </p:spPr>
        <p:txBody>
          <a:bodyPr>
            <a:noAutofit/>
          </a:bodyPr>
          <a:lstStyle/>
          <a:p>
            <a:r>
              <a:rPr lang="en-US" sz="2400" b="1" dirty="0">
                <a:latin typeface="Times New Roman" panose="02020603050405020304" pitchFamily="18" charset="0"/>
                <a:cs typeface="Times New Roman" panose="02020603050405020304" pitchFamily="18" charset="0"/>
              </a:rPr>
              <a:t>Total Packaging cost </a:t>
            </a:r>
            <a:r>
              <a:rPr lang="en-US" sz="2600" b="1" dirty="0" smtClean="0">
                <a:latin typeface="Times New Roman" panose="02020603050405020304" pitchFamily="18" charset="0"/>
                <a:cs typeface="Times New Roman" panose="02020603050405020304" pitchFamily="18" charset="0"/>
              </a:rPr>
              <a:t>Plant </a:t>
            </a:r>
            <a:r>
              <a:rPr lang="en-US" sz="2600" b="1" dirty="0">
                <a:latin typeface="Times New Roman" panose="02020603050405020304" pitchFamily="18" charset="0"/>
                <a:cs typeface="Times New Roman" panose="02020603050405020304" pitchFamily="18" charset="0"/>
              </a:rPr>
              <a:t>wise and region wise(in Million Dollars)</a:t>
            </a: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7" name="Chart 6"/>
          <p:cNvGraphicFramePr>
            <a:graphicFrameLocks/>
          </p:cNvGraphicFramePr>
          <p:nvPr>
            <p:extLst/>
          </p:nvPr>
        </p:nvGraphicFramePr>
        <p:xfrm>
          <a:off x="120747" y="1188720"/>
          <a:ext cx="11918853" cy="49682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66081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05" y="210382"/>
            <a:ext cx="8488680" cy="931412"/>
          </a:xfrm>
          <a:solidFill>
            <a:schemeClr val="tx2">
              <a:lumMod val="20000"/>
              <a:lumOff val="80000"/>
            </a:schemeClr>
          </a:solidFill>
        </p:spPr>
        <p:txBody>
          <a:bodyPr>
            <a:noAutofit/>
          </a:bodyPr>
          <a:lstStyle/>
          <a:p>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Total </a:t>
            </a:r>
            <a:r>
              <a:rPr lang="en-US" sz="2800" b="1" dirty="0">
                <a:latin typeface="Times New Roman" panose="02020603050405020304" pitchFamily="18" charset="0"/>
                <a:cs typeface="Times New Roman" panose="02020603050405020304" pitchFamily="18" charset="0"/>
              </a:rPr>
              <a:t>Packaging cost vs. number of vendors per Plant in Africa and China :</a:t>
            </a: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8" name="Chart 7"/>
          <p:cNvGraphicFramePr>
            <a:graphicFrameLocks/>
          </p:cNvGraphicFramePr>
          <p:nvPr>
            <p:extLst>
              <p:ext uri="{D42A27DB-BD31-4B8C-83A1-F6EECF244321}">
                <p14:modId xmlns:p14="http://schemas.microsoft.com/office/powerpoint/2010/main" val="4146876627"/>
              </p:ext>
            </p:extLst>
          </p:nvPr>
        </p:nvGraphicFramePr>
        <p:xfrm>
          <a:off x="120747" y="1264920"/>
          <a:ext cx="11903613" cy="47701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1195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7" y="252585"/>
            <a:ext cx="8291732" cy="788424"/>
          </a:xfrm>
          <a:solidFill>
            <a:schemeClr val="tx2">
              <a:lumMod val="20000"/>
              <a:lumOff val="80000"/>
            </a:schemeClr>
          </a:solidFill>
        </p:spPr>
        <p:txBody>
          <a:bodyPr>
            <a:noAutofit/>
          </a:bodyPr>
          <a:lstStyle/>
          <a:p>
            <a:r>
              <a:rPr lang="en-US" sz="2400" b="1" dirty="0">
                <a:latin typeface="Times New Roman" panose="02020603050405020304" pitchFamily="18" charset="0"/>
                <a:cs typeface="Times New Roman" panose="02020603050405020304" pitchFamily="18" charset="0"/>
              </a:rPr>
              <a:t>Total Packaging cost </a:t>
            </a:r>
            <a:r>
              <a:rPr lang="en-US" sz="2600" b="1" dirty="0" smtClean="0">
                <a:latin typeface="Times New Roman" panose="02020603050405020304" pitchFamily="18" charset="0"/>
                <a:cs typeface="Times New Roman" panose="02020603050405020304" pitchFamily="18" charset="0"/>
              </a:rPr>
              <a:t>Plant </a:t>
            </a:r>
            <a:r>
              <a:rPr lang="en-US" sz="2600" b="1" dirty="0">
                <a:latin typeface="Times New Roman" panose="02020603050405020304" pitchFamily="18" charset="0"/>
                <a:cs typeface="Times New Roman" panose="02020603050405020304" pitchFamily="18" charset="0"/>
              </a:rPr>
              <a:t>wise and region wise(in Million Dollars)</a:t>
            </a: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6" name="Chart 5"/>
          <p:cNvGraphicFramePr>
            <a:graphicFrameLocks/>
          </p:cNvGraphicFramePr>
          <p:nvPr>
            <p:extLst>
              <p:ext uri="{D42A27DB-BD31-4B8C-83A1-F6EECF244321}">
                <p14:modId xmlns:p14="http://schemas.microsoft.com/office/powerpoint/2010/main" val="1502443502"/>
              </p:ext>
            </p:extLst>
          </p:nvPr>
        </p:nvGraphicFramePr>
        <p:xfrm>
          <a:off x="120747" y="1041009"/>
          <a:ext cx="11598813" cy="50245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0236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71" y="133304"/>
            <a:ext cx="8624669" cy="692766"/>
          </a:xfrm>
          <a:solidFill>
            <a:schemeClr val="bg2"/>
          </a:solidFill>
        </p:spPr>
        <p:txBody>
          <a:bodyPr>
            <a:normAutofit/>
          </a:bodyPr>
          <a:lstStyle/>
          <a:p>
            <a:pPr lvl="0"/>
            <a:r>
              <a:rPr lang="en-US" sz="2800" b="1" dirty="0">
                <a:latin typeface="Times New Roman" panose="02020603050405020304" pitchFamily="18" charset="0"/>
                <a:cs typeface="Times New Roman" panose="02020603050405020304" pitchFamily="18" charset="0"/>
              </a:rPr>
              <a:t>Packaging cost Plant wise and region </a:t>
            </a:r>
            <a:r>
              <a:rPr lang="en-US" sz="2800" b="1" dirty="0" smtClean="0">
                <a:latin typeface="Times New Roman" panose="02020603050405020304" pitchFamily="18" charset="0"/>
                <a:cs typeface="Times New Roman" panose="02020603050405020304" pitchFamily="18" charset="0"/>
              </a:rPr>
              <a:t>wise</a:t>
            </a:r>
            <a:r>
              <a:rPr lang="en-US" sz="2800" b="1" dirty="0" smtClean="0">
                <a:latin typeface="+mn-lt"/>
              </a:rPr>
              <a:t>:</a:t>
            </a:r>
            <a:endParaRPr lang="en-IN" sz="2800" b="1" dirty="0">
              <a:latin typeface="+mn-lt"/>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851845815"/>
              </p:ext>
            </p:extLst>
          </p:nvPr>
        </p:nvGraphicFramePr>
        <p:xfrm>
          <a:off x="458371" y="958757"/>
          <a:ext cx="11302220" cy="5206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Tree>
    <p:extLst>
      <p:ext uri="{BB962C8B-B14F-4D97-AF65-F5344CB8AC3E}">
        <p14:creationId xmlns:p14="http://schemas.microsoft.com/office/powerpoint/2010/main" val="41629182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04" y="210382"/>
            <a:ext cx="8841363" cy="931412"/>
          </a:xfrm>
          <a:solidFill>
            <a:schemeClr val="tx2">
              <a:lumMod val="20000"/>
              <a:lumOff val="80000"/>
            </a:schemeClr>
          </a:solidFill>
        </p:spPr>
        <p:txBody>
          <a:bodyPr>
            <a:noAutofit/>
          </a:bodyPr>
          <a:lstStyle/>
          <a:p>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a:latin typeface="+mn-lt"/>
              </a:rPr>
              <a:t>Total </a:t>
            </a:r>
            <a:r>
              <a:rPr lang="en-US" sz="2800" b="1" dirty="0" smtClean="0">
                <a:latin typeface="+mn-lt"/>
              </a:rPr>
              <a:t>Marketing </a:t>
            </a:r>
            <a:r>
              <a:rPr lang="en-US" sz="2800" b="1" dirty="0">
                <a:latin typeface="+mn-lt"/>
              </a:rPr>
              <a:t>cost vs. number of vendors </a:t>
            </a:r>
            <a:r>
              <a:rPr lang="en-US" sz="2800" b="1" dirty="0" smtClean="0">
                <a:latin typeface="+mn-lt"/>
              </a:rPr>
              <a:t>Region wise: </a:t>
            </a:r>
            <a:r>
              <a:rPr lang="en-US" sz="2800" b="1" dirty="0">
                <a:latin typeface="+mn-lt"/>
              </a:rPr>
              <a:t/>
            </a:r>
            <a:br>
              <a:rPr lang="en-US" sz="2800" b="1" dirty="0">
                <a:latin typeface="+mn-lt"/>
              </a:rPr>
            </a:br>
            <a:r>
              <a:rPr lang="en-IN" sz="2800" b="1" dirty="0">
                <a:latin typeface="+mn-lt"/>
                <a:cs typeface="Times New Roman" panose="02020603050405020304" pitchFamily="18" charset="0"/>
              </a:rPr>
              <a:t/>
            </a:r>
            <a:br>
              <a:rPr lang="en-IN" sz="2800" b="1" dirty="0">
                <a:latin typeface="+mn-lt"/>
                <a:cs typeface="Times New Roman" panose="02020603050405020304" pitchFamily="18" charset="0"/>
              </a:rPr>
            </a:br>
            <a:endParaRPr lang="en-US" sz="2800" b="1" dirty="0">
              <a:latin typeface="+mn-lt"/>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9" name="Chart 8"/>
          <p:cNvGraphicFramePr>
            <a:graphicFrameLocks/>
          </p:cNvGraphicFramePr>
          <p:nvPr>
            <p:extLst>
              <p:ext uri="{D42A27DB-BD31-4B8C-83A1-F6EECF244321}">
                <p14:modId xmlns:p14="http://schemas.microsoft.com/office/powerpoint/2010/main" val="4067725752"/>
              </p:ext>
            </p:extLst>
          </p:nvPr>
        </p:nvGraphicFramePr>
        <p:xfrm>
          <a:off x="120747" y="1141794"/>
          <a:ext cx="12071253" cy="49846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3445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28647"/>
            <a:ext cx="7766608" cy="798295"/>
          </a:xfrm>
          <a:solidFill>
            <a:schemeClr val="bg2"/>
          </a:solidFill>
        </p:spPr>
        <p:txBody>
          <a:bodyPr>
            <a:normAutofit fontScale="90000"/>
          </a:bodyPr>
          <a:lstStyle/>
          <a:p>
            <a:r>
              <a:rPr lang="en-IN" sz="3100" b="1" dirty="0" smtClean="0">
                <a:latin typeface="Times New Roman" panose="02020603050405020304" pitchFamily="18" charset="0"/>
                <a:cs typeface="Times New Roman" panose="02020603050405020304" pitchFamily="18" charset="0"/>
              </a:rPr>
              <a:t/>
            </a:r>
            <a:br>
              <a:rPr lang="en-IN" sz="3100" b="1" dirty="0" smtClean="0">
                <a:latin typeface="Times New Roman" panose="02020603050405020304" pitchFamily="18" charset="0"/>
                <a:cs typeface="Times New Roman" panose="02020603050405020304" pitchFamily="18" charset="0"/>
              </a:rPr>
            </a:br>
            <a:r>
              <a:rPr lang="en-IN" sz="3100" b="1" dirty="0" smtClean="0">
                <a:latin typeface="Times New Roman" panose="02020603050405020304" pitchFamily="18" charset="0"/>
                <a:cs typeface="Times New Roman" panose="02020603050405020304" pitchFamily="18" charset="0"/>
              </a:rPr>
              <a:t>Revenues </a:t>
            </a:r>
            <a:r>
              <a:rPr lang="en-IN" sz="3100" b="1" dirty="0">
                <a:latin typeface="Times New Roman" panose="02020603050405020304" pitchFamily="18" charset="0"/>
                <a:cs typeface="Times New Roman" panose="02020603050405020304" pitchFamily="18" charset="0"/>
              </a:rPr>
              <a:t>in Billion </a:t>
            </a:r>
            <a:r>
              <a:rPr lang="en-IN" sz="3100" b="1" dirty="0" smtClean="0">
                <a:latin typeface="Times New Roman" panose="02020603050405020304" pitchFamily="18" charset="0"/>
                <a:cs typeface="Times New Roman" panose="02020603050405020304" pitchFamily="18" charset="0"/>
              </a:rPr>
              <a:t>USD:</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4290647"/>
              </p:ext>
            </p:extLst>
          </p:nvPr>
        </p:nvGraphicFramePr>
        <p:xfrm>
          <a:off x="688075" y="1351128"/>
          <a:ext cx="10875571" cy="4837440"/>
        </p:xfrm>
        <a:graphic>
          <a:graphicData uri="http://schemas.openxmlformats.org/drawingml/2006/table">
            <a:tbl>
              <a:tblPr firstRow="1" bandRow="1">
                <a:tableStyleId>{5C22544A-7EE6-4342-B048-85BDC9FD1C3A}</a:tableStyleId>
              </a:tblPr>
              <a:tblGrid>
                <a:gridCol w="1553653"/>
                <a:gridCol w="1553653"/>
                <a:gridCol w="1553653"/>
                <a:gridCol w="1553653"/>
                <a:gridCol w="1553653"/>
                <a:gridCol w="1553653"/>
                <a:gridCol w="1553653"/>
              </a:tblGrid>
              <a:tr h="1040105">
                <a:tc>
                  <a:txBody>
                    <a:bodyPr/>
                    <a:lstStyle/>
                    <a:p>
                      <a:pPr algn="l" fontAlgn="t"/>
                      <a:r>
                        <a:rPr lang="en-US" sz="2800" b="0" i="0" u="none" strike="noStrike" dirty="0">
                          <a:solidFill>
                            <a:srgbClr val="000000"/>
                          </a:solidFill>
                          <a:effectLst/>
                          <a:latin typeface="Calibri" panose="020F0502020204030204" pitchFamily="34" charset="0"/>
                        </a:rPr>
                        <a:t>Years / Units</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 USA (NA&amp;SA)</a:t>
                      </a:r>
                      <a:br>
                        <a:rPr lang="en-US" sz="2800" b="0" i="0" u="none" strike="noStrike" dirty="0">
                          <a:solidFill>
                            <a:srgbClr val="000000"/>
                          </a:solidFill>
                          <a:effectLst/>
                          <a:latin typeface="Calibri" panose="020F0502020204030204" pitchFamily="34" charset="0"/>
                        </a:rPr>
                      </a:br>
                      <a:r>
                        <a:rPr lang="en-US" sz="2800" b="0" i="0" u="none" strike="noStrike" dirty="0">
                          <a:solidFill>
                            <a:srgbClr val="000000"/>
                          </a:solidFill>
                          <a:effectLst/>
                          <a:latin typeface="Calibri" panose="020F0502020204030204" pitchFamily="34" charset="0"/>
                        </a:rPr>
                        <a:t/>
                      </a:r>
                      <a:br>
                        <a:rPr lang="en-US" sz="2800" b="0" i="0" u="none" strike="noStrike" dirty="0">
                          <a:solidFill>
                            <a:srgbClr val="000000"/>
                          </a:solidFill>
                          <a:effectLst/>
                          <a:latin typeface="Calibri" panose="020F0502020204030204" pitchFamily="34" charset="0"/>
                        </a:rPr>
                      </a:br>
                      <a:endParaRPr lang="en-US" sz="2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Europe </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China</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 ISA </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APAC</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 TOTAL</a:t>
                      </a:r>
                    </a:p>
                  </a:txBody>
                  <a:tcPr marL="9525" marR="9525" marT="9525" marB="0"/>
                </a:tc>
              </a:tr>
              <a:tr h="752690">
                <a:tc>
                  <a:txBody>
                    <a:bodyPr/>
                    <a:lstStyle/>
                    <a:p>
                      <a:pPr algn="l" fontAlgn="t"/>
                      <a:r>
                        <a:rPr lang="en-US" sz="2800" b="0" i="0" u="none" strike="noStrike" dirty="0">
                          <a:solidFill>
                            <a:srgbClr val="000000"/>
                          </a:solidFill>
                          <a:effectLst/>
                          <a:latin typeface="Calibri" panose="020F0502020204030204" pitchFamily="34" charset="0"/>
                        </a:rPr>
                        <a:t>2013</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1.2</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0.4</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0.1</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1.8</a:t>
                      </a:r>
                    </a:p>
                  </a:txBody>
                  <a:tcPr marL="9525" marR="9525" marT="9525" marB="0"/>
                </a:tc>
              </a:tr>
              <a:tr h="752690">
                <a:tc>
                  <a:txBody>
                    <a:bodyPr/>
                    <a:lstStyle/>
                    <a:p>
                      <a:pPr algn="l" fontAlgn="t"/>
                      <a:r>
                        <a:rPr lang="en-US" sz="2800" b="0" i="0" u="none" strike="noStrike" dirty="0">
                          <a:solidFill>
                            <a:srgbClr val="000000"/>
                          </a:solidFill>
                          <a:effectLst/>
                          <a:latin typeface="Calibri" panose="020F0502020204030204" pitchFamily="34" charset="0"/>
                        </a:rPr>
                        <a:t>2014</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1.25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0.15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2</a:t>
                      </a:r>
                    </a:p>
                  </a:txBody>
                  <a:tcPr marL="9525" marR="9525" marT="9525" marB="0"/>
                </a:tc>
              </a:tr>
              <a:tr h="752690">
                <a:tc>
                  <a:txBody>
                    <a:bodyPr/>
                    <a:lstStyle/>
                    <a:p>
                      <a:pPr algn="l" fontAlgn="t"/>
                      <a:r>
                        <a:rPr lang="en-US" sz="2800" b="0" i="0" u="none" strike="noStrike" dirty="0">
                          <a:solidFill>
                            <a:srgbClr val="000000"/>
                          </a:solidFill>
                          <a:effectLst/>
                          <a:latin typeface="Calibri" panose="020F0502020204030204" pitchFamily="34" charset="0"/>
                        </a:rPr>
                        <a:t>2015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1.5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0.7</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0.2</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2.5</a:t>
                      </a:r>
                    </a:p>
                  </a:txBody>
                  <a:tcPr marL="9525" marR="9525" marT="9525" marB="0"/>
                </a:tc>
              </a:tr>
              <a:tr h="752690">
                <a:tc>
                  <a:txBody>
                    <a:bodyPr/>
                    <a:lstStyle/>
                    <a:p>
                      <a:pPr algn="l" fontAlgn="t"/>
                      <a:r>
                        <a:rPr lang="en-US" sz="2800" b="0" i="0" u="none" strike="noStrike" dirty="0">
                          <a:solidFill>
                            <a:srgbClr val="000000"/>
                          </a:solidFill>
                          <a:effectLst/>
                          <a:latin typeface="Calibri" panose="020F0502020204030204" pitchFamily="34" charset="0"/>
                        </a:rPr>
                        <a:t>2016</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 1.80</a:t>
                      </a:r>
                      <a:br>
                        <a:rPr lang="en-US" sz="2800" b="0" i="0" u="none" strike="noStrike" dirty="0">
                          <a:solidFill>
                            <a:srgbClr val="000000"/>
                          </a:solidFill>
                          <a:effectLst/>
                          <a:latin typeface="Calibri" panose="020F0502020204030204" pitchFamily="34" charset="0"/>
                        </a:rPr>
                      </a:br>
                      <a:endParaRPr lang="en-US" sz="2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0.9</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0.2</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3</a:t>
                      </a:r>
                    </a:p>
                  </a:txBody>
                  <a:tcPr marL="9525" marR="9525" marT="9525" marB="0"/>
                </a:tc>
              </a:tr>
            </a:tbl>
          </a:graphicData>
        </a:graphic>
      </p:graphicFrame>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Tree>
    <p:extLst>
      <p:ext uri="{BB962C8B-B14F-4D97-AF65-F5344CB8AC3E}">
        <p14:creationId xmlns:p14="http://schemas.microsoft.com/office/powerpoint/2010/main" val="36202319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7" y="252585"/>
            <a:ext cx="8291732" cy="788424"/>
          </a:xfrm>
          <a:solidFill>
            <a:schemeClr val="tx2">
              <a:lumMod val="20000"/>
              <a:lumOff val="80000"/>
            </a:schemeClr>
          </a:solidFill>
        </p:spPr>
        <p:txBody>
          <a:bodyPr>
            <a:noAutofit/>
          </a:bodyPr>
          <a:lstStyle/>
          <a:p>
            <a:r>
              <a:rPr lang="en-US" sz="2600" b="1" dirty="0">
                <a:latin typeface="+mn-lt"/>
                <a:cs typeface="Times New Roman" panose="02020603050405020304" pitchFamily="18" charset="0"/>
              </a:rPr>
              <a:t>Total </a:t>
            </a:r>
            <a:r>
              <a:rPr lang="en-US" sz="2600" b="1" dirty="0">
                <a:latin typeface="+mn-lt"/>
              </a:rPr>
              <a:t>Marketing cost </a:t>
            </a:r>
            <a:r>
              <a:rPr lang="en-US" sz="2600" b="1" dirty="0" smtClean="0">
                <a:latin typeface="+mn-lt"/>
                <a:cs typeface="Times New Roman" panose="02020603050405020304" pitchFamily="18" charset="0"/>
              </a:rPr>
              <a:t>region </a:t>
            </a:r>
            <a:r>
              <a:rPr lang="en-US" sz="2600" b="1" dirty="0">
                <a:latin typeface="+mn-lt"/>
                <a:cs typeface="Times New Roman" panose="02020603050405020304" pitchFamily="18" charset="0"/>
              </a:rPr>
              <a:t>wise(in Million Dollars)</a:t>
            </a: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7" name="Chart 6"/>
          <p:cNvGraphicFramePr>
            <a:graphicFrameLocks/>
          </p:cNvGraphicFramePr>
          <p:nvPr>
            <p:extLst>
              <p:ext uri="{D42A27DB-BD31-4B8C-83A1-F6EECF244321}">
                <p14:modId xmlns:p14="http://schemas.microsoft.com/office/powerpoint/2010/main" val="3058761611"/>
              </p:ext>
            </p:extLst>
          </p:nvPr>
        </p:nvGraphicFramePr>
        <p:xfrm>
          <a:off x="228600" y="1041009"/>
          <a:ext cx="11170920" cy="50854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73151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71" y="133304"/>
            <a:ext cx="8624669" cy="692766"/>
          </a:xfrm>
          <a:solidFill>
            <a:schemeClr val="bg2"/>
          </a:solidFill>
        </p:spPr>
        <p:txBody>
          <a:bodyPr>
            <a:normAutofit/>
          </a:bodyPr>
          <a:lstStyle/>
          <a:p>
            <a:pPr lvl="0"/>
            <a:r>
              <a:rPr lang="en-US" sz="2800" b="1" dirty="0">
                <a:latin typeface="+mn-lt"/>
              </a:rPr>
              <a:t>Marketing cost </a:t>
            </a:r>
            <a:r>
              <a:rPr lang="en-US" sz="2800" b="1" dirty="0">
                <a:latin typeface="+mn-lt"/>
                <a:cs typeface="Times New Roman" panose="02020603050405020304" pitchFamily="18" charset="0"/>
              </a:rPr>
              <a:t>region </a:t>
            </a:r>
            <a:r>
              <a:rPr lang="en-US" sz="2800" b="1" dirty="0" smtClean="0">
                <a:latin typeface="+mn-lt"/>
                <a:cs typeface="Times New Roman" panose="02020603050405020304" pitchFamily="18" charset="0"/>
              </a:rPr>
              <a:t>wise</a:t>
            </a:r>
            <a:r>
              <a:rPr lang="en-US" sz="2800" b="1" dirty="0" smtClean="0">
                <a:latin typeface="+mn-lt"/>
              </a:rPr>
              <a:t>:</a:t>
            </a:r>
            <a:endParaRPr lang="en-IN" sz="2800" b="1" dirty="0">
              <a:latin typeface="+mn-lt"/>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681203460"/>
              </p:ext>
            </p:extLst>
          </p:nvPr>
        </p:nvGraphicFramePr>
        <p:xfrm>
          <a:off x="458371" y="958757"/>
          <a:ext cx="11302220" cy="5206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Tree>
    <p:extLst>
      <p:ext uri="{BB962C8B-B14F-4D97-AF65-F5344CB8AC3E}">
        <p14:creationId xmlns:p14="http://schemas.microsoft.com/office/powerpoint/2010/main" val="26456201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305" y="210382"/>
            <a:ext cx="8488680" cy="931412"/>
          </a:xfrm>
          <a:solidFill>
            <a:schemeClr val="tx2">
              <a:lumMod val="20000"/>
              <a:lumOff val="80000"/>
            </a:schemeClr>
          </a:solidFill>
        </p:spPr>
        <p:txBody>
          <a:bodyPr>
            <a:noAutofit/>
          </a:bodyPr>
          <a:lstStyle/>
          <a:p>
            <a:r>
              <a:rPr lang="en-US" sz="2800" b="1" dirty="0" smtClean="0">
                <a:latin typeface="+mn-lt"/>
                <a:cs typeface="Times New Roman" panose="02020603050405020304" pitchFamily="18" charset="0"/>
              </a:rPr>
              <a:t/>
            </a:r>
            <a:br>
              <a:rPr lang="en-US" sz="2800" b="1" dirty="0" smtClean="0">
                <a:latin typeface="+mn-lt"/>
                <a:cs typeface="Times New Roman" panose="02020603050405020304" pitchFamily="18" charset="0"/>
              </a:rPr>
            </a:br>
            <a:r>
              <a:rPr lang="en-US" sz="2800" b="1" dirty="0" smtClean="0">
                <a:latin typeface="+mn-lt"/>
                <a:cs typeface="Times New Roman" panose="02020603050405020304" pitchFamily="18" charset="0"/>
              </a:rPr>
              <a:t/>
            </a:r>
            <a:br>
              <a:rPr lang="en-US" sz="2800" b="1" dirty="0" smtClean="0">
                <a:latin typeface="+mn-lt"/>
                <a:cs typeface="Times New Roman" panose="02020603050405020304" pitchFamily="18" charset="0"/>
              </a:rPr>
            </a:br>
            <a:r>
              <a:rPr lang="en-US" sz="2600" b="1" dirty="0" smtClean="0">
                <a:latin typeface="+mn-lt"/>
              </a:rPr>
              <a:t>Total  </a:t>
            </a:r>
            <a:r>
              <a:rPr lang="en-US" sz="2600" b="1" dirty="0">
                <a:latin typeface="+mn-lt"/>
              </a:rPr>
              <a:t>INDIRECT MATERIAL PROCUREMENT cost </a:t>
            </a:r>
            <a:r>
              <a:rPr lang="en-US" sz="2600" b="1" dirty="0" smtClean="0">
                <a:latin typeface="+mn-lt"/>
              </a:rPr>
              <a:t>(</a:t>
            </a:r>
            <a:r>
              <a:rPr lang="en-US" sz="2800" b="1" dirty="0" smtClean="0">
                <a:cs typeface="Times New Roman" panose="02020603050405020304" pitchFamily="18" charset="0"/>
              </a:rPr>
              <a:t>in </a:t>
            </a:r>
            <a:r>
              <a:rPr lang="en-US" sz="2800" b="1" dirty="0">
                <a:cs typeface="Times New Roman" panose="02020603050405020304" pitchFamily="18" charset="0"/>
              </a:rPr>
              <a:t>Million Dollars)</a:t>
            </a:r>
            <a:r>
              <a:rPr lang="en-US" sz="2600" b="1" dirty="0" smtClean="0">
                <a:latin typeface="+mn-lt"/>
              </a:rPr>
              <a:t>vs</a:t>
            </a:r>
            <a:r>
              <a:rPr lang="en-US" sz="2600" b="1" dirty="0">
                <a:latin typeface="+mn-lt"/>
              </a:rPr>
              <a:t>. number of vendors </a:t>
            </a:r>
            <a:r>
              <a:rPr lang="en-US" sz="2600" b="1" dirty="0" smtClean="0">
                <a:latin typeface="+mn-lt"/>
              </a:rPr>
              <a:t>Region wise: </a:t>
            </a:r>
            <a:r>
              <a:rPr lang="en-US" sz="2800" dirty="0"/>
              <a:t/>
            </a:r>
            <a:br>
              <a:rPr lang="en-US" sz="2800" dirty="0"/>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20747" y="6297830"/>
            <a:ext cx="2743200" cy="365125"/>
          </a:xfrm>
        </p:spPr>
        <p:txBody>
          <a:bodyPr/>
          <a:lstStyle/>
          <a:p>
            <a:r>
              <a:rPr lang="en-US" b="1" dirty="0" smtClean="0">
                <a:solidFill>
                  <a:schemeClr val="tx1"/>
                </a:solidFill>
              </a:rPr>
              <a:t>7/18/2020</a:t>
            </a:r>
            <a:endParaRPr lang="en-US" b="1" dirty="0">
              <a:solidFill>
                <a:schemeClr val="tx1"/>
              </a:solidFill>
            </a:endParaRPr>
          </a:p>
        </p:txBody>
      </p:sp>
      <p:sp>
        <p:nvSpPr>
          <p:cNvPr id="5" name="Footer Placeholder 4"/>
          <p:cNvSpPr>
            <a:spLocks noGrp="1"/>
          </p:cNvSpPr>
          <p:nvPr>
            <p:ph type="ftr" sz="quarter" idx="11"/>
          </p:nvPr>
        </p:nvSpPr>
        <p:spPr>
          <a:xfrm>
            <a:off x="8077200" y="6356349"/>
            <a:ext cx="4114800" cy="365125"/>
          </a:xfrm>
        </p:spPr>
        <p:txBody>
          <a:bodyPr/>
          <a:lstStyle/>
          <a:p>
            <a:r>
              <a:rPr lang="en-US" b="1" dirty="0" smtClean="0">
                <a:solidFill>
                  <a:schemeClr val="tx1"/>
                </a:solidFill>
              </a:rPr>
              <a:t>BA06_Module 7_Assignment 3_Supply Chain and KPIs</a:t>
            </a:r>
            <a:endParaRPr lang="en-US" b="1" dirty="0">
              <a:solidFill>
                <a:schemeClr val="tx1"/>
              </a:solidFill>
            </a:endParaRPr>
          </a:p>
        </p:txBody>
      </p:sp>
      <p:graphicFrame>
        <p:nvGraphicFramePr>
          <p:cNvPr id="7" name="Chart 6"/>
          <p:cNvGraphicFramePr>
            <a:graphicFrameLocks/>
          </p:cNvGraphicFramePr>
          <p:nvPr>
            <p:extLst>
              <p:ext uri="{D42A27DB-BD31-4B8C-83A1-F6EECF244321}">
                <p14:modId xmlns:p14="http://schemas.microsoft.com/office/powerpoint/2010/main" val="811502105"/>
              </p:ext>
            </p:extLst>
          </p:nvPr>
        </p:nvGraphicFramePr>
        <p:xfrm>
          <a:off x="120747" y="1141794"/>
          <a:ext cx="11781693" cy="51560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90730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71" y="133304"/>
            <a:ext cx="8624669" cy="692766"/>
          </a:xfrm>
          <a:solidFill>
            <a:schemeClr val="bg2"/>
          </a:solidFill>
        </p:spPr>
        <p:txBody>
          <a:bodyPr>
            <a:noAutofit/>
          </a:bodyPr>
          <a:lstStyle/>
          <a:p>
            <a:pPr lvl="0"/>
            <a:r>
              <a:rPr lang="en-US" sz="2400" b="1" dirty="0">
                <a:latin typeface="+mn-lt"/>
              </a:rPr>
              <a:t>Total  INDIRECT MATERIAL PROCUREMENT cost (</a:t>
            </a:r>
            <a:r>
              <a:rPr lang="en-US" sz="2400" b="1" dirty="0">
                <a:latin typeface="+mn-lt"/>
                <a:cs typeface="Times New Roman" panose="02020603050405020304" pitchFamily="18" charset="0"/>
              </a:rPr>
              <a:t>in Million </a:t>
            </a:r>
            <a:r>
              <a:rPr lang="en-US" sz="2400" b="1" dirty="0" smtClean="0">
                <a:latin typeface="+mn-lt"/>
                <a:cs typeface="Times New Roman" panose="02020603050405020304" pitchFamily="18" charset="0"/>
              </a:rPr>
              <a:t>Dollars)</a:t>
            </a:r>
            <a:r>
              <a:rPr lang="en-US" sz="2400" b="1" dirty="0" smtClean="0">
                <a:latin typeface="+mn-lt"/>
              </a:rPr>
              <a:t>Region </a:t>
            </a:r>
            <a:r>
              <a:rPr lang="en-US" sz="2400" b="1" dirty="0">
                <a:latin typeface="+mn-lt"/>
              </a:rPr>
              <a:t>wise:</a:t>
            </a:r>
            <a:endParaRPr lang="en-IN" sz="2400" b="1" dirty="0">
              <a:latin typeface="+mn-lt"/>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805931063"/>
              </p:ext>
            </p:extLst>
          </p:nvPr>
        </p:nvGraphicFramePr>
        <p:xfrm>
          <a:off x="458371" y="958757"/>
          <a:ext cx="11302220" cy="5206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Tree>
    <p:extLst>
      <p:ext uri="{BB962C8B-B14F-4D97-AF65-F5344CB8AC3E}">
        <p14:creationId xmlns:p14="http://schemas.microsoft.com/office/powerpoint/2010/main" val="14007199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28647"/>
            <a:ext cx="7766608" cy="798295"/>
          </a:xfrm>
          <a:solidFill>
            <a:schemeClr val="bg2"/>
          </a:solidFill>
        </p:spPr>
        <p:txBody>
          <a:bodyPr>
            <a:normAutofit fontScale="90000"/>
          </a:bodyPr>
          <a:lstStyle/>
          <a:p>
            <a:r>
              <a:rPr lang="en-IN" sz="3100" b="1" dirty="0" smtClean="0">
                <a:latin typeface="Times New Roman" panose="02020603050405020304" pitchFamily="18" charset="0"/>
                <a:cs typeface="Times New Roman" panose="02020603050405020304" pitchFamily="18" charset="0"/>
              </a:rPr>
              <a:t/>
            </a:r>
            <a:br>
              <a:rPr lang="en-IN" sz="3100" b="1" dirty="0" smtClean="0">
                <a:latin typeface="Times New Roman" panose="02020603050405020304" pitchFamily="18" charset="0"/>
                <a:cs typeface="Times New Roman" panose="02020603050405020304" pitchFamily="18" charset="0"/>
              </a:rPr>
            </a:br>
            <a:r>
              <a:rPr lang="en-IN" sz="3100" b="1" dirty="0" smtClean="0">
                <a:latin typeface="Times New Roman" panose="02020603050405020304" pitchFamily="18" charset="0"/>
                <a:cs typeface="Times New Roman" panose="02020603050405020304" pitchFamily="18" charset="0"/>
              </a:rPr>
              <a:t>Business </a:t>
            </a:r>
            <a:r>
              <a:rPr lang="en-IN" sz="3100" b="1" dirty="0">
                <a:latin typeface="Times New Roman" panose="02020603050405020304" pitchFamily="18" charset="0"/>
                <a:cs typeface="Times New Roman" panose="02020603050405020304" pitchFamily="18" charset="0"/>
              </a:rPr>
              <a:t>CHALLENGES:</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6476103"/>
              </p:ext>
            </p:extLst>
          </p:nvPr>
        </p:nvGraphicFramePr>
        <p:xfrm>
          <a:off x="838200" y="1203960"/>
          <a:ext cx="10515600" cy="4973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52018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870" y="192055"/>
            <a:ext cx="8727970" cy="834887"/>
          </a:xfrm>
          <a:solidFill>
            <a:schemeClr val="bg2"/>
          </a:solidFill>
        </p:spPr>
        <p:txBody>
          <a:bodyPr>
            <a:normAutofit fontScale="90000"/>
          </a:bodyPr>
          <a:lstStyle/>
          <a:p>
            <a:r>
              <a:rPr lang="en-IN" sz="3100" b="1" dirty="0" smtClean="0">
                <a:latin typeface="Times New Roman" panose="02020603050405020304" pitchFamily="18" charset="0"/>
                <a:cs typeface="Times New Roman" panose="02020603050405020304" pitchFamily="18" charset="0"/>
              </a:rPr>
              <a:t/>
            </a:r>
            <a:br>
              <a:rPr lang="en-IN" sz="3100" b="1" dirty="0" smtClean="0">
                <a:latin typeface="Times New Roman" panose="02020603050405020304" pitchFamily="18" charset="0"/>
                <a:cs typeface="Times New Roman" panose="02020603050405020304" pitchFamily="18" charset="0"/>
              </a:rPr>
            </a:br>
            <a:r>
              <a:rPr lang="en-IN" sz="3100" b="1" dirty="0">
                <a:latin typeface="Times New Roman" panose="02020603050405020304" pitchFamily="18" charset="0"/>
                <a:cs typeface="Times New Roman" panose="02020603050405020304" pitchFamily="18" charset="0"/>
              </a:rPr>
              <a:t>Procurement Org Chart:</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278870" y="1136935"/>
            <a:ext cx="11501650" cy="4044665"/>
          </a:xfrm>
          <a:prstGeom prst="rect">
            <a:avLst/>
          </a:prstGeom>
          <a:ln w="88900" cap="sq" cmpd="thickThin">
            <a:solidFill>
              <a:srgbClr val="000000"/>
            </a:solidFill>
            <a:prstDash val="solid"/>
            <a:miter lim="800000"/>
          </a:ln>
          <a:effectLst>
            <a:innerShdw blurRad="76200">
              <a:srgbClr val="000000"/>
            </a:innerShdw>
          </a:effectLst>
        </p:spPr>
      </p:pic>
      <p:sp>
        <p:nvSpPr>
          <p:cNvPr id="8" name="Content Placeholder 2"/>
          <p:cNvSpPr>
            <a:spLocks noGrp="1"/>
          </p:cNvSpPr>
          <p:nvPr>
            <p:ph idx="1"/>
          </p:nvPr>
        </p:nvSpPr>
        <p:spPr>
          <a:xfrm>
            <a:off x="278870" y="4956459"/>
            <a:ext cx="11736845" cy="1170021"/>
          </a:xfrm>
        </p:spPr>
        <p:txBody>
          <a:bodyPr>
            <a:normAutofit fontScale="92500" lnSpcReduction="10000"/>
          </a:bodyPr>
          <a:lstStyle/>
          <a:p>
            <a:endParaRPr lang="en-US" dirty="0" smtClean="0"/>
          </a:p>
          <a:p>
            <a:pPr marL="0" indent="0">
              <a:buNone/>
            </a:pPr>
            <a:r>
              <a:rPr lang="en-US" dirty="0" smtClean="0"/>
              <a:t>Each </a:t>
            </a:r>
            <a:r>
              <a:rPr lang="en-US" dirty="0"/>
              <a:t>Plant with its Head will </a:t>
            </a:r>
            <a:r>
              <a:rPr lang="en-US" dirty="0" smtClean="0"/>
              <a:t>have 3 </a:t>
            </a:r>
            <a:r>
              <a:rPr lang="en-US" dirty="0"/>
              <a:t>Procurement Ofﬁcers with each Ofﬁcer having 3 clerks assigned each for Stores, Purchase and Vendor Management.</a:t>
            </a:r>
          </a:p>
          <a:p>
            <a:endParaRPr lang="en-US" dirty="0"/>
          </a:p>
        </p:txBody>
      </p:sp>
    </p:spTree>
    <p:extLst>
      <p:ext uri="{BB962C8B-B14F-4D97-AF65-F5344CB8AC3E}">
        <p14:creationId xmlns:p14="http://schemas.microsoft.com/office/powerpoint/2010/main" val="16469159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28647"/>
            <a:ext cx="7766608" cy="798295"/>
          </a:xfrm>
          <a:solidFill>
            <a:schemeClr val="bg2"/>
          </a:solidFill>
          <a:ln>
            <a:solidFill>
              <a:srgbClr val="FF0000"/>
            </a:solidFill>
          </a:ln>
        </p:spPr>
        <p:txBody>
          <a:bodyPr>
            <a:normAutofit fontScale="90000"/>
          </a:bodyPr>
          <a:lstStyle/>
          <a:p>
            <a:r>
              <a:rPr lang="en-IN" sz="3100" b="1" dirty="0" smtClean="0">
                <a:latin typeface="Times New Roman" panose="02020603050405020304" pitchFamily="18" charset="0"/>
                <a:cs typeface="Times New Roman" panose="02020603050405020304" pitchFamily="18" charset="0"/>
              </a:rPr>
              <a:t/>
            </a:r>
            <a:br>
              <a:rPr lang="en-IN" sz="3100" b="1" dirty="0" smtClean="0">
                <a:latin typeface="Times New Roman" panose="02020603050405020304" pitchFamily="18" charset="0"/>
                <a:cs typeface="Times New Roman" panose="02020603050405020304" pitchFamily="18" charset="0"/>
              </a:rPr>
            </a:br>
            <a:r>
              <a:rPr lang="en-IN" sz="3100" b="1" dirty="0" smtClean="0">
                <a:solidFill>
                  <a:schemeClr val="accent1">
                    <a:lumMod val="50000"/>
                  </a:schemeClr>
                </a:solidFill>
                <a:latin typeface="Times New Roman" panose="02020603050405020304" pitchFamily="18" charset="0"/>
                <a:cs typeface="Times New Roman" panose="02020603050405020304" pitchFamily="18" charset="0"/>
              </a:rPr>
              <a:t>Recommendations </a:t>
            </a:r>
            <a:r>
              <a:rPr lang="en-IN" sz="3100" b="1" dirty="0" smtClean="0">
                <a:solidFill>
                  <a:schemeClr val="accent1">
                    <a:lumMod val="50000"/>
                  </a:schemeClr>
                </a:solidFill>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
        <p:nvSpPr>
          <p:cNvPr id="7" name="Content Placeholder 6"/>
          <p:cNvSpPr>
            <a:spLocks noGrp="1"/>
          </p:cNvSpPr>
          <p:nvPr>
            <p:ph idx="1"/>
          </p:nvPr>
        </p:nvSpPr>
        <p:spPr>
          <a:xfrm>
            <a:off x="838200" y="1236373"/>
            <a:ext cx="10515600" cy="4687910"/>
          </a:xfrm>
          <a:solidFill>
            <a:schemeClr val="accent4">
              <a:lumMod val="40000"/>
              <a:lumOff val="60000"/>
            </a:schemeClr>
          </a:solidFill>
          <a:ln>
            <a:solidFill>
              <a:srgbClr val="FF0000"/>
            </a:solidFill>
          </a:ln>
        </p:spPr>
        <p:style>
          <a:lnRef idx="1">
            <a:schemeClr val="accent1"/>
          </a:lnRef>
          <a:fillRef idx="2">
            <a:schemeClr val="accent1"/>
          </a:fillRef>
          <a:effectRef idx="1">
            <a:schemeClr val="accent1"/>
          </a:effectRef>
          <a:fontRef idx="minor">
            <a:schemeClr val="dk1"/>
          </a:fontRef>
        </p:style>
        <p:txBody>
          <a:bodyPr>
            <a:noAutofit/>
          </a:bodyPr>
          <a:lstStyle/>
          <a:p>
            <a:r>
              <a:rPr lang="en-US" sz="1600" dirty="0">
                <a:latin typeface="Times New Roman" panose="02020603050405020304" pitchFamily="18" charset="0"/>
                <a:cs typeface="Times New Roman" panose="02020603050405020304" pitchFamily="18" charset="0"/>
              </a:rPr>
              <a:t>clerks assigned each for Stores, Purchase and Vendor Management should be given more autonomy and they should be able to increase or decrease the raw material intake if that doesn't need any major decisions requiring approval from Procurement officer.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Similarly </a:t>
            </a:r>
            <a:r>
              <a:rPr lang="en-US" sz="1600" dirty="0" smtClean="0">
                <a:latin typeface="Times New Roman" panose="02020603050405020304" pitchFamily="18" charset="0"/>
                <a:cs typeface="Times New Roman" panose="02020603050405020304" pitchFamily="18" charset="0"/>
              </a:rPr>
              <a:t>Packaging, Marketing </a:t>
            </a:r>
            <a:r>
              <a:rPr lang="en-US" sz="1600" dirty="0">
                <a:latin typeface="Times New Roman" panose="02020603050405020304" pitchFamily="18" charset="0"/>
                <a:cs typeface="Times New Roman" panose="02020603050405020304" pitchFamily="18" charset="0"/>
              </a:rPr>
              <a:t>cost and Indirect Material Procurement should get handled by Procurement  officers directly  for day to day activities without requiring approval from Respective Plant Head.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Plant Head should get more actively involved in formulation of Strategies and policy changes based on supply and demand Mechanics which should be examined and scrutinized on quarterly Basis and accordingly major implementation policies and processes should be fine tuned by them in close </a:t>
            </a:r>
            <a:r>
              <a:rPr lang="en-US" sz="1600" dirty="0" smtClean="0">
                <a:latin typeface="Times New Roman" panose="02020603050405020304" pitchFamily="18" charset="0"/>
                <a:cs typeface="Times New Roman" panose="02020603050405020304" pitchFamily="18" charset="0"/>
              </a:rPr>
              <a:t>co-ordination </a:t>
            </a:r>
            <a:r>
              <a:rPr lang="en-US" sz="1600" dirty="0">
                <a:latin typeface="Times New Roman" panose="02020603050405020304" pitchFamily="18" charset="0"/>
                <a:cs typeface="Times New Roman" panose="02020603050405020304" pitchFamily="18" charset="0"/>
              </a:rPr>
              <a:t>with the Higher Hierarchies in Management</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The various costs elements are: 1. Raw Material 2. Production - Mostly WIP costs and consumables. 3. Packaging 4. Logistics - Shipping from Factory to Distribution </a:t>
            </a:r>
            <a:r>
              <a:rPr lang="en-US" sz="1600" dirty="0" smtClean="0">
                <a:latin typeface="Times New Roman" panose="02020603050405020304" pitchFamily="18" charset="0"/>
                <a:cs typeface="Times New Roman" panose="02020603050405020304" pitchFamily="18" charset="0"/>
              </a:rPr>
              <a:t>Centers </a:t>
            </a:r>
            <a:r>
              <a:rPr lang="en-US" sz="1600" dirty="0">
                <a:latin typeface="Times New Roman" panose="02020603050405020304" pitchFamily="18" charset="0"/>
                <a:cs typeface="Times New Roman" panose="02020603050405020304" pitchFamily="18" charset="0"/>
              </a:rPr>
              <a:t>and DCs to Distributors. 5. Marketing and Sales - General Costs, Events, Campaigns, </a:t>
            </a:r>
            <a:r>
              <a:rPr lang="en-US" sz="1600" dirty="0" smtClean="0">
                <a:latin typeface="Times New Roman" panose="02020603050405020304" pitchFamily="18" charset="0"/>
                <a:cs typeface="Times New Roman" panose="02020603050405020304" pitchFamily="18" charset="0"/>
              </a:rPr>
              <a:t>etc. </a:t>
            </a:r>
            <a:r>
              <a:rPr lang="en-US" sz="1600" dirty="0">
                <a:latin typeface="Times New Roman" panose="02020603050405020304" pitchFamily="18" charset="0"/>
                <a:cs typeface="Times New Roman" panose="02020603050405020304" pitchFamily="18" charset="0"/>
              </a:rPr>
              <a:t>6. Engineering - Maintenance and Utilities. 7. Corporate - Includes Corporate events, R&amp;D and HR costs (inclusive of Salaries) and 8. </a:t>
            </a:r>
            <a:r>
              <a:rPr lang="en-US" sz="1600" dirty="0" smtClean="0">
                <a:latin typeface="Times New Roman" panose="02020603050405020304" pitchFamily="18" charset="0"/>
                <a:cs typeface="Times New Roman" panose="02020603050405020304" pitchFamily="18" charset="0"/>
              </a:rPr>
              <a:t>Misc. </a:t>
            </a:r>
            <a:r>
              <a:rPr lang="en-US" sz="1600" dirty="0">
                <a:latin typeface="Times New Roman" panose="02020603050405020304" pitchFamily="18" charset="0"/>
                <a:cs typeface="Times New Roman" panose="02020603050405020304" pitchFamily="18" charset="0"/>
              </a:rPr>
              <a:t>- Any other cost not included above including Indirect </a:t>
            </a:r>
            <a:r>
              <a:rPr lang="en-US" sz="1600" dirty="0" smtClean="0">
                <a:latin typeface="Times New Roman" panose="02020603050405020304" pitchFamily="18" charset="0"/>
                <a:cs typeface="Times New Roman" panose="02020603050405020304" pitchFamily="18" charset="0"/>
              </a:rPr>
              <a:t>procurement.</a:t>
            </a:r>
          </a:p>
          <a:p>
            <a:r>
              <a:rPr lang="en-US" sz="1600" dirty="0" smtClean="0">
                <a:latin typeface="Times New Roman" panose="02020603050405020304" pitchFamily="18" charset="0"/>
                <a:cs typeface="Times New Roman" panose="02020603050405020304" pitchFamily="18" charset="0"/>
              </a:rPr>
              <a:t>As far as possible, Care should be taken that uniformity of costs is charged by the same or different vendors across different plants in different Regions and it should be most economical charges with the vendor being in a position to provide competent services as well.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5032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28647"/>
            <a:ext cx="7766608" cy="798295"/>
          </a:xfrm>
          <a:solidFill>
            <a:schemeClr val="bg2"/>
          </a:solidFill>
        </p:spPr>
        <p:txBody>
          <a:bodyPr>
            <a:normAutofit fontScale="90000"/>
          </a:bodyPr>
          <a:lstStyle/>
          <a:p>
            <a:r>
              <a:rPr lang="en-IN" sz="3100" b="1" dirty="0" smtClean="0">
                <a:latin typeface="Times New Roman" panose="02020603050405020304" pitchFamily="18" charset="0"/>
                <a:cs typeface="Times New Roman" panose="02020603050405020304" pitchFamily="18" charset="0"/>
              </a:rPr>
              <a:t/>
            </a:r>
            <a:br>
              <a:rPr lang="en-IN" sz="3100" b="1" dirty="0" smtClean="0">
                <a:latin typeface="Times New Roman" panose="02020603050405020304" pitchFamily="18" charset="0"/>
                <a:cs typeface="Times New Roman" panose="02020603050405020304" pitchFamily="18" charset="0"/>
              </a:rPr>
            </a:br>
            <a:r>
              <a:rPr lang="en-IN" sz="3100" b="1" dirty="0" smtClean="0">
                <a:solidFill>
                  <a:schemeClr val="accent1">
                    <a:lumMod val="50000"/>
                  </a:schemeClr>
                </a:solidFill>
                <a:latin typeface="Times New Roman" panose="02020603050405020304" pitchFamily="18" charset="0"/>
                <a:cs typeface="Times New Roman" panose="02020603050405020304" pitchFamily="18" charset="0"/>
              </a:rPr>
              <a:t>Recommendations:</a:t>
            </a:r>
            <a:r>
              <a:rPr lang="en-IN" b="1" dirty="0">
                <a:solidFill>
                  <a:schemeClr val="accent1">
                    <a:lumMod val="50000"/>
                  </a:schemeClr>
                </a:solidFill>
                <a:latin typeface="Times New Roman" panose="02020603050405020304" pitchFamily="18" charset="0"/>
                <a:cs typeface="Times New Roman" panose="02020603050405020304" pitchFamily="18" charset="0"/>
              </a:rPr>
              <a:t/>
            </a:r>
            <a:br>
              <a:rPr lang="en-IN" b="1" dirty="0">
                <a:solidFill>
                  <a:schemeClr val="accent1">
                    <a:lumMod val="50000"/>
                  </a:schemeClr>
                </a:solidFill>
                <a:latin typeface="Times New Roman" panose="02020603050405020304" pitchFamily="18" charset="0"/>
                <a:cs typeface="Times New Roman" panose="02020603050405020304" pitchFamily="18" charset="0"/>
              </a:rPr>
            </a:br>
            <a:endParaRPr lang="en-IN" dirty="0">
              <a:solidFill>
                <a:schemeClr val="accent1">
                  <a:lumMod val="50000"/>
                </a:schemeClr>
              </a:solidFill>
            </a:endParaRPr>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
        <p:nvSpPr>
          <p:cNvPr id="7" name="Content Placeholder 6"/>
          <p:cNvSpPr>
            <a:spLocks noGrp="1"/>
          </p:cNvSpPr>
          <p:nvPr>
            <p:ph idx="1"/>
          </p:nvPr>
        </p:nvSpPr>
        <p:spPr>
          <a:xfrm>
            <a:off x="838200" y="1236373"/>
            <a:ext cx="10515600" cy="4687910"/>
          </a:xfrm>
          <a:solidFill>
            <a:schemeClr val="accent4">
              <a:lumMod val="40000"/>
              <a:lumOff val="60000"/>
            </a:schemeClr>
          </a:solidFill>
          <a:ln>
            <a:solidFill>
              <a:srgbClr val="FF0000"/>
            </a:solidFill>
          </a:ln>
        </p:spPr>
        <p:style>
          <a:lnRef idx="1">
            <a:schemeClr val="accent1"/>
          </a:lnRef>
          <a:fillRef idx="2">
            <a:schemeClr val="accent1"/>
          </a:fillRef>
          <a:effectRef idx="1">
            <a:schemeClr val="accent1"/>
          </a:effectRef>
          <a:fontRef idx="minor">
            <a:schemeClr val="dk1"/>
          </a:fontRef>
        </p:style>
        <p:txBody>
          <a:bodyPr>
            <a:normAutofit/>
          </a:bodyPr>
          <a:lstStyle/>
          <a:p>
            <a:r>
              <a:rPr lang="en-US" sz="1600" dirty="0" smtClean="0">
                <a:latin typeface="Times New Roman" panose="02020603050405020304" pitchFamily="18" charset="0"/>
                <a:cs typeface="Times New Roman" panose="02020603050405020304" pitchFamily="18" charset="0"/>
              </a:rPr>
              <a:t>vendors for Acquiring Raw materials should be changed </a:t>
            </a:r>
            <a:r>
              <a:rPr lang="en-US" sz="1600" dirty="0">
                <a:latin typeface="Times New Roman" panose="02020603050405020304" pitchFamily="18" charset="0"/>
                <a:cs typeface="Times New Roman" panose="02020603050405020304" pitchFamily="18" charset="0"/>
              </a:rPr>
              <a:t>As discussed </a:t>
            </a:r>
            <a:r>
              <a:rPr lang="en-US" sz="1600" dirty="0" smtClean="0">
                <a:latin typeface="Times New Roman" panose="02020603050405020304" pitchFamily="18" charset="0"/>
                <a:cs typeface="Times New Roman" panose="02020603050405020304" pitchFamily="18" charset="0"/>
              </a:rPr>
              <a:t>above.</a:t>
            </a:r>
          </a:p>
          <a:p>
            <a:r>
              <a:rPr lang="en-US" sz="1600" dirty="0" smtClean="0">
                <a:latin typeface="Times New Roman" panose="02020603050405020304" pitchFamily="18" charset="0"/>
                <a:cs typeface="Times New Roman" panose="02020603050405020304" pitchFamily="18" charset="0"/>
              </a:rPr>
              <a:t>Stress should be given to maintaining Long relation with select few vendors and also maintain a checklist for few reserve vendors as well to meet certain event forced contingencies.</a:t>
            </a:r>
          </a:p>
          <a:p>
            <a:r>
              <a:rPr lang="en-US" sz="1600" dirty="0" smtClean="0">
                <a:latin typeface="Times New Roman" panose="02020603050405020304" pitchFamily="18" charset="0"/>
                <a:cs typeface="Times New Roman" panose="02020603050405020304" pitchFamily="18" charset="0"/>
              </a:rPr>
              <a:t>The raw materials should be acquired based on demands from the  respective plants and regions. The packaging cost can be handled similarly as well.</a:t>
            </a:r>
          </a:p>
          <a:p>
            <a:r>
              <a:rPr lang="en-US" sz="1600" dirty="0" smtClean="0">
                <a:latin typeface="Times New Roman" panose="02020603050405020304" pitchFamily="18" charset="0"/>
                <a:cs typeface="Times New Roman" panose="02020603050405020304" pitchFamily="18" charset="0"/>
              </a:rPr>
              <a:t>Marketing activities should be handled carefully and responsibilities for such activities should be given only to chosen few vendors who are competitive and economical as well.</a:t>
            </a:r>
          </a:p>
          <a:p>
            <a:r>
              <a:rPr lang="en-US" sz="1600" dirty="0" smtClean="0">
                <a:latin typeface="Times New Roman" panose="02020603050405020304" pitchFamily="18" charset="0"/>
                <a:cs typeface="Times New Roman" panose="02020603050405020304" pitchFamily="18" charset="0"/>
              </a:rPr>
              <a:t>If marketing outcomes do not come, accordingly the contract be passed on to deserving vendors only.</a:t>
            </a:r>
          </a:p>
          <a:p>
            <a:r>
              <a:rPr lang="en-US" sz="1600" dirty="0" smtClean="0">
                <a:latin typeface="Times New Roman" panose="02020603050405020304" pitchFamily="18" charset="0"/>
                <a:cs typeface="Times New Roman" panose="02020603050405020304" pitchFamily="18" charset="0"/>
              </a:rPr>
              <a:t>Policy Decisions regarding Employee headcount at different plants in different regions need to be accessed.</a:t>
            </a:r>
          </a:p>
          <a:p>
            <a:r>
              <a:rPr lang="en-US" sz="1600" dirty="0">
                <a:latin typeface="Times New Roman" panose="02020603050405020304" pitchFamily="18" charset="0"/>
                <a:cs typeface="Times New Roman" panose="02020603050405020304" pitchFamily="18" charset="0"/>
              </a:rPr>
              <a:t>Ofﬁce Stationary vendors and Maintenance Costs </a:t>
            </a:r>
            <a:r>
              <a:rPr lang="en-US" sz="1600" dirty="0" smtClean="0">
                <a:latin typeface="Times New Roman" panose="02020603050405020304" pitchFamily="18" charset="0"/>
                <a:cs typeface="Times New Roman" panose="02020603050405020304" pitchFamily="18" charset="0"/>
              </a:rPr>
              <a:t>vendors should be same vendor As Far as possible. Any unwanted extra expenditures on Stationary should be curtailed by keeping a tab on actual utilization happening.</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4384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203133"/>
            <a:ext cx="9204960" cy="798295"/>
          </a:xfrm>
          <a:solidFill>
            <a:schemeClr val="bg2"/>
          </a:solidFill>
        </p:spPr>
        <p:txBody>
          <a:bodyPr>
            <a:normAutofit fontScale="90000"/>
          </a:bodyPr>
          <a:lstStyle/>
          <a:p>
            <a:r>
              <a:rPr lang="en-IN" sz="3100" b="1" dirty="0" smtClean="0">
                <a:latin typeface="Times New Roman" panose="02020603050405020304" pitchFamily="18" charset="0"/>
                <a:cs typeface="Times New Roman" panose="02020603050405020304" pitchFamily="18" charset="0"/>
              </a:rPr>
              <a:t/>
            </a:r>
            <a:br>
              <a:rPr lang="en-IN" sz="3100" b="1" dirty="0" smtClean="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 high level implementation roadmap for </a:t>
            </a:r>
            <a:r>
              <a:rPr lang="en-US" sz="3100" b="1" dirty="0" smtClean="0">
                <a:latin typeface="Times New Roman" panose="02020603050405020304" pitchFamily="18" charset="0"/>
                <a:cs typeface="Times New Roman" panose="02020603050405020304" pitchFamily="18" charset="0"/>
              </a:rPr>
              <a:t>recommendations</a:t>
            </a:r>
            <a:r>
              <a:rPr lang="en-US" sz="3100" b="1" dirty="0">
                <a:latin typeface="Times New Roman" panose="02020603050405020304" pitchFamily="18" charset="0"/>
                <a:cs typeface="Times New Roman" panose="02020603050405020304" pitchFamily="18" charset="0"/>
              </a:rPr>
              <a:t>. (Considering the timeframe of 3 </a:t>
            </a:r>
            <a:r>
              <a:rPr lang="en-US" sz="3100" b="1" dirty="0" smtClean="0">
                <a:latin typeface="Times New Roman" panose="02020603050405020304" pitchFamily="18" charset="0"/>
                <a:cs typeface="Times New Roman" panose="02020603050405020304" pitchFamily="18" charset="0"/>
              </a:rPr>
              <a:t>months</a:t>
            </a:r>
            <a:r>
              <a:rPr lang="en-IN" sz="3100" b="1" dirty="0" smtClean="0">
                <a:latin typeface="Times New Roman" panose="02020603050405020304" pitchFamily="18" charset="0"/>
                <a:cs typeface="Times New Roman" panose="02020603050405020304" pitchFamily="18" charset="0"/>
              </a:rPr>
              <a:t>)</a:t>
            </a:r>
            <a:r>
              <a:rPr lang="en-IN" sz="3100" b="1" dirty="0" smtClean="0">
                <a:latin typeface="Times New Roman" panose="02020603050405020304" pitchFamily="18" charset="0"/>
                <a:cs typeface="Times New Roman" panose="02020603050405020304" pitchFamily="18" charset="0"/>
              </a:rPr>
              <a:t> </a:t>
            </a:r>
            <a:r>
              <a:rPr lang="en-IN" sz="3100" b="1" dirty="0" smtClean="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
        <p:nvSpPr>
          <p:cNvPr id="3" name="Content Placeholder 2"/>
          <p:cNvSpPr>
            <a:spLocks noGrp="1"/>
          </p:cNvSpPr>
          <p:nvPr>
            <p:ph idx="1"/>
          </p:nvPr>
        </p:nvSpPr>
        <p:spPr>
          <a:xfrm>
            <a:off x="289560" y="1143000"/>
            <a:ext cx="11726156" cy="5033963"/>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457200" indent="-457200">
              <a:buFont typeface="+mj-lt"/>
              <a:buAutoNum type="arabicPeriod"/>
            </a:pPr>
            <a:r>
              <a:rPr lang="en-US" sz="1900" dirty="0">
                <a:solidFill>
                  <a:schemeClr val="tx1"/>
                </a:solidFill>
                <a:latin typeface="Times New Roman" panose="02020603050405020304" pitchFamily="18" charset="0"/>
                <a:cs typeface="Times New Roman" panose="02020603050405020304" pitchFamily="18" charset="0"/>
              </a:rPr>
              <a:t>Employee headcount need to be reduced by 50% in USA and Canada </a:t>
            </a:r>
            <a:r>
              <a:rPr lang="en-US" sz="1900" dirty="0" smtClean="0">
                <a:solidFill>
                  <a:schemeClr val="tx1"/>
                </a:solidFill>
                <a:latin typeface="Times New Roman" panose="02020603050405020304" pitchFamily="18" charset="0"/>
                <a:cs typeface="Times New Roman" panose="02020603050405020304" pitchFamily="18" charset="0"/>
              </a:rPr>
              <a:t>.</a:t>
            </a:r>
            <a:r>
              <a:rPr lang="en-US" sz="1900" dirty="0">
                <a:solidFill>
                  <a:schemeClr val="tx1"/>
                </a:solidFill>
                <a:latin typeface="Times New Roman" panose="02020603050405020304" pitchFamily="18" charset="0"/>
                <a:cs typeface="Times New Roman" panose="02020603050405020304" pitchFamily="18" charset="0"/>
              </a:rPr>
              <a:t> need to focus on hiring more employees compared to contractors </a:t>
            </a:r>
            <a:r>
              <a:rPr lang="en-US" sz="1900" dirty="0" smtClean="0">
                <a:solidFill>
                  <a:schemeClr val="tx1"/>
                </a:solidFill>
                <a:latin typeface="Times New Roman" panose="02020603050405020304" pitchFamily="18" charset="0"/>
                <a:cs typeface="Times New Roman" panose="02020603050405020304" pitchFamily="18" charset="0"/>
              </a:rPr>
              <a:t>.Need </a:t>
            </a:r>
            <a:r>
              <a:rPr lang="en-US" sz="1900" dirty="0">
                <a:solidFill>
                  <a:schemeClr val="tx1"/>
                </a:solidFill>
                <a:latin typeface="Times New Roman" panose="02020603050405020304" pitchFamily="18" charset="0"/>
                <a:cs typeface="Times New Roman" panose="02020603050405020304" pitchFamily="18" charset="0"/>
              </a:rPr>
              <a:t>to focus on hiring contractor from a maximum of 2 vendors in any of the regions</a:t>
            </a:r>
            <a:r>
              <a:rPr lang="en-US" sz="1900" dirty="0" smtClean="0">
                <a:solidFill>
                  <a:schemeClr val="tx1"/>
                </a:solidFill>
                <a:latin typeface="Times New Roman" panose="02020603050405020304" pitchFamily="18" charset="0"/>
                <a:cs typeface="Times New Roman" panose="02020603050405020304" pitchFamily="18" charset="0"/>
              </a:rPr>
              <a:t>.</a:t>
            </a:r>
          </a:p>
          <a:p>
            <a:pPr marL="457200" lvl="0" indent="-457200">
              <a:buFont typeface="+mj-lt"/>
              <a:buAutoNum type="arabicPeriod"/>
            </a:pPr>
            <a:r>
              <a:rPr lang="en-US" sz="1900" dirty="0">
                <a:solidFill>
                  <a:schemeClr val="tx1"/>
                </a:solidFill>
                <a:latin typeface="Times New Roman" panose="02020603050405020304" pitchFamily="18" charset="0"/>
                <a:cs typeface="Times New Roman" panose="02020603050405020304" pitchFamily="18" charset="0"/>
              </a:rPr>
              <a:t>The Ofﬁce Stationary  should be reduced by 50% across all Plants and Regions. That would lead to almost half expenses for total INDIRECT MATERIAL PROCUREMENT cost </a:t>
            </a:r>
            <a:r>
              <a:rPr lang="en-US" sz="1900" dirty="0" smtClean="0">
                <a:solidFill>
                  <a:schemeClr val="tx1"/>
                </a:solidFill>
                <a:latin typeface="Times New Roman" panose="02020603050405020304" pitchFamily="18" charset="0"/>
                <a:cs typeface="Times New Roman" panose="02020603050405020304" pitchFamily="18" charset="0"/>
              </a:rPr>
              <a:t>.</a:t>
            </a:r>
          </a:p>
          <a:p>
            <a:pPr marL="457200" lvl="0" indent="-457200">
              <a:buFont typeface="+mj-lt"/>
              <a:buAutoNum type="arabicPeriod"/>
            </a:pPr>
            <a:r>
              <a:rPr lang="en-US" sz="1900" dirty="0">
                <a:solidFill>
                  <a:schemeClr val="tx1"/>
                </a:solidFill>
                <a:latin typeface="Times New Roman" panose="02020603050405020304" pitchFamily="18" charset="0"/>
                <a:cs typeface="Times New Roman" panose="02020603050405020304" pitchFamily="18" charset="0"/>
              </a:rPr>
              <a:t>The entire Marketing should be distributed among 2 vendors in China to handle marketing activities across all countries and </a:t>
            </a:r>
            <a:r>
              <a:rPr lang="en-US" sz="1900" dirty="0" smtClean="0">
                <a:solidFill>
                  <a:schemeClr val="tx1"/>
                </a:solidFill>
                <a:latin typeface="Times New Roman" panose="02020603050405020304" pitchFamily="18" charset="0"/>
                <a:cs typeface="Times New Roman" panose="02020603050405020304" pitchFamily="18" charset="0"/>
              </a:rPr>
              <a:t>continents as China is  slashing </a:t>
            </a:r>
            <a:r>
              <a:rPr lang="en-US" sz="1900" dirty="0">
                <a:solidFill>
                  <a:schemeClr val="tx1"/>
                </a:solidFill>
                <a:latin typeface="Times New Roman" panose="02020603050405020304" pitchFamily="18" charset="0"/>
                <a:cs typeface="Times New Roman" panose="02020603050405020304" pitchFamily="18" charset="0"/>
              </a:rPr>
              <a:t>its charges down by 50% as it is able to see greater business opportunities for itself by doing so as such</a:t>
            </a:r>
            <a:r>
              <a:rPr lang="en-US" sz="1900" dirty="0" smtClean="0">
                <a:solidFill>
                  <a:schemeClr val="tx1"/>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1900" dirty="0">
                <a:solidFill>
                  <a:schemeClr val="tx1"/>
                </a:solidFill>
                <a:latin typeface="Times New Roman" panose="02020603050405020304" pitchFamily="18" charset="0"/>
                <a:cs typeface="Times New Roman" panose="02020603050405020304" pitchFamily="18" charset="0"/>
              </a:rPr>
              <a:t>Purchase Potassium Hydroxide, Fragrances </a:t>
            </a:r>
            <a:r>
              <a:rPr lang="en-US" sz="1900" dirty="0" smtClean="0">
                <a:solidFill>
                  <a:schemeClr val="tx1"/>
                </a:solidFill>
                <a:latin typeface="Times New Roman" panose="02020603050405020304" pitchFamily="18" charset="0"/>
                <a:cs typeface="Times New Roman" panose="02020603050405020304" pitchFamily="18" charset="0"/>
              </a:rPr>
              <a:t>&amp;Perfumes</a:t>
            </a:r>
            <a:r>
              <a:rPr lang="en-US" sz="1900" dirty="0">
                <a:solidFill>
                  <a:schemeClr val="tx1"/>
                </a:solidFill>
                <a:latin typeface="Times New Roman" panose="02020603050405020304" pitchFamily="18" charset="0"/>
                <a:cs typeface="Times New Roman" panose="02020603050405020304" pitchFamily="18" charset="0"/>
              </a:rPr>
              <a:t>, Abrasives and Palm oil from </a:t>
            </a:r>
            <a:r>
              <a:rPr lang="en-US" sz="1900" dirty="0" smtClean="0">
                <a:solidFill>
                  <a:schemeClr val="tx1"/>
                </a:solidFill>
                <a:latin typeface="Times New Roman" panose="02020603050405020304" pitchFamily="18" charset="0"/>
                <a:cs typeface="Times New Roman" panose="02020603050405020304" pitchFamily="18" charset="0"/>
              </a:rPr>
              <a:t>Texas vendors for </a:t>
            </a:r>
            <a:r>
              <a:rPr lang="en-US" sz="1900" dirty="0">
                <a:solidFill>
                  <a:schemeClr val="tx1"/>
                </a:solidFill>
                <a:latin typeface="Times New Roman" panose="02020603050405020304" pitchFamily="18" charset="0"/>
                <a:cs typeface="Times New Roman" panose="02020603050405020304" pitchFamily="18" charset="0"/>
              </a:rPr>
              <a:t>Entire USA</a:t>
            </a:r>
            <a:r>
              <a:rPr lang="en-US" sz="1900" dirty="0" smtClean="0">
                <a:solidFill>
                  <a:schemeClr val="tx1"/>
                </a:solidFill>
                <a:latin typeface="Times New Roman" panose="02020603050405020304" pitchFamily="18" charset="0"/>
                <a:cs typeface="Times New Roman" panose="02020603050405020304" pitchFamily="18" charset="0"/>
              </a:rPr>
              <a:t>.</a:t>
            </a:r>
            <a:endParaRPr lang="en-US" sz="19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900" dirty="0">
                <a:solidFill>
                  <a:schemeClr val="tx1"/>
                </a:solidFill>
                <a:latin typeface="Times New Roman" panose="02020603050405020304" pitchFamily="18" charset="0"/>
                <a:cs typeface="Times New Roman" panose="02020603050405020304" pitchFamily="18" charset="0"/>
              </a:rPr>
              <a:t>Purchase Olive from vendors from </a:t>
            </a:r>
            <a:r>
              <a:rPr lang="en-US" sz="1900" dirty="0" smtClean="0">
                <a:solidFill>
                  <a:schemeClr val="tx1"/>
                </a:solidFill>
                <a:latin typeface="Times New Roman" panose="02020603050405020304" pitchFamily="18" charset="0"/>
                <a:cs typeface="Times New Roman" panose="02020603050405020304" pitchFamily="18" charset="0"/>
              </a:rPr>
              <a:t>Nevada </a:t>
            </a:r>
            <a:r>
              <a:rPr lang="en-US" sz="1900" dirty="0">
                <a:solidFill>
                  <a:schemeClr val="tx1"/>
                </a:solidFill>
                <a:latin typeface="Times New Roman" panose="02020603050405020304" pitchFamily="18" charset="0"/>
                <a:cs typeface="Times New Roman" panose="02020603050405020304" pitchFamily="18" charset="0"/>
              </a:rPr>
              <a:t>for Entire USA</a:t>
            </a:r>
            <a:r>
              <a:rPr lang="en-US" sz="1900" dirty="0" smtClean="0">
                <a:solidFill>
                  <a:schemeClr val="tx1"/>
                </a:solidFill>
                <a:latin typeface="Times New Roman" panose="02020603050405020304" pitchFamily="18" charset="0"/>
                <a:cs typeface="Times New Roman" panose="02020603050405020304" pitchFamily="18" charset="0"/>
              </a:rPr>
              <a:t>.</a:t>
            </a:r>
            <a:endParaRPr lang="en-US" sz="19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1900" dirty="0">
                <a:solidFill>
                  <a:schemeClr val="tx1"/>
                </a:solidFill>
                <a:latin typeface="Times New Roman" panose="02020603050405020304" pitchFamily="18" charset="0"/>
                <a:cs typeface="Times New Roman" panose="02020603050405020304" pitchFamily="18" charset="0"/>
              </a:rPr>
              <a:t>Purchase Coconut  oil from vendors from </a:t>
            </a:r>
            <a:r>
              <a:rPr lang="en-US" sz="1900" dirty="0" smtClean="0">
                <a:solidFill>
                  <a:schemeClr val="tx1"/>
                </a:solidFill>
                <a:latin typeface="Times New Roman" panose="02020603050405020304" pitchFamily="18" charset="0"/>
                <a:cs typeface="Times New Roman" panose="02020603050405020304" pitchFamily="18" charset="0"/>
              </a:rPr>
              <a:t> Florida </a:t>
            </a:r>
            <a:r>
              <a:rPr lang="en-US" sz="1900" dirty="0">
                <a:solidFill>
                  <a:schemeClr val="tx1"/>
                </a:solidFill>
                <a:latin typeface="Times New Roman" panose="02020603050405020304" pitchFamily="18" charset="0"/>
                <a:cs typeface="Times New Roman" panose="02020603050405020304" pitchFamily="18" charset="0"/>
              </a:rPr>
              <a:t>for Entire </a:t>
            </a:r>
            <a:r>
              <a:rPr lang="en-US" sz="1900" dirty="0" smtClean="0">
                <a:solidFill>
                  <a:schemeClr val="tx1"/>
                </a:solidFill>
                <a:latin typeface="Times New Roman" panose="02020603050405020304" pitchFamily="18" charset="0"/>
                <a:cs typeface="Times New Roman" panose="02020603050405020304" pitchFamily="18" charset="0"/>
              </a:rPr>
              <a:t>USA.</a:t>
            </a:r>
          </a:p>
          <a:p>
            <a:pPr marL="457200" indent="-457200">
              <a:buFont typeface="+mj-lt"/>
              <a:buAutoNum type="arabicPeriod"/>
            </a:pPr>
            <a:r>
              <a:rPr lang="en-US" sz="1900" dirty="0">
                <a:solidFill>
                  <a:schemeClr val="tx1"/>
                </a:solidFill>
                <a:latin typeface="Times New Roman" panose="02020603050405020304" pitchFamily="18" charset="0"/>
                <a:cs typeface="Times New Roman" panose="02020603050405020304" pitchFamily="18" charset="0"/>
              </a:rPr>
              <a:t>purchase Potassium </a:t>
            </a:r>
            <a:r>
              <a:rPr lang="en-US" sz="1900" dirty="0" smtClean="0">
                <a:solidFill>
                  <a:schemeClr val="tx1"/>
                </a:solidFill>
                <a:latin typeface="Times New Roman" panose="02020603050405020304" pitchFamily="18" charset="0"/>
                <a:cs typeface="Times New Roman" panose="02020603050405020304" pitchFamily="18" charset="0"/>
              </a:rPr>
              <a:t>Hydroxide,Abrasives,Palm, </a:t>
            </a:r>
            <a:r>
              <a:rPr lang="en-US" sz="1900" dirty="0">
                <a:solidFill>
                  <a:schemeClr val="tx1"/>
                </a:solidFill>
                <a:latin typeface="Times New Roman" panose="02020603050405020304" pitchFamily="18" charset="0"/>
                <a:cs typeface="Times New Roman" panose="02020603050405020304" pitchFamily="18" charset="0"/>
              </a:rPr>
              <a:t>Olive &amp;</a:t>
            </a:r>
            <a:r>
              <a:rPr lang="en-US" sz="1900" dirty="0" smtClean="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Coconut  oil </a:t>
            </a:r>
            <a:r>
              <a:rPr lang="en-US" sz="1900" dirty="0" smtClean="0">
                <a:solidFill>
                  <a:schemeClr val="tx1"/>
                </a:solidFill>
                <a:latin typeface="Times New Roman" panose="02020603050405020304" pitchFamily="18" charset="0"/>
                <a:cs typeface="Times New Roman" panose="02020603050405020304" pitchFamily="18" charset="0"/>
              </a:rPr>
              <a:t>from Romania </a:t>
            </a:r>
            <a:r>
              <a:rPr lang="en-US" sz="1900" dirty="0">
                <a:solidFill>
                  <a:schemeClr val="tx1"/>
                </a:solidFill>
                <a:latin typeface="Times New Roman" panose="02020603050405020304" pitchFamily="18" charset="0"/>
                <a:cs typeface="Times New Roman" panose="02020603050405020304" pitchFamily="18" charset="0"/>
              </a:rPr>
              <a:t>vendors</a:t>
            </a:r>
            <a:r>
              <a:rPr lang="en-US" sz="1900" dirty="0" smtClean="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for Entire Europe</a:t>
            </a:r>
            <a:r>
              <a:rPr lang="en-US" sz="1900" dirty="0" smtClean="0">
                <a:solidFill>
                  <a:schemeClr val="tx1"/>
                </a:solidFill>
                <a:latin typeface="Times New Roman" panose="02020603050405020304" pitchFamily="18" charset="0"/>
                <a:cs typeface="Times New Roman" panose="02020603050405020304" pitchFamily="18" charset="0"/>
              </a:rPr>
              <a:t>.</a:t>
            </a:r>
            <a:endParaRPr lang="en-US" sz="19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1900" dirty="0">
                <a:solidFill>
                  <a:schemeClr val="tx1"/>
                </a:solidFill>
                <a:latin typeface="Times New Roman" panose="02020603050405020304" pitchFamily="18" charset="0"/>
                <a:cs typeface="Times New Roman" panose="02020603050405020304" pitchFamily="18" charset="0"/>
              </a:rPr>
              <a:t>purchase Fragrances and Perfumes from  </a:t>
            </a:r>
            <a:r>
              <a:rPr lang="en-US" sz="1900" dirty="0" smtClean="0">
                <a:solidFill>
                  <a:schemeClr val="tx1"/>
                </a:solidFill>
                <a:latin typeface="Times New Roman" panose="02020603050405020304" pitchFamily="18" charset="0"/>
                <a:cs typeface="Times New Roman" panose="02020603050405020304" pitchFamily="18" charset="0"/>
              </a:rPr>
              <a:t>vendors from Sweden</a:t>
            </a:r>
            <a:r>
              <a:rPr lang="en-US" sz="1900" dirty="0">
                <a:solidFill>
                  <a:schemeClr val="tx1"/>
                </a:solidFill>
                <a:latin typeface="Times New Roman" panose="02020603050405020304" pitchFamily="18" charset="0"/>
                <a:cs typeface="Times New Roman" panose="02020603050405020304" pitchFamily="18" charset="0"/>
              </a:rPr>
              <a:t> </a:t>
            </a:r>
            <a:r>
              <a:rPr lang="en-US" sz="1900" dirty="0" smtClean="0">
                <a:solidFill>
                  <a:schemeClr val="tx1"/>
                </a:solidFill>
                <a:latin typeface="Times New Roman" panose="02020603050405020304" pitchFamily="18" charset="0"/>
                <a:cs typeface="Times New Roman" panose="02020603050405020304" pitchFamily="18" charset="0"/>
              </a:rPr>
              <a:t>for Entire Europe.</a:t>
            </a:r>
          </a:p>
          <a:p>
            <a:pPr marL="457200" lvl="0" indent="-457200">
              <a:buFont typeface="+mj-lt"/>
              <a:buAutoNum type="arabicPeriod"/>
            </a:pPr>
            <a:r>
              <a:rPr lang="en-US" sz="1900" dirty="0" smtClean="0">
                <a:solidFill>
                  <a:schemeClr val="tx1"/>
                </a:solidFill>
                <a:latin typeface="Times New Roman" panose="02020603050405020304" pitchFamily="18" charset="0"/>
                <a:cs typeface="Times New Roman" panose="02020603050405020304" pitchFamily="18" charset="0"/>
              </a:rPr>
              <a:t>Total soaps produced should be reduced to 200 million bars in USA and Europe  from 300 million bars. This would </a:t>
            </a:r>
            <a:r>
              <a:rPr lang="en-US" sz="1900" dirty="0">
                <a:solidFill>
                  <a:schemeClr val="tx1"/>
                </a:solidFill>
                <a:latin typeface="Times New Roman" panose="02020603050405020304" pitchFamily="18" charset="0"/>
                <a:cs typeface="Times New Roman" panose="02020603050405020304" pitchFamily="18" charset="0"/>
              </a:rPr>
              <a:t>reduce total Packaging </a:t>
            </a:r>
            <a:r>
              <a:rPr lang="en-US" sz="1900" dirty="0" smtClean="0">
                <a:solidFill>
                  <a:schemeClr val="tx1"/>
                </a:solidFill>
                <a:latin typeface="Times New Roman" panose="02020603050405020304" pitchFamily="18" charset="0"/>
                <a:cs typeface="Times New Roman" panose="02020603050405020304" pitchFamily="18" charset="0"/>
              </a:rPr>
              <a:t>cost as well.</a:t>
            </a:r>
          </a:p>
          <a:p>
            <a:pPr marL="457200" indent="-457200">
              <a:buFont typeface="+mj-lt"/>
              <a:buAutoNum type="arabicPeriod"/>
            </a:pPr>
            <a:r>
              <a:rPr lang="en-US" sz="1900" dirty="0">
                <a:solidFill>
                  <a:schemeClr val="tx1"/>
                </a:solidFill>
                <a:latin typeface="Times New Roman" panose="02020603050405020304" pitchFamily="18" charset="0"/>
                <a:cs typeface="Times New Roman" panose="02020603050405020304" pitchFamily="18" charset="0"/>
              </a:rPr>
              <a:t>Total soaps produced should be reduced to 5</a:t>
            </a:r>
            <a:r>
              <a:rPr lang="en-US" sz="1900" dirty="0" smtClean="0">
                <a:solidFill>
                  <a:schemeClr val="tx1"/>
                </a:solidFill>
                <a:latin typeface="Times New Roman" panose="02020603050405020304" pitchFamily="18" charset="0"/>
                <a:cs typeface="Times New Roman" panose="02020603050405020304" pitchFamily="18" charset="0"/>
              </a:rPr>
              <a:t>0 </a:t>
            </a:r>
            <a:r>
              <a:rPr lang="en-US" sz="1900" dirty="0">
                <a:solidFill>
                  <a:schemeClr val="tx1"/>
                </a:solidFill>
                <a:latin typeface="Times New Roman" panose="02020603050405020304" pitchFamily="18" charset="0"/>
                <a:cs typeface="Times New Roman" panose="02020603050405020304" pitchFamily="18" charset="0"/>
              </a:rPr>
              <a:t>million bars in </a:t>
            </a:r>
            <a:r>
              <a:rPr lang="en-US" sz="1900" dirty="0" smtClean="0">
                <a:solidFill>
                  <a:schemeClr val="tx1"/>
                </a:solidFill>
                <a:latin typeface="Times New Roman" panose="02020603050405020304" pitchFamily="18" charset="0"/>
                <a:cs typeface="Times New Roman" panose="02020603050405020304" pitchFamily="18" charset="0"/>
              </a:rPr>
              <a:t>China, Asia Pacific and Africa </a:t>
            </a:r>
            <a:r>
              <a:rPr lang="en-US" sz="1900" dirty="0">
                <a:solidFill>
                  <a:schemeClr val="tx1"/>
                </a:solidFill>
                <a:latin typeface="Times New Roman" panose="02020603050405020304" pitchFamily="18" charset="0"/>
                <a:cs typeface="Times New Roman" panose="02020603050405020304" pitchFamily="18" charset="0"/>
              </a:rPr>
              <a:t>from earlier count of </a:t>
            </a:r>
            <a:r>
              <a:rPr lang="en-US" sz="1900" dirty="0" smtClean="0">
                <a:solidFill>
                  <a:schemeClr val="tx1"/>
                </a:solidFill>
                <a:latin typeface="Times New Roman" panose="02020603050405020304" pitchFamily="18" charset="0"/>
                <a:cs typeface="Times New Roman" panose="02020603050405020304" pitchFamily="18" charset="0"/>
              </a:rPr>
              <a:t>150 </a:t>
            </a:r>
            <a:r>
              <a:rPr lang="en-US" sz="1900" dirty="0">
                <a:solidFill>
                  <a:schemeClr val="tx1"/>
                </a:solidFill>
                <a:latin typeface="Times New Roman" panose="02020603050405020304" pitchFamily="18" charset="0"/>
                <a:cs typeface="Times New Roman" panose="02020603050405020304" pitchFamily="18" charset="0"/>
              </a:rPr>
              <a:t>million bars</a:t>
            </a:r>
            <a:r>
              <a:rPr lang="en-US" sz="1900" dirty="0" smtClean="0">
                <a:solidFill>
                  <a:schemeClr val="tx1"/>
                </a:solidFill>
                <a:latin typeface="Times New Roman" panose="02020603050405020304" pitchFamily="18" charset="0"/>
                <a:cs typeface="Times New Roman" panose="02020603050405020304" pitchFamily="18" charset="0"/>
              </a:rPr>
              <a:t>.</a:t>
            </a:r>
            <a:r>
              <a:rPr lang="en-US" sz="1900" dirty="0">
                <a:solidFill>
                  <a:schemeClr val="tx1"/>
                </a:solidFill>
                <a:latin typeface="Times New Roman" panose="02020603050405020304" pitchFamily="18" charset="0"/>
                <a:cs typeface="Times New Roman" panose="02020603050405020304" pitchFamily="18" charset="0"/>
              </a:rPr>
              <a:t> This would reduce total Packaging cost as well.</a:t>
            </a:r>
          </a:p>
          <a:p>
            <a:pPr marL="457200" lvl="0" indent="-457200">
              <a:buFont typeface="+mj-lt"/>
              <a:buAutoNum type="arabicPeriod"/>
            </a:pPr>
            <a:endParaRPr lang="en-US" sz="1900" dirty="0">
              <a:solidFill>
                <a:schemeClr val="tx1"/>
              </a:solidFill>
              <a:latin typeface="Times New Roman" panose="02020603050405020304" pitchFamily="18" charset="0"/>
              <a:cs typeface="Times New Roman" panose="02020603050405020304" pitchFamily="18" charset="0"/>
            </a:endParaRPr>
          </a:p>
          <a:p>
            <a:pPr lvl="0"/>
            <a:endParaRPr lang="en-US" dirty="0"/>
          </a:p>
          <a:p>
            <a:endParaRPr lang="en-US" dirty="0"/>
          </a:p>
          <a:p>
            <a:pPr lvl="0"/>
            <a:endParaRPr lang="en-US" dirty="0"/>
          </a:p>
          <a:p>
            <a:endParaRPr lang="en-US" dirty="0"/>
          </a:p>
          <a:p>
            <a:endParaRPr lang="en-US" dirty="0"/>
          </a:p>
        </p:txBody>
      </p:sp>
    </p:spTree>
    <p:extLst>
      <p:ext uri="{BB962C8B-B14F-4D97-AF65-F5344CB8AC3E}">
        <p14:creationId xmlns:p14="http://schemas.microsoft.com/office/powerpoint/2010/main" val="763130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28647"/>
            <a:ext cx="7766608" cy="798295"/>
          </a:xfrm>
          <a:solidFill>
            <a:schemeClr val="bg2"/>
          </a:solidFill>
        </p:spPr>
        <p:txBody>
          <a:bodyPr>
            <a:normAutofit fontScale="90000"/>
          </a:bodyPr>
          <a:lstStyle/>
          <a:p>
            <a:r>
              <a:rPr lang="en-IN" sz="3100" b="1" dirty="0" smtClean="0">
                <a:latin typeface="Times New Roman" panose="02020603050405020304" pitchFamily="18" charset="0"/>
                <a:cs typeface="Times New Roman" panose="02020603050405020304" pitchFamily="18" charset="0"/>
              </a:rPr>
              <a:t/>
            </a:r>
            <a:br>
              <a:rPr lang="en-IN" sz="3100" b="1" dirty="0" smtClean="0">
                <a:latin typeface="Times New Roman" panose="02020603050405020304" pitchFamily="18" charset="0"/>
                <a:cs typeface="Times New Roman" panose="02020603050405020304" pitchFamily="18" charset="0"/>
              </a:rPr>
            </a:br>
            <a:r>
              <a:rPr lang="en-IN" sz="3100" b="1" dirty="0" smtClean="0">
                <a:latin typeface="Times New Roman" panose="02020603050405020304" pitchFamily="18" charset="0"/>
                <a:cs typeface="Times New Roman" panose="02020603050405020304" pitchFamily="18" charset="0"/>
              </a:rPr>
              <a:t>Revenues </a:t>
            </a:r>
            <a:r>
              <a:rPr lang="en-IN" sz="3100" b="1" dirty="0">
                <a:latin typeface="Times New Roman" panose="02020603050405020304" pitchFamily="18" charset="0"/>
                <a:cs typeface="Times New Roman" panose="02020603050405020304" pitchFamily="18" charset="0"/>
              </a:rPr>
              <a:t>in Billion </a:t>
            </a:r>
            <a:r>
              <a:rPr lang="en-IN" sz="3100" b="1" dirty="0" smtClean="0">
                <a:latin typeface="Times New Roman" panose="02020603050405020304" pitchFamily="18" charset="0"/>
                <a:cs typeface="Times New Roman" panose="02020603050405020304" pitchFamily="18" charset="0"/>
              </a:rPr>
              <a:t>USD:</a:t>
            </a:r>
            <a:endParaRPr lang="en-IN" dirty="0"/>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graphicFrame>
        <p:nvGraphicFramePr>
          <p:cNvPr id="11" name="Chart 10"/>
          <p:cNvGraphicFramePr>
            <a:graphicFrameLocks/>
          </p:cNvGraphicFramePr>
          <p:nvPr>
            <p:extLst>
              <p:ext uri="{D42A27DB-BD31-4B8C-83A1-F6EECF244321}">
                <p14:modId xmlns:p14="http://schemas.microsoft.com/office/powerpoint/2010/main" val="1288517656"/>
              </p:ext>
            </p:extLst>
          </p:nvPr>
        </p:nvGraphicFramePr>
        <p:xfrm>
          <a:off x="2844421" y="1223889"/>
          <a:ext cx="3324368" cy="47943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986130577"/>
              </p:ext>
            </p:extLst>
          </p:nvPr>
        </p:nvGraphicFramePr>
        <p:xfrm>
          <a:off x="5655212" y="1223889"/>
          <a:ext cx="3263706" cy="481466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3496978237"/>
              </p:ext>
            </p:extLst>
          </p:nvPr>
        </p:nvGraphicFramePr>
        <p:xfrm>
          <a:off x="8611334" y="1280161"/>
          <a:ext cx="3404382" cy="478653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a:graphicFrameLocks/>
          </p:cNvGraphicFramePr>
          <p:nvPr>
            <p:extLst>
              <p:ext uri="{D42A27DB-BD31-4B8C-83A1-F6EECF244321}">
                <p14:modId xmlns:p14="http://schemas.microsoft.com/office/powerpoint/2010/main" val="1707642481"/>
              </p:ext>
            </p:extLst>
          </p:nvPr>
        </p:nvGraphicFramePr>
        <p:xfrm>
          <a:off x="99979" y="1139483"/>
          <a:ext cx="2744442" cy="485335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64151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228647"/>
            <a:ext cx="8104233" cy="1122481"/>
          </a:xfrm>
          <a:solidFill>
            <a:schemeClr val="bg2"/>
          </a:solidFill>
        </p:spPr>
        <p:txBody>
          <a:bodyPr>
            <a:normAutofit/>
          </a:bodyPr>
          <a:lstStyle/>
          <a:p>
            <a:r>
              <a:rPr lang="en-IN" sz="3100" b="1" dirty="0" smtClean="0">
                <a:latin typeface="Times New Roman" panose="02020603050405020304" pitchFamily="18" charset="0"/>
                <a:cs typeface="Times New Roman" panose="02020603050405020304" pitchFamily="18" charset="0"/>
              </a:rPr>
              <a:t>Revenues </a:t>
            </a:r>
            <a:r>
              <a:rPr lang="en-IN" sz="3100" b="1" dirty="0">
                <a:latin typeface="Times New Roman" panose="02020603050405020304" pitchFamily="18" charset="0"/>
                <a:cs typeface="Times New Roman" panose="02020603050405020304" pitchFamily="18" charset="0"/>
              </a:rPr>
              <a:t>in Billion </a:t>
            </a:r>
            <a:r>
              <a:rPr lang="en-IN" sz="3100" b="1" dirty="0" smtClean="0">
                <a:latin typeface="Times New Roman" panose="02020603050405020304" pitchFamily="18" charset="0"/>
                <a:cs typeface="Times New Roman" panose="02020603050405020304" pitchFamily="18" charset="0"/>
              </a:rPr>
              <a:t>USD:</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sp>
        <p:nvSpPr>
          <p:cNvPr id="15" name="Content Placeholder 14"/>
          <p:cNvSpPr>
            <a:spLocks noGrp="1"/>
          </p:cNvSpPr>
          <p:nvPr>
            <p:ph idx="1"/>
          </p:nvPr>
        </p:nvSpPr>
        <p:spPr>
          <a:xfrm>
            <a:off x="570913" y="1505243"/>
            <a:ext cx="10515600" cy="4494927"/>
          </a:xfrm>
          <a:ln/>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r>
              <a:rPr lang="en-US" b="1" dirty="0" smtClean="0"/>
              <a:t>Purpose</a:t>
            </a:r>
            <a:r>
              <a:rPr lang="en-US" dirty="0" smtClean="0"/>
              <a:t>: to </a:t>
            </a:r>
            <a:r>
              <a:rPr lang="en-US" dirty="0"/>
              <a:t>understand the revenue share:</a:t>
            </a:r>
          </a:p>
          <a:p>
            <a:r>
              <a:rPr lang="en-US" b="1" dirty="0"/>
              <a:t>Insight</a:t>
            </a:r>
            <a:r>
              <a:rPr lang="en-US" dirty="0" smtClean="0"/>
              <a:t>:</a:t>
            </a:r>
          </a:p>
          <a:p>
            <a:pPr marL="457200" indent="-457200">
              <a:buFont typeface="+mj-lt"/>
              <a:buAutoNum type="arabicPeriod"/>
            </a:pPr>
            <a:r>
              <a:rPr lang="en-US" dirty="0" smtClean="0"/>
              <a:t>USA </a:t>
            </a:r>
            <a:r>
              <a:rPr lang="en-US" dirty="0"/>
              <a:t>share is dominant</a:t>
            </a:r>
          </a:p>
          <a:p>
            <a:pPr marL="457200" indent="-457200">
              <a:buFont typeface="+mj-lt"/>
              <a:buAutoNum type="arabicPeriod"/>
            </a:pPr>
            <a:r>
              <a:rPr lang="en-US" dirty="0"/>
              <a:t>Europe share is second dominant</a:t>
            </a:r>
          </a:p>
          <a:p>
            <a:pPr marL="457200" indent="-457200">
              <a:buFont typeface="+mj-lt"/>
              <a:buAutoNum type="arabicPeriod"/>
            </a:pPr>
            <a:r>
              <a:rPr lang="en-US" dirty="0"/>
              <a:t>China share seems to have a potential</a:t>
            </a:r>
          </a:p>
          <a:p>
            <a:pPr marL="457200" indent="-457200">
              <a:buFont typeface="+mj-lt"/>
              <a:buAutoNum type="arabicPeriod"/>
            </a:pPr>
            <a:r>
              <a:rPr lang="en-US" dirty="0"/>
              <a:t>Europe share has been increasing</a:t>
            </a:r>
          </a:p>
          <a:p>
            <a:pPr marL="457200" indent="-457200">
              <a:buFont typeface="+mj-lt"/>
              <a:buAutoNum type="arabicPeriod"/>
            </a:pPr>
            <a:r>
              <a:rPr lang="en-US" dirty="0"/>
              <a:t>USA share has been decreasing</a:t>
            </a:r>
          </a:p>
          <a:p>
            <a:r>
              <a:rPr lang="en-US" dirty="0"/>
              <a:t>Takeaway</a:t>
            </a:r>
            <a:r>
              <a:rPr lang="en-US" dirty="0" smtClean="0"/>
              <a:t>:</a:t>
            </a:r>
          </a:p>
          <a:p>
            <a:pPr marL="457200" indent="-457200">
              <a:buFont typeface="+mj-lt"/>
              <a:buAutoNum type="arabicPeriod"/>
            </a:pPr>
            <a:r>
              <a:rPr lang="en-US" u="sng" dirty="0" smtClean="0">
                <a:solidFill>
                  <a:srgbClr val="FF0000"/>
                </a:solidFill>
              </a:rPr>
              <a:t>need </a:t>
            </a:r>
            <a:r>
              <a:rPr lang="en-US" u="sng" dirty="0">
                <a:solidFill>
                  <a:srgbClr val="FF0000"/>
                </a:solidFill>
              </a:rPr>
              <a:t>to focus on sustaining the revenue in USA.</a:t>
            </a:r>
          </a:p>
          <a:p>
            <a:pPr marL="457200" indent="-457200">
              <a:buFont typeface="+mj-lt"/>
              <a:buAutoNum type="arabicPeriod"/>
            </a:pPr>
            <a:r>
              <a:rPr lang="en-US" u="sng" dirty="0">
                <a:solidFill>
                  <a:srgbClr val="FF0000"/>
                </a:solidFill>
              </a:rPr>
              <a:t>Need to focus on improving revenue share in china and Europe.</a:t>
            </a:r>
          </a:p>
          <a:p>
            <a:pPr marL="457200" indent="-457200">
              <a:buFont typeface="+mj-lt"/>
              <a:buAutoNum type="arabicPeriod"/>
            </a:pPr>
            <a:r>
              <a:rPr lang="en-US" u="sng" dirty="0">
                <a:solidFill>
                  <a:srgbClr val="FF0000"/>
                </a:solidFill>
              </a:rPr>
              <a:t>Should focus on curtailing expenditure in ISA and APAC.</a:t>
            </a:r>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spTree>
    <p:extLst>
      <p:ext uri="{BB962C8B-B14F-4D97-AF65-F5344CB8AC3E}">
        <p14:creationId xmlns:p14="http://schemas.microsoft.com/office/powerpoint/2010/main" val="888927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22" y="228647"/>
            <a:ext cx="8609427" cy="868633"/>
          </a:xfrm>
          <a:solidFill>
            <a:schemeClr val="bg2"/>
          </a:solidFill>
        </p:spPr>
        <p:txBody>
          <a:bodyPr>
            <a:normAutofit fontScale="90000"/>
          </a:bodyPr>
          <a:lstStyle/>
          <a:p>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Revenues of Soap Brands per Region for 2016 in BN </a:t>
            </a:r>
            <a:r>
              <a:rPr lang="en-US" sz="3100" b="1" dirty="0" smtClean="0">
                <a:latin typeface="Times New Roman" panose="02020603050405020304" pitchFamily="18" charset="0"/>
                <a:cs typeface="Times New Roman" panose="02020603050405020304" pitchFamily="18" charset="0"/>
              </a:rPr>
              <a:t>USD</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IN" dirty="0"/>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947596183"/>
              </p:ext>
            </p:extLst>
          </p:nvPr>
        </p:nvGraphicFramePr>
        <p:xfrm>
          <a:off x="323561" y="1223890"/>
          <a:ext cx="11521436" cy="5021724"/>
        </p:xfrm>
        <a:graphic>
          <a:graphicData uri="http://schemas.openxmlformats.org/drawingml/2006/table">
            <a:tbl>
              <a:tblPr firstRow="1" bandRow="1">
                <a:tableStyleId>{93296810-A885-4BE3-A3E7-6D5BEEA58F35}</a:tableStyleId>
              </a:tblPr>
              <a:tblGrid>
                <a:gridCol w="1637881"/>
                <a:gridCol w="1637881"/>
                <a:gridCol w="1637881"/>
                <a:gridCol w="1637881"/>
                <a:gridCol w="1637881"/>
                <a:gridCol w="1637881"/>
                <a:gridCol w="1694150"/>
              </a:tblGrid>
              <a:tr h="830287">
                <a:tc>
                  <a:txBody>
                    <a:bodyPr/>
                    <a:lstStyle/>
                    <a:p>
                      <a:pPr algn="l" fontAlgn="b"/>
                      <a:endParaRPr lang="en-US" sz="2800" b="0" i="0" u="none" strike="noStrike" dirty="0">
                        <a:solidFill>
                          <a:srgbClr val="000000"/>
                        </a:solidFill>
                        <a:effectLst/>
                        <a:latin typeface="Calibri" panose="020F0502020204030204" pitchFamily="34" charset="0"/>
                      </a:endParaRPr>
                    </a:p>
                  </a:txBody>
                  <a:tcPr marL="9525" marR="9525" marT="9525" marB="0" anchor="b"/>
                </a:tc>
                <a:tc gridSpan="5">
                  <a:txBody>
                    <a:bodyPr/>
                    <a:lstStyle/>
                    <a:p>
                      <a:pPr algn="ctr" fontAlgn="b"/>
                      <a:r>
                        <a:rPr lang="en-US" sz="2800" b="0" i="0" u="none" strike="noStrike" dirty="0">
                          <a:solidFill>
                            <a:srgbClr val="000000"/>
                          </a:solidFill>
                          <a:effectLst/>
                          <a:latin typeface="Calibri" panose="020F0502020204030204" pitchFamily="34" charset="0"/>
                        </a:rPr>
                        <a:t>Revenues of Soap Brands per Region for 2016 in BN USD</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2800" b="0" i="0" u="none" strike="noStrike" dirty="0">
                        <a:solidFill>
                          <a:srgbClr val="000000"/>
                        </a:solidFill>
                        <a:effectLst/>
                        <a:latin typeface="Calibri" panose="020F0502020204030204" pitchFamily="34" charset="0"/>
                      </a:endParaRPr>
                    </a:p>
                  </a:txBody>
                  <a:tcPr marL="9525" marR="9525" marT="9525" marB="0" anchor="b"/>
                </a:tc>
              </a:tr>
              <a:tr h="830287">
                <a:tc>
                  <a:txBody>
                    <a:bodyPr/>
                    <a:lstStyle/>
                    <a:p>
                      <a:pPr algn="l" fontAlgn="t"/>
                      <a:r>
                        <a:rPr lang="en-US" sz="2800" b="0" i="0" u="none" strike="noStrike" dirty="0">
                          <a:solidFill>
                            <a:srgbClr val="000000"/>
                          </a:solidFill>
                          <a:effectLst/>
                          <a:latin typeface="Calibri" panose="020F0502020204030204" pitchFamily="34" charset="0"/>
                        </a:rPr>
                        <a:t>Soap Brands</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USA (NA&amp;SA)</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Europe </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China </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ISA </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APAC </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TOTAL</a:t>
                      </a:r>
                    </a:p>
                  </a:txBody>
                  <a:tcPr marL="9525" marR="9525" marT="9525" marB="0"/>
                </a:tc>
              </a:tr>
              <a:tr h="801271">
                <a:tc>
                  <a:txBody>
                    <a:bodyPr/>
                    <a:lstStyle/>
                    <a:p>
                      <a:pPr algn="l" fontAlgn="t"/>
                      <a:r>
                        <a:rPr lang="en-US" sz="2800" b="0" i="0" u="none" strike="noStrike" dirty="0">
                          <a:solidFill>
                            <a:srgbClr val="000000"/>
                          </a:solidFill>
                          <a:effectLst/>
                          <a:latin typeface="Calibri" panose="020F0502020204030204" pitchFamily="34" charset="0"/>
                        </a:rPr>
                        <a:t>Tiger</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0.2</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0.15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0.11</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0.02</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0.02</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0.5</a:t>
                      </a:r>
                    </a:p>
                  </a:txBody>
                  <a:tcPr marL="9525" marR="9525" marT="9525" marB="0"/>
                </a:tc>
              </a:tr>
              <a:tr h="801271">
                <a:tc>
                  <a:txBody>
                    <a:bodyPr/>
                    <a:lstStyle/>
                    <a:p>
                      <a:pPr algn="l" fontAlgn="t"/>
                      <a:r>
                        <a:rPr lang="en-US" sz="2800" b="0" i="0" u="none" strike="noStrike" dirty="0">
                          <a:solidFill>
                            <a:srgbClr val="000000"/>
                          </a:solidFill>
                          <a:effectLst/>
                          <a:latin typeface="Calibri" panose="020F0502020204030204" pitchFamily="34" charset="0"/>
                        </a:rPr>
                        <a:t>Alexa </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0.6</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0.55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0.02</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0.02</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1.24</a:t>
                      </a:r>
                    </a:p>
                  </a:txBody>
                  <a:tcPr marL="9525" marR="9525" marT="9525" marB="0"/>
                </a:tc>
              </a:tr>
              <a:tr h="830287">
                <a:tc>
                  <a:txBody>
                    <a:bodyPr/>
                    <a:lstStyle/>
                    <a:p>
                      <a:pPr algn="l" fontAlgn="t"/>
                      <a:r>
                        <a:rPr lang="en-US" sz="2800" b="0" i="0" u="none" strike="noStrike" dirty="0">
                          <a:solidFill>
                            <a:srgbClr val="000000"/>
                          </a:solidFill>
                          <a:effectLst/>
                          <a:latin typeface="Calibri" panose="020F0502020204030204" pitchFamily="34" charset="0"/>
                        </a:rPr>
                        <a:t>Wild Rancher </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1</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0.2</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0.04</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0.01</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0.01</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1.26</a:t>
                      </a:r>
                    </a:p>
                  </a:txBody>
                  <a:tcPr marL="9525" marR="9525" marT="9525" marB="0"/>
                </a:tc>
              </a:tr>
              <a:tr h="830287">
                <a:tc>
                  <a:txBody>
                    <a:bodyPr/>
                    <a:lstStyle/>
                    <a:p>
                      <a:pPr algn="l" fontAlgn="t"/>
                      <a:r>
                        <a:rPr lang="en-US" sz="2800" b="0" i="0" u="none" strike="noStrike" dirty="0">
                          <a:solidFill>
                            <a:srgbClr val="000000"/>
                          </a:solidFill>
                          <a:effectLst/>
                          <a:latin typeface="Calibri" panose="020F0502020204030204" pitchFamily="34" charset="0"/>
                        </a:rPr>
                        <a:t>TOTAL </a:t>
                      </a:r>
                      <a:br>
                        <a:rPr lang="en-US" sz="2800" b="0" i="0" u="none" strike="noStrike" dirty="0">
                          <a:solidFill>
                            <a:srgbClr val="000000"/>
                          </a:solidFill>
                          <a:effectLst/>
                          <a:latin typeface="Calibri" panose="020F0502020204030204" pitchFamily="34" charset="0"/>
                        </a:rPr>
                      </a:br>
                      <a:endParaRPr lang="en-US" sz="2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1.8</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0.9</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0.2</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0.05</a:t>
                      </a:r>
                    </a:p>
                  </a:txBody>
                  <a:tcPr marL="9525" marR="9525" marT="9525" marB="0"/>
                </a:tc>
                <a:tc>
                  <a:txBody>
                    <a:bodyPr/>
                    <a:lstStyle/>
                    <a:p>
                      <a:pPr algn="l" fontAlgn="t"/>
                      <a:r>
                        <a:rPr lang="en-US" sz="2800" b="0" i="0" u="none" strike="noStrike" dirty="0">
                          <a:solidFill>
                            <a:srgbClr val="000000"/>
                          </a:solidFill>
                          <a:effectLst/>
                          <a:latin typeface="Calibri" panose="020F0502020204030204" pitchFamily="34" charset="0"/>
                        </a:rPr>
                        <a:t>3</a:t>
                      </a:r>
                    </a:p>
                  </a:txBody>
                  <a:tcPr marL="9525" marR="9525" marT="9525" marB="0"/>
                </a:tc>
              </a:tr>
            </a:tbl>
          </a:graphicData>
        </a:graphic>
      </p:graphicFrame>
    </p:spTree>
    <p:extLst>
      <p:ext uri="{BB962C8B-B14F-4D97-AF65-F5344CB8AC3E}">
        <p14:creationId xmlns:p14="http://schemas.microsoft.com/office/powerpoint/2010/main" val="2621346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22" y="228647"/>
            <a:ext cx="8609427" cy="868633"/>
          </a:xfrm>
          <a:solidFill>
            <a:schemeClr val="bg2"/>
          </a:solidFill>
        </p:spPr>
        <p:txBody>
          <a:bodyPr>
            <a:normAutofit fontScale="90000"/>
          </a:bodyPr>
          <a:lstStyle/>
          <a:p>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Revenues of Soap Brands per Region for 2016 in BN </a:t>
            </a:r>
            <a:r>
              <a:rPr lang="en-US" sz="3100" b="1" dirty="0" smtClean="0">
                <a:latin typeface="Times New Roman" panose="02020603050405020304" pitchFamily="18" charset="0"/>
                <a:cs typeface="Times New Roman" panose="02020603050405020304" pitchFamily="18" charset="0"/>
              </a:rPr>
              <a:t>USD</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IN" dirty="0"/>
          </a:p>
        </p:txBody>
      </p:sp>
      <p:sp>
        <p:nvSpPr>
          <p:cNvPr id="4" name="Date Placeholder 3"/>
          <p:cNvSpPr>
            <a:spLocks noGrp="1"/>
          </p:cNvSpPr>
          <p:nvPr>
            <p:ph type="dt" sz="half" idx="10"/>
          </p:nvPr>
        </p:nvSpPr>
        <p:spPr>
          <a:xfrm>
            <a:off x="101221" y="6339196"/>
            <a:ext cx="2743200" cy="365125"/>
          </a:xfrm>
        </p:spPr>
        <p:txBody>
          <a:bodyPr/>
          <a:lstStyle/>
          <a:p>
            <a:r>
              <a:rPr lang="en-US" dirty="0" smtClean="0">
                <a:solidFill>
                  <a:schemeClr val="tx1"/>
                </a:solidFill>
              </a:rPr>
              <a:t>7/18/2020</a:t>
            </a:r>
            <a:endParaRPr lang="en-US" dirty="0">
              <a:solidFill>
                <a:schemeClr val="tx1"/>
              </a:solidFill>
            </a:endParaRPr>
          </a:p>
        </p:txBody>
      </p:sp>
      <p:sp>
        <p:nvSpPr>
          <p:cNvPr id="5" name="Footer Placeholder 4"/>
          <p:cNvSpPr>
            <a:spLocks noGrp="1"/>
          </p:cNvSpPr>
          <p:nvPr>
            <p:ph type="ftr" sz="quarter" idx="11"/>
          </p:nvPr>
        </p:nvSpPr>
        <p:spPr>
          <a:xfrm>
            <a:off x="7900916" y="6318535"/>
            <a:ext cx="4114800" cy="365125"/>
          </a:xfrm>
        </p:spPr>
        <p:txBody>
          <a:bodyPr/>
          <a:lstStyle/>
          <a:p>
            <a:r>
              <a:rPr lang="en-US" dirty="0" smtClean="0">
                <a:solidFill>
                  <a:schemeClr val="tx1"/>
                </a:solidFill>
              </a:rPr>
              <a:t>BA06_Module 7_Assignment </a:t>
            </a:r>
            <a:r>
              <a:rPr lang="en-US" dirty="0">
                <a:solidFill>
                  <a:schemeClr val="tx1"/>
                </a:solidFill>
              </a:rPr>
              <a:t>3</a:t>
            </a:r>
            <a:r>
              <a:rPr lang="en-US" dirty="0" smtClean="0">
                <a:solidFill>
                  <a:schemeClr val="tx1"/>
                </a:solidFill>
              </a:rPr>
              <a:t>_Supply Chain and KPIs</a:t>
            </a:r>
            <a:endParaRPr lang="en-US" dirty="0">
              <a:solidFill>
                <a:schemeClr val="tx1"/>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91838909"/>
              </p:ext>
            </p:extLst>
          </p:nvPr>
        </p:nvGraphicFramePr>
        <p:xfrm>
          <a:off x="295275" y="1293813"/>
          <a:ext cx="3925033" cy="48831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3727903241"/>
              </p:ext>
            </p:extLst>
          </p:nvPr>
        </p:nvGraphicFramePr>
        <p:xfrm>
          <a:off x="4248443" y="1322363"/>
          <a:ext cx="3938953" cy="48674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205085621"/>
              </p:ext>
            </p:extLst>
          </p:nvPr>
        </p:nvGraphicFramePr>
        <p:xfrm>
          <a:off x="8074854" y="1308294"/>
          <a:ext cx="4117145" cy="489555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88353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4626</TotalTime>
  <Words>4018</Words>
  <Application>Microsoft Office PowerPoint</Application>
  <PresentationFormat>Widescreen</PresentationFormat>
  <Paragraphs>734</Paragraphs>
  <Slides>58</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Arial Black</vt:lpstr>
      <vt:lpstr>Calibri</vt:lpstr>
      <vt:lpstr>Calibri Light</vt:lpstr>
      <vt:lpstr>Times New Roman</vt:lpstr>
      <vt:lpstr>Office Theme</vt:lpstr>
      <vt:lpstr> Business Understanding: </vt:lpstr>
      <vt:lpstr> Business Understanding: </vt:lpstr>
      <vt:lpstr> Business Understanding: </vt:lpstr>
      <vt:lpstr>PowerPoint Presentation</vt:lpstr>
      <vt:lpstr> Revenues in Billion USD: </vt:lpstr>
      <vt:lpstr> Revenues in Billion USD:</vt:lpstr>
      <vt:lpstr>Revenues in Billion USD: </vt:lpstr>
      <vt:lpstr> Revenues of Soap Brands per Region for 2016 in BN USD </vt:lpstr>
      <vt:lpstr> Revenues of Soap Brands per Region for 2016 in BN USD </vt:lpstr>
      <vt:lpstr> QUANTITY of Soap Brands per Region for 2016(IN MILLION BARS) </vt:lpstr>
      <vt:lpstr> QUANTITY of Soap Brands per Region for 2016(IN MILLION BARS) </vt:lpstr>
      <vt:lpstr> Quantity and Revenue of Soap Brands per Region for 2016: </vt:lpstr>
      <vt:lpstr> Revenue per employee in million USD for different regions:  </vt:lpstr>
      <vt:lpstr>Revenue per employee in million USD for different regions:</vt:lpstr>
      <vt:lpstr> Revenue per employee in million USD for different regions:</vt:lpstr>
      <vt:lpstr> Number of Employees, contractors and vendors: </vt:lpstr>
      <vt:lpstr> Number of contractors versus Employees: </vt:lpstr>
      <vt:lpstr> Employee to contractor versus Contractors to Vender Ratios: </vt:lpstr>
      <vt:lpstr> Number of Employees, contractors and vendors:</vt:lpstr>
      <vt:lpstr> Total Revenues vs. Total costs in Billion USD: </vt:lpstr>
      <vt:lpstr>Total Revenues vs. Total costs in Billion USD: </vt:lpstr>
      <vt:lpstr> Total Revenues vs. Total costs in Billion USD:</vt:lpstr>
      <vt:lpstr>Raw material total cost Plant wise and region wise:</vt:lpstr>
      <vt:lpstr> Raw material costs vs. number of vendors per Plant in USA: </vt:lpstr>
      <vt:lpstr> Raw material costs vs. number of vendors per Plant in USA: </vt:lpstr>
      <vt:lpstr>Raw material total cost Plant wise and region wise(in Million Dollars)</vt:lpstr>
      <vt:lpstr>Raw material cost Plant wise in USA (NA&amp;SA):</vt:lpstr>
      <vt:lpstr> Raw material costs vs. number of vendors per Plant in Europe: </vt:lpstr>
      <vt:lpstr>Raw material costs vs. number of vendors per Plant in Europe: </vt:lpstr>
      <vt:lpstr>Raw material total cost Plant wise and region wise(in Million Dollars)</vt:lpstr>
      <vt:lpstr>Raw material cost Plant wise in Europe:</vt:lpstr>
      <vt:lpstr>Raw material costs vs. number of vendors per Plant in  Asia Pacific:</vt:lpstr>
      <vt:lpstr>Raw material costs vs. number of vendors per Plant in  Asia Pacific:</vt:lpstr>
      <vt:lpstr>Raw material total cost Plant wise and region wise(in Million Dollars)</vt:lpstr>
      <vt:lpstr> Raw material costs vs. number of vendors in  Africa and China : </vt:lpstr>
      <vt:lpstr>Raw material costs vs. number of vendors in  Africa and China :</vt:lpstr>
      <vt:lpstr>Raw material total cost Plant wise and region wise(in Million Dollars)</vt:lpstr>
      <vt:lpstr>Raw material cost Plant wise in Asia Pacific, Africa and China:</vt:lpstr>
      <vt:lpstr>Total Packaging cost Plant wise and region wise:</vt:lpstr>
      <vt:lpstr> Total Packaging cost vs. number of vendors per Plant in USA: </vt:lpstr>
      <vt:lpstr>Total Packaging cost Plant wise and region wise(in Million Dollars)</vt:lpstr>
      <vt:lpstr> Total Packaging cost vs. number of vendors per Plant in Europe: </vt:lpstr>
      <vt:lpstr>Total Packaging cost Plant wise and region wise(in Million Dollars)</vt:lpstr>
      <vt:lpstr> Total Packaging cost vs. number of vendors per Plant in Asia Pacific: </vt:lpstr>
      <vt:lpstr>Total Packaging cost Plant wise and region wise(in Million Dollars)</vt:lpstr>
      <vt:lpstr> Total Packaging cost vs. number of vendors per Plant in Africa and China : </vt:lpstr>
      <vt:lpstr>Total Packaging cost Plant wise and region wise(in Million Dollars)</vt:lpstr>
      <vt:lpstr>Packaging cost Plant wise and region wise:</vt:lpstr>
      <vt:lpstr> Total Marketing cost vs. number of vendors Region wise:   </vt:lpstr>
      <vt:lpstr>Total Marketing cost region wise(in Million Dollars)</vt:lpstr>
      <vt:lpstr>Marketing cost region wise:</vt:lpstr>
      <vt:lpstr>  Total  INDIRECT MATERIAL PROCUREMENT cost (in Million Dollars)vs. number of vendors Region wise:   </vt:lpstr>
      <vt:lpstr>Total  INDIRECT MATERIAL PROCUREMENT cost (in Million Dollars)Region wise:</vt:lpstr>
      <vt:lpstr> Business CHALLENGES: </vt:lpstr>
      <vt:lpstr> Procurement Org Chart: </vt:lpstr>
      <vt:lpstr> Recommendations : </vt:lpstr>
      <vt:lpstr> Recommendations: </vt:lpstr>
      <vt:lpstr>  high level implementation roadmap for recommendations. (Considering the timeframe of 3 months)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Windows User</cp:lastModifiedBy>
  <cp:revision>924</cp:revision>
  <dcterms:created xsi:type="dcterms:W3CDTF">2016-03-16T11:15:40Z</dcterms:created>
  <dcterms:modified xsi:type="dcterms:W3CDTF">2020-07-20T12:51:19Z</dcterms:modified>
</cp:coreProperties>
</file>