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k\Desktop\MBA\module%208\NFLX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k\Desktop\MBA\module%208\NFLX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k\Desktop\MBA\module%208\NFLX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k\Desktop\MBA\module%208\NFLX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k\Desktop\MBA\module%208\NFLX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liabilities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liabilities'!$B$20:$B$21</c:f>
              <c:strCache>
                <c:ptCount val="2"/>
                <c:pt idx="0">
                  <c:v>Total liabilities</c:v>
                </c:pt>
                <c:pt idx="1">
                  <c:v>Netflix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liabilities'!$A$22:$A$25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liabilities'!$B$22:$B$25</c:f>
              <c:numCache>
                <c:formatCode>#,##0</c:formatCode>
                <c:ptCount val="4"/>
                <c:pt idx="0">
                  <c:v>10906810</c:v>
                </c:pt>
                <c:pt idx="1">
                  <c:v>15430786</c:v>
                </c:pt>
                <c:pt idx="2">
                  <c:v>20735635</c:v>
                </c:pt>
                <c:pt idx="3">
                  <c:v>26393555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F2-44AF-8271-5F31E00C839B}"/>
            </c:ext>
          </c:extLst>
        </c:ser>
        <c:ser>
          <c:idx val="1"/>
          <c:order val="1"/>
          <c:tx>
            <c:strRef>
              <c:f>'Total liabilities'!$C$20:$C$21</c:f>
              <c:strCache>
                <c:ptCount val="2"/>
                <c:pt idx="0">
                  <c:v>Total liabilities</c:v>
                </c:pt>
                <c:pt idx="1">
                  <c:v>DELL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liabilities'!$A$22:$A$25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liabilities'!$C$22:$C$25</c:f>
              <c:numCache>
                <c:formatCode>#,##0</c:formatCode>
                <c:ptCount val="4"/>
                <c:pt idx="0">
                  <c:v>98966000</c:v>
                </c:pt>
                <c:pt idx="1">
                  <c:v>106910000</c:v>
                </c:pt>
                <c:pt idx="2">
                  <c:v>111566000</c:v>
                </c:pt>
                <c:pt idx="3">
                  <c:v>115077000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F2-44AF-8271-5F31E00C839B}"/>
            </c:ext>
          </c:extLst>
        </c:ser>
        <c:ser>
          <c:idx val="2"/>
          <c:order val="2"/>
          <c:tx>
            <c:strRef>
              <c:f>'Total liabilities'!$D$20:$D$21</c:f>
              <c:strCache>
                <c:ptCount val="2"/>
                <c:pt idx="0">
                  <c:v>Total liabilities</c:v>
                </c:pt>
                <c:pt idx="1">
                  <c:v>INTEL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liabilities'!$A$22:$A$25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liabilities'!$D$22:$D$25</c:f>
              <c:numCache>
                <c:formatCode>#,##0</c:formatCode>
                <c:ptCount val="4"/>
                <c:pt idx="0">
                  <c:v>46219000</c:v>
                </c:pt>
                <c:pt idx="1">
                  <c:v>53364000</c:v>
                </c:pt>
                <c:pt idx="2">
                  <c:v>52981000</c:v>
                </c:pt>
                <c:pt idx="3">
                  <c:v>58865000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F2-44AF-8271-5F31E00C839B}"/>
            </c:ext>
          </c:extLst>
        </c:ser>
        <c:ser>
          <c:idx val="3"/>
          <c:order val="3"/>
          <c:tx>
            <c:strRef>
              <c:f>'Total liabilities'!$E$20:$E$21</c:f>
              <c:strCache>
                <c:ptCount val="2"/>
                <c:pt idx="0">
                  <c:v>Total liabilities</c:v>
                </c:pt>
                <c:pt idx="1">
                  <c:v>GOOGLE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liabilities'!$A$22:$A$25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liabilities'!$E$22:$E$25</c:f>
              <c:numCache>
                <c:formatCode>#,##0</c:formatCode>
                <c:ptCount val="4"/>
                <c:pt idx="0">
                  <c:v>28461000</c:v>
                </c:pt>
                <c:pt idx="1">
                  <c:v>44793000</c:v>
                </c:pt>
                <c:pt idx="2">
                  <c:v>55164000</c:v>
                </c:pt>
                <c:pt idx="3">
                  <c:v>74467000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F2-44AF-8271-5F31E00C839B}"/>
            </c:ext>
          </c:extLst>
        </c:ser>
        <c:ser>
          <c:idx val="4"/>
          <c:order val="4"/>
          <c:tx>
            <c:strRef>
              <c:f>'Total liabilities'!$F$20:$F$21</c:f>
              <c:strCache>
                <c:ptCount val="2"/>
                <c:pt idx="0">
                  <c:v>Total liabilities</c:v>
                </c:pt>
                <c:pt idx="1">
                  <c:v>APPLE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liabilities'!$A$22:$A$25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liabilities'!$F$22:$F$25</c:f>
              <c:numCache>
                <c:formatCode>#,##0</c:formatCode>
                <c:ptCount val="4"/>
                <c:pt idx="0">
                  <c:v>193437000</c:v>
                </c:pt>
                <c:pt idx="1">
                  <c:v>241272000</c:v>
                </c:pt>
                <c:pt idx="2">
                  <c:v>258578000</c:v>
                </c:pt>
                <c:pt idx="3">
                  <c:v>248028000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F2-44AF-8271-5F31E00C8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110639"/>
        <c:axId val="1862533327"/>
      </c:lineChart>
      <c:dateAx>
        <c:axId val="17951106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533327"/>
        <c:crosses val="autoZero"/>
        <c:auto val="1"/>
        <c:lblOffset val="100"/>
        <c:baseTimeUnit val="years"/>
      </c:dateAx>
      <c:valAx>
        <c:axId val="186253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11063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assets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assets'!$B$23:$B$24</c:f>
              <c:strCache>
                <c:ptCount val="2"/>
                <c:pt idx="0">
                  <c:v>Total assets</c:v>
                </c:pt>
                <c:pt idx="1">
                  <c:v>Netflix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assets'!$A$25:$A$28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assets'!$B$25:$B$28</c:f>
              <c:numCache>
                <c:formatCode>#,##0</c:formatCode>
                <c:ptCount val="4"/>
                <c:pt idx="0">
                  <c:v>13586610</c:v>
                </c:pt>
                <c:pt idx="1">
                  <c:v>19012742</c:v>
                </c:pt>
                <c:pt idx="2">
                  <c:v>25974400</c:v>
                </c:pt>
                <c:pt idx="3">
                  <c:v>33975712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EC-44CC-B982-D9663F4C0AB2}"/>
            </c:ext>
          </c:extLst>
        </c:ser>
        <c:ser>
          <c:idx val="1"/>
          <c:order val="1"/>
          <c:tx>
            <c:strRef>
              <c:f>'Total assets'!$C$23:$C$24</c:f>
              <c:strCache>
                <c:ptCount val="2"/>
                <c:pt idx="0">
                  <c:v>Total assets</c:v>
                </c:pt>
                <c:pt idx="1">
                  <c:v>DELL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assets'!$A$25:$A$28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assets'!$C$25:$C$28</c:f>
              <c:numCache>
                <c:formatCode>#,##0</c:formatCode>
                <c:ptCount val="4"/>
                <c:pt idx="0">
                  <c:v>118206000</c:v>
                </c:pt>
                <c:pt idx="1">
                  <c:v>122281000</c:v>
                </c:pt>
                <c:pt idx="2">
                  <c:v>111820000</c:v>
                </c:pt>
                <c:pt idx="3">
                  <c:v>118861000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EC-44CC-B982-D9663F4C0AB2}"/>
            </c:ext>
          </c:extLst>
        </c:ser>
        <c:ser>
          <c:idx val="2"/>
          <c:order val="2"/>
          <c:tx>
            <c:strRef>
              <c:f>'Total assets'!$D$23:$D$24</c:f>
              <c:strCache>
                <c:ptCount val="2"/>
                <c:pt idx="0">
                  <c:v>Total assets</c:v>
                </c:pt>
                <c:pt idx="1">
                  <c:v>INTEL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assets'!$A$25:$A$28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assets'!$D$25:$D$28</c:f>
              <c:numCache>
                <c:formatCode>#,##0</c:formatCode>
                <c:ptCount val="4"/>
                <c:pt idx="0">
                  <c:v>113327000</c:v>
                </c:pt>
                <c:pt idx="1">
                  <c:v>123249000</c:v>
                </c:pt>
                <c:pt idx="2">
                  <c:v>127963000</c:v>
                </c:pt>
                <c:pt idx="3">
                  <c:v>136524000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EC-44CC-B982-D9663F4C0AB2}"/>
            </c:ext>
          </c:extLst>
        </c:ser>
        <c:ser>
          <c:idx val="3"/>
          <c:order val="3"/>
          <c:tx>
            <c:strRef>
              <c:f>'Total assets'!$E$23:$E$24</c:f>
              <c:strCache>
                <c:ptCount val="2"/>
                <c:pt idx="0">
                  <c:v>Total assets</c:v>
                </c:pt>
                <c:pt idx="1">
                  <c:v>GOOGLE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assets'!$A$25:$A$28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assets'!$E$25:$E$28</c:f>
              <c:numCache>
                <c:formatCode>#,##0</c:formatCode>
                <c:ptCount val="4"/>
                <c:pt idx="0">
                  <c:v>167497000</c:v>
                </c:pt>
                <c:pt idx="1">
                  <c:v>197295000</c:v>
                </c:pt>
                <c:pt idx="2">
                  <c:v>232792000</c:v>
                </c:pt>
                <c:pt idx="3">
                  <c:v>275909000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EC-44CC-B982-D9663F4C0AB2}"/>
            </c:ext>
          </c:extLst>
        </c:ser>
        <c:ser>
          <c:idx val="4"/>
          <c:order val="4"/>
          <c:tx>
            <c:strRef>
              <c:f>'Total assets'!$F$23:$F$24</c:f>
              <c:strCache>
                <c:ptCount val="2"/>
                <c:pt idx="0">
                  <c:v>Total assets</c:v>
                </c:pt>
                <c:pt idx="1">
                  <c:v>APPLE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'Total assets'!$A$25:$A$28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assets'!$F$25:$F$28</c:f>
              <c:numCache>
                <c:formatCode>#,##0</c:formatCode>
                <c:ptCount val="4"/>
                <c:pt idx="0">
                  <c:v>321686000</c:v>
                </c:pt>
                <c:pt idx="1">
                  <c:v>375319000</c:v>
                </c:pt>
                <c:pt idx="2">
                  <c:v>365725000</c:v>
                </c:pt>
                <c:pt idx="3">
                  <c:v>338516000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EC-44CC-B982-D9663F4C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2302735"/>
        <c:axId val="1862532495"/>
      </c:lineChart>
      <c:dateAx>
        <c:axId val="1982302735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532495"/>
        <c:crosses val="autoZero"/>
        <c:auto val="1"/>
        <c:lblOffset val="100"/>
        <c:baseTimeUnit val="years"/>
      </c:dateAx>
      <c:valAx>
        <c:axId val="186253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302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cash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cash'!$B$18:$B$19</c:f>
              <c:strCache>
                <c:ptCount val="2"/>
                <c:pt idx="0">
                  <c:v>Total cash</c:v>
                </c:pt>
                <c:pt idx="1">
                  <c:v>Netflix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'Total cash'!$A$20:$A$23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cash'!$B$20:$B$23</c:f>
              <c:numCache>
                <c:formatCode>#,##0</c:formatCode>
                <c:ptCount val="4"/>
                <c:pt idx="0">
                  <c:v>1467576</c:v>
                </c:pt>
                <c:pt idx="1">
                  <c:v>2822795</c:v>
                </c:pt>
                <c:pt idx="2">
                  <c:v>3794483</c:v>
                </c:pt>
                <c:pt idx="3">
                  <c:v>5018437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5-47E0-B965-33B0EFAD90C3}"/>
            </c:ext>
          </c:extLst>
        </c:ser>
        <c:ser>
          <c:idx val="1"/>
          <c:order val="1"/>
          <c:tx>
            <c:strRef>
              <c:f>'Total cash'!$C$18:$C$19</c:f>
              <c:strCache>
                <c:ptCount val="2"/>
                <c:pt idx="0">
                  <c:v>Total cash</c:v>
                </c:pt>
                <c:pt idx="1">
                  <c:v>DELL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'Total cash'!$A$20:$A$23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cash'!$C$20:$C$23</c:f>
              <c:numCache>
                <c:formatCode>#,##0</c:formatCode>
                <c:ptCount val="4"/>
                <c:pt idx="0">
                  <c:v>11449000</c:v>
                </c:pt>
                <c:pt idx="1">
                  <c:v>16129000</c:v>
                </c:pt>
                <c:pt idx="2">
                  <c:v>9676000</c:v>
                </c:pt>
                <c:pt idx="3">
                  <c:v>9302000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55-47E0-B965-33B0EFAD90C3}"/>
            </c:ext>
          </c:extLst>
        </c:ser>
        <c:ser>
          <c:idx val="2"/>
          <c:order val="2"/>
          <c:tx>
            <c:strRef>
              <c:f>'Total cash'!$D$18:$D$19</c:f>
              <c:strCache>
                <c:ptCount val="2"/>
                <c:pt idx="0">
                  <c:v>Total cash</c:v>
                </c:pt>
                <c:pt idx="1">
                  <c:v>INTEL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'Total cash'!$A$20:$A$23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cash'!$D$20:$D$23</c:f>
              <c:numCache>
                <c:formatCode>#,##0</c:formatCode>
                <c:ptCount val="4"/>
                <c:pt idx="0">
                  <c:v>17099000</c:v>
                </c:pt>
                <c:pt idx="1">
                  <c:v>14002000</c:v>
                </c:pt>
                <c:pt idx="2">
                  <c:v>11650000</c:v>
                </c:pt>
                <c:pt idx="3">
                  <c:v>13123000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55-47E0-B965-33B0EFAD90C3}"/>
            </c:ext>
          </c:extLst>
        </c:ser>
        <c:ser>
          <c:idx val="3"/>
          <c:order val="3"/>
          <c:tx>
            <c:strRef>
              <c:f>'Total cash'!$E$18:$E$19</c:f>
              <c:strCache>
                <c:ptCount val="2"/>
                <c:pt idx="0">
                  <c:v>Total cash</c:v>
                </c:pt>
                <c:pt idx="1">
                  <c:v>GOOGLE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'Total cash'!$A$20:$A$23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cash'!$E$20:$E$23</c:f>
              <c:numCache>
                <c:formatCode>#,##0</c:formatCode>
                <c:ptCount val="4"/>
                <c:pt idx="0">
                  <c:v>86333000</c:v>
                </c:pt>
                <c:pt idx="1">
                  <c:v>101871000</c:v>
                </c:pt>
                <c:pt idx="2">
                  <c:v>109140000</c:v>
                </c:pt>
                <c:pt idx="3">
                  <c:v>119675000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55-47E0-B965-33B0EFAD90C3}"/>
            </c:ext>
          </c:extLst>
        </c:ser>
        <c:ser>
          <c:idx val="4"/>
          <c:order val="4"/>
          <c:tx>
            <c:strRef>
              <c:f>'Total cash'!$F$18:$F$19</c:f>
              <c:strCache>
                <c:ptCount val="2"/>
                <c:pt idx="0">
                  <c:v>Total cash</c:v>
                </c:pt>
                <c:pt idx="1">
                  <c:v>APPLE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'Total cash'!$A$20:$A$23</c:f>
              <c:numCache>
                <c:formatCode>m/d/yyyy</c:formatCode>
                <c:ptCount val="4"/>
                <c:pt idx="0">
                  <c:v>42765</c:v>
                </c:pt>
                <c:pt idx="1">
                  <c:v>43130</c:v>
                </c:pt>
                <c:pt idx="2">
                  <c:v>43495</c:v>
                </c:pt>
                <c:pt idx="3">
                  <c:v>43860</c:v>
                </c:pt>
              </c:numCache>
            </c:numRef>
          </c:cat>
          <c:val>
            <c:numRef>
              <c:f>'Total cash'!$F$20:$F$23</c:f>
              <c:numCache>
                <c:formatCode>#,##0</c:formatCode>
                <c:ptCount val="4"/>
                <c:pt idx="0">
                  <c:v>67155000</c:v>
                </c:pt>
                <c:pt idx="1">
                  <c:v>74181000</c:v>
                </c:pt>
                <c:pt idx="2">
                  <c:v>66301000</c:v>
                </c:pt>
                <c:pt idx="3">
                  <c:v>100557000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55-47E0-B965-33B0EFAD9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333231"/>
        <c:axId val="1862538319"/>
      </c:lineChart>
      <c:dateAx>
        <c:axId val="207433323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538319"/>
        <c:crosses val="autoZero"/>
        <c:auto val="1"/>
        <c:lblOffset val="100"/>
        <c:baseTimeUnit val="years"/>
      </c:dateAx>
      <c:valAx>
        <c:axId val="18625383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33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Gross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'gross profit'!$B$21:$B$22</c:f>
              <c:strCache>
                <c:ptCount val="2"/>
                <c:pt idx="0">
                  <c:v>Gross profit</c:v>
                </c:pt>
                <c:pt idx="1">
                  <c:v>Netflix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'gross profit'!$A$23:$A$27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'gross profit'!$B$23:$B$27</c:f>
              <c:numCache>
                <c:formatCode>#,##0</c:formatCode>
                <c:ptCount val="5"/>
                <c:pt idx="0">
                  <c:v>2800768</c:v>
                </c:pt>
                <c:pt idx="1">
                  <c:v>4033047</c:v>
                </c:pt>
                <c:pt idx="2">
                  <c:v>5826803</c:v>
                </c:pt>
                <c:pt idx="3">
                  <c:v>7716234</c:v>
                </c:pt>
                <c:pt idx="4">
                  <c:v>8820966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F-47A8-9D5D-1062127A8CD7}"/>
            </c:ext>
          </c:extLst>
        </c:ser>
        <c:ser>
          <c:idx val="1"/>
          <c:order val="1"/>
          <c:tx>
            <c:strRef>
              <c:f>'gross profit'!$C$21:$C$22</c:f>
              <c:strCache>
                <c:ptCount val="2"/>
                <c:pt idx="0">
                  <c:v>Gross profit</c:v>
                </c:pt>
                <c:pt idx="1">
                  <c:v>DELL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'gross profit'!$A$23:$A$27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'gross profit'!$C$23:$C$27</c:f>
              <c:numCache>
                <c:formatCode>#,##0</c:formatCode>
                <c:ptCount val="5"/>
                <c:pt idx="0">
                  <c:v>12959000</c:v>
                </c:pt>
                <c:pt idx="1">
                  <c:v>20054000</c:v>
                </c:pt>
                <c:pt idx="2">
                  <c:v>25053000</c:v>
                </c:pt>
                <c:pt idx="3">
                  <c:v>28933000</c:v>
                </c:pt>
                <c:pt idx="4">
                  <c:v>28358000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9F-47A8-9D5D-1062127A8CD7}"/>
            </c:ext>
          </c:extLst>
        </c:ser>
        <c:ser>
          <c:idx val="2"/>
          <c:order val="2"/>
          <c:tx>
            <c:strRef>
              <c:f>'gross profit'!$D$21:$D$22</c:f>
              <c:strCache>
                <c:ptCount val="2"/>
                <c:pt idx="0">
                  <c:v>Gross profit</c:v>
                </c:pt>
                <c:pt idx="1">
                  <c:v>INTEL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'gross profit'!$A$23:$A$27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'gross profit'!$D$23:$D$27</c:f>
              <c:numCache>
                <c:formatCode>#,##0</c:formatCode>
                <c:ptCount val="5"/>
                <c:pt idx="0">
                  <c:v>36191000</c:v>
                </c:pt>
                <c:pt idx="1">
                  <c:v>39069000</c:v>
                </c:pt>
                <c:pt idx="2">
                  <c:v>43737000</c:v>
                </c:pt>
                <c:pt idx="3">
                  <c:v>42140000</c:v>
                </c:pt>
                <c:pt idx="4">
                  <c:v>45696000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9F-47A8-9D5D-1062127A8CD7}"/>
            </c:ext>
          </c:extLst>
        </c:ser>
        <c:ser>
          <c:idx val="3"/>
          <c:order val="3"/>
          <c:tx>
            <c:strRef>
              <c:f>'gross profit'!$E$21:$E$22</c:f>
              <c:strCache>
                <c:ptCount val="2"/>
                <c:pt idx="0">
                  <c:v>Gross profit</c:v>
                </c:pt>
                <c:pt idx="1">
                  <c:v>GOOGLE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'gross profit'!$A$23:$A$27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'gross profit'!$E$23:$E$27</c:f>
              <c:numCache>
                <c:formatCode>#,##0</c:formatCode>
                <c:ptCount val="5"/>
                <c:pt idx="0">
                  <c:v>55134000</c:v>
                </c:pt>
                <c:pt idx="1">
                  <c:v>65272000</c:v>
                </c:pt>
                <c:pt idx="2">
                  <c:v>77270000</c:v>
                </c:pt>
                <c:pt idx="3">
                  <c:v>89961000</c:v>
                </c:pt>
                <c:pt idx="4">
                  <c:v>89907000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9F-47A8-9D5D-1062127A8CD7}"/>
            </c:ext>
          </c:extLst>
        </c:ser>
        <c:ser>
          <c:idx val="4"/>
          <c:order val="4"/>
          <c:tx>
            <c:strRef>
              <c:f>'gross profit'!$F$21:$F$22</c:f>
              <c:strCache>
                <c:ptCount val="2"/>
                <c:pt idx="0">
                  <c:v>Gross profit</c:v>
                </c:pt>
                <c:pt idx="1">
                  <c:v>APPLE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numRef>
              <c:f>'gross profit'!$A$23:$A$27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'gross profit'!$F$23:$F$27</c:f>
              <c:numCache>
                <c:formatCode>#,##0</c:formatCode>
                <c:ptCount val="5"/>
                <c:pt idx="0">
                  <c:v>84263000</c:v>
                </c:pt>
                <c:pt idx="1">
                  <c:v>88186000</c:v>
                </c:pt>
                <c:pt idx="2">
                  <c:v>101839000</c:v>
                </c:pt>
                <c:pt idx="3">
                  <c:v>98392000</c:v>
                </c:pt>
                <c:pt idx="4">
                  <c:v>104580000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9F-47A8-9D5D-1062127A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279599"/>
        <c:axId val="1862537903"/>
      </c:lineChart>
      <c:catAx>
        <c:axId val="198327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537903"/>
        <c:crosses val="autoZero"/>
        <c:auto val="1"/>
        <c:lblAlgn val="ctr"/>
        <c:lblOffset val="100"/>
        <c:noMultiLvlLbl val="0"/>
      </c:catAx>
      <c:valAx>
        <c:axId val="186253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2795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'Net Profit'!$B$20:$B$21</c:f>
              <c:strCache>
                <c:ptCount val="2"/>
                <c:pt idx="0">
                  <c:v>Net Profit</c:v>
                </c:pt>
                <c:pt idx="1">
                  <c:v>Netflix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'Net Profit'!$A$22:$A$26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'Net Profit'!$B$22:$B$26</c:f>
              <c:numCache>
                <c:formatCode>#,##0</c:formatCode>
                <c:ptCount val="5"/>
                <c:pt idx="0">
                  <c:v>186678</c:v>
                </c:pt>
                <c:pt idx="1">
                  <c:v>558929</c:v>
                </c:pt>
                <c:pt idx="2">
                  <c:v>1211242</c:v>
                </c:pt>
                <c:pt idx="3">
                  <c:v>1866916</c:v>
                </c:pt>
                <c:pt idx="4">
                  <c:v>2681477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30-4DE7-B87C-E86E691F5C1E}"/>
            </c:ext>
          </c:extLst>
        </c:ser>
        <c:ser>
          <c:idx val="1"/>
          <c:order val="1"/>
          <c:tx>
            <c:strRef>
              <c:f>'Net Profit'!$C$20:$C$21</c:f>
              <c:strCache>
                <c:ptCount val="2"/>
                <c:pt idx="0">
                  <c:v>Net Profit</c:v>
                </c:pt>
                <c:pt idx="1">
                  <c:v>DELL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'Net Profit'!$A$22:$A$26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'Net Profit'!$C$22:$C$26</c:f>
              <c:numCache>
                <c:formatCode>#,##0</c:formatCode>
                <c:ptCount val="5"/>
                <c:pt idx="0">
                  <c:v>-1672000</c:v>
                </c:pt>
                <c:pt idx="1">
                  <c:v>-3728000</c:v>
                </c:pt>
                <c:pt idx="2">
                  <c:v>-2310000</c:v>
                </c:pt>
                <c:pt idx="3">
                  <c:v>4616000</c:v>
                </c:pt>
                <c:pt idx="4">
                  <c:v>3909000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30-4DE7-B87C-E86E691F5C1E}"/>
            </c:ext>
          </c:extLst>
        </c:ser>
        <c:ser>
          <c:idx val="2"/>
          <c:order val="2"/>
          <c:tx>
            <c:strRef>
              <c:f>'Net Profit'!$D$20:$D$21</c:f>
              <c:strCache>
                <c:ptCount val="2"/>
                <c:pt idx="0">
                  <c:v>Net Profit</c:v>
                </c:pt>
                <c:pt idx="1">
                  <c:v>INTEL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'Net Profit'!$A$22:$A$26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'Net Profit'!$D$22:$D$26</c:f>
              <c:numCache>
                <c:formatCode>#,##0</c:formatCode>
                <c:ptCount val="5"/>
                <c:pt idx="0">
                  <c:v>10316000</c:v>
                </c:pt>
                <c:pt idx="1">
                  <c:v>9601000</c:v>
                </c:pt>
                <c:pt idx="2">
                  <c:v>21053000</c:v>
                </c:pt>
                <c:pt idx="3">
                  <c:v>21048000</c:v>
                </c:pt>
                <c:pt idx="4">
                  <c:v>23661000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30-4DE7-B87C-E86E691F5C1E}"/>
            </c:ext>
          </c:extLst>
        </c:ser>
        <c:ser>
          <c:idx val="3"/>
          <c:order val="3"/>
          <c:tx>
            <c:strRef>
              <c:f>'Net Profit'!$E$20:$E$21</c:f>
              <c:strCache>
                <c:ptCount val="2"/>
                <c:pt idx="0">
                  <c:v>Net Profit</c:v>
                </c:pt>
                <c:pt idx="1">
                  <c:v>GOOGLE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'Net Profit'!$A$22:$A$26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'Net Profit'!$E$22:$E$26</c:f>
              <c:numCache>
                <c:formatCode>#,##0</c:formatCode>
                <c:ptCount val="5"/>
                <c:pt idx="0">
                  <c:v>19478000</c:v>
                </c:pt>
                <c:pt idx="1">
                  <c:v>12662000</c:v>
                </c:pt>
                <c:pt idx="2">
                  <c:v>30736000</c:v>
                </c:pt>
                <c:pt idx="3">
                  <c:v>34343000</c:v>
                </c:pt>
                <c:pt idx="4">
                  <c:v>31534000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30-4DE7-B87C-E86E691F5C1E}"/>
            </c:ext>
          </c:extLst>
        </c:ser>
        <c:ser>
          <c:idx val="4"/>
          <c:order val="4"/>
          <c:tx>
            <c:strRef>
              <c:f>'Net Profit'!$F$20:$F$21</c:f>
              <c:strCache>
                <c:ptCount val="2"/>
                <c:pt idx="0">
                  <c:v>Net Profit</c:v>
                </c:pt>
                <c:pt idx="1">
                  <c:v>APPLE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numRef>
              <c:f>'Net Profit'!$A$22:$A$26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'Net Profit'!$F$22:$F$26</c:f>
              <c:numCache>
                <c:formatCode>#,##0</c:formatCode>
                <c:ptCount val="5"/>
                <c:pt idx="0">
                  <c:v>45687000</c:v>
                </c:pt>
                <c:pt idx="1">
                  <c:v>48351000</c:v>
                </c:pt>
                <c:pt idx="2">
                  <c:v>59531000</c:v>
                </c:pt>
                <c:pt idx="3">
                  <c:v>55256000</c:v>
                </c:pt>
                <c:pt idx="4">
                  <c:v>58424000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30-4DE7-B87C-E86E691F5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2179743"/>
        <c:axId val="1862544559"/>
      </c:lineChart>
      <c:catAx>
        <c:axId val="18721797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544559"/>
        <c:crosses val="autoZero"/>
        <c:auto val="1"/>
        <c:lblAlgn val="ctr"/>
        <c:lblOffset val="100"/>
        <c:noMultiLvlLbl val="0"/>
      </c:catAx>
      <c:valAx>
        <c:axId val="18625445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1797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va.linkstreet.in/program/packet/content-feed-ba06-trim-02-module-08-financial-analytics-ratnakar-pandey-financial-analytics-assignments-and-assessments/element/3883/assign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Financial Statement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Mentor : Prof. Ratnakar Pandey</a:t>
            </a:r>
          </a:p>
          <a:p>
            <a:r>
              <a:rPr lang="en-IN" dirty="0"/>
              <a:t>Presented by</a:t>
            </a:r>
          </a:p>
          <a:p>
            <a:r>
              <a:rPr lang="en-IN" sz="1900" dirty="0"/>
              <a:t>Amit Kavnekar</a:t>
            </a:r>
          </a:p>
          <a:p>
            <a:r>
              <a:rPr lang="en-IN" sz="1900"/>
              <a:t>Madhukeshwar</a:t>
            </a:r>
            <a:endParaRPr lang="en-IN" sz="1900" dirty="0"/>
          </a:p>
          <a:p>
            <a:r>
              <a:rPr lang="en-IN" sz="1900" dirty="0"/>
              <a:t>Hitesh</a:t>
            </a:r>
          </a:p>
          <a:p>
            <a:r>
              <a:rPr lang="en-IN" sz="1900" dirty="0"/>
              <a:t>Anand Mohan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A2665F-4B4D-41F4-9502-D5164FD8C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564734"/>
              </p:ext>
            </p:extLst>
          </p:nvPr>
        </p:nvGraphicFramePr>
        <p:xfrm>
          <a:off x="0" y="1"/>
          <a:ext cx="5576711" cy="622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C51B4E-FD91-4161-809D-8FE363700B36}"/>
              </a:ext>
            </a:extLst>
          </p:cNvPr>
          <p:cNvSpPr txBox="1"/>
          <p:nvPr/>
        </p:nvSpPr>
        <p:spPr>
          <a:xfrm>
            <a:off x="6096000" y="1355764"/>
            <a:ext cx="541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note that Liabilities have decreased for Apple over the last one year for other companies the liabilities have increased gradually</a:t>
            </a:r>
          </a:p>
          <a:p>
            <a:endParaRPr lang="en-IN" dirty="0"/>
          </a:p>
          <a:p>
            <a:r>
              <a:rPr lang="en-IN" dirty="0"/>
              <a:t>Google has highest % increase in liabilities 35% followed by Netflix at 27%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47FD5-B34E-4B3B-B202-E585628D7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26404"/>
              </p:ext>
            </p:extLst>
          </p:nvPr>
        </p:nvGraphicFramePr>
        <p:xfrm>
          <a:off x="6096000" y="3848719"/>
          <a:ext cx="5796978" cy="1714500"/>
        </p:xfrm>
        <a:graphic>
          <a:graphicData uri="http://schemas.openxmlformats.org/drawingml/2006/table">
            <a:tbl>
              <a:tblPr/>
              <a:tblGrid>
                <a:gridCol w="888735">
                  <a:extLst>
                    <a:ext uri="{9D8B030D-6E8A-4147-A177-3AD203B41FA5}">
                      <a16:colId xmlns:a16="http://schemas.microsoft.com/office/drawing/2014/main" val="379746420"/>
                    </a:ext>
                  </a:extLst>
                </a:gridCol>
                <a:gridCol w="908934">
                  <a:extLst>
                    <a:ext uri="{9D8B030D-6E8A-4147-A177-3AD203B41FA5}">
                      <a16:colId xmlns:a16="http://schemas.microsoft.com/office/drawing/2014/main" val="1606874579"/>
                    </a:ext>
                  </a:extLst>
                </a:gridCol>
                <a:gridCol w="993767">
                  <a:extLst>
                    <a:ext uri="{9D8B030D-6E8A-4147-A177-3AD203B41FA5}">
                      <a16:colId xmlns:a16="http://schemas.microsoft.com/office/drawing/2014/main" val="1136256298"/>
                    </a:ext>
                  </a:extLst>
                </a:gridCol>
                <a:gridCol w="908934">
                  <a:extLst>
                    <a:ext uri="{9D8B030D-6E8A-4147-A177-3AD203B41FA5}">
                      <a16:colId xmlns:a16="http://schemas.microsoft.com/office/drawing/2014/main" val="349849441"/>
                    </a:ext>
                  </a:extLst>
                </a:gridCol>
                <a:gridCol w="1018006">
                  <a:extLst>
                    <a:ext uri="{9D8B030D-6E8A-4147-A177-3AD203B41FA5}">
                      <a16:colId xmlns:a16="http://schemas.microsoft.com/office/drawing/2014/main" val="2099263745"/>
                    </a:ext>
                  </a:extLst>
                </a:gridCol>
                <a:gridCol w="1078602">
                  <a:extLst>
                    <a:ext uri="{9D8B030D-6E8A-4147-A177-3AD203B41FA5}">
                      <a16:colId xmlns:a16="http://schemas.microsoft.com/office/drawing/2014/main" val="2243544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liabilities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75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444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1,09,06,810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9,89,66,000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4,62,19,000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2,84,61,000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19,34,37,000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9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1,54,30,786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10,69,10,000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5,33,64,000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4,47,93,000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24,12,72,000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79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2,07,35,635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11,15,66,000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5,29,81,000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5,51,64,000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25,85,78,000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8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2,63,93,555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11,50,77,000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5,88,65,000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7,44,67,000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24,80,28,000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9247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%change in last 1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27.2859741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3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3.147016116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11.1058681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34.99202378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-4.080006806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5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E63C3A-7166-4EC0-B796-F2FDF9530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877133"/>
              </p:ext>
            </p:extLst>
          </p:nvPr>
        </p:nvGraphicFramePr>
        <p:xfrm>
          <a:off x="87224" y="153436"/>
          <a:ext cx="5478198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361D3A-1657-426B-AB65-2DF00A1E3085}"/>
              </a:ext>
            </a:extLst>
          </p:cNvPr>
          <p:cNvSpPr txBox="1"/>
          <p:nvPr/>
        </p:nvSpPr>
        <p:spPr>
          <a:xfrm>
            <a:off x="6213239" y="1269566"/>
            <a:ext cx="4842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assets have increased significantly for google over last four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apple the is a gradual decline in overall assets over last three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for other companies there the assets have increased gradually.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Netflix has highest % growth of assets over last 1 year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11BCD-45F5-482F-B5FA-B477A56F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79395"/>
              </p:ext>
            </p:extLst>
          </p:nvPr>
        </p:nvGraphicFramePr>
        <p:xfrm>
          <a:off x="6342946" y="3919613"/>
          <a:ext cx="5275805" cy="1754325"/>
        </p:xfrm>
        <a:graphic>
          <a:graphicData uri="http://schemas.openxmlformats.org/drawingml/2006/table">
            <a:tbl>
              <a:tblPr/>
              <a:tblGrid>
                <a:gridCol w="812231">
                  <a:extLst>
                    <a:ext uri="{9D8B030D-6E8A-4147-A177-3AD203B41FA5}">
                      <a16:colId xmlns:a16="http://schemas.microsoft.com/office/drawing/2014/main" val="503482745"/>
                    </a:ext>
                  </a:extLst>
                </a:gridCol>
                <a:gridCol w="808538">
                  <a:extLst>
                    <a:ext uri="{9D8B030D-6E8A-4147-A177-3AD203B41FA5}">
                      <a16:colId xmlns:a16="http://schemas.microsoft.com/office/drawing/2014/main" val="3382327857"/>
                    </a:ext>
                  </a:extLst>
                </a:gridCol>
                <a:gridCol w="908221">
                  <a:extLst>
                    <a:ext uri="{9D8B030D-6E8A-4147-A177-3AD203B41FA5}">
                      <a16:colId xmlns:a16="http://schemas.microsoft.com/office/drawing/2014/main" val="1804091115"/>
                    </a:ext>
                  </a:extLst>
                </a:gridCol>
                <a:gridCol w="908221">
                  <a:extLst>
                    <a:ext uri="{9D8B030D-6E8A-4147-A177-3AD203B41FA5}">
                      <a16:colId xmlns:a16="http://schemas.microsoft.com/office/drawing/2014/main" val="2536135091"/>
                    </a:ext>
                  </a:extLst>
                </a:gridCol>
                <a:gridCol w="908221">
                  <a:extLst>
                    <a:ext uri="{9D8B030D-6E8A-4147-A177-3AD203B41FA5}">
                      <a16:colId xmlns:a16="http://schemas.microsoft.com/office/drawing/2014/main" val="793331159"/>
                    </a:ext>
                  </a:extLst>
                </a:gridCol>
                <a:gridCol w="930373">
                  <a:extLst>
                    <a:ext uri="{9D8B030D-6E8A-4147-A177-3AD203B41FA5}">
                      <a16:colId xmlns:a16="http://schemas.microsoft.com/office/drawing/2014/main" val="2108116369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3388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44247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1,35,86,610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11,82,06,000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11,33,27,000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16,74,97,000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32,16,86,000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1335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1,90,12,742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12,22,81,000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12,32,49,000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19,72,95,000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37,53,19,000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202943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2,59,74,400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11,18,20,000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12,79,63,000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23,27,92,000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36,57,25,000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23827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30-1-2020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3,39,75,712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11,88,61,000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13,65,24,000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27,59,09,000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33,85,16,000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48945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%change in last 1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30.804608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6.296726882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6.69021514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18.52168459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-7.43974298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2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AF025-4721-4A04-9813-6E5C42E2E7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A27F-AA15-47B0-B69E-5F63ACAD6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4D364C-7BA6-430F-8B15-13298C16C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55392"/>
              </p:ext>
            </p:extLst>
          </p:nvPr>
        </p:nvGraphicFramePr>
        <p:xfrm>
          <a:off x="80961" y="153436"/>
          <a:ext cx="6015039" cy="578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64A737-91AC-4D99-A842-D9E94806E368}"/>
              </a:ext>
            </a:extLst>
          </p:cNvPr>
          <p:cNvSpPr txBox="1"/>
          <p:nvPr/>
        </p:nvSpPr>
        <p:spPr>
          <a:xfrm>
            <a:off x="6762044" y="1365956"/>
            <a:ext cx="471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Netflix and Apple have shown highest % growth in terms of Total cash holding over last one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cash has declined for Dell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E6BD44-FFB5-446A-9889-AF959295F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8579"/>
              </p:ext>
            </p:extLst>
          </p:nvPr>
        </p:nvGraphicFramePr>
        <p:xfrm>
          <a:off x="6425967" y="4089554"/>
          <a:ext cx="5545123" cy="1333500"/>
        </p:xfrm>
        <a:graphic>
          <a:graphicData uri="http://schemas.openxmlformats.org/drawingml/2006/table">
            <a:tbl>
              <a:tblPr/>
              <a:tblGrid>
                <a:gridCol w="834424">
                  <a:extLst>
                    <a:ext uri="{9D8B030D-6E8A-4147-A177-3AD203B41FA5}">
                      <a16:colId xmlns:a16="http://schemas.microsoft.com/office/drawing/2014/main" val="2747041769"/>
                    </a:ext>
                  </a:extLst>
                </a:gridCol>
                <a:gridCol w="853387">
                  <a:extLst>
                    <a:ext uri="{9D8B030D-6E8A-4147-A177-3AD203B41FA5}">
                      <a16:colId xmlns:a16="http://schemas.microsoft.com/office/drawing/2014/main" val="3220301653"/>
                    </a:ext>
                  </a:extLst>
                </a:gridCol>
                <a:gridCol w="955794">
                  <a:extLst>
                    <a:ext uri="{9D8B030D-6E8A-4147-A177-3AD203B41FA5}">
                      <a16:colId xmlns:a16="http://schemas.microsoft.com/office/drawing/2014/main" val="704325495"/>
                    </a:ext>
                  </a:extLst>
                </a:gridCol>
                <a:gridCol w="933037">
                  <a:extLst>
                    <a:ext uri="{9D8B030D-6E8A-4147-A177-3AD203B41FA5}">
                      <a16:colId xmlns:a16="http://schemas.microsoft.com/office/drawing/2014/main" val="28237728"/>
                    </a:ext>
                  </a:extLst>
                </a:gridCol>
                <a:gridCol w="955794">
                  <a:extLst>
                    <a:ext uri="{9D8B030D-6E8A-4147-A177-3AD203B41FA5}">
                      <a16:colId xmlns:a16="http://schemas.microsoft.com/office/drawing/2014/main" val="2716151734"/>
                    </a:ext>
                  </a:extLst>
                </a:gridCol>
                <a:gridCol w="1012687">
                  <a:extLst>
                    <a:ext uri="{9D8B030D-6E8A-4147-A177-3AD203B41FA5}">
                      <a16:colId xmlns:a16="http://schemas.microsoft.com/office/drawing/2014/main" val="16941297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474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37,94,483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1,16,50,000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10,91,40,000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6,36,01,000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639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50,18,437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93,02,000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1,31,23,000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11,96,75,000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10,05,57,000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32123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%change in last 1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32.2561466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-3.86523357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12.64377682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9.652739601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58.10600462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6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B19EA-F024-4F6B-853C-2B1DB190AC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F27F1-0B8C-4903-8E05-FD1AB93EB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F14CEA-07A5-44AB-AD5E-C5FEC7966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503838"/>
              </p:ext>
            </p:extLst>
          </p:nvPr>
        </p:nvGraphicFramePr>
        <p:xfrm>
          <a:off x="59266" y="153436"/>
          <a:ext cx="5167489" cy="604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EDA015-9E4E-4D24-9AF9-7BFF1957C3BE}"/>
              </a:ext>
            </a:extLst>
          </p:cNvPr>
          <p:cNvSpPr txBox="1"/>
          <p:nvPr/>
        </p:nvSpPr>
        <p:spPr>
          <a:xfrm>
            <a:off x="6096000" y="125306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 for all companies has grown gradually.</a:t>
            </a:r>
          </a:p>
          <a:p>
            <a:endParaRPr lang="en-IN" dirty="0"/>
          </a:p>
          <a:p>
            <a:r>
              <a:rPr lang="en-IN" dirty="0"/>
              <a:t>In terms of % growth Netflix has shown the highest growth Gross profit growth of 14% over last 1 year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0C4318-584F-4BA7-AC5D-0DF54727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94486"/>
              </p:ext>
            </p:extLst>
          </p:nvPr>
        </p:nvGraphicFramePr>
        <p:xfrm>
          <a:off x="6363457" y="3636023"/>
          <a:ext cx="4330701" cy="1905000"/>
        </p:xfrm>
        <a:graphic>
          <a:graphicData uri="http://schemas.openxmlformats.org/drawingml/2006/table">
            <a:tbl>
              <a:tblPr/>
              <a:tblGrid>
                <a:gridCol w="609153">
                  <a:extLst>
                    <a:ext uri="{9D8B030D-6E8A-4147-A177-3AD203B41FA5}">
                      <a16:colId xmlns:a16="http://schemas.microsoft.com/office/drawing/2014/main" val="3173707523"/>
                    </a:ext>
                  </a:extLst>
                </a:gridCol>
                <a:gridCol w="780478">
                  <a:extLst>
                    <a:ext uri="{9D8B030D-6E8A-4147-A177-3AD203B41FA5}">
                      <a16:colId xmlns:a16="http://schemas.microsoft.com/office/drawing/2014/main" val="4034135596"/>
                    </a:ext>
                  </a:extLst>
                </a:gridCol>
                <a:gridCol w="713852">
                  <a:extLst>
                    <a:ext uri="{9D8B030D-6E8A-4147-A177-3AD203B41FA5}">
                      <a16:colId xmlns:a16="http://schemas.microsoft.com/office/drawing/2014/main" val="3368805030"/>
                    </a:ext>
                  </a:extLst>
                </a:gridCol>
                <a:gridCol w="713852">
                  <a:extLst>
                    <a:ext uri="{9D8B030D-6E8A-4147-A177-3AD203B41FA5}">
                      <a16:colId xmlns:a16="http://schemas.microsoft.com/office/drawing/2014/main" val="1766514905"/>
                    </a:ext>
                  </a:extLst>
                </a:gridCol>
                <a:gridCol w="713852">
                  <a:extLst>
                    <a:ext uri="{9D8B030D-6E8A-4147-A177-3AD203B41FA5}">
                      <a16:colId xmlns:a16="http://schemas.microsoft.com/office/drawing/2014/main" val="425541099"/>
                    </a:ext>
                  </a:extLst>
                </a:gridCol>
                <a:gridCol w="799514">
                  <a:extLst>
                    <a:ext uri="{9D8B030D-6E8A-4147-A177-3AD203B41FA5}">
                      <a16:colId xmlns:a16="http://schemas.microsoft.com/office/drawing/2014/main" val="1348773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29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0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28,00,768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1,29,59,000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3,61,91,000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5,51,34,000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8,42,63,000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4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40,33,047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2,00,54,000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3,90,69,000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6,52,72,000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8,81,86,000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68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58,26,803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2,50,53,000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4,37,37,000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7,72,70,000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10,18,39,000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08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77,16,234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2,89,33,000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4,21,40,000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8,99,61,000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9,83,92,000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2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88,20,966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2,83,58,000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4,56,96,000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8,99,07,000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10,45,80,000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38073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%change in last 1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14.31698417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-1.9873501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8.43853821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-0.060026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6.289129197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2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7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1EC63-88B3-4E5C-99B1-7A36BE0EF3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7FDAE-2082-4649-B5B1-349BBD633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525180-7CB1-4A6C-9C46-F5C210C5C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499730"/>
              </p:ext>
            </p:extLst>
          </p:nvPr>
        </p:nvGraphicFramePr>
        <p:xfrm>
          <a:off x="0" y="0"/>
          <a:ext cx="5350933" cy="622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A0F76C-3DA2-43E7-B78B-A293E8C1F871}"/>
              </a:ext>
            </a:extLst>
          </p:cNvPr>
          <p:cNvSpPr txBox="1"/>
          <p:nvPr/>
        </p:nvSpPr>
        <p:spPr>
          <a:xfrm>
            <a:off x="6096000" y="1162756"/>
            <a:ext cx="4842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Netflix has shown constant increase in NET profit  remaining companies have been slightly volatile </a:t>
            </a:r>
          </a:p>
          <a:p>
            <a:r>
              <a:rPr lang="en-IN" dirty="0"/>
              <a:t>Dell is worst performing company showing loss in 2016, 2017 and 2108 </a:t>
            </a:r>
          </a:p>
          <a:p>
            <a:endParaRPr lang="en-IN" dirty="0"/>
          </a:p>
          <a:p>
            <a:r>
              <a:rPr lang="en-IN" dirty="0"/>
              <a:t>Netflix has shown Highest net profit Growth at 43%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C4F53B-6FC8-4DD7-836A-2E7B0E4A3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7662"/>
              </p:ext>
            </p:extLst>
          </p:nvPr>
        </p:nvGraphicFramePr>
        <p:xfrm>
          <a:off x="6235816" y="3493460"/>
          <a:ext cx="4267200" cy="1733550"/>
        </p:xfrm>
        <a:graphic>
          <a:graphicData uri="http://schemas.openxmlformats.org/drawingml/2006/table">
            <a:tbl>
              <a:tblPr/>
              <a:tblGrid>
                <a:gridCol w="864845">
                  <a:extLst>
                    <a:ext uri="{9D8B030D-6E8A-4147-A177-3AD203B41FA5}">
                      <a16:colId xmlns:a16="http://schemas.microsoft.com/office/drawing/2014/main" val="722248612"/>
                    </a:ext>
                  </a:extLst>
                </a:gridCol>
                <a:gridCol w="608242">
                  <a:extLst>
                    <a:ext uri="{9D8B030D-6E8A-4147-A177-3AD203B41FA5}">
                      <a16:colId xmlns:a16="http://schemas.microsoft.com/office/drawing/2014/main" val="2891620714"/>
                    </a:ext>
                  </a:extLst>
                </a:gridCol>
                <a:gridCol w="655761">
                  <a:extLst>
                    <a:ext uri="{9D8B030D-6E8A-4147-A177-3AD203B41FA5}">
                      <a16:colId xmlns:a16="http://schemas.microsoft.com/office/drawing/2014/main" val="3429259412"/>
                    </a:ext>
                  </a:extLst>
                </a:gridCol>
                <a:gridCol w="712784">
                  <a:extLst>
                    <a:ext uri="{9D8B030D-6E8A-4147-A177-3AD203B41FA5}">
                      <a16:colId xmlns:a16="http://schemas.microsoft.com/office/drawing/2014/main" val="3082513747"/>
                    </a:ext>
                  </a:extLst>
                </a:gridCol>
                <a:gridCol w="712784">
                  <a:extLst>
                    <a:ext uri="{9D8B030D-6E8A-4147-A177-3AD203B41FA5}">
                      <a16:colId xmlns:a16="http://schemas.microsoft.com/office/drawing/2014/main" val="3650414818"/>
                    </a:ext>
                  </a:extLst>
                </a:gridCol>
                <a:gridCol w="712784">
                  <a:extLst>
                    <a:ext uri="{9D8B030D-6E8A-4147-A177-3AD203B41FA5}">
                      <a16:colId xmlns:a16="http://schemas.microsoft.com/office/drawing/2014/main" val="1005912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6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72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1,86,678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-16,72,000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1,03,16,000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1,94,78,000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4,56,87,000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995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5,58,929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-37,28,000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96,01,000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1,26,62,000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4,83,51,000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12,11,242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-23,10,000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2,10,53,000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3,07,36,000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5,95,31,000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03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18,66,916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46,16,000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2,10,48,000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3,43,43,000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5,52,56,000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97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26,81,477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39,09,000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2,36,61,000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3,15,34,000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5,84,24,000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9396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 in last 1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43.63137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-15.31629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12.4144812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-8.1792505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5.73331403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97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6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AD24-C2E1-405C-9BC1-6E7EDAFFD4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387A8-500A-421F-9191-C13F7EBA3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15BE1-BB29-4AA9-B24C-D3F7F81E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4" y="390525"/>
            <a:ext cx="7953374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F777-D423-4374-8942-195993B2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4" y="3347257"/>
            <a:ext cx="7953374" cy="2682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30CDB-EFF7-45C8-9F90-FC2A95C2CB21}"/>
              </a:ext>
            </a:extLst>
          </p:cNvPr>
          <p:cNvSpPr txBox="1"/>
          <p:nvPr/>
        </p:nvSpPr>
        <p:spPr>
          <a:xfrm>
            <a:off x="8648700" y="1190625"/>
            <a:ext cx="330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we look at share price growth we note that apple and Netflix have shown significant growth over last 5 years as well as over last six months</a:t>
            </a:r>
          </a:p>
        </p:txBody>
      </p:sp>
    </p:spTree>
    <p:extLst>
      <p:ext uri="{BB962C8B-B14F-4D97-AF65-F5344CB8AC3E}">
        <p14:creationId xmlns:p14="http://schemas.microsoft.com/office/powerpoint/2010/main" val="20476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D2456E-657E-42D0-B58C-FB1269A7C787}"/>
              </a:ext>
            </a:extLst>
          </p:cNvPr>
          <p:cNvSpPr/>
          <p:nvPr/>
        </p:nvSpPr>
        <p:spPr>
          <a:xfrm>
            <a:off x="323851" y="365125"/>
            <a:ext cx="8971152" cy="53784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B5C3F-C438-41FD-B0CB-223AC12B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49870-8A97-456B-B409-5866E75B2E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0856D-A3FF-4293-86D6-EB524384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E2E1B-886B-4115-B900-118DFA9EC017}"/>
              </a:ext>
            </a:extLst>
          </p:cNvPr>
          <p:cNvSpPr txBox="1"/>
          <p:nvPr/>
        </p:nvSpPr>
        <p:spPr>
          <a:xfrm>
            <a:off x="409575" y="2028825"/>
            <a:ext cx="8885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Netflix has shown strong growth in terms of net profit, Gross profit, Total cash and total assets over the last one year compared to other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 profit, Gross profit , Total cash and total assets have grown steadily over last 4 years for Netflix.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Apart from this there is steady growth in the stock price for Netflix specifically over last one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So at the end of our analysis we conclude that Netflix will be a good stock to invest the money over the period of next 1 year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68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629</Words>
  <Application>Microsoft Office PowerPoint</Application>
  <PresentationFormat>Widescreen</PresentationFormat>
  <Paragraphs>243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Financial Statement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 </cp:lastModifiedBy>
  <cp:revision>344</cp:revision>
  <dcterms:created xsi:type="dcterms:W3CDTF">2016-03-16T11:15:40Z</dcterms:created>
  <dcterms:modified xsi:type="dcterms:W3CDTF">2020-09-05T04:00:43Z</dcterms:modified>
</cp:coreProperties>
</file>