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4" r:id="rId3"/>
    <p:sldId id="265" r:id="rId4"/>
    <p:sldId id="266" r:id="rId5"/>
    <p:sldId id="258" r:id="rId6"/>
    <p:sldId id="259" r:id="rId7"/>
    <p:sldId id="261" r:id="rId8"/>
    <p:sldId id="260" r:id="rId9"/>
    <p:sldId id="263"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BCA4D8-E103-48A9-8975-09EC25EDCB62}" type="datetimeFigureOut">
              <a:rPr lang="en-US" smtClean="0"/>
              <a:t>9/11/2020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98668-19AC-4E17-8A62-7ABDD247971A}" type="slidenum">
              <a:rPr lang="en-US" smtClean="0"/>
              <a:t>‹#›</a:t>
            </a:fld>
            <a:endParaRPr lang="en-US"/>
          </a:p>
        </p:txBody>
      </p:sp>
    </p:spTree>
    <p:extLst>
      <p:ext uri="{BB962C8B-B14F-4D97-AF65-F5344CB8AC3E}">
        <p14:creationId xmlns:p14="http://schemas.microsoft.com/office/powerpoint/2010/main" val="1782233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A97272BC-E383-464E-ABBA-363F71DE0B0D}" type="datetime1">
              <a:rPr lang="en-US" smtClean="0"/>
              <a:t>9/11/2020</a:t>
            </a:fld>
            <a:endParaRPr lang="en-US" dirty="0"/>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CIBIL Report Analysis</a:t>
            </a:r>
            <a:endParaRPr lang="en-US" dirty="0"/>
          </a:p>
        </p:txBody>
      </p:sp>
    </p:spTree>
    <p:extLst>
      <p:ext uri="{BB962C8B-B14F-4D97-AF65-F5344CB8AC3E}">
        <p14:creationId xmlns:p14="http://schemas.microsoft.com/office/powerpoint/2010/main" val="342881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3"/>
          <p:cNvSpPr>
            <a:spLocks noGrp="1"/>
          </p:cNvSpPr>
          <p:nvPr>
            <p:ph type="dt" sz="half" idx="2"/>
          </p:nvPr>
        </p:nvSpPr>
        <p:spPr>
          <a:xfrm>
            <a:off x="838200" y="6365943"/>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B27E7162-DC8B-473C-A9AC-01EB7C17BBC4}" type="datetime1">
              <a:rPr lang="en-US" smtClean="0"/>
              <a:t>9/11/2020</a:t>
            </a:fld>
            <a:endParaRPr lang="en-US" dirty="0"/>
          </a:p>
        </p:txBody>
      </p:sp>
      <p:sp>
        <p:nvSpPr>
          <p:cNvPr id="14" name="Footer Placeholder 4"/>
          <p:cNvSpPr>
            <a:spLocks noGrp="1"/>
          </p:cNvSpPr>
          <p:nvPr>
            <p:ph type="ftr" sz="quarter" idx="3"/>
          </p:nvPr>
        </p:nvSpPr>
        <p:spPr>
          <a:xfrm>
            <a:off x="7239000" y="6383889"/>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CIBIL Report Analysis</a:t>
            </a:r>
            <a:endParaRPr lang="en-US" dirty="0"/>
          </a:p>
        </p:txBody>
      </p:sp>
    </p:spTree>
    <p:extLst>
      <p:ext uri="{BB962C8B-B14F-4D97-AF65-F5344CB8AC3E}">
        <p14:creationId xmlns:p14="http://schemas.microsoft.com/office/powerpoint/2010/main" val="3271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04985"/>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03568DA5-CAC9-44BE-868E-0AFAC330DA28}" type="datetime1">
              <a:rPr lang="en-US" smtClean="0"/>
              <a:t>9/11/2020</a:t>
            </a:fld>
            <a:endParaRPr lang="en-US" dirty="0"/>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CIBIL Report Analysis</a:t>
            </a:r>
            <a:endParaRPr lang="en-US" dirty="0"/>
          </a:p>
        </p:txBody>
      </p:sp>
    </p:spTree>
    <p:extLst>
      <p:ext uri="{BB962C8B-B14F-4D97-AF65-F5344CB8AC3E}">
        <p14:creationId xmlns:p14="http://schemas.microsoft.com/office/powerpoint/2010/main" val="178067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113CFC1B-68A6-48BC-8EC2-C6D0AAB9DDD9}" type="datetime1">
              <a:rPr lang="en-US" smtClean="0"/>
              <a:t>9/11/2020</a:t>
            </a:fld>
            <a:endParaRPr lang="en-US" dirty="0"/>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CIBIL Report Analysis</a:t>
            </a:r>
            <a:endParaRPr lang="en-US" dirty="0"/>
          </a:p>
        </p:txBody>
      </p:sp>
    </p:spTree>
    <p:extLst>
      <p:ext uri="{BB962C8B-B14F-4D97-AF65-F5344CB8AC3E}">
        <p14:creationId xmlns:p14="http://schemas.microsoft.com/office/powerpoint/2010/main" val="72428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3A47FFCD-B1ED-427D-A8FB-8D4C5CEA5B88}" type="datetime1">
              <a:rPr lang="en-US" smtClean="0"/>
              <a:t>9/11/2020</a:t>
            </a:fld>
            <a:endParaRPr lang="en-US" dirty="0"/>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CIBIL Report Analysis</a:t>
            </a:r>
            <a:endParaRPr lang="en-US" dirty="0"/>
          </a:p>
        </p:txBody>
      </p:sp>
    </p:spTree>
    <p:extLst>
      <p:ext uri="{BB962C8B-B14F-4D97-AF65-F5344CB8AC3E}">
        <p14:creationId xmlns:p14="http://schemas.microsoft.com/office/powerpoint/2010/main" val="123212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a:stretch>
            <a:fillRect/>
          </a:stretch>
        </p:blipFill>
        <p:spPr>
          <a:xfrm>
            <a:off x="9191579" y="92974"/>
            <a:ext cx="2926334" cy="780356"/>
          </a:xfrm>
          <a:prstGeom prst="rect">
            <a:avLst/>
          </a:prstGeom>
        </p:spPr>
      </p:pic>
      <p:pic>
        <p:nvPicPr>
          <p:cNvPr id="14"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D1E4C992-7552-48F9-92E5-F7FC19A82BE8}" type="datetime1">
              <a:rPr lang="en-US" smtClean="0"/>
              <a:t>9/11/2020</a:t>
            </a:fld>
            <a:endParaRPr lang="en-US" dirty="0"/>
          </a:p>
        </p:txBody>
      </p:sp>
      <p:sp>
        <p:nvSpPr>
          <p:cNvPr id="10"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CIBIL Report Analysis</a:t>
            </a:r>
            <a:endParaRPr lang="en-US" dirty="0"/>
          </a:p>
        </p:txBody>
      </p:sp>
    </p:spTree>
    <p:extLst>
      <p:ext uri="{BB962C8B-B14F-4D97-AF65-F5344CB8AC3E}">
        <p14:creationId xmlns:p14="http://schemas.microsoft.com/office/powerpoint/2010/main" val="845412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stretch>
            <a:fillRect/>
          </a:stretch>
        </p:blipFill>
        <p:spPr>
          <a:xfrm>
            <a:off x="9191579" y="92974"/>
            <a:ext cx="2926334" cy="780356"/>
          </a:xfrm>
          <a:prstGeom prst="rect">
            <a:avLst/>
          </a:prstGeom>
        </p:spPr>
      </p:pic>
      <p:pic>
        <p:nvPicPr>
          <p:cNvPr id="16"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C35E3B6D-DC89-4FA2-8E45-E618604B87A9}" type="datetime1">
              <a:rPr lang="en-US" smtClean="0"/>
              <a:t>9/11/2020</a:t>
            </a:fld>
            <a:endParaRPr lang="en-US" dirty="0"/>
          </a:p>
        </p:txBody>
      </p:sp>
      <p:sp>
        <p:nvSpPr>
          <p:cNvPr id="12" name="Footer Placeholder 4"/>
          <p:cNvSpPr>
            <a:spLocks noGrp="1"/>
          </p:cNvSpPr>
          <p:nvPr>
            <p:ph type="ftr" sz="quarter" idx="11"/>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CIBIL Report Analysis</a:t>
            </a:r>
            <a:endParaRPr lang="en-US" dirty="0"/>
          </a:p>
        </p:txBody>
      </p:sp>
    </p:spTree>
    <p:extLst>
      <p:ext uri="{BB962C8B-B14F-4D97-AF65-F5344CB8AC3E}">
        <p14:creationId xmlns:p14="http://schemas.microsoft.com/office/powerpoint/2010/main" val="28057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9191579" y="92974"/>
            <a:ext cx="2926334" cy="780356"/>
          </a:xfrm>
          <a:prstGeom prst="rect">
            <a:avLst/>
          </a:prstGeom>
        </p:spPr>
      </p:pic>
      <p:pic>
        <p:nvPicPr>
          <p:cNvPr id="12"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218237"/>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A775F5BA-1C9D-47E2-BED3-1DA8444E5361}" type="datetime1">
              <a:rPr lang="en-US" smtClean="0"/>
              <a:t>9/11/2020</a:t>
            </a:fld>
            <a:endParaRPr lang="en-US" dirty="0"/>
          </a:p>
        </p:txBody>
      </p:sp>
      <p:sp>
        <p:nvSpPr>
          <p:cNvPr id="8"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CIBIL Report Analysis</a:t>
            </a:r>
            <a:endParaRPr lang="en-US" dirty="0"/>
          </a:p>
        </p:txBody>
      </p:sp>
    </p:spTree>
    <p:extLst>
      <p:ext uri="{BB962C8B-B14F-4D97-AF65-F5344CB8AC3E}">
        <p14:creationId xmlns:p14="http://schemas.microsoft.com/office/powerpoint/2010/main" val="177139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9191579" y="92974"/>
            <a:ext cx="2926334" cy="780356"/>
          </a:xfrm>
          <a:prstGeom prst="rect">
            <a:avLst/>
          </a:prstGeom>
        </p:spPr>
      </p:pic>
      <p:pic>
        <p:nvPicPr>
          <p:cNvPr id="11" name="Picture 4" descr="http://www.singaporexdexperience.com/application/views/public/images/orange-line-bg-inside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D86D6D94-B24B-446B-821A-428EE58573FA}" type="datetime1">
              <a:rPr lang="en-US" smtClean="0"/>
              <a:t>9/11/2020</a:t>
            </a:fld>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CIBIL Report Analysis</a:t>
            </a:r>
            <a:endParaRPr lang="en-US" dirty="0"/>
          </a:p>
        </p:txBody>
      </p:sp>
    </p:spTree>
    <p:extLst>
      <p:ext uri="{BB962C8B-B14F-4D97-AF65-F5344CB8AC3E}">
        <p14:creationId xmlns:p14="http://schemas.microsoft.com/office/powerpoint/2010/main" val="34884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163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3" name="Picture 4" descr="http://www.singaporexdexperience.com/application/views/public/images/orange-line-bg-inside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178481"/>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3"/>
          <p:cNvSpPr>
            <a:spLocks noGrp="1"/>
          </p:cNvSpPr>
          <p:nvPr>
            <p:ph type="dt" sz="half" idx="10"/>
          </p:nvPr>
        </p:nvSpPr>
        <p:spPr>
          <a:xfrm>
            <a:off x="838200" y="6339439"/>
            <a:ext cx="27432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fld id="{2DBB70C6-B904-44B8-917B-77798920765F}" type="datetime1">
              <a:rPr lang="en-US" smtClean="0"/>
              <a:t>9/11/2020</a:t>
            </a:fld>
            <a:endParaRPr lang="en-US" dirty="0"/>
          </a:p>
        </p:txBody>
      </p:sp>
      <p:sp>
        <p:nvSpPr>
          <p:cNvPr id="9" name="Footer Placeholder 4"/>
          <p:cNvSpPr>
            <a:spLocks noGrp="1"/>
          </p:cNvSpPr>
          <p:nvPr>
            <p:ph type="ftr" sz="quarter" idx="3"/>
          </p:nvPr>
        </p:nvSpPr>
        <p:spPr>
          <a:xfrm>
            <a:off x="7239000" y="6357385"/>
            <a:ext cx="4114800" cy="365125"/>
          </a:xfrm>
          <a:prstGeom prst="rect">
            <a:avLst/>
          </a:prstGeom>
        </p:spPr>
        <p:txBody>
          <a:bodyPr/>
          <a:lstStyle>
            <a:lvl1pPr>
              <a:defRPr sz="1400">
                <a:latin typeface="Arial" panose="020B0604020202020204" pitchFamily="34" charset="0"/>
                <a:cs typeface="Arial" panose="020B0604020202020204" pitchFamily="34" charset="0"/>
              </a:defRPr>
            </a:lvl1pPr>
          </a:lstStyle>
          <a:p>
            <a:r>
              <a:rPr lang="en-US"/>
              <a:t>CIBIL Report Analysis</a:t>
            </a:r>
            <a:endParaRPr lang="en-US" dirty="0"/>
          </a:p>
        </p:txBody>
      </p:sp>
    </p:spTree>
    <p:extLst>
      <p:ext uri="{BB962C8B-B14F-4D97-AF65-F5344CB8AC3E}">
        <p14:creationId xmlns:p14="http://schemas.microsoft.com/office/powerpoint/2010/main" val="291803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4" descr="http://www.singaporexdexperience.com/application/views/public/images/orange-line-bg-inside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31489"/>
            <a:ext cx="12191999" cy="6096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2"/>
          </p:nvPr>
        </p:nvSpPr>
        <p:spPr>
          <a:xfrm>
            <a:off x="838200" y="6339439"/>
            <a:ext cx="2743200" cy="365125"/>
          </a:xfrm>
          <a:prstGeom prst="rect">
            <a:avLst/>
          </a:prstGeom>
        </p:spPr>
        <p:txBody>
          <a:bodyPr/>
          <a:lstStyle>
            <a:lvl1pPr>
              <a:defRPr sz="1400">
                <a:solidFill>
                  <a:schemeClr val="bg1"/>
                </a:solidFill>
                <a:latin typeface="Arial" panose="020B0604020202020204" pitchFamily="34" charset="0"/>
                <a:cs typeface="Arial" panose="020B0604020202020204" pitchFamily="34" charset="0"/>
              </a:defRPr>
            </a:lvl1pPr>
          </a:lstStyle>
          <a:p>
            <a:fld id="{985FB7C2-2B05-44BF-BC1F-005BBCC28B1C}" type="datetime1">
              <a:rPr lang="en-US" smtClean="0"/>
              <a:t>9/11/2020</a:t>
            </a:fld>
            <a:endParaRPr lang="en-US" dirty="0"/>
          </a:p>
        </p:txBody>
      </p:sp>
      <p:sp>
        <p:nvSpPr>
          <p:cNvPr id="7" name="Footer Placeholder 4"/>
          <p:cNvSpPr>
            <a:spLocks noGrp="1"/>
          </p:cNvSpPr>
          <p:nvPr>
            <p:ph type="ftr" sz="quarter" idx="3"/>
          </p:nvPr>
        </p:nvSpPr>
        <p:spPr>
          <a:xfrm>
            <a:off x="7239000" y="6357385"/>
            <a:ext cx="4114800" cy="365125"/>
          </a:xfrm>
          <a:prstGeom prst="rect">
            <a:avLst/>
          </a:prstGeom>
        </p:spPr>
        <p:txBody>
          <a:bodyPr/>
          <a:lstStyle>
            <a:lvl1pPr algn="r">
              <a:defRPr sz="1400">
                <a:solidFill>
                  <a:schemeClr val="bg1"/>
                </a:solidFill>
                <a:latin typeface="Arial" panose="020B0604020202020204" pitchFamily="34" charset="0"/>
                <a:cs typeface="Arial" panose="020B0604020202020204" pitchFamily="34" charset="0"/>
              </a:defRPr>
            </a:lvl1pPr>
          </a:lstStyle>
          <a:p>
            <a:r>
              <a:rPr lang="en-US"/>
              <a:t>CIBIL Report Analysis</a:t>
            </a:r>
            <a:endParaRPr lang="en-US" dirty="0"/>
          </a:p>
        </p:txBody>
      </p:sp>
      <p:pic>
        <p:nvPicPr>
          <p:cNvPr id="11" name="Picture 10"/>
          <p:cNvPicPr>
            <a:picLocks noChangeAspect="1"/>
          </p:cNvPicPr>
          <p:nvPr userDrawn="1"/>
        </p:nvPicPr>
        <p:blipFill>
          <a:blip r:embed="rId14"/>
          <a:stretch>
            <a:fillRect/>
          </a:stretch>
        </p:blipFill>
        <p:spPr>
          <a:xfrm>
            <a:off x="9191579" y="92974"/>
            <a:ext cx="2926334" cy="780356"/>
          </a:xfrm>
          <a:prstGeom prst="rect">
            <a:avLst/>
          </a:prstGeom>
        </p:spPr>
      </p:pic>
    </p:spTree>
    <p:extLst>
      <p:ext uri="{BB962C8B-B14F-4D97-AF65-F5344CB8AC3E}">
        <p14:creationId xmlns:p14="http://schemas.microsoft.com/office/powerpoint/2010/main" val="3771267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70503"/>
          </a:xfrm>
        </p:spPr>
        <p:txBody>
          <a:bodyPr/>
          <a:lstStyle/>
          <a:p>
            <a:r>
              <a:rPr lang="en-IN" b="1" dirty="0"/>
              <a:t>CIBIL Report Analysis </a:t>
            </a:r>
            <a:endParaRPr lang="en-IN" dirty="0"/>
          </a:p>
        </p:txBody>
      </p:sp>
      <p:sp>
        <p:nvSpPr>
          <p:cNvPr id="3" name="Subtitle 2"/>
          <p:cNvSpPr>
            <a:spLocks noGrp="1"/>
          </p:cNvSpPr>
          <p:nvPr>
            <p:ph type="subTitle" idx="1"/>
          </p:nvPr>
        </p:nvSpPr>
        <p:spPr>
          <a:xfrm>
            <a:off x="1524000" y="3602038"/>
            <a:ext cx="9144000" cy="2479980"/>
          </a:xfrm>
        </p:spPr>
        <p:txBody>
          <a:bodyPr>
            <a:normAutofit fontScale="85000" lnSpcReduction="20000"/>
          </a:bodyPr>
          <a:lstStyle/>
          <a:p>
            <a:r>
              <a:rPr lang="en-IN" dirty="0"/>
              <a:t>Mentor: Prof. Ratnakar Pandey</a:t>
            </a:r>
          </a:p>
          <a:p>
            <a:r>
              <a:rPr lang="en-IN" dirty="0"/>
              <a:t>Presented By:</a:t>
            </a:r>
          </a:p>
          <a:p>
            <a:r>
              <a:rPr lang="en-IN" dirty="0"/>
              <a:t>Amit </a:t>
            </a:r>
            <a:r>
              <a:rPr lang="en-IN" dirty="0" err="1"/>
              <a:t>Kavnekar</a:t>
            </a:r>
            <a:endParaRPr lang="en-IN" dirty="0"/>
          </a:p>
          <a:p>
            <a:r>
              <a:rPr lang="en-IN" dirty="0" err="1"/>
              <a:t>Madhukeshwar</a:t>
            </a:r>
            <a:r>
              <a:rPr lang="en-IN" dirty="0"/>
              <a:t> K</a:t>
            </a:r>
          </a:p>
          <a:p>
            <a:r>
              <a:rPr lang="en-IN" dirty="0"/>
              <a:t>Anand Mohan</a:t>
            </a:r>
          </a:p>
          <a:p>
            <a:r>
              <a:rPr lang="en-IN" dirty="0"/>
              <a:t>Hitesh </a:t>
            </a:r>
          </a:p>
          <a:p>
            <a:r>
              <a:rPr lang="en-IN" dirty="0" err="1"/>
              <a:t>Tonima</a:t>
            </a:r>
            <a:r>
              <a:rPr lang="en-IN" dirty="0"/>
              <a:t> Paul</a:t>
            </a:r>
          </a:p>
          <a:p>
            <a:endParaRPr lang="en-IN" dirty="0"/>
          </a:p>
          <a:p>
            <a:endParaRPr lang="en-IN" dirty="0"/>
          </a:p>
          <a:p>
            <a:endParaRPr lang="en-IN" dirty="0"/>
          </a:p>
          <a:p>
            <a:endParaRPr lang="en-IN" dirty="0"/>
          </a:p>
          <a:p>
            <a:endParaRPr lang="en-IN" dirty="0"/>
          </a:p>
        </p:txBody>
      </p:sp>
      <p:sp>
        <p:nvSpPr>
          <p:cNvPr id="4" name="Date Placeholder 3"/>
          <p:cNvSpPr>
            <a:spLocks noGrp="1"/>
          </p:cNvSpPr>
          <p:nvPr>
            <p:ph type="dt" sz="half" idx="2"/>
          </p:nvPr>
        </p:nvSpPr>
        <p:spPr/>
        <p:txBody>
          <a:bodyPr/>
          <a:lstStyle/>
          <a:p>
            <a:fld id="{D62874E2-1FBB-4D03-B14A-E2D7B4F19E12}" type="datetime1">
              <a:rPr lang="en-US" smtClean="0"/>
              <a:t>9/11/2020</a:t>
            </a:fld>
            <a:endParaRPr lang="en-US" dirty="0"/>
          </a:p>
        </p:txBody>
      </p:sp>
      <p:sp>
        <p:nvSpPr>
          <p:cNvPr id="5" name="Footer Placeholder 4"/>
          <p:cNvSpPr>
            <a:spLocks noGrp="1"/>
          </p:cNvSpPr>
          <p:nvPr>
            <p:ph type="ftr" sz="quarter" idx="3"/>
          </p:nvPr>
        </p:nvSpPr>
        <p:spPr/>
        <p:txBody>
          <a:bodyPr/>
          <a:lstStyle/>
          <a:p>
            <a:r>
              <a:rPr lang="en-US"/>
              <a:t>CIBIL Report Analysis</a:t>
            </a:r>
            <a:endParaRPr lang="en-US" dirty="0"/>
          </a:p>
        </p:txBody>
      </p:sp>
    </p:spTree>
    <p:extLst>
      <p:ext uri="{BB962C8B-B14F-4D97-AF65-F5344CB8AC3E}">
        <p14:creationId xmlns:p14="http://schemas.microsoft.com/office/powerpoint/2010/main" val="4272802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6D2456E-657E-42D0-B58C-FB1269A7C787}"/>
              </a:ext>
            </a:extLst>
          </p:cNvPr>
          <p:cNvSpPr/>
          <p:nvPr/>
        </p:nvSpPr>
        <p:spPr>
          <a:xfrm>
            <a:off x="152400" y="890954"/>
            <a:ext cx="12039600" cy="54981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Font typeface="+mj-lt"/>
              <a:buAutoNum type="arabicPeriod" startAt="3"/>
            </a:pPr>
            <a:r>
              <a:rPr lang="en-US" b="1" dirty="0">
                <a:solidFill>
                  <a:srgbClr val="FF0000"/>
                </a:solidFill>
              </a:rPr>
              <a:t>Length of Credit History: 15%</a:t>
            </a:r>
          </a:p>
          <a:p>
            <a:pPr marL="342900" indent="-342900">
              <a:buFont typeface="+mj-lt"/>
              <a:buAutoNum type="alphaUcPeriod"/>
            </a:pPr>
            <a:r>
              <a:rPr lang="en-US" dirty="0">
                <a:solidFill>
                  <a:schemeClr val="tx1"/>
                </a:solidFill>
              </a:rPr>
              <a:t>A long credit history is helpful (if it's not marred by late payments and other negative items), but a short history can be fine too as long as you've made your payments on time and don't owe too much.</a:t>
            </a:r>
          </a:p>
          <a:p>
            <a:pPr marL="342900" indent="-342900">
              <a:buFont typeface="+mj-lt"/>
              <a:buAutoNum type="alphaUcPeriod"/>
            </a:pPr>
            <a:r>
              <a:rPr lang="en-US" dirty="0">
                <a:solidFill>
                  <a:schemeClr val="tx1"/>
                </a:solidFill>
              </a:rPr>
              <a:t>It considers both the age of your oldest account and the average age of all your accounts. Having an "older" credit age is better for your credit score because it shows that you have a lot of experience handling credit.</a:t>
            </a:r>
          </a:p>
          <a:p>
            <a:pPr marL="342900" indent="-342900">
              <a:buFont typeface="+mj-lt"/>
              <a:buAutoNum type="alphaUcPeriod"/>
            </a:pPr>
            <a:r>
              <a:rPr lang="en-US" dirty="0">
                <a:solidFill>
                  <a:schemeClr val="tx1"/>
                </a:solidFill>
              </a:rPr>
              <a:t>Opening new accounts or closing existing accounts can lower your average credit age. For that reason, it's typically not a good idea to open several new accounts at once.</a:t>
            </a:r>
          </a:p>
          <a:p>
            <a:pPr marL="342900" indent="-342900">
              <a:buFont typeface="+mj-lt"/>
              <a:buAutoNum type="arabicPeriod" startAt="4"/>
            </a:pPr>
            <a:r>
              <a:rPr lang="en-US" b="1" dirty="0">
                <a:solidFill>
                  <a:srgbClr val="FF0000"/>
                </a:solidFill>
              </a:rPr>
              <a:t> Types of Credit in Use: 10%</a:t>
            </a:r>
          </a:p>
          <a:p>
            <a:pPr marL="342900" indent="-342900">
              <a:buFont typeface="+mj-lt"/>
              <a:buAutoNum type="alphaUcPeriod"/>
            </a:pPr>
            <a:r>
              <a:rPr lang="en-US" dirty="0">
                <a:solidFill>
                  <a:schemeClr val="tx1"/>
                </a:solidFill>
              </a:rPr>
              <a:t>It is important to maintain a healthy balance of secured and unsecured loans. Home loans and auto loans are examples of secured loans while a credit card is an example of an unsecured loan. </a:t>
            </a:r>
          </a:p>
          <a:p>
            <a:pPr marL="342900" indent="-342900">
              <a:buFont typeface="+mj-lt"/>
              <a:buAutoNum type="alphaUcPeriod"/>
            </a:pPr>
            <a:r>
              <a:rPr lang="en-US" dirty="0">
                <a:solidFill>
                  <a:schemeClr val="tx1"/>
                </a:solidFill>
              </a:rPr>
              <a:t>If you have a high number of only one type of credit, it can affect your score. Also, when you have a healthy mix of different types of loans, it suggests that you have experience in handling both different types of loans. This is considered desirable by lenders.</a:t>
            </a:r>
          </a:p>
          <a:p>
            <a:pPr marL="342900" indent="-342900">
              <a:buFont typeface="+mj-lt"/>
              <a:buAutoNum type="alphaUcPeriod"/>
            </a:pPr>
            <a:r>
              <a:rPr lang="en-US" dirty="0">
                <a:solidFill>
                  <a:schemeClr val="tx1"/>
                </a:solidFill>
              </a:rPr>
              <a:t>Two basic types of credit accounts exist, revolving accounts and installment loans. Having both types of accounts on your credit report is better for your credit score because it indicates you have experience managing various types of credit.</a:t>
            </a:r>
          </a:p>
          <a:p>
            <a:pPr marL="342900" indent="-342900">
              <a:buFont typeface="+mj-lt"/>
              <a:buAutoNum type="arabicPeriod" startAt="5"/>
            </a:pPr>
            <a:r>
              <a:rPr lang="en-US" b="1" dirty="0">
                <a:solidFill>
                  <a:srgbClr val="FF0000"/>
                </a:solidFill>
              </a:rPr>
              <a:t>Making Multiple Credit Applications</a:t>
            </a:r>
          </a:p>
          <a:p>
            <a:pPr marL="342900" indent="-342900">
              <a:buFont typeface="+mj-lt"/>
              <a:buAutoNum type="arabicPeriod" startAt="5"/>
            </a:pPr>
            <a:r>
              <a:rPr lang="en-US" b="1" dirty="0">
                <a:solidFill>
                  <a:srgbClr val="FF0000"/>
                </a:solidFill>
              </a:rPr>
              <a:t>Errors in your CIBIL Report</a:t>
            </a:r>
          </a:p>
          <a:p>
            <a:pPr marL="342900" indent="-342900">
              <a:buFont typeface="+mj-lt"/>
              <a:buAutoNum type="arabicPeriod" startAt="5"/>
            </a:pPr>
            <a:r>
              <a:rPr lang="en-US" b="1" dirty="0">
                <a:solidFill>
                  <a:srgbClr val="FF0000"/>
                </a:solidFill>
              </a:rPr>
              <a:t>Number of Credit Inquiries.</a:t>
            </a:r>
          </a:p>
          <a:p>
            <a:endParaRPr lang="en-US" dirty="0">
              <a:solidFill>
                <a:schemeClr val="tx1"/>
              </a:solidFill>
            </a:endParaRPr>
          </a:p>
        </p:txBody>
      </p:sp>
      <p:sp>
        <p:nvSpPr>
          <p:cNvPr id="4" name="Title 3">
            <a:extLst>
              <a:ext uri="{FF2B5EF4-FFF2-40B4-BE49-F238E27FC236}">
                <a16:creationId xmlns:a16="http://schemas.microsoft.com/office/drawing/2014/main" id="{549B5C3F-C438-41FD-B0CB-223AC12BF4D9}"/>
              </a:ext>
            </a:extLst>
          </p:cNvPr>
          <p:cNvSpPr>
            <a:spLocks noGrp="1"/>
          </p:cNvSpPr>
          <p:nvPr>
            <p:ph type="title"/>
          </p:nvPr>
        </p:nvSpPr>
        <p:spPr>
          <a:xfrm>
            <a:off x="205154" y="95497"/>
            <a:ext cx="9148465" cy="666504"/>
          </a:xfrm>
          <a:ln/>
        </p:spPr>
        <p:style>
          <a:lnRef idx="1">
            <a:schemeClr val="accent1"/>
          </a:lnRef>
          <a:fillRef idx="2">
            <a:schemeClr val="accent1"/>
          </a:fillRef>
          <a:effectRef idx="1">
            <a:schemeClr val="accent1"/>
          </a:effectRef>
          <a:fontRef idx="minor">
            <a:schemeClr val="dk1"/>
          </a:fontRef>
        </p:style>
        <p:txBody>
          <a:bodyPr>
            <a:normAutofit/>
          </a:bodyPr>
          <a:lstStyle/>
          <a:p>
            <a:r>
              <a:rPr lang="en-IN" sz="2400" dirty="0"/>
              <a:t>factors that have a negative or positive effect on the CIBIL report</a:t>
            </a:r>
          </a:p>
        </p:txBody>
      </p:sp>
      <p:sp>
        <p:nvSpPr>
          <p:cNvPr id="2" name="Date Placeholder 1">
            <a:extLst>
              <a:ext uri="{FF2B5EF4-FFF2-40B4-BE49-F238E27FC236}">
                <a16:creationId xmlns:a16="http://schemas.microsoft.com/office/drawing/2014/main" id="{B9449870-8A97-456B-B409-5866E75B2E9C}"/>
              </a:ext>
            </a:extLst>
          </p:cNvPr>
          <p:cNvSpPr>
            <a:spLocks noGrp="1"/>
          </p:cNvSpPr>
          <p:nvPr>
            <p:ph type="dt" sz="half" idx="2"/>
          </p:nvPr>
        </p:nvSpPr>
        <p:spPr/>
        <p:txBody>
          <a:bodyPr/>
          <a:lstStyle/>
          <a:p>
            <a:r>
              <a:rPr lang="en-US" b="1" dirty="0">
                <a:solidFill>
                  <a:schemeClr val="tx1"/>
                </a:solidFill>
              </a:rPr>
              <a:t>9/11/2020</a:t>
            </a:r>
          </a:p>
        </p:txBody>
      </p:sp>
      <p:sp>
        <p:nvSpPr>
          <p:cNvPr id="3" name="Footer Placeholder 2">
            <a:extLst>
              <a:ext uri="{FF2B5EF4-FFF2-40B4-BE49-F238E27FC236}">
                <a16:creationId xmlns:a16="http://schemas.microsoft.com/office/drawing/2014/main" id="{1B70856D-A3FF-4293-86D6-EB524384B139}"/>
              </a:ext>
            </a:extLst>
          </p:cNvPr>
          <p:cNvSpPr>
            <a:spLocks noGrp="1"/>
          </p:cNvSpPr>
          <p:nvPr>
            <p:ph type="ftr" sz="quarter" idx="3"/>
          </p:nvPr>
        </p:nvSpPr>
        <p:spPr/>
        <p:txBody>
          <a:bodyPr/>
          <a:lstStyle/>
          <a:p>
            <a:r>
              <a:rPr lang="en-US" b="1" dirty="0">
                <a:solidFill>
                  <a:schemeClr val="tx1"/>
                </a:solidFill>
              </a:rPr>
              <a:t>CIBIL Report Analysis</a:t>
            </a:r>
          </a:p>
        </p:txBody>
      </p:sp>
    </p:spTree>
    <p:extLst>
      <p:ext uri="{BB962C8B-B14F-4D97-AF65-F5344CB8AC3E}">
        <p14:creationId xmlns:p14="http://schemas.microsoft.com/office/powerpoint/2010/main" val="3738718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6D2456E-657E-42D0-B58C-FB1269A7C787}"/>
              </a:ext>
            </a:extLst>
          </p:cNvPr>
          <p:cNvSpPr/>
          <p:nvPr/>
        </p:nvSpPr>
        <p:spPr>
          <a:xfrm>
            <a:off x="499696" y="1008186"/>
            <a:ext cx="11692304" cy="52636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Font typeface="+mj-lt"/>
              <a:buAutoNum type="arabicPeriod"/>
            </a:pPr>
            <a:r>
              <a:rPr lang="en-US" b="1" dirty="0">
                <a:solidFill>
                  <a:srgbClr val="FF0000"/>
                </a:solidFill>
              </a:rPr>
              <a:t>Your investment schemes and account balance</a:t>
            </a:r>
          </a:p>
          <a:p>
            <a:pPr marL="342900" indent="-342900">
              <a:buFont typeface="+mj-lt"/>
              <a:buAutoNum type="arabicPeriod"/>
            </a:pPr>
            <a:r>
              <a:rPr lang="en-US" b="1" dirty="0">
                <a:solidFill>
                  <a:srgbClr val="FF0000"/>
                </a:solidFill>
              </a:rPr>
              <a:t>Bounced or stop payment cheques </a:t>
            </a:r>
            <a:r>
              <a:rPr lang="en-US" b="1" dirty="0"/>
              <a:t>–</a:t>
            </a:r>
            <a:r>
              <a:rPr lang="en-US" dirty="0"/>
              <a:t> Though it is true that every delayed or bounced payment get directly reported to the CIBIL, it doesn’t affect your CIBIL score. Your bounced cheques are not a part of your credit report and thus, they have almost near-to-zero impact on your CIBIL score, unless the cheques is not related to any loan installment or repayment.</a:t>
            </a:r>
          </a:p>
          <a:p>
            <a:pPr marL="342900" indent="-342900">
              <a:buFont typeface="+mj-lt"/>
              <a:buAutoNum type="arabicPeriod"/>
            </a:pPr>
            <a:r>
              <a:rPr lang="en-US" b="1" dirty="0">
                <a:solidFill>
                  <a:srgbClr val="FF0000"/>
                </a:solidFill>
              </a:rPr>
              <a:t>Accounts that are not operative or more saving accounts</a:t>
            </a:r>
          </a:p>
          <a:p>
            <a:pPr marL="342900" indent="-342900">
              <a:buFont typeface="+mj-lt"/>
              <a:buAutoNum type="arabicPeriod"/>
            </a:pPr>
            <a:r>
              <a:rPr lang="en-US" b="1" dirty="0">
                <a:solidFill>
                  <a:srgbClr val="FF0000"/>
                </a:solidFill>
              </a:rPr>
              <a:t>Transactions made by debit card</a:t>
            </a:r>
          </a:p>
          <a:p>
            <a:pPr marL="342900" indent="-342900">
              <a:buFont typeface="+mj-lt"/>
              <a:buAutoNum type="arabicPeriod"/>
            </a:pPr>
            <a:r>
              <a:rPr lang="en-US" b="1" dirty="0">
                <a:solidFill>
                  <a:srgbClr val="FF0000"/>
                </a:solidFill>
              </a:rPr>
              <a:t>Checking your CIBIL score again and again</a:t>
            </a:r>
          </a:p>
          <a:p>
            <a:pPr marL="342900" indent="-342900">
              <a:buFont typeface="+mj-lt"/>
              <a:buAutoNum type="arabicPeriod"/>
            </a:pPr>
            <a:r>
              <a:rPr lang="en-US" b="1" dirty="0">
                <a:solidFill>
                  <a:srgbClr val="FF0000"/>
                </a:solidFill>
              </a:rPr>
              <a:t>Your postponed utility bills-</a:t>
            </a:r>
            <a:r>
              <a:rPr lang="en-US" dirty="0"/>
              <a:t> If you have any due utility bills like electricity, house tax, and mobile phone bills, then it is not going to affect your CIBIL score. But, it is definitely going to hamper your other personal factors. Because being a defaulter is not at all a good thing.</a:t>
            </a:r>
          </a:p>
          <a:p>
            <a:pPr marL="342900" indent="-342900">
              <a:buFont typeface="+mj-lt"/>
              <a:buAutoNum type="arabicPeriod"/>
            </a:pPr>
            <a:r>
              <a:rPr lang="en-US" b="1" dirty="0">
                <a:solidFill>
                  <a:srgbClr val="FF0000"/>
                </a:solidFill>
              </a:rPr>
              <a:t>Your change in income</a:t>
            </a:r>
          </a:p>
          <a:p>
            <a:pPr marL="342900" indent="-342900">
              <a:buFont typeface="+mj-lt"/>
              <a:buAutoNum type="arabicPeriod"/>
            </a:pPr>
            <a:r>
              <a:rPr lang="en-US" b="1" dirty="0">
                <a:solidFill>
                  <a:srgbClr val="FF0000"/>
                </a:solidFill>
              </a:rPr>
              <a:t>Your demographics-</a:t>
            </a:r>
            <a:r>
              <a:rPr lang="en-US" dirty="0"/>
              <a:t> Change in address, change in marital status, education level, religion, and various other factors do not affect your CIBIL score. </a:t>
            </a:r>
          </a:p>
          <a:p>
            <a:pPr marL="342900" indent="-342900">
              <a:buFont typeface="+mj-lt"/>
              <a:buAutoNum type="arabicPeriod"/>
            </a:pPr>
            <a:r>
              <a:rPr lang="en-US" b="1" dirty="0">
                <a:solidFill>
                  <a:srgbClr val="FF0000"/>
                </a:solidFill>
              </a:rPr>
              <a:t>Being denied to credit-</a:t>
            </a:r>
            <a:r>
              <a:rPr lang="en-US" dirty="0"/>
              <a:t>  Being denied the loan and credit cards does not affect your CIBIL score, but being denied to give a “Closed” deal might affect it.</a:t>
            </a:r>
          </a:p>
          <a:p>
            <a:endParaRPr lang="en-US" dirty="0"/>
          </a:p>
          <a:p>
            <a:pPr marL="342900" indent="-342900">
              <a:buFont typeface="+mj-lt"/>
              <a:buAutoNum type="arabicPeriod" startAt="3"/>
            </a:pPr>
            <a:endParaRPr lang="en-US" dirty="0">
              <a:solidFill>
                <a:schemeClr val="tx1"/>
              </a:solidFill>
            </a:endParaRPr>
          </a:p>
        </p:txBody>
      </p:sp>
      <p:sp>
        <p:nvSpPr>
          <p:cNvPr id="4" name="Title 3">
            <a:extLst>
              <a:ext uri="{FF2B5EF4-FFF2-40B4-BE49-F238E27FC236}">
                <a16:creationId xmlns:a16="http://schemas.microsoft.com/office/drawing/2014/main" id="{549B5C3F-C438-41FD-B0CB-223AC12BF4D9}"/>
              </a:ext>
            </a:extLst>
          </p:cNvPr>
          <p:cNvSpPr>
            <a:spLocks noGrp="1"/>
          </p:cNvSpPr>
          <p:nvPr>
            <p:ph type="title"/>
          </p:nvPr>
        </p:nvSpPr>
        <p:spPr>
          <a:xfrm>
            <a:off x="146538" y="224450"/>
            <a:ext cx="9148465" cy="666504"/>
          </a:xfrm>
          <a:ln/>
        </p:spPr>
        <p:style>
          <a:lnRef idx="1">
            <a:schemeClr val="accent1"/>
          </a:lnRef>
          <a:fillRef idx="2">
            <a:schemeClr val="accent1"/>
          </a:fillRef>
          <a:effectRef idx="1">
            <a:schemeClr val="accent1"/>
          </a:effectRef>
          <a:fontRef idx="minor">
            <a:schemeClr val="dk1"/>
          </a:fontRef>
        </p:style>
        <p:txBody>
          <a:bodyPr>
            <a:normAutofit/>
          </a:bodyPr>
          <a:lstStyle/>
          <a:p>
            <a:r>
              <a:rPr lang="en-US" sz="2400" dirty="0"/>
              <a:t>Factors that do not affect your CIBIL Score:</a:t>
            </a:r>
          </a:p>
        </p:txBody>
      </p:sp>
      <p:sp>
        <p:nvSpPr>
          <p:cNvPr id="2" name="Date Placeholder 1">
            <a:extLst>
              <a:ext uri="{FF2B5EF4-FFF2-40B4-BE49-F238E27FC236}">
                <a16:creationId xmlns:a16="http://schemas.microsoft.com/office/drawing/2014/main" id="{B9449870-8A97-456B-B409-5866E75B2E9C}"/>
              </a:ext>
            </a:extLst>
          </p:cNvPr>
          <p:cNvSpPr>
            <a:spLocks noGrp="1"/>
          </p:cNvSpPr>
          <p:nvPr>
            <p:ph type="dt" sz="half" idx="2"/>
          </p:nvPr>
        </p:nvSpPr>
        <p:spPr/>
        <p:txBody>
          <a:bodyPr/>
          <a:lstStyle/>
          <a:p>
            <a:r>
              <a:rPr lang="en-US" b="1" dirty="0">
                <a:solidFill>
                  <a:schemeClr val="tx1"/>
                </a:solidFill>
              </a:rPr>
              <a:t>9/11/2020</a:t>
            </a:r>
          </a:p>
        </p:txBody>
      </p:sp>
      <p:sp>
        <p:nvSpPr>
          <p:cNvPr id="3" name="Footer Placeholder 2">
            <a:extLst>
              <a:ext uri="{FF2B5EF4-FFF2-40B4-BE49-F238E27FC236}">
                <a16:creationId xmlns:a16="http://schemas.microsoft.com/office/drawing/2014/main" id="{1B70856D-A3FF-4293-86D6-EB524384B139}"/>
              </a:ext>
            </a:extLst>
          </p:cNvPr>
          <p:cNvSpPr>
            <a:spLocks noGrp="1"/>
          </p:cNvSpPr>
          <p:nvPr>
            <p:ph type="ftr" sz="quarter" idx="3"/>
          </p:nvPr>
        </p:nvSpPr>
        <p:spPr/>
        <p:txBody>
          <a:bodyPr/>
          <a:lstStyle/>
          <a:p>
            <a:r>
              <a:rPr lang="en-US" b="1" dirty="0">
                <a:solidFill>
                  <a:schemeClr val="tx1"/>
                </a:solidFill>
              </a:rPr>
              <a:t>CIBIL Report Analysis</a:t>
            </a:r>
          </a:p>
        </p:txBody>
      </p:sp>
    </p:spTree>
    <p:extLst>
      <p:ext uri="{BB962C8B-B14F-4D97-AF65-F5344CB8AC3E}">
        <p14:creationId xmlns:p14="http://schemas.microsoft.com/office/powerpoint/2010/main" val="617396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6D2456E-657E-42D0-B58C-FB1269A7C787}"/>
              </a:ext>
            </a:extLst>
          </p:cNvPr>
          <p:cNvSpPr/>
          <p:nvPr/>
        </p:nvSpPr>
        <p:spPr>
          <a:xfrm>
            <a:off x="499696" y="1008186"/>
            <a:ext cx="11692304" cy="52636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Font typeface="+mj-lt"/>
              <a:buAutoNum type="arabicPeriod"/>
            </a:pPr>
            <a:endParaRPr lang="en-US" dirty="0">
              <a:solidFill>
                <a:schemeClr val="tx1"/>
              </a:solidFill>
            </a:endParaRPr>
          </a:p>
          <a:p>
            <a:pPr marL="342900" indent="-342900">
              <a:buFont typeface="+mj-lt"/>
              <a:buAutoNum type="arabicPeriod"/>
            </a:pPr>
            <a:r>
              <a:rPr lang="en-US" b="1" dirty="0">
                <a:solidFill>
                  <a:srgbClr val="FF0000"/>
                </a:solidFill>
              </a:rPr>
              <a:t>Check Your Credit Report: </a:t>
            </a:r>
            <a:r>
              <a:rPr lang="en-US" dirty="0">
                <a:solidFill>
                  <a:schemeClr val="tx1"/>
                </a:solidFill>
              </a:rPr>
              <a:t>Checking your Credit Report is a good idea because it will tell you two things that are absolutely critical to your credit score. The first thing will be the loans or credit cards where the defaults or delayed payments exist that have brought down your credit score. The second thing is, it will  help in fixing the credit score because if you notice that there is negative information about your credits, in the form of defaults or delays in payments, you can always approach the bank and CIBIL to get the situation corrected.</a:t>
            </a:r>
          </a:p>
          <a:p>
            <a:pPr marL="342900" indent="-342900">
              <a:buFont typeface="+mj-lt"/>
              <a:buAutoNum type="arabicPeriod"/>
            </a:pPr>
            <a:r>
              <a:rPr lang="en-US" b="1" dirty="0">
                <a:solidFill>
                  <a:srgbClr val="FF0000"/>
                </a:solidFill>
              </a:rPr>
              <a:t>Eliminate Your Credit Card Balance</a:t>
            </a:r>
            <a:r>
              <a:rPr lang="en-US" dirty="0">
                <a:solidFill>
                  <a:schemeClr val="tx1"/>
                </a:solidFill>
              </a:rPr>
              <a:t>: Only spend as much amount as you can repay within the billing date. By balances, also mean any unpaid dues on loans and EMIs.Also, it is better to have just one or two credit cards so that it becomes easier for you to keep track of repayments.</a:t>
            </a:r>
          </a:p>
          <a:p>
            <a:pPr marL="342900" indent="-342900">
              <a:buFont typeface="+mj-lt"/>
              <a:buAutoNum type="arabicPeriod"/>
            </a:pPr>
            <a:r>
              <a:rPr lang="en-US" b="1" dirty="0">
                <a:solidFill>
                  <a:srgbClr val="FF0000"/>
                </a:solidFill>
              </a:rPr>
              <a:t>Dispute Inaccuracies: </a:t>
            </a:r>
            <a:r>
              <a:rPr lang="en-US" dirty="0">
                <a:solidFill>
                  <a:schemeClr val="tx1"/>
                </a:solidFill>
              </a:rPr>
              <a:t>As mistakes can happen from any side. Even lenders can also make errors at the time of data entry. It is compulsory for any financial institution to act on those disputes within 30 days. Once the error is resolved, it will show improvement in your CIBIL or credit score. </a:t>
            </a:r>
          </a:p>
          <a:p>
            <a:pPr marL="342900" indent="-342900">
              <a:buFont typeface="+mj-lt"/>
              <a:buAutoNum type="arabicPeriod"/>
            </a:pPr>
            <a:r>
              <a:rPr lang="en-US" b="1" dirty="0">
                <a:solidFill>
                  <a:srgbClr val="FF0000"/>
                </a:solidFill>
              </a:rPr>
              <a:t>Keep Old Debt on Your Report: </a:t>
            </a:r>
            <a:r>
              <a:rPr lang="en-US" dirty="0">
                <a:solidFill>
                  <a:schemeClr val="tx1"/>
                </a:solidFill>
              </a:rPr>
              <a:t>Many of us believe that old debt accounts that we are not using any more should be closed. Good debts are the debt that you’ve handled well and paid in accordance to agreed terms. The longer your history of good debt is, the better it is for your credit or CIBIL score.</a:t>
            </a:r>
          </a:p>
          <a:p>
            <a:pPr marL="342900" indent="-342900">
              <a:buFont typeface="+mj-lt"/>
              <a:buAutoNum type="arabicPeriod"/>
            </a:pPr>
            <a:r>
              <a:rPr lang="en-US" b="1" dirty="0">
                <a:solidFill>
                  <a:srgbClr val="FF0000"/>
                </a:solidFill>
              </a:rPr>
              <a:t>Pay EMI on Time: </a:t>
            </a:r>
            <a:r>
              <a:rPr lang="en-US" dirty="0">
                <a:solidFill>
                  <a:schemeClr val="tx1"/>
                </a:solidFill>
              </a:rPr>
              <a:t>This is one of the important things that CIBIL or other credit scorer looks into while gauging your credit ratings.</a:t>
            </a:r>
          </a:p>
        </p:txBody>
      </p:sp>
      <p:sp>
        <p:nvSpPr>
          <p:cNvPr id="4" name="Title 3">
            <a:extLst>
              <a:ext uri="{FF2B5EF4-FFF2-40B4-BE49-F238E27FC236}">
                <a16:creationId xmlns:a16="http://schemas.microsoft.com/office/drawing/2014/main" id="{549B5C3F-C438-41FD-B0CB-223AC12BF4D9}"/>
              </a:ext>
            </a:extLst>
          </p:cNvPr>
          <p:cNvSpPr>
            <a:spLocks noGrp="1"/>
          </p:cNvSpPr>
          <p:nvPr>
            <p:ph type="title"/>
          </p:nvPr>
        </p:nvSpPr>
        <p:spPr>
          <a:xfrm>
            <a:off x="146538" y="224450"/>
            <a:ext cx="9148465" cy="666504"/>
          </a:xfrm>
          <a:ln/>
        </p:spPr>
        <p:style>
          <a:lnRef idx="1">
            <a:schemeClr val="accent1"/>
          </a:lnRef>
          <a:fillRef idx="2">
            <a:schemeClr val="accent1"/>
          </a:fillRef>
          <a:effectRef idx="1">
            <a:schemeClr val="accent1"/>
          </a:effectRef>
          <a:fontRef idx="minor">
            <a:schemeClr val="dk1"/>
          </a:fontRef>
        </p:style>
        <p:txBody>
          <a:bodyPr>
            <a:normAutofit/>
          </a:bodyPr>
          <a:lstStyle/>
          <a:p>
            <a:r>
              <a:rPr lang="en-IN" sz="2400" dirty="0"/>
              <a:t>recommendations to improve credit score </a:t>
            </a:r>
            <a:r>
              <a:rPr lang="en-US" sz="2400" dirty="0"/>
              <a:t>:</a:t>
            </a:r>
          </a:p>
        </p:txBody>
      </p:sp>
      <p:sp>
        <p:nvSpPr>
          <p:cNvPr id="2" name="Date Placeholder 1">
            <a:extLst>
              <a:ext uri="{FF2B5EF4-FFF2-40B4-BE49-F238E27FC236}">
                <a16:creationId xmlns:a16="http://schemas.microsoft.com/office/drawing/2014/main" id="{B9449870-8A97-456B-B409-5866E75B2E9C}"/>
              </a:ext>
            </a:extLst>
          </p:cNvPr>
          <p:cNvSpPr>
            <a:spLocks noGrp="1"/>
          </p:cNvSpPr>
          <p:nvPr>
            <p:ph type="dt" sz="half" idx="2"/>
          </p:nvPr>
        </p:nvSpPr>
        <p:spPr/>
        <p:txBody>
          <a:bodyPr/>
          <a:lstStyle/>
          <a:p>
            <a:r>
              <a:rPr lang="en-US" b="1" dirty="0">
                <a:solidFill>
                  <a:schemeClr val="tx1"/>
                </a:solidFill>
              </a:rPr>
              <a:t>9/11/2020</a:t>
            </a:r>
          </a:p>
        </p:txBody>
      </p:sp>
      <p:sp>
        <p:nvSpPr>
          <p:cNvPr id="3" name="Footer Placeholder 2">
            <a:extLst>
              <a:ext uri="{FF2B5EF4-FFF2-40B4-BE49-F238E27FC236}">
                <a16:creationId xmlns:a16="http://schemas.microsoft.com/office/drawing/2014/main" id="{1B70856D-A3FF-4293-86D6-EB524384B139}"/>
              </a:ext>
            </a:extLst>
          </p:cNvPr>
          <p:cNvSpPr>
            <a:spLocks noGrp="1"/>
          </p:cNvSpPr>
          <p:nvPr>
            <p:ph type="ftr" sz="quarter" idx="3"/>
          </p:nvPr>
        </p:nvSpPr>
        <p:spPr/>
        <p:txBody>
          <a:bodyPr/>
          <a:lstStyle/>
          <a:p>
            <a:r>
              <a:rPr lang="en-US" b="1" dirty="0">
                <a:solidFill>
                  <a:schemeClr val="tx1"/>
                </a:solidFill>
              </a:rPr>
              <a:t>CIBIL Report Analysis</a:t>
            </a:r>
          </a:p>
        </p:txBody>
      </p:sp>
    </p:spTree>
    <p:extLst>
      <p:ext uri="{BB962C8B-B14F-4D97-AF65-F5344CB8AC3E}">
        <p14:creationId xmlns:p14="http://schemas.microsoft.com/office/powerpoint/2010/main" val="1969683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6D2456E-657E-42D0-B58C-FB1269A7C787}"/>
              </a:ext>
            </a:extLst>
          </p:cNvPr>
          <p:cNvSpPr/>
          <p:nvPr/>
        </p:nvSpPr>
        <p:spPr>
          <a:xfrm>
            <a:off x="499696" y="1008186"/>
            <a:ext cx="11692304" cy="52636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Font typeface="+mj-lt"/>
              <a:buAutoNum type="arabicPeriod" startAt="6"/>
            </a:pPr>
            <a:r>
              <a:rPr lang="en-US" b="1" dirty="0">
                <a:solidFill>
                  <a:srgbClr val="FF0000"/>
                </a:solidFill>
              </a:rPr>
              <a:t>Maintain a balanced Credit Utilization Ratio: </a:t>
            </a:r>
            <a:r>
              <a:rPr lang="en-US" dirty="0">
                <a:solidFill>
                  <a:schemeClr val="tx1"/>
                </a:solidFill>
              </a:rPr>
              <a:t>If y</a:t>
            </a:r>
            <a:r>
              <a:rPr lang="en-US" dirty="0"/>
              <a:t>ou have used over 50% of your credit limit, it can have a negative effect on your score. Having a high credit exposure indicates you are at a higher risk of defaulting.</a:t>
            </a:r>
          </a:p>
          <a:p>
            <a:pPr marL="342900" indent="-342900">
              <a:buFont typeface="+mj-lt"/>
              <a:buAutoNum type="arabicPeriod" startAt="6"/>
            </a:pPr>
            <a:r>
              <a:rPr lang="en-US" b="1" dirty="0">
                <a:solidFill>
                  <a:srgbClr val="FF0000"/>
                </a:solidFill>
              </a:rPr>
              <a:t>Do not make Multiple Credit Applications</a:t>
            </a:r>
            <a:r>
              <a:rPr lang="en-US" dirty="0"/>
              <a:t>: When you apply for a loan or a credit card, lenders will want to check your creditworthiness and they’ll do this by pulling out your credit report. This is called a hard inquiry. If you send out multiple applications, it will mean that multiple credit inquiries are occurring around the same time. These hard inquiries are reported and affect your score negatively. It will make you look credit hungry. If your loan or credit card application has been rejected recently, it is advised to not apply for credit immediately. It is better to improve your CIBIL score and then apply again.</a:t>
            </a:r>
          </a:p>
          <a:p>
            <a:pPr marL="342900" indent="-342900">
              <a:buFont typeface="+mj-lt"/>
              <a:buAutoNum type="arabicPeriod" startAt="6"/>
            </a:pPr>
            <a:r>
              <a:rPr lang="en-US" b="1" dirty="0">
                <a:solidFill>
                  <a:srgbClr val="FF0000"/>
                </a:solidFill>
              </a:rPr>
              <a:t>Maintain a healthy balance of secured and unsecured loans.: Home</a:t>
            </a:r>
            <a:r>
              <a:rPr lang="en-US" dirty="0">
                <a:solidFill>
                  <a:schemeClr val="tx1"/>
                </a:solidFill>
              </a:rPr>
              <a:t> loans and auto loans are examples of secured loans while a credit card is an example of an unsecured loan. This is considered desirable by lenders.</a:t>
            </a:r>
          </a:p>
          <a:p>
            <a:pPr marL="342900" indent="-342900">
              <a:buFont typeface="+mj-lt"/>
              <a:buAutoNum type="arabicPeriod" startAt="6"/>
            </a:pPr>
            <a:r>
              <a:rPr lang="en-US" b="1" dirty="0">
                <a:solidFill>
                  <a:srgbClr val="FF0000"/>
                </a:solidFill>
              </a:rPr>
              <a:t>Maintain a long Credit History</a:t>
            </a:r>
            <a:r>
              <a:rPr lang="en-US" dirty="0">
                <a:solidFill>
                  <a:schemeClr val="tx1"/>
                </a:solidFill>
              </a:rPr>
              <a:t>: It is better to focus on building a credit history in the earlier stage of life as, by the time you apply for a home or car loan, you will have a good record of credit transactions.</a:t>
            </a:r>
          </a:p>
          <a:p>
            <a:pPr marL="342900" indent="-342900">
              <a:buFont typeface="+mj-lt"/>
              <a:buAutoNum type="arabicPeriod" startAt="6"/>
            </a:pPr>
            <a:r>
              <a:rPr lang="en-US" b="1" dirty="0">
                <a:solidFill>
                  <a:srgbClr val="FF0000"/>
                </a:solidFill>
              </a:rPr>
              <a:t>Avoid Closing old Credit Card Accounts: </a:t>
            </a:r>
            <a:r>
              <a:rPr lang="en-US" dirty="0">
                <a:solidFill>
                  <a:schemeClr val="tx1"/>
                </a:solidFill>
              </a:rPr>
              <a:t>when you close your old accounts, you end up losing a long credit history associated with it. Therefore, if you have used the card for a substantial number of years, it is advised to keep it open as long as possible, if feasible. Consider closing a card that is relatively new.</a:t>
            </a:r>
          </a:p>
          <a:p>
            <a:pPr marL="342900" indent="-342900">
              <a:buFont typeface="+mj-lt"/>
              <a:buAutoNum type="arabicPeriod" startAt="6"/>
            </a:pPr>
            <a:endParaRPr lang="en-US" dirty="0">
              <a:solidFill>
                <a:schemeClr val="tx1"/>
              </a:solidFill>
            </a:endParaRPr>
          </a:p>
        </p:txBody>
      </p:sp>
      <p:sp>
        <p:nvSpPr>
          <p:cNvPr id="4" name="Title 3">
            <a:extLst>
              <a:ext uri="{FF2B5EF4-FFF2-40B4-BE49-F238E27FC236}">
                <a16:creationId xmlns:a16="http://schemas.microsoft.com/office/drawing/2014/main" id="{549B5C3F-C438-41FD-B0CB-223AC12BF4D9}"/>
              </a:ext>
            </a:extLst>
          </p:cNvPr>
          <p:cNvSpPr>
            <a:spLocks noGrp="1"/>
          </p:cNvSpPr>
          <p:nvPr>
            <p:ph type="title"/>
          </p:nvPr>
        </p:nvSpPr>
        <p:spPr>
          <a:xfrm>
            <a:off x="146538" y="224450"/>
            <a:ext cx="9148465" cy="666504"/>
          </a:xfrm>
          <a:ln/>
        </p:spPr>
        <p:style>
          <a:lnRef idx="1">
            <a:schemeClr val="accent1"/>
          </a:lnRef>
          <a:fillRef idx="2">
            <a:schemeClr val="accent1"/>
          </a:fillRef>
          <a:effectRef idx="1">
            <a:schemeClr val="accent1"/>
          </a:effectRef>
          <a:fontRef idx="minor">
            <a:schemeClr val="dk1"/>
          </a:fontRef>
        </p:style>
        <p:txBody>
          <a:bodyPr>
            <a:normAutofit/>
          </a:bodyPr>
          <a:lstStyle/>
          <a:p>
            <a:r>
              <a:rPr lang="en-IN" sz="2400" dirty="0"/>
              <a:t>recommendations to improve credit score </a:t>
            </a:r>
            <a:r>
              <a:rPr lang="en-US" sz="2400" dirty="0"/>
              <a:t>:</a:t>
            </a:r>
          </a:p>
        </p:txBody>
      </p:sp>
      <p:sp>
        <p:nvSpPr>
          <p:cNvPr id="2" name="Date Placeholder 1">
            <a:extLst>
              <a:ext uri="{FF2B5EF4-FFF2-40B4-BE49-F238E27FC236}">
                <a16:creationId xmlns:a16="http://schemas.microsoft.com/office/drawing/2014/main" id="{B9449870-8A97-456B-B409-5866E75B2E9C}"/>
              </a:ext>
            </a:extLst>
          </p:cNvPr>
          <p:cNvSpPr>
            <a:spLocks noGrp="1"/>
          </p:cNvSpPr>
          <p:nvPr>
            <p:ph type="dt" sz="half" idx="2"/>
          </p:nvPr>
        </p:nvSpPr>
        <p:spPr/>
        <p:txBody>
          <a:bodyPr/>
          <a:lstStyle/>
          <a:p>
            <a:r>
              <a:rPr lang="en-US" b="1" dirty="0">
                <a:solidFill>
                  <a:schemeClr val="tx1"/>
                </a:solidFill>
              </a:rPr>
              <a:t>9/11/2020</a:t>
            </a:r>
          </a:p>
        </p:txBody>
      </p:sp>
      <p:sp>
        <p:nvSpPr>
          <p:cNvPr id="3" name="Footer Placeholder 2">
            <a:extLst>
              <a:ext uri="{FF2B5EF4-FFF2-40B4-BE49-F238E27FC236}">
                <a16:creationId xmlns:a16="http://schemas.microsoft.com/office/drawing/2014/main" id="{1B70856D-A3FF-4293-86D6-EB524384B139}"/>
              </a:ext>
            </a:extLst>
          </p:cNvPr>
          <p:cNvSpPr>
            <a:spLocks noGrp="1"/>
          </p:cNvSpPr>
          <p:nvPr>
            <p:ph type="ftr" sz="quarter" idx="3"/>
          </p:nvPr>
        </p:nvSpPr>
        <p:spPr/>
        <p:txBody>
          <a:bodyPr/>
          <a:lstStyle/>
          <a:p>
            <a:r>
              <a:rPr lang="en-US" b="1" dirty="0">
                <a:solidFill>
                  <a:schemeClr val="tx1"/>
                </a:solidFill>
              </a:rPr>
              <a:t>CIBIL Report Analysis</a:t>
            </a:r>
          </a:p>
        </p:txBody>
      </p:sp>
    </p:spTree>
    <p:extLst>
      <p:ext uri="{BB962C8B-B14F-4D97-AF65-F5344CB8AC3E}">
        <p14:creationId xmlns:p14="http://schemas.microsoft.com/office/powerpoint/2010/main" val="2467128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6D2456E-657E-42D0-B58C-FB1269A7C787}"/>
              </a:ext>
            </a:extLst>
          </p:cNvPr>
          <p:cNvSpPr/>
          <p:nvPr/>
        </p:nvSpPr>
        <p:spPr>
          <a:xfrm>
            <a:off x="499696" y="1008186"/>
            <a:ext cx="11692304" cy="52636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Font typeface="+mj-lt"/>
              <a:buAutoNum type="arabicPeriod" startAt="11"/>
            </a:pPr>
            <a:r>
              <a:rPr lang="en-US" b="1" dirty="0">
                <a:solidFill>
                  <a:srgbClr val="FF0000"/>
                </a:solidFill>
              </a:rPr>
              <a:t>Don’t Hint at Risk</a:t>
            </a:r>
            <a:r>
              <a:rPr lang="en-US" dirty="0">
                <a:solidFill>
                  <a:schemeClr val="tx1"/>
                </a:solidFill>
              </a:rPr>
              <a:t>: Sometimes, one of the best ways to improve your credit score is to not do something that could risk it.Two of the biggest risk that you can take is on missing payments and suddenly paying less than you normally do.You just don’t want to do anything that would indicate risk for your creditworthiness.</a:t>
            </a:r>
          </a:p>
          <a:p>
            <a:pPr marL="342900" indent="-342900">
              <a:buFont typeface="+mj-lt"/>
              <a:buAutoNum type="arabicPeriod" startAt="11"/>
            </a:pPr>
            <a:r>
              <a:rPr lang="en-US" b="1" dirty="0">
                <a:solidFill>
                  <a:srgbClr val="FF0000"/>
                </a:solidFill>
              </a:rPr>
              <a:t>Demonstrate the Reliability of Bill Payment: </a:t>
            </a:r>
            <a:r>
              <a:rPr lang="en-US" dirty="0">
                <a:solidFill>
                  <a:schemeClr val="tx1"/>
                </a:solidFill>
              </a:rPr>
              <a:t>Although your credit report does not include information about your payment of utility bills (electricity, water or gas) or phone bills (home, mobile, and internet) in general, it is important to pay these bills when they’re due.</a:t>
            </a:r>
          </a:p>
          <a:p>
            <a:pPr marL="342900" indent="-342900">
              <a:buFont typeface="+mj-lt"/>
              <a:buAutoNum type="arabicPeriod" startAt="11"/>
            </a:pPr>
            <a:r>
              <a:rPr lang="en-US" b="1" dirty="0">
                <a:solidFill>
                  <a:srgbClr val="FF0000"/>
                </a:solidFill>
              </a:rPr>
              <a:t>Increase your Credit Limit: </a:t>
            </a:r>
            <a:r>
              <a:rPr lang="en-US" dirty="0">
                <a:solidFill>
                  <a:schemeClr val="tx1"/>
                </a:solidFill>
              </a:rPr>
              <a:t>When you ask your bank to raise your credit limit, particular for credit cards, it does not necessarily mean that you get a chance to spend beyond your means. This increase in credit limit can have a number of plus points if you manage your credit wisely.</a:t>
            </a:r>
          </a:p>
          <a:p>
            <a:pPr marL="342900" indent="-342900">
              <a:buFont typeface="+mj-lt"/>
              <a:buAutoNum type="arabicPeriod" startAt="11"/>
            </a:pPr>
            <a:r>
              <a:rPr lang="en-US" b="1" dirty="0">
                <a:solidFill>
                  <a:srgbClr val="FF0000"/>
                </a:solidFill>
              </a:rPr>
              <a:t>Watch out for Joint Applicants: </a:t>
            </a:r>
            <a:r>
              <a:rPr lang="en-US" dirty="0">
                <a:solidFill>
                  <a:schemeClr val="tx1"/>
                </a:solidFill>
              </a:rPr>
              <a:t>In such scenario, if you are the joint application for a loan someone else has taken, and they have defaulted on payments then you too will lose out in your CIBIL or credit score as it will reflect in your report too.</a:t>
            </a:r>
          </a:p>
        </p:txBody>
      </p:sp>
      <p:sp>
        <p:nvSpPr>
          <p:cNvPr id="4" name="Title 3">
            <a:extLst>
              <a:ext uri="{FF2B5EF4-FFF2-40B4-BE49-F238E27FC236}">
                <a16:creationId xmlns:a16="http://schemas.microsoft.com/office/drawing/2014/main" id="{549B5C3F-C438-41FD-B0CB-223AC12BF4D9}"/>
              </a:ext>
            </a:extLst>
          </p:cNvPr>
          <p:cNvSpPr>
            <a:spLocks noGrp="1"/>
          </p:cNvSpPr>
          <p:nvPr>
            <p:ph type="title"/>
          </p:nvPr>
        </p:nvSpPr>
        <p:spPr>
          <a:xfrm>
            <a:off x="146538" y="224450"/>
            <a:ext cx="9148465" cy="666504"/>
          </a:xfrm>
          <a:ln/>
        </p:spPr>
        <p:style>
          <a:lnRef idx="1">
            <a:schemeClr val="accent1"/>
          </a:lnRef>
          <a:fillRef idx="2">
            <a:schemeClr val="accent1"/>
          </a:fillRef>
          <a:effectRef idx="1">
            <a:schemeClr val="accent1"/>
          </a:effectRef>
          <a:fontRef idx="minor">
            <a:schemeClr val="dk1"/>
          </a:fontRef>
        </p:style>
        <p:txBody>
          <a:bodyPr>
            <a:normAutofit/>
          </a:bodyPr>
          <a:lstStyle/>
          <a:p>
            <a:r>
              <a:rPr lang="en-IN" sz="2400" dirty="0"/>
              <a:t>recommendations to improve credit score </a:t>
            </a:r>
            <a:r>
              <a:rPr lang="en-US" sz="2400" dirty="0"/>
              <a:t>:</a:t>
            </a:r>
          </a:p>
        </p:txBody>
      </p:sp>
      <p:sp>
        <p:nvSpPr>
          <p:cNvPr id="2" name="Date Placeholder 1">
            <a:extLst>
              <a:ext uri="{FF2B5EF4-FFF2-40B4-BE49-F238E27FC236}">
                <a16:creationId xmlns:a16="http://schemas.microsoft.com/office/drawing/2014/main" id="{B9449870-8A97-456B-B409-5866E75B2E9C}"/>
              </a:ext>
            </a:extLst>
          </p:cNvPr>
          <p:cNvSpPr>
            <a:spLocks noGrp="1"/>
          </p:cNvSpPr>
          <p:nvPr>
            <p:ph type="dt" sz="half" idx="2"/>
          </p:nvPr>
        </p:nvSpPr>
        <p:spPr/>
        <p:txBody>
          <a:bodyPr/>
          <a:lstStyle/>
          <a:p>
            <a:r>
              <a:rPr lang="en-US" b="1" dirty="0">
                <a:solidFill>
                  <a:schemeClr val="tx1"/>
                </a:solidFill>
              </a:rPr>
              <a:t>9/11/2020</a:t>
            </a:r>
          </a:p>
        </p:txBody>
      </p:sp>
      <p:sp>
        <p:nvSpPr>
          <p:cNvPr id="3" name="Footer Placeholder 2">
            <a:extLst>
              <a:ext uri="{FF2B5EF4-FFF2-40B4-BE49-F238E27FC236}">
                <a16:creationId xmlns:a16="http://schemas.microsoft.com/office/drawing/2014/main" id="{1B70856D-A3FF-4293-86D6-EB524384B139}"/>
              </a:ext>
            </a:extLst>
          </p:cNvPr>
          <p:cNvSpPr>
            <a:spLocks noGrp="1"/>
          </p:cNvSpPr>
          <p:nvPr>
            <p:ph type="ftr" sz="quarter" idx="3"/>
          </p:nvPr>
        </p:nvSpPr>
        <p:spPr/>
        <p:txBody>
          <a:bodyPr/>
          <a:lstStyle/>
          <a:p>
            <a:r>
              <a:rPr lang="en-US" b="1" dirty="0">
                <a:solidFill>
                  <a:schemeClr val="tx1"/>
                </a:solidFill>
              </a:rPr>
              <a:t>CIBIL Report Analysis</a:t>
            </a:r>
          </a:p>
        </p:txBody>
      </p:sp>
    </p:spTree>
    <p:extLst>
      <p:ext uri="{BB962C8B-B14F-4D97-AF65-F5344CB8AC3E}">
        <p14:creationId xmlns:p14="http://schemas.microsoft.com/office/powerpoint/2010/main" val="2552373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fld id="{72D26477-DD01-41A7-B9D8-D18ED3107404}" type="datetime1">
              <a:rPr lang="en-US" smtClean="0"/>
              <a:t>9/11/2020</a:t>
            </a:fld>
            <a:endParaRPr lang="en-US" dirty="0"/>
          </a:p>
        </p:txBody>
      </p:sp>
      <p:sp>
        <p:nvSpPr>
          <p:cNvPr id="5" name="Footer Placeholder 4"/>
          <p:cNvSpPr>
            <a:spLocks noGrp="1"/>
          </p:cNvSpPr>
          <p:nvPr>
            <p:ph type="ftr" sz="quarter" idx="3"/>
          </p:nvPr>
        </p:nvSpPr>
        <p:spPr/>
        <p:txBody>
          <a:bodyPr/>
          <a:lstStyle/>
          <a:p>
            <a:r>
              <a:rPr lang="en-US"/>
              <a:t>CIBIL Report Analysis</a:t>
            </a:r>
            <a:endParaRPr lang="en-US" dirty="0"/>
          </a:p>
        </p:txBody>
      </p:sp>
      <p:sp>
        <p:nvSpPr>
          <p:cNvPr id="7" name="Rectangle 6"/>
          <p:cNvSpPr/>
          <p:nvPr/>
        </p:nvSpPr>
        <p:spPr>
          <a:xfrm>
            <a:off x="543232" y="1276187"/>
            <a:ext cx="11432458" cy="2031325"/>
          </a:xfrm>
          <a:prstGeom prst="rect">
            <a:avLst/>
          </a:prstGeom>
        </p:spPr>
        <p:txBody>
          <a:bodyPr wrap="square">
            <a:spAutoFit/>
          </a:bodyPr>
          <a:lstStyle/>
          <a:p>
            <a:r>
              <a:rPr lang="en-US" dirty="0">
                <a:solidFill>
                  <a:srgbClr val="000000"/>
                </a:solidFill>
                <a:latin typeface="Roboto"/>
              </a:rPr>
              <a:t>CIBIL Score is a 3 digit numeric summary of your credit history &amp; ranges from 300 to 900.</a:t>
            </a:r>
          </a:p>
          <a:p>
            <a:endParaRPr lang="en-US" dirty="0">
              <a:solidFill>
                <a:srgbClr val="000000"/>
              </a:solidFill>
              <a:latin typeface="Roboto"/>
            </a:endParaRPr>
          </a:p>
          <a:p>
            <a:r>
              <a:rPr lang="en-US" dirty="0">
                <a:solidFill>
                  <a:srgbClr val="000000"/>
                </a:solidFill>
                <a:latin typeface="Roboto"/>
              </a:rPr>
              <a:t>One of the factors which affects CIBIL Score depends on is the timely payments made towards the outstanding loans and credit cards. If anything missed in a payment in the last 24 months, it will lead to account being delinquent. Any delinquency will have a negative impact on CIBIL Score. One way to improve CIBIL Score is to make payments before/by the due date. This will prevent account from getting delinquent and will subsequently have a positive impact on CIBIL Score.</a:t>
            </a:r>
          </a:p>
        </p:txBody>
      </p:sp>
      <p:pic>
        <p:nvPicPr>
          <p:cNvPr id="8" name="Picture 7"/>
          <p:cNvPicPr>
            <a:picLocks noChangeAspect="1"/>
          </p:cNvPicPr>
          <p:nvPr/>
        </p:nvPicPr>
        <p:blipFill>
          <a:blip r:embed="rId2"/>
          <a:stretch>
            <a:fillRect/>
          </a:stretch>
        </p:blipFill>
        <p:spPr>
          <a:xfrm>
            <a:off x="1174813" y="4092060"/>
            <a:ext cx="9469211" cy="1236359"/>
          </a:xfrm>
          <a:prstGeom prst="rect">
            <a:avLst/>
          </a:prstGeom>
        </p:spPr>
      </p:pic>
      <p:sp>
        <p:nvSpPr>
          <p:cNvPr id="9" name="Rectangle 8"/>
          <p:cNvSpPr/>
          <p:nvPr/>
        </p:nvSpPr>
        <p:spPr>
          <a:xfrm>
            <a:off x="4662538" y="199251"/>
            <a:ext cx="2493760" cy="584775"/>
          </a:xfrm>
          <a:prstGeom prst="rect">
            <a:avLst/>
          </a:prstGeom>
        </p:spPr>
        <p:txBody>
          <a:bodyPr wrap="none">
            <a:spAutoFit/>
          </a:bodyPr>
          <a:lstStyle/>
          <a:p>
            <a:r>
              <a:rPr lang="en-US" sz="3200" dirty="0">
                <a:solidFill>
                  <a:srgbClr val="000000"/>
                </a:solidFill>
                <a:latin typeface="Roboto"/>
              </a:rPr>
              <a:t>CIBIL Score </a:t>
            </a:r>
            <a:endParaRPr lang="en-IN" sz="3200" dirty="0"/>
          </a:p>
        </p:txBody>
      </p:sp>
    </p:spTree>
    <p:extLst>
      <p:ext uri="{BB962C8B-B14F-4D97-AF65-F5344CB8AC3E}">
        <p14:creationId xmlns:p14="http://schemas.microsoft.com/office/powerpoint/2010/main" val="4184377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fld id="{196FFE9E-360F-4E3A-B543-A9C209C95534}" type="datetime1">
              <a:rPr lang="en-US" smtClean="0"/>
              <a:t>9/11/2020</a:t>
            </a:fld>
            <a:endParaRPr lang="en-US" dirty="0"/>
          </a:p>
        </p:txBody>
      </p:sp>
      <p:sp>
        <p:nvSpPr>
          <p:cNvPr id="5" name="Footer Placeholder 4"/>
          <p:cNvSpPr>
            <a:spLocks noGrp="1"/>
          </p:cNvSpPr>
          <p:nvPr>
            <p:ph type="ftr" sz="quarter" idx="3"/>
          </p:nvPr>
        </p:nvSpPr>
        <p:spPr/>
        <p:txBody>
          <a:bodyPr/>
          <a:lstStyle/>
          <a:p>
            <a:r>
              <a:rPr lang="en-US"/>
              <a:t>CIBIL Report Analysis</a:t>
            </a:r>
            <a:endParaRPr lang="en-US" dirty="0"/>
          </a:p>
        </p:txBody>
      </p:sp>
      <p:sp>
        <p:nvSpPr>
          <p:cNvPr id="6" name="Rectangle 5"/>
          <p:cNvSpPr/>
          <p:nvPr/>
        </p:nvSpPr>
        <p:spPr>
          <a:xfrm>
            <a:off x="3207364" y="248412"/>
            <a:ext cx="5111464" cy="584775"/>
          </a:xfrm>
          <a:prstGeom prst="rect">
            <a:avLst/>
          </a:prstGeom>
        </p:spPr>
        <p:txBody>
          <a:bodyPr wrap="none">
            <a:spAutoFit/>
          </a:bodyPr>
          <a:lstStyle/>
          <a:p>
            <a:r>
              <a:rPr lang="en-US" sz="3200" dirty="0">
                <a:solidFill>
                  <a:srgbClr val="000000"/>
                </a:solidFill>
                <a:latin typeface="Roboto"/>
              </a:rPr>
              <a:t>Importance of CIBIL Score </a:t>
            </a:r>
            <a:endParaRPr lang="en-IN" sz="3200" dirty="0"/>
          </a:p>
        </p:txBody>
      </p:sp>
      <p:pic>
        <p:nvPicPr>
          <p:cNvPr id="7" name="Picture 6"/>
          <p:cNvPicPr>
            <a:picLocks noChangeAspect="1"/>
          </p:cNvPicPr>
          <p:nvPr/>
        </p:nvPicPr>
        <p:blipFill>
          <a:blip r:embed="rId2"/>
          <a:stretch>
            <a:fillRect/>
          </a:stretch>
        </p:blipFill>
        <p:spPr>
          <a:xfrm>
            <a:off x="5992147" y="1162852"/>
            <a:ext cx="5698408" cy="4846922"/>
          </a:xfrm>
          <a:prstGeom prst="rect">
            <a:avLst/>
          </a:prstGeom>
        </p:spPr>
      </p:pic>
      <p:sp>
        <p:nvSpPr>
          <p:cNvPr id="8" name="Rectangle 7"/>
          <p:cNvSpPr/>
          <p:nvPr/>
        </p:nvSpPr>
        <p:spPr>
          <a:xfrm>
            <a:off x="572729" y="1506981"/>
            <a:ext cx="4884174" cy="3970318"/>
          </a:xfrm>
          <a:prstGeom prst="rect">
            <a:avLst/>
          </a:prstGeom>
        </p:spPr>
        <p:txBody>
          <a:bodyPr wrap="square">
            <a:spAutoFit/>
          </a:bodyPr>
          <a:lstStyle/>
          <a:p>
            <a:r>
              <a:rPr lang="en-US" dirty="0">
                <a:solidFill>
                  <a:srgbClr val="000000"/>
                </a:solidFill>
                <a:latin typeface="Roboto"/>
              </a:rPr>
              <a:t>CIBIL Score is the first check that a lender does when they are evaluating loan application. It’s important to know that nearly 90% of the loans are granted for individuals with score greater than 750. </a:t>
            </a:r>
          </a:p>
          <a:p>
            <a:r>
              <a:rPr lang="en-US" dirty="0">
                <a:solidFill>
                  <a:srgbClr val="000000"/>
                </a:solidFill>
                <a:latin typeface="Roboto"/>
              </a:rPr>
              <a:t>The higher CIBIL Score, the higher are the changes of loan getting approved.</a:t>
            </a:r>
          </a:p>
          <a:p>
            <a:endParaRPr lang="en-US" dirty="0">
              <a:solidFill>
                <a:srgbClr val="000000"/>
              </a:solidFill>
              <a:latin typeface="Roboto"/>
            </a:endParaRPr>
          </a:p>
          <a:p>
            <a:r>
              <a:rPr lang="en-US" dirty="0">
                <a:solidFill>
                  <a:srgbClr val="000000"/>
                </a:solidFill>
                <a:latin typeface="Roboto"/>
              </a:rPr>
              <a:t>Loan eligibility is determined using information such Income, Current EMI’s and Credit Score. Once a credit score meets the lenders internal credit policy criteria, they then analyze the documents to understand some key points before approving loan application.</a:t>
            </a:r>
          </a:p>
        </p:txBody>
      </p:sp>
    </p:spTree>
    <p:extLst>
      <p:ext uri="{BB962C8B-B14F-4D97-AF65-F5344CB8AC3E}">
        <p14:creationId xmlns:p14="http://schemas.microsoft.com/office/powerpoint/2010/main" val="39837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2"/>
          </p:nvPr>
        </p:nvSpPr>
        <p:spPr/>
        <p:txBody>
          <a:bodyPr/>
          <a:lstStyle/>
          <a:p>
            <a:fld id="{1A5E6D9C-2414-4D53-9941-A8CF52048640}" type="datetime1">
              <a:rPr lang="en-US" smtClean="0"/>
              <a:t>9/11/2020</a:t>
            </a:fld>
            <a:endParaRPr lang="en-US" dirty="0"/>
          </a:p>
        </p:txBody>
      </p:sp>
      <p:sp>
        <p:nvSpPr>
          <p:cNvPr id="5" name="Footer Placeholder 4"/>
          <p:cNvSpPr>
            <a:spLocks noGrp="1"/>
          </p:cNvSpPr>
          <p:nvPr>
            <p:ph type="ftr" sz="quarter" idx="3"/>
          </p:nvPr>
        </p:nvSpPr>
        <p:spPr/>
        <p:txBody>
          <a:bodyPr/>
          <a:lstStyle/>
          <a:p>
            <a:r>
              <a:rPr lang="en-US"/>
              <a:t>CIBIL Report Analysis</a:t>
            </a:r>
            <a:endParaRPr lang="en-US" dirty="0"/>
          </a:p>
        </p:txBody>
      </p:sp>
      <p:sp>
        <p:nvSpPr>
          <p:cNvPr id="6" name="Rectangle 5"/>
          <p:cNvSpPr/>
          <p:nvPr/>
        </p:nvSpPr>
        <p:spPr>
          <a:xfrm>
            <a:off x="4333820" y="267220"/>
            <a:ext cx="1779654" cy="584775"/>
          </a:xfrm>
          <a:prstGeom prst="rect">
            <a:avLst/>
          </a:prstGeom>
        </p:spPr>
        <p:txBody>
          <a:bodyPr wrap="none">
            <a:spAutoFit/>
          </a:bodyPr>
          <a:lstStyle/>
          <a:p>
            <a:r>
              <a:rPr lang="en-US" sz="3200" dirty="0">
                <a:solidFill>
                  <a:srgbClr val="000000"/>
                </a:solidFill>
                <a:latin typeface="Roboto"/>
              </a:rPr>
              <a:t>Disputes</a:t>
            </a:r>
            <a:endParaRPr lang="en-IN" sz="3200" dirty="0"/>
          </a:p>
        </p:txBody>
      </p:sp>
      <p:pic>
        <p:nvPicPr>
          <p:cNvPr id="7" name="Picture 6"/>
          <p:cNvPicPr>
            <a:picLocks noChangeAspect="1"/>
          </p:cNvPicPr>
          <p:nvPr/>
        </p:nvPicPr>
        <p:blipFill>
          <a:blip r:embed="rId2"/>
          <a:stretch>
            <a:fillRect/>
          </a:stretch>
        </p:blipFill>
        <p:spPr>
          <a:xfrm>
            <a:off x="6489289" y="1258529"/>
            <a:ext cx="5564443" cy="4511931"/>
          </a:xfrm>
          <a:prstGeom prst="rect">
            <a:avLst/>
          </a:prstGeom>
        </p:spPr>
      </p:pic>
      <p:sp>
        <p:nvSpPr>
          <p:cNvPr id="8" name="Rectangle 7"/>
          <p:cNvSpPr/>
          <p:nvPr/>
        </p:nvSpPr>
        <p:spPr>
          <a:xfrm>
            <a:off x="334296" y="1585639"/>
            <a:ext cx="6154993" cy="3416320"/>
          </a:xfrm>
          <a:prstGeom prst="rect">
            <a:avLst/>
          </a:prstGeom>
        </p:spPr>
        <p:txBody>
          <a:bodyPr wrap="square">
            <a:spAutoFit/>
          </a:bodyPr>
          <a:lstStyle/>
          <a:p>
            <a:r>
              <a:rPr lang="en-US" dirty="0">
                <a:solidFill>
                  <a:srgbClr val="000000"/>
                </a:solidFill>
                <a:latin typeface="Roboto"/>
              </a:rPr>
              <a:t>Types of disputes / error than be raised with CIBIL.</a:t>
            </a:r>
          </a:p>
          <a:p>
            <a:endParaRPr lang="en-US" dirty="0">
              <a:solidFill>
                <a:srgbClr val="000000"/>
              </a:solidFill>
              <a:latin typeface="Roboto"/>
            </a:endParaRPr>
          </a:p>
          <a:p>
            <a:pPr marL="342900" indent="-342900">
              <a:buAutoNum type="arabicPeriod"/>
            </a:pPr>
            <a:r>
              <a:rPr lang="en-US" dirty="0">
                <a:solidFill>
                  <a:srgbClr val="000000"/>
                </a:solidFill>
                <a:latin typeface="Roboto"/>
              </a:rPr>
              <a:t>Personal Information : Information such as Name, Date of Birth, Pan Card, Address etc.</a:t>
            </a:r>
          </a:p>
          <a:p>
            <a:pPr marL="342900" indent="-342900">
              <a:buAutoNum type="arabicPeriod"/>
            </a:pPr>
            <a:r>
              <a:rPr lang="en-US" dirty="0">
                <a:solidFill>
                  <a:srgbClr val="000000"/>
                </a:solidFill>
                <a:latin typeface="Roboto"/>
              </a:rPr>
              <a:t>Account Information : Information such as Account/Loan Type status, date of last payment, current payment, amount overdue </a:t>
            </a:r>
            <a:r>
              <a:rPr lang="en-US" dirty="0" err="1">
                <a:solidFill>
                  <a:srgbClr val="000000"/>
                </a:solidFill>
                <a:latin typeface="Roboto"/>
              </a:rPr>
              <a:t>etc</a:t>
            </a:r>
            <a:r>
              <a:rPr lang="en-US" dirty="0">
                <a:solidFill>
                  <a:srgbClr val="000000"/>
                </a:solidFill>
                <a:latin typeface="Roboto"/>
              </a:rPr>
              <a:t> can be disputes.</a:t>
            </a:r>
          </a:p>
          <a:p>
            <a:pPr marL="342900" indent="-342900">
              <a:buAutoNum type="arabicPeriod"/>
            </a:pPr>
            <a:r>
              <a:rPr lang="en-US" dirty="0">
                <a:solidFill>
                  <a:srgbClr val="000000"/>
                </a:solidFill>
                <a:latin typeface="Roboto"/>
              </a:rPr>
              <a:t>Ownership : Make sure all personal details and accounts belong to same person. If an account does not match, raise the dispute.</a:t>
            </a:r>
          </a:p>
          <a:p>
            <a:pPr marL="342900" indent="-342900">
              <a:buAutoNum type="arabicPeriod"/>
            </a:pPr>
            <a:r>
              <a:rPr lang="en-US" dirty="0">
                <a:solidFill>
                  <a:srgbClr val="000000"/>
                </a:solidFill>
                <a:latin typeface="Roboto"/>
              </a:rPr>
              <a:t>Duplicate Account : If the same account is reflecting more than once it can be get </a:t>
            </a:r>
            <a:r>
              <a:rPr lang="en-US" dirty="0" err="1">
                <a:solidFill>
                  <a:srgbClr val="000000"/>
                </a:solidFill>
                <a:latin typeface="Roboto"/>
              </a:rPr>
              <a:t>retified</a:t>
            </a:r>
            <a:r>
              <a:rPr lang="en-US" dirty="0">
                <a:solidFill>
                  <a:srgbClr val="000000"/>
                </a:solidFill>
                <a:latin typeface="Roboto"/>
              </a:rPr>
              <a:t>.</a:t>
            </a:r>
          </a:p>
        </p:txBody>
      </p:sp>
    </p:spTree>
    <p:extLst>
      <p:ext uri="{BB962C8B-B14F-4D97-AF65-F5344CB8AC3E}">
        <p14:creationId xmlns:p14="http://schemas.microsoft.com/office/powerpoint/2010/main" val="3488781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93C25DB3-CACF-4BF5-9062-CCA52B6302AA}"/>
              </a:ext>
            </a:extLst>
          </p:cNvPr>
          <p:cNvSpPr/>
          <p:nvPr/>
        </p:nvSpPr>
        <p:spPr>
          <a:xfrm>
            <a:off x="0" y="316523"/>
            <a:ext cx="6435969" cy="31263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1552F292-7C87-486B-92A5-C026FEFA099D}"/>
              </a:ext>
            </a:extLst>
          </p:cNvPr>
          <p:cNvPicPr>
            <a:picLocks noChangeAspect="1"/>
          </p:cNvPicPr>
          <p:nvPr/>
        </p:nvPicPr>
        <p:blipFill>
          <a:blip r:embed="rId2"/>
          <a:stretch>
            <a:fillRect/>
          </a:stretch>
        </p:blipFill>
        <p:spPr>
          <a:xfrm>
            <a:off x="6526069" y="1454831"/>
            <a:ext cx="5435744" cy="2649537"/>
          </a:xfrm>
          <a:prstGeom prst="rect">
            <a:avLst/>
          </a:prstGeom>
        </p:spPr>
      </p:pic>
      <p:pic>
        <p:nvPicPr>
          <p:cNvPr id="3" name="Picture 2">
            <a:extLst>
              <a:ext uri="{FF2B5EF4-FFF2-40B4-BE49-F238E27FC236}">
                <a16:creationId xmlns:a16="http://schemas.microsoft.com/office/drawing/2014/main" id="{773A89D8-1B78-474E-B0EC-D080FBE7BBB6}"/>
              </a:ext>
            </a:extLst>
          </p:cNvPr>
          <p:cNvPicPr>
            <a:picLocks noChangeAspect="1"/>
          </p:cNvPicPr>
          <p:nvPr/>
        </p:nvPicPr>
        <p:blipFill>
          <a:blip r:embed="rId3"/>
          <a:stretch>
            <a:fillRect/>
          </a:stretch>
        </p:blipFill>
        <p:spPr>
          <a:xfrm>
            <a:off x="6526069" y="4267198"/>
            <a:ext cx="5140180" cy="2442441"/>
          </a:xfrm>
          <a:prstGeom prst="rect">
            <a:avLst/>
          </a:prstGeom>
        </p:spPr>
      </p:pic>
      <p:pic>
        <p:nvPicPr>
          <p:cNvPr id="4" name="Picture 3">
            <a:extLst>
              <a:ext uri="{FF2B5EF4-FFF2-40B4-BE49-F238E27FC236}">
                <a16:creationId xmlns:a16="http://schemas.microsoft.com/office/drawing/2014/main" id="{225833B8-0592-4793-AA27-54BA9034C2F9}"/>
              </a:ext>
            </a:extLst>
          </p:cNvPr>
          <p:cNvPicPr>
            <a:picLocks noChangeAspect="1"/>
          </p:cNvPicPr>
          <p:nvPr/>
        </p:nvPicPr>
        <p:blipFill>
          <a:blip r:embed="rId4"/>
          <a:stretch>
            <a:fillRect/>
          </a:stretch>
        </p:blipFill>
        <p:spPr>
          <a:xfrm>
            <a:off x="237187" y="3583244"/>
            <a:ext cx="3876675" cy="3126395"/>
          </a:xfrm>
          <a:prstGeom prst="rect">
            <a:avLst/>
          </a:prstGeom>
        </p:spPr>
      </p:pic>
      <p:pic>
        <p:nvPicPr>
          <p:cNvPr id="8" name="Picture 7">
            <a:extLst>
              <a:ext uri="{FF2B5EF4-FFF2-40B4-BE49-F238E27FC236}">
                <a16:creationId xmlns:a16="http://schemas.microsoft.com/office/drawing/2014/main" id="{54D7B181-968E-4128-950A-95628BD3B51F}"/>
              </a:ext>
            </a:extLst>
          </p:cNvPr>
          <p:cNvPicPr>
            <a:picLocks noChangeAspect="1"/>
          </p:cNvPicPr>
          <p:nvPr/>
        </p:nvPicPr>
        <p:blipFill>
          <a:blip r:embed="rId5"/>
          <a:stretch>
            <a:fillRect/>
          </a:stretch>
        </p:blipFill>
        <p:spPr>
          <a:xfrm>
            <a:off x="4049423" y="3669143"/>
            <a:ext cx="2277485" cy="1819275"/>
          </a:xfrm>
          <a:prstGeom prst="rect">
            <a:avLst/>
          </a:prstGeom>
        </p:spPr>
      </p:pic>
      <p:pic>
        <p:nvPicPr>
          <p:cNvPr id="9" name="Picture 8">
            <a:extLst>
              <a:ext uri="{FF2B5EF4-FFF2-40B4-BE49-F238E27FC236}">
                <a16:creationId xmlns:a16="http://schemas.microsoft.com/office/drawing/2014/main" id="{486DAEAC-4385-488E-90DC-17E45C6A72F5}"/>
              </a:ext>
            </a:extLst>
          </p:cNvPr>
          <p:cNvPicPr>
            <a:picLocks noChangeAspect="1"/>
          </p:cNvPicPr>
          <p:nvPr/>
        </p:nvPicPr>
        <p:blipFill>
          <a:blip r:embed="rId6"/>
          <a:stretch>
            <a:fillRect/>
          </a:stretch>
        </p:blipFill>
        <p:spPr>
          <a:xfrm>
            <a:off x="4113862" y="5488418"/>
            <a:ext cx="2139156" cy="1200150"/>
          </a:xfrm>
          <a:prstGeom prst="rect">
            <a:avLst/>
          </a:prstGeom>
          <a:solidFill>
            <a:schemeClr val="bg1"/>
          </a:solidFill>
        </p:spPr>
      </p:pic>
      <p:sp>
        <p:nvSpPr>
          <p:cNvPr id="12" name="TextBox 11">
            <a:extLst>
              <a:ext uri="{FF2B5EF4-FFF2-40B4-BE49-F238E27FC236}">
                <a16:creationId xmlns:a16="http://schemas.microsoft.com/office/drawing/2014/main" id="{7A748AB2-F54E-43FB-A22B-A8A7567B88EB}"/>
              </a:ext>
            </a:extLst>
          </p:cNvPr>
          <p:cNvSpPr txBox="1"/>
          <p:nvPr/>
        </p:nvSpPr>
        <p:spPr>
          <a:xfrm>
            <a:off x="328246" y="550985"/>
            <a:ext cx="5924772" cy="2893100"/>
          </a:xfrm>
          <a:prstGeom prst="rect">
            <a:avLst/>
          </a:prstGeom>
          <a:noFill/>
        </p:spPr>
        <p:txBody>
          <a:bodyPr wrap="square" rtlCol="0">
            <a:spAutoFit/>
          </a:bodyPr>
          <a:lstStyle/>
          <a:p>
            <a:r>
              <a:rPr lang="en-IN" sz="2800" dirty="0"/>
              <a:t>Credit Information:</a:t>
            </a:r>
          </a:p>
          <a:p>
            <a:endParaRPr lang="en-IN" sz="2800" dirty="0"/>
          </a:p>
          <a:p>
            <a:r>
              <a:rPr lang="en-IN" dirty="0"/>
              <a:t>Observations:</a:t>
            </a:r>
          </a:p>
          <a:p>
            <a:endParaRPr lang="en-IN" dirty="0"/>
          </a:p>
          <a:p>
            <a:pPr marL="285750" indent="-285750">
              <a:buFont typeface="Arial" panose="020B0604020202020204" pitchFamily="34" charset="0"/>
              <a:buChar char="•"/>
            </a:pPr>
            <a:r>
              <a:rPr lang="en-IN" dirty="0"/>
              <a:t>The CIBIL score is 806 on 11 sept 2020</a:t>
            </a:r>
          </a:p>
          <a:p>
            <a:pPr marL="285750" indent="-285750">
              <a:buFont typeface="Arial" panose="020B0604020202020204" pitchFamily="34" charset="0"/>
              <a:buChar char="•"/>
            </a:pPr>
            <a:r>
              <a:rPr lang="en-IN" dirty="0"/>
              <a:t>We see sharp rise in CIBIL score since July/Aug 2020</a:t>
            </a:r>
          </a:p>
          <a:p>
            <a:pPr marL="285750" indent="-285750">
              <a:buFont typeface="Arial" panose="020B0604020202020204" pitchFamily="34" charset="0"/>
              <a:buChar char="•"/>
            </a:pPr>
            <a:r>
              <a:rPr lang="en-IN" dirty="0"/>
              <a:t>5% utilization of available credit limit</a:t>
            </a:r>
          </a:p>
          <a:p>
            <a:pPr marL="285750" indent="-285750">
              <a:buFont typeface="Arial" panose="020B0604020202020204" pitchFamily="34" charset="0"/>
              <a:buChar char="•"/>
            </a:pPr>
            <a:r>
              <a:rPr lang="en-IN" dirty="0"/>
              <a:t>11 Years of credit History</a:t>
            </a:r>
          </a:p>
          <a:p>
            <a:endParaRPr lang="en-IN" dirty="0"/>
          </a:p>
        </p:txBody>
      </p:sp>
      <p:sp>
        <p:nvSpPr>
          <p:cNvPr id="5" name="Date Placeholder 4"/>
          <p:cNvSpPr>
            <a:spLocks noGrp="1"/>
          </p:cNvSpPr>
          <p:nvPr>
            <p:ph type="dt" sz="half" idx="2"/>
          </p:nvPr>
        </p:nvSpPr>
        <p:spPr/>
        <p:txBody>
          <a:bodyPr/>
          <a:lstStyle/>
          <a:p>
            <a:fld id="{BCFDB618-DB0E-46F6-B3A9-A79C830C5144}" type="datetime1">
              <a:rPr lang="en-US" smtClean="0"/>
              <a:t>9/11/2020</a:t>
            </a:fld>
            <a:endParaRPr lang="en-US" dirty="0"/>
          </a:p>
        </p:txBody>
      </p:sp>
      <p:sp>
        <p:nvSpPr>
          <p:cNvPr id="6" name="Footer Placeholder 5"/>
          <p:cNvSpPr>
            <a:spLocks noGrp="1"/>
          </p:cNvSpPr>
          <p:nvPr>
            <p:ph type="ftr" sz="quarter" idx="3"/>
          </p:nvPr>
        </p:nvSpPr>
        <p:spPr/>
        <p:txBody>
          <a:bodyPr/>
          <a:lstStyle/>
          <a:p>
            <a:r>
              <a:rPr lang="en-US"/>
              <a:t>CIBIL Report Analysis</a:t>
            </a:r>
            <a:endParaRPr lang="en-US" dirty="0"/>
          </a:p>
        </p:txBody>
      </p:sp>
    </p:spTree>
    <p:extLst>
      <p:ext uri="{BB962C8B-B14F-4D97-AF65-F5344CB8AC3E}">
        <p14:creationId xmlns:p14="http://schemas.microsoft.com/office/powerpoint/2010/main" val="87125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EAA5DDA0-7B4D-4BF1-9428-95C839453DA9}"/>
              </a:ext>
            </a:extLst>
          </p:cNvPr>
          <p:cNvSpPr/>
          <p:nvPr/>
        </p:nvSpPr>
        <p:spPr>
          <a:xfrm>
            <a:off x="0" y="0"/>
            <a:ext cx="4689446" cy="6501468"/>
          </a:xfrm>
          <a:prstGeom prst="roundRect">
            <a:avLst>
              <a:gd name="adj" fmla="val 9880"/>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2FBE6FE2-B94B-4DA8-8915-E14E5D304F4F}"/>
              </a:ext>
            </a:extLst>
          </p:cNvPr>
          <p:cNvPicPr>
            <a:picLocks noChangeAspect="1"/>
          </p:cNvPicPr>
          <p:nvPr/>
        </p:nvPicPr>
        <p:blipFill rotWithShape="1">
          <a:blip r:embed="rId2"/>
          <a:srcRect b="13682"/>
          <a:stretch/>
        </p:blipFill>
        <p:spPr>
          <a:xfrm>
            <a:off x="234935" y="175592"/>
            <a:ext cx="4219575" cy="1968914"/>
          </a:xfrm>
          <a:prstGeom prst="rect">
            <a:avLst/>
          </a:prstGeom>
        </p:spPr>
      </p:pic>
      <p:pic>
        <p:nvPicPr>
          <p:cNvPr id="3" name="Picture 2">
            <a:extLst>
              <a:ext uri="{FF2B5EF4-FFF2-40B4-BE49-F238E27FC236}">
                <a16:creationId xmlns:a16="http://schemas.microsoft.com/office/drawing/2014/main" id="{261F7750-F1E9-4437-8869-A90BBA4FE7DE}"/>
              </a:ext>
            </a:extLst>
          </p:cNvPr>
          <p:cNvPicPr>
            <a:picLocks noChangeAspect="1"/>
          </p:cNvPicPr>
          <p:nvPr/>
        </p:nvPicPr>
        <p:blipFill>
          <a:blip r:embed="rId3"/>
          <a:stretch>
            <a:fillRect/>
          </a:stretch>
        </p:blipFill>
        <p:spPr>
          <a:xfrm>
            <a:off x="199867" y="2227642"/>
            <a:ext cx="4289709" cy="2010064"/>
          </a:xfrm>
          <a:prstGeom prst="rect">
            <a:avLst/>
          </a:prstGeom>
        </p:spPr>
      </p:pic>
      <p:pic>
        <p:nvPicPr>
          <p:cNvPr id="4" name="Picture 3">
            <a:extLst>
              <a:ext uri="{FF2B5EF4-FFF2-40B4-BE49-F238E27FC236}">
                <a16:creationId xmlns:a16="http://schemas.microsoft.com/office/drawing/2014/main" id="{EFBDDE79-3061-4F0D-9A5C-BB48A4816E90}"/>
              </a:ext>
            </a:extLst>
          </p:cNvPr>
          <p:cNvPicPr>
            <a:picLocks noChangeAspect="1"/>
          </p:cNvPicPr>
          <p:nvPr/>
        </p:nvPicPr>
        <p:blipFill>
          <a:blip r:embed="rId4"/>
          <a:stretch>
            <a:fillRect/>
          </a:stretch>
        </p:blipFill>
        <p:spPr>
          <a:xfrm>
            <a:off x="199866" y="4316059"/>
            <a:ext cx="4289709" cy="1937857"/>
          </a:xfrm>
          <a:prstGeom prst="rect">
            <a:avLst/>
          </a:prstGeom>
        </p:spPr>
      </p:pic>
      <p:sp>
        <p:nvSpPr>
          <p:cNvPr id="5" name="TextBox 4">
            <a:extLst>
              <a:ext uri="{FF2B5EF4-FFF2-40B4-BE49-F238E27FC236}">
                <a16:creationId xmlns:a16="http://schemas.microsoft.com/office/drawing/2014/main" id="{8A5FF836-47E8-49EC-B438-EE4323B336C6}"/>
              </a:ext>
            </a:extLst>
          </p:cNvPr>
          <p:cNvSpPr txBox="1"/>
          <p:nvPr/>
        </p:nvSpPr>
        <p:spPr>
          <a:xfrm>
            <a:off x="191592" y="113742"/>
            <a:ext cx="4849091" cy="369332"/>
          </a:xfrm>
          <a:prstGeom prst="rect">
            <a:avLst/>
          </a:prstGeom>
          <a:noFill/>
        </p:spPr>
        <p:txBody>
          <a:bodyPr wrap="square" rtlCol="0">
            <a:spAutoFit/>
          </a:bodyPr>
          <a:lstStyle/>
          <a:p>
            <a:r>
              <a:rPr lang="en-IN" dirty="0">
                <a:solidFill>
                  <a:srgbClr val="FF0000"/>
                </a:solidFill>
              </a:rPr>
              <a:t>Default on all loans for 30 days</a:t>
            </a:r>
          </a:p>
        </p:txBody>
      </p:sp>
      <p:sp>
        <p:nvSpPr>
          <p:cNvPr id="6" name="TextBox 5">
            <a:extLst>
              <a:ext uri="{FF2B5EF4-FFF2-40B4-BE49-F238E27FC236}">
                <a16:creationId xmlns:a16="http://schemas.microsoft.com/office/drawing/2014/main" id="{9138CD83-6088-448F-A33E-B90AAAF03279}"/>
              </a:ext>
            </a:extLst>
          </p:cNvPr>
          <p:cNvSpPr txBox="1"/>
          <p:nvPr/>
        </p:nvSpPr>
        <p:spPr>
          <a:xfrm>
            <a:off x="117247" y="4373669"/>
            <a:ext cx="4849091" cy="369332"/>
          </a:xfrm>
          <a:prstGeom prst="rect">
            <a:avLst/>
          </a:prstGeom>
          <a:noFill/>
        </p:spPr>
        <p:txBody>
          <a:bodyPr wrap="square" rtlCol="0">
            <a:spAutoFit/>
          </a:bodyPr>
          <a:lstStyle/>
          <a:p>
            <a:r>
              <a:rPr lang="en-IN" dirty="0">
                <a:solidFill>
                  <a:srgbClr val="FF0000"/>
                </a:solidFill>
              </a:rPr>
              <a:t>Default on all loans for 90 days</a:t>
            </a:r>
          </a:p>
        </p:txBody>
      </p:sp>
      <p:sp>
        <p:nvSpPr>
          <p:cNvPr id="7" name="TextBox 6">
            <a:extLst>
              <a:ext uri="{FF2B5EF4-FFF2-40B4-BE49-F238E27FC236}">
                <a16:creationId xmlns:a16="http://schemas.microsoft.com/office/drawing/2014/main" id="{C5AA3FFC-9BD2-4FEB-9498-604974F588EC}"/>
              </a:ext>
            </a:extLst>
          </p:cNvPr>
          <p:cNvSpPr txBox="1"/>
          <p:nvPr/>
        </p:nvSpPr>
        <p:spPr>
          <a:xfrm>
            <a:off x="234935" y="2230198"/>
            <a:ext cx="4849091" cy="369332"/>
          </a:xfrm>
          <a:prstGeom prst="rect">
            <a:avLst/>
          </a:prstGeom>
          <a:noFill/>
        </p:spPr>
        <p:txBody>
          <a:bodyPr wrap="square" rtlCol="0">
            <a:spAutoFit/>
          </a:bodyPr>
          <a:lstStyle/>
          <a:p>
            <a:r>
              <a:rPr lang="en-IN" dirty="0">
                <a:solidFill>
                  <a:srgbClr val="FF0000"/>
                </a:solidFill>
              </a:rPr>
              <a:t>Default on all loans for 60 days</a:t>
            </a:r>
          </a:p>
        </p:txBody>
      </p:sp>
      <p:sp>
        <p:nvSpPr>
          <p:cNvPr id="10" name="Rectangle: Rounded Corners 9">
            <a:extLst>
              <a:ext uri="{FF2B5EF4-FFF2-40B4-BE49-F238E27FC236}">
                <a16:creationId xmlns:a16="http://schemas.microsoft.com/office/drawing/2014/main" id="{1FECB224-6452-4F2F-B68E-798A04837D4D}"/>
              </a:ext>
            </a:extLst>
          </p:cNvPr>
          <p:cNvSpPr/>
          <p:nvPr/>
        </p:nvSpPr>
        <p:spPr>
          <a:xfrm>
            <a:off x="6096000" y="922789"/>
            <a:ext cx="5588139" cy="5331127"/>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B9A74222-9E23-437C-9FE4-5402279FCB36}"/>
              </a:ext>
            </a:extLst>
          </p:cNvPr>
          <p:cNvSpPr txBox="1"/>
          <p:nvPr/>
        </p:nvSpPr>
        <p:spPr>
          <a:xfrm>
            <a:off x="6456565" y="1276086"/>
            <a:ext cx="5474677" cy="830997"/>
          </a:xfrm>
          <a:prstGeom prst="rect">
            <a:avLst/>
          </a:prstGeom>
          <a:noFill/>
        </p:spPr>
        <p:txBody>
          <a:bodyPr wrap="square" rtlCol="0">
            <a:spAutoFit/>
          </a:bodyPr>
          <a:lstStyle/>
          <a:p>
            <a:r>
              <a:rPr lang="en-IN" sz="2400" dirty="0"/>
              <a:t>Simulating Various credit Scenarios:</a:t>
            </a:r>
          </a:p>
          <a:p>
            <a:endParaRPr lang="en-IN" sz="2400" dirty="0"/>
          </a:p>
        </p:txBody>
      </p:sp>
      <p:sp>
        <p:nvSpPr>
          <p:cNvPr id="12" name="TextBox 11">
            <a:extLst>
              <a:ext uri="{FF2B5EF4-FFF2-40B4-BE49-F238E27FC236}">
                <a16:creationId xmlns:a16="http://schemas.microsoft.com/office/drawing/2014/main" id="{11017138-A1B0-4D5E-A0D8-D3DC8EDFC125}"/>
              </a:ext>
            </a:extLst>
          </p:cNvPr>
          <p:cNvSpPr txBox="1"/>
          <p:nvPr/>
        </p:nvSpPr>
        <p:spPr>
          <a:xfrm>
            <a:off x="6312170" y="2460380"/>
            <a:ext cx="4818184" cy="3139321"/>
          </a:xfrm>
          <a:prstGeom prst="rect">
            <a:avLst/>
          </a:prstGeom>
          <a:noFill/>
        </p:spPr>
        <p:txBody>
          <a:bodyPr wrap="square" rtlCol="0">
            <a:spAutoFit/>
          </a:bodyPr>
          <a:lstStyle/>
          <a:p>
            <a:r>
              <a:rPr lang="en-IN" b="1" dirty="0">
                <a:solidFill>
                  <a:srgbClr val="FF0000"/>
                </a:solidFill>
              </a:rPr>
              <a:t>Observations:</a:t>
            </a:r>
          </a:p>
          <a:p>
            <a:endParaRPr lang="en-IN" dirty="0"/>
          </a:p>
          <a:p>
            <a:pPr marL="342900" indent="-342900">
              <a:buFont typeface="Arial" panose="020B0604020202020204" pitchFamily="34" charset="0"/>
              <a:buChar char="•"/>
            </a:pPr>
            <a:r>
              <a:rPr lang="en-IN" dirty="0"/>
              <a:t>If all loans are defaulted in past 30 days CIBIL score will be reduced to 693</a:t>
            </a:r>
          </a:p>
          <a:p>
            <a:pPr marL="342900" indent="-342900">
              <a:buFont typeface="Arial" panose="020B0604020202020204" pitchFamily="34" charset="0"/>
              <a:buChar char="•"/>
            </a:pPr>
            <a:r>
              <a:rPr lang="en-IN" dirty="0"/>
              <a:t>If all loans are defaulted for last 60 days CIBIL score will be reduced to 662</a:t>
            </a:r>
          </a:p>
          <a:p>
            <a:pPr marL="342900" indent="-342900">
              <a:buFont typeface="Arial" panose="020B0604020202020204" pitchFamily="34" charset="0"/>
              <a:buChar char="•"/>
            </a:pPr>
            <a:r>
              <a:rPr lang="en-IN" dirty="0"/>
              <a:t>If all outstanding loans are defaulted for 90 days the CIBIL score will be reduced to 312</a:t>
            </a:r>
          </a:p>
          <a:p>
            <a:endParaRPr lang="en-IN" dirty="0"/>
          </a:p>
          <a:p>
            <a:r>
              <a:rPr lang="en-IN" dirty="0">
                <a:solidFill>
                  <a:srgbClr val="FF0000"/>
                </a:solidFill>
              </a:rPr>
              <a:t>*The longer you go on defaulting on your loans the CBIL goes on reducing more and more rapidly</a:t>
            </a:r>
          </a:p>
        </p:txBody>
      </p:sp>
      <p:sp>
        <p:nvSpPr>
          <p:cNvPr id="8" name="Date Placeholder 7"/>
          <p:cNvSpPr>
            <a:spLocks noGrp="1"/>
          </p:cNvSpPr>
          <p:nvPr>
            <p:ph type="dt" sz="half" idx="2"/>
          </p:nvPr>
        </p:nvSpPr>
        <p:spPr/>
        <p:txBody>
          <a:bodyPr/>
          <a:lstStyle/>
          <a:p>
            <a:fld id="{1D1BC84E-6848-413D-8C13-1AE51226A171}" type="datetime1">
              <a:rPr lang="en-US" smtClean="0"/>
              <a:t>9/11/2020</a:t>
            </a:fld>
            <a:endParaRPr lang="en-US" dirty="0"/>
          </a:p>
        </p:txBody>
      </p:sp>
      <p:sp>
        <p:nvSpPr>
          <p:cNvPr id="13" name="Footer Placeholder 12"/>
          <p:cNvSpPr>
            <a:spLocks noGrp="1"/>
          </p:cNvSpPr>
          <p:nvPr>
            <p:ph type="ftr" sz="quarter" idx="3"/>
          </p:nvPr>
        </p:nvSpPr>
        <p:spPr/>
        <p:txBody>
          <a:bodyPr/>
          <a:lstStyle/>
          <a:p>
            <a:r>
              <a:rPr lang="en-US"/>
              <a:t>CIBIL Report Analysis</a:t>
            </a:r>
            <a:endParaRPr lang="en-US" dirty="0"/>
          </a:p>
        </p:txBody>
      </p:sp>
    </p:spTree>
    <p:extLst>
      <p:ext uri="{BB962C8B-B14F-4D97-AF65-F5344CB8AC3E}">
        <p14:creationId xmlns:p14="http://schemas.microsoft.com/office/powerpoint/2010/main" val="128579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7B6F618A-BBA5-472C-84E3-AF39F35DEF57}"/>
              </a:ext>
            </a:extLst>
          </p:cNvPr>
          <p:cNvSpPr/>
          <p:nvPr/>
        </p:nvSpPr>
        <p:spPr>
          <a:xfrm>
            <a:off x="37821" y="0"/>
            <a:ext cx="5229478" cy="6258188"/>
          </a:xfrm>
          <a:prstGeom prst="roundRect">
            <a:avLst>
              <a:gd name="adj" fmla="val 90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6E5ADA29-FF5C-492E-A16E-076355A04935}"/>
              </a:ext>
            </a:extLst>
          </p:cNvPr>
          <p:cNvPicPr>
            <a:picLocks noChangeAspect="1"/>
          </p:cNvPicPr>
          <p:nvPr/>
        </p:nvPicPr>
        <p:blipFill>
          <a:blip r:embed="rId2"/>
          <a:stretch>
            <a:fillRect/>
          </a:stretch>
        </p:blipFill>
        <p:spPr>
          <a:xfrm>
            <a:off x="336930" y="162973"/>
            <a:ext cx="3971925" cy="2048685"/>
          </a:xfrm>
          <a:prstGeom prst="rect">
            <a:avLst/>
          </a:prstGeom>
        </p:spPr>
      </p:pic>
      <p:sp>
        <p:nvSpPr>
          <p:cNvPr id="3" name="TextBox 2">
            <a:extLst>
              <a:ext uri="{FF2B5EF4-FFF2-40B4-BE49-F238E27FC236}">
                <a16:creationId xmlns:a16="http://schemas.microsoft.com/office/drawing/2014/main" id="{AC31569B-5C48-4B47-A864-EB3FEB58EE53}"/>
              </a:ext>
            </a:extLst>
          </p:cNvPr>
          <p:cNvSpPr txBox="1"/>
          <p:nvPr/>
        </p:nvSpPr>
        <p:spPr>
          <a:xfrm>
            <a:off x="364866" y="162973"/>
            <a:ext cx="4983061" cy="307777"/>
          </a:xfrm>
          <a:prstGeom prst="rect">
            <a:avLst/>
          </a:prstGeom>
          <a:noFill/>
        </p:spPr>
        <p:txBody>
          <a:bodyPr wrap="square" rtlCol="0">
            <a:spAutoFit/>
          </a:bodyPr>
          <a:lstStyle/>
          <a:p>
            <a:r>
              <a:rPr lang="en-IN" sz="1400" dirty="0">
                <a:solidFill>
                  <a:srgbClr val="FF0000"/>
                </a:solidFill>
              </a:rPr>
              <a:t>Add a new home loan of 50 Lakh</a:t>
            </a:r>
          </a:p>
        </p:txBody>
      </p:sp>
      <p:pic>
        <p:nvPicPr>
          <p:cNvPr id="6" name="Picture 5">
            <a:extLst>
              <a:ext uri="{FF2B5EF4-FFF2-40B4-BE49-F238E27FC236}">
                <a16:creationId xmlns:a16="http://schemas.microsoft.com/office/drawing/2014/main" id="{E1B74DCF-37D3-4FBF-8BE1-A0BB9DEF75C9}"/>
              </a:ext>
            </a:extLst>
          </p:cNvPr>
          <p:cNvPicPr>
            <a:picLocks noChangeAspect="1"/>
          </p:cNvPicPr>
          <p:nvPr/>
        </p:nvPicPr>
        <p:blipFill>
          <a:blip r:embed="rId3"/>
          <a:stretch>
            <a:fillRect/>
          </a:stretch>
        </p:blipFill>
        <p:spPr>
          <a:xfrm>
            <a:off x="327405" y="4273621"/>
            <a:ext cx="3981450" cy="1925844"/>
          </a:xfrm>
          <a:prstGeom prst="rect">
            <a:avLst/>
          </a:prstGeom>
        </p:spPr>
      </p:pic>
      <p:sp>
        <p:nvSpPr>
          <p:cNvPr id="7" name="TextBox 6">
            <a:extLst>
              <a:ext uri="{FF2B5EF4-FFF2-40B4-BE49-F238E27FC236}">
                <a16:creationId xmlns:a16="http://schemas.microsoft.com/office/drawing/2014/main" id="{AD99909C-91E7-4A99-BB05-4844B09D85AD}"/>
              </a:ext>
            </a:extLst>
          </p:cNvPr>
          <p:cNvSpPr txBox="1"/>
          <p:nvPr/>
        </p:nvSpPr>
        <p:spPr>
          <a:xfrm>
            <a:off x="364866" y="4349568"/>
            <a:ext cx="3334327" cy="307777"/>
          </a:xfrm>
          <a:prstGeom prst="rect">
            <a:avLst/>
          </a:prstGeom>
          <a:noFill/>
        </p:spPr>
        <p:txBody>
          <a:bodyPr wrap="square" rtlCol="0">
            <a:spAutoFit/>
          </a:bodyPr>
          <a:lstStyle/>
          <a:p>
            <a:r>
              <a:rPr lang="en-IN" sz="1400" dirty="0">
                <a:solidFill>
                  <a:srgbClr val="FF0000"/>
                </a:solidFill>
              </a:rPr>
              <a:t>Add new Personal  10 Lakh</a:t>
            </a:r>
          </a:p>
        </p:txBody>
      </p:sp>
      <p:pic>
        <p:nvPicPr>
          <p:cNvPr id="8" name="Picture 7">
            <a:extLst>
              <a:ext uri="{FF2B5EF4-FFF2-40B4-BE49-F238E27FC236}">
                <a16:creationId xmlns:a16="http://schemas.microsoft.com/office/drawing/2014/main" id="{005142F4-E1FD-45F0-A6C6-F3B99F9E10B8}"/>
              </a:ext>
            </a:extLst>
          </p:cNvPr>
          <p:cNvPicPr>
            <a:picLocks noChangeAspect="1"/>
          </p:cNvPicPr>
          <p:nvPr/>
        </p:nvPicPr>
        <p:blipFill>
          <a:blip r:embed="rId4"/>
          <a:stretch>
            <a:fillRect/>
          </a:stretch>
        </p:blipFill>
        <p:spPr>
          <a:xfrm>
            <a:off x="336930" y="2327018"/>
            <a:ext cx="3971925" cy="1832334"/>
          </a:xfrm>
          <a:prstGeom prst="rect">
            <a:avLst/>
          </a:prstGeom>
        </p:spPr>
      </p:pic>
      <p:sp>
        <p:nvSpPr>
          <p:cNvPr id="5" name="TextBox 4">
            <a:extLst>
              <a:ext uri="{FF2B5EF4-FFF2-40B4-BE49-F238E27FC236}">
                <a16:creationId xmlns:a16="http://schemas.microsoft.com/office/drawing/2014/main" id="{0BCD4750-24D8-41A6-B1A3-5E899926FAAA}"/>
              </a:ext>
            </a:extLst>
          </p:cNvPr>
          <p:cNvSpPr txBox="1"/>
          <p:nvPr/>
        </p:nvSpPr>
        <p:spPr>
          <a:xfrm>
            <a:off x="336930" y="2374631"/>
            <a:ext cx="3823855" cy="307777"/>
          </a:xfrm>
          <a:prstGeom prst="rect">
            <a:avLst/>
          </a:prstGeom>
          <a:noFill/>
        </p:spPr>
        <p:txBody>
          <a:bodyPr wrap="square" rtlCol="0">
            <a:spAutoFit/>
          </a:bodyPr>
          <a:lstStyle/>
          <a:p>
            <a:r>
              <a:rPr lang="en-IN" sz="1400" dirty="0">
                <a:solidFill>
                  <a:srgbClr val="FF0000"/>
                </a:solidFill>
              </a:rPr>
              <a:t>Add new Auto loan of 10 Lakh</a:t>
            </a:r>
          </a:p>
        </p:txBody>
      </p:sp>
      <p:sp>
        <p:nvSpPr>
          <p:cNvPr id="10" name="Rectangle: Rounded Corners 9">
            <a:extLst>
              <a:ext uri="{FF2B5EF4-FFF2-40B4-BE49-F238E27FC236}">
                <a16:creationId xmlns:a16="http://schemas.microsoft.com/office/drawing/2014/main" id="{6EA2C4B7-D143-48F2-8F7D-34E0E7D59FAD}"/>
              </a:ext>
            </a:extLst>
          </p:cNvPr>
          <p:cNvSpPr/>
          <p:nvPr/>
        </p:nvSpPr>
        <p:spPr>
          <a:xfrm>
            <a:off x="5937513" y="871621"/>
            <a:ext cx="5626720" cy="503423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7C1FCD3-A15A-41E3-8B43-175E591CB2F4}"/>
              </a:ext>
            </a:extLst>
          </p:cNvPr>
          <p:cNvSpPr txBox="1"/>
          <p:nvPr/>
        </p:nvSpPr>
        <p:spPr>
          <a:xfrm>
            <a:off x="6274303" y="1078124"/>
            <a:ext cx="4800797" cy="830997"/>
          </a:xfrm>
          <a:prstGeom prst="rect">
            <a:avLst/>
          </a:prstGeom>
          <a:noFill/>
        </p:spPr>
        <p:txBody>
          <a:bodyPr wrap="square" rtlCol="0">
            <a:spAutoFit/>
          </a:bodyPr>
          <a:lstStyle/>
          <a:p>
            <a:r>
              <a:rPr lang="en-IN" sz="2400" dirty="0"/>
              <a:t>Simulating Various credit Scenarios:</a:t>
            </a:r>
          </a:p>
          <a:p>
            <a:endParaRPr lang="en-IN" sz="2400" dirty="0"/>
          </a:p>
        </p:txBody>
      </p:sp>
      <p:sp>
        <p:nvSpPr>
          <p:cNvPr id="12" name="TextBox 11">
            <a:extLst>
              <a:ext uri="{FF2B5EF4-FFF2-40B4-BE49-F238E27FC236}">
                <a16:creationId xmlns:a16="http://schemas.microsoft.com/office/drawing/2014/main" id="{69C39C8D-0F63-496F-B314-8AAA205173F3}"/>
              </a:ext>
            </a:extLst>
          </p:cNvPr>
          <p:cNvSpPr txBox="1"/>
          <p:nvPr/>
        </p:nvSpPr>
        <p:spPr>
          <a:xfrm>
            <a:off x="6330057" y="2044281"/>
            <a:ext cx="4841631" cy="2862322"/>
          </a:xfrm>
          <a:prstGeom prst="rect">
            <a:avLst/>
          </a:prstGeom>
          <a:noFill/>
        </p:spPr>
        <p:txBody>
          <a:bodyPr wrap="square" rtlCol="0">
            <a:spAutoFit/>
          </a:bodyPr>
          <a:lstStyle/>
          <a:p>
            <a:r>
              <a:rPr lang="en-IN" dirty="0"/>
              <a:t>Observations:</a:t>
            </a:r>
          </a:p>
          <a:p>
            <a:endParaRPr lang="en-IN" dirty="0"/>
          </a:p>
          <a:p>
            <a:pPr marL="285750" indent="-285750">
              <a:buFont typeface="Arial" panose="020B0604020202020204" pitchFamily="34" charset="0"/>
              <a:buChar char="•"/>
            </a:pPr>
            <a:r>
              <a:rPr lang="en-IN" dirty="0"/>
              <a:t>If we add take an additional Home loan of 50 Lakh CIBIL score will increase to 810</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If we take Automobile loan of 10Lakh  CIBIL score will be reduced to 801</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If we take personal loan of 10Lakh CIBIL score will be reduced to 801</a:t>
            </a:r>
          </a:p>
        </p:txBody>
      </p:sp>
      <p:sp>
        <p:nvSpPr>
          <p:cNvPr id="4" name="Date Placeholder 3"/>
          <p:cNvSpPr>
            <a:spLocks noGrp="1"/>
          </p:cNvSpPr>
          <p:nvPr>
            <p:ph type="dt" sz="half" idx="2"/>
          </p:nvPr>
        </p:nvSpPr>
        <p:spPr/>
        <p:txBody>
          <a:bodyPr/>
          <a:lstStyle/>
          <a:p>
            <a:fld id="{18584126-BCE2-4C8B-ADD6-7ECE5CF47789}" type="datetime1">
              <a:rPr lang="en-US" smtClean="0"/>
              <a:t>9/11/2020</a:t>
            </a:fld>
            <a:endParaRPr lang="en-US" dirty="0"/>
          </a:p>
        </p:txBody>
      </p:sp>
      <p:sp>
        <p:nvSpPr>
          <p:cNvPr id="13" name="Footer Placeholder 12"/>
          <p:cNvSpPr>
            <a:spLocks noGrp="1"/>
          </p:cNvSpPr>
          <p:nvPr>
            <p:ph type="ftr" sz="quarter" idx="3"/>
          </p:nvPr>
        </p:nvSpPr>
        <p:spPr/>
        <p:txBody>
          <a:bodyPr/>
          <a:lstStyle/>
          <a:p>
            <a:r>
              <a:rPr lang="en-US"/>
              <a:t>CIBIL Report Analysis</a:t>
            </a:r>
            <a:endParaRPr lang="en-US" dirty="0"/>
          </a:p>
        </p:txBody>
      </p:sp>
    </p:spTree>
    <p:extLst>
      <p:ext uri="{BB962C8B-B14F-4D97-AF65-F5344CB8AC3E}">
        <p14:creationId xmlns:p14="http://schemas.microsoft.com/office/powerpoint/2010/main" val="830119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A24FBE2D-1F41-4866-A3FE-A9701786D9A7}"/>
              </a:ext>
            </a:extLst>
          </p:cNvPr>
          <p:cNvSpPr/>
          <p:nvPr/>
        </p:nvSpPr>
        <p:spPr>
          <a:xfrm>
            <a:off x="0" y="0"/>
            <a:ext cx="5371750" cy="6618914"/>
          </a:xfrm>
          <a:prstGeom prst="roundRect">
            <a:avLst>
              <a:gd name="adj" fmla="val 72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68E5BF41-0A25-4E2B-A8DF-36F50348D6EF}"/>
              </a:ext>
            </a:extLst>
          </p:cNvPr>
          <p:cNvPicPr>
            <a:picLocks noChangeAspect="1"/>
          </p:cNvPicPr>
          <p:nvPr/>
        </p:nvPicPr>
        <p:blipFill>
          <a:blip r:embed="rId2"/>
          <a:stretch>
            <a:fillRect/>
          </a:stretch>
        </p:blipFill>
        <p:spPr>
          <a:xfrm>
            <a:off x="209641" y="280530"/>
            <a:ext cx="4184073" cy="1892586"/>
          </a:xfrm>
          <a:prstGeom prst="rect">
            <a:avLst/>
          </a:prstGeom>
        </p:spPr>
      </p:pic>
      <p:pic>
        <p:nvPicPr>
          <p:cNvPr id="3" name="Picture 2">
            <a:extLst>
              <a:ext uri="{FF2B5EF4-FFF2-40B4-BE49-F238E27FC236}">
                <a16:creationId xmlns:a16="http://schemas.microsoft.com/office/drawing/2014/main" id="{326894AC-55C4-4DF0-8D25-439A7FF31388}"/>
              </a:ext>
            </a:extLst>
          </p:cNvPr>
          <p:cNvPicPr>
            <a:picLocks noChangeAspect="1"/>
          </p:cNvPicPr>
          <p:nvPr/>
        </p:nvPicPr>
        <p:blipFill>
          <a:blip r:embed="rId3"/>
          <a:stretch>
            <a:fillRect/>
          </a:stretch>
        </p:blipFill>
        <p:spPr>
          <a:xfrm>
            <a:off x="209641" y="2457338"/>
            <a:ext cx="4219575" cy="1971963"/>
          </a:xfrm>
          <a:prstGeom prst="rect">
            <a:avLst/>
          </a:prstGeom>
        </p:spPr>
      </p:pic>
      <p:sp>
        <p:nvSpPr>
          <p:cNvPr id="4" name="TextBox 3">
            <a:extLst>
              <a:ext uri="{FF2B5EF4-FFF2-40B4-BE49-F238E27FC236}">
                <a16:creationId xmlns:a16="http://schemas.microsoft.com/office/drawing/2014/main" id="{C57B99CB-62DC-4AD0-A438-052C078FDF42}"/>
              </a:ext>
            </a:extLst>
          </p:cNvPr>
          <p:cNvSpPr txBox="1"/>
          <p:nvPr/>
        </p:nvSpPr>
        <p:spPr>
          <a:xfrm>
            <a:off x="209640" y="240729"/>
            <a:ext cx="4184073" cy="369332"/>
          </a:xfrm>
          <a:prstGeom prst="rect">
            <a:avLst/>
          </a:prstGeom>
          <a:noFill/>
        </p:spPr>
        <p:txBody>
          <a:bodyPr wrap="square" rtlCol="0">
            <a:spAutoFit/>
          </a:bodyPr>
          <a:lstStyle/>
          <a:p>
            <a:r>
              <a:rPr lang="en-IN" dirty="0">
                <a:solidFill>
                  <a:srgbClr val="FF0000"/>
                </a:solidFill>
              </a:rPr>
              <a:t>Clear all outstanding payments</a:t>
            </a:r>
          </a:p>
        </p:txBody>
      </p:sp>
      <p:pic>
        <p:nvPicPr>
          <p:cNvPr id="6" name="Picture 5">
            <a:extLst>
              <a:ext uri="{FF2B5EF4-FFF2-40B4-BE49-F238E27FC236}">
                <a16:creationId xmlns:a16="http://schemas.microsoft.com/office/drawing/2014/main" id="{4BBD3147-7020-4E31-891B-CB71907744B9}"/>
              </a:ext>
            </a:extLst>
          </p:cNvPr>
          <p:cNvPicPr>
            <a:picLocks noChangeAspect="1"/>
          </p:cNvPicPr>
          <p:nvPr/>
        </p:nvPicPr>
        <p:blipFill>
          <a:blip r:embed="rId4"/>
          <a:stretch>
            <a:fillRect/>
          </a:stretch>
        </p:blipFill>
        <p:spPr>
          <a:xfrm>
            <a:off x="227391" y="4572794"/>
            <a:ext cx="4219575" cy="1971963"/>
          </a:xfrm>
          <a:prstGeom prst="rect">
            <a:avLst/>
          </a:prstGeom>
        </p:spPr>
      </p:pic>
      <p:sp>
        <p:nvSpPr>
          <p:cNvPr id="7" name="TextBox 6">
            <a:extLst>
              <a:ext uri="{FF2B5EF4-FFF2-40B4-BE49-F238E27FC236}">
                <a16:creationId xmlns:a16="http://schemas.microsoft.com/office/drawing/2014/main" id="{707C2698-1EEE-4066-BC73-F00CA5C94796}"/>
              </a:ext>
            </a:extLst>
          </p:cNvPr>
          <p:cNvSpPr txBox="1"/>
          <p:nvPr/>
        </p:nvSpPr>
        <p:spPr>
          <a:xfrm>
            <a:off x="227391" y="2419872"/>
            <a:ext cx="4184073" cy="369332"/>
          </a:xfrm>
          <a:prstGeom prst="rect">
            <a:avLst/>
          </a:prstGeom>
          <a:noFill/>
        </p:spPr>
        <p:txBody>
          <a:bodyPr wrap="square" rtlCol="0">
            <a:spAutoFit/>
          </a:bodyPr>
          <a:lstStyle/>
          <a:p>
            <a:r>
              <a:rPr lang="en-IN" dirty="0">
                <a:solidFill>
                  <a:srgbClr val="FF0000"/>
                </a:solidFill>
              </a:rPr>
              <a:t>Close oldest credit card</a:t>
            </a:r>
          </a:p>
        </p:txBody>
      </p:sp>
      <p:sp>
        <p:nvSpPr>
          <p:cNvPr id="8" name="TextBox 7">
            <a:extLst>
              <a:ext uri="{FF2B5EF4-FFF2-40B4-BE49-F238E27FC236}">
                <a16:creationId xmlns:a16="http://schemas.microsoft.com/office/drawing/2014/main" id="{4E41788F-56C9-4AF4-9886-27B567429EFE}"/>
              </a:ext>
            </a:extLst>
          </p:cNvPr>
          <p:cNvSpPr txBox="1"/>
          <p:nvPr/>
        </p:nvSpPr>
        <p:spPr>
          <a:xfrm>
            <a:off x="227391" y="4611442"/>
            <a:ext cx="4184073" cy="523220"/>
          </a:xfrm>
          <a:prstGeom prst="rect">
            <a:avLst/>
          </a:prstGeom>
          <a:noFill/>
        </p:spPr>
        <p:txBody>
          <a:bodyPr wrap="square" rtlCol="0">
            <a:spAutoFit/>
          </a:bodyPr>
          <a:lstStyle/>
          <a:p>
            <a:r>
              <a:rPr lang="en-IN" sz="1400" dirty="0">
                <a:solidFill>
                  <a:srgbClr val="FF0000"/>
                </a:solidFill>
              </a:rPr>
              <a:t>New credit card with 2 Lakh limit</a:t>
            </a:r>
          </a:p>
          <a:p>
            <a:endParaRPr lang="en-IN" sz="1400" dirty="0">
              <a:solidFill>
                <a:srgbClr val="FF0000"/>
              </a:solidFill>
            </a:endParaRPr>
          </a:p>
        </p:txBody>
      </p:sp>
      <p:sp>
        <p:nvSpPr>
          <p:cNvPr id="10" name="Rectangle: Rounded Corners 9">
            <a:extLst>
              <a:ext uri="{FF2B5EF4-FFF2-40B4-BE49-F238E27FC236}">
                <a16:creationId xmlns:a16="http://schemas.microsoft.com/office/drawing/2014/main" id="{5FB15B42-6498-4C85-8C46-D47C599B314B}"/>
              </a:ext>
            </a:extLst>
          </p:cNvPr>
          <p:cNvSpPr/>
          <p:nvPr/>
        </p:nvSpPr>
        <p:spPr>
          <a:xfrm>
            <a:off x="6001601" y="1038187"/>
            <a:ext cx="5841773" cy="5055066"/>
          </a:xfrm>
          <a:prstGeom prst="roundRect">
            <a:avLst>
              <a:gd name="adj" fmla="val 7409"/>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5AA087B5-957D-4A85-ACFB-00A31B02207B}"/>
              </a:ext>
            </a:extLst>
          </p:cNvPr>
          <p:cNvSpPr txBox="1"/>
          <p:nvPr/>
        </p:nvSpPr>
        <p:spPr>
          <a:xfrm>
            <a:off x="6329142" y="1226823"/>
            <a:ext cx="4800797" cy="830997"/>
          </a:xfrm>
          <a:prstGeom prst="rect">
            <a:avLst/>
          </a:prstGeom>
          <a:noFill/>
        </p:spPr>
        <p:txBody>
          <a:bodyPr wrap="square" rtlCol="0">
            <a:spAutoFit/>
          </a:bodyPr>
          <a:lstStyle/>
          <a:p>
            <a:r>
              <a:rPr lang="en-IN" sz="2400" dirty="0"/>
              <a:t>Simulating Various credit Scenarios:</a:t>
            </a:r>
          </a:p>
          <a:p>
            <a:endParaRPr lang="en-IN" sz="2400" dirty="0"/>
          </a:p>
        </p:txBody>
      </p:sp>
      <p:sp>
        <p:nvSpPr>
          <p:cNvPr id="12" name="TextBox 11">
            <a:extLst>
              <a:ext uri="{FF2B5EF4-FFF2-40B4-BE49-F238E27FC236}">
                <a16:creationId xmlns:a16="http://schemas.microsoft.com/office/drawing/2014/main" id="{83BF2DAE-DA0D-4310-87FE-6B12CA85B548}"/>
              </a:ext>
            </a:extLst>
          </p:cNvPr>
          <p:cNvSpPr txBox="1"/>
          <p:nvPr/>
        </p:nvSpPr>
        <p:spPr>
          <a:xfrm>
            <a:off x="6501671" y="2173116"/>
            <a:ext cx="4841631" cy="2862322"/>
          </a:xfrm>
          <a:prstGeom prst="rect">
            <a:avLst/>
          </a:prstGeom>
          <a:noFill/>
        </p:spPr>
        <p:txBody>
          <a:bodyPr wrap="square" rtlCol="0">
            <a:spAutoFit/>
          </a:bodyPr>
          <a:lstStyle/>
          <a:p>
            <a:r>
              <a:rPr lang="en-IN" dirty="0"/>
              <a:t>Observations:</a:t>
            </a:r>
          </a:p>
          <a:p>
            <a:endParaRPr lang="en-IN" dirty="0"/>
          </a:p>
          <a:p>
            <a:pPr marL="285750" indent="-285750">
              <a:buFont typeface="Arial" panose="020B0604020202020204" pitchFamily="34" charset="0"/>
              <a:buChar char="•"/>
            </a:pPr>
            <a:r>
              <a:rPr lang="en-IN" dirty="0"/>
              <a:t>If we clear all outstanding credits CIBIL score will increase to 807</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If we close oldest credit card CIBIL score will remain unchanged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If we take a new credit card with 2 Lakh credit limit the CIBIL score will be reduced to 804</a:t>
            </a:r>
          </a:p>
        </p:txBody>
      </p:sp>
      <p:sp>
        <p:nvSpPr>
          <p:cNvPr id="5" name="Date Placeholder 4"/>
          <p:cNvSpPr>
            <a:spLocks noGrp="1"/>
          </p:cNvSpPr>
          <p:nvPr>
            <p:ph type="dt" sz="half" idx="2"/>
          </p:nvPr>
        </p:nvSpPr>
        <p:spPr/>
        <p:txBody>
          <a:bodyPr/>
          <a:lstStyle/>
          <a:p>
            <a:fld id="{E6A02FC7-9745-4B13-BB4B-2643DC5F2CD0}" type="datetime1">
              <a:rPr lang="en-US" smtClean="0"/>
              <a:t>9/11/2020</a:t>
            </a:fld>
            <a:endParaRPr lang="en-US" dirty="0"/>
          </a:p>
        </p:txBody>
      </p:sp>
      <p:sp>
        <p:nvSpPr>
          <p:cNvPr id="13" name="Footer Placeholder 12"/>
          <p:cNvSpPr>
            <a:spLocks noGrp="1"/>
          </p:cNvSpPr>
          <p:nvPr>
            <p:ph type="ftr" sz="quarter" idx="3"/>
          </p:nvPr>
        </p:nvSpPr>
        <p:spPr/>
        <p:txBody>
          <a:bodyPr/>
          <a:lstStyle/>
          <a:p>
            <a:r>
              <a:rPr lang="en-US"/>
              <a:t>CIBIL Report Analysis</a:t>
            </a:r>
            <a:endParaRPr lang="en-US" dirty="0"/>
          </a:p>
        </p:txBody>
      </p:sp>
    </p:spTree>
    <p:extLst>
      <p:ext uri="{BB962C8B-B14F-4D97-AF65-F5344CB8AC3E}">
        <p14:creationId xmlns:p14="http://schemas.microsoft.com/office/powerpoint/2010/main" val="385942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6D2456E-657E-42D0-B58C-FB1269A7C787}"/>
              </a:ext>
            </a:extLst>
          </p:cNvPr>
          <p:cNvSpPr/>
          <p:nvPr/>
        </p:nvSpPr>
        <p:spPr>
          <a:xfrm>
            <a:off x="288681" y="1008186"/>
            <a:ext cx="11692304" cy="526366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342900" indent="-342900">
              <a:buAutoNum type="arabicPeriod"/>
            </a:pPr>
            <a:r>
              <a:rPr lang="en-US" b="1" dirty="0">
                <a:solidFill>
                  <a:srgbClr val="FF0000"/>
                </a:solidFill>
              </a:rPr>
              <a:t>Payment History: 35% :   </a:t>
            </a:r>
          </a:p>
          <a:p>
            <a:pPr marL="342900" indent="-342900">
              <a:buFont typeface="+mj-lt"/>
              <a:buAutoNum type="alphaUcPeriod"/>
            </a:pPr>
            <a:r>
              <a:rPr lang="en-US" dirty="0">
                <a:solidFill>
                  <a:schemeClr val="tx1"/>
                </a:solidFill>
              </a:rPr>
              <a:t>Paying late has a negative effect on your score. If you've paid late, how late were you—30 days, 60 days or 90+ days? The later you are, the worse it is for your score. Have any of your accounts been sent to collections? This is a red flag to potential lenders that you might not pay them back.</a:t>
            </a:r>
          </a:p>
          <a:p>
            <a:pPr marL="342900" indent="-342900">
              <a:buFont typeface="+mj-lt"/>
              <a:buAutoNum type="alphaUcPeriod"/>
            </a:pPr>
            <a:r>
              <a:rPr lang="en-US" dirty="0">
                <a:solidFill>
                  <a:schemeClr val="tx1"/>
                </a:solidFill>
              </a:rPr>
              <a:t>Serious payment issues, like charge-offs, collections, bankruptcy, repossession, tax liens, or foreclosure can devastate your credit score.</a:t>
            </a:r>
          </a:p>
          <a:p>
            <a:pPr marL="342900" indent="-342900">
              <a:buFont typeface="+mj-lt"/>
              <a:buAutoNum type="alphaUcPeriod"/>
            </a:pPr>
            <a:r>
              <a:rPr lang="en-US" dirty="0">
                <a:solidFill>
                  <a:schemeClr val="tx1"/>
                </a:solidFill>
              </a:rPr>
              <a:t>The time since the last negative event and the frequency of missed payments affect the credit score deduction. Someone who missed several credit card payments five years ago, for example, will be seen as less of a risk than a person who missed one big payment this year.</a:t>
            </a:r>
          </a:p>
          <a:p>
            <a:r>
              <a:rPr lang="en-US" b="1" dirty="0">
                <a:solidFill>
                  <a:srgbClr val="FF0000"/>
                </a:solidFill>
              </a:rPr>
              <a:t>2. Amounts Owed: 30%:</a:t>
            </a:r>
          </a:p>
          <a:p>
            <a:pPr marL="342900" indent="-342900">
              <a:buFont typeface="+mj-lt"/>
              <a:buAutoNum type="alphaUcPeriod"/>
            </a:pPr>
            <a:r>
              <a:rPr lang="en-US" dirty="0"/>
              <a:t>Don’t assume you have to have a $0 balance on your accounts to score high marks here. Less is better, but owing a little bit can be better than owing nothing at all because lenders want to see that if you borrow money, you are responsible and financially stable enough to pay it back.</a:t>
            </a:r>
          </a:p>
          <a:p>
            <a:pPr marL="342900" indent="-342900">
              <a:buFont typeface="+mj-lt"/>
              <a:buAutoNum type="alphaUcPeriod"/>
            </a:pPr>
            <a:r>
              <a:rPr lang="en-US" dirty="0"/>
              <a:t>The amount of overall debt you carry, the ratio of your credit card balances to your credit limit (also called  credit utilization), and the relation of your loan balances to the original loan amount. </a:t>
            </a:r>
          </a:p>
          <a:p>
            <a:pPr marL="342900" indent="-342900">
              <a:buFont typeface="+mj-lt"/>
              <a:buAutoNum type="alphaUcPeriod"/>
            </a:pPr>
            <a:r>
              <a:rPr lang="en-US" dirty="0"/>
              <a:t>You should keep your credit card utilization at 30% or less, meaning only charge up to 30% of any card's available limit. Having high balances or too much debt can heavily affect your credit score. </a:t>
            </a:r>
          </a:p>
          <a:p>
            <a:endParaRPr lang="en-US" dirty="0">
              <a:solidFill>
                <a:schemeClr val="tx1"/>
              </a:solidFill>
            </a:endParaRPr>
          </a:p>
        </p:txBody>
      </p:sp>
      <p:sp>
        <p:nvSpPr>
          <p:cNvPr id="4" name="Title 3">
            <a:extLst>
              <a:ext uri="{FF2B5EF4-FFF2-40B4-BE49-F238E27FC236}">
                <a16:creationId xmlns:a16="http://schemas.microsoft.com/office/drawing/2014/main" id="{549B5C3F-C438-41FD-B0CB-223AC12BF4D9}"/>
              </a:ext>
            </a:extLst>
          </p:cNvPr>
          <p:cNvSpPr>
            <a:spLocks noGrp="1"/>
          </p:cNvSpPr>
          <p:nvPr>
            <p:ph type="title"/>
          </p:nvPr>
        </p:nvSpPr>
        <p:spPr>
          <a:xfrm>
            <a:off x="146538" y="224450"/>
            <a:ext cx="9148465" cy="666504"/>
          </a:xfrm>
          <a:ln/>
        </p:spPr>
        <p:style>
          <a:lnRef idx="1">
            <a:schemeClr val="accent1"/>
          </a:lnRef>
          <a:fillRef idx="2">
            <a:schemeClr val="accent1"/>
          </a:fillRef>
          <a:effectRef idx="1">
            <a:schemeClr val="accent1"/>
          </a:effectRef>
          <a:fontRef idx="minor">
            <a:schemeClr val="dk1"/>
          </a:fontRef>
        </p:style>
        <p:txBody>
          <a:bodyPr>
            <a:normAutofit/>
          </a:bodyPr>
          <a:lstStyle/>
          <a:p>
            <a:r>
              <a:rPr lang="en-IN" sz="2400" dirty="0"/>
              <a:t>factors that have a negative or positive effect on the CIBIL report</a:t>
            </a:r>
          </a:p>
        </p:txBody>
      </p:sp>
      <p:sp>
        <p:nvSpPr>
          <p:cNvPr id="2" name="Date Placeholder 1">
            <a:extLst>
              <a:ext uri="{FF2B5EF4-FFF2-40B4-BE49-F238E27FC236}">
                <a16:creationId xmlns:a16="http://schemas.microsoft.com/office/drawing/2014/main" id="{B9449870-8A97-456B-B409-5866E75B2E9C}"/>
              </a:ext>
            </a:extLst>
          </p:cNvPr>
          <p:cNvSpPr>
            <a:spLocks noGrp="1"/>
          </p:cNvSpPr>
          <p:nvPr>
            <p:ph type="dt" sz="half" idx="2"/>
          </p:nvPr>
        </p:nvSpPr>
        <p:spPr/>
        <p:txBody>
          <a:bodyPr/>
          <a:lstStyle/>
          <a:p>
            <a:r>
              <a:rPr lang="en-US" b="1" dirty="0">
                <a:solidFill>
                  <a:schemeClr val="tx1"/>
                </a:solidFill>
              </a:rPr>
              <a:t>9/11/2020</a:t>
            </a:r>
          </a:p>
        </p:txBody>
      </p:sp>
      <p:sp>
        <p:nvSpPr>
          <p:cNvPr id="3" name="Footer Placeholder 2">
            <a:extLst>
              <a:ext uri="{FF2B5EF4-FFF2-40B4-BE49-F238E27FC236}">
                <a16:creationId xmlns:a16="http://schemas.microsoft.com/office/drawing/2014/main" id="{1B70856D-A3FF-4293-86D6-EB524384B139}"/>
              </a:ext>
            </a:extLst>
          </p:cNvPr>
          <p:cNvSpPr>
            <a:spLocks noGrp="1"/>
          </p:cNvSpPr>
          <p:nvPr>
            <p:ph type="ftr" sz="quarter" idx="3"/>
          </p:nvPr>
        </p:nvSpPr>
        <p:spPr/>
        <p:txBody>
          <a:bodyPr/>
          <a:lstStyle/>
          <a:p>
            <a:r>
              <a:rPr lang="en-US" b="1" dirty="0">
                <a:solidFill>
                  <a:schemeClr val="tx1"/>
                </a:solidFill>
              </a:rPr>
              <a:t>CIBIL Report Analysis</a:t>
            </a:r>
          </a:p>
        </p:txBody>
      </p:sp>
    </p:spTree>
    <p:extLst>
      <p:ext uri="{BB962C8B-B14F-4D97-AF65-F5344CB8AC3E}">
        <p14:creationId xmlns:p14="http://schemas.microsoft.com/office/powerpoint/2010/main" val="3716684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2342</Words>
  <Application>Microsoft Office PowerPoint</Application>
  <PresentationFormat>Widescreen</PresentationFormat>
  <Paragraphs>145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Roboto</vt:lpstr>
      <vt:lpstr>Office Theme</vt:lpstr>
      <vt:lpstr>CIBIL Report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factors that have a negative or positive effect on the CIBIL report</vt:lpstr>
      <vt:lpstr>factors that have a negative or positive effect on the CIBIL report</vt:lpstr>
      <vt:lpstr>Factors that do not affect your CIBIL Score:</vt:lpstr>
      <vt:lpstr>recommendations to improve credit score :</vt:lpstr>
      <vt:lpstr>recommendations to improve credit score :</vt:lpstr>
      <vt:lpstr>recommendations to improve credit score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Spend Analytics - Case Study</dc:title>
  <dc:creator>amitk</dc:creator>
  <cp:lastModifiedBy> </cp:lastModifiedBy>
  <cp:revision>17</cp:revision>
  <dcterms:created xsi:type="dcterms:W3CDTF">2020-07-03T11:46:32Z</dcterms:created>
  <dcterms:modified xsi:type="dcterms:W3CDTF">2020-09-11T16:52:20Z</dcterms:modified>
</cp:coreProperties>
</file>