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5" r:id="rId4"/>
    <p:sldId id="263"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2" autoAdjust="0"/>
  </p:normalViewPr>
  <p:slideViewPr>
    <p:cSldViewPr snapToGrid="0">
      <p:cViewPr>
        <p:scale>
          <a:sx n="82" d="100"/>
          <a:sy n="82" d="100"/>
        </p:scale>
        <p:origin x="-192" y="4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9/11/2020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9/11/2020</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smtClean="0"/>
              <a:t>CIBIL Report Analysis</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smtClean="0"/>
              <a:t>9/11/2020</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smtClean="0"/>
              <a:t>CIBIL Report Analysis</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eva.linkstreet.in/program/packet/content-feed-ba06-trim-02-module-08-financial-analytics-ratnakar-pandey-financial-analytics-assignments-and-assessments/element/3883/assignmen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hlinkClick r:id="rId2"/>
              </a:rPr>
              <a:t>CIBIL Report </a:t>
            </a:r>
            <a:r>
              <a:rPr lang="en-IN" b="1" dirty="0" smtClean="0">
                <a:hlinkClick r:id="rId2"/>
              </a:rPr>
              <a:t/>
            </a:r>
            <a:br>
              <a:rPr lang="en-IN" b="1" dirty="0" smtClean="0">
                <a:hlinkClick r:id="rId2"/>
              </a:rPr>
            </a:br>
            <a:r>
              <a:rPr lang="en-IN" b="1" dirty="0" smtClean="0">
                <a:hlinkClick r:id="rId2"/>
              </a:rPr>
              <a:t>Analysis</a:t>
            </a:r>
            <a:endParaRPr lang="en-IN" dirty="0"/>
          </a:p>
        </p:txBody>
      </p:sp>
      <p:sp>
        <p:nvSpPr>
          <p:cNvPr id="3" name="Subtitle 2"/>
          <p:cNvSpPr>
            <a:spLocks noGrp="1"/>
          </p:cNvSpPr>
          <p:nvPr>
            <p:ph type="subTitle" idx="1"/>
          </p:nvPr>
        </p:nvSpPr>
        <p:spPr>
          <a:xfrm>
            <a:off x="1524000" y="3602037"/>
            <a:ext cx="9144000" cy="2387600"/>
          </a:xfrm>
        </p:spPr>
        <p:txBody>
          <a:bodyPr>
            <a:normAutofit/>
          </a:bodyPr>
          <a:lstStyle/>
          <a:p>
            <a:r>
              <a:rPr lang="en-IN" dirty="0"/>
              <a:t>Mentor : Prof. Ratnakar Pandey</a:t>
            </a:r>
          </a:p>
          <a:p>
            <a:r>
              <a:rPr lang="en-IN" dirty="0"/>
              <a:t>Presented by</a:t>
            </a:r>
          </a:p>
          <a:p>
            <a:r>
              <a:rPr lang="en-IN" sz="1900" dirty="0" smtClean="0"/>
              <a:t>Anand </a:t>
            </a:r>
            <a:r>
              <a:rPr lang="en-IN" sz="1900" dirty="0"/>
              <a:t>Mohan</a:t>
            </a:r>
          </a:p>
          <a:p>
            <a:endParaRPr lang="en-IN" dirty="0"/>
          </a:p>
          <a:p>
            <a:endParaRPr lang="en-IN" dirty="0"/>
          </a:p>
        </p:txBody>
      </p:sp>
      <p:sp>
        <p:nvSpPr>
          <p:cNvPr id="4" name="Date Placeholder 3"/>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5" name="Footer Placeholder 4"/>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4272802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5" name="Footer Placeholder 4"/>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
        <p:nvSpPr>
          <p:cNvPr id="3" name="TextBox 2">
            <a:extLst>
              <a:ext uri="{FF2B5EF4-FFF2-40B4-BE49-F238E27FC236}">
                <a16:creationId xmlns:a16="http://schemas.microsoft.com/office/drawing/2014/main" xmlns="" id="{68361D3A-1657-426B-AB65-2DF00A1E3085}"/>
              </a:ext>
            </a:extLst>
          </p:cNvPr>
          <p:cNvSpPr txBox="1"/>
          <p:nvPr/>
        </p:nvSpPr>
        <p:spPr>
          <a:xfrm>
            <a:off x="5802923" y="741514"/>
            <a:ext cx="5482583" cy="52937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solidFill>
                  <a:srgbClr val="FF0000"/>
                </a:solidFill>
              </a:rPr>
              <a:t>    </a:t>
            </a:r>
            <a:r>
              <a:rPr lang="en-US" sz="3200" b="1" dirty="0" smtClean="0">
                <a:solidFill>
                  <a:srgbClr val="FF0000"/>
                </a:solidFill>
              </a:rPr>
              <a:t>CIBIL </a:t>
            </a:r>
            <a:r>
              <a:rPr lang="en-US" sz="3200" b="1" dirty="0">
                <a:solidFill>
                  <a:srgbClr val="FF0000"/>
                </a:solidFill>
              </a:rPr>
              <a:t>Score:</a:t>
            </a:r>
          </a:p>
          <a:p>
            <a:pPr marL="285750" indent="-285750">
              <a:buFont typeface="Arial" panose="020B0604020202020204" pitchFamily="34" charset="0"/>
              <a:buChar char="•"/>
            </a:pPr>
            <a:r>
              <a:rPr lang="en-US" dirty="0" smtClean="0"/>
              <a:t>It </a:t>
            </a:r>
            <a:r>
              <a:rPr lang="en-US" dirty="0"/>
              <a:t>reflects your credit </a:t>
            </a:r>
            <a:r>
              <a:rPr lang="en-US" dirty="0" smtClean="0"/>
              <a:t>score. An individual’s CIBIL </a:t>
            </a:r>
            <a:r>
              <a:rPr lang="en-US" dirty="0"/>
              <a:t>Score ranges between </a:t>
            </a:r>
            <a:r>
              <a:rPr lang="en-US" dirty="0" smtClean="0"/>
              <a:t>300-900.scores. </a:t>
            </a:r>
          </a:p>
          <a:p>
            <a:pPr marL="285750" indent="-285750">
              <a:buFont typeface="Arial" panose="020B0604020202020204" pitchFamily="34" charset="0"/>
              <a:buChar char="•"/>
            </a:pPr>
            <a:r>
              <a:rPr lang="en-US" dirty="0" smtClean="0"/>
              <a:t>The </a:t>
            </a:r>
            <a:r>
              <a:rPr lang="en-US" dirty="0"/>
              <a:t>closer the score is </a:t>
            </a:r>
            <a:r>
              <a:rPr lang="en-US" dirty="0" smtClean="0"/>
              <a:t>to 900</a:t>
            </a:r>
            <a:r>
              <a:rPr lang="en-US" dirty="0"/>
              <a:t>, the more confidence the </a:t>
            </a:r>
            <a:r>
              <a:rPr lang="en-US" dirty="0" smtClean="0"/>
              <a:t>loan provider </a:t>
            </a:r>
            <a:r>
              <a:rPr lang="en-US" dirty="0"/>
              <a:t>will have in your ability to </a:t>
            </a:r>
            <a:r>
              <a:rPr lang="en-US" dirty="0" smtClean="0"/>
              <a:t>repay the </a:t>
            </a:r>
            <a:r>
              <a:rPr lang="en-US" dirty="0"/>
              <a:t>loan and hence, the better </a:t>
            </a:r>
            <a:r>
              <a:rPr lang="en-US" dirty="0" smtClean="0"/>
              <a:t>chances of </a:t>
            </a:r>
            <a:r>
              <a:rPr lang="en-US" dirty="0"/>
              <a:t>your application getting approved</a:t>
            </a:r>
            <a:r>
              <a:rPr lang="en-US" dirty="0" smtClean="0"/>
              <a:t>.</a:t>
            </a:r>
          </a:p>
          <a:p>
            <a:pPr marL="285750" indent="-285750">
              <a:buFont typeface="Arial" panose="020B0604020202020204" pitchFamily="34" charset="0"/>
              <a:buChar char="•"/>
            </a:pPr>
            <a:r>
              <a:rPr lang="en-US" dirty="0"/>
              <a:t>Scores between 300 to 600 means no offers,600-749 means limited offers and scores between 749-900 means best offers</a:t>
            </a:r>
            <a:r>
              <a:rPr lang="en-US" dirty="0" smtClean="0"/>
              <a:t>.</a:t>
            </a:r>
            <a:endParaRPr lang="en-US" dirty="0"/>
          </a:p>
          <a:p>
            <a:pPr marL="285750" indent="-285750">
              <a:buFont typeface="Arial" panose="020B0604020202020204" pitchFamily="34" charset="0"/>
              <a:buChar char="•"/>
            </a:pPr>
            <a:r>
              <a:rPr lang="en-US" dirty="0"/>
              <a:t> in some cases  CIBIL Score displayed as “NA” </a:t>
            </a:r>
            <a:r>
              <a:rPr lang="en-US" dirty="0" smtClean="0"/>
              <a:t>or “NH</a:t>
            </a:r>
            <a:r>
              <a:rPr lang="en-US" dirty="0"/>
              <a:t>” which indicates </a:t>
            </a:r>
            <a:r>
              <a:rPr lang="en-US" dirty="0" smtClean="0"/>
              <a:t>either  </a:t>
            </a:r>
            <a:r>
              <a:rPr lang="en-US" dirty="0"/>
              <a:t>You do not have a credit history or you do </a:t>
            </a:r>
            <a:r>
              <a:rPr lang="en-US" dirty="0" smtClean="0"/>
              <a:t>not have </a:t>
            </a:r>
            <a:r>
              <a:rPr lang="en-US" dirty="0"/>
              <a:t>enough credit history to be </a:t>
            </a:r>
            <a:r>
              <a:rPr lang="en-US" dirty="0" smtClean="0"/>
              <a:t>scored or You </a:t>
            </a:r>
            <a:r>
              <a:rPr lang="en-US" dirty="0"/>
              <a:t>have no credit activity in the last </a:t>
            </a:r>
            <a:r>
              <a:rPr lang="en-US" dirty="0" smtClean="0"/>
              <a:t>couple of years or You </a:t>
            </a:r>
            <a:r>
              <a:rPr lang="en-US" dirty="0"/>
              <a:t>have all add-on credit cards and have </a:t>
            </a:r>
            <a:r>
              <a:rPr lang="en-US" dirty="0" smtClean="0"/>
              <a:t>no credit </a:t>
            </a:r>
            <a:r>
              <a:rPr lang="en-US" dirty="0"/>
              <a:t>exposure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1514"/>
            <a:ext cx="5627078" cy="5329941"/>
          </a:xfrm>
          <a:prstGeom prst="rect">
            <a:avLst/>
          </a:prstGeom>
          <a:solidFill>
            <a:schemeClr val="accent4">
              <a:lumMod val="40000"/>
              <a:lumOff val="60000"/>
            </a:schemeClr>
          </a:solidFill>
          <a:ln>
            <a:solidFill>
              <a:srgbClr val="00B0F0"/>
            </a:solidFill>
          </a:ln>
          <a:effectLst/>
          <a:scene3d>
            <a:camera prst="orthographicFront"/>
            <a:lightRig rig="threePt" dir="t"/>
          </a:scene3d>
          <a:sp3d>
            <a:bevelT/>
          </a:sp3d>
        </p:spPr>
      </p:pic>
      <p:sp>
        <p:nvSpPr>
          <p:cNvPr id="6" name="TextBox 5"/>
          <p:cNvSpPr txBox="1"/>
          <p:nvPr/>
        </p:nvSpPr>
        <p:spPr>
          <a:xfrm>
            <a:off x="164123" y="222738"/>
            <a:ext cx="5638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SAMPLE CIBIL REPORT:</a:t>
            </a:r>
            <a:endParaRPr lang="en-US" dirty="0"/>
          </a:p>
        </p:txBody>
      </p:sp>
    </p:spTree>
    <p:extLst>
      <p:ext uri="{BB962C8B-B14F-4D97-AF65-F5344CB8AC3E}">
        <p14:creationId xmlns:p14="http://schemas.microsoft.com/office/powerpoint/2010/main" val="4279943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5" name="Footer Placeholder 4"/>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
        <p:nvSpPr>
          <p:cNvPr id="3" name="TextBox 2">
            <a:extLst>
              <a:ext uri="{FF2B5EF4-FFF2-40B4-BE49-F238E27FC236}">
                <a16:creationId xmlns:a16="http://schemas.microsoft.com/office/drawing/2014/main" xmlns="" id="{68361D3A-1657-426B-AB65-2DF00A1E3085}"/>
              </a:ext>
            </a:extLst>
          </p:cNvPr>
          <p:cNvSpPr txBox="1"/>
          <p:nvPr/>
        </p:nvSpPr>
        <p:spPr>
          <a:xfrm>
            <a:off x="6442572" y="741514"/>
            <a:ext cx="4842934" cy="535531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solidFill>
                  <a:srgbClr val="FF0000"/>
                </a:solidFill>
              </a:rPr>
              <a:t>Personal </a:t>
            </a:r>
            <a:r>
              <a:rPr lang="en-US" b="1" dirty="0">
                <a:solidFill>
                  <a:srgbClr val="FF0000"/>
                </a:solidFill>
              </a:rPr>
              <a:t>Information:</a:t>
            </a:r>
          </a:p>
          <a:p>
            <a:r>
              <a:rPr lang="en-US" dirty="0">
                <a:solidFill>
                  <a:schemeClr val="tx2"/>
                </a:solidFill>
              </a:rPr>
              <a:t>This section contains </a:t>
            </a:r>
            <a:r>
              <a:rPr lang="en-US" dirty="0" smtClean="0">
                <a:solidFill>
                  <a:schemeClr val="tx2"/>
                </a:solidFill>
              </a:rPr>
              <a:t>personal details </a:t>
            </a:r>
            <a:r>
              <a:rPr lang="en-US" dirty="0">
                <a:solidFill>
                  <a:schemeClr val="tx2"/>
                </a:solidFill>
              </a:rPr>
              <a:t>like Name, Date of Birth </a:t>
            </a:r>
            <a:r>
              <a:rPr lang="en-US" dirty="0" smtClean="0">
                <a:solidFill>
                  <a:schemeClr val="tx2"/>
                </a:solidFill>
              </a:rPr>
              <a:t>and Gender. Identification </a:t>
            </a:r>
            <a:r>
              <a:rPr lang="en-US" dirty="0">
                <a:solidFill>
                  <a:schemeClr val="tx2"/>
                </a:solidFill>
              </a:rPr>
              <a:t>type</a:t>
            </a:r>
          </a:p>
          <a:p>
            <a:r>
              <a:rPr lang="en-US" dirty="0">
                <a:solidFill>
                  <a:schemeClr val="tx2"/>
                </a:solidFill>
              </a:rPr>
              <a:t>section contains details like </a:t>
            </a:r>
            <a:r>
              <a:rPr lang="en-US" dirty="0" smtClean="0">
                <a:solidFill>
                  <a:schemeClr val="tx2"/>
                </a:solidFill>
              </a:rPr>
              <a:t> Income </a:t>
            </a:r>
            <a:r>
              <a:rPr lang="en-US" dirty="0">
                <a:solidFill>
                  <a:schemeClr val="tx2"/>
                </a:solidFill>
              </a:rPr>
              <a:t>Tax ID (PAN), </a:t>
            </a:r>
            <a:r>
              <a:rPr lang="en-US" dirty="0" smtClean="0">
                <a:solidFill>
                  <a:schemeClr val="tx2"/>
                </a:solidFill>
              </a:rPr>
              <a:t>Passport Number</a:t>
            </a:r>
            <a:r>
              <a:rPr lang="en-US" dirty="0">
                <a:solidFill>
                  <a:schemeClr val="tx2"/>
                </a:solidFill>
              </a:rPr>
              <a:t>, Driver’s License and Voter </a:t>
            </a:r>
            <a:r>
              <a:rPr lang="en-US" dirty="0" smtClean="0">
                <a:solidFill>
                  <a:schemeClr val="tx2"/>
                </a:solidFill>
              </a:rPr>
              <a:t>ID.</a:t>
            </a:r>
            <a:endParaRPr lang="en-US" dirty="0">
              <a:solidFill>
                <a:schemeClr val="tx2"/>
              </a:solidFill>
            </a:endParaRPr>
          </a:p>
          <a:p>
            <a:r>
              <a:rPr lang="en-US" b="1" dirty="0" smtClean="0">
                <a:solidFill>
                  <a:srgbClr val="FF0000"/>
                </a:solidFill>
              </a:rPr>
              <a:t>Employment </a:t>
            </a:r>
            <a:r>
              <a:rPr lang="en-US" b="1" dirty="0">
                <a:solidFill>
                  <a:srgbClr val="FF0000"/>
                </a:solidFill>
              </a:rPr>
              <a:t>Information:</a:t>
            </a:r>
          </a:p>
          <a:p>
            <a:r>
              <a:rPr lang="en-US" dirty="0">
                <a:solidFill>
                  <a:schemeClr val="tx2"/>
                </a:solidFill>
              </a:rPr>
              <a:t>This section provides information </a:t>
            </a:r>
            <a:r>
              <a:rPr lang="en-US" dirty="0" smtClean="0">
                <a:solidFill>
                  <a:schemeClr val="tx2"/>
                </a:solidFill>
              </a:rPr>
              <a:t>on your </a:t>
            </a:r>
            <a:r>
              <a:rPr lang="en-US" dirty="0">
                <a:solidFill>
                  <a:schemeClr val="tx2"/>
                </a:solidFill>
              </a:rPr>
              <a:t>occupation and income (at </a:t>
            </a:r>
            <a:r>
              <a:rPr lang="en-US" dirty="0" smtClean="0">
                <a:solidFill>
                  <a:schemeClr val="tx2"/>
                </a:solidFill>
              </a:rPr>
              <a:t>the time </a:t>
            </a:r>
            <a:r>
              <a:rPr lang="en-US" dirty="0">
                <a:solidFill>
                  <a:schemeClr val="tx2"/>
                </a:solidFill>
              </a:rPr>
              <a:t>of opening a credit facility).</a:t>
            </a:r>
          </a:p>
          <a:p>
            <a:r>
              <a:rPr lang="en-US" b="1" dirty="0" smtClean="0">
                <a:solidFill>
                  <a:srgbClr val="FF0000"/>
                </a:solidFill>
              </a:rPr>
              <a:t>Account </a:t>
            </a:r>
            <a:r>
              <a:rPr lang="en-US" b="1" dirty="0">
                <a:solidFill>
                  <a:srgbClr val="FF0000"/>
                </a:solidFill>
              </a:rPr>
              <a:t>Information:</a:t>
            </a:r>
          </a:p>
          <a:p>
            <a:r>
              <a:rPr lang="en-US" dirty="0">
                <a:solidFill>
                  <a:schemeClr val="tx2"/>
                </a:solidFill>
              </a:rPr>
              <a:t>it contains details of </a:t>
            </a:r>
            <a:r>
              <a:rPr lang="en-US" dirty="0" smtClean="0">
                <a:solidFill>
                  <a:schemeClr val="tx2"/>
                </a:solidFill>
              </a:rPr>
              <a:t>all your </a:t>
            </a:r>
            <a:r>
              <a:rPr lang="en-US" dirty="0">
                <a:solidFill>
                  <a:schemeClr val="tx2"/>
                </a:solidFill>
              </a:rPr>
              <a:t>loan and credit card accounts</a:t>
            </a:r>
            <a:r>
              <a:rPr lang="en-US" dirty="0" smtClean="0">
                <a:solidFill>
                  <a:schemeClr val="tx2"/>
                </a:solidFill>
              </a:rPr>
              <a:t>.</a:t>
            </a:r>
            <a:endParaRPr lang="en-US" dirty="0">
              <a:solidFill>
                <a:schemeClr val="tx2"/>
              </a:solidFill>
            </a:endParaRPr>
          </a:p>
          <a:p>
            <a:r>
              <a:rPr lang="en-US" b="1" dirty="0">
                <a:solidFill>
                  <a:srgbClr val="FF0000"/>
                </a:solidFill>
              </a:rPr>
              <a:t>Enquiry Information:</a:t>
            </a:r>
          </a:p>
          <a:p>
            <a:r>
              <a:rPr lang="en-US" dirty="0">
                <a:solidFill>
                  <a:schemeClr val="tx2"/>
                </a:solidFill>
              </a:rPr>
              <a:t>This section provides details of all the enquiries made by the lender for </a:t>
            </a:r>
            <a:r>
              <a:rPr lang="en-US" dirty="0" smtClean="0">
                <a:solidFill>
                  <a:schemeClr val="tx2"/>
                </a:solidFill>
              </a:rPr>
              <a:t>your various </a:t>
            </a:r>
            <a:r>
              <a:rPr lang="en-US" dirty="0">
                <a:solidFill>
                  <a:schemeClr val="tx2"/>
                </a:solidFill>
              </a:rPr>
              <a:t>credit applications and includes name of the lender, date of </a:t>
            </a:r>
            <a:r>
              <a:rPr lang="en-US" dirty="0" smtClean="0">
                <a:solidFill>
                  <a:schemeClr val="tx2"/>
                </a:solidFill>
              </a:rPr>
              <a:t>the application</a:t>
            </a:r>
            <a:r>
              <a:rPr lang="en-US" dirty="0">
                <a:solidFill>
                  <a:schemeClr val="tx2"/>
                </a:solidFill>
              </a:rPr>
              <a:t>, the type of loan and its size</a:t>
            </a:r>
            <a:r>
              <a:rPr lang="en-US" dirty="0" smtClean="0">
                <a:solidFill>
                  <a:schemeClr val="tx2"/>
                </a:solidFill>
              </a:rPr>
              <a:t>.</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4" y="741514"/>
            <a:ext cx="5961926" cy="5431939"/>
          </a:xfrm>
          <a:prstGeom prst="rect">
            <a:avLst/>
          </a:prstGeom>
          <a:ln/>
        </p:spPr>
        <p:style>
          <a:lnRef idx="1">
            <a:schemeClr val="accent1"/>
          </a:lnRef>
          <a:fillRef idx="2">
            <a:schemeClr val="accent1"/>
          </a:fillRef>
          <a:effectRef idx="1">
            <a:schemeClr val="accent1"/>
          </a:effectRef>
          <a:fontRef idx="minor">
            <a:schemeClr val="dk1"/>
          </a:fontRef>
        </p:style>
      </p:pic>
      <p:sp>
        <p:nvSpPr>
          <p:cNvPr id="6" name="TextBox 5"/>
          <p:cNvSpPr txBox="1"/>
          <p:nvPr/>
        </p:nvSpPr>
        <p:spPr>
          <a:xfrm>
            <a:off x="164123" y="222738"/>
            <a:ext cx="5638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SAMPLE CIBIL REPORT:</a:t>
            </a:r>
            <a:endParaRPr lang="en-US" dirty="0"/>
          </a:p>
        </p:txBody>
      </p:sp>
    </p:spTree>
    <p:extLst>
      <p:ext uri="{BB962C8B-B14F-4D97-AF65-F5344CB8AC3E}">
        <p14:creationId xmlns:p14="http://schemas.microsoft.com/office/powerpoint/2010/main" val="2409769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288681"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b="1" dirty="0" smtClean="0">
                <a:solidFill>
                  <a:srgbClr val="FF0000"/>
                </a:solidFill>
              </a:rPr>
              <a:t>Payment </a:t>
            </a:r>
            <a:r>
              <a:rPr lang="en-US" b="1" dirty="0">
                <a:solidFill>
                  <a:srgbClr val="FF0000"/>
                </a:solidFill>
              </a:rPr>
              <a:t>History: 35</a:t>
            </a:r>
            <a:r>
              <a:rPr lang="en-US" b="1" dirty="0">
                <a:solidFill>
                  <a:srgbClr val="FF0000"/>
                </a:solidFill>
              </a:rPr>
              <a:t>% </a:t>
            </a:r>
            <a:r>
              <a:rPr lang="en-US" b="1" dirty="0" smtClean="0">
                <a:solidFill>
                  <a:srgbClr val="FF0000"/>
                </a:solidFill>
              </a:rPr>
              <a:t>:   </a:t>
            </a:r>
          </a:p>
          <a:p>
            <a:pPr marL="342900" indent="-342900">
              <a:buFont typeface="+mj-lt"/>
              <a:buAutoNum type="alphaUcPeriod"/>
            </a:pPr>
            <a:r>
              <a:rPr lang="en-US" dirty="0" smtClean="0">
                <a:solidFill>
                  <a:schemeClr val="tx1"/>
                </a:solidFill>
              </a:rPr>
              <a:t>Paying </a:t>
            </a:r>
            <a:r>
              <a:rPr lang="en-US" dirty="0">
                <a:solidFill>
                  <a:schemeClr val="tx1"/>
                </a:solidFill>
              </a:rPr>
              <a:t>late has a negative effect on your </a:t>
            </a:r>
            <a:r>
              <a:rPr lang="en-US" dirty="0" smtClean="0">
                <a:solidFill>
                  <a:schemeClr val="tx1"/>
                </a:solidFill>
              </a:rPr>
              <a:t>score. If </a:t>
            </a:r>
            <a:r>
              <a:rPr lang="en-US" dirty="0">
                <a:solidFill>
                  <a:schemeClr val="tx1"/>
                </a:solidFill>
              </a:rPr>
              <a:t>you've paid late, how late were you—30 days, 60 days or 90+ days? The later you are, the worse it is for your </a:t>
            </a:r>
            <a:r>
              <a:rPr lang="en-US" dirty="0" smtClean="0">
                <a:solidFill>
                  <a:schemeClr val="tx1"/>
                </a:solidFill>
              </a:rPr>
              <a:t>score. Have </a:t>
            </a:r>
            <a:r>
              <a:rPr lang="en-US" dirty="0">
                <a:solidFill>
                  <a:schemeClr val="tx1"/>
                </a:solidFill>
              </a:rPr>
              <a:t>any of your accounts been sent to collections? This is a red flag to potential lenders that you might not pay them back.</a:t>
            </a:r>
          </a:p>
          <a:p>
            <a:pPr marL="342900" indent="-342900">
              <a:buFont typeface="+mj-lt"/>
              <a:buAutoNum type="alphaUcPeriod"/>
            </a:pPr>
            <a:r>
              <a:rPr lang="en-US" dirty="0">
                <a:solidFill>
                  <a:schemeClr val="tx1"/>
                </a:solidFill>
              </a:rPr>
              <a:t>Serious payment issues, like charge-offs, collections, bankruptcy, repossession, tax liens, or foreclosure can devastate your credit </a:t>
            </a:r>
            <a:r>
              <a:rPr lang="en-US" dirty="0" smtClean="0">
                <a:solidFill>
                  <a:schemeClr val="tx1"/>
                </a:solidFill>
              </a:rPr>
              <a:t>score.</a:t>
            </a:r>
          </a:p>
          <a:p>
            <a:pPr marL="342900" indent="-342900">
              <a:buFont typeface="+mj-lt"/>
              <a:buAutoNum type="alphaUcPeriod"/>
            </a:pPr>
            <a:r>
              <a:rPr lang="en-US" dirty="0" smtClean="0">
                <a:solidFill>
                  <a:schemeClr val="tx1"/>
                </a:solidFill>
              </a:rPr>
              <a:t>The </a:t>
            </a:r>
            <a:r>
              <a:rPr lang="en-US" dirty="0">
                <a:solidFill>
                  <a:schemeClr val="tx1"/>
                </a:solidFill>
              </a:rPr>
              <a:t>time since the last negative event and the frequency of missed payments affect the credit score deduction. Someone who missed several credit card payments five years ago, for example, will be seen as less of a risk than a person who missed one big payment this year</a:t>
            </a:r>
            <a:r>
              <a:rPr lang="en-US" dirty="0" smtClean="0">
                <a:solidFill>
                  <a:schemeClr val="tx1"/>
                </a:solidFill>
              </a:rPr>
              <a:t>.</a:t>
            </a:r>
          </a:p>
          <a:p>
            <a:r>
              <a:rPr lang="en-US" b="1" dirty="0">
                <a:solidFill>
                  <a:srgbClr val="FF0000"/>
                </a:solidFill>
              </a:rPr>
              <a:t>2. Amounts Owed: 30</a:t>
            </a:r>
            <a:r>
              <a:rPr lang="en-US" b="1" dirty="0" smtClean="0">
                <a:solidFill>
                  <a:srgbClr val="FF0000"/>
                </a:solidFill>
              </a:rPr>
              <a:t>%:</a:t>
            </a:r>
          </a:p>
          <a:p>
            <a:pPr marL="342900" indent="-342900">
              <a:buFont typeface="+mj-lt"/>
              <a:buAutoNum type="alphaUcPeriod"/>
            </a:pPr>
            <a:r>
              <a:rPr lang="en-US" dirty="0" smtClean="0"/>
              <a:t>Don’t </a:t>
            </a:r>
            <a:r>
              <a:rPr lang="en-US" dirty="0"/>
              <a:t>assume you have to have a $0 balance on your accounts to score high marks here. Less is better, but owing a little bit can be better than owing nothing at all because lenders want to see that if you borrow money, you are responsible and financially stable enough to pay it back.</a:t>
            </a:r>
          </a:p>
          <a:p>
            <a:pPr marL="342900" indent="-342900">
              <a:buFont typeface="+mj-lt"/>
              <a:buAutoNum type="alphaUcPeriod"/>
            </a:pPr>
            <a:r>
              <a:rPr lang="en-US" dirty="0"/>
              <a:t>The amount of overall debt you carry, the ratio of your credit card balances to your credit limit (also called </a:t>
            </a:r>
            <a:r>
              <a:rPr lang="en-US" dirty="0" smtClean="0"/>
              <a:t> credit utilization), </a:t>
            </a:r>
            <a:r>
              <a:rPr lang="en-US" dirty="0"/>
              <a:t>and the relation of your loan balances to the original loan </a:t>
            </a:r>
            <a:r>
              <a:rPr lang="en-US" dirty="0" smtClean="0"/>
              <a:t>amount. </a:t>
            </a:r>
          </a:p>
          <a:p>
            <a:pPr marL="342900" indent="-342900">
              <a:buFont typeface="+mj-lt"/>
              <a:buAutoNum type="alphaUcPeriod"/>
            </a:pPr>
            <a:r>
              <a:rPr lang="en-US" dirty="0" smtClean="0"/>
              <a:t>You </a:t>
            </a:r>
            <a:r>
              <a:rPr lang="en-US" dirty="0"/>
              <a:t>should keep your credit card utilization at 30% or less, meaning only charge up to 30% of any card's available </a:t>
            </a:r>
            <a:r>
              <a:rPr lang="en-US" dirty="0" smtClean="0"/>
              <a:t>limit. Having </a:t>
            </a:r>
            <a:r>
              <a:rPr lang="en-US" dirty="0"/>
              <a:t>high balances or too much debt can heavily affect your credit score. </a:t>
            </a:r>
          </a:p>
          <a:p>
            <a:endParaRPr lang="en-US" dirty="0">
              <a:solidFill>
                <a:schemeClr val="tx1"/>
              </a:solidFill>
            </a:endParaRP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factors that have a negative or positive effect on the CIBIL report</a:t>
            </a:r>
            <a:endParaRPr lang="en-IN"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371668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152400" y="890954"/>
            <a:ext cx="12039600" cy="54981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3"/>
            </a:pPr>
            <a:r>
              <a:rPr lang="en-US" b="1" dirty="0">
                <a:solidFill>
                  <a:srgbClr val="FF0000"/>
                </a:solidFill>
              </a:rPr>
              <a:t>Length of Credit History: 15</a:t>
            </a:r>
            <a:r>
              <a:rPr lang="en-US" b="1" dirty="0" smtClean="0">
                <a:solidFill>
                  <a:srgbClr val="FF0000"/>
                </a:solidFill>
              </a:rPr>
              <a:t>%</a:t>
            </a:r>
            <a:endParaRPr lang="en-US" b="1" dirty="0">
              <a:solidFill>
                <a:srgbClr val="FF0000"/>
              </a:solidFill>
            </a:endParaRPr>
          </a:p>
          <a:p>
            <a:pPr marL="342900" indent="-342900">
              <a:buFont typeface="+mj-lt"/>
              <a:buAutoNum type="alphaUcPeriod"/>
            </a:pPr>
            <a:r>
              <a:rPr lang="en-US" dirty="0">
                <a:solidFill>
                  <a:schemeClr val="tx1"/>
                </a:solidFill>
              </a:rPr>
              <a:t>A long credit history is helpful (if it's not marred by late payments and other negative items), but a short history can be fine too as long as you've made your payments on time and don't owe too much</a:t>
            </a:r>
            <a:r>
              <a:rPr lang="en-US" dirty="0" smtClean="0">
                <a:solidFill>
                  <a:schemeClr val="tx1"/>
                </a:solidFill>
              </a:rPr>
              <a:t>.</a:t>
            </a:r>
            <a:endParaRPr lang="en-US" dirty="0">
              <a:solidFill>
                <a:schemeClr val="tx1"/>
              </a:solidFill>
            </a:endParaRPr>
          </a:p>
          <a:p>
            <a:pPr marL="342900" indent="-342900">
              <a:buFont typeface="+mj-lt"/>
              <a:buAutoNum type="alphaUcPeriod"/>
            </a:pPr>
            <a:r>
              <a:rPr lang="en-US" dirty="0" smtClean="0">
                <a:solidFill>
                  <a:schemeClr val="tx1"/>
                </a:solidFill>
              </a:rPr>
              <a:t>It considers </a:t>
            </a:r>
            <a:r>
              <a:rPr lang="en-US" dirty="0">
                <a:solidFill>
                  <a:schemeClr val="tx1"/>
                </a:solidFill>
              </a:rPr>
              <a:t>both the age of your oldest account and the average age of all your accounts. Having an "older" credit age is better for your credit score because it shows that you have a lot of experience handling </a:t>
            </a:r>
            <a:r>
              <a:rPr lang="en-US" dirty="0" smtClean="0">
                <a:solidFill>
                  <a:schemeClr val="tx1"/>
                </a:solidFill>
              </a:rPr>
              <a:t>credit.</a:t>
            </a:r>
          </a:p>
          <a:p>
            <a:pPr marL="342900" indent="-342900">
              <a:buFont typeface="+mj-lt"/>
              <a:buAutoNum type="alphaUcPeriod"/>
            </a:pPr>
            <a:r>
              <a:rPr lang="en-US" dirty="0" smtClean="0">
                <a:solidFill>
                  <a:schemeClr val="tx1"/>
                </a:solidFill>
              </a:rPr>
              <a:t>Opening </a:t>
            </a:r>
            <a:r>
              <a:rPr lang="en-US" dirty="0">
                <a:solidFill>
                  <a:schemeClr val="tx1"/>
                </a:solidFill>
              </a:rPr>
              <a:t>new accounts or closing existing accounts can lower your average credit age. For that reason, it's typically not a good idea to open several new accounts at once.</a:t>
            </a:r>
            <a:endParaRPr lang="en-US" dirty="0">
              <a:solidFill>
                <a:schemeClr val="tx1"/>
              </a:solidFill>
            </a:endParaRPr>
          </a:p>
          <a:p>
            <a:pPr marL="342900" indent="-342900">
              <a:buFont typeface="+mj-lt"/>
              <a:buAutoNum type="arabicPeriod" startAt="4"/>
            </a:pPr>
            <a:r>
              <a:rPr lang="en-US" b="1" dirty="0" smtClean="0">
                <a:solidFill>
                  <a:srgbClr val="FF0000"/>
                </a:solidFill>
              </a:rPr>
              <a:t> </a:t>
            </a:r>
            <a:r>
              <a:rPr lang="en-US" b="1" dirty="0">
                <a:solidFill>
                  <a:srgbClr val="FF0000"/>
                </a:solidFill>
              </a:rPr>
              <a:t>Types of Credit in Use: 10%</a:t>
            </a:r>
          </a:p>
          <a:p>
            <a:pPr marL="342900" indent="-342900">
              <a:buFont typeface="+mj-lt"/>
              <a:buAutoNum type="alphaUcPeriod"/>
            </a:pPr>
            <a:r>
              <a:rPr lang="en-US" dirty="0">
                <a:solidFill>
                  <a:schemeClr val="tx1"/>
                </a:solidFill>
              </a:rPr>
              <a:t>It is important to maintain a healthy balance of secured and unsecured loans. Home loans and auto loans are examples of secured loans while a credit card is an example of an unsecured loan. </a:t>
            </a:r>
            <a:endParaRPr lang="en-US" dirty="0" smtClean="0">
              <a:solidFill>
                <a:schemeClr val="tx1"/>
              </a:solidFill>
            </a:endParaRPr>
          </a:p>
          <a:p>
            <a:pPr marL="342900" indent="-342900">
              <a:buFont typeface="+mj-lt"/>
              <a:buAutoNum type="alphaUcPeriod"/>
            </a:pPr>
            <a:r>
              <a:rPr lang="en-US" dirty="0" smtClean="0">
                <a:solidFill>
                  <a:schemeClr val="tx1"/>
                </a:solidFill>
              </a:rPr>
              <a:t>If </a:t>
            </a:r>
            <a:r>
              <a:rPr lang="en-US" dirty="0">
                <a:solidFill>
                  <a:schemeClr val="tx1"/>
                </a:solidFill>
              </a:rPr>
              <a:t>you have a high number of only one type of credit, it can affect your score. Also, when you have a healthy mix of different types of loans, it suggests that you have experience in handling both different types of loans. This is considered desirable by lenders</a:t>
            </a:r>
            <a:r>
              <a:rPr lang="en-US" dirty="0" smtClean="0">
                <a:solidFill>
                  <a:schemeClr val="tx1"/>
                </a:solidFill>
              </a:rPr>
              <a:t>.</a:t>
            </a:r>
            <a:endParaRPr lang="en-US" dirty="0">
              <a:solidFill>
                <a:schemeClr val="tx1"/>
              </a:solidFill>
            </a:endParaRPr>
          </a:p>
          <a:p>
            <a:pPr marL="342900" indent="-342900">
              <a:buFont typeface="+mj-lt"/>
              <a:buAutoNum type="alphaUcPeriod"/>
            </a:pPr>
            <a:r>
              <a:rPr lang="en-US" dirty="0">
                <a:solidFill>
                  <a:schemeClr val="tx1"/>
                </a:solidFill>
              </a:rPr>
              <a:t>Two basic types of credit accounts exist, revolving accounts and installment loans. Having both types of accounts on your credit report is better for your credit score because it indicates you have experience managing various types of credit</a:t>
            </a:r>
            <a:r>
              <a:rPr lang="en-US" dirty="0" smtClean="0">
                <a:solidFill>
                  <a:schemeClr val="tx1"/>
                </a:solidFill>
              </a:rPr>
              <a:t>.</a:t>
            </a:r>
          </a:p>
          <a:p>
            <a:pPr marL="342900" indent="-342900">
              <a:buFont typeface="+mj-lt"/>
              <a:buAutoNum type="arabicPeriod" startAt="5"/>
            </a:pPr>
            <a:r>
              <a:rPr lang="en-US" b="1" dirty="0">
                <a:solidFill>
                  <a:srgbClr val="FF0000"/>
                </a:solidFill>
              </a:rPr>
              <a:t>Making Multiple Credit Applications</a:t>
            </a:r>
          </a:p>
          <a:p>
            <a:pPr marL="342900" indent="-342900">
              <a:buFont typeface="+mj-lt"/>
              <a:buAutoNum type="arabicPeriod" startAt="5"/>
            </a:pPr>
            <a:r>
              <a:rPr lang="en-US" b="1" dirty="0">
                <a:solidFill>
                  <a:srgbClr val="FF0000"/>
                </a:solidFill>
              </a:rPr>
              <a:t>Errors in your CIBIL Report</a:t>
            </a:r>
          </a:p>
          <a:p>
            <a:pPr marL="342900" indent="-342900">
              <a:buFont typeface="+mj-lt"/>
              <a:buAutoNum type="arabicPeriod" startAt="5"/>
            </a:pPr>
            <a:r>
              <a:rPr lang="en-US" b="1" dirty="0">
                <a:solidFill>
                  <a:srgbClr val="FF0000"/>
                </a:solidFill>
              </a:rPr>
              <a:t>Number of Credit Inquiries.</a:t>
            </a:r>
          </a:p>
          <a:p>
            <a:endParaRPr lang="en-US" dirty="0">
              <a:solidFill>
                <a:schemeClr val="tx1"/>
              </a:solidFill>
            </a:endParaRP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205154" y="95497"/>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factors that have a negative or positive effect on the CIBIL report</a:t>
            </a:r>
            <a:endParaRPr lang="en-IN"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37387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a:pPr>
            <a:r>
              <a:rPr lang="en-US" b="1" dirty="0">
                <a:solidFill>
                  <a:srgbClr val="FF0000"/>
                </a:solidFill>
              </a:rPr>
              <a:t>Your investment schemes and account </a:t>
            </a:r>
            <a:r>
              <a:rPr lang="en-US" b="1" dirty="0" smtClean="0">
                <a:solidFill>
                  <a:srgbClr val="FF0000"/>
                </a:solidFill>
              </a:rPr>
              <a:t>balance</a:t>
            </a:r>
          </a:p>
          <a:p>
            <a:pPr marL="342900" indent="-342900">
              <a:buFont typeface="+mj-lt"/>
              <a:buAutoNum type="arabicPeriod"/>
            </a:pPr>
            <a:r>
              <a:rPr lang="en-US" b="1" dirty="0">
                <a:solidFill>
                  <a:srgbClr val="FF0000"/>
                </a:solidFill>
              </a:rPr>
              <a:t>Bounced or stop payment cheques </a:t>
            </a:r>
            <a:r>
              <a:rPr lang="en-US" b="1" dirty="0"/>
              <a:t>–</a:t>
            </a:r>
            <a:r>
              <a:rPr lang="en-US" dirty="0"/>
              <a:t> </a:t>
            </a:r>
            <a:r>
              <a:rPr lang="en-US" dirty="0" smtClean="0"/>
              <a:t>Though </a:t>
            </a:r>
            <a:r>
              <a:rPr lang="en-US" dirty="0"/>
              <a:t>it is true that every delayed or bounced payment get directly reported to the CIBIL, it doesn’t affect your CIBIL score. Your bounced cheques are not a part of your credit report and thus, they have almost near-to-zero impact on your CIBIL score, unless the </a:t>
            </a:r>
            <a:r>
              <a:rPr lang="en-US" dirty="0" smtClean="0"/>
              <a:t>cheques </a:t>
            </a:r>
            <a:r>
              <a:rPr lang="en-US" dirty="0"/>
              <a:t>is not related to any loan installment or repayment</a:t>
            </a:r>
            <a:r>
              <a:rPr lang="en-US" dirty="0" smtClean="0"/>
              <a:t>.</a:t>
            </a:r>
          </a:p>
          <a:p>
            <a:pPr marL="342900" indent="-342900">
              <a:buFont typeface="+mj-lt"/>
              <a:buAutoNum type="arabicPeriod"/>
            </a:pPr>
            <a:r>
              <a:rPr lang="en-US" b="1" dirty="0">
                <a:solidFill>
                  <a:srgbClr val="FF0000"/>
                </a:solidFill>
              </a:rPr>
              <a:t>Accounts that are not operative or more saving </a:t>
            </a:r>
            <a:r>
              <a:rPr lang="en-US" b="1" dirty="0" smtClean="0">
                <a:solidFill>
                  <a:srgbClr val="FF0000"/>
                </a:solidFill>
              </a:rPr>
              <a:t>accounts</a:t>
            </a:r>
          </a:p>
          <a:p>
            <a:pPr marL="342900" indent="-342900">
              <a:buFont typeface="+mj-lt"/>
              <a:buAutoNum type="arabicPeriod"/>
            </a:pPr>
            <a:r>
              <a:rPr lang="en-US" b="1" dirty="0">
                <a:solidFill>
                  <a:srgbClr val="FF0000"/>
                </a:solidFill>
              </a:rPr>
              <a:t>Transactions made by debit </a:t>
            </a:r>
            <a:r>
              <a:rPr lang="en-US" b="1" dirty="0" smtClean="0">
                <a:solidFill>
                  <a:srgbClr val="FF0000"/>
                </a:solidFill>
              </a:rPr>
              <a:t>card</a:t>
            </a:r>
          </a:p>
          <a:p>
            <a:pPr marL="342900" indent="-342900">
              <a:buFont typeface="+mj-lt"/>
              <a:buAutoNum type="arabicPeriod"/>
            </a:pPr>
            <a:r>
              <a:rPr lang="en-US" b="1" dirty="0">
                <a:solidFill>
                  <a:srgbClr val="FF0000"/>
                </a:solidFill>
              </a:rPr>
              <a:t>Checking your CIBIL score again and </a:t>
            </a:r>
            <a:r>
              <a:rPr lang="en-US" b="1" dirty="0" smtClean="0">
                <a:solidFill>
                  <a:srgbClr val="FF0000"/>
                </a:solidFill>
              </a:rPr>
              <a:t>again</a:t>
            </a:r>
          </a:p>
          <a:p>
            <a:pPr marL="342900" indent="-342900">
              <a:buFont typeface="+mj-lt"/>
              <a:buAutoNum type="arabicPeriod"/>
            </a:pPr>
            <a:r>
              <a:rPr lang="en-US" b="1" dirty="0">
                <a:solidFill>
                  <a:srgbClr val="FF0000"/>
                </a:solidFill>
              </a:rPr>
              <a:t>Your postponed utility bills-</a:t>
            </a:r>
            <a:r>
              <a:rPr lang="en-US" dirty="0"/>
              <a:t> If you have any due utility bills like electricity, house tax, and mobile phone bills, then it is not going to affect your CIBIL score. But, it is definitely going to hamper your other personal factors. Because being a defaulter is not at all a good thing.</a:t>
            </a:r>
          </a:p>
          <a:p>
            <a:pPr marL="342900" indent="-342900">
              <a:buFont typeface="+mj-lt"/>
              <a:buAutoNum type="arabicPeriod"/>
            </a:pPr>
            <a:r>
              <a:rPr lang="en-US" b="1" dirty="0">
                <a:solidFill>
                  <a:srgbClr val="FF0000"/>
                </a:solidFill>
              </a:rPr>
              <a:t>Your change in </a:t>
            </a:r>
            <a:r>
              <a:rPr lang="en-US" b="1" dirty="0" smtClean="0">
                <a:solidFill>
                  <a:srgbClr val="FF0000"/>
                </a:solidFill>
              </a:rPr>
              <a:t>income</a:t>
            </a:r>
          </a:p>
          <a:p>
            <a:pPr marL="342900" indent="-342900">
              <a:buFont typeface="+mj-lt"/>
              <a:buAutoNum type="arabicPeriod"/>
            </a:pPr>
            <a:r>
              <a:rPr lang="en-US" b="1" dirty="0">
                <a:solidFill>
                  <a:srgbClr val="FF0000"/>
                </a:solidFill>
              </a:rPr>
              <a:t>Your demographics-</a:t>
            </a:r>
            <a:r>
              <a:rPr lang="en-US" dirty="0"/>
              <a:t> </a:t>
            </a:r>
            <a:r>
              <a:rPr lang="en-US" dirty="0" smtClean="0"/>
              <a:t>Change </a:t>
            </a:r>
            <a:r>
              <a:rPr lang="en-US" dirty="0"/>
              <a:t>in address, change in marital status, education level, religion, and various other factors do not affect your CIBIL score. </a:t>
            </a:r>
            <a:endParaRPr lang="en-US" dirty="0" smtClean="0"/>
          </a:p>
          <a:p>
            <a:pPr marL="342900" indent="-342900">
              <a:buFont typeface="+mj-lt"/>
              <a:buAutoNum type="arabicPeriod"/>
            </a:pPr>
            <a:r>
              <a:rPr lang="en-US" b="1" dirty="0">
                <a:solidFill>
                  <a:srgbClr val="FF0000"/>
                </a:solidFill>
              </a:rPr>
              <a:t>Being denied to credit-</a:t>
            </a:r>
            <a:r>
              <a:rPr lang="en-US" dirty="0"/>
              <a:t>  Being denied the loan and credit cards does not affect your CIBIL score, but being denied to give a “Closed” deal might affect it.</a:t>
            </a:r>
          </a:p>
          <a:p>
            <a:endParaRPr lang="en-US" dirty="0"/>
          </a:p>
          <a:p>
            <a:pPr marL="342900" indent="-342900">
              <a:buFont typeface="+mj-lt"/>
              <a:buAutoNum type="arabicPeriod" startAt="3"/>
            </a:pPr>
            <a:endParaRPr lang="en-US" dirty="0">
              <a:solidFill>
                <a:schemeClr val="tx1"/>
              </a:solidFill>
            </a:endParaRP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US" sz="2400" dirty="0"/>
              <a:t>Factors that do not affect your CIBIL </a:t>
            </a:r>
            <a:r>
              <a:rPr lang="en-US" sz="2400" dirty="0" smtClean="0"/>
              <a:t>Score:</a:t>
            </a:r>
            <a:endParaRPr lang="en-US"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61739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a:pPr>
            <a:endParaRPr lang="en-US" dirty="0">
              <a:solidFill>
                <a:schemeClr val="tx1"/>
              </a:solidFill>
            </a:endParaRPr>
          </a:p>
          <a:p>
            <a:pPr marL="342900" indent="-342900">
              <a:buFont typeface="+mj-lt"/>
              <a:buAutoNum type="arabicPeriod"/>
            </a:pPr>
            <a:r>
              <a:rPr lang="en-US" b="1" dirty="0" smtClean="0">
                <a:solidFill>
                  <a:srgbClr val="FF0000"/>
                </a:solidFill>
              </a:rPr>
              <a:t>Check </a:t>
            </a:r>
            <a:r>
              <a:rPr lang="en-US" b="1" dirty="0">
                <a:solidFill>
                  <a:srgbClr val="FF0000"/>
                </a:solidFill>
              </a:rPr>
              <a:t>Your Credit Report</a:t>
            </a:r>
            <a:r>
              <a:rPr lang="en-US" b="1" dirty="0" smtClean="0">
                <a:solidFill>
                  <a:srgbClr val="FF0000"/>
                </a:solidFill>
              </a:rPr>
              <a:t>: </a:t>
            </a:r>
            <a:r>
              <a:rPr lang="en-US" dirty="0" smtClean="0">
                <a:solidFill>
                  <a:schemeClr val="tx1"/>
                </a:solidFill>
              </a:rPr>
              <a:t>Checking </a:t>
            </a:r>
            <a:r>
              <a:rPr lang="en-US" dirty="0">
                <a:solidFill>
                  <a:schemeClr val="tx1"/>
                </a:solidFill>
              </a:rPr>
              <a:t>your Credit Report is a good idea because it will tell you two things that are absolutely critical to your credit </a:t>
            </a:r>
            <a:r>
              <a:rPr lang="en-US" dirty="0" smtClean="0">
                <a:solidFill>
                  <a:schemeClr val="tx1"/>
                </a:solidFill>
              </a:rPr>
              <a:t>score. The </a:t>
            </a:r>
            <a:r>
              <a:rPr lang="en-US" dirty="0">
                <a:solidFill>
                  <a:schemeClr val="tx1"/>
                </a:solidFill>
              </a:rPr>
              <a:t>first thing will be the loans or credit cards where the defaults or delayed payments exist that have brought down your credit </a:t>
            </a:r>
            <a:r>
              <a:rPr lang="en-US" dirty="0" smtClean="0">
                <a:solidFill>
                  <a:schemeClr val="tx1"/>
                </a:solidFill>
              </a:rPr>
              <a:t>score. The </a:t>
            </a:r>
            <a:r>
              <a:rPr lang="en-US" dirty="0">
                <a:solidFill>
                  <a:schemeClr val="tx1"/>
                </a:solidFill>
              </a:rPr>
              <a:t>second thing is, it will  help in fixing the credit score because if you notice that there is negative information about your credits, in the form of defaults or delays in payments, you can always approach the bank and CIBIL to get the situation </a:t>
            </a:r>
            <a:r>
              <a:rPr lang="en-US" dirty="0" smtClean="0">
                <a:solidFill>
                  <a:schemeClr val="tx1"/>
                </a:solidFill>
              </a:rPr>
              <a:t>corrected.</a:t>
            </a:r>
          </a:p>
          <a:p>
            <a:pPr marL="342900" indent="-342900">
              <a:buFont typeface="+mj-lt"/>
              <a:buAutoNum type="arabicPeriod"/>
            </a:pPr>
            <a:r>
              <a:rPr lang="en-US" b="1" dirty="0" smtClean="0">
                <a:solidFill>
                  <a:srgbClr val="FF0000"/>
                </a:solidFill>
              </a:rPr>
              <a:t>Eliminate </a:t>
            </a:r>
            <a:r>
              <a:rPr lang="en-US" b="1" dirty="0">
                <a:solidFill>
                  <a:srgbClr val="FF0000"/>
                </a:solidFill>
              </a:rPr>
              <a:t>Your Credit Card Balance</a:t>
            </a:r>
            <a:r>
              <a:rPr lang="en-US" dirty="0" smtClean="0">
                <a:solidFill>
                  <a:schemeClr val="tx1"/>
                </a:solidFill>
              </a:rPr>
              <a:t>: Only </a:t>
            </a:r>
            <a:r>
              <a:rPr lang="en-US" dirty="0">
                <a:solidFill>
                  <a:schemeClr val="tx1"/>
                </a:solidFill>
              </a:rPr>
              <a:t>spend as much amount as you can repay within the billing date. By balances, also mean any unpaid dues on loans and </a:t>
            </a:r>
            <a:r>
              <a:rPr lang="en-US" dirty="0" smtClean="0">
                <a:solidFill>
                  <a:schemeClr val="tx1"/>
                </a:solidFill>
              </a:rPr>
              <a:t>EMIs.Also</a:t>
            </a:r>
            <a:r>
              <a:rPr lang="en-US" dirty="0">
                <a:solidFill>
                  <a:schemeClr val="tx1"/>
                </a:solidFill>
              </a:rPr>
              <a:t>, it is better to have just one or two credit cards so that it becomes easier for you to keep track of </a:t>
            </a:r>
            <a:r>
              <a:rPr lang="en-US" dirty="0" smtClean="0">
                <a:solidFill>
                  <a:schemeClr val="tx1"/>
                </a:solidFill>
              </a:rPr>
              <a:t>repayments.</a:t>
            </a:r>
          </a:p>
          <a:p>
            <a:pPr marL="342900" indent="-342900">
              <a:buFont typeface="+mj-lt"/>
              <a:buAutoNum type="arabicPeriod"/>
            </a:pPr>
            <a:r>
              <a:rPr lang="en-US" b="1" dirty="0" smtClean="0">
                <a:solidFill>
                  <a:srgbClr val="FF0000"/>
                </a:solidFill>
              </a:rPr>
              <a:t>Dispute </a:t>
            </a:r>
            <a:r>
              <a:rPr lang="en-US" b="1" dirty="0">
                <a:solidFill>
                  <a:srgbClr val="FF0000"/>
                </a:solidFill>
              </a:rPr>
              <a:t>Inaccuracies</a:t>
            </a:r>
            <a:r>
              <a:rPr lang="en-US" b="1" dirty="0" smtClean="0">
                <a:solidFill>
                  <a:srgbClr val="FF0000"/>
                </a:solidFill>
              </a:rPr>
              <a:t>: </a:t>
            </a:r>
            <a:r>
              <a:rPr lang="en-US" dirty="0" smtClean="0">
                <a:solidFill>
                  <a:schemeClr val="tx1"/>
                </a:solidFill>
              </a:rPr>
              <a:t>As </a:t>
            </a:r>
            <a:r>
              <a:rPr lang="en-US" dirty="0">
                <a:solidFill>
                  <a:schemeClr val="tx1"/>
                </a:solidFill>
              </a:rPr>
              <a:t>mistakes can happen from any side. Even lenders can also make errors at the time of data entry</a:t>
            </a:r>
            <a:r>
              <a:rPr lang="en-US" dirty="0" smtClean="0">
                <a:solidFill>
                  <a:schemeClr val="tx1"/>
                </a:solidFill>
              </a:rPr>
              <a:t>. It </a:t>
            </a:r>
            <a:r>
              <a:rPr lang="en-US" dirty="0">
                <a:solidFill>
                  <a:schemeClr val="tx1"/>
                </a:solidFill>
              </a:rPr>
              <a:t>is compulsory for any financial institution to act on those disputes within 30 </a:t>
            </a:r>
            <a:r>
              <a:rPr lang="en-US" dirty="0" smtClean="0">
                <a:solidFill>
                  <a:schemeClr val="tx1"/>
                </a:solidFill>
              </a:rPr>
              <a:t>days. Once </a:t>
            </a:r>
            <a:r>
              <a:rPr lang="en-US" dirty="0">
                <a:solidFill>
                  <a:schemeClr val="tx1"/>
                </a:solidFill>
              </a:rPr>
              <a:t>the error is resolved, it will show improvement in your CIBIL or credit score. </a:t>
            </a:r>
            <a:endParaRPr lang="en-US" dirty="0" smtClean="0">
              <a:solidFill>
                <a:schemeClr val="tx1"/>
              </a:solidFill>
            </a:endParaRPr>
          </a:p>
          <a:p>
            <a:pPr marL="342900" indent="-342900">
              <a:buFont typeface="+mj-lt"/>
              <a:buAutoNum type="arabicPeriod"/>
            </a:pPr>
            <a:r>
              <a:rPr lang="en-US" b="1" dirty="0" smtClean="0">
                <a:solidFill>
                  <a:srgbClr val="FF0000"/>
                </a:solidFill>
              </a:rPr>
              <a:t>Keep </a:t>
            </a:r>
            <a:r>
              <a:rPr lang="en-US" b="1" dirty="0">
                <a:solidFill>
                  <a:srgbClr val="FF0000"/>
                </a:solidFill>
              </a:rPr>
              <a:t>Old Debt on Your </a:t>
            </a:r>
            <a:r>
              <a:rPr lang="en-US" b="1" dirty="0" smtClean="0">
                <a:solidFill>
                  <a:srgbClr val="FF0000"/>
                </a:solidFill>
              </a:rPr>
              <a:t>Report: </a:t>
            </a:r>
            <a:r>
              <a:rPr lang="en-US" dirty="0" smtClean="0">
                <a:solidFill>
                  <a:schemeClr val="tx1"/>
                </a:solidFill>
              </a:rPr>
              <a:t>Many of </a:t>
            </a:r>
            <a:r>
              <a:rPr lang="en-US" dirty="0">
                <a:solidFill>
                  <a:schemeClr val="tx1"/>
                </a:solidFill>
              </a:rPr>
              <a:t>us believe that old debt accounts that we are not using any more should be closed. Good debts are the debt that you’ve handled well and paid in accordance to agreed </a:t>
            </a:r>
            <a:r>
              <a:rPr lang="en-US" dirty="0" smtClean="0">
                <a:solidFill>
                  <a:schemeClr val="tx1"/>
                </a:solidFill>
              </a:rPr>
              <a:t>terms. The </a:t>
            </a:r>
            <a:r>
              <a:rPr lang="en-US" dirty="0">
                <a:solidFill>
                  <a:schemeClr val="tx1"/>
                </a:solidFill>
              </a:rPr>
              <a:t>longer your history of good debt is, the better it is for your credit or CIBIL score.</a:t>
            </a:r>
          </a:p>
          <a:p>
            <a:pPr marL="342900" indent="-342900">
              <a:buFont typeface="+mj-lt"/>
              <a:buAutoNum type="arabicPeriod"/>
            </a:pPr>
            <a:r>
              <a:rPr lang="en-US" b="1" dirty="0" smtClean="0">
                <a:solidFill>
                  <a:srgbClr val="FF0000"/>
                </a:solidFill>
              </a:rPr>
              <a:t>Pay </a:t>
            </a:r>
            <a:r>
              <a:rPr lang="en-US" b="1" dirty="0">
                <a:solidFill>
                  <a:srgbClr val="FF0000"/>
                </a:solidFill>
              </a:rPr>
              <a:t>EMI on Time</a:t>
            </a:r>
            <a:r>
              <a:rPr lang="en-US" b="1" dirty="0" smtClean="0">
                <a:solidFill>
                  <a:srgbClr val="FF0000"/>
                </a:solidFill>
              </a:rPr>
              <a:t>: </a:t>
            </a:r>
            <a:r>
              <a:rPr lang="en-US" dirty="0" smtClean="0">
                <a:solidFill>
                  <a:schemeClr val="tx1"/>
                </a:solidFill>
              </a:rPr>
              <a:t>This </a:t>
            </a:r>
            <a:r>
              <a:rPr lang="en-US" dirty="0">
                <a:solidFill>
                  <a:schemeClr val="tx1"/>
                </a:solidFill>
              </a:rPr>
              <a:t>is one of the important things that CIBIL or other credit scorer looks into while gauging your credit ratings.</a:t>
            </a: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a:t>
            </a:r>
            <a:r>
              <a:rPr lang="en-IN" sz="2400" dirty="0" smtClean="0"/>
              <a:t>to </a:t>
            </a:r>
            <a:r>
              <a:rPr lang="en-IN" sz="2400" dirty="0"/>
              <a:t>improve </a:t>
            </a:r>
            <a:r>
              <a:rPr lang="en-IN" sz="2400" dirty="0" smtClean="0"/>
              <a:t>credit </a:t>
            </a:r>
            <a:r>
              <a:rPr lang="en-IN" sz="2400" dirty="0"/>
              <a:t>score </a:t>
            </a:r>
            <a:r>
              <a:rPr lang="en-US" sz="2400" dirty="0" smtClean="0"/>
              <a:t>:</a:t>
            </a:r>
            <a:endParaRPr lang="en-US"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1969683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6"/>
            </a:pPr>
            <a:r>
              <a:rPr lang="en-US" b="1" dirty="0" smtClean="0">
                <a:solidFill>
                  <a:srgbClr val="FF0000"/>
                </a:solidFill>
              </a:rPr>
              <a:t>Maintain </a:t>
            </a:r>
            <a:r>
              <a:rPr lang="en-US" b="1" dirty="0">
                <a:solidFill>
                  <a:srgbClr val="FF0000"/>
                </a:solidFill>
              </a:rPr>
              <a:t>a balanced Credit </a:t>
            </a:r>
            <a:r>
              <a:rPr lang="en-US" b="1" dirty="0" smtClean="0">
                <a:solidFill>
                  <a:srgbClr val="FF0000"/>
                </a:solidFill>
              </a:rPr>
              <a:t>Utilization Ratio: </a:t>
            </a:r>
            <a:r>
              <a:rPr lang="en-US" dirty="0" smtClean="0">
                <a:solidFill>
                  <a:schemeClr val="tx1"/>
                </a:solidFill>
              </a:rPr>
              <a:t>If </a:t>
            </a:r>
            <a:r>
              <a:rPr lang="en-US" dirty="0">
                <a:solidFill>
                  <a:schemeClr val="tx1"/>
                </a:solidFill>
              </a:rPr>
              <a:t>y</a:t>
            </a:r>
            <a:r>
              <a:rPr lang="en-US" dirty="0"/>
              <a:t>ou have used over 50% of your credit limit, it can have a negative effect on your score. Having a high credit exposure </a:t>
            </a:r>
            <a:r>
              <a:rPr lang="en-US" dirty="0" smtClean="0"/>
              <a:t>indicates </a:t>
            </a:r>
            <a:r>
              <a:rPr lang="en-US" dirty="0"/>
              <a:t>you are at a higher risk of defaulting</a:t>
            </a:r>
            <a:r>
              <a:rPr lang="en-US" dirty="0" smtClean="0"/>
              <a:t>.</a:t>
            </a:r>
            <a:endParaRPr lang="en-US" dirty="0"/>
          </a:p>
          <a:p>
            <a:pPr marL="342900" indent="-342900">
              <a:buFont typeface="+mj-lt"/>
              <a:buAutoNum type="arabicPeriod" startAt="6"/>
            </a:pPr>
            <a:r>
              <a:rPr lang="en-US" b="1" dirty="0" smtClean="0">
                <a:solidFill>
                  <a:srgbClr val="FF0000"/>
                </a:solidFill>
              </a:rPr>
              <a:t>Do </a:t>
            </a:r>
            <a:r>
              <a:rPr lang="en-US" b="1" dirty="0">
                <a:solidFill>
                  <a:srgbClr val="FF0000"/>
                </a:solidFill>
              </a:rPr>
              <a:t>not </a:t>
            </a:r>
            <a:r>
              <a:rPr lang="en-US" b="1" dirty="0" smtClean="0">
                <a:solidFill>
                  <a:srgbClr val="FF0000"/>
                </a:solidFill>
              </a:rPr>
              <a:t>make </a:t>
            </a:r>
            <a:r>
              <a:rPr lang="en-US" b="1" dirty="0">
                <a:solidFill>
                  <a:srgbClr val="FF0000"/>
                </a:solidFill>
              </a:rPr>
              <a:t>Multiple Credit </a:t>
            </a:r>
            <a:r>
              <a:rPr lang="en-US" b="1" dirty="0" smtClean="0">
                <a:solidFill>
                  <a:srgbClr val="FF0000"/>
                </a:solidFill>
              </a:rPr>
              <a:t>Applications</a:t>
            </a:r>
            <a:r>
              <a:rPr lang="en-US" dirty="0" smtClean="0"/>
              <a:t>: When </a:t>
            </a:r>
            <a:r>
              <a:rPr lang="en-US" dirty="0"/>
              <a:t>you apply for a loan or a credit card, lenders will want to check your creditworthiness and they’ll do this by pulling out your credit report. This is called a hard inquiry. If you send out multiple applications, it will mean that multiple credit inquiries are occurring around the same time. These hard inquiries are reported and affect your score negatively. It will make you look credit hungry. If your loan or credit card application has been rejected recently, it is advised to not apply for credit immediately. It is better to improve your CIBIL score and then apply </a:t>
            </a:r>
            <a:r>
              <a:rPr lang="en-US" dirty="0" smtClean="0"/>
              <a:t>again.</a:t>
            </a:r>
          </a:p>
          <a:p>
            <a:pPr marL="342900" indent="-342900">
              <a:buFont typeface="+mj-lt"/>
              <a:buAutoNum type="arabicPeriod" startAt="6"/>
            </a:pPr>
            <a:r>
              <a:rPr lang="en-US" b="1" dirty="0">
                <a:solidFill>
                  <a:srgbClr val="FF0000"/>
                </a:solidFill>
              </a:rPr>
              <a:t>M</a:t>
            </a:r>
            <a:r>
              <a:rPr lang="en-US" b="1" dirty="0" smtClean="0">
                <a:solidFill>
                  <a:srgbClr val="FF0000"/>
                </a:solidFill>
              </a:rPr>
              <a:t>aintain </a:t>
            </a:r>
            <a:r>
              <a:rPr lang="en-US" b="1" dirty="0">
                <a:solidFill>
                  <a:srgbClr val="FF0000"/>
                </a:solidFill>
              </a:rPr>
              <a:t>a healthy balance of secured and unsecured </a:t>
            </a:r>
            <a:r>
              <a:rPr lang="en-US" b="1" dirty="0" smtClean="0">
                <a:solidFill>
                  <a:srgbClr val="FF0000"/>
                </a:solidFill>
              </a:rPr>
              <a:t>loans.: Home</a:t>
            </a:r>
            <a:r>
              <a:rPr lang="en-US" dirty="0" smtClean="0">
                <a:solidFill>
                  <a:schemeClr val="tx1"/>
                </a:solidFill>
              </a:rPr>
              <a:t> </a:t>
            </a:r>
            <a:r>
              <a:rPr lang="en-US" dirty="0">
                <a:solidFill>
                  <a:schemeClr val="tx1"/>
                </a:solidFill>
              </a:rPr>
              <a:t>loans and auto loans are examples of secured loans while a credit card is an example of an unsecured </a:t>
            </a:r>
            <a:r>
              <a:rPr lang="en-US" dirty="0" smtClean="0">
                <a:solidFill>
                  <a:schemeClr val="tx1"/>
                </a:solidFill>
              </a:rPr>
              <a:t>loan. This </a:t>
            </a:r>
            <a:r>
              <a:rPr lang="en-US" dirty="0">
                <a:solidFill>
                  <a:schemeClr val="tx1"/>
                </a:solidFill>
              </a:rPr>
              <a:t>is considered desirable by lenders</a:t>
            </a:r>
            <a:r>
              <a:rPr lang="en-US" dirty="0" smtClean="0">
                <a:solidFill>
                  <a:schemeClr val="tx1"/>
                </a:solidFill>
              </a:rPr>
              <a:t>.</a:t>
            </a:r>
          </a:p>
          <a:p>
            <a:pPr marL="342900" indent="-342900">
              <a:buFont typeface="+mj-lt"/>
              <a:buAutoNum type="arabicPeriod" startAt="6"/>
            </a:pPr>
            <a:r>
              <a:rPr lang="en-US" b="1" dirty="0">
                <a:solidFill>
                  <a:srgbClr val="FF0000"/>
                </a:solidFill>
              </a:rPr>
              <a:t>Maintain a long Credit </a:t>
            </a:r>
            <a:r>
              <a:rPr lang="en-US" b="1" dirty="0" smtClean="0">
                <a:solidFill>
                  <a:srgbClr val="FF0000"/>
                </a:solidFill>
              </a:rPr>
              <a:t>History</a:t>
            </a:r>
            <a:r>
              <a:rPr lang="en-US" dirty="0" smtClean="0">
                <a:solidFill>
                  <a:schemeClr val="tx1"/>
                </a:solidFill>
              </a:rPr>
              <a:t>: </a:t>
            </a:r>
            <a:r>
              <a:rPr lang="en-US" dirty="0">
                <a:solidFill>
                  <a:schemeClr val="tx1"/>
                </a:solidFill>
              </a:rPr>
              <a:t>It is better to focus on building a credit history in the earlier stage of life as, by the time you apply for a home or car loan, you will have a good record of credit transactions</a:t>
            </a:r>
            <a:r>
              <a:rPr lang="en-US" dirty="0" smtClean="0">
                <a:solidFill>
                  <a:schemeClr val="tx1"/>
                </a:solidFill>
              </a:rPr>
              <a:t>.</a:t>
            </a:r>
          </a:p>
          <a:p>
            <a:pPr marL="342900" indent="-342900">
              <a:buFont typeface="+mj-lt"/>
              <a:buAutoNum type="arabicPeriod" startAt="6"/>
            </a:pPr>
            <a:r>
              <a:rPr lang="en-US" b="1" dirty="0">
                <a:solidFill>
                  <a:srgbClr val="FF0000"/>
                </a:solidFill>
              </a:rPr>
              <a:t>Avoid Closing old Credit Card </a:t>
            </a:r>
            <a:r>
              <a:rPr lang="en-US" b="1" dirty="0" smtClean="0">
                <a:solidFill>
                  <a:srgbClr val="FF0000"/>
                </a:solidFill>
              </a:rPr>
              <a:t>Accounts: </a:t>
            </a:r>
            <a:r>
              <a:rPr lang="en-US" dirty="0" smtClean="0">
                <a:solidFill>
                  <a:schemeClr val="tx1"/>
                </a:solidFill>
              </a:rPr>
              <a:t>when </a:t>
            </a:r>
            <a:r>
              <a:rPr lang="en-US" dirty="0">
                <a:solidFill>
                  <a:schemeClr val="tx1"/>
                </a:solidFill>
              </a:rPr>
              <a:t>you close your old accounts, you end up losing a long credit history associated with it. Therefore, if you have used the card for a substantial number of years, it is advised to keep it open as long as possible, if feasible. Consider closing a card that is relatively new.</a:t>
            </a:r>
          </a:p>
          <a:p>
            <a:pPr marL="342900" indent="-342900">
              <a:buFont typeface="+mj-lt"/>
              <a:buAutoNum type="arabicPeriod" startAt="6"/>
            </a:pPr>
            <a:endParaRPr lang="en-US" dirty="0">
              <a:solidFill>
                <a:schemeClr val="tx1"/>
              </a:solidFill>
            </a:endParaRP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a:t>
            </a:r>
            <a:r>
              <a:rPr lang="en-IN" sz="2400" dirty="0" smtClean="0"/>
              <a:t>to </a:t>
            </a:r>
            <a:r>
              <a:rPr lang="en-IN" sz="2400" dirty="0"/>
              <a:t>improve </a:t>
            </a:r>
            <a:r>
              <a:rPr lang="en-IN" sz="2400" dirty="0" smtClean="0"/>
              <a:t>credit </a:t>
            </a:r>
            <a:r>
              <a:rPr lang="en-IN" sz="2400" dirty="0"/>
              <a:t>score </a:t>
            </a:r>
            <a:r>
              <a:rPr lang="en-US" sz="2400" dirty="0" smtClean="0"/>
              <a:t>:</a:t>
            </a:r>
            <a:endParaRPr lang="en-US"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2467128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11"/>
            </a:pPr>
            <a:r>
              <a:rPr lang="en-US" b="1" dirty="0" smtClean="0">
                <a:solidFill>
                  <a:srgbClr val="FF0000"/>
                </a:solidFill>
              </a:rPr>
              <a:t>Don’t </a:t>
            </a:r>
            <a:r>
              <a:rPr lang="en-US" b="1" dirty="0">
                <a:solidFill>
                  <a:srgbClr val="FF0000"/>
                </a:solidFill>
              </a:rPr>
              <a:t>Hint at Risk</a:t>
            </a:r>
            <a:r>
              <a:rPr lang="en-US" dirty="0" smtClean="0">
                <a:solidFill>
                  <a:schemeClr val="tx1"/>
                </a:solidFill>
              </a:rPr>
              <a:t>: Sometimes</a:t>
            </a:r>
            <a:r>
              <a:rPr lang="en-US" dirty="0">
                <a:solidFill>
                  <a:schemeClr val="tx1"/>
                </a:solidFill>
              </a:rPr>
              <a:t>, one of the best ways to improve your credit score is to not do something that could risk it.Two of the biggest risk that you can take is on missing payments and suddenly paying less than you normally do.You just don’t want to do anything that would indicate risk for your </a:t>
            </a:r>
            <a:r>
              <a:rPr lang="en-US" dirty="0" smtClean="0">
                <a:solidFill>
                  <a:schemeClr val="tx1"/>
                </a:solidFill>
              </a:rPr>
              <a:t>creditworthiness.</a:t>
            </a:r>
          </a:p>
          <a:p>
            <a:pPr marL="342900" indent="-342900">
              <a:buFont typeface="+mj-lt"/>
              <a:buAutoNum type="arabicPeriod" startAt="11"/>
            </a:pPr>
            <a:r>
              <a:rPr lang="en-US" b="1" dirty="0" smtClean="0">
                <a:solidFill>
                  <a:srgbClr val="FF0000"/>
                </a:solidFill>
              </a:rPr>
              <a:t>Demonstrate </a:t>
            </a:r>
            <a:r>
              <a:rPr lang="en-US" b="1" dirty="0">
                <a:solidFill>
                  <a:srgbClr val="FF0000"/>
                </a:solidFill>
              </a:rPr>
              <a:t>the Reliability of Bill Payment</a:t>
            </a:r>
            <a:r>
              <a:rPr lang="en-US" b="1" dirty="0" smtClean="0">
                <a:solidFill>
                  <a:srgbClr val="FF0000"/>
                </a:solidFill>
              </a:rPr>
              <a:t>: </a:t>
            </a:r>
            <a:r>
              <a:rPr lang="en-US" dirty="0" smtClean="0">
                <a:solidFill>
                  <a:schemeClr val="tx1"/>
                </a:solidFill>
              </a:rPr>
              <a:t>Although </a:t>
            </a:r>
            <a:r>
              <a:rPr lang="en-US" dirty="0">
                <a:solidFill>
                  <a:schemeClr val="tx1"/>
                </a:solidFill>
              </a:rPr>
              <a:t>your credit report does not include information about your payment of utility bills (electricity, water or gas) or phone bills (home, mobile, and internet) in general, it is important to pay these bills when they’re due</a:t>
            </a:r>
            <a:r>
              <a:rPr lang="en-US" dirty="0" smtClean="0">
                <a:solidFill>
                  <a:schemeClr val="tx1"/>
                </a:solidFill>
              </a:rPr>
              <a:t>.</a:t>
            </a:r>
          </a:p>
          <a:p>
            <a:pPr marL="342900" indent="-342900">
              <a:buFont typeface="+mj-lt"/>
              <a:buAutoNum type="arabicPeriod" startAt="11"/>
            </a:pPr>
            <a:r>
              <a:rPr lang="en-US" b="1" dirty="0" smtClean="0">
                <a:solidFill>
                  <a:srgbClr val="FF0000"/>
                </a:solidFill>
              </a:rPr>
              <a:t>Increase </a:t>
            </a:r>
            <a:r>
              <a:rPr lang="en-US" b="1" dirty="0">
                <a:solidFill>
                  <a:srgbClr val="FF0000"/>
                </a:solidFill>
              </a:rPr>
              <a:t>your Credit </a:t>
            </a:r>
            <a:r>
              <a:rPr lang="en-US" b="1" dirty="0" smtClean="0">
                <a:solidFill>
                  <a:srgbClr val="FF0000"/>
                </a:solidFill>
              </a:rPr>
              <a:t>Limit: </a:t>
            </a:r>
            <a:r>
              <a:rPr lang="en-US" dirty="0" smtClean="0">
                <a:solidFill>
                  <a:schemeClr val="tx1"/>
                </a:solidFill>
              </a:rPr>
              <a:t>When you </a:t>
            </a:r>
            <a:r>
              <a:rPr lang="en-US" dirty="0">
                <a:solidFill>
                  <a:schemeClr val="tx1"/>
                </a:solidFill>
              </a:rPr>
              <a:t>ask your bank to raise your credit limit, particular for credit cards, it does not necessarily mean that you get a chance to spend beyond your means. This increase in credit limit can have a number of plus points if you manage your credit wisely.</a:t>
            </a:r>
          </a:p>
          <a:p>
            <a:pPr marL="342900" indent="-342900">
              <a:buFont typeface="+mj-lt"/>
              <a:buAutoNum type="arabicPeriod" startAt="11"/>
            </a:pPr>
            <a:r>
              <a:rPr lang="en-US" b="1" dirty="0" smtClean="0">
                <a:solidFill>
                  <a:srgbClr val="FF0000"/>
                </a:solidFill>
              </a:rPr>
              <a:t>Watch </a:t>
            </a:r>
            <a:r>
              <a:rPr lang="en-US" b="1" dirty="0">
                <a:solidFill>
                  <a:srgbClr val="FF0000"/>
                </a:solidFill>
              </a:rPr>
              <a:t>out for Joint </a:t>
            </a:r>
            <a:r>
              <a:rPr lang="en-US" b="1" dirty="0" smtClean="0">
                <a:solidFill>
                  <a:srgbClr val="FF0000"/>
                </a:solidFill>
              </a:rPr>
              <a:t>Applicants: </a:t>
            </a:r>
            <a:r>
              <a:rPr lang="en-US" dirty="0" smtClean="0">
                <a:solidFill>
                  <a:schemeClr val="tx1"/>
                </a:solidFill>
              </a:rPr>
              <a:t>In </a:t>
            </a:r>
            <a:r>
              <a:rPr lang="en-US" dirty="0">
                <a:solidFill>
                  <a:schemeClr val="tx1"/>
                </a:solidFill>
              </a:rPr>
              <a:t>such scenario, if you are the joint application for a loan someone else has taken, and they have defaulted on payments then you too will lose out in your CIBIL or credit score as it will reflect in your report too.</a:t>
            </a:r>
          </a:p>
        </p:txBody>
      </p:sp>
      <p:sp>
        <p:nvSpPr>
          <p:cNvPr id="4" name="Title 3">
            <a:extLst>
              <a:ext uri="{FF2B5EF4-FFF2-40B4-BE49-F238E27FC236}">
                <a16:creationId xmlns:a16="http://schemas.microsoft.com/office/drawing/2014/main" xmlns=""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a:t>
            </a:r>
            <a:r>
              <a:rPr lang="en-IN" sz="2400" dirty="0" smtClean="0"/>
              <a:t>to </a:t>
            </a:r>
            <a:r>
              <a:rPr lang="en-IN" sz="2400" dirty="0"/>
              <a:t>improve </a:t>
            </a:r>
            <a:r>
              <a:rPr lang="en-IN" sz="2400" dirty="0" smtClean="0"/>
              <a:t>credit </a:t>
            </a:r>
            <a:r>
              <a:rPr lang="en-IN" sz="2400" dirty="0"/>
              <a:t>score </a:t>
            </a:r>
            <a:r>
              <a:rPr lang="en-US" sz="2400" dirty="0" smtClean="0"/>
              <a:t>:</a:t>
            </a:r>
            <a:endParaRPr lang="en-US" sz="2400" dirty="0"/>
          </a:p>
        </p:txBody>
      </p:sp>
      <p:sp>
        <p:nvSpPr>
          <p:cNvPr id="2" name="Date Placeholder 1">
            <a:extLst>
              <a:ext uri="{FF2B5EF4-FFF2-40B4-BE49-F238E27FC236}">
                <a16:creationId xmlns:a16="http://schemas.microsoft.com/office/drawing/2014/main" xmlns="" id="{B9449870-8A97-456B-B409-5866E75B2E9C}"/>
              </a:ext>
            </a:extLst>
          </p:cNvPr>
          <p:cNvSpPr>
            <a:spLocks noGrp="1"/>
          </p:cNvSpPr>
          <p:nvPr>
            <p:ph type="dt" sz="half" idx="2"/>
          </p:nvPr>
        </p:nvSpPr>
        <p:spPr/>
        <p:txBody>
          <a:bodyPr/>
          <a:lstStyle/>
          <a:p>
            <a:r>
              <a:rPr lang="en-US" b="1" dirty="0" smtClean="0">
                <a:solidFill>
                  <a:schemeClr val="tx1"/>
                </a:solidFill>
              </a:rPr>
              <a:t>9/11/2020</a:t>
            </a:r>
            <a:endParaRPr lang="en-US" b="1" dirty="0">
              <a:solidFill>
                <a:schemeClr val="tx1"/>
              </a:solidFill>
            </a:endParaRPr>
          </a:p>
        </p:txBody>
      </p:sp>
      <p:sp>
        <p:nvSpPr>
          <p:cNvPr id="3" name="Footer Placeholder 2">
            <a:extLst>
              <a:ext uri="{FF2B5EF4-FFF2-40B4-BE49-F238E27FC236}">
                <a16:creationId xmlns:a16="http://schemas.microsoft.com/office/drawing/2014/main" xmlns="" id="{1B70856D-A3FF-4293-86D6-EB524384B139}"/>
              </a:ext>
            </a:extLst>
          </p:cNvPr>
          <p:cNvSpPr>
            <a:spLocks noGrp="1"/>
          </p:cNvSpPr>
          <p:nvPr>
            <p:ph type="ftr" sz="quarter" idx="3"/>
          </p:nvPr>
        </p:nvSpPr>
        <p:spPr/>
        <p:txBody>
          <a:bodyPr/>
          <a:lstStyle/>
          <a:p>
            <a:r>
              <a:rPr lang="en-US" b="1" dirty="0" smtClean="0">
                <a:solidFill>
                  <a:schemeClr val="tx1"/>
                </a:solidFill>
              </a:rPr>
              <a:t>CIBIL Report Analysis</a:t>
            </a:r>
            <a:endParaRPr lang="en-US" b="1" dirty="0">
              <a:solidFill>
                <a:schemeClr val="tx1"/>
              </a:solidFill>
            </a:endParaRPr>
          </a:p>
        </p:txBody>
      </p:sp>
    </p:spTree>
    <p:extLst>
      <p:ext uri="{BB962C8B-B14F-4D97-AF65-F5344CB8AC3E}">
        <p14:creationId xmlns:p14="http://schemas.microsoft.com/office/powerpoint/2010/main" val="2552373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1214</Words>
  <Application>Microsoft Office PowerPoint</Application>
  <PresentationFormat>Custom</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CIBIL Report  Analysis</vt:lpstr>
      <vt:lpstr>PowerPoint Presentation</vt:lpstr>
      <vt:lpstr>PowerPoint Presentation</vt:lpstr>
      <vt:lpstr>factors that have a negative or positive effect on the CIBIL report</vt:lpstr>
      <vt:lpstr>factors that have a negative or positive effect on the CIBIL report</vt:lpstr>
      <vt:lpstr>Factors that do not affect your CIBIL Score:</vt:lpstr>
      <vt:lpstr>recommendations to improve credit score :</vt:lpstr>
      <vt:lpstr>recommendations to improve credit score :</vt:lpstr>
      <vt:lpstr>recommendations to improve credit score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csc</cp:lastModifiedBy>
  <cp:revision>389</cp:revision>
  <dcterms:created xsi:type="dcterms:W3CDTF">2016-03-16T11:15:40Z</dcterms:created>
  <dcterms:modified xsi:type="dcterms:W3CDTF">2020-09-11T14:47:36Z</dcterms:modified>
</cp:coreProperties>
</file>