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70" r:id="rId3"/>
    <p:sldId id="285" r:id="rId4"/>
    <p:sldId id="286" r:id="rId5"/>
    <p:sldId id="287" r:id="rId6"/>
    <p:sldId id="288" r:id="rId7"/>
    <p:sldId id="289" r:id="rId8"/>
    <p:sldId id="290" r:id="rId9"/>
    <p:sldId id="291" r:id="rId10"/>
    <p:sldId id="29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autoAdjust="0"/>
    <p:restoredTop sz="94660"/>
  </p:normalViewPr>
  <p:slideViewPr>
    <p:cSldViewPr snapToGrid="0">
      <p:cViewPr varScale="1">
        <p:scale>
          <a:sx n="74" d="100"/>
          <a:sy n="74" d="100"/>
        </p:scale>
        <p:origin x="-55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BCA4D8-E103-48A9-8975-09EC25EDCB62}" type="datetimeFigureOut">
              <a:rPr lang="en-US" smtClean="0"/>
              <a:t>10/4/2020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998668-19AC-4E17-8A62-7ABDD247971A}" type="slidenum">
              <a:rPr lang="en-US" smtClean="0"/>
              <a:t>‹#›</a:t>
            </a:fld>
            <a:endParaRPr lang="en-US" dirty="0"/>
          </a:p>
        </p:txBody>
      </p:sp>
    </p:spTree>
    <p:extLst>
      <p:ext uri="{BB962C8B-B14F-4D97-AF65-F5344CB8AC3E}">
        <p14:creationId xmlns:p14="http://schemas.microsoft.com/office/powerpoint/2010/main" val="1782233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18237"/>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fld id="{A97272BC-E383-464E-ABBA-363F71DE0B0D}" type="datetime1">
              <a:rPr lang="en-US" smtClean="0"/>
              <a:t>10/4/2020</a:t>
            </a:fld>
            <a:endParaRPr lang="en-US" dirty="0"/>
          </a:p>
        </p:txBody>
      </p:sp>
      <p:sp>
        <p:nvSpPr>
          <p:cNvPr id="10"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CIBIL Report Analysis</a:t>
            </a:r>
          </a:p>
        </p:txBody>
      </p:sp>
    </p:spTree>
    <p:extLst>
      <p:ext uri="{BB962C8B-B14F-4D97-AF65-F5344CB8AC3E}">
        <p14:creationId xmlns:p14="http://schemas.microsoft.com/office/powerpoint/2010/main" val="342881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13" name="Date Placeholder 3"/>
          <p:cNvSpPr>
            <a:spLocks noGrp="1"/>
          </p:cNvSpPr>
          <p:nvPr>
            <p:ph type="dt" sz="half" idx="2"/>
          </p:nvPr>
        </p:nvSpPr>
        <p:spPr>
          <a:xfrm>
            <a:off x="838200" y="6365943"/>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fld id="{B27E7162-DC8B-473C-A9AC-01EB7C17BBC4}" type="datetime1">
              <a:rPr lang="en-US" smtClean="0"/>
              <a:t>10/4/2020</a:t>
            </a:fld>
            <a:endParaRPr lang="en-US" dirty="0"/>
          </a:p>
        </p:txBody>
      </p:sp>
      <p:sp>
        <p:nvSpPr>
          <p:cNvPr id="14" name="Footer Placeholder 4"/>
          <p:cNvSpPr>
            <a:spLocks noGrp="1"/>
          </p:cNvSpPr>
          <p:nvPr>
            <p:ph type="ftr" sz="quarter" idx="3"/>
          </p:nvPr>
        </p:nvSpPr>
        <p:spPr>
          <a:xfrm>
            <a:off x="7239000" y="6383889"/>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CIBIL Report Analysis</a:t>
            </a:r>
          </a:p>
        </p:txBody>
      </p:sp>
    </p:spTree>
    <p:extLst>
      <p:ext uri="{BB962C8B-B14F-4D97-AF65-F5344CB8AC3E}">
        <p14:creationId xmlns:p14="http://schemas.microsoft.com/office/powerpoint/2010/main" val="32716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04985"/>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fld id="{03568DA5-CAC9-44BE-868E-0AFAC330DA28}" type="datetime1">
              <a:rPr lang="en-US" smtClean="0"/>
              <a:t>10/4/2020</a:t>
            </a:fld>
            <a:endParaRPr lang="en-US" dirty="0"/>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CIBIL Report Analysis</a:t>
            </a:r>
          </a:p>
        </p:txBody>
      </p:sp>
    </p:spTree>
    <p:extLst>
      <p:ext uri="{BB962C8B-B14F-4D97-AF65-F5344CB8AC3E}">
        <p14:creationId xmlns:p14="http://schemas.microsoft.com/office/powerpoint/2010/main" val="1780672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
          <a:stretch>
            <a:fillRect/>
          </a:stretch>
        </p:blipFill>
        <p:spPr>
          <a:xfrm>
            <a:off x="9191579" y="92974"/>
            <a:ext cx="2926334" cy="780356"/>
          </a:xfrm>
          <a:prstGeom prst="rect">
            <a:avLst/>
          </a:prstGeom>
        </p:spPr>
      </p:pic>
      <p:pic>
        <p:nvPicPr>
          <p:cNvPr id="11"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fld id="{113CFC1B-68A6-48BC-8EC2-C6D0AAB9DDD9}" type="datetime1">
              <a:rPr lang="en-US" smtClean="0"/>
              <a:t>10/4/2020</a:t>
            </a:fld>
            <a:endParaRPr lang="en-US" dirty="0"/>
          </a:p>
        </p:txBody>
      </p:sp>
      <p:sp>
        <p:nvSpPr>
          <p:cNvPr id="9"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CIBIL Report Analysis</a:t>
            </a:r>
          </a:p>
        </p:txBody>
      </p:sp>
    </p:spTree>
    <p:extLst>
      <p:ext uri="{BB962C8B-B14F-4D97-AF65-F5344CB8AC3E}">
        <p14:creationId xmlns:p14="http://schemas.microsoft.com/office/powerpoint/2010/main" val="724280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4"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fld id="{3A47FFCD-B1ED-427D-A8FB-8D4C5CEA5B88}" type="datetime1">
              <a:rPr lang="en-US" smtClean="0"/>
              <a:t>10/4/2020</a:t>
            </a:fld>
            <a:endParaRPr lang="en-US" dirty="0"/>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CIBIL Report Analysis</a:t>
            </a:r>
          </a:p>
        </p:txBody>
      </p:sp>
    </p:spTree>
    <p:extLst>
      <p:ext uri="{BB962C8B-B14F-4D97-AF65-F5344CB8AC3E}">
        <p14:creationId xmlns:p14="http://schemas.microsoft.com/office/powerpoint/2010/main" val="1232120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a:stretch>
            <a:fillRect/>
          </a:stretch>
        </p:blipFill>
        <p:spPr>
          <a:xfrm>
            <a:off x="9191579" y="92974"/>
            <a:ext cx="2926334" cy="780356"/>
          </a:xfrm>
          <a:prstGeom prst="rect">
            <a:avLst/>
          </a:prstGeom>
        </p:spPr>
      </p:pic>
      <p:pic>
        <p:nvPicPr>
          <p:cNvPr id="14"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fld id="{D1E4C992-7552-48F9-92E5-F7FC19A82BE8}" type="datetime1">
              <a:rPr lang="en-US" smtClean="0"/>
              <a:t>10/4/2020</a:t>
            </a:fld>
            <a:endParaRPr lang="en-US" dirty="0"/>
          </a:p>
        </p:txBody>
      </p:sp>
      <p:sp>
        <p:nvSpPr>
          <p:cNvPr id="10"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CIBIL Report Analysis</a:t>
            </a:r>
          </a:p>
        </p:txBody>
      </p:sp>
    </p:spTree>
    <p:extLst>
      <p:ext uri="{BB962C8B-B14F-4D97-AF65-F5344CB8AC3E}">
        <p14:creationId xmlns:p14="http://schemas.microsoft.com/office/powerpoint/2010/main" val="845412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2"/>
          <a:stretch>
            <a:fillRect/>
          </a:stretch>
        </p:blipFill>
        <p:spPr>
          <a:xfrm>
            <a:off x="9191579" y="92974"/>
            <a:ext cx="2926334" cy="780356"/>
          </a:xfrm>
          <a:prstGeom prst="rect">
            <a:avLst/>
          </a:prstGeom>
        </p:spPr>
      </p:pic>
      <p:pic>
        <p:nvPicPr>
          <p:cNvPr id="16"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fld id="{C35E3B6D-DC89-4FA2-8E45-E618604B87A9}" type="datetime1">
              <a:rPr lang="en-US" smtClean="0"/>
              <a:t>10/4/2020</a:t>
            </a:fld>
            <a:endParaRPr lang="en-US" dirty="0"/>
          </a:p>
        </p:txBody>
      </p:sp>
      <p:sp>
        <p:nvSpPr>
          <p:cNvPr id="12" name="Footer Placeholder 4"/>
          <p:cNvSpPr>
            <a:spLocks noGrp="1"/>
          </p:cNvSpPr>
          <p:nvPr>
            <p:ph type="ftr" sz="quarter" idx="11"/>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CIBIL Report Analysis</a:t>
            </a:r>
          </a:p>
        </p:txBody>
      </p:sp>
    </p:spTree>
    <p:extLst>
      <p:ext uri="{BB962C8B-B14F-4D97-AF65-F5344CB8AC3E}">
        <p14:creationId xmlns:p14="http://schemas.microsoft.com/office/powerpoint/2010/main" val="28057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6" name="Picture 5"/>
          <p:cNvPicPr>
            <a:picLocks noChangeAspect="1"/>
          </p:cNvPicPr>
          <p:nvPr userDrawn="1"/>
        </p:nvPicPr>
        <p:blipFill>
          <a:blip r:embed="rId2"/>
          <a:stretch>
            <a:fillRect/>
          </a:stretch>
        </p:blipFill>
        <p:spPr>
          <a:xfrm>
            <a:off x="9191579" y="92974"/>
            <a:ext cx="2926334" cy="780356"/>
          </a:xfrm>
          <a:prstGeom prst="rect">
            <a:avLst/>
          </a:prstGeom>
        </p:spPr>
      </p:pic>
      <p:pic>
        <p:nvPicPr>
          <p:cNvPr id="12"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218237"/>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fld id="{A775F5BA-1C9D-47E2-BED3-1DA8444E5361}" type="datetime1">
              <a:rPr lang="en-US" smtClean="0"/>
              <a:t>10/4/2020</a:t>
            </a:fld>
            <a:endParaRPr lang="en-US" dirty="0"/>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CIBIL Report Analysis</a:t>
            </a:r>
          </a:p>
        </p:txBody>
      </p:sp>
    </p:spTree>
    <p:extLst>
      <p:ext uri="{BB962C8B-B14F-4D97-AF65-F5344CB8AC3E}">
        <p14:creationId xmlns:p14="http://schemas.microsoft.com/office/powerpoint/2010/main" val="1771393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9191579" y="92974"/>
            <a:ext cx="2926334" cy="780356"/>
          </a:xfrm>
          <a:prstGeom prst="rect">
            <a:avLst/>
          </a:prstGeom>
        </p:spPr>
      </p:pic>
      <p:pic>
        <p:nvPicPr>
          <p:cNvPr id="11"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fld id="{D86D6D94-B24B-446B-821A-428EE58573FA}" type="datetime1">
              <a:rPr lang="en-US" smtClean="0"/>
              <a:t>10/4/2020</a:t>
            </a:fld>
            <a:endParaRPr lang="en-US" dirty="0"/>
          </a:p>
        </p:txBody>
      </p:sp>
      <p:sp>
        <p:nvSpPr>
          <p:cNvPr id="7"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CIBIL Report Analysis</a:t>
            </a:r>
          </a:p>
        </p:txBody>
      </p:sp>
    </p:spTree>
    <p:extLst>
      <p:ext uri="{BB962C8B-B14F-4D97-AF65-F5344CB8AC3E}">
        <p14:creationId xmlns:p14="http://schemas.microsoft.com/office/powerpoint/2010/main" val="348840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3"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163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3"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fld id="{2DBB70C6-B904-44B8-917B-77798920765F}" type="datetime1">
              <a:rPr lang="en-US" smtClean="0"/>
              <a:t>10/4/2020</a:t>
            </a:fld>
            <a:endParaRPr lang="en-US" dirty="0"/>
          </a:p>
        </p:txBody>
      </p:sp>
      <p:sp>
        <p:nvSpPr>
          <p:cNvPr id="9"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CIBIL Report Analysis</a:t>
            </a:r>
          </a:p>
        </p:txBody>
      </p:sp>
    </p:spTree>
    <p:extLst>
      <p:ext uri="{BB962C8B-B14F-4D97-AF65-F5344CB8AC3E}">
        <p14:creationId xmlns:p14="http://schemas.microsoft.com/office/powerpoint/2010/main" val="2918033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4" descr="http://www.singaporexdexperience.com/application/views/public/images/orange-line-bg-inside2.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231489"/>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2"/>
          </p:nvPr>
        </p:nvSpPr>
        <p:spPr>
          <a:xfrm>
            <a:off x="838200" y="6339439"/>
            <a:ext cx="2743200" cy="365125"/>
          </a:xfrm>
          <a:prstGeom prst="rect">
            <a:avLst/>
          </a:prstGeom>
        </p:spPr>
        <p:txBody>
          <a:bodyPr/>
          <a:lstStyle>
            <a:lvl1pPr>
              <a:defRPr sz="1400">
                <a:solidFill>
                  <a:schemeClr val="bg1"/>
                </a:solidFill>
                <a:latin typeface="Arial" panose="020B0604020202020204" pitchFamily="34" charset="0"/>
                <a:cs typeface="Arial" panose="020B0604020202020204" pitchFamily="34" charset="0"/>
              </a:defRPr>
            </a:lvl1pPr>
          </a:lstStyle>
          <a:p>
            <a:fld id="{985FB7C2-2B05-44BF-BC1F-005BBCC28B1C}" type="datetime1">
              <a:rPr lang="en-US" smtClean="0"/>
              <a:t>10/4/2020</a:t>
            </a:fld>
            <a:endParaRPr lang="en-US" dirty="0"/>
          </a:p>
        </p:txBody>
      </p:sp>
      <p:sp>
        <p:nvSpPr>
          <p:cNvPr id="7" name="Footer Placeholder 4"/>
          <p:cNvSpPr>
            <a:spLocks noGrp="1"/>
          </p:cNvSpPr>
          <p:nvPr>
            <p:ph type="ftr" sz="quarter" idx="3"/>
          </p:nvPr>
        </p:nvSpPr>
        <p:spPr>
          <a:xfrm>
            <a:off x="7239000" y="6357385"/>
            <a:ext cx="4114800" cy="365125"/>
          </a:xfrm>
          <a:prstGeom prst="rect">
            <a:avLst/>
          </a:prstGeom>
        </p:spPr>
        <p:txBody>
          <a:bodyPr/>
          <a:lstStyle>
            <a:lvl1pPr algn="r">
              <a:defRPr sz="1400">
                <a:solidFill>
                  <a:schemeClr val="bg1"/>
                </a:solidFill>
                <a:latin typeface="Arial" panose="020B0604020202020204" pitchFamily="34" charset="0"/>
                <a:cs typeface="Arial" panose="020B0604020202020204" pitchFamily="34" charset="0"/>
              </a:defRPr>
            </a:lvl1pPr>
          </a:lstStyle>
          <a:p>
            <a:r>
              <a:rPr lang="en-US" dirty="0"/>
              <a:t>CIBIL Report Analysis</a:t>
            </a:r>
          </a:p>
        </p:txBody>
      </p:sp>
      <p:pic>
        <p:nvPicPr>
          <p:cNvPr id="11" name="Picture 10"/>
          <p:cNvPicPr>
            <a:picLocks noChangeAspect="1"/>
          </p:cNvPicPr>
          <p:nvPr userDrawn="1"/>
        </p:nvPicPr>
        <p:blipFill>
          <a:blip r:embed="rId14"/>
          <a:stretch>
            <a:fillRect/>
          </a:stretch>
        </p:blipFill>
        <p:spPr>
          <a:xfrm>
            <a:off x="9191579" y="92974"/>
            <a:ext cx="2926334" cy="780356"/>
          </a:xfrm>
          <a:prstGeom prst="rect">
            <a:avLst/>
          </a:prstGeom>
        </p:spPr>
      </p:pic>
    </p:spTree>
    <p:extLst>
      <p:ext uri="{BB962C8B-B14F-4D97-AF65-F5344CB8AC3E}">
        <p14:creationId xmlns:p14="http://schemas.microsoft.com/office/powerpoint/2010/main" val="3771267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570503"/>
          </a:xfrm>
        </p:spPr>
        <p:txBody>
          <a:bodyPr/>
          <a:lstStyle/>
          <a:p>
            <a:r>
              <a:rPr lang="en-IN" b="1" dirty="0"/>
              <a:t>CISCO case study</a:t>
            </a:r>
            <a:endParaRPr lang="en-IN" dirty="0"/>
          </a:p>
        </p:txBody>
      </p:sp>
      <p:sp>
        <p:nvSpPr>
          <p:cNvPr id="3" name="Subtitle 2"/>
          <p:cNvSpPr>
            <a:spLocks noGrp="1"/>
          </p:cNvSpPr>
          <p:nvPr>
            <p:ph type="subTitle" idx="1"/>
          </p:nvPr>
        </p:nvSpPr>
        <p:spPr>
          <a:xfrm>
            <a:off x="1524000" y="3602038"/>
            <a:ext cx="9144000" cy="2479980"/>
          </a:xfrm>
        </p:spPr>
        <p:txBody>
          <a:bodyPr>
            <a:normAutofit fontScale="92500" lnSpcReduction="10000"/>
          </a:bodyPr>
          <a:lstStyle/>
          <a:p>
            <a:r>
              <a:rPr lang="en-IN" dirty="0"/>
              <a:t>Mentor: Prof. Ratnakar Pandey</a:t>
            </a:r>
          </a:p>
          <a:p>
            <a:r>
              <a:rPr lang="en-IN" dirty="0"/>
              <a:t>Presented By:</a:t>
            </a:r>
          </a:p>
          <a:p>
            <a:r>
              <a:rPr lang="en-IN" dirty="0"/>
              <a:t>Anand Mohan</a:t>
            </a:r>
          </a:p>
          <a:p>
            <a:r>
              <a:rPr lang="en-IN" dirty="0"/>
              <a:t>Nagesh V</a:t>
            </a:r>
          </a:p>
          <a:p>
            <a:r>
              <a:rPr lang="en-IN" dirty="0"/>
              <a:t>Sana Shakeel</a:t>
            </a:r>
          </a:p>
          <a:p>
            <a:r>
              <a:rPr lang="en-IN" dirty="0"/>
              <a:t>Vaibhav Tyagi</a:t>
            </a:r>
          </a:p>
          <a:p>
            <a:endParaRPr lang="en-IN" dirty="0"/>
          </a:p>
          <a:p>
            <a:endParaRPr lang="en-IN" dirty="0"/>
          </a:p>
          <a:p>
            <a:endParaRPr lang="en-IN" dirty="0"/>
          </a:p>
          <a:p>
            <a:endParaRPr lang="en-IN" dirty="0"/>
          </a:p>
          <a:p>
            <a:endParaRPr lang="en-IN" dirty="0"/>
          </a:p>
          <a:p>
            <a:endParaRPr lang="en-IN" dirty="0"/>
          </a:p>
        </p:txBody>
      </p:sp>
      <p:sp>
        <p:nvSpPr>
          <p:cNvPr id="4" name="Date Placeholder 3"/>
          <p:cNvSpPr>
            <a:spLocks noGrp="1"/>
          </p:cNvSpPr>
          <p:nvPr>
            <p:ph type="dt" sz="half" idx="2"/>
          </p:nvPr>
        </p:nvSpPr>
        <p:spPr/>
        <p:txBody>
          <a:bodyPr/>
          <a:lstStyle/>
          <a:p>
            <a:fld id="{D62874E2-1FBB-4D03-B14A-E2D7B4F19E12}" type="datetime1">
              <a:rPr lang="en-US" smtClean="0"/>
              <a:t>10/4/2020</a:t>
            </a:fld>
            <a:endParaRPr lang="en-US" dirty="0"/>
          </a:p>
        </p:txBody>
      </p:sp>
      <p:sp>
        <p:nvSpPr>
          <p:cNvPr id="5" name="Footer Placeholder 4"/>
          <p:cNvSpPr>
            <a:spLocks noGrp="1"/>
          </p:cNvSpPr>
          <p:nvPr>
            <p:ph type="ftr" sz="quarter" idx="3"/>
          </p:nvPr>
        </p:nvSpPr>
        <p:spPr/>
        <p:txBody>
          <a:bodyPr/>
          <a:lstStyle/>
          <a:p>
            <a:r>
              <a:rPr lang="en-IN" b="1" dirty="0"/>
              <a:t>CISCO case study</a:t>
            </a:r>
            <a:endParaRPr lang="en-US" dirty="0"/>
          </a:p>
        </p:txBody>
      </p:sp>
    </p:spTree>
    <p:extLst>
      <p:ext uri="{BB962C8B-B14F-4D97-AF65-F5344CB8AC3E}">
        <p14:creationId xmlns:p14="http://schemas.microsoft.com/office/powerpoint/2010/main" val="42728024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D8A7022-3513-4D92-8E62-32916FEF04E5}"/>
              </a:ext>
            </a:extLst>
          </p:cNvPr>
          <p:cNvSpPr>
            <a:spLocks noGrp="1"/>
          </p:cNvSpPr>
          <p:nvPr>
            <p:ph type="dt" sz="half" idx="2"/>
          </p:nvPr>
        </p:nvSpPr>
        <p:spPr/>
        <p:txBody>
          <a:bodyPr/>
          <a:lstStyle/>
          <a:p>
            <a:fld id="{D86D6D94-B24B-446B-821A-428EE58573FA}" type="datetime1">
              <a:rPr lang="en-US" smtClean="0"/>
              <a:t>10/4/2020</a:t>
            </a:fld>
            <a:endParaRPr lang="en-US" dirty="0"/>
          </a:p>
        </p:txBody>
      </p:sp>
      <p:sp>
        <p:nvSpPr>
          <p:cNvPr id="3" name="Footer Placeholder 2">
            <a:extLst>
              <a:ext uri="{FF2B5EF4-FFF2-40B4-BE49-F238E27FC236}">
                <a16:creationId xmlns:a16="http://schemas.microsoft.com/office/drawing/2014/main" xmlns="" id="{C93F6936-ED17-4013-9522-C0D4605E76A6}"/>
              </a:ext>
            </a:extLst>
          </p:cNvPr>
          <p:cNvSpPr>
            <a:spLocks noGrp="1"/>
          </p:cNvSpPr>
          <p:nvPr>
            <p:ph type="ftr" sz="quarter" idx="3"/>
          </p:nvPr>
        </p:nvSpPr>
        <p:spPr>
          <a:xfrm>
            <a:off x="6468862" y="6339439"/>
            <a:ext cx="5257800" cy="365125"/>
          </a:xfrm>
        </p:spPr>
        <p:txBody>
          <a:bodyPr/>
          <a:lstStyle/>
          <a:p>
            <a:r>
              <a:rPr lang="en-IN" dirty="0"/>
              <a:t>Financial Analytics - </a:t>
            </a:r>
            <a:r>
              <a:rPr lang="en-IN" b="1" dirty="0"/>
              <a:t>CISCO case study</a:t>
            </a:r>
            <a:endParaRPr lang="en-US" dirty="0"/>
          </a:p>
        </p:txBody>
      </p:sp>
      <p:sp>
        <p:nvSpPr>
          <p:cNvPr id="4" name="Title 1">
            <a:extLst>
              <a:ext uri="{FF2B5EF4-FFF2-40B4-BE49-F238E27FC236}">
                <a16:creationId xmlns:a16="http://schemas.microsoft.com/office/drawing/2014/main" xmlns="" id="{8AB2C248-0271-46C8-9F6D-35CFA295FCB0}"/>
              </a:ext>
            </a:extLst>
          </p:cNvPr>
          <p:cNvSpPr txBox="1">
            <a:spLocks/>
          </p:cNvSpPr>
          <p:nvPr/>
        </p:nvSpPr>
        <p:spPr>
          <a:xfrm>
            <a:off x="838200" y="555918"/>
            <a:ext cx="10515600" cy="82457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IN" sz="3600" dirty="0" smtClean="0"/>
              <a:t>Cisco Presentation:</a:t>
            </a:r>
            <a:endParaRPr lang="en-IN" sz="3600" dirty="0"/>
          </a:p>
        </p:txBody>
      </p:sp>
      <p:sp>
        <p:nvSpPr>
          <p:cNvPr id="5" name="Content Placeholder 2">
            <a:extLst>
              <a:ext uri="{FF2B5EF4-FFF2-40B4-BE49-F238E27FC236}">
                <a16:creationId xmlns:a16="http://schemas.microsoft.com/office/drawing/2014/main" xmlns="" id="{7A432161-1A68-412D-A48D-4CC437AAEEE4}"/>
              </a:ext>
            </a:extLst>
          </p:cNvPr>
          <p:cNvSpPr txBox="1">
            <a:spLocks/>
          </p:cNvSpPr>
          <p:nvPr/>
        </p:nvSpPr>
        <p:spPr>
          <a:xfrm>
            <a:off x="399245" y="1380496"/>
            <a:ext cx="10954555" cy="4453634"/>
          </a:xfrm>
          <a:prstGeom prst="rect">
            <a:avLst/>
          </a:prstGeom>
        </p:spPr>
        <p:style>
          <a:lnRef idx="1">
            <a:schemeClr val="accent4"/>
          </a:lnRef>
          <a:fillRef idx="2">
            <a:schemeClr val="accent4"/>
          </a:fillRef>
          <a:effectRef idx="1">
            <a:schemeClr val="accent4"/>
          </a:effectRef>
          <a:fontRef idx="minor">
            <a:schemeClr val="dk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smtClean="0">
                <a:solidFill>
                  <a:srgbClr val="FF0000"/>
                </a:solidFill>
              </a:rPr>
              <a:t>Recommendation </a:t>
            </a:r>
            <a:r>
              <a:rPr lang="en-US" sz="2000" b="1" dirty="0">
                <a:solidFill>
                  <a:srgbClr val="FF0000"/>
                </a:solidFill>
              </a:rPr>
              <a:t>with the data </a:t>
            </a:r>
            <a:r>
              <a:rPr lang="en-US" sz="2000" b="1" dirty="0" smtClean="0">
                <a:solidFill>
                  <a:srgbClr val="FF0000"/>
                </a:solidFill>
              </a:rPr>
              <a:t>backing and next steps:</a:t>
            </a:r>
            <a:endParaRPr lang="en-US" sz="2000" b="1" dirty="0">
              <a:solidFill>
                <a:srgbClr val="FF0000"/>
              </a:solidFill>
            </a:endParaRPr>
          </a:p>
          <a:p>
            <a:pPr marL="0" indent="0">
              <a:buNone/>
            </a:pPr>
            <a:r>
              <a:rPr lang="en-US" sz="2000" dirty="0"/>
              <a:t>we can see from the overall graph for net income that with the data available the error obtained while predicting a time series model for Net income remains quite high using any of the above methods.hence,going forward we can say that the Models does not seem to give very conclusive prediction inspite of the fact that the trend is on an increasing path and in an self correcting mode ever since the time when NET INCOME GRAPH had hit the lowest bottom in 2014</a:t>
            </a:r>
            <a:r>
              <a:rPr lang="en-US" sz="2000" dirty="0" smtClean="0"/>
              <a:t>.</a:t>
            </a:r>
          </a:p>
          <a:p>
            <a:pPr marL="0" indent="0">
              <a:buNone/>
            </a:pPr>
            <a:r>
              <a:rPr lang="en-US" sz="2000" dirty="0" smtClean="0"/>
              <a:t>Building various predictive time series Models and error estimation </a:t>
            </a:r>
            <a:r>
              <a:rPr lang="en-US" sz="2000" dirty="0"/>
              <a:t>were shared on the following HTML file. </a:t>
            </a:r>
          </a:p>
          <a:p>
            <a:pPr marL="0" indent="0">
              <a:buNone/>
            </a:pPr>
            <a:endParaRPr lang="en-US" sz="2000" dirty="0"/>
          </a:p>
          <a:p>
            <a:pPr marL="0" indent="0">
              <a:buNone/>
            </a:pPr>
            <a:endParaRPr lang="en-IN" sz="2000" dirty="0"/>
          </a:p>
        </p:txBody>
      </p:sp>
      <p:graphicFrame>
        <p:nvGraphicFramePr>
          <p:cNvPr id="6" name="Object 5"/>
          <p:cNvGraphicFramePr>
            <a:graphicFrameLocks noChangeAspect="1"/>
          </p:cNvGraphicFramePr>
          <p:nvPr>
            <p:extLst>
              <p:ext uri="{D42A27DB-BD31-4B8C-83A1-F6EECF244321}">
                <p14:modId xmlns:p14="http://schemas.microsoft.com/office/powerpoint/2010/main" val="144897111"/>
              </p:ext>
            </p:extLst>
          </p:nvPr>
        </p:nvGraphicFramePr>
        <p:xfrm>
          <a:off x="571500" y="4303042"/>
          <a:ext cx="9976297" cy="1299268"/>
        </p:xfrm>
        <a:graphic>
          <a:graphicData uri="http://schemas.openxmlformats.org/presentationml/2006/ole">
            <mc:AlternateContent xmlns:mc="http://schemas.openxmlformats.org/markup-compatibility/2006">
              <mc:Choice xmlns:v="urn:schemas-microsoft-com:vml" Requires="v">
                <p:oleObj spid="_x0000_s9236" name="Packager Shell Object" showAsIcon="1" r:id="rId3" imgW="1604160" imgH="437760" progId="Package">
                  <p:embed/>
                </p:oleObj>
              </mc:Choice>
              <mc:Fallback>
                <p:oleObj name="Packager Shell Object" showAsIcon="1" r:id="rId3" imgW="1604160" imgH="437760" progId="Package">
                  <p:embed/>
                  <p:pic>
                    <p:nvPicPr>
                      <p:cNvPr id="0" name=""/>
                      <p:cNvPicPr/>
                      <p:nvPr/>
                    </p:nvPicPr>
                    <p:blipFill>
                      <a:blip r:embed="rId4"/>
                      <a:stretch>
                        <a:fillRect/>
                      </a:stretch>
                    </p:blipFill>
                    <p:spPr>
                      <a:xfrm>
                        <a:off x="571500" y="4303042"/>
                        <a:ext cx="9976297" cy="1299268"/>
                      </a:xfrm>
                      <a:prstGeom prst="rect">
                        <a:avLst/>
                      </a:prstGeom>
                    </p:spPr>
                  </p:pic>
                </p:oleObj>
              </mc:Fallback>
            </mc:AlternateContent>
          </a:graphicData>
        </a:graphic>
      </p:graphicFrame>
    </p:spTree>
    <p:extLst>
      <p:ext uri="{BB962C8B-B14F-4D97-AF65-F5344CB8AC3E}">
        <p14:creationId xmlns:p14="http://schemas.microsoft.com/office/powerpoint/2010/main" val="20572877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D8A7022-3513-4D92-8E62-32916FEF04E5}"/>
              </a:ext>
            </a:extLst>
          </p:cNvPr>
          <p:cNvSpPr>
            <a:spLocks noGrp="1"/>
          </p:cNvSpPr>
          <p:nvPr>
            <p:ph type="dt" sz="half" idx="2"/>
          </p:nvPr>
        </p:nvSpPr>
        <p:spPr/>
        <p:txBody>
          <a:bodyPr/>
          <a:lstStyle/>
          <a:p>
            <a:fld id="{D86D6D94-B24B-446B-821A-428EE58573FA}" type="datetime1">
              <a:rPr lang="en-US" smtClean="0"/>
              <a:t>10/4/2020</a:t>
            </a:fld>
            <a:endParaRPr lang="en-US" dirty="0"/>
          </a:p>
        </p:txBody>
      </p:sp>
      <p:sp>
        <p:nvSpPr>
          <p:cNvPr id="3" name="Footer Placeholder 2">
            <a:extLst>
              <a:ext uri="{FF2B5EF4-FFF2-40B4-BE49-F238E27FC236}">
                <a16:creationId xmlns:a16="http://schemas.microsoft.com/office/drawing/2014/main" xmlns="" id="{C93F6936-ED17-4013-9522-C0D4605E76A6}"/>
              </a:ext>
            </a:extLst>
          </p:cNvPr>
          <p:cNvSpPr>
            <a:spLocks noGrp="1"/>
          </p:cNvSpPr>
          <p:nvPr>
            <p:ph type="ftr" sz="quarter" idx="3"/>
          </p:nvPr>
        </p:nvSpPr>
        <p:spPr>
          <a:xfrm>
            <a:off x="6468862" y="6339439"/>
            <a:ext cx="5257800" cy="365125"/>
          </a:xfrm>
        </p:spPr>
        <p:txBody>
          <a:bodyPr/>
          <a:lstStyle/>
          <a:p>
            <a:r>
              <a:rPr lang="en-IN" dirty="0"/>
              <a:t>Financial Analytics - </a:t>
            </a:r>
            <a:r>
              <a:rPr lang="en-IN" b="1" dirty="0"/>
              <a:t>CISCO case study</a:t>
            </a:r>
            <a:endParaRPr lang="en-US" dirty="0"/>
          </a:p>
        </p:txBody>
      </p:sp>
      <p:sp>
        <p:nvSpPr>
          <p:cNvPr id="4" name="Title 1">
            <a:extLst>
              <a:ext uri="{FF2B5EF4-FFF2-40B4-BE49-F238E27FC236}">
                <a16:creationId xmlns:a16="http://schemas.microsoft.com/office/drawing/2014/main" xmlns="" id="{8AB2C248-0271-46C8-9F6D-35CFA295FCB0}"/>
              </a:ext>
            </a:extLst>
          </p:cNvPr>
          <p:cNvSpPr txBox="1">
            <a:spLocks/>
          </p:cNvSpPr>
          <p:nvPr/>
        </p:nvSpPr>
        <p:spPr>
          <a:xfrm>
            <a:off x="838200" y="555918"/>
            <a:ext cx="10515600" cy="82457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IN" sz="3600" dirty="0" smtClean="0"/>
              <a:t>Cisco Presentation:</a:t>
            </a:r>
            <a:endParaRPr lang="en-IN" sz="3600" dirty="0"/>
          </a:p>
        </p:txBody>
      </p:sp>
      <p:sp>
        <p:nvSpPr>
          <p:cNvPr id="5" name="Content Placeholder 2">
            <a:extLst>
              <a:ext uri="{FF2B5EF4-FFF2-40B4-BE49-F238E27FC236}">
                <a16:creationId xmlns:a16="http://schemas.microsoft.com/office/drawing/2014/main" xmlns="" id="{7A432161-1A68-412D-A48D-4CC437AAEEE4}"/>
              </a:ext>
            </a:extLst>
          </p:cNvPr>
          <p:cNvSpPr txBox="1">
            <a:spLocks/>
          </p:cNvSpPr>
          <p:nvPr/>
        </p:nvSpPr>
        <p:spPr>
          <a:xfrm>
            <a:off x="399245" y="1380496"/>
            <a:ext cx="4855335" cy="4453634"/>
          </a:xfrm>
          <a:prstGeom prst="rect">
            <a:avLst/>
          </a:prstGeom>
        </p:spPr>
        <p:style>
          <a:lnRef idx="1">
            <a:schemeClr val="accent4"/>
          </a:lnRef>
          <a:fillRef idx="2">
            <a:schemeClr val="accent4"/>
          </a:fillRef>
          <a:effectRef idx="1">
            <a:schemeClr val="accent4"/>
          </a:effectRef>
          <a:fontRef idx="minor">
            <a:schemeClr val="dk1"/>
          </a:fontRef>
        </p:style>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rgbClr val="FF0000"/>
                </a:solidFill>
              </a:rPr>
              <a:t>Business </a:t>
            </a:r>
            <a:r>
              <a:rPr lang="en-US" sz="2000" b="1" dirty="0" smtClean="0">
                <a:solidFill>
                  <a:srgbClr val="FF0000"/>
                </a:solidFill>
              </a:rPr>
              <a:t>Objective: </a:t>
            </a:r>
          </a:p>
          <a:p>
            <a:pPr marL="0" indent="0">
              <a:buNone/>
            </a:pPr>
            <a:r>
              <a:rPr lang="en-US" sz="2000" dirty="0" smtClean="0"/>
              <a:t>Use </a:t>
            </a:r>
            <a:r>
              <a:rPr lang="en-US" sz="2000" dirty="0"/>
              <a:t>Financial and Statistical knowledge to make a forecast about the ‘Net Income’ and other line </a:t>
            </a:r>
            <a:r>
              <a:rPr lang="en-US" sz="2000" dirty="0" smtClean="0"/>
              <a:t>items. We </a:t>
            </a:r>
            <a:r>
              <a:rPr lang="en-US" sz="2000" dirty="0"/>
              <a:t>Need to project our forecast for the next 2 quarters and related confidence level</a:t>
            </a:r>
            <a:r>
              <a:rPr lang="en-US" sz="2000" dirty="0" smtClean="0"/>
              <a:t>.</a:t>
            </a:r>
          </a:p>
          <a:p>
            <a:pPr marL="0" indent="0">
              <a:buNone/>
            </a:pPr>
            <a:r>
              <a:rPr lang="en-US" sz="2000" b="1" dirty="0">
                <a:solidFill>
                  <a:srgbClr val="FF0000"/>
                </a:solidFill>
              </a:rPr>
              <a:t>Known facts about the </a:t>
            </a:r>
            <a:r>
              <a:rPr lang="en-US" sz="2000" b="1" dirty="0" smtClean="0">
                <a:solidFill>
                  <a:srgbClr val="FF0000"/>
                </a:solidFill>
              </a:rPr>
              <a:t>data:</a:t>
            </a:r>
          </a:p>
          <a:p>
            <a:pPr marL="0" indent="0">
              <a:buNone/>
            </a:pPr>
            <a:r>
              <a:rPr lang="en-US" sz="2000" dirty="0" smtClean="0"/>
              <a:t>we have 25 quarters data depicting the financial health of Cisco under various heads namely </a:t>
            </a:r>
          </a:p>
          <a:p>
            <a:pPr marL="0" indent="0">
              <a:buNone/>
            </a:pPr>
            <a:r>
              <a:rPr lang="en-US" sz="2000" dirty="0" smtClean="0"/>
              <a:t>NET SALES,COST OF SALES,GROSS MARGIN,OPERTING EXPENSES, OPERATING INCOME,INCOME BEFORE TAX AND NET INCOME.</a:t>
            </a:r>
          </a:p>
          <a:p>
            <a:pPr marL="0" indent="0">
              <a:buNone/>
            </a:pPr>
            <a:r>
              <a:rPr lang="en-US" sz="2000" dirty="0"/>
              <a:t/>
            </a:r>
            <a:br>
              <a:rPr lang="en-US" sz="2000" dirty="0"/>
            </a:br>
            <a:endParaRPr lang="en-US" sz="2000" dirty="0"/>
          </a:p>
          <a:p>
            <a:pPr marL="0" indent="0">
              <a:buNone/>
            </a:pPr>
            <a:endParaRPr lang="en-IN"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864" y="1171977"/>
            <a:ext cx="5889334" cy="4842457"/>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7212980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D8A7022-3513-4D92-8E62-32916FEF04E5}"/>
              </a:ext>
            </a:extLst>
          </p:cNvPr>
          <p:cNvSpPr>
            <a:spLocks noGrp="1"/>
          </p:cNvSpPr>
          <p:nvPr>
            <p:ph type="dt" sz="half" idx="2"/>
          </p:nvPr>
        </p:nvSpPr>
        <p:spPr/>
        <p:txBody>
          <a:bodyPr/>
          <a:lstStyle/>
          <a:p>
            <a:fld id="{D86D6D94-B24B-446B-821A-428EE58573FA}" type="datetime1">
              <a:rPr lang="en-US" smtClean="0"/>
              <a:t>10/4/2020</a:t>
            </a:fld>
            <a:endParaRPr lang="en-US" dirty="0"/>
          </a:p>
        </p:txBody>
      </p:sp>
      <p:sp>
        <p:nvSpPr>
          <p:cNvPr id="3" name="Footer Placeholder 2">
            <a:extLst>
              <a:ext uri="{FF2B5EF4-FFF2-40B4-BE49-F238E27FC236}">
                <a16:creationId xmlns:a16="http://schemas.microsoft.com/office/drawing/2014/main" xmlns="" id="{C93F6936-ED17-4013-9522-C0D4605E76A6}"/>
              </a:ext>
            </a:extLst>
          </p:cNvPr>
          <p:cNvSpPr>
            <a:spLocks noGrp="1"/>
          </p:cNvSpPr>
          <p:nvPr>
            <p:ph type="ftr" sz="quarter" idx="3"/>
          </p:nvPr>
        </p:nvSpPr>
        <p:spPr>
          <a:xfrm>
            <a:off x="6468862" y="6339439"/>
            <a:ext cx="5257800" cy="365125"/>
          </a:xfrm>
        </p:spPr>
        <p:txBody>
          <a:bodyPr/>
          <a:lstStyle/>
          <a:p>
            <a:r>
              <a:rPr lang="en-IN" dirty="0"/>
              <a:t>Financial Analytics - </a:t>
            </a:r>
            <a:r>
              <a:rPr lang="en-IN" b="1" dirty="0"/>
              <a:t>CISCO case study</a:t>
            </a:r>
            <a:endParaRPr lang="en-US" dirty="0"/>
          </a:p>
        </p:txBody>
      </p:sp>
      <p:sp>
        <p:nvSpPr>
          <p:cNvPr id="4" name="Title 1">
            <a:extLst>
              <a:ext uri="{FF2B5EF4-FFF2-40B4-BE49-F238E27FC236}">
                <a16:creationId xmlns:a16="http://schemas.microsoft.com/office/drawing/2014/main" xmlns="" id="{8AB2C248-0271-46C8-9F6D-35CFA295FCB0}"/>
              </a:ext>
            </a:extLst>
          </p:cNvPr>
          <p:cNvSpPr txBox="1">
            <a:spLocks/>
          </p:cNvSpPr>
          <p:nvPr/>
        </p:nvSpPr>
        <p:spPr>
          <a:xfrm>
            <a:off x="838200" y="555918"/>
            <a:ext cx="10515600" cy="82457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IN" sz="3600" dirty="0" smtClean="0"/>
              <a:t>Cisco Presentation:</a:t>
            </a:r>
            <a:endParaRPr lang="en-IN" sz="3600" dirty="0"/>
          </a:p>
        </p:txBody>
      </p:sp>
      <p:sp>
        <p:nvSpPr>
          <p:cNvPr id="5" name="Content Placeholder 2">
            <a:extLst>
              <a:ext uri="{FF2B5EF4-FFF2-40B4-BE49-F238E27FC236}">
                <a16:creationId xmlns:a16="http://schemas.microsoft.com/office/drawing/2014/main" xmlns="" id="{7A432161-1A68-412D-A48D-4CC437AAEEE4}"/>
              </a:ext>
            </a:extLst>
          </p:cNvPr>
          <p:cNvSpPr txBox="1">
            <a:spLocks/>
          </p:cNvSpPr>
          <p:nvPr/>
        </p:nvSpPr>
        <p:spPr>
          <a:xfrm>
            <a:off x="399245" y="1380496"/>
            <a:ext cx="10954555" cy="4453634"/>
          </a:xfrm>
          <a:prstGeom prst="rect">
            <a:avLst/>
          </a:prstGeom>
        </p:spPr>
        <p:style>
          <a:lnRef idx="1">
            <a:schemeClr val="accent4"/>
          </a:lnRef>
          <a:fillRef idx="2">
            <a:schemeClr val="accent4"/>
          </a:fillRef>
          <a:effectRef idx="1">
            <a:schemeClr val="accent4"/>
          </a:effectRef>
          <a:fontRef idx="minor">
            <a:schemeClr val="dk1"/>
          </a:fontRef>
        </p:style>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FF0000"/>
                </a:solidFill>
              </a:rPr>
              <a:t>EDA and Visualization of the data and </a:t>
            </a:r>
            <a:r>
              <a:rPr lang="en-US" sz="2000" dirty="0" smtClean="0">
                <a:solidFill>
                  <a:srgbClr val="FF0000"/>
                </a:solidFill>
              </a:rPr>
              <a:t>insights:</a:t>
            </a:r>
            <a:endParaRPr lang="en-US" sz="2000" dirty="0">
              <a:solidFill>
                <a:srgbClr val="FF0000"/>
              </a:solidFill>
            </a:endParaRPr>
          </a:p>
          <a:p>
            <a:pPr marL="0" indent="0">
              <a:buNone/>
            </a:pPr>
            <a:r>
              <a:rPr lang="en-US" sz="2000" dirty="0" smtClean="0"/>
              <a:t>We plotted pair plots, box plots, created pivot table and also plotted correlation among the variables. Insights were shared </a:t>
            </a:r>
            <a:r>
              <a:rPr lang="en-US" sz="2000" dirty="0"/>
              <a:t>on </a:t>
            </a:r>
            <a:r>
              <a:rPr lang="en-US" sz="2000" dirty="0" smtClean="0"/>
              <a:t>the following HTML </a:t>
            </a:r>
            <a:r>
              <a:rPr lang="en-US" sz="2000" dirty="0"/>
              <a:t>file. </a:t>
            </a:r>
            <a:endParaRPr lang="en-US" sz="2000" dirty="0" smtClean="0"/>
          </a:p>
          <a:p>
            <a:pPr marL="0" indent="0">
              <a:buNone/>
            </a:pPr>
            <a:endParaRPr lang="en-US" sz="1800" b="1" dirty="0" smtClean="0">
              <a:solidFill>
                <a:srgbClr val="FF0000"/>
              </a:solidFill>
            </a:endParaRPr>
          </a:p>
          <a:p>
            <a:pPr marL="0" indent="0">
              <a:buNone/>
            </a:pPr>
            <a:endParaRPr lang="en-US" sz="1800" b="1" dirty="0" smtClean="0">
              <a:solidFill>
                <a:srgbClr val="FF0000"/>
              </a:solidFill>
            </a:endParaRPr>
          </a:p>
          <a:p>
            <a:pPr marL="0" indent="0">
              <a:buNone/>
            </a:pPr>
            <a:endParaRPr lang="en-US" sz="1800" b="1" dirty="0" smtClean="0">
              <a:solidFill>
                <a:srgbClr val="FF0000"/>
              </a:solidFill>
            </a:endParaRPr>
          </a:p>
          <a:p>
            <a:pPr marL="0" indent="0">
              <a:buNone/>
            </a:pPr>
            <a:r>
              <a:rPr lang="en-US" sz="1800" b="1" dirty="0" smtClean="0">
                <a:solidFill>
                  <a:srgbClr val="FF0000"/>
                </a:solidFill>
              </a:rPr>
              <a:t>Data </a:t>
            </a:r>
            <a:r>
              <a:rPr lang="en-US" sz="1800" b="1" dirty="0">
                <a:solidFill>
                  <a:srgbClr val="FF0000"/>
                </a:solidFill>
              </a:rPr>
              <a:t>Cleaning and Feature </a:t>
            </a:r>
            <a:r>
              <a:rPr lang="en-US" sz="1800" b="1" dirty="0" smtClean="0">
                <a:solidFill>
                  <a:srgbClr val="FF0000"/>
                </a:solidFill>
              </a:rPr>
              <a:t>Engineering</a:t>
            </a:r>
            <a:r>
              <a:rPr lang="en-US" sz="2000" b="1" dirty="0" smtClean="0">
                <a:solidFill>
                  <a:srgbClr val="FF0000"/>
                </a:solidFill>
              </a:rPr>
              <a:t>:</a:t>
            </a:r>
          </a:p>
          <a:p>
            <a:pPr marL="0" indent="0">
              <a:buNone/>
            </a:pPr>
            <a:r>
              <a:rPr lang="en-US" sz="2000" dirty="0" smtClean="0"/>
              <a:t>Since we have only 25 quarters data depicting the financial health of Cisco we have tried to use all the data values except the values for which we had missing values. We imputed them with -1 as we can’t afford to delete the rows with missing values for the present dataset. </a:t>
            </a:r>
            <a:r>
              <a:rPr lang="en-US" sz="2000" dirty="0"/>
              <a:t>we employed PCA Modeling by transforming existent 21 variables into  5 variables such that these variables are not inter correlated to solve multi collinearity issues and here we can see that if we choose 5 variables for building PCA models, the 87.9% variance in the output variables gets explained by these 5 variables.</a:t>
            </a:r>
          </a:p>
          <a:p>
            <a:pPr marL="0" indent="0">
              <a:buNone/>
            </a:pPr>
            <a:endParaRPr lang="en-US" sz="2000" dirty="0"/>
          </a:p>
          <a:p>
            <a:pPr marL="0" indent="0">
              <a:buNone/>
            </a:pPr>
            <a:endParaRPr lang="en-IN" sz="2000" dirty="0"/>
          </a:p>
        </p:txBody>
      </p:sp>
      <p:graphicFrame>
        <p:nvGraphicFramePr>
          <p:cNvPr id="6" name="Object 5"/>
          <p:cNvGraphicFramePr>
            <a:graphicFrameLocks noChangeAspect="1"/>
          </p:cNvGraphicFramePr>
          <p:nvPr>
            <p:extLst>
              <p:ext uri="{D42A27DB-BD31-4B8C-83A1-F6EECF244321}">
                <p14:modId xmlns:p14="http://schemas.microsoft.com/office/powerpoint/2010/main" val="438028121"/>
              </p:ext>
            </p:extLst>
          </p:nvPr>
        </p:nvGraphicFramePr>
        <p:xfrm>
          <a:off x="516228" y="2420691"/>
          <a:ext cx="9928539" cy="826014"/>
        </p:xfrm>
        <a:graphic>
          <a:graphicData uri="http://schemas.openxmlformats.org/presentationml/2006/ole">
            <mc:AlternateContent xmlns:mc="http://schemas.openxmlformats.org/markup-compatibility/2006">
              <mc:Choice xmlns:v="urn:schemas-microsoft-com:vml" Requires="v">
                <p:oleObj spid="_x0000_s2179" name="Packager Shell Object" showAsIcon="1" r:id="rId3" imgW="2264040" imgH="437760" progId="Package">
                  <p:embed/>
                </p:oleObj>
              </mc:Choice>
              <mc:Fallback>
                <p:oleObj name="Packager Shell Object" showAsIcon="1" r:id="rId3" imgW="2264040" imgH="437760" progId="Package">
                  <p:embed/>
                  <p:pic>
                    <p:nvPicPr>
                      <p:cNvPr id="0" name=""/>
                      <p:cNvPicPr/>
                      <p:nvPr/>
                    </p:nvPicPr>
                    <p:blipFill>
                      <a:blip r:embed="rId4"/>
                      <a:stretch>
                        <a:fillRect/>
                      </a:stretch>
                    </p:blipFill>
                    <p:spPr>
                      <a:xfrm>
                        <a:off x="516228" y="2420691"/>
                        <a:ext cx="9928539" cy="826014"/>
                      </a:xfrm>
                      <a:prstGeom prst="rect">
                        <a:avLst/>
                      </a:prstGeom>
                    </p:spPr>
                  </p:pic>
                </p:oleObj>
              </mc:Fallback>
            </mc:AlternateContent>
          </a:graphicData>
        </a:graphic>
      </p:graphicFrame>
    </p:spTree>
    <p:extLst>
      <p:ext uri="{BB962C8B-B14F-4D97-AF65-F5344CB8AC3E}">
        <p14:creationId xmlns:p14="http://schemas.microsoft.com/office/powerpoint/2010/main" val="24180637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D8A7022-3513-4D92-8E62-32916FEF04E5}"/>
              </a:ext>
            </a:extLst>
          </p:cNvPr>
          <p:cNvSpPr>
            <a:spLocks noGrp="1"/>
          </p:cNvSpPr>
          <p:nvPr>
            <p:ph type="dt" sz="half" idx="2"/>
          </p:nvPr>
        </p:nvSpPr>
        <p:spPr/>
        <p:txBody>
          <a:bodyPr/>
          <a:lstStyle/>
          <a:p>
            <a:fld id="{D86D6D94-B24B-446B-821A-428EE58573FA}" type="datetime1">
              <a:rPr lang="en-US" smtClean="0"/>
              <a:t>10/4/2020</a:t>
            </a:fld>
            <a:endParaRPr lang="en-US" dirty="0"/>
          </a:p>
        </p:txBody>
      </p:sp>
      <p:sp>
        <p:nvSpPr>
          <p:cNvPr id="3" name="Footer Placeholder 2">
            <a:extLst>
              <a:ext uri="{FF2B5EF4-FFF2-40B4-BE49-F238E27FC236}">
                <a16:creationId xmlns:a16="http://schemas.microsoft.com/office/drawing/2014/main" xmlns="" id="{C93F6936-ED17-4013-9522-C0D4605E76A6}"/>
              </a:ext>
            </a:extLst>
          </p:cNvPr>
          <p:cNvSpPr>
            <a:spLocks noGrp="1"/>
          </p:cNvSpPr>
          <p:nvPr>
            <p:ph type="ftr" sz="quarter" idx="3"/>
          </p:nvPr>
        </p:nvSpPr>
        <p:spPr>
          <a:xfrm>
            <a:off x="6468862" y="6339439"/>
            <a:ext cx="5257800" cy="365125"/>
          </a:xfrm>
        </p:spPr>
        <p:txBody>
          <a:bodyPr/>
          <a:lstStyle/>
          <a:p>
            <a:r>
              <a:rPr lang="en-IN" dirty="0"/>
              <a:t>Financial Analytics - </a:t>
            </a:r>
            <a:r>
              <a:rPr lang="en-IN" b="1" dirty="0"/>
              <a:t>CISCO case study</a:t>
            </a:r>
            <a:endParaRPr lang="en-US" dirty="0"/>
          </a:p>
        </p:txBody>
      </p:sp>
      <p:sp>
        <p:nvSpPr>
          <p:cNvPr id="4" name="Title 1">
            <a:extLst>
              <a:ext uri="{FF2B5EF4-FFF2-40B4-BE49-F238E27FC236}">
                <a16:creationId xmlns:a16="http://schemas.microsoft.com/office/drawing/2014/main" xmlns="" id="{8AB2C248-0271-46C8-9F6D-35CFA295FCB0}"/>
              </a:ext>
            </a:extLst>
          </p:cNvPr>
          <p:cNvSpPr txBox="1">
            <a:spLocks/>
          </p:cNvSpPr>
          <p:nvPr/>
        </p:nvSpPr>
        <p:spPr>
          <a:xfrm>
            <a:off x="838200" y="555918"/>
            <a:ext cx="10515600" cy="82457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IN" sz="3600" dirty="0" smtClean="0"/>
              <a:t>Cisco Presentation:</a:t>
            </a:r>
            <a:endParaRPr lang="en-IN" sz="3600" dirty="0"/>
          </a:p>
        </p:txBody>
      </p:sp>
      <p:sp>
        <p:nvSpPr>
          <p:cNvPr id="5" name="Content Placeholder 2">
            <a:extLst>
              <a:ext uri="{FF2B5EF4-FFF2-40B4-BE49-F238E27FC236}">
                <a16:creationId xmlns:a16="http://schemas.microsoft.com/office/drawing/2014/main" xmlns="" id="{7A432161-1A68-412D-A48D-4CC437AAEEE4}"/>
              </a:ext>
            </a:extLst>
          </p:cNvPr>
          <p:cNvSpPr txBox="1">
            <a:spLocks/>
          </p:cNvSpPr>
          <p:nvPr/>
        </p:nvSpPr>
        <p:spPr>
          <a:xfrm>
            <a:off x="399245" y="1380496"/>
            <a:ext cx="6156101" cy="4453634"/>
          </a:xfrm>
          <a:prstGeom prst="rect">
            <a:avLst/>
          </a:prstGeom>
        </p:spPr>
        <p:style>
          <a:lnRef idx="1">
            <a:schemeClr val="accent4"/>
          </a:lnRef>
          <a:fillRef idx="2">
            <a:schemeClr val="accent4"/>
          </a:fillRef>
          <a:effectRef idx="1">
            <a:schemeClr val="accent4"/>
          </a:effectRef>
          <a:fontRef idx="minor">
            <a:schemeClr val="dk1"/>
          </a:fontRef>
        </p:style>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rgbClr val="FF0000"/>
                </a:solidFill>
              </a:rPr>
              <a:t>Possible explanation of the </a:t>
            </a:r>
            <a:r>
              <a:rPr lang="en-US" sz="2000" b="1" dirty="0" smtClean="0">
                <a:solidFill>
                  <a:srgbClr val="FF0000"/>
                </a:solidFill>
              </a:rPr>
              <a:t>trends </a:t>
            </a:r>
            <a:r>
              <a:rPr lang="en-US" sz="2000" b="1" dirty="0">
                <a:solidFill>
                  <a:srgbClr val="FF0000"/>
                </a:solidFill>
              </a:rPr>
              <a:t>for each variable and business interpretation</a:t>
            </a:r>
            <a:r>
              <a:rPr lang="en-US" sz="2000" b="1" dirty="0" smtClean="0">
                <a:solidFill>
                  <a:srgbClr val="FF0000"/>
                </a:solidFill>
              </a:rPr>
              <a:t>:</a:t>
            </a:r>
          </a:p>
          <a:p>
            <a:pPr marL="0" indent="0">
              <a:buNone/>
            </a:pPr>
            <a:r>
              <a:rPr lang="en-US" sz="2000" b="1" dirty="0" smtClean="0"/>
              <a:t>We have plotted the trends and shared the findings and the plots on the HTML file for which the links are shared in slide2 of our presentation.</a:t>
            </a:r>
          </a:p>
          <a:p>
            <a:pPr marL="0" indent="0">
              <a:buNone/>
            </a:pPr>
            <a:r>
              <a:rPr lang="en-US" sz="2000" b="1" dirty="0" smtClean="0"/>
              <a:t>Summarizing the trends as below:</a:t>
            </a:r>
          </a:p>
          <a:p>
            <a:pPr marL="0" indent="0">
              <a:buNone/>
            </a:pPr>
            <a:r>
              <a:rPr lang="en-US" sz="2000" b="1" u="sng" dirty="0" smtClean="0"/>
              <a:t>OVERALL COST OF SALES:</a:t>
            </a:r>
          </a:p>
          <a:p>
            <a:pPr marL="0" indent="0">
              <a:buNone/>
            </a:pPr>
            <a:r>
              <a:rPr lang="en-US" sz="2000" dirty="0" smtClean="0"/>
              <a:t>product </a:t>
            </a:r>
            <a:r>
              <a:rPr lang="en-US" sz="2000" dirty="0"/>
              <a:t>cost shown an upward trend year over year and reached its peak in 2014. product cost came down in 2015 and further went down in 2016. services cost shown a continuous upward trend barring minor corrections here and there which was pretty </a:t>
            </a:r>
            <a:r>
              <a:rPr lang="en-US" sz="2000" dirty="0" smtClean="0"/>
              <a:t>disturbing. Total </a:t>
            </a:r>
            <a:r>
              <a:rPr lang="en-US" sz="2000" dirty="0"/>
              <a:t>cost of sales over time shown downward trend wherever the product product costs came down otherwise it was ever </a:t>
            </a:r>
            <a:r>
              <a:rPr lang="en-US" sz="2000" dirty="0" smtClean="0"/>
              <a:t>increasing. Service </a:t>
            </a:r>
            <a:r>
              <a:rPr lang="en-US" sz="2000" dirty="0"/>
              <a:t>cost need to be controlled as it has ever been towards increasing </a:t>
            </a:r>
            <a:r>
              <a:rPr lang="en-US" sz="2000" dirty="0" smtClean="0"/>
              <a:t>trends. Product </a:t>
            </a:r>
            <a:r>
              <a:rPr lang="en-US" sz="2000" dirty="0"/>
              <a:t>cost was coming down in 2015 and then further improved in 2015.hence,steps must be taken to maintain the same trend thereby reducing the overall cost of sales.</a:t>
            </a:r>
          </a:p>
        </p:txBody>
      </p:sp>
      <p:pic>
        <p:nvPicPr>
          <p:cNvPr id="3076" name="Picture 4"/>
          <p:cNvPicPr>
            <a:picLocks noChangeAspect="1" noChangeArrowheads="1"/>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6890197" y="927279"/>
            <a:ext cx="5218292" cy="513867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890003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D8A7022-3513-4D92-8E62-32916FEF04E5}"/>
              </a:ext>
            </a:extLst>
          </p:cNvPr>
          <p:cNvSpPr>
            <a:spLocks noGrp="1"/>
          </p:cNvSpPr>
          <p:nvPr>
            <p:ph type="dt" sz="half" idx="2"/>
          </p:nvPr>
        </p:nvSpPr>
        <p:spPr/>
        <p:txBody>
          <a:bodyPr/>
          <a:lstStyle/>
          <a:p>
            <a:fld id="{D86D6D94-B24B-446B-821A-428EE58573FA}" type="datetime1">
              <a:rPr lang="en-US" smtClean="0"/>
              <a:t>10/4/2020</a:t>
            </a:fld>
            <a:endParaRPr lang="en-US" dirty="0"/>
          </a:p>
        </p:txBody>
      </p:sp>
      <p:sp>
        <p:nvSpPr>
          <p:cNvPr id="3" name="Footer Placeholder 2">
            <a:extLst>
              <a:ext uri="{FF2B5EF4-FFF2-40B4-BE49-F238E27FC236}">
                <a16:creationId xmlns:a16="http://schemas.microsoft.com/office/drawing/2014/main" xmlns="" id="{C93F6936-ED17-4013-9522-C0D4605E76A6}"/>
              </a:ext>
            </a:extLst>
          </p:cNvPr>
          <p:cNvSpPr>
            <a:spLocks noGrp="1"/>
          </p:cNvSpPr>
          <p:nvPr>
            <p:ph type="ftr" sz="quarter" idx="3"/>
          </p:nvPr>
        </p:nvSpPr>
        <p:spPr>
          <a:xfrm>
            <a:off x="6468862" y="6339439"/>
            <a:ext cx="5257800" cy="365125"/>
          </a:xfrm>
        </p:spPr>
        <p:txBody>
          <a:bodyPr/>
          <a:lstStyle/>
          <a:p>
            <a:r>
              <a:rPr lang="en-IN" dirty="0"/>
              <a:t>Financial Analytics - </a:t>
            </a:r>
            <a:r>
              <a:rPr lang="en-IN" b="1" dirty="0"/>
              <a:t>CISCO case study</a:t>
            </a:r>
            <a:endParaRPr lang="en-US" dirty="0"/>
          </a:p>
        </p:txBody>
      </p:sp>
      <p:sp>
        <p:nvSpPr>
          <p:cNvPr id="4" name="Title 1">
            <a:extLst>
              <a:ext uri="{FF2B5EF4-FFF2-40B4-BE49-F238E27FC236}">
                <a16:creationId xmlns:a16="http://schemas.microsoft.com/office/drawing/2014/main" xmlns="" id="{8AB2C248-0271-46C8-9F6D-35CFA295FCB0}"/>
              </a:ext>
            </a:extLst>
          </p:cNvPr>
          <p:cNvSpPr txBox="1">
            <a:spLocks/>
          </p:cNvSpPr>
          <p:nvPr/>
        </p:nvSpPr>
        <p:spPr>
          <a:xfrm>
            <a:off x="838200" y="555918"/>
            <a:ext cx="10515600" cy="82457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IN" sz="3600" dirty="0" smtClean="0"/>
              <a:t>Cisco Presentation:</a:t>
            </a:r>
            <a:endParaRPr lang="en-IN" sz="3600" dirty="0"/>
          </a:p>
        </p:txBody>
      </p:sp>
      <p:sp>
        <p:nvSpPr>
          <p:cNvPr id="5" name="Content Placeholder 2">
            <a:extLst>
              <a:ext uri="{FF2B5EF4-FFF2-40B4-BE49-F238E27FC236}">
                <a16:creationId xmlns:a16="http://schemas.microsoft.com/office/drawing/2014/main" xmlns="" id="{7A432161-1A68-412D-A48D-4CC437AAEEE4}"/>
              </a:ext>
            </a:extLst>
          </p:cNvPr>
          <p:cNvSpPr txBox="1">
            <a:spLocks/>
          </p:cNvSpPr>
          <p:nvPr/>
        </p:nvSpPr>
        <p:spPr>
          <a:xfrm>
            <a:off x="399245" y="1380496"/>
            <a:ext cx="6156101" cy="4453634"/>
          </a:xfrm>
          <a:prstGeom prst="rect">
            <a:avLst/>
          </a:prstGeom>
        </p:spPr>
        <p:style>
          <a:lnRef idx="1">
            <a:schemeClr val="accent4"/>
          </a:lnRef>
          <a:fillRef idx="2">
            <a:schemeClr val="accent4"/>
          </a:fillRef>
          <a:effectRef idx="1">
            <a:schemeClr val="accent4"/>
          </a:effectRef>
          <a:fontRef idx="minor">
            <a:schemeClr val="dk1"/>
          </a:fontRef>
        </p:style>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rgbClr val="FF0000"/>
                </a:solidFill>
              </a:rPr>
              <a:t>Possible explanation of the </a:t>
            </a:r>
            <a:r>
              <a:rPr lang="en-US" sz="2000" b="1" dirty="0" smtClean="0">
                <a:solidFill>
                  <a:srgbClr val="FF0000"/>
                </a:solidFill>
              </a:rPr>
              <a:t>trends </a:t>
            </a:r>
            <a:r>
              <a:rPr lang="en-US" sz="2000" b="1" dirty="0">
                <a:solidFill>
                  <a:srgbClr val="FF0000"/>
                </a:solidFill>
              </a:rPr>
              <a:t>for each variable and business interpretation</a:t>
            </a:r>
            <a:r>
              <a:rPr lang="en-US" sz="2000" b="1" dirty="0" smtClean="0">
                <a:solidFill>
                  <a:srgbClr val="FF0000"/>
                </a:solidFill>
              </a:rPr>
              <a:t>:</a:t>
            </a:r>
          </a:p>
          <a:p>
            <a:pPr marL="0" indent="0">
              <a:buNone/>
            </a:pPr>
            <a:r>
              <a:rPr lang="en-US" sz="2000" b="1" dirty="0" smtClean="0"/>
              <a:t>Summarizing the trends as below:</a:t>
            </a:r>
          </a:p>
          <a:p>
            <a:pPr marL="0" indent="0">
              <a:buNone/>
            </a:pPr>
            <a:r>
              <a:rPr lang="en-US" sz="2000" b="1" u="sng" dirty="0"/>
              <a:t>Gross Margin</a:t>
            </a:r>
          </a:p>
          <a:p>
            <a:pPr marL="0" indent="0">
              <a:buNone/>
            </a:pPr>
            <a:r>
              <a:rPr lang="en-US" sz="2000" dirty="0" smtClean="0"/>
              <a:t>Gross </a:t>
            </a:r>
            <a:r>
              <a:rPr lang="en-US" sz="2000" dirty="0"/>
              <a:t>Margin looked to show a healthier upward trend with minor downward glitches here and there till 2014.However as we know the product cost reached its peak in 2014 and service cost was ever increasing year on </a:t>
            </a:r>
            <a:r>
              <a:rPr lang="en-US" sz="2000" dirty="0" smtClean="0"/>
              <a:t>year. Product </a:t>
            </a:r>
            <a:r>
              <a:rPr lang="en-US" sz="2000" dirty="0"/>
              <a:t>sales seen the lowest downward peak in 2014.ultimately due to product sales reaching the lowest peak and product cost going up had its impact on Gross </a:t>
            </a:r>
            <a:r>
              <a:rPr lang="en-US" sz="2000" dirty="0" smtClean="0"/>
              <a:t>Margin. Gross </a:t>
            </a:r>
            <a:r>
              <a:rPr lang="en-US" sz="2000" dirty="0"/>
              <a:t>Margin saw the lowest peak in 2014.however,it had shown improvements going forwards in 2015 and then in 2016 and was able to regain much of its lost grounds by the end of 2016.</a:t>
            </a:r>
          </a:p>
        </p:txBody>
      </p:sp>
      <p:pic>
        <p:nvPicPr>
          <p:cNvPr id="4098" name="Picture 2"/>
          <p:cNvPicPr>
            <a:picLocks noChangeAspect="1" noChangeArrowheads="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6709893" y="968207"/>
            <a:ext cx="5190185" cy="508486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000478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D8A7022-3513-4D92-8E62-32916FEF04E5}"/>
              </a:ext>
            </a:extLst>
          </p:cNvPr>
          <p:cNvSpPr>
            <a:spLocks noGrp="1"/>
          </p:cNvSpPr>
          <p:nvPr>
            <p:ph type="dt" sz="half" idx="2"/>
          </p:nvPr>
        </p:nvSpPr>
        <p:spPr/>
        <p:txBody>
          <a:bodyPr/>
          <a:lstStyle/>
          <a:p>
            <a:fld id="{D86D6D94-B24B-446B-821A-428EE58573FA}" type="datetime1">
              <a:rPr lang="en-US" smtClean="0"/>
              <a:t>10/4/2020</a:t>
            </a:fld>
            <a:endParaRPr lang="en-US" dirty="0"/>
          </a:p>
        </p:txBody>
      </p:sp>
      <p:sp>
        <p:nvSpPr>
          <p:cNvPr id="3" name="Footer Placeholder 2">
            <a:extLst>
              <a:ext uri="{FF2B5EF4-FFF2-40B4-BE49-F238E27FC236}">
                <a16:creationId xmlns:a16="http://schemas.microsoft.com/office/drawing/2014/main" xmlns="" id="{C93F6936-ED17-4013-9522-C0D4605E76A6}"/>
              </a:ext>
            </a:extLst>
          </p:cNvPr>
          <p:cNvSpPr>
            <a:spLocks noGrp="1"/>
          </p:cNvSpPr>
          <p:nvPr>
            <p:ph type="ftr" sz="quarter" idx="3"/>
          </p:nvPr>
        </p:nvSpPr>
        <p:spPr>
          <a:xfrm>
            <a:off x="6468862" y="6339439"/>
            <a:ext cx="5257800" cy="365125"/>
          </a:xfrm>
        </p:spPr>
        <p:txBody>
          <a:bodyPr/>
          <a:lstStyle/>
          <a:p>
            <a:r>
              <a:rPr lang="en-IN" dirty="0"/>
              <a:t>Financial Analytics - </a:t>
            </a:r>
            <a:r>
              <a:rPr lang="en-IN" b="1" dirty="0"/>
              <a:t>CISCO case study</a:t>
            </a:r>
            <a:endParaRPr lang="en-US" dirty="0"/>
          </a:p>
        </p:txBody>
      </p:sp>
      <p:sp>
        <p:nvSpPr>
          <p:cNvPr id="4" name="Title 1">
            <a:extLst>
              <a:ext uri="{FF2B5EF4-FFF2-40B4-BE49-F238E27FC236}">
                <a16:creationId xmlns:a16="http://schemas.microsoft.com/office/drawing/2014/main" xmlns="" id="{8AB2C248-0271-46C8-9F6D-35CFA295FCB0}"/>
              </a:ext>
            </a:extLst>
          </p:cNvPr>
          <p:cNvSpPr txBox="1">
            <a:spLocks/>
          </p:cNvSpPr>
          <p:nvPr/>
        </p:nvSpPr>
        <p:spPr>
          <a:xfrm>
            <a:off x="838200" y="555918"/>
            <a:ext cx="10515600" cy="82457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IN" sz="3600" dirty="0" smtClean="0"/>
              <a:t>Cisco Presentation:</a:t>
            </a:r>
            <a:endParaRPr lang="en-IN" sz="3600" dirty="0"/>
          </a:p>
        </p:txBody>
      </p:sp>
      <p:sp>
        <p:nvSpPr>
          <p:cNvPr id="5" name="Content Placeholder 2">
            <a:extLst>
              <a:ext uri="{FF2B5EF4-FFF2-40B4-BE49-F238E27FC236}">
                <a16:creationId xmlns:a16="http://schemas.microsoft.com/office/drawing/2014/main" xmlns="" id="{7A432161-1A68-412D-A48D-4CC437AAEEE4}"/>
              </a:ext>
            </a:extLst>
          </p:cNvPr>
          <p:cNvSpPr txBox="1">
            <a:spLocks/>
          </p:cNvSpPr>
          <p:nvPr/>
        </p:nvSpPr>
        <p:spPr>
          <a:xfrm>
            <a:off x="399245" y="1380496"/>
            <a:ext cx="6156101" cy="4453634"/>
          </a:xfrm>
          <a:prstGeom prst="rect">
            <a:avLst/>
          </a:prstGeom>
        </p:spPr>
        <p:style>
          <a:lnRef idx="1">
            <a:schemeClr val="accent4"/>
          </a:lnRef>
          <a:fillRef idx="2">
            <a:schemeClr val="accent4"/>
          </a:fillRef>
          <a:effectRef idx="1">
            <a:schemeClr val="accent4"/>
          </a:effectRef>
          <a:fontRef idx="minor">
            <a:schemeClr val="dk1"/>
          </a:fontRef>
        </p:style>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rgbClr val="FF0000"/>
                </a:solidFill>
              </a:rPr>
              <a:t>Possible explanation of the </a:t>
            </a:r>
            <a:r>
              <a:rPr lang="en-US" sz="2000" b="1" dirty="0" smtClean="0">
                <a:solidFill>
                  <a:srgbClr val="FF0000"/>
                </a:solidFill>
              </a:rPr>
              <a:t>trends </a:t>
            </a:r>
            <a:r>
              <a:rPr lang="en-US" sz="2000" b="1" dirty="0">
                <a:solidFill>
                  <a:srgbClr val="FF0000"/>
                </a:solidFill>
              </a:rPr>
              <a:t>for each variable and business interpretation</a:t>
            </a:r>
            <a:r>
              <a:rPr lang="en-US" sz="2000" b="1" dirty="0" smtClean="0">
                <a:solidFill>
                  <a:srgbClr val="FF0000"/>
                </a:solidFill>
              </a:rPr>
              <a:t>:</a:t>
            </a:r>
          </a:p>
          <a:p>
            <a:pPr marL="0" indent="0">
              <a:buNone/>
            </a:pPr>
            <a:r>
              <a:rPr lang="en-US" sz="2000" b="1" dirty="0" smtClean="0"/>
              <a:t>Summarizing the trends as below:</a:t>
            </a:r>
          </a:p>
          <a:p>
            <a:pPr marL="0" indent="0">
              <a:buNone/>
            </a:pPr>
            <a:r>
              <a:rPr lang="en-US" sz="2000" b="1" u="sng" dirty="0"/>
              <a:t>Total operating </a:t>
            </a:r>
            <a:r>
              <a:rPr lang="en-US" sz="2000" b="1" u="sng" dirty="0" smtClean="0"/>
              <a:t>cost:</a:t>
            </a:r>
            <a:endParaRPr lang="en-US" sz="2000" b="1" u="sng" dirty="0"/>
          </a:p>
          <a:p>
            <a:pPr marL="0" indent="0">
              <a:buNone/>
            </a:pPr>
            <a:r>
              <a:rPr lang="en-US" sz="2000" dirty="0"/>
              <a:t>The company spent considerable money in R and D till 2014. The R &amp; D expenses dipped down to lowest tip in 2014 and then company realized its mistakes and thereby increased R&amp;D expenses going forwards in 2015 and then again in 2016.kindly note that company gross margin had hit the lowest bottom and reducing expenses in R&amp;D might had been one of the factors. sales and marketing cost was going up till 2011.however we </a:t>
            </a:r>
            <a:r>
              <a:rPr lang="en-US" sz="2000" dirty="0" smtClean="0"/>
              <a:t>couldn't </a:t>
            </a:r>
            <a:r>
              <a:rPr lang="en-US" sz="2000" dirty="0"/>
              <a:t>see any upward or downward trend going further 2011 and it almost seemed to plateau from 2011 up till 2016 which looked to be quite positive. Total operating cost was in an upward trend till 2011 and then it remained around the same zone going forward from 2011 up till 2016.This was overall a good sign. </a:t>
            </a:r>
            <a:r>
              <a:rPr lang="en-US" sz="2000" dirty="0" smtClean="0"/>
              <a:t>However, the </a:t>
            </a:r>
            <a:r>
              <a:rPr lang="en-US" sz="2000" dirty="0"/>
              <a:t>company is advised to keep maintaining the same R&amp;D initiatives year on year as that would only help the company to innovate and prosper further more in coming years.</a:t>
            </a:r>
          </a:p>
        </p:txBody>
      </p:sp>
      <p:pic>
        <p:nvPicPr>
          <p:cNvPr id="5122" name="Picture 2"/>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6684135" y="940157"/>
            <a:ext cx="5228823" cy="512726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3821087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D8A7022-3513-4D92-8E62-32916FEF04E5}"/>
              </a:ext>
            </a:extLst>
          </p:cNvPr>
          <p:cNvSpPr>
            <a:spLocks noGrp="1"/>
          </p:cNvSpPr>
          <p:nvPr>
            <p:ph type="dt" sz="half" idx="2"/>
          </p:nvPr>
        </p:nvSpPr>
        <p:spPr/>
        <p:txBody>
          <a:bodyPr/>
          <a:lstStyle/>
          <a:p>
            <a:fld id="{D86D6D94-B24B-446B-821A-428EE58573FA}" type="datetime1">
              <a:rPr lang="en-US" smtClean="0"/>
              <a:t>10/4/2020</a:t>
            </a:fld>
            <a:endParaRPr lang="en-US" dirty="0"/>
          </a:p>
        </p:txBody>
      </p:sp>
      <p:sp>
        <p:nvSpPr>
          <p:cNvPr id="3" name="Footer Placeholder 2">
            <a:extLst>
              <a:ext uri="{FF2B5EF4-FFF2-40B4-BE49-F238E27FC236}">
                <a16:creationId xmlns:a16="http://schemas.microsoft.com/office/drawing/2014/main" xmlns="" id="{C93F6936-ED17-4013-9522-C0D4605E76A6}"/>
              </a:ext>
            </a:extLst>
          </p:cNvPr>
          <p:cNvSpPr>
            <a:spLocks noGrp="1"/>
          </p:cNvSpPr>
          <p:nvPr>
            <p:ph type="ftr" sz="quarter" idx="3"/>
          </p:nvPr>
        </p:nvSpPr>
        <p:spPr>
          <a:xfrm>
            <a:off x="6468862" y="6339439"/>
            <a:ext cx="5257800" cy="365125"/>
          </a:xfrm>
        </p:spPr>
        <p:txBody>
          <a:bodyPr/>
          <a:lstStyle/>
          <a:p>
            <a:r>
              <a:rPr lang="en-IN" dirty="0"/>
              <a:t>Financial Analytics - </a:t>
            </a:r>
            <a:r>
              <a:rPr lang="en-IN" b="1" dirty="0"/>
              <a:t>CISCO case study</a:t>
            </a:r>
            <a:endParaRPr lang="en-US" dirty="0"/>
          </a:p>
        </p:txBody>
      </p:sp>
      <p:sp>
        <p:nvSpPr>
          <p:cNvPr id="4" name="Title 1">
            <a:extLst>
              <a:ext uri="{FF2B5EF4-FFF2-40B4-BE49-F238E27FC236}">
                <a16:creationId xmlns:a16="http://schemas.microsoft.com/office/drawing/2014/main" xmlns="" id="{8AB2C248-0271-46C8-9F6D-35CFA295FCB0}"/>
              </a:ext>
            </a:extLst>
          </p:cNvPr>
          <p:cNvSpPr txBox="1">
            <a:spLocks/>
          </p:cNvSpPr>
          <p:nvPr/>
        </p:nvSpPr>
        <p:spPr>
          <a:xfrm>
            <a:off x="838200" y="555918"/>
            <a:ext cx="10515600" cy="82457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IN" sz="3600" dirty="0" smtClean="0"/>
              <a:t>Cisco Presentation:</a:t>
            </a:r>
            <a:endParaRPr lang="en-IN" sz="3600" dirty="0"/>
          </a:p>
        </p:txBody>
      </p:sp>
      <p:sp>
        <p:nvSpPr>
          <p:cNvPr id="5" name="Content Placeholder 2">
            <a:extLst>
              <a:ext uri="{FF2B5EF4-FFF2-40B4-BE49-F238E27FC236}">
                <a16:creationId xmlns:a16="http://schemas.microsoft.com/office/drawing/2014/main" xmlns="" id="{7A432161-1A68-412D-A48D-4CC437AAEEE4}"/>
              </a:ext>
            </a:extLst>
          </p:cNvPr>
          <p:cNvSpPr txBox="1">
            <a:spLocks/>
          </p:cNvSpPr>
          <p:nvPr/>
        </p:nvSpPr>
        <p:spPr>
          <a:xfrm>
            <a:off x="399245" y="1380496"/>
            <a:ext cx="6156101" cy="4453634"/>
          </a:xfrm>
          <a:prstGeom prst="rect">
            <a:avLst/>
          </a:prstGeom>
        </p:spPr>
        <p:style>
          <a:lnRef idx="1">
            <a:schemeClr val="accent4"/>
          </a:lnRef>
          <a:fillRef idx="2">
            <a:schemeClr val="accent4"/>
          </a:fillRef>
          <a:effectRef idx="1">
            <a:schemeClr val="accent4"/>
          </a:effectRef>
          <a:fontRef idx="minor">
            <a:schemeClr val="dk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rgbClr val="FF0000"/>
                </a:solidFill>
              </a:rPr>
              <a:t>Possible explanation of the </a:t>
            </a:r>
            <a:r>
              <a:rPr lang="en-US" sz="2000" b="1" dirty="0" smtClean="0">
                <a:solidFill>
                  <a:srgbClr val="FF0000"/>
                </a:solidFill>
              </a:rPr>
              <a:t>trends </a:t>
            </a:r>
            <a:r>
              <a:rPr lang="en-US" sz="2000" b="1" dirty="0">
                <a:solidFill>
                  <a:srgbClr val="FF0000"/>
                </a:solidFill>
              </a:rPr>
              <a:t>for each variable and business interpretation</a:t>
            </a:r>
            <a:r>
              <a:rPr lang="en-US" sz="2000" b="1" dirty="0" smtClean="0">
                <a:solidFill>
                  <a:srgbClr val="FF0000"/>
                </a:solidFill>
              </a:rPr>
              <a:t>:</a:t>
            </a:r>
          </a:p>
          <a:p>
            <a:pPr marL="0" indent="0">
              <a:buNone/>
            </a:pPr>
            <a:r>
              <a:rPr lang="en-US" sz="2000" b="1" dirty="0" smtClean="0"/>
              <a:t>Summarizing the trends as below:</a:t>
            </a:r>
          </a:p>
          <a:p>
            <a:pPr marL="0" indent="0">
              <a:buNone/>
            </a:pPr>
            <a:r>
              <a:rPr lang="en-US" sz="2000" b="1" u="sng" dirty="0"/>
              <a:t>Total operating </a:t>
            </a:r>
            <a:r>
              <a:rPr lang="en-US" sz="2000" b="1" u="sng" dirty="0" smtClean="0"/>
              <a:t>income:</a:t>
            </a:r>
            <a:endParaRPr lang="en-US" sz="2000" b="1" u="sng" dirty="0"/>
          </a:p>
          <a:p>
            <a:pPr marL="0" indent="0">
              <a:buNone/>
            </a:pPr>
            <a:r>
              <a:rPr lang="en-US" sz="2000" dirty="0" smtClean="0"/>
              <a:t>operating income shown a continuous upward trend since 2014 onwards till 2016. The company had seen its operating income going down from 2010 to 2012 and then fluctuating quite a lot from 2012 till 2014.Hence,company must try to find reasons and learn its lesson from the downfall that happened in 2010-2012 and then sharp fluctuations which it had seen from 2012 till 2014.</a:t>
            </a:r>
            <a:endParaRPr lang="en-US" sz="2000" dirty="0"/>
          </a:p>
        </p:txBody>
      </p:sp>
      <p:pic>
        <p:nvPicPr>
          <p:cNvPr id="6146" name="Picture 2"/>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6697014" y="1109683"/>
            <a:ext cx="5125791" cy="499525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7462152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D8A7022-3513-4D92-8E62-32916FEF04E5}"/>
              </a:ext>
            </a:extLst>
          </p:cNvPr>
          <p:cNvSpPr>
            <a:spLocks noGrp="1"/>
          </p:cNvSpPr>
          <p:nvPr>
            <p:ph type="dt" sz="half" idx="2"/>
          </p:nvPr>
        </p:nvSpPr>
        <p:spPr/>
        <p:txBody>
          <a:bodyPr/>
          <a:lstStyle/>
          <a:p>
            <a:fld id="{D86D6D94-B24B-446B-821A-428EE58573FA}" type="datetime1">
              <a:rPr lang="en-US" smtClean="0"/>
              <a:t>10/4/2020</a:t>
            </a:fld>
            <a:endParaRPr lang="en-US" dirty="0"/>
          </a:p>
        </p:txBody>
      </p:sp>
      <p:sp>
        <p:nvSpPr>
          <p:cNvPr id="3" name="Footer Placeholder 2">
            <a:extLst>
              <a:ext uri="{FF2B5EF4-FFF2-40B4-BE49-F238E27FC236}">
                <a16:creationId xmlns:a16="http://schemas.microsoft.com/office/drawing/2014/main" xmlns="" id="{C93F6936-ED17-4013-9522-C0D4605E76A6}"/>
              </a:ext>
            </a:extLst>
          </p:cNvPr>
          <p:cNvSpPr>
            <a:spLocks noGrp="1"/>
          </p:cNvSpPr>
          <p:nvPr>
            <p:ph type="ftr" sz="quarter" idx="3"/>
          </p:nvPr>
        </p:nvSpPr>
        <p:spPr>
          <a:xfrm>
            <a:off x="6468862" y="6339439"/>
            <a:ext cx="5257800" cy="365125"/>
          </a:xfrm>
        </p:spPr>
        <p:txBody>
          <a:bodyPr/>
          <a:lstStyle/>
          <a:p>
            <a:r>
              <a:rPr lang="en-IN" dirty="0"/>
              <a:t>Financial Analytics - </a:t>
            </a:r>
            <a:r>
              <a:rPr lang="en-IN" b="1" dirty="0"/>
              <a:t>CISCO case study</a:t>
            </a:r>
            <a:endParaRPr lang="en-US" dirty="0"/>
          </a:p>
        </p:txBody>
      </p:sp>
      <p:sp>
        <p:nvSpPr>
          <p:cNvPr id="4" name="Title 1">
            <a:extLst>
              <a:ext uri="{FF2B5EF4-FFF2-40B4-BE49-F238E27FC236}">
                <a16:creationId xmlns:a16="http://schemas.microsoft.com/office/drawing/2014/main" xmlns="" id="{8AB2C248-0271-46C8-9F6D-35CFA295FCB0}"/>
              </a:ext>
            </a:extLst>
          </p:cNvPr>
          <p:cNvSpPr txBox="1">
            <a:spLocks/>
          </p:cNvSpPr>
          <p:nvPr/>
        </p:nvSpPr>
        <p:spPr>
          <a:xfrm>
            <a:off x="838200" y="555918"/>
            <a:ext cx="10515600" cy="82457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IN" sz="3600" dirty="0" smtClean="0"/>
              <a:t>Cisco Presentation:</a:t>
            </a:r>
            <a:endParaRPr lang="en-IN" sz="3600" dirty="0"/>
          </a:p>
        </p:txBody>
      </p:sp>
      <p:sp>
        <p:nvSpPr>
          <p:cNvPr id="5" name="Content Placeholder 2">
            <a:extLst>
              <a:ext uri="{FF2B5EF4-FFF2-40B4-BE49-F238E27FC236}">
                <a16:creationId xmlns:a16="http://schemas.microsoft.com/office/drawing/2014/main" xmlns="" id="{7A432161-1A68-412D-A48D-4CC437AAEEE4}"/>
              </a:ext>
            </a:extLst>
          </p:cNvPr>
          <p:cNvSpPr txBox="1">
            <a:spLocks/>
          </p:cNvSpPr>
          <p:nvPr/>
        </p:nvSpPr>
        <p:spPr>
          <a:xfrm>
            <a:off x="399246" y="1380496"/>
            <a:ext cx="6014434" cy="4453634"/>
          </a:xfrm>
          <a:prstGeom prst="rect">
            <a:avLst/>
          </a:prstGeom>
        </p:spPr>
        <p:style>
          <a:lnRef idx="1">
            <a:schemeClr val="accent4"/>
          </a:lnRef>
          <a:fillRef idx="2">
            <a:schemeClr val="accent4"/>
          </a:fillRef>
          <a:effectRef idx="1">
            <a:schemeClr val="accent4"/>
          </a:effectRef>
          <a:fontRef idx="minor">
            <a:schemeClr val="dk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rgbClr val="FF0000"/>
                </a:solidFill>
              </a:rPr>
              <a:t>Possible explanation of the </a:t>
            </a:r>
            <a:r>
              <a:rPr lang="en-US" sz="2000" b="1" dirty="0" smtClean="0">
                <a:solidFill>
                  <a:srgbClr val="FF0000"/>
                </a:solidFill>
              </a:rPr>
              <a:t>trends </a:t>
            </a:r>
            <a:r>
              <a:rPr lang="en-US" sz="2000" b="1" dirty="0">
                <a:solidFill>
                  <a:srgbClr val="FF0000"/>
                </a:solidFill>
              </a:rPr>
              <a:t>for each variable and business interpretation</a:t>
            </a:r>
            <a:r>
              <a:rPr lang="en-US" sz="2000" b="1" dirty="0" smtClean="0">
                <a:solidFill>
                  <a:srgbClr val="FF0000"/>
                </a:solidFill>
              </a:rPr>
              <a:t>:</a:t>
            </a:r>
          </a:p>
          <a:p>
            <a:pPr marL="0" indent="0">
              <a:buNone/>
            </a:pPr>
            <a:r>
              <a:rPr lang="en-US" sz="2000" b="1" dirty="0" smtClean="0"/>
              <a:t>Summarizing the trends as below:</a:t>
            </a:r>
          </a:p>
          <a:p>
            <a:pPr marL="0" indent="0">
              <a:buNone/>
            </a:pPr>
            <a:r>
              <a:rPr lang="en-US" sz="2000" b="1" u="sng" dirty="0"/>
              <a:t>Total </a:t>
            </a:r>
            <a:r>
              <a:rPr lang="en-US" sz="2000" b="1" u="sng" dirty="0" smtClean="0"/>
              <a:t>Net income:</a:t>
            </a:r>
            <a:endParaRPr lang="en-US" sz="2000" b="1" u="sng" dirty="0"/>
          </a:p>
          <a:p>
            <a:pPr marL="0" indent="0">
              <a:buNone/>
            </a:pPr>
            <a:r>
              <a:rPr lang="en-US" sz="2000" dirty="0"/>
              <a:t>Net Income shown a continuous upward trend since 2014 onwards till 2016. The company had seen its Net Income going down from 2010 to 2012 and then fluctuating quite a lot from 2012 till 2014. </a:t>
            </a:r>
            <a:r>
              <a:rPr lang="en-US" sz="2000" dirty="0" smtClean="0"/>
              <a:t>Hence, company </a:t>
            </a:r>
            <a:r>
              <a:rPr lang="en-US" sz="2000" dirty="0"/>
              <a:t>must try to find reasons and learn its lesson from the downfall that happened in 2010-2012 and then sharp fluctuations which it had seen from 2012 till 2014.</a:t>
            </a:r>
          </a:p>
        </p:txBody>
      </p:sp>
      <p:pic>
        <p:nvPicPr>
          <p:cNvPr id="7170" name="Picture 2"/>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6593983" y="824248"/>
            <a:ext cx="5499279" cy="520306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989276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D8A7022-3513-4D92-8E62-32916FEF04E5}"/>
              </a:ext>
            </a:extLst>
          </p:cNvPr>
          <p:cNvSpPr>
            <a:spLocks noGrp="1"/>
          </p:cNvSpPr>
          <p:nvPr>
            <p:ph type="dt" sz="half" idx="2"/>
          </p:nvPr>
        </p:nvSpPr>
        <p:spPr/>
        <p:txBody>
          <a:bodyPr/>
          <a:lstStyle/>
          <a:p>
            <a:fld id="{D86D6D94-B24B-446B-821A-428EE58573FA}" type="datetime1">
              <a:rPr lang="en-US" smtClean="0"/>
              <a:t>10/4/2020</a:t>
            </a:fld>
            <a:endParaRPr lang="en-US" dirty="0"/>
          </a:p>
        </p:txBody>
      </p:sp>
      <p:sp>
        <p:nvSpPr>
          <p:cNvPr id="3" name="Footer Placeholder 2">
            <a:extLst>
              <a:ext uri="{FF2B5EF4-FFF2-40B4-BE49-F238E27FC236}">
                <a16:creationId xmlns:a16="http://schemas.microsoft.com/office/drawing/2014/main" xmlns="" id="{C93F6936-ED17-4013-9522-C0D4605E76A6}"/>
              </a:ext>
            </a:extLst>
          </p:cNvPr>
          <p:cNvSpPr>
            <a:spLocks noGrp="1"/>
          </p:cNvSpPr>
          <p:nvPr>
            <p:ph type="ftr" sz="quarter" idx="3"/>
          </p:nvPr>
        </p:nvSpPr>
        <p:spPr>
          <a:xfrm>
            <a:off x="6468862" y="6339439"/>
            <a:ext cx="5257800" cy="365125"/>
          </a:xfrm>
        </p:spPr>
        <p:txBody>
          <a:bodyPr/>
          <a:lstStyle/>
          <a:p>
            <a:r>
              <a:rPr lang="en-IN" dirty="0"/>
              <a:t>Financial Analytics - </a:t>
            </a:r>
            <a:r>
              <a:rPr lang="en-IN" b="1" dirty="0"/>
              <a:t>CISCO case study</a:t>
            </a:r>
            <a:endParaRPr lang="en-US" dirty="0"/>
          </a:p>
        </p:txBody>
      </p:sp>
      <p:sp>
        <p:nvSpPr>
          <p:cNvPr id="4" name="Title 1">
            <a:extLst>
              <a:ext uri="{FF2B5EF4-FFF2-40B4-BE49-F238E27FC236}">
                <a16:creationId xmlns:a16="http://schemas.microsoft.com/office/drawing/2014/main" xmlns="" id="{8AB2C248-0271-46C8-9F6D-35CFA295FCB0}"/>
              </a:ext>
            </a:extLst>
          </p:cNvPr>
          <p:cNvSpPr txBox="1">
            <a:spLocks/>
          </p:cNvSpPr>
          <p:nvPr/>
        </p:nvSpPr>
        <p:spPr>
          <a:xfrm>
            <a:off x="207135" y="145755"/>
            <a:ext cx="10515600" cy="82457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IN" sz="3600" dirty="0" smtClean="0"/>
              <a:t>Cisco Presentation:</a:t>
            </a:r>
            <a:endParaRPr lang="en-IN" sz="3600" dirty="0"/>
          </a:p>
        </p:txBody>
      </p:sp>
      <p:sp>
        <p:nvSpPr>
          <p:cNvPr id="5" name="Content Placeholder 2">
            <a:extLst>
              <a:ext uri="{FF2B5EF4-FFF2-40B4-BE49-F238E27FC236}">
                <a16:creationId xmlns:a16="http://schemas.microsoft.com/office/drawing/2014/main" xmlns="" id="{7A432161-1A68-412D-A48D-4CC437AAEEE4}"/>
              </a:ext>
            </a:extLst>
          </p:cNvPr>
          <p:cNvSpPr txBox="1">
            <a:spLocks/>
          </p:cNvSpPr>
          <p:nvPr/>
        </p:nvSpPr>
        <p:spPr>
          <a:xfrm>
            <a:off x="399245" y="970333"/>
            <a:ext cx="10954555" cy="4863797"/>
          </a:xfrm>
          <a:prstGeom prst="rect">
            <a:avLst/>
          </a:prstGeom>
        </p:spPr>
        <p:style>
          <a:lnRef idx="1">
            <a:schemeClr val="accent4"/>
          </a:lnRef>
          <a:fillRef idx="2">
            <a:schemeClr val="accent4"/>
          </a:fillRef>
          <a:effectRef idx="1">
            <a:schemeClr val="accent4"/>
          </a:effectRef>
          <a:fontRef idx="minor">
            <a:schemeClr val="dk1"/>
          </a:fontRef>
        </p:style>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rgbClr val="FF0000"/>
                </a:solidFill>
              </a:rPr>
              <a:t>Analytical Approaches </a:t>
            </a:r>
            <a:r>
              <a:rPr lang="en-US" sz="2000" b="1" dirty="0" smtClean="0">
                <a:solidFill>
                  <a:srgbClr val="FF0000"/>
                </a:solidFill>
              </a:rPr>
              <a:t>considered:</a:t>
            </a:r>
            <a:endParaRPr lang="en-US" sz="2000" b="1" dirty="0">
              <a:solidFill>
                <a:srgbClr val="FF0000"/>
              </a:solidFill>
            </a:endParaRPr>
          </a:p>
          <a:p>
            <a:pPr marL="0" indent="0">
              <a:buNone/>
            </a:pPr>
            <a:r>
              <a:rPr lang="en-US" sz="2000" dirty="0"/>
              <a:t>Building RandomizedSearchCV Models on </a:t>
            </a:r>
            <a:r>
              <a:rPr lang="en-US" sz="2000" dirty="0" smtClean="0"/>
              <a:t> </a:t>
            </a:r>
            <a:r>
              <a:rPr lang="en-US" sz="2000" dirty="0"/>
              <a:t>5 </a:t>
            </a:r>
            <a:r>
              <a:rPr lang="en-US" sz="2000" dirty="0" smtClean="0"/>
              <a:t>variables transformed from 21 variables via PCA Modeling </a:t>
            </a:r>
            <a:r>
              <a:rPr lang="en-US" sz="2000" dirty="0"/>
              <a:t>we get the Predicted values For Net </a:t>
            </a:r>
            <a:r>
              <a:rPr lang="en-US" sz="2000" dirty="0" smtClean="0"/>
              <a:t>income. Using </a:t>
            </a:r>
            <a:r>
              <a:rPr lang="en-US" sz="2000" dirty="0"/>
              <a:t>the predicted values for net income we will try predicting the net income for the next 2 quarters and related confidence level.</a:t>
            </a:r>
            <a:endParaRPr lang="en-US" sz="1800" b="1" dirty="0" smtClean="0">
              <a:solidFill>
                <a:srgbClr val="FF0000"/>
              </a:solidFill>
            </a:endParaRPr>
          </a:p>
          <a:p>
            <a:pPr marL="0" indent="0">
              <a:buNone/>
            </a:pPr>
            <a:r>
              <a:rPr lang="en-US" sz="1800" b="1" dirty="0" smtClean="0">
                <a:solidFill>
                  <a:srgbClr val="FF0000"/>
                </a:solidFill>
              </a:rPr>
              <a:t>Predictive </a:t>
            </a:r>
            <a:r>
              <a:rPr lang="en-US" sz="1800" b="1" dirty="0">
                <a:solidFill>
                  <a:srgbClr val="FF0000"/>
                </a:solidFill>
              </a:rPr>
              <a:t>Tools and techniques considered and finally </a:t>
            </a:r>
            <a:r>
              <a:rPr lang="en-US" sz="1800" b="1" dirty="0" smtClean="0">
                <a:solidFill>
                  <a:srgbClr val="FF0000"/>
                </a:solidFill>
              </a:rPr>
              <a:t>used:</a:t>
            </a:r>
            <a:endParaRPr lang="en-US" sz="1800" b="1" dirty="0">
              <a:solidFill>
                <a:srgbClr val="FF0000"/>
              </a:solidFill>
            </a:endParaRPr>
          </a:p>
          <a:p>
            <a:pPr marL="0" indent="0">
              <a:buNone/>
            </a:pPr>
            <a:r>
              <a:rPr lang="en-US" sz="2000" dirty="0" smtClean="0"/>
              <a:t>We have used ARIMA Time series Modelling,facebook prophet modelling both with simple Net income variable and using the log of the Net income variable and tried to predict the net income atleast for the next 2 quarters</a:t>
            </a:r>
            <a:r>
              <a:rPr lang="en-US" sz="2000" b="1" dirty="0" smtClean="0">
                <a:solidFill>
                  <a:srgbClr val="FF0000"/>
                </a:solidFill>
              </a:rPr>
              <a:t>.</a:t>
            </a:r>
          </a:p>
          <a:p>
            <a:pPr marL="0" indent="0">
              <a:buNone/>
            </a:pPr>
            <a:r>
              <a:rPr lang="en-US" sz="2000" b="1" dirty="0">
                <a:solidFill>
                  <a:srgbClr val="FF0000"/>
                </a:solidFill>
              </a:rPr>
              <a:t>Models and significance or accuracy of the model:</a:t>
            </a:r>
            <a:r>
              <a:rPr lang="en-US" sz="2000" dirty="0"/>
              <a:t/>
            </a:r>
            <a:br>
              <a:rPr lang="en-US" sz="2000" dirty="0"/>
            </a:br>
            <a:r>
              <a:rPr lang="en-US" sz="2000" dirty="0"/>
              <a:t>Building Arima_model using Auto Arima we got error as 451.47 which is quite </a:t>
            </a:r>
            <a:r>
              <a:rPr lang="en-US" sz="2000" dirty="0" smtClean="0"/>
              <a:t>high. Here</a:t>
            </a:r>
            <a:r>
              <a:rPr lang="en-US" sz="2000" dirty="0"/>
              <a:t> we tried predicting net income for atleast 2 quarters ahead.</a:t>
            </a:r>
          </a:p>
          <a:p>
            <a:pPr marL="0" indent="0">
              <a:buNone/>
            </a:pPr>
            <a:r>
              <a:rPr lang="en-US" sz="2000" dirty="0"/>
              <a:t>Building Facebook Prophet Model  we got error as 179.85 which is quite an improvement considering previous error of 451.47 obtained by building the ARIMA </a:t>
            </a:r>
            <a:r>
              <a:rPr lang="en-US" sz="2000" dirty="0" smtClean="0"/>
              <a:t>model. Here </a:t>
            </a:r>
            <a:r>
              <a:rPr lang="en-US" sz="2000" dirty="0"/>
              <a:t>we tried predicting net income for atleast 2 quarters ahead.</a:t>
            </a:r>
          </a:p>
          <a:p>
            <a:pPr marL="0" indent="0">
              <a:buNone/>
            </a:pPr>
            <a:r>
              <a:rPr lang="en-US" sz="2000" dirty="0"/>
              <a:t>Building Facebook Prophet Model by taking logs  we got error as 137 which is still quite an improvement considering previous error of 179.85 obtained by building the </a:t>
            </a:r>
            <a:r>
              <a:rPr lang="en-US" sz="2000" dirty="0" smtClean="0"/>
              <a:t>Facebook </a:t>
            </a:r>
            <a:r>
              <a:rPr lang="en-US" sz="2000" dirty="0"/>
              <a:t>prophet model without using </a:t>
            </a:r>
            <a:r>
              <a:rPr lang="en-US" sz="2000" dirty="0" smtClean="0"/>
              <a:t>logs. Here </a:t>
            </a:r>
            <a:r>
              <a:rPr lang="en-US" sz="2000" dirty="0"/>
              <a:t>we tried predicting net income for atleast 2 quarters ahead.</a:t>
            </a:r>
          </a:p>
          <a:p>
            <a:pPr marL="0" indent="0">
              <a:buNone/>
            </a:pPr>
            <a:endParaRPr lang="en-US" sz="2000" dirty="0"/>
          </a:p>
          <a:p>
            <a:pPr marL="0" indent="0">
              <a:buNone/>
            </a:pPr>
            <a:endParaRPr lang="en-US" sz="2000" dirty="0"/>
          </a:p>
          <a:p>
            <a:pPr marL="0" indent="0">
              <a:buNone/>
            </a:pPr>
            <a:endParaRPr lang="en-IN" sz="2000" dirty="0"/>
          </a:p>
        </p:txBody>
      </p:sp>
    </p:spTree>
    <p:extLst>
      <p:ext uri="{BB962C8B-B14F-4D97-AF65-F5344CB8AC3E}">
        <p14:creationId xmlns:p14="http://schemas.microsoft.com/office/powerpoint/2010/main" val="32622609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591</TotalTime>
  <Words>1215</Words>
  <Application>Microsoft Office PowerPoint</Application>
  <PresentationFormat>Custom</PresentationFormat>
  <Paragraphs>85</Paragraphs>
  <Slides>10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2" baseType="lpstr">
      <vt:lpstr>Office Theme</vt:lpstr>
      <vt:lpstr>Packager Shell Object</vt:lpstr>
      <vt:lpstr>CISCO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Spend Analytics - Case Study</dc:title>
  <dc:creator>amitk</dc:creator>
  <cp:lastModifiedBy>csc</cp:lastModifiedBy>
  <cp:revision>108</cp:revision>
  <dcterms:created xsi:type="dcterms:W3CDTF">2020-07-03T11:46:32Z</dcterms:created>
  <dcterms:modified xsi:type="dcterms:W3CDTF">2020-10-04T12:08:15Z</dcterms:modified>
</cp:coreProperties>
</file>