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6" r:id="rId2"/>
  </p:sldMasterIdLst>
  <p:notesMasterIdLst>
    <p:notesMasterId r:id="rId13"/>
  </p:notesMasterIdLst>
  <p:sldIdLst>
    <p:sldId id="483" r:id="rId3"/>
    <p:sldId id="485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273" r:id="rId12"/>
  </p:sldIdLst>
  <p:sldSz cx="12192000" cy="6858000"/>
  <p:notesSz cx="6858000" cy="9144000"/>
  <p:embeddedFontLst>
    <p:embeddedFont>
      <p:font typeface="Roboto Slab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Roboto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32476"/>
    <a:srgbClr val="595959"/>
    <a:srgbClr val="F5F5F5"/>
    <a:srgbClr val="000000"/>
    <a:srgbClr val="990099"/>
    <a:srgbClr val="CC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6318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04D3E-AB25-4865-88B1-E5CEDFA4F726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107A-A654-4768-8807-756F0176A7E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1934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270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5E36-7BAA-4247-BD67-F65D505F0A08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12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4B-B4BE-4485-B760-4FDE11BBF8DF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255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B9F-2697-4768-AB99-51DDC4A6B198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55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7161-874F-4175-969B-F648B8BA01D6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72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41721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888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4475" y="6502400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12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0621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5015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59845-CB85-4653-9B24-0CD9CE4EE81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761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4475" y="6447808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151430" y="6513329"/>
            <a:ext cx="478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REVA Academy for Corporate Excellence </a:t>
            </a:r>
          </a:p>
        </p:txBody>
      </p:sp>
    </p:spTree>
    <p:extLst>
      <p:ext uri="{BB962C8B-B14F-4D97-AF65-F5344CB8AC3E}">
        <p14:creationId xmlns="" xmlns:p14="http://schemas.microsoft.com/office/powerpoint/2010/main" val="178321024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3F319-BD7D-4F43-8900-90C2F1A87A1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7103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E873F-DDA4-4AF4-9980-E2320A5DD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1498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5C553-E799-448F-A3F3-A9B1BAD6487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4945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BBB38D-6CD0-456B-9CC0-06DC2C96366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591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BF7E50-BE77-4E24-A935-0ABCCC2B860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019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692428-7E80-4761-A045-9BEF1D1BD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6326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15AB1-0059-4209-B4CE-8F72CC9731E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1209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5CDAE-7CFA-4D72-896E-6D2E4EBC7E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3926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AAA4-47C0-4604-908E-511476E0119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7491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45739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42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ACA-2EEA-406D-BABF-28A0354E0585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04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80E5-B9BF-4CD2-ACF0-C35585B0F5CF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945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8E-9004-4D9D-B8BE-BDA8D24C5022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52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F4E2-B099-4C94-AFE6-8F3356847E86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72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CEA9-D9E8-4378-B6E4-F594681BDD17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64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0D52-5740-4A59-B69C-ACABE657B9FB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3BC5-34EF-44B2-83AC-D5533E46F0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04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8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8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FA7F3-C61E-4B3B-8EA9-E488127E2B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D3BC5-34EF-44B2-83AC-D5533E46F0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987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39" y="1881679"/>
            <a:ext cx="6454768" cy="128313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cs typeface="Arial" panose="020B0604020202020204" pitchFamily="34" charset="0"/>
              </a:rPr>
              <a:t>Deep Learning Multi Class Image Classification on the Weather dataset </a:t>
            </a:r>
            <a:r>
              <a:rPr lang="en-US" sz="2800" b="1" dirty="0" smtClean="0">
                <a:cs typeface="Arial" panose="020B0604020202020204" pitchFamily="34" charset="0"/>
              </a:rPr>
              <a:t>Assignment 1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1825" y="2202173"/>
            <a:ext cx="3944203" cy="128313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Anand Mohan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SRN:  R19MBA53</a:t>
            </a:r>
          </a:p>
          <a:p>
            <a:pPr algn="l"/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/>
            <a:endParaRPr lang="en-US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5425" y="6119446"/>
            <a:ext cx="6175069" cy="352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race.reva.edu.in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646333" y="271291"/>
            <a:ext cx="5267501" cy="57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Slab"/>
                <a:ea typeface="+mj-ea"/>
                <a:cs typeface="+mj-cs"/>
              </a:rPr>
              <a:t>REVA Academy for Corporate Excellence (RACE)</a:t>
            </a:r>
          </a:p>
        </p:txBody>
      </p:sp>
      <p:sp>
        <p:nvSpPr>
          <p:cNvPr id="4" name="Rectangle 3"/>
          <p:cNvSpPr/>
          <p:nvPr/>
        </p:nvSpPr>
        <p:spPr>
          <a:xfrm>
            <a:off x="8200183" y="4708939"/>
            <a:ext cx="3555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MBA in Business Analytics</a:t>
            </a:r>
          </a:p>
          <a:p>
            <a:pPr algn="r"/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93" y="1776401"/>
            <a:ext cx="3711482" cy="36337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104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Multi Class Image Classification Approach-1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7630302" y="1036804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7873717" y="1325479"/>
            <a:ext cx="413048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Deep Learning Multi Class Image Classification performed on the Weather dataset.</a:t>
            </a:r>
          </a:p>
          <a:p>
            <a:endParaRPr lang="en-US" dirty="0"/>
          </a:p>
          <a:p>
            <a:r>
              <a:rPr lang="en-US" dirty="0"/>
              <a:t>Dataset Link: </a:t>
            </a:r>
            <a:r>
              <a:rPr lang="en-US" dirty="0" smtClean="0"/>
              <a:t>Weather-dataset is uploaded in LMS.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is trained using FIRST APPROACH: Instantiating a small convnet for Multi-Class Classifications as 'cloudy', 'rain', 'shine', 'sunrise’.</a:t>
            </a:r>
          </a:p>
          <a:p>
            <a:endParaRPr lang="en-US" dirty="0"/>
          </a:p>
          <a:p>
            <a:r>
              <a:rPr lang="it-IT" b="0" i="0" dirty="0" smtClean="0">
                <a:solidFill>
                  <a:srgbClr val="212121"/>
                </a:solidFill>
                <a:effectLst/>
                <a:latin typeface="Roboto Slab (Body)"/>
              </a:rPr>
              <a:t>val</a:t>
            </a:r>
            <a:r>
              <a:rPr lang="it-IT" dirty="0" smtClean="0">
                <a:solidFill>
                  <a:srgbClr val="212121"/>
                </a:solidFill>
                <a:latin typeface="Roboto Slab (Body)"/>
              </a:rPr>
              <a:t>idation </a:t>
            </a:r>
            <a:r>
              <a:rPr lang="it-IT" b="0" i="0" dirty="0">
                <a:solidFill>
                  <a:srgbClr val="212121"/>
                </a:solidFill>
                <a:effectLst/>
                <a:latin typeface="Roboto Slab (Body)"/>
              </a:rPr>
              <a:t>sparse categorical_accuracy: </a:t>
            </a:r>
            <a:r>
              <a:rPr lang="it-IT" dirty="0" smtClean="0">
                <a:solidFill>
                  <a:srgbClr val="212121"/>
                </a:solidFill>
                <a:latin typeface="Roboto Slab (Body)"/>
              </a:rPr>
              <a:t>87.2%</a:t>
            </a:r>
            <a:endParaRPr lang="en-US" dirty="0">
              <a:latin typeface="Roboto Slab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1207992-6668-4ECD-8663-3EB44ABE2274}"/>
              </a:ext>
            </a:extLst>
          </p:cNvPr>
          <p:cNvSpPr txBox="1"/>
          <p:nvPr/>
        </p:nvSpPr>
        <p:spPr>
          <a:xfrm>
            <a:off x="450574" y="4929809"/>
            <a:ext cx="65598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Instantiating a small convnet for Multi-Class Classifications as 'cloudy', 'rain', 'shine', 'sunrise’.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56235" y="1254033"/>
            <a:ext cx="7173967" cy="33136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5857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Multi Class Image Classification Approach-2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8375264" y="1047742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8804377" y="1277104"/>
            <a:ext cx="2618996" cy="3600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dirty="0">
                <a:latin typeface="Roboto Slab (Body)"/>
                <a:cs typeface="Times New Roman" panose="02020603050405020304" pitchFamily="18" charset="0"/>
              </a:rPr>
              <a:t>Model is trained using SECOND APPROACH: Instantiating a small convnet for Multi-Class Classifications using data augmentation</a:t>
            </a:r>
          </a:p>
          <a:p>
            <a:endParaRPr lang="en-US" dirty="0">
              <a:latin typeface="Roboto Slab (Body)"/>
              <a:cs typeface="Times New Roman" panose="02020603050405020304" pitchFamily="18" charset="0"/>
            </a:endParaRPr>
          </a:p>
          <a:p>
            <a:r>
              <a:rPr lang="it-IT" b="0" i="0" dirty="0" smtClean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val</a:t>
            </a:r>
            <a:r>
              <a:rPr lang="it-IT" dirty="0" smtClean="0">
                <a:solidFill>
                  <a:srgbClr val="212121"/>
                </a:solidFill>
                <a:latin typeface="Roboto Slab (Body)"/>
                <a:cs typeface="Times New Roman" panose="02020603050405020304" pitchFamily="18" charset="0"/>
              </a:rPr>
              <a:t>idation </a:t>
            </a:r>
            <a:r>
              <a:rPr lang="it-IT" b="0" i="0" dirty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sparse </a:t>
            </a:r>
            <a:r>
              <a:rPr lang="it-IT" b="0" i="0" dirty="0" smtClean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categorical accuracy</a:t>
            </a:r>
            <a:r>
              <a:rPr lang="en-US" dirty="0" smtClean="0"/>
              <a:t> 86.3%</a:t>
            </a:r>
            <a:endParaRPr lang="it-IT" b="0" i="0" dirty="0">
              <a:solidFill>
                <a:srgbClr val="212121"/>
              </a:solidFill>
              <a:effectLst/>
              <a:latin typeface="Roboto Slab (Body)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F935463-97D8-43AA-9BFA-EF207D9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48E2A96-36D4-45B2-A755-69D7B80F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39A3E1C-75B8-4293-B7CE-6E20CD194137}"/>
              </a:ext>
            </a:extLst>
          </p:cNvPr>
          <p:cNvSpPr txBox="1"/>
          <p:nvPr/>
        </p:nvSpPr>
        <p:spPr>
          <a:xfrm>
            <a:off x="692058" y="5234609"/>
            <a:ext cx="71797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Slab (Body)"/>
                <a:cs typeface="Times New Roman" panose="02020603050405020304" pitchFamily="18" charset="0"/>
              </a:rPr>
              <a:t>Instantiating a small convnet for Multi-Class Classifications using data augmentation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92296" y="1547364"/>
            <a:ext cx="7915682" cy="32989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41810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Multi Class Image Classification Approach-3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8375264" y="1047742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8804377" y="1277104"/>
            <a:ext cx="2618996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dirty="0">
                <a:latin typeface="Roboto Slab (Body)"/>
                <a:cs typeface="Times New Roman" panose="02020603050405020304" pitchFamily="18" charset="0"/>
              </a:rPr>
              <a:t>Model is trained using THIRD APPROACH: Feature extraction with a pretrained model namely VGG16 convolutional base</a:t>
            </a:r>
          </a:p>
          <a:p>
            <a:endParaRPr lang="en-US" dirty="0">
              <a:latin typeface="Roboto Slab (Body)"/>
              <a:cs typeface="Times New Roman" panose="02020603050405020304" pitchFamily="18" charset="0"/>
            </a:endParaRPr>
          </a:p>
          <a:p>
            <a:r>
              <a:rPr lang="it-IT" b="0" i="0" dirty="0" smtClean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val</a:t>
            </a:r>
            <a:r>
              <a:rPr lang="it-IT" dirty="0" smtClean="0">
                <a:solidFill>
                  <a:srgbClr val="212121"/>
                </a:solidFill>
                <a:latin typeface="Roboto Slab (Body)"/>
                <a:cs typeface="Times New Roman" panose="02020603050405020304" pitchFamily="18" charset="0"/>
              </a:rPr>
              <a:t>idation </a:t>
            </a:r>
            <a:r>
              <a:rPr lang="it-IT" b="0" i="0" dirty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sparse categorical_accuracy: </a:t>
            </a:r>
            <a:r>
              <a:rPr lang="it-IT" dirty="0" smtClean="0">
                <a:solidFill>
                  <a:srgbClr val="212121"/>
                </a:solidFill>
                <a:latin typeface="Roboto Slab (Body)"/>
                <a:cs typeface="Times New Roman" panose="02020603050405020304" pitchFamily="18" charset="0"/>
              </a:rPr>
              <a:t>92.7%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F935463-97D8-43AA-9BFA-EF207D9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48E2A96-36D4-45B2-A755-69D7B80F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39A3E1C-75B8-4293-B7CE-6E20CD194137}"/>
              </a:ext>
            </a:extLst>
          </p:cNvPr>
          <p:cNvSpPr txBox="1"/>
          <p:nvPr/>
        </p:nvSpPr>
        <p:spPr>
          <a:xfrm>
            <a:off x="692058" y="5234609"/>
            <a:ext cx="71797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Slab (Body)"/>
                <a:cs typeface="Times New Roman" panose="02020603050405020304" pitchFamily="18" charset="0"/>
              </a:rPr>
              <a:t>Feature extraction with a pretrained model namely VGG16 convolutional base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18012" y="1328193"/>
            <a:ext cx="7781227" cy="3714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7530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Multi Class Image Classification Approach-4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rot="16200000" flipH="1">
            <a:off x="6264651" y="3717393"/>
            <a:ext cx="5379183" cy="13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9104823" y="1277104"/>
            <a:ext cx="2618996" cy="406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dirty="0">
                <a:latin typeface="Roboto Slab (Body)"/>
                <a:cs typeface="Times New Roman" panose="02020603050405020304" pitchFamily="18" charset="0"/>
              </a:rPr>
              <a:t>Model is trained using FOURTH APPROACH: Feature extraction with a pretrained model namely VGG16 convolutional base together with </a:t>
            </a:r>
            <a:r>
              <a:rPr 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augmentation.</a:t>
            </a:r>
          </a:p>
          <a:p>
            <a:endParaRPr lang="en-US" dirty="0">
              <a:latin typeface="Roboto Slab (Body)"/>
              <a:cs typeface="Times New Roman" panose="02020603050405020304" pitchFamily="18" charset="0"/>
            </a:endParaRPr>
          </a:p>
          <a:p>
            <a:endParaRPr lang="en-US" dirty="0">
              <a:latin typeface="Roboto Slab (Body)"/>
              <a:cs typeface="Times New Roman" panose="02020603050405020304" pitchFamily="18" charset="0"/>
            </a:endParaRPr>
          </a:p>
          <a:p>
            <a:r>
              <a:rPr lang="it-IT" b="0" i="0" dirty="0" smtClean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val</a:t>
            </a:r>
            <a:r>
              <a:rPr lang="it-IT" dirty="0" smtClean="0">
                <a:solidFill>
                  <a:srgbClr val="212121"/>
                </a:solidFill>
                <a:latin typeface="Roboto Slab (Body)"/>
                <a:cs typeface="Times New Roman" panose="02020603050405020304" pitchFamily="18" charset="0"/>
              </a:rPr>
              <a:t>idation </a:t>
            </a:r>
            <a:r>
              <a:rPr lang="it-IT" b="0" i="0" dirty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sparse categorical_accuracy: </a:t>
            </a:r>
            <a:r>
              <a:rPr lang="it-IT" dirty="0" smtClean="0">
                <a:solidFill>
                  <a:srgbClr val="212121"/>
                </a:solidFill>
                <a:latin typeface="Roboto Slab (Body)"/>
                <a:cs typeface="Times New Roman" panose="02020603050405020304" pitchFamily="18" charset="0"/>
              </a:rPr>
              <a:t>89.3%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F935463-97D8-43AA-9BFA-EF207D9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48E2A96-36D4-45B2-A755-69D7B80F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39A3E1C-75B8-4293-B7CE-6E20CD194137}"/>
              </a:ext>
            </a:extLst>
          </p:cNvPr>
          <p:cNvSpPr txBox="1"/>
          <p:nvPr/>
        </p:nvSpPr>
        <p:spPr>
          <a:xfrm>
            <a:off x="451477" y="5380061"/>
            <a:ext cx="80232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Slab (Body)"/>
                <a:cs typeface="Times New Roman" panose="02020603050405020304" pitchFamily="18" charset="0"/>
              </a:rPr>
              <a:t>Feature extraction with a pretrained model namely VGG16 convolutional base together with 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augmentation.</a:t>
            </a:r>
          </a:p>
          <a:p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42914" y="1399495"/>
            <a:ext cx="8113258" cy="3773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062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Multi Class Image Classification Approach-5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8658452" y="1034679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8804377" y="1277104"/>
            <a:ext cx="2618996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2400" dirty="0"/>
          </a:p>
          <a:p>
            <a:pPr algn="l"/>
            <a:r>
              <a:rPr lang="en-US" dirty="0">
                <a:latin typeface="Roboto Slab (Body)"/>
                <a:cs typeface="Times New Roman" panose="02020603050405020304" pitchFamily="18" charset="0"/>
              </a:rPr>
              <a:t>Model is trained using FIFTH APPROACH: </a:t>
            </a:r>
            <a:r>
              <a:rPr 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Fine-tuning a pretrained model </a:t>
            </a:r>
            <a:r>
              <a:rPr lang="en-US" dirty="0">
                <a:latin typeface="Roboto Slab (Body)"/>
                <a:cs typeface="Times New Roman" panose="02020603050405020304" pitchFamily="18" charset="0"/>
              </a:rPr>
              <a:t>namely VGG16 convolutional base.</a:t>
            </a:r>
            <a:endParaRPr lang="en-US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latin typeface="Roboto Slab (Body)"/>
              <a:cs typeface="Times New Roman" panose="02020603050405020304" pitchFamily="18" charset="0"/>
            </a:endParaRPr>
          </a:p>
          <a:p>
            <a:endParaRPr lang="en-US" dirty="0">
              <a:latin typeface="Roboto Slab (Body)"/>
              <a:cs typeface="Times New Roman" panose="02020603050405020304" pitchFamily="18" charset="0"/>
            </a:endParaRPr>
          </a:p>
          <a:p>
            <a:r>
              <a:rPr lang="it-IT" i="0" dirty="0" smtClean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val</a:t>
            </a:r>
            <a:r>
              <a:rPr lang="it-IT" dirty="0" smtClean="0">
                <a:solidFill>
                  <a:srgbClr val="212121"/>
                </a:solidFill>
                <a:latin typeface="Roboto Slab (Body)"/>
                <a:cs typeface="Times New Roman" panose="02020603050405020304" pitchFamily="18" charset="0"/>
              </a:rPr>
              <a:t>idation </a:t>
            </a:r>
            <a:r>
              <a:rPr lang="it-IT" i="0" dirty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sparse categorical_accuracy: </a:t>
            </a:r>
            <a:r>
              <a:rPr lang="it-IT" dirty="0" smtClean="0">
                <a:solidFill>
                  <a:srgbClr val="212121"/>
                </a:solidFill>
                <a:latin typeface="Roboto Slab (Body)"/>
                <a:cs typeface="Times New Roman" panose="02020603050405020304" pitchFamily="18" charset="0"/>
              </a:rPr>
              <a:t>91.0%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F935463-97D8-43AA-9BFA-EF207D9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48E2A96-36D4-45B2-A755-69D7B80F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39A3E1C-75B8-4293-B7CE-6E20CD194137}"/>
              </a:ext>
            </a:extLst>
          </p:cNvPr>
          <p:cNvSpPr txBox="1"/>
          <p:nvPr/>
        </p:nvSpPr>
        <p:spPr>
          <a:xfrm>
            <a:off x="859184" y="5234609"/>
            <a:ext cx="72062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Fine-tuning a pretrained model </a:t>
            </a:r>
            <a:r>
              <a:rPr lang="en-US" b="1" dirty="0">
                <a:latin typeface="Roboto Slab (Body)"/>
                <a:cs typeface="Times New Roman" panose="02020603050405020304" pitchFamily="18" charset="0"/>
              </a:rPr>
              <a:t>namely VGG16 convolutional base </a:t>
            </a:r>
            <a:endParaRPr lang="en-US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50248" y="1334182"/>
            <a:ext cx="8218986" cy="3695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841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Multi Class Image Classification Approach-6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55DB9E5-5DC8-4561-B0B0-90EB34652A67}"/>
              </a:ext>
            </a:extLst>
          </p:cNvPr>
          <p:cNvCxnSpPr>
            <a:cxnSpLocks/>
          </p:cNvCxnSpPr>
          <p:nvPr/>
        </p:nvCxnSpPr>
        <p:spPr>
          <a:xfrm>
            <a:off x="9070559" y="1078819"/>
            <a:ext cx="0" cy="5399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9255208" y="1277104"/>
            <a:ext cx="2618996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pPr algn="l"/>
            <a:r>
              <a:rPr lang="en-US" dirty="0">
                <a:latin typeface="Roboto Slab (Body)"/>
                <a:cs typeface="Times New Roman" panose="02020603050405020304" pitchFamily="18" charset="0"/>
              </a:rPr>
              <a:t>Model is trained using SIXTH APPROACH: </a:t>
            </a:r>
            <a:r>
              <a:rPr 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Applying ResNet50 for Multi-Class Classifications as 'cloudy', 'rain', 'shine', 'sunrise’.</a:t>
            </a:r>
          </a:p>
          <a:p>
            <a:endParaRPr lang="en-US" dirty="0">
              <a:latin typeface="Roboto Slab (Body)"/>
              <a:cs typeface="Times New Roman" panose="02020603050405020304" pitchFamily="18" charset="0"/>
            </a:endParaRPr>
          </a:p>
          <a:p>
            <a:endParaRPr lang="en-US" dirty="0">
              <a:latin typeface="Roboto Slab (Body)"/>
              <a:cs typeface="Times New Roman" panose="02020603050405020304" pitchFamily="18" charset="0"/>
            </a:endParaRPr>
          </a:p>
          <a:p>
            <a:r>
              <a:rPr lang="it-IT" i="0" dirty="0" smtClean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val</a:t>
            </a:r>
            <a:r>
              <a:rPr lang="it-IT" dirty="0" smtClean="0">
                <a:solidFill>
                  <a:srgbClr val="212121"/>
                </a:solidFill>
                <a:latin typeface="Roboto Slab (Body)"/>
                <a:cs typeface="Times New Roman" panose="02020603050405020304" pitchFamily="18" charset="0"/>
              </a:rPr>
              <a:t>idation </a:t>
            </a:r>
            <a:r>
              <a:rPr lang="it-IT" i="0" dirty="0">
                <a:solidFill>
                  <a:srgbClr val="212121"/>
                </a:solidFill>
                <a:effectLst/>
                <a:latin typeface="Roboto Slab (Body)"/>
                <a:cs typeface="Times New Roman" panose="02020603050405020304" pitchFamily="18" charset="0"/>
              </a:rPr>
              <a:t>sparse categorical_accuracy: </a:t>
            </a:r>
            <a:r>
              <a:rPr lang="en-US" dirty="0" smtClean="0">
                <a:solidFill>
                  <a:schemeClr val="dk1"/>
                </a:solidFill>
              </a:rPr>
              <a:t>93.59%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F935463-97D8-43AA-9BFA-EF207D9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48E2A96-36D4-45B2-A755-69D7B80F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39A3E1C-75B8-4293-B7CE-6E20CD194137}"/>
              </a:ext>
            </a:extLst>
          </p:cNvPr>
          <p:cNvSpPr txBox="1"/>
          <p:nvPr/>
        </p:nvSpPr>
        <p:spPr>
          <a:xfrm>
            <a:off x="450317" y="5381323"/>
            <a:ext cx="843559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Applying ResNet50 for Multi-Class Classifications as 'cloudy', 'rain', 'shine', 'sunrise’.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94335" y="1441133"/>
            <a:ext cx="8477250" cy="3601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2436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Accuracy Comparisons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F935463-97D8-43AA-9BFA-EF207D9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48E2A96-36D4-45B2-A755-69D7B80F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="" xmlns:a16="http://schemas.microsoft.com/office/drawing/2014/main" id="{1999ED2E-E84D-40BE-BBDF-13BCFF443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6209611"/>
              </p:ext>
            </p:extLst>
          </p:nvPr>
        </p:nvGraphicFramePr>
        <p:xfrm>
          <a:off x="627268" y="1261404"/>
          <a:ext cx="10756350" cy="509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450">
                  <a:extLst>
                    <a:ext uri="{9D8B030D-6E8A-4147-A177-3AD203B41FA5}">
                      <a16:colId xmlns="" xmlns:a16="http://schemas.microsoft.com/office/drawing/2014/main" val="329471092"/>
                    </a:ext>
                  </a:extLst>
                </a:gridCol>
                <a:gridCol w="3585450">
                  <a:extLst>
                    <a:ext uri="{9D8B030D-6E8A-4147-A177-3AD203B41FA5}">
                      <a16:colId xmlns="" xmlns:a16="http://schemas.microsoft.com/office/drawing/2014/main" val="1344383059"/>
                    </a:ext>
                  </a:extLst>
                </a:gridCol>
                <a:gridCol w="3585450">
                  <a:extLst>
                    <a:ext uri="{9D8B030D-6E8A-4147-A177-3AD203B41FA5}">
                      <a16:colId xmlns="" xmlns:a16="http://schemas.microsoft.com/office/drawing/2014/main" val="1006261421"/>
                    </a:ext>
                  </a:extLst>
                </a:gridCol>
              </a:tblGrid>
              <a:tr h="7271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Modelling Approaches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Training Accuracy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Validation Accuracy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365855"/>
                  </a:ext>
                </a:extLst>
              </a:tr>
              <a:tr h="727183">
                <a:tc>
                  <a:txBody>
                    <a:bodyPr/>
                    <a:lstStyle/>
                    <a:p>
                      <a:r>
                        <a:rPr lang="en-US" b="1" dirty="0"/>
                        <a:t>Instantiating a small convnet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88.74%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212121"/>
                          </a:solidFill>
                          <a:latin typeface="Roboto Slab (Body)"/>
                        </a:rPr>
                        <a:t>87.2%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67474"/>
                  </a:ext>
                </a:extLst>
              </a:tr>
              <a:tr h="727183">
                <a:tc>
                  <a:txBody>
                    <a:bodyPr/>
                    <a:lstStyle/>
                    <a:p>
                      <a:r>
                        <a:rPr lang="en-US" b="1" dirty="0"/>
                        <a:t>small convnet  using data augmentation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94.14%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86.3%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3007399"/>
                  </a:ext>
                </a:extLst>
              </a:tr>
              <a:tr h="72718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Roboto Slab (Body)"/>
                          <a:cs typeface="Times New Roman" panose="02020603050405020304" pitchFamily="18" charset="0"/>
                        </a:rPr>
                        <a:t>Feature extraction with a pretrained model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99.77%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212121"/>
                          </a:solidFill>
                          <a:latin typeface="Roboto Slab (Body)"/>
                          <a:cs typeface="Times New Roman" panose="02020603050405020304" pitchFamily="18" charset="0"/>
                        </a:rPr>
                        <a:t>92.7%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366951"/>
                  </a:ext>
                </a:extLst>
              </a:tr>
              <a:tr h="727183">
                <a:tc>
                  <a:txBody>
                    <a:bodyPr/>
                    <a:lstStyle/>
                    <a:p>
                      <a:r>
                        <a:rPr lang="en-US" b="1" dirty="0"/>
                        <a:t>Feature extraction together with data augmentation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212121"/>
                          </a:solidFill>
                          <a:latin typeface="Roboto Slab (Body)"/>
                          <a:cs typeface="Times New Roman" panose="02020603050405020304" pitchFamily="18" charset="0"/>
                        </a:rPr>
                        <a:t>89.3%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9003070"/>
                  </a:ext>
                </a:extLst>
              </a:tr>
              <a:tr h="727183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Fine-tuning a pretrained model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212121"/>
                          </a:solidFill>
                          <a:latin typeface="Roboto Slab (Body)"/>
                          <a:cs typeface="Times New Roman" panose="02020603050405020304" pitchFamily="18" charset="0"/>
                        </a:rPr>
                        <a:t>91.0%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6897751"/>
                  </a:ext>
                </a:extLst>
              </a:tr>
              <a:tr h="727183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Applying ResNet50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93.59%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902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08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Observed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F935463-97D8-43AA-9BFA-EF207D9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48E2A96-36D4-45B2-A755-69D7B80F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EAA281-F51D-4222-93A7-16BA7D3CC3FE}"/>
              </a:ext>
            </a:extLst>
          </p:cNvPr>
          <p:cNvSpPr txBox="1"/>
          <p:nvPr/>
        </p:nvSpPr>
        <p:spPr>
          <a:xfrm>
            <a:off x="298910" y="1410869"/>
            <a:ext cx="11469757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Activation function used is softmax in output layer for four classes of output labels namely "cloudy", "rain", "shine", "sunrise". Loss function used is sparse_categorical_crossentropy. Optimizer used is RMSprop. Metrics for accuracy used is sparse_categorical_accuracy.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Feature extraction with a pre trained model gave higher accuracy compared to both Small </a:t>
            </a:r>
            <a:r>
              <a:rPr lang="en-US" sz="2000" dirty="0"/>
              <a:t>convnet  using data augmentation </a:t>
            </a:r>
            <a:r>
              <a:rPr lang="en-US" sz="2000" dirty="0" smtClean="0"/>
              <a:t>and without </a:t>
            </a:r>
            <a:r>
              <a:rPr lang="en-US" sz="2000" dirty="0"/>
              <a:t>data augmentation.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Extracting the VGG16 features and corresponding labels with a pretrained model gave higher accuracy compared to one with feature extraction along with data augmentation.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Fine-tuning a pre trained model  also provided comparatively high accuracy.</a:t>
            </a:r>
          </a:p>
          <a:p>
            <a:pPr marL="285750" indent="-285750"/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Applying </a:t>
            </a:r>
            <a:r>
              <a:rPr lang="en-US" sz="2000" dirty="0"/>
              <a:t>ResNet50 </a:t>
            </a:r>
            <a:r>
              <a:rPr lang="en-US" sz="2000" dirty="0" smtClean="0"/>
              <a:t>provided the highest accuracy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840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479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Roboto Slab</vt:lpstr>
      <vt:lpstr>Calibri</vt:lpstr>
      <vt:lpstr>Roboto Slab (Body)</vt:lpstr>
      <vt:lpstr>Times New Roman</vt:lpstr>
      <vt:lpstr>Roboto</vt:lpstr>
      <vt:lpstr>Office Theme</vt:lpstr>
      <vt:lpstr>1_Office Theme</vt:lpstr>
      <vt:lpstr>Deep Learning Multi Class Image Classification on the Weather dataset Assignment 1  </vt:lpstr>
      <vt:lpstr>Multi Class Image Classification Approach-1</vt:lpstr>
      <vt:lpstr>Multi Class Image Classification Approach-2</vt:lpstr>
      <vt:lpstr>Multi Class Image Classification Approach-3</vt:lpstr>
      <vt:lpstr>Multi Class Image Classification Approach-4</vt:lpstr>
      <vt:lpstr>Multi Class Image Classification Approach-5</vt:lpstr>
      <vt:lpstr>Multi Class Image Classification Approach-6</vt:lpstr>
      <vt:lpstr>Accuracy Comparisons</vt:lpstr>
      <vt:lpstr>Observed Insights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402</cp:revision>
  <dcterms:created xsi:type="dcterms:W3CDTF">2020-01-23T06:03:51Z</dcterms:created>
  <dcterms:modified xsi:type="dcterms:W3CDTF">2023-04-21T11:45:55Z</dcterms:modified>
</cp:coreProperties>
</file>