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6" r:id="rId3"/>
    <p:sldId id="309" r:id="rId4"/>
    <p:sldId id="318" r:id="rId5"/>
    <p:sldId id="312" r:id="rId6"/>
    <p:sldId id="314" r:id="rId7"/>
    <p:sldId id="316" r:id="rId8"/>
    <p:sldId id="300" r:id="rId9"/>
    <p:sldId id="321" r:id="rId10"/>
    <p:sldId id="319" r:id="rId11"/>
    <p:sldId id="317" r:id="rId12"/>
    <p:sldId id="295" r:id="rId13"/>
    <p:sldId id="302" r:id="rId14"/>
    <p:sldId id="29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94671" autoAdjust="0"/>
  </p:normalViewPr>
  <p:slideViewPr>
    <p:cSldViewPr>
      <p:cViewPr>
        <p:scale>
          <a:sx n="73" d="100"/>
          <a:sy n="73" d="100"/>
        </p:scale>
        <p:origin x="-26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9B9D-A33B-46A7-AD99-1FA72D83305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E42F6-6581-4FB3-B598-59D652EAC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3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VVDN Technologies</a:t>
            </a:r>
          </a:p>
          <a:p>
            <a:r>
              <a:rPr lang="en-US" dirty="0" smtClean="0"/>
              <a:t>Proprietary and Confidential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0335" y="5532120"/>
            <a:ext cx="434022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>
            <a:spLocks/>
          </p:cNvSpPr>
          <p:nvPr userDrawn="1"/>
        </p:nvSpPr>
        <p:spPr bwMode="auto">
          <a:xfrm>
            <a:off x="515296" y="5930475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501740" y="5924550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 userDrawn="1"/>
        </p:nvSpPr>
        <p:spPr bwMode="auto">
          <a:xfrm>
            <a:off x="9981" y="5762671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86" y="5773277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bansal\Desktop\VVDN-Logo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4967" y="228600"/>
            <a:ext cx="4652753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066800" y="2285022"/>
            <a:ext cx="10515600" cy="3247098"/>
          </a:xfrm>
        </p:spPr>
        <p:txBody>
          <a:bodyPr anchor="t">
            <a:normAutofit/>
          </a:bodyPr>
          <a:lstStyle>
            <a:lvl1pPr algn="ctr">
              <a:defRPr sz="3200">
                <a:latin typeface="Arial Rounded MT Bold" panose="020F07040305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074"/>
            <a:ext cx="10515600" cy="47555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515296" y="5943600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501740" y="5924550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ight Triangle 8"/>
          <p:cNvSpPr>
            <a:spLocks/>
          </p:cNvSpPr>
          <p:nvPr userDrawn="1"/>
        </p:nvSpPr>
        <p:spPr bwMode="auto">
          <a:xfrm>
            <a:off x="9981" y="5777132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786" y="5773277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VVDN Technologies</a:t>
            </a:r>
          </a:p>
          <a:p>
            <a:r>
              <a:rPr lang="en-US" dirty="0" smtClean="0"/>
              <a:t>Proprietary and Confidential</a:t>
            </a:r>
            <a:endParaRPr lang="en-US" dirty="0"/>
          </a:p>
        </p:txBody>
      </p:sp>
      <p:pic>
        <p:nvPicPr>
          <p:cNvPr id="12" name="Picture 2" descr="C:\Users\bansal\Desktop\VVDN-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t="19048" r="11613" b="12381"/>
          <a:stretch/>
        </p:blipFill>
        <p:spPr bwMode="auto">
          <a:xfrm>
            <a:off x="152400" y="6210114"/>
            <a:ext cx="1371600" cy="6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37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VVDN Technologies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1A05-EC7F-4CB9-9368-94B65627E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VVDN Technologies</a:t>
            </a:r>
          </a:p>
          <a:p>
            <a:r>
              <a:rPr lang="en-US" dirty="0" smtClean="0"/>
              <a:t>Proprietary and Confidential</a:t>
            </a:r>
            <a:endParaRPr lang="en-US" dirty="0"/>
          </a:p>
        </p:txBody>
      </p:sp>
      <p:sp>
        <p:nvSpPr>
          <p:cNvPr id="36" name="Title 4"/>
          <p:cNvSpPr txBox="1">
            <a:spLocks/>
          </p:cNvSpPr>
          <p:nvPr/>
        </p:nvSpPr>
        <p:spPr>
          <a:xfrm>
            <a:off x="2118360" y="2281057"/>
            <a:ext cx="8275320" cy="315468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4120" y="25146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Secure SD Card</a:t>
            </a:r>
          </a:p>
          <a:p>
            <a:pPr algn="ctr"/>
            <a:r>
              <a:rPr lang="en-US" sz="3600" dirty="0" smtClean="0"/>
              <a:t>Concept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8816340" y="38836"/>
            <a:ext cx="315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Rev A0_01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4</a:t>
            </a:r>
            <a:r>
              <a:rPr lang="en-US" altLang="en-US" baseline="30000" dirty="0" smtClean="0"/>
              <a:t>th</a:t>
            </a:r>
            <a:r>
              <a:rPr lang="en-US" altLang="en-US" dirty="0"/>
              <a:t> </a:t>
            </a:r>
            <a:r>
              <a:rPr lang="en-US" altLang="en-US" dirty="0" smtClean="0"/>
              <a:t>April 2017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3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different process is required for third party developers</a:t>
            </a:r>
          </a:p>
          <a:p>
            <a:r>
              <a:rPr lang="en-IE" dirty="0" smtClean="0"/>
              <a:t>Different root keys will be generated for third party applications </a:t>
            </a:r>
          </a:p>
          <a:p>
            <a:r>
              <a:rPr lang="en-IE" dirty="0" smtClean="0"/>
              <a:t>Every third party app will have it’s own unique serial number </a:t>
            </a:r>
          </a:p>
          <a:p>
            <a:r>
              <a:rPr lang="en-IE" dirty="0" smtClean="0"/>
              <a:t>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8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Other Applications need a new Root Key</a:t>
            </a:r>
          </a:p>
          <a:p>
            <a:r>
              <a:rPr lang="en-IE" dirty="0" smtClean="0"/>
              <a:t>Third party developers will have to generate their own process for generating a root key</a:t>
            </a:r>
          </a:p>
          <a:p>
            <a:r>
              <a:rPr lang="en-IE" dirty="0" smtClean="0"/>
              <a:t>New Wallet – Ex. </a:t>
            </a:r>
            <a:r>
              <a:rPr lang="en-IE" dirty="0" err="1" smtClean="0"/>
              <a:t>Ethereum</a:t>
            </a:r>
            <a:r>
              <a:rPr lang="en-IE" dirty="0" smtClean="0"/>
              <a:t> wallet</a:t>
            </a:r>
          </a:p>
          <a:p>
            <a:pPr lvl="1"/>
            <a:r>
              <a:rPr lang="en-IE" dirty="0" smtClean="0"/>
              <a:t>Fingerprint – Linked to 6 Letter password – x1</a:t>
            </a:r>
          </a:p>
          <a:p>
            <a:pPr lvl="1"/>
            <a:r>
              <a:rPr lang="en-IE" dirty="0"/>
              <a:t>NFC Card </a:t>
            </a:r>
            <a:endParaRPr lang="en-IE" dirty="0" smtClean="0"/>
          </a:p>
          <a:p>
            <a:pPr lvl="1"/>
            <a:r>
              <a:rPr lang="en-IE" dirty="0" smtClean="0"/>
              <a:t>Iris – GenerateNewUIDx2(x1, NFC PW)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8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360" y="4800600"/>
            <a:ext cx="8503920" cy="137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SD Card content will be encrypted with the Root Key </a:t>
            </a:r>
          </a:p>
          <a:p>
            <a:pPr marL="0" indent="0" algn="ctr">
              <a:buNone/>
            </a:pPr>
            <a:r>
              <a:rPr lang="en-US" sz="1800" i="1" dirty="0" smtClean="0"/>
              <a:t>(Root key is based on UID and Password). </a:t>
            </a:r>
          </a:p>
          <a:p>
            <a:pPr marL="0" indent="0" algn="ctr">
              <a:buNone/>
            </a:pPr>
            <a:r>
              <a:rPr lang="en-US" sz="2000" b="1" dirty="0" smtClean="0"/>
              <a:t>IRIS, Finger Print will be used for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/>
              <a:t>Secondary SD Card Key Generation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0" y="1097280"/>
            <a:ext cx="7269480" cy="326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9"/>
          <a:stretch/>
        </p:blipFill>
        <p:spPr bwMode="auto">
          <a:xfrm>
            <a:off x="2331061" y="2750979"/>
            <a:ext cx="1158899" cy="7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8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548189"/>
            <a:ext cx="9464040" cy="152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 completion of the secondary SD card, device will prompt for the Primary SD card</a:t>
            </a:r>
          </a:p>
          <a:p>
            <a:r>
              <a:rPr lang="en-US" sz="2000" dirty="0" smtClean="0"/>
              <a:t>Once the secure SD is inserted, device will follow the procedure for Secondary (or  Primary while recovering the lost SHD device information) SD card key generation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/>
              <a:t>Primary SD insertion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2007"/>
            <a:ext cx="4396323" cy="27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73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640" y="4854748"/>
            <a:ext cx="8641080" cy="1134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Users IRIS, Finger Print, Passphrase, key word will get generated and stored</a:t>
            </a:r>
          </a:p>
          <a:p>
            <a:pPr marL="0" indent="0">
              <a:buNone/>
            </a:pPr>
            <a:r>
              <a:rPr lang="en-US" sz="2000" dirty="0" smtClean="0"/>
              <a:t>Primary SD card should encrypt the data using CPU Specific unique ID, so that it will not be used with any other device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/>
              <a:t>Primary Card Key Generation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0" y="1097281"/>
            <a:ext cx="7244075" cy="339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04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92929"/>
                </a:solidFill>
              </a:rPr>
              <a:t>A Partner you can depend </a:t>
            </a:r>
            <a:r>
              <a:rPr lang="en-US" dirty="0" smtClean="0">
                <a:solidFill>
                  <a:srgbClr val="292929"/>
                </a:solidFill>
              </a:rPr>
              <a:t>on for </a:t>
            </a:r>
            <a:r>
              <a:rPr lang="en-US" dirty="0">
                <a:solidFill>
                  <a:srgbClr val="292929"/>
                </a:solidFill>
              </a:rPr>
              <a:t>all dimensions of the</a:t>
            </a:r>
            <a:br>
              <a:rPr lang="en-US" dirty="0">
                <a:solidFill>
                  <a:srgbClr val="292929"/>
                </a:solidFill>
              </a:rPr>
            </a:br>
            <a:r>
              <a:rPr lang="en-US" dirty="0" smtClean="0">
                <a:solidFill>
                  <a:srgbClr val="292929"/>
                </a:solidFill>
              </a:rPr>
              <a:t/>
            </a:r>
            <a:br>
              <a:rPr lang="en-US" dirty="0" smtClean="0">
                <a:solidFill>
                  <a:srgbClr val="292929"/>
                </a:solidFill>
              </a:rPr>
            </a:br>
            <a:r>
              <a:rPr lang="en-US" dirty="0" smtClean="0">
                <a:solidFill>
                  <a:srgbClr val="292929"/>
                </a:solidFill>
              </a:rPr>
              <a:t>Product Development </a:t>
            </a:r>
            <a:r>
              <a:rPr lang="en-US" dirty="0">
                <a:solidFill>
                  <a:srgbClr val="292929"/>
                </a:solidFill>
              </a:rPr>
              <a:t>and </a:t>
            </a:r>
            <a:br>
              <a:rPr lang="en-US" dirty="0">
                <a:solidFill>
                  <a:srgbClr val="292929"/>
                </a:solidFill>
              </a:rPr>
            </a:br>
            <a:r>
              <a:rPr lang="en-US" dirty="0" smtClean="0">
                <a:solidFill>
                  <a:srgbClr val="292929"/>
                </a:solidFill>
              </a:rPr>
              <a:t>Manufacturing </a:t>
            </a:r>
            <a:r>
              <a:rPr lang="en-US" dirty="0">
                <a:solidFill>
                  <a:srgbClr val="292929"/>
                </a:solidFill>
              </a:rPr>
              <a:t>Lifecycle</a:t>
            </a:r>
            <a:br>
              <a:rPr lang="en-US" dirty="0">
                <a:solidFill>
                  <a:srgbClr val="292929"/>
                </a:solidFill>
              </a:rPr>
            </a:br>
            <a:r>
              <a:rPr lang="en-US" sz="2000" dirty="0">
                <a:solidFill>
                  <a:srgbClr val="292929"/>
                </a:solidFill>
              </a:rPr>
              <a:t/>
            </a:r>
            <a:br>
              <a:rPr lang="en-US" sz="2000" dirty="0">
                <a:solidFill>
                  <a:srgbClr val="292929"/>
                </a:solidFill>
              </a:rPr>
            </a:br>
            <a:r>
              <a:rPr lang="en-US" sz="2000" dirty="0" smtClean="0">
                <a:solidFill>
                  <a:srgbClr val="292929"/>
                </a:solidFill>
              </a:rPr>
              <a:t/>
            </a:r>
            <a:br>
              <a:rPr lang="en-US" sz="2000" dirty="0" smtClean="0">
                <a:solidFill>
                  <a:srgbClr val="292929"/>
                </a:solidFill>
              </a:rPr>
            </a:br>
            <a:r>
              <a:rPr lang="en-US" sz="3100" dirty="0" smtClean="0">
                <a:solidFill>
                  <a:srgbClr val="0070C0"/>
                </a:solidFill>
              </a:rPr>
              <a:t>www.vvdntech.com</a:t>
            </a:r>
            <a:r>
              <a:rPr lang="en-US" sz="3600" dirty="0">
                <a:solidFill>
                  <a:srgbClr val="5FA6DB"/>
                </a:solidFill>
              </a:rPr>
              <a:t/>
            </a:r>
            <a:br>
              <a:rPr lang="en-US" sz="3600" dirty="0">
                <a:solidFill>
                  <a:srgbClr val="5FA6DB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0C1A05-EC7F-4CB9-9368-94B65627E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3886200"/>
            <a:ext cx="10515600" cy="21488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New Purchase comes with a Secure handheld device (</a:t>
            </a:r>
            <a:r>
              <a:rPr lang="en-US" sz="2000" dirty="0" smtClean="0"/>
              <a:t>SHD), two </a:t>
            </a:r>
            <a:r>
              <a:rPr lang="en-US" sz="2000" dirty="0" smtClean="0"/>
              <a:t>Secure SD </a:t>
            </a:r>
            <a:r>
              <a:rPr lang="en-US" sz="2000" dirty="0" smtClean="0"/>
              <a:t>Cards and two NFC cards(Primary and Master) </a:t>
            </a:r>
            <a:endParaRPr lang="en-US" sz="2000" dirty="0" smtClean="0"/>
          </a:p>
          <a:p>
            <a:r>
              <a:rPr lang="en-US" sz="2000" dirty="0" smtClean="0"/>
              <a:t>(</a:t>
            </a:r>
            <a:r>
              <a:rPr lang="en-US" sz="2000" b="1" dirty="0" smtClean="0"/>
              <a:t>Primary / Master </a:t>
            </a:r>
            <a:r>
              <a:rPr lang="en-US" sz="2000" dirty="0" smtClean="0"/>
              <a:t>Secure SD Card and </a:t>
            </a:r>
            <a:r>
              <a:rPr lang="en-US" sz="2000" b="1" dirty="0" smtClean="0"/>
              <a:t>Secondary / Active</a:t>
            </a:r>
            <a:r>
              <a:rPr lang="en-US" sz="2000" dirty="0" smtClean="0"/>
              <a:t> Secure SD Card)</a:t>
            </a:r>
          </a:p>
          <a:p>
            <a:r>
              <a:rPr lang="en-US" sz="2000" dirty="0" smtClean="0"/>
              <a:t>SHD – Comes with one time key generator application “</a:t>
            </a:r>
            <a:r>
              <a:rPr lang="en-US" sz="2000" dirty="0" err="1" smtClean="0"/>
              <a:t>BitVault</a:t>
            </a:r>
            <a:r>
              <a:rPr lang="en-US" sz="2000" dirty="0" smtClean="0"/>
              <a:t> Key Generator”.</a:t>
            </a:r>
          </a:p>
          <a:p>
            <a:pPr lvl="1"/>
            <a:r>
              <a:rPr lang="en-US" sz="2000" dirty="0" smtClean="0"/>
              <a:t>After successful generation of BitVault Key, this </a:t>
            </a:r>
            <a:r>
              <a:rPr lang="en-US" sz="2000" dirty="0"/>
              <a:t>“BitVault Key Generator</a:t>
            </a:r>
            <a:r>
              <a:rPr lang="en-US" sz="2000" dirty="0" smtClean="0"/>
              <a:t>” application will be completely erased from the SHD.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/>
              <a:t>Purchase of new Secure Device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1234440"/>
            <a:ext cx="6451414" cy="262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807" y="1645920"/>
            <a:ext cx="2068739" cy="15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20" y="1683324"/>
            <a:ext cx="2068739" cy="15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5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548189"/>
            <a:ext cx="9464040" cy="152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 the First Power ON, Device will prompt for the Secondary Secure SD card insertion.</a:t>
            </a:r>
          </a:p>
          <a:p>
            <a:r>
              <a:rPr lang="en-US" sz="2000" dirty="0" smtClean="0"/>
              <a:t>Device will not boot without a detection of Secure SD card</a:t>
            </a:r>
          </a:p>
          <a:p>
            <a:r>
              <a:rPr lang="en-US" sz="2000" dirty="0" smtClean="0"/>
              <a:t>Once the secure SD is inserted, device will follow the procedure for Secondary (or  Primary while recovering the lost SHD device information) SD card key generation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/>
              <a:t>First Power 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1325880"/>
            <a:ext cx="4405601" cy="290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16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/>
              <a:t>Give the user the option to generate private keys </a:t>
            </a:r>
          </a:p>
          <a:p>
            <a:pPr lvl="1"/>
            <a:r>
              <a:rPr lang="en-IE" dirty="0" smtClean="0"/>
              <a:t>Delivered to the user(Premium version)</a:t>
            </a:r>
          </a:p>
          <a:p>
            <a:pPr lvl="1"/>
            <a:r>
              <a:rPr lang="en-IE" dirty="0" smtClean="0"/>
              <a:t>Secure PDF sent with DHL – Need a secure delivery method</a:t>
            </a:r>
          </a:p>
          <a:p>
            <a:pPr lvl="1"/>
            <a:endParaRPr lang="en-IE" dirty="0"/>
          </a:p>
          <a:p>
            <a:r>
              <a:rPr lang="en-IE" dirty="0" smtClean="0"/>
              <a:t>Recovery software will only be on a recovery device </a:t>
            </a:r>
          </a:p>
          <a:p>
            <a:pPr lvl="2"/>
            <a:r>
              <a:rPr lang="en-IE" dirty="0" smtClean="0"/>
              <a:t>Dedicated recovery device – Software for recovery device will not ship on normal device</a:t>
            </a:r>
          </a:p>
          <a:p>
            <a:pPr lvl="2"/>
            <a:r>
              <a:rPr lang="en-IE" dirty="0" smtClean="0"/>
              <a:t>This process will cost the user more money </a:t>
            </a:r>
          </a:p>
          <a:p>
            <a:pPr lvl="1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9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IE" dirty="0" smtClean="0"/>
              <a:t>New Device First Power 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4983480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Enter your recovery email address</a:t>
            </a:r>
          </a:p>
          <a:p>
            <a:r>
              <a:rPr lang="en-IE" dirty="0" smtClean="0"/>
              <a:t>Scan user Fingerprint – save to secure zone memory(</a:t>
            </a:r>
            <a:r>
              <a:rPr lang="en-IE" dirty="0" err="1" smtClean="0"/>
              <a:t>eMMC</a:t>
            </a:r>
            <a:r>
              <a:rPr lang="en-IE" dirty="0"/>
              <a:t> </a:t>
            </a:r>
            <a:r>
              <a:rPr lang="en-IE" dirty="0" smtClean="0"/>
              <a:t>Flash – internal to the device)</a:t>
            </a:r>
          </a:p>
          <a:p>
            <a:r>
              <a:rPr lang="en-IE" dirty="0" smtClean="0"/>
              <a:t>Scan user Iris – save to secure zone memory(</a:t>
            </a:r>
            <a:r>
              <a:rPr lang="en-IE" dirty="0" err="1" smtClean="0"/>
              <a:t>eMMC</a:t>
            </a:r>
            <a:r>
              <a:rPr lang="en-IE" dirty="0" smtClean="0"/>
              <a:t> Flash – internal to the device)</a:t>
            </a:r>
          </a:p>
          <a:p>
            <a:r>
              <a:rPr lang="en-IE" dirty="0" smtClean="0"/>
              <a:t>Generate 256 byte random password and write to Primary NFC card, and backup NFC card</a:t>
            </a:r>
          </a:p>
          <a:p>
            <a:pPr lvl="1"/>
            <a:r>
              <a:rPr lang="en-IE" dirty="0" smtClean="0"/>
              <a:t>Confirm both cards programmed correctly</a:t>
            </a:r>
          </a:p>
          <a:p>
            <a:r>
              <a:rPr lang="en-IE" dirty="0" smtClean="0"/>
              <a:t>Read Device UID1</a:t>
            </a:r>
          </a:p>
          <a:p>
            <a:r>
              <a:rPr lang="en-IE" dirty="0" smtClean="0"/>
              <a:t>Generate Second UID2 – GenerateUID2(UID1, NFC PW)</a:t>
            </a:r>
          </a:p>
          <a:p>
            <a:r>
              <a:rPr lang="en-IE" dirty="0" smtClean="0"/>
              <a:t>Link scanned Fingerprint to UID1</a:t>
            </a:r>
          </a:p>
          <a:p>
            <a:pPr lvl="1"/>
            <a:r>
              <a:rPr lang="en-IE" dirty="0" smtClean="0"/>
              <a:t>When fingerprint is scanned and matched – UID1 will be assigned</a:t>
            </a:r>
          </a:p>
          <a:p>
            <a:r>
              <a:rPr lang="en-IE" dirty="0" smtClean="0"/>
              <a:t>Link scanned iris to UID2</a:t>
            </a:r>
          </a:p>
          <a:p>
            <a:pPr lvl="1"/>
            <a:r>
              <a:rPr lang="en-IE" dirty="0" smtClean="0"/>
              <a:t>When retina is scanned and matched – UID2 will be generated from UID1 and NFC PW</a:t>
            </a:r>
          </a:p>
          <a:p>
            <a:r>
              <a:rPr lang="en-IE" dirty="0" smtClean="0"/>
              <a:t>Write encrypted version of UID1 to Primary and secondary </a:t>
            </a:r>
            <a:r>
              <a:rPr lang="en-IE" dirty="0" err="1" smtClean="0"/>
              <a:t>uSD</a:t>
            </a:r>
            <a:r>
              <a:rPr lang="en-IE" dirty="0" smtClean="0"/>
              <a:t> cards </a:t>
            </a:r>
          </a:p>
          <a:p>
            <a:r>
              <a:rPr lang="en-IE" dirty="0" smtClean="0"/>
              <a:t>Use UID1, UID2 + the random password stored on the NFC card to generate a root key </a:t>
            </a:r>
          </a:p>
          <a:p>
            <a:r>
              <a:rPr lang="en-IE" dirty="0" smtClean="0"/>
              <a:t>Generate 5 bitcoin wallets – </a:t>
            </a:r>
          </a:p>
          <a:p>
            <a:r>
              <a:rPr lang="en-IE" dirty="0" smtClean="0"/>
              <a:t>Third parties can not use this process?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IE" dirty="0" smtClean="0"/>
              <a:t>New Device First Power On – Recovery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Enter your recovery number that was sent to your recovery email when your original device – Recovery Sever for reading the recovery code</a:t>
            </a:r>
          </a:p>
          <a:p>
            <a:endParaRPr lang="en-IE" dirty="0" smtClean="0"/>
          </a:p>
          <a:p>
            <a:r>
              <a:rPr lang="en-IE" dirty="0" smtClean="0"/>
              <a:t>Insert Recovery SD Card and Read UID1 </a:t>
            </a:r>
          </a:p>
          <a:p>
            <a:r>
              <a:rPr lang="en-IE" dirty="0" smtClean="0"/>
              <a:t>Scan user Fingerprint – save to secure zone memory</a:t>
            </a:r>
          </a:p>
          <a:p>
            <a:r>
              <a:rPr lang="en-IE" dirty="0" smtClean="0"/>
              <a:t>Scan user Iris – save to secure zone memory</a:t>
            </a:r>
          </a:p>
          <a:p>
            <a:r>
              <a:rPr lang="en-IE" dirty="0" smtClean="0"/>
              <a:t>Read 256 byte random password from backup NFC card</a:t>
            </a:r>
          </a:p>
          <a:p>
            <a:r>
              <a:rPr lang="en-IE" dirty="0" smtClean="0"/>
              <a:t>Generate Second UID2 – GenerateUID2(UID1, NFC PW)</a:t>
            </a:r>
          </a:p>
          <a:p>
            <a:r>
              <a:rPr lang="en-IE" dirty="0" smtClean="0"/>
              <a:t>Link scanned Fingerprint to UID1</a:t>
            </a:r>
          </a:p>
          <a:p>
            <a:pPr lvl="1"/>
            <a:r>
              <a:rPr lang="en-IE" dirty="0" smtClean="0"/>
              <a:t>When fingerprint is scanned and matched – UID1 will be assigned</a:t>
            </a:r>
          </a:p>
          <a:p>
            <a:r>
              <a:rPr lang="en-IE" dirty="0" smtClean="0"/>
              <a:t>Link scanned iris to UID2</a:t>
            </a:r>
          </a:p>
          <a:p>
            <a:pPr lvl="1"/>
            <a:r>
              <a:rPr lang="en-IE" dirty="0" smtClean="0"/>
              <a:t>When iris is scanned and matched – UID2 will be generated from UID1 and NFC PW</a:t>
            </a:r>
          </a:p>
          <a:p>
            <a:r>
              <a:rPr lang="en-IE" dirty="0" smtClean="0"/>
              <a:t>Use UID1, UID2 + the random password stored on the NFC card and generate a root key1 </a:t>
            </a:r>
          </a:p>
          <a:p>
            <a:r>
              <a:rPr lang="en-IE" dirty="0" smtClean="0"/>
              <a:t>Recover all wallets 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5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IE" dirty="0" smtClean="0"/>
              <a:t>New Device First Power On – Recovery continued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Generate new 256 </a:t>
            </a:r>
            <a:r>
              <a:rPr lang="en-IE" dirty="0"/>
              <a:t>byte random password and write to Primary NFC card, and backup NFC card</a:t>
            </a:r>
          </a:p>
          <a:p>
            <a:pPr lvl="1"/>
            <a:r>
              <a:rPr lang="en-IE" dirty="0"/>
              <a:t>Confirm both cards programmed correctly</a:t>
            </a:r>
          </a:p>
          <a:p>
            <a:r>
              <a:rPr lang="en-IE" dirty="0"/>
              <a:t>Read </a:t>
            </a:r>
            <a:r>
              <a:rPr lang="en-IE" dirty="0" smtClean="0"/>
              <a:t>new Device UID3</a:t>
            </a:r>
            <a:endParaRPr lang="en-IE" dirty="0"/>
          </a:p>
          <a:p>
            <a:r>
              <a:rPr lang="en-IE" dirty="0"/>
              <a:t>Generate Second </a:t>
            </a:r>
            <a:r>
              <a:rPr lang="en-IE" dirty="0" smtClean="0"/>
              <a:t>UID4 </a:t>
            </a:r>
            <a:r>
              <a:rPr lang="en-IE" dirty="0"/>
              <a:t>– </a:t>
            </a:r>
            <a:r>
              <a:rPr lang="en-IE" dirty="0" smtClean="0"/>
              <a:t>GenerateUID4(UID3, </a:t>
            </a:r>
            <a:r>
              <a:rPr lang="en-IE" dirty="0"/>
              <a:t>NFC </a:t>
            </a:r>
            <a:r>
              <a:rPr lang="en-IE" dirty="0" smtClean="0"/>
              <a:t>PW2)</a:t>
            </a:r>
            <a:endParaRPr lang="en-IE" dirty="0"/>
          </a:p>
          <a:p>
            <a:r>
              <a:rPr lang="en-IE" dirty="0"/>
              <a:t>Link scanned Fingerprint to </a:t>
            </a:r>
            <a:r>
              <a:rPr lang="en-IE" dirty="0" smtClean="0"/>
              <a:t>UID3</a:t>
            </a:r>
            <a:endParaRPr lang="en-IE" dirty="0"/>
          </a:p>
          <a:p>
            <a:pPr lvl="1"/>
            <a:r>
              <a:rPr lang="en-IE" dirty="0"/>
              <a:t>When fingerprint is scanned and matched – </a:t>
            </a:r>
            <a:r>
              <a:rPr lang="en-IE" dirty="0" smtClean="0"/>
              <a:t>UID3 </a:t>
            </a:r>
            <a:r>
              <a:rPr lang="en-IE" dirty="0"/>
              <a:t>will be assigned</a:t>
            </a:r>
          </a:p>
          <a:p>
            <a:r>
              <a:rPr lang="en-IE" dirty="0"/>
              <a:t>Link scanned retina to </a:t>
            </a:r>
            <a:r>
              <a:rPr lang="en-IE" dirty="0" smtClean="0"/>
              <a:t>UID4</a:t>
            </a:r>
            <a:endParaRPr lang="en-IE" dirty="0"/>
          </a:p>
          <a:p>
            <a:pPr lvl="1"/>
            <a:r>
              <a:rPr lang="en-IE" dirty="0"/>
              <a:t>When retina is scanned and matched – </a:t>
            </a:r>
            <a:r>
              <a:rPr lang="en-IE" dirty="0" smtClean="0"/>
              <a:t>UID4 </a:t>
            </a:r>
            <a:r>
              <a:rPr lang="en-IE" dirty="0"/>
              <a:t>will be generated from </a:t>
            </a:r>
            <a:r>
              <a:rPr lang="en-IE" dirty="0" smtClean="0"/>
              <a:t>UID3 </a:t>
            </a:r>
            <a:r>
              <a:rPr lang="en-IE" dirty="0"/>
              <a:t>and NFC PW</a:t>
            </a:r>
          </a:p>
          <a:p>
            <a:r>
              <a:rPr lang="en-IE" dirty="0"/>
              <a:t>Write encrypted version of </a:t>
            </a:r>
            <a:r>
              <a:rPr lang="en-IE" dirty="0" smtClean="0"/>
              <a:t>UID3 </a:t>
            </a:r>
            <a:r>
              <a:rPr lang="en-IE" dirty="0"/>
              <a:t>to </a:t>
            </a:r>
            <a:r>
              <a:rPr lang="en-IE" dirty="0" smtClean="0"/>
              <a:t>new Primary </a:t>
            </a:r>
            <a:r>
              <a:rPr lang="en-IE" dirty="0"/>
              <a:t>and secondary </a:t>
            </a:r>
            <a:r>
              <a:rPr lang="en-IE" dirty="0" err="1"/>
              <a:t>uSD</a:t>
            </a:r>
            <a:r>
              <a:rPr lang="en-IE" dirty="0"/>
              <a:t> cards </a:t>
            </a:r>
          </a:p>
          <a:p>
            <a:r>
              <a:rPr lang="en-IE" dirty="0"/>
              <a:t>Use </a:t>
            </a:r>
            <a:r>
              <a:rPr lang="en-IE" dirty="0" smtClean="0"/>
              <a:t>UID3, UID4 </a:t>
            </a:r>
            <a:r>
              <a:rPr lang="en-IE" dirty="0"/>
              <a:t>+ the random </a:t>
            </a:r>
            <a:r>
              <a:rPr lang="en-IE" dirty="0" smtClean="0"/>
              <a:t>password2 </a:t>
            </a:r>
            <a:r>
              <a:rPr lang="en-IE" dirty="0"/>
              <a:t>stored on the NFC card to generate a </a:t>
            </a:r>
            <a:r>
              <a:rPr lang="en-IE" dirty="0" smtClean="0"/>
              <a:t>new root key2 </a:t>
            </a:r>
          </a:p>
          <a:p>
            <a:r>
              <a:rPr lang="en-IE" dirty="0" smtClean="0"/>
              <a:t>Scan to see if any contents in recovered wallets and copy to new wallets(Can we transfer all the Funds to one wallet?) </a:t>
            </a:r>
          </a:p>
          <a:p>
            <a:r>
              <a:rPr lang="en-IE" dirty="0" smtClean="0"/>
              <a:t>Provide the recovered wallet keys to the user? – Provide the user with the full set of keys of the recovered wallets 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VVDN Technologies</a:t>
            </a:r>
          </a:p>
          <a:p>
            <a:r>
              <a:rPr lang="en-US" dirty="0" smtClean="0"/>
              <a:t>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2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548189"/>
            <a:ext cx="9464040" cy="152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Root Key Generator takes IRIS, </a:t>
            </a:r>
            <a:r>
              <a:rPr lang="en-US" sz="2000" dirty="0" smtClean="0"/>
              <a:t>FP, NFC </a:t>
            </a:r>
            <a:r>
              <a:rPr lang="en-US" sz="2000" dirty="0" smtClean="0"/>
              <a:t>as input and creates a Root Key. </a:t>
            </a:r>
          </a:p>
          <a:p>
            <a:r>
              <a:rPr lang="en-US" sz="2000" dirty="0" smtClean="0"/>
              <a:t>Wallet Key Generator take Root Key and Wallet ID as input and creates Wallet keys (Set of private &amp; public keys)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11480"/>
            <a:ext cx="10515600" cy="68643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Wallet Key Generation </a:t>
            </a:r>
            <a:r>
              <a:rPr lang="en-US" dirty="0" smtClean="0"/>
              <a:t>Process – </a:t>
            </a:r>
            <a:r>
              <a:rPr lang="en-US" dirty="0" smtClean="0">
                <a:solidFill>
                  <a:srgbClr val="FF0000"/>
                </a:solidFill>
              </a:rPr>
              <a:t>Nativ</a:t>
            </a:r>
            <a:r>
              <a:rPr lang="en-US" dirty="0" smtClean="0">
                <a:solidFill>
                  <a:srgbClr val="FF0000"/>
                </a:solidFill>
              </a:rPr>
              <a:t>e Applications only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61" y="1143000"/>
            <a:ext cx="9114179" cy="343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9"/>
          <a:stretch/>
        </p:blipFill>
        <p:spPr bwMode="auto">
          <a:xfrm>
            <a:off x="1416661" y="2956782"/>
            <a:ext cx="1158899" cy="7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49680" y="3713929"/>
            <a:ext cx="2514600" cy="866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764280" y="1463040"/>
            <a:ext cx="9601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UID1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764280" y="2240280"/>
            <a:ext cx="9601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UID2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328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4548189"/>
            <a:ext cx="9464040" cy="1525400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Root Key Generator takes IRIS, </a:t>
            </a:r>
            <a:r>
              <a:rPr lang="en-US" sz="2000" dirty="0" smtClean="0"/>
              <a:t>FP, NFC </a:t>
            </a:r>
            <a:r>
              <a:rPr lang="en-US" sz="2000" dirty="0" smtClean="0"/>
              <a:t>as input and creates a Root Key. </a:t>
            </a:r>
          </a:p>
          <a:p>
            <a:r>
              <a:rPr lang="en-US" sz="2000" dirty="0" smtClean="0"/>
              <a:t>Wallet Key Generator take Root Key and Wallet ID as input and creates Wallet keys (Set of private &amp; public keys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Application store needs to keep track of the Applications every </a:t>
            </a:r>
            <a:r>
              <a:rPr lang="en-US" sz="2000" dirty="0" err="1" smtClean="0"/>
              <a:t>Bitvault</a:t>
            </a:r>
            <a:r>
              <a:rPr lang="en-US" sz="2000" dirty="0" smtClean="0"/>
              <a:t> installed previously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1A05-EC7F-4CB9-9368-94B65627E2E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VVDN Technologies</a:t>
            </a:r>
          </a:p>
          <a:p>
            <a:r>
              <a:rPr lang="en-US" smtClean="0"/>
              <a:t>Proprietary and Confidential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11480"/>
            <a:ext cx="10515600" cy="68643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Wallet Key Generation </a:t>
            </a:r>
            <a:r>
              <a:rPr lang="en-US" dirty="0" smtClean="0"/>
              <a:t>Process – </a:t>
            </a:r>
            <a:r>
              <a:rPr lang="en-US" dirty="0" smtClean="0">
                <a:solidFill>
                  <a:srgbClr val="FF0000"/>
                </a:solidFill>
              </a:rPr>
              <a:t>Third Party applications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61" y="1143000"/>
            <a:ext cx="9114179" cy="343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9"/>
          <a:stretch/>
        </p:blipFill>
        <p:spPr bwMode="auto">
          <a:xfrm>
            <a:off x="1416661" y="2956782"/>
            <a:ext cx="1158899" cy="7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49680" y="3713929"/>
            <a:ext cx="2514600" cy="866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3764280" y="1463040"/>
            <a:ext cx="15087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/>
              <a:t>AppSerial</a:t>
            </a:r>
            <a:r>
              <a:rPr lang="en-IE" dirty="0" smtClean="0"/>
              <a:t> Number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764280" y="224028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Generated from Serial number and NFC Card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970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30932</TotalTime>
  <Words>1070</Words>
  <Application>Microsoft Office PowerPoint</Application>
  <PresentationFormat>Custom</PresentationFormat>
  <Paragraphs>158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Purchase of new Secure Device</vt:lpstr>
      <vt:lpstr>First Power ON</vt:lpstr>
      <vt:lpstr>PowerPoint Presentation</vt:lpstr>
      <vt:lpstr>New Device First Power On</vt:lpstr>
      <vt:lpstr>New Device First Power On – Recovery</vt:lpstr>
      <vt:lpstr>New Device First Power On – Recovery continued</vt:lpstr>
      <vt:lpstr>Wallet Key Generation Process – Native Applications only</vt:lpstr>
      <vt:lpstr>Wallet Key Generation Process – Third Party applications</vt:lpstr>
      <vt:lpstr>PowerPoint Presentation</vt:lpstr>
      <vt:lpstr>PowerPoint Presentation</vt:lpstr>
      <vt:lpstr>Secondary SD Card Key Generation</vt:lpstr>
      <vt:lpstr>Primary SD insertion</vt:lpstr>
      <vt:lpstr>Primary Card Key Generation</vt:lpstr>
      <vt:lpstr>A Partner you can depend on for all dimensions of the  Product Development and  Manufacturing Lifecycle   www.vvdntech.com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nathan.bozeman@vvdntech.com</dc:creator>
  <cp:lastModifiedBy>Hein</cp:lastModifiedBy>
  <cp:revision>325</cp:revision>
  <dcterms:created xsi:type="dcterms:W3CDTF">2015-11-19T00:22:51Z</dcterms:created>
  <dcterms:modified xsi:type="dcterms:W3CDTF">2017-04-11T11:21:35Z</dcterms:modified>
</cp:coreProperties>
</file>