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312" r:id="rId3"/>
    <p:sldId id="313" r:id="rId4"/>
    <p:sldId id="314" r:id="rId5"/>
    <p:sldId id="315"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63" autoAdjust="0"/>
    <p:restoredTop sz="94671" autoAdjust="0"/>
  </p:normalViewPr>
  <p:slideViewPr>
    <p:cSldViewPr>
      <p:cViewPr>
        <p:scale>
          <a:sx n="100" d="100"/>
          <a:sy n="100" d="100"/>
        </p:scale>
        <p:origin x="120" y="-80"/>
      </p:cViewPr>
      <p:guideLst>
        <p:guide orient="horz" pos="2160"/>
        <p:guide pos="3840"/>
      </p:guideLst>
    </p:cSldViewPr>
  </p:slideViewPr>
  <p:notesTextViewPr>
    <p:cViewPr>
      <p:scale>
        <a:sx n="1" d="1"/>
        <a:sy n="1" d="1"/>
      </p:scale>
      <p:origin x="0" y="0"/>
    </p:cViewPr>
  </p:notesTextViewPr>
  <p:gridSpacing cx="45720" cy="4572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8E9B9D-A33B-46A7-AD99-1FA72D83305D}" type="datetimeFigureOut">
              <a:rPr lang="en-US" smtClean="0"/>
              <a:t>07/04/17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E42F6-6581-4FB3-B598-59D652EACBE1}" type="slidenum">
              <a:rPr lang="en-US" smtClean="0"/>
              <a:t>‹#›</a:t>
            </a:fld>
            <a:endParaRPr lang="en-US"/>
          </a:p>
        </p:txBody>
      </p:sp>
    </p:spTree>
    <p:extLst>
      <p:ext uri="{BB962C8B-B14F-4D97-AF65-F5344CB8AC3E}">
        <p14:creationId xmlns:p14="http://schemas.microsoft.com/office/powerpoint/2010/main" val="3508935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VVDN Technologies</a:t>
            </a:r>
          </a:p>
          <a:p>
            <a:r>
              <a:rPr lang="en-US" dirty="0" smtClean="0"/>
              <a:t>Proprietary and Confidential</a:t>
            </a:r>
            <a:endParaRPr lang="en-US" dirty="0"/>
          </a:p>
        </p:txBody>
      </p:sp>
      <p:pic>
        <p:nvPicPr>
          <p:cNvPr id="7" name="Picture 2"/>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950335" y="5532120"/>
            <a:ext cx="4340225"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reeform 7"/>
          <p:cNvSpPr>
            <a:spLocks/>
          </p:cNvSpPr>
          <p:nvPr userDrawn="1"/>
        </p:nvSpPr>
        <p:spPr bwMode="auto">
          <a:xfrm>
            <a:off x="515296" y="5930475"/>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userDrawn="1"/>
        </p:nvSpPr>
        <p:spPr bwMode="auto">
          <a:xfrm>
            <a:off x="501740" y="5924550"/>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userDrawn="1"/>
        </p:nvSpPr>
        <p:spPr bwMode="auto">
          <a:xfrm>
            <a:off x="9981" y="5762671"/>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userDrawn="1"/>
        </p:nvCxnSpPr>
        <p:spPr>
          <a:xfrm>
            <a:off x="6786" y="5773277"/>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pic>
        <p:nvPicPr>
          <p:cNvPr id="12" name="Picture 2" descr="C:\Users\bansal\Desktop\VVDN-Logo2.png"/>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3774967" y="228600"/>
            <a:ext cx="4652753" cy="2400300"/>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3"/>
          <p:cNvSpPr>
            <a:spLocks noGrp="1"/>
          </p:cNvSpPr>
          <p:nvPr>
            <p:ph type="title"/>
          </p:nvPr>
        </p:nvSpPr>
        <p:spPr>
          <a:xfrm>
            <a:off x="1066800" y="2285022"/>
            <a:ext cx="10515600" cy="3247098"/>
          </a:xfrm>
        </p:spPr>
        <p:txBody>
          <a:bodyPr anchor="t">
            <a:normAutofit/>
          </a:bodyPr>
          <a:lstStyle>
            <a:lvl1pPr algn="ctr">
              <a:defRPr sz="3200">
                <a:latin typeface="Arial Rounded MT Bold" panose="020F0704030504030204"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231495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435"/>
          </a:xfrm>
        </p:spPr>
        <p:txBody>
          <a:bodyPr>
            <a:normAutofit/>
          </a:bodyPr>
          <a:lstStyle>
            <a:lvl1pPr>
              <a:defRPr sz="3200">
                <a:latin typeface="Arial Rounded MT Bold" panose="020F070403050403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838200" y="1318074"/>
            <a:ext cx="10515600" cy="4755515"/>
          </a:xfrm>
        </p:spPr>
        <p:txBody>
          <a:bodyPr>
            <a:normAutofit/>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B50C1A05-EC7F-4CB9-9368-94B65627E2EA}" type="slidenum">
              <a:rPr lang="en-US" smtClean="0"/>
              <a:t>‹#›</a:t>
            </a:fld>
            <a:endParaRPr lang="en-US"/>
          </a:p>
        </p:txBody>
      </p:sp>
      <p:sp>
        <p:nvSpPr>
          <p:cNvPr id="7" name="Freeform 6"/>
          <p:cNvSpPr>
            <a:spLocks/>
          </p:cNvSpPr>
          <p:nvPr userDrawn="1"/>
        </p:nvSpPr>
        <p:spPr bwMode="auto">
          <a:xfrm>
            <a:off x="515296" y="5943600"/>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userDrawn="1"/>
        </p:nvSpPr>
        <p:spPr bwMode="auto">
          <a:xfrm>
            <a:off x="501740" y="5924550"/>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Right Triangle 8"/>
          <p:cNvSpPr>
            <a:spLocks/>
          </p:cNvSpPr>
          <p:nvPr userDrawn="1"/>
        </p:nvSpPr>
        <p:spPr bwMode="auto">
          <a:xfrm>
            <a:off x="9981" y="5777132"/>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0" name="Straight Connector 9"/>
          <p:cNvCxnSpPr/>
          <p:nvPr userDrawn="1"/>
        </p:nvCxnSpPr>
        <p:spPr>
          <a:xfrm>
            <a:off x="6786" y="5773277"/>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1" name="Footer Placeholder 4"/>
          <p:cNvSpPr>
            <a:spLocks noGrp="1"/>
          </p:cNvSpPr>
          <p:nvPr>
            <p:ph type="ftr" sz="quarter" idx="11"/>
          </p:nvPr>
        </p:nvSpPr>
        <p:spPr>
          <a:xfrm>
            <a:off x="4038600" y="6356350"/>
            <a:ext cx="4114800" cy="365125"/>
          </a:xfrm>
        </p:spPr>
        <p:txBody>
          <a:bodyPr/>
          <a:lstStyle/>
          <a:p>
            <a:r>
              <a:rPr lang="en-US" dirty="0" smtClean="0"/>
              <a:t>VVDN Technologies</a:t>
            </a:r>
          </a:p>
          <a:p>
            <a:r>
              <a:rPr lang="en-US" dirty="0" smtClean="0"/>
              <a:t>Proprietary and Confidential</a:t>
            </a:r>
            <a:endParaRPr lang="en-US" dirty="0"/>
          </a:p>
        </p:txBody>
      </p:sp>
      <p:pic>
        <p:nvPicPr>
          <p:cNvPr id="12" name="Picture 2" descr="C:\Users\bansal\Desktop\VVDN-Logo2.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7811" t="19048" r="11613" b="12381"/>
          <a:stretch/>
        </p:blipFill>
        <p:spPr bwMode="auto">
          <a:xfrm>
            <a:off x="152400" y="6210114"/>
            <a:ext cx="1371600" cy="602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37433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VVDN Technologies Proprietary and Confidential</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0C1A05-EC7F-4CB9-9368-94B65627E2EA}" type="slidenum">
              <a:rPr lang="en-US" smtClean="0"/>
              <a:t>‹#›</a:t>
            </a:fld>
            <a:endParaRPr lang="en-US"/>
          </a:p>
        </p:txBody>
      </p:sp>
    </p:spTree>
    <p:extLst>
      <p:ext uri="{BB962C8B-B14F-4D97-AF65-F5344CB8AC3E}">
        <p14:creationId xmlns:p14="http://schemas.microsoft.com/office/powerpoint/2010/main" val="29146928"/>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VVDN Technologies</a:t>
            </a:r>
          </a:p>
          <a:p>
            <a:r>
              <a:rPr lang="en-US" dirty="0" smtClean="0"/>
              <a:t>Proprietary and Confidential</a:t>
            </a:r>
            <a:endParaRPr lang="en-US" dirty="0"/>
          </a:p>
        </p:txBody>
      </p:sp>
      <p:sp>
        <p:nvSpPr>
          <p:cNvPr id="36" name="Title 4"/>
          <p:cNvSpPr txBox="1">
            <a:spLocks/>
          </p:cNvSpPr>
          <p:nvPr/>
        </p:nvSpPr>
        <p:spPr>
          <a:xfrm>
            <a:off x="2118360" y="2281057"/>
            <a:ext cx="8275320" cy="3154680"/>
          </a:xfrm>
          <a:prstGeom prst="rect">
            <a:avLst/>
          </a:prstGeom>
        </p:spPr>
        <p:txBody>
          <a:bodyPr/>
          <a:lstStyle>
            <a:lvl1pPr algn="ctr" rtl="0" eaLnBrk="1" fontAlgn="base" hangingPunct="1">
              <a:spcBef>
                <a:spcPct val="0"/>
              </a:spcBef>
              <a:spcAft>
                <a:spcPct val="0"/>
              </a:spcAft>
              <a:defRPr sz="3600">
                <a:solidFill>
                  <a:schemeClr val="bg1"/>
                </a:solidFill>
                <a:latin typeface="Arial Rounded MT Bold" panose="020F0704030504030204" pitchFamily="34" charset="0"/>
                <a:ea typeface="+mj-ea"/>
                <a:cs typeface="+mj-cs"/>
              </a:defRPr>
            </a:lvl1pPr>
            <a:lvl2pPr algn="l" rtl="0" eaLnBrk="1" fontAlgn="base" hangingPunct="1">
              <a:spcBef>
                <a:spcPct val="0"/>
              </a:spcBef>
              <a:spcAft>
                <a:spcPct val="0"/>
              </a:spcAft>
              <a:defRPr sz="4400">
                <a:solidFill>
                  <a:schemeClr val="tx2"/>
                </a:solidFill>
                <a:latin typeface="Arial" charset="0"/>
              </a:defRPr>
            </a:lvl2pPr>
            <a:lvl3pPr algn="l" rtl="0" eaLnBrk="1" fontAlgn="base" hangingPunct="1">
              <a:spcBef>
                <a:spcPct val="0"/>
              </a:spcBef>
              <a:spcAft>
                <a:spcPct val="0"/>
              </a:spcAft>
              <a:defRPr sz="4400">
                <a:solidFill>
                  <a:schemeClr val="tx2"/>
                </a:solidFill>
                <a:latin typeface="Arial" charset="0"/>
              </a:defRPr>
            </a:lvl3pPr>
            <a:lvl4pPr algn="l" rtl="0" eaLnBrk="1" fontAlgn="base" hangingPunct="1">
              <a:spcBef>
                <a:spcPct val="0"/>
              </a:spcBef>
              <a:spcAft>
                <a:spcPct val="0"/>
              </a:spcAft>
              <a:defRPr sz="4400">
                <a:solidFill>
                  <a:schemeClr val="tx2"/>
                </a:solidFill>
                <a:latin typeface="Arial" charset="0"/>
              </a:defRPr>
            </a:lvl4pPr>
            <a:lvl5pPr algn="l" rtl="0" eaLnBrk="1" fontAlgn="base" hangingPunct="1">
              <a:spcBef>
                <a:spcPct val="0"/>
              </a:spcBef>
              <a:spcAft>
                <a:spcPct val="0"/>
              </a:spcAft>
              <a:defRPr sz="4400">
                <a:solidFill>
                  <a:schemeClr val="tx2"/>
                </a:solidFill>
                <a:latin typeface="Arial" charset="0"/>
              </a:defRPr>
            </a:lvl5pPr>
            <a:lvl6pPr marL="457200" algn="l" rtl="0" eaLnBrk="1" fontAlgn="base" hangingPunct="1">
              <a:spcBef>
                <a:spcPct val="0"/>
              </a:spcBef>
              <a:spcAft>
                <a:spcPct val="0"/>
              </a:spcAft>
              <a:defRPr sz="4400">
                <a:solidFill>
                  <a:schemeClr val="tx2"/>
                </a:solidFill>
                <a:latin typeface="Arial" charset="0"/>
              </a:defRPr>
            </a:lvl6pPr>
            <a:lvl7pPr marL="914400" algn="l" rtl="0" eaLnBrk="1" fontAlgn="base" hangingPunct="1">
              <a:spcBef>
                <a:spcPct val="0"/>
              </a:spcBef>
              <a:spcAft>
                <a:spcPct val="0"/>
              </a:spcAft>
              <a:defRPr sz="4400">
                <a:solidFill>
                  <a:schemeClr val="tx2"/>
                </a:solidFill>
                <a:latin typeface="Arial" charset="0"/>
              </a:defRPr>
            </a:lvl7pPr>
            <a:lvl8pPr marL="1371600" algn="l" rtl="0" eaLnBrk="1" fontAlgn="base" hangingPunct="1">
              <a:spcBef>
                <a:spcPct val="0"/>
              </a:spcBef>
              <a:spcAft>
                <a:spcPct val="0"/>
              </a:spcAft>
              <a:defRPr sz="4400">
                <a:solidFill>
                  <a:schemeClr val="tx2"/>
                </a:solidFill>
                <a:latin typeface="Arial" charset="0"/>
              </a:defRPr>
            </a:lvl8pPr>
            <a:lvl9pPr marL="1828800" algn="l" rtl="0" eaLnBrk="1" fontAlgn="base" hangingPunct="1">
              <a:spcBef>
                <a:spcPct val="0"/>
              </a:spcBef>
              <a:spcAft>
                <a:spcPct val="0"/>
              </a:spcAft>
              <a:defRPr sz="4400">
                <a:solidFill>
                  <a:schemeClr val="tx2"/>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rgbClr val="000000"/>
                </a:solidFill>
                <a:effectLst/>
                <a:uLnTx/>
                <a:uFillTx/>
                <a:latin typeface="Arial Rounded MT Bold" panose="020F0704030504030204" pitchFamily="34" charset="0"/>
                <a:ea typeface="+mj-ea"/>
                <a:cs typeface="+mj-cs"/>
              </a:rPr>
              <a:t/>
            </a:r>
            <a:br>
              <a:rPr kumimoji="0" lang="en-US" sz="3600" b="0" i="0" u="none" strike="noStrike" kern="0" cap="none" spc="0" normalizeH="0" baseline="0" noProof="0" dirty="0" smtClean="0">
                <a:ln>
                  <a:noFill/>
                </a:ln>
                <a:solidFill>
                  <a:srgbClr val="000000"/>
                </a:solidFill>
                <a:effectLst/>
                <a:uLnTx/>
                <a:uFillTx/>
                <a:latin typeface="Arial Rounded MT Bold" panose="020F0704030504030204" pitchFamily="34" charset="0"/>
                <a:ea typeface="+mj-ea"/>
                <a:cs typeface="+mj-cs"/>
              </a:rPr>
            </a:br>
            <a:endParaRPr kumimoji="0" lang="en-US" sz="3600" b="0" i="0" u="none" strike="noStrike" kern="0" cap="none" spc="0" normalizeH="0" baseline="0" noProof="0" dirty="0">
              <a:ln>
                <a:noFill/>
              </a:ln>
              <a:solidFill>
                <a:srgbClr val="4D4D4D"/>
              </a:solidFill>
              <a:effectLst/>
              <a:uLnTx/>
              <a:uFillTx/>
              <a:latin typeface="Arial Rounded MT Bold" panose="020F0704030504030204" pitchFamily="34" charset="0"/>
              <a:ea typeface="+mj-ea"/>
              <a:cs typeface="+mj-cs"/>
            </a:endParaRPr>
          </a:p>
        </p:txBody>
      </p:sp>
      <p:sp>
        <p:nvSpPr>
          <p:cNvPr id="2" name="TextBox 1"/>
          <p:cNvSpPr txBox="1"/>
          <p:nvPr/>
        </p:nvSpPr>
        <p:spPr>
          <a:xfrm>
            <a:off x="2209800" y="2560320"/>
            <a:ext cx="7543800" cy="2369880"/>
          </a:xfrm>
          <a:prstGeom prst="rect">
            <a:avLst/>
          </a:prstGeom>
          <a:noFill/>
        </p:spPr>
        <p:txBody>
          <a:bodyPr wrap="square" rtlCol="0">
            <a:spAutoFit/>
          </a:bodyPr>
          <a:lstStyle/>
          <a:p>
            <a:pPr algn="ctr"/>
            <a:r>
              <a:rPr lang="en-US" sz="6000" dirty="0" smtClean="0"/>
              <a:t>Secure Messaging with push </a:t>
            </a:r>
            <a:r>
              <a:rPr lang="en-US" sz="6000" dirty="0" smtClean="0"/>
              <a:t>notification </a:t>
            </a:r>
          </a:p>
          <a:p>
            <a:pPr algn="ctr"/>
            <a:r>
              <a:rPr lang="en-US" sz="2800" dirty="0" smtClean="0"/>
              <a:t>Concept</a:t>
            </a:r>
            <a:endParaRPr lang="en-US" sz="2800" dirty="0" smtClean="0"/>
          </a:p>
        </p:txBody>
      </p:sp>
      <p:sp>
        <p:nvSpPr>
          <p:cNvPr id="3" name="Rectangle 2"/>
          <p:cNvSpPr/>
          <p:nvPr/>
        </p:nvSpPr>
        <p:spPr>
          <a:xfrm>
            <a:off x="8816340" y="38836"/>
            <a:ext cx="3154680" cy="646331"/>
          </a:xfrm>
          <a:prstGeom prst="rect">
            <a:avLst/>
          </a:prstGeom>
        </p:spPr>
        <p:txBody>
          <a:bodyPr wrap="square">
            <a:spAutoFit/>
          </a:bodyPr>
          <a:lstStyle/>
          <a:p>
            <a:pPr>
              <a:spcBef>
                <a:spcPct val="0"/>
              </a:spcBef>
            </a:pPr>
            <a:r>
              <a:rPr lang="en-US" altLang="en-US" dirty="0" smtClean="0"/>
              <a:t>Rev </a:t>
            </a:r>
            <a:r>
              <a:rPr lang="en-US" altLang="en-US" dirty="0" smtClean="0"/>
              <a:t>A0_01</a:t>
            </a:r>
          </a:p>
          <a:p>
            <a:pPr>
              <a:spcBef>
                <a:spcPct val="0"/>
              </a:spcBef>
            </a:pPr>
            <a:r>
              <a:rPr lang="en-US" altLang="en-US" dirty="0" smtClean="0"/>
              <a:t>7</a:t>
            </a:r>
            <a:r>
              <a:rPr lang="en-US" altLang="en-US" baseline="30000" dirty="0" smtClean="0"/>
              <a:t>th</a:t>
            </a:r>
            <a:r>
              <a:rPr lang="en-US" altLang="en-US" dirty="0" smtClean="0"/>
              <a:t> </a:t>
            </a:r>
            <a:r>
              <a:rPr lang="en-US" altLang="en-US" dirty="0" smtClean="0"/>
              <a:t>April 2017 </a:t>
            </a:r>
            <a:endParaRPr lang="en-US" altLang="en-US" dirty="0"/>
          </a:p>
        </p:txBody>
      </p:sp>
    </p:spTree>
    <p:extLst>
      <p:ext uri="{BB962C8B-B14F-4D97-AF65-F5344CB8AC3E}">
        <p14:creationId xmlns:p14="http://schemas.microsoft.com/office/powerpoint/2010/main" val="18633721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0C1A05-EC7F-4CB9-9368-94B65627E2EA}" type="slidenum">
              <a:rPr lang="en-US" smtClean="0"/>
              <a:t>2</a:t>
            </a:fld>
            <a:endParaRPr lang="en-US" dirty="0"/>
          </a:p>
        </p:txBody>
      </p:sp>
      <p:sp>
        <p:nvSpPr>
          <p:cNvPr id="5" name="Footer Placeholder 4"/>
          <p:cNvSpPr>
            <a:spLocks noGrp="1"/>
          </p:cNvSpPr>
          <p:nvPr>
            <p:ph type="ftr" sz="quarter" idx="11"/>
          </p:nvPr>
        </p:nvSpPr>
        <p:spPr/>
        <p:txBody>
          <a:bodyPr/>
          <a:lstStyle/>
          <a:p>
            <a:r>
              <a:rPr lang="en-US" dirty="0" smtClean="0"/>
              <a:t>VVDN Technologies</a:t>
            </a:r>
          </a:p>
          <a:p>
            <a:r>
              <a:rPr lang="en-US" dirty="0" smtClean="0"/>
              <a:t>Proprietary and Confidential</a:t>
            </a:r>
            <a:endParaRPr lang="en-US" dirty="0"/>
          </a:p>
        </p:txBody>
      </p:sp>
      <p:sp>
        <p:nvSpPr>
          <p:cNvPr id="8" name="Title 1"/>
          <p:cNvSpPr>
            <a:spLocks noGrp="1"/>
          </p:cNvSpPr>
          <p:nvPr>
            <p:ph type="title"/>
          </p:nvPr>
        </p:nvSpPr>
        <p:spPr>
          <a:solidFill>
            <a:schemeClr val="accent1"/>
          </a:solidFill>
        </p:spPr>
        <p:txBody>
          <a:bodyPr>
            <a:normAutofit fontScale="90000"/>
          </a:bodyPr>
          <a:lstStyle/>
          <a:p>
            <a:pPr algn="ctr"/>
            <a:r>
              <a:rPr lang="en-US" dirty="0" smtClean="0"/>
              <a:t>Secure messaging architecture with push notification</a:t>
            </a:r>
            <a:endParaRPr lang="en-US" dirty="0"/>
          </a:p>
        </p:txBody>
      </p:sp>
      <p:pic>
        <p:nvPicPr>
          <p:cNvPr id="10" name="Content Placeholder 6" descr="MSGArch.png"/>
          <p:cNvPicPr>
            <a:picLocks noGrp="1" noChangeAspect="1"/>
          </p:cNvPicPr>
          <p:nvPr>
            <p:ph idx="1"/>
          </p:nvPr>
        </p:nvPicPr>
        <p:blipFill>
          <a:blip r:embed="rId2">
            <a:extLst>
              <a:ext uri="{28A0092B-C50C-407E-A947-70E740481C1C}">
                <a14:useLocalDpi xmlns:a14="http://schemas.microsoft.com/office/drawing/2010/main" val="0"/>
              </a:ext>
            </a:extLst>
          </a:blip>
          <a:srcRect l="-27129" r="-27129"/>
          <a:stretch>
            <a:fillRect/>
          </a:stretch>
        </p:blipFill>
        <p:spPr>
          <a:xfrm>
            <a:off x="656209" y="1272354"/>
            <a:ext cx="10834751" cy="4899846"/>
          </a:xfrm>
        </p:spPr>
      </p:pic>
    </p:spTree>
    <p:extLst>
      <p:ext uri="{BB962C8B-B14F-4D97-AF65-F5344CB8AC3E}">
        <p14:creationId xmlns:p14="http://schemas.microsoft.com/office/powerpoint/2010/main" val="846437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0C1A05-EC7F-4CB9-9368-94B65627E2EA}" type="slidenum">
              <a:rPr lang="en-US" smtClean="0"/>
              <a:t>3</a:t>
            </a:fld>
            <a:endParaRPr lang="en-US"/>
          </a:p>
        </p:txBody>
      </p:sp>
      <p:sp>
        <p:nvSpPr>
          <p:cNvPr id="5" name="Footer Placeholder 4"/>
          <p:cNvSpPr>
            <a:spLocks noGrp="1"/>
          </p:cNvSpPr>
          <p:nvPr>
            <p:ph type="ftr" sz="quarter" idx="11"/>
          </p:nvPr>
        </p:nvSpPr>
        <p:spPr/>
        <p:txBody>
          <a:bodyPr/>
          <a:lstStyle/>
          <a:p>
            <a:r>
              <a:rPr lang="en-US" smtClean="0"/>
              <a:t>VVDN Technologies</a:t>
            </a:r>
          </a:p>
          <a:p>
            <a:r>
              <a:rPr lang="en-US" smtClean="0"/>
              <a:t>Proprietary and Confidential</a:t>
            </a:r>
            <a:endParaRPr lang="en-US" dirty="0"/>
          </a:p>
        </p:txBody>
      </p:sp>
      <p:sp>
        <p:nvSpPr>
          <p:cNvPr id="6" name="Title 1"/>
          <p:cNvSpPr>
            <a:spLocks noGrp="1"/>
          </p:cNvSpPr>
          <p:nvPr>
            <p:ph type="title"/>
          </p:nvPr>
        </p:nvSpPr>
        <p:spPr>
          <a:solidFill>
            <a:schemeClr val="accent1"/>
          </a:solidFill>
        </p:spPr>
        <p:txBody>
          <a:bodyPr/>
          <a:lstStyle/>
          <a:p>
            <a:pPr algn="ctr"/>
            <a:r>
              <a:rPr lang="en-US" dirty="0" smtClean="0"/>
              <a:t>Sending Message</a:t>
            </a:r>
            <a:endParaRPr lang="en-US" dirty="0"/>
          </a:p>
        </p:txBody>
      </p:sp>
      <p:sp>
        <p:nvSpPr>
          <p:cNvPr id="8" name="Content Placeholder 7"/>
          <p:cNvSpPr>
            <a:spLocks noGrp="1"/>
          </p:cNvSpPr>
          <p:nvPr>
            <p:ph idx="1"/>
          </p:nvPr>
        </p:nvSpPr>
        <p:spPr/>
        <p:txBody>
          <a:bodyPr/>
          <a:lstStyle/>
          <a:p>
            <a:r>
              <a:rPr lang="en-US" sz="2400" dirty="0" smtClean="0"/>
              <a:t>Bitcoin transaction will be done by sender. A small amount of transaction will be credited to receiver’s bitcoin address and to the embedded downloads. Transaction ID will be received as soon as the bitcoin transaction hex is pushed to insight server.</a:t>
            </a:r>
          </a:p>
          <a:p>
            <a:r>
              <a:rPr lang="en-US" sz="2400" dirty="0" smtClean="0"/>
              <a:t>Message will be encrypted using the transaction ID and the public key of receiver. </a:t>
            </a:r>
          </a:p>
          <a:p>
            <a:r>
              <a:rPr lang="en-US" sz="2400" dirty="0" smtClean="0"/>
              <a:t>Once the message will be encrypted, message transaction module will be prepared using hash of transaction ID, hash of receiver’s wallet address, encrypted message and CRC.</a:t>
            </a:r>
          </a:p>
          <a:p>
            <a:r>
              <a:rPr lang="en-US" sz="2400" dirty="0" smtClean="0"/>
              <a:t>Message module will be sent over https API to private blockchain.</a:t>
            </a:r>
          </a:p>
          <a:p>
            <a:r>
              <a:rPr lang="en-US" sz="2400" dirty="0" smtClean="0"/>
              <a:t>Nodes in the private blockchain will verify the CRC of the message and once verified adds the block to the blockchain. </a:t>
            </a:r>
          </a:p>
          <a:p>
            <a:endParaRPr lang="en-US" sz="2400" dirty="0" smtClean="0"/>
          </a:p>
          <a:p>
            <a:endParaRPr lang="en-US" dirty="0"/>
          </a:p>
        </p:txBody>
      </p:sp>
    </p:spTree>
    <p:extLst>
      <p:ext uri="{BB962C8B-B14F-4D97-AF65-F5344CB8AC3E}">
        <p14:creationId xmlns:p14="http://schemas.microsoft.com/office/powerpoint/2010/main" val="3750944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Notification server will be used to send the push notification for the new secure message to the user. For notification MQTT server will be used.</a:t>
            </a:r>
          </a:p>
          <a:p>
            <a:r>
              <a:rPr lang="en-US" sz="2400" dirty="0" smtClean="0"/>
              <a:t>It will be having the record of user’s device ID mapped with the all the </a:t>
            </a:r>
            <a:r>
              <a:rPr lang="en-US" sz="2400" dirty="0" smtClean="0"/>
              <a:t>hash of user’s bitcoin addresses.</a:t>
            </a:r>
            <a:endParaRPr lang="en-US" sz="2400" dirty="0" smtClean="0"/>
          </a:p>
          <a:p>
            <a:r>
              <a:rPr lang="en-US" sz="2400" dirty="0" smtClean="0"/>
              <a:t>As soon as the block is added to the blockchain, private blockchain sends the hash of the receiver’s bitcoin address to the notification server.</a:t>
            </a:r>
          </a:p>
          <a:p>
            <a:r>
              <a:rPr lang="en-US" sz="2400" dirty="0" smtClean="0"/>
              <a:t>MQTT will search in its saved record for the hash of receiver’s bitcoin address. Once found, it will fetch the device ID corresponding to the receiver’s bitcoin address.</a:t>
            </a:r>
          </a:p>
          <a:p>
            <a:r>
              <a:rPr lang="en-US" sz="2400" dirty="0" smtClean="0"/>
              <a:t>Push notification will be sent to the registered device ID.</a:t>
            </a:r>
          </a:p>
          <a:p>
            <a:r>
              <a:rPr lang="en-US" sz="2400" dirty="0" smtClean="0"/>
              <a:t>Notification will show that there is a new secure message associated with the hash of the receiver’s bitcoin address.</a:t>
            </a:r>
            <a:endParaRPr lang="en-US" sz="2400" dirty="0"/>
          </a:p>
        </p:txBody>
      </p:sp>
      <p:sp>
        <p:nvSpPr>
          <p:cNvPr id="4" name="Slide Number Placeholder 3"/>
          <p:cNvSpPr>
            <a:spLocks noGrp="1"/>
          </p:cNvSpPr>
          <p:nvPr>
            <p:ph type="sldNum" sz="quarter" idx="12"/>
          </p:nvPr>
        </p:nvSpPr>
        <p:spPr/>
        <p:txBody>
          <a:bodyPr/>
          <a:lstStyle/>
          <a:p>
            <a:fld id="{B50C1A05-EC7F-4CB9-9368-94B65627E2EA}" type="slidenum">
              <a:rPr lang="en-US" smtClean="0"/>
              <a:t>4</a:t>
            </a:fld>
            <a:endParaRPr lang="en-US"/>
          </a:p>
        </p:txBody>
      </p:sp>
      <p:sp>
        <p:nvSpPr>
          <p:cNvPr id="5" name="Footer Placeholder 4"/>
          <p:cNvSpPr>
            <a:spLocks noGrp="1"/>
          </p:cNvSpPr>
          <p:nvPr>
            <p:ph type="ftr" sz="quarter" idx="11"/>
          </p:nvPr>
        </p:nvSpPr>
        <p:spPr/>
        <p:txBody>
          <a:bodyPr/>
          <a:lstStyle/>
          <a:p>
            <a:r>
              <a:rPr lang="en-US" smtClean="0"/>
              <a:t>VVDN Technologies</a:t>
            </a:r>
          </a:p>
          <a:p>
            <a:r>
              <a:rPr lang="en-US" smtClean="0"/>
              <a:t>Proprietary and Confidential</a:t>
            </a:r>
            <a:endParaRPr lang="en-US" dirty="0"/>
          </a:p>
        </p:txBody>
      </p:sp>
      <p:sp>
        <p:nvSpPr>
          <p:cNvPr id="6" name="Title 1"/>
          <p:cNvSpPr>
            <a:spLocks noGrp="1"/>
          </p:cNvSpPr>
          <p:nvPr>
            <p:ph type="title"/>
          </p:nvPr>
        </p:nvSpPr>
        <p:spPr>
          <a:solidFill>
            <a:schemeClr val="accent1"/>
          </a:solidFill>
        </p:spPr>
        <p:txBody>
          <a:bodyPr/>
          <a:lstStyle/>
          <a:p>
            <a:pPr algn="ctr"/>
            <a:r>
              <a:rPr lang="en-US" dirty="0" smtClean="0"/>
              <a:t>Notification Server</a:t>
            </a:r>
            <a:endParaRPr lang="en-US" dirty="0"/>
          </a:p>
        </p:txBody>
      </p:sp>
    </p:spTree>
    <p:extLst>
      <p:ext uri="{BB962C8B-B14F-4D97-AF65-F5344CB8AC3E}">
        <p14:creationId xmlns:p14="http://schemas.microsoft.com/office/powerpoint/2010/main" val="2398510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Receiver will match the </a:t>
            </a:r>
            <a:r>
              <a:rPr lang="en-US" sz="2400" dirty="0"/>
              <a:t>received hash address with its own </a:t>
            </a:r>
            <a:r>
              <a:rPr lang="en-US" sz="2400" dirty="0" smtClean="0"/>
              <a:t>wallet address </a:t>
            </a:r>
            <a:r>
              <a:rPr lang="en-US" sz="2400" dirty="0"/>
              <a:t>hashes</a:t>
            </a:r>
            <a:r>
              <a:rPr lang="en-US" sz="2400" dirty="0" smtClean="0"/>
              <a:t>.</a:t>
            </a:r>
          </a:p>
          <a:p>
            <a:r>
              <a:rPr lang="en-US" sz="2400" dirty="0" smtClean="0"/>
              <a:t>Receiver </a:t>
            </a:r>
            <a:r>
              <a:rPr lang="en-US" sz="2400" dirty="0" smtClean="0"/>
              <a:t>will poll the bitcoin blockchain with the </a:t>
            </a:r>
            <a:r>
              <a:rPr lang="en-US" sz="2400" dirty="0" smtClean="0"/>
              <a:t>matched wallet’s </a:t>
            </a:r>
            <a:r>
              <a:rPr lang="en-US" sz="2400" dirty="0" smtClean="0"/>
              <a:t>bitcoin address which will return the transaction ID associated to the address.</a:t>
            </a:r>
          </a:p>
          <a:p>
            <a:r>
              <a:rPr lang="en-US" sz="2400" dirty="0" smtClean="0"/>
              <a:t>Once transaction ID will be received, user will poll on the private blockchain for the new message.</a:t>
            </a:r>
          </a:p>
          <a:p>
            <a:r>
              <a:rPr lang="en-US" sz="2400" dirty="0" smtClean="0"/>
              <a:t>User will check and download the encrypted message, generates the CRC and matches with the CRC received. If CRC will be matched, message will be decrypted </a:t>
            </a:r>
            <a:r>
              <a:rPr lang="en-US" sz="2400" dirty="0"/>
              <a:t>b</a:t>
            </a:r>
            <a:r>
              <a:rPr lang="en-US" sz="2400" dirty="0" smtClean="0"/>
              <a:t>y transaction ID and the private key of receiver’s wallet.</a:t>
            </a:r>
          </a:p>
          <a:p>
            <a:endParaRPr lang="en-US" sz="2400" dirty="0" smtClean="0"/>
          </a:p>
        </p:txBody>
      </p:sp>
      <p:sp>
        <p:nvSpPr>
          <p:cNvPr id="4" name="Slide Number Placeholder 3"/>
          <p:cNvSpPr>
            <a:spLocks noGrp="1"/>
          </p:cNvSpPr>
          <p:nvPr>
            <p:ph type="sldNum" sz="quarter" idx="12"/>
          </p:nvPr>
        </p:nvSpPr>
        <p:spPr/>
        <p:txBody>
          <a:bodyPr/>
          <a:lstStyle/>
          <a:p>
            <a:fld id="{B50C1A05-EC7F-4CB9-9368-94B65627E2EA}" type="slidenum">
              <a:rPr lang="en-US" smtClean="0"/>
              <a:t>5</a:t>
            </a:fld>
            <a:endParaRPr lang="en-US"/>
          </a:p>
        </p:txBody>
      </p:sp>
      <p:sp>
        <p:nvSpPr>
          <p:cNvPr id="5" name="Footer Placeholder 4"/>
          <p:cNvSpPr>
            <a:spLocks noGrp="1"/>
          </p:cNvSpPr>
          <p:nvPr>
            <p:ph type="ftr" sz="quarter" idx="11"/>
          </p:nvPr>
        </p:nvSpPr>
        <p:spPr/>
        <p:txBody>
          <a:bodyPr/>
          <a:lstStyle/>
          <a:p>
            <a:r>
              <a:rPr lang="en-US" smtClean="0"/>
              <a:t>VVDN Technologies</a:t>
            </a:r>
          </a:p>
          <a:p>
            <a:r>
              <a:rPr lang="en-US" smtClean="0"/>
              <a:t>Proprietary and Confidential</a:t>
            </a:r>
            <a:endParaRPr lang="en-US" dirty="0"/>
          </a:p>
        </p:txBody>
      </p:sp>
      <p:sp>
        <p:nvSpPr>
          <p:cNvPr id="6" name="Title 1"/>
          <p:cNvSpPr>
            <a:spLocks noGrp="1"/>
          </p:cNvSpPr>
          <p:nvPr>
            <p:ph type="title"/>
          </p:nvPr>
        </p:nvSpPr>
        <p:spPr>
          <a:solidFill>
            <a:schemeClr val="accent1"/>
          </a:solidFill>
        </p:spPr>
        <p:txBody>
          <a:bodyPr/>
          <a:lstStyle/>
          <a:p>
            <a:pPr algn="ctr"/>
            <a:r>
              <a:rPr lang="en-US" dirty="0" smtClean="0"/>
              <a:t>Receiving Message</a:t>
            </a:r>
            <a:endParaRPr lang="en-US" dirty="0"/>
          </a:p>
        </p:txBody>
      </p:sp>
    </p:spTree>
    <p:extLst>
      <p:ext uri="{BB962C8B-B14F-4D97-AF65-F5344CB8AC3E}">
        <p14:creationId xmlns:p14="http://schemas.microsoft.com/office/powerpoint/2010/main" val="282486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VVDN Technologies</a:t>
            </a:r>
          </a:p>
          <a:p>
            <a:r>
              <a:rPr lang="en-US" smtClean="0"/>
              <a:t>Proprietary and Confidential</a:t>
            </a:r>
            <a:endParaRPr lang="en-US" dirty="0"/>
          </a:p>
        </p:txBody>
      </p:sp>
      <p:sp>
        <p:nvSpPr>
          <p:cNvPr id="6" name="Title 5"/>
          <p:cNvSpPr>
            <a:spLocks noGrp="1"/>
          </p:cNvSpPr>
          <p:nvPr>
            <p:ph type="title"/>
          </p:nvPr>
        </p:nvSpPr>
        <p:spPr/>
        <p:txBody>
          <a:bodyPr>
            <a:normAutofit fontScale="90000"/>
          </a:bodyPr>
          <a:lstStyle/>
          <a:p>
            <a:r>
              <a:rPr lang="en-US" dirty="0">
                <a:solidFill>
                  <a:srgbClr val="292929"/>
                </a:solidFill>
              </a:rPr>
              <a:t>A Partner you can depend </a:t>
            </a:r>
            <a:r>
              <a:rPr lang="en-US" dirty="0" smtClean="0">
                <a:solidFill>
                  <a:srgbClr val="292929"/>
                </a:solidFill>
              </a:rPr>
              <a:t>on for </a:t>
            </a:r>
            <a:r>
              <a:rPr lang="en-US" dirty="0">
                <a:solidFill>
                  <a:srgbClr val="292929"/>
                </a:solidFill>
              </a:rPr>
              <a:t>all dimensions of the</a:t>
            </a:r>
            <a:br>
              <a:rPr lang="en-US" dirty="0">
                <a:solidFill>
                  <a:srgbClr val="292929"/>
                </a:solidFill>
              </a:rPr>
            </a:br>
            <a:r>
              <a:rPr lang="en-US" dirty="0" smtClean="0">
                <a:solidFill>
                  <a:srgbClr val="292929"/>
                </a:solidFill>
              </a:rPr>
              <a:t/>
            </a:r>
            <a:br>
              <a:rPr lang="en-US" dirty="0" smtClean="0">
                <a:solidFill>
                  <a:srgbClr val="292929"/>
                </a:solidFill>
              </a:rPr>
            </a:br>
            <a:r>
              <a:rPr lang="en-US" dirty="0" smtClean="0">
                <a:solidFill>
                  <a:srgbClr val="292929"/>
                </a:solidFill>
              </a:rPr>
              <a:t>Product Development </a:t>
            </a:r>
            <a:r>
              <a:rPr lang="en-US" dirty="0">
                <a:solidFill>
                  <a:srgbClr val="292929"/>
                </a:solidFill>
              </a:rPr>
              <a:t>and </a:t>
            </a:r>
            <a:br>
              <a:rPr lang="en-US" dirty="0">
                <a:solidFill>
                  <a:srgbClr val="292929"/>
                </a:solidFill>
              </a:rPr>
            </a:br>
            <a:r>
              <a:rPr lang="en-US" dirty="0" smtClean="0">
                <a:solidFill>
                  <a:srgbClr val="292929"/>
                </a:solidFill>
              </a:rPr>
              <a:t>Manufacturing </a:t>
            </a:r>
            <a:r>
              <a:rPr lang="en-US" dirty="0">
                <a:solidFill>
                  <a:srgbClr val="292929"/>
                </a:solidFill>
              </a:rPr>
              <a:t>Lifecycle</a:t>
            </a:r>
            <a:br>
              <a:rPr lang="en-US" dirty="0">
                <a:solidFill>
                  <a:srgbClr val="292929"/>
                </a:solidFill>
              </a:rPr>
            </a:br>
            <a:r>
              <a:rPr lang="en-US" sz="2000" dirty="0">
                <a:solidFill>
                  <a:srgbClr val="292929"/>
                </a:solidFill>
              </a:rPr>
              <a:t/>
            </a:r>
            <a:br>
              <a:rPr lang="en-US" sz="2000" dirty="0">
                <a:solidFill>
                  <a:srgbClr val="292929"/>
                </a:solidFill>
              </a:rPr>
            </a:br>
            <a:r>
              <a:rPr lang="en-US" sz="2000" dirty="0" smtClean="0">
                <a:solidFill>
                  <a:srgbClr val="292929"/>
                </a:solidFill>
              </a:rPr>
              <a:t/>
            </a:r>
            <a:br>
              <a:rPr lang="en-US" sz="2000" dirty="0" smtClean="0">
                <a:solidFill>
                  <a:srgbClr val="292929"/>
                </a:solidFill>
              </a:rPr>
            </a:br>
            <a:r>
              <a:rPr lang="en-US" sz="3100" dirty="0" smtClean="0">
                <a:solidFill>
                  <a:srgbClr val="0070C0"/>
                </a:solidFill>
              </a:rPr>
              <a:t>www.vvdntech.com</a:t>
            </a:r>
            <a:r>
              <a:rPr lang="en-US" sz="3600" dirty="0">
                <a:solidFill>
                  <a:srgbClr val="5FA6DB"/>
                </a:solidFill>
              </a:rPr>
              <a:t/>
            </a:r>
            <a:br>
              <a:rPr lang="en-US" sz="3600" dirty="0">
                <a:solidFill>
                  <a:srgbClr val="5FA6DB"/>
                </a:solidFill>
              </a:rPr>
            </a:br>
            <a:endParaRPr lang="en-US" dirty="0"/>
          </a:p>
        </p:txBody>
      </p:sp>
      <p:sp>
        <p:nvSpPr>
          <p:cNvPr id="4" name="Slide Number Placeholder 3"/>
          <p:cNvSpPr>
            <a:spLocks noGrp="1"/>
          </p:cNvSpPr>
          <p:nvPr>
            <p:ph type="sldNum" sz="quarter" idx="4294967295"/>
          </p:nvPr>
        </p:nvSpPr>
        <p:spPr>
          <a:xfrm>
            <a:off x="9448800" y="6356350"/>
            <a:ext cx="2743200" cy="365125"/>
          </a:xfrm>
        </p:spPr>
        <p:txBody>
          <a:bodyPr/>
          <a:lstStyle/>
          <a:p>
            <a:fld id="{B50C1A05-EC7F-4CB9-9368-94B65627E2EA}" type="slidenum">
              <a:rPr lang="en-US" smtClean="0"/>
              <a:t>6</a:t>
            </a:fld>
            <a:endParaRPr lang="en-US"/>
          </a:p>
        </p:txBody>
      </p:sp>
    </p:spTree>
    <p:extLst>
      <p:ext uri="{BB962C8B-B14F-4D97-AF65-F5344CB8AC3E}">
        <p14:creationId xmlns:p14="http://schemas.microsoft.com/office/powerpoint/2010/main" val="85856034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23285</TotalTime>
  <Words>424</Words>
  <Application>Microsoft Macintosh PowerPoint</Application>
  <PresentationFormat>Custom</PresentationFormat>
  <Paragraphs>42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Secure messaging architecture with push notification</vt:lpstr>
      <vt:lpstr>Sending Message</vt:lpstr>
      <vt:lpstr>Notification Server</vt:lpstr>
      <vt:lpstr>Receiving Message</vt:lpstr>
      <vt:lpstr>A Partner you can depend on for all dimensions of the  Product Development and  Manufacturing Lifecycle   www.vvdntech.com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nathan.bozeman@vvdntech.com</dc:creator>
  <cp:lastModifiedBy>Himani Bathla</cp:lastModifiedBy>
  <cp:revision>310</cp:revision>
  <dcterms:created xsi:type="dcterms:W3CDTF">2015-11-19T00:22:51Z</dcterms:created>
  <dcterms:modified xsi:type="dcterms:W3CDTF">2017-04-07T17:24:55Z</dcterms:modified>
</cp:coreProperties>
</file>