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70" r:id="rId11"/>
    <p:sldId id="268" r:id="rId12"/>
    <p:sldId id="267" r:id="rId13"/>
    <p:sldId id="269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DB712-50E6-483E-859E-B406CE51D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8741B5-45C9-47DE-AD9A-BEB76FBE2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CA1EC-F0B4-4641-B23B-E02D1241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F33A-7C0E-4E7D-AC53-1450A9696E1C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358C0-17EF-459A-ACA3-3D8A4CC4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4E78E-2A40-4D91-8758-0A3F4581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62DB-8C48-426A-B7C5-E04756CA3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773A8-B52C-4952-94DA-346B1096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8B634D-EADF-4033-AE78-E446F9437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BFB80-39D2-44B9-B29F-ABB25D8A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F33A-7C0E-4E7D-AC53-1450A9696E1C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A075B-5E05-4E55-B4C3-AB142EA1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DC71F-5033-4471-97E6-2C6F468A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62DB-8C48-426A-B7C5-E04756CA3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7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B46152-5822-4122-B803-105BF78C3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478AD-5CC7-4B33-A337-099C4D792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9D404-391E-43E6-A2C3-69179619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F33A-7C0E-4E7D-AC53-1450A9696E1C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99358-39DF-42B3-A1A3-98000CEE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B0F04-4C55-44D6-9A76-180D116F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62DB-8C48-426A-B7C5-E04756CA3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2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80E10-2390-4EA9-BFD4-D0C55FEE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37093-F0A0-49FD-921E-624E97AA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F9767-A080-4051-B754-D37C2852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F33A-7C0E-4E7D-AC53-1450A9696E1C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F20CF-B046-4C12-A404-AE22B83D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6879E-AC24-4759-9D57-22DEDF1A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62DB-8C48-426A-B7C5-E04756CA3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5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9C453-D910-411A-AAD7-B1E53EFF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A04E9-D172-4F75-935C-7DCA75DF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A8947-8542-4FD3-811E-66BE4070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F33A-7C0E-4E7D-AC53-1450A9696E1C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0A7E9-CE53-4793-9010-38135AF7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BFE3D-A70A-49E4-914C-6359DD86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62DB-8C48-426A-B7C5-E04756CA3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AFDE4-AB1F-428F-9A6F-50FFA05C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382AA-C7AB-4E43-8DEB-1B3015A30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2E6FB7-DCD9-4D74-B283-233BF9D63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C263BC-CC45-4B72-958A-24D056D7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F33A-7C0E-4E7D-AC53-1450A9696E1C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84503-CD8A-4B5D-AFBD-30FC3263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E3021-0927-45D4-9D90-C307611F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62DB-8C48-426A-B7C5-E04756CA3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8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8B46-4143-4D4F-A46C-AB4FB6B9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1FDC3-257A-422A-90E1-D2E718C78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089015-2B75-42E3-8547-5490672D7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32E836-5602-4D2F-A660-575C440D1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020557-9DA7-4460-9466-7A007DB9C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86C677-03EF-486B-97AD-681A2457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F33A-7C0E-4E7D-AC53-1450A9696E1C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71FCD8-4D19-4EC0-9E5A-B604B65C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20669-A5DB-4AA8-9EE2-ACD31713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62DB-8C48-426A-B7C5-E04756CA3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6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AB065-8B69-4B29-B5E3-7EE60571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29A59-9956-4232-8259-F135100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F33A-7C0E-4E7D-AC53-1450A9696E1C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8F4071-6BFD-410C-9B41-B3AE0482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A18527-F725-4469-A15D-6A6A6F9A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62DB-8C48-426A-B7C5-E04756CA3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59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939146-D32E-4CBF-943D-8D333C45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F33A-7C0E-4E7D-AC53-1450A9696E1C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77638C-9C22-47A8-BB00-E5174443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64021-1F79-4458-98A3-2C336109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62DB-8C48-426A-B7C5-E04756CA3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9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77982-C9CC-4EF2-AD0E-B7387216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CBA1F-F9AE-42CE-945A-D150A3EC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B0739-7F40-4E3A-88AC-D220850EC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C2F1A-369E-4BCB-B0FF-81F93F3F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F33A-7C0E-4E7D-AC53-1450A9696E1C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01CB9-A0CE-4C05-88FF-181D4313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432A7-46B6-4775-914A-FF843518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62DB-8C48-426A-B7C5-E04756CA3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1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C13E8-691F-4F18-9E8A-FCF8B725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480A6A-61D5-4798-B8DB-9C7E1BD91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23B794-B648-46EC-A320-6BB876DC1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2CA4B-0DC6-45F2-80E1-2674B7C7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F33A-7C0E-4E7D-AC53-1450A9696E1C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1EB63-6CAE-4105-B8D8-E656F83F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163C1-A94B-408E-8AF6-98E364D8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62DB-8C48-426A-B7C5-E04756CA3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5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E38A37-4B32-416C-8A36-9A02E84B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34032-A74D-480E-9D26-F36205B6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6149C-7787-4058-BED6-6BD72F86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DF33A-7C0E-4E7D-AC53-1450A9696E1C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997F3-6932-4D22-A3F6-9E0CF691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B7DF9-F685-4B78-9614-B72F509E0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62DB-8C48-426A-B7C5-E04756CA3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4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04F4423-FF82-4964-AD14-87E6CCD89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1" t="10130" r="2526" b="7289"/>
          <a:stretch/>
        </p:blipFill>
        <p:spPr>
          <a:xfrm>
            <a:off x="2657856" y="938"/>
            <a:ext cx="6910218" cy="68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97"/>
    </mc:Choice>
    <mc:Fallback xmlns="">
      <p:transition spd="slow" advTm="302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E6635-7798-4A20-9E52-BBB33F19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8" y="828265"/>
            <a:ext cx="2529445" cy="2170255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测试结果</a:t>
            </a:r>
            <a:br>
              <a:rPr lang="en-US" altLang="zh-CN" sz="4000" b="1" dirty="0"/>
            </a:br>
            <a:r>
              <a:rPr lang="en-US" altLang="zh-CN" sz="4000" b="1" dirty="0"/>
              <a:t>test.py</a:t>
            </a:r>
            <a:endParaRPr lang="zh-CN" altLang="en-US" sz="4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82C256-19B7-4D3A-AB2C-B6E556B85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" t="10087" r="15400" b="7997"/>
          <a:stretch/>
        </p:blipFill>
        <p:spPr>
          <a:xfrm>
            <a:off x="3520868" y="0"/>
            <a:ext cx="809419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55807B-3FDC-40D1-9604-6A000462DC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4" t="69437" r="66324" b="18442"/>
          <a:stretch/>
        </p:blipFill>
        <p:spPr>
          <a:xfrm>
            <a:off x="-1" y="5516087"/>
            <a:ext cx="3516405" cy="13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0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ECC44-8931-4E94-9DFC-03840C27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183" y="0"/>
            <a:ext cx="7058891" cy="1239426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模型的准确率与优缺点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9D7DA-B4FB-4CC4-9B16-D43262EA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089" y="1680359"/>
            <a:ext cx="3970311" cy="370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/>
              <a:t>优点</a:t>
            </a:r>
            <a:endParaRPr lang="en-US" altLang="zh-CN" sz="3200" b="1" dirty="0"/>
          </a:p>
          <a:p>
            <a:r>
              <a:rPr lang="zh-CN" altLang="en-US" dirty="0"/>
              <a:t>统计精确</a:t>
            </a:r>
            <a:endParaRPr lang="en-US" altLang="zh-CN" dirty="0"/>
          </a:p>
          <a:p>
            <a:r>
              <a:rPr lang="zh-CN" altLang="en-US" dirty="0"/>
              <a:t>不容易过拟合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200" b="1" dirty="0"/>
              <a:t>缺点</a:t>
            </a:r>
            <a:endParaRPr lang="en-US" altLang="zh-CN" sz="3200" b="1" dirty="0"/>
          </a:p>
          <a:p>
            <a:r>
              <a:rPr lang="zh-CN" altLang="en-US" dirty="0"/>
              <a:t>正确率稍低</a:t>
            </a:r>
            <a:endParaRPr lang="en-US" altLang="zh-CN" dirty="0"/>
          </a:p>
          <a:p>
            <a:r>
              <a:rPr lang="zh-CN" altLang="en-US" dirty="0"/>
              <a:t>未对每个词进行标注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AD35AEC-9B37-40B2-AFAD-26810E9398F9}"/>
              </a:ext>
            </a:extLst>
          </p:cNvPr>
          <p:cNvSpPr txBox="1">
            <a:spLocks/>
          </p:cNvSpPr>
          <p:nvPr/>
        </p:nvSpPr>
        <p:spPr>
          <a:xfrm>
            <a:off x="6554190" y="1680358"/>
            <a:ext cx="4780809" cy="442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 dirty="0"/>
              <a:t>准确率</a:t>
            </a:r>
            <a:endParaRPr lang="en-US" altLang="zh-CN" sz="3200" b="1" dirty="0"/>
          </a:p>
          <a:p>
            <a:r>
              <a:rPr lang="zh-CN" altLang="en-US" dirty="0"/>
              <a:t>自带模型</a:t>
            </a:r>
            <a:r>
              <a:rPr lang="en-US" altLang="zh-CN" dirty="0"/>
              <a:t>:</a:t>
            </a:r>
            <a:r>
              <a:rPr lang="zh-CN" altLang="en-US" dirty="0"/>
              <a:t> 约</a:t>
            </a:r>
            <a:r>
              <a:rPr lang="en-US" altLang="zh-CN" dirty="0"/>
              <a:t>83%</a:t>
            </a:r>
          </a:p>
          <a:p>
            <a:r>
              <a:rPr lang="zh-CN" altLang="en-US" dirty="0"/>
              <a:t>自定义训练模型</a:t>
            </a:r>
            <a:r>
              <a:rPr lang="en-US" altLang="zh-CN" dirty="0"/>
              <a:t>: </a:t>
            </a:r>
            <a:r>
              <a:rPr lang="zh-CN" altLang="en-US" dirty="0"/>
              <a:t>约</a:t>
            </a:r>
            <a:r>
              <a:rPr lang="en-US" altLang="zh-CN" dirty="0"/>
              <a:t>89%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3200" b="1" dirty="0"/>
              <a:t>优化方向</a:t>
            </a:r>
            <a:endParaRPr lang="en-US" altLang="zh-CN" sz="3200" b="1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jieba</a:t>
            </a:r>
            <a:r>
              <a:rPr lang="zh-CN" altLang="en-US" dirty="0"/>
              <a:t>进行分词</a:t>
            </a:r>
            <a:endParaRPr lang="en-US" altLang="zh-CN" dirty="0"/>
          </a:p>
          <a:p>
            <a:r>
              <a:rPr lang="zh-CN" altLang="en-US" dirty="0"/>
              <a:t>使用神经网络算法</a:t>
            </a:r>
            <a:endParaRPr lang="en-US" altLang="zh-CN" dirty="0"/>
          </a:p>
          <a:p>
            <a:r>
              <a:rPr lang="zh-CN" altLang="en-US" dirty="0"/>
              <a:t>每个类别的单独模型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195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EF41-B3C9-4C62-8C20-8D8C2357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034" y="0"/>
            <a:ext cx="4405746" cy="1325563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/>
              <a:t>一年来的收获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A173E-A7ED-42B9-8255-82635EF5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279" y="1325563"/>
            <a:ext cx="5634347" cy="4417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/>
              <a:t>计算机</a:t>
            </a:r>
            <a:endParaRPr lang="en-US" altLang="zh-CN" sz="3200" b="1" dirty="0"/>
          </a:p>
          <a:p>
            <a:r>
              <a:rPr lang="en-US" altLang="zh-CN" dirty="0"/>
              <a:t>C</a:t>
            </a:r>
            <a:r>
              <a:rPr lang="zh-CN" altLang="en-US" dirty="0"/>
              <a:t>、机器学习、情感分析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，较干净的数据</a:t>
            </a:r>
            <a:endParaRPr lang="en-US" altLang="zh-CN" dirty="0"/>
          </a:p>
          <a:p>
            <a:r>
              <a:rPr lang="zh-CN" altLang="en-US" dirty="0"/>
              <a:t>深度学习</a:t>
            </a:r>
            <a:endParaRPr lang="en-US" altLang="zh-CN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zh-CN" altLang="en-US" sz="3200" b="1" dirty="0"/>
              <a:t>数学</a:t>
            </a:r>
            <a:endParaRPr lang="en-US" altLang="zh-CN" sz="3200" b="1" dirty="0"/>
          </a:p>
          <a:p>
            <a:r>
              <a:rPr lang="zh-CN" altLang="en-US" dirty="0"/>
              <a:t>高等数学、线性代数</a:t>
            </a:r>
            <a:endParaRPr lang="en-US" altLang="zh-CN" dirty="0"/>
          </a:p>
          <a:p>
            <a:r>
              <a:rPr lang="zh-CN" altLang="en-US" dirty="0"/>
              <a:t>概率统计、数学建模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E31246D-FF6F-404C-AA51-A66212EAE946}"/>
              </a:ext>
            </a:extLst>
          </p:cNvPr>
          <p:cNvSpPr txBox="1">
            <a:spLocks/>
          </p:cNvSpPr>
          <p:nvPr/>
        </p:nvSpPr>
        <p:spPr>
          <a:xfrm>
            <a:off x="7350825" y="1325563"/>
            <a:ext cx="4108863" cy="475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 dirty="0"/>
              <a:t>英语</a:t>
            </a:r>
            <a:endParaRPr lang="en-US" altLang="zh-CN" sz="3200" b="1" dirty="0"/>
          </a:p>
          <a:p>
            <a:r>
              <a:rPr lang="zh-CN" altLang="en-US" dirty="0"/>
              <a:t>四级</a:t>
            </a:r>
            <a:r>
              <a:rPr lang="en-US" altLang="zh-CN" dirty="0"/>
              <a:t>: 578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俞敏洪</a:t>
            </a:r>
            <a:r>
              <a:rPr lang="en-US" altLang="zh-CN" dirty="0"/>
              <a:t>《</a:t>
            </a:r>
            <a:r>
              <a:rPr lang="zh-CN" altLang="en-US" dirty="0"/>
              <a:t>新东方四级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zh-CN" altLang="en-US" sz="3200" b="1" dirty="0"/>
              <a:t>文体活动</a:t>
            </a:r>
            <a:endParaRPr lang="en-US" altLang="zh-CN" sz="3200" b="1" dirty="0"/>
          </a:p>
          <a:p>
            <a:r>
              <a:rPr lang="zh-CN" altLang="en-US" dirty="0"/>
              <a:t>吉他</a:t>
            </a:r>
            <a:endParaRPr lang="en-US" altLang="zh-CN" dirty="0"/>
          </a:p>
          <a:p>
            <a:r>
              <a:rPr lang="zh-CN" altLang="en-US" dirty="0"/>
              <a:t>风采大赛校二等奖</a:t>
            </a:r>
            <a:endParaRPr lang="en-US" altLang="zh-CN" dirty="0"/>
          </a:p>
          <a:p>
            <a:r>
              <a:rPr lang="zh-CN" altLang="en-US" dirty="0"/>
              <a:t>运动会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/>
              <a:t>100m</a:t>
            </a:r>
            <a:r>
              <a:rPr lang="zh-CN" altLang="en-US"/>
              <a:t>第三</a:t>
            </a:r>
            <a:r>
              <a:rPr lang="zh-CN" altLang="en-US" dirty="0"/>
              <a:t>名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780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42CBE-116D-41BB-B2CA-15102BE5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967" y="0"/>
            <a:ext cx="3941618" cy="1325563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今后的计划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860EC-864A-4B67-A321-D9C06322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050" y="1440614"/>
            <a:ext cx="4092038" cy="381421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/>
              <a:t>大一下</a:t>
            </a:r>
            <a:endParaRPr lang="en-US" altLang="zh-CN" sz="3200" b="1" dirty="0"/>
          </a:p>
          <a:p>
            <a:r>
              <a:rPr lang="en-US" altLang="zh-CN" sz="2400" dirty="0"/>
              <a:t>《</a:t>
            </a:r>
            <a:r>
              <a:rPr lang="zh-CN" altLang="en-US" dirty="0"/>
              <a:t>机器学习实战</a:t>
            </a:r>
            <a:r>
              <a:rPr lang="en-US" altLang="zh-CN" dirty="0"/>
              <a:t>》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3500" b="1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500" b="1" dirty="0"/>
              <a:t>大二上</a:t>
            </a:r>
            <a:endParaRPr lang="en-US" altLang="zh-CN" sz="3500" b="1" dirty="0"/>
          </a:p>
          <a:p>
            <a:r>
              <a:rPr lang="zh-CN" altLang="en-US" dirty="0"/>
              <a:t>吴恩达</a:t>
            </a:r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吴恩达</a:t>
            </a:r>
            <a:r>
              <a:rPr lang="en-US" altLang="zh-CN" dirty="0"/>
              <a:t>《</a:t>
            </a:r>
            <a:r>
              <a:rPr lang="zh-CN" altLang="en-US" dirty="0"/>
              <a:t>深度学习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周志华</a:t>
            </a:r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李航</a:t>
            </a:r>
            <a:r>
              <a:rPr lang="en-US" altLang="zh-CN" dirty="0"/>
              <a:t>《</a:t>
            </a:r>
            <a:r>
              <a:rPr lang="zh-CN" altLang="en-US" dirty="0"/>
              <a:t>统计学习方法</a:t>
            </a:r>
            <a:r>
              <a:rPr lang="en-US" altLang="zh-CN" dirty="0"/>
              <a:t>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04D9BF7-3C7B-4FB8-AD2B-BA6420EF9404}"/>
              </a:ext>
            </a:extLst>
          </p:cNvPr>
          <p:cNvSpPr txBox="1">
            <a:spLocks/>
          </p:cNvSpPr>
          <p:nvPr/>
        </p:nvSpPr>
        <p:spPr>
          <a:xfrm>
            <a:off x="6096000" y="1440613"/>
            <a:ext cx="4591792" cy="3434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3500" b="1" dirty="0"/>
              <a:t>大二下</a:t>
            </a:r>
            <a:endParaRPr lang="en-US" altLang="zh-CN" sz="3500" b="1" dirty="0"/>
          </a:p>
          <a:p>
            <a:r>
              <a:rPr lang="en-US" altLang="zh-CN" dirty="0"/>
              <a:t>《Python</a:t>
            </a:r>
            <a:r>
              <a:rPr lang="zh-CN" altLang="en-US" dirty="0"/>
              <a:t>核心编程</a:t>
            </a:r>
            <a:r>
              <a:rPr lang="en-US" altLang="zh-CN" sz="3000" dirty="0"/>
              <a:t>》</a:t>
            </a:r>
            <a:endParaRPr lang="en-US" altLang="zh-CN" dirty="0"/>
          </a:p>
          <a:p>
            <a:r>
              <a:rPr lang="en-US" altLang="zh-CN" sz="3000" dirty="0"/>
              <a:t>《</a:t>
            </a:r>
            <a:r>
              <a:rPr lang="en-US" altLang="zh-CN" dirty="0"/>
              <a:t>Python</a:t>
            </a:r>
            <a:r>
              <a:rPr lang="zh-CN" altLang="en-US" dirty="0"/>
              <a:t>科学计算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数学建模、</a:t>
            </a:r>
            <a:r>
              <a:rPr lang="en-US" altLang="zh-CN" dirty="0"/>
              <a:t>Kaggle</a:t>
            </a:r>
            <a:r>
              <a:rPr lang="zh-CN" altLang="en-US" dirty="0"/>
              <a:t>、天池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500" b="1" dirty="0"/>
              <a:t>大三</a:t>
            </a:r>
            <a:endParaRPr lang="en-US" altLang="zh-CN" sz="3500" b="1" dirty="0"/>
          </a:p>
          <a:p>
            <a:pPr>
              <a:lnSpc>
                <a:spcPct val="100000"/>
              </a:lnSpc>
            </a:pPr>
            <a:r>
              <a:rPr lang="zh-CN" altLang="en-US" sz="3000" dirty="0"/>
              <a:t>准备考研</a:t>
            </a:r>
          </a:p>
        </p:txBody>
      </p:sp>
    </p:spTree>
    <p:extLst>
      <p:ext uri="{BB962C8B-B14F-4D97-AF65-F5344CB8AC3E}">
        <p14:creationId xmlns:p14="http://schemas.microsoft.com/office/powerpoint/2010/main" val="222153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651BB-DB5E-45E8-BAFD-C4114F49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72" y="673585"/>
            <a:ext cx="10825055" cy="2404831"/>
          </a:xfrm>
        </p:spPr>
        <p:txBody>
          <a:bodyPr>
            <a:normAutofit/>
          </a:bodyPr>
          <a:lstStyle/>
          <a:p>
            <a:r>
              <a:rPr lang="en-US" altLang="zh-CN" sz="8000" b="1" dirty="0"/>
              <a:t>THANKS</a:t>
            </a:r>
            <a:r>
              <a:rPr lang="zh-CN" altLang="en-US" sz="8000" b="1" dirty="0"/>
              <a:t> </a:t>
            </a:r>
            <a:r>
              <a:rPr lang="en-US" altLang="zh-CN" sz="8000" b="1" dirty="0"/>
              <a:t>FOR</a:t>
            </a:r>
            <a:r>
              <a:rPr lang="zh-CN" altLang="en-US" sz="8000" b="1" dirty="0"/>
              <a:t> </a:t>
            </a:r>
            <a:r>
              <a:rPr lang="en-US" altLang="zh-CN" sz="8000" b="1" dirty="0"/>
              <a:t>LISTENING</a:t>
            </a:r>
            <a:endParaRPr lang="zh-CN" altLang="en-US" sz="8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50CFC-537B-40D4-9EA4-52DC2134B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2633"/>
            <a:ext cx="9950532" cy="189433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参考文献</a:t>
            </a:r>
            <a:endParaRPr lang="en-US" altLang="zh-CN" sz="3200" b="1" dirty="0"/>
          </a:p>
          <a:p>
            <a:r>
              <a:rPr lang="en-US" altLang="zh-CN" sz="2400" dirty="0"/>
              <a:t>[1].</a:t>
            </a:r>
            <a:r>
              <a:rPr lang="en-US" altLang="zh-CN" sz="2400" dirty="0" err="1"/>
              <a:t>zhiyong_will</a:t>
            </a:r>
            <a:r>
              <a:rPr lang="en-US" altLang="zh-CN" sz="2400" dirty="0"/>
              <a:t>, </a:t>
            </a:r>
            <a:r>
              <a:rPr lang="zh-CN" altLang="en-US" sz="2400" dirty="0"/>
              <a:t>情感分析</a:t>
            </a:r>
            <a:r>
              <a:rPr lang="en-US" altLang="zh-CN" sz="2400" dirty="0"/>
              <a:t>——</a:t>
            </a:r>
            <a:r>
              <a:rPr lang="zh-CN" altLang="en-US" sz="2400" dirty="0"/>
              <a:t>深入</a:t>
            </a:r>
            <a:r>
              <a:rPr lang="en-US" altLang="zh-CN" sz="2400" dirty="0" err="1"/>
              <a:t>snownlp</a:t>
            </a:r>
            <a:r>
              <a:rPr lang="zh-CN" altLang="en-US" sz="2400" dirty="0"/>
              <a:t>原理和实践</a:t>
            </a:r>
            <a:r>
              <a:rPr lang="en-US" altLang="zh-CN" sz="2400" dirty="0"/>
              <a:t>, https://blog.csdn.net/google19890102/article/details/80091502,</a:t>
            </a:r>
          </a:p>
          <a:p>
            <a:r>
              <a:rPr lang="en-US" altLang="zh-CN" sz="2400" dirty="0"/>
              <a:t>2019.5.18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586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E9688-C811-4791-A648-531D8BDB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b="1" dirty="0" err="1"/>
              <a:t>snownlp</a:t>
            </a:r>
            <a:r>
              <a:rPr lang="zh-CN" altLang="en-US" sz="4800" b="1" dirty="0"/>
              <a:t>库的使用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BFB980-35B9-4376-A14E-969270C3D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4310" y="1787586"/>
            <a:ext cx="6099496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4CBE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from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snownlp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4CBE1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SnowNLP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266A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SnowNLP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DC267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'python是一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CDC267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个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DC267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十分优美的语言'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266A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nsolas-with-Yahei" panose="020B0509020204020204" pitchFamily="49" charset="-128"/>
                <a:ea typeface="Consolas-with-Yahei" panose="020B0509020204020204" pitchFamily="49" charset="-128"/>
              </a:rPr>
              <a:t>(s.sentiments)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C06951-1EF1-4CE9-81FC-2B903B43A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0" t="68868" r="20023" b="18288"/>
          <a:stretch/>
        </p:blipFill>
        <p:spPr>
          <a:xfrm>
            <a:off x="754310" y="3524839"/>
            <a:ext cx="9701913" cy="20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6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17"/>
    </mc:Choice>
    <mc:Fallback xmlns="">
      <p:transition spd="slow" advTm="5041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78E08B-C605-4145-B547-D2E4B2866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32" t="10389" r="1325" b="9757"/>
          <a:stretch/>
        </p:blipFill>
        <p:spPr>
          <a:xfrm>
            <a:off x="5221184" y="0"/>
            <a:ext cx="6970816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C22375-7955-4E3D-A91A-23E92C2A650C}"/>
              </a:ext>
            </a:extLst>
          </p:cNvPr>
          <p:cNvSpPr txBox="1"/>
          <p:nvPr/>
        </p:nvSpPr>
        <p:spPr>
          <a:xfrm>
            <a:off x="334806" y="2588770"/>
            <a:ext cx="432261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5400" b="1" dirty="0">
                <a:latin typeface="+mj-lt"/>
                <a:ea typeface="+mj-ea"/>
                <a:cs typeface="+mj-cs"/>
              </a:rPr>
              <a:t>部分源码解析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489C29-0E36-4E43-AA98-468D31216DF5}"/>
              </a:ext>
            </a:extLst>
          </p:cNvPr>
          <p:cNvSpPr txBox="1"/>
          <p:nvPr/>
        </p:nvSpPr>
        <p:spPr>
          <a:xfrm>
            <a:off x="627414" y="4803649"/>
            <a:ext cx="3439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handle(): </a:t>
            </a:r>
            <a:r>
              <a:rPr lang="zh-CN" altLang="en-US" sz="2400" dirty="0"/>
              <a:t>分词</a:t>
            </a:r>
            <a:r>
              <a:rPr lang="en-US" altLang="zh-CN" sz="2400" dirty="0"/>
              <a:t>/</a:t>
            </a:r>
            <a:r>
              <a:rPr lang="zh-CN" altLang="en-US" sz="2400" dirty="0"/>
              <a:t>去停用词</a:t>
            </a:r>
            <a:endParaRPr lang="en-US" altLang="zh-CN" sz="2400" dirty="0"/>
          </a:p>
          <a:p>
            <a:r>
              <a:rPr lang="en-US" altLang="zh-CN" sz="2400" dirty="0"/>
              <a:t>train(): </a:t>
            </a:r>
            <a:r>
              <a:rPr lang="zh-CN" altLang="en-US" sz="2400" dirty="0"/>
              <a:t>训练情感分类器</a:t>
            </a:r>
            <a:endParaRPr lang="en-US" altLang="zh-CN" sz="2400" dirty="0"/>
          </a:p>
          <a:p>
            <a:r>
              <a:rPr lang="en-US" altLang="zh-CN" sz="2400" dirty="0"/>
              <a:t>classify(): </a:t>
            </a:r>
            <a:r>
              <a:rPr lang="zh-CN" altLang="en-US" sz="2400" dirty="0"/>
              <a:t>预测</a:t>
            </a:r>
          </a:p>
        </p:txBody>
      </p:sp>
    </p:spTree>
    <p:extLst>
      <p:ext uri="{BB962C8B-B14F-4D97-AF65-F5344CB8AC3E}">
        <p14:creationId xmlns:p14="http://schemas.microsoft.com/office/powerpoint/2010/main" val="173415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60"/>
    </mc:Choice>
    <mc:Fallback xmlns="">
      <p:transition spd="slow" advTm="531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648A8-35A8-4BA7-A795-F1BF865A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535168" cy="1325563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贝叶斯模型的训练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84D64-4430-4C13-85D8-077DFF4A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2057"/>
            <a:ext cx="5535168" cy="794565"/>
          </a:xfrm>
        </p:spPr>
        <p:txBody>
          <a:bodyPr/>
          <a:lstStyle/>
          <a:p>
            <a:r>
              <a:rPr lang="zh-CN" altLang="en-US" dirty="0"/>
              <a:t>实质：统计每个特征出现的频次</a:t>
            </a:r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A206D9D-926B-4DC3-BCCD-42DAF8B79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5" t="32353" r="14995" b="35114"/>
          <a:stretch/>
        </p:blipFill>
        <p:spPr>
          <a:xfrm>
            <a:off x="0" y="2266622"/>
            <a:ext cx="9241536" cy="45913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E3B8B9-DB91-47A8-A67F-B84590C931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6" t="34489" r="39447" b="35644"/>
          <a:stretch/>
        </p:blipFill>
        <p:spPr>
          <a:xfrm>
            <a:off x="5535168" y="0"/>
            <a:ext cx="6656832" cy="4267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88A26F-815B-4DB5-9017-34C1B04EC4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996" b="19411"/>
          <a:stretch/>
        </p:blipFill>
        <p:spPr>
          <a:xfrm>
            <a:off x="9241536" y="4267152"/>
            <a:ext cx="2950464" cy="25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20"/>
    </mc:Choice>
    <mc:Fallback xmlns="">
      <p:transition spd="slow" advTm="379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DE72C29-D50D-4E10-A8AE-51A2967C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665" y="152376"/>
            <a:ext cx="5185459" cy="1493134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贝叶斯模型的预测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83542E-5FF3-4737-8827-A90BAA07DF4A}"/>
              </a:ext>
            </a:extLst>
          </p:cNvPr>
          <p:cNvSpPr txBox="1"/>
          <p:nvPr/>
        </p:nvSpPr>
        <p:spPr>
          <a:xfrm>
            <a:off x="346930" y="1326992"/>
            <a:ext cx="6713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预测的过程用到了贝叶斯公式，即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0D46BE-0137-4A80-8818-030D21547D9E}"/>
              </a:ext>
            </a:extLst>
          </p:cNvPr>
          <p:cNvSpPr txBox="1"/>
          <p:nvPr/>
        </p:nvSpPr>
        <p:spPr>
          <a:xfrm>
            <a:off x="292066" y="2779278"/>
            <a:ext cx="752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对上述公式进行简化，得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9FCB04-E8AC-4BED-9542-A1781A40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71" y="1645510"/>
            <a:ext cx="11863442" cy="107194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DF20A88-F88A-4DC6-8C47-CC357ABCC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790" y="5583756"/>
            <a:ext cx="8354831" cy="6134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5EEC37-AEF1-49AC-BE1D-AB3BAEA867F8}"/>
              </a:ext>
            </a:extLst>
          </p:cNvPr>
          <p:cNvSpPr txBox="1"/>
          <p:nvPr/>
        </p:nvSpPr>
        <p:spPr>
          <a:xfrm>
            <a:off x="599704" y="5610708"/>
            <a:ext cx="219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朴素贝叶斯：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5C1C77-FE25-4F6C-AE3D-1DE8B1848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09" y="2971715"/>
            <a:ext cx="7871403" cy="15322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8C4D95-A702-43E2-87C4-AD15CFD2E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94667"/>
            <a:ext cx="12070080" cy="10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14"/>
    </mc:Choice>
    <mc:Fallback xmlns="">
      <p:transition spd="slow" advTm="901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44F24-8DAA-4DF1-BFB9-6C0A9608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04" y="486137"/>
            <a:ext cx="4092615" cy="2155622"/>
          </a:xfrm>
        </p:spPr>
        <p:txBody>
          <a:bodyPr>
            <a:normAutofit/>
          </a:bodyPr>
          <a:lstStyle/>
          <a:p>
            <a:r>
              <a:rPr lang="zh-CN" altLang="en-US" sz="4800" b="1"/>
              <a:t>贝叶斯模型</a:t>
            </a:r>
            <a:br>
              <a:rPr lang="en-US" altLang="zh-CN" sz="4800" b="1"/>
            </a:br>
            <a:r>
              <a:rPr lang="zh-CN" altLang="en-US" sz="4800" b="1"/>
              <a:t>分类器使用</a:t>
            </a:r>
            <a:endParaRPr lang="zh-CN" altLang="en-US" sz="4800" b="1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D367274-5A5F-4A5E-9592-6D3D56F62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22" t="60986" r="23623" b="27889"/>
          <a:stretch/>
        </p:blipFill>
        <p:spPr>
          <a:xfrm>
            <a:off x="5560247" y="5581402"/>
            <a:ext cx="6631752" cy="12765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5F58A8-FECA-4453-BEBA-E7E1F1CB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6796"/>
          <a:stretch/>
        </p:blipFill>
        <p:spPr>
          <a:xfrm>
            <a:off x="5560247" y="1"/>
            <a:ext cx="6631753" cy="52726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DD3D77-E613-4CA6-B429-409DFD60F0D0}"/>
              </a:ext>
            </a:extLst>
          </p:cNvPr>
          <p:cNvSpPr txBox="1"/>
          <p:nvPr/>
        </p:nvSpPr>
        <p:spPr>
          <a:xfrm>
            <a:off x="775504" y="4539746"/>
            <a:ext cx="4194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上面的</a:t>
            </a:r>
            <a:r>
              <a:rPr lang="en-US" altLang="zh-CN" sz="2400"/>
              <a:t>classify</a:t>
            </a:r>
            <a:r>
              <a:rPr lang="zh-CN" altLang="en-US" sz="2400"/>
              <a:t>在</a:t>
            </a:r>
            <a:r>
              <a:rPr lang="en-US" altLang="zh-CN" sz="2400"/>
              <a:t>Bayes()</a:t>
            </a:r>
            <a:r>
              <a:rPr lang="zh-CN" altLang="en-US" sz="2400"/>
              <a:t>中</a:t>
            </a:r>
            <a:endParaRPr lang="en-US" altLang="zh-CN" sz="2400"/>
          </a:p>
          <a:p>
            <a:r>
              <a:rPr lang="zh-CN" altLang="en-US" sz="2400"/>
              <a:t>下面的</a:t>
            </a:r>
            <a:r>
              <a:rPr lang="en-US" altLang="zh-CN" sz="2400"/>
              <a:t>classify</a:t>
            </a:r>
            <a:r>
              <a:rPr lang="zh-CN" altLang="en-US" sz="2400"/>
              <a:t>为</a:t>
            </a:r>
            <a:r>
              <a:rPr lang="en-US" altLang="zh-CN" sz="2400"/>
              <a:t>Sentiment()</a:t>
            </a:r>
            <a:r>
              <a:rPr lang="zh-CN" altLang="en-US" sz="2400"/>
              <a:t>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939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2"/>
    </mc:Choice>
    <mc:Fallback xmlns="">
      <p:transition spd="slow" advTm="35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2A026-63F6-4FE5-8F32-1F5AAABB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44" y="1074717"/>
            <a:ext cx="2656115" cy="2199904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代码实现</a:t>
            </a:r>
            <a:br>
              <a:rPr lang="en-US" altLang="zh-CN" sz="4000" b="1" dirty="0"/>
            </a:br>
            <a:r>
              <a:rPr lang="en-US" altLang="zh-CN" sz="4000" b="1" dirty="0"/>
              <a:t>main.py</a:t>
            </a:r>
            <a:br>
              <a:rPr lang="en-US" altLang="zh-CN" sz="4000" b="1" dirty="0"/>
            </a:br>
            <a:r>
              <a:rPr lang="en-US" altLang="zh-CN" sz="4000" b="1" dirty="0"/>
              <a:t>(</a:t>
            </a:r>
            <a:r>
              <a:rPr lang="zh-CN" altLang="en-US" sz="4000" b="1" dirty="0"/>
              <a:t>第一部分</a:t>
            </a:r>
            <a:r>
              <a:rPr lang="en-US" altLang="zh-CN" sz="4000" b="1" dirty="0"/>
              <a:t>)</a:t>
            </a:r>
            <a:endParaRPr lang="zh-CN" altLang="en-US" sz="4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191997-373B-43D2-8F10-44CB31809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" t="9899" r="6781" b="17374"/>
          <a:stretch/>
        </p:blipFill>
        <p:spPr>
          <a:xfrm>
            <a:off x="3275215" y="0"/>
            <a:ext cx="8916785" cy="68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7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7EC43-B57F-442E-A157-4FB20554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529" y="754712"/>
            <a:ext cx="3653863" cy="1655979"/>
          </a:xfrm>
        </p:spPr>
        <p:txBody>
          <a:bodyPr>
            <a:normAutofit/>
          </a:bodyPr>
          <a:lstStyle/>
          <a:p>
            <a:r>
              <a:rPr lang="zh-CN" altLang="en-US" b="1" dirty="0"/>
              <a:t>训练模型</a:t>
            </a:r>
            <a:br>
              <a:rPr lang="en-US" altLang="zh-CN" sz="4000" b="1" dirty="0"/>
            </a:br>
            <a:r>
              <a:rPr lang="en-US" altLang="zh-CN" sz="4000" b="1" dirty="0"/>
              <a:t>train_model.py</a:t>
            </a:r>
            <a:endParaRPr lang="zh-CN" altLang="en-US" sz="4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42EB26-0C17-4543-B470-B0FFFC457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" t="9158" r="319" b="36893"/>
          <a:stretch/>
        </p:blipFill>
        <p:spPr>
          <a:xfrm>
            <a:off x="0" y="3224151"/>
            <a:ext cx="12200435" cy="36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3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6E43F50-6984-4C07-97CF-39C7B3B8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11" y="862337"/>
            <a:ext cx="2543818" cy="2169621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代码实现</a:t>
            </a:r>
            <a:br>
              <a:rPr lang="en-US" altLang="zh-CN" sz="3600" b="1" dirty="0"/>
            </a:br>
            <a:r>
              <a:rPr lang="en-US" altLang="zh-CN" sz="3600" b="1" dirty="0"/>
              <a:t>main.py</a:t>
            </a:r>
            <a:br>
              <a:rPr lang="en-US" altLang="zh-CN" sz="3600" b="1" dirty="0"/>
            </a:br>
            <a:r>
              <a:rPr lang="en-US" altLang="zh-CN" sz="3600" b="1" dirty="0"/>
              <a:t>(</a:t>
            </a:r>
            <a:r>
              <a:rPr lang="zh-CN" altLang="en-US" sz="3600" b="1" dirty="0"/>
              <a:t>第二部分</a:t>
            </a:r>
            <a:r>
              <a:rPr lang="en-US" altLang="zh-CN" sz="3600" b="1" dirty="0"/>
              <a:t>)</a:t>
            </a:r>
            <a:endParaRPr lang="zh-CN" altLang="en-US" sz="3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54E4B0-D57E-4C4A-9798-5ECEDF55E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" t="9729" r="38873" b="6666"/>
          <a:stretch/>
        </p:blipFill>
        <p:spPr>
          <a:xfrm>
            <a:off x="3114461" y="-1"/>
            <a:ext cx="9077540" cy="686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7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298</Words>
  <Application>Microsoft Office PowerPoint</Application>
  <PresentationFormat>宽屏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Consolas-with-Yahei</vt:lpstr>
      <vt:lpstr>等线</vt:lpstr>
      <vt:lpstr>等线 Light</vt:lpstr>
      <vt:lpstr>Arial</vt:lpstr>
      <vt:lpstr>Office 主题​​</vt:lpstr>
      <vt:lpstr>PowerPoint 演示文稿</vt:lpstr>
      <vt:lpstr>snownlp库的使用</vt:lpstr>
      <vt:lpstr>PowerPoint 演示文稿</vt:lpstr>
      <vt:lpstr>贝叶斯模型的训练</vt:lpstr>
      <vt:lpstr>贝叶斯模型的预测</vt:lpstr>
      <vt:lpstr>贝叶斯模型 分类器使用</vt:lpstr>
      <vt:lpstr>代码实现 main.py (第一部分)</vt:lpstr>
      <vt:lpstr>训练模型 train_model.py</vt:lpstr>
      <vt:lpstr>代码实现 main.py (第二部分)</vt:lpstr>
      <vt:lpstr>测试结果 test.py</vt:lpstr>
      <vt:lpstr>模型的准确率与优缺点</vt:lpstr>
      <vt:lpstr>一年来的收获</vt:lpstr>
      <vt:lpstr>今后的计划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洪波</dc:creator>
  <cp:lastModifiedBy>卢 洪波</cp:lastModifiedBy>
  <cp:revision>130</cp:revision>
  <dcterms:created xsi:type="dcterms:W3CDTF">2019-04-30T14:00:41Z</dcterms:created>
  <dcterms:modified xsi:type="dcterms:W3CDTF">2019-05-18T08:59:31Z</dcterms:modified>
</cp:coreProperties>
</file>