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328" r:id="rId3"/>
    <p:sldId id="33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97" d="100"/>
          <a:sy n="97" d="100"/>
        </p:scale>
        <p:origin x="5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3A761-AB18-4F3A-9FB0-2FFD056CDD4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DB48B-5F1E-483E-B200-B5B4A8F7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0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8B85-4F23-46FE-AE09-BAE0ED0DFF0C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54B-F43A-429A-B80F-5F8C3009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05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95BD2-FC20-488C-974C-7712C6D8F2D1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54B-F43A-429A-B80F-5F8C3009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9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A18A-C76B-4F1C-B17D-BFE815080F0D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54B-F43A-429A-B80F-5F8C300913B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086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0104-83F8-482D-8A5C-DE4E6C7FB6E7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54B-F43A-429A-B80F-5F8C3009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09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18F41-121D-4A1A-B60A-2D9A34FB7BF2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54B-F43A-429A-B80F-5F8C300913B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5234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0CC2-D28A-4724-916A-CE092D2D4609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54B-F43A-429A-B80F-5F8C3009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73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421C-B5A8-4241-A015-2FC0D29D4CE3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54B-F43A-429A-B80F-5F8C3009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91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6D616-6E3E-4306-9BDD-2502DDE9563A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54B-F43A-429A-B80F-5F8C3009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4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C55-4974-4EB2-8E58-6FBD53AFB7AB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54B-F43A-429A-B80F-5F8C3009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2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A489-3C5E-4FE2-BDF7-9680FB7F7A5F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54B-F43A-429A-B80F-5F8C3009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2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5602-B496-4B67-B321-8E194B68AA6B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54B-F43A-429A-B80F-5F8C3009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4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2781-72F6-4BB2-BB2A-243E263FF1FC}" type="datetime1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54B-F43A-429A-B80F-5F8C3009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5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C23F-1E71-494D-BBEC-FD8ABFDAF74E}" type="datetime1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54B-F43A-429A-B80F-5F8C3009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5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BD863-96F8-48B7-9B00-0C1B2B66D8EF}" type="datetime1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54B-F43A-429A-B80F-5F8C3009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71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252A-7A01-41E2-AACE-DDD500829C0C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54B-F43A-429A-B80F-5F8C3009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5CB5-F4A1-473B-89A2-C3953B9C7D64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54B-F43A-429A-B80F-5F8C3009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A8137-E78E-4A2F-BCD0-99A7834A457D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75A54B-F43A-429A-B80F-5F8C3009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5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060" y="815546"/>
            <a:ext cx="8395723" cy="2219004"/>
          </a:xfrm>
        </p:spPr>
        <p:txBody>
          <a:bodyPr/>
          <a:lstStyle/>
          <a:p>
            <a:pPr algn="l"/>
            <a:r>
              <a:rPr lang="en-MY" dirty="0"/>
              <a:t>Neural Machine Translation in Linear Time (</a:t>
            </a:r>
            <a:r>
              <a:rPr lang="en-MY" dirty="0" err="1"/>
              <a:t>ByteNet</a:t>
            </a:r>
            <a:r>
              <a:rPr lang="en-MY" dirty="0"/>
              <a:t>)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3061" y="3557274"/>
            <a:ext cx="7766936" cy="2676471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Authors: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err="1"/>
              <a:t>Nal</a:t>
            </a:r>
            <a:r>
              <a:rPr lang="en-GB" dirty="0"/>
              <a:t> </a:t>
            </a:r>
            <a:r>
              <a:rPr lang="en-GB" dirty="0" err="1"/>
              <a:t>Kalchbrenner</a:t>
            </a:r>
            <a:endParaRPr lang="en-GB" dirty="0"/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Lasse </a:t>
            </a:r>
            <a:r>
              <a:rPr lang="en-GB" dirty="0" err="1"/>
              <a:t>Espeholt</a:t>
            </a:r>
            <a:endParaRPr lang="en-GB" dirty="0"/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Karen </a:t>
            </a:r>
            <a:r>
              <a:rPr lang="en-GB" dirty="0" err="1"/>
              <a:t>Simonyan</a:t>
            </a:r>
            <a:endParaRPr lang="en-GB" dirty="0"/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err="1"/>
              <a:t>Aäron</a:t>
            </a:r>
            <a:r>
              <a:rPr lang="en-GB" dirty="0"/>
              <a:t> van den Oord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/>
              <a:t>Alex Graves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dirty="0" err="1"/>
              <a:t>Koray</a:t>
            </a:r>
            <a:r>
              <a:rPr lang="en-GB" dirty="0"/>
              <a:t> </a:t>
            </a:r>
            <a:r>
              <a:rPr lang="en-GB" dirty="0" err="1"/>
              <a:t>Kavukcuoglu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l">
              <a:spcBef>
                <a:spcPts val="600"/>
              </a:spcBef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Presented by: Johnny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54B-F43A-429A-B80F-5F8C300913BE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6ED90-7827-4925-AB04-0CA2D37A04AA}"/>
              </a:ext>
            </a:extLst>
          </p:cNvPr>
          <p:cNvSpPr txBox="1"/>
          <p:nvPr/>
        </p:nvSpPr>
        <p:spPr>
          <a:xfrm>
            <a:off x="9618783" y="138538"/>
            <a:ext cx="2265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n w="0"/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2016 paper from DeepMind</a:t>
            </a:r>
          </a:p>
        </p:txBody>
      </p:sp>
    </p:spTree>
    <p:extLst>
      <p:ext uri="{BB962C8B-B14F-4D97-AF65-F5344CB8AC3E}">
        <p14:creationId xmlns:p14="http://schemas.microsoft.com/office/powerpoint/2010/main" val="194216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0876"/>
          </a:xfrm>
        </p:spPr>
        <p:txBody>
          <a:bodyPr>
            <a:normAutofit/>
          </a:bodyPr>
          <a:lstStyle/>
          <a:p>
            <a:r>
              <a:rPr lang="en-US" sz="4000" dirty="0"/>
              <a:t>Weaknesses of RNN-based </a:t>
            </a:r>
            <a:r>
              <a:rPr lang="en-US" sz="4000" dirty="0" err="1"/>
              <a:t>Enc</a:t>
            </a:r>
            <a:r>
              <a:rPr lang="en-US" sz="4000" dirty="0"/>
              <a:t>-Dec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9945"/>
            <a:ext cx="8596668" cy="4311417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MY" sz="2000" dirty="0"/>
              <a:t>RNNs have an inherently serial structure that prevents them from being run in parallel along the sequence length during training and evaluation.</a:t>
            </a:r>
          </a:p>
          <a:p>
            <a:pPr>
              <a:spcBef>
                <a:spcPts val="1800"/>
              </a:spcBef>
            </a:pPr>
            <a:r>
              <a:rPr lang="en-MY" sz="2000" dirty="0"/>
              <a:t>Forward and backward signals in a RNN also need to traverse the full distance of the serial path to reach from one token in the sequence to another.</a:t>
            </a:r>
          </a:p>
          <a:p>
            <a:pPr lvl="1">
              <a:spcBef>
                <a:spcPts val="1800"/>
              </a:spcBef>
            </a:pPr>
            <a:r>
              <a:rPr lang="en-MY" sz="2000" dirty="0"/>
              <a:t>The larger the distance, the harder it is to learn the dependencies between the tokens </a:t>
            </a:r>
            <a:r>
              <a:rPr lang="en-MY" sz="1800" dirty="0"/>
              <a:t>[2]</a:t>
            </a:r>
            <a:r>
              <a:rPr lang="en-MY" sz="2000" dirty="0"/>
              <a:t>.</a:t>
            </a:r>
          </a:p>
          <a:p>
            <a:pPr>
              <a:spcBef>
                <a:spcPts val="1800"/>
              </a:spcBef>
            </a:pPr>
            <a:r>
              <a:rPr lang="en-MY" sz="2000" dirty="0"/>
              <a:t>Many processes the source sequence into a constant size representation, burdening the model with a memorization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54B-F43A-429A-B80F-5F8C300913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9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0876"/>
          </a:xfrm>
        </p:spPr>
        <p:txBody>
          <a:bodyPr>
            <a:normAutofit/>
          </a:bodyPr>
          <a:lstStyle/>
          <a:p>
            <a:r>
              <a:rPr lang="en-US" sz="4000" dirty="0" err="1"/>
              <a:t>ByteNet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5A54B-F43A-429A-B80F-5F8C300913BE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7E5DF4-A77A-4C61-9B11-1F7CABEEDC5A}"/>
              </a:ext>
            </a:extLst>
          </p:cNvPr>
          <p:cNvSpPr txBox="1">
            <a:spLocks/>
          </p:cNvSpPr>
          <p:nvPr/>
        </p:nvSpPr>
        <p:spPr>
          <a:xfrm>
            <a:off x="677334" y="1729945"/>
            <a:ext cx="4483751" cy="4311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MY" sz="2000" dirty="0"/>
              <a:t>The encoder processes the source string into a representation and is formed of one-dimensional </a:t>
            </a:r>
            <a:r>
              <a:rPr lang="en-MY" sz="2000" i="1" dirty="0"/>
              <a:t>dilated</a:t>
            </a:r>
            <a:r>
              <a:rPr lang="en-MY" sz="2000" dirty="0"/>
              <a:t> convolutional layers.</a:t>
            </a:r>
          </a:p>
          <a:p>
            <a:pPr>
              <a:spcBef>
                <a:spcPts val="1800"/>
              </a:spcBef>
            </a:pPr>
            <a:r>
              <a:rPr lang="en-MY" sz="2000" dirty="0"/>
              <a:t>The decoder is a language model that is formed of one-dimensional </a:t>
            </a:r>
            <a:r>
              <a:rPr lang="en-MY" sz="2000" i="1" dirty="0"/>
              <a:t>dilated</a:t>
            </a:r>
            <a:r>
              <a:rPr lang="en-MY" sz="2000" dirty="0"/>
              <a:t> convolutional layers that are </a:t>
            </a:r>
            <a:r>
              <a:rPr lang="en-MY" sz="2000" i="1" dirty="0"/>
              <a:t>masked</a:t>
            </a:r>
            <a:r>
              <a:rPr lang="en-MY" sz="2000" dirty="0"/>
              <a:t>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C888E9-DF4D-4B27-A98F-C20200485BAB}"/>
              </a:ext>
            </a:extLst>
          </p:cNvPr>
          <p:cNvGrpSpPr/>
          <p:nvPr/>
        </p:nvGrpSpPr>
        <p:grpSpPr>
          <a:xfrm>
            <a:off x="3341077" y="1536239"/>
            <a:ext cx="8124092" cy="4835156"/>
            <a:chOff x="3341077" y="1536239"/>
            <a:chExt cx="8124092" cy="483515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B459C00-8FEC-4D77-AA6A-0302621D7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9495" y="1536239"/>
              <a:ext cx="5921558" cy="4835156"/>
            </a:xfrm>
            <a:prstGeom prst="rect">
              <a:avLst/>
            </a:prstGeom>
          </p:spPr>
        </p:pic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73B22742-D320-4553-83AE-5FBF999504D8}"/>
                </a:ext>
              </a:extLst>
            </p:cNvPr>
            <p:cNvSpPr/>
            <p:nvPr/>
          </p:nvSpPr>
          <p:spPr>
            <a:xfrm>
              <a:off x="3341077" y="5383010"/>
              <a:ext cx="2214883" cy="631933"/>
            </a:xfrm>
            <a:prstGeom prst="homePlate">
              <a:avLst>
                <a:gd name="adj" fmla="val 34754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Encoder</a:t>
              </a:r>
            </a:p>
          </p:txBody>
        </p:sp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51A2D410-F35A-4FD3-AA8A-526DDF84521D}"/>
                </a:ext>
              </a:extLst>
            </p:cNvPr>
            <p:cNvSpPr/>
            <p:nvPr/>
          </p:nvSpPr>
          <p:spPr>
            <a:xfrm flipH="1">
              <a:off x="9274002" y="2011622"/>
              <a:ext cx="2191167" cy="631933"/>
            </a:xfrm>
            <a:prstGeom prst="homePlate">
              <a:avLst>
                <a:gd name="adj" fmla="val 34754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Decoder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75614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1411</TotalTime>
  <Words>170</Words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Neural Machine Translation in Linear Time (ByteNet)</vt:lpstr>
      <vt:lpstr>Weaknesses of RNN-based Enc-Dec</vt:lpstr>
      <vt:lpstr>ByteNet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2016-10-06T04:28:56Z</dcterms:created>
  <dcterms:modified xsi:type="dcterms:W3CDTF">2023-10-06T05:33:25Z</dcterms:modified>
</cp:coreProperties>
</file>